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35"/>
  </p:notesMasterIdLst>
  <p:handoutMasterIdLst>
    <p:handoutMasterId r:id="rId36"/>
  </p:handoutMasterIdLst>
  <p:sldIdLst>
    <p:sldId id="259" r:id="rId4"/>
    <p:sldId id="261" r:id="rId5"/>
    <p:sldId id="262" r:id="rId6"/>
    <p:sldId id="263" r:id="rId7"/>
    <p:sldId id="264" r:id="rId8"/>
    <p:sldId id="267" r:id="rId9"/>
    <p:sldId id="266" r:id="rId10"/>
    <p:sldId id="268" r:id="rId11"/>
    <p:sldId id="269" r:id="rId12"/>
    <p:sldId id="270" r:id="rId13"/>
    <p:sldId id="289" r:id="rId14"/>
    <p:sldId id="271" r:id="rId15"/>
    <p:sldId id="272" r:id="rId16"/>
    <p:sldId id="273" r:id="rId17"/>
    <p:sldId id="274" r:id="rId18"/>
    <p:sldId id="275" r:id="rId19"/>
    <p:sldId id="276" r:id="rId20"/>
    <p:sldId id="277" r:id="rId21"/>
    <p:sldId id="278" r:id="rId22"/>
    <p:sldId id="279" r:id="rId23"/>
    <p:sldId id="281" r:id="rId24"/>
    <p:sldId id="280" r:id="rId25"/>
    <p:sldId id="282" r:id="rId26"/>
    <p:sldId id="283" r:id="rId27"/>
    <p:sldId id="284" r:id="rId28"/>
    <p:sldId id="285" r:id="rId29"/>
    <p:sldId id="286" r:id="rId30"/>
    <p:sldId id="287" r:id="rId31"/>
    <p:sldId id="288" r:id="rId32"/>
    <p:sldId id="290" r:id="rId33"/>
    <p:sldId id="291"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1" autoAdjust="0"/>
    <p:restoredTop sz="94660"/>
  </p:normalViewPr>
  <p:slideViewPr>
    <p:cSldViewPr>
      <p:cViewPr varScale="1">
        <p:scale>
          <a:sx n="87" d="100"/>
          <a:sy n="87" d="100"/>
        </p:scale>
        <p:origin x="99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5174895-B74A-4C85-B878-E3CA4B6FADF2}" type="datetimeFigureOut">
              <a:rPr lang="en-US" smtClean="0"/>
              <a:t>10/21/2016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716DFD3B-008F-4DBE-B87C-94C78F56A3D9}" type="slidenum">
              <a:rPr lang="en-US" smtClean="0"/>
              <a:t>‹#›</a:t>
            </a:fld>
            <a:endParaRPr lang="en-US"/>
          </a:p>
        </p:txBody>
      </p:sp>
    </p:spTree>
    <p:extLst>
      <p:ext uri="{BB962C8B-B14F-4D97-AF65-F5344CB8AC3E}">
        <p14:creationId xmlns:p14="http://schemas.microsoft.com/office/powerpoint/2010/main" val="32893185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BC465CAA-5F25-4423-9D52-4C55041B9E84}" type="datetimeFigureOut">
              <a:rPr lang="en-GB" smtClean="0"/>
              <a:t>21/10/2016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7F857B7-3F5C-441F-B169-E78EFFFBF0B5}" type="slidenum">
              <a:rPr lang="en-GB" smtClean="0"/>
              <a:t>‹#›</a:t>
            </a:fld>
            <a:endParaRPr lang="en-GB"/>
          </a:p>
        </p:txBody>
      </p:sp>
    </p:spTree>
    <p:extLst>
      <p:ext uri="{BB962C8B-B14F-4D97-AF65-F5344CB8AC3E}">
        <p14:creationId xmlns:p14="http://schemas.microsoft.com/office/powerpoint/2010/main" val="1631530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F857B7-3F5C-441F-B169-E78EFFFBF0B5}" type="slidenum">
              <a:rPr lang="en-GB" smtClean="0"/>
              <a:t>1</a:t>
            </a:fld>
            <a:endParaRPr lang="en-GB"/>
          </a:p>
        </p:txBody>
      </p:sp>
    </p:spTree>
    <p:extLst>
      <p:ext uri="{BB962C8B-B14F-4D97-AF65-F5344CB8AC3E}">
        <p14:creationId xmlns:p14="http://schemas.microsoft.com/office/powerpoint/2010/main" val="301744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4</a:t>
            </a:fld>
            <a:endParaRPr lang="en-GB"/>
          </a:p>
        </p:txBody>
      </p:sp>
    </p:spTree>
    <p:extLst>
      <p:ext uri="{BB962C8B-B14F-4D97-AF65-F5344CB8AC3E}">
        <p14:creationId xmlns:p14="http://schemas.microsoft.com/office/powerpoint/2010/main" val="1047340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5</a:t>
            </a:fld>
            <a:endParaRPr lang="en-GB"/>
          </a:p>
        </p:txBody>
      </p:sp>
    </p:spTree>
    <p:extLst>
      <p:ext uri="{BB962C8B-B14F-4D97-AF65-F5344CB8AC3E}">
        <p14:creationId xmlns:p14="http://schemas.microsoft.com/office/powerpoint/2010/main" val="1929351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9</a:t>
            </a:fld>
            <a:endParaRPr lang="en-GB"/>
          </a:p>
        </p:txBody>
      </p:sp>
    </p:spTree>
    <p:extLst>
      <p:ext uri="{BB962C8B-B14F-4D97-AF65-F5344CB8AC3E}">
        <p14:creationId xmlns:p14="http://schemas.microsoft.com/office/powerpoint/2010/main" val="1259185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14</a:t>
            </a:fld>
            <a:endParaRPr lang="en-GB"/>
          </a:p>
        </p:txBody>
      </p:sp>
    </p:spTree>
    <p:extLst>
      <p:ext uri="{BB962C8B-B14F-4D97-AF65-F5344CB8AC3E}">
        <p14:creationId xmlns:p14="http://schemas.microsoft.com/office/powerpoint/2010/main" val="1408930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15</a:t>
            </a:fld>
            <a:endParaRPr lang="en-GB"/>
          </a:p>
        </p:txBody>
      </p:sp>
    </p:spTree>
    <p:extLst>
      <p:ext uri="{BB962C8B-B14F-4D97-AF65-F5344CB8AC3E}">
        <p14:creationId xmlns:p14="http://schemas.microsoft.com/office/powerpoint/2010/main" val="1408930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22</a:t>
            </a:fld>
            <a:endParaRPr lang="en-GB"/>
          </a:p>
        </p:txBody>
      </p:sp>
    </p:spTree>
    <p:extLst>
      <p:ext uri="{BB962C8B-B14F-4D97-AF65-F5344CB8AC3E}">
        <p14:creationId xmlns:p14="http://schemas.microsoft.com/office/powerpoint/2010/main" val="2491643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23</a:t>
            </a:fld>
            <a:endParaRPr lang="en-GB"/>
          </a:p>
        </p:txBody>
      </p:sp>
    </p:spTree>
    <p:extLst>
      <p:ext uri="{BB962C8B-B14F-4D97-AF65-F5344CB8AC3E}">
        <p14:creationId xmlns:p14="http://schemas.microsoft.com/office/powerpoint/2010/main" val="2491643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t>21/10/2016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EA814B-5E71-4D94-9207-D6B26A6EC732}" type="slidenum">
              <a:rPr lang="en-GB" smtClean="0"/>
              <a:t>‹#›</a:t>
            </a:fld>
            <a:endParaRPr lang="en-GB"/>
          </a:p>
        </p:txBody>
      </p:sp>
    </p:spTree>
    <p:extLst>
      <p:ext uri="{BB962C8B-B14F-4D97-AF65-F5344CB8AC3E}">
        <p14:creationId xmlns:p14="http://schemas.microsoft.com/office/powerpoint/2010/main" val="1470458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t>21/10/2016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EA814B-5E71-4D94-9207-D6B26A6EC732}" type="slidenum">
              <a:rPr lang="en-GB" smtClean="0"/>
              <a:t>‹#›</a:t>
            </a:fld>
            <a:endParaRPr lang="en-GB"/>
          </a:p>
        </p:txBody>
      </p:sp>
    </p:spTree>
    <p:extLst>
      <p:ext uri="{BB962C8B-B14F-4D97-AF65-F5344CB8AC3E}">
        <p14:creationId xmlns:p14="http://schemas.microsoft.com/office/powerpoint/2010/main" val="531590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D9BEE6-D57E-490D-97A6-7125E5FEE104}" type="datetimeFigureOut">
              <a:rPr lang="en-GB" smtClean="0"/>
              <a:t>21/10/2016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EA814B-5E71-4D94-9207-D6B26A6EC732}" type="slidenum">
              <a:rPr lang="en-GB" smtClean="0"/>
              <a:t>‹#›</a:t>
            </a:fld>
            <a:endParaRPr lang="en-GB"/>
          </a:p>
        </p:txBody>
      </p:sp>
    </p:spTree>
    <p:extLst>
      <p:ext uri="{BB962C8B-B14F-4D97-AF65-F5344CB8AC3E}">
        <p14:creationId xmlns:p14="http://schemas.microsoft.com/office/powerpoint/2010/main" val="1550446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D9BEE6-D57E-490D-97A6-7125E5FEE104}" type="datetimeFigureOut">
              <a:rPr lang="en-GB" smtClean="0"/>
              <a:t>21/10/2016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EA814B-5E71-4D94-9207-D6B26A6EC732}" type="slidenum">
              <a:rPr lang="en-GB" smtClean="0"/>
              <a:t>‹#›</a:t>
            </a:fld>
            <a:endParaRPr lang="en-GB"/>
          </a:p>
        </p:txBody>
      </p:sp>
    </p:spTree>
    <p:extLst>
      <p:ext uri="{BB962C8B-B14F-4D97-AF65-F5344CB8AC3E}">
        <p14:creationId xmlns:p14="http://schemas.microsoft.com/office/powerpoint/2010/main" val="1973992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D9BEE6-D57E-490D-97A6-7125E5FEE104}" type="datetimeFigureOut">
              <a:rPr lang="en-GB" smtClean="0"/>
              <a:t>21/10/2016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EA814B-5E71-4D94-9207-D6B26A6EC732}" type="slidenum">
              <a:rPr lang="en-GB" smtClean="0"/>
              <a:t>‹#›</a:t>
            </a:fld>
            <a:endParaRPr lang="en-GB"/>
          </a:p>
        </p:txBody>
      </p:sp>
    </p:spTree>
    <p:extLst>
      <p:ext uri="{BB962C8B-B14F-4D97-AF65-F5344CB8AC3E}">
        <p14:creationId xmlns:p14="http://schemas.microsoft.com/office/powerpoint/2010/main" val="2938259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D9BEE6-D57E-490D-97A6-7125E5FEE104}" type="datetimeFigureOut">
              <a:rPr lang="en-GB" smtClean="0"/>
              <a:t>21/10/2016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EA814B-5E71-4D94-9207-D6B26A6EC732}" type="slidenum">
              <a:rPr lang="en-GB" smtClean="0"/>
              <a:t>‹#›</a:t>
            </a:fld>
            <a:endParaRPr lang="en-GB"/>
          </a:p>
        </p:txBody>
      </p:sp>
    </p:spTree>
    <p:extLst>
      <p:ext uri="{BB962C8B-B14F-4D97-AF65-F5344CB8AC3E}">
        <p14:creationId xmlns:p14="http://schemas.microsoft.com/office/powerpoint/2010/main" val="3058826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9BEE6-D57E-490D-97A6-7125E5FEE104}" type="datetimeFigureOut">
              <a:rPr lang="en-GB" smtClean="0"/>
              <a:t>21/10/2016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EA814B-5E71-4D94-9207-D6B26A6EC732}" type="slidenum">
              <a:rPr lang="en-GB" smtClean="0"/>
              <a:t>‹#›</a:t>
            </a:fld>
            <a:endParaRPr lang="en-GB"/>
          </a:p>
        </p:txBody>
      </p:sp>
    </p:spTree>
    <p:extLst>
      <p:ext uri="{BB962C8B-B14F-4D97-AF65-F5344CB8AC3E}">
        <p14:creationId xmlns:p14="http://schemas.microsoft.com/office/powerpoint/2010/main" val="1876101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t>21/10/2016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EA814B-5E71-4D94-9207-D6B26A6EC732}" type="slidenum">
              <a:rPr lang="en-GB" smtClean="0"/>
              <a:t>‹#›</a:t>
            </a:fld>
            <a:endParaRPr lang="en-GB"/>
          </a:p>
        </p:txBody>
      </p:sp>
    </p:spTree>
    <p:extLst>
      <p:ext uri="{BB962C8B-B14F-4D97-AF65-F5344CB8AC3E}">
        <p14:creationId xmlns:p14="http://schemas.microsoft.com/office/powerpoint/2010/main" val="589124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t>21/10/2016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EA814B-5E71-4D94-9207-D6B26A6EC732}" type="slidenum">
              <a:rPr lang="en-GB" smtClean="0"/>
              <a:t>‹#›</a:t>
            </a:fld>
            <a:endParaRPr lang="en-GB"/>
          </a:p>
        </p:txBody>
      </p:sp>
    </p:spTree>
    <p:extLst>
      <p:ext uri="{BB962C8B-B14F-4D97-AF65-F5344CB8AC3E}">
        <p14:creationId xmlns:p14="http://schemas.microsoft.com/office/powerpoint/2010/main" val="2369878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t>21/10/2016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EA814B-5E71-4D94-9207-D6B26A6EC732}" type="slidenum">
              <a:rPr lang="en-GB" smtClean="0"/>
              <a:t>‹#›</a:t>
            </a:fld>
            <a:endParaRPr lang="en-GB"/>
          </a:p>
        </p:txBody>
      </p:sp>
    </p:spTree>
    <p:extLst>
      <p:ext uri="{BB962C8B-B14F-4D97-AF65-F5344CB8AC3E}">
        <p14:creationId xmlns:p14="http://schemas.microsoft.com/office/powerpoint/2010/main" val="1165558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t>21/10/2016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EA814B-5E71-4D94-9207-D6B26A6EC732}" type="slidenum">
              <a:rPr lang="en-GB" smtClean="0"/>
              <a:t>‹#›</a:t>
            </a:fld>
            <a:endParaRPr lang="en-GB"/>
          </a:p>
        </p:txBody>
      </p:sp>
    </p:spTree>
    <p:extLst>
      <p:ext uri="{BB962C8B-B14F-4D97-AF65-F5344CB8AC3E}">
        <p14:creationId xmlns:p14="http://schemas.microsoft.com/office/powerpoint/2010/main" val="1293379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7848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45281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2552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8696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844127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66022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95925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86190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92664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817527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77276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25933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14389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711231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86192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51308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06775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23354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625675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01770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57019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6687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D9BEE6-D57E-490D-97A6-7125E5FEE104}" type="datetimeFigureOut">
              <a:rPr lang="en-GB" smtClean="0"/>
              <a:t>21/10/2016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EA814B-5E71-4D94-9207-D6B26A6EC732}" type="slidenum">
              <a:rPr lang="en-GB" smtClean="0"/>
              <a:t>‹#›</a:t>
            </a:fld>
            <a:endParaRPr lang="en-GB"/>
          </a:p>
        </p:txBody>
      </p:sp>
    </p:spTree>
    <p:extLst>
      <p:ext uri="{BB962C8B-B14F-4D97-AF65-F5344CB8AC3E}">
        <p14:creationId xmlns:p14="http://schemas.microsoft.com/office/powerpoint/2010/main" val="1544694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10411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D9BEE6-D57E-490D-97A6-7125E5FEE104}" type="datetimeFigureOut">
              <a:rPr lang="en-GB">
                <a:solidFill>
                  <a:prstClr val="black">
                    <a:tint val="75000"/>
                  </a:prstClr>
                </a:solidFill>
              </a:rPr>
              <a:pPr/>
              <a:t>21/10/2016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5814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8.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gif"/></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youtube.com/watch?v=BwkdGr9JYmE" TargetMode="Externa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132856"/>
            <a:ext cx="7772400" cy="1470025"/>
          </a:xfrm>
        </p:spPr>
        <p:txBody>
          <a:bodyPr>
            <a:noAutofit/>
          </a:bodyPr>
          <a:lstStyle/>
          <a:p>
            <a:r>
              <a:rPr lang="en-GB" sz="4000" dirty="0" smtClean="0"/>
              <a:t/>
            </a:r>
            <a:br>
              <a:rPr lang="en-GB" sz="4000" dirty="0" smtClean="0"/>
            </a:br>
            <a:r>
              <a:rPr lang="en-GB" sz="3600" dirty="0" smtClean="0"/>
              <a:t/>
            </a:r>
            <a:br>
              <a:rPr lang="en-GB" sz="3600" dirty="0" smtClean="0"/>
            </a:br>
            <a:r>
              <a:rPr lang="en-GB" sz="3600" dirty="0" smtClean="0"/>
              <a:t>AHSK4002 </a:t>
            </a:r>
            <a:br>
              <a:rPr lang="en-GB" sz="3600" dirty="0" smtClean="0"/>
            </a:br>
            <a:r>
              <a:rPr lang="en-GB" sz="3600" dirty="0" smtClean="0"/>
              <a:t>Week 3 Lecture</a:t>
            </a:r>
            <a:r>
              <a:rPr lang="en-GB" sz="6600" dirty="0" smtClean="0"/>
              <a:t/>
            </a:r>
            <a:br>
              <a:rPr lang="en-GB" sz="6600" dirty="0" smtClean="0"/>
            </a:br>
            <a:r>
              <a:rPr lang="en-GB" sz="10000" dirty="0" smtClean="0"/>
              <a:t>READING</a:t>
            </a:r>
            <a:r>
              <a:rPr lang="en-GB" sz="6600" dirty="0" smtClean="0"/>
              <a:t/>
            </a:r>
            <a:br>
              <a:rPr lang="en-GB" sz="6600" dirty="0" smtClean="0"/>
            </a:br>
            <a:r>
              <a:rPr lang="en-GB" sz="3200" dirty="0" smtClean="0"/>
              <a:t>What, Why, How</a:t>
            </a:r>
            <a:br>
              <a:rPr lang="en-GB" sz="3200" dirty="0" smtClean="0"/>
            </a:br>
            <a:r>
              <a:rPr lang="en-GB" sz="3200" i="1" dirty="0" smtClean="0">
                <a:latin typeface="Harlow Solid Italic" panose="04030604020F02020D02" pitchFamily="82" charset="0"/>
              </a:rPr>
              <a:t>or;</a:t>
            </a:r>
            <a:br>
              <a:rPr lang="en-GB" sz="3200" i="1" dirty="0" smtClean="0">
                <a:latin typeface="Harlow Solid Italic" panose="04030604020F02020D02" pitchFamily="82" charset="0"/>
              </a:rPr>
            </a:br>
            <a:r>
              <a:rPr lang="en-GB" sz="3200" i="1" dirty="0" smtClean="0">
                <a:latin typeface="Harlow Solid Italic" panose="04030604020F02020D02" pitchFamily="82" charset="0"/>
              </a:rPr>
              <a:t>The Last Will and Testament of a Bibliophile</a:t>
            </a:r>
            <a:r>
              <a:rPr lang="en-GB" sz="3200" dirty="0" smtClean="0">
                <a:latin typeface="Harlow Solid Italic" panose="04030604020F02020D02" pitchFamily="82" charset="0"/>
              </a:rPr>
              <a:t> </a:t>
            </a:r>
            <a:endParaRPr lang="en-GB" sz="3200" dirty="0">
              <a:latin typeface="Harlow Solid Italic" panose="04030604020F02020D02" pitchFamily="82" charset="0"/>
            </a:endParaRPr>
          </a:p>
        </p:txBody>
      </p:sp>
    </p:spTree>
    <p:extLst>
      <p:ext uri="{BB962C8B-B14F-4D97-AF65-F5344CB8AC3E}">
        <p14:creationId xmlns:p14="http://schemas.microsoft.com/office/powerpoint/2010/main" val="34761949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8640"/>
            <a:ext cx="9143999" cy="63728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Connector 4"/>
          <p:cNvCxnSpPr/>
          <p:nvPr/>
        </p:nvCxnSpPr>
        <p:spPr>
          <a:xfrm>
            <a:off x="6660232" y="4941168"/>
            <a:ext cx="1152128" cy="1368152"/>
          </a:xfrm>
          <a:prstGeom prst="line">
            <a:avLst/>
          </a:prstGeom>
          <a:ln w="793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6408204" y="4941168"/>
            <a:ext cx="1548172" cy="1224254"/>
          </a:xfrm>
          <a:prstGeom prst="line">
            <a:avLst/>
          </a:prstGeom>
          <a:ln w="79375">
            <a:solidFill>
              <a:srgbClr val="FF0000"/>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004048" y="4032793"/>
            <a:ext cx="4032448" cy="1015663"/>
          </a:xfrm>
          <a:prstGeom prst="rect">
            <a:avLst/>
          </a:prstGeom>
          <a:noFill/>
        </p:spPr>
        <p:txBody>
          <a:bodyPr wrap="square" rtlCol="0">
            <a:spAutoFit/>
          </a:bodyPr>
          <a:lstStyle/>
          <a:p>
            <a:r>
              <a:rPr lang="en-GB" sz="6000" dirty="0" smtClean="0">
                <a:latin typeface="Harlow Solid Italic" panose="04030604020F02020D02" pitchFamily="82" charset="0"/>
              </a:rPr>
              <a:t>PowerPoin</a:t>
            </a:r>
            <a:r>
              <a:rPr lang="en-GB" sz="5400" dirty="0" smtClean="0">
                <a:latin typeface="Harlow Solid Italic" panose="04030604020F02020D02" pitchFamily="82" charset="0"/>
              </a:rPr>
              <a:t>t</a:t>
            </a:r>
            <a:endParaRPr lang="en-GB" sz="5400" dirty="0">
              <a:latin typeface="Harlow Solid Italic" panose="04030604020F02020D02" pitchFamily="82" charset="0"/>
            </a:endParaRPr>
          </a:p>
        </p:txBody>
      </p:sp>
    </p:spTree>
    <p:extLst>
      <p:ext uri="{BB962C8B-B14F-4D97-AF65-F5344CB8AC3E}">
        <p14:creationId xmlns:p14="http://schemas.microsoft.com/office/powerpoint/2010/main" val="26620808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ctrTitle"/>
          </p:nvPr>
        </p:nvSpPr>
        <p:spPr>
          <a:xfrm>
            <a:off x="467544" y="2276872"/>
            <a:ext cx="7772400" cy="1470025"/>
          </a:xfrm>
        </p:spPr>
        <p:txBody>
          <a:bodyPr>
            <a:noAutofit/>
          </a:bodyPr>
          <a:lstStyle/>
          <a:p>
            <a:r>
              <a:rPr lang="en-GB" sz="6600" dirty="0" smtClean="0"/>
              <a:t>PowerPoint launched by Microsoft, 1990</a:t>
            </a:r>
            <a:br>
              <a:rPr lang="en-GB" sz="6600" dirty="0" smtClean="0"/>
            </a:br>
            <a:r>
              <a:rPr lang="en-GB" sz="6600" dirty="0"/>
              <a:t/>
            </a:r>
            <a:br>
              <a:rPr lang="en-GB" sz="6600" dirty="0"/>
            </a:br>
            <a:endParaRPr lang="en-GB" sz="6600" dirty="0"/>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429000"/>
            <a:ext cx="4035666"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3429000"/>
            <a:ext cx="2356525" cy="29782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88479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0" y="878626"/>
            <a:ext cx="4261754" cy="31963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0"/>
            <a:ext cx="4703675" cy="769441"/>
          </a:xfrm>
          <a:prstGeom prst="rect">
            <a:avLst/>
          </a:prstGeom>
        </p:spPr>
        <p:txBody>
          <a:bodyPr wrap="square">
            <a:spAutoFit/>
          </a:bodyPr>
          <a:lstStyle/>
          <a:p>
            <a:r>
              <a:rPr lang="en-GB" sz="2200" dirty="0" smtClean="0"/>
              <a:t>University of Al </a:t>
            </a:r>
            <a:r>
              <a:rPr lang="en-GB" sz="2200" dirty="0" err="1" smtClean="0"/>
              <a:t>Quaraouiyine</a:t>
            </a:r>
            <a:r>
              <a:rPr lang="en-GB" sz="2200" dirty="0" smtClean="0"/>
              <a:t>, Fes, Morocco, est. 859 AD</a:t>
            </a:r>
            <a:endParaRPr lang="en-GB" sz="2200" dirty="0"/>
          </a:p>
        </p:txBody>
      </p:sp>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085380"/>
            <a:ext cx="4238625" cy="2809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6" name="Picture 6" descr="Seal of the University of Bologna.sv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36296" y="193367"/>
            <a:ext cx="1679693" cy="1675284"/>
          </a:xfrm>
          <a:prstGeom prst="rect">
            <a:avLst/>
          </a:prstGeom>
          <a:noFill/>
          <a:extLst>
            <a:ext uri="{909E8E84-426E-40DD-AFC4-6F175D3DCCD1}">
              <a14:hiddenFill xmlns:a14="http://schemas.microsoft.com/office/drawing/2010/main">
                <a:solidFill>
                  <a:srgbClr val="FFFFFF"/>
                </a:solidFill>
              </a14:hiddenFill>
            </a:ext>
          </a:extLst>
        </p:spPr>
      </p:pic>
      <p:pic>
        <p:nvPicPr>
          <p:cNvPr id="5127"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38625" y="2571523"/>
            <a:ext cx="4836114" cy="42799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4677810" y="0"/>
            <a:ext cx="2351837" cy="1107996"/>
          </a:xfrm>
          <a:prstGeom prst="rect">
            <a:avLst/>
          </a:prstGeom>
        </p:spPr>
        <p:txBody>
          <a:bodyPr wrap="square">
            <a:spAutoFit/>
          </a:bodyPr>
          <a:lstStyle/>
          <a:p>
            <a:r>
              <a:rPr lang="en-GB" sz="2200" dirty="0" smtClean="0"/>
              <a:t>University of Bologna, Italy, est. 1088</a:t>
            </a:r>
            <a:endParaRPr lang="en-GB" sz="2200" dirty="0"/>
          </a:p>
        </p:txBody>
      </p:sp>
      <p:sp>
        <p:nvSpPr>
          <p:cNvPr id="12" name="Rectangle 11"/>
          <p:cNvSpPr/>
          <p:nvPr/>
        </p:nvSpPr>
        <p:spPr>
          <a:xfrm>
            <a:off x="4334676" y="2100155"/>
            <a:ext cx="4917843" cy="430887"/>
          </a:xfrm>
          <a:prstGeom prst="rect">
            <a:avLst/>
          </a:prstGeom>
        </p:spPr>
        <p:txBody>
          <a:bodyPr wrap="square">
            <a:spAutoFit/>
          </a:bodyPr>
          <a:lstStyle/>
          <a:p>
            <a:r>
              <a:rPr lang="en-GB" sz="2200" dirty="0" smtClean="0"/>
              <a:t>St David's College, </a:t>
            </a:r>
            <a:r>
              <a:rPr lang="en-GB" sz="2200" dirty="0" err="1" smtClean="0"/>
              <a:t>Lampeter</a:t>
            </a:r>
            <a:r>
              <a:rPr lang="en-GB" sz="2200" dirty="0" smtClean="0"/>
              <a:t>, est. 1822</a:t>
            </a:r>
            <a:endParaRPr lang="en-GB" sz="2200" dirty="0"/>
          </a:p>
        </p:txBody>
      </p:sp>
    </p:spTree>
    <p:extLst>
      <p:ext uri="{BB962C8B-B14F-4D97-AF65-F5344CB8AC3E}">
        <p14:creationId xmlns:p14="http://schemas.microsoft.com/office/powerpoint/2010/main" val="7835828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1840" y="274638"/>
            <a:ext cx="3240360" cy="3127156"/>
          </a:xfrm>
        </p:spPr>
        <p:txBody>
          <a:bodyPr>
            <a:normAutofit fontScale="90000"/>
          </a:bodyPr>
          <a:lstStyle/>
          <a:p>
            <a:r>
              <a:rPr lang="en-GB" dirty="0" smtClean="0"/>
              <a:t>Gutenberg Bible; printing press invented, c. 1440s</a:t>
            </a:r>
            <a:endParaRPr lang="en-GB" dirty="0"/>
          </a:p>
        </p:txBody>
      </p:sp>
      <p:pic>
        <p:nvPicPr>
          <p:cNvPr id="6148" name="Picture 4" descr="Image result for gutenberg press"/>
          <p:cNvPicPr>
            <a:picLocks noChangeAspect="1" noChangeArrowheads="1"/>
          </p:cNvPicPr>
          <p:nvPr/>
        </p:nvPicPr>
        <p:blipFill rotWithShape="1">
          <a:blip r:embed="rId3">
            <a:extLst>
              <a:ext uri="{28A0092B-C50C-407E-A947-70E740481C1C}">
                <a14:useLocalDpi xmlns:a14="http://schemas.microsoft.com/office/drawing/2010/main" val="0"/>
              </a:ext>
            </a:extLst>
          </a:blip>
          <a:srcRect r="12043" b="3911"/>
          <a:stretch/>
        </p:blipFill>
        <p:spPr bwMode="auto">
          <a:xfrm>
            <a:off x="-108520" y="5261"/>
            <a:ext cx="3267356" cy="3596921"/>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Image result for gutenberg pres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76086" y="3762747"/>
            <a:ext cx="2417920" cy="3095253"/>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72200" y="12901"/>
            <a:ext cx="2665998" cy="33888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61446" y="3762747"/>
            <a:ext cx="3384223" cy="24682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169722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5796136" cy="6778597"/>
          </a:xfrm>
          <a:prstGeom prst="rect">
            <a:avLst/>
          </a:prstGeom>
          <a:noFill/>
        </p:spPr>
        <p:txBody>
          <a:bodyPr wrap="square" lIns="684000" tIns="720000" rIns="720000" bIns="720000" rtlCol="0">
            <a:spAutoFit/>
          </a:bodyPr>
          <a:lstStyle/>
          <a:p>
            <a:r>
              <a:rPr lang="en-GB" sz="2600" dirty="0" smtClean="0"/>
              <a:t>“The invention of typography confirmed and extended the new visual stress of applied knowledge, providing the first uniformly repeatable ‘commodity,’ the first assembly-line, and the first mass-production.”</a:t>
            </a:r>
          </a:p>
          <a:p>
            <a:pPr marL="457200" indent="-457200" algn="r">
              <a:buFontTx/>
              <a:buChar char="-"/>
            </a:pPr>
            <a:r>
              <a:rPr lang="en-GB" sz="2600" dirty="0" smtClean="0"/>
              <a:t>Marshall McLuhan, </a:t>
            </a:r>
            <a:r>
              <a:rPr lang="en-GB" sz="2600" i="1" dirty="0" smtClean="0"/>
              <a:t>The Gutenberg Galaxy</a:t>
            </a:r>
            <a:r>
              <a:rPr lang="en-GB" sz="2600" dirty="0" smtClean="0"/>
              <a:t> (1962</a:t>
            </a:r>
            <a:r>
              <a:rPr lang="en-GB" sz="2800" dirty="0" smtClean="0"/>
              <a:t>)</a:t>
            </a:r>
          </a:p>
          <a:p>
            <a:endParaRPr lang="en-GB" sz="2800" dirty="0" smtClean="0"/>
          </a:p>
          <a:p>
            <a:endParaRPr lang="en-GB" sz="2800" b="1" dirty="0" smtClean="0"/>
          </a:p>
          <a:p>
            <a:endParaRPr lang="en-GB" sz="2800" i="1" dirty="0" smtClean="0"/>
          </a:p>
        </p:txBody>
      </p:sp>
      <p:pic>
        <p:nvPicPr>
          <p:cNvPr id="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5732" y="188640"/>
            <a:ext cx="3123054" cy="3981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4" name="Picture 2" descr="Image result for gutenberg galax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4991" y="3106082"/>
            <a:ext cx="2438400" cy="37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1023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5885732" cy="6932485"/>
          </a:xfrm>
          <a:prstGeom prst="rect">
            <a:avLst/>
          </a:prstGeom>
          <a:noFill/>
        </p:spPr>
        <p:txBody>
          <a:bodyPr wrap="square" lIns="684000" tIns="720000" rIns="720000" bIns="720000" rtlCol="0">
            <a:spAutoFit/>
          </a:bodyPr>
          <a:lstStyle/>
          <a:p>
            <a:r>
              <a:rPr lang="en-GB" sz="2400" dirty="0" smtClean="0"/>
              <a:t>“In </a:t>
            </a:r>
            <a:r>
              <a:rPr lang="en-GB" sz="2400" dirty="0"/>
              <a:t>a culture like </a:t>
            </a:r>
            <a:r>
              <a:rPr lang="en-GB" sz="2400" dirty="0" smtClean="0"/>
              <a:t>ours it </a:t>
            </a:r>
            <a:r>
              <a:rPr lang="en-GB" sz="2400" dirty="0"/>
              <a:t>is sometimes a bit of a shock to be reminded that, in </a:t>
            </a:r>
            <a:r>
              <a:rPr lang="en-GB" sz="2400" dirty="0" smtClean="0"/>
              <a:t>operational and </a:t>
            </a:r>
            <a:r>
              <a:rPr lang="en-GB" sz="2400" dirty="0"/>
              <a:t>practical fact, </a:t>
            </a:r>
            <a:r>
              <a:rPr lang="en-GB" sz="3600" b="1" dirty="0">
                <a:solidFill>
                  <a:srgbClr val="FF0000"/>
                </a:solidFill>
              </a:rPr>
              <a:t>the medium is the message</a:t>
            </a:r>
            <a:r>
              <a:rPr lang="en-GB" sz="2400" dirty="0"/>
              <a:t>. This is merely to say that </a:t>
            </a:r>
            <a:r>
              <a:rPr lang="en-GB" sz="2400" dirty="0" smtClean="0"/>
              <a:t>the </a:t>
            </a:r>
            <a:r>
              <a:rPr lang="en-GB" sz="2400" i="1" dirty="0" smtClean="0"/>
              <a:t>personal </a:t>
            </a:r>
            <a:r>
              <a:rPr lang="en-GB" sz="2400" i="1" dirty="0"/>
              <a:t>and social consequences of any medium</a:t>
            </a:r>
            <a:r>
              <a:rPr lang="en-GB" sz="2400" dirty="0"/>
              <a:t>—that is, of any extension of ourselves</a:t>
            </a:r>
            <a:r>
              <a:rPr lang="en-GB" sz="2400" dirty="0" smtClean="0"/>
              <a:t>— </a:t>
            </a:r>
            <a:r>
              <a:rPr lang="en-GB" sz="2400" i="1" dirty="0" smtClean="0"/>
              <a:t>result </a:t>
            </a:r>
            <a:r>
              <a:rPr lang="en-GB" sz="2400" i="1" dirty="0"/>
              <a:t>from the new scale that is introduced into our affairs by each </a:t>
            </a:r>
            <a:r>
              <a:rPr lang="en-GB" sz="2400" i="1" dirty="0" smtClean="0"/>
              <a:t>extension of </a:t>
            </a:r>
            <a:r>
              <a:rPr lang="en-GB" sz="2400" i="1" dirty="0"/>
              <a:t>ourselves, </a:t>
            </a:r>
            <a:r>
              <a:rPr lang="en-GB" sz="2400" i="1" dirty="0">
                <a:solidFill>
                  <a:srgbClr val="FF0000"/>
                </a:solidFill>
              </a:rPr>
              <a:t>or by any new technology</a:t>
            </a:r>
            <a:r>
              <a:rPr lang="en-GB" sz="2400" dirty="0" smtClean="0"/>
              <a:t>.”</a:t>
            </a:r>
          </a:p>
          <a:p>
            <a:pPr marL="342900" indent="-342900" algn="r">
              <a:buFontTx/>
              <a:buChar char="-"/>
            </a:pPr>
            <a:r>
              <a:rPr lang="en-GB" sz="2200" dirty="0" smtClean="0"/>
              <a:t>Marshall McLuhan, </a:t>
            </a:r>
            <a:r>
              <a:rPr lang="en-GB" sz="2200" i="1" dirty="0" smtClean="0"/>
              <a:t>Understanding Media</a:t>
            </a:r>
            <a:r>
              <a:rPr lang="en-GB" sz="2200" dirty="0" smtClean="0"/>
              <a:t> (1964)</a:t>
            </a:r>
            <a:endParaRPr lang="en-GB" sz="1600" i="1" dirty="0" smtClean="0"/>
          </a:p>
        </p:txBody>
      </p:sp>
      <p:pic>
        <p:nvPicPr>
          <p:cNvPr id="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5732" y="188640"/>
            <a:ext cx="3123054" cy="3981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3346" y="3717032"/>
            <a:ext cx="1987550" cy="289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333077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9144000" cy="8286702"/>
          </a:xfrm>
          <a:prstGeom prst="rect">
            <a:avLst/>
          </a:prstGeom>
          <a:noFill/>
        </p:spPr>
        <p:txBody>
          <a:bodyPr wrap="square" lIns="684000" tIns="720000" rIns="720000" bIns="720000" rtlCol="0">
            <a:spAutoFit/>
          </a:bodyPr>
          <a:lstStyle/>
          <a:p>
            <a:pPr marL="457200" indent="-457200">
              <a:buFont typeface="Arial" panose="020B0604020202020204" pitchFamily="34" charset="0"/>
              <a:buChar char="•"/>
            </a:pPr>
            <a:endParaRPr lang="en-GB" sz="2400" dirty="0" smtClean="0"/>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endParaRPr lang="en-GB" sz="2400" dirty="0" smtClean="0"/>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200" dirty="0" smtClean="0"/>
              <a:t>So book-reading is itself an historical artefact; the product of particular social, economic, cultural and technological phenomena – just as are PowerPoint, the Kindle, iPad, etc. …</a:t>
            </a:r>
          </a:p>
          <a:p>
            <a:pPr marL="457200" indent="-457200">
              <a:buFont typeface="Arial" panose="020B0604020202020204" pitchFamily="34" charset="0"/>
              <a:buChar char="•"/>
            </a:pPr>
            <a:endParaRPr lang="en-GB" sz="2200" dirty="0"/>
          </a:p>
          <a:p>
            <a:pPr marL="457200" indent="-457200">
              <a:buFont typeface="Arial" panose="020B0604020202020204" pitchFamily="34" charset="0"/>
              <a:buChar char="•"/>
            </a:pPr>
            <a:r>
              <a:rPr lang="en-GB" sz="2200" dirty="0" smtClean="0"/>
              <a:t>Book-reading necessitates a certain mode of perception which is the product of (and is predetermined by) the book’s status as a medium</a:t>
            </a:r>
          </a:p>
          <a:p>
            <a:pPr marL="457200" indent="-457200">
              <a:buFont typeface="Arial" panose="020B0604020202020204" pitchFamily="34" charset="0"/>
              <a:buChar char="•"/>
            </a:pPr>
            <a:endParaRPr lang="en-GB" sz="2200" b="1" dirty="0"/>
          </a:p>
          <a:p>
            <a:pPr marL="457200" indent="-457200">
              <a:buFont typeface="Arial" panose="020B0604020202020204" pitchFamily="34" charset="0"/>
              <a:buChar char="•"/>
            </a:pPr>
            <a:r>
              <a:rPr lang="en-GB" sz="2200" dirty="0" smtClean="0"/>
              <a:t>The </a:t>
            </a:r>
            <a:r>
              <a:rPr lang="en-GB" sz="2200" dirty="0" smtClean="0"/>
              <a:t>assumption </a:t>
            </a:r>
            <a:r>
              <a:rPr lang="en-GB" sz="2200" dirty="0" smtClean="0"/>
              <a:t>that book-reading is immanently virtuousness and valuable in-and-of-itself is untenable </a:t>
            </a:r>
          </a:p>
          <a:p>
            <a:pPr algn="r"/>
            <a:r>
              <a:rPr lang="en-GB" sz="4800" i="1" dirty="0" smtClean="0">
                <a:effectLst>
                  <a:outerShdw blurRad="38100" dist="38100" dir="2700000" algn="tl">
                    <a:srgbClr val="000000">
                      <a:alpha val="43137"/>
                    </a:srgbClr>
                  </a:outerShdw>
                </a:effectLst>
                <a:latin typeface="Harlow Solid Italic" panose="04030604020F02020D02" pitchFamily="82" charset="0"/>
              </a:rPr>
              <a:t>And yet…</a:t>
            </a:r>
            <a:endParaRPr lang="en-GB" sz="4800" dirty="0">
              <a:effectLst>
                <a:outerShdw blurRad="38100" dist="38100" dir="2700000" algn="tl">
                  <a:srgbClr val="000000">
                    <a:alpha val="43137"/>
                  </a:srgbClr>
                </a:outerShdw>
              </a:effectLst>
              <a:latin typeface="Harlow Solid Italic" panose="04030604020F02020D02" pitchFamily="82" charset="0"/>
            </a:endParaRPr>
          </a:p>
          <a:p>
            <a:pPr marL="457200" indent="-457200">
              <a:buFont typeface="Arial" panose="020B0604020202020204" pitchFamily="34" charset="0"/>
              <a:buChar char="•"/>
            </a:pPr>
            <a:endParaRPr lang="en-GB" sz="2800" b="1" dirty="0" smtClean="0"/>
          </a:p>
          <a:p>
            <a:endParaRPr lang="en-GB" sz="2800" i="1" dirty="0" smtClean="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116632"/>
            <a:ext cx="3661420" cy="21968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00168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4000" dirty="0" smtClean="0"/>
              <a:t/>
            </a:r>
            <a:br>
              <a:rPr lang="en-GB" sz="4000" dirty="0" smtClean="0"/>
            </a:br>
            <a:r>
              <a:rPr lang="en-GB" sz="4000" dirty="0" smtClean="0"/>
              <a:t/>
            </a:r>
            <a:br>
              <a:rPr lang="en-GB" sz="4000" dirty="0" smtClean="0"/>
            </a:br>
            <a:r>
              <a:rPr lang="en-GB" sz="8800" dirty="0" smtClean="0"/>
              <a:t>READING</a:t>
            </a:r>
            <a:r>
              <a:rPr lang="en-GB" sz="6600" dirty="0" smtClean="0"/>
              <a:t/>
            </a:r>
            <a:br>
              <a:rPr lang="en-GB" sz="6600" dirty="0" smtClean="0"/>
            </a:br>
            <a:r>
              <a:rPr lang="en-GB" sz="6600" dirty="0" smtClean="0"/>
              <a:t>is incredibly important (duh)!</a:t>
            </a:r>
            <a:br>
              <a:rPr lang="en-GB" sz="6600" dirty="0" smtClean="0"/>
            </a:br>
            <a:r>
              <a:rPr lang="en-GB" sz="6600" dirty="0" smtClean="0">
                <a:latin typeface="Harlow Solid Italic" panose="04030604020F02020D02" pitchFamily="82" charset="0"/>
              </a:rPr>
              <a:t>One </a:t>
            </a:r>
            <a:r>
              <a:rPr lang="en-GB" sz="6600" u="sng" dirty="0" smtClean="0">
                <a:latin typeface="Harlow Solid Italic" panose="04030604020F02020D02" pitchFamily="82" charset="0"/>
              </a:rPr>
              <a:t>reads </a:t>
            </a:r>
            <a:r>
              <a:rPr lang="en-GB" sz="6600" dirty="0" smtClean="0">
                <a:latin typeface="Harlow Solid Italic" panose="04030604020F02020D02" pitchFamily="82" charset="0"/>
              </a:rPr>
              <a:t>one’s degree </a:t>
            </a:r>
            <a:endParaRPr lang="en-GB" dirty="0"/>
          </a:p>
        </p:txBody>
      </p:sp>
      <p:pic>
        <p:nvPicPr>
          <p:cNvPr id="15362" name="Picture 2" descr="C:\Users\Alex\AppData\Local\Microsoft\Windows\Temporary Internet Files\Content.IE5\QJAV8O2U\0_-mdJbY69L1Dob7bD[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5733256"/>
            <a:ext cx="1714500" cy="857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57767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reading lists</a:t>
            </a:r>
            <a:endParaRPr lang="en-GB" dirty="0"/>
          </a:p>
        </p:txBody>
      </p:sp>
      <p:sp>
        <p:nvSpPr>
          <p:cNvPr id="3" name="Content Placeholder 2"/>
          <p:cNvSpPr>
            <a:spLocks noGrp="1"/>
          </p:cNvSpPr>
          <p:nvPr>
            <p:ph sz="half" idx="1"/>
          </p:nvPr>
        </p:nvSpPr>
        <p:spPr/>
        <p:txBody>
          <a:bodyPr>
            <a:normAutofit fontScale="92500" lnSpcReduction="20000"/>
          </a:bodyPr>
          <a:lstStyle/>
          <a:p>
            <a:r>
              <a:rPr lang="en-GB" b="1" dirty="0" smtClean="0"/>
              <a:t>Required readings: </a:t>
            </a:r>
            <a:r>
              <a:rPr lang="en-GB" dirty="0" smtClean="0"/>
              <a:t>absolutely necessary; likely to have lectures structured around them</a:t>
            </a:r>
          </a:p>
          <a:p>
            <a:endParaRPr lang="en-GB" b="1" dirty="0"/>
          </a:p>
          <a:p>
            <a:r>
              <a:rPr lang="en-GB" b="1" dirty="0" smtClean="0"/>
              <a:t>Recommended </a:t>
            </a:r>
            <a:r>
              <a:rPr lang="en-GB" b="1" dirty="0" smtClean="0"/>
              <a:t>readings: </a:t>
            </a:r>
            <a:r>
              <a:rPr lang="en-GB" dirty="0" smtClean="0"/>
              <a:t>valuable reading and knowledge about topic in general (but not necessarily crucial to lecture)</a:t>
            </a:r>
            <a:endParaRPr lang="en-GB" b="1" dirty="0"/>
          </a:p>
        </p:txBody>
      </p:sp>
      <p:sp>
        <p:nvSpPr>
          <p:cNvPr id="4" name="Content Placeholder 3"/>
          <p:cNvSpPr>
            <a:spLocks noGrp="1"/>
          </p:cNvSpPr>
          <p:nvPr>
            <p:ph sz="half" idx="2"/>
          </p:nvPr>
        </p:nvSpPr>
        <p:spPr/>
        <p:txBody>
          <a:bodyPr>
            <a:normAutofit fontScale="92500" lnSpcReduction="20000"/>
          </a:bodyPr>
          <a:lstStyle/>
          <a:p>
            <a:r>
              <a:rPr lang="en-GB" b="1" dirty="0" smtClean="0"/>
              <a:t>Background readings: </a:t>
            </a:r>
            <a:r>
              <a:rPr lang="en-GB" dirty="0" smtClean="0"/>
              <a:t>provide contextual information about a given author/topic; may help you understand required or recommended readings</a:t>
            </a:r>
          </a:p>
          <a:p>
            <a:endParaRPr lang="en-GB" dirty="0"/>
          </a:p>
          <a:p>
            <a:r>
              <a:rPr lang="en-GB" b="1" u="sng" dirty="0" smtClean="0"/>
              <a:t>Select</a:t>
            </a:r>
            <a:r>
              <a:rPr lang="en-GB" b="1" dirty="0" smtClean="0"/>
              <a:t> bibliographies: </a:t>
            </a:r>
            <a:r>
              <a:rPr lang="en-GB" dirty="0" smtClean="0"/>
              <a:t>a digested synopsis of types of materials that are available to you – </a:t>
            </a:r>
            <a:r>
              <a:rPr lang="en-GB" b="1" dirty="0" smtClean="0"/>
              <a:t>but never exhaustive.</a:t>
            </a:r>
          </a:p>
        </p:txBody>
      </p:sp>
    </p:spTree>
    <p:extLst>
      <p:ext uri="{BB962C8B-B14F-4D97-AF65-F5344CB8AC3E}">
        <p14:creationId xmlns:p14="http://schemas.microsoft.com/office/powerpoint/2010/main" val="27744954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980728"/>
            <a:ext cx="7772400" cy="1470025"/>
          </a:xfrm>
        </p:spPr>
        <p:txBody>
          <a:bodyPr>
            <a:noAutofit/>
          </a:bodyPr>
          <a:lstStyle/>
          <a:p>
            <a:r>
              <a:rPr lang="en-GB" sz="3200" b="1" dirty="0" smtClean="0"/>
              <a:t>But also be prepared to read broadly and to follow your own (informed) intuition. </a:t>
            </a:r>
            <a:br>
              <a:rPr lang="en-GB" sz="3200" b="1" dirty="0" smtClean="0"/>
            </a:br>
            <a:r>
              <a:rPr lang="en-GB" sz="3200" b="1" dirty="0" smtClean="0"/>
              <a:t>Be creative. Be persistent. Be intrepid.</a:t>
            </a:r>
            <a:r>
              <a:rPr lang="en-GB" sz="3200" b="1" i="1" dirty="0"/>
              <a:t> </a:t>
            </a:r>
            <a:r>
              <a:rPr lang="en-GB" sz="3200" b="1" i="1" dirty="0" smtClean="0"/>
              <a:t/>
            </a:r>
            <a:br>
              <a:rPr lang="en-GB" sz="3200" b="1" i="1" dirty="0" smtClean="0"/>
            </a:br>
            <a:r>
              <a:rPr lang="en-GB" sz="3200" b="1" i="1" dirty="0" smtClean="0"/>
              <a:t>GO TO THE  ****</a:t>
            </a:r>
            <a:r>
              <a:rPr lang="en-GB" sz="3200" b="1" i="1" dirty="0" err="1" smtClean="0"/>
              <a:t>ing</a:t>
            </a:r>
            <a:r>
              <a:rPr lang="en-GB" sz="3200" b="1" i="1" dirty="0" smtClean="0"/>
              <a:t>  LIBRARY. </a:t>
            </a:r>
            <a:endParaRPr lang="en-GB" sz="3200" b="1" dirty="0"/>
          </a:p>
        </p:txBody>
      </p:sp>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3212976"/>
            <a:ext cx="4762500" cy="3305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7239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
            </a:r>
            <a:br>
              <a:rPr lang="en-GB" b="1" dirty="0" smtClean="0"/>
            </a:br>
            <a:r>
              <a:rPr lang="en-GB" b="1" dirty="0" smtClean="0"/>
              <a:t>What to read for …</a:t>
            </a:r>
            <a:endParaRPr lang="en-GB" b="1" dirty="0"/>
          </a:p>
        </p:txBody>
      </p:sp>
      <p:sp>
        <p:nvSpPr>
          <p:cNvPr id="3" name="Subtitle 2"/>
          <p:cNvSpPr>
            <a:spLocks noGrp="1"/>
          </p:cNvSpPr>
          <p:nvPr>
            <p:ph type="subTitle" idx="1"/>
          </p:nvPr>
        </p:nvSpPr>
        <p:spPr/>
        <p:txBody>
          <a:bodyPr/>
          <a:lstStyle/>
          <a:p>
            <a:r>
              <a:rPr lang="en-GB" b="1" dirty="0" smtClean="0">
                <a:hlinkClick r:id="rId2"/>
              </a:rPr>
              <a:t>https://www.youtube.com/watch?v=BwkdGr9JYmE</a:t>
            </a:r>
            <a:endParaRPr lang="en-GB" b="1" dirty="0" smtClean="0"/>
          </a:p>
          <a:p>
            <a:endParaRPr lang="en-GB" b="1" dirty="0"/>
          </a:p>
        </p:txBody>
      </p:sp>
      <p:pic>
        <p:nvPicPr>
          <p:cNvPr id="1229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404664"/>
            <a:ext cx="3960440" cy="2376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363935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
            </a:r>
            <a:br>
              <a:rPr lang="en-GB" b="1" dirty="0" smtClean="0"/>
            </a:br>
            <a:r>
              <a:rPr lang="en-GB" b="1" dirty="0" smtClean="0"/>
              <a:t>What to read for …</a:t>
            </a:r>
            <a:endParaRPr lang="en-GB" b="1" dirty="0"/>
          </a:p>
        </p:txBody>
      </p:sp>
      <p:sp>
        <p:nvSpPr>
          <p:cNvPr id="3" name="Subtitle 2"/>
          <p:cNvSpPr>
            <a:spLocks noGrp="1"/>
          </p:cNvSpPr>
          <p:nvPr>
            <p:ph type="subTitle" idx="1"/>
          </p:nvPr>
        </p:nvSpPr>
        <p:spPr/>
        <p:txBody>
          <a:bodyPr>
            <a:normAutofit/>
          </a:bodyPr>
          <a:lstStyle/>
          <a:p>
            <a:r>
              <a:rPr lang="en-GB" b="1" dirty="0" smtClean="0">
                <a:solidFill>
                  <a:srgbClr val="FF0000"/>
                </a:solidFill>
              </a:rPr>
              <a:t>But Bill Hicks is (partly) wrong … at least at least for university-level study</a:t>
            </a:r>
          </a:p>
        </p:txBody>
      </p:sp>
      <p:pic>
        <p:nvPicPr>
          <p:cNvPr id="122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404664"/>
            <a:ext cx="3960440" cy="2376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636426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
            </a:r>
            <a:br>
              <a:rPr lang="en-GB" b="1" dirty="0" smtClean="0"/>
            </a:br>
            <a:r>
              <a:rPr lang="en-GB" b="1" dirty="0" smtClean="0"/>
              <a:t>What to read for …</a:t>
            </a:r>
            <a:endParaRPr lang="en-GB" b="1" dirty="0"/>
          </a:p>
        </p:txBody>
      </p:sp>
      <p:sp>
        <p:nvSpPr>
          <p:cNvPr id="3" name="Subtitle 2"/>
          <p:cNvSpPr>
            <a:spLocks noGrp="1"/>
          </p:cNvSpPr>
          <p:nvPr>
            <p:ph type="subTitle" idx="1"/>
          </p:nvPr>
        </p:nvSpPr>
        <p:spPr>
          <a:xfrm>
            <a:off x="0" y="3501008"/>
            <a:ext cx="9144000" cy="2880320"/>
          </a:xfrm>
        </p:spPr>
        <p:txBody>
          <a:bodyPr lIns="360000" rIns="360000">
            <a:normAutofit fontScale="32500" lnSpcReduction="20000"/>
          </a:bodyPr>
          <a:lstStyle/>
          <a:p>
            <a:r>
              <a:rPr lang="en-GB" sz="9000" b="1" i="1" dirty="0" smtClean="0">
                <a:solidFill>
                  <a:schemeClr val="tx1"/>
                </a:solidFill>
              </a:rPr>
              <a:t>Yes, </a:t>
            </a:r>
            <a:r>
              <a:rPr lang="en-GB" sz="9000" b="1" dirty="0" smtClean="0">
                <a:solidFill>
                  <a:schemeClr val="tx1"/>
                </a:solidFill>
              </a:rPr>
              <a:t>read for pleasure.</a:t>
            </a:r>
          </a:p>
          <a:p>
            <a:r>
              <a:rPr lang="en-GB" sz="9000" b="1" dirty="0" smtClean="0">
                <a:solidFill>
                  <a:schemeClr val="tx1"/>
                </a:solidFill>
              </a:rPr>
              <a:t>But also read </a:t>
            </a:r>
            <a:r>
              <a:rPr lang="en-GB" sz="9000" b="1" u="sng" dirty="0" smtClean="0">
                <a:solidFill>
                  <a:srgbClr val="FF0000"/>
                </a:solidFill>
              </a:rPr>
              <a:t>strategically</a:t>
            </a:r>
            <a:r>
              <a:rPr lang="en-GB" sz="5800" dirty="0" smtClean="0">
                <a:solidFill>
                  <a:schemeClr val="tx1"/>
                </a:solidFill>
              </a:rPr>
              <a:t>.</a:t>
            </a:r>
            <a:endParaRPr lang="en-GB" sz="5800" b="1" u="sng" dirty="0" smtClean="0">
              <a:solidFill>
                <a:srgbClr val="FF0000"/>
              </a:solidFill>
            </a:endParaRPr>
          </a:p>
          <a:p>
            <a:r>
              <a:rPr lang="en-GB" sz="5800" b="1" dirty="0" smtClean="0">
                <a:solidFill>
                  <a:schemeClr val="tx1"/>
                </a:solidFill>
              </a:rPr>
              <a:t>Why are you reading a particular book? </a:t>
            </a:r>
          </a:p>
          <a:p>
            <a:r>
              <a:rPr lang="en-GB" sz="5800" b="1" dirty="0" smtClean="0">
                <a:solidFill>
                  <a:schemeClr val="tx1"/>
                </a:solidFill>
              </a:rPr>
              <a:t>Do you need to read it all? </a:t>
            </a:r>
          </a:p>
          <a:p>
            <a:r>
              <a:rPr lang="en-GB" sz="5800" b="1" dirty="0" smtClean="0">
                <a:solidFill>
                  <a:schemeClr val="tx1"/>
                </a:solidFill>
              </a:rPr>
              <a:t>What do you want to achieve by doing so? </a:t>
            </a:r>
          </a:p>
          <a:p>
            <a:r>
              <a:rPr lang="en-GB" sz="5800" b="1" dirty="0" smtClean="0">
                <a:solidFill>
                  <a:schemeClr val="tx1"/>
                </a:solidFill>
              </a:rPr>
              <a:t>What information do you hope to extricate? </a:t>
            </a:r>
          </a:p>
          <a:p>
            <a:r>
              <a:rPr lang="en-GB" sz="5800" b="1" dirty="0" smtClean="0">
                <a:solidFill>
                  <a:schemeClr val="tx1"/>
                </a:solidFill>
              </a:rPr>
              <a:t>How is reading this particular book, article, essay, page, paragraph, sentence going to help you with your studies?</a:t>
            </a:r>
          </a:p>
        </p:txBody>
      </p:sp>
      <p:pic>
        <p:nvPicPr>
          <p:cNvPr id="1229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404664"/>
            <a:ext cx="3960440" cy="2376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46843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
            </a:r>
            <a:br>
              <a:rPr lang="en-GB" b="1" dirty="0" smtClean="0"/>
            </a:br>
            <a:r>
              <a:rPr lang="en-GB" b="1" dirty="0" smtClean="0"/>
              <a:t>What to read for …</a:t>
            </a:r>
            <a:endParaRPr lang="en-GB" b="1" dirty="0"/>
          </a:p>
        </p:txBody>
      </p:sp>
      <p:sp>
        <p:nvSpPr>
          <p:cNvPr id="3" name="Subtitle 2"/>
          <p:cNvSpPr>
            <a:spLocks noGrp="1"/>
          </p:cNvSpPr>
          <p:nvPr>
            <p:ph type="subTitle" idx="1"/>
          </p:nvPr>
        </p:nvSpPr>
        <p:spPr>
          <a:xfrm>
            <a:off x="0" y="3886200"/>
            <a:ext cx="9144000" cy="2495128"/>
          </a:xfrm>
        </p:spPr>
        <p:txBody>
          <a:bodyPr>
            <a:normAutofit/>
          </a:bodyPr>
          <a:lstStyle/>
          <a:p>
            <a:r>
              <a:rPr lang="en-GB" sz="5900" b="1" i="1" dirty="0" smtClean="0">
                <a:solidFill>
                  <a:schemeClr val="tx1"/>
                </a:solidFill>
              </a:rPr>
              <a:t>That is to say:</a:t>
            </a:r>
          </a:p>
          <a:p>
            <a:r>
              <a:rPr lang="en-GB" sz="5900" b="1" i="1" dirty="0" smtClean="0">
                <a:solidFill>
                  <a:schemeClr val="tx1"/>
                </a:solidFill>
              </a:rPr>
              <a:t>Know what </a:t>
            </a:r>
            <a:r>
              <a:rPr lang="en-GB" sz="5900" b="1" i="1" dirty="0" err="1" smtClean="0">
                <a:solidFill>
                  <a:schemeClr val="tx1"/>
                </a:solidFill>
              </a:rPr>
              <a:t>yo</a:t>
            </a:r>
            <a:r>
              <a:rPr lang="en-GB" sz="5900" b="1" i="1" dirty="0" smtClean="0">
                <a:solidFill>
                  <a:schemeClr val="tx1"/>
                </a:solidFill>
              </a:rPr>
              <a:t>’ reading for</a:t>
            </a:r>
            <a:endParaRPr lang="en-GB" sz="5800" b="1" i="1" dirty="0" smtClean="0">
              <a:solidFill>
                <a:schemeClr val="tx1"/>
              </a:solidFill>
            </a:endParaRPr>
          </a:p>
        </p:txBody>
      </p:sp>
      <p:pic>
        <p:nvPicPr>
          <p:cNvPr id="1229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404664"/>
            <a:ext cx="3960440" cy="2376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82707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hangingPunct="0"/>
            <a:r>
              <a:rPr lang="en-GB" b="1" dirty="0" smtClean="0"/>
              <a:t>What to Read For:</a:t>
            </a:r>
            <a:r>
              <a:rPr lang="en-GB" dirty="0" smtClean="0"/>
              <a:t> </a:t>
            </a:r>
            <a:endParaRPr lang="en-GB" dirty="0"/>
          </a:p>
        </p:txBody>
      </p:sp>
      <p:sp>
        <p:nvSpPr>
          <p:cNvPr id="3" name="Content Placeholder 2"/>
          <p:cNvSpPr>
            <a:spLocks noGrp="1"/>
          </p:cNvSpPr>
          <p:nvPr>
            <p:ph idx="1"/>
          </p:nvPr>
        </p:nvSpPr>
        <p:spPr>
          <a:xfrm>
            <a:off x="457200" y="1600200"/>
            <a:ext cx="8229600" cy="4709120"/>
          </a:xfrm>
        </p:spPr>
        <p:txBody>
          <a:bodyPr>
            <a:normAutofit fontScale="92500" lnSpcReduction="20000"/>
          </a:bodyPr>
          <a:lstStyle/>
          <a:p>
            <a:pPr marL="0" indent="0" hangingPunct="0">
              <a:buNone/>
            </a:pPr>
            <a:r>
              <a:rPr lang="en-GB" dirty="0" smtClean="0"/>
              <a:t>Some important things to be conscious of when reading:</a:t>
            </a:r>
          </a:p>
          <a:p>
            <a:pPr lvl="0" hangingPunct="0"/>
            <a:endParaRPr lang="en-GB" dirty="0" smtClean="0"/>
          </a:p>
          <a:p>
            <a:pPr lvl="0" hangingPunct="0"/>
            <a:r>
              <a:rPr lang="en-GB" b="1" dirty="0" smtClean="0"/>
              <a:t>Who</a:t>
            </a:r>
            <a:r>
              <a:rPr lang="en-GB" dirty="0" smtClean="0"/>
              <a:t> </a:t>
            </a:r>
            <a:r>
              <a:rPr lang="en-GB" dirty="0"/>
              <a:t>wrote this book?  </a:t>
            </a:r>
            <a:r>
              <a:rPr lang="en-GB" b="1" dirty="0"/>
              <a:t>When, where and by whom was it published</a:t>
            </a:r>
            <a:r>
              <a:rPr lang="en-GB" dirty="0"/>
              <a:t>?  Has this writer published anything else?  Are there contextual issues which might help to understand </a:t>
            </a:r>
            <a:r>
              <a:rPr lang="en-GB" dirty="0" smtClean="0"/>
              <a:t>and interpret the book</a:t>
            </a:r>
            <a:r>
              <a:rPr lang="en-GB" dirty="0" smtClean="0"/>
              <a:t>? What insights can you glean about the author’s </a:t>
            </a:r>
            <a:r>
              <a:rPr lang="en-GB" b="1" dirty="0" smtClean="0"/>
              <a:t>subjectivity </a:t>
            </a:r>
            <a:r>
              <a:rPr lang="en-GB" dirty="0" smtClean="0"/>
              <a:t>or </a:t>
            </a:r>
            <a:r>
              <a:rPr lang="en-GB" b="1" dirty="0" err="1" smtClean="0"/>
              <a:t>positionality</a:t>
            </a:r>
            <a:r>
              <a:rPr lang="en-GB" b="1" dirty="0" smtClean="0"/>
              <a:t>? </a:t>
            </a:r>
            <a:r>
              <a:rPr lang="en-GB" dirty="0" smtClean="0"/>
              <a:t>(Try to think in these terms rather than an author’s ‘bias’</a:t>
            </a:r>
            <a:r>
              <a:rPr lang="en-GB" dirty="0" smtClean="0"/>
              <a:t>)</a:t>
            </a:r>
            <a:endParaRPr lang="en-GB" dirty="0"/>
          </a:p>
          <a:p>
            <a:pPr lvl="0" hangingPunct="0"/>
            <a:endParaRPr lang="en-GB" dirty="0" smtClean="0"/>
          </a:p>
          <a:p>
            <a:pPr lvl="0" hangingPunct="0"/>
            <a:endParaRPr lang="en-GB" dirty="0"/>
          </a:p>
        </p:txBody>
      </p:sp>
    </p:spTree>
    <p:extLst>
      <p:ext uri="{BB962C8B-B14F-4D97-AF65-F5344CB8AC3E}">
        <p14:creationId xmlns:p14="http://schemas.microsoft.com/office/powerpoint/2010/main" val="20671695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hangingPunct="0"/>
            <a:r>
              <a:rPr lang="en-GB" b="1" dirty="0" smtClean="0"/>
              <a:t>What to Read For:</a:t>
            </a:r>
            <a:r>
              <a:rPr lang="en-GB" dirty="0" smtClean="0"/>
              <a:t> </a:t>
            </a:r>
            <a:endParaRPr lang="en-GB" dirty="0"/>
          </a:p>
        </p:txBody>
      </p:sp>
      <p:sp>
        <p:nvSpPr>
          <p:cNvPr id="3" name="Content Placeholder 2"/>
          <p:cNvSpPr>
            <a:spLocks noGrp="1"/>
          </p:cNvSpPr>
          <p:nvPr>
            <p:ph idx="1"/>
          </p:nvPr>
        </p:nvSpPr>
        <p:spPr/>
        <p:txBody>
          <a:bodyPr>
            <a:normAutofit/>
          </a:bodyPr>
          <a:lstStyle/>
          <a:p>
            <a:pPr lvl="0" hangingPunct="0"/>
            <a:r>
              <a:rPr lang="en-GB" dirty="0" smtClean="0"/>
              <a:t>What </a:t>
            </a:r>
            <a:r>
              <a:rPr lang="en-GB" dirty="0"/>
              <a:t>is </a:t>
            </a:r>
            <a:r>
              <a:rPr lang="en-GB" dirty="0" smtClean="0"/>
              <a:t>the book’s general </a:t>
            </a:r>
            <a:r>
              <a:rPr lang="en-GB" b="1" dirty="0"/>
              <a:t>argument</a:t>
            </a:r>
            <a:r>
              <a:rPr lang="en-GB" dirty="0"/>
              <a:t>?  Can you locate a thesis statement for the </a:t>
            </a:r>
            <a:r>
              <a:rPr lang="en-GB" dirty="0" smtClean="0"/>
              <a:t>book (“this book will argue,” “my key contention is,” etc.)?  </a:t>
            </a:r>
            <a:r>
              <a:rPr lang="en-GB" dirty="0"/>
              <a:t>The thesis statement (which may require several sentences) can usually be found in the introduction or in the first chapter.  Try to put the argument into your own </a:t>
            </a:r>
            <a:r>
              <a:rPr lang="en-GB" dirty="0" smtClean="0"/>
              <a:t>words – doing so may help you make sense of the book.</a:t>
            </a:r>
          </a:p>
          <a:p>
            <a:pPr lvl="0" hangingPunct="0"/>
            <a:endParaRPr lang="en-GB" dirty="0"/>
          </a:p>
          <a:p>
            <a:pPr lvl="0" hangingPunct="0"/>
            <a:endParaRPr lang="en-GB" dirty="0"/>
          </a:p>
          <a:p>
            <a:endParaRPr lang="en-GB" dirty="0"/>
          </a:p>
        </p:txBody>
      </p:sp>
    </p:spTree>
    <p:extLst>
      <p:ext uri="{BB962C8B-B14F-4D97-AF65-F5344CB8AC3E}">
        <p14:creationId xmlns:p14="http://schemas.microsoft.com/office/powerpoint/2010/main" val="249533650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hangingPunct="0"/>
            <a:r>
              <a:rPr lang="en-GB" b="1" dirty="0" smtClean="0"/>
              <a:t>What to Read For:</a:t>
            </a:r>
            <a:r>
              <a:rPr lang="en-GB" dirty="0" smtClean="0"/>
              <a:t> </a:t>
            </a:r>
            <a:endParaRPr lang="en-GB" dirty="0"/>
          </a:p>
        </p:txBody>
      </p:sp>
      <p:sp>
        <p:nvSpPr>
          <p:cNvPr id="3" name="Content Placeholder 2"/>
          <p:cNvSpPr>
            <a:spLocks noGrp="1"/>
          </p:cNvSpPr>
          <p:nvPr>
            <p:ph idx="1"/>
          </p:nvPr>
        </p:nvSpPr>
        <p:spPr>
          <a:xfrm>
            <a:off x="457200" y="1417638"/>
            <a:ext cx="8229600" cy="5097165"/>
          </a:xfrm>
        </p:spPr>
        <p:txBody>
          <a:bodyPr>
            <a:normAutofit fontScale="77500" lnSpcReduction="20000"/>
          </a:bodyPr>
          <a:lstStyle/>
          <a:p>
            <a:pPr lvl="0" hangingPunct="0"/>
            <a:r>
              <a:rPr lang="en-GB" dirty="0"/>
              <a:t>Each </a:t>
            </a:r>
            <a:r>
              <a:rPr lang="en-GB" dirty="0" smtClean="0"/>
              <a:t>chapter of a book will likely make </a:t>
            </a:r>
            <a:r>
              <a:rPr lang="en-GB" dirty="0"/>
              <a:t>a clear point concerning the book</a:t>
            </a:r>
            <a:r>
              <a:rPr lang="en-US" dirty="0"/>
              <a:t>’</a:t>
            </a:r>
            <a:r>
              <a:rPr lang="en-GB" dirty="0"/>
              <a:t>s general argument.  Can you list those points? </a:t>
            </a:r>
            <a:r>
              <a:rPr lang="en-GB" dirty="0" smtClean="0"/>
              <a:t>How does </a:t>
            </a:r>
            <a:r>
              <a:rPr lang="en-GB" dirty="0" smtClean="0"/>
              <a:t>the chapter </a:t>
            </a:r>
            <a:r>
              <a:rPr lang="en-GB" dirty="0" smtClean="0"/>
              <a:t>advance </a:t>
            </a:r>
            <a:r>
              <a:rPr lang="en-GB" dirty="0" smtClean="0"/>
              <a:t>the </a:t>
            </a:r>
            <a:r>
              <a:rPr lang="en-GB" dirty="0" smtClean="0"/>
              <a:t>author’s </a:t>
            </a:r>
            <a:r>
              <a:rPr lang="en-GB" dirty="0" smtClean="0"/>
              <a:t>key </a:t>
            </a:r>
            <a:r>
              <a:rPr lang="en-GB" dirty="0" smtClean="0"/>
              <a:t>points? </a:t>
            </a:r>
            <a:endParaRPr lang="en-GB" dirty="0" smtClean="0"/>
          </a:p>
          <a:p>
            <a:pPr lvl="0" hangingPunct="0"/>
            <a:endParaRPr lang="en-GB" dirty="0" smtClean="0"/>
          </a:p>
          <a:p>
            <a:pPr lvl="0" hangingPunct="0"/>
            <a:r>
              <a:rPr lang="en-GB" dirty="0" smtClean="0"/>
              <a:t>If </a:t>
            </a:r>
            <a:r>
              <a:rPr lang="en-GB" dirty="0"/>
              <a:t>you can</a:t>
            </a:r>
            <a:r>
              <a:rPr lang="en-US" dirty="0"/>
              <a:t>’</a:t>
            </a:r>
            <a:r>
              <a:rPr lang="en-GB" dirty="0" smtClean="0"/>
              <a:t>t identify the key points, and </a:t>
            </a:r>
            <a:r>
              <a:rPr lang="en-GB" dirty="0"/>
              <a:t>you have really tried to get behind what may be a difficult piece of writing, it may be a sign of a poorly written book.  </a:t>
            </a:r>
            <a:endParaRPr lang="en-GB" dirty="0" smtClean="0"/>
          </a:p>
          <a:p>
            <a:pPr lvl="0" hangingPunct="0"/>
            <a:endParaRPr lang="en-GB" dirty="0"/>
          </a:p>
          <a:p>
            <a:pPr lvl="0" hangingPunct="0"/>
            <a:r>
              <a:rPr lang="en-GB" dirty="0" smtClean="0"/>
              <a:t>If </a:t>
            </a:r>
            <a:r>
              <a:rPr lang="en-GB" dirty="0"/>
              <a:t>you don</a:t>
            </a:r>
            <a:r>
              <a:rPr lang="en-US" dirty="0"/>
              <a:t>’</a:t>
            </a:r>
            <a:r>
              <a:rPr lang="en-GB" dirty="0"/>
              <a:t>t </a:t>
            </a:r>
            <a:r>
              <a:rPr lang="en-GB" dirty="0" smtClean="0"/>
              <a:t>understand a book</a:t>
            </a:r>
            <a:r>
              <a:rPr lang="en-GB" dirty="0"/>
              <a:t>, </a:t>
            </a:r>
            <a:r>
              <a:rPr lang="en-GB" dirty="0" smtClean="0"/>
              <a:t>be prepared to say </a:t>
            </a:r>
            <a:r>
              <a:rPr lang="en-GB" dirty="0"/>
              <a:t>so, but be prepared to explain </a:t>
            </a:r>
            <a:r>
              <a:rPr lang="en-GB" i="1" dirty="0"/>
              <a:t>why</a:t>
            </a:r>
            <a:r>
              <a:rPr lang="en-GB" dirty="0"/>
              <a:t> you don</a:t>
            </a:r>
            <a:r>
              <a:rPr lang="en-US" dirty="0"/>
              <a:t>’</a:t>
            </a:r>
            <a:r>
              <a:rPr lang="en-GB" dirty="0"/>
              <a:t>t </a:t>
            </a:r>
            <a:r>
              <a:rPr lang="en-GB" dirty="0" smtClean="0"/>
              <a:t>understand it.</a:t>
            </a:r>
          </a:p>
          <a:p>
            <a:pPr lvl="0" hangingPunct="0"/>
            <a:endParaRPr lang="en-GB" dirty="0"/>
          </a:p>
          <a:p>
            <a:pPr hangingPunct="0"/>
            <a:r>
              <a:rPr lang="en-GB" dirty="0" smtClean="0"/>
              <a:t>If you don</a:t>
            </a:r>
            <a:r>
              <a:rPr lang="en-US" dirty="0" smtClean="0"/>
              <a:t>’</a:t>
            </a:r>
            <a:r>
              <a:rPr lang="en-GB" dirty="0" smtClean="0"/>
              <a:t>t like a book, be prepared to say so, but be prepared to explain and substantiate </a:t>
            </a:r>
            <a:r>
              <a:rPr lang="en-GB" i="1" dirty="0" smtClean="0"/>
              <a:t>why</a:t>
            </a:r>
            <a:r>
              <a:rPr lang="en-GB" dirty="0" smtClean="0"/>
              <a:t> you don</a:t>
            </a:r>
            <a:r>
              <a:rPr lang="en-US" dirty="0" smtClean="0"/>
              <a:t>’</a:t>
            </a:r>
            <a:r>
              <a:rPr lang="en-GB" dirty="0" smtClean="0"/>
              <a:t>t like it.</a:t>
            </a:r>
          </a:p>
          <a:p>
            <a:pPr lvl="0" hangingPunct="0"/>
            <a:endParaRPr lang="en-GB" dirty="0"/>
          </a:p>
          <a:p>
            <a:pPr lvl="0" hangingPunct="0"/>
            <a:endParaRPr lang="en-GB" dirty="0"/>
          </a:p>
          <a:p>
            <a:pPr lvl="0" hangingPunct="0"/>
            <a:endParaRPr lang="en-GB" dirty="0"/>
          </a:p>
          <a:p>
            <a:endParaRPr lang="en-GB" dirty="0"/>
          </a:p>
        </p:txBody>
      </p:sp>
    </p:spTree>
    <p:extLst>
      <p:ext uri="{BB962C8B-B14F-4D97-AF65-F5344CB8AC3E}">
        <p14:creationId xmlns:p14="http://schemas.microsoft.com/office/powerpoint/2010/main" val="9276059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hangingPunct="0"/>
            <a:r>
              <a:rPr lang="en-GB" b="1" dirty="0" smtClean="0"/>
              <a:t>What to Read For:</a:t>
            </a:r>
            <a:r>
              <a:rPr lang="en-GB" dirty="0" smtClean="0"/>
              <a:t> </a:t>
            </a:r>
            <a:endParaRPr lang="en-GB" dirty="0"/>
          </a:p>
        </p:txBody>
      </p:sp>
      <p:sp>
        <p:nvSpPr>
          <p:cNvPr id="3" name="Content Placeholder 2"/>
          <p:cNvSpPr>
            <a:spLocks noGrp="1"/>
          </p:cNvSpPr>
          <p:nvPr>
            <p:ph idx="1"/>
          </p:nvPr>
        </p:nvSpPr>
        <p:spPr/>
        <p:txBody>
          <a:bodyPr>
            <a:normAutofit/>
          </a:bodyPr>
          <a:lstStyle/>
          <a:p>
            <a:pPr hangingPunct="0"/>
            <a:r>
              <a:rPr lang="en-GB" dirty="0"/>
              <a:t>What kind of evidence does the author use?  How does </a:t>
            </a:r>
            <a:r>
              <a:rPr lang="en-GB" dirty="0" smtClean="0"/>
              <a:t>s/he </a:t>
            </a:r>
            <a:r>
              <a:rPr lang="en-GB" dirty="0"/>
              <a:t>interpret and use that evidence in order to support the larger points of the book</a:t>
            </a:r>
            <a:r>
              <a:rPr lang="en-US" dirty="0"/>
              <a:t>’</a:t>
            </a:r>
            <a:r>
              <a:rPr lang="en-GB" dirty="0"/>
              <a:t>s </a:t>
            </a:r>
            <a:r>
              <a:rPr lang="en-GB" dirty="0" smtClean="0"/>
              <a:t>argument?  </a:t>
            </a:r>
            <a:r>
              <a:rPr lang="en-GB" dirty="0"/>
              <a:t>Do you find her use of evidence convincing, or is she making (in your assessment) unjustified claims based on insufficient or </a:t>
            </a:r>
            <a:r>
              <a:rPr lang="en-GB" dirty="0" smtClean="0"/>
              <a:t>misleadingly-analysed evidence?  </a:t>
            </a:r>
            <a:r>
              <a:rPr lang="en-GB" dirty="0"/>
              <a:t>Has she left anything out?</a:t>
            </a:r>
          </a:p>
          <a:p>
            <a:pPr lvl="0" hangingPunct="0"/>
            <a:endParaRPr lang="en-GB" dirty="0"/>
          </a:p>
          <a:p>
            <a:pPr lvl="0" hangingPunct="0"/>
            <a:endParaRPr lang="en-GB" dirty="0"/>
          </a:p>
          <a:p>
            <a:pPr lvl="0" hangingPunct="0"/>
            <a:endParaRPr lang="en-GB" dirty="0" smtClean="0"/>
          </a:p>
          <a:p>
            <a:endParaRPr lang="en-GB" dirty="0"/>
          </a:p>
        </p:txBody>
      </p:sp>
    </p:spTree>
    <p:extLst>
      <p:ext uri="{BB962C8B-B14F-4D97-AF65-F5344CB8AC3E}">
        <p14:creationId xmlns:p14="http://schemas.microsoft.com/office/powerpoint/2010/main" val="14286191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hangingPunct="0"/>
            <a:r>
              <a:rPr lang="en-GB" b="1" dirty="0" smtClean="0"/>
              <a:t>What to Read For:</a:t>
            </a:r>
            <a:r>
              <a:rPr lang="en-GB" dirty="0" smtClean="0"/>
              <a:t> </a:t>
            </a:r>
            <a:endParaRPr lang="en-GB" dirty="0"/>
          </a:p>
        </p:txBody>
      </p:sp>
      <p:sp>
        <p:nvSpPr>
          <p:cNvPr id="3" name="Content Placeholder 2"/>
          <p:cNvSpPr>
            <a:spLocks noGrp="1"/>
          </p:cNvSpPr>
          <p:nvPr>
            <p:ph idx="1"/>
          </p:nvPr>
        </p:nvSpPr>
        <p:spPr/>
        <p:txBody>
          <a:bodyPr>
            <a:normAutofit/>
          </a:bodyPr>
          <a:lstStyle/>
          <a:p>
            <a:pPr lvl="0" hangingPunct="0"/>
            <a:r>
              <a:rPr lang="en-GB" dirty="0" smtClean="0"/>
              <a:t>Has the book attracted reviews, and if so how has it been received? How has the book </a:t>
            </a:r>
            <a:r>
              <a:rPr lang="en-GB" dirty="0"/>
              <a:t>been received by the broader academic world?  What do the reviewers have to say about this book</a:t>
            </a:r>
            <a:r>
              <a:rPr lang="en-GB" dirty="0" smtClean="0"/>
              <a:t>? Has the book influenced other authors? Do reviewers or other authors take issue with the book’s key claims, and if so, how?</a:t>
            </a:r>
            <a:endParaRPr lang="en-GB" dirty="0"/>
          </a:p>
          <a:p>
            <a:pPr hangingPunct="0"/>
            <a:endParaRPr lang="en-GB" dirty="0"/>
          </a:p>
          <a:p>
            <a:pPr lvl="0" hangingPunct="0"/>
            <a:endParaRPr lang="en-GB" dirty="0"/>
          </a:p>
          <a:p>
            <a:pPr lvl="0" hangingPunct="0"/>
            <a:endParaRPr lang="en-GB" dirty="0"/>
          </a:p>
          <a:p>
            <a:pPr lvl="0" hangingPunct="0"/>
            <a:endParaRPr lang="en-GB" dirty="0" smtClean="0"/>
          </a:p>
          <a:p>
            <a:endParaRPr lang="en-GB" dirty="0"/>
          </a:p>
        </p:txBody>
      </p:sp>
    </p:spTree>
    <p:extLst>
      <p:ext uri="{BB962C8B-B14F-4D97-AF65-F5344CB8AC3E}">
        <p14:creationId xmlns:p14="http://schemas.microsoft.com/office/powerpoint/2010/main" val="78998266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hangingPunct="0"/>
            <a:r>
              <a:rPr lang="en-GB" b="1" dirty="0" smtClean="0"/>
              <a:t>Strategic reading</a:t>
            </a:r>
            <a:endParaRPr lang="en-GB" dirty="0"/>
          </a:p>
        </p:txBody>
      </p:sp>
      <p:sp>
        <p:nvSpPr>
          <p:cNvPr id="3" name="Content Placeholder 2"/>
          <p:cNvSpPr>
            <a:spLocks noGrp="1"/>
          </p:cNvSpPr>
          <p:nvPr>
            <p:ph idx="1"/>
          </p:nvPr>
        </p:nvSpPr>
        <p:spPr>
          <a:xfrm>
            <a:off x="457200" y="1600200"/>
            <a:ext cx="8219256" cy="5257800"/>
          </a:xfrm>
        </p:spPr>
        <p:txBody>
          <a:bodyPr>
            <a:normAutofit/>
          </a:bodyPr>
          <a:lstStyle/>
          <a:p>
            <a:pPr algn="just" hangingPunct="0"/>
            <a:r>
              <a:rPr lang="en-GB" dirty="0"/>
              <a:t>When confronted by a large quantity of </a:t>
            </a:r>
            <a:r>
              <a:rPr lang="en-GB" dirty="0" smtClean="0"/>
              <a:t>reading material</a:t>
            </a:r>
            <a:r>
              <a:rPr lang="en-GB" dirty="0"/>
              <a:t>, as one always is at university, it is important to think about a </a:t>
            </a:r>
            <a:r>
              <a:rPr lang="en-GB" i="1" dirty="0"/>
              <a:t>reading strategy</a:t>
            </a:r>
            <a:r>
              <a:rPr lang="en-GB" dirty="0"/>
              <a:t>.  </a:t>
            </a:r>
            <a:r>
              <a:rPr lang="en-GB" dirty="0" smtClean="0"/>
              <a:t>What follows are some tips for practices </a:t>
            </a:r>
            <a:r>
              <a:rPr lang="en-GB" dirty="0"/>
              <a:t>below can </a:t>
            </a:r>
            <a:r>
              <a:rPr lang="en-GB" dirty="0" smtClean="0"/>
              <a:t>help you </a:t>
            </a:r>
            <a:r>
              <a:rPr lang="en-GB" dirty="0"/>
              <a:t>to disassemble and reassemble any text that you confront in </a:t>
            </a:r>
            <a:r>
              <a:rPr lang="en-GB" dirty="0" smtClean="0"/>
              <a:t>your studies</a:t>
            </a:r>
            <a:endParaRPr lang="en-GB" dirty="0"/>
          </a:p>
        </p:txBody>
      </p:sp>
    </p:spTree>
    <p:extLst>
      <p:ext uri="{BB962C8B-B14F-4D97-AF65-F5344CB8AC3E}">
        <p14:creationId xmlns:p14="http://schemas.microsoft.com/office/powerpoint/2010/main" val="29378664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hangingPunct="0"/>
            <a:r>
              <a:rPr lang="en-GB" b="1" dirty="0" smtClean="0"/>
              <a:t>Previewing</a:t>
            </a:r>
            <a:r>
              <a:rPr lang="en-GB" dirty="0" smtClean="0"/>
              <a:t> </a:t>
            </a:r>
            <a:r>
              <a:rPr lang="en-GB" b="1" dirty="0" smtClean="0"/>
              <a:t>a book</a:t>
            </a:r>
            <a:endParaRPr lang="en-GB" b="1" dirty="0"/>
          </a:p>
        </p:txBody>
      </p:sp>
      <p:sp>
        <p:nvSpPr>
          <p:cNvPr id="3" name="Content Placeholder 2"/>
          <p:cNvSpPr>
            <a:spLocks noGrp="1"/>
          </p:cNvSpPr>
          <p:nvPr>
            <p:ph idx="1"/>
          </p:nvPr>
        </p:nvSpPr>
        <p:spPr>
          <a:xfrm>
            <a:off x="467544" y="1196752"/>
            <a:ext cx="8219256" cy="5257800"/>
          </a:xfrm>
        </p:spPr>
        <p:txBody>
          <a:bodyPr>
            <a:normAutofit fontScale="40000" lnSpcReduction="20000"/>
          </a:bodyPr>
          <a:lstStyle/>
          <a:p>
            <a:pPr marL="0" indent="0" hangingPunct="0">
              <a:buNone/>
            </a:pPr>
            <a:r>
              <a:rPr lang="en-GB" sz="4200" dirty="0"/>
              <a:t> </a:t>
            </a:r>
            <a:endParaRPr lang="en-GB" sz="4800" dirty="0"/>
          </a:p>
          <a:p>
            <a:pPr marL="0" indent="0" hangingPunct="0">
              <a:buNone/>
            </a:pPr>
            <a:r>
              <a:rPr lang="en-GB" sz="4800" dirty="0" smtClean="0"/>
              <a:t>An </a:t>
            </a:r>
            <a:r>
              <a:rPr lang="en-GB" sz="4800" dirty="0"/>
              <a:t>active reader has a </a:t>
            </a:r>
            <a:r>
              <a:rPr lang="en-GB" sz="4800" b="1" dirty="0"/>
              <a:t>purpose</a:t>
            </a:r>
            <a:r>
              <a:rPr lang="en-GB" sz="4800" dirty="0"/>
              <a:t> when s/he reads, always reading </a:t>
            </a:r>
            <a:r>
              <a:rPr lang="en-GB" sz="4800" i="1" dirty="0"/>
              <a:t>from </a:t>
            </a:r>
            <a:r>
              <a:rPr lang="en-GB" sz="4800" i="1" dirty="0" smtClean="0"/>
              <a:t>an angle or perspective</a:t>
            </a:r>
            <a:r>
              <a:rPr lang="en-US" sz="4800" dirty="0"/>
              <a:t>—</a:t>
            </a:r>
            <a:r>
              <a:rPr lang="en-GB" sz="4800" b="1" dirty="0"/>
              <a:t>previewing</a:t>
            </a:r>
            <a:r>
              <a:rPr lang="en-GB" sz="4800" dirty="0"/>
              <a:t> a book helps to attain that perspective</a:t>
            </a:r>
            <a:r>
              <a:rPr lang="en-GB" sz="4800" dirty="0" smtClean="0"/>
              <a:t>.</a:t>
            </a:r>
            <a:endParaRPr lang="en-GB" sz="4800" dirty="0"/>
          </a:p>
          <a:p>
            <a:pPr marL="0" indent="0" hangingPunct="0">
              <a:buNone/>
            </a:pPr>
            <a:endParaRPr lang="en-GB" sz="4800" dirty="0"/>
          </a:p>
          <a:p>
            <a:pPr marL="0" indent="0" hangingPunct="0">
              <a:buNone/>
            </a:pPr>
            <a:r>
              <a:rPr lang="en-GB" sz="4800" dirty="0"/>
              <a:t>A)  Four steps for </a:t>
            </a:r>
            <a:r>
              <a:rPr lang="en-GB" sz="4800" dirty="0" smtClean="0"/>
              <a:t>comprehensively previewing </a:t>
            </a:r>
            <a:r>
              <a:rPr lang="en-GB" sz="4800" dirty="0"/>
              <a:t>non-fiction </a:t>
            </a:r>
            <a:r>
              <a:rPr lang="en-GB" sz="4800" dirty="0" smtClean="0"/>
              <a:t>materials: </a:t>
            </a:r>
            <a:endParaRPr lang="en-GB" sz="4800" dirty="0"/>
          </a:p>
          <a:p>
            <a:pPr marL="400050" lvl="1" indent="0" hangingPunct="0">
              <a:buNone/>
            </a:pPr>
            <a:r>
              <a:rPr lang="en-GB" sz="4800" dirty="0" smtClean="0"/>
              <a:t>1)  Read </a:t>
            </a:r>
            <a:r>
              <a:rPr lang="en-GB" sz="4800" dirty="0"/>
              <a:t>the front and back covers, flaps, inside covers</a:t>
            </a:r>
            <a:r>
              <a:rPr lang="en-GB" sz="4800" dirty="0" smtClean="0"/>
              <a:t>.</a:t>
            </a:r>
          </a:p>
          <a:p>
            <a:pPr marL="400050" lvl="1" indent="0" hangingPunct="0">
              <a:buNone/>
            </a:pPr>
            <a:r>
              <a:rPr lang="en-GB" sz="4800" dirty="0" smtClean="0"/>
              <a:t>2)  Read everything before chapter 1 (Introduction, Preface, Contents, etc.).</a:t>
            </a:r>
          </a:p>
          <a:p>
            <a:pPr marL="400050" lvl="1" indent="0" hangingPunct="0">
              <a:buNone/>
            </a:pPr>
            <a:r>
              <a:rPr lang="en-GB" sz="4800" dirty="0" smtClean="0"/>
              <a:t>3</a:t>
            </a:r>
            <a:r>
              <a:rPr lang="en-GB" sz="4800" dirty="0"/>
              <a:t>)  Read the conclusion </a:t>
            </a:r>
            <a:r>
              <a:rPr lang="en-GB" sz="4800" dirty="0" smtClean="0"/>
              <a:t>(epilogue</a:t>
            </a:r>
            <a:r>
              <a:rPr lang="en-GB" sz="4800" dirty="0"/>
              <a:t>, author</a:t>
            </a:r>
            <a:r>
              <a:rPr lang="en-US" sz="4800" dirty="0"/>
              <a:t>’</a:t>
            </a:r>
            <a:r>
              <a:rPr lang="en-GB" sz="4800" dirty="0"/>
              <a:t>s notes, etc.).</a:t>
            </a:r>
          </a:p>
          <a:p>
            <a:pPr marL="400050" lvl="1" indent="0" hangingPunct="0">
              <a:buNone/>
            </a:pPr>
            <a:r>
              <a:rPr lang="en-GB" sz="4800" dirty="0"/>
              <a:t>4)  Read chapter 1.</a:t>
            </a:r>
          </a:p>
          <a:p>
            <a:pPr marL="400050" lvl="1" indent="0" hangingPunct="0">
              <a:buNone/>
            </a:pPr>
            <a:r>
              <a:rPr lang="en-GB" sz="4800" dirty="0"/>
              <a:t> </a:t>
            </a:r>
          </a:p>
          <a:p>
            <a:pPr marL="0" indent="0" hangingPunct="0">
              <a:buNone/>
            </a:pPr>
            <a:r>
              <a:rPr lang="en-GB" sz="4800" dirty="0"/>
              <a:t>B)  While you preview look for any information about: </a:t>
            </a:r>
          </a:p>
          <a:p>
            <a:pPr marL="914400" lvl="1" indent="-514350" hangingPunct="0">
              <a:buAutoNum type="arabicParenR"/>
            </a:pPr>
            <a:r>
              <a:rPr lang="en-GB" sz="4800" dirty="0" smtClean="0"/>
              <a:t>The </a:t>
            </a:r>
            <a:r>
              <a:rPr lang="en-GB" sz="4800" dirty="0"/>
              <a:t>author (what else they have written, when did they write, what were their </a:t>
            </a:r>
            <a:r>
              <a:rPr lang="en-GB" sz="4800" dirty="0" smtClean="0"/>
              <a:t>influences, e.g. social</a:t>
            </a:r>
            <a:r>
              <a:rPr lang="en-GB" sz="4800" dirty="0"/>
              <a:t>, cultural and political</a:t>
            </a:r>
            <a:r>
              <a:rPr lang="en-GB" sz="4800" dirty="0" smtClean="0"/>
              <a:t>?)</a:t>
            </a:r>
          </a:p>
          <a:p>
            <a:pPr marL="914400" lvl="1" indent="-514350" hangingPunct="0">
              <a:buAutoNum type="arabicParenR"/>
            </a:pPr>
            <a:r>
              <a:rPr lang="en-GB" sz="4800" dirty="0" smtClean="0"/>
              <a:t>The </a:t>
            </a:r>
            <a:r>
              <a:rPr lang="en-GB" sz="4800" dirty="0"/>
              <a:t>book</a:t>
            </a:r>
            <a:r>
              <a:rPr lang="en-US" sz="4800" dirty="0"/>
              <a:t>’</a:t>
            </a:r>
            <a:r>
              <a:rPr lang="en-GB" sz="4800" dirty="0"/>
              <a:t>s subject (topic, problem/question, thesis/</a:t>
            </a:r>
            <a:r>
              <a:rPr lang="en-GB" sz="4800" dirty="0" err="1"/>
              <a:t>es</a:t>
            </a:r>
            <a:r>
              <a:rPr lang="en-GB" sz="4800" dirty="0"/>
              <a:t> of the </a:t>
            </a:r>
            <a:r>
              <a:rPr lang="en-GB" sz="4800" dirty="0" smtClean="0"/>
              <a:t>book)</a:t>
            </a:r>
          </a:p>
          <a:p>
            <a:pPr marL="914400" lvl="1" indent="-514350" hangingPunct="0">
              <a:buAutoNum type="arabicParenR"/>
            </a:pPr>
            <a:r>
              <a:rPr lang="en-GB" sz="4800" dirty="0" smtClean="0"/>
              <a:t>The </a:t>
            </a:r>
            <a:r>
              <a:rPr lang="en-GB" sz="4800" dirty="0"/>
              <a:t>book</a:t>
            </a:r>
            <a:r>
              <a:rPr lang="en-US" sz="4800" dirty="0"/>
              <a:t>’</a:t>
            </a:r>
            <a:r>
              <a:rPr lang="en-GB" sz="4800" dirty="0"/>
              <a:t>s purpose (why did they write the book, what did the author want to demonstrate</a:t>
            </a:r>
            <a:r>
              <a:rPr lang="en-GB" sz="4800" dirty="0" smtClean="0"/>
              <a:t>?)</a:t>
            </a:r>
          </a:p>
          <a:p>
            <a:pPr marL="914400" lvl="1" indent="-514350" hangingPunct="0">
              <a:buAutoNum type="arabicParenR"/>
            </a:pPr>
            <a:r>
              <a:rPr lang="en-GB" sz="4800" dirty="0" smtClean="0"/>
              <a:t>The </a:t>
            </a:r>
            <a:r>
              <a:rPr lang="en-GB" sz="4800" dirty="0"/>
              <a:t>book</a:t>
            </a:r>
            <a:r>
              <a:rPr lang="en-US" sz="4800" dirty="0"/>
              <a:t>’</a:t>
            </a:r>
            <a:r>
              <a:rPr lang="en-GB" sz="4800" dirty="0"/>
              <a:t>s evidence (on what is the book</a:t>
            </a:r>
            <a:r>
              <a:rPr lang="en-US" sz="4800" dirty="0"/>
              <a:t>’</a:t>
            </a:r>
            <a:r>
              <a:rPr lang="en-GB" sz="4800" dirty="0"/>
              <a:t>s argument based</a:t>
            </a:r>
            <a:r>
              <a:rPr lang="en-GB" sz="4800" dirty="0" smtClean="0"/>
              <a:t>?)</a:t>
            </a:r>
          </a:p>
          <a:p>
            <a:pPr marL="914400" lvl="1" indent="-514350" hangingPunct="0">
              <a:buAutoNum type="arabicParenR"/>
            </a:pPr>
            <a:r>
              <a:rPr lang="en-GB" sz="4800" dirty="0" smtClean="0"/>
              <a:t>Anything else?</a:t>
            </a:r>
            <a:endParaRPr lang="en-GB" sz="4800" dirty="0"/>
          </a:p>
          <a:p>
            <a:pPr lvl="0" hangingPunct="0"/>
            <a:endParaRPr lang="en-GB" dirty="0"/>
          </a:p>
          <a:p>
            <a:pPr lvl="0" hangingPunct="0"/>
            <a:endParaRPr lang="en-GB" dirty="0" smtClean="0"/>
          </a:p>
          <a:p>
            <a:endParaRPr lang="en-GB" dirty="0"/>
          </a:p>
        </p:txBody>
      </p:sp>
    </p:spTree>
    <p:extLst>
      <p:ext uri="{BB962C8B-B14F-4D97-AF65-F5344CB8AC3E}">
        <p14:creationId xmlns:p14="http://schemas.microsoft.com/office/powerpoint/2010/main" val="12303690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hangingPunct="0"/>
            <a:r>
              <a:rPr lang="en-GB" b="1" dirty="0" smtClean="0"/>
              <a:t>Marking texts</a:t>
            </a:r>
            <a:endParaRPr lang="en-GB" b="1" dirty="0"/>
          </a:p>
        </p:txBody>
      </p:sp>
      <p:sp>
        <p:nvSpPr>
          <p:cNvPr id="3" name="Content Placeholder 2"/>
          <p:cNvSpPr>
            <a:spLocks noGrp="1"/>
          </p:cNvSpPr>
          <p:nvPr>
            <p:ph idx="1"/>
          </p:nvPr>
        </p:nvSpPr>
        <p:spPr>
          <a:xfrm>
            <a:off x="467544" y="1196752"/>
            <a:ext cx="8219256" cy="5257800"/>
          </a:xfrm>
        </p:spPr>
        <p:txBody>
          <a:bodyPr>
            <a:noAutofit/>
          </a:bodyPr>
          <a:lstStyle/>
          <a:p>
            <a:pPr marL="0" indent="0" algn="just" hangingPunct="0">
              <a:buNone/>
            </a:pPr>
            <a:r>
              <a:rPr lang="en-GB" sz="1900" dirty="0"/>
              <a:t>Now that you are </a:t>
            </a:r>
            <a:r>
              <a:rPr lang="en-GB" sz="1900" u="sng" dirty="0"/>
              <a:t>reading with a purpose</a:t>
            </a:r>
            <a:r>
              <a:rPr lang="en-GB" sz="1900" dirty="0"/>
              <a:t> (i.e. refinement about what you think the book</a:t>
            </a:r>
            <a:r>
              <a:rPr lang="en-US" sz="1900" dirty="0"/>
              <a:t>’</a:t>
            </a:r>
            <a:r>
              <a:rPr lang="en-GB" sz="1900" dirty="0"/>
              <a:t>s point is) marking the text will be more directed and therefore more useful.</a:t>
            </a:r>
          </a:p>
          <a:p>
            <a:pPr marL="0" indent="0" algn="just" hangingPunct="0">
              <a:buNone/>
            </a:pPr>
            <a:r>
              <a:rPr lang="en-GB" sz="1900" b="1" dirty="0" smtClean="0"/>
              <a:t>	</a:t>
            </a:r>
            <a:r>
              <a:rPr lang="en-GB" sz="1900" dirty="0" smtClean="0"/>
              <a:t>The </a:t>
            </a:r>
            <a:r>
              <a:rPr lang="en-GB" sz="1900" dirty="0"/>
              <a:t>purpose of marking a text is to give yourself </a:t>
            </a:r>
            <a:r>
              <a:rPr lang="en-GB" sz="1900" b="1" dirty="0"/>
              <a:t>visual reminders </a:t>
            </a:r>
            <a:r>
              <a:rPr lang="en-GB" sz="1900" dirty="0"/>
              <a:t>on the page that help you remember important points in the text. </a:t>
            </a:r>
            <a:r>
              <a:rPr lang="en-GB" sz="1900" dirty="0" smtClean="0"/>
              <a:t> Your </a:t>
            </a:r>
            <a:r>
              <a:rPr lang="en-GB" sz="1900" dirty="0"/>
              <a:t>markings will also help you to </a:t>
            </a:r>
            <a:r>
              <a:rPr lang="en-GB" sz="1900" dirty="0" smtClean="0"/>
              <a:t>find information to discuss in lectures or to find quotations </a:t>
            </a:r>
            <a:r>
              <a:rPr lang="en-GB" sz="1900" dirty="0"/>
              <a:t>that you would like to write </a:t>
            </a:r>
            <a:r>
              <a:rPr lang="en-GB" sz="1900" dirty="0" smtClean="0"/>
              <a:t>about in an essay. </a:t>
            </a:r>
            <a:r>
              <a:rPr lang="en-GB" sz="1900" b="1" dirty="0" smtClean="0"/>
              <a:t>Don’t mark everything; </a:t>
            </a:r>
            <a:r>
              <a:rPr lang="en-GB" sz="1900" dirty="0" smtClean="0"/>
              <a:t>doing so defeats the objective of acting as an </a:t>
            </a:r>
            <a:r>
              <a:rPr lang="en-GB" sz="1900" i="1" dirty="0" smtClean="0"/>
              <a:t>aide-memoire </a:t>
            </a:r>
            <a:r>
              <a:rPr lang="en-GB" sz="1900" dirty="0" smtClean="0"/>
              <a:t>for key points.</a:t>
            </a:r>
          </a:p>
          <a:p>
            <a:pPr marL="0" indent="0" hangingPunct="0">
              <a:buNone/>
            </a:pPr>
            <a:r>
              <a:rPr lang="en-GB" sz="1900" dirty="0"/>
              <a:t>	 </a:t>
            </a:r>
          </a:p>
          <a:p>
            <a:pPr hangingPunct="0"/>
            <a:r>
              <a:rPr lang="en-GB" sz="1900" dirty="0"/>
              <a:t>U</a:t>
            </a:r>
            <a:r>
              <a:rPr lang="en-GB" sz="1900" dirty="0" smtClean="0"/>
              <a:t>se </a:t>
            </a:r>
            <a:r>
              <a:rPr lang="en-GB" sz="1900" dirty="0"/>
              <a:t>both a </a:t>
            </a:r>
            <a:r>
              <a:rPr lang="en-GB" sz="1900" dirty="0" smtClean="0"/>
              <a:t>pen/pencil </a:t>
            </a:r>
            <a:r>
              <a:rPr lang="en-GB" sz="1900" i="1" dirty="0" smtClean="0"/>
              <a:t>and</a:t>
            </a:r>
            <a:r>
              <a:rPr lang="en-GB" sz="1900" dirty="0" smtClean="0"/>
              <a:t> </a:t>
            </a:r>
            <a:r>
              <a:rPr lang="en-GB" sz="1900" dirty="0"/>
              <a:t>a highlighter</a:t>
            </a:r>
            <a:r>
              <a:rPr lang="en-GB" sz="1900" dirty="0" smtClean="0"/>
              <a:t>.</a:t>
            </a:r>
          </a:p>
          <a:p>
            <a:pPr hangingPunct="0"/>
            <a:r>
              <a:rPr lang="en-GB" sz="1900" dirty="0" smtClean="0"/>
              <a:t>Use a ruler to underline key points, phrases, etc.</a:t>
            </a:r>
            <a:endParaRPr lang="en-GB" sz="1900" dirty="0"/>
          </a:p>
          <a:p>
            <a:pPr hangingPunct="0"/>
            <a:r>
              <a:rPr lang="en-GB" sz="1900" dirty="0" smtClean="0"/>
              <a:t>Use </a:t>
            </a:r>
            <a:r>
              <a:rPr lang="en-GB" sz="1900" dirty="0"/>
              <a:t>your own words to summarize the text's most important points in the margins (or, on sticky notes that are pasted in the margins).</a:t>
            </a:r>
          </a:p>
          <a:p>
            <a:pPr lvl="0" hangingPunct="0"/>
            <a:endParaRPr lang="en-GB" sz="1900" dirty="0" smtClean="0"/>
          </a:p>
          <a:p>
            <a:pPr marL="0" indent="0" hangingPunct="0">
              <a:buNone/>
            </a:pPr>
            <a:r>
              <a:rPr lang="en-GB" sz="1900" b="1" dirty="0" err="1" smtClean="0"/>
              <a:t>Plese</a:t>
            </a:r>
            <a:r>
              <a:rPr lang="en-GB" sz="1900" b="1" dirty="0" smtClean="0"/>
              <a:t> don’t do the above for library books. </a:t>
            </a:r>
            <a:r>
              <a:rPr lang="en-GB" sz="1900" dirty="0" smtClean="0"/>
              <a:t>Keep a detailed notebook at hand when using borrowed materials. </a:t>
            </a:r>
            <a:r>
              <a:rPr lang="en-GB" sz="1900" b="1" dirty="0" smtClean="0"/>
              <a:t>(And try not to get distracted by other peoples’ marginalia!)</a:t>
            </a:r>
            <a:endParaRPr lang="en-GB" sz="1900" dirty="0"/>
          </a:p>
        </p:txBody>
      </p:sp>
    </p:spTree>
    <p:extLst>
      <p:ext uri="{BB962C8B-B14F-4D97-AF65-F5344CB8AC3E}">
        <p14:creationId xmlns:p14="http://schemas.microsoft.com/office/powerpoint/2010/main" val="18432909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Notetaking </a:t>
            </a:r>
            <a:endParaRPr lang="en-GB" b="1" dirty="0"/>
          </a:p>
        </p:txBody>
      </p:sp>
      <p:sp>
        <p:nvSpPr>
          <p:cNvPr id="3" name="Content Placeholder 2"/>
          <p:cNvSpPr>
            <a:spLocks noGrp="1"/>
          </p:cNvSpPr>
          <p:nvPr>
            <p:ph idx="1"/>
          </p:nvPr>
        </p:nvSpPr>
        <p:spPr/>
        <p:txBody>
          <a:bodyPr>
            <a:normAutofit fontScale="85000" lnSpcReduction="10000"/>
          </a:bodyPr>
          <a:lstStyle/>
          <a:p>
            <a:pPr marL="0" indent="0" hangingPunct="0">
              <a:buNone/>
            </a:pPr>
            <a:r>
              <a:rPr lang="en-GB" b="1" dirty="0" smtClean="0"/>
              <a:t>Tips for taking notes.</a:t>
            </a:r>
            <a:r>
              <a:rPr lang="en-GB" dirty="0" smtClean="0"/>
              <a:t> </a:t>
            </a:r>
          </a:p>
          <a:p>
            <a:pPr marL="514350" indent="-514350" hangingPunct="0">
              <a:buAutoNum type="alphaUcParenR"/>
            </a:pPr>
            <a:r>
              <a:rPr lang="en-GB" dirty="0" smtClean="0"/>
              <a:t>Pick out key words, quotes, arguments, neat turns of phrase </a:t>
            </a:r>
          </a:p>
          <a:p>
            <a:pPr marL="514350" indent="-514350" hangingPunct="0">
              <a:buAutoNum type="alphaUcParenR"/>
            </a:pPr>
            <a:r>
              <a:rPr lang="en-GB" dirty="0" smtClean="0"/>
              <a:t>Try to put key words, quotes, arguments into your own words – how do </a:t>
            </a:r>
            <a:r>
              <a:rPr lang="en-GB" b="1" i="1" u="sng" dirty="0" smtClean="0"/>
              <a:t>you</a:t>
            </a:r>
            <a:r>
              <a:rPr lang="en-GB" dirty="0" smtClean="0"/>
              <a:t> make sense of </a:t>
            </a:r>
            <a:r>
              <a:rPr lang="en-GB" dirty="0" smtClean="0"/>
              <a:t>them?</a:t>
            </a:r>
            <a:endParaRPr lang="en-GB" dirty="0" smtClean="0"/>
          </a:p>
          <a:p>
            <a:pPr marL="514350" indent="-514350" hangingPunct="0">
              <a:buAutoNum type="alphaUcParenR"/>
            </a:pPr>
            <a:r>
              <a:rPr lang="en-GB" dirty="0" smtClean="0"/>
              <a:t>Colour code: </a:t>
            </a:r>
            <a:r>
              <a:rPr lang="en-GB" b="1" dirty="0" smtClean="0">
                <a:solidFill>
                  <a:srgbClr val="FF0000"/>
                </a:solidFill>
              </a:rPr>
              <a:t>one colour for direct quotes</a:t>
            </a:r>
            <a:r>
              <a:rPr lang="en-GB" b="1" dirty="0" smtClean="0"/>
              <a:t>; </a:t>
            </a:r>
            <a:r>
              <a:rPr lang="en-GB" b="1" dirty="0" smtClean="0">
                <a:solidFill>
                  <a:srgbClr val="00B050"/>
                </a:solidFill>
              </a:rPr>
              <a:t>one colour for your own words</a:t>
            </a:r>
            <a:r>
              <a:rPr lang="en-GB" b="1" dirty="0" smtClean="0"/>
              <a:t>; </a:t>
            </a:r>
            <a:r>
              <a:rPr lang="en-GB" b="1" dirty="0" smtClean="0">
                <a:solidFill>
                  <a:srgbClr val="7030A0"/>
                </a:solidFill>
              </a:rPr>
              <a:t>one colour for information that is cited from another author</a:t>
            </a:r>
            <a:r>
              <a:rPr lang="en-GB" b="1" dirty="0" smtClean="0"/>
              <a:t> </a:t>
            </a:r>
          </a:p>
          <a:p>
            <a:pPr marL="514350" indent="-514350" hangingPunct="0">
              <a:buAutoNum type="alphaUcParenR"/>
            </a:pPr>
            <a:r>
              <a:rPr lang="en-GB" dirty="0" smtClean="0"/>
              <a:t>Begin </a:t>
            </a:r>
            <a:r>
              <a:rPr lang="en-GB" dirty="0"/>
              <a:t>each note with the page number </a:t>
            </a:r>
            <a:r>
              <a:rPr lang="en-GB" dirty="0" smtClean="0"/>
              <a:t>– </a:t>
            </a:r>
            <a:r>
              <a:rPr lang="en-GB" b="1" dirty="0" smtClean="0"/>
              <a:t>this helps locate quotes and information later down the line</a:t>
            </a:r>
            <a:endParaRPr lang="en-GB" dirty="0"/>
          </a:p>
          <a:p>
            <a:endParaRPr lang="en-GB" dirty="0"/>
          </a:p>
        </p:txBody>
      </p:sp>
    </p:spTree>
    <p:extLst>
      <p:ext uri="{BB962C8B-B14F-4D97-AF65-F5344CB8AC3E}">
        <p14:creationId xmlns:p14="http://schemas.microsoft.com/office/powerpoint/2010/main" val="17333073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Skimming</a:t>
            </a:r>
            <a:endParaRPr lang="en-GB" b="1" dirty="0"/>
          </a:p>
        </p:txBody>
      </p:sp>
      <p:sp>
        <p:nvSpPr>
          <p:cNvPr id="3" name="Content Placeholder 2"/>
          <p:cNvSpPr>
            <a:spLocks noGrp="1"/>
          </p:cNvSpPr>
          <p:nvPr>
            <p:ph idx="1"/>
          </p:nvPr>
        </p:nvSpPr>
        <p:spPr/>
        <p:txBody>
          <a:bodyPr>
            <a:normAutofit/>
          </a:bodyPr>
          <a:lstStyle/>
          <a:p>
            <a:pPr marL="0" indent="0" algn="just">
              <a:buNone/>
            </a:pPr>
            <a:r>
              <a:rPr lang="en-GB" dirty="0" smtClean="0"/>
              <a:t>As your academic career, you will find that knowing what</a:t>
            </a:r>
            <a:r>
              <a:rPr lang="en-GB" b="1" dirty="0"/>
              <a:t> </a:t>
            </a:r>
            <a:r>
              <a:rPr lang="en-GB" b="1" dirty="0" smtClean="0"/>
              <a:t>not to </a:t>
            </a:r>
            <a:r>
              <a:rPr lang="en-GB" dirty="0" smtClean="0"/>
              <a:t>read can be as important as knowing what to read. Likewise, knowing how to </a:t>
            </a:r>
            <a:r>
              <a:rPr lang="en-GB" b="1" dirty="0" smtClean="0"/>
              <a:t>navigate</a:t>
            </a:r>
            <a:r>
              <a:rPr lang="en-GB" dirty="0" smtClean="0"/>
              <a:t> a book is a skill.</a:t>
            </a:r>
          </a:p>
          <a:p>
            <a:pPr marL="0" indent="0" algn="just">
              <a:buNone/>
            </a:pPr>
            <a:r>
              <a:rPr lang="en-GB" dirty="0"/>
              <a:t>	</a:t>
            </a:r>
            <a:r>
              <a:rPr lang="en-GB" dirty="0" smtClean="0"/>
              <a:t>Skimming – or less pejoratively, </a:t>
            </a:r>
            <a:r>
              <a:rPr lang="en-GB" i="1" dirty="0" smtClean="0"/>
              <a:t>surveying</a:t>
            </a:r>
            <a:r>
              <a:rPr lang="en-GB" dirty="0" smtClean="0"/>
              <a:t> – is not (always) cheating, but represents an important element of active reading; of </a:t>
            </a:r>
            <a:r>
              <a:rPr lang="en-GB" i="1" dirty="0" smtClean="0"/>
              <a:t>knowing what </a:t>
            </a:r>
            <a:r>
              <a:rPr lang="en-GB" i="1" dirty="0" err="1" smtClean="0"/>
              <a:t>yo</a:t>
            </a:r>
            <a:r>
              <a:rPr lang="en-GB" i="1" dirty="0" smtClean="0"/>
              <a:t>’ reading for</a:t>
            </a:r>
            <a:r>
              <a:rPr lang="en-GB" dirty="0" smtClean="0"/>
              <a:t>. </a:t>
            </a:r>
            <a:endParaRPr lang="en-GB" dirty="0"/>
          </a:p>
        </p:txBody>
      </p:sp>
    </p:spTree>
    <p:extLst>
      <p:ext uri="{BB962C8B-B14F-4D97-AF65-F5344CB8AC3E}">
        <p14:creationId xmlns:p14="http://schemas.microsoft.com/office/powerpoint/2010/main" val="278110351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Skimming</a:t>
            </a:r>
            <a:endParaRPr lang="en-GB" b="1" dirty="0"/>
          </a:p>
        </p:txBody>
      </p:sp>
      <p:sp>
        <p:nvSpPr>
          <p:cNvPr id="3" name="Content Placeholder 2"/>
          <p:cNvSpPr>
            <a:spLocks noGrp="1"/>
          </p:cNvSpPr>
          <p:nvPr>
            <p:ph idx="1"/>
          </p:nvPr>
        </p:nvSpPr>
        <p:spPr>
          <a:xfrm>
            <a:off x="457200" y="1600200"/>
            <a:ext cx="8147248" cy="4997152"/>
          </a:xfrm>
        </p:spPr>
        <p:txBody>
          <a:bodyPr>
            <a:normAutofit fontScale="32500" lnSpcReduction="20000"/>
          </a:bodyPr>
          <a:lstStyle/>
          <a:p>
            <a:pPr marL="0" indent="0" hangingPunct="0">
              <a:buNone/>
            </a:pPr>
            <a:r>
              <a:rPr lang="en-GB" sz="4900" dirty="0"/>
              <a:t>As you read through a text, don</a:t>
            </a:r>
            <a:r>
              <a:rPr lang="en-US" sz="4900" dirty="0"/>
              <a:t>’</a:t>
            </a:r>
            <a:r>
              <a:rPr lang="en-GB" sz="4900" dirty="0"/>
              <a:t>t forget your previewing practice.  You can do a brief preview of each chapter and even of each </a:t>
            </a:r>
            <a:r>
              <a:rPr lang="en-GB" sz="4900" dirty="0" smtClean="0"/>
              <a:t>section, or a </a:t>
            </a:r>
            <a:r>
              <a:rPr lang="en-GB" sz="4900" i="1" dirty="0"/>
              <a:t>survey</a:t>
            </a:r>
            <a:r>
              <a:rPr lang="en-GB" sz="4900" dirty="0" smtClean="0"/>
              <a:t>.</a:t>
            </a:r>
          </a:p>
          <a:p>
            <a:pPr marL="0" indent="0" hangingPunct="0">
              <a:buNone/>
            </a:pPr>
            <a:r>
              <a:rPr lang="en-GB" sz="4900" dirty="0"/>
              <a:t> </a:t>
            </a:r>
          </a:p>
          <a:p>
            <a:pPr marL="0" indent="0" hangingPunct="0">
              <a:buNone/>
            </a:pPr>
            <a:r>
              <a:rPr lang="en-GB" sz="4900" b="1" dirty="0"/>
              <a:t>A)  Chapter survey</a:t>
            </a:r>
          </a:p>
          <a:p>
            <a:pPr marL="914400" lvl="1" indent="-514350" hangingPunct="0">
              <a:buAutoNum type="arabicParenR"/>
            </a:pPr>
            <a:r>
              <a:rPr lang="en-GB" sz="4900" dirty="0" smtClean="0"/>
              <a:t>Read </a:t>
            </a:r>
            <a:r>
              <a:rPr lang="en-GB" sz="4900" dirty="0"/>
              <a:t>the introduction or the first couple of paragraphs of the </a:t>
            </a:r>
            <a:r>
              <a:rPr lang="en-GB" sz="4900" dirty="0" smtClean="0"/>
              <a:t>chapter.</a:t>
            </a:r>
          </a:p>
          <a:p>
            <a:pPr marL="914400" lvl="1" indent="-514350" hangingPunct="0">
              <a:buAutoNum type="arabicParenR"/>
            </a:pPr>
            <a:r>
              <a:rPr lang="en-GB" sz="4900" dirty="0" smtClean="0"/>
              <a:t>Thumb </a:t>
            </a:r>
            <a:r>
              <a:rPr lang="en-GB" sz="4900" dirty="0"/>
              <a:t>through the chapter looking at any charts, graphs, illustrations, bold headings, </a:t>
            </a:r>
            <a:r>
              <a:rPr lang="en-GB" sz="4900" dirty="0" smtClean="0"/>
              <a:t>etc.</a:t>
            </a:r>
          </a:p>
          <a:p>
            <a:pPr marL="914400" lvl="1" indent="-514350" hangingPunct="0">
              <a:buAutoNum type="arabicParenR"/>
            </a:pPr>
            <a:r>
              <a:rPr lang="en-GB" sz="4900" dirty="0" smtClean="0"/>
              <a:t>Read </a:t>
            </a:r>
            <a:r>
              <a:rPr lang="en-GB" sz="4900" dirty="0"/>
              <a:t>the conclusion or the last few paragraphs of the chapter.</a:t>
            </a:r>
          </a:p>
          <a:p>
            <a:pPr marL="0" indent="0" hangingPunct="0">
              <a:buNone/>
            </a:pPr>
            <a:endParaRPr lang="en-GB" sz="4900" dirty="0" smtClean="0"/>
          </a:p>
          <a:p>
            <a:pPr marL="0" indent="0" hangingPunct="0">
              <a:buNone/>
            </a:pPr>
            <a:r>
              <a:rPr lang="en-GB" sz="4900" b="1" dirty="0" smtClean="0"/>
              <a:t>B</a:t>
            </a:r>
            <a:r>
              <a:rPr lang="en-GB" sz="4900" b="1" dirty="0"/>
              <a:t>)  Section survey</a:t>
            </a:r>
          </a:p>
          <a:p>
            <a:pPr marL="914400" lvl="1" indent="-514350" hangingPunct="0">
              <a:buAutoNum type="arabicParenR"/>
            </a:pPr>
            <a:r>
              <a:rPr lang="en-GB" sz="4900" dirty="0" smtClean="0"/>
              <a:t>Read </a:t>
            </a:r>
            <a:r>
              <a:rPr lang="en-GB" sz="4900" dirty="0"/>
              <a:t>the first </a:t>
            </a:r>
            <a:r>
              <a:rPr lang="en-GB" sz="4900" dirty="0" smtClean="0"/>
              <a:t>paragraph.</a:t>
            </a:r>
          </a:p>
          <a:p>
            <a:pPr marL="914400" lvl="1" indent="-514350" hangingPunct="0">
              <a:buAutoNum type="arabicParenR"/>
            </a:pPr>
            <a:r>
              <a:rPr lang="en-GB" sz="4900" dirty="0" smtClean="0"/>
              <a:t>Read </a:t>
            </a:r>
            <a:r>
              <a:rPr lang="en-GB" sz="4900" dirty="0"/>
              <a:t>the first sentence of each of the following paragraphs.</a:t>
            </a:r>
          </a:p>
          <a:p>
            <a:pPr marL="914400" lvl="1" indent="-514350" hangingPunct="0">
              <a:buAutoNum type="arabicParenR"/>
            </a:pPr>
            <a:r>
              <a:rPr lang="en-GB" sz="4900" dirty="0" smtClean="0"/>
              <a:t>Read </a:t>
            </a:r>
            <a:r>
              <a:rPr lang="en-GB" sz="4900" dirty="0"/>
              <a:t>the last paragraph</a:t>
            </a:r>
            <a:r>
              <a:rPr lang="en-GB" sz="4900" dirty="0" smtClean="0"/>
              <a:t>.</a:t>
            </a:r>
          </a:p>
          <a:p>
            <a:pPr marL="0" indent="0" hangingPunct="0">
              <a:buNone/>
            </a:pPr>
            <a:endParaRPr lang="en-GB" sz="4900" dirty="0"/>
          </a:p>
          <a:p>
            <a:pPr marL="0" indent="0" hangingPunct="0">
              <a:buNone/>
            </a:pPr>
            <a:r>
              <a:rPr lang="en-GB" sz="4900" b="1" dirty="0" smtClean="0"/>
              <a:t>C) Paragraph survey</a:t>
            </a:r>
          </a:p>
          <a:p>
            <a:pPr marL="914400" lvl="1" indent="-514350" hangingPunct="0">
              <a:buAutoNum type="arabicParenR"/>
            </a:pPr>
            <a:r>
              <a:rPr lang="en-GB" sz="4900" dirty="0" smtClean="0"/>
              <a:t>Read the first sentence</a:t>
            </a:r>
          </a:p>
          <a:p>
            <a:pPr marL="914400" lvl="1" indent="-514350" hangingPunct="0">
              <a:buAutoNum type="arabicParenR"/>
            </a:pPr>
            <a:r>
              <a:rPr lang="en-GB" sz="4900" dirty="0" smtClean="0"/>
              <a:t>Read the last sentence</a:t>
            </a:r>
          </a:p>
          <a:p>
            <a:pPr marL="914400" lvl="1" indent="-514350" hangingPunct="0">
              <a:buAutoNum type="arabicParenR"/>
            </a:pPr>
            <a:r>
              <a:rPr lang="en-GB" sz="4900" dirty="0" smtClean="0"/>
              <a:t>Are the above interesting/important? Do they make sense or can you skip forwards?</a:t>
            </a:r>
            <a:endParaRPr lang="en-GB" sz="4900" dirty="0"/>
          </a:p>
          <a:p>
            <a:pPr marL="0" indent="0" hangingPunct="0">
              <a:buNone/>
            </a:pPr>
            <a:endParaRPr lang="en-GB" dirty="0"/>
          </a:p>
          <a:p>
            <a:pPr marL="0" indent="0" hangingPunct="0">
              <a:buNone/>
            </a:pPr>
            <a:r>
              <a:rPr lang="en-GB" dirty="0"/>
              <a:t> </a:t>
            </a:r>
          </a:p>
        </p:txBody>
      </p:sp>
    </p:spTree>
    <p:extLst>
      <p:ext uri="{BB962C8B-B14F-4D97-AF65-F5344CB8AC3E}">
        <p14:creationId xmlns:p14="http://schemas.microsoft.com/office/powerpoint/2010/main" val="323725263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Indexes </a:t>
            </a:r>
            <a:r>
              <a:rPr lang="en-GB" b="1" dirty="0" smtClean="0"/>
              <a:t>and Contents</a:t>
            </a:r>
            <a:endParaRPr lang="en-GB" b="1" dirty="0"/>
          </a:p>
        </p:txBody>
      </p:sp>
      <p:sp>
        <p:nvSpPr>
          <p:cNvPr id="3" name="Content Placeholder 2"/>
          <p:cNvSpPr>
            <a:spLocks noGrp="1"/>
          </p:cNvSpPr>
          <p:nvPr>
            <p:ph idx="1"/>
          </p:nvPr>
        </p:nvSpPr>
        <p:spPr>
          <a:xfrm>
            <a:off x="457200" y="1600200"/>
            <a:ext cx="8147248" cy="4997152"/>
          </a:xfrm>
        </p:spPr>
        <p:txBody>
          <a:bodyPr>
            <a:normAutofit/>
          </a:bodyPr>
          <a:lstStyle/>
          <a:p>
            <a:pPr marL="0" indent="0" algn="just" hangingPunct="0">
              <a:buNone/>
            </a:pPr>
            <a:r>
              <a:rPr lang="en-GB" dirty="0" smtClean="0"/>
              <a:t>Checking </a:t>
            </a:r>
            <a:r>
              <a:rPr lang="en-GB" dirty="0" smtClean="0"/>
              <a:t>indexes (aka indices) </a:t>
            </a:r>
            <a:r>
              <a:rPr lang="en-GB" dirty="0" smtClean="0"/>
              <a:t>and contents </a:t>
            </a:r>
            <a:r>
              <a:rPr lang="en-GB" dirty="0" smtClean="0"/>
              <a:t>sections may </a:t>
            </a:r>
            <a:r>
              <a:rPr lang="en-GB" dirty="0" smtClean="0"/>
              <a:t>also help you locate information more speedily.</a:t>
            </a:r>
          </a:p>
          <a:p>
            <a:pPr marL="0" indent="0" algn="just" hangingPunct="0">
              <a:buNone/>
            </a:pPr>
            <a:r>
              <a:rPr lang="en-GB" dirty="0"/>
              <a:t>	</a:t>
            </a:r>
            <a:r>
              <a:rPr lang="en-GB" i="1" dirty="0" smtClean="0"/>
              <a:t>Using the index of a general textbook or reference work to locate relevant information about a theme, person, topic, etc. can be a useful way to kick of your research or essay preparation. </a:t>
            </a:r>
            <a:endParaRPr lang="en-GB" dirty="0"/>
          </a:p>
        </p:txBody>
      </p:sp>
    </p:spTree>
    <p:extLst>
      <p:ext uri="{BB962C8B-B14F-4D97-AF65-F5344CB8AC3E}">
        <p14:creationId xmlns:p14="http://schemas.microsoft.com/office/powerpoint/2010/main" val="26283536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Footnotes and bibliographies</a:t>
            </a:r>
            <a:endParaRPr lang="en-GB" b="1" dirty="0"/>
          </a:p>
        </p:txBody>
      </p:sp>
      <p:sp>
        <p:nvSpPr>
          <p:cNvPr id="3" name="Content Placeholder 2"/>
          <p:cNvSpPr>
            <a:spLocks noGrp="1"/>
          </p:cNvSpPr>
          <p:nvPr>
            <p:ph idx="1"/>
          </p:nvPr>
        </p:nvSpPr>
        <p:spPr>
          <a:xfrm>
            <a:off x="457200" y="1600200"/>
            <a:ext cx="8147248" cy="4997152"/>
          </a:xfrm>
        </p:spPr>
        <p:txBody>
          <a:bodyPr>
            <a:normAutofit lnSpcReduction="10000"/>
          </a:bodyPr>
          <a:lstStyle/>
          <a:p>
            <a:pPr marL="0" indent="0" algn="just" hangingPunct="0">
              <a:buNone/>
            </a:pPr>
            <a:r>
              <a:rPr lang="en-GB" dirty="0" smtClean="0"/>
              <a:t>Footnotes and bibliographies are not just encumbrances sent to befuddle and infuriate undergraduates. They have a utility to you as a writer </a:t>
            </a:r>
            <a:r>
              <a:rPr lang="en-GB" b="1" i="1" dirty="0" smtClean="0"/>
              <a:t>and as a reader</a:t>
            </a:r>
            <a:r>
              <a:rPr lang="en-GB" i="1" dirty="0" smtClean="0"/>
              <a:t>. </a:t>
            </a:r>
            <a:r>
              <a:rPr lang="en-GB" dirty="0" smtClean="0"/>
              <a:t>Checking authors’ footnotes and bibliography let’s you know where information is sourced (and thus if it’s ‘reliable’) and can provide insights into how authors’ ideas are formulated.</a:t>
            </a:r>
          </a:p>
          <a:p>
            <a:pPr marL="0" indent="0" algn="just" hangingPunct="0">
              <a:buNone/>
            </a:pPr>
            <a:r>
              <a:rPr lang="en-GB" dirty="0"/>
              <a:t>	</a:t>
            </a:r>
            <a:r>
              <a:rPr lang="en-GB" b="1" dirty="0" smtClean="0"/>
              <a:t>They can also act as a guide to further reading and research.</a:t>
            </a:r>
            <a:endParaRPr lang="en-GB" dirty="0"/>
          </a:p>
        </p:txBody>
      </p:sp>
    </p:spTree>
    <p:extLst>
      <p:ext uri="{BB962C8B-B14F-4D97-AF65-F5344CB8AC3E}">
        <p14:creationId xmlns:p14="http://schemas.microsoft.com/office/powerpoint/2010/main" val="4784879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Summary</a:t>
            </a:r>
            <a:endParaRPr lang="en-GB" b="1" dirty="0"/>
          </a:p>
        </p:txBody>
      </p:sp>
      <p:sp>
        <p:nvSpPr>
          <p:cNvPr id="3" name="Content Placeholder 2"/>
          <p:cNvSpPr>
            <a:spLocks noGrp="1"/>
          </p:cNvSpPr>
          <p:nvPr>
            <p:ph idx="1"/>
          </p:nvPr>
        </p:nvSpPr>
        <p:spPr>
          <a:xfrm>
            <a:off x="457200" y="1600200"/>
            <a:ext cx="8147248" cy="4997152"/>
          </a:xfrm>
        </p:spPr>
        <p:txBody>
          <a:bodyPr>
            <a:normAutofit/>
          </a:bodyPr>
          <a:lstStyle/>
          <a:p>
            <a:pPr marL="0" indent="0" algn="just" hangingPunct="0">
              <a:buNone/>
            </a:pPr>
            <a:r>
              <a:rPr lang="en-GB" dirty="0" smtClean="0"/>
              <a:t>Adopting some </a:t>
            </a:r>
            <a:r>
              <a:rPr lang="en-GB" dirty="0"/>
              <a:t>or all of these strategies, which are much simpler in practice than in explanation, </a:t>
            </a:r>
            <a:r>
              <a:rPr lang="en-GB" dirty="0" smtClean="0"/>
              <a:t>will improve the speed </a:t>
            </a:r>
            <a:r>
              <a:rPr lang="en-GB" dirty="0"/>
              <a:t>and efficiency at which you </a:t>
            </a:r>
            <a:r>
              <a:rPr lang="en-GB" dirty="0" smtClean="0"/>
              <a:t>read. You may also </a:t>
            </a:r>
            <a:r>
              <a:rPr lang="en-GB" dirty="0"/>
              <a:t>find that your memory and comprehension will improve</a:t>
            </a:r>
            <a:r>
              <a:rPr lang="en-GB" dirty="0" smtClean="0"/>
              <a:t>.</a:t>
            </a:r>
          </a:p>
          <a:p>
            <a:pPr marL="0" indent="0" algn="just" hangingPunct="0">
              <a:buNone/>
            </a:pPr>
            <a:r>
              <a:rPr lang="en-GB" dirty="0"/>
              <a:t>	</a:t>
            </a:r>
            <a:r>
              <a:rPr lang="en-GB" dirty="0" smtClean="0"/>
              <a:t>They aren’t </a:t>
            </a:r>
            <a:r>
              <a:rPr lang="en-GB" dirty="0" smtClean="0"/>
              <a:t>hard-and-fast </a:t>
            </a:r>
            <a:r>
              <a:rPr lang="en-GB" dirty="0" smtClean="0"/>
              <a:t>rules, or guarantees for success, but can hopefully point you in the right direction.</a:t>
            </a:r>
            <a:endParaRPr lang="en-GB" dirty="0"/>
          </a:p>
        </p:txBody>
      </p:sp>
    </p:spTree>
    <p:extLst>
      <p:ext uri="{BB962C8B-B14F-4D97-AF65-F5344CB8AC3E}">
        <p14:creationId xmlns:p14="http://schemas.microsoft.com/office/powerpoint/2010/main" val="45688731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l"/>
            <a:r>
              <a:rPr lang="en-GB" sz="2400" dirty="0" smtClean="0"/>
              <a:t/>
            </a:r>
            <a:br>
              <a:rPr lang="en-GB" sz="2400" dirty="0" smtClean="0"/>
            </a:br>
            <a:r>
              <a:rPr lang="en-GB" sz="2400" dirty="0"/>
              <a:t/>
            </a:r>
            <a:br>
              <a:rPr lang="en-GB" sz="2400" dirty="0"/>
            </a:br>
            <a:r>
              <a:rPr lang="en-GB" sz="2400" dirty="0" smtClean="0"/>
              <a:t/>
            </a:r>
            <a:br>
              <a:rPr lang="en-GB" sz="2400" dirty="0" smtClean="0"/>
            </a:br>
            <a:r>
              <a:rPr lang="en-GB" sz="2400" b="1" dirty="0" smtClean="0"/>
              <a:t>Deploying these strategies for </a:t>
            </a:r>
            <a:r>
              <a:rPr lang="en-GB" sz="2400" b="1" i="1" dirty="0" smtClean="0"/>
              <a:t>active reading </a:t>
            </a:r>
            <a:r>
              <a:rPr lang="en-GB" sz="2400" b="1" dirty="0" smtClean="0"/>
              <a:t>will help you write a book review (and annotated </a:t>
            </a:r>
            <a:r>
              <a:rPr lang="en-GB" sz="2400" b="1" dirty="0" smtClean="0"/>
              <a:t>bibliographies, essays, etc.).</a:t>
            </a:r>
            <a:r>
              <a:rPr lang="en-GB" sz="2400" dirty="0" smtClean="0"/>
              <a:t/>
            </a:r>
            <a:br>
              <a:rPr lang="en-GB" sz="2400" dirty="0" smtClean="0"/>
            </a:br>
            <a:r>
              <a:rPr lang="en-GB" sz="2400" dirty="0"/>
              <a:t/>
            </a:r>
            <a:br>
              <a:rPr lang="en-GB" sz="2400" dirty="0"/>
            </a:br>
            <a:r>
              <a:rPr lang="en-GB" sz="2400" dirty="0" smtClean="0"/>
              <a:t>What is the book’s key </a:t>
            </a:r>
            <a:r>
              <a:rPr lang="en-GB" sz="2400" dirty="0" smtClean="0">
                <a:solidFill>
                  <a:srgbClr val="FF0000"/>
                </a:solidFill>
              </a:rPr>
              <a:t>argument</a:t>
            </a:r>
            <a:r>
              <a:rPr lang="en-GB" sz="2400" dirty="0" smtClean="0"/>
              <a:t>?</a:t>
            </a:r>
            <a:br>
              <a:rPr lang="en-GB" sz="2400" dirty="0" smtClean="0"/>
            </a:br>
            <a:r>
              <a:rPr lang="en-GB" sz="2400" dirty="0" smtClean="0"/>
              <a:t>Who is the author and is this significant?</a:t>
            </a:r>
            <a:br>
              <a:rPr lang="en-GB" sz="2400" dirty="0" smtClean="0"/>
            </a:br>
            <a:r>
              <a:rPr lang="en-GB" sz="2400" dirty="0" smtClean="0"/>
              <a:t>When and by whom was the book published and is this significant?</a:t>
            </a:r>
            <a:br>
              <a:rPr lang="en-GB" sz="2400" dirty="0" smtClean="0"/>
            </a:br>
            <a:r>
              <a:rPr lang="en-GB" sz="2400" dirty="0" smtClean="0"/>
              <a:t>What have other reviewers/authors said about the book?***</a:t>
            </a:r>
            <a:br>
              <a:rPr lang="en-GB" sz="2400" dirty="0" smtClean="0"/>
            </a:br>
            <a:r>
              <a:rPr lang="en-GB" sz="2400" dirty="0" smtClean="0"/>
              <a:t>How does the book compare/contrast with other scholarship on its area/theme/topic/subject?</a:t>
            </a:r>
            <a:br>
              <a:rPr lang="en-GB" sz="2400" dirty="0" smtClean="0"/>
            </a:br>
            <a:r>
              <a:rPr lang="en-GB" sz="2400" dirty="0" smtClean="0"/>
              <a:t/>
            </a:r>
            <a:br>
              <a:rPr lang="en-GB" sz="2400" dirty="0" smtClean="0"/>
            </a:br>
            <a:r>
              <a:rPr lang="en-GB" sz="2400" dirty="0" smtClean="0"/>
              <a:t>***</a:t>
            </a:r>
            <a:r>
              <a:rPr lang="en-GB" sz="2400" i="1" dirty="0" smtClean="0">
                <a:solidFill>
                  <a:srgbClr val="002060"/>
                </a:solidFill>
              </a:rPr>
              <a:t>reading other reviews will also give you stylistic and structural tips about what your review could/should look like</a:t>
            </a:r>
            <a:endParaRPr lang="en-GB" sz="2400" i="1" dirty="0">
              <a:solidFill>
                <a:srgbClr val="002060"/>
              </a:solidFill>
            </a:endParaRPr>
          </a:p>
        </p:txBody>
      </p:sp>
    </p:spTree>
    <p:extLst>
      <p:ext uri="{BB962C8B-B14F-4D97-AF65-F5344CB8AC3E}">
        <p14:creationId xmlns:p14="http://schemas.microsoft.com/office/powerpoint/2010/main" val="66383468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4000" b="1" dirty="0" smtClean="0"/>
              <a:t/>
            </a:r>
            <a:br>
              <a:rPr lang="en-GB" sz="4000" b="1" dirty="0" smtClean="0"/>
            </a:br>
            <a:r>
              <a:rPr lang="en-GB" sz="4000" b="1" dirty="0" smtClean="0"/>
              <a:t/>
            </a:r>
            <a:br>
              <a:rPr lang="en-GB" sz="4000" b="1" dirty="0" smtClean="0"/>
            </a:br>
            <a:r>
              <a:rPr lang="en-GB" sz="4000" b="1" dirty="0" smtClean="0">
                <a:solidFill>
                  <a:srgbClr val="0000CC"/>
                </a:solidFill>
              </a:rPr>
              <a:t>And, most importantly, what do </a:t>
            </a:r>
            <a:r>
              <a:rPr lang="en-GB" sz="4000" b="1" u="sng" dirty="0" smtClean="0">
                <a:solidFill>
                  <a:srgbClr val="0000CC"/>
                </a:solidFill>
              </a:rPr>
              <a:t>you</a:t>
            </a:r>
            <a:r>
              <a:rPr lang="en-GB" sz="4000" dirty="0" smtClean="0">
                <a:solidFill>
                  <a:srgbClr val="0000CC"/>
                </a:solidFill>
              </a:rPr>
              <a:t> </a:t>
            </a:r>
            <a:r>
              <a:rPr lang="en-GB" sz="4000" b="1" dirty="0" smtClean="0">
                <a:solidFill>
                  <a:srgbClr val="0000CC"/>
                </a:solidFill>
              </a:rPr>
              <a:t>think about the book? </a:t>
            </a:r>
            <a:br>
              <a:rPr lang="en-GB" sz="4000" b="1" dirty="0" smtClean="0">
                <a:solidFill>
                  <a:srgbClr val="0000CC"/>
                </a:solidFill>
              </a:rPr>
            </a:br>
            <a:r>
              <a:rPr lang="en-GB" sz="4000" b="1" dirty="0" smtClean="0">
                <a:solidFill>
                  <a:srgbClr val="0000CC"/>
                </a:solidFill>
              </a:rPr>
              <a:t/>
            </a:r>
            <a:br>
              <a:rPr lang="en-GB" sz="4000" b="1" dirty="0" smtClean="0">
                <a:solidFill>
                  <a:srgbClr val="0000CC"/>
                </a:solidFill>
              </a:rPr>
            </a:br>
            <a:r>
              <a:rPr lang="en-GB" sz="3000" dirty="0" smtClean="0"/>
              <a:t>What are its strengths and weaknesses? </a:t>
            </a:r>
            <a:br>
              <a:rPr lang="en-GB" sz="3000" dirty="0" smtClean="0"/>
            </a:br>
            <a:r>
              <a:rPr lang="en-GB" sz="3000" dirty="0" smtClean="0"/>
              <a:t>What works and doesn’t work? </a:t>
            </a:r>
            <a:br>
              <a:rPr lang="en-GB" sz="3000" dirty="0" smtClean="0"/>
            </a:br>
            <a:r>
              <a:rPr lang="en-GB" sz="3000" dirty="0" smtClean="0"/>
              <a:t>What improvements could be made? </a:t>
            </a:r>
            <a:br>
              <a:rPr lang="en-GB" sz="3000" dirty="0" smtClean="0"/>
            </a:br>
            <a:r>
              <a:rPr lang="en-GB" sz="3000" dirty="0" smtClean="0"/>
              <a:t>Is the author a good writer/scholar/historian, and why? </a:t>
            </a:r>
            <a:br>
              <a:rPr lang="en-GB" sz="3000" dirty="0" smtClean="0"/>
            </a:br>
            <a:r>
              <a:rPr lang="en-GB" sz="3000" dirty="0" smtClean="0"/>
              <a:t>Do you have an </a:t>
            </a:r>
            <a:r>
              <a:rPr lang="en-GB" sz="3000" b="1" i="1" dirty="0" smtClean="0"/>
              <a:t>argument</a:t>
            </a:r>
            <a:r>
              <a:rPr lang="en-GB" sz="3000" dirty="0" smtClean="0"/>
              <a:t> about the book?</a:t>
            </a:r>
            <a:endParaRPr lang="en-GB" sz="3000" dirty="0"/>
          </a:p>
        </p:txBody>
      </p:sp>
    </p:spTree>
    <p:extLst>
      <p:ext uri="{BB962C8B-B14F-4D97-AF65-F5344CB8AC3E}">
        <p14:creationId xmlns:p14="http://schemas.microsoft.com/office/powerpoint/2010/main" val="146940496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327</TotalTime>
  <Words>1251</Words>
  <Application>Microsoft Office PowerPoint</Application>
  <PresentationFormat>On-screen Show (4:3)</PresentationFormat>
  <Paragraphs>148</Paragraphs>
  <Slides>31</Slides>
  <Notes>8</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31</vt:i4>
      </vt:variant>
    </vt:vector>
  </HeadingPairs>
  <TitlesOfParts>
    <vt:vector size="37" baseType="lpstr">
      <vt:lpstr>Arial</vt:lpstr>
      <vt:lpstr>Calibri</vt:lpstr>
      <vt:lpstr>Harlow Solid Italic</vt:lpstr>
      <vt:lpstr>Office Theme</vt:lpstr>
      <vt:lpstr>1_Office Theme</vt:lpstr>
      <vt:lpstr>2_Office Theme</vt:lpstr>
      <vt:lpstr>  AHSK4002  Week 3 Lecture READING What, Why, How or; The Last Will and Testament of a Bibliophile </vt:lpstr>
      <vt:lpstr>PowerPoint Presentation</vt:lpstr>
      <vt:lpstr>PowerPoint launched by Microsoft, 1990  </vt:lpstr>
      <vt:lpstr>PowerPoint Presentation</vt:lpstr>
      <vt:lpstr>Gutenberg Bible; printing press invented, c. 1440s</vt:lpstr>
      <vt:lpstr>PowerPoint Presentation</vt:lpstr>
      <vt:lpstr>PowerPoint Presentation</vt:lpstr>
      <vt:lpstr>PowerPoint Presentation</vt:lpstr>
      <vt:lpstr>  READING is incredibly important (duh)! One reads one’s degree </vt:lpstr>
      <vt:lpstr>Module reading lists</vt:lpstr>
      <vt:lpstr>But also be prepared to read broadly and to follow your own (informed) intuition.  Be creative. Be persistent. Be intrepid.  GO TO THE  ****ing  LIBRARY. </vt:lpstr>
      <vt:lpstr> What to read for …</vt:lpstr>
      <vt:lpstr> What to read for …</vt:lpstr>
      <vt:lpstr> What to read for …</vt:lpstr>
      <vt:lpstr> What to read for …</vt:lpstr>
      <vt:lpstr>What to Read For: </vt:lpstr>
      <vt:lpstr>What to Read For: </vt:lpstr>
      <vt:lpstr>What to Read For: </vt:lpstr>
      <vt:lpstr>What to Read For: </vt:lpstr>
      <vt:lpstr>What to Read For: </vt:lpstr>
      <vt:lpstr>Strategic reading</vt:lpstr>
      <vt:lpstr>Previewing a book</vt:lpstr>
      <vt:lpstr>Marking texts</vt:lpstr>
      <vt:lpstr>Notetaking </vt:lpstr>
      <vt:lpstr>Skimming</vt:lpstr>
      <vt:lpstr>Skimming</vt:lpstr>
      <vt:lpstr>Indexes and Contents</vt:lpstr>
      <vt:lpstr>Footnotes and bibliographies</vt:lpstr>
      <vt:lpstr>Summary</vt:lpstr>
      <vt:lpstr>   Deploying these strategies for active reading will help you write a book review (and annotated bibliographies, essays, etc.).  What is the book’s key argument? Who is the author and is this significant? When and by whom was the book published and is this significant? What have other reviewers/authors said about the book?*** How does the book compare/contrast with other scholarship on its area/theme/topic/subject?  ***reading other reviews will also give you stylistic and structural tips about what your review could/should look like</vt:lpstr>
      <vt:lpstr>  And, most importantly, what do you think about the book?   What are its strengths and weaknesses?  What works and doesn’t work?  What improvements could be made?  Is the author a good writer/scholar/historian, and why?  Do you have an argument about the book?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27</cp:revision>
  <cp:lastPrinted>2016-10-21T07:12:47Z</cp:lastPrinted>
  <dcterms:created xsi:type="dcterms:W3CDTF">2016-10-20T17:55:33Z</dcterms:created>
  <dcterms:modified xsi:type="dcterms:W3CDTF">2016-10-21T08:49:35Z</dcterms:modified>
</cp:coreProperties>
</file>