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7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B3AAF4-190F-43EA-8F8F-C09EF9317CAC}" v="3" dt="2026-07-03T14:04:27.5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25" d="100"/>
          <a:sy n="25" d="100"/>
        </p:scale>
        <p:origin x="2410" y="77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ie morgan" userId="5806523b64b5ef87" providerId="LiveId" clId="{F8DBA319-44EB-48CB-98F4-589BC1CA5517}"/>
    <pc:docChg chg="custSel delSld modSld">
      <pc:chgData name="charlie morgan" userId="5806523b64b5ef87" providerId="LiveId" clId="{F8DBA319-44EB-48CB-98F4-589BC1CA5517}" dt="2026-07-03T14:18:18.179" v="20" actId="14100"/>
      <pc:docMkLst>
        <pc:docMk/>
      </pc:docMkLst>
      <pc:sldChg chg="del">
        <pc:chgData name="charlie morgan" userId="5806523b64b5ef87" providerId="LiveId" clId="{F8DBA319-44EB-48CB-98F4-589BC1CA5517}" dt="2026-07-03T14:17:57.264" v="19" actId="2696"/>
        <pc:sldMkLst>
          <pc:docMk/>
          <pc:sldMk cId="1032727246" sldId="256"/>
        </pc:sldMkLst>
      </pc:sldChg>
      <pc:sldChg chg="addSp delSp modSp mod">
        <pc:chgData name="charlie morgan" userId="5806523b64b5ef87" providerId="LiveId" clId="{F8DBA319-44EB-48CB-98F4-589BC1CA5517}" dt="2026-07-03T14:18:18.179" v="20" actId="14100"/>
        <pc:sldMkLst>
          <pc:docMk/>
          <pc:sldMk cId="3924774051" sldId="257"/>
        </pc:sldMkLst>
        <pc:spChg chg="del">
          <ac:chgData name="charlie morgan" userId="5806523b64b5ef87" providerId="LiveId" clId="{F8DBA319-44EB-48CB-98F4-589BC1CA5517}" dt="2026-07-03T14:07:22.766" v="12" actId="478"/>
          <ac:spMkLst>
            <pc:docMk/>
            <pc:sldMk cId="3924774051" sldId="257"/>
            <ac:spMk id="5" creationId="{00000000-0000-0000-0000-000000000000}"/>
          </ac:spMkLst>
        </pc:spChg>
        <pc:spChg chg="del">
          <ac:chgData name="charlie morgan" userId="5806523b64b5ef87" providerId="LiveId" clId="{F8DBA319-44EB-48CB-98F4-589BC1CA5517}" dt="2026-07-03T14:04:22.993" v="2" actId="478"/>
          <ac:spMkLst>
            <pc:docMk/>
            <pc:sldMk cId="3924774051" sldId="257"/>
            <ac:spMk id="13" creationId="{00000000-0000-0000-0000-000000000000}"/>
          </ac:spMkLst>
        </pc:spChg>
        <pc:picChg chg="del">
          <ac:chgData name="charlie morgan" userId="5806523b64b5ef87" providerId="LiveId" clId="{F8DBA319-44EB-48CB-98F4-589BC1CA5517}" dt="2026-07-03T14:07:24.297" v="13" actId="478"/>
          <ac:picMkLst>
            <pc:docMk/>
            <pc:sldMk cId="3924774051" sldId="257"/>
            <ac:picMk id="3" creationId="{00000000-0000-0000-0000-000000000000}"/>
          </ac:picMkLst>
        </pc:picChg>
        <pc:picChg chg="add mod">
          <ac:chgData name="charlie morgan" userId="5806523b64b5ef87" providerId="LiveId" clId="{F8DBA319-44EB-48CB-98F4-589BC1CA5517}" dt="2026-07-03T14:06:06.804" v="11" actId="1076"/>
          <ac:picMkLst>
            <pc:docMk/>
            <pc:sldMk cId="3924774051" sldId="257"/>
            <ac:picMk id="11" creationId="{65F52D76-28B2-DA37-7296-D29E882328D4}"/>
          </ac:picMkLst>
        </pc:picChg>
        <pc:picChg chg="add mod">
          <ac:chgData name="charlie morgan" userId="5806523b64b5ef87" providerId="LiveId" clId="{F8DBA319-44EB-48CB-98F4-589BC1CA5517}" dt="2026-07-03T14:18:18.179" v="20" actId="14100"/>
          <ac:picMkLst>
            <pc:docMk/>
            <pc:sldMk cId="3924774051" sldId="257"/>
            <ac:picMk id="14" creationId="{EA63EC32-5FBC-658C-4E0B-D60BC67C5BED}"/>
          </ac:picMkLst>
        </pc:picChg>
        <pc:picChg chg="del">
          <ac:chgData name="charlie morgan" userId="5806523b64b5ef87" providerId="LiveId" clId="{F8DBA319-44EB-48CB-98F4-589BC1CA5517}" dt="2026-07-03T14:04:25.210" v="3" actId="478"/>
          <ac:picMkLst>
            <pc:docMk/>
            <pc:sldMk cId="3924774051" sldId="257"/>
            <ac:picMk id="40" creationId="{00000000-0000-0000-0000-000000000000}"/>
          </ac:picMkLst>
        </pc:picChg>
        <pc:picChg chg="del">
          <ac:chgData name="charlie morgan" userId="5806523b64b5ef87" providerId="LiveId" clId="{F8DBA319-44EB-48CB-98F4-589BC1CA5517}" dt="2026-07-03T14:04:27.566" v="5" actId="478"/>
          <ac:picMkLst>
            <pc:docMk/>
            <pc:sldMk cId="3924774051" sldId="257"/>
            <ac:picMk id="42" creationId="{00000000-0000-0000-0000-000000000000}"/>
          </ac:picMkLst>
        </pc:picChg>
        <pc:picChg chg="del">
          <ac:chgData name="charlie morgan" userId="5806523b64b5ef87" providerId="LiveId" clId="{F8DBA319-44EB-48CB-98F4-589BC1CA5517}" dt="2026-07-03T14:04:26.672" v="4" actId="478"/>
          <ac:picMkLst>
            <pc:docMk/>
            <pc:sldMk cId="3924774051" sldId="257"/>
            <ac:picMk id="43" creationId="{00000000-0000-0000-0000-000000000000}"/>
          </ac:picMkLst>
        </pc:picChg>
      </pc:sldChg>
      <pc:sldChg chg="del">
        <pc:chgData name="charlie morgan" userId="5806523b64b5ef87" providerId="LiveId" clId="{F8DBA319-44EB-48CB-98F4-589BC1CA5517}" dt="2026-07-03T14:04:07.712" v="1" actId="2696"/>
        <pc:sldMkLst>
          <pc:docMk/>
          <pc:sldMk cId="1250107718" sldId="258"/>
        </pc:sldMkLst>
      </pc:sldChg>
      <pc:sldChg chg="del">
        <pc:chgData name="charlie morgan" userId="5806523b64b5ef87" providerId="LiveId" clId="{F8DBA319-44EB-48CB-98F4-589BC1CA5517}" dt="2026-07-03T14:04:03.665" v="0" actId="2696"/>
        <pc:sldMkLst>
          <pc:docMk/>
          <pc:sldMk cId="3354958213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Tata Steel mechanical properties improvement in IF steel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Charlie Morgan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Andrew Thorn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Physical Science for Materials and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7767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Metallurgical failures represented the largest quality-related cost at Tata Steel Llanwern.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 In 2025, 8.3 kt of steel were diverted to the automotive finishing line at £175/t, resulting in a cost of £1.45 million, DX57 IF grade showed the highest failure rate.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The current dual-end testing release standard only evaluates coil head and tail ends, providing no visibility of mechanical property variation through the coil body.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847412" y="25717630"/>
            <a:ext cx="6415087" cy="3027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</a:t>
            </a:r>
            <a:r>
              <a:rPr lang="en-AU" altLang="en-US" sz="1800" dirty="0">
                <a:cs typeface="Arial" charset="0"/>
              </a:rPr>
              <a:t>1] </a:t>
            </a:r>
            <a:r>
              <a:rPr lang="en-AU" altLang="en-US" sz="1800" dirty="0" err="1">
                <a:cs typeface="Arial" charset="0"/>
              </a:rPr>
              <a:t>Harshitkumar</a:t>
            </a:r>
            <a:r>
              <a:rPr lang="en-AU" altLang="en-US" sz="1800" dirty="0">
                <a:cs typeface="Arial" charset="0"/>
              </a:rPr>
              <a:t> Ghelani, 2023.</a:t>
            </a:r>
            <a:r>
              <a:rPr lang="en-GB" sz="1800" dirty="0">
                <a:cs typeface="Arial" charset="0"/>
              </a:rPr>
              <a:t> Six Sigma and Continuous Improvement Strategies: A Comparative Analysis in Global Manufacturing Industries. International Journal of Scientific Research and Management (IJSRM), 11(8), pp. 954-972.</a:t>
            </a:r>
          </a:p>
          <a:p>
            <a:pPr marL="0" indent="0">
              <a:spcBef>
                <a:spcPct val="50000"/>
              </a:spcBef>
            </a:pP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348597" y="13490481"/>
            <a:ext cx="6415087" cy="13584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To investigate the root causes of metallurgical property failures in IF DX57 steels and reduce non-conforming material output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Review a range of literature relating to the metallurgy, processing, and mechanical properties of DX57 steels to establish technical framework for the investigation.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Characterise metallurgical failures in DX57 steels using mechanical test data.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Identify the root causes of mechanical property failures using six sigma DMAIC approach to understand capability and improve performance.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Develop a range of improvements aimed at reducing metallurgical failures and the associated quality costs.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2800" dirty="0"/>
          </a:p>
          <a:p>
            <a:pPr>
              <a:spcBef>
                <a:spcPct val="50000"/>
              </a:spcBef>
            </a:pPr>
            <a:endParaRPr lang="en-AU" altLang="en-US" sz="2800" dirty="0"/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471033" y="24634572"/>
            <a:ext cx="6415087" cy="259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The Six Sigma DMAIC methodology was used to structure the investigation.</a:t>
            </a:r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7511906" y="8201832"/>
            <a:ext cx="6415087" cy="1238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The primary DX57 failure mode was proof strength, leading to a capability analysis. Baseline capability shows poor long-term performance with proof strength shifted towards the upper specification limit.</a:t>
            </a:r>
          </a:p>
          <a:p>
            <a:pPr>
              <a:spcBef>
                <a:spcPct val="50000"/>
              </a:spcBef>
            </a:pP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DX57 baseline capability analysis</a:t>
            </a:r>
            <a:endParaRPr lang="en-AU" altLang="en-US" sz="2800" dirty="0"/>
          </a:p>
          <a:p>
            <a:pPr>
              <a:spcBef>
                <a:spcPct val="50000"/>
              </a:spcBef>
            </a:pPr>
            <a:r>
              <a:rPr lang="en-AU" altLang="en-US" sz="2800" dirty="0"/>
              <a:t>Root cause investigation led to the temper mill being prioritised to shift proof strength values towards the lower specification limit. </a:t>
            </a:r>
            <a:r>
              <a:rPr lang="en-US" altLang="en-US" sz="2800" dirty="0"/>
              <a:t>An improvement trial was carried out reducing temper mill elongation from 1% to 0.8%</a:t>
            </a:r>
          </a:p>
          <a:p>
            <a:pPr>
              <a:spcBef>
                <a:spcPct val="50000"/>
              </a:spcBef>
            </a:pPr>
            <a:endParaRPr lang="en-AU" altLang="en-US" sz="2800" dirty="0"/>
          </a:p>
        </p:txBody>
      </p:sp>
      <p:sp>
        <p:nvSpPr>
          <p:cNvPr id="49" name="Text Box 6"/>
          <p:cNvSpPr txBox="1">
            <a:spLocks noChangeArrowheads="1"/>
          </p:cNvSpPr>
          <p:nvPr/>
        </p:nvSpPr>
        <p:spPr bwMode="auto">
          <a:xfrm>
            <a:off x="7484455" y="6257121"/>
            <a:ext cx="6415087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2800" dirty="0"/>
              <a:t>This is a data driven methodology used to optimise process, improve quality and enhance efficiency (Ghelani, 2023).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77F70E1-FB5B-E47F-B85B-DCC34FB55B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39" y="27019493"/>
            <a:ext cx="7371516" cy="1876461"/>
          </a:xfrm>
          <a:prstGeom prst="rect">
            <a:avLst/>
          </a:prstGeom>
        </p:spPr>
      </p:pic>
      <p:sp>
        <p:nvSpPr>
          <p:cNvPr id="34" name="Text Box 6">
            <a:extLst>
              <a:ext uri="{FF2B5EF4-FFF2-40B4-BE49-F238E27FC236}">
                <a16:creationId xmlns:a16="http://schemas.microsoft.com/office/drawing/2014/main" id="{1241444E-3B47-411B-0F1C-BCBB7378FC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43811" y="20110364"/>
            <a:ext cx="6415087" cy="6043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Elevated proof strength was the primary cause of DX57 IF failures. Reducing temper mill elongation from 1% to 0.8% significantly improved process capability. IMPOC accurately predicted proof strength across the full coil and identified previously hidden non-conformance. IMPOC improves customer protection meanwhile reducing the need for destructive testing.</a:t>
            </a: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1EB5F934-AB36-294C-8AA8-AC3C2D7380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7458" y="19615226"/>
            <a:ext cx="6281316" cy="3980009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56B9446E-DB28-6434-6112-32948755C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11906" y="11763632"/>
            <a:ext cx="6415087" cy="4201298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E91F8CD7-BCEF-E909-42DF-AE943533FD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06526" y="24914909"/>
            <a:ext cx="4874469" cy="2679770"/>
          </a:xfrm>
          <a:prstGeom prst="rect">
            <a:avLst/>
          </a:prstGeom>
        </p:spPr>
      </p:pic>
      <p:sp>
        <p:nvSpPr>
          <p:cNvPr id="72" name="Text Box 19">
            <a:extLst>
              <a:ext uri="{FF2B5EF4-FFF2-40B4-BE49-F238E27FC236}">
                <a16:creationId xmlns:a16="http://schemas.microsoft.com/office/drawing/2014/main" id="{F3CEDAE4-F7AF-9196-85B7-5FA4193E0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7041" y="24231566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Key pilot study improvements</a:t>
            </a:r>
          </a:p>
        </p:txBody>
      </p:sp>
      <p:sp>
        <p:nvSpPr>
          <p:cNvPr id="73" name="Text Box 6">
            <a:extLst>
              <a:ext uri="{FF2B5EF4-FFF2-40B4-BE49-F238E27FC236}">
                <a16:creationId xmlns:a16="http://schemas.microsoft.com/office/drawing/2014/main" id="{62BE3755-F1F0-A195-50E4-782DF0769E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43812" y="6253960"/>
            <a:ext cx="6415087" cy="17554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dirty="0"/>
              <a:t>Impulse magnetic process online control (IMPOC) was implemented to predict through coil mechanical properties. A multi-linear regression model was used to train the model.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IMPOC multi-linear regression model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A pilot study was conducted with IMPOC shadowing DET, multiple examples of IMPOC advantages were identified.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AU" altLang="en-US" sz="1800" i="1" dirty="0">
              <a:latin typeface="Times New Roman" charset="0"/>
            </a:endParaRPr>
          </a:p>
          <a:p>
            <a:pPr>
              <a:spcBef>
                <a:spcPct val="50000"/>
              </a:spcBef>
            </a:pPr>
            <a:r>
              <a:rPr lang="en-AU" altLang="en-US" sz="1800" i="1" dirty="0">
                <a:latin typeface="Times New Roman" charset="0"/>
              </a:rPr>
              <a:t>IMPOC operating in shadow mode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1E32F476-DA9F-CA95-1152-77F20FF014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849233" y="8647697"/>
            <a:ext cx="6289248" cy="3938491"/>
          </a:xfrm>
          <a:prstGeom prst="rect">
            <a:avLst/>
          </a:prstGeom>
        </p:spPr>
      </p:pic>
      <p:sp>
        <p:nvSpPr>
          <p:cNvPr id="77" name="Text Box 19">
            <a:extLst>
              <a:ext uri="{FF2B5EF4-FFF2-40B4-BE49-F238E27FC236}">
                <a16:creationId xmlns:a16="http://schemas.microsoft.com/office/drawing/2014/main" id="{51F5FB5A-8798-AE81-5827-6F71E120F6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11906" y="23523966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Pilot study capability analysis</a:t>
            </a:r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C3012913-9C34-CC83-F8BB-E27597CA62A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843811" y="15137606"/>
            <a:ext cx="6360187" cy="45802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5F52D76-28B2-DA37-7296-D29E882328D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5494" y="29002130"/>
            <a:ext cx="2123499" cy="113080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A63EC32-5FBC-658C-4E0B-D60BC67C5BE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598" y="2111825"/>
            <a:ext cx="2661302" cy="351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BCEDCB0A13E24B9F084ADC54387FAB" ma:contentTypeVersion="7" ma:contentTypeDescription="Create a new document." ma:contentTypeScope="" ma:versionID="dc635af1387656cfb4c2a3c10ca0f674">
  <xsd:schema xmlns:xsd="http://www.w3.org/2001/XMLSchema" xmlns:xs="http://www.w3.org/2001/XMLSchema" xmlns:p="http://schemas.microsoft.com/office/2006/metadata/properties" xmlns:ns2="89e56c63-a953-42dc-a043-e059f94b1806" targetNamespace="http://schemas.microsoft.com/office/2006/metadata/properties" ma:root="true" ma:fieldsID="a1c5432592241538f323e4970834860d" ns2:_="">
    <xsd:import namespace="89e56c63-a953-42dc-a043-e059f94b180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e56c63-a953-42dc-a043-e059f94b18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6A7622-A37D-4E60-913F-B47BA0D1819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6F464EE-8569-4D18-8FB9-D78A604509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9e56c63-a953-42dc-a043-e059f94b18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BD2512-2368-4359-98A8-B9FD98A9C04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548</TotalTime>
  <Words>466</Words>
  <Application>Microsoft Office PowerPoint</Application>
  <PresentationFormat>Custom</PresentationFormat>
  <Paragraphs>56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charlie morgan</cp:lastModifiedBy>
  <cp:revision>24</cp:revision>
  <dcterms:created xsi:type="dcterms:W3CDTF">2016-02-25T08:27:32Z</dcterms:created>
  <dcterms:modified xsi:type="dcterms:W3CDTF">2026-07-03T14:18:19Z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0x01010089BCEDCB0A13E24B9F084ADC54387FAB</vt:lpwstr>
  </property>
</Properties>
</file>