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3"/>
    <p:restoredTop sz="95865"/>
  </p:normalViewPr>
  <p:slideViewPr>
    <p:cSldViewPr snapToGrid="0" snapToObjects="1">
      <p:cViewPr varScale="1">
        <p:scale>
          <a:sx n="90" d="100"/>
          <a:sy n="90" d="100"/>
        </p:scale>
        <p:origin x="23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5D322-DAE4-5B44-81BF-2E2059AA41E9}" type="datetimeFigureOut">
              <a:rPr lang="en-US" smtClean="0"/>
              <a:t>3/20/22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8DCB9E-AA9E-9D41-9BCF-50E7E980D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78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exile community under the Dalai Lama became a global example of people who use non-violent methods in response to aggression.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8DCB9E-AA9E-9D41-9BCF-50E7E980DC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20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According to traditional Tibetan cosmology the world is constituted of 3 levels.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8DCB9E-AA9E-9D41-9BCF-50E7E980DC4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473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8DCB9E-AA9E-9D41-9BCF-50E7E980DC4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585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B14F8-7D78-D94C-B3B6-E8A6C33DF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54C6B2-6514-BD46-8901-413BDD11B5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5D8C8-3B72-E346-B9D5-68A495A8A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037DA-E4B6-244B-B122-37AF2CFFC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45E369-2427-E243-87BB-41AD7F20A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94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68178-C998-E947-8EA4-44E8503DA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B51-E09C-764B-90C6-B61124D488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7B21E-326F-8548-8994-7EE2C6F85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F25BD-E186-0841-A8A3-3B3A0DCEC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8A4F0-F39C-734E-A3B5-4038D4A45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36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3A785-B421-A446-BAE1-DF095D83D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E316F-8148-E241-A867-7EB4439AA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09F22-065A-344C-88FA-5581A6D18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99E8B-D856-B743-A2EF-BE1AD84A6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2D57A-8A25-4641-8F13-A96EFC3E0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1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F561A-F082-B34E-9D5E-2D7C72A1A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F7402-DFAB-2648-83D8-B5CA947753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D1482F-0635-BF4E-835B-49013B9D0A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75F2B-32DD-E54E-A9E6-B2251660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98C8-0071-AC4F-92F6-C1D776A37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C9841-C7B1-DF42-8433-F5236C7E8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66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0CEE6-8B86-004E-8E4F-4F5A08391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6F3A4-BAA4-F44E-8CF9-FB5247D7B3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AC894-8165-B24D-8D26-1BB26EA0D1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A32FC9-AA48-2042-AB02-7F8859E13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68F7AE-3F71-F24E-8E2A-B309AECAD5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F18FAA-A2EE-5C46-B4BA-E707E7429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08F71E-2323-EF43-85A2-4F274FD92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D715A9-BF2E-1440-9FAD-7CBFB259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5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E82A8-0E12-DD45-A31E-4520527BD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4EA482-0FD7-374D-938E-06F7F7DCB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20CCA-2526-5B4C-A230-EA4046EEF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EDA29A-C1B3-B840-8ED8-90A2A6E31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735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B6D1F0-C785-5049-9024-69C23A00B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1A9A78-BD2E-BE43-96E6-30B6FB679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79E5F8-8216-2F4F-B341-B2A32B956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353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3AFA3-4B90-5646-AE15-606427E44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1CA85-5BCA-2B44-A78F-213225CFE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F19223-D453-5942-934C-696A846CD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ACD23-56FA-C947-B868-213B26A32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3215A-78F0-C34C-B8F7-4F7684E92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D8EF7-0D42-6942-B6FB-650E6640D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17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B8EF6-66EA-7940-8052-EEDEBFF39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318879-AAB4-6340-8C6F-D7EAF3DBE6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832213-E58D-2A40-8C65-B1288FBE2E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4958EA-F74F-4D4F-8AD4-9640B8D1E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0AC353-7ADC-4940-90D0-FDC65FA67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81F56F-16A2-AF4D-9B4B-AEED711BF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866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F7FEA-ACCC-B34D-A895-0384D0C3C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D1AE21-860F-0745-B905-BB8E74E26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343022-705F-F94D-ADC8-AB4CD00D3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2F9A4-0478-1540-AF9F-94489385A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57AB1-263F-6747-8866-41000D092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263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F3BE5F-D80F-3143-90BB-07DDBAA1DA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4F661A-C01A-CC4D-8172-40E33D1D4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584F80-BEA1-DA45-87EB-1B3546E2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43D0D-F66A-F44D-91CA-82A499B26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F8439C-CE27-E847-9F66-15C72FE5C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282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D93D91-AF4D-C442-A5EC-04A5C91C5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F3F7AD-CAFD-5F45-A715-2C3DEBDF1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98CD6-7961-0846-92EA-01EF372CB7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02F1F-61A7-6D4F-81E0-019AEF4CBD5E}" type="datetimeFigureOut">
              <a:rPr lang="en-US" smtClean="0"/>
              <a:t>3/20/22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F279E-0D53-E448-99DC-489919FA1A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E74AB-4D04-124C-B1B0-1F23F0B340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3E849-CB48-0E49-A54F-80A0C25B7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357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ird flying over a lake&#10;&#10;Description automatically generated with low confidence">
            <a:extLst>
              <a:ext uri="{FF2B5EF4-FFF2-40B4-BE49-F238E27FC236}">
                <a16:creationId xmlns:a16="http://schemas.microsoft.com/office/drawing/2014/main" id="{F914E010-572D-CD4F-9237-A1C594FB51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43" r="27059" b="-1"/>
          <a:stretch/>
        </p:blipFill>
        <p:spPr>
          <a:xfrm>
            <a:off x="3882570" y="10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9" name="Group 11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4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5" name="Freeform: Shape 14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B80DD23-B57D-A444-8E90-0A6E00DE081B}"/>
              </a:ext>
            </a:extLst>
          </p:cNvPr>
          <p:cNvSpPr txBox="1"/>
          <p:nvPr/>
        </p:nvSpPr>
        <p:spPr>
          <a:xfrm>
            <a:off x="542925" y="1771650"/>
            <a:ext cx="316388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Tibetan Oracular and Divinatory Traditions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C69C06-3FDE-BE40-9DEE-F406285ACC4A}"/>
              </a:ext>
            </a:extLst>
          </p:cNvPr>
          <p:cNvSpPr txBox="1"/>
          <p:nvPr/>
        </p:nvSpPr>
        <p:spPr>
          <a:xfrm>
            <a:off x="5547424" y="1021277"/>
            <a:ext cx="49797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You</a:t>
            </a:r>
            <a:r>
              <a:rPr lang="en-US" i="1" dirty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see phenomena in forms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 see emptiness in all forms.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Don’t fill any form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Live and chant OM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That is the ultimate form</a:t>
            </a:r>
          </a:p>
          <a:p>
            <a:r>
              <a:rPr lang="en-US" i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emptiness of the form. </a:t>
            </a:r>
          </a:p>
          <a:p>
            <a:endParaRPr lang="en-US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r>
              <a:rPr lang="en-US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 form of nonsense dialogue (Hoban, 2008)</a:t>
            </a:r>
          </a:p>
        </p:txBody>
      </p:sp>
    </p:spTree>
    <p:extLst>
      <p:ext uri="{BB962C8B-B14F-4D97-AF65-F5344CB8AC3E}">
        <p14:creationId xmlns:p14="http://schemas.microsoft.com/office/powerpoint/2010/main" val="3596658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FA9C9-E010-5640-99CC-7FB8DBCD2003}"/>
              </a:ext>
            </a:extLst>
          </p:cNvPr>
          <p:cNvSpPr txBox="1"/>
          <p:nvPr/>
        </p:nvSpPr>
        <p:spPr>
          <a:xfrm>
            <a:off x="708420" y="183081"/>
            <a:ext cx="5119626" cy="1628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role of time and timing in Tibetan oracular traditions and astrology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7D7E82-D3D6-444B-8FF6-03ED50DD499A}"/>
              </a:ext>
            </a:extLst>
          </p:cNvPr>
          <p:cNvSpPr/>
          <p:nvPr/>
        </p:nvSpPr>
        <p:spPr>
          <a:xfrm>
            <a:off x="714445" y="1811748"/>
            <a:ext cx="5508745" cy="4867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Astrology is often described as a sister-science to traditional medicine in Tibetan cultural regions.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Why?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Because astrology offers valuable insights at underlying energetic and elemental forces that might otherwise be hidden from perception.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It is primarily used for divination and for the study of time cycles: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effectLst/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Certain days of the week or month are elected for specific activities (i.e., best day to get married)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Lunar cycles (new moon and full moon) are auspicious days for invocation of deities </a:t>
            </a:r>
            <a:endParaRPr lang="en-US" dirty="0">
              <a:effectLst/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5" name="Picture 4" descr="A picture containing text, colorful, painting, rug&#10;&#10;Description automatically generated">
            <a:extLst>
              <a:ext uri="{FF2B5EF4-FFF2-40B4-BE49-F238E27FC236}">
                <a16:creationId xmlns:a16="http://schemas.microsoft.com/office/drawing/2014/main" id="{A5042B4A-0146-B544-B335-1A17A18343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82" r="6926" b="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70927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E5FBC9-0F6A-0E47-912C-851D0B2634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192" b="3026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6" name="Rectangle 1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FA9C9-E010-5640-99CC-7FB8DBCD2003}"/>
              </a:ext>
            </a:extLst>
          </p:cNvPr>
          <p:cNvSpPr txBox="1"/>
          <p:nvPr/>
        </p:nvSpPr>
        <p:spPr>
          <a:xfrm>
            <a:off x="523875" y="5317240"/>
            <a:ext cx="11210925" cy="744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role of the interpreter in Tibetan oracular traditions and divination</a:t>
            </a:r>
          </a:p>
        </p:txBody>
      </p:sp>
      <p:cxnSp>
        <p:nvCxnSpPr>
          <p:cNvPr id="27" name="Straight Connector 1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5690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2FA9C9-E010-5640-99CC-7FB8DBCD2003}"/>
              </a:ext>
            </a:extLst>
          </p:cNvPr>
          <p:cNvSpPr txBox="1"/>
          <p:nvPr/>
        </p:nvSpPr>
        <p:spPr>
          <a:xfrm>
            <a:off x="219878" y="870796"/>
            <a:ext cx="3304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Heavenly Realm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EE2C49-E5DC-D348-B38B-8EE70B564957}"/>
              </a:ext>
            </a:extLst>
          </p:cNvPr>
          <p:cNvSpPr txBox="1"/>
          <p:nvPr/>
        </p:nvSpPr>
        <p:spPr>
          <a:xfrm>
            <a:off x="219878" y="2127601"/>
            <a:ext cx="4040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Intermediate World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995CF7-5031-4943-A337-0CB2945428CB}"/>
              </a:ext>
            </a:extLst>
          </p:cNvPr>
          <p:cNvSpPr txBox="1"/>
          <p:nvPr/>
        </p:nvSpPr>
        <p:spPr>
          <a:xfrm>
            <a:off x="219878" y="3384406"/>
            <a:ext cx="53472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Underground Regions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D7C5C2-4C8D-E54F-877A-2B06E7901660}"/>
              </a:ext>
            </a:extLst>
          </p:cNvPr>
          <p:cNvSpPr txBox="1"/>
          <p:nvPr/>
        </p:nvSpPr>
        <p:spPr>
          <a:xfrm>
            <a:off x="219878" y="1455571"/>
            <a:ext cx="2826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realm of Gods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D5B8AD-A5CF-D344-A4BD-30AAE72A88E4}"/>
              </a:ext>
            </a:extLst>
          </p:cNvPr>
          <p:cNvSpPr txBox="1"/>
          <p:nvPr/>
        </p:nvSpPr>
        <p:spPr>
          <a:xfrm>
            <a:off x="219877" y="2830408"/>
            <a:ext cx="5252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world of humans, animals and various spirits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A315F4-0F1A-374E-89CB-E48CFA15E87E}"/>
              </a:ext>
            </a:extLst>
          </p:cNvPr>
          <p:cNvSpPr txBox="1"/>
          <p:nvPr/>
        </p:nvSpPr>
        <p:spPr>
          <a:xfrm>
            <a:off x="219876" y="4179226"/>
            <a:ext cx="5252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abode of nonhuman beings called </a:t>
            </a:r>
            <a:r>
              <a:rPr lang="en-US" i="1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lu</a:t>
            </a:r>
            <a:r>
              <a:rPr lang="en-US" i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(</a:t>
            </a:r>
            <a:r>
              <a:rPr lang="en-US" i="1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klu</a:t>
            </a:r>
            <a:r>
              <a:rPr lang="en-US" i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)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7AC6E6F-EBC9-754C-97A8-661C64408E02}"/>
              </a:ext>
            </a:extLst>
          </p:cNvPr>
          <p:cNvCxnSpPr>
            <a:cxnSpLocks/>
          </p:cNvCxnSpPr>
          <p:nvPr/>
        </p:nvCxnSpPr>
        <p:spPr>
          <a:xfrm>
            <a:off x="3897705" y="1185511"/>
            <a:ext cx="333009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123B833-E9CB-694A-9966-F801676F4EF3}"/>
              </a:ext>
            </a:extLst>
          </p:cNvPr>
          <p:cNvSpPr txBox="1"/>
          <p:nvPr/>
        </p:nvSpPr>
        <p:spPr>
          <a:xfrm>
            <a:off x="7600950" y="684691"/>
            <a:ext cx="415766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Some of the ‘protectors’, may at certain times take possession of a medium through whom they can speak. Mediumship is the mechanism by which the Gods become involved in mundane issues.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8300467-A140-8144-978A-9F94505F4BF1}"/>
              </a:ext>
            </a:extLst>
          </p:cNvPr>
          <p:cNvSpPr txBox="1"/>
          <p:nvPr/>
        </p:nvSpPr>
        <p:spPr>
          <a:xfrm>
            <a:off x="7600950" y="2014927"/>
            <a:ext cx="4157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status and function of oracles depends on the status of the deity possessing the interpreter /medium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D9D9C13-5BAF-D14A-AE68-2DB9A8A5E04A}"/>
              </a:ext>
            </a:extLst>
          </p:cNvPr>
          <p:cNvCxnSpPr>
            <a:cxnSpLocks/>
          </p:cNvCxnSpPr>
          <p:nvPr/>
        </p:nvCxnSpPr>
        <p:spPr>
          <a:xfrm flipH="1">
            <a:off x="3897705" y="2384259"/>
            <a:ext cx="333009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701E3B8-0102-A841-BB46-F8E3774F3EFA}"/>
              </a:ext>
            </a:extLst>
          </p:cNvPr>
          <p:cNvCxnSpPr>
            <a:cxnSpLocks/>
          </p:cNvCxnSpPr>
          <p:nvPr/>
        </p:nvCxnSpPr>
        <p:spPr>
          <a:xfrm>
            <a:off x="7759224" y="2828196"/>
            <a:ext cx="0" cy="97948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53D3CC2-256B-BE46-9880-2F2D8AD914AE}"/>
              </a:ext>
            </a:extLst>
          </p:cNvPr>
          <p:cNvCxnSpPr>
            <a:cxnSpLocks/>
          </p:cNvCxnSpPr>
          <p:nvPr/>
        </p:nvCxnSpPr>
        <p:spPr>
          <a:xfrm>
            <a:off x="10983437" y="2828196"/>
            <a:ext cx="0" cy="97948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EC6AA03-BB16-3F4B-98A2-90297EDF38DB}"/>
              </a:ext>
            </a:extLst>
          </p:cNvPr>
          <p:cNvSpPr txBox="1"/>
          <p:nvPr/>
        </p:nvSpPr>
        <p:spPr>
          <a:xfrm>
            <a:off x="6719891" y="3897965"/>
            <a:ext cx="25681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Oracles of lower status</a:t>
            </a:r>
          </a:p>
          <a:p>
            <a:endParaRPr lang="en-US" sz="14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Consulted for health problems, for conflict resolution, for private as well as communal decision-making, for weather forecasting, exorcism of evil spirits, to give protection and good luck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368792-B198-024C-B2AD-564CC6317270}"/>
              </a:ext>
            </a:extLst>
          </p:cNvPr>
          <p:cNvSpPr txBox="1"/>
          <p:nvPr/>
        </p:nvSpPr>
        <p:spPr>
          <a:xfrm>
            <a:off x="9404021" y="3897965"/>
            <a:ext cx="25681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High-status Oracles</a:t>
            </a:r>
          </a:p>
          <a:p>
            <a:endParaRPr lang="en-US" sz="14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Oracles that prophesize the reincarnation of high-ranking Tibetan lamas. These oracles are also consulted for political decision-making. </a:t>
            </a:r>
          </a:p>
          <a:p>
            <a:endParaRPr lang="en-US" sz="14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Thupten </a:t>
            </a:r>
            <a:r>
              <a:rPr lang="en-US" sz="14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Ngodup</a:t>
            </a:r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is the current </a:t>
            </a:r>
            <a:r>
              <a:rPr lang="en-US" sz="14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Nechung</a:t>
            </a:r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oracle (14</a:t>
            </a:r>
            <a:r>
              <a:rPr lang="en-US" sz="1400" baseline="30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</a:t>
            </a:r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oracle in line) – medium of the deity Dorje </a:t>
            </a:r>
            <a:r>
              <a:rPr lang="en-US" sz="1400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Drakden</a:t>
            </a:r>
            <a:endParaRPr lang="en-US" sz="14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217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2FA9C9-E010-5640-99CC-7FB8DBCD2003}"/>
              </a:ext>
            </a:extLst>
          </p:cNvPr>
          <p:cNvSpPr txBox="1"/>
          <p:nvPr/>
        </p:nvSpPr>
        <p:spPr>
          <a:xfrm>
            <a:off x="6513788" y="365125"/>
            <a:ext cx="4840010" cy="18073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role of divination in Tibetan reincarnation lineages and in traditional medicine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755384-078B-1149-98F4-176B4C5A6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447" r="2" b="7425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4FD8A3-62A6-B64C-AAC7-F0E3A370356A}"/>
              </a:ext>
            </a:extLst>
          </p:cNvPr>
          <p:cNvSpPr txBox="1"/>
          <p:nvPr/>
        </p:nvSpPr>
        <p:spPr>
          <a:xfrm>
            <a:off x="6513788" y="2593382"/>
            <a:ext cx="4840010" cy="38436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Tulkus – </a:t>
            </a: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Reincarnate custodian of a specific lineage of teachings. Trained from young age by students of his or her predecessor.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 tulku is born with potential, but without spiritual education there is no possibility for the potential to be fulfilled.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</a:t>
            </a:r>
            <a:r>
              <a:rPr lang="en-US" dirty="0" err="1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Nechung</a:t>
            </a: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oracle also participates in the selection of reincarnate lamas (including that of the Dalai Lama)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38572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39CAD1-673E-0643-B96F-E57C08F350CC}"/>
              </a:ext>
            </a:extLst>
          </p:cNvPr>
          <p:cNvSpPr txBox="1"/>
          <p:nvPr/>
        </p:nvSpPr>
        <p:spPr>
          <a:xfrm>
            <a:off x="836679" y="723898"/>
            <a:ext cx="6002110" cy="14954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role of divination in Tibetan reincarnation lineages and in traditional medicine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130E7B-5BDE-B44A-9401-50E1E5DE613C}"/>
              </a:ext>
            </a:extLst>
          </p:cNvPr>
          <p:cNvSpPr txBox="1"/>
          <p:nvPr/>
        </p:nvSpPr>
        <p:spPr>
          <a:xfrm>
            <a:off x="836680" y="2405067"/>
            <a:ext cx="6002110" cy="37290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After China invasion to Tibet, hundreds of Tibetans live in exile in various part of the world spreading the traditional teachings and therapies such as Reiki.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 oracles of lower status are now consulted for decision making (such as choosing the right hospital) and not as a place for healing. 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Therapies like Reiki empower the practitioner to become their own healer.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6D50D36-754F-5049-8716-6ED6EB570C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16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1AAF845-03F0-774B-A286-9CBA464F57FF}"/>
              </a:ext>
            </a:extLst>
          </p:cNvPr>
          <p:cNvSpPr/>
          <p:nvPr/>
        </p:nvSpPr>
        <p:spPr>
          <a:xfrm>
            <a:off x="7199440" y="6153152"/>
            <a:ext cx="470128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 err="1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Mikao</a:t>
            </a:r>
            <a:r>
              <a:rPr lang="en-US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Usui – Born on 15</a:t>
            </a:r>
            <a:r>
              <a:rPr lang="en-US" b="1" baseline="30000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th</a:t>
            </a:r>
            <a:r>
              <a:rPr lang="en-US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of August 1865</a:t>
            </a:r>
          </a:p>
        </p:txBody>
      </p:sp>
    </p:spTree>
    <p:extLst>
      <p:ext uri="{BB962C8B-B14F-4D97-AF65-F5344CB8AC3E}">
        <p14:creationId xmlns:p14="http://schemas.microsoft.com/office/powerpoint/2010/main" val="409155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519</Words>
  <Application>Microsoft Macintosh PowerPoint</Application>
  <PresentationFormat>Widescreen</PresentationFormat>
  <Paragraphs>57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Helvetica Neue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Morais</dc:creator>
  <cp:lastModifiedBy>Maria Morais</cp:lastModifiedBy>
  <cp:revision>4</cp:revision>
  <dcterms:created xsi:type="dcterms:W3CDTF">2022-03-20T13:39:41Z</dcterms:created>
  <dcterms:modified xsi:type="dcterms:W3CDTF">2022-03-20T14:53:54Z</dcterms:modified>
</cp:coreProperties>
</file>