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81" r:id="rId2"/>
  </p:sldMasterIdLst>
  <p:notesMasterIdLst>
    <p:notesMasterId r:id="rId41"/>
  </p:notesMasterIdLst>
  <p:sldIdLst>
    <p:sldId id="299" r:id="rId3"/>
    <p:sldId id="272" r:id="rId4"/>
    <p:sldId id="300" r:id="rId5"/>
    <p:sldId id="434" r:id="rId6"/>
    <p:sldId id="301" r:id="rId7"/>
    <p:sldId id="335" r:id="rId8"/>
    <p:sldId id="338" r:id="rId9"/>
    <p:sldId id="420" r:id="rId10"/>
    <p:sldId id="435" r:id="rId11"/>
    <p:sldId id="421" r:id="rId12"/>
    <p:sldId id="436" r:id="rId13"/>
    <p:sldId id="438" r:id="rId14"/>
    <p:sldId id="439" r:id="rId15"/>
    <p:sldId id="440" r:id="rId16"/>
    <p:sldId id="441" r:id="rId17"/>
    <p:sldId id="336" r:id="rId18"/>
    <p:sldId id="442" r:id="rId19"/>
    <p:sldId id="437" r:id="rId20"/>
    <p:sldId id="422" r:id="rId21"/>
    <p:sldId id="424" r:id="rId22"/>
    <p:sldId id="337" r:id="rId23"/>
    <p:sldId id="423" r:id="rId24"/>
    <p:sldId id="332" r:id="rId25"/>
    <p:sldId id="339" r:id="rId26"/>
    <p:sldId id="425" r:id="rId27"/>
    <p:sldId id="341" r:id="rId28"/>
    <p:sldId id="419" r:id="rId29"/>
    <p:sldId id="333" r:id="rId30"/>
    <p:sldId id="427" r:id="rId31"/>
    <p:sldId id="428" r:id="rId32"/>
    <p:sldId id="429" r:id="rId33"/>
    <p:sldId id="431" r:id="rId34"/>
    <p:sldId id="432" r:id="rId35"/>
    <p:sldId id="433" r:id="rId36"/>
    <p:sldId id="340" r:id="rId37"/>
    <p:sldId id="430" r:id="rId38"/>
    <p:sldId id="426" r:id="rId39"/>
    <p:sldId id="334"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6D893F2-160B-42BC-9DBE-31967943AC4C}">
          <p14:sldIdLst>
            <p14:sldId id="299"/>
            <p14:sldId id="272"/>
            <p14:sldId id="300"/>
            <p14:sldId id="434"/>
            <p14:sldId id="301"/>
            <p14:sldId id="335"/>
            <p14:sldId id="338"/>
            <p14:sldId id="420"/>
            <p14:sldId id="435"/>
            <p14:sldId id="421"/>
            <p14:sldId id="436"/>
            <p14:sldId id="438"/>
            <p14:sldId id="439"/>
            <p14:sldId id="440"/>
            <p14:sldId id="441"/>
            <p14:sldId id="336"/>
            <p14:sldId id="442"/>
            <p14:sldId id="437"/>
            <p14:sldId id="422"/>
            <p14:sldId id="424"/>
            <p14:sldId id="337"/>
            <p14:sldId id="423"/>
            <p14:sldId id="332"/>
            <p14:sldId id="339"/>
            <p14:sldId id="425"/>
            <p14:sldId id="341"/>
            <p14:sldId id="419"/>
            <p14:sldId id="333"/>
            <p14:sldId id="427"/>
            <p14:sldId id="428"/>
            <p14:sldId id="429"/>
            <p14:sldId id="431"/>
            <p14:sldId id="432"/>
            <p14:sldId id="433"/>
            <p14:sldId id="340"/>
            <p14:sldId id="430"/>
            <p14:sldId id="426"/>
            <p14:sldId id="334"/>
          </p14:sldIdLst>
        </p14:section>
        <p14:section name="Untitled Section" id="{2519D357-BA92-4A34-B4A5-E23287E3AC64}">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01EF5E-1859-3C08-7677-356454CC221E}" v="317" dt="2024-09-18T15:29:46.8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0952" autoAdjust="0"/>
  </p:normalViewPr>
  <p:slideViewPr>
    <p:cSldViewPr snapToGrid="0" snapToObjects="1">
      <p:cViewPr varScale="1">
        <p:scale>
          <a:sx n="58" d="100"/>
          <a:sy n="58" d="100"/>
        </p:scale>
        <p:origin x="964" y="52"/>
      </p:cViewPr>
      <p:guideLst/>
    </p:cSldViewPr>
  </p:slideViewPr>
  <p:notesTextViewPr>
    <p:cViewPr>
      <p:scale>
        <a:sx n="1" d="1"/>
        <a:sy n="1" d="1"/>
      </p:scale>
      <p:origin x="0" y="0"/>
    </p:cViewPr>
  </p:notesTextViewPr>
  <p:notesViewPr>
    <p:cSldViewPr snapToGrid="0" snapToObjects="1">
      <p:cViewPr varScale="1">
        <p:scale>
          <a:sx n="99" d="100"/>
          <a:sy n="99" d="100"/>
        </p:scale>
        <p:origin x="4272" y="1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microsoft.com/office/2015/10/relationships/revisionInfo" Target="revisionInfo.xml"/><Relationship Id="rId20" Type="http://schemas.openxmlformats.org/officeDocument/2006/relationships/slide" Target="slides/slide18.xml"/><Relationship Id="rId41"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0FE9C7-2D2A-4F1E-8C63-BF2D675F7A4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CE9B325-9086-46E5-BF17-3E6D576E63C1}">
      <dgm:prSet/>
      <dgm:spPr/>
      <dgm:t>
        <a:bodyPr/>
        <a:lstStyle/>
        <a:p>
          <a:pPr>
            <a:lnSpc>
              <a:spcPct val="100000"/>
            </a:lnSpc>
          </a:pPr>
          <a:r>
            <a:rPr lang="en-US"/>
            <a:t>The characteristics of business strategy are that it:</a:t>
          </a:r>
        </a:p>
      </dgm:t>
    </dgm:pt>
    <dgm:pt modelId="{17CC04E0-57C5-4B85-856A-6E5963517D4C}" type="parTrans" cxnId="{DEF40F2F-6010-4A37-BDFE-B1CAE86BAFDE}">
      <dgm:prSet/>
      <dgm:spPr/>
      <dgm:t>
        <a:bodyPr/>
        <a:lstStyle/>
        <a:p>
          <a:endParaRPr lang="en-US"/>
        </a:p>
      </dgm:t>
    </dgm:pt>
    <dgm:pt modelId="{403D49C2-ED19-4BD2-8122-30AC2B1C72E3}" type="sibTrans" cxnId="{DEF40F2F-6010-4A37-BDFE-B1CAE86BAFDE}">
      <dgm:prSet/>
      <dgm:spPr/>
      <dgm:t>
        <a:bodyPr/>
        <a:lstStyle/>
        <a:p>
          <a:endParaRPr lang="en-US"/>
        </a:p>
      </dgm:t>
    </dgm:pt>
    <dgm:pt modelId="{8F4183AE-D5E6-4BF4-9508-82A9771275FB}">
      <dgm:prSet/>
      <dgm:spPr/>
      <dgm:t>
        <a:bodyPr/>
        <a:lstStyle/>
        <a:p>
          <a:pPr>
            <a:lnSpc>
              <a:spcPct val="100000"/>
            </a:lnSpc>
          </a:pPr>
          <a:r>
            <a:rPr lang="en-US"/>
            <a:t>Sets the direction and scope over the long term to achieve goals</a:t>
          </a:r>
        </a:p>
      </dgm:t>
    </dgm:pt>
    <dgm:pt modelId="{D179A997-8036-4DAB-807E-AF2BF626BBA3}" type="parTrans" cxnId="{D1E02FFD-7D9A-4109-9F86-45588948002B}">
      <dgm:prSet/>
      <dgm:spPr/>
      <dgm:t>
        <a:bodyPr/>
        <a:lstStyle/>
        <a:p>
          <a:endParaRPr lang="en-US"/>
        </a:p>
      </dgm:t>
    </dgm:pt>
    <dgm:pt modelId="{C61F66E1-E7C1-497A-BDB1-2D069C629323}" type="sibTrans" cxnId="{D1E02FFD-7D9A-4109-9F86-45588948002B}">
      <dgm:prSet/>
      <dgm:spPr/>
      <dgm:t>
        <a:bodyPr/>
        <a:lstStyle/>
        <a:p>
          <a:endParaRPr lang="en-US"/>
        </a:p>
      </dgm:t>
    </dgm:pt>
    <dgm:pt modelId="{5FAB0794-1AB8-4A6D-8B4D-122DEE7E5390}">
      <dgm:prSet/>
      <dgm:spPr/>
      <dgm:t>
        <a:bodyPr/>
        <a:lstStyle/>
        <a:p>
          <a:pPr>
            <a:lnSpc>
              <a:spcPct val="100000"/>
            </a:lnSpc>
          </a:pPr>
          <a:r>
            <a:rPr lang="en-US"/>
            <a:t>Is designed to achieve competitive advantage</a:t>
          </a:r>
        </a:p>
      </dgm:t>
    </dgm:pt>
    <dgm:pt modelId="{54BB0BDD-1C5F-443E-B623-6388C35703D7}" type="parTrans" cxnId="{1908494E-CA31-417E-8CCA-3B973FBF57B6}">
      <dgm:prSet/>
      <dgm:spPr/>
      <dgm:t>
        <a:bodyPr/>
        <a:lstStyle/>
        <a:p>
          <a:endParaRPr lang="en-US"/>
        </a:p>
      </dgm:t>
    </dgm:pt>
    <dgm:pt modelId="{9F71F3A9-B8C9-4CC4-9EF5-65146E014FEE}" type="sibTrans" cxnId="{1908494E-CA31-417E-8CCA-3B973FBF57B6}">
      <dgm:prSet/>
      <dgm:spPr/>
      <dgm:t>
        <a:bodyPr/>
        <a:lstStyle/>
        <a:p>
          <a:endParaRPr lang="en-US"/>
        </a:p>
      </dgm:t>
    </dgm:pt>
    <dgm:pt modelId="{C56A2D2D-510D-41E9-9385-E9F9E852AD4B}">
      <dgm:prSet/>
      <dgm:spPr/>
      <dgm:t>
        <a:bodyPr/>
        <a:lstStyle/>
        <a:p>
          <a:pPr>
            <a:lnSpc>
              <a:spcPct val="100000"/>
            </a:lnSpc>
          </a:pPr>
          <a:r>
            <a:rPr lang="en-US"/>
            <a:t>Directs business in a changing and evolving environment</a:t>
          </a:r>
        </a:p>
      </dgm:t>
    </dgm:pt>
    <dgm:pt modelId="{206C383A-A9B2-4090-9AC2-3A85CBE8CDE4}" type="parTrans" cxnId="{2672DC7D-CE6E-4E5C-A02D-850C02EB3609}">
      <dgm:prSet/>
      <dgm:spPr/>
      <dgm:t>
        <a:bodyPr/>
        <a:lstStyle/>
        <a:p>
          <a:endParaRPr lang="en-US"/>
        </a:p>
      </dgm:t>
    </dgm:pt>
    <dgm:pt modelId="{16AAC313-C82D-487E-94F2-0FF8F007BC49}" type="sibTrans" cxnId="{2672DC7D-CE6E-4E5C-A02D-850C02EB3609}">
      <dgm:prSet/>
      <dgm:spPr/>
      <dgm:t>
        <a:bodyPr/>
        <a:lstStyle/>
        <a:p>
          <a:endParaRPr lang="en-US"/>
        </a:p>
      </dgm:t>
    </dgm:pt>
    <dgm:pt modelId="{5C2E6BDF-D4A7-43AA-9FAF-06A0506BC9B9}">
      <dgm:prSet/>
      <dgm:spPr/>
      <dgm:t>
        <a:bodyPr/>
        <a:lstStyle/>
        <a:p>
          <a:pPr>
            <a:lnSpc>
              <a:spcPct val="100000"/>
            </a:lnSpc>
          </a:pPr>
          <a:r>
            <a:rPr lang="en-US"/>
            <a:t>Is holistic and pervasive throughout the whole organisation, covering all business activities</a:t>
          </a:r>
        </a:p>
      </dgm:t>
    </dgm:pt>
    <dgm:pt modelId="{FED091BD-8AB1-444A-8F48-D16C05AB238D}" type="parTrans" cxnId="{82749BC1-B90A-418E-BB2D-1B8F831429C3}">
      <dgm:prSet/>
      <dgm:spPr/>
      <dgm:t>
        <a:bodyPr/>
        <a:lstStyle/>
        <a:p>
          <a:endParaRPr lang="en-US"/>
        </a:p>
      </dgm:t>
    </dgm:pt>
    <dgm:pt modelId="{987CA104-6DAE-41EA-BA70-51EE957EA406}" type="sibTrans" cxnId="{82749BC1-B90A-418E-BB2D-1B8F831429C3}">
      <dgm:prSet/>
      <dgm:spPr/>
      <dgm:t>
        <a:bodyPr/>
        <a:lstStyle/>
        <a:p>
          <a:endParaRPr lang="en-US"/>
        </a:p>
      </dgm:t>
    </dgm:pt>
    <dgm:pt modelId="{839ED9A8-8E7A-4CB9-A683-0AC3635A2BEA}">
      <dgm:prSet/>
      <dgm:spPr/>
      <dgm:t>
        <a:bodyPr/>
        <a:lstStyle/>
        <a:p>
          <a:pPr>
            <a:lnSpc>
              <a:spcPct val="100000"/>
            </a:lnSpc>
          </a:pPr>
          <a:r>
            <a:rPr lang="en-US"/>
            <a:t>Fulfils stakeholder expectations.</a:t>
          </a:r>
        </a:p>
      </dgm:t>
    </dgm:pt>
    <dgm:pt modelId="{B02D8E2D-9E75-411E-A908-7D7712BE29B9}" type="parTrans" cxnId="{7589D398-4035-4880-9AE4-A791DDC1D84E}">
      <dgm:prSet/>
      <dgm:spPr/>
      <dgm:t>
        <a:bodyPr/>
        <a:lstStyle/>
        <a:p>
          <a:endParaRPr lang="en-US"/>
        </a:p>
      </dgm:t>
    </dgm:pt>
    <dgm:pt modelId="{203AE7CE-91E5-4649-B26B-A1ADD08EAE74}" type="sibTrans" cxnId="{7589D398-4035-4880-9AE4-A791DDC1D84E}">
      <dgm:prSet/>
      <dgm:spPr/>
      <dgm:t>
        <a:bodyPr/>
        <a:lstStyle/>
        <a:p>
          <a:endParaRPr lang="en-US"/>
        </a:p>
      </dgm:t>
    </dgm:pt>
    <dgm:pt modelId="{3C70569A-1725-4F5B-90BD-A6961B69ABD8}" type="pres">
      <dgm:prSet presAssocID="{500FE9C7-2D2A-4F1E-8C63-BF2D675F7A40}" presName="root" presStyleCnt="0">
        <dgm:presLayoutVars>
          <dgm:dir/>
          <dgm:resizeHandles val="exact"/>
        </dgm:presLayoutVars>
      </dgm:prSet>
      <dgm:spPr/>
    </dgm:pt>
    <dgm:pt modelId="{200DC1B3-B0B8-4C5D-A68E-486F9C707799}" type="pres">
      <dgm:prSet presAssocID="{1CE9B325-9086-46E5-BF17-3E6D576E63C1}" presName="compNode" presStyleCnt="0"/>
      <dgm:spPr/>
    </dgm:pt>
    <dgm:pt modelId="{801B552A-77DD-4F01-BC93-EBA4911E6366}" type="pres">
      <dgm:prSet presAssocID="{1CE9B325-9086-46E5-BF17-3E6D576E63C1}" presName="bgRect" presStyleLbl="bgShp" presStyleIdx="0" presStyleCnt="6"/>
      <dgm:spPr/>
    </dgm:pt>
    <dgm:pt modelId="{6DEFFD2D-68A2-46BD-A00D-91C257AD2890}" type="pres">
      <dgm:prSet presAssocID="{1CE9B325-9086-46E5-BF17-3E6D576E63C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9E23EC88-0602-4586-967B-8F73B4BCE393}" type="pres">
      <dgm:prSet presAssocID="{1CE9B325-9086-46E5-BF17-3E6D576E63C1}" presName="spaceRect" presStyleCnt="0"/>
      <dgm:spPr/>
    </dgm:pt>
    <dgm:pt modelId="{D3F9AE66-D354-42A0-A9F3-9DE870E1F1E2}" type="pres">
      <dgm:prSet presAssocID="{1CE9B325-9086-46E5-BF17-3E6D576E63C1}" presName="parTx" presStyleLbl="revTx" presStyleIdx="0" presStyleCnt="6">
        <dgm:presLayoutVars>
          <dgm:chMax val="0"/>
          <dgm:chPref val="0"/>
        </dgm:presLayoutVars>
      </dgm:prSet>
      <dgm:spPr/>
    </dgm:pt>
    <dgm:pt modelId="{E072C33E-E87B-4318-9A75-EAA9A0EB5B10}" type="pres">
      <dgm:prSet presAssocID="{403D49C2-ED19-4BD2-8122-30AC2B1C72E3}" presName="sibTrans" presStyleCnt="0"/>
      <dgm:spPr/>
    </dgm:pt>
    <dgm:pt modelId="{B4DC193B-CAE7-4BDF-8151-E4A930F7D36F}" type="pres">
      <dgm:prSet presAssocID="{8F4183AE-D5E6-4BF4-9508-82A9771275FB}" presName="compNode" presStyleCnt="0"/>
      <dgm:spPr/>
    </dgm:pt>
    <dgm:pt modelId="{004BDE81-05D0-484A-9EB2-DFCAEFD813C3}" type="pres">
      <dgm:prSet presAssocID="{8F4183AE-D5E6-4BF4-9508-82A9771275FB}" presName="bgRect" presStyleLbl="bgShp" presStyleIdx="1" presStyleCnt="6"/>
      <dgm:spPr/>
    </dgm:pt>
    <dgm:pt modelId="{5DCC4504-B28F-47A8-8937-75DBD3C389F7}" type="pres">
      <dgm:prSet presAssocID="{8F4183AE-D5E6-4BF4-9508-82A9771275F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seye"/>
        </a:ext>
      </dgm:extLst>
    </dgm:pt>
    <dgm:pt modelId="{180003F9-3068-44A4-BA6E-DB9F96257798}" type="pres">
      <dgm:prSet presAssocID="{8F4183AE-D5E6-4BF4-9508-82A9771275FB}" presName="spaceRect" presStyleCnt="0"/>
      <dgm:spPr/>
    </dgm:pt>
    <dgm:pt modelId="{1EA77019-2A5B-4D63-AD5C-79D75116CDE2}" type="pres">
      <dgm:prSet presAssocID="{8F4183AE-D5E6-4BF4-9508-82A9771275FB}" presName="parTx" presStyleLbl="revTx" presStyleIdx="1" presStyleCnt="6">
        <dgm:presLayoutVars>
          <dgm:chMax val="0"/>
          <dgm:chPref val="0"/>
        </dgm:presLayoutVars>
      </dgm:prSet>
      <dgm:spPr/>
    </dgm:pt>
    <dgm:pt modelId="{D16AFF03-75A6-471B-90AA-8D91BF21E0CC}" type="pres">
      <dgm:prSet presAssocID="{C61F66E1-E7C1-497A-BDB1-2D069C629323}" presName="sibTrans" presStyleCnt="0"/>
      <dgm:spPr/>
    </dgm:pt>
    <dgm:pt modelId="{96FE460D-FB62-4E80-831D-AC3C7CFC2302}" type="pres">
      <dgm:prSet presAssocID="{5FAB0794-1AB8-4A6D-8B4D-122DEE7E5390}" presName="compNode" presStyleCnt="0"/>
      <dgm:spPr/>
    </dgm:pt>
    <dgm:pt modelId="{5D8EAD0E-9DF1-4BD1-AF94-109673461690}" type="pres">
      <dgm:prSet presAssocID="{5FAB0794-1AB8-4A6D-8B4D-122DEE7E5390}" presName="bgRect" presStyleLbl="bgShp" presStyleIdx="2" presStyleCnt="6"/>
      <dgm:spPr/>
    </dgm:pt>
    <dgm:pt modelId="{097D39F8-4C90-4C1B-9DF0-DB3BE5E45AFC}" type="pres">
      <dgm:prSet presAssocID="{5FAB0794-1AB8-4A6D-8B4D-122DEE7E539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mark"/>
        </a:ext>
      </dgm:extLst>
    </dgm:pt>
    <dgm:pt modelId="{A69F2B4D-F012-4092-B70A-FBFEFC3DBEC5}" type="pres">
      <dgm:prSet presAssocID="{5FAB0794-1AB8-4A6D-8B4D-122DEE7E5390}" presName="spaceRect" presStyleCnt="0"/>
      <dgm:spPr/>
    </dgm:pt>
    <dgm:pt modelId="{89A4A434-2589-4C5A-A7D3-A940D22E02CE}" type="pres">
      <dgm:prSet presAssocID="{5FAB0794-1AB8-4A6D-8B4D-122DEE7E5390}" presName="parTx" presStyleLbl="revTx" presStyleIdx="2" presStyleCnt="6">
        <dgm:presLayoutVars>
          <dgm:chMax val="0"/>
          <dgm:chPref val="0"/>
        </dgm:presLayoutVars>
      </dgm:prSet>
      <dgm:spPr/>
    </dgm:pt>
    <dgm:pt modelId="{6AB26663-1C8A-48FE-95BC-EC70AE7841B6}" type="pres">
      <dgm:prSet presAssocID="{9F71F3A9-B8C9-4CC4-9EF5-65146E014FEE}" presName="sibTrans" presStyleCnt="0"/>
      <dgm:spPr/>
    </dgm:pt>
    <dgm:pt modelId="{B66E2947-27D2-4749-9451-A2F914F389F6}" type="pres">
      <dgm:prSet presAssocID="{C56A2D2D-510D-41E9-9385-E9F9E852AD4B}" presName="compNode" presStyleCnt="0"/>
      <dgm:spPr/>
    </dgm:pt>
    <dgm:pt modelId="{841723BD-B4BB-4EB6-8E5E-545F56E50D4E}" type="pres">
      <dgm:prSet presAssocID="{C56A2D2D-510D-41E9-9385-E9F9E852AD4B}" presName="bgRect" presStyleLbl="bgShp" presStyleIdx="3" presStyleCnt="6"/>
      <dgm:spPr/>
    </dgm:pt>
    <dgm:pt modelId="{9D5AE198-2A4C-43AD-89ED-3CA5BEA205BA}" type="pres">
      <dgm:prSet presAssocID="{C56A2D2D-510D-41E9-9385-E9F9E852AD4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s"/>
        </a:ext>
      </dgm:extLst>
    </dgm:pt>
    <dgm:pt modelId="{78BAE814-6F00-4799-BE5F-A12C4F09C6C6}" type="pres">
      <dgm:prSet presAssocID="{C56A2D2D-510D-41E9-9385-E9F9E852AD4B}" presName="spaceRect" presStyleCnt="0"/>
      <dgm:spPr/>
    </dgm:pt>
    <dgm:pt modelId="{4326A615-6A45-4202-8B1D-9C44DE6E74C1}" type="pres">
      <dgm:prSet presAssocID="{C56A2D2D-510D-41E9-9385-E9F9E852AD4B}" presName="parTx" presStyleLbl="revTx" presStyleIdx="3" presStyleCnt="6">
        <dgm:presLayoutVars>
          <dgm:chMax val="0"/>
          <dgm:chPref val="0"/>
        </dgm:presLayoutVars>
      </dgm:prSet>
      <dgm:spPr/>
    </dgm:pt>
    <dgm:pt modelId="{29A1A8F8-C835-4CD0-8D66-FD2D5E0E1F8C}" type="pres">
      <dgm:prSet presAssocID="{16AAC313-C82D-487E-94F2-0FF8F007BC49}" presName="sibTrans" presStyleCnt="0"/>
      <dgm:spPr/>
    </dgm:pt>
    <dgm:pt modelId="{0C9D2761-7ABE-4DBA-8C7A-CDCC279CFB08}" type="pres">
      <dgm:prSet presAssocID="{5C2E6BDF-D4A7-43AA-9FAF-06A0506BC9B9}" presName="compNode" presStyleCnt="0"/>
      <dgm:spPr/>
    </dgm:pt>
    <dgm:pt modelId="{EB181443-4483-4BC5-A69B-EF6702F70436}" type="pres">
      <dgm:prSet presAssocID="{5C2E6BDF-D4A7-43AA-9FAF-06A0506BC9B9}" presName="bgRect" presStyleLbl="bgShp" presStyleIdx="4" presStyleCnt="6"/>
      <dgm:spPr/>
    </dgm:pt>
    <dgm:pt modelId="{8C475A48-CF0A-4944-B67C-925702BBF85A}" type="pres">
      <dgm:prSet presAssocID="{5C2E6BDF-D4A7-43AA-9FAF-06A0506BC9B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ierarchy"/>
        </a:ext>
      </dgm:extLst>
    </dgm:pt>
    <dgm:pt modelId="{2DA3E750-41E8-424E-B9BD-467D1FC838CE}" type="pres">
      <dgm:prSet presAssocID="{5C2E6BDF-D4A7-43AA-9FAF-06A0506BC9B9}" presName="spaceRect" presStyleCnt="0"/>
      <dgm:spPr/>
    </dgm:pt>
    <dgm:pt modelId="{8C6F9DD6-6496-4DD6-A5F7-4B847273222D}" type="pres">
      <dgm:prSet presAssocID="{5C2E6BDF-D4A7-43AA-9FAF-06A0506BC9B9}" presName="parTx" presStyleLbl="revTx" presStyleIdx="4" presStyleCnt="6">
        <dgm:presLayoutVars>
          <dgm:chMax val="0"/>
          <dgm:chPref val="0"/>
        </dgm:presLayoutVars>
      </dgm:prSet>
      <dgm:spPr/>
    </dgm:pt>
    <dgm:pt modelId="{3DA51967-4DEF-45E9-8A6C-8D8414D0C5C5}" type="pres">
      <dgm:prSet presAssocID="{987CA104-6DAE-41EA-BA70-51EE957EA406}" presName="sibTrans" presStyleCnt="0"/>
      <dgm:spPr/>
    </dgm:pt>
    <dgm:pt modelId="{AB5C6852-436D-4DF9-8701-0F3113E57579}" type="pres">
      <dgm:prSet presAssocID="{839ED9A8-8E7A-4CB9-A683-0AC3635A2BEA}" presName="compNode" presStyleCnt="0"/>
      <dgm:spPr/>
    </dgm:pt>
    <dgm:pt modelId="{4B23C3E5-667E-4EC7-9624-19FFED62809B}" type="pres">
      <dgm:prSet presAssocID="{839ED9A8-8E7A-4CB9-A683-0AC3635A2BEA}" presName="bgRect" presStyleLbl="bgShp" presStyleIdx="5" presStyleCnt="6"/>
      <dgm:spPr/>
    </dgm:pt>
    <dgm:pt modelId="{86611B98-CC1F-494C-85FA-B529243AC3A7}" type="pres">
      <dgm:prSet presAssocID="{839ED9A8-8E7A-4CB9-A683-0AC3635A2BEA}"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Table Setting"/>
        </a:ext>
      </dgm:extLst>
    </dgm:pt>
    <dgm:pt modelId="{2388797F-DE78-4D0A-BF90-FB8E00FBE264}" type="pres">
      <dgm:prSet presAssocID="{839ED9A8-8E7A-4CB9-A683-0AC3635A2BEA}" presName="spaceRect" presStyleCnt="0"/>
      <dgm:spPr/>
    </dgm:pt>
    <dgm:pt modelId="{4D1F728C-0FAB-4207-8F7D-090FF40174E8}" type="pres">
      <dgm:prSet presAssocID="{839ED9A8-8E7A-4CB9-A683-0AC3635A2BEA}" presName="parTx" presStyleLbl="revTx" presStyleIdx="5" presStyleCnt="6">
        <dgm:presLayoutVars>
          <dgm:chMax val="0"/>
          <dgm:chPref val="0"/>
        </dgm:presLayoutVars>
      </dgm:prSet>
      <dgm:spPr/>
    </dgm:pt>
  </dgm:ptLst>
  <dgm:cxnLst>
    <dgm:cxn modelId="{EB33FF22-9BED-4AED-87AE-B7A5D3A3CA72}" type="presOf" srcId="{8F4183AE-D5E6-4BF4-9508-82A9771275FB}" destId="{1EA77019-2A5B-4D63-AD5C-79D75116CDE2}" srcOrd="0" destOrd="0" presId="urn:microsoft.com/office/officeart/2018/2/layout/IconVerticalSolidList"/>
    <dgm:cxn modelId="{B1F11D29-A779-40A8-B030-663D33438B49}" type="presOf" srcId="{500FE9C7-2D2A-4F1E-8C63-BF2D675F7A40}" destId="{3C70569A-1725-4F5B-90BD-A6961B69ABD8}" srcOrd="0" destOrd="0" presId="urn:microsoft.com/office/officeart/2018/2/layout/IconVerticalSolidList"/>
    <dgm:cxn modelId="{DEF40F2F-6010-4A37-BDFE-B1CAE86BAFDE}" srcId="{500FE9C7-2D2A-4F1E-8C63-BF2D675F7A40}" destId="{1CE9B325-9086-46E5-BF17-3E6D576E63C1}" srcOrd="0" destOrd="0" parTransId="{17CC04E0-57C5-4B85-856A-6E5963517D4C}" sibTransId="{403D49C2-ED19-4BD2-8122-30AC2B1C72E3}"/>
    <dgm:cxn modelId="{3C729E5B-ADBB-4A62-B408-0F306121CFBF}" type="presOf" srcId="{C56A2D2D-510D-41E9-9385-E9F9E852AD4B}" destId="{4326A615-6A45-4202-8B1D-9C44DE6E74C1}" srcOrd="0" destOrd="0" presId="urn:microsoft.com/office/officeart/2018/2/layout/IconVerticalSolidList"/>
    <dgm:cxn modelId="{1908494E-CA31-417E-8CCA-3B973FBF57B6}" srcId="{500FE9C7-2D2A-4F1E-8C63-BF2D675F7A40}" destId="{5FAB0794-1AB8-4A6D-8B4D-122DEE7E5390}" srcOrd="2" destOrd="0" parTransId="{54BB0BDD-1C5F-443E-B623-6388C35703D7}" sibTransId="{9F71F3A9-B8C9-4CC4-9EF5-65146E014FEE}"/>
    <dgm:cxn modelId="{0AFF1371-8EFF-4DB4-89A4-BEE347F46AA8}" type="presOf" srcId="{5FAB0794-1AB8-4A6D-8B4D-122DEE7E5390}" destId="{89A4A434-2589-4C5A-A7D3-A940D22E02CE}" srcOrd="0" destOrd="0" presId="urn:microsoft.com/office/officeart/2018/2/layout/IconVerticalSolidList"/>
    <dgm:cxn modelId="{A7128A7B-AA38-4903-AEF7-6C163BC3EE99}" type="presOf" srcId="{839ED9A8-8E7A-4CB9-A683-0AC3635A2BEA}" destId="{4D1F728C-0FAB-4207-8F7D-090FF40174E8}" srcOrd="0" destOrd="0" presId="urn:microsoft.com/office/officeart/2018/2/layout/IconVerticalSolidList"/>
    <dgm:cxn modelId="{2672DC7D-CE6E-4E5C-A02D-850C02EB3609}" srcId="{500FE9C7-2D2A-4F1E-8C63-BF2D675F7A40}" destId="{C56A2D2D-510D-41E9-9385-E9F9E852AD4B}" srcOrd="3" destOrd="0" parTransId="{206C383A-A9B2-4090-9AC2-3A85CBE8CDE4}" sibTransId="{16AAC313-C82D-487E-94F2-0FF8F007BC49}"/>
    <dgm:cxn modelId="{E2334191-51E8-4C41-B176-C9A95A75DCDA}" type="presOf" srcId="{1CE9B325-9086-46E5-BF17-3E6D576E63C1}" destId="{D3F9AE66-D354-42A0-A9F3-9DE870E1F1E2}" srcOrd="0" destOrd="0" presId="urn:microsoft.com/office/officeart/2018/2/layout/IconVerticalSolidList"/>
    <dgm:cxn modelId="{7589D398-4035-4880-9AE4-A791DDC1D84E}" srcId="{500FE9C7-2D2A-4F1E-8C63-BF2D675F7A40}" destId="{839ED9A8-8E7A-4CB9-A683-0AC3635A2BEA}" srcOrd="5" destOrd="0" parTransId="{B02D8E2D-9E75-411E-A908-7D7712BE29B9}" sibTransId="{203AE7CE-91E5-4649-B26B-A1ADD08EAE74}"/>
    <dgm:cxn modelId="{82749BC1-B90A-418E-BB2D-1B8F831429C3}" srcId="{500FE9C7-2D2A-4F1E-8C63-BF2D675F7A40}" destId="{5C2E6BDF-D4A7-43AA-9FAF-06A0506BC9B9}" srcOrd="4" destOrd="0" parTransId="{FED091BD-8AB1-444A-8F48-D16C05AB238D}" sibTransId="{987CA104-6DAE-41EA-BA70-51EE957EA406}"/>
    <dgm:cxn modelId="{729C01EB-E394-40E2-BBC0-ACF205CF0D37}" type="presOf" srcId="{5C2E6BDF-D4A7-43AA-9FAF-06A0506BC9B9}" destId="{8C6F9DD6-6496-4DD6-A5F7-4B847273222D}" srcOrd="0" destOrd="0" presId="urn:microsoft.com/office/officeart/2018/2/layout/IconVerticalSolidList"/>
    <dgm:cxn modelId="{D1E02FFD-7D9A-4109-9F86-45588948002B}" srcId="{500FE9C7-2D2A-4F1E-8C63-BF2D675F7A40}" destId="{8F4183AE-D5E6-4BF4-9508-82A9771275FB}" srcOrd="1" destOrd="0" parTransId="{D179A997-8036-4DAB-807E-AF2BF626BBA3}" sibTransId="{C61F66E1-E7C1-497A-BDB1-2D069C629323}"/>
    <dgm:cxn modelId="{FD26BB22-164D-457B-BEC5-DBE454B48CC6}" type="presParOf" srcId="{3C70569A-1725-4F5B-90BD-A6961B69ABD8}" destId="{200DC1B3-B0B8-4C5D-A68E-486F9C707799}" srcOrd="0" destOrd="0" presId="urn:microsoft.com/office/officeart/2018/2/layout/IconVerticalSolidList"/>
    <dgm:cxn modelId="{812FBB66-CB15-4EB3-90B3-6BE9657A6982}" type="presParOf" srcId="{200DC1B3-B0B8-4C5D-A68E-486F9C707799}" destId="{801B552A-77DD-4F01-BC93-EBA4911E6366}" srcOrd="0" destOrd="0" presId="urn:microsoft.com/office/officeart/2018/2/layout/IconVerticalSolidList"/>
    <dgm:cxn modelId="{425AB8F7-0103-4BDF-B1D4-D808D96AFE36}" type="presParOf" srcId="{200DC1B3-B0B8-4C5D-A68E-486F9C707799}" destId="{6DEFFD2D-68A2-46BD-A00D-91C257AD2890}" srcOrd="1" destOrd="0" presId="urn:microsoft.com/office/officeart/2018/2/layout/IconVerticalSolidList"/>
    <dgm:cxn modelId="{245FFE5D-157C-4C87-95C9-C54235FCBAD9}" type="presParOf" srcId="{200DC1B3-B0B8-4C5D-A68E-486F9C707799}" destId="{9E23EC88-0602-4586-967B-8F73B4BCE393}" srcOrd="2" destOrd="0" presId="urn:microsoft.com/office/officeart/2018/2/layout/IconVerticalSolidList"/>
    <dgm:cxn modelId="{72F74619-134E-428C-9277-B0AFBACE3B40}" type="presParOf" srcId="{200DC1B3-B0B8-4C5D-A68E-486F9C707799}" destId="{D3F9AE66-D354-42A0-A9F3-9DE870E1F1E2}" srcOrd="3" destOrd="0" presId="urn:microsoft.com/office/officeart/2018/2/layout/IconVerticalSolidList"/>
    <dgm:cxn modelId="{2F440127-8A6C-4E67-AE6C-17B51D551C1E}" type="presParOf" srcId="{3C70569A-1725-4F5B-90BD-A6961B69ABD8}" destId="{E072C33E-E87B-4318-9A75-EAA9A0EB5B10}" srcOrd="1" destOrd="0" presId="urn:microsoft.com/office/officeart/2018/2/layout/IconVerticalSolidList"/>
    <dgm:cxn modelId="{AAD94D26-24B5-46FB-BE48-3C0BF1CC2CC6}" type="presParOf" srcId="{3C70569A-1725-4F5B-90BD-A6961B69ABD8}" destId="{B4DC193B-CAE7-4BDF-8151-E4A930F7D36F}" srcOrd="2" destOrd="0" presId="urn:microsoft.com/office/officeart/2018/2/layout/IconVerticalSolidList"/>
    <dgm:cxn modelId="{83AC35E8-4A66-4470-AE6C-D66ACC907F12}" type="presParOf" srcId="{B4DC193B-CAE7-4BDF-8151-E4A930F7D36F}" destId="{004BDE81-05D0-484A-9EB2-DFCAEFD813C3}" srcOrd="0" destOrd="0" presId="urn:microsoft.com/office/officeart/2018/2/layout/IconVerticalSolidList"/>
    <dgm:cxn modelId="{3F6CDE9B-9746-4BF0-8C86-6E6B60E39EFD}" type="presParOf" srcId="{B4DC193B-CAE7-4BDF-8151-E4A930F7D36F}" destId="{5DCC4504-B28F-47A8-8937-75DBD3C389F7}" srcOrd="1" destOrd="0" presId="urn:microsoft.com/office/officeart/2018/2/layout/IconVerticalSolidList"/>
    <dgm:cxn modelId="{8CEE70A3-12DB-4BDE-AEFF-AF15A7AE6B32}" type="presParOf" srcId="{B4DC193B-CAE7-4BDF-8151-E4A930F7D36F}" destId="{180003F9-3068-44A4-BA6E-DB9F96257798}" srcOrd="2" destOrd="0" presId="urn:microsoft.com/office/officeart/2018/2/layout/IconVerticalSolidList"/>
    <dgm:cxn modelId="{F0270D0D-644E-4BDF-9F77-7D16BD39EDF8}" type="presParOf" srcId="{B4DC193B-CAE7-4BDF-8151-E4A930F7D36F}" destId="{1EA77019-2A5B-4D63-AD5C-79D75116CDE2}" srcOrd="3" destOrd="0" presId="urn:microsoft.com/office/officeart/2018/2/layout/IconVerticalSolidList"/>
    <dgm:cxn modelId="{245ED522-BFDD-46AE-8850-F52B53B1B581}" type="presParOf" srcId="{3C70569A-1725-4F5B-90BD-A6961B69ABD8}" destId="{D16AFF03-75A6-471B-90AA-8D91BF21E0CC}" srcOrd="3" destOrd="0" presId="urn:microsoft.com/office/officeart/2018/2/layout/IconVerticalSolidList"/>
    <dgm:cxn modelId="{21198140-2A2D-4149-A3BE-44853F9F307B}" type="presParOf" srcId="{3C70569A-1725-4F5B-90BD-A6961B69ABD8}" destId="{96FE460D-FB62-4E80-831D-AC3C7CFC2302}" srcOrd="4" destOrd="0" presId="urn:microsoft.com/office/officeart/2018/2/layout/IconVerticalSolidList"/>
    <dgm:cxn modelId="{9379FC70-1F9E-4DBD-9C6D-F24F2238A908}" type="presParOf" srcId="{96FE460D-FB62-4E80-831D-AC3C7CFC2302}" destId="{5D8EAD0E-9DF1-4BD1-AF94-109673461690}" srcOrd="0" destOrd="0" presId="urn:microsoft.com/office/officeart/2018/2/layout/IconVerticalSolidList"/>
    <dgm:cxn modelId="{98966D4B-0EF5-4096-8543-926CAE2F0E8F}" type="presParOf" srcId="{96FE460D-FB62-4E80-831D-AC3C7CFC2302}" destId="{097D39F8-4C90-4C1B-9DF0-DB3BE5E45AFC}" srcOrd="1" destOrd="0" presId="urn:microsoft.com/office/officeart/2018/2/layout/IconVerticalSolidList"/>
    <dgm:cxn modelId="{85414DB9-E4C7-4030-8B14-99606C61B34E}" type="presParOf" srcId="{96FE460D-FB62-4E80-831D-AC3C7CFC2302}" destId="{A69F2B4D-F012-4092-B70A-FBFEFC3DBEC5}" srcOrd="2" destOrd="0" presId="urn:microsoft.com/office/officeart/2018/2/layout/IconVerticalSolidList"/>
    <dgm:cxn modelId="{0D07A0A8-13F1-4B8A-9F86-2B1B16A5A579}" type="presParOf" srcId="{96FE460D-FB62-4E80-831D-AC3C7CFC2302}" destId="{89A4A434-2589-4C5A-A7D3-A940D22E02CE}" srcOrd="3" destOrd="0" presId="urn:microsoft.com/office/officeart/2018/2/layout/IconVerticalSolidList"/>
    <dgm:cxn modelId="{9D8FC968-F5F3-41DA-9328-D4B327A37A56}" type="presParOf" srcId="{3C70569A-1725-4F5B-90BD-A6961B69ABD8}" destId="{6AB26663-1C8A-48FE-95BC-EC70AE7841B6}" srcOrd="5" destOrd="0" presId="urn:microsoft.com/office/officeart/2018/2/layout/IconVerticalSolidList"/>
    <dgm:cxn modelId="{EAAF2FCF-A3A8-4676-B3B8-98FF58A8548A}" type="presParOf" srcId="{3C70569A-1725-4F5B-90BD-A6961B69ABD8}" destId="{B66E2947-27D2-4749-9451-A2F914F389F6}" srcOrd="6" destOrd="0" presId="urn:microsoft.com/office/officeart/2018/2/layout/IconVerticalSolidList"/>
    <dgm:cxn modelId="{58DF331B-D392-4EF3-BD30-5973032BC109}" type="presParOf" srcId="{B66E2947-27D2-4749-9451-A2F914F389F6}" destId="{841723BD-B4BB-4EB6-8E5E-545F56E50D4E}" srcOrd="0" destOrd="0" presId="urn:microsoft.com/office/officeart/2018/2/layout/IconVerticalSolidList"/>
    <dgm:cxn modelId="{32B84CF7-8673-46EC-9782-5FDE5ABB6F2B}" type="presParOf" srcId="{B66E2947-27D2-4749-9451-A2F914F389F6}" destId="{9D5AE198-2A4C-43AD-89ED-3CA5BEA205BA}" srcOrd="1" destOrd="0" presId="urn:microsoft.com/office/officeart/2018/2/layout/IconVerticalSolidList"/>
    <dgm:cxn modelId="{3B7844B5-7A8F-4BC3-9810-AD6CDAF427FC}" type="presParOf" srcId="{B66E2947-27D2-4749-9451-A2F914F389F6}" destId="{78BAE814-6F00-4799-BE5F-A12C4F09C6C6}" srcOrd="2" destOrd="0" presId="urn:microsoft.com/office/officeart/2018/2/layout/IconVerticalSolidList"/>
    <dgm:cxn modelId="{531E2F32-8B4F-44DE-A282-173DC8B780A8}" type="presParOf" srcId="{B66E2947-27D2-4749-9451-A2F914F389F6}" destId="{4326A615-6A45-4202-8B1D-9C44DE6E74C1}" srcOrd="3" destOrd="0" presId="urn:microsoft.com/office/officeart/2018/2/layout/IconVerticalSolidList"/>
    <dgm:cxn modelId="{A9D834A7-8EE2-42AE-94FC-2FB5859C0BCF}" type="presParOf" srcId="{3C70569A-1725-4F5B-90BD-A6961B69ABD8}" destId="{29A1A8F8-C835-4CD0-8D66-FD2D5E0E1F8C}" srcOrd="7" destOrd="0" presId="urn:microsoft.com/office/officeart/2018/2/layout/IconVerticalSolidList"/>
    <dgm:cxn modelId="{3929D8D6-5410-4D3F-8ABE-6F7DC6AFE00E}" type="presParOf" srcId="{3C70569A-1725-4F5B-90BD-A6961B69ABD8}" destId="{0C9D2761-7ABE-4DBA-8C7A-CDCC279CFB08}" srcOrd="8" destOrd="0" presId="urn:microsoft.com/office/officeart/2018/2/layout/IconVerticalSolidList"/>
    <dgm:cxn modelId="{BB1A9280-7A60-4A64-A3A4-437CE2C38C0C}" type="presParOf" srcId="{0C9D2761-7ABE-4DBA-8C7A-CDCC279CFB08}" destId="{EB181443-4483-4BC5-A69B-EF6702F70436}" srcOrd="0" destOrd="0" presId="urn:microsoft.com/office/officeart/2018/2/layout/IconVerticalSolidList"/>
    <dgm:cxn modelId="{15C368BD-8179-4C14-A66A-B0ACE4881FAE}" type="presParOf" srcId="{0C9D2761-7ABE-4DBA-8C7A-CDCC279CFB08}" destId="{8C475A48-CF0A-4944-B67C-925702BBF85A}" srcOrd="1" destOrd="0" presId="urn:microsoft.com/office/officeart/2018/2/layout/IconVerticalSolidList"/>
    <dgm:cxn modelId="{D7E4321E-6FA2-4F7E-8740-3B5C3E947C81}" type="presParOf" srcId="{0C9D2761-7ABE-4DBA-8C7A-CDCC279CFB08}" destId="{2DA3E750-41E8-424E-B9BD-467D1FC838CE}" srcOrd="2" destOrd="0" presId="urn:microsoft.com/office/officeart/2018/2/layout/IconVerticalSolidList"/>
    <dgm:cxn modelId="{245B6F11-097B-4156-8880-2C16F2D58F39}" type="presParOf" srcId="{0C9D2761-7ABE-4DBA-8C7A-CDCC279CFB08}" destId="{8C6F9DD6-6496-4DD6-A5F7-4B847273222D}" srcOrd="3" destOrd="0" presId="urn:microsoft.com/office/officeart/2018/2/layout/IconVerticalSolidList"/>
    <dgm:cxn modelId="{E3048E72-5CBA-4F79-9742-C0C20BEBF0C2}" type="presParOf" srcId="{3C70569A-1725-4F5B-90BD-A6961B69ABD8}" destId="{3DA51967-4DEF-45E9-8A6C-8D8414D0C5C5}" srcOrd="9" destOrd="0" presId="urn:microsoft.com/office/officeart/2018/2/layout/IconVerticalSolidList"/>
    <dgm:cxn modelId="{83F74246-1EC7-4256-8058-99D82AD9FAE4}" type="presParOf" srcId="{3C70569A-1725-4F5B-90BD-A6961B69ABD8}" destId="{AB5C6852-436D-4DF9-8701-0F3113E57579}" srcOrd="10" destOrd="0" presId="urn:microsoft.com/office/officeart/2018/2/layout/IconVerticalSolidList"/>
    <dgm:cxn modelId="{4B93EC1B-1791-4507-9BFB-AD64BC6E5D90}" type="presParOf" srcId="{AB5C6852-436D-4DF9-8701-0F3113E57579}" destId="{4B23C3E5-667E-4EC7-9624-19FFED62809B}" srcOrd="0" destOrd="0" presId="urn:microsoft.com/office/officeart/2018/2/layout/IconVerticalSolidList"/>
    <dgm:cxn modelId="{724E7036-0409-45EB-A269-BCC957C7BE9B}" type="presParOf" srcId="{AB5C6852-436D-4DF9-8701-0F3113E57579}" destId="{86611B98-CC1F-494C-85FA-B529243AC3A7}" srcOrd="1" destOrd="0" presId="urn:microsoft.com/office/officeart/2018/2/layout/IconVerticalSolidList"/>
    <dgm:cxn modelId="{982021F3-4FA3-4C3D-AED5-F281845FF5A2}" type="presParOf" srcId="{AB5C6852-436D-4DF9-8701-0F3113E57579}" destId="{2388797F-DE78-4D0A-BF90-FB8E00FBE264}" srcOrd="2" destOrd="0" presId="urn:microsoft.com/office/officeart/2018/2/layout/IconVerticalSolidList"/>
    <dgm:cxn modelId="{B59899C0-A836-4F94-8959-C0BA6ADAD018}" type="presParOf" srcId="{AB5C6852-436D-4DF9-8701-0F3113E57579}" destId="{4D1F728C-0FAB-4207-8F7D-090FF40174E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1B552A-77DD-4F01-BC93-EBA4911E6366}">
      <dsp:nvSpPr>
        <dsp:cNvPr id="0" name=""/>
        <dsp:cNvSpPr/>
      </dsp:nvSpPr>
      <dsp:spPr>
        <a:xfrm>
          <a:off x="0" y="1286"/>
          <a:ext cx="10629899" cy="548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EFFD2D-68A2-46BD-A00D-91C257AD2890}">
      <dsp:nvSpPr>
        <dsp:cNvPr id="0" name=""/>
        <dsp:cNvSpPr/>
      </dsp:nvSpPr>
      <dsp:spPr>
        <a:xfrm>
          <a:off x="165882" y="124670"/>
          <a:ext cx="301604" cy="3016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F9AE66-D354-42A0-A9F3-9DE870E1F1E2}">
      <dsp:nvSpPr>
        <dsp:cNvPr id="0" name=""/>
        <dsp:cNvSpPr/>
      </dsp:nvSpPr>
      <dsp:spPr>
        <a:xfrm>
          <a:off x="633370" y="1286"/>
          <a:ext cx="9996529" cy="548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036" tIns="58036" rIns="58036" bIns="58036" numCol="1" spcCol="1270" anchor="ctr" anchorCtr="0">
          <a:noAutofit/>
        </a:bodyPr>
        <a:lstStyle/>
        <a:p>
          <a:pPr marL="0" lvl="0" indent="0" algn="l" defTabSz="844550">
            <a:lnSpc>
              <a:spcPct val="100000"/>
            </a:lnSpc>
            <a:spcBef>
              <a:spcPct val="0"/>
            </a:spcBef>
            <a:spcAft>
              <a:spcPct val="35000"/>
            </a:spcAft>
            <a:buNone/>
          </a:pPr>
          <a:r>
            <a:rPr lang="en-US" sz="1900" kern="1200"/>
            <a:t>The characteristics of business strategy are that it:</a:t>
          </a:r>
        </a:p>
      </dsp:txBody>
      <dsp:txXfrm>
        <a:off x="633370" y="1286"/>
        <a:ext cx="9996529" cy="548372"/>
      </dsp:txXfrm>
    </dsp:sp>
    <dsp:sp modelId="{004BDE81-05D0-484A-9EB2-DFCAEFD813C3}">
      <dsp:nvSpPr>
        <dsp:cNvPr id="0" name=""/>
        <dsp:cNvSpPr/>
      </dsp:nvSpPr>
      <dsp:spPr>
        <a:xfrm>
          <a:off x="0" y="686752"/>
          <a:ext cx="10629899" cy="548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CC4504-B28F-47A8-8937-75DBD3C389F7}">
      <dsp:nvSpPr>
        <dsp:cNvPr id="0" name=""/>
        <dsp:cNvSpPr/>
      </dsp:nvSpPr>
      <dsp:spPr>
        <a:xfrm>
          <a:off x="165882" y="810136"/>
          <a:ext cx="301604" cy="3016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A77019-2A5B-4D63-AD5C-79D75116CDE2}">
      <dsp:nvSpPr>
        <dsp:cNvPr id="0" name=""/>
        <dsp:cNvSpPr/>
      </dsp:nvSpPr>
      <dsp:spPr>
        <a:xfrm>
          <a:off x="633370" y="686752"/>
          <a:ext cx="9996529" cy="548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036" tIns="58036" rIns="58036" bIns="58036" numCol="1" spcCol="1270" anchor="ctr" anchorCtr="0">
          <a:noAutofit/>
        </a:bodyPr>
        <a:lstStyle/>
        <a:p>
          <a:pPr marL="0" lvl="0" indent="0" algn="l" defTabSz="844550">
            <a:lnSpc>
              <a:spcPct val="100000"/>
            </a:lnSpc>
            <a:spcBef>
              <a:spcPct val="0"/>
            </a:spcBef>
            <a:spcAft>
              <a:spcPct val="35000"/>
            </a:spcAft>
            <a:buNone/>
          </a:pPr>
          <a:r>
            <a:rPr lang="en-US" sz="1900" kern="1200"/>
            <a:t>Sets the direction and scope over the long term to achieve goals</a:t>
          </a:r>
        </a:p>
      </dsp:txBody>
      <dsp:txXfrm>
        <a:off x="633370" y="686752"/>
        <a:ext cx="9996529" cy="548372"/>
      </dsp:txXfrm>
    </dsp:sp>
    <dsp:sp modelId="{5D8EAD0E-9DF1-4BD1-AF94-109673461690}">
      <dsp:nvSpPr>
        <dsp:cNvPr id="0" name=""/>
        <dsp:cNvSpPr/>
      </dsp:nvSpPr>
      <dsp:spPr>
        <a:xfrm>
          <a:off x="0" y="1372218"/>
          <a:ext cx="10629899" cy="548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7D39F8-4C90-4C1B-9DF0-DB3BE5E45AFC}">
      <dsp:nvSpPr>
        <dsp:cNvPr id="0" name=""/>
        <dsp:cNvSpPr/>
      </dsp:nvSpPr>
      <dsp:spPr>
        <a:xfrm>
          <a:off x="165882" y="1495602"/>
          <a:ext cx="301604" cy="3016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A4A434-2589-4C5A-A7D3-A940D22E02CE}">
      <dsp:nvSpPr>
        <dsp:cNvPr id="0" name=""/>
        <dsp:cNvSpPr/>
      </dsp:nvSpPr>
      <dsp:spPr>
        <a:xfrm>
          <a:off x="633370" y="1372218"/>
          <a:ext cx="9996529" cy="548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036" tIns="58036" rIns="58036" bIns="58036" numCol="1" spcCol="1270" anchor="ctr" anchorCtr="0">
          <a:noAutofit/>
        </a:bodyPr>
        <a:lstStyle/>
        <a:p>
          <a:pPr marL="0" lvl="0" indent="0" algn="l" defTabSz="844550">
            <a:lnSpc>
              <a:spcPct val="100000"/>
            </a:lnSpc>
            <a:spcBef>
              <a:spcPct val="0"/>
            </a:spcBef>
            <a:spcAft>
              <a:spcPct val="35000"/>
            </a:spcAft>
            <a:buNone/>
          </a:pPr>
          <a:r>
            <a:rPr lang="en-US" sz="1900" kern="1200"/>
            <a:t>Is designed to achieve competitive advantage</a:t>
          </a:r>
        </a:p>
      </dsp:txBody>
      <dsp:txXfrm>
        <a:off x="633370" y="1372218"/>
        <a:ext cx="9996529" cy="548372"/>
      </dsp:txXfrm>
    </dsp:sp>
    <dsp:sp modelId="{841723BD-B4BB-4EB6-8E5E-545F56E50D4E}">
      <dsp:nvSpPr>
        <dsp:cNvPr id="0" name=""/>
        <dsp:cNvSpPr/>
      </dsp:nvSpPr>
      <dsp:spPr>
        <a:xfrm>
          <a:off x="0" y="2057684"/>
          <a:ext cx="10629899" cy="548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5AE198-2A4C-43AD-89ED-3CA5BEA205BA}">
      <dsp:nvSpPr>
        <dsp:cNvPr id="0" name=""/>
        <dsp:cNvSpPr/>
      </dsp:nvSpPr>
      <dsp:spPr>
        <a:xfrm>
          <a:off x="165882" y="2181067"/>
          <a:ext cx="301604" cy="3016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26A615-6A45-4202-8B1D-9C44DE6E74C1}">
      <dsp:nvSpPr>
        <dsp:cNvPr id="0" name=""/>
        <dsp:cNvSpPr/>
      </dsp:nvSpPr>
      <dsp:spPr>
        <a:xfrm>
          <a:off x="633370" y="2057684"/>
          <a:ext cx="9996529" cy="548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036" tIns="58036" rIns="58036" bIns="58036" numCol="1" spcCol="1270" anchor="ctr" anchorCtr="0">
          <a:noAutofit/>
        </a:bodyPr>
        <a:lstStyle/>
        <a:p>
          <a:pPr marL="0" lvl="0" indent="0" algn="l" defTabSz="844550">
            <a:lnSpc>
              <a:spcPct val="100000"/>
            </a:lnSpc>
            <a:spcBef>
              <a:spcPct val="0"/>
            </a:spcBef>
            <a:spcAft>
              <a:spcPct val="35000"/>
            </a:spcAft>
            <a:buNone/>
          </a:pPr>
          <a:r>
            <a:rPr lang="en-US" sz="1900" kern="1200"/>
            <a:t>Directs business in a changing and evolving environment</a:t>
          </a:r>
        </a:p>
      </dsp:txBody>
      <dsp:txXfrm>
        <a:off x="633370" y="2057684"/>
        <a:ext cx="9996529" cy="548372"/>
      </dsp:txXfrm>
    </dsp:sp>
    <dsp:sp modelId="{EB181443-4483-4BC5-A69B-EF6702F70436}">
      <dsp:nvSpPr>
        <dsp:cNvPr id="0" name=""/>
        <dsp:cNvSpPr/>
      </dsp:nvSpPr>
      <dsp:spPr>
        <a:xfrm>
          <a:off x="0" y="2743149"/>
          <a:ext cx="10629899" cy="548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475A48-CF0A-4944-B67C-925702BBF85A}">
      <dsp:nvSpPr>
        <dsp:cNvPr id="0" name=""/>
        <dsp:cNvSpPr/>
      </dsp:nvSpPr>
      <dsp:spPr>
        <a:xfrm>
          <a:off x="165882" y="2866533"/>
          <a:ext cx="301604" cy="30160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6F9DD6-6496-4DD6-A5F7-4B847273222D}">
      <dsp:nvSpPr>
        <dsp:cNvPr id="0" name=""/>
        <dsp:cNvSpPr/>
      </dsp:nvSpPr>
      <dsp:spPr>
        <a:xfrm>
          <a:off x="633370" y="2743149"/>
          <a:ext cx="9996529" cy="548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036" tIns="58036" rIns="58036" bIns="58036" numCol="1" spcCol="1270" anchor="ctr" anchorCtr="0">
          <a:noAutofit/>
        </a:bodyPr>
        <a:lstStyle/>
        <a:p>
          <a:pPr marL="0" lvl="0" indent="0" algn="l" defTabSz="844550">
            <a:lnSpc>
              <a:spcPct val="100000"/>
            </a:lnSpc>
            <a:spcBef>
              <a:spcPct val="0"/>
            </a:spcBef>
            <a:spcAft>
              <a:spcPct val="35000"/>
            </a:spcAft>
            <a:buNone/>
          </a:pPr>
          <a:r>
            <a:rPr lang="en-US" sz="1900" kern="1200"/>
            <a:t>Is holistic and pervasive throughout the whole organisation, covering all business activities</a:t>
          </a:r>
        </a:p>
      </dsp:txBody>
      <dsp:txXfrm>
        <a:off x="633370" y="2743149"/>
        <a:ext cx="9996529" cy="548372"/>
      </dsp:txXfrm>
    </dsp:sp>
    <dsp:sp modelId="{4B23C3E5-667E-4EC7-9624-19FFED62809B}">
      <dsp:nvSpPr>
        <dsp:cNvPr id="0" name=""/>
        <dsp:cNvSpPr/>
      </dsp:nvSpPr>
      <dsp:spPr>
        <a:xfrm>
          <a:off x="0" y="3428615"/>
          <a:ext cx="10629899" cy="548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611B98-CC1F-494C-85FA-B529243AC3A7}">
      <dsp:nvSpPr>
        <dsp:cNvPr id="0" name=""/>
        <dsp:cNvSpPr/>
      </dsp:nvSpPr>
      <dsp:spPr>
        <a:xfrm>
          <a:off x="165882" y="3551999"/>
          <a:ext cx="301604" cy="30160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1F728C-0FAB-4207-8F7D-090FF40174E8}">
      <dsp:nvSpPr>
        <dsp:cNvPr id="0" name=""/>
        <dsp:cNvSpPr/>
      </dsp:nvSpPr>
      <dsp:spPr>
        <a:xfrm>
          <a:off x="633370" y="3428615"/>
          <a:ext cx="9996529" cy="548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036" tIns="58036" rIns="58036" bIns="58036" numCol="1" spcCol="1270" anchor="ctr" anchorCtr="0">
          <a:noAutofit/>
        </a:bodyPr>
        <a:lstStyle/>
        <a:p>
          <a:pPr marL="0" lvl="0" indent="0" algn="l" defTabSz="844550">
            <a:lnSpc>
              <a:spcPct val="100000"/>
            </a:lnSpc>
            <a:spcBef>
              <a:spcPct val="0"/>
            </a:spcBef>
            <a:spcAft>
              <a:spcPct val="35000"/>
            </a:spcAft>
            <a:buNone/>
          </a:pPr>
          <a:r>
            <a:rPr lang="en-US" sz="1900" kern="1200"/>
            <a:t>Fulfils stakeholder expectations.</a:t>
          </a:r>
        </a:p>
      </dsp:txBody>
      <dsp:txXfrm>
        <a:off x="633370" y="3428615"/>
        <a:ext cx="9996529" cy="54837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057BE9-F6C6-9A47-A37C-48EE9AFC566D}" type="datetimeFigureOut">
              <a:rPr lang="en-US" smtClean="0"/>
              <a:t>9/18/2024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90C6F8-F0DE-D348-A9B6-87F0241C242A}" type="slidenum">
              <a:rPr lang="en-US" smtClean="0"/>
              <a:t>‹#›</a:t>
            </a:fld>
            <a:endParaRPr lang="en-US"/>
          </a:p>
        </p:txBody>
      </p:sp>
    </p:spTree>
    <p:extLst>
      <p:ext uri="{BB962C8B-B14F-4D97-AF65-F5344CB8AC3E}">
        <p14:creationId xmlns:p14="http://schemas.microsoft.com/office/powerpoint/2010/main" val="3006979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64E9C2E4-6E4C-4E48-8053-19D7D4BB77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D559F7EA-D0D2-4883-8F9A-9374B8100F8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9220" name="Slide Number Placeholder 3">
            <a:extLst>
              <a:ext uri="{FF2B5EF4-FFF2-40B4-BE49-F238E27FC236}">
                <a16:creationId xmlns:a16="http://schemas.microsoft.com/office/drawing/2014/main" id="{F971A8E5-7152-41AE-97AE-1E4843859A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C8723D5-058E-4F95-BC1A-76365AE1AC70}" type="slidenum">
              <a:rPr lang="en-GB" altLang="en-US" smtClean="0"/>
              <a:pPr>
                <a:spcBef>
                  <a:spcPct val="0"/>
                </a:spcBef>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15</a:t>
            </a:fld>
            <a:endParaRPr lang="en-US"/>
          </a:p>
        </p:txBody>
      </p:sp>
    </p:spTree>
    <p:extLst>
      <p:ext uri="{BB962C8B-B14F-4D97-AF65-F5344CB8AC3E}">
        <p14:creationId xmlns:p14="http://schemas.microsoft.com/office/powerpoint/2010/main" val="3534819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secHead" preserve="1">
  <p:cSld name="Front Cover Slide">
    <p:spTree>
      <p:nvGrpSpPr>
        <p:cNvPr id="1" name=""/>
        <p:cNvGrpSpPr/>
        <p:nvPr/>
      </p:nvGrpSpPr>
      <p:grpSpPr>
        <a:xfrm>
          <a:off x="0" y="0"/>
          <a:ext cx="0" cy="0"/>
          <a:chOff x="0" y="0"/>
          <a:chExt cx="0" cy="0"/>
        </a:xfrm>
      </p:grpSpPr>
      <p:pic>
        <p:nvPicPr>
          <p:cNvPr id="7" name="Picture 6" descr="Titl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763" y="0"/>
            <a:ext cx="12188825" cy="6984277"/>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18/09/2024</a:t>
            </a:fld>
            <a:endParaRPr lang="en-GB" dirty="0"/>
          </a:p>
        </p:txBody>
      </p:sp>
    </p:spTree>
    <p:extLst>
      <p:ext uri="{BB962C8B-B14F-4D97-AF65-F5344CB8AC3E}">
        <p14:creationId xmlns:p14="http://schemas.microsoft.com/office/powerpoint/2010/main" val="3304964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Back Cover Slide">
    <p:spTree>
      <p:nvGrpSpPr>
        <p:cNvPr id="1" name=""/>
        <p:cNvGrpSpPr/>
        <p:nvPr/>
      </p:nvGrpSpPr>
      <p:grpSpPr>
        <a:xfrm>
          <a:off x="0" y="0"/>
          <a:ext cx="0" cy="0"/>
          <a:chOff x="0" y="0"/>
          <a:chExt cx="0" cy="0"/>
        </a:xfrm>
      </p:grpSpPr>
      <p:pic>
        <p:nvPicPr>
          <p:cNvPr id="6" name="Picture 5" descr="Final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18/09/2024</a:t>
            </a:fld>
            <a:endParaRPr lang="en-GB" dirty="0"/>
          </a:p>
        </p:txBody>
      </p:sp>
    </p:spTree>
    <p:extLst>
      <p:ext uri="{BB962C8B-B14F-4D97-AF65-F5344CB8AC3E}">
        <p14:creationId xmlns:p14="http://schemas.microsoft.com/office/powerpoint/2010/main" val="2294048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 Leadership &amp; Management">
    <p:spTree>
      <p:nvGrpSpPr>
        <p:cNvPr id="1" name=""/>
        <p:cNvGrpSpPr/>
        <p:nvPr/>
      </p:nvGrpSpPr>
      <p:grpSpPr>
        <a:xfrm>
          <a:off x="0" y="0"/>
          <a:ext cx="0" cy="0"/>
          <a:chOff x="0" y="0"/>
          <a:chExt cx="0" cy="0"/>
        </a:xfrm>
      </p:grpSpPr>
      <p:pic>
        <p:nvPicPr>
          <p:cNvPr id="7" name="Picture 6" descr="Management &amp; Leadership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1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1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14" name="Date Placeholder 3"/>
          <p:cNvSpPr>
            <a:spLocks noGrp="1"/>
          </p:cNvSpPr>
          <p:nvPr>
            <p:ph type="dt" sz="half" idx="10"/>
          </p:nvPr>
        </p:nvSpPr>
        <p:spPr>
          <a:xfrm>
            <a:off x="838200" y="6356350"/>
            <a:ext cx="2743200" cy="365125"/>
          </a:xfrm>
        </p:spPr>
        <p:txBody>
          <a:bodyPr/>
          <a:lstStyle>
            <a:lvl1pPr>
              <a:defRPr>
                <a:solidFill>
                  <a:schemeClr val="bg1"/>
                </a:solidFill>
              </a:defRPr>
            </a:lvl1pPr>
          </a:lstStyle>
          <a:p>
            <a:fld id="{F1BB616E-AC95-4102-8D3D-E5F3062BBE69}" type="datetimeFigureOut">
              <a:rPr lang="en-GB" smtClean="0"/>
              <a:pPr/>
              <a:t>18/09/2024</a:t>
            </a:fld>
            <a:endParaRPr lang="en-GB" dirty="0"/>
          </a:p>
        </p:txBody>
      </p:sp>
    </p:spTree>
    <p:extLst>
      <p:ext uri="{BB962C8B-B14F-4D97-AF65-F5344CB8AC3E}">
        <p14:creationId xmlns:p14="http://schemas.microsoft.com/office/powerpoint/2010/main" val="1205852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Divider Slide - HR &amp; Coaching">
    <p:spTree>
      <p:nvGrpSpPr>
        <p:cNvPr id="1" name=""/>
        <p:cNvGrpSpPr/>
        <p:nvPr/>
      </p:nvGrpSpPr>
      <p:grpSpPr>
        <a:xfrm>
          <a:off x="0" y="0"/>
          <a:ext cx="0" cy="0"/>
          <a:chOff x="0" y="0"/>
          <a:chExt cx="0" cy="0"/>
        </a:xfrm>
      </p:grpSpPr>
      <p:pic>
        <p:nvPicPr>
          <p:cNvPr id="8" name="Picture 7" descr="HR &amp; Coach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18/09/2024</a:t>
            </a:fld>
            <a:endParaRPr lang="en-GB" dirty="0"/>
          </a:p>
        </p:txBody>
      </p:sp>
    </p:spTree>
    <p:extLst>
      <p:ext uri="{BB962C8B-B14F-4D97-AF65-F5344CB8AC3E}">
        <p14:creationId xmlns:p14="http://schemas.microsoft.com/office/powerpoint/2010/main" val="118550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Divider Slide - Marketing &amp; PR">
    <p:spTree>
      <p:nvGrpSpPr>
        <p:cNvPr id="1" name=""/>
        <p:cNvGrpSpPr/>
        <p:nvPr/>
      </p:nvGrpSpPr>
      <p:grpSpPr>
        <a:xfrm>
          <a:off x="0" y="0"/>
          <a:ext cx="0" cy="0"/>
          <a:chOff x="0" y="0"/>
          <a:chExt cx="0" cy="0"/>
        </a:xfrm>
      </p:grpSpPr>
      <p:pic>
        <p:nvPicPr>
          <p:cNvPr id="6" name="Picture 5" descr="Market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18/09/2024</a:t>
            </a:fld>
            <a:endParaRPr lang="en-GB" dirty="0"/>
          </a:p>
        </p:txBody>
      </p:sp>
    </p:spTree>
    <p:extLst>
      <p:ext uri="{BB962C8B-B14F-4D97-AF65-F5344CB8AC3E}">
        <p14:creationId xmlns:p14="http://schemas.microsoft.com/office/powerpoint/2010/main" val="3452343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Divider Slide - Logistics &amp; Operations">
    <p:spTree>
      <p:nvGrpSpPr>
        <p:cNvPr id="1" name=""/>
        <p:cNvGrpSpPr/>
        <p:nvPr/>
      </p:nvGrpSpPr>
      <p:grpSpPr>
        <a:xfrm>
          <a:off x="0" y="0"/>
          <a:ext cx="0" cy="0"/>
          <a:chOff x="0" y="0"/>
          <a:chExt cx="0" cy="0"/>
        </a:xfrm>
      </p:grpSpPr>
      <p:pic>
        <p:nvPicPr>
          <p:cNvPr id="6" name="Picture 5" descr="Logistics &amp; Operation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18/09/2024</a:t>
            </a:fld>
            <a:endParaRPr lang="en-GB" dirty="0"/>
          </a:p>
        </p:txBody>
      </p:sp>
    </p:spTree>
    <p:extLst>
      <p:ext uri="{BB962C8B-B14F-4D97-AF65-F5344CB8AC3E}">
        <p14:creationId xmlns:p14="http://schemas.microsoft.com/office/powerpoint/2010/main" val="645210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Divider Slide - Entrepreneurship &amp; Careers">
    <p:spTree>
      <p:nvGrpSpPr>
        <p:cNvPr id="1" name=""/>
        <p:cNvGrpSpPr/>
        <p:nvPr/>
      </p:nvGrpSpPr>
      <p:grpSpPr>
        <a:xfrm>
          <a:off x="0" y="0"/>
          <a:ext cx="0" cy="0"/>
          <a:chOff x="0" y="0"/>
          <a:chExt cx="0" cy="0"/>
        </a:xfrm>
      </p:grpSpPr>
      <p:pic>
        <p:nvPicPr>
          <p:cNvPr id="7" name="Picture 6" descr="Entrepreneurship &amp; Career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18/09/2024</a:t>
            </a:fld>
            <a:endParaRPr lang="en-GB" dirty="0"/>
          </a:p>
        </p:txBody>
      </p:sp>
    </p:spTree>
    <p:extLst>
      <p:ext uri="{BB962C8B-B14F-4D97-AF65-F5344CB8AC3E}">
        <p14:creationId xmlns:p14="http://schemas.microsoft.com/office/powerpoint/2010/main" val="3260018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1 - Generic">
    <p:spTree>
      <p:nvGrpSpPr>
        <p:cNvPr id="1" name=""/>
        <p:cNvGrpSpPr/>
        <p:nvPr/>
      </p:nvGrpSpPr>
      <p:grpSpPr>
        <a:xfrm>
          <a:off x="0" y="0"/>
          <a:ext cx="0" cy="0"/>
          <a:chOff x="0" y="0"/>
          <a:chExt cx="0" cy="0"/>
        </a:xfrm>
      </p:grpSpPr>
      <p:pic>
        <p:nvPicPr>
          <p:cNvPr id="7" name="Picture 6"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18/09/2024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3201372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ontent 1-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18/09/2024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3969308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Content 1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18/09/2024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4096866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Content 1-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18/09/2024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5099572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Content 1-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18/09/2024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8617159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Content 1-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18/09/2024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3791340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Content 2 - Generic">
    <p:spTree>
      <p:nvGrpSpPr>
        <p:cNvPr id="1" name=""/>
        <p:cNvGrpSpPr/>
        <p:nvPr/>
      </p:nvGrpSpPr>
      <p:grpSpPr>
        <a:xfrm>
          <a:off x="0" y="0"/>
          <a:ext cx="0" cy="0"/>
          <a:chOff x="0" y="0"/>
          <a:chExt cx="0" cy="0"/>
        </a:xfrm>
      </p:grpSpPr>
      <p:pic>
        <p:nvPicPr>
          <p:cNvPr id="8" name="Picture 7"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3"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18/09/2024</a:t>
            </a:fld>
            <a:endParaRPr lang="en-GB" dirty="0"/>
          </a:p>
        </p:txBody>
      </p:sp>
      <p:sp>
        <p:nvSpPr>
          <p:cNvPr id="10"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20742687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2 -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18/09/2024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8254666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2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18/09/2024</a:t>
            </a:fld>
            <a:endParaRPr lang="en-GB" dirty="0"/>
          </a:p>
        </p:txBody>
      </p:sp>
      <p:sp>
        <p:nvSpPr>
          <p:cNvPr id="11"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12"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348333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2 -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18/09/2024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085925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2 -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18/09/2024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241039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2 -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18/09/2024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8"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725700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7DED6D8-7A62-43EE-94AE-168AA6F1A291}"/>
              </a:ext>
            </a:extLst>
          </p:cNvPr>
          <p:cNvSpPr>
            <a:spLocks noGrp="1"/>
          </p:cNvSpPr>
          <p:nvPr>
            <p:ph type="dt" sz="half" idx="10"/>
          </p:nvPr>
        </p:nvSpPr>
        <p:spPr>
          <a:xfrm>
            <a:off x="527051" y="6524626"/>
            <a:ext cx="1295400" cy="219075"/>
          </a:xfrm>
        </p:spPr>
        <p:txBody>
          <a:bodyPr/>
          <a:lstStyle>
            <a:lvl1pPr>
              <a:defRPr/>
            </a:lvl1pPr>
          </a:lstStyle>
          <a:p>
            <a:pPr>
              <a:defRPr/>
            </a:pPr>
            <a:fld id="{337DE46C-364C-40A7-B2B6-77FBD3D542D2}" type="datetime5">
              <a:rPr lang="en-GB"/>
              <a:pPr>
                <a:defRPr/>
              </a:pPr>
              <a:t>18-Sep-24</a:t>
            </a:fld>
            <a:endParaRPr lang="en-GB"/>
          </a:p>
        </p:txBody>
      </p:sp>
      <p:sp>
        <p:nvSpPr>
          <p:cNvPr id="5" name="Footer Placeholder 4">
            <a:extLst>
              <a:ext uri="{FF2B5EF4-FFF2-40B4-BE49-F238E27FC236}">
                <a16:creationId xmlns:a16="http://schemas.microsoft.com/office/drawing/2014/main" id="{3F4F8EB1-579B-4314-8361-8DE9A3CB797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defRPr>
            </a:lvl1pPr>
          </a:lstStyle>
          <a:p>
            <a:pPr>
              <a:defRPr/>
            </a:pPr>
            <a:r>
              <a:rPr lang="en-GB"/>
              <a:t>BMSK5003 Understanding and engaging in the customer experience</a:t>
            </a:r>
          </a:p>
        </p:txBody>
      </p:sp>
      <p:sp>
        <p:nvSpPr>
          <p:cNvPr id="6" name="Slide Number Placeholder 5">
            <a:extLst>
              <a:ext uri="{FF2B5EF4-FFF2-40B4-BE49-F238E27FC236}">
                <a16:creationId xmlns:a16="http://schemas.microsoft.com/office/drawing/2014/main" id="{339A4EA4-FAFB-4A63-A0B0-A77DBD2152E4}"/>
              </a:ext>
            </a:extLst>
          </p:cNvPr>
          <p:cNvSpPr>
            <a:spLocks noGrp="1"/>
          </p:cNvSpPr>
          <p:nvPr>
            <p:ph type="sldNum" sz="quarter" idx="12"/>
          </p:nvPr>
        </p:nvSpPr>
        <p:spPr/>
        <p:txBody>
          <a:bodyPr/>
          <a:lstStyle>
            <a:lvl1pPr>
              <a:defRPr/>
            </a:lvl1pPr>
          </a:lstStyle>
          <a:p>
            <a:pPr>
              <a:defRPr/>
            </a:pPr>
            <a:fld id="{F1A723F2-C58A-44F1-9217-590952EDE10A}" type="slidenum">
              <a:rPr lang="en-GB" altLang="en-US"/>
              <a:pPr>
                <a:defRPr/>
              </a:pPr>
              <a:t>‹#›</a:t>
            </a:fld>
            <a:endParaRPr lang="en-GB" altLang="en-US"/>
          </a:p>
        </p:txBody>
      </p:sp>
    </p:spTree>
    <p:extLst>
      <p:ext uri="{BB962C8B-B14F-4D97-AF65-F5344CB8AC3E}">
        <p14:creationId xmlns:p14="http://schemas.microsoft.com/office/powerpoint/2010/main" val="122488525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cSld name="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 name="Title Text"/>
          <p:cNvSpPr txBox="1">
            <a:spLocks noGrp="1"/>
          </p:cNvSpPr>
          <p:nvPr>
            <p:ph type="title"/>
          </p:nvPr>
        </p:nvSpPr>
        <p:spPr>
          <a:xfrm>
            <a:off x="911425" y="1988843"/>
            <a:ext cx="10363201" cy="1470026"/>
          </a:xfrm>
          <a:prstGeom prst="rect">
            <a:avLst/>
          </a:prstGeom>
        </p:spPr>
        <p:txBody>
          <a:bodyPr/>
          <a:lstStyle/>
          <a:p>
            <a:r>
              <a:t>Title Text</a:t>
            </a:r>
          </a:p>
        </p:txBody>
      </p:sp>
      <p:sp>
        <p:nvSpPr>
          <p:cNvPr id="12" name="Body Level One…"/>
          <p:cNvSpPr txBox="1">
            <a:spLocks noGrp="1"/>
          </p:cNvSpPr>
          <p:nvPr>
            <p:ph type="body" sz="quarter" idx="1"/>
          </p:nvPr>
        </p:nvSpPr>
        <p:spPr>
          <a:xfrm>
            <a:off x="1825824" y="3744615"/>
            <a:ext cx="8534401" cy="1752601"/>
          </a:xfrm>
          <a:prstGeom prst="rect">
            <a:avLst/>
          </a:prstGeom>
        </p:spPr>
        <p:txBody>
          <a:bodyPr/>
          <a:lstStyle>
            <a:lvl1pPr marL="0" indent="0" algn="ctr">
              <a:buSzTx/>
              <a:buFontTx/>
              <a:buNone/>
              <a:defRPr>
                <a:solidFill>
                  <a:srgbClr val="888888"/>
                </a:solidFill>
              </a:defRPr>
            </a:lvl1pPr>
            <a:lvl2pPr marL="0" indent="342900" algn="ctr">
              <a:buSzTx/>
              <a:buFontTx/>
              <a:buNone/>
              <a:defRPr>
                <a:solidFill>
                  <a:srgbClr val="888888"/>
                </a:solidFill>
              </a:defRPr>
            </a:lvl2pPr>
            <a:lvl3pPr marL="0" indent="685800" algn="ctr">
              <a:buSzTx/>
              <a:buFontTx/>
              <a:buNone/>
              <a:defRPr>
                <a:solidFill>
                  <a:srgbClr val="888888"/>
                </a:solidFill>
              </a:defRPr>
            </a:lvl3pPr>
            <a:lvl4pPr marL="0" indent="1028700" algn="ctr">
              <a:buSzTx/>
              <a:buFontTx/>
              <a:buNone/>
              <a:defRPr>
                <a:solidFill>
                  <a:srgbClr val="888888"/>
                </a:solidFill>
              </a:defRPr>
            </a:lvl4pPr>
            <a:lvl5pPr marL="0" indent="1371600" algn="ctr">
              <a:buSzTx/>
              <a:buFontTx/>
              <a:buNone/>
              <a:defRPr>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303841543"/>
      </p:ext>
    </p:extLst>
  </p:cSld>
  <p:clrMapOvr>
    <a:masterClrMapping/>
  </p:clrMapOvr>
  <p:transition spd="med"/>
</p:sldLayout>
</file>

<file path=ppt/slideLayouts/slideLayout2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xfrm>
            <a:off x="609600" y="1600200"/>
            <a:ext cx="10972800" cy="391703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804575454"/>
      </p:ext>
    </p:extLst>
  </p:cSld>
  <p:clrMapOvr>
    <a:masterClrMapping/>
  </p:clrMapOvr>
  <p:transition spd="med"/>
</p:sldLayout>
</file>

<file path=ppt/slideLayouts/slideLayout2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911425" y="3993086"/>
            <a:ext cx="10363201" cy="1362076"/>
          </a:xfrm>
          <a:prstGeom prst="rect">
            <a:avLst/>
          </a:prstGeom>
        </p:spPr>
        <p:txBody>
          <a:bodyPr anchor="t"/>
          <a:lstStyle>
            <a:lvl1pPr algn="l">
              <a:defRPr sz="3000" b="1" cap="all"/>
            </a:lvl1pPr>
          </a:lstStyle>
          <a:p>
            <a:r>
              <a:t>Title Text</a:t>
            </a:r>
          </a:p>
        </p:txBody>
      </p:sp>
      <p:sp>
        <p:nvSpPr>
          <p:cNvPr id="30" name="Body Level One…"/>
          <p:cNvSpPr txBox="1">
            <a:spLocks noGrp="1"/>
          </p:cNvSpPr>
          <p:nvPr>
            <p:ph type="body" sz="quarter" idx="1"/>
          </p:nvPr>
        </p:nvSpPr>
        <p:spPr>
          <a:xfrm>
            <a:off x="911425" y="2492899"/>
            <a:ext cx="10363201" cy="1500188"/>
          </a:xfrm>
          <a:prstGeom prst="rect">
            <a:avLst/>
          </a:prstGeom>
        </p:spPr>
        <p:txBody>
          <a:bodyPr anchor="b"/>
          <a:lstStyle>
            <a:lvl1pPr marL="0" indent="0">
              <a:spcBef>
                <a:spcPts val="300"/>
              </a:spcBef>
              <a:buSzTx/>
              <a:buFontTx/>
              <a:buNone/>
              <a:defRPr sz="1500">
                <a:solidFill>
                  <a:srgbClr val="888888"/>
                </a:solidFill>
              </a:defRPr>
            </a:lvl1pPr>
            <a:lvl2pPr marL="0" indent="342900">
              <a:spcBef>
                <a:spcPts val="300"/>
              </a:spcBef>
              <a:buSzTx/>
              <a:buFontTx/>
              <a:buNone/>
              <a:defRPr sz="1500">
                <a:solidFill>
                  <a:srgbClr val="888888"/>
                </a:solidFill>
              </a:defRPr>
            </a:lvl2pPr>
            <a:lvl3pPr marL="0" indent="685800">
              <a:spcBef>
                <a:spcPts val="300"/>
              </a:spcBef>
              <a:buSzTx/>
              <a:buFontTx/>
              <a:buNone/>
              <a:defRPr sz="1500">
                <a:solidFill>
                  <a:srgbClr val="888888"/>
                </a:solidFill>
              </a:defRPr>
            </a:lvl3pPr>
            <a:lvl4pPr marL="0" indent="1028700">
              <a:spcBef>
                <a:spcPts val="300"/>
              </a:spcBef>
              <a:buSzTx/>
              <a:buFontTx/>
              <a:buNone/>
              <a:defRPr sz="1500">
                <a:solidFill>
                  <a:srgbClr val="888888"/>
                </a:solidFill>
              </a:defRPr>
            </a:lvl4pPr>
            <a:lvl5pPr marL="0" indent="1371600">
              <a:spcBef>
                <a:spcPts val="300"/>
              </a:spcBef>
              <a:buSzTx/>
              <a:buFontTx/>
              <a:buNone/>
              <a:defRPr sz="15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884254891"/>
      </p:ext>
    </p:extLst>
  </p:cSld>
  <p:clrMapOvr>
    <a:masterClrMapping/>
  </p:clrMapOvr>
  <p:transition spd="med"/>
</p:sldLayout>
</file>

<file path=ppt/slideLayouts/slideLayout2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609600" y="1600201"/>
            <a:ext cx="5384800" cy="3989041"/>
          </a:xfrm>
          <a:prstGeom prst="rect">
            <a:avLst/>
          </a:prstGeom>
        </p:spPr>
        <p:txBody>
          <a:bodyPr/>
          <a:lstStyle>
            <a:lvl1pPr>
              <a:defRPr sz="2100"/>
            </a:lvl1pPr>
            <a:lvl2pPr marL="592931" indent="-250031">
              <a:defRPr sz="2100"/>
            </a:lvl2pPr>
            <a:lvl3pPr marL="925830" indent="-240030">
              <a:defRPr sz="2100"/>
            </a:lvl3pPr>
            <a:lvl4pPr marL="1305657" indent="-276957">
              <a:defRPr sz="2100"/>
            </a:lvl4pPr>
            <a:lvl5pPr marL="1648557" indent="-276957">
              <a:defRPr sz="2100"/>
            </a:lvl5p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819999856"/>
      </p:ext>
    </p:extLst>
  </p:cSld>
  <p:clrMapOvr>
    <a:masterClrMapping/>
  </p:clrMapOvr>
  <p:transition spd="med"/>
</p:sldLayout>
</file>

<file path=ppt/slideLayouts/slideLayout2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prstGeom prst="rect">
            <a:avLst/>
          </a:prstGeom>
        </p:spPr>
        <p:txBody>
          <a:bodyPr/>
          <a:lstStyle/>
          <a:p>
            <a:r>
              <a:t>Title Text</a:t>
            </a:r>
          </a:p>
        </p:txBody>
      </p:sp>
      <p:sp>
        <p:nvSpPr>
          <p:cNvPr id="48" name="Body Level One…"/>
          <p:cNvSpPr txBox="1">
            <a:spLocks noGrp="1"/>
          </p:cNvSpPr>
          <p:nvPr>
            <p:ph type="body" sz="quarter" idx="1"/>
          </p:nvPr>
        </p:nvSpPr>
        <p:spPr>
          <a:xfrm>
            <a:off x="609600" y="1535112"/>
            <a:ext cx="5386917" cy="639763"/>
          </a:xfrm>
          <a:prstGeom prst="rect">
            <a:avLst/>
          </a:prstGeom>
        </p:spPr>
        <p:txBody>
          <a:bodyPr anchor="b"/>
          <a:lstStyle>
            <a:lvl1pPr marL="0" indent="0">
              <a:spcBef>
                <a:spcPts val="400"/>
              </a:spcBef>
              <a:buSzTx/>
              <a:buFontTx/>
              <a:buNone/>
              <a:defRPr sz="1800" b="1"/>
            </a:lvl1pPr>
            <a:lvl2pPr marL="0" indent="342900">
              <a:spcBef>
                <a:spcPts val="400"/>
              </a:spcBef>
              <a:buSzTx/>
              <a:buFontTx/>
              <a:buNone/>
              <a:defRPr sz="1800" b="1"/>
            </a:lvl2pPr>
            <a:lvl3pPr marL="0" indent="685800">
              <a:spcBef>
                <a:spcPts val="400"/>
              </a:spcBef>
              <a:buSzTx/>
              <a:buFontTx/>
              <a:buNone/>
              <a:defRPr sz="1800" b="1"/>
            </a:lvl3pPr>
            <a:lvl4pPr marL="0" indent="1028700">
              <a:spcBef>
                <a:spcPts val="400"/>
              </a:spcBef>
              <a:buSzTx/>
              <a:buFontTx/>
              <a:buNone/>
              <a:defRPr sz="1800" b="1"/>
            </a:lvl4pPr>
            <a:lvl5pPr marL="0" indent="1371600">
              <a:spcBef>
                <a:spcPts val="400"/>
              </a:spcBef>
              <a:buSzTx/>
              <a:buFontTx/>
              <a:buNone/>
              <a:defRPr sz="18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6193368" y="1535112"/>
            <a:ext cx="5389035" cy="639763"/>
          </a:xfrm>
          <a:prstGeom prst="rect">
            <a:avLst/>
          </a:prstGeom>
        </p:spPr>
        <p:txBody>
          <a:bodyPr anchor="b"/>
          <a:lstStyle>
            <a:lvl1pPr marL="0" indent="0">
              <a:spcBef>
                <a:spcPts val="400"/>
              </a:spcBef>
              <a:buSzTx/>
              <a:buFontTx/>
              <a:buNone/>
              <a:defRPr sz="1800" b="1"/>
            </a:lvl1pPr>
          </a:lstStyle>
          <a:p>
            <a:pPr marL="0" indent="0">
              <a:spcBef>
                <a:spcPts val="400"/>
              </a:spcBef>
              <a:buSzTx/>
              <a:buFontTx/>
              <a:buNone/>
              <a:defRPr sz="18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101628534"/>
      </p:ext>
    </p:extLst>
  </p:cSld>
  <p:clrMapOvr>
    <a:masterClrMapping/>
  </p:clrMapOvr>
  <p:transition spd="med"/>
</p:sldLayout>
</file>

<file path=ppt/slideLayouts/slideLayout2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820998265"/>
      </p:ext>
    </p:extLst>
  </p:cSld>
  <p:clrMapOvr>
    <a:masterClrMapping/>
  </p:clrMapOvr>
  <p:transition spd="med"/>
</p:sldLayout>
</file>

<file path=ppt/slideLayouts/slideLayout2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167103366"/>
      </p:ext>
    </p:extLst>
  </p:cSld>
  <p:clrMapOvr>
    <a:masterClrMapping/>
  </p:clrMapOvr>
  <p:transition spd="med"/>
</p:sldLayout>
</file>

<file path=ppt/slideLayouts/slideLayout2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609602" y="273050"/>
            <a:ext cx="4011087" cy="1162050"/>
          </a:xfrm>
          <a:prstGeom prst="rect">
            <a:avLst/>
          </a:prstGeom>
        </p:spPr>
        <p:txBody>
          <a:bodyPr anchor="b"/>
          <a:lstStyle>
            <a:lvl1pPr algn="l">
              <a:defRPr sz="1500" b="1"/>
            </a:lvl1pPr>
          </a:lstStyle>
          <a:p>
            <a:r>
              <a:t>Title Text</a:t>
            </a:r>
          </a:p>
        </p:txBody>
      </p:sp>
      <p:sp>
        <p:nvSpPr>
          <p:cNvPr id="73" name="Body Level One…"/>
          <p:cNvSpPr txBox="1">
            <a:spLocks noGrp="1"/>
          </p:cNvSpPr>
          <p:nvPr>
            <p:ph type="body" idx="1"/>
          </p:nvPr>
        </p:nvSpPr>
        <p:spPr>
          <a:xfrm>
            <a:off x="4766733" y="273054"/>
            <a:ext cx="6815667" cy="5172175"/>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609602" y="1435103"/>
            <a:ext cx="4011087" cy="4029892"/>
          </a:xfrm>
          <a:prstGeom prst="rect">
            <a:avLst/>
          </a:prstGeom>
        </p:spPr>
        <p:txBody>
          <a:bodyPr/>
          <a:lstStyle>
            <a:lvl1pPr marL="0" indent="0">
              <a:spcBef>
                <a:spcPts val="200"/>
              </a:spcBef>
              <a:buSzTx/>
              <a:buFontTx/>
              <a:buNone/>
              <a:defRPr sz="1000"/>
            </a:lvl1pPr>
          </a:lstStyle>
          <a:p>
            <a:pPr marL="0" indent="0">
              <a:spcBef>
                <a:spcPts val="200"/>
              </a:spcBef>
              <a:buSzTx/>
              <a:buFontTx/>
              <a:buNone/>
              <a:defRPr sz="10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573884680"/>
      </p:ext>
    </p:extLst>
  </p:cSld>
  <p:clrMapOvr>
    <a:masterClrMapping/>
  </p:clrMapOvr>
  <p:transition spd="med"/>
</p:sldLayout>
</file>

<file path=ppt/slideLayouts/slideLayout2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2389718" y="4509121"/>
            <a:ext cx="7315201" cy="566739"/>
          </a:xfrm>
          <a:prstGeom prst="rect">
            <a:avLst/>
          </a:prstGeom>
        </p:spPr>
        <p:txBody>
          <a:bodyPr anchor="b"/>
          <a:lstStyle>
            <a:lvl1pPr algn="l">
              <a:defRPr sz="1500" b="1"/>
            </a:lvl1pPr>
          </a:lstStyle>
          <a:p>
            <a:r>
              <a:t>Title Text</a:t>
            </a:r>
          </a:p>
        </p:txBody>
      </p:sp>
      <p:sp>
        <p:nvSpPr>
          <p:cNvPr id="83" name="Picture Placeholder 2"/>
          <p:cNvSpPr>
            <a:spLocks noGrp="1"/>
          </p:cNvSpPr>
          <p:nvPr>
            <p:ph type="pic" sz="half" idx="21"/>
          </p:nvPr>
        </p:nvSpPr>
        <p:spPr>
          <a:xfrm>
            <a:off x="2389718" y="612779"/>
            <a:ext cx="7315201" cy="3824338"/>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2389718" y="5157193"/>
            <a:ext cx="7315201" cy="432049"/>
          </a:xfrm>
          <a:prstGeom prst="rect">
            <a:avLst/>
          </a:prstGeom>
        </p:spPr>
        <p:txBody>
          <a:bodyPr/>
          <a:lstStyle>
            <a:lvl1pPr marL="0" indent="0">
              <a:spcBef>
                <a:spcPts val="200"/>
              </a:spcBef>
              <a:buSzTx/>
              <a:buFontTx/>
              <a:buNone/>
              <a:defRPr sz="1000"/>
            </a:lvl1pPr>
            <a:lvl2pPr marL="0" indent="342900">
              <a:spcBef>
                <a:spcPts val="200"/>
              </a:spcBef>
              <a:buSzTx/>
              <a:buFontTx/>
              <a:buNone/>
              <a:defRPr sz="1000"/>
            </a:lvl2pPr>
            <a:lvl3pPr marL="0" indent="685800">
              <a:spcBef>
                <a:spcPts val="200"/>
              </a:spcBef>
              <a:buSzTx/>
              <a:buFontTx/>
              <a:buNone/>
              <a:defRPr sz="1000"/>
            </a:lvl3pPr>
            <a:lvl4pPr marL="0" indent="1028700">
              <a:spcBef>
                <a:spcPts val="200"/>
              </a:spcBef>
              <a:buSzTx/>
              <a:buFontTx/>
              <a:buNone/>
              <a:defRPr sz="1000"/>
            </a:lvl4pPr>
            <a:lvl5pPr marL="0" indent="1371600">
              <a:spcBef>
                <a:spcPts val="200"/>
              </a:spcBef>
              <a:buSzTx/>
              <a:buFontTx/>
              <a:buNone/>
              <a:defRPr sz="10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246981143"/>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11" Type="http://schemas.openxmlformats.org/officeDocument/2006/relationships/image" Target="../media/image14.jpeg"/><Relationship Id="rId5" Type="http://schemas.openxmlformats.org/officeDocument/2006/relationships/slideLayout" Target="../slideLayouts/slideLayout25.xml"/><Relationship Id="rId10" Type="http://schemas.openxmlformats.org/officeDocument/2006/relationships/theme" Target="../theme/theme2.xml"/><Relationship Id="rId4" Type="http://schemas.openxmlformats.org/officeDocument/2006/relationships/slideLayout" Target="../slideLayouts/slideLayout24.xml"/><Relationship Id="rId9"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BB616E-AC95-4102-8D3D-E5F3062BBE69}" type="datetimeFigureOut">
              <a:rPr lang="en-GB" smtClean="0"/>
              <a:pPr/>
              <a:t>18/09/2024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6452797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rotWithShape="1">
          <a:blip r:embed="rId11"/>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609600" y="274639"/>
            <a:ext cx="10972800" cy="1143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609600" y="1600200"/>
            <a:ext cx="10972800" cy="52578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11355419" y="6435812"/>
            <a:ext cx="226983" cy="230832"/>
          </a:xfrm>
          <a:prstGeom prst="rect">
            <a:avLst/>
          </a:prstGeom>
          <a:ln w="12700">
            <a:miter lim="400000"/>
          </a:ln>
        </p:spPr>
        <p:txBody>
          <a:bodyPr wrap="none" lIns="45719" rIns="45719" anchor="ctr">
            <a:spAutoFit/>
          </a:bodyPr>
          <a:lstStyle>
            <a:lvl1pPr algn="r">
              <a:defRPr sz="900">
                <a:solidFill>
                  <a:srgbClr val="888888"/>
                </a:solidFill>
              </a:defRPr>
            </a:lvl1pPr>
          </a:lstStyle>
          <a:p>
            <a:fld id="{86CB4B4D-7CA3-9044-876B-883B54F8677D}" type="slidenum">
              <a:t>‹#›</a:t>
            </a:fld>
            <a:endParaRPr/>
          </a:p>
        </p:txBody>
      </p:sp>
    </p:spTree>
    <p:extLst>
      <p:ext uri="{BB962C8B-B14F-4D97-AF65-F5344CB8AC3E}">
        <p14:creationId xmlns:p14="http://schemas.microsoft.com/office/powerpoint/2010/main" val="3860990508"/>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Lst>
  <p:transition spd="med"/>
  <p:txStyles>
    <p:titleStyle>
      <a:lvl1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1pPr>
      <a:lvl2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2pPr>
      <a:lvl3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3pPr>
      <a:lvl4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4pPr>
      <a:lvl5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5pPr>
      <a:lvl6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6pPr>
      <a:lvl7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7pPr>
      <a:lvl8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8pPr>
      <a:lvl9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9pPr>
    </p:titleStyle>
    <p:bodyStyle>
      <a:lvl1pPr marL="257175" marR="0" indent="-257175"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1pPr>
      <a:lvl2pPr marL="587829" marR="0" indent="-24492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2pPr>
      <a:lvl3pPr marL="914400" marR="0" indent="-22860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3pPr>
      <a:lvl4pPr marL="1303019" marR="0" indent="-27431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4pPr>
      <a:lvl5pPr marL="16459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5pPr>
      <a:lvl6pPr marL="19888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6pPr>
      <a:lvl7pPr marL="23317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7pPr>
      <a:lvl8pPr marL="26746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8pPr>
      <a:lvl9pPr marL="30175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9pPr>
    </p:bodyStyle>
    <p:otherStyle>
      <a:lvl1pPr marL="0" marR="0" indent="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1pPr>
      <a:lvl2pPr marL="0" marR="0" indent="457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2pPr>
      <a:lvl3pPr marL="0" marR="0" indent="914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3pPr>
      <a:lvl4pPr marL="0" marR="0" indent="1371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4pPr>
      <a:lvl5pPr marL="0" marR="0" indent="18288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5pPr>
      <a:lvl6pPr marL="0" marR="0" indent="22860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6pPr>
      <a:lvl7pPr marL="0" marR="0" indent="2743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7pPr>
      <a:lvl8pPr marL="0" marR="0" indent="3200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8pPr>
      <a:lvl9pPr marL="0" marR="0" indent="3657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8.tmp"/><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hyperlink" Target="https://businesscasestudies.co.uk/making-life-easier-for-the-motorist/" TargetMode="External"/><Relationship Id="rId2" Type="http://schemas.openxmlformats.org/officeDocument/2006/relationships/image" Target="../media/image19.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hyperlink" Target="http://company.nokia.com/en" TargetMode="External"/><Relationship Id="rId1" Type="http://schemas.openxmlformats.org/officeDocument/2006/relationships/slideLayout" Target="../slideLayouts/slideLayout9.xml"/><Relationship Id="rId4" Type="http://schemas.openxmlformats.org/officeDocument/2006/relationships/image" Target="../media/image33.jpeg"/></Relationships>
</file>

<file path=ppt/slides/_rels/slide1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9.xml"/><Relationship Id="rId1" Type="http://schemas.openxmlformats.org/officeDocument/2006/relationships/video" Target="https://www.youtube.com/embed/zhKHhfUeZ6Y?feature=oembed"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38.tmp"/><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39.tmp"/><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9.xml"/><Relationship Id="rId4" Type="http://schemas.openxmlformats.org/officeDocument/2006/relationships/image" Target="../media/image40.tmp"/></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hyperlink" Target="http://search.proquest.com/business/docview/224008558/13BD2C2DA1B200DC3D/1?accountid=14775" TargetMode="External"/><Relationship Id="rId1" Type="http://schemas.openxmlformats.org/officeDocument/2006/relationships/slideLayout" Target="../slideLayouts/slideLayout22.xml"/></Relationships>
</file>

<file path=ppt/slides/_rels/slide2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image" Target="../media/image41.tmp"/><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17.png"/><Relationship Id="rId1" Type="http://schemas.openxmlformats.org/officeDocument/2006/relationships/slideLayout" Target="../slideLayouts/slideLayout9.xml"/><Relationship Id="rId4" Type="http://schemas.openxmlformats.org/officeDocument/2006/relationships/image" Target="../media/image44.png"/></Relationships>
</file>

<file path=ppt/slides/_rels/slide3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26EDA2BC-495A-4E7E-900A-BB7815D25068}"/>
              </a:ext>
            </a:extLst>
          </p:cNvPr>
          <p:cNvSpPr>
            <a:spLocks noGrp="1"/>
          </p:cNvSpPr>
          <p:nvPr>
            <p:ph type="ctrTitle"/>
          </p:nvPr>
        </p:nvSpPr>
        <p:spPr>
          <a:xfrm>
            <a:off x="286439" y="1600199"/>
            <a:ext cx="11699913" cy="4888735"/>
          </a:xfrm>
        </p:spPr>
        <p:txBody>
          <a:bodyPr rtlCol="0">
            <a:normAutofit fontScale="90000"/>
          </a:bodyPr>
          <a:lstStyle/>
          <a:p>
            <a:pPr marL="457200" indent="-457200">
              <a:buFont typeface="Wingdings" panose="05000000000000000000" pitchFamily="2" charset="2"/>
              <a:buChar char="ü"/>
            </a:pP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r>
              <a:rPr lang="en-GB" altLang="en-US" sz="4000" b="1" dirty="0">
                <a:effectLst>
                  <a:outerShdw blurRad="38100" dist="38100" dir="2700000" algn="tl">
                    <a:srgbClr val="000000">
                      <a:alpha val="43137"/>
                    </a:srgbClr>
                  </a:outerShdw>
                </a:effectLst>
                <a:latin typeface="Myriad Pro"/>
              </a:rPr>
              <a:t>Strategic Management for Business – LCLM 6001</a:t>
            </a:r>
            <a:br>
              <a:rPr lang="en-GB" altLang="en-US" sz="4000" b="1" dirty="0">
                <a:effectLst>
                  <a:outerShdw blurRad="38100" dist="38100" dir="2700000" algn="tl">
                    <a:srgbClr val="000000">
                      <a:alpha val="43137"/>
                    </a:srgbClr>
                  </a:outerShdw>
                </a:effectLst>
                <a:latin typeface="Myriad Pro"/>
              </a:rPr>
            </a:br>
            <a:br>
              <a:rPr lang="en-GB" altLang="en-US" sz="4000" b="1" dirty="0">
                <a:effectLst>
                  <a:outerShdw blurRad="38100" dist="38100" dir="2700000" algn="tl">
                    <a:srgbClr val="000000">
                      <a:alpha val="43137"/>
                    </a:srgbClr>
                  </a:outerShdw>
                </a:effectLst>
                <a:latin typeface="Myriad Pro"/>
              </a:rPr>
            </a:br>
            <a:r>
              <a:rPr lang="en-GB" altLang="en-US" sz="4000" b="1" dirty="0">
                <a:effectLst>
                  <a:outerShdw blurRad="38100" dist="38100" dir="2700000" algn="tl">
                    <a:srgbClr val="000000">
                      <a:alpha val="43137"/>
                    </a:srgbClr>
                  </a:outerShdw>
                </a:effectLst>
                <a:latin typeface="Myriad Pro"/>
              </a:rPr>
              <a:t>Week 2 :</a:t>
            </a:r>
            <a:br>
              <a:rPr lang="en-GB" sz="3600" dirty="0">
                <a:ea typeface="Calibri" panose="020F0502020204030204" pitchFamily="34" charset="0"/>
                <a:cs typeface="Times New Roman" panose="02020603050405020304" pitchFamily="18" charset="0"/>
              </a:rPr>
            </a:br>
            <a:r>
              <a:rPr lang="en-GB" sz="3700" b="1" dirty="0">
                <a:latin typeface="Myriad Pro"/>
              </a:rPr>
              <a:t>Levels of Strategy</a:t>
            </a:r>
            <a:br>
              <a:rPr lang="en-GB" sz="3700" b="1" dirty="0">
                <a:latin typeface="Myriad Pro"/>
              </a:rPr>
            </a:br>
            <a:r>
              <a:rPr lang="en-GB" sz="3700" b="1" dirty="0">
                <a:latin typeface="Myriad Pro"/>
              </a:rPr>
              <a:t>Strategic Decisions &amp; Strategic Planning</a:t>
            </a:r>
            <a:br>
              <a:rPr lang="en-GB" sz="3700" b="1" dirty="0">
                <a:latin typeface="Myriad Pro"/>
              </a:rPr>
            </a:br>
            <a:r>
              <a:rPr lang="en-GB" sz="3700" b="1">
                <a:latin typeface="Myriad Pro"/>
              </a:rPr>
              <a:t>Vision, Mission, Business Strategy &amp; Strategic Direction</a:t>
            </a:r>
            <a:br>
              <a:rPr lang="en-GB" sz="3700" b="1" dirty="0">
                <a:latin typeface="Myriad Pro"/>
              </a:rPr>
            </a:br>
            <a:br>
              <a:rPr lang="en-GB" altLang="en-US" sz="3100" b="1" dirty="0">
                <a:effectLst>
                  <a:outerShdw blurRad="38100" dist="38100" dir="2700000" algn="tl">
                    <a:srgbClr val="000000">
                      <a:alpha val="43137"/>
                    </a:srgbClr>
                  </a:outerShdw>
                </a:effectLst>
                <a:latin typeface="Myriad Pro"/>
              </a:rPr>
            </a:br>
            <a:br>
              <a:rPr lang="en-GB" altLang="en-US" sz="3100" b="1" dirty="0">
                <a:effectLst>
                  <a:outerShdw blurRad="38100" dist="38100" dir="2700000" algn="tl">
                    <a:srgbClr val="000000">
                      <a:alpha val="43137"/>
                    </a:srgbClr>
                  </a:outerShdw>
                </a:effectLst>
                <a:latin typeface="Myriad Pro"/>
              </a:rPr>
            </a:br>
            <a:br>
              <a:rPr lang="en-GB" altLang="en-US" sz="2400" dirty="0"/>
            </a:br>
            <a:br>
              <a:rPr lang="en-GB" altLang="en-US" sz="1800" dirty="0"/>
            </a:br>
            <a:br>
              <a:rPr lang="en-GB" sz="8800" b="1" dirty="0"/>
            </a:br>
            <a:br>
              <a:rPr lang="en-GB" sz="4000" b="1" u="sng" dirty="0"/>
            </a:br>
            <a:br>
              <a:rPr lang="en-GB" sz="4000" b="1" dirty="0">
                <a:effectLst>
                  <a:outerShdw blurRad="38100" dist="38100" dir="2700000" algn="tl">
                    <a:srgbClr val="000000">
                      <a:alpha val="43137"/>
                    </a:srgbClr>
                  </a:outerShdw>
                </a:effectLst>
                <a:cs typeface="Arial" panose="020B0604020202020204" pitchFamily="34" charset="0"/>
              </a:rPr>
            </a:br>
            <a:br>
              <a:rPr lang="en-GB" altLang="en-US" sz="2000" dirty="0"/>
            </a:br>
            <a:br>
              <a:rPr lang="en-GB" altLang="en-US" sz="4000" dirty="0"/>
            </a:br>
            <a:endParaRPr lang="en-GB" altLang="en-US" sz="2800" dirty="0"/>
          </a:p>
        </p:txBody>
      </p:sp>
      <p:pic>
        <p:nvPicPr>
          <p:cNvPr id="8195" name="Picture 1" descr="TSD_logo2010">
            <a:extLst>
              <a:ext uri="{FF2B5EF4-FFF2-40B4-BE49-F238E27FC236}">
                <a16:creationId xmlns:a16="http://schemas.microsoft.com/office/drawing/2014/main" id="{D5577D3E-A39E-4B9D-962B-11810F7A6C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1401" y="22860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barn(inVertical)">
                                      <p:cBhvr>
                                        <p:cTn id="7" dur="5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73416" y="-6614"/>
            <a:ext cx="10238372" cy="912237"/>
          </a:xfrm>
          <a:prstGeom prst="rect">
            <a:avLst/>
          </a:prstGeom>
          <a:noFill/>
        </p:spPr>
        <p:txBody>
          <a:bodyPr wrap="square">
            <a:spAutoFit/>
          </a:bodyPr>
          <a:lstStyle/>
          <a:p>
            <a:pPr algn="ctr">
              <a:lnSpc>
                <a:spcPct val="133000"/>
              </a:lnSpc>
            </a:pPr>
            <a:r>
              <a:rPr lang="en-GB" sz="4400" b="1" dirty="0">
                <a:latin typeface="Myriad Pro"/>
              </a:rPr>
              <a:t>Last Week, we …….</a:t>
            </a:r>
          </a:p>
        </p:txBody>
      </p:sp>
      <p:sp>
        <p:nvSpPr>
          <p:cNvPr id="5" name="TextBox 4">
            <a:extLst>
              <a:ext uri="{FF2B5EF4-FFF2-40B4-BE49-F238E27FC236}">
                <a16:creationId xmlns:a16="http://schemas.microsoft.com/office/drawing/2014/main" id="{268678A4-7C23-87C4-44C7-C440FE54C42C}"/>
              </a:ext>
            </a:extLst>
          </p:cNvPr>
          <p:cNvSpPr txBox="1"/>
          <p:nvPr/>
        </p:nvSpPr>
        <p:spPr>
          <a:xfrm>
            <a:off x="341524" y="910112"/>
            <a:ext cx="11567710" cy="4708981"/>
          </a:xfrm>
          <a:prstGeom prst="rect">
            <a:avLst/>
          </a:prstGeom>
          <a:noFill/>
        </p:spPr>
        <p:txBody>
          <a:bodyPr wrap="square">
            <a:spAutoFit/>
          </a:bodyPr>
          <a:lstStyle/>
          <a:p>
            <a:r>
              <a:rPr lang="en-GB" sz="3000" dirty="0">
                <a:latin typeface="Myriad Pro"/>
              </a:rPr>
              <a:t>Got to know each other – introduction.</a:t>
            </a:r>
          </a:p>
          <a:p>
            <a:r>
              <a:rPr lang="en-GB" sz="3000" dirty="0">
                <a:latin typeface="Myriad Pro"/>
              </a:rPr>
              <a:t>Set class expectations.</a:t>
            </a:r>
          </a:p>
          <a:p>
            <a:r>
              <a:rPr lang="en-GB" sz="3000" dirty="0">
                <a:latin typeface="Myriad Pro"/>
              </a:rPr>
              <a:t>Reviewed LCLM 6001 Module.</a:t>
            </a:r>
          </a:p>
          <a:p>
            <a:r>
              <a:rPr lang="en-GB" sz="3000" dirty="0">
                <a:latin typeface="Myriad Pro"/>
              </a:rPr>
              <a:t>Examined the learning aim/objective &amp; learning outcomes.</a:t>
            </a:r>
          </a:p>
          <a:p>
            <a:r>
              <a:rPr lang="en-GB" sz="3000" dirty="0">
                <a:latin typeface="Myriad Pro"/>
              </a:rPr>
              <a:t>Examined Module Assessment type.</a:t>
            </a:r>
          </a:p>
          <a:p>
            <a:r>
              <a:rPr lang="en-GB" sz="3000" dirty="0">
                <a:latin typeface="Myriad Pro"/>
              </a:rPr>
              <a:t>Gone through Learning and Teaching Strategy.</a:t>
            </a:r>
          </a:p>
          <a:p>
            <a:r>
              <a:rPr lang="en-GB" sz="3000" dirty="0">
                <a:latin typeface="Myriad Pro"/>
              </a:rPr>
              <a:t>Introduction to </a:t>
            </a:r>
            <a:r>
              <a:rPr lang="en-GB" sz="3000" b="1" dirty="0">
                <a:latin typeface="Myriad Pro"/>
              </a:rPr>
              <a:t>Strategy.</a:t>
            </a:r>
          </a:p>
          <a:p>
            <a:r>
              <a:rPr lang="en-GB" sz="3000" dirty="0">
                <a:latin typeface="Myriad Pro"/>
              </a:rPr>
              <a:t>We examined </a:t>
            </a:r>
            <a:r>
              <a:rPr lang="en-GB" sz="3000" b="1" dirty="0">
                <a:latin typeface="Myriad Pro"/>
              </a:rPr>
              <a:t>strategic types</a:t>
            </a:r>
          </a:p>
          <a:p>
            <a:r>
              <a:rPr lang="en-GB" sz="3000" dirty="0">
                <a:latin typeface="Myriad Pro"/>
              </a:rPr>
              <a:t>Understanding </a:t>
            </a:r>
            <a:r>
              <a:rPr lang="en-GB" sz="3000" b="1" dirty="0">
                <a:latin typeface="Myriad Pro"/>
              </a:rPr>
              <a:t>Strategic Management for Business </a:t>
            </a:r>
          </a:p>
          <a:p>
            <a:r>
              <a:rPr lang="en-GB" sz="3000" dirty="0">
                <a:latin typeface="Myriad Pro"/>
              </a:rPr>
              <a:t>Various </a:t>
            </a:r>
            <a:r>
              <a:rPr lang="en-GB" sz="3000" b="1" dirty="0">
                <a:latin typeface="Myriad Pro"/>
              </a:rPr>
              <a:t>Strategic </a:t>
            </a:r>
            <a:r>
              <a:rPr lang="en-GB" sz="3000" b="1">
                <a:latin typeface="Myriad Pro"/>
              </a:rPr>
              <a:t>Management components</a:t>
            </a:r>
            <a:r>
              <a:rPr lang="en-GB" sz="3000">
                <a:latin typeface="Myriad Pro"/>
              </a:rPr>
              <a:t>.</a:t>
            </a:r>
            <a:endParaRPr lang="en-GB" sz="30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230740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226064" y="-6614"/>
            <a:ext cx="11461244" cy="986745"/>
          </a:xfrm>
          <a:prstGeom prst="rect">
            <a:avLst/>
          </a:prstGeom>
          <a:noFill/>
        </p:spPr>
        <p:txBody>
          <a:bodyPr wrap="square">
            <a:spAutoFit/>
          </a:bodyPr>
          <a:lstStyle/>
          <a:p>
            <a:pPr algn="ctr">
              <a:lnSpc>
                <a:spcPct val="133000"/>
              </a:lnSpc>
            </a:pPr>
            <a:r>
              <a:rPr lang="en-GB" sz="4800" b="1" dirty="0">
                <a:latin typeface="Myriad Pro"/>
              </a:rPr>
              <a:t>This Week….</a:t>
            </a:r>
          </a:p>
        </p:txBody>
      </p:sp>
      <p:sp>
        <p:nvSpPr>
          <p:cNvPr id="5" name="TextBox 4">
            <a:extLst>
              <a:ext uri="{FF2B5EF4-FFF2-40B4-BE49-F238E27FC236}">
                <a16:creationId xmlns:a16="http://schemas.microsoft.com/office/drawing/2014/main" id="{268678A4-7C23-87C4-44C7-C440FE54C42C}"/>
              </a:ext>
            </a:extLst>
          </p:cNvPr>
          <p:cNvSpPr txBox="1"/>
          <p:nvPr/>
        </p:nvSpPr>
        <p:spPr>
          <a:xfrm>
            <a:off x="226064" y="985068"/>
            <a:ext cx="11866783" cy="6832640"/>
          </a:xfrm>
          <a:prstGeom prst="rect">
            <a:avLst/>
          </a:prstGeom>
          <a:noFill/>
        </p:spPr>
        <p:txBody>
          <a:bodyPr wrap="square">
            <a:spAutoFit/>
          </a:bodyPr>
          <a:lstStyle/>
          <a:p>
            <a:r>
              <a:rPr lang="en-GB" sz="4400" b="1" dirty="0">
                <a:latin typeface="Myriad Pro"/>
              </a:rPr>
              <a:t>We aim to:</a:t>
            </a:r>
            <a:endParaRPr lang="en-GB" sz="4000" b="1" dirty="0">
              <a:latin typeface="Myriad Pro"/>
            </a:endParaRPr>
          </a:p>
          <a:p>
            <a:r>
              <a:rPr lang="en-GB" sz="4000" dirty="0">
                <a:latin typeface="Myriad Pro"/>
              </a:rPr>
              <a:t>Consider various levels of strategies:</a:t>
            </a:r>
            <a:endParaRPr lang="en-GB" sz="3800" dirty="0">
              <a:latin typeface="Myriad Pro"/>
            </a:endParaRPr>
          </a:p>
          <a:p>
            <a:pPr marL="571500" indent="-571500">
              <a:buFont typeface="Wingdings" panose="05000000000000000000" pitchFamily="2" charset="2"/>
              <a:buChar char="q"/>
            </a:pPr>
            <a:r>
              <a:rPr lang="en-GB" sz="3800" dirty="0">
                <a:latin typeface="Myriad Pro"/>
              </a:rPr>
              <a:t>Corporate Strategy</a:t>
            </a:r>
          </a:p>
          <a:p>
            <a:pPr marL="571500" indent="-571500">
              <a:buFont typeface="Wingdings" panose="05000000000000000000" pitchFamily="2" charset="2"/>
              <a:buChar char="q"/>
            </a:pPr>
            <a:r>
              <a:rPr lang="en-GB" sz="3800" dirty="0">
                <a:latin typeface="Myriad Pro"/>
              </a:rPr>
              <a:t>Business Strategy</a:t>
            </a:r>
          </a:p>
          <a:p>
            <a:pPr marL="571500" indent="-571500">
              <a:buFont typeface="Wingdings" panose="05000000000000000000" pitchFamily="2" charset="2"/>
              <a:buChar char="q"/>
            </a:pPr>
            <a:r>
              <a:rPr lang="en-GB" sz="3800" dirty="0">
                <a:latin typeface="Myriad Pro"/>
              </a:rPr>
              <a:t>Functional/Operational Strategy, and,</a:t>
            </a:r>
          </a:p>
          <a:p>
            <a:r>
              <a:rPr lang="en-GB" sz="3600" b="1" dirty="0">
                <a:latin typeface="Myriad Pro"/>
              </a:rPr>
              <a:t>Strategic Decisions &amp; Strategic Planning.</a:t>
            </a:r>
            <a:br>
              <a:rPr lang="en-GB" sz="3600" b="1" dirty="0">
                <a:latin typeface="Myriad Pro"/>
              </a:rPr>
            </a:br>
            <a:r>
              <a:rPr lang="en-GB" sz="3600" b="1" dirty="0">
                <a:latin typeface="Myriad Pro"/>
              </a:rPr>
              <a:t>Vision, Mission &amp; Business Strategy.</a:t>
            </a:r>
            <a:endParaRPr lang="en-GB" sz="3800" dirty="0">
              <a:latin typeface="Myriad Pro"/>
            </a:endParaRPr>
          </a:p>
          <a:p>
            <a:pPr marL="0" indent="0">
              <a:buNone/>
            </a:pPr>
            <a:endParaRPr lang="en-GB" sz="4000" b="1" dirty="0"/>
          </a:p>
          <a:p>
            <a:pPr marL="0" indent="0">
              <a:buNone/>
            </a:pPr>
            <a:endParaRPr lang="en-GB" sz="4000" b="1" dirty="0"/>
          </a:p>
          <a:p>
            <a:pPr marL="0" indent="0">
              <a:buNone/>
            </a:pPr>
            <a:endParaRPr lang="en-GB" sz="4000" b="1" dirty="0"/>
          </a:p>
          <a:p>
            <a:pPr marL="0" indent="0">
              <a:buNone/>
            </a:pPr>
            <a:endParaRPr lang="en-GB" sz="4000" b="1" dirty="0"/>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640262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475C6-757D-23B5-CFE6-413D10D10FCE}"/>
              </a:ext>
            </a:extLst>
          </p:cNvPr>
          <p:cNvSpPr>
            <a:spLocks noGrp="1"/>
          </p:cNvSpPr>
          <p:nvPr>
            <p:ph type="title"/>
          </p:nvPr>
        </p:nvSpPr>
        <p:spPr/>
        <p:txBody>
          <a:bodyPr/>
          <a:lstStyle/>
          <a:p>
            <a:r>
              <a:rPr lang="en-US" dirty="0">
                <a:ea typeface="Calibri Light"/>
                <a:cs typeface="Calibri Light"/>
              </a:rPr>
              <a:t>Strategy and strategic perspectives </a:t>
            </a:r>
            <a:endParaRPr lang="en-US" dirty="0"/>
          </a:p>
        </p:txBody>
      </p:sp>
      <p:sp>
        <p:nvSpPr>
          <p:cNvPr id="3" name="Content Placeholder 2">
            <a:extLst>
              <a:ext uri="{FF2B5EF4-FFF2-40B4-BE49-F238E27FC236}">
                <a16:creationId xmlns:a16="http://schemas.microsoft.com/office/drawing/2014/main" id="{80DFF816-B222-7909-53C7-B1E7B0A02EB9}"/>
              </a:ext>
            </a:extLst>
          </p:cNvPr>
          <p:cNvSpPr>
            <a:spLocks noGrp="1"/>
          </p:cNvSpPr>
          <p:nvPr>
            <p:ph idx="1"/>
          </p:nvPr>
        </p:nvSpPr>
        <p:spPr/>
        <p:txBody>
          <a:bodyPr vert="horz" lIns="91440" tIns="45720" rIns="91440" bIns="45720" rtlCol="0" anchor="t">
            <a:noAutofit/>
          </a:bodyPr>
          <a:lstStyle/>
          <a:p>
            <a:pPr marL="0" indent="0">
              <a:buNone/>
            </a:pPr>
            <a:r>
              <a:rPr lang="en-US" sz="2400" dirty="0">
                <a:latin typeface="Myriad Pro"/>
                <a:cs typeface="Arial"/>
              </a:rPr>
              <a:t>Strategy can be thought of as a long-term plan of action or execution designed to achieve particular objectives, such as achieving competitive advantage for an </a:t>
            </a:r>
            <a:r>
              <a:rPr lang="en-US" sz="2400" err="1">
                <a:latin typeface="Myriad Pro"/>
                <a:cs typeface="Arial"/>
              </a:rPr>
              <a:t>organisation</a:t>
            </a:r>
            <a:r>
              <a:rPr lang="en-US" sz="2400" dirty="0">
                <a:latin typeface="Myriad Pro"/>
                <a:cs typeface="Arial"/>
              </a:rPr>
              <a:t>. It reflects the values, expectations and goals of those who are in power within the </a:t>
            </a:r>
            <a:r>
              <a:rPr lang="en-US" sz="2400" err="1">
                <a:latin typeface="Myriad Pro"/>
                <a:cs typeface="Arial"/>
              </a:rPr>
              <a:t>organisation</a:t>
            </a:r>
            <a:r>
              <a:rPr lang="en-US" sz="2400" dirty="0">
                <a:latin typeface="Myriad Pro"/>
                <a:cs typeface="Arial"/>
              </a:rPr>
              <a:t>.</a:t>
            </a:r>
          </a:p>
          <a:p>
            <a:pPr marL="0" indent="0">
              <a:buNone/>
            </a:pPr>
            <a:r>
              <a:rPr lang="en-US" sz="2400" dirty="0">
                <a:latin typeface="Myriad Pro"/>
                <a:ea typeface="Calibri"/>
                <a:cs typeface="Arial"/>
              </a:rPr>
              <a:t>From a business perspective, corporate strategy is about ‘the long-term direction of an </a:t>
            </a:r>
            <a:r>
              <a:rPr lang="en-US" sz="2400" err="1">
                <a:latin typeface="Myriad Pro"/>
                <a:ea typeface="Calibri"/>
                <a:cs typeface="Arial"/>
              </a:rPr>
              <a:t>organisation</a:t>
            </a:r>
            <a:r>
              <a:rPr lang="en-US" sz="2400" dirty="0">
                <a:latin typeface="Myriad Pro"/>
                <a:ea typeface="Calibri"/>
                <a:cs typeface="Arial"/>
              </a:rPr>
              <a:t>’ (Johnson et al. 2020, p.3). However, to achieve any corporate strategy, the whole </a:t>
            </a:r>
            <a:r>
              <a:rPr lang="en-US" sz="2400" err="1">
                <a:latin typeface="Myriad Pro"/>
                <a:ea typeface="Calibri"/>
                <a:cs typeface="Arial"/>
              </a:rPr>
              <a:t>organisation</a:t>
            </a:r>
            <a:r>
              <a:rPr lang="en-US" sz="2400" dirty="0">
                <a:latin typeface="Myriad Pro"/>
                <a:ea typeface="Calibri"/>
                <a:cs typeface="Arial"/>
              </a:rPr>
              <a:t> must be focused on the same corporate goals and must cooperate, execute and win in the marketplace. As with a war, a razor-sharp focus is required to win in the marketplace.</a:t>
            </a:r>
            <a:endParaRPr lang="en-US" sz="2400">
              <a:latin typeface="Myriad Pro"/>
            </a:endParaRPr>
          </a:p>
        </p:txBody>
      </p:sp>
    </p:spTree>
    <p:extLst>
      <p:ext uri="{BB962C8B-B14F-4D97-AF65-F5344CB8AC3E}">
        <p14:creationId xmlns:p14="http://schemas.microsoft.com/office/powerpoint/2010/main" val="2049985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73416" y="-6614"/>
            <a:ext cx="11461244" cy="991682"/>
          </a:xfrm>
          <a:prstGeom prst="rect">
            <a:avLst/>
          </a:prstGeom>
          <a:noFill/>
        </p:spPr>
        <p:txBody>
          <a:bodyPr wrap="square">
            <a:spAutoFit/>
          </a:bodyPr>
          <a:lstStyle/>
          <a:p>
            <a:pPr algn="ctr">
              <a:lnSpc>
                <a:spcPct val="133000"/>
              </a:lnSpc>
            </a:pPr>
            <a:r>
              <a:rPr lang="en-GB" sz="4800" b="1" dirty="0">
                <a:latin typeface="Myriad Pro"/>
              </a:rPr>
              <a:t>Level 1 - Corporate Strategy </a:t>
            </a:r>
          </a:p>
        </p:txBody>
      </p:sp>
      <p:sp>
        <p:nvSpPr>
          <p:cNvPr id="5" name="TextBox 4">
            <a:extLst>
              <a:ext uri="{FF2B5EF4-FFF2-40B4-BE49-F238E27FC236}">
                <a16:creationId xmlns:a16="http://schemas.microsoft.com/office/drawing/2014/main" id="{268678A4-7C23-87C4-44C7-C440FE54C42C}"/>
              </a:ext>
            </a:extLst>
          </p:cNvPr>
          <p:cNvSpPr txBox="1"/>
          <p:nvPr/>
        </p:nvSpPr>
        <p:spPr>
          <a:xfrm>
            <a:off x="226064" y="985068"/>
            <a:ext cx="11727237" cy="4555093"/>
          </a:xfrm>
          <a:prstGeom prst="rect">
            <a:avLst/>
          </a:prstGeom>
          <a:noFill/>
        </p:spPr>
        <p:txBody>
          <a:bodyPr wrap="square">
            <a:spAutoFit/>
          </a:bodyPr>
          <a:lstStyle/>
          <a:p>
            <a:pPr>
              <a:tabLst>
                <a:tab pos="1066800" algn="l"/>
                <a:tab pos="3309938" algn="l"/>
                <a:tab pos="5834063" algn="l"/>
              </a:tabLst>
            </a:pPr>
            <a:r>
              <a:rPr lang="en-US" sz="2800" b="1" dirty="0">
                <a:latin typeface="Myriad Pro"/>
                <a:cs typeface="Times New Roman" pitchFamily="18" charset="0"/>
              </a:rPr>
              <a:t>Corporate strategy involves the entire organization:</a:t>
            </a:r>
          </a:p>
          <a:p>
            <a:pPr marL="342900" indent="-342900">
              <a:buFont typeface="Wingdings" pitchFamily="2" charset="2"/>
              <a:buChar char="§"/>
              <a:tabLst>
                <a:tab pos="1066800" algn="l"/>
                <a:tab pos="3309938" algn="l"/>
                <a:tab pos="5834063" algn="l"/>
              </a:tabLst>
            </a:pPr>
            <a:endParaRPr lang="en-US" sz="2000" dirty="0">
              <a:latin typeface="Myriad Pro"/>
              <a:cs typeface="Times New Roman" pitchFamily="18" charset="0"/>
            </a:endParaRPr>
          </a:p>
          <a:p>
            <a:pPr marL="342900" indent="-342900">
              <a:buFont typeface="Wingdings" pitchFamily="2" charset="2"/>
              <a:buChar char="§"/>
              <a:tabLst>
                <a:tab pos="1066800" algn="l"/>
                <a:tab pos="3309938" algn="l"/>
                <a:tab pos="5834063" algn="l"/>
              </a:tabLst>
            </a:pPr>
            <a:r>
              <a:rPr lang="en-US" sz="2200" dirty="0">
                <a:latin typeface="Myriad Pro"/>
                <a:cs typeface="Times New Roman" pitchFamily="18" charset="0"/>
              </a:rPr>
              <a:t>Corporate strategy is likely to concern itself with the survival of the business as a minimum objective and the creation of value added as a maximum objectives.</a:t>
            </a:r>
          </a:p>
          <a:p>
            <a:pPr marL="342900" indent="-342900">
              <a:buFont typeface="Wingdings" pitchFamily="2" charset="2"/>
              <a:buChar char="§"/>
              <a:tabLst>
                <a:tab pos="1066800" algn="l"/>
                <a:tab pos="3309938" algn="l"/>
                <a:tab pos="5834063" algn="l"/>
              </a:tabLst>
            </a:pPr>
            <a:endParaRPr lang="en-US" sz="2200" dirty="0">
              <a:latin typeface="Myriad Pro"/>
              <a:cs typeface="Times New Roman" pitchFamily="18" charset="0"/>
            </a:endParaRPr>
          </a:p>
          <a:p>
            <a:pPr marL="342900" indent="-342900">
              <a:buFont typeface="Wingdings" pitchFamily="2" charset="2"/>
              <a:buChar char="§"/>
              <a:tabLst>
                <a:tab pos="1066800" algn="l"/>
                <a:tab pos="3309938" algn="l"/>
                <a:tab pos="5834063" algn="l"/>
              </a:tabLst>
            </a:pPr>
            <a:r>
              <a:rPr lang="en-US" sz="2200" dirty="0">
                <a:latin typeface="Myriad Pro"/>
                <a:cs typeface="Times New Roman" pitchFamily="18" charset="0"/>
              </a:rPr>
              <a:t>Corporate strategy covers the range and depth of the organization's activities.</a:t>
            </a:r>
          </a:p>
          <a:p>
            <a:pPr marL="342900" indent="-342900">
              <a:buFont typeface="Wingdings" pitchFamily="2" charset="2"/>
              <a:buChar char="§"/>
              <a:tabLst>
                <a:tab pos="1066800" algn="l"/>
                <a:tab pos="3309938" algn="l"/>
                <a:tab pos="5834063" algn="l"/>
              </a:tabLst>
            </a:pPr>
            <a:endParaRPr lang="en-US" sz="2200" dirty="0">
              <a:latin typeface="Myriad Pro"/>
              <a:cs typeface="Times New Roman" pitchFamily="18" charset="0"/>
            </a:endParaRPr>
          </a:p>
          <a:p>
            <a:pPr marL="342900" indent="-342900">
              <a:buFont typeface="Wingdings" pitchFamily="2" charset="2"/>
              <a:buChar char="§"/>
              <a:tabLst>
                <a:tab pos="1066800" algn="l"/>
                <a:tab pos="3309938" algn="l"/>
                <a:tab pos="5834063" algn="l"/>
              </a:tabLst>
            </a:pPr>
            <a:r>
              <a:rPr lang="en-US" sz="2200" dirty="0">
                <a:latin typeface="Myriad Pro"/>
                <a:cs typeface="Times New Roman" pitchFamily="18" charset="0"/>
              </a:rPr>
              <a:t>Corporate strategy directs the changing and evolving relationship of the organization with its environment.</a:t>
            </a:r>
          </a:p>
          <a:p>
            <a:pPr>
              <a:tabLst>
                <a:tab pos="1066800" algn="l"/>
                <a:tab pos="3309938" algn="l"/>
                <a:tab pos="5834063" algn="l"/>
              </a:tabLst>
            </a:pPr>
            <a:endParaRPr lang="en-US" sz="2200" dirty="0">
              <a:latin typeface="Myriad Pro"/>
              <a:cs typeface="Times New Roman" pitchFamily="18" charset="0"/>
            </a:endParaRPr>
          </a:p>
          <a:p>
            <a:pPr marL="342900" indent="-342900">
              <a:buFont typeface="Wingdings" pitchFamily="2" charset="2"/>
              <a:buChar char="§"/>
              <a:tabLst>
                <a:tab pos="1066800" algn="l"/>
                <a:tab pos="3309938" algn="l"/>
                <a:tab pos="5834063" algn="l"/>
              </a:tabLst>
            </a:pPr>
            <a:r>
              <a:rPr lang="en-US" sz="2200" dirty="0">
                <a:latin typeface="Myriad Pro"/>
                <a:cs typeface="Times New Roman" pitchFamily="18" charset="0"/>
              </a:rPr>
              <a:t>Corporate strategy is central to the development of sustainable competitive advantage. </a:t>
            </a:r>
          </a:p>
          <a:p>
            <a:pPr marL="342900" indent="-342900">
              <a:buFont typeface="Wingdings" pitchFamily="2" charset="2"/>
              <a:buChar char="§"/>
              <a:tabLst>
                <a:tab pos="1066800" algn="l"/>
                <a:tab pos="3309938" algn="l"/>
                <a:tab pos="5834063" algn="l"/>
              </a:tabLst>
            </a:pPr>
            <a:endParaRPr lang="en-US" sz="2200" dirty="0">
              <a:latin typeface="Myriad Pro"/>
              <a:cs typeface="Times New Roman" pitchFamily="18" charset="0"/>
            </a:endParaRPr>
          </a:p>
          <a:p>
            <a:pPr marL="342900" indent="-342900">
              <a:buFont typeface="Wingdings" pitchFamily="2" charset="2"/>
              <a:buChar char="§"/>
              <a:tabLst>
                <a:tab pos="1066800" algn="l"/>
                <a:tab pos="3309938" algn="l"/>
                <a:tab pos="5834063" algn="l"/>
              </a:tabLst>
            </a:pPr>
            <a:r>
              <a:rPr lang="en-US" sz="2200" dirty="0">
                <a:latin typeface="Myriad Pro"/>
                <a:cs typeface="Times New Roman" pitchFamily="18" charset="0"/>
              </a:rPr>
              <a:t>Corporate strategy is crucial to adding value.</a:t>
            </a:r>
            <a:endParaRPr lang="en-GB" sz="2000" b="1"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841877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73416" y="-6614"/>
            <a:ext cx="11461244" cy="991682"/>
          </a:xfrm>
          <a:prstGeom prst="rect">
            <a:avLst/>
          </a:prstGeom>
          <a:noFill/>
        </p:spPr>
        <p:txBody>
          <a:bodyPr wrap="square">
            <a:spAutoFit/>
          </a:bodyPr>
          <a:lstStyle/>
          <a:p>
            <a:pPr algn="ctr">
              <a:lnSpc>
                <a:spcPct val="133000"/>
              </a:lnSpc>
            </a:pPr>
            <a:r>
              <a:rPr lang="en-GB" sz="4800" b="1" dirty="0">
                <a:latin typeface="Myriad Pro"/>
              </a:rPr>
              <a:t>Level 1 - Corporate Strategy </a:t>
            </a:r>
          </a:p>
        </p:txBody>
      </p:sp>
      <p:sp>
        <p:nvSpPr>
          <p:cNvPr id="5" name="TextBox 4">
            <a:extLst>
              <a:ext uri="{FF2B5EF4-FFF2-40B4-BE49-F238E27FC236}">
                <a16:creationId xmlns:a16="http://schemas.microsoft.com/office/drawing/2014/main" id="{268678A4-7C23-87C4-44C7-C440FE54C42C}"/>
              </a:ext>
            </a:extLst>
          </p:cNvPr>
          <p:cNvSpPr txBox="1"/>
          <p:nvPr/>
        </p:nvSpPr>
        <p:spPr>
          <a:xfrm>
            <a:off x="319489" y="782198"/>
            <a:ext cx="11633812" cy="4942892"/>
          </a:xfrm>
          <a:prstGeom prst="rect">
            <a:avLst/>
          </a:prstGeom>
          <a:noFill/>
        </p:spPr>
        <p:txBody>
          <a:bodyPr wrap="square">
            <a:spAutoFit/>
          </a:bodyPr>
          <a:lstStyle/>
          <a:p>
            <a:pPr marL="342900" indent="-342900">
              <a:spcAft>
                <a:spcPct val="30000"/>
              </a:spcAft>
              <a:buFont typeface="Wingdings" pitchFamily="2" charset="2"/>
              <a:buNone/>
              <a:tabLst>
                <a:tab pos="1066800" algn="l"/>
                <a:tab pos="3309938" algn="l"/>
                <a:tab pos="5834063" algn="l"/>
              </a:tabLst>
            </a:pPr>
            <a:r>
              <a:rPr lang="en-US" sz="3200" b="1" dirty="0">
                <a:latin typeface="Myriad Pro"/>
                <a:cs typeface="Times New Roman" pitchFamily="18" charset="0"/>
              </a:rPr>
              <a:t>Corporate Level strategic decisions are concerned with:</a:t>
            </a:r>
          </a:p>
          <a:p>
            <a:pPr marL="342900" indent="-342900">
              <a:spcAft>
                <a:spcPct val="30000"/>
              </a:spcAft>
              <a:buFont typeface="Wingdings" pitchFamily="2" charset="2"/>
              <a:buChar char="§"/>
              <a:tabLst>
                <a:tab pos="1066800" algn="l"/>
                <a:tab pos="3309938" algn="l"/>
                <a:tab pos="5834063" algn="l"/>
              </a:tabLst>
            </a:pPr>
            <a:r>
              <a:rPr lang="en-US" sz="2400" dirty="0">
                <a:latin typeface="Myriad Pro"/>
                <a:cs typeface="Times New Roman" pitchFamily="18" charset="0"/>
              </a:rPr>
              <a:t>Overall purpose and scope</a:t>
            </a:r>
          </a:p>
          <a:p>
            <a:pPr marL="342900" indent="-342900">
              <a:spcAft>
                <a:spcPct val="30000"/>
              </a:spcAft>
              <a:buFont typeface="Wingdings" pitchFamily="2" charset="2"/>
              <a:buChar char="§"/>
              <a:tabLst>
                <a:tab pos="1066800" algn="l"/>
                <a:tab pos="3309938" algn="l"/>
                <a:tab pos="5834063" algn="l"/>
              </a:tabLst>
            </a:pPr>
            <a:endParaRPr lang="en-US" sz="2400" dirty="0">
              <a:latin typeface="Myriad Pro"/>
              <a:cs typeface="Times New Roman" pitchFamily="18" charset="0"/>
            </a:endParaRPr>
          </a:p>
          <a:p>
            <a:pPr marL="342900" indent="-342900">
              <a:spcAft>
                <a:spcPct val="30000"/>
              </a:spcAft>
              <a:buFont typeface="Wingdings" pitchFamily="2" charset="2"/>
              <a:buChar char="§"/>
              <a:tabLst>
                <a:tab pos="1066800" algn="l"/>
                <a:tab pos="3309938" algn="l"/>
                <a:tab pos="5834063" algn="l"/>
              </a:tabLst>
            </a:pPr>
            <a:r>
              <a:rPr lang="en-US" sz="2400" dirty="0">
                <a:latin typeface="Myriad Pro"/>
                <a:cs typeface="Times New Roman" pitchFamily="18" charset="0"/>
              </a:rPr>
              <a:t>Adding value to shareholder investment portfolio issues</a:t>
            </a:r>
          </a:p>
          <a:p>
            <a:pPr marL="342900" indent="-342900">
              <a:spcAft>
                <a:spcPct val="30000"/>
              </a:spcAft>
              <a:buFont typeface="Wingdings" pitchFamily="2" charset="2"/>
              <a:buChar char="§"/>
              <a:tabLst>
                <a:tab pos="1066800" algn="l"/>
                <a:tab pos="3309938" algn="l"/>
                <a:tab pos="5834063" algn="l"/>
              </a:tabLst>
            </a:pPr>
            <a:endParaRPr lang="en-US" sz="2400" dirty="0">
              <a:latin typeface="Myriad Pro"/>
              <a:cs typeface="Times New Roman" pitchFamily="18" charset="0"/>
            </a:endParaRPr>
          </a:p>
          <a:p>
            <a:pPr marL="342900" indent="-342900">
              <a:spcAft>
                <a:spcPct val="30000"/>
              </a:spcAft>
              <a:buFont typeface="Wingdings" pitchFamily="2" charset="2"/>
              <a:buChar char="§"/>
              <a:tabLst>
                <a:tab pos="1066800" algn="l"/>
                <a:tab pos="3309938" algn="l"/>
                <a:tab pos="5834063" algn="l"/>
              </a:tabLst>
            </a:pPr>
            <a:r>
              <a:rPr lang="en-US" sz="2400" dirty="0">
                <a:latin typeface="Myriad Pro"/>
                <a:cs typeface="Times New Roman" pitchFamily="18" charset="0"/>
              </a:rPr>
              <a:t>Resource allocation between SBUs</a:t>
            </a:r>
          </a:p>
          <a:p>
            <a:pPr marL="342900" indent="-342900">
              <a:spcAft>
                <a:spcPct val="30000"/>
              </a:spcAft>
              <a:buFont typeface="Wingdings" pitchFamily="2" charset="2"/>
              <a:buChar char="§"/>
              <a:tabLst>
                <a:tab pos="1066800" algn="l"/>
                <a:tab pos="3309938" algn="l"/>
                <a:tab pos="5834063" algn="l"/>
              </a:tabLst>
            </a:pPr>
            <a:endParaRPr lang="en-US" sz="2400" dirty="0">
              <a:latin typeface="Myriad Pro"/>
              <a:cs typeface="Times New Roman" pitchFamily="18" charset="0"/>
            </a:endParaRPr>
          </a:p>
          <a:p>
            <a:pPr marL="342900" indent="-342900">
              <a:spcAft>
                <a:spcPct val="30000"/>
              </a:spcAft>
              <a:buFont typeface="Wingdings" pitchFamily="2" charset="2"/>
              <a:buChar char="§"/>
              <a:tabLst>
                <a:tab pos="1066800" algn="l"/>
                <a:tab pos="3309938" algn="l"/>
                <a:tab pos="5834063" algn="l"/>
              </a:tabLst>
            </a:pPr>
            <a:r>
              <a:rPr lang="en-US" sz="2400" dirty="0">
                <a:latin typeface="Myriad Pro"/>
                <a:cs typeface="Times New Roman" pitchFamily="18" charset="0"/>
              </a:rPr>
              <a:t>Structure and control of SBUs</a:t>
            </a:r>
          </a:p>
          <a:p>
            <a:pPr marL="342900" indent="-342900">
              <a:spcAft>
                <a:spcPct val="30000"/>
              </a:spcAft>
              <a:buFont typeface="Wingdings" pitchFamily="2" charset="2"/>
              <a:buChar char="§"/>
              <a:tabLst>
                <a:tab pos="1066800" algn="l"/>
                <a:tab pos="3309938" algn="l"/>
                <a:tab pos="5834063" algn="l"/>
              </a:tabLst>
            </a:pPr>
            <a:endParaRPr lang="en-US" sz="2400" dirty="0">
              <a:latin typeface="Myriad Pro"/>
              <a:cs typeface="Times New Roman" pitchFamily="18" charset="0"/>
            </a:endParaRPr>
          </a:p>
          <a:p>
            <a:pPr marL="342900" indent="-342900">
              <a:spcAft>
                <a:spcPct val="30000"/>
              </a:spcAft>
              <a:buFont typeface="Wingdings" pitchFamily="2" charset="2"/>
              <a:buChar char="§"/>
              <a:tabLst>
                <a:tab pos="1066800" algn="l"/>
                <a:tab pos="3309938" algn="l"/>
                <a:tab pos="5834063" algn="l"/>
              </a:tabLst>
            </a:pPr>
            <a:r>
              <a:rPr lang="en-US" sz="2400" dirty="0">
                <a:latin typeface="Myriad Pro"/>
                <a:cs typeface="Times New Roman" pitchFamily="18" charset="0"/>
              </a:rPr>
              <a:t>Corporate financial strategy.</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227168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73415" y="-6614"/>
            <a:ext cx="12118585" cy="822533"/>
          </a:xfrm>
          <a:prstGeom prst="rect">
            <a:avLst/>
          </a:prstGeom>
          <a:noFill/>
        </p:spPr>
        <p:txBody>
          <a:bodyPr wrap="square">
            <a:spAutoFit/>
          </a:bodyPr>
          <a:lstStyle/>
          <a:p>
            <a:pPr algn="ctr">
              <a:lnSpc>
                <a:spcPct val="133000"/>
              </a:lnSpc>
            </a:pPr>
            <a:r>
              <a:rPr lang="en-GB" sz="4000" b="1" dirty="0">
                <a:latin typeface="Myriad Pro"/>
              </a:rPr>
              <a:t>Level 1 - Corporate Strategy </a:t>
            </a:r>
          </a:p>
        </p:txBody>
      </p:sp>
      <p:sp>
        <p:nvSpPr>
          <p:cNvPr id="5" name="TextBox 4">
            <a:extLst>
              <a:ext uri="{FF2B5EF4-FFF2-40B4-BE49-F238E27FC236}">
                <a16:creationId xmlns:a16="http://schemas.microsoft.com/office/drawing/2014/main" id="{268678A4-7C23-87C4-44C7-C440FE54C42C}"/>
              </a:ext>
            </a:extLst>
          </p:cNvPr>
          <p:cNvSpPr txBox="1"/>
          <p:nvPr/>
        </p:nvSpPr>
        <p:spPr>
          <a:xfrm>
            <a:off x="73416" y="670495"/>
            <a:ext cx="11990054" cy="5109091"/>
          </a:xfrm>
          <a:prstGeom prst="rect">
            <a:avLst/>
          </a:prstGeom>
          <a:noFill/>
        </p:spPr>
        <p:txBody>
          <a:bodyPr wrap="square">
            <a:spAutoFit/>
          </a:bodyPr>
          <a:lstStyle/>
          <a:p>
            <a:pPr>
              <a:spcBef>
                <a:spcPct val="50000"/>
              </a:spcBef>
            </a:pPr>
            <a:r>
              <a:rPr lang="en-US" sz="3200" b="1" dirty="0">
                <a:latin typeface="Myriad Pro"/>
                <a:cs typeface="Times New Roman" pitchFamily="18" charset="0"/>
              </a:rPr>
              <a:t>Corporate Level involves:</a:t>
            </a:r>
          </a:p>
          <a:p>
            <a:pPr>
              <a:spcBef>
                <a:spcPct val="50000"/>
              </a:spcBef>
            </a:pPr>
            <a:r>
              <a:rPr lang="en-US" sz="2400" dirty="0">
                <a:latin typeface="Myriad Pro"/>
              </a:rPr>
              <a:t>Strategic decisions by corporate board members/ conglomerates/ groups</a:t>
            </a:r>
          </a:p>
          <a:p>
            <a:pPr>
              <a:spcBef>
                <a:spcPct val="50000"/>
              </a:spcBef>
            </a:pPr>
            <a:r>
              <a:rPr lang="en-US" sz="2400" dirty="0">
                <a:latin typeface="Myriad Pro"/>
              </a:rPr>
              <a:t>That centres on strategic issues at the corporate level that may have implications on Business &amp; Operational Levels of Strategy such as:</a:t>
            </a:r>
          </a:p>
          <a:p>
            <a:pPr marL="522287" lvl="1" indent="-342900">
              <a:buFont typeface="Wingdings" panose="05000000000000000000" pitchFamily="2" charset="2"/>
              <a:buChar char="Ø"/>
            </a:pPr>
            <a:r>
              <a:rPr lang="en-US" sz="2200" b="1" dirty="0">
                <a:latin typeface="Myriad Pro"/>
              </a:rPr>
              <a:t>Mergers/ Acquisitions</a:t>
            </a:r>
          </a:p>
          <a:p>
            <a:pPr marL="522287" lvl="1" indent="-342900">
              <a:buFont typeface="Wingdings" panose="05000000000000000000" pitchFamily="2" charset="2"/>
              <a:buChar char="Ø"/>
            </a:pPr>
            <a:r>
              <a:rPr lang="en-US" sz="2200" b="1" dirty="0">
                <a:latin typeface="Myriad Pro"/>
              </a:rPr>
              <a:t>Expansion &amp; Diversification</a:t>
            </a:r>
          </a:p>
          <a:p>
            <a:pPr marL="522287" lvl="1" indent="-342900">
              <a:buFont typeface="Wingdings" panose="05000000000000000000" pitchFamily="2" charset="2"/>
              <a:buChar char="Ø"/>
            </a:pPr>
            <a:r>
              <a:rPr lang="en-US" sz="2200" b="1" dirty="0">
                <a:latin typeface="Myriad Pro"/>
              </a:rPr>
              <a:t>Product Portfolio Mize</a:t>
            </a:r>
          </a:p>
          <a:p>
            <a:pPr marL="522287" lvl="1" indent="-342900">
              <a:buFont typeface="Wingdings" panose="05000000000000000000" pitchFamily="2" charset="2"/>
              <a:buChar char="Ø"/>
            </a:pPr>
            <a:r>
              <a:rPr lang="en-US" sz="2200" b="1" dirty="0">
                <a:latin typeface="Myriad Pro"/>
              </a:rPr>
              <a:t>Divestiture</a:t>
            </a:r>
          </a:p>
          <a:p>
            <a:pPr marL="522287" lvl="1" indent="-342900">
              <a:buFont typeface="Wingdings" panose="05000000000000000000" pitchFamily="2" charset="2"/>
              <a:buChar char="Ø"/>
            </a:pPr>
            <a:r>
              <a:rPr lang="en-US" sz="2200" b="1" dirty="0">
                <a:latin typeface="Myriad Pro"/>
              </a:rPr>
              <a:t>Alliances &amp; Partnerships</a:t>
            </a:r>
          </a:p>
          <a:p>
            <a:pPr marL="522287" lvl="1" indent="-342900">
              <a:buFont typeface="Wingdings" panose="05000000000000000000" pitchFamily="2" charset="2"/>
              <a:buChar char="Ø"/>
            </a:pPr>
            <a:r>
              <a:rPr lang="en-US" sz="2200" b="1" dirty="0">
                <a:latin typeface="Myriad Pro"/>
              </a:rPr>
              <a:t>Collaborative Strategies</a:t>
            </a:r>
          </a:p>
          <a:p>
            <a:pPr marL="179387" lvl="1"/>
            <a:endParaRPr lang="en-US" sz="2200" b="1" dirty="0">
              <a:latin typeface="Myriad Pro"/>
              <a:cs typeface="Times New Roman" pitchFamily="18" charset="0"/>
            </a:endParaRPr>
          </a:p>
          <a:p>
            <a:pPr marL="179387" lvl="1"/>
            <a:r>
              <a:rPr lang="en-US" sz="2200" b="1" dirty="0">
                <a:latin typeface="Myriad Pro"/>
                <a:cs typeface="Times New Roman" pitchFamily="18" charset="0"/>
              </a:rPr>
              <a:t>* </a:t>
            </a:r>
            <a:r>
              <a:rPr lang="en-US" sz="2200" b="1" dirty="0">
                <a:solidFill>
                  <a:srgbClr val="FF0000"/>
                </a:solidFill>
                <a:latin typeface="Myriad Pro"/>
                <a:cs typeface="Times New Roman" pitchFamily="18" charset="0"/>
              </a:rPr>
              <a:t>The concept of strategic decisions and its implications will be discussed later in this lecture.</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998676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73415" y="-6614"/>
            <a:ext cx="12118585" cy="749501"/>
          </a:xfrm>
          <a:prstGeom prst="rect">
            <a:avLst/>
          </a:prstGeom>
          <a:noFill/>
        </p:spPr>
        <p:txBody>
          <a:bodyPr wrap="square">
            <a:spAutoFit/>
          </a:bodyPr>
          <a:lstStyle/>
          <a:p>
            <a:pPr algn="ctr">
              <a:lnSpc>
                <a:spcPct val="133000"/>
              </a:lnSpc>
            </a:pPr>
            <a:r>
              <a:rPr lang="en-GB" sz="3600" b="1" dirty="0">
                <a:latin typeface="Myriad Pro"/>
              </a:rPr>
              <a:t>Level 1 - Corporate Strategy </a:t>
            </a:r>
          </a:p>
        </p:txBody>
      </p:sp>
      <p:sp>
        <p:nvSpPr>
          <p:cNvPr id="5" name="TextBox 4">
            <a:extLst>
              <a:ext uri="{FF2B5EF4-FFF2-40B4-BE49-F238E27FC236}">
                <a16:creationId xmlns:a16="http://schemas.microsoft.com/office/drawing/2014/main" id="{268678A4-7C23-87C4-44C7-C440FE54C42C}"/>
              </a:ext>
            </a:extLst>
          </p:cNvPr>
          <p:cNvSpPr txBox="1"/>
          <p:nvPr/>
        </p:nvSpPr>
        <p:spPr>
          <a:xfrm>
            <a:off x="73416" y="670495"/>
            <a:ext cx="11990054" cy="5524589"/>
          </a:xfrm>
          <a:prstGeom prst="rect">
            <a:avLst/>
          </a:prstGeom>
          <a:noFill/>
        </p:spPr>
        <p:txBody>
          <a:bodyPr wrap="square">
            <a:spAutoFit/>
          </a:bodyPr>
          <a:lstStyle/>
          <a:p>
            <a:pPr>
              <a:spcBef>
                <a:spcPct val="50000"/>
              </a:spcBef>
            </a:pPr>
            <a:r>
              <a:rPr lang="en-US" sz="3200" b="1" dirty="0">
                <a:latin typeface="Myriad Pro"/>
                <a:cs typeface="Times New Roman" pitchFamily="18" charset="0"/>
              </a:rPr>
              <a:t>Corporate Level involves asking questions such as:</a:t>
            </a:r>
          </a:p>
          <a:p>
            <a:r>
              <a:rPr lang="en-US" altLang="en-US" sz="3600" dirty="0">
                <a:latin typeface="Myriad Pro"/>
              </a:rPr>
              <a:t>What businesses are we in?  </a:t>
            </a:r>
          </a:p>
          <a:p>
            <a:r>
              <a:rPr lang="en-US" altLang="en-US" sz="3600" dirty="0">
                <a:latin typeface="Myriad Pro"/>
              </a:rPr>
              <a:t>What businesses should we be in?</a:t>
            </a:r>
          </a:p>
          <a:p>
            <a:r>
              <a:rPr lang="en-US" altLang="en-US" sz="3600" dirty="0">
                <a:latin typeface="Myriad Pro"/>
              </a:rPr>
              <a:t>Four areas of focus may be of interest here:</a:t>
            </a:r>
          </a:p>
          <a:p>
            <a:pPr marL="1028700" lvl="1" indent="-571500">
              <a:buFont typeface="Wingdings" panose="05000000000000000000" pitchFamily="2" charset="2"/>
              <a:buChar char="Ø"/>
            </a:pPr>
            <a:r>
              <a:rPr lang="en-US" altLang="en-US" sz="3600" dirty="0">
                <a:latin typeface="Myriad Pro"/>
              </a:rPr>
              <a:t>Diversification management (acquisitions and divestitures)</a:t>
            </a:r>
          </a:p>
          <a:p>
            <a:pPr marL="1028700" lvl="1" indent="-571500">
              <a:buFont typeface="Wingdings" panose="05000000000000000000" pitchFamily="2" charset="2"/>
              <a:buChar char="Ø"/>
            </a:pPr>
            <a:r>
              <a:rPr lang="en-US" altLang="en-US" sz="3600" dirty="0">
                <a:latin typeface="Myriad Pro"/>
              </a:rPr>
              <a:t>Synergy between units</a:t>
            </a:r>
          </a:p>
          <a:p>
            <a:pPr marL="1028700" lvl="1" indent="-571500">
              <a:buFont typeface="Wingdings" panose="05000000000000000000" pitchFamily="2" charset="2"/>
              <a:buChar char="Ø"/>
            </a:pPr>
            <a:r>
              <a:rPr lang="en-US" altLang="en-US" sz="3600" dirty="0">
                <a:latin typeface="Myriad Pro"/>
              </a:rPr>
              <a:t>Investment priorities</a:t>
            </a:r>
          </a:p>
          <a:p>
            <a:pPr marL="1028700" lvl="1" indent="-571500">
              <a:buFont typeface="Wingdings" panose="05000000000000000000" pitchFamily="2" charset="2"/>
              <a:buChar char="Ø"/>
            </a:pPr>
            <a:r>
              <a:rPr lang="en-US" altLang="en-US" sz="3600" dirty="0">
                <a:latin typeface="Myriad Pro"/>
              </a:rPr>
              <a:t>Business level strategy approval (but not crafting)</a:t>
            </a:r>
          </a:p>
          <a:p>
            <a:pPr marL="285750" lvl="1" indent="-106363">
              <a:spcBef>
                <a:spcPct val="50000"/>
              </a:spcBef>
              <a:buFontTx/>
              <a:buChar char="•"/>
            </a:pPr>
            <a:endParaRPr lang="en-US" sz="2200" b="1" dirty="0">
              <a:latin typeface="Myriad Pro"/>
              <a:cs typeface="Times New Roman" pitchFamily="18"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47887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85DF8-970F-9654-5CA3-DC9688AD6365}"/>
              </a:ext>
            </a:extLst>
          </p:cNvPr>
          <p:cNvSpPr>
            <a:spLocks noGrp="1"/>
          </p:cNvSpPr>
          <p:nvPr>
            <p:ph type="title"/>
          </p:nvPr>
        </p:nvSpPr>
        <p:spPr/>
        <p:txBody>
          <a:bodyPr/>
          <a:lstStyle/>
          <a:p>
            <a:r>
              <a:rPr lang="en-US" dirty="0">
                <a:ea typeface="Calibri Light"/>
                <a:cs typeface="Calibri Light"/>
              </a:rPr>
              <a:t>Points to consider </a:t>
            </a:r>
            <a:endParaRPr lang="en-US" dirty="0"/>
          </a:p>
        </p:txBody>
      </p:sp>
      <p:sp>
        <p:nvSpPr>
          <p:cNvPr id="3" name="Content Placeholder 2">
            <a:extLst>
              <a:ext uri="{FF2B5EF4-FFF2-40B4-BE49-F238E27FC236}">
                <a16:creationId xmlns:a16="http://schemas.microsoft.com/office/drawing/2014/main" id="{CE7A073D-7817-6322-BA3A-34A257CC31BC}"/>
              </a:ext>
            </a:extLst>
          </p:cNvPr>
          <p:cNvSpPr>
            <a:spLocks noGrp="1"/>
          </p:cNvSpPr>
          <p:nvPr>
            <p:ph idx="1"/>
          </p:nvPr>
        </p:nvSpPr>
        <p:spPr/>
        <p:txBody>
          <a:bodyPr vert="horz" lIns="91440" tIns="45720" rIns="91440" bIns="45720" rtlCol="0" anchor="t">
            <a:normAutofit/>
          </a:bodyPr>
          <a:lstStyle/>
          <a:p>
            <a:pPr>
              <a:buFont typeface="Wingdings" panose="020B0604020202020204" pitchFamily="34" charset="0"/>
              <a:buChar char="v"/>
            </a:pPr>
            <a:r>
              <a:rPr lang="en-US" sz="2400" b="1" dirty="0">
                <a:latin typeface="Myriad Pro"/>
                <a:ea typeface="Calibri"/>
                <a:cs typeface="Calibri"/>
              </a:rPr>
              <a:t>Making choices</a:t>
            </a:r>
            <a:r>
              <a:rPr lang="en-US" sz="2400" dirty="0">
                <a:latin typeface="Myriad Pro"/>
                <a:ea typeface="Calibri"/>
                <a:cs typeface="Calibri"/>
              </a:rPr>
              <a:t> - </a:t>
            </a:r>
            <a:r>
              <a:rPr lang="en-US" sz="2400" dirty="0">
                <a:latin typeface="Myriad Pro"/>
                <a:ea typeface="Calibri"/>
                <a:cs typeface="Arial"/>
              </a:rPr>
              <a:t>about how to structure the company, design jobs, allocate roles and responsibilities - improving </a:t>
            </a:r>
            <a:r>
              <a:rPr lang="en-US" sz="2400" dirty="0" err="1">
                <a:latin typeface="Myriad Pro"/>
                <a:ea typeface="Calibri"/>
                <a:cs typeface="Arial"/>
              </a:rPr>
              <a:t>organisational</a:t>
            </a:r>
            <a:r>
              <a:rPr lang="en-US" sz="2400" dirty="0">
                <a:latin typeface="Myriad Pro"/>
                <a:ea typeface="Calibri"/>
                <a:cs typeface="Arial"/>
              </a:rPr>
              <a:t> capabilities.</a:t>
            </a:r>
          </a:p>
          <a:p>
            <a:pPr>
              <a:buFont typeface="Wingdings" panose="020B0604020202020204" pitchFamily="34" charset="0"/>
              <a:buChar char="v"/>
            </a:pPr>
            <a:r>
              <a:rPr lang="en-US" sz="2400" b="1" dirty="0">
                <a:latin typeface="Myriad Pro"/>
                <a:ea typeface="Calibri"/>
                <a:cs typeface="Arial"/>
              </a:rPr>
              <a:t>Making plans</a:t>
            </a:r>
            <a:r>
              <a:rPr lang="en-US" sz="2400" dirty="0">
                <a:latin typeface="Myriad Pro"/>
                <a:ea typeface="Calibri"/>
                <a:cs typeface="Arial"/>
              </a:rPr>
              <a:t> - rational decision-making, delivering short-term commitments as well as long-term goals.</a:t>
            </a:r>
          </a:p>
          <a:p>
            <a:pPr>
              <a:buFont typeface="Wingdings" panose="020B0604020202020204" pitchFamily="34" charset="0"/>
              <a:buChar char="v"/>
            </a:pPr>
            <a:r>
              <a:rPr lang="en-US" sz="2400" b="1" dirty="0">
                <a:latin typeface="Myriad Pro"/>
                <a:ea typeface="Calibri"/>
                <a:cs typeface="Arial"/>
              </a:rPr>
              <a:t>Enhancing trust - </a:t>
            </a:r>
            <a:r>
              <a:rPr lang="en-US" sz="2400" dirty="0">
                <a:latin typeface="Myriad Pro"/>
                <a:ea typeface="Calibri"/>
                <a:cs typeface="Arial"/>
              </a:rPr>
              <a:t> pride and teamwork among employees.</a:t>
            </a:r>
          </a:p>
          <a:p>
            <a:pPr>
              <a:buFont typeface="Wingdings" panose="020B0604020202020204" pitchFamily="34" charset="0"/>
              <a:buChar char="v"/>
            </a:pPr>
            <a:r>
              <a:rPr lang="en-US" sz="2400" b="1" dirty="0">
                <a:latin typeface="Myriad Pro"/>
                <a:ea typeface="Calibri"/>
                <a:cs typeface="Arial"/>
              </a:rPr>
              <a:t>Being professional - </a:t>
            </a:r>
            <a:r>
              <a:rPr lang="en-US" sz="2400" dirty="0">
                <a:latin typeface="Myriad Pro"/>
                <a:ea typeface="Calibri"/>
                <a:cs typeface="Arial"/>
              </a:rPr>
              <a:t> demonstrating honesty and integrity (acting as a role model for a company’s core values).</a:t>
            </a:r>
          </a:p>
          <a:p>
            <a:pPr>
              <a:buFont typeface="Wingdings" panose="020B0604020202020204" pitchFamily="34" charset="0"/>
              <a:buChar char="v"/>
            </a:pPr>
            <a:endParaRPr lang="en-US" sz="2400" dirty="0">
              <a:latin typeface="Myriad Pro"/>
              <a:ea typeface="Calibri"/>
              <a:cs typeface="Arial"/>
            </a:endParaRPr>
          </a:p>
        </p:txBody>
      </p:sp>
    </p:spTree>
    <p:extLst>
      <p:ext uri="{BB962C8B-B14F-4D97-AF65-F5344CB8AC3E}">
        <p14:creationId xmlns:p14="http://schemas.microsoft.com/office/powerpoint/2010/main" val="22454787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73415" y="-6614"/>
            <a:ext cx="12118585" cy="749501"/>
          </a:xfrm>
          <a:prstGeom prst="rect">
            <a:avLst/>
          </a:prstGeom>
          <a:noFill/>
        </p:spPr>
        <p:txBody>
          <a:bodyPr wrap="square">
            <a:spAutoFit/>
          </a:bodyPr>
          <a:lstStyle/>
          <a:p>
            <a:pPr algn="ctr">
              <a:lnSpc>
                <a:spcPct val="133000"/>
              </a:lnSpc>
            </a:pPr>
            <a:r>
              <a:rPr lang="en-GB" sz="3600" b="1" dirty="0">
                <a:latin typeface="Myriad Pro"/>
              </a:rPr>
              <a:t>Level 1 - Corporate Strategy </a:t>
            </a:r>
          </a:p>
        </p:txBody>
      </p:sp>
      <p:sp>
        <p:nvSpPr>
          <p:cNvPr id="5" name="TextBox 4">
            <a:extLst>
              <a:ext uri="{FF2B5EF4-FFF2-40B4-BE49-F238E27FC236}">
                <a16:creationId xmlns:a16="http://schemas.microsoft.com/office/drawing/2014/main" id="{268678A4-7C23-87C4-44C7-C440FE54C42C}"/>
              </a:ext>
            </a:extLst>
          </p:cNvPr>
          <p:cNvSpPr txBox="1"/>
          <p:nvPr/>
        </p:nvSpPr>
        <p:spPr>
          <a:xfrm>
            <a:off x="73416" y="670495"/>
            <a:ext cx="11990054" cy="1092607"/>
          </a:xfrm>
          <a:prstGeom prst="rect">
            <a:avLst/>
          </a:prstGeom>
          <a:noFill/>
        </p:spPr>
        <p:txBody>
          <a:bodyPr wrap="square">
            <a:spAutoFit/>
          </a:bodyPr>
          <a:lstStyle/>
          <a:p>
            <a:pPr>
              <a:spcBef>
                <a:spcPct val="50000"/>
              </a:spcBef>
            </a:pPr>
            <a:r>
              <a:rPr lang="en-US" sz="3200" b="1" dirty="0">
                <a:latin typeface="Myriad Pro"/>
                <a:cs typeface="Times New Roman" pitchFamily="18" charset="0"/>
              </a:rPr>
              <a:t>Corporate Level involves :</a:t>
            </a:r>
          </a:p>
          <a:p>
            <a:pPr marL="179387" lvl="1">
              <a:spcBef>
                <a:spcPct val="50000"/>
              </a:spcBef>
            </a:pPr>
            <a:endParaRPr lang="en-US" sz="2200" b="1" dirty="0">
              <a:latin typeface="Myriad Pro"/>
              <a:cs typeface="Times New Roman" pitchFamily="18"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descr="A diagram of a diagram&#10;&#10;Description automatically generated">
            <a:extLst>
              <a:ext uri="{FF2B5EF4-FFF2-40B4-BE49-F238E27FC236}">
                <a16:creationId xmlns:a16="http://schemas.microsoft.com/office/drawing/2014/main" id="{2F802BC6-A26F-D784-E0F0-D2462F18FB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8473" y="1288972"/>
            <a:ext cx="11336356" cy="4489941"/>
          </a:xfrm>
          <a:prstGeom prst="rect">
            <a:avLst/>
          </a:prstGeom>
        </p:spPr>
      </p:pic>
    </p:spTree>
    <p:extLst>
      <p:ext uri="{BB962C8B-B14F-4D97-AF65-F5344CB8AC3E}">
        <p14:creationId xmlns:p14="http://schemas.microsoft.com/office/powerpoint/2010/main" val="1977720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1E897D-F748-8E08-9C06-8D96D233615F}"/>
              </a:ext>
            </a:extLst>
          </p:cNvPr>
          <p:cNvSpPr>
            <a:spLocks noGrp="1"/>
          </p:cNvSpPr>
          <p:nvPr>
            <p:ph type="title"/>
          </p:nvPr>
        </p:nvSpPr>
        <p:spPr>
          <a:xfrm>
            <a:off x="5297762" y="329184"/>
            <a:ext cx="6251110" cy="1783080"/>
          </a:xfrm>
        </p:spPr>
        <p:txBody>
          <a:bodyPr anchor="b">
            <a:normAutofit/>
          </a:bodyPr>
          <a:lstStyle/>
          <a:p>
            <a:r>
              <a:rPr lang="en-US" sz="5400">
                <a:ea typeface="Calibri Light"/>
                <a:cs typeface="Calibri Light"/>
              </a:rPr>
              <a:t>Tactical or strategic ??? </a:t>
            </a:r>
            <a:endParaRPr lang="en-US" sz="5400"/>
          </a:p>
        </p:txBody>
      </p:sp>
      <p:pic>
        <p:nvPicPr>
          <p:cNvPr id="5" name="Picture 4" descr="Time compass on hand">
            <a:extLst>
              <a:ext uri="{FF2B5EF4-FFF2-40B4-BE49-F238E27FC236}">
                <a16:creationId xmlns:a16="http://schemas.microsoft.com/office/drawing/2014/main" id="{4AA2DEB8-1F36-91C4-8C25-B462B22D1090}"/>
              </a:ext>
            </a:extLst>
          </p:cNvPr>
          <p:cNvPicPr>
            <a:picLocks noChangeAspect="1"/>
          </p:cNvPicPr>
          <p:nvPr/>
        </p:nvPicPr>
        <p:blipFill>
          <a:blip r:embed="rId2"/>
          <a:srcRect l="21177" r="33631" b="9"/>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6B9552-A3B1-F7F8-214C-DD73F3C071E1}"/>
              </a:ext>
            </a:extLst>
          </p:cNvPr>
          <p:cNvSpPr>
            <a:spLocks noGrp="1"/>
          </p:cNvSpPr>
          <p:nvPr>
            <p:ph idx="1"/>
          </p:nvPr>
        </p:nvSpPr>
        <p:spPr>
          <a:xfrm>
            <a:off x="5297762" y="2706624"/>
            <a:ext cx="6251110" cy="3483864"/>
          </a:xfrm>
        </p:spPr>
        <p:txBody>
          <a:bodyPr vert="horz" lIns="91440" tIns="45720" rIns="91440" bIns="45720" rtlCol="0">
            <a:normAutofit/>
          </a:bodyPr>
          <a:lstStyle/>
          <a:p>
            <a:pPr marL="0" indent="0">
              <a:buNone/>
            </a:pPr>
            <a:r>
              <a:rPr lang="en-US" sz="2000">
                <a:latin typeface="Myriad Pro"/>
                <a:cs typeface="Arial"/>
              </a:rPr>
              <a:t>The terms ‘tactical’ and ‘strategic’ feature in the military as well as in business. </a:t>
            </a:r>
          </a:p>
          <a:p>
            <a:pPr marL="0" indent="0">
              <a:buNone/>
            </a:pPr>
            <a:endParaRPr lang="en-US" sz="2000">
              <a:latin typeface="Myriad Pro"/>
              <a:cs typeface="Arial"/>
            </a:endParaRPr>
          </a:p>
          <a:p>
            <a:pPr marL="0" indent="0">
              <a:buNone/>
            </a:pPr>
            <a:r>
              <a:rPr lang="en-US" sz="2000">
                <a:latin typeface="Myriad Pro"/>
                <a:cs typeface="Arial"/>
              </a:rPr>
              <a:t>What do you think are the differences, and are they interrelated in any way?</a:t>
            </a:r>
          </a:p>
          <a:p>
            <a:pPr marL="0" indent="0">
              <a:buNone/>
            </a:pPr>
            <a:endParaRPr lang="en-US" sz="2000">
              <a:latin typeface="Myriad Pro"/>
              <a:cs typeface="Arial"/>
            </a:endParaRPr>
          </a:p>
          <a:p>
            <a:pPr marL="0" indent="0">
              <a:buNone/>
            </a:pPr>
            <a:r>
              <a:rPr lang="en-US" sz="2000">
                <a:latin typeface="Myriad Pro"/>
                <a:cs typeface="Arial"/>
              </a:rPr>
              <a:t>Let's enjoy some reading </a:t>
            </a:r>
            <a:r>
              <a:rPr lang="en-US" sz="2000">
                <a:latin typeface="Myriad Pro"/>
                <a:ea typeface="+mn-lt"/>
                <a:cs typeface="Arial"/>
              </a:rPr>
              <a:t>to better understand </a:t>
            </a:r>
            <a:r>
              <a:rPr lang="en-US" sz="2000">
                <a:ea typeface="+mn-lt"/>
                <a:cs typeface="+mn-lt"/>
                <a:hlinkClick r:id="rId3"/>
              </a:rPr>
              <a:t>Making life easier for the motorist - Autoglass (businesscasestudies.co.uk)</a:t>
            </a:r>
            <a:r>
              <a:rPr lang="en-US" sz="2000">
                <a:latin typeface="Myriad Pro"/>
                <a:ea typeface="+mn-lt"/>
                <a:cs typeface="Arial"/>
              </a:rPr>
              <a:t> </a:t>
            </a:r>
            <a:r>
              <a:rPr lang="en-US" sz="2000">
                <a:highlight>
                  <a:srgbClr val="FFFF00"/>
                </a:highlight>
                <a:latin typeface="Myriad Pro"/>
                <a:ea typeface="+mn-lt"/>
                <a:cs typeface="Arial"/>
              </a:rPr>
              <a:t>15 to 20 Minutes reading </a:t>
            </a:r>
            <a:endParaRPr lang="en-US" sz="2000">
              <a:highlight>
                <a:srgbClr val="FFFF00"/>
              </a:highlight>
              <a:latin typeface="Myriad Pro"/>
              <a:ea typeface="Calibri"/>
              <a:cs typeface="Arial"/>
            </a:endParaRPr>
          </a:p>
        </p:txBody>
      </p:sp>
    </p:spTree>
    <p:extLst>
      <p:ext uri="{BB962C8B-B14F-4D97-AF65-F5344CB8AC3E}">
        <p14:creationId xmlns:p14="http://schemas.microsoft.com/office/powerpoint/2010/main" val="20673689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A589E-A756-9F01-F66D-8DC87A14D091}"/>
              </a:ext>
            </a:extLst>
          </p:cNvPr>
          <p:cNvSpPr>
            <a:spLocks noGrp="1"/>
          </p:cNvSpPr>
          <p:nvPr>
            <p:ph type="title"/>
          </p:nvPr>
        </p:nvSpPr>
        <p:spPr/>
        <p:txBody>
          <a:bodyPr/>
          <a:lstStyle/>
          <a:p>
            <a:r>
              <a:rPr lang="en-US" dirty="0">
                <a:latin typeface="Myriad Pro"/>
              </a:rPr>
              <a:t>Characteristics of business strategy</a:t>
            </a:r>
            <a:endParaRPr lang="en-US">
              <a:latin typeface="Myriad Pro"/>
            </a:endParaRPr>
          </a:p>
          <a:p>
            <a:endParaRPr lang="en-US" dirty="0">
              <a:ea typeface="Calibri Light"/>
              <a:cs typeface="Calibri Light"/>
            </a:endParaRPr>
          </a:p>
        </p:txBody>
      </p:sp>
      <p:graphicFrame>
        <p:nvGraphicFramePr>
          <p:cNvPr id="5" name="Content Placeholder 2">
            <a:extLst>
              <a:ext uri="{FF2B5EF4-FFF2-40B4-BE49-F238E27FC236}">
                <a16:creationId xmlns:a16="http://schemas.microsoft.com/office/drawing/2014/main" id="{DD3C7E68-FEC2-D3C0-1C4C-BC444D4EC20F}"/>
              </a:ext>
            </a:extLst>
          </p:cNvPr>
          <p:cNvGraphicFramePr>
            <a:graphicFrameLocks noGrp="1"/>
          </p:cNvGraphicFramePr>
          <p:nvPr>
            <p:ph idx="1"/>
          </p:nvPr>
        </p:nvGraphicFramePr>
        <p:xfrm>
          <a:off x="723900" y="1825625"/>
          <a:ext cx="10629900" cy="3978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13877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252CB9C8-74CF-AB26-8D02-A971D444FBFB}"/>
              </a:ext>
            </a:extLst>
          </p:cNvPr>
          <p:cNvSpPr>
            <a:spLocks noGrp="1"/>
          </p:cNvSpPr>
          <p:nvPr>
            <p:ph type="title"/>
          </p:nvPr>
        </p:nvSpPr>
        <p:spPr>
          <a:xfrm>
            <a:off x="838200" y="448721"/>
            <a:ext cx="4707671" cy="1225650"/>
          </a:xfrm>
        </p:spPr>
        <p:txBody>
          <a:bodyPr anchor="b">
            <a:normAutofit/>
          </a:bodyPr>
          <a:lstStyle/>
          <a:p>
            <a:r>
              <a:rPr lang="en-US" sz="3800">
                <a:solidFill>
                  <a:schemeClr val="bg1"/>
                </a:solidFill>
                <a:ea typeface="Calibri Light"/>
                <a:cs typeface="Calibri Light"/>
              </a:rPr>
              <a:t>An example of Nokia </a:t>
            </a:r>
            <a:endParaRPr lang="en-US" sz="3800">
              <a:solidFill>
                <a:schemeClr val="bg1"/>
              </a:solidFill>
            </a:endParaRPr>
          </a:p>
        </p:txBody>
      </p:sp>
      <p:cxnSp>
        <p:nvCxnSpPr>
          <p:cNvPr id="33" name="Straight Connector 32">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8D8FFED-10C0-C8AC-51D0-846FE9A4213B}"/>
              </a:ext>
            </a:extLst>
          </p:cNvPr>
          <p:cNvSpPr>
            <a:spLocks noGrp="1"/>
          </p:cNvSpPr>
          <p:nvPr>
            <p:ph idx="1"/>
          </p:nvPr>
        </p:nvSpPr>
        <p:spPr>
          <a:xfrm>
            <a:off x="897769" y="1909192"/>
            <a:ext cx="4586513" cy="3647710"/>
          </a:xfrm>
        </p:spPr>
        <p:txBody>
          <a:bodyPr vert="horz" lIns="91440" tIns="45720" rIns="91440" bIns="45720" rtlCol="0" anchor="ctr">
            <a:normAutofit/>
          </a:bodyPr>
          <a:lstStyle/>
          <a:p>
            <a:pPr marL="0" indent="0">
              <a:buNone/>
            </a:pPr>
            <a:r>
              <a:rPr lang="en-US" sz="1400">
                <a:solidFill>
                  <a:schemeClr val="bg1"/>
                </a:solidFill>
                <a:latin typeface="Myriad Pro"/>
                <a:cs typeface="Arial"/>
              </a:rPr>
              <a:t>Nokia is based in Espoo, Finland, and employs over 50,000 people globally in its core business (i.e., mobile communications). In the 1990s, the firm decided to divest its non-core activities, such as paper, rubber, footwear, chemicals and cables, in order to focus on its core business of telecommunications. By 2010, Nokia held 32% of the global market in mobile communications with annual sales of 108.5 million mobile phones. However, the company has been tackling declining market share since this high and has decided to concentrate on its core competencies by selling its mobile phone devices to Microsoft and now concentrating on innovation: Nokia is a global leader in the technologies that connect people and things. Read more at </a:t>
            </a:r>
            <a:r>
              <a:rPr lang="en-US" sz="1400">
                <a:solidFill>
                  <a:schemeClr val="bg1"/>
                </a:solidFill>
                <a:latin typeface="Myriad Pro"/>
                <a:cs typeface="Arial"/>
                <a:hlinkClick r:id="rId2"/>
              </a:rPr>
              <a:t>Nokia’s company website</a:t>
            </a:r>
            <a:r>
              <a:rPr lang="en-US" sz="1400">
                <a:solidFill>
                  <a:schemeClr val="bg1"/>
                </a:solidFill>
                <a:latin typeface="Myriad Pro"/>
                <a:cs typeface="Arial"/>
              </a:rPr>
              <a:t>.</a:t>
            </a:r>
            <a:endParaRPr lang="en-US" sz="1400">
              <a:solidFill>
                <a:schemeClr val="bg1"/>
              </a:solidFill>
              <a:latin typeface="Myriad Pro"/>
            </a:endParaRPr>
          </a:p>
        </p:txBody>
      </p:sp>
      <p:pic>
        <p:nvPicPr>
          <p:cNvPr id="5" name="Picture 4" descr="Old computer monitors">
            <a:extLst>
              <a:ext uri="{FF2B5EF4-FFF2-40B4-BE49-F238E27FC236}">
                <a16:creationId xmlns:a16="http://schemas.microsoft.com/office/drawing/2014/main" id="{C8A6CED8-2B1A-3B90-4999-240B6724B4F8}"/>
              </a:ext>
            </a:extLst>
          </p:cNvPr>
          <p:cNvPicPr>
            <a:picLocks noChangeAspect="1"/>
          </p:cNvPicPr>
          <p:nvPr/>
        </p:nvPicPr>
        <p:blipFill>
          <a:blip r:embed="rId3"/>
          <a:srcRect r="-3" b="9139"/>
          <a:stretch/>
        </p:blipFill>
        <p:spPr>
          <a:xfrm>
            <a:off x="6525453" y="1"/>
            <a:ext cx="5666547" cy="3398024"/>
          </a:xfrm>
          <a:prstGeom prst="rect">
            <a:avLst/>
          </a:prstGeom>
        </p:spPr>
      </p:pic>
      <p:cxnSp>
        <p:nvCxnSpPr>
          <p:cNvPr id="34" name="Straight Connector 33">
            <a:extLst>
              <a:ext uri="{FF2B5EF4-FFF2-40B4-BE49-F238E27FC236}">
                <a16:creationId xmlns:a16="http://schemas.microsoft.com/office/drawing/2014/main" id="{CA240C79-242E-4918-9F28-B101847D1C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2277" y="3386960"/>
            <a:ext cx="56697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descr="Image result for nokia company">
            <a:extLst>
              <a:ext uri="{FF2B5EF4-FFF2-40B4-BE49-F238E27FC236}">
                <a16:creationId xmlns:a16="http://schemas.microsoft.com/office/drawing/2014/main" id="{B719D925-7B96-3D87-B347-66C9308D7B1C}"/>
              </a:ext>
            </a:extLst>
          </p:cNvPr>
          <p:cNvPicPr>
            <a:picLocks noChangeAspect="1"/>
          </p:cNvPicPr>
          <p:nvPr/>
        </p:nvPicPr>
        <p:blipFill>
          <a:blip r:embed="rId4"/>
          <a:srcRect r="5408" b="2"/>
          <a:stretch/>
        </p:blipFill>
        <p:spPr>
          <a:xfrm>
            <a:off x="6522277" y="3398024"/>
            <a:ext cx="5669723" cy="3469076"/>
          </a:xfrm>
          <a:prstGeom prst="rect">
            <a:avLst/>
          </a:prstGeom>
        </p:spPr>
      </p:pic>
    </p:spTree>
    <p:extLst>
      <p:ext uri="{BB962C8B-B14F-4D97-AF65-F5344CB8AC3E}">
        <p14:creationId xmlns:p14="http://schemas.microsoft.com/office/powerpoint/2010/main" val="12815820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B1C39-B14E-F06F-4021-51CB772FC773}"/>
              </a:ext>
            </a:extLst>
          </p:cNvPr>
          <p:cNvSpPr>
            <a:spLocks noGrp="1"/>
          </p:cNvSpPr>
          <p:nvPr>
            <p:ph type="title"/>
          </p:nvPr>
        </p:nvSpPr>
        <p:spPr/>
        <p:txBody>
          <a:bodyPr/>
          <a:lstStyle/>
          <a:p>
            <a:r>
              <a:rPr lang="en-US" dirty="0">
                <a:ea typeface="Calibri Light"/>
                <a:cs typeface="Calibri Light"/>
              </a:rPr>
              <a:t>What is a strategy and why be strategic </a:t>
            </a:r>
            <a:endParaRPr lang="en-US" dirty="0"/>
          </a:p>
        </p:txBody>
      </p:sp>
      <p:pic>
        <p:nvPicPr>
          <p:cNvPr id="4" name="Online Media 3" title="What Is Strategy? Why Be Strategic?">
            <a:hlinkClick r:id="" action="ppaction://media"/>
            <a:extLst>
              <a:ext uri="{FF2B5EF4-FFF2-40B4-BE49-F238E27FC236}">
                <a16:creationId xmlns:a16="http://schemas.microsoft.com/office/drawing/2014/main" id="{CA7F098B-24DE-F95B-4DE7-53E03A6255D1}"/>
              </a:ext>
            </a:extLst>
          </p:cNvPr>
          <p:cNvPicPr>
            <a:picLocks noGrp="1" noRot="1" noChangeAspect="1"/>
          </p:cNvPicPr>
          <p:nvPr>
            <p:ph idx="1"/>
            <a:videoFile r:link="rId1"/>
          </p:nvPr>
        </p:nvPicPr>
        <p:blipFill>
          <a:blip r:embed="rId3"/>
          <a:stretch>
            <a:fillRect/>
          </a:stretch>
        </p:blipFill>
        <p:spPr>
          <a:xfrm>
            <a:off x="2517775" y="1825625"/>
            <a:ext cx="7040563" cy="3978275"/>
          </a:xfrm>
        </p:spPr>
      </p:pic>
    </p:spTree>
    <p:extLst>
      <p:ext uri="{BB962C8B-B14F-4D97-AF65-F5344CB8AC3E}">
        <p14:creationId xmlns:p14="http://schemas.microsoft.com/office/powerpoint/2010/main" val="28140669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E90C01-8F2D-262B-0039-0604B0E35CA3}"/>
              </a:ext>
            </a:extLst>
          </p:cNvPr>
          <p:cNvSpPr>
            <a:spLocks noGrp="1"/>
          </p:cNvSpPr>
          <p:nvPr>
            <p:ph type="title"/>
          </p:nvPr>
        </p:nvSpPr>
        <p:spPr>
          <a:xfrm>
            <a:off x="1136397" y="502020"/>
            <a:ext cx="5323715" cy="1642970"/>
          </a:xfrm>
        </p:spPr>
        <p:txBody>
          <a:bodyPr anchor="b">
            <a:normAutofit/>
          </a:bodyPr>
          <a:lstStyle/>
          <a:p>
            <a:r>
              <a:rPr lang="en-US" sz="4000">
                <a:ea typeface="Calibri Light"/>
                <a:cs typeface="Calibri Light"/>
              </a:rPr>
              <a:t>Time to think </a:t>
            </a:r>
            <a:endParaRPr lang="en-US" sz="4000"/>
          </a:p>
        </p:txBody>
      </p:sp>
      <p:sp>
        <p:nvSpPr>
          <p:cNvPr id="3" name="Content Placeholder 2">
            <a:extLst>
              <a:ext uri="{FF2B5EF4-FFF2-40B4-BE49-F238E27FC236}">
                <a16:creationId xmlns:a16="http://schemas.microsoft.com/office/drawing/2014/main" id="{B9A35BB0-E38F-86B9-BA6D-AC7FD4EF2C68}"/>
              </a:ext>
            </a:extLst>
          </p:cNvPr>
          <p:cNvSpPr>
            <a:spLocks noGrp="1"/>
          </p:cNvSpPr>
          <p:nvPr>
            <p:ph idx="1"/>
          </p:nvPr>
        </p:nvSpPr>
        <p:spPr>
          <a:xfrm>
            <a:off x="1144923" y="2405894"/>
            <a:ext cx="5315189" cy="3535083"/>
          </a:xfrm>
        </p:spPr>
        <p:txBody>
          <a:bodyPr vert="horz" lIns="91440" tIns="45720" rIns="91440" bIns="45720" rtlCol="0" anchor="t">
            <a:normAutofit/>
          </a:bodyPr>
          <a:lstStyle/>
          <a:p>
            <a:pPr marL="0" indent="0">
              <a:buNone/>
            </a:pPr>
            <a:r>
              <a:rPr lang="en-US" sz="1400">
                <a:latin typeface="Myriad Pro"/>
                <a:cs typeface="Arial"/>
              </a:rPr>
              <a:t>How would you feel if you were in the cockpit of a plane and the only information you had was speed?</a:t>
            </a:r>
            <a:endParaRPr lang="en-US" sz="1400">
              <a:latin typeface="Myriad Pro"/>
              <a:ea typeface="Calibri"/>
              <a:cs typeface="Calibri"/>
            </a:endParaRPr>
          </a:p>
          <a:p>
            <a:pPr marL="0" indent="0">
              <a:buNone/>
            </a:pPr>
            <a:r>
              <a:rPr lang="en-US" sz="1400">
                <a:latin typeface="Myriad Pro"/>
                <a:cs typeface="Arial"/>
              </a:rPr>
              <a:t>Similarly, how would you react if you were told by your company’s shareholders to achieve a market share of 40% in two years.</a:t>
            </a:r>
            <a:endParaRPr lang="en-US" sz="1400">
              <a:latin typeface="Myriad Pro"/>
              <a:ea typeface="Calibri"/>
              <a:cs typeface="Calibri"/>
            </a:endParaRPr>
          </a:p>
          <a:p>
            <a:r>
              <a:rPr lang="en-US" sz="1400">
                <a:latin typeface="Myriad Pro"/>
                <a:cs typeface="Arial"/>
              </a:rPr>
              <a:t>Before you start your flight, whether in a cockpit or in business, you need to know:</a:t>
            </a:r>
            <a:endParaRPr lang="en-US" sz="1400">
              <a:latin typeface="Myriad Pro"/>
            </a:endParaRPr>
          </a:p>
          <a:p>
            <a:r>
              <a:rPr lang="en-US" sz="1400">
                <a:latin typeface="Myriad Pro"/>
                <a:cs typeface="Arial"/>
              </a:rPr>
              <a:t>Your starting point (Where are you now?)</a:t>
            </a:r>
            <a:endParaRPr lang="en-US" sz="1400">
              <a:latin typeface="Myriad Pro"/>
            </a:endParaRPr>
          </a:p>
          <a:p>
            <a:r>
              <a:rPr lang="en-US" sz="1400">
                <a:latin typeface="Myriad Pro"/>
                <a:cs typeface="Arial"/>
              </a:rPr>
              <a:t>Your destination (Where do you want to be?)</a:t>
            </a:r>
            <a:endParaRPr lang="en-US" sz="1400">
              <a:latin typeface="Myriad Pro"/>
            </a:endParaRPr>
          </a:p>
          <a:p>
            <a:r>
              <a:rPr lang="en-US" sz="1400">
                <a:latin typeface="Myriad Pro"/>
                <a:cs typeface="Arial"/>
              </a:rPr>
              <a:t>Your route (How do you get there?)</a:t>
            </a:r>
            <a:endParaRPr lang="en-US" sz="1400">
              <a:latin typeface="Myriad Pro"/>
            </a:endParaRPr>
          </a:p>
          <a:p>
            <a:pPr marL="0" indent="0">
              <a:buNone/>
            </a:pPr>
            <a:endParaRPr lang="en-US" sz="1400">
              <a:latin typeface="Myriad Pro"/>
              <a:cs typeface="Arial"/>
            </a:endParaRPr>
          </a:p>
          <a:p>
            <a:pPr marL="0" indent="0">
              <a:buNone/>
            </a:pPr>
            <a:r>
              <a:rPr lang="en-US" sz="1400" b="1">
                <a:latin typeface="Myriad Pro"/>
                <a:cs typeface="Arial"/>
              </a:rPr>
              <a:t>This is strategic management.</a:t>
            </a:r>
            <a:endParaRPr lang="en-US" sz="1400" b="1">
              <a:latin typeface="Myriad Pro"/>
              <a:ea typeface="Calibri"/>
              <a:cs typeface="Calibri"/>
            </a:endParaRPr>
          </a:p>
          <a:p>
            <a:endParaRPr lang="en-US" sz="1400" b="1">
              <a:latin typeface="Myriad Pro"/>
              <a:ea typeface="Calibri"/>
              <a:cs typeface="Calibri"/>
            </a:endParaRPr>
          </a:p>
        </p:txBody>
      </p:sp>
      <p:sp>
        <p:nvSpPr>
          <p:cNvPr id="13" name="Rectangle 1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Image result for time to think">
            <a:extLst>
              <a:ext uri="{FF2B5EF4-FFF2-40B4-BE49-F238E27FC236}">
                <a16:creationId xmlns:a16="http://schemas.microsoft.com/office/drawing/2014/main" id="{1A5B133C-450A-2AC5-9BFF-8018920E3A09}"/>
              </a:ext>
            </a:extLst>
          </p:cNvPr>
          <p:cNvPicPr>
            <a:picLocks noChangeAspect="1"/>
          </p:cNvPicPr>
          <p:nvPr/>
        </p:nvPicPr>
        <p:blipFill>
          <a:blip r:embed="rId2"/>
          <a:stretch>
            <a:fillRect/>
          </a:stretch>
        </p:blipFill>
        <p:spPr>
          <a:xfrm>
            <a:off x="7075967" y="1972137"/>
            <a:ext cx="4170530" cy="2945619"/>
          </a:xfrm>
          <a:prstGeom prst="rect">
            <a:avLst/>
          </a:prstGeom>
        </p:spPr>
      </p:pic>
    </p:spTree>
    <p:extLst>
      <p:ext uri="{BB962C8B-B14F-4D97-AF65-F5344CB8AC3E}">
        <p14:creationId xmlns:p14="http://schemas.microsoft.com/office/powerpoint/2010/main" val="10106365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73416" y="-6614"/>
            <a:ext cx="11461244" cy="991682"/>
          </a:xfrm>
          <a:prstGeom prst="rect">
            <a:avLst/>
          </a:prstGeom>
          <a:noFill/>
        </p:spPr>
        <p:txBody>
          <a:bodyPr wrap="square">
            <a:spAutoFit/>
          </a:bodyPr>
          <a:lstStyle/>
          <a:p>
            <a:pPr algn="ctr">
              <a:lnSpc>
                <a:spcPct val="133000"/>
              </a:lnSpc>
            </a:pPr>
            <a:r>
              <a:rPr lang="en-GB" sz="4800" b="1" dirty="0">
                <a:latin typeface="Myriad Pro"/>
              </a:rPr>
              <a:t>Level 2 - Business Strategy </a:t>
            </a:r>
          </a:p>
        </p:txBody>
      </p:sp>
      <p:sp>
        <p:nvSpPr>
          <p:cNvPr id="5" name="TextBox 4">
            <a:extLst>
              <a:ext uri="{FF2B5EF4-FFF2-40B4-BE49-F238E27FC236}">
                <a16:creationId xmlns:a16="http://schemas.microsoft.com/office/drawing/2014/main" id="{268678A4-7C23-87C4-44C7-C440FE54C42C}"/>
              </a:ext>
            </a:extLst>
          </p:cNvPr>
          <p:cNvSpPr txBox="1"/>
          <p:nvPr/>
        </p:nvSpPr>
        <p:spPr>
          <a:xfrm>
            <a:off x="319489" y="782198"/>
            <a:ext cx="11633812" cy="5190652"/>
          </a:xfrm>
          <a:prstGeom prst="rect">
            <a:avLst/>
          </a:prstGeom>
          <a:noFill/>
        </p:spPr>
        <p:txBody>
          <a:bodyPr wrap="square">
            <a:spAutoFit/>
          </a:bodyPr>
          <a:lstStyle/>
          <a:p>
            <a:pPr marL="342900" indent="-342900">
              <a:spcAft>
                <a:spcPct val="30000"/>
              </a:spcAft>
              <a:buFont typeface="Wingdings" pitchFamily="2" charset="2"/>
              <a:buNone/>
              <a:tabLst>
                <a:tab pos="1066800" algn="l"/>
                <a:tab pos="3309938" algn="l"/>
                <a:tab pos="5834063" algn="l"/>
              </a:tabLst>
            </a:pPr>
            <a:r>
              <a:rPr lang="en-US" sz="4000" b="1" dirty="0">
                <a:latin typeface="Myriad Pro"/>
                <a:cs typeface="Times New Roman" pitchFamily="18" charset="0"/>
              </a:rPr>
              <a:t>Business Unit strategy is concerned with:</a:t>
            </a:r>
          </a:p>
          <a:p>
            <a:pPr marL="342900" indent="-342900">
              <a:spcAft>
                <a:spcPct val="30000"/>
              </a:spcAft>
              <a:buFont typeface="Wingdings" pitchFamily="2" charset="2"/>
              <a:buChar char="§"/>
              <a:tabLst>
                <a:tab pos="1066800" algn="l"/>
                <a:tab pos="3309938" algn="l"/>
                <a:tab pos="5834063" algn="l"/>
              </a:tabLst>
            </a:pPr>
            <a:r>
              <a:rPr lang="en-US" sz="2350" dirty="0">
                <a:latin typeface="Myriad Pro"/>
                <a:cs typeface="Times New Roman" pitchFamily="18" charset="0"/>
              </a:rPr>
              <a:t>Competitive strategy</a:t>
            </a:r>
          </a:p>
          <a:p>
            <a:pPr marL="342900" indent="-342900">
              <a:spcAft>
                <a:spcPct val="30000"/>
              </a:spcAft>
              <a:buFont typeface="Wingdings" pitchFamily="2" charset="2"/>
              <a:buChar char="§"/>
              <a:tabLst>
                <a:tab pos="1066800" algn="l"/>
                <a:tab pos="3309938" algn="l"/>
                <a:tab pos="5834063" algn="l"/>
              </a:tabLst>
            </a:pPr>
            <a:endParaRPr lang="en-US" sz="2350" dirty="0">
              <a:latin typeface="Myriad Pro"/>
              <a:cs typeface="Times New Roman" pitchFamily="18" charset="0"/>
            </a:endParaRPr>
          </a:p>
          <a:p>
            <a:pPr marL="342900" indent="-342900">
              <a:spcAft>
                <a:spcPct val="30000"/>
              </a:spcAft>
              <a:buFont typeface="Wingdings" pitchFamily="2" charset="2"/>
              <a:buChar char="§"/>
              <a:tabLst>
                <a:tab pos="1066800" algn="l"/>
                <a:tab pos="3309938" algn="l"/>
                <a:tab pos="5834063" algn="l"/>
              </a:tabLst>
            </a:pPr>
            <a:r>
              <a:rPr lang="en-US" sz="2350" dirty="0">
                <a:latin typeface="Myriad Pro"/>
                <a:cs typeface="Times New Roman" pitchFamily="18" charset="0"/>
              </a:rPr>
              <a:t>Developing market opportunities</a:t>
            </a:r>
          </a:p>
          <a:p>
            <a:pPr marL="342900" indent="-342900">
              <a:spcAft>
                <a:spcPct val="30000"/>
              </a:spcAft>
              <a:buFont typeface="Wingdings" pitchFamily="2" charset="2"/>
              <a:buChar char="§"/>
              <a:tabLst>
                <a:tab pos="1066800" algn="l"/>
                <a:tab pos="3309938" algn="l"/>
                <a:tab pos="5834063" algn="l"/>
              </a:tabLst>
            </a:pPr>
            <a:endParaRPr lang="en-US" sz="2350" dirty="0">
              <a:latin typeface="Myriad Pro"/>
              <a:cs typeface="Times New Roman" pitchFamily="18" charset="0"/>
            </a:endParaRPr>
          </a:p>
          <a:p>
            <a:pPr marL="342900" indent="-342900">
              <a:spcAft>
                <a:spcPct val="30000"/>
              </a:spcAft>
              <a:buFont typeface="Wingdings" pitchFamily="2" charset="2"/>
              <a:buChar char="§"/>
              <a:tabLst>
                <a:tab pos="1066800" algn="l"/>
                <a:tab pos="3309938" algn="l"/>
                <a:tab pos="5834063" algn="l"/>
              </a:tabLst>
            </a:pPr>
            <a:r>
              <a:rPr lang="en-US" sz="2350" dirty="0">
                <a:latin typeface="Myriad Pro"/>
                <a:cs typeface="Times New Roman" pitchFamily="18" charset="0"/>
              </a:rPr>
              <a:t>Developing new products/ services</a:t>
            </a:r>
          </a:p>
          <a:p>
            <a:pPr marL="342900" indent="-342900">
              <a:spcAft>
                <a:spcPct val="30000"/>
              </a:spcAft>
              <a:buFont typeface="Wingdings" pitchFamily="2" charset="2"/>
              <a:buChar char="§"/>
              <a:tabLst>
                <a:tab pos="1066800" algn="l"/>
                <a:tab pos="3309938" algn="l"/>
                <a:tab pos="5834063" algn="l"/>
              </a:tabLst>
            </a:pPr>
            <a:endParaRPr lang="en-US" sz="2350" dirty="0">
              <a:latin typeface="Myriad Pro"/>
              <a:cs typeface="Times New Roman" pitchFamily="18" charset="0"/>
            </a:endParaRPr>
          </a:p>
          <a:p>
            <a:pPr marL="342900" indent="-342900">
              <a:spcAft>
                <a:spcPct val="30000"/>
              </a:spcAft>
              <a:buFont typeface="Wingdings" pitchFamily="2" charset="2"/>
              <a:buChar char="§"/>
              <a:tabLst>
                <a:tab pos="1066800" algn="l"/>
                <a:tab pos="3309938" algn="l"/>
                <a:tab pos="5834063" algn="l"/>
              </a:tabLst>
            </a:pPr>
            <a:r>
              <a:rPr lang="en-US" sz="2350" dirty="0">
                <a:latin typeface="Myriad Pro"/>
                <a:cs typeface="Times New Roman" pitchFamily="18" charset="0"/>
              </a:rPr>
              <a:t>Resource allocation within the SBU</a:t>
            </a:r>
          </a:p>
          <a:p>
            <a:pPr marL="342900" indent="-342900">
              <a:spcAft>
                <a:spcPct val="30000"/>
              </a:spcAft>
              <a:buFont typeface="Wingdings" pitchFamily="2" charset="2"/>
              <a:buChar char="§"/>
              <a:tabLst>
                <a:tab pos="1066800" algn="l"/>
                <a:tab pos="3309938" algn="l"/>
                <a:tab pos="5834063" algn="l"/>
              </a:tabLst>
            </a:pPr>
            <a:endParaRPr lang="en-US" sz="2350" dirty="0">
              <a:latin typeface="Myriad Pro"/>
              <a:cs typeface="Times New Roman" pitchFamily="18" charset="0"/>
            </a:endParaRPr>
          </a:p>
          <a:p>
            <a:pPr marL="342900" indent="-342900">
              <a:spcAft>
                <a:spcPct val="30000"/>
              </a:spcAft>
              <a:buFont typeface="Wingdings" pitchFamily="2" charset="2"/>
              <a:buChar char="§"/>
              <a:tabLst>
                <a:tab pos="1066800" algn="l"/>
                <a:tab pos="3309938" algn="l"/>
                <a:tab pos="5834063" algn="l"/>
              </a:tabLst>
            </a:pPr>
            <a:r>
              <a:rPr lang="en-US" sz="2350" dirty="0">
                <a:latin typeface="Myriad Pro"/>
                <a:cs typeface="Times New Roman" pitchFamily="18" charset="0"/>
              </a:rPr>
              <a:t>Structure and control of the SBU</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431688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5E62178-5DE6-44C8-AE62-8B9F37AC0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4899F6-8211-9550-96C5-3AF47B66C514}"/>
              </a:ext>
            </a:extLst>
          </p:cNvPr>
          <p:cNvSpPr>
            <a:spLocks noGrp="1"/>
          </p:cNvSpPr>
          <p:nvPr>
            <p:ph type="title"/>
          </p:nvPr>
        </p:nvSpPr>
        <p:spPr>
          <a:xfrm>
            <a:off x="838200" y="1174819"/>
            <a:ext cx="4375151" cy="2858363"/>
          </a:xfrm>
        </p:spPr>
        <p:txBody>
          <a:bodyPr vert="horz" lIns="91440" tIns="45720" rIns="91440" bIns="45720" rtlCol="0" anchor="b">
            <a:normAutofit/>
          </a:bodyPr>
          <a:lstStyle/>
          <a:p>
            <a:r>
              <a:rPr lang="en-US" sz="7200" kern="1200">
                <a:solidFill>
                  <a:schemeClr val="bg1"/>
                </a:solidFill>
                <a:latin typeface="+mj-lt"/>
                <a:ea typeface="+mj-ea"/>
                <a:cs typeface="+mj-cs"/>
              </a:rPr>
              <a:t>Break time </a:t>
            </a:r>
          </a:p>
        </p:txBody>
      </p:sp>
      <p:sp>
        <p:nvSpPr>
          <p:cNvPr id="8" name="Content Placeholder 7">
            <a:extLst>
              <a:ext uri="{FF2B5EF4-FFF2-40B4-BE49-F238E27FC236}">
                <a16:creationId xmlns:a16="http://schemas.microsoft.com/office/drawing/2014/main" id="{F2716C3A-8A1C-DB32-21B2-F0778FAF01DD}"/>
              </a:ext>
            </a:extLst>
          </p:cNvPr>
          <p:cNvSpPr>
            <a:spLocks noGrp="1"/>
          </p:cNvSpPr>
          <p:nvPr>
            <p:ph idx="1"/>
          </p:nvPr>
        </p:nvSpPr>
        <p:spPr>
          <a:xfrm>
            <a:off x="838200" y="4414180"/>
            <a:ext cx="4377793" cy="1594508"/>
          </a:xfrm>
        </p:spPr>
        <p:txBody>
          <a:bodyPr vert="horz" lIns="91440" tIns="45720" rIns="91440" bIns="45720" rtlCol="0">
            <a:normAutofit/>
          </a:bodyPr>
          <a:lstStyle/>
          <a:p>
            <a:pPr marL="0" indent="0">
              <a:buNone/>
            </a:pPr>
            <a:r>
              <a:rPr lang="en-US" sz="2400" kern="1200">
                <a:solidFill>
                  <a:schemeClr val="bg1"/>
                </a:solidFill>
                <a:latin typeface="+mn-lt"/>
                <a:ea typeface="+mn-ea"/>
                <a:cs typeface="+mn-cs"/>
              </a:rPr>
              <a:t>Enjoy your break </a:t>
            </a:r>
          </a:p>
        </p:txBody>
      </p:sp>
      <p:grpSp>
        <p:nvGrpSpPr>
          <p:cNvPr id="18" name="Group 17">
            <a:extLst>
              <a:ext uri="{FF2B5EF4-FFF2-40B4-BE49-F238E27FC236}">
                <a16:creationId xmlns:a16="http://schemas.microsoft.com/office/drawing/2014/main" id="{C29863D6-0FE2-4F80-9C72-1419BDEB4ED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6559644" cy="6858000"/>
            <a:chOff x="5632356" y="0"/>
            <a:chExt cx="6559644" cy="6858000"/>
          </a:xfrm>
          <a:effectLst>
            <a:outerShdw blurRad="381000" dist="152400" dir="10800000" algn="ctr" rotWithShape="0">
              <a:srgbClr val="000000">
                <a:alpha val="10000"/>
              </a:srgbClr>
            </a:outerShdw>
          </a:effectLst>
        </p:grpSpPr>
        <p:grpSp>
          <p:nvGrpSpPr>
            <p:cNvPr id="19" name="Group 18">
              <a:extLst>
                <a:ext uri="{FF2B5EF4-FFF2-40B4-BE49-F238E27FC236}">
                  <a16:creationId xmlns:a16="http://schemas.microsoft.com/office/drawing/2014/main" id="{398A8C22-8BEC-4F48-B82B-CFDD28BADB9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682343" y="2"/>
              <a:ext cx="6509657" cy="6857998"/>
              <a:chOff x="5682343" y="2"/>
              <a:chExt cx="6509657" cy="6857998"/>
            </a:xfrm>
          </p:grpSpPr>
          <p:sp>
            <p:nvSpPr>
              <p:cNvPr id="23" name="Freeform: Shape 22">
                <a:extLst>
                  <a:ext uri="{FF2B5EF4-FFF2-40B4-BE49-F238E27FC236}">
                    <a16:creationId xmlns:a16="http://schemas.microsoft.com/office/drawing/2014/main" id="{1A47FBCF-E1ED-4915-8EAD-C0BE506D1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82343" y="2"/>
                <a:ext cx="6509657" cy="6857998"/>
              </a:xfrm>
              <a:custGeom>
                <a:avLst/>
                <a:gdLst>
                  <a:gd name="connsiteX0" fmla="*/ 5757500 w 6509657"/>
                  <a:gd name="connsiteY0" fmla="*/ 6118149 h 6857998"/>
                  <a:gd name="connsiteX1" fmla="*/ 5778719 w 6509657"/>
                  <a:gd name="connsiteY1" fmla="*/ 6133723 h 6857998"/>
                  <a:gd name="connsiteX2" fmla="*/ 5794879 w 6509657"/>
                  <a:gd name="connsiteY2" fmla="*/ 6149380 h 6857998"/>
                  <a:gd name="connsiteX3" fmla="*/ 5800355 w 6509657"/>
                  <a:gd name="connsiteY3" fmla="*/ 6166562 h 6857998"/>
                  <a:gd name="connsiteX4" fmla="*/ 5794879 w 6509657"/>
                  <a:gd name="connsiteY4" fmla="*/ 6149379 h 6857998"/>
                  <a:gd name="connsiteX5" fmla="*/ 5778719 w 6509657"/>
                  <a:gd name="connsiteY5" fmla="*/ 6133722 h 6857998"/>
                  <a:gd name="connsiteX6" fmla="*/ 5757500 w 6509657"/>
                  <a:gd name="connsiteY6" fmla="*/ 6118149 h 6857998"/>
                  <a:gd name="connsiteX7" fmla="*/ 5665657 w 6509657"/>
                  <a:gd name="connsiteY7" fmla="*/ 4941372 h 6857998"/>
                  <a:gd name="connsiteX8" fmla="*/ 5668987 w 6509657"/>
                  <a:gd name="connsiteY8" fmla="*/ 4950869 h 6857998"/>
                  <a:gd name="connsiteX9" fmla="*/ 5678672 w 6509657"/>
                  <a:gd name="connsiteY9" fmla="*/ 4991382 h 6857998"/>
                  <a:gd name="connsiteX10" fmla="*/ 5668987 w 6509657"/>
                  <a:gd name="connsiteY10" fmla="*/ 4950868 h 6857998"/>
                  <a:gd name="connsiteX11" fmla="*/ 5669596 w 6509657"/>
                  <a:gd name="connsiteY11" fmla="*/ 4749807 h 6857998"/>
                  <a:gd name="connsiteX12" fmla="*/ 5654889 w 6509657"/>
                  <a:gd name="connsiteY12" fmla="*/ 4799797 h 6857998"/>
                  <a:gd name="connsiteX13" fmla="*/ 5669596 w 6509657"/>
                  <a:gd name="connsiteY13" fmla="*/ 4749807 h 6857998"/>
                  <a:gd name="connsiteX14" fmla="*/ 5687394 w 6509657"/>
                  <a:gd name="connsiteY14" fmla="*/ 4543185 h 6857998"/>
                  <a:gd name="connsiteX15" fmla="*/ 5692800 w 6509657"/>
                  <a:gd name="connsiteY15" fmla="*/ 4557092 h 6857998"/>
                  <a:gd name="connsiteX16" fmla="*/ 5719165 w 6509657"/>
                  <a:gd name="connsiteY16" fmla="*/ 4602021 h 6857998"/>
                  <a:gd name="connsiteX17" fmla="*/ 5692800 w 6509657"/>
                  <a:gd name="connsiteY17" fmla="*/ 4557091 h 6857998"/>
                  <a:gd name="connsiteX18" fmla="*/ 6153612 w 6509657"/>
                  <a:gd name="connsiteY18" fmla="*/ 2819253 h 6857998"/>
                  <a:gd name="connsiteX19" fmla="*/ 6165256 w 6509657"/>
                  <a:gd name="connsiteY19" fmla="*/ 2827484 h 6857998"/>
                  <a:gd name="connsiteX20" fmla="*/ 6165258 w 6509657"/>
                  <a:gd name="connsiteY20" fmla="*/ 2827486 h 6857998"/>
                  <a:gd name="connsiteX21" fmla="*/ 6193761 w 6509657"/>
                  <a:gd name="connsiteY21" fmla="*/ 2861156 h 6857998"/>
                  <a:gd name="connsiteX22" fmla="*/ 6184107 w 6509657"/>
                  <a:gd name="connsiteY22" fmla="*/ 2842392 h 6857998"/>
                  <a:gd name="connsiteX23" fmla="*/ 6165258 w 6509657"/>
                  <a:gd name="connsiteY23" fmla="*/ 2827486 h 6857998"/>
                  <a:gd name="connsiteX24" fmla="*/ 6165256 w 6509657"/>
                  <a:gd name="connsiteY24" fmla="*/ 2827483 h 6857998"/>
                  <a:gd name="connsiteX25" fmla="*/ 6083958 w 6509657"/>
                  <a:gd name="connsiteY25" fmla="*/ 1974015 h 6857998"/>
                  <a:gd name="connsiteX26" fmla="*/ 6077444 w 6509657"/>
                  <a:gd name="connsiteY26" fmla="*/ 1999763 h 6857998"/>
                  <a:gd name="connsiteX27" fmla="*/ 6059716 w 6509657"/>
                  <a:gd name="connsiteY27" fmla="*/ 2023547 h 6857998"/>
                  <a:gd name="connsiteX28" fmla="*/ 6083958 w 6509657"/>
                  <a:gd name="connsiteY28" fmla="*/ 1974015 h 6857998"/>
                  <a:gd name="connsiteX29" fmla="*/ 6066764 w 6509657"/>
                  <a:gd name="connsiteY29" fmla="*/ 1768838 h 6857998"/>
                  <a:gd name="connsiteX30" fmla="*/ 6058162 w 6509657"/>
                  <a:gd name="connsiteY30" fmla="*/ 1785412 h 6857998"/>
                  <a:gd name="connsiteX31" fmla="*/ 6057382 w 6509657"/>
                  <a:gd name="connsiteY31" fmla="*/ 1801558 h 6857998"/>
                  <a:gd name="connsiteX32" fmla="*/ 6066764 w 6509657"/>
                  <a:gd name="connsiteY32" fmla="*/ 1768838 h 6857998"/>
                  <a:gd name="connsiteX33" fmla="*/ 6176353 w 6509657"/>
                  <a:gd name="connsiteY33" fmla="*/ 520953 h 6857998"/>
                  <a:gd name="connsiteX34" fmla="*/ 6169625 w 6509657"/>
                  <a:gd name="connsiteY34" fmla="*/ 549926 h 6857998"/>
                  <a:gd name="connsiteX35" fmla="*/ 6163371 w 6509657"/>
                  <a:gd name="connsiteY35" fmla="*/ 566616 h 6857998"/>
                  <a:gd name="connsiteX36" fmla="*/ 6157421 w 6509657"/>
                  <a:gd name="connsiteY36" fmla="*/ 581804 h 6857998"/>
                  <a:gd name="connsiteX37" fmla="*/ 6157002 w 6509657"/>
                  <a:gd name="connsiteY37" fmla="*/ 583595 h 6857998"/>
                  <a:gd name="connsiteX38" fmla="*/ 6154828 w 6509657"/>
                  <a:gd name="connsiteY38" fmla="*/ 589388 h 6857998"/>
                  <a:gd name="connsiteX39" fmla="*/ 6150205 w 6509657"/>
                  <a:gd name="connsiteY39" fmla="*/ 612658 h 6857998"/>
                  <a:gd name="connsiteX40" fmla="*/ 6157002 w 6509657"/>
                  <a:gd name="connsiteY40" fmla="*/ 583595 h 6857998"/>
                  <a:gd name="connsiteX41" fmla="*/ 6163319 w 6509657"/>
                  <a:gd name="connsiteY41" fmla="*/ 566754 h 6857998"/>
                  <a:gd name="connsiteX42" fmla="*/ 6163371 w 6509657"/>
                  <a:gd name="connsiteY42" fmla="*/ 566616 h 6857998"/>
                  <a:gd name="connsiteX43" fmla="*/ 6169209 w 6509657"/>
                  <a:gd name="connsiteY43" fmla="*/ 551717 h 6857998"/>
                  <a:gd name="connsiteX44" fmla="*/ 6169625 w 6509657"/>
                  <a:gd name="connsiteY44" fmla="*/ 549926 h 6857998"/>
                  <a:gd name="connsiteX45" fmla="*/ 6171790 w 6509657"/>
                  <a:gd name="connsiteY45" fmla="*/ 544146 h 6857998"/>
                  <a:gd name="connsiteX46" fmla="*/ 6176353 w 6509657"/>
                  <a:gd name="connsiteY46" fmla="*/ 520953 h 6857998"/>
                  <a:gd name="connsiteX47" fmla="*/ 6125250 w 6509657"/>
                  <a:gd name="connsiteY47" fmla="*/ 268794 h 6857998"/>
                  <a:gd name="connsiteX48" fmla="*/ 6120374 w 6509657"/>
                  <a:gd name="connsiteY48" fmla="*/ 299164 h 6857998"/>
                  <a:gd name="connsiteX49" fmla="*/ 6121819 w 6509657"/>
                  <a:gd name="connsiteY49" fmla="*/ 328017 h 6857998"/>
                  <a:gd name="connsiteX50" fmla="*/ 0 w 6509657"/>
                  <a:gd name="connsiteY50" fmla="*/ 0 h 6857998"/>
                  <a:gd name="connsiteX51" fmla="*/ 6442666 w 6509657"/>
                  <a:gd name="connsiteY51" fmla="*/ 0 h 6857998"/>
                  <a:gd name="connsiteX52" fmla="*/ 6438451 w 6509657"/>
                  <a:gd name="connsiteY52" fmla="*/ 24480 h 6857998"/>
                  <a:gd name="connsiteX53" fmla="*/ 6426440 w 6509657"/>
                  <a:gd name="connsiteY53" fmla="*/ 47806 h 6857998"/>
                  <a:gd name="connsiteX54" fmla="*/ 6417296 w 6509657"/>
                  <a:gd name="connsiteY54" fmla="*/ 105718 h 6857998"/>
                  <a:gd name="connsiteX55" fmla="*/ 6418631 w 6509657"/>
                  <a:gd name="connsiteY55" fmla="*/ 152584 h 6857998"/>
                  <a:gd name="connsiteX56" fmla="*/ 6420344 w 6509657"/>
                  <a:gd name="connsiteY56" fmla="*/ 234883 h 6857998"/>
                  <a:gd name="connsiteX57" fmla="*/ 6424727 w 6509657"/>
                  <a:gd name="connsiteY57" fmla="*/ 261173 h 6857998"/>
                  <a:gd name="connsiteX58" fmla="*/ 6412152 w 6509657"/>
                  <a:gd name="connsiteY58" fmla="*/ 380050 h 6857998"/>
                  <a:gd name="connsiteX59" fmla="*/ 6411200 w 6509657"/>
                  <a:gd name="connsiteY59" fmla="*/ 447870 h 6857998"/>
                  <a:gd name="connsiteX60" fmla="*/ 6395577 w 6509657"/>
                  <a:gd name="connsiteY60" fmla="*/ 524262 h 6857998"/>
                  <a:gd name="connsiteX61" fmla="*/ 6396339 w 6509657"/>
                  <a:gd name="connsiteY61" fmla="*/ 546552 h 6857998"/>
                  <a:gd name="connsiteX62" fmla="*/ 6397674 w 6509657"/>
                  <a:gd name="connsiteY62" fmla="*/ 571508 h 6857998"/>
                  <a:gd name="connsiteX63" fmla="*/ 6398818 w 6509657"/>
                  <a:gd name="connsiteY63" fmla="*/ 648092 h 6857998"/>
                  <a:gd name="connsiteX64" fmla="*/ 6404531 w 6509657"/>
                  <a:gd name="connsiteY64" fmla="*/ 694576 h 6857998"/>
                  <a:gd name="connsiteX65" fmla="*/ 6401104 w 6509657"/>
                  <a:gd name="connsiteY65" fmla="*/ 783158 h 6857998"/>
                  <a:gd name="connsiteX66" fmla="*/ 6406056 w 6509657"/>
                  <a:gd name="connsiteY66" fmla="*/ 815929 h 6857998"/>
                  <a:gd name="connsiteX67" fmla="*/ 6406628 w 6509657"/>
                  <a:gd name="connsiteY67" fmla="*/ 898797 h 6857998"/>
                  <a:gd name="connsiteX68" fmla="*/ 6403770 w 6509657"/>
                  <a:gd name="connsiteY68" fmla="*/ 973095 h 6857998"/>
                  <a:gd name="connsiteX69" fmla="*/ 6405294 w 6509657"/>
                  <a:gd name="connsiteY69" fmla="*/ 1044725 h 6857998"/>
                  <a:gd name="connsiteX70" fmla="*/ 6411580 w 6509657"/>
                  <a:gd name="connsiteY70" fmla="*/ 1095972 h 6857998"/>
                  <a:gd name="connsiteX71" fmla="*/ 6415391 w 6509657"/>
                  <a:gd name="connsiteY71" fmla="*/ 1151600 h 6857998"/>
                  <a:gd name="connsiteX72" fmla="*/ 6438060 w 6509657"/>
                  <a:gd name="connsiteY72" fmla="*/ 1304955 h 6857998"/>
                  <a:gd name="connsiteX73" fmla="*/ 6432537 w 6509657"/>
                  <a:gd name="connsiteY73" fmla="*/ 1333341 h 6857998"/>
                  <a:gd name="connsiteX74" fmla="*/ 6427393 w 6509657"/>
                  <a:gd name="connsiteY74" fmla="*/ 1494509 h 6857998"/>
                  <a:gd name="connsiteX75" fmla="*/ 6427775 w 6509657"/>
                  <a:gd name="connsiteY75" fmla="*/ 1529563 h 6857998"/>
                  <a:gd name="connsiteX76" fmla="*/ 6405294 w 6509657"/>
                  <a:gd name="connsiteY76" fmla="*/ 1623675 h 6857998"/>
                  <a:gd name="connsiteX77" fmla="*/ 6440919 w 6509657"/>
                  <a:gd name="connsiteY77" fmla="*/ 1768838 h 6857998"/>
                  <a:gd name="connsiteX78" fmla="*/ 6485496 w 6509657"/>
                  <a:gd name="connsiteY78" fmla="*/ 1904673 h 6857998"/>
                  <a:gd name="connsiteX79" fmla="*/ 6491212 w 6509657"/>
                  <a:gd name="connsiteY79" fmla="*/ 1921817 h 6857998"/>
                  <a:gd name="connsiteX80" fmla="*/ 6500928 w 6509657"/>
                  <a:gd name="connsiteY80" fmla="*/ 1970586 h 6857998"/>
                  <a:gd name="connsiteX81" fmla="*/ 6504358 w 6509657"/>
                  <a:gd name="connsiteY81" fmla="*/ 2030977 h 6857998"/>
                  <a:gd name="connsiteX82" fmla="*/ 6509406 w 6509657"/>
                  <a:gd name="connsiteY82" fmla="*/ 2069340 h 6857998"/>
                  <a:gd name="connsiteX83" fmla="*/ 6509657 w 6509657"/>
                  <a:gd name="connsiteY83" fmla="*/ 2072225 h 6857998"/>
                  <a:gd name="connsiteX84" fmla="*/ 6509657 w 6509657"/>
                  <a:gd name="connsiteY84" fmla="*/ 2131532 h 6857998"/>
                  <a:gd name="connsiteX85" fmla="*/ 6508786 w 6509657"/>
                  <a:gd name="connsiteY85" fmla="*/ 2138304 h 6857998"/>
                  <a:gd name="connsiteX86" fmla="*/ 6502262 w 6509657"/>
                  <a:gd name="connsiteY86" fmla="*/ 2168903 h 6857998"/>
                  <a:gd name="connsiteX87" fmla="*/ 6486640 w 6509657"/>
                  <a:gd name="connsiteY87" fmla="*/ 2254633 h 6857998"/>
                  <a:gd name="connsiteX88" fmla="*/ 6471780 w 6509657"/>
                  <a:gd name="connsiteY88" fmla="*/ 2335405 h 6857998"/>
                  <a:gd name="connsiteX89" fmla="*/ 6489306 w 6509657"/>
                  <a:gd name="connsiteY89" fmla="*/ 2360933 h 6857998"/>
                  <a:gd name="connsiteX90" fmla="*/ 6504547 w 6509657"/>
                  <a:gd name="connsiteY90" fmla="*/ 2400369 h 6857998"/>
                  <a:gd name="connsiteX91" fmla="*/ 6486258 w 6509657"/>
                  <a:gd name="connsiteY91" fmla="*/ 2444184 h 6857998"/>
                  <a:gd name="connsiteX92" fmla="*/ 6448350 w 6509657"/>
                  <a:gd name="connsiteY92" fmla="*/ 2546678 h 6857998"/>
                  <a:gd name="connsiteX93" fmla="*/ 6446633 w 6509657"/>
                  <a:gd name="connsiteY93" fmla="*/ 2611450 h 6857998"/>
                  <a:gd name="connsiteX94" fmla="*/ 6430441 w 6509657"/>
                  <a:gd name="connsiteY94" fmla="*/ 2752235 h 6857998"/>
                  <a:gd name="connsiteX95" fmla="*/ 6407389 w 6509657"/>
                  <a:gd name="connsiteY95" fmla="*/ 2844248 h 6857998"/>
                  <a:gd name="connsiteX96" fmla="*/ 6381291 w 6509657"/>
                  <a:gd name="connsiteY96" fmla="*/ 2910353 h 6857998"/>
                  <a:gd name="connsiteX97" fmla="*/ 6347189 w 6509657"/>
                  <a:gd name="connsiteY97" fmla="*/ 3005035 h 6857998"/>
                  <a:gd name="connsiteX98" fmla="*/ 6329473 w 6509657"/>
                  <a:gd name="connsiteY98" fmla="*/ 3100099 h 6857998"/>
                  <a:gd name="connsiteX99" fmla="*/ 6307182 w 6509657"/>
                  <a:gd name="connsiteY99" fmla="*/ 3168870 h 6857998"/>
                  <a:gd name="connsiteX100" fmla="*/ 6291942 w 6509657"/>
                  <a:gd name="connsiteY100" fmla="*/ 3252885 h 6857998"/>
                  <a:gd name="connsiteX101" fmla="*/ 6291371 w 6509657"/>
                  <a:gd name="connsiteY101" fmla="*/ 3323372 h 6857998"/>
                  <a:gd name="connsiteX102" fmla="*/ 6294039 w 6509657"/>
                  <a:gd name="connsiteY102" fmla="*/ 3433866 h 6857998"/>
                  <a:gd name="connsiteX103" fmla="*/ 6247937 w 6509657"/>
                  <a:gd name="connsiteY103" fmla="*/ 3569124 h 6857998"/>
                  <a:gd name="connsiteX104" fmla="*/ 6237648 w 6509657"/>
                  <a:gd name="connsiteY104" fmla="*/ 3623799 h 6857998"/>
                  <a:gd name="connsiteX105" fmla="*/ 6232886 w 6509657"/>
                  <a:gd name="connsiteY105" fmla="*/ 3675238 h 6857998"/>
                  <a:gd name="connsiteX106" fmla="*/ 6202214 w 6509657"/>
                  <a:gd name="connsiteY106" fmla="*/ 3784397 h 6857998"/>
                  <a:gd name="connsiteX107" fmla="*/ 6192116 w 6509657"/>
                  <a:gd name="connsiteY107" fmla="*/ 3828785 h 6857998"/>
                  <a:gd name="connsiteX108" fmla="*/ 6192308 w 6509657"/>
                  <a:gd name="connsiteY108" fmla="*/ 3890891 h 6857998"/>
                  <a:gd name="connsiteX109" fmla="*/ 6178210 w 6509657"/>
                  <a:gd name="connsiteY109" fmla="*/ 4003861 h 6857998"/>
                  <a:gd name="connsiteX110" fmla="*/ 6137060 w 6509657"/>
                  <a:gd name="connsiteY110" fmla="*/ 4116641 h 6857998"/>
                  <a:gd name="connsiteX111" fmla="*/ 6141062 w 6509657"/>
                  <a:gd name="connsiteY111" fmla="*/ 4164458 h 6857998"/>
                  <a:gd name="connsiteX112" fmla="*/ 6140110 w 6509657"/>
                  <a:gd name="connsiteY112" fmla="*/ 4181603 h 6857998"/>
                  <a:gd name="connsiteX113" fmla="*/ 6117439 w 6509657"/>
                  <a:gd name="connsiteY113" fmla="*/ 4335722 h 6857998"/>
                  <a:gd name="connsiteX114" fmla="*/ 6114962 w 6509657"/>
                  <a:gd name="connsiteY114" fmla="*/ 4351154 h 6857998"/>
                  <a:gd name="connsiteX115" fmla="*/ 6094769 w 6509657"/>
                  <a:gd name="connsiteY115" fmla="*/ 4423545 h 6857998"/>
                  <a:gd name="connsiteX116" fmla="*/ 6082195 w 6509657"/>
                  <a:gd name="connsiteY116" fmla="*/ 4606053 h 6857998"/>
                  <a:gd name="connsiteX117" fmla="*/ 6080672 w 6509657"/>
                  <a:gd name="connsiteY117" fmla="*/ 4617291 h 6857998"/>
                  <a:gd name="connsiteX118" fmla="*/ 6090768 w 6509657"/>
                  <a:gd name="connsiteY118" fmla="*/ 4678445 h 6857998"/>
                  <a:gd name="connsiteX119" fmla="*/ 6105056 w 6509657"/>
                  <a:gd name="connsiteY119" fmla="*/ 4708734 h 6857998"/>
                  <a:gd name="connsiteX120" fmla="*/ 6119916 w 6509657"/>
                  <a:gd name="connsiteY120" fmla="*/ 4755980 h 6857998"/>
                  <a:gd name="connsiteX121" fmla="*/ 6125441 w 6509657"/>
                  <a:gd name="connsiteY121" fmla="*/ 4803988 h 6857998"/>
                  <a:gd name="connsiteX122" fmla="*/ 6102960 w 6509657"/>
                  <a:gd name="connsiteY122" fmla="*/ 4884572 h 6857998"/>
                  <a:gd name="connsiteX123" fmla="*/ 6100674 w 6509657"/>
                  <a:gd name="connsiteY123" fmla="*/ 4913909 h 6857998"/>
                  <a:gd name="connsiteX124" fmla="*/ 6089816 w 6509657"/>
                  <a:gd name="connsiteY124" fmla="*/ 4979253 h 6857998"/>
                  <a:gd name="connsiteX125" fmla="*/ 6090577 w 6509657"/>
                  <a:gd name="connsiteY125" fmla="*/ 5036405 h 6857998"/>
                  <a:gd name="connsiteX126" fmla="*/ 6107914 w 6509657"/>
                  <a:gd name="connsiteY126" fmla="*/ 5082317 h 6857998"/>
                  <a:gd name="connsiteX127" fmla="*/ 6111342 w 6509657"/>
                  <a:gd name="connsiteY127" fmla="*/ 5148995 h 6857998"/>
                  <a:gd name="connsiteX128" fmla="*/ 6098770 w 6509657"/>
                  <a:gd name="connsiteY128" fmla="*/ 5192051 h 6857998"/>
                  <a:gd name="connsiteX129" fmla="*/ 6097056 w 6509657"/>
                  <a:gd name="connsiteY129" fmla="*/ 5200813 h 6857998"/>
                  <a:gd name="connsiteX130" fmla="*/ 6096291 w 6509657"/>
                  <a:gd name="connsiteY130" fmla="*/ 5313403 h 6857998"/>
                  <a:gd name="connsiteX131" fmla="*/ 6134203 w 6509657"/>
                  <a:gd name="connsiteY131" fmla="*/ 5453995 h 6857998"/>
                  <a:gd name="connsiteX132" fmla="*/ 6142206 w 6509657"/>
                  <a:gd name="connsiteY132" fmla="*/ 5477239 h 6857998"/>
                  <a:gd name="connsiteX133" fmla="*/ 6156112 w 6509657"/>
                  <a:gd name="connsiteY133" fmla="*/ 5590590 h 6857998"/>
                  <a:gd name="connsiteX134" fmla="*/ 6170210 w 6509657"/>
                  <a:gd name="connsiteY134" fmla="*/ 5651360 h 6857998"/>
                  <a:gd name="connsiteX135" fmla="*/ 6170972 w 6509657"/>
                  <a:gd name="connsiteY135" fmla="*/ 5695178 h 6857998"/>
                  <a:gd name="connsiteX136" fmla="*/ 6195927 w 6509657"/>
                  <a:gd name="connsiteY136" fmla="*/ 5748136 h 6857998"/>
                  <a:gd name="connsiteX137" fmla="*/ 6206787 w 6509657"/>
                  <a:gd name="connsiteY137" fmla="*/ 5765474 h 6857998"/>
                  <a:gd name="connsiteX138" fmla="*/ 6213264 w 6509657"/>
                  <a:gd name="connsiteY138" fmla="*/ 5786239 h 6857998"/>
                  <a:gd name="connsiteX139" fmla="*/ 6233839 w 6509657"/>
                  <a:gd name="connsiteY139" fmla="*/ 5880348 h 6857998"/>
                  <a:gd name="connsiteX140" fmla="*/ 6245457 w 6509657"/>
                  <a:gd name="connsiteY140" fmla="*/ 5897114 h 6857998"/>
                  <a:gd name="connsiteX141" fmla="*/ 6252699 w 6509657"/>
                  <a:gd name="connsiteY141" fmla="*/ 5908355 h 6857998"/>
                  <a:gd name="connsiteX142" fmla="*/ 6264891 w 6509657"/>
                  <a:gd name="connsiteY142" fmla="*/ 5999796 h 6857998"/>
                  <a:gd name="connsiteX143" fmla="*/ 6299372 w 6509657"/>
                  <a:gd name="connsiteY143" fmla="*/ 6056948 h 6857998"/>
                  <a:gd name="connsiteX144" fmla="*/ 6314041 w 6509657"/>
                  <a:gd name="connsiteY144" fmla="*/ 6072569 h 6857998"/>
                  <a:gd name="connsiteX145" fmla="*/ 6336139 w 6509657"/>
                  <a:gd name="connsiteY145" fmla="*/ 6127247 h 6857998"/>
                  <a:gd name="connsiteX146" fmla="*/ 6378623 w 6509657"/>
                  <a:gd name="connsiteY146" fmla="*/ 6311084 h 6857998"/>
                  <a:gd name="connsiteX147" fmla="*/ 6363571 w 6509657"/>
                  <a:gd name="connsiteY147" fmla="*/ 6363664 h 6857998"/>
                  <a:gd name="connsiteX148" fmla="*/ 6403960 w 6509657"/>
                  <a:gd name="connsiteY148" fmla="*/ 6463490 h 6857998"/>
                  <a:gd name="connsiteX149" fmla="*/ 6426820 w 6509657"/>
                  <a:gd name="connsiteY149" fmla="*/ 6550742 h 6857998"/>
                  <a:gd name="connsiteX150" fmla="*/ 6432347 w 6509657"/>
                  <a:gd name="connsiteY150" fmla="*/ 6583128 h 6857998"/>
                  <a:gd name="connsiteX151" fmla="*/ 6442443 w 6509657"/>
                  <a:gd name="connsiteY151" fmla="*/ 6685617 h 6857998"/>
                  <a:gd name="connsiteX152" fmla="*/ 6465303 w 6509657"/>
                  <a:gd name="connsiteY152" fmla="*/ 6738388 h 6857998"/>
                  <a:gd name="connsiteX153" fmla="*/ 6482807 w 6509657"/>
                  <a:gd name="connsiteY153" fmla="*/ 6796804 h 6857998"/>
                  <a:gd name="connsiteX154" fmla="*/ 6487578 w 6509657"/>
                  <a:gd name="connsiteY154" fmla="*/ 6857457 h 6857998"/>
                  <a:gd name="connsiteX155" fmla="*/ 6360339 w 6509657"/>
                  <a:gd name="connsiteY155" fmla="*/ 6857457 h 6857998"/>
                  <a:gd name="connsiteX156" fmla="*/ 6360339 w 6509657"/>
                  <a:gd name="connsiteY156" fmla="*/ 6857998 h 6857998"/>
                  <a:gd name="connsiteX157" fmla="*/ 0 w 6509657"/>
                  <a:gd name="connsiteY157" fmla="*/ 6857998 h 685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509657" h="6857998">
                    <a:moveTo>
                      <a:pt x="5757500" y="6118149"/>
                    </a:moveTo>
                    <a:cubicBezTo>
                      <a:pt x="5764049" y="6124102"/>
                      <a:pt x="5771670" y="6129341"/>
                      <a:pt x="5778719" y="6133723"/>
                    </a:cubicBezTo>
                    <a:cubicBezTo>
                      <a:pt x="5785863" y="6138152"/>
                      <a:pt x="5791209" y="6143474"/>
                      <a:pt x="5794879" y="6149380"/>
                    </a:cubicBezTo>
                    <a:lnTo>
                      <a:pt x="5800355" y="6166562"/>
                    </a:lnTo>
                    <a:lnTo>
                      <a:pt x="5794879" y="6149379"/>
                    </a:lnTo>
                    <a:cubicBezTo>
                      <a:pt x="5791209" y="6143474"/>
                      <a:pt x="5785863" y="6138152"/>
                      <a:pt x="5778719" y="6133722"/>
                    </a:cubicBezTo>
                    <a:cubicBezTo>
                      <a:pt x="5771670" y="6129341"/>
                      <a:pt x="5764049" y="6124102"/>
                      <a:pt x="5757500" y="6118149"/>
                    </a:cubicBezTo>
                    <a:close/>
                    <a:moveTo>
                      <a:pt x="5665657" y="4941372"/>
                    </a:moveTo>
                    <a:lnTo>
                      <a:pt x="5668987" y="4950869"/>
                    </a:lnTo>
                    <a:lnTo>
                      <a:pt x="5678672" y="4991382"/>
                    </a:lnTo>
                    <a:lnTo>
                      <a:pt x="5668987" y="4950868"/>
                    </a:lnTo>
                    <a:close/>
                    <a:moveTo>
                      <a:pt x="5669596" y="4749807"/>
                    </a:moveTo>
                    <a:cubicBezTo>
                      <a:pt x="5657460" y="4762826"/>
                      <a:pt x="5656603" y="4781365"/>
                      <a:pt x="5654889" y="4799797"/>
                    </a:cubicBezTo>
                    <a:cubicBezTo>
                      <a:pt x="5656603" y="4781365"/>
                      <a:pt x="5657460" y="4762827"/>
                      <a:pt x="5669596" y="4749807"/>
                    </a:cubicBezTo>
                    <a:close/>
                    <a:moveTo>
                      <a:pt x="5687394" y="4543185"/>
                    </a:moveTo>
                    <a:cubicBezTo>
                      <a:pt x="5688372" y="4548281"/>
                      <a:pt x="5690419" y="4553662"/>
                      <a:pt x="5692800" y="4557092"/>
                    </a:cubicBezTo>
                    <a:cubicBezTo>
                      <a:pt x="5704421" y="4573618"/>
                      <a:pt x="5713208" y="4588275"/>
                      <a:pt x="5719165" y="4602021"/>
                    </a:cubicBezTo>
                    <a:cubicBezTo>
                      <a:pt x="5713208" y="4588275"/>
                      <a:pt x="5704421" y="4573618"/>
                      <a:pt x="5692800" y="4557091"/>
                    </a:cubicBezTo>
                    <a:close/>
                    <a:moveTo>
                      <a:pt x="6153612" y="2819253"/>
                    </a:moveTo>
                    <a:lnTo>
                      <a:pt x="6165256" y="2827484"/>
                    </a:lnTo>
                    <a:lnTo>
                      <a:pt x="6165258" y="2827486"/>
                    </a:lnTo>
                    <a:lnTo>
                      <a:pt x="6193761" y="2861156"/>
                    </a:lnTo>
                    <a:lnTo>
                      <a:pt x="6184107" y="2842392"/>
                    </a:lnTo>
                    <a:lnTo>
                      <a:pt x="6165258" y="2827486"/>
                    </a:lnTo>
                    <a:lnTo>
                      <a:pt x="6165256" y="2827483"/>
                    </a:lnTo>
                    <a:close/>
                    <a:moveTo>
                      <a:pt x="6083958" y="1974015"/>
                    </a:moveTo>
                    <a:lnTo>
                      <a:pt x="6077444" y="1999763"/>
                    </a:lnTo>
                    <a:cubicBezTo>
                      <a:pt x="6073635" y="2008056"/>
                      <a:pt x="6067955" y="2016020"/>
                      <a:pt x="6059716" y="2023547"/>
                    </a:cubicBezTo>
                    <a:cubicBezTo>
                      <a:pt x="6076195" y="2008497"/>
                      <a:pt x="6082433" y="1991685"/>
                      <a:pt x="6083958" y="1974015"/>
                    </a:cubicBezTo>
                    <a:close/>
                    <a:moveTo>
                      <a:pt x="6066764" y="1768838"/>
                    </a:moveTo>
                    <a:cubicBezTo>
                      <a:pt x="6062383" y="1774411"/>
                      <a:pt x="6059620" y="1779948"/>
                      <a:pt x="6058162" y="1785412"/>
                    </a:cubicBezTo>
                    <a:lnTo>
                      <a:pt x="6057382" y="1801558"/>
                    </a:lnTo>
                    <a:cubicBezTo>
                      <a:pt x="6055715" y="1790986"/>
                      <a:pt x="6058001" y="1779981"/>
                      <a:pt x="6066764" y="1768838"/>
                    </a:cubicBezTo>
                    <a:close/>
                    <a:moveTo>
                      <a:pt x="6176353" y="520953"/>
                    </a:moveTo>
                    <a:lnTo>
                      <a:pt x="6169625" y="549926"/>
                    </a:lnTo>
                    <a:lnTo>
                      <a:pt x="6163371" y="566616"/>
                    </a:lnTo>
                    <a:lnTo>
                      <a:pt x="6157421" y="581804"/>
                    </a:lnTo>
                    <a:lnTo>
                      <a:pt x="6157002" y="583595"/>
                    </a:lnTo>
                    <a:lnTo>
                      <a:pt x="6154828" y="589388"/>
                    </a:lnTo>
                    <a:cubicBezTo>
                      <a:pt x="6152427" y="597005"/>
                      <a:pt x="6150670" y="604728"/>
                      <a:pt x="6150205" y="612658"/>
                    </a:cubicBezTo>
                    <a:lnTo>
                      <a:pt x="6157002" y="583595"/>
                    </a:lnTo>
                    <a:lnTo>
                      <a:pt x="6163319" y="566754"/>
                    </a:lnTo>
                    <a:lnTo>
                      <a:pt x="6163371" y="566616"/>
                    </a:lnTo>
                    <a:lnTo>
                      <a:pt x="6169209" y="551717"/>
                    </a:lnTo>
                    <a:lnTo>
                      <a:pt x="6169625" y="549926"/>
                    </a:lnTo>
                    <a:lnTo>
                      <a:pt x="6171790" y="544146"/>
                    </a:lnTo>
                    <a:cubicBezTo>
                      <a:pt x="6174177" y="536547"/>
                      <a:pt x="6175914" y="528850"/>
                      <a:pt x="6176353" y="520953"/>
                    </a:cubicBezTo>
                    <a:close/>
                    <a:moveTo>
                      <a:pt x="6125250" y="268794"/>
                    </a:moveTo>
                    <a:cubicBezTo>
                      <a:pt x="6122725" y="279176"/>
                      <a:pt x="6121022" y="289296"/>
                      <a:pt x="6120374" y="299164"/>
                    </a:cubicBezTo>
                    <a:cubicBezTo>
                      <a:pt x="6119725" y="309031"/>
                      <a:pt x="6120130" y="318646"/>
                      <a:pt x="6121819" y="328017"/>
                    </a:cubicBezTo>
                    <a:close/>
                    <a:moveTo>
                      <a:pt x="0" y="0"/>
                    </a:moveTo>
                    <a:lnTo>
                      <a:pt x="6442666" y="0"/>
                    </a:lnTo>
                    <a:lnTo>
                      <a:pt x="6438451" y="24480"/>
                    </a:lnTo>
                    <a:cubicBezTo>
                      <a:pt x="6435966" y="32636"/>
                      <a:pt x="6432204" y="40471"/>
                      <a:pt x="6426440" y="47806"/>
                    </a:cubicBezTo>
                    <a:cubicBezTo>
                      <a:pt x="6411580" y="66857"/>
                      <a:pt x="6415009" y="85336"/>
                      <a:pt x="6417296" y="105718"/>
                    </a:cubicBezTo>
                    <a:cubicBezTo>
                      <a:pt x="6419010" y="121150"/>
                      <a:pt x="6418439" y="136963"/>
                      <a:pt x="6418631" y="152584"/>
                    </a:cubicBezTo>
                    <a:cubicBezTo>
                      <a:pt x="6419200" y="180017"/>
                      <a:pt x="6419391" y="207450"/>
                      <a:pt x="6420344" y="234883"/>
                    </a:cubicBezTo>
                    <a:cubicBezTo>
                      <a:pt x="6420724" y="243648"/>
                      <a:pt x="6425489" y="252600"/>
                      <a:pt x="6424727" y="261173"/>
                    </a:cubicBezTo>
                    <a:cubicBezTo>
                      <a:pt x="6421106" y="300800"/>
                      <a:pt x="6415391" y="340425"/>
                      <a:pt x="6412152" y="380050"/>
                    </a:cubicBezTo>
                    <a:cubicBezTo>
                      <a:pt x="6410248" y="402529"/>
                      <a:pt x="6413865" y="425581"/>
                      <a:pt x="6411200" y="447870"/>
                    </a:cubicBezTo>
                    <a:cubicBezTo>
                      <a:pt x="6408152" y="473587"/>
                      <a:pt x="6400342" y="498733"/>
                      <a:pt x="6395577" y="524262"/>
                    </a:cubicBezTo>
                    <a:cubicBezTo>
                      <a:pt x="6394245" y="531310"/>
                      <a:pt x="6395960" y="539121"/>
                      <a:pt x="6396339" y="546552"/>
                    </a:cubicBezTo>
                    <a:cubicBezTo>
                      <a:pt x="6396721" y="554933"/>
                      <a:pt x="6397483" y="563125"/>
                      <a:pt x="6397674" y="571508"/>
                    </a:cubicBezTo>
                    <a:cubicBezTo>
                      <a:pt x="6398056" y="597037"/>
                      <a:pt x="6397483" y="622564"/>
                      <a:pt x="6398818" y="648092"/>
                    </a:cubicBezTo>
                    <a:cubicBezTo>
                      <a:pt x="6399579" y="663713"/>
                      <a:pt x="6407389" y="680096"/>
                      <a:pt x="6404531" y="694576"/>
                    </a:cubicBezTo>
                    <a:cubicBezTo>
                      <a:pt x="6399008" y="724104"/>
                      <a:pt x="6411390" y="753633"/>
                      <a:pt x="6401104" y="783158"/>
                    </a:cubicBezTo>
                    <a:cubicBezTo>
                      <a:pt x="6398056" y="792306"/>
                      <a:pt x="6405676" y="804877"/>
                      <a:pt x="6406056" y="815929"/>
                    </a:cubicBezTo>
                    <a:cubicBezTo>
                      <a:pt x="6407008" y="843552"/>
                      <a:pt x="6406818" y="871173"/>
                      <a:pt x="6406628" y="898797"/>
                    </a:cubicBezTo>
                    <a:cubicBezTo>
                      <a:pt x="6406438" y="923562"/>
                      <a:pt x="6409104" y="949281"/>
                      <a:pt x="6403770" y="973095"/>
                    </a:cubicBezTo>
                    <a:cubicBezTo>
                      <a:pt x="6398056" y="998052"/>
                      <a:pt x="6398818" y="1020529"/>
                      <a:pt x="6405294" y="1044725"/>
                    </a:cubicBezTo>
                    <a:cubicBezTo>
                      <a:pt x="6409676" y="1061298"/>
                      <a:pt x="6410248" y="1078826"/>
                      <a:pt x="6411580" y="1095972"/>
                    </a:cubicBezTo>
                    <a:cubicBezTo>
                      <a:pt x="6413104" y="1114449"/>
                      <a:pt x="6409104" y="1134834"/>
                      <a:pt x="6415391" y="1151600"/>
                    </a:cubicBezTo>
                    <a:cubicBezTo>
                      <a:pt x="6434060" y="1201512"/>
                      <a:pt x="6438060" y="1252757"/>
                      <a:pt x="6438060" y="1304955"/>
                    </a:cubicBezTo>
                    <a:cubicBezTo>
                      <a:pt x="6438060" y="1314483"/>
                      <a:pt x="6435395" y="1324198"/>
                      <a:pt x="6432537" y="1333341"/>
                    </a:cubicBezTo>
                    <a:cubicBezTo>
                      <a:pt x="6415391" y="1386684"/>
                      <a:pt x="6416914" y="1440216"/>
                      <a:pt x="6427393" y="1494509"/>
                    </a:cubicBezTo>
                    <a:cubicBezTo>
                      <a:pt x="6429679" y="1505751"/>
                      <a:pt x="6430060" y="1518324"/>
                      <a:pt x="6427775" y="1529563"/>
                    </a:cubicBezTo>
                    <a:cubicBezTo>
                      <a:pt x="6421106" y="1561189"/>
                      <a:pt x="6410056" y="1591859"/>
                      <a:pt x="6405294" y="1623675"/>
                    </a:cubicBezTo>
                    <a:cubicBezTo>
                      <a:pt x="6397483" y="1676253"/>
                      <a:pt x="6423771" y="1721785"/>
                      <a:pt x="6440919" y="1768838"/>
                    </a:cubicBezTo>
                    <a:cubicBezTo>
                      <a:pt x="6457112" y="1813610"/>
                      <a:pt x="6493689" y="1851709"/>
                      <a:pt x="6485496" y="1904673"/>
                    </a:cubicBezTo>
                    <a:cubicBezTo>
                      <a:pt x="6484735" y="1910004"/>
                      <a:pt x="6489878" y="1915912"/>
                      <a:pt x="6491212" y="1921817"/>
                    </a:cubicBezTo>
                    <a:cubicBezTo>
                      <a:pt x="6494833" y="1938009"/>
                      <a:pt x="6499211" y="1954202"/>
                      <a:pt x="6500928" y="1970586"/>
                    </a:cubicBezTo>
                    <a:cubicBezTo>
                      <a:pt x="6503215" y="1990589"/>
                      <a:pt x="6502454" y="2010974"/>
                      <a:pt x="6504358" y="2030977"/>
                    </a:cubicBezTo>
                    <a:cubicBezTo>
                      <a:pt x="6505501" y="2043835"/>
                      <a:pt x="6507596" y="2056600"/>
                      <a:pt x="6509406" y="2069340"/>
                    </a:cubicBezTo>
                    <a:lnTo>
                      <a:pt x="6509657" y="2072225"/>
                    </a:lnTo>
                    <a:lnTo>
                      <a:pt x="6509657" y="2131532"/>
                    </a:lnTo>
                    <a:lnTo>
                      <a:pt x="6508786" y="2138304"/>
                    </a:lnTo>
                    <a:cubicBezTo>
                      <a:pt x="6506595" y="2148519"/>
                      <a:pt x="6503977" y="2158712"/>
                      <a:pt x="6502262" y="2168903"/>
                    </a:cubicBezTo>
                    <a:cubicBezTo>
                      <a:pt x="6497499" y="2197670"/>
                      <a:pt x="6498833" y="2229296"/>
                      <a:pt x="6486640" y="2254633"/>
                    </a:cubicBezTo>
                    <a:cubicBezTo>
                      <a:pt x="6473686" y="2281683"/>
                      <a:pt x="6467780" y="2307402"/>
                      <a:pt x="6471780" y="2335405"/>
                    </a:cubicBezTo>
                    <a:cubicBezTo>
                      <a:pt x="6473114" y="2344741"/>
                      <a:pt x="6481116" y="2356744"/>
                      <a:pt x="6489306" y="2360933"/>
                    </a:cubicBezTo>
                    <a:cubicBezTo>
                      <a:pt x="6507595" y="2370270"/>
                      <a:pt x="6510835" y="2383032"/>
                      <a:pt x="6504547" y="2400369"/>
                    </a:cubicBezTo>
                    <a:cubicBezTo>
                      <a:pt x="6499211" y="2415420"/>
                      <a:pt x="6496546" y="2433897"/>
                      <a:pt x="6486258" y="2444184"/>
                    </a:cubicBezTo>
                    <a:cubicBezTo>
                      <a:pt x="6457112" y="2473333"/>
                      <a:pt x="6456160" y="2510483"/>
                      <a:pt x="6448350" y="2546678"/>
                    </a:cubicBezTo>
                    <a:cubicBezTo>
                      <a:pt x="6443585" y="2568774"/>
                      <a:pt x="6443395" y="2589352"/>
                      <a:pt x="6446633" y="2611450"/>
                    </a:cubicBezTo>
                    <a:cubicBezTo>
                      <a:pt x="6453872" y="2659455"/>
                      <a:pt x="6443585" y="2706131"/>
                      <a:pt x="6430441" y="2752235"/>
                    </a:cubicBezTo>
                    <a:cubicBezTo>
                      <a:pt x="6421679" y="2782716"/>
                      <a:pt x="6416344" y="2813958"/>
                      <a:pt x="6407389" y="2844248"/>
                    </a:cubicBezTo>
                    <a:cubicBezTo>
                      <a:pt x="6400531" y="2866918"/>
                      <a:pt x="6392339" y="2889587"/>
                      <a:pt x="6381291" y="2910353"/>
                    </a:cubicBezTo>
                    <a:cubicBezTo>
                      <a:pt x="6365097" y="2940455"/>
                      <a:pt x="6340712" y="2966742"/>
                      <a:pt x="6347189" y="3005035"/>
                    </a:cubicBezTo>
                    <a:cubicBezTo>
                      <a:pt x="6352904" y="3038756"/>
                      <a:pt x="6340904" y="3069235"/>
                      <a:pt x="6329473" y="3100099"/>
                    </a:cubicBezTo>
                    <a:cubicBezTo>
                      <a:pt x="6321091" y="3122770"/>
                      <a:pt x="6312516" y="3145436"/>
                      <a:pt x="6307182" y="3168870"/>
                    </a:cubicBezTo>
                    <a:cubicBezTo>
                      <a:pt x="6300896" y="3196686"/>
                      <a:pt x="6303564" y="3228119"/>
                      <a:pt x="6291942" y="3252885"/>
                    </a:cubicBezTo>
                    <a:cubicBezTo>
                      <a:pt x="6279750" y="3278795"/>
                      <a:pt x="6287942" y="3300319"/>
                      <a:pt x="6291371" y="3323372"/>
                    </a:cubicBezTo>
                    <a:cubicBezTo>
                      <a:pt x="6296706" y="3360139"/>
                      <a:pt x="6306612" y="3396719"/>
                      <a:pt x="6294039" y="3433866"/>
                    </a:cubicBezTo>
                    <a:cubicBezTo>
                      <a:pt x="6278798" y="3479015"/>
                      <a:pt x="6262414" y="3523785"/>
                      <a:pt x="6247937" y="3569124"/>
                    </a:cubicBezTo>
                    <a:cubicBezTo>
                      <a:pt x="6242410" y="3586653"/>
                      <a:pt x="6240124" y="3605509"/>
                      <a:pt x="6237648" y="3623799"/>
                    </a:cubicBezTo>
                    <a:cubicBezTo>
                      <a:pt x="6235551" y="3641134"/>
                      <a:pt x="6240887" y="3661899"/>
                      <a:pt x="6232886" y="3675238"/>
                    </a:cubicBezTo>
                    <a:cubicBezTo>
                      <a:pt x="6212312" y="3709529"/>
                      <a:pt x="6202214" y="3744770"/>
                      <a:pt x="6202214" y="3784397"/>
                    </a:cubicBezTo>
                    <a:cubicBezTo>
                      <a:pt x="6202214" y="3799258"/>
                      <a:pt x="6193641" y="3813737"/>
                      <a:pt x="6192116" y="3828785"/>
                    </a:cubicBezTo>
                    <a:cubicBezTo>
                      <a:pt x="6190212" y="3849362"/>
                      <a:pt x="6185068" y="3872985"/>
                      <a:pt x="6192308" y="3890891"/>
                    </a:cubicBezTo>
                    <a:cubicBezTo>
                      <a:pt x="6209454" y="3932993"/>
                      <a:pt x="6195163" y="3967091"/>
                      <a:pt x="6178210" y="4003861"/>
                    </a:cubicBezTo>
                    <a:cubicBezTo>
                      <a:pt x="6161446" y="4040058"/>
                      <a:pt x="6148111" y="4078159"/>
                      <a:pt x="6137060" y="4116641"/>
                    </a:cubicBezTo>
                    <a:cubicBezTo>
                      <a:pt x="6133060" y="4131119"/>
                      <a:pt x="6139729" y="4148453"/>
                      <a:pt x="6141062" y="4164458"/>
                    </a:cubicBezTo>
                    <a:cubicBezTo>
                      <a:pt x="6141443" y="4170174"/>
                      <a:pt x="6142014" y="4176461"/>
                      <a:pt x="6140110" y="4181603"/>
                    </a:cubicBezTo>
                    <a:cubicBezTo>
                      <a:pt x="6121819" y="4231324"/>
                      <a:pt x="6107914" y="4281810"/>
                      <a:pt x="6117439" y="4335722"/>
                    </a:cubicBezTo>
                    <a:cubicBezTo>
                      <a:pt x="6118392" y="4340674"/>
                      <a:pt x="6116295" y="4346201"/>
                      <a:pt x="6114962" y="4351154"/>
                    </a:cubicBezTo>
                    <a:cubicBezTo>
                      <a:pt x="6108104" y="4375349"/>
                      <a:pt x="6097246" y="4398972"/>
                      <a:pt x="6094769" y="4423545"/>
                    </a:cubicBezTo>
                    <a:cubicBezTo>
                      <a:pt x="6088673" y="4484127"/>
                      <a:pt x="6086195" y="4545086"/>
                      <a:pt x="6082195" y="4606053"/>
                    </a:cubicBezTo>
                    <a:cubicBezTo>
                      <a:pt x="6082006" y="4609863"/>
                      <a:pt x="6082006" y="4613864"/>
                      <a:pt x="6080672" y="4617291"/>
                    </a:cubicBezTo>
                    <a:cubicBezTo>
                      <a:pt x="6072479" y="4639772"/>
                      <a:pt x="6075148" y="4659393"/>
                      <a:pt x="6090768" y="4678445"/>
                    </a:cubicBezTo>
                    <a:cubicBezTo>
                      <a:pt x="6097626" y="4686828"/>
                      <a:pt x="6101246" y="4698258"/>
                      <a:pt x="6105056" y="4708734"/>
                    </a:cubicBezTo>
                    <a:cubicBezTo>
                      <a:pt x="6110772" y="4724167"/>
                      <a:pt x="6116295" y="4739978"/>
                      <a:pt x="6119916" y="4755980"/>
                    </a:cubicBezTo>
                    <a:cubicBezTo>
                      <a:pt x="6123345" y="4771793"/>
                      <a:pt x="6128106" y="4788747"/>
                      <a:pt x="6125441" y="4803988"/>
                    </a:cubicBezTo>
                    <a:cubicBezTo>
                      <a:pt x="6120679" y="4831420"/>
                      <a:pt x="6110010" y="4857522"/>
                      <a:pt x="6102960" y="4884572"/>
                    </a:cubicBezTo>
                    <a:cubicBezTo>
                      <a:pt x="6100482" y="4893907"/>
                      <a:pt x="6100866" y="4904195"/>
                      <a:pt x="6100674" y="4913909"/>
                    </a:cubicBezTo>
                    <a:cubicBezTo>
                      <a:pt x="6100104" y="4936201"/>
                      <a:pt x="6105628" y="4959061"/>
                      <a:pt x="6089816" y="4979253"/>
                    </a:cubicBezTo>
                    <a:cubicBezTo>
                      <a:pt x="6074956" y="4997922"/>
                      <a:pt x="6079337" y="5016785"/>
                      <a:pt x="6090577" y="5036405"/>
                    </a:cubicBezTo>
                    <a:cubicBezTo>
                      <a:pt x="6098579" y="5050504"/>
                      <a:pt x="6104866" y="5066505"/>
                      <a:pt x="6107914" y="5082317"/>
                    </a:cubicBezTo>
                    <a:cubicBezTo>
                      <a:pt x="6112104" y="5104036"/>
                      <a:pt x="6113820" y="5125562"/>
                      <a:pt x="6111342" y="5148995"/>
                    </a:cubicBezTo>
                    <a:cubicBezTo>
                      <a:pt x="6109628" y="5165570"/>
                      <a:pt x="6108866" y="5179097"/>
                      <a:pt x="6098770" y="5192051"/>
                    </a:cubicBezTo>
                    <a:cubicBezTo>
                      <a:pt x="6097246" y="5194145"/>
                      <a:pt x="6096864" y="5197955"/>
                      <a:pt x="6097056" y="5200813"/>
                    </a:cubicBezTo>
                    <a:cubicBezTo>
                      <a:pt x="6100294" y="5238343"/>
                      <a:pt x="6098579" y="5275491"/>
                      <a:pt x="6096291" y="5313403"/>
                    </a:cubicBezTo>
                    <a:cubicBezTo>
                      <a:pt x="6093247" y="5361598"/>
                      <a:pt x="6102198" y="5412276"/>
                      <a:pt x="6134203" y="5453995"/>
                    </a:cubicBezTo>
                    <a:cubicBezTo>
                      <a:pt x="6138967" y="5460092"/>
                      <a:pt x="6141062" y="5469236"/>
                      <a:pt x="6142206" y="5477239"/>
                    </a:cubicBezTo>
                    <a:cubicBezTo>
                      <a:pt x="6147158" y="5514957"/>
                      <a:pt x="6150587" y="5552869"/>
                      <a:pt x="6156112" y="5590590"/>
                    </a:cubicBezTo>
                    <a:cubicBezTo>
                      <a:pt x="6159160" y="5611164"/>
                      <a:pt x="6161827" y="5632691"/>
                      <a:pt x="6170210" y="5651360"/>
                    </a:cubicBezTo>
                    <a:cubicBezTo>
                      <a:pt x="6178400" y="5669647"/>
                      <a:pt x="6188116" y="5684320"/>
                      <a:pt x="6170972" y="5695178"/>
                    </a:cubicBezTo>
                    <a:cubicBezTo>
                      <a:pt x="6180116" y="5714607"/>
                      <a:pt x="6187737" y="5731564"/>
                      <a:pt x="6195927" y="5748136"/>
                    </a:cubicBezTo>
                    <a:cubicBezTo>
                      <a:pt x="6198974" y="5754234"/>
                      <a:pt x="6203929" y="5759378"/>
                      <a:pt x="6206787" y="5765474"/>
                    </a:cubicBezTo>
                    <a:cubicBezTo>
                      <a:pt x="6209834" y="5771953"/>
                      <a:pt x="6211739" y="5779191"/>
                      <a:pt x="6213264" y="5786239"/>
                    </a:cubicBezTo>
                    <a:cubicBezTo>
                      <a:pt x="6220122" y="5817674"/>
                      <a:pt x="6226408" y="5849107"/>
                      <a:pt x="6233839" y="5880348"/>
                    </a:cubicBezTo>
                    <a:cubicBezTo>
                      <a:pt x="6235362" y="5886447"/>
                      <a:pt x="6241458" y="5891590"/>
                      <a:pt x="6245457" y="5897114"/>
                    </a:cubicBezTo>
                    <a:cubicBezTo>
                      <a:pt x="6248126" y="5900735"/>
                      <a:pt x="6252127" y="5904353"/>
                      <a:pt x="6252699" y="5908355"/>
                    </a:cubicBezTo>
                    <a:cubicBezTo>
                      <a:pt x="6257271" y="5938836"/>
                      <a:pt x="6262606" y="5969124"/>
                      <a:pt x="6264891" y="5999796"/>
                    </a:cubicBezTo>
                    <a:cubicBezTo>
                      <a:pt x="6266794" y="6025515"/>
                      <a:pt x="6266225" y="6050282"/>
                      <a:pt x="6299372" y="6056948"/>
                    </a:cubicBezTo>
                    <a:cubicBezTo>
                      <a:pt x="6305088" y="6058092"/>
                      <a:pt x="6311185" y="6066284"/>
                      <a:pt x="6314041" y="6072569"/>
                    </a:cubicBezTo>
                    <a:cubicBezTo>
                      <a:pt x="6322233" y="6090477"/>
                      <a:pt x="6327758" y="6109530"/>
                      <a:pt x="6336139" y="6127247"/>
                    </a:cubicBezTo>
                    <a:cubicBezTo>
                      <a:pt x="6364144" y="6185351"/>
                      <a:pt x="6381862" y="6246121"/>
                      <a:pt x="6378623" y="6311084"/>
                    </a:cubicBezTo>
                    <a:cubicBezTo>
                      <a:pt x="6377671" y="6331277"/>
                      <a:pt x="6367382" y="6350899"/>
                      <a:pt x="6363571" y="6363664"/>
                    </a:cubicBezTo>
                    <a:cubicBezTo>
                      <a:pt x="6378623" y="6400429"/>
                      <a:pt x="6393101" y="6431292"/>
                      <a:pt x="6403960" y="6463490"/>
                    </a:cubicBezTo>
                    <a:cubicBezTo>
                      <a:pt x="6413676" y="6491874"/>
                      <a:pt x="6419772" y="6521593"/>
                      <a:pt x="6426820" y="6550742"/>
                    </a:cubicBezTo>
                    <a:cubicBezTo>
                      <a:pt x="6429489" y="6561411"/>
                      <a:pt x="6431012" y="6572269"/>
                      <a:pt x="6432347" y="6583128"/>
                    </a:cubicBezTo>
                    <a:cubicBezTo>
                      <a:pt x="6436537" y="6617036"/>
                      <a:pt x="6426440" y="6652472"/>
                      <a:pt x="6442443" y="6685617"/>
                    </a:cubicBezTo>
                    <a:cubicBezTo>
                      <a:pt x="6450825" y="6702955"/>
                      <a:pt x="6460921" y="6720103"/>
                      <a:pt x="6465303" y="6738388"/>
                    </a:cubicBezTo>
                    <a:cubicBezTo>
                      <a:pt x="6470066" y="6758011"/>
                      <a:pt x="6477496" y="6777207"/>
                      <a:pt x="6482807" y="6796804"/>
                    </a:cubicBezTo>
                    <a:lnTo>
                      <a:pt x="6487578" y="6857457"/>
                    </a:lnTo>
                    <a:lnTo>
                      <a:pt x="6360339" y="6857457"/>
                    </a:lnTo>
                    <a:lnTo>
                      <a:pt x="6360339" y="6857998"/>
                    </a:lnTo>
                    <a:lnTo>
                      <a:pt x="0" y="6857998"/>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68E2B1E3-4A4F-4862-B32A-0B74233B9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82343" y="2"/>
                <a:ext cx="6509657" cy="6857998"/>
              </a:xfrm>
              <a:custGeom>
                <a:avLst/>
                <a:gdLst>
                  <a:gd name="connsiteX0" fmla="*/ 5757500 w 6509657"/>
                  <a:gd name="connsiteY0" fmla="*/ 6118149 h 6857998"/>
                  <a:gd name="connsiteX1" fmla="*/ 5778719 w 6509657"/>
                  <a:gd name="connsiteY1" fmla="*/ 6133723 h 6857998"/>
                  <a:gd name="connsiteX2" fmla="*/ 5794879 w 6509657"/>
                  <a:gd name="connsiteY2" fmla="*/ 6149380 h 6857998"/>
                  <a:gd name="connsiteX3" fmla="*/ 5800355 w 6509657"/>
                  <a:gd name="connsiteY3" fmla="*/ 6166562 h 6857998"/>
                  <a:gd name="connsiteX4" fmla="*/ 5794879 w 6509657"/>
                  <a:gd name="connsiteY4" fmla="*/ 6149379 h 6857998"/>
                  <a:gd name="connsiteX5" fmla="*/ 5778719 w 6509657"/>
                  <a:gd name="connsiteY5" fmla="*/ 6133722 h 6857998"/>
                  <a:gd name="connsiteX6" fmla="*/ 5757500 w 6509657"/>
                  <a:gd name="connsiteY6" fmla="*/ 6118149 h 6857998"/>
                  <a:gd name="connsiteX7" fmla="*/ 5665657 w 6509657"/>
                  <a:gd name="connsiteY7" fmla="*/ 4941372 h 6857998"/>
                  <a:gd name="connsiteX8" fmla="*/ 5668987 w 6509657"/>
                  <a:gd name="connsiteY8" fmla="*/ 4950869 h 6857998"/>
                  <a:gd name="connsiteX9" fmla="*/ 5678672 w 6509657"/>
                  <a:gd name="connsiteY9" fmla="*/ 4991382 h 6857998"/>
                  <a:gd name="connsiteX10" fmla="*/ 5668987 w 6509657"/>
                  <a:gd name="connsiteY10" fmla="*/ 4950868 h 6857998"/>
                  <a:gd name="connsiteX11" fmla="*/ 5669596 w 6509657"/>
                  <a:gd name="connsiteY11" fmla="*/ 4749807 h 6857998"/>
                  <a:gd name="connsiteX12" fmla="*/ 5654889 w 6509657"/>
                  <a:gd name="connsiteY12" fmla="*/ 4799797 h 6857998"/>
                  <a:gd name="connsiteX13" fmla="*/ 5669596 w 6509657"/>
                  <a:gd name="connsiteY13" fmla="*/ 4749807 h 6857998"/>
                  <a:gd name="connsiteX14" fmla="*/ 5687394 w 6509657"/>
                  <a:gd name="connsiteY14" fmla="*/ 4543185 h 6857998"/>
                  <a:gd name="connsiteX15" fmla="*/ 5692800 w 6509657"/>
                  <a:gd name="connsiteY15" fmla="*/ 4557092 h 6857998"/>
                  <a:gd name="connsiteX16" fmla="*/ 5719165 w 6509657"/>
                  <a:gd name="connsiteY16" fmla="*/ 4602021 h 6857998"/>
                  <a:gd name="connsiteX17" fmla="*/ 5692800 w 6509657"/>
                  <a:gd name="connsiteY17" fmla="*/ 4557091 h 6857998"/>
                  <a:gd name="connsiteX18" fmla="*/ 6153612 w 6509657"/>
                  <a:gd name="connsiteY18" fmla="*/ 2819253 h 6857998"/>
                  <a:gd name="connsiteX19" fmla="*/ 6165256 w 6509657"/>
                  <a:gd name="connsiteY19" fmla="*/ 2827484 h 6857998"/>
                  <a:gd name="connsiteX20" fmla="*/ 6165258 w 6509657"/>
                  <a:gd name="connsiteY20" fmla="*/ 2827486 h 6857998"/>
                  <a:gd name="connsiteX21" fmla="*/ 6193761 w 6509657"/>
                  <a:gd name="connsiteY21" fmla="*/ 2861156 h 6857998"/>
                  <a:gd name="connsiteX22" fmla="*/ 6184107 w 6509657"/>
                  <a:gd name="connsiteY22" fmla="*/ 2842392 h 6857998"/>
                  <a:gd name="connsiteX23" fmla="*/ 6165258 w 6509657"/>
                  <a:gd name="connsiteY23" fmla="*/ 2827486 h 6857998"/>
                  <a:gd name="connsiteX24" fmla="*/ 6165256 w 6509657"/>
                  <a:gd name="connsiteY24" fmla="*/ 2827483 h 6857998"/>
                  <a:gd name="connsiteX25" fmla="*/ 6083958 w 6509657"/>
                  <a:gd name="connsiteY25" fmla="*/ 1974015 h 6857998"/>
                  <a:gd name="connsiteX26" fmla="*/ 6077444 w 6509657"/>
                  <a:gd name="connsiteY26" fmla="*/ 1999763 h 6857998"/>
                  <a:gd name="connsiteX27" fmla="*/ 6059716 w 6509657"/>
                  <a:gd name="connsiteY27" fmla="*/ 2023547 h 6857998"/>
                  <a:gd name="connsiteX28" fmla="*/ 6083958 w 6509657"/>
                  <a:gd name="connsiteY28" fmla="*/ 1974015 h 6857998"/>
                  <a:gd name="connsiteX29" fmla="*/ 6066764 w 6509657"/>
                  <a:gd name="connsiteY29" fmla="*/ 1768838 h 6857998"/>
                  <a:gd name="connsiteX30" fmla="*/ 6058162 w 6509657"/>
                  <a:gd name="connsiteY30" fmla="*/ 1785412 h 6857998"/>
                  <a:gd name="connsiteX31" fmla="*/ 6057382 w 6509657"/>
                  <a:gd name="connsiteY31" fmla="*/ 1801558 h 6857998"/>
                  <a:gd name="connsiteX32" fmla="*/ 6066764 w 6509657"/>
                  <a:gd name="connsiteY32" fmla="*/ 1768838 h 6857998"/>
                  <a:gd name="connsiteX33" fmla="*/ 6176353 w 6509657"/>
                  <a:gd name="connsiteY33" fmla="*/ 520953 h 6857998"/>
                  <a:gd name="connsiteX34" fmla="*/ 6169625 w 6509657"/>
                  <a:gd name="connsiteY34" fmla="*/ 549926 h 6857998"/>
                  <a:gd name="connsiteX35" fmla="*/ 6163371 w 6509657"/>
                  <a:gd name="connsiteY35" fmla="*/ 566616 h 6857998"/>
                  <a:gd name="connsiteX36" fmla="*/ 6157421 w 6509657"/>
                  <a:gd name="connsiteY36" fmla="*/ 581804 h 6857998"/>
                  <a:gd name="connsiteX37" fmla="*/ 6157002 w 6509657"/>
                  <a:gd name="connsiteY37" fmla="*/ 583595 h 6857998"/>
                  <a:gd name="connsiteX38" fmla="*/ 6154828 w 6509657"/>
                  <a:gd name="connsiteY38" fmla="*/ 589388 h 6857998"/>
                  <a:gd name="connsiteX39" fmla="*/ 6150205 w 6509657"/>
                  <a:gd name="connsiteY39" fmla="*/ 612658 h 6857998"/>
                  <a:gd name="connsiteX40" fmla="*/ 6157002 w 6509657"/>
                  <a:gd name="connsiteY40" fmla="*/ 583595 h 6857998"/>
                  <a:gd name="connsiteX41" fmla="*/ 6163319 w 6509657"/>
                  <a:gd name="connsiteY41" fmla="*/ 566754 h 6857998"/>
                  <a:gd name="connsiteX42" fmla="*/ 6163371 w 6509657"/>
                  <a:gd name="connsiteY42" fmla="*/ 566616 h 6857998"/>
                  <a:gd name="connsiteX43" fmla="*/ 6169209 w 6509657"/>
                  <a:gd name="connsiteY43" fmla="*/ 551717 h 6857998"/>
                  <a:gd name="connsiteX44" fmla="*/ 6169625 w 6509657"/>
                  <a:gd name="connsiteY44" fmla="*/ 549926 h 6857998"/>
                  <a:gd name="connsiteX45" fmla="*/ 6171790 w 6509657"/>
                  <a:gd name="connsiteY45" fmla="*/ 544146 h 6857998"/>
                  <a:gd name="connsiteX46" fmla="*/ 6176353 w 6509657"/>
                  <a:gd name="connsiteY46" fmla="*/ 520953 h 6857998"/>
                  <a:gd name="connsiteX47" fmla="*/ 6125250 w 6509657"/>
                  <a:gd name="connsiteY47" fmla="*/ 268794 h 6857998"/>
                  <a:gd name="connsiteX48" fmla="*/ 6120374 w 6509657"/>
                  <a:gd name="connsiteY48" fmla="*/ 299164 h 6857998"/>
                  <a:gd name="connsiteX49" fmla="*/ 6121819 w 6509657"/>
                  <a:gd name="connsiteY49" fmla="*/ 328017 h 6857998"/>
                  <a:gd name="connsiteX50" fmla="*/ 0 w 6509657"/>
                  <a:gd name="connsiteY50" fmla="*/ 0 h 6857998"/>
                  <a:gd name="connsiteX51" fmla="*/ 6442666 w 6509657"/>
                  <a:gd name="connsiteY51" fmla="*/ 0 h 6857998"/>
                  <a:gd name="connsiteX52" fmla="*/ 6438451 w 6509657"/>
                  <a:gd name="connsiteY52" fmla="*/ 24480 h 6857998"/>
                  <a:gd name="connsiteX53" fmla="*/ 6426440 w 6509657"/>
                  <a:gd name="connsiteY53" fmla="*/ 47806 h 6857998"/>
                  <a:gd name="connsiteX54" fmla="*/ 6417296 w 6509657"/>
                  <a:gd name="connsiteY54" fmla="*/ 105718 h 6857998"/>
                  <a:gd name="connsiteX55" fmla="*/ 6418631 w 6509657"/>
                  <a:gd name="connsiteY55" fmla="*/ 152584 h 6857998"/>
                  <a:gd name="connsiteX56" fmla="*/ 6420344 w 6509657"/>
                  <a:gd name="connsiteY56" fmla="*/ 234883 h 6857998"/>
                  <a:gd name="connsiteX57" fmla="*/ 6424727 w 6509657"/>
                  <a:gd name="connsiteY57" fmla="*/ 261173 h 6857998"/>
                  <a:gd name="connsiteX58" fmla="*/ 6412152 w 6509657"/>
                  <a:gd name="connsiteY58" fmla="*/ 380050 h 6857998"/>
                  <a:gd name="connsiteX59" fmla="*/ 6411200 w 6509657"/>
                  <a:gd name="connsiteY59" fmla="*/ 447870 h 6857998"/>
                  <a:gd name="connsiteX60" fmla="*/ 6395577 w 6509657"/>
                  <a:gd name="connsiteY60" fmla="*/ 524262 h 6857998"/>
                  <a:gd name="connsiteX61" fmla="*/ 6396339 w 6509657"/>
                  <a:gd name="connsiteY61" fmla="*/ 546552 h 6857998"/>
                  <a:gd name="connsiteX62" fmla="*/ 6397674 w 6509657"/>
                  <a:gd name="connsiteY62" fmla="*/ 571508 h 6857998"/>
                  <a:gd name="connsiteX63" fmla="*/ 6398818 w 6509657"/>
                  <a:gd name="connsiteY63" fmla="*/ 648092 h 6857998"/>
                  <a:gd name="connsiteX64" fmla="*/ 6404531 w 6509657"/>
                  <a:gd name="connsiteY64" fmla="*/ 694576 h 6857998"/>
                  <a:gd name="connsiteX65" fmla="*/ 6401104 w 6509657"/>
                  <a:gd name="connsiteY65" fmla="*/ 783158 h 6857998"/>
                  <a:gd name="connsiteX66" fmla="*/ 6406056 w 6509657"/>
                  <a:gd name="connsiteY66" fmla="*/ 815929 h 6857998"/>
                  <a:gd name="connsiteX67" fmla="*/ 6406628 w 6509657"/>
                  <a:gd name="connsiteY67" fmla="*/ 898797 h 6857998"/>
                  <a:gd name="connsiteX68" fmla="*/ 6403770 w 6509657"/>
                  <a:gd name="connsiteY68" fmla="*/ 973095 h 6857998"/>
                  <a:gd name="connsiteX69" fmla="*/ 6405294 w 6509657"/>
                  <a:gd name="connsiteY69" fmla="*/ 1044725 h 6857998"/>
                  <a:gd name="connsiteX70" fmla="*/ 6411580 w 6509657"/>
                  <a:gd name="connsiteY70" fmla="*/ 1095972 h 6857998"/>
                  <a:gd name="connsiteX71" fmla="*/ 6415391 w 6509657"/>
                  <a:gd name="connsiteY71" fmla="*/ 1151600 h 6857998"/>
                  <a:gd name="connsiteX72" fmla="*/ 6438060 w 6509657"/>
                  <a:gd name="connsiteY72" fmla="*/ 1304955 h 6857998"/>
                  <a:gd name="connsiteX73" fmla="*/ 6432537 w 6509657"/>
                  <a:gd name="connsiteY73" fmla="*/ 1333341 h 6857998"/>
                  <a:gd name="connsiteX74" fmla="*/ 6427393 w 6509657"/>
                  <a:gd name="connsiteY74" fmla="*/ 1494509 h 6857998"/>
                  <a:gd name="connsiteX75" fmla="*/ 6427775 w 6509657"/>
                  <a:gd name="connsiteY75" fmla="*/ 1529563 h 6857998"/>
                  <a:gd name="connsiteX76" fmla="*/ 6405294 w 6509657"/>
                  <a:gd name="connsiteY76" fmla="*/ 1623675 h 6857998"/>
                  <a:gd name="connsiteX77" fmla="*/ 6440919 w 6509657"/>
                  <a:gd name="connsiteY77" fmla="*/ 1768838 h 6857998"/>
                  <a:gd name="connsiteX78" fmla="*/ 6485496 w 6509657"/>
                  <a:gd name="connsiteY78" fmla="*/ 1904673 h 6857998"/>
                  <a:gd name="connsiteX79" fmla="*/ 6491212 w 6509657"/>
                  <a:gd name="connsiteY79" fmla="*/ 1921817 h 6857998"/>
                  <a:gd name="connsiteX80" fmla="*/ 6500928 w 6509657"/>
                  <a:gd name="connsiteY80" fmla="*/ 1970586 h 6857998"/>
                  <a:gd name="connsiteX81" fmla="*/ 6504358 w 6509657"/>
                  <a:gd name="connsiteY81" fmla="*/ 2030977 h 6857998"/>
                  <a:gd name="connsiteX82" fmla="*/ 6509406 w 6509657"/>
                  <a:gd name="connsiteY82" fmla="*/ 2069340 h 6857998"/>
                  <a:gd name="connsiteX83" fmla="*/ 6509657 w 6509657"/>
                  <a:gd name="connsiteY83" fmla="*/ 2072225 h 6857998"/>
                  <a:gd name="connsiteX84" fmla="*/ 6509657 w 6509657"/>
                  <a:gd name="connsiteY84" fmla="*/ 2131532 h 6857998"/>
                  <a:gd name="connsiteX85" fmla="*/ 6508786 w 6509657"/>
                  <a:gd name="connsiteY85" fmla="*/ 2138304 h 6857998"/>
                  <a:gd name="connsiteX86" fmla="*/ 6502262 w 6509657"/>
                  <a:gd name="connsiteY86" fmla="*/ 2168903 h 6857998"/>
                  <a:gd name="connsiteX87" fmla="*/ 6486640 w 6509657"/>
                  <a:gd name="connsiteY87" fmla="*/ 2254633 h 6857998"/>
                  <a:gd name="connsiteX88" fmla="*/ 6471780 w 6509657"/>
                  <a:gd name="connsiteY88" fmla="*/ 2335405 h 6857998"/>
                  <a:gd name="connsiteX89" fmla="*/ 6489306 w 6509657"/>
                  <a:gd name="connsiteY89" fmla="*/ 2360933 h 6857998"/>
                  <a:gd name="connsiteX90" fmla="*/ 6504547 w 6509657"/>
                  <a:gd name="connsiteY90" fmla="*/ 2400369 h 6857998"/>
                  <a:gd name="connsiteX91" fmla="*/ 6486258 w 6509657"/>
                  <a:gd name="connsiteY91" fmla="*/ 2444184 h 6857998"/>
                  <a:gd name="connsiteX92" fmla="*/ 6448350 w 6509657"/>
                  <a:gd name="connsiteY92" fmla="*/ 2546678 h 6857998"/>
                  <a:gd name="connsiteX93" fmla="*/ 6446633 w 6509657"/>
                  <a:gd name="connsiteY93" fmla="*/ 2611450 h 6857998"/>
                  <a:gd name="connsiteX94" fmla="*/ 6430441 w 6509657"/>
                  <a:gd name="connsiteY94" fmla="*/ 2752235 h 6857998"/>
                  <a:gd name="connsiteX95" fmla="*/ 6407389 w 6509657"/>
                  <a:gd name="connsiteY95" fmla="*/ 2844248 h 6857998"/>
                  <a:gd name="connsiteX96" fmla="*/ 6381291 w 6509657"/>
                  <a:gd name="connsiteY96" fmla="*/ 2910353 h 6857998"/>
                  <a:gd name="connsiteX97" fmla="*/ 6347189 w 6509657"/>
                  <a:gd name="connsiteY97" fmla="*/ 3005035 h 6857998"/>
                  <a:gd name="connsiteX98" fmla="*/ 6329473 w 6509657"/>
                  <a:gd name="connsiteY98" fmla="*/ 3100099 h 6857998"/>
                  <a:gd name="connsiteX99" fmla="*/ 6307182 w 6509657"/>
                  <a:gd name="connsiteY99" fmla="*/ 3168870 h 6857998"/>
                  <a:gd name="connsiteX100" fmla="*/ 6291942 w 6509657"/>
                  <a:gd name="connsiteY100" fmla="*/ 3252885 h 6857998"/>
                  <a:gd name="connsiteX101" fmla="*/ 6291371 w 6509657"/>
                  <a:gd name="connsiteY101" fmla="*/ 3323372 h 6857998"/>
                  <a:gd name="connsiteX102" fmla="*/ 6294039 w 6509657"/>
                  <a:gd name="connsiteY102" fmla="*/ 3433866 h 6857998"/>
                  <a:gd name="connsiteX103" fmla="*/ 6247937 w 6509657"/>
                  <a:gd name="connsiteY103" fmla="*/ 3569124 h 6857998"/>
                  <a:gd name="connsiteX104" fmla="*/ 6237648 w 6509657"/>
                  <a:gd name="connsiteY104" fmla="*/ 3623799 h 6857998"/>
                  <a:gd name="connsiteX105" fmla="*/ 6232886 w 6509657"/>
                  <a:gd name="connsiteY105" fmla="*/ 3675238 h 6857998"/>
                  <a:gd name="connsiteX106" fmla="*/ 6202214 w 6509657"/>
                  <a:gd name="connsiteY106" fmla="*/ 3784397 h 6857998"/>
                  <a:gd name="connsiteX107" fmla="*/ 6192116 w 6509657"/>
                  <a:gd name="connsiteY107" fmla="*/ 3828785 h 6857998"/>
                  <a:gd name="connsiteX108" fmla="*/ 6192308 w 6509657"/>
                  <a:gd name="connsiteY108" fmla="*/ 3890891 h 6857998"/>
                  <a:gd name="connsiteX109" fmla="*/ 6178210 w 6509657"/>
                  <a:gd name="connsiteY109" fmla="*/ 4003861 h 6857998"/>
                  <a:gd name="connsiteX110" fmla="*/ 6137060 w 6509657"/>
                  <a:gd name="connsiteY110" fmla="*/ 4116641 h 6857998"/>
                  <a:gd name="connsiteX111" fmla="*/ 6141062 w 6509657"/>
                  <a:gd name="connsiteY111" fmla="*/ 4164458 h 6857998"/>
                  <a:gd name="connsiteX112" fmla="*/ 6140110 w 6509657"/>
                  <a:gd name="connsiteY112" fmla="*/ 4181603 h 6857998"/>
                  <a:gd name="connsiteX113" fmla="*/ 6117439 w 6509657"/>
                  <a:gd name="connsiteY113" fmla="*/ 4335722 h 6857998"/>
                  <a:gd name="connsiteX114" fmla="*/ 6114962 w 6509657"/>
                  <a:gd name="connsiteY114" fmla="*/ 4351154 h 6857998"/>
                  <a:gd name="connsiteX115" fmla="*/ 6094769 w 6509657"/>
                  <a:gd name="connsiteY115" fmla="*/ 4423545 h 6857998"/>
                  <a:gd name="connsiteX116" fmla="*/ 6082195 w 6509657"/>
                  <a:gd name="connsiteY116" fmla="*/ 4606053 h 6857998"/>
                  <a:gd name="connsiteX117" fmla="*/ 6080672 w 6509657"/>
                  <a:gd name="connsiteY117" fmla="*/ 4617291 h 6857998"/>
                  <a:gd name="connsiteX118" fmla="*/ 6090768 w 6509657"/>
                  <a:gd name="connsiteY118" fmla="*/ 4678445 h 6857998"/>
                  <a:gd name="connsiteX119" fmla="*/ 6105056 w 6509657"/>
                  <a:gd name="connsiteY119" fmla="*/ 4708734 h 6857998"/>
                  <a:gd name="connsiteX120" fmla="*/ 6119916 w 6509657"/>
                  <a:gd name="connsiteY120" fmla="*/ 4755980 h 6857998"/>
                  <a:gd name="connsiteX121" fmla="*/ 6125441 w 6509657"/>
                  <a:gd name="connsiteY121" fmla="*/ 4803988 h 6857998"/>
                  <a:gd name="connsiteX122" fmla="*/ 6102960 w 6509657"/>
                  <a:gd name="connsiteY122" fmla="*/ 4884572 h 6857998"/>
                  <a:gd name="connsiteX123" fmla="*/ 6100674 w 6509657"/>
                  <a:gd name="connsiteY123" fmla="*/ 4913909 h 6857998"/>
                  <a:gd name="connsiteX124" fmla="*/ 6089816 w 6509657"/>
                  <a:gd name="connsiteY124" fmla="*/ 4979253 h 6857998"/>
                  <a:gd name="connsiteX125" fmla="*/ 6090577 w 6509657"/>
                  <a:gd name="connsiteY125" fmla="*/ 5036405 h 6857998"/>
                  <a:gd name="connsiteX126" fmla="*/ 6107914 w 6509657"/>
                  <a:gd name="connsiteY126" fmla="*/ 5082317 h 6857998"/>
                  <a:gd name="connsiteX127" fmla="*/ 6111342 w 6509657"/>
                  <a:gd name="connsiteY127" fmla="*/ 5148995 h 6857998"/>
                  <a:gd name="connsiteX128" fmla="*/ 6098770 w 6509657"/>
                  <a:gd name="connsiteY128" fmla="*/ 5192051 h 6857998"/>
                  <a:gd name="connsiteX129" fmla="*/ 6097056 w 6509657"/>
                  <a:gd name="connsiteY129" fmla="*/ 5200813 h 6857998"/>
                  <a:gd name="connsiteX130" fmla="*/ 6096291 w 6509657"/>
                  <a:gd name="connsiteY130" fmla="*/ 5313403 h 6857998"/>
                  <a:gd name="connsiteX131" fmla="*/ 6134203 w 6509657"/>
                  <a:gd name="connsiteY131" fmla="*/ 5453995 h 6857998"/>
                  <a:gd name="connsiteX132" fmla="*/ 6142206 w 6509657"/>
                  <a:gd name="connsiteY132" fmla="*/ 5477239 h 6857998"/>
                  <a:gd name="connsiteX133" fmla="*/ 6156112 w 6509657"/>
                  <a:gd name="connsiteY133" fmla="*/ 5590590 h 6857998"/>
                  <a:gd name="connsiteX134" fmla="*/ 6170210 w 6509657"/>
                  <a:gd name="connsiteY134" fmla="*/ 5651360 h 6857998"/>
                  <a:gd name="connsiteX135" fmla="*/ 6170972 w 6509657"/>
                  <a:gd name="connsiteY135" fmla="*/ 5695178 h 6857998"/>
                  <a:gd name="connsiteX136" fmla="*/ 6195927 w 6509657"/>
                  <a:gd name="connsiteY136" fmla="*/ 5748136 h 6857998"/>
                  <a:gd name="connsiteX137" fmla="*/ 6206787 w 6509657"/>
                  <a:gd name="connsiteY137" fmla="*/ 5765474 h 6857998"/>
                  <a:gd name="connsiteX138" fmla="*/ 6213264 w 6509657"/>
                  <a:gd name="connsiteY138" fmla="*/ 5786239 h 6857998"/>
                  <a:gd name="connsiteX139" fmla="*/ 6233839 w 6509657"/>
                  <a:gd name="connsiteY139" fmla="*/ 5880348 h 6857998"/>
                  <a:gd name="connsiteX140" fmla="*/ 6245457 w 6509657"/>
                  <a:gd name="connsiteY140" fmla="*/ 5897114 h 6857998"/>
                  <a:gd name="connsiteX141" fmla="*/ 6252699 w 6509657"/>
                  <a:gd name="connsiteY141" fmla="*/ 5908355 h 6857998"/>
                  <a:gd name="connsiteX142" fmla="*/ 6264891 w 6509657"/>
                  <a:gd name="connsiteY142" fmla="*/ 5999796 h 6857998"/>
                  <a:gd name="connsiteX143" fmla="*/ 6299372 w 6509657"/>
                  <a:gd name="connsiteY143" fmla="*/ 6056948 h 6857998"/>
                  <a:gd name="connsiteX144" fmla="*/ 6314041 w 6509657"/>
                  <a:gd name="connsiteY144" fmla="*/ 6072569 h 6857998"/>
                  <a:gd name="connsiteX145" fmla="*/ 6336139 w 6509657"/>
                  <a:gd name="connsiteY145" fmla="*/ 6127247 h 6857998"/>
                  <a:gd name="connsiteX146" fmla="*/ 6378623 w 6509657"/>
                  <a:gd name="connsiteY146" fmla="*/ 6311084 h 6857998"/>
                  <a:gd name="connsiteX147" fmla="*/ 6363571 w 6509657"/>
                  <a:gd name="connsiteY147" fmla="*/ 6363664 h 6857998"/>
                  <a:gd name="connsiteX148" fmla="*/ 6403960 w 6509657"/>
                  <a:gd name="connsiteY148" fmla="*/ 6463490 h 6857998"/>
                  <a:gd name="connsiteX149" fmla="*/ 6426820 w 6509657"/>
                  <a:gd name="connsiteY149" fmla="*/ 6550742 h 6857998"/>
                  <a:gd name="connsiteX150" fmla="*/ 6432347 w 6509657"/>
                  <a:gd name="connsiteY150" fmla="*/ 6583128 h 6857998"/>
                  <a:gd name="connsiteX151" fmla="*/ 6442443 w 6509657"/>
                  <a:gd name="connsiteY151" fmla="*/ 6685617 h 6857998"/>
                  <a:gd name="connsiteX152" fmla="*/ 6465303 w 6509657"/>
                  <a:gd name="connsiteY152" fmla="*/ 6738388 h 6857998"/>
                  <a:gd name="connsiteX153" fmla="*/ 6482807 w 6509657"/>
                  <a:gd name="connsiteY153" fmla="*/ 6796804 h 6857998"/>
                  <a:gd name="connsiteX154" fmla="*/ 6487578 w 6509657"/>
                  <a:gd name="connsiteY154" fmla="*/ 6857457 h 6857998"/>
                  <a:gd name="connsiteX155" fmla="*/ 6360339 w 6509657"/>
                  <a:gd name="connsiteY155" fmla="*/ 6857457 h 6857998"/>
                  <a:gd name="connsiteX156" fmla="*/ 6360339 w 6509657"/>
                  <a:gd name="connsiteY156" fmla="*/ 6857998 h 6857998"/>
                  <a:gd name="connsiteX157" fmla="*/ 0 w 6509657"/>
                  <a:gd name="connsiteY157" fmla="*/ 6857998 h 685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509657" h="6857998">
                    <a:moveTo>
                      <a:pt x="5757500" y="6118149"/>
                    </a:moveTo>
                    <a:cubicBezTo>
                      <a:pt x="5764049" y="6124102"/>
                      <a:pt x="5771670" y="6129341"/>
                      <a:pt x="5778719" y="6133723"/>
                    </a:cubicBezTo>
                    <a:cubicBezTo>
                      <a:pt x="5785863" y="6138152"/>
                      <a:pt x="5791209" y="6143474"/>
                      <a:pt x="5794879" y="6149380"/>
                    </a:cubicBezTo>
                    <a:lnTo>
                      <a:pt x="5800355" y="6166562"/>
                    </a:lnTo>
                    <a:lnTo>
                      <a:pt x="5794879" y="6149379"/>
                    </a:lnTo>
                    <a:cubicBezTo>
                      <a:pt x="5791209" y="6143474"/>
                      <a:pt x="5785863" y="6138152"/>
                      <a:pt x="5778719" y="6133722"/>
                    </a:cubicBezTo>
                    <a:cubicBezTo>
                      <a:pt x="5771670" y="6129341"/>
                      <a:pt x="5764049" y="6124102"/>
                      <a:pt x="5757500" y="6118149"/>
                    </a:cubicBezTo>
                    <a:close/>
                    <a:moveTo>
                      <a:pt x="5665657" y="4941372"/>
                    </a:moveTo>
                    <a:lnTo>
                      <a:pt x="5668987" y="4950869"/>
                    </a:lnTo>
                    <a:lnTo>
                      <a:pt x="5678672" y="4991382"/>
                    </a:lnTo>
                    <a:lnTo>
                      <a:pt x="5668987" y="4950868"/>
                    </a:lnTo>
                    <a:close/>
                    <a:moveTo>
                      <a:pt x="5669596" y="4749807"/>
                    </a:moveTo>
                    <a:cubicBezTo>
                      <a:pt x="5657460" y="4762826"/>
                      <a:pt x="5656603" y="4781365"/>
                      <a:pt x="5654889" y="4799797"/>
                    </a:cubicBezTo>
                    <a:cubicBezTo>
                      <a:pt x="5656603" y="4781365"/>
                      <a:pt x="5657460" y="4762827"/>
                      <a:pt x="5669596" y="4749807"/>
                    </a:cubicBezTo>
                    <a:close/>
                    <a:moveTo>
                      <a:pt x="5687394" y="4543185"/>
                    </a:moveTo>
                    <a:cubicBezTo>
                      <a:pt x="5688372" y="4548281"/>
                      <a:pt x="5690419" y="4553662"/>
                      <a:pt x="5692800" y="4557092"/>
                    </a:cubicBezTo>
                    <a:cubicBezTo>
                      <a:pt x="5704421" y="4573618"/>
                      <a:pt x="5713208" y="4588275"/>
                      <a:pt x="5719165" y="4602021"/>
                    </a:cubicBezTo>
                    <a:cubicBezTo>
                      <a:pt x="5713208" y="4588275"/>
                      <a:pt x="5704421" y="4573618"/>
                      <a:pt x="5692800" y="4557091"/>
                    </a:cubicBezTo>
                    <a:close/>
                    <a:moveTo>
                      <a:pt x="6153612" y="2819253"/>
                    </a:moveTo>
                    <a:lnTo>
                      <a:pt x="6165256" y="2827484"/>
                    </a:lnTo>
                    <a:lnTo>
                      <a:pt x="6165258" y="2827486"/>
                    </a:lnTo>
                    <a:lnTo>
                      <a:pt x="6193761" y="2861156"/>
                    </a:lnTo>
                    <a:lnTo>
                      <a:pt x="6184107" y="2842392"/>
                    </a:lnTo>
                    <a:lnTo>
                      <a:pt x="6165258" y="2827486"/>
                    </a:lnTo>
                    <a:lnTo>
                      <a:pt x="6165256" y="2827483"/>
                    </a:lnTo>
                    <a:close/>
                    <a:moveTo>
                      <a:pt x="6083958" y="1974015"/>
                    </a:moveTo>
                    <a:lnTo>
                      <a:pt x="6077444" y="1999763"/>
                    </a:lnTo>
                    <a:cubicBezTo>
                      <a:pt x="6073635" y="2008056"/>
                      <a:pt x="6067955" y="2016020"/>
                      <a:pt x="6059716" y="2023547"/>
                    </a:cubicBezTo>
                    <a:cubicBezTo>
                      <a:pt x="6076195" y="2008497"/>
                      <a:pt x="6082433" y="1991685"/>
                      <a:pt x="6083958" y="1974015"/>
                    </a:cubicBezTo>
                    <a:close/>
                    <a:moveTo>
                      <a:pt x="6066764" y="1768838"/>
                    </a:moveTo>
                    <a:cubicBezTo>
                      <a:pt x="6062383" y="1774411"/>
                      <a:pt x="6059620" y="1779948"/>
                      <a:pt x="6058162" y="1785412"/>
                    </a:cubicBezTo>
                    <a:lnTo>
                      <a:pt x="6057382" y="1801558"/>
                    </a:lnTo>
                    <a:cubicBezTo>
                      <a:pt x="6055715" y="1790986"/>
                      <a:pt x="6058001" y="1779981"/>
                      <a:pt x="6066764" y="1768838"/>
                    </a:cubicBezTo>
                    <a:close/>
                    <a:moveTo>
                      <a:pt x="6176353" y="520953"/>
                    </a:moveTo>
                    <a:lnTo>
                      <a:pt x="6169625" y="549926"/>
                    </a:lnTo>
                    <a:lnTo>
                      <a:pt x="6163371" y="566616"/>
                    </a:lnTo>
                    <a:lnTo>
                      <a:pt x="6157421" y="581804"/>
                    </a:lnTo>
                    <a:lnTo>
                      <a:pt x="6157002" y="583595"/>
                    </a:lnTo>
                    <a:lnTo>
                      <a:pt x="6154828" y="589388"/>
                    </a:lnTo>
                    <a:cubicBezTo>
                      <a:pt x="6152427" y="597005"/>
                      <a:pt x="6150670" y="604728"/>
                      <a:pt x="6150205" y="612658"/>
                    </a:cubicBezTo>
                    <a:lnTo>
                      <a:pt x="6157002" y="583595"/>
                    </a:lnTo>
                    <a:lnTo>
                      <a:pt x="6163319" y="566754"/>
                    </a:lnTo>
                    <a:lnTo>
                      <a:pt x="6163371" y="566616"/>
                    </a:lnTo>
                    <a:lnTo>
                      <a:pt x="6169209" y="551717"/>
                    </a:lnTo>
                    <a:lnTo>
                      <a:pt x="6169625" y="549926"/>
                    </a:lnTo>
                    <a:lnTo>
                      <a:pt x="6171790" y="544146"/>
                    </a:lnTo>
                    <a:cubicBezTo>
                      <a:pt x="6174177" y="536547"/>
                      <a:pt x="6175914" y="528850"/>
                      <a:pt x="6176353" y="520953"/>
                    </a:cubicBezTo>
                    <a:close/>
                    <a:moveTo>
                      <a:pt x="6125250" y="268794"/>
                    </a:moveTo>
                    <a:cubicBezTo>
                      <a:pt x="6122725" y="279176"/>
                      <a:pt x="6121022" y="289296"/>
                      <a:pt x="6120374" y="299164"/>
                    </a:cubicBezTo>
                    <a:cubicBezTo>
                      <a:pt x="6119725" y="309031"/>
                      <a:pt x="6120130" y="318646"/>
                      <a:pt x="6121819" y="328017"/>
                    </a:cubicBezTo>
                    <a:close/>
                    <a:moveTo>
                      <a:pt x="0" y="0"/>
                    </a:moveTo>
                    <a:lnTo>
                      <a:pt x="6442666" y="0"/>
                    </a:lnTo>
                    <a:lnTo>
                      <a:pt x="6438451" y="24480"/>
                    </a:lnTo>
                    <a:cubicBezTo>
                      <a:pt x="6435966" y="32636"/>
                      <a:pt x="6432204" y="40471"/>
                      <a:pt x="6426440" y="47806"/>
                    </a:cubicBezTo>
                    <a:cubicBezTo>
                      <a:pt x="6411580" y="66857"/>
                      <a:pt x="6415009" y="85336"/>
                      <a:pt x="6417296" y="105718"/>
                    </a:cubicBezTo>
                    <a:cubicBezTo>
                      <a:pt x="6419010" y="121150"/>
                      <a:pt x="6418439" y="136963"/>
                      <a:pt x="6418631" y="152584"/>
                    </a:cubicBezTo>
                    <a:cubicBezTo>
                      <a:pt x="6419200" y="180017"/>
                      <a:pt x="6419391" y="207450"/>
                      <a:pt x="6420344" y="234883"/>
                    </a:cubicBezTo>
                    <a:cubicBezTo>
                      <a:pt x="6420724" y="243648"/>
                      <a:pt x="6425489" y="252600"/>
                      <a:pt x="6424727" y="261173"/>
                    </a:cubicBezTo>
                    <a:cubicBezTo>
                      <a:pt x="6421106" y="300800"/>
                      <a:pt x="6415391" y="340425"/>
                      <a:pt x="6412152" y="380050"/>
                    </a:cubicBezTo>
                    <a:cubicBezTo>
                      <a:pt x="6410248" y="402529"/>
                      <a:pt x="6413865" y="425581"/>
                      <a:pt x="6411200" y="447870"/>
                    </a:cubicBezTo>
                    <a:cubicBezTo>
                      <a:pt x="6408152" y="473587"/>
                      <a:pt x="6400342" y="498733"/>
                      <a:pt x="6395577" y="524262"/>
                    </a:cubicBezTo>
                    <a:cubicBezTo>
                      <a:pt x="6394245" y="531310"/>
                      <a:pt x="6395960" y="539121"/>
                      <a:pt x="6396339" y="546552"/>
                    </a:cubicBezTo>
                    <a:cubicBezTo>
                      <a:pt x="6396721" y="554933"/>
                      <a:pt x="6397483" y="563125"/>
                      <a:pt x="6397674" y="571508"/>
                    </a:cubicBezTo>
                    <a:cubicBezTo>
                      <a:pt x="6398056" y="597037"/>
                      <a:pt x="6397483" y="622564"/>
                      <a:pt x="6398818" y="648092"/>
                    </a:cubicBezTo>
                    <a:cubicBezTo>
                      <a:pt x="6399579" y="663713"/>
                      <a:pt x="6407389" y="680096"/>
                      <a:pt x="6404531" y="694576"/>
                    </a:cubicBezTo>
                    <a:cubicBezTo>
                      <a:pt x="6399008" y="724104"/>
                      <a:pt x="6411390" y="753633"/>
                      <a:pt x="6401104" y="783158"/>
                    </a:cubicBezTo>
                    <a:cubicBezTo>
                      <a:pt x="6398056" y="792306"/>
                      <a:pt x="6405676" y="804877"/>
                      <a:pt x="6406056" y="815929"/>
                    </a:cubicBezTo>
                    <a:cubicBezTo>
                      <a:pt x="6407008" y="843552"/>
                      <a:pt x="6406818" y="871173"/>
                      <a:pt x="6406628" y="898797"/>
                    </a:cubicBezTo>
                    <a:cubicBezTo>
                      <a:pt x="6406438" y="923562"/>
                      <a:pt x="6409104" y="949281"/>
                      <a:pt x="6403770" y="973095"/>
                    </a:cubicBezTo>
                    <a:cubicBezTo>
                      <a:pt x="6398056" y="998052"/>
                      <a:pt x="6398818" y="1020529"/>
                      <a:pt x="6405294" y="1044725"/>
                    </a:cubicBezTo>
                    <a:cubicBezTo>
                      <a:pt x="6409676" y="1061298"/>
                      <a:pt x="6410248" y="1078826"/>
                      <a:pt x="6411580" y="1095972"/>
                    </a:cubicBezTo>
                    <a:cubicBezTo>
                      <a:pt x="6413104" y="1114449"/>
                      <a:pt x="6409104" y="1134834"/>
                      <a:pt x="6415391" y="1151600"/>
                    </a:cubicBezTo>
                    <a:cubicBezTo>
                      <a:pt x="6434060" y="1201512"/>
                      <a:pt x="6438060" y="1252757"/>
                      <a:pt x="6438060" y="1304955"/>
                    </a:cubicBezTo>
                    <a:cubicBezTo>
                      <a:pt x="6438060" y="1314483"/>
                      <a:pt x="6435395" y="1324198"/>
                      <a:pt x="6432537" y="1333341"/>
                    </a:cubicBezTo>
                    <a:cubicBezTo>
                      <a:pt x="6415391" y="1386684"/>
                      <a:pt x="6416914" y="1440216"/>
                      <a:pt x="6427393" y="1494509"/>
                    </a:cubicBezTo>
                    <a:cubicBezTo>
                      <a:pt x="6429679" y="1505751"/>
                      <a:pt x="6430060" y="1518324"/>
                      <a:pt x="6427775" y="1529563"/>
                    </a:cubicBezTo>
                    <a:cubicBezTo>
                      <a:pt x="6421106" y="1561189"/>
                      <a:pt x="6410056" y="1591859"/>
                      <a:pt x="6405294" y="1623675"/>
                    </a:cubicBezTo>
                    <a:cubicBezTo>
                      <a:pt x="6397483" y="1676253"/>
                      <a:pt x="6423771" y="1721785"/>
                      <a:pt x="6440919" y="1768838"/>
                    </a:cubicBezTo>
                    <a:cubicBezTo>
                      <a:pt x="6457112" y="1813610"/>
                      <a:pt x="6493689" y="1851709"/>
                      <a:pt x="6485496" y="1904673"/>
                    </a:cubicBezTo>
                    <a:cubicBezTo>
                      <a:pt x="6484735" y="1910004"/>
                      <a:pt x="6489878" y="1915912"/>
                      <a:pt x="6491212" y="1921817"/>
                    </a:cubicBezTo>
                    <a:cubicBezTo>
                      <a:pt x="6494833" y="1938009"/>
                      <a:pt x="6499211" y="1954202"/>
                      <a:pt x="6500928" y="1970586"/>
                    </a:cubicBezTo>
                    <a:cubicBezTo>
                      <a:pt x="6503215" y="1990589"/>
                      <a:pt x="6502454" y="2010974"/>
                      <a:pt x="6504358" y="2030977"/>
                    </a:cubicBezTo>
                    <a:cubicBezTo>
                      <a:pt x="6505501" y="2043835"/>
                      <a:pt x="6507596" y="2056600"/>
                      <a:pt x="6509406" y="2069340"/>
                    </a:cubicBezTo>
                    <a:lnTo>
                      <a:pt x="6509657" y="2072225"/>
                    </a:lnTo>
                    <a:lnTo>
                      <a:pt x="6509657" y="2131532"/>
                    </a:lnTo>
                    <a:lnTo>
                      <a:pt x="6508786" y="2138304"/>
                    </a:lnTo>
                    <a:cubicBezTo>
                      <a:pt x="6506595" y="2148519"/>
                      <a:pt x="6503977" y="2158712"/>
                      <a:pt x="6502262" y="2168903"/>
                    </a:cubicBezTo>
                    <a:cubicBezTo>
                      <a:pt x="6497499" y="2197670"/>
                      <a:pt x="6498833" y="2229296"/>
                      <a:pt x="6486640" y="2254633"/>
                    </a:cubicBezTo>
                    <a:cubicBezTo>
                      <a:pt x="6473686" y="2281683"/>
                      <a:pt x="6467780" y="2307402"/>
                      <a:pt x="6471780" y="2335405"/>
                    </a:cubicBezTo>
                    <a:cubicBezTo>
                      <a:pt x="6473114" y="2344741"/>
                      <a:pt x="6481116" y="2356744"/>
                      <a:pt x="6489306" y="2360933"/>
                    </a:cubicBezTo>
                    <a:cubicBezTo>
                      <a:pt x="6507595" y="2370270"/>
                      <a:pt x="6510835" y="2383032"/>
                      <a:pt x="6504547" y="2400369"/>
                    </a:cubicBezTo>
                    <a:cubicBezTo>
                      <a:pt x="6499211" y="2415420"/>
                      <a:pt x="6496546" y="2433897"/>
                      <a:pt x="6486258" y="2444184"/>
                    </a:cubicBezTo>
                    <a:cubicBezTo>
                      <a:pt x="6457112" y="2473333"/>
                      <a:pt x="6456160" y="2510483"/>
                      <a:pt x="6448350" y="2546678"/>
                    </a:cubicBezTo>
                    <a:cubicBezTo>
                      <a:pt x="6443585" y="2568774"/>
                      <a:pt x="6443395" y="2589352"/>
                      <a:pt x="6446633" y="2611450"/>
                    </a:cubicBezTo>
                    <a:cubicBezTo>
                      <a:pt x="6453872" y="2659455"/>
                      <a:pt x="6443585" y="2706131"/>
                      <a:pt x="6430441" y="2752235"/>
                    </a:cubicBezTo>
                    <a:cubicBezTo>
                      <a:pt x="6421679" y="2782716"/>
                      <a:pt x="6416344" y="2813958"/>
                      <a:pt x="6407389" y="2844248"/>
                    </a:cubicBezTo>
                    <a:cubicBezTo>
                      <a:pt x="6400531" y="2866918"/>
                      <a:pt x="6392339" y="2889587"/>
                      <a:pt x="6381291" y="2910353"/>
                    </a:cubicBezTo>
                    <a:cubicBezTo>
                      <a:pt x="6365097" y="2940455"/>
                      <a:pt x="6340712" y="2966742"/>
                      <a:pt x="6347189" y="3005035"/>
                    </a:cubicBezTo>
                    <a:cubicBezTo>
                      <a:pt x="6352904" y="3038756"/>
                      <a:pt x="6340904" y="3069235"/>
                      <a:pt x="6329473" y="3100099"/>
                    </a:cubicBezTo>
                    <a:cubicBezTo>
                      <a:pt x="6321091" y="3122770"/>
                      <a:pt x="6312516" y="3145436"/>
                      <a:pt x="6307182" y="3168870"/>
                    </a:cubicBezTo>
                    <a:cubicBezTo>
                      <a:pt x="6300896" y="3196686"/>
                      <a:pt x="6303564" y="3228119"/>
                      <a:pt x="6291942" y="3252885"/>
                    </a:cubicBezTo>
                    <a:cubicBezTo>
                      <a:pt x="6279750" y="3278795"/>
                      <a:pt x="6287942" y="3300319"/>
                      <a:pt x="6291371" y="3323372"/>
                    </a:cubicBezTo>
                    <a:cubicBezTo>
                      <a:pt x="6296706" y="3360139"/>
                      <a:pt x="6306612" y="3396719"/>
                      <a:pt x="6294039" y="3433866"/>
                    </a:cubicBezTo>
                    <a:cubicBezTo>
                      <a:pt x="6278798" y="3479015"/>
                      <a:pt x="6262414" y="3523785"/>
                      <a:pt x="6247937" y="3569124"/>
                    </a:cubicBezTo>
                    <a:cubicBezTo>
                      <a:pt x="6242410" y="3586653"/>
                      <a:pt x="6240124" y="3605509"/>
                      <a:pt x="6237648" y="3623799"/>
                    </a:cubicBezTo>
                    <a:cubicBezTo>
                      <a:pt x="6235551" y="3641134"/>
                      <a:pt x="6240887" y="3661899"/>
                      <a:pt x="6232886" y="3675238"/>
                    </a:cubicBezTo>
                    <a:cubicBezTo>
                      <a:pt x="6212312" y="3709529"/>
                      <a:pt x="6202214" y="3744770"/>
                      <a:pt x="6202214" y="3784397"/>
                    </a:cubicBezTo>
                    <a:cubicBezTo>
                      <a:pt x="6202214" y="3799258"/>
                      <a:pt x="6193641" y="3813737"/>
                      <a:pt x="6192116" y="3828785"/>
                    </a:cubicBezTo>
                    <a:cubicBezTo>
                      <a:pt x="6190212" y="3849362"/>
                      <a:pt x="6185068" y="3872985"/>
                      <a:pt x="6192308" y="3890891"/>
                    </a:cubicBezTo>
                    <a:cubicBezTo>
                      <a:pt x="6209454" y="3932993"/>
                      <a:pt x="6195163" y="3967091"/>
                      <a:pt x="6178210" y="4003861"/>
                    </a:cubicBezTo>
                    <a:cubicBezTo>
                      <a:pt x="6161446" y="4040058"/>
                      <a:pt x="6148111" y="4078159"/>
                      <a:pt x="6137060" y="4116641"/>
                    </a:cubicBezTo>
                    <a:cubicBezTo>
                      <a:pt x="6133060" y="4131119"/>
                      <a:pt x="6139729" y="4148453"/>
                      <a:pt x="6141062" y="4164458"/>
                    </a:cubicBezTo>
                    <a:cubicBezTo>
                      <a:pt x="6141443" y="4170174"/>
                      <a:pt x="6142014" y="4176461"/>
                      <a:pt x="6140110" y="4181603"/>
                    </a:cubicBezTo>
                    <a:cubicBezTo>
                      <a:pt x="6121819" y="4231324"/>
                      <a:pt x="6107914" y="4281810"/>
                      <a:pt x="6117439" y="4335722"/>
                    </a:cubicBezTo>
                    <a:cubicBezTo>
                      <a:pt x="6118392" y="4340674"/>
                      <a:pt x="6116295" y="4346201"/>
                      <a:pt x="6114962" y="4351154"/>
                    </a:cubicBezTo>
                    <a:cubicBezTo>
                      <a:pt x="6108104" y="4375349"/>
                      <a:pt x="6097246" y="4398972"/>
                      <a:pt x="6094769" y="4423545"/>
                    </a:cubicBezTo>
                    <a:cubicBezTo>
                      <a:pt x="6088673" y="4484127"/>
                      <a:pt x="6086195" y="4545086"/>
                      <a:pt x="6082195" y="4606053"/>
                    </a:cubicBezTo>
                    <a:cubicBezTo>
                      <a:pt x="6082006" y="4609863"/>
                      <a:pt x="6082006" y="4613864"/>
                      <a:pt x="6080672" y="4617291"/>
                    </a:cubicBezTo>
                    <a:cubicBezTo>
                      <a:pt x="6072479" y="4639772"/>
                      <a:pt x="6075148" y="4659393"/>
                      <a:pt x="6090768" y="4678445"/>
                    </a:cubicBezTo>
                    <a:cubicBezTo>
                      <a:pt x="6097626" y="4686828"/>
                      <a:pt x="6101246" y="4698258"/>
                      <a:pt x="6105056" y="4708734"/>
                    </a:cubicBezTo>
                    <a:cubicBezTo>
                      <a:pt x="6110772" y="4724167"/>
                      <a:pt x="6116295" y="4739978"/>
                      <a:pt x="6119916" y="4755980"/>
                    </a:cubicBezTo>
                    <a:cubicBezTo>
                      <a:pt x="6123345" y="4771793"/>
                      <a:pt x="6128106" y="4788747"/>
                      <a:pt x="6125441" y="4803988"/>
                    </a:cubicBezTo>
                    <a:cubicBezTo>
                      <a:pt x="6120679" y="4831420"/>
                      <a:pt x="6110010" y="4857522"/>
                      <a:pt x="6102960" y="4884572"/>
                    </a:cubicBezTo>
                    <a:cubicBezTo>
                      <a:pt x="6100482" y="4893907"/>
                      <a:pt x="6100866" y="4904195"/>
                      <a:pt x="6100674" y="4913909"/>
                    </a:cubicBezTo>
                    <a:cubicBezTo>
                      <a:pt x="6100104" y="4936201"/>
                      <a:pt x="6105628" y="4959061"/>
                      <a:pt x="6089816" y="4979253"/>
                    </a:cubicBezTo>
                    <a:cubicBezTo>
                      <a:pt x="6074956" y="4997922"/>
                      <a:pt x="6079337" y="5016785"/>
                      <a:pt x="6090577" y="5036405"/>
                    </a:cubicBezTo>
                    <a:cubicBezTo>
                      <a:pt x="6098579" y="5050504"/>
                      <a:pt x="6104866" y="5066505"/>
                      <a:pt x="6107914" y="5082317"/>
                    </a:cubicBezTo>
                    <a:cubicBezTo>
                      <a:pt x="6112104" y="5104036"/>
                      <a:pt x="6113820" y="5125562"/>
                      <a:pt x="6111342" y="5148995"/>
                    </a:cubicBezTo>
                    <a:cubicBezTo>
                      <a:pt x="6109628" y="5165570"/>
                      <a:pt x="6108866" y="5179097"/>
                      <a:pt x="6098770" y="5192051"/>
                    </a:cubicBezTo>
                    <a:cubicBezTo>
                      <a:pt x="6097246" y="5194145"/>
                      <a:pt x="6096864" y="5197955"/>
                      <a:pt x="6097056" y="5200813"/>
                    </a:cubicBezTo>
                    <a:cubicBezTo>
                      <a:pt x="6100294" y="5238343"/>
                      <a:pt x="6098579" y="5275491"/>
                      <a:pt x="6096291" y="5313403"/>
                    </a:cubicBezTo>
                    <a:cubicBezTo>
                      <a:pt x="6093247" y="5361598"/>
                      <a:pt x="6102198" y="5412276"/>
                      <a:pt x="6134203" y="5453995"/>
                    </a:cubicBezTo>
                    <a:cubicBezTo>
                      <a:pt x="6138967" y="5460092"/>
                      <a:pt x="6141062" y="5469236"/>
                      <a:pt x="6142206" y="5477239"/>
                    </a:cubicBezTo>
                    <a:cubicBezTo>
                      <a:pt x="6147158" y="5514957"/>
                      <a:pt x="6150587" y="5552869"/>
                      <a:pt x="6156112" y="5590590"/>
                    </a:cubicBezTo>
                    <a:cubicBezTo>
                      <a:pt x="6159160" y="5611164"/>
                      <a:pt x="6161827" y="5632691"/>
                      <a:pt x="6170210" y="5651360"/>
                    </a:cubicBezTo>
                    <a:cubicBezTo>
                      <a:pt x="6178400" y="5669647"/>
                      <a:pt x="6188116" y="5684320"/>
                      <a:pt x="6170972" y="5695178"/>
                    </a:cubicBezTo>
                    <a:cubicBezTo>
                      <a:pt x="6180116" y="5714607"/>
                      <a:pt x="6187737" y="5731564"/>
                      <a:pt x="6195927" y="5748136"/>
                    </a:cubicBezTo>
                    <a:cubicBezTo>
                      <a:pt x="6198974" y="5754234"/>
                      <a:pt x="6203929" y="5759378"/>
                      <a:pt x="6206787" y="5765474"/>
                    </a:cubicBezTo>
                    <a:cubicBezTo>
                      <a:pt x="6209834" y="5771953"/>
                      <a:pt x="6211739" y="5779191"/>
                      <a:pt x="6213264" y="5786239"/>
                    </a:cubicBezTo>
                    <a:cubicBezTo>
                      <a:pt x="6220122" y="5817674"/>
                      <a:pt x="6226408" y="5849107"/>
                      <a:pt x="6233839" y="5880348"/>
                    </a:cubicBezTo>
                    <a:cubicBezTo>
                      <a:pt x="6235362" y="5886447"/>
                      <a:pt x="6241458" y="5891590"/>
                      <a:pt x="6245457" y="5897114"/>
                    </a:cubicBezTo>
                    <a:cubicBezTo>
                      <a:pt x="6248126" y="5900735"/>
                      <a:pt x="6252127" y="5904353"/>
                      <a:pt x="6252699" y="5908355"/>
                    </a:cubicBezTo>
                    <a:cubicBezTo>
                      <a:pt x="6257271" y="5938836"/>
                      <a:pt x="6262606" y="5969124"/>
                      <a:pt x="6264891" y="5999796"/>
                    </a:cubicBezTo>
                    <a:cubicBezTo>
                      <a:pt x="6266794" y="6025515"/>
                      <a:pt x="6266225" y="6050282"/>
                      <a:pt x="6299372" y="6056948"/>
                    </a:cubicBezTo>
                    <a:cubicBezTo>
                      <a:pt x="6305088" y="6058092"/>
                      <a:pt x="6311185" y="6066284"/>
                      <a:pt x="6314041" y="6072569"/>
                    </a:cubicBezTo>
                    <a:cubicBezTo>
                      <a:pt x="6322233" y="6090477"/>
                      <a:pt x="6327758" y="6109530"/>
                      <a:pt x="6336139" y="6127247"/>
                    </a:cubicBezTo>
                    <a:cubicBezTo>
                      <a:pt x="6364144" y="6185351"/>
                      <a:pt x="6381862" y="6246121"/>
                      <a:pt x="6378623" y="6311084"/>
                    </a:cubicBezTo>
                    <a:cubicBezTo>
                      <a:pt x="6377671" y="6331277"/>
                      <a:pt x="6367382" y="6350899"/>
                      <a:pt x="6363571" y="6363664"/>
                    </a:cubicBezTo>
                    <a:cubicBezTo>
                      <a:pt x="6378623" y="6400429"/>
                      <a:pt x="6393101" y="6431292"/>
                      <a:pt x="6403960" y="6463490"/>
                    </a:cubicBezTo>
                    <a:cubicBezTo>
                      <a:pt x="6413676" y="6491874"/>
                      <a:pt x="6419772" y="6521593"/>
                      <a:pt x="6426820" y="6550742"/>
                    </a:cubicBezTo>
                    <a:cubicBezTo>
                      <a:pt x="6429489" y="6561411"/>
                      <a:pt x="6431012" y="6572269"/>
                      <a:pt x="6432347" y="6583128"/>
                    </a:cubicBezTo>
                    <a:cubicBezTo>
                      <a:pt x="6436537" y="6617036"/>
                      <a:pt x="6426440" y="6652472"/>
                      <a:pt x="6442443" y="6685617"/>
                    </a:cubicBezTo>
                    <a:cubicBezTo>
                      <a:pt x="6450825" y="6702955"/>
                      <a:pt x="6460921" y="6720103"/>
                      <a:pt x="6465303" y="6738388"/>
                    </a:cubicBezTo>
                    <a:cubicBezTo>
                      <a:pt x="6470066" y="6758011"/>
                      <a:pt x="6477496" y="6777207"/>
                      <a:pt x="6482807" y="6796804"/>
                    </a:cubicBezTo>
                    <a:lnTo>
                      <a:pt x="6487578" y="6857457"/>
                    </a:lnTo>
                    <a:lnTo>
                      <a:pt x="6360339" y="6857457"/>
                    </a:lnTo>
                    <a:lnTo>
                      <a:pt x="6360339" y="6857998"/>
                    </a:lnTo>
                    <a:lnTo>
                      <a:pt x="0" y="6857998"/>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0" name="Group 19">
              <a:extLst>
                <a:ext uri="{FF2B5EF4-FFF2-40B4-BE49-F238E27FC236}">
                  <a16:creationId xmlns:a16="http://schemas.microsoft.com/office/drawing/2014/main" id="{C28038CF-635C-47B0-AD1A-45C825434B2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21" name="Freeform: Shape 20">
                <a:extLst>
                  <a:ext uri="{FF2B5EF4-FFF2-40B4-BE49-F238E27FC236}">
                    <a16:creationId xmlns:a16="http://schemas.microsoft.com/office/drawing/2014/main" id="{3A20C87C-ECA0-4812-8A87-05BC76504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62ADFEB1-865E-4545-83BC-455BF39EF8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4" name="Content Placeholder 3" descr="Image result for coffee break">
            <a:extLst>
              <a:ext uri="{FF2B5EF4-FFF2-40B4-BE49-F238E27FC236}">
                <a16:creationId xmlns:a16="http://schemas.microsoft.com/office/drawing/2014/main" id="{09FD0746-93E0-69B0-129D-DFBAA6F46934}"/>
              </a:ext>
            </a:extLst>
          </p:cNvPr>
          <p:cNvPicPr>
            <a:picLocks noChangeAspect="1"/>
          </p:cNvPicPr>
          <p:nvPr/>
        </p:nvPicPr>
        <p:blipFill>
          <a:blip r:embed="rId3"/>
          <a:stretch>
            <a:fillRect/>
          </a:stretch>
        </p:blipFill>
        <p:spPr>
          <a:xfrm>
            <a:off x="6975474" y="2001076"/>
            <a:ext cx="4397376" cy="2816824"/>
          </a:xfrm>
          <a:prstGeom prst="rect">
            <a:avLst/>
          </a:prstGeom>
        </p:spPr>
      </p:pic>
    </p:spTree>
    <p:extLst>
      <p:ext uri="{BB962C8B-B14F-4D97-AF65-F5344CB8AC3E}">
        <p14:creationId xmlns:p14="http://schemas.microsoft.com/office/powerpoint/2010/main" val="19698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03C29-43E8-8793-924E-3F1D2C45FED9}"/>
              </a:ext>
            </a:extLst>
          </p:cNvPr>
          <p:cNvSpPr>
            <a:spLocks noGrp="1"/>
          </p:cNvSpPr>
          <p:nvPr>
            <p:ph type="title"/>
          </p:nvPr>
        </p:nvSpPr>
        <p:spPr/>
        <p:txBody>
          <a:bodyPr>
            <a:normAutofit/>
          </a:bodyPr>
          <a:lstStyle/>
          <a:p>
            <a:r>
              <a:rPr lang="en-US" sz="8000" dirty="0">
                <a:ea typeface="Calibri Light"/>
                <a:cs typeface="Calibri Light"/>
              </a:rPr>
              <a:t>Session 2 </a:t>
            </a:r>
          </a:p>
        </p:txBody>
      </p:sp>
      <p:sp>
        <p:nvSpPr>
          <p:cNvPr id="3" name="Text Placeholder 2">
            <a:extLst>
              <a:ext uri="{FF2B5EF4-FFF2-40B4-BE49-F238E27FC236}">
                <a16:creationId xmlns:a16="http://schemas.microsoft.com/office/drawing/2014/main" id="{69A4EE1C-E581-3654-5FEA-554406AADE58}"/>
              </a:ext>
            </a:extLst>
          </p:cNvPr>
          <p:cNvSpPr>
            <a:spLocks noGrp="1"/>
          </p:cNvSpPr>
          <p:nvPr>
            <p:ph type="body" idx="1"/>
          </p:nvPr>
        </p:nvSpPr>
        <p:spPr/>
        <p:txBody>
          <a:bodyPr vert="horz" lIns="91440" tIns="45720" rIns="91440" bIns="45720" rtlCol="0" anchor="t">
            <a:normAutofit/>
          </a:bodyPr>
          <a:lstStyle/>
          <a:p>
            <a:r>
              <a:rPr lang="en-US" dirty="0">
                <a:ea typeface="Calibri"/>
                <a:cs typeface="Calibri"/>
              </a:rPr>
              <a:t>Strategic management </a:t>
            </a:r>
            <a:endParaRPr lang="en-US" dirty="0"/>
          </a:p>
        </p:txBody>
      </p:sp>
    </p:spTree>
    <p:extLst>
      <p:ext uri="{BB962C8B-B14F-4D97-AF65-F5344CB8AC3E}">
        <p14:creationId xmlns:p14="http://schemas.microsoft.com/office/powerpoint/2010/main" val="35897939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73416" y="-6614"/>
            <a:ext cx="11461244" cy="991682"/>
          </a:xfrm>
          <a:prstGeom prst="rect">
            <a:avLst/>
          </a:prstGeom>
          <a:noFill/>
        </p:spPr>
        <p:txBody>
          <a:bodyPr wrap="square">
            <a:spAutoFit/>
          </a:bodyPr>
          <a:lstStyle/>
          <a:p>
            <a:pPr algn="ctr">
              <a:lnSpc>
                <a:spcPct val="133000"/>
              </a:lnSpc>
            </a:pPr>
            <a:r>
              <a:rPr lang="en-GB" sz="4800" b="1" dirty="0">
                <a:latin typeface="Myriad Pro"/>
              </a:rPr>
              <a:t>Level 2 - Business Strategy </a:t>
            </a:r>
          </a:p>
        </p:txBody>
      </p:sp>
      <p:sp>
        <p:nvSpPr>
          <p:cNvPr id="5" name="TextBox 4">
            <a:extLst>
              <a:ext uri="{FF2B5EF4-FFF2-40B4-BE49-F238E27FC236}">
                <a16:creationId xmlns:a16="http://schemas.microsoft.com/office/drawing/2014/main" id="{268678A4-7C23-87C4-44C7-C440FE54C42C}"/>
              </a:ext>
            </a:extLst>
          </p:cNvPr>
          <p:cNvSpPr txBox="1"/>
          <p:nvPr/>
        </p:nvSpPr>
        <p:spPr>
          <a:xfrm>
            <a:off x="319489" y="782198"/>
            <a:ext cx="11633812" cy="5190652"/>
          </a:xfrm>
          <a:prstGeom prst="rect">
            <a:avLst/>
          </a:prstGeom>
          <a:noFill/>
        </p:spPr>
        <p:txBody>
          <a:bodyPr wrap="square">
            <a:spAutoFit/>
          </a:bodyPr>
          <a:lstStyle/>
          <a:p>
            <a:pPr marL="342900" indent="-342900">
              <a:spcAft>
                <a:spcPct val="30000"/>
              </a:spcAft>
              <a:buFont typeface="Wingdings" pitchFamily="2" charset="2"/>
              <a:buNone/>
              <a:tabLst>
                <a:tab pos="1066800" algn="l"/>
                <a:tab pos="3309938" algn="l"/>
                <a:tab pos="5834063" algn="l"/>
              </a:tabLst>
            </a:pPr>
            <a:r>
              <a:rPr lang="en-US" sz="3600" b="1" dirty="0">
                <a:latin typeface="Myriad Pro"/>
                <a:cs typeface="Times New Roman" pitchFamily="18" charset="0"/>
              </a:rPr>
              <a:t>Business Unit strategy is concerned with:</a:t>
            </a:r>
          </a:p>
          <a:p>
            <a:r>
              <a:rPr lang="en-US" altLang="en-US" sz="2800" dirty="0">
                <a:latin typeface="Myriad Pro"/>
              </a:rPr>
              <a:t>How do we support the corporate strategy?</a:t>
            </a:r>
          </a:p>
          <a:p>
            <a:r>
              <a:rPr lang="en-US" altLang="en-US" sz="2800" dirty="0">
                <a:latin typeface="Myriad Pro"/>
              </a:rPr>
              <a:t>How do we compete in a specific business arena?</a:t>
            </a:r>
          </a:p>
          <a:p>
            <a:r>
              <a:rPr lang="en-US" altLang="en-US" sz="2800" dirty="0">
                <a:latin typeface="Myriad Pro"/>
              </a:rPr>
              <a:t>Three types of business level strategies:</a:t>
            </a:r>
          </a:p>
          <a:p>
            <a:pPr lvl="1"/>
            <a:r>
              <a:rPr lang="en-US" altLang="en-US" sz="2400" dirty="0">
                <a:latin typeface="Myriad Pro"/>
              </a:rPr>
              <a:t>Low cost producer</a:t>
            </a:r>
          </a:p>
          <a:p>
            <a:pPr lvl="1"/>
            <a:r>
              <a:rPr lang="en-US" altLang="en-US" sz="2400" dirty="0">
                <a:latin typeface="Myriad Pro"/>
              </a:rPr>
              <a:t>Differentiator</a:t>
            </a:r>
          </a:p>
          <a:p>
            <a:pPr lvl="1"/>
            <a:r>
              <a:rPr lang="en-US" altLang="en-US" sz="2400" dirty="0">
                <a:latin typeface="Myriad Pro"/>
              </a:rPr>
              <a:t>Focus</a:t>
            </a:r>
          </a:p>
          <a:p>
            <a:r>
              <a:rPr lang="en-US" altLang="en-US" sz="2800" dirty="0">
                <a:latin typeface="Myriad Pro"/>
              </a:rPr>
              <a:t>Four areas of focus</a:t>
            </a:r>
          </a:p>
          <a:p>
            <a:pPr lvl="1"/>
            <a:r>
              <a:rPr lang="en-US" altLang="en-US" sz="2400" dirty="0">
                <a:latin typeface="Myriad Pro"/>
              </a:rPr>
              <a:t>Generate sustainable competitive advantages</a:t>
            </a:r>
          </a:p>
          <a:p>
            <a:pPr lvl="1"/>
            <a:r>
              <a:rPr lang="en-US" altLang="en-US" sz="2400" dirty="0">
                <a:latin typeface="Myriad Pro"/>
              </a:rPr>
              <a:t>Develop and nurture (potentially) valuable capabilities</a:t>
            </a:r>
          </a:p>
          <a:p>
            <a:pPr lvl="1"/>
            <a:r>
              <a:rPr lang="en-US" altLang="en-US" sz="2400" dirty="0">
                <a:latin typeface="Myriad Pro"/>
              </a:rPr>
              <a:t>Respond to environmental changes</a:t>
            </a:r>
          </a:p>
          <a:p>
            <a:pPr lvl="1"/>
            <a:r>
              <a:rPr lang="en-US" altLang="en-US" sz="2400" dirty="0">
                <a:latin typeface="Myriad Pro"/>
              </a:rPr>
              <a:t>Approval of functional level strategies</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394249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73416" y="-6614"/>
            <a:ext cx="11461244" cy="991682"/>
          </a:xfrm>
          <a:prstGeom prst="rect">
            <a:avLst/>
          </a:prstGeom>
          <a:noFill/>
        </p:spPr>
        <p:txBody>
          <a:bodyPr wrap="square">
            <a:spAutoFit/>
          </a:bodyPr>
          <a:lstStyle/>
          <a:p>
            <a:pPr algn="ctr">
              <a:lnSpc>
                <a:spcPct val="133000"/>
              </a:lnSpc>
            </a:pPr>
            <a:r>
              <a:rPr lang="en-GB" sz="4800" b="1" dirty="0">
                <a:latin typeface="Myriad Pro"/>
              </a:rPr>
              <a:t>Level 2 - Business Strategy </a:t>
            </a:r>
          </a:p>
        </p:txBody>
      </p:sp>
      <p:sp>
        <p:nvSpPr>
          <p:cNvPr id="5" name="TextBox 4">
            <a:extLst>
              <a:ext uri="{FF2B5EF4-FFF2-40B4-BE49-F238E27FC236}">
                <a16:creationId xmlns:a16="http://schemas.microsoft.com/office/drawing/2014/main" id="{268678A4-7C23-87C4-44C7-C440FE54C42C}"/>
              </a:ext>
            </a:extLst>
          </p:cNvPr>
          <p:cNvSpPr txBox="1"/>
          <p:nvPr/>
        </p:nvSpPr>
        <p:spPr>
          <a:xfrm>
            <a:off x="319489" y="782198"/>
            <a:ext cx="11633812" cy="4875181"/>
          </a:xfrm>
          <a:prstGeom prst="rect">
            <a:avLst/>
          </a:prstGeom>
          <a:noFill/>
        </p:spPr>
        <p:txBody>
          <a:bodyPr wrap="square">
            <a:spAutoFit/>
          </a:bodyPr>
          <a:lstStyle/>
          <a:p>
            <a:pPr marL="342900" indent="-342900">
              <a:spcAft>
                <a:spcPct val="30000"/>
              </a:spcAft>
              <a:buFont typeface="Wingdings" pitchFamily="2" charset="2"/>
              <a:buNone/>
              <a:tabLst>
                <a:tab pos="1066800" algn="l"/>
                <a:tab pos="3309938" algn="l"/>
                <a:tab pos="5834063" algn="l"/>
              </a:tabLst>
            </a:pPr>
            <a:r>
              <a:rPr lang="en-US" sz="3600" b="1" dirty="0">
                <a:latin typeface="Myriad Pro"/>
                <a:cs typeface="Times New Roman" pitchFamily="18" charset="0"/>
              </a:rPr>
              <a:t>Business Unit strategy is concerned with:</a:t>
            </a:r>
          </a:p>
          <a:p>
            <a:endParaRPr lang="en-US" altLang="en-US" sz="2400" dirty="0">
              <a:latin typeface="Myriad Pro"/>
            </a:endParaRPr>
          </a:p>
          <a:p>
            <a:endParaRPr lang="en-US" altLang="en-US" sz="2400" dirty="0">
              <a:latin typeface="Myriad Pro"/>
            </a:endParaRPr>
          </a:p>
          <a:p>
            <a:endParaRPr lang="en-US" altLang="en-US" sz="2400" dirty="0">
              <a:latin typeface="Myriad Pro"/>
            </a:endParaRPr>
          </a:p>
          <a:p>
            <a:endParaRPr lang="en-US" altLang="en-US" sz="2400" dirty="0">
              <a:latin typeface="Myriad Pro"/>
            </a:endParaRPr>
          </a:p>
          <a:p>
            <a:endParaRPr lang="en-US" altLang="en-US" sz="2400" dirty="0">
              <a:latin typeface="Myriad Pro"/>
            </a:endParaRPr>
          </a:p>
          <a:p>
            <a:endParaRPr lang="en-US" altLang="en-US" sz="2400" dirty="0">
              <a:latin typeface="Myriad Pro"/>
            </a:endParaRPr>
          </a:p>
          <a:p>
            <a:endParaRPr lang="en-US" altLang="en-US" sz="2400" dirty="0">
              <a:latin typeface="Myriad Pro"/>
            </a:endParaRPr>
          </a:p>
          <a:p>
            <a:endParaRPr lang="en-US" altLang="en-US" sz="2400" dirty="0">
              <a:latin typeface="Myriad Pro"/>
            </a:endParaRPr>
          </a:p>
          <a:p>
            <a:endParaRPr lang="en-US" altLang="en-US" sz="2400" dirty="0">
              <a:latin typeface="Myriad Pro"/>
            </a:endParaRPr>
          </a:p>
          <a:p>
            <a:endParaRPr lang="en-US" altLang="en-US" sz="2400" dirty="0">
              <a:latin typeface="Myriad Pro"/>
            </a:endParaRPr>
          </a:p>
          <a:p>
            <a:endParaRPr lang="en-US" altLang="en-US" sz="24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71382D2E-B52D-7FF2-0E6E-C3B1BA1E3DF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6607" y="1514474"/>
            <a:ext cx="11461244" cy="4264439"/>
          </a:xfrm>
          <a:prstGeom prst="rect">
            <a:avLst/>
          </a:prstGeom>
        </p:spPr>
      </p:pic>
    </p:spTree>
    <p:extLst>
      <p:ext uri="{BB962C8B-B14F-4D97-AF65-F5344CB8AC3E}">
        <p14:creationId xmlns:p14="http://schemas.microsoft.com/office/powerpoint/2010/main" val="1234604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73416" y="-6614"/>
            <a:ext cx="11461244" cy="877291"/>
          </a:xfrm>
          <a:prstGeom prst="rect">
            <a:avLst/>
          </a:prstGeom>
          <a:noFill/>
        </p:spPr>
        <p:txBody>
          <a:bodyPr wrap="square">
            <a:spAutoFit/>
          </a:bodyPr>
          <a:lstStyle/>
          <a:p>
            <a:pPr algn="ctr">
              <a:lnSpc>
                <a:spcPct val="133000"/>
              </a:lnSpc>
            </a:pPr>
            <a:r>
              <a:rPr lang="en-GB" sz="4300" b="1" dirty="0">
                <a:latin typeface="Myriad Pro"/>
              </a:rPr>
              <a:t>Level 3 – Functional/Operational Strategy </a:t>
            </a:r>
          </a:p>
        </p:txBody>
      </p:sp>
      <p:sp>
        <p:nvSpPr>
          <p:cNvPr id="5" name="TextBox 4">
            <a:extLst>
              <a:ext uri="{FF2B5EF4-FFF2-40B4-BE49-F238E27FC236}">
                <a16:creationId xmlns:a16="http://schemas.microsoft.com/office/drawing/2014/main" id="{268678A4-7C23-87C4-44C7-C440FE54C42C}"/>
              </a:ext>
            </a:extLst>
          </p:cNvPr>
          <p:cNvSpPr txBox="1"/>
          <p:nvPr/>
        </p:nvSpPr>
        <p:spPr>
          <a:xfrm>
            <a:off x="319489" y="782198"/>
            <a:ext cx="11633812" cy="5324535"/>
          </a:xfrm>
          <a:prstGeom prst="rect">
            <a:avLst/>
          </a:prstGeom>
          <a:noFill/>
        </p:spPr>
        <p:txBody>
          <a:bodyPr wrap="square">
            <a:spAutoFit/>
          </a:bodyPr>
          <a:lstStyle/>
          <a:p>
            <a:pPr marL="342900" indent="-342900">
              <a:spcAft>
                <a:spcPct val="30000"/>
              </a:spcAft>
              <a:buFont typeface="Wingdings" pitchFamily="2" charset="2"/>
              <a:buNone/>
              <a:tabLst>
                <a:tab pos="1066800" algn="l"/>
                <a:tab pos="3309938" algn="l"/>
                <a:tab pos="5834063" algn="l"/>
              </a:tabLst>
            </a:pPr>
            <a:endParaRPr lang="en-US" sz="4000" b="1" dirty="0">
              <a:latin typeface="Myriad Pro"/>
              <a:cs typeface="Times New Roman" pitchFamily="18" charset="0"/>
            </a:endParaRPr>
          </a:p>
          <a:p>
            <a:pPr marL="342900" indent="-342900">
              <a:spcAft>
                <a:spcPct val="30000"/>
              </a:spcAft>
              <a:buFont typeface="Wingdings" pitchFamily="2" charset="2"/>
              <a:buNone/>
              <a:tabLst>
                <a:tab pos="1066800" algn="l"/>
                <a:tab pos="3309938" algn="l"/>
                <a:tab pos="5834063" algn="l"/>
              </a:tabLst>
            </a:pPr>
            <a:r>
              <a:rPr lang="en-US" sz="4000" b="1" dirty="0">
                <a:latin typeface="Myriad Pro"/>
                <a:cs typeface="Times New Roman" pitchFamily="18" charset="0"/>
              </a:rPr>
              <a:t>Operational Strategies are concerned with:</a:t>
            </a:r>
          </a:p>
          <a:p>
            <a:pPr marL="342900" indent="-342900">
              <a:spcAft>
                <a:spcPct val="30000"/>
              </a:spcAft>
              <a:buFont typeface="Wingdings" pitchFamily="2" charset="2"/>
              <a:buChar char="§"/>
              <a:tabLst>
                <a:tab pos="1066800" algn="l"/>
                <a:tab pos="3309938" algn="l"/>
                <a:tab pos="5834063" algn="l"/>
              </a:tabLst>
            </a:pPr>
            <a:r>
              <a:rPr lang="en-US" sz="4000" dirty="0">
                <a:latin typeface="Myriad Pro"/>
                <a:cs typeface="Times New Roman" pitchFamily="18" charset="0"/>
              </a:rPr>
              <a:t>The integration of resources, processes, people and skills</a:t>
            </a:r>
          </a:p>
          <a:p>
            <a:pPr marL="342900" indent="-342900">
              <a:spcAft>
                <a:spcPct val="30000"/>
              </a:spcAft>
              <a:buFont typeface="Wingdings" pitchFamily="2" charset="2"/>
              <a:buChar char="§"/>
              <a:tabLst>
                <a:tab pos="1066800" algn="l"/>
                <a:tab pos="3309938" algn="l"/>
                <a:tab pos="5834063" algn="l"/>
              </a:tabLst>
            </a:pPr>
            <a:endParaRPr lang="en-US" sz="4000" dirty="0">
              <a:latin typeface="Myriad Pro"/>
              <a:cs typeface="Times New Roman" pitchFamily="18" charset="0"/>
            </a:endParaRPr>
          </a:p>
          <a:p>
            <a:pPr marL="342900" indent="-342900">
              <a:spcAft>
                <a:spcPct val="30000"/>
              </a:spcAft>
              <a:buFont typeface="Wingdings" pitchFamily="2" charset="2"/>
              <a:buChar char="§"/>
              <a:tabLst>
                <a:tab pos="1066800" algn="l"/>
                <a:tab pos="3309938" algn="l"/>
                <a:tab pos="5834063" algn="l"/>
              </a:tabLst>
            </a:pPr>
            <a:r>
              <a:rPr lang="en-US" sz="4000" dirty="0">
                <a:latin typeface="Myriad Pro"/>
                <a:cs typeface="Times New Roman" pitchFamily="18" charset="0"/>
              </a:rPr>
              <a:t>Implementation of strategy.</a:t>
            </a:r>
          </a:p>
          <a:p>
            <a:pPr>
              <a:spcAft>
                <a:spcPct val="30000"/>
              </a:spcAft>
              <a:tabLst>
                <a:tab pos="1066800" algn="l"/>
                <a:tab pos="3309938" algn="l"/>
                <a:tab pos="5834063" algn="l"/>
              </a:tabLst>
            </a:pPr>
            <a:endParaRPr lang="en-US" sz="4000" dirty="0">
              <a:cs typeface="Times New Roman" pitchFamily="18"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192786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28E25-F910-2FB3-794E-340531400D1A}"/>
              </a:ext>
            </a:extLst>
          </p:cNvPr>
          <p:cNvSpPr>
            <a:spLocks noGrp="1"/>
          </p:cNvSpPr>
          <p:nvPr>
            <p:ph type="title"/>
          </p:nvPr>
        </p:nvSpPr>
        <p:spPr>
          <a:xfrm>
            <a:off x="308473" y="77118"/>
            <a:ext cx="11688896" cy="1178806"/>
          </a:xfrm>
        </p:spPr>
        <p:txBody>
          <a:bodyPr>
            <a:normAutofit fontScale="90000"/>
          </a:bodyPr>
          <a:lstStyle/>
          <a:p>
            <a:r>
              <a:rPr lang="en-GB" sz="4800" b="1" dirty="0">
                <a:latin typeface="Myriad Pro"/>
              </a:rPr>
              <a:t>Level 3 – Functional/Operational Strategy </a:t>
            </a:r>
            <a:br>
              <a:rPr lang="en-GB" sz="4400" b="1" dirty="0">
                <a:latin typeface="Myriad Pro"/>
              </a:rPr>
            </a:br>
            <a:endParaRPr lang="en-GB" dirty="0"/>
          </a:p>
        </p:txBody>
      </p:sp>
      <p:sp>
        <p:nvSpPr>
          <p:cNvPr id="3" name="Content Placeholder 2">
            <a:extLst>
              <a:ext uri="{FF2B5EF4-FFF2-40B4-BE49-F238E27FC236}">
                <a16:creationId xmlns:a16="http://schemas.microsoft.com/office/drawing/2014/main" id="{C716C6A9-1A40-1B4C-8357-8853397ECA1A}"/>
              </a:ext>
            </a:extLst>
          </p:cNvPr>
          <p:cNvSpPr>
            <a:spLocks noGrp="1"/>
          </p:cNvSpPr>
          <p:nvPr>
            <p:ph sz="half" idx="1"/>
          </p:nvPr>
        </p:nvSpPr>
        <p:spPr>
          <a:xfrm>
            <a:off x="308472" y="1054101"/>
            <a:ext cx="5799720" cy="4749800"/>
          </a:xfrm>
        </p:spPr>
        <p:txBody>
          <a:bodyPr/>
          <a:lstStyle/>
          <a:p>
            <a:pPr>
              <a:buFont typeface="Wingdings" panose="05000000000000000000" pitchFamily="2" charset="2"/>
              <a:buChar char="§"/>
            </a:pPr>
            <a:r>
              <a:rPr lang="en-GB" dirty="0">
                <a:latin typeface="Myriad Pro"/>
              </a:rPr>
              <a:t>Functional: How do we support the business level strategy?</a:t>
            </a:r>
          </a:p>
          <a:p>
            <a:pPr>
              <a:buFont typeface="Wingdings" panose="05000000000000000000" pitchFamily="2" charset="2"/>
              <a:buChar char="§"/>
            </a:pPr>
            <a:endParaRPr lang="en-GB" dirty="0">
              <a:latin typeface="Myriad Pro"/>
            </a:endParaRPr>
          </a:p>
          <a:p>
            <a:pPr>
              <a:buFont typeface="Wingdings" panose="05000000000000000000" pitchFamily="2" charset="2"/>
              <a:buChar char="§"/>
            </a:pPr>
            <a:r>
              <a:rPr lang="en-GB" dirty="0">
                <a:latin typeface="Myriad Pro"/>
              </a:rPr>
              <a:t>Operational: How do we support the functional level strategy?</a:t>
            </a:r>
          </a:p>
          <a:p>
            <a:endParaRPr lang="en-GB" dirty="0"/>
          </a:p>
        </p:txBody>
      </p:sp>
      <p:sp>
        <p:nvSpPr>
          <p:cNvPr id="4" name="Content Placeholder 3">
            <a:extLst>
              <a:ext uri="{FF2B5EF4-FFF2-40B4-BE49-F238E27FC236}">
                <a16:creationId xmlns:a16="http://schemas.microsoft.com/office/drawing/2014/main" id="{33F18740-4029-27D2-F0D9-B06CE14FDBCF}"/>
              </a:ext>
            </a:extLst>
          </p:cNvPr>
          <p:cNvSpPr>
            <a:spLocks noGrp="1"/>
          </p:cNvSpPr>
          <p:nvPr>
            <p:ph sz="half" idx="2"/>
          </p:nvPr>
        </p:nvSpPr>
        <p:spPr>
          <a:xfrm>
            <a:off x="6108192" y="1054099"/>
            <a:ext cx="5632080" cy="4749801"/>
          </a:xfrm>
        </p:spPr>
        <p:txBody>
          <a:bodyPr/>
          <a:lstStyle/>
          <a:p>
            <a:pPr marL="0" indent="0">
              <a:buNone/>
            </a:pPr>
            <a:r>
              <a:rPr lang="en-GB" b="1" dirty="0">
                <a:latin typeface="Myriad Pro"/>
              </a:rPr>
              <a:t>Example:.</a:t>
            </a:r>
          </a:p>
          <a:p>
            <a:r>
              <a:rPr lang="en-GB" dirty="0">
                <a:latin typeface="Myriad Pro"/>
              </a:rPr>
              <a:t>Business L.S.: Become the low cost producer of widgets.</a:t>
            </a:r>
          </a:p>
          <a:p>
            <a:endParaRPr lang="en-GB" dirty="0">
              <a:latin typeface="Myriad Pro"/>
            </a:endParaRPr>
          </a:p>
          <a:p>
            <a:r>
              <a:rPr lang="en-GB" dirty="0">
                <a:latin typeface="Myriad Pro"/>
              </a:rPr>
              <a:t>Functional L.S. (Mfg.):  Reduce manufacturing costs by 10%.</a:t>
            </a:r>
          </a:p>
          <a:p>
            <a:endParaRPr lang="en-GB" dirty="0">
              <a:latin typeface="Myriad Pro"/>
            </a:endParaRPr>
          </a:p>
          <a:p>
            <a:r>
              <a:rPr lang="en-GB" dirty="0">
                <a:latin typeface="Myriad Pro"/>
              </a:rPr>
              <a:t>Operational (Plant #1):  Increase worker productivity by 15%.</a:t>
            </a:r>
          </a:p>
          <a:p>
            <a:endParaRPr lang="en-GB" dirty="0"/>
          </a:p>
        </p:txBody>
      </p:sp>
    </p:spTree>
    <p:extLst>
      <p:ext uri="{BB962C8B-B14F-4D97-AF65-F5344CB8AC3E}">
        <p14:creationId xmlns:p14="http://schemas.microsoft.com/office/powerpoint/2010/main" val="22256592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1446550"/>
          </a:xfrm>
          <a:prstGeom prst="rect">
            <a:avLst/>
          </a:prstGeom>
          <a:noFill/>
        </p:spPr>
        <p:txBody>
          <a:bodyPr wrap="square">
            <a:spAutoFit/>
          </a:bodyPr>
          <a:lstStyle/>
          <a:p>
            <a:pPr marL="0" indent="0" algn="ctr" eaLnBrk="1" hangingPunct="1">
              <a:buNone/>
            </a:pPr>
            <a:r>
              <a:rPr lang="en-GB" sz="4400" b="1" dirty="0">
                <a:solidFill>
                  <a:srgbClr val="FF0000"/>
                </a:solidFill>
                <a:latin typeface="Myriad Pro"/>
                <a:ea typeface="Calibri" panose="020F0502020204030204" pitchFamily="34" charset="0"/>
                <a:cs typeface="Times New Roman" panose="02020603050405020304" pitchFamily="18" charset="0"/>
              </a:rPr>
              <a:t>Organisational Chart Depicting 3 Levels of Strategies</a:t>
            </a:r>
            <a:endParaRPr lang="en-GB" altLang="en-US" sz="4400" b="1" dirty="0">
              <a:solidFill>
                <a:srgbClr val="FF0000"/>
              </a:solidFill>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3342453"/>
          </a:xfrm>
          <a:prstGeom prst="rect">
            <a:avLst/>
          </a:prstGeom>
          <a:noFill/>
        </p:spPr>
        <p:txBody>
          <a:bodyPr wrap="square">
            <a:spAutoFit/>
          </a:bodyPr>
          <a:lstStyle/>
          <a:p>
            <a:pPr>
              <a:spcBef>
                <a:spcPct val="40000"/>
              </a:spcBef>
            </a:pPr>
            <a:endParaRPr lang="en-GB" sz="3200" dirty="0">
              <a:latin typeface="Myriad Pro"/>
            </a:endParaRPr>
          </a:p>
          <a:p>
            <a:pPr>
              <a:spcBef>
                <a:spcPct val="40000"/>
              </a:spcBef>
            </a:pPr>
            <a:endParaRPr lang="en-GB" sz="3200" dirty="0">
              <a:latin typeface="Myriad Pro"/>
            </a:endParaRPr>
          </a:p>
          <a:p>
            <a:pPr>
              <a:spcBef>
                <a:spcPct val="40000"/>
              </a:spcBef>
            </a:pPr>
            <a:endParaRPr lang="en-GB" sz="3200" dirty="0">
              <a:latin typeface="Myriad Pro"/>
            </a:endParaRPr>
          </a:p>
          <a:p>
            <a:pPr>
              <a:spcBef>
                <a:spcPct val="40000"/>
              </a:spcBef>
            </a:pPr>
            <a:endParaRPr lang="en-GB" altLang="en-US" sz="3200" dirty="0">
              <a:latin typeface="Myriad Pro"/>
            </a:endParaRPr>
          </a:p>
          <a:p>
            <a:pPr>
              <a:spcBef>
                <a:spcPct val="40000"/>
              </a:spcBef>
            </a:pPr>
            <a:endParaRPr lang="en-GB" altLang="en-US" sz="32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descr="A diagram of a company&#10;&#10;Description automatically generated">
            <a:extLst>
              <a:ext uri="{FF2B5EF4-FFF2-40B4-BE49-F238E27FC236}">
                <a16:creationId xmlns:a16="http://schemas.microsoft.com/office/drawing/2014/main" id="{E5B32E98-E457-2F2F-73F5-2C9DF3154E4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8640" y="1520328"/>
            <a:ext cx="10939749" cy="4131325"/>
          </a:xfrm>
          <a:prstGeom prst="rect">
            <a:avLst/>
          </a:prstGeom>
        </p:spPr>
      </p:pic>
    </p:spTree>
    <p:extLst>
      <p:ext uri="{BB962C8B-B14F-4D97-AF65-F5344CB8AC3E}">
        <p14:creationId xmlns:p14="http://schemas.microsoft.com/office/powerpoint/2010/main" val="283872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nodePh="1">
                                  <p:stCondLst>
                                    <p:cond delay="0"/>
                                  </p:stCondLst>
                                  <p:endCondLst>
                                    <p:cond evt="begin" delay="0">
                                      <p:tn val="11"/>
                                    </p:cond>
                                  </p:end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73415" y="-6614"/>
            <a:ext cx="12118585" cy="677108"/>
          </a:xfrm>
          <a:prstGeom prst="rect">
            <a:avLst/>
          </a:prstGeom>
          <a:noFill/>
        </p:spPr>
        <p:txBody>
          <a:bodyPr wrap="square">
            <a:spAutoFit/>
          </a:bodyPr>
          <a:lstStyle/>
          <a:p>
            <a:r>
              <a:rPr lang="en-US" sz="3800" b="1" dirty="0">
                <a:solidFill>
                  <a:schemeClr val="hlink"/>
                </a:solidFill>
                <a:latin typeface="Myriad Pro"/>
              </a:rPr>
              <a:t>The Various Levels of Strategic Management Process</a:t>
            </a:r>
            <a:endParaRPr lang="en-GB" sz="3800" b="1"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3"/>
          <a:stretch>
            <a:fillRect/>
          </a:stretch>
        </p:blipFill>
        <p:spPr>
          <a:xfrm>
            <a:off x="0" y="5778914"/>
            <a:ext cx="2883658" cy="1079086"/>
          </a:xfrm>
          <a:prstGeom prst="rect">
            <a:avLst/>
          </a:prstGeom>
        </p:spPr>
      </p:pic>
      <p:pic>
        <p:nvPicPr>
          <p:cNvPr id="3" name="Picture 2" descr="A diagram of a strategy&#10;&#10;Description automatically generated">
            <a:extLst>
              <a:ext uri="{FF2B5EF4-FFF2-40B4-BE49-F238E27FC236}">
                <a16:creationId xmlns:a16="http://schemas.microsoft.com/office/drawing/2014/main" id="{BBBA253E-1AE8-2803-1C4C-8D6B20865A3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1523" y="670494"/>
            <a:ext cx="11589744" cy="5157040"/>
          </a:xfrm>
          <a:prstGeom prst="rect">
            <a:avLst/>
          </a:prstGeom>
        </p:spPr>
      </p:pic>
    </p:spTree>
    <p:extLst>
      <p:ext uri="{BB962C8B-B14F-4D97-AF65-F5344CB8AC3E}">
        <p14:creationId xmlns:p14="http://schemas.microsoft.com/office/powerpoint/2010/main" val="1699593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marL="0" indent="0" algn="ctr" eaLnBrk="1" hangingPunct="1">
              <a:buNone/>
            </a:pPr>
            <a:r>
              <a:rPr lang="en-GB" sz="4400" b="1" dirty="0">
                <a:solidFill>
                  <a:srgbClr val="FF0000"/>
                </a:solidFill>
                <a:latin typeface="Myriad Pro"/>
                <a:ea typeface="Calibri" panose="020F0502020204030204" pitchFamily="34" charset="0"/>
                <a:cs typeface="Times New Roman" panose="02020603050405020304" pitchFamily="18" charset="0"/>
              </a:rPr>
              <a:t>Class Activity 1</a:t>
            </a:r>
            <a:endParaRPr lang="en-GB" altLang="en-US" sz="4400" b="1" dirty="0">
              <a:solidFill>
                <a:srgbClr val="FF0000"/>
              </a:solidFill>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819781"/>
          </a:xfrm>
          <a:prstGeom prst="rect">
            <a:avLst/>
          </a:prstGeom>
          <a:noFill/>
        </p:spPr>
        <p:txBody>
          <a:bodyPr wrap="square">
            <a:spAutoFit/>
          </a:bodyPr>
          <a:lstStyle/>
          <a:p>
            <a:pPr>
              <a:spcBef>
                <a:spcPct val="40000"/>
              </a:spcBef>
            </a:pPr>
            <a:r>
              <a:rPr lang="en-GB" sz="3200" dirty="0">
                <a:latin typeface="Myriad Pro"/>
              </a:rPr>
              <a:t>R</a:t>
            </a:r>
            <a:r>
              <a:rPr lang="en-GB" altLang="en-US" sz="3200" dirty="0">
                <a:latin typeface="Myriad Pro"/>
              </a:rPr>
              <a:t>ead the following article from the Economist Magazine on Corporate Strategy. </a:t>
            </a:r>
          </a:p>
          <a:p>
            <a:pPr>
              <a:spcBef>
                <a:spcPct val="40000"/>
              </a:spcBef>
            </a:pPr>
            <a:endParaRPr lang="en-GB" altLang="en-US" sz="3200" dirty="0">
              <a:latin typeface="Myriad Pro"/>
            </a:endParaRPr>
          </a:p>
          <a:p>
            <a:pPr>
              <a:spcBef>
                <a:spcPct val="40000"/>
              </a:spcBef>
            </a:pPr>
            <a:r>
              <a:rPr lang="en-GB" altLang="en-US" sz="3200" b="1" i="1" dirty="0">
                <a:latin typeface="Myriad Pro"/>
              </a:rPr>
              <a:t>'Time to put ideas into practice – Corporate Strategy</a:t>
            </a:r>
            <a:r>
              <a:rPr lang="en-GB" altLang="en-US" sz="3200" dirty="0">
                <a:latin typeface="Myriad Pro"/>
              </a:rPr>
              <a:t>', The Economist, April 23, 2005, US Edition.</a:t>
            </a:r>
          </a:p>
          <a:p>
            <a:pPr>
              <a:spcBef>
                <a:spcPct val="40000"/>
              </a:spcBef>
            </a:pPr>
            <a:endParaRPr lang="en-GB" altLang="en-US" sz="3200" dirty="0">
              <a:latin typeface="Myriad Pro"/>
            </a:endParaRPr>
          </a:p>
          <a:p>
            <a:pPr algn="just">
              <a:spcBef>
                <a:spcPct val="40000"/>
              </a:spcBef>
            </a:pPr>
            <a:r>
              <a:rPr lang="en-GB" altLang="en-US" sz="3200" dirty="0">
                <a:latin typeface="Myriad Pro"/>
              </a:rPr>
              <a:t>A copy can be found on Week 2 folder on the LCLM 6001 Moodle page.</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922827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marL="0" indent="0" algn="ctr" eaLnBrk="1" hangingPunct="1">
              <a:buNone/>
            </a:pPr>
            <a:r>
              <a:rPr lang="en-GB" sz="4400" b="1" dirty="0">
                <a:solidFill>
                  <a:srgbClr val="FF0000"/>
                </a:solidFill>
                <a:latin typeface="Myriad Pro"/>
                <a:ea typeface="Calibri" panose="020F0502020204030204" pitchFamily="34" charset="0"/>
                <a:cs typeface="Times New Roman" panose="02020603050405020304" pitchFamily="18" charset="0"/>
              </a:rPr>
              <a:t>Class Activity 2</a:t>
            </a:r>
            <a:endParaRPr lang="en-GB" altLang="en-US" sz="4400" b="1" dirty="0">
              <a:solidFill>
                <a:srgbClr val="FF0000"/>
              </a:solidFill>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819781"/>
          </a:xfrm>
          <a:prstGeom prst="rect">
            <a:avLst/>
          </a:prstGeom>
          <a:noFill/>
        </p:spPr>
        <p:txBody>
          <a:bodyPr wrap="square">
            <a:spAutoFit/>
          </a:bodyPr>
          <a:lstStyle/>
          <a:p>
            <a:pPr>
              <a:spcBef>
                <a:spcPct val="40000"/>
              </a:spcBef>
            </a:pPr>
            <a:r>
              <a:rPr lang="en-GB" sz="3200" dirty="0">
                <a:latin typeface="Myriad Pro"/>
              </a:rPr>
              <a:t>R</a:t>
            </a:r>
            <a:r>
              <a:rPr lang="en-GB" altLang="en-US" sz="3200" dirty="0">
                <a:latin typeface="Myriad Pro"/>
              </a:rPr>
              <a:t>ead the following article from the Economist Magazine on Corporate Strategy. </a:t>
            </a:r>
          </a:p>
          <a:p>
            <a:pPr>
              <a:spcBef>
                <a:spcPct val="40000"/>
              </a:spcBef>
            </a:pPr>
            <a:endParaRPr lang="en-GB" altLang="en-US" sz="3200" dirty="0">
              <a:latin typeface="Myriad Pro"/>
            </a:endParaRPr>
          </a:p>
          <a:p>
            <a:pPr>
              <a:spcBef>
                <a:spcPct val="40000"/>
              </a:spcBef>
            </a:pPr>
            <a:r>
              <a:rPr lang="en-GB" altLang="en-US" sz="3200" b="1" i="1" dirty="0">
                <a:latin typeface="Myriad Pro"/>
              </a:rPr>
              <a:t>'Time to put ideas into practice – Corporate Strategy</a:t>
            </a:r>
            <a:r>
              <a:rPr lang="en-GB" altLang="en-US" sz="3200" dirty="0">
                <a:latin typeface="Myriad Pro"/>
              </a:rPr>
              <a:t>', The Economist, April 23, 2005, US Edition.</a:t>
            </a:r>
          </a:p>
          <a:p>
            <a:pPr>
              <a:spcBef>
                <a:spcPct val="40000"/>
              </a:spcBef>
            </a:pPr>
            <a:endParaRPr lang="en-GB" altLang="en-US" sz="3200" dirty="0">
              <a:latin typeface="Myriad Pro"/>
            </a:endParaRPr>
          </a:p>
          <a:p>
            <a:pPr algn="just">
              <a:spcBef>
                <a:spcPct val="40000"/>
              </a:spcBef>
            </a:pPr>
            <a:r>
              <a:rPr lang="en-GB" altLang="en-US" sz="3200" dirty="0">
                <a:latin typeface="Myriad Pro"/>
              </a:rPr>
              <a:t>A copy can be found on Week 2 folder on the LCLM 6001 Moodle page.</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993939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1750032" y="116960"/>
            <a:ext cx="8774131" cy="723013"/>
          </a:xfrm>
          <a:prstGeom prst="rect">
            <a:avLst/>
          </a:prstGeom>
        </p:spPr>
        <p:txBody>
          <a:bodyPr>
            <a:normAutofit fontScale="90000"/>
          </a:bodyPr>
          <a:lstStyle/>
          <a:p>
            <a:pPr eaLnBrk="1" hangingPunct="1">
              <a:spcBef>
                <a:spcPct val="40000"/>
              </a:spcBef>
            </a:pPr>
            <a:r>
              <a:rPr lang="en-US" sz="4400" b="1" dirty="0">
                <a:solidFill>
                  <a:srgbClr val="FF0000"/>
                </a:solidFill>
              </a:rPr>
              <a:t>Class Activity 1 - Continued</a:t>
            </a:r>
            <a:endParaRPr lang="en-US" sz="4400" dirty="0">
              <a:solidFill>
                <a:schemeClr val="tx1"/>
              </a:solidFill>
            </a:endParaRPr>
          </a:p>
        </p:txBody>
      </p:sp>
      <p:sp>
        <p:nvSpPr>
          <p:cNvPr id="124" name="Clarifying the core concepts in this module"/>
          <p:cNvSpPr txBox="1">
            <a:spLocks noGrp="1"/>
          </p:cNvSpPr>
          <p:nvPr>
            <p:ph type="body" idx="1"/>
          </p:nvPr>
        </p:nvSpPr>
        <p:spPr>
          <a:xfrm>
            <a:off x="242371" y="680485"/>
            <a:ext cx="11556694" cy="4976037"/>
          </a:xfrm>
          <a:prstGeom prst="rect">
            <a:avLst/>
          </a:prstGeom>
        </p:spPr>
        <p:txBody>
          <a:bodyPr>
            <a:normAutofit lnSpcReduction="10000"/>
          </a:bodyPr>
          <a:lstStyle/>
          <a:p>
            <a:pPr marL="0" indent="0">
              <a:spcBef>
                <a:spcPct val="40000"/>
              </a:spcBef>
              <a:buNone/>
            </a:pPr>
            <a:r>
              <a:rPr lang="en-GB" sz="3200" b="1" dirty="0"/>
              <a:t>Task to do (Individually):</a:t>
            </a:r>
            <a:endParaRPr lang="en-GB" altLang="en-US" sz="3200" b="1" dirty="0"/>
          </a:p>
          <a:p>
            <a:pPr algn="just">
              <a:spcBef>
                <a:spcPct val="40000"/>
              </a:spcBef>
            </a:pPr>
            <a:r>
              <a:rPr lang="en-GB" altLang="en-US" sz="3200" dirty="0"/>
              <a:t>Reflect on the key points within the article in terms of selecting a corporate strategy. </a:t>
            </a:r>
          </a:p>
          <a:p>
            <a:pPr algn="just">
              <a:spcBef>
                <a:spcPct val="40000"/>
              </a:spcBef>
            </a:pPr>
            <a:r>
              <a:rPr lang="en-GB" altLang="en-US" sz="3200" dirty="0"/>
              <a:t>What are your views on the advantages &amp; disadvantages of adopting a cost reduction strategy versus a differentiation strategy? </a:t>
            </a:r>
          </a:p>
          <a:p>
            <a:pPr algn="just">
              <a:spcBef>
                <a:spcPct val="40000"/>
              </a:spcBef>
            </a:pPr>
            <a:r>
              <a:rPr lang="en-GB" altLang="en-US" sz="3200" dirty="0"/>
              <a:t>Give examples of how these can impact a particular industry.</a:t>
            </a:r>
          </a:p>
          <a:p>
            <a:pPr algn="just">
              <a:spcBef>
                <a:spcPct val="40000"/>
              </a:spcBef>
            </a:pPr>
            <a:r>
              <a:rPr lang="en-GB" altLang="en-US" sz="3200" dirty="0"/>
              <a:t>Students should take turn to discuss their findings with the rest of the class. </a:t>
            </a:r>
          </a:p>
          <a:p>
            <a:pPr algn="just">
              <a:spcBef>
                <a:spcPct val="40000"/>
              </a:spcBef>
            </a:pPr>
            <a:endParaRPr lang="en-GB" altLang="en-US" sz="3200" dirty="0"/>
          </a:p>
          <a:p>
            <a:pPr eaLnBrk="1" hangingPunct="1">
              <a:spcBef>
                <a:spcPct val="40000"/>
              </a:spcBef>
            </a:pPr>
            <a:endParaRPr lang="en-GB" altLang="en-US" sz="3200" dirty="0">
              <a:hlinkClick r:id="rId2"/>
            </a:endParaRPr>
          </a:p>
          <a:p>
            <a:pPr marL="0" indent="0">
              <a:buNone/>
            </a:pPr>
            <a:endParaRPr lang="en-US" b="1" dirty="0">
              <a:solidFill>
                <a:schemeClr val="tx1"/>
              </a:solidFill>
            </a:endParaRPr>
          </a:p>
        </p:txBody>
      </p:sp>
    </p:spTree>
    <p:extLst>
      <p:ext uri="{BB962C8B-B14F-4D97-AF65-F5344CB8AC3E}">
        <p14:creationId xmlns:p14="http://schemas.microsoft.com/office/powerpoint/2010/main" val="170383994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marL="0" indent="0" algn="ctr" eaLnBrk="1" hangingPunct="1">
              <a:buNone/>
            </a:pPr>
            <a:r>
              <a:rPr lang="en-GB" sz="4400" b="1" dirty="0">
                <a:solidFill>
                  <a:srgbClr val="FF0000"/>
                </a:solidFill>
                <a:latin typeface="Myriad Pro"/>
              </a:rPr>
              <a:t>Strategic Decisions</a:t>
            </a:r>
            <a:endParaRPr lang="en-GB" altLang="en-US" sz="4400" b="1" dirty="0">
              <a:solidFill>
                <a:srgbClr val="FF0000"/>
              </a:solidFill>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0" y="837282"/>
            <a:ext cx="12015730" cy="6885099"/>
          </a:xfrm>
          <a:prstGeom prst="rect">
            <a:avLst/>
          </a:prstGeom>
          <a:noFill/>
        </p:spPr>
        <p:txBody>
          <a:bodyPr wrap="square">
            <a:spAutoFit/>
          </a:bodyPr>
          <a:lstStyle/>
          <a:p>
            <a:r>
              <a:rPr lang="en-GB" sz="3200" dirty="0">
                <a:latin typeface="Myriad Pro"/>
              </a:rPr>
              <a:t>Strategic management involves making decisions &amp; actions that establishes the long-term performance of the company. </a:t>
            </a:r>
          </a:p>
          <a:p>
            <a:r>
              <a:rPr lang="en-GB" sz="3200" dirty="0">
                <a:latin typeface="Myriad Pro"/>
              </a:rPr>
              <a:t>Strategic decisions are about:</a:t>
            </a:r>
          </a:p>
          <a:p>
            <a:pPr marL="457200" indent="-457200">
              <a:buFont typeface="Wingdings" panose="05000000000000000000" pitchFamily="2" charset="2"/>
              <a:buChar char="ü"/>
            </a:pPr>
            <a:r>
              <a:rPr lang="en-GB" sz="3200" dirty="0">
                <a:latin typeface="Myriad Pro"/>
              </a:rPr>
              <a:t>The long-term direction of an organisation.</a:t>
            </a:r>
          </a:p>
          <a:p>
            <a:pPr marL="457200" indent="-457200">
              <a:buFont typeface="Wingdings" panose="05000000000000000000" pitchFamily="2" charset="2"/>
              <a:buChar char="ü"/>
            </a:pPr>
            <a:r>
              <a:rPr lang="en-GB" sz="3200" dirty="0">
                <a:latin typeface="Myriad Pro"/>
              </a:rPr>
              <a:t>The scope of an organisation's activities.</a:t>
            </a:r>
          </a:p>
          <a:p>
            <a:pPr marL="457200" indent="-457200">
              <a:buFont typeface="Wingdings" panose="05000000000000000000" pitchFamily="2" charset="2"/>
              <a:buChar char="ü"/>
            </a:pPr>
            <a:r>
              <a:rPr lang="en-GB" sz="3200" dirty="0">
                <a:latin typeface="Myriad Pro"/>
              </a:rPr>
              <a:t>Gaining advantage over competitors.</a:t>
            </a:r>
          </a:p>
          <a:p>
            <a:pPr marL="457200" indent="-457200">
              <a:buFont typeface="Wingdings" panose="05000000000000000000" pitchFamily="2" charset="2"/>
              <a:buChar char="ü"/>
            </a:pPr>
            <a:r>
              <a:rPr lang="en-GB" sz="3200" dirty="0">
                <a:latin typeface="Myriad Pro"/>
              </a:rPr>
              <a:t>Addressing changes in the business environment.</a:t>
            </a:r>
          </a:p>
          <a:p>
            <a:pPr marL="457200" indent="-457200">
              <a:buFont typeface="Wingdings" panose="05000000000000000000" pitchFamily="2" charset="2"/>
              <a:buChar char="ü"/>
            </a:pPr>
            <a:r>
              <a:rPr lang="en-GB" sz="3200" dirty="0">
                <a:latin typeface="Myriad Pro"/>
              </a:rPr>
              <a:t>Building on resources &amp; competences (capability).</a:t>
            </a:r>
          </a:p>
          <a:p>
            <a:pPr marL="457200" indent="-457200">
              <a:buFont typeface="Wingdings" panose="05000000000000000000" pitchFamily="2" charset="2"/>
              <a:buChar char="ü"/>
            </a:pPr>
            <a:r>
              <a:rPr lang="en-GB" sz="3200" dirty="0">
                <a:latin typeface="Myriad Pro"/>
              </a:rPr>
              <a:t>Values &amp; expectations of stakeholders.</a:t>
            </a:r>
          </a:p>
          <a:p>
            <a:r>
              <a:rPr lang="en-GB" sz="3200" dirty="0">
                <a:latin typeface="Myriad Pro"/>
              </a:rPr>
              <a:t>(Johnson, Scholes, &amp; Whittington, 2017)</a:t>
            </a:r>
            <a:endParaRPr lang="en-GB" sz="2800" b="1" dirty="0">
              <a:latin typeface="Myriad Pro"/>
            </a:endParaRPr>
          </a:p>
          <a:p>
            <a:pPr algn="ctr"/>
            <a:endParaRPr lang="en-GB" sz="4800" b="1" dirty="0"/>
          </a:p>
          <a:p>
            <a:pPr marL="457200" indent="-457200">
              <a:buFont typeface="Wingdings" panose="05000000000000000000" pitchFamily="2" charset="2"/>
              <a:buChar char="ü"/>
            </a:pPr>
            <a:endParaRPr lang="en-US" sz="3200" b="1" dirty="0">
              <a:latin typeface="+mj-lt"/>
              <a:cs typeface="Arial" panose="020B0604020202020204" pitchFamily="34" charset="0"/>
            </a:endParaRPr>
          </a:p>
          <a:p>
            <a:pPr marL="457200" indent="-457200">
              <a:buFont typeface="Wingdings" panose="05000000000000000000" pitchFamily="2" charset="2"/>
              <a:buChar char="ü"/>
            </a:pPr>
            <a:endParaRPr lang="en-US" sz="3200" b="1" dirty="0">
              <a:latin typeface="+mj-lt"/>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044030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marL="0" indent="0" algn="ctr" eaLnBrk="1" hangingPunct="1">
              <a:buNone/>
            </a:pPr>
            <a:r>
              <a:rPr lang="en-GB" sz="4400" b="1" dirty="0">
                <a:solidFill>
                  <a:srgbClr val="FF0000"/>
                </a:solidFill>
                <a:latin typeface="Myriad Pro"/>
              </a:rPr>
              <a:t>Strategic Decision</a:t>
            </a:r>
            <a:endParaRPr lang="en-GB" altLang="en-US" sz="4400" b="1" dirty="0">
              <a:solidFill>
                <a:srgbClr val="FF0000"/>
              </a:solidFill>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0" y="837282"/>
            <a:ext cx="12015730" cy="5952399"/>
          </a:xfrm>
          <a:prstGeom prst="rect">
            <a:avLst/>
          </a:prstGeom>
          <a:noFill/>
        </p:spPr>
        <p:txBody>
          <a:bodyPr wrap="square">
            <a:spAutoFit/>
          </a:bodyPr>
          <a:lstStyle/>
          <a:p>
            <a:pPr>
              <a:spcBef>
                <a:spcPct val="40000"/>
              </a:spcBef>
            </a:pPr>
            <a:r>
              <a:rPr lang="en-GB" altLang="en-US" sz="3200" b="1" dirty="0">
                <a:latin typeface="Myriad Pro"/>
              </a:rPr>
              <a:t>About Strategic Decisions….</a:t>
            </a:r>
          </a:p>
          <a:p>
            <a:pPr>
              <a:spcBef>
                <a:spcPct val="40000"/>
              </a:spcBef>
            </a:pPr>
            <a:r>
              <a:rPr lang="en-GB" altLang="en-US" sz="3200" dirty="0">
                <a:latin typeface="Myriad Pro"/>
              </a:rPr>
              <a:t>They can be difficult, and they are likely to:</a:t>
            </a:r>
          </a:p>
          <a:p>
            <a:pPr marL="457200" indent="-457200">
              <a:buFont typeface="Wingdings" panose="05000000000000000000" pitchFamily="2" charset="2"/>
              <a:buChar char="Ø"/>
            </a:pPr>
            <a:r>
              <a:rPr lang="en-GB" altLang="en-US" sz="3200" dirty="0">
                <a:latin typeface="Myriad Pro"/>
              </a:rPr>
              <a:t>	Be complex in nature</a:t>
            </a:r>
          </a:p>
          <a:p>
            <a:pPr marL="457200" indent="-457200">
              <a:buFont typeface="Wingdings" panose="05000000000000000000" pitchFamily="2" charset="2"/>
              <a:buChar char="Ø"/>
            </a:pPr>
            <a:r>
              <a:rPr lang="en-GB" altLang="en-US" sz="3200" dirty="0">
                <a:latin typeface="Myriad Pro"/>
              </a:rPr>
              <a:t>	Be made in situations of uncertainty</a:t>
            </a:r>
          </a:p>
          <a:p>
            <a:pPr marL="457200" indent="-457200">
              <a:buFont typeface="Wingdings" panose="05000000000000000000" pitchFamily="2" charset="2"/>
              <a:buChar char="Ø"/>
            </a:pPr>
            <a:r>
              <a:rPr lang="en-GB" altLang="en-US" sz="3200" dirty="0">
                <a:latin typeface="Myriad Pro"/>
              </a:rPr>
              <a:t>	Affect operation decisions</a:t>
            </a:r>
          </a:p>
          <a:p>
            <a:pPr marL="457200" indent="-457200">
              <a:buFont typeface="Wingdings" panose="05000000000000000000" pitchFamily="2" charset="2"/>
              <a:buChar char="Ø"/>
            </a:pPr>
            <a:r>
              <a:rPr lang="en-GB" altLang="en-US" sz="3200" dirty="0">
                <a:latin typeface="Myriad Pro"/>
              </a:rPr>
              <a:t>	Require an integrated approach (both inside &amp; outside the</a:t>
            </a:r>
          </a:p>
          <a:p>
            <a:r>
              <a:rPr lang="en-GB" altLang="en-US" sz="3200" dirty="0">
                <a:latin typeface="Myriad Pro"/>
              </a:rPr>
              <a:t>        organisation)</a:t>
            </a:r>
          </a:p>
          <a:p>
            <a:pPr marL="457200" indent="-457200">
              <a:buFont typeface="Wingdings" panose="05000000000000000000" pitchFamily="2" charset="2"/>
              <a:buChar char="Ø"/>
            </a:pPr>
            <a:r>
              <a:rPr lang="en-GB" altLang="en-US" sz="3200" dirty="0">
                <a:latin typeface="Myriad Pro"/>
              </a:rPr>
              <a:t>	Involve considerable change.</a:t>
            </a:r>
          </a:p>
          <a:p>
            <a:pPr algn="ctr"/>
            <a:endParaRPr lang="en-GB" sz="4800" b="1" dirty="0"/>
          </a:p>
          <a:p>
            <a:pPr marL="457200" indent="-457200">
              <a:buFont typeface="Wingdings" panose="05000000000000000000" pitchFamily="2" charset="2"/>
              <a:buChar char="ü"/>
            </a:pPr>
            <a:endParaRPr lang="en-US" sz="3200" b="1" dirty="0">
              <a:latin typeface="+mj-lt"/>
              <a:cs typeface="Arial" panose="020B0604020202020204" pitchFamily="34" charset="0"/>
            </a:endParaRPr>
          </a:p>
          <a:p>
            <a:pPr marL="457200" indent="-457200">
              <a:buFont typeface="Wingdings" panose="05000000000000000000" pitchFamily="2" charset="2"/>
              <a:buChar char="ü"/>
            </a:pPr>
            <a:endParaRPr lang="en-US" sz="3200" b="1" dirty="0">
              <a:latin typeface="+mj-lt"/>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251486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spcBef>
                <a:spcPct val="40000"/>
              </a:spcBef>
            </a:pPr>
            <a:r>
              <a:rPr lang="en-GB" altLang="en-US" sz="4400" b="1" dirty="0">
                <a:solidFill>
                  <a:srgbClr val="FF0000"/>
                </a:solidFill>
                <a:latin typeface="Myriad Pro"/>
              </a:rPr>
              <a:t>Strategic Planning</a:t>
            </a:r>
          </a:p>
        </p:txBody>
      </p:sp>
      <p:sp>
        <p:nvSpPr>
          <p:cNvPr id="5" name="TextBox 4">
            <a:extLst>
              <a:ext uri="{FF2B5EF4-FFF2-40B4-BE49-F238E27FC236}">
                <a16:creationId xmlns:a16="http://schemas.microsoft.com/office/drawing/2014/main" id="{268678A4-7C23-87C4-44C7-C440FE54C42C}"/>
              </a:ext>
            </a:extLst>
          </p:cNvPr>
          <p:cNvSpPr txBox="1"/>
          <p:nvPr/>
        </p:nvSpPr>
        <p:spPr>
          <a:xfrm>
            <a:off x="0" y="837282"/>
            <a:ext cx="12015730" cy="6814173"/>
          </a:xfrm>
          <a:prstGeom prst="rect">
            <a:avLst/>
          </a:prstGeom>
          <a:noFill/>
        </p:spPr>
        <p:txBody>
          <a:bodyPr wrap="square">
            <a:spAutoFit/>
          </a:bodyPr>
          <a:lstStyle/>
          <a:p>
            <a:pPr>
              <a:spcBef>
                <a:spcPct val="40000"/>
              </a:spcBef>
            </a:pPr>
            <a:r>
              <a:rPr lang="en-GB" altLang="en-US" sz="3200" b="1" dirty="0">
                <a:latin typeface="Myriad Pro"/>
              </a:rPr>
              <a:t>Strategic Planning:</a:t>
            </a:r>
          </a:p>
          <a:p>
            <a:pPr>
              <a:spcBef>
                <a:spcPct val="40000"/>
              </a:spcBef>
            </a:pPr>
            <a:r>
              <a:rPr lang="en-GB" altLang="en-US" sz="2400" b="1" dirty="0">
                <a:solidFill>
                  <a:srgbClr val="FF0000"/>
                </a:solidFill>
                <a:latin typeface="Myriad Pro"/>
              </a:rPr>
              <a:t>These are set of activities that links corporate level of strategic planned actions required to be implemented at business and operational levels.</a:t>
            </a:r>
          </a:p>
          <a:p>
            <a:pPr>
              <a:spcBef>
                <a:spcPct val="40000"/>
              </a:spcBef>
            </a:pPr>
            <a:r>
              <a:rPr lang="en-GB" altLang="en-US" sz="2400" b="1" u="sng" dirty="0">
                <a:latin typeface="Myriad Pro"/>
              </a:rPr>
              <a:t>Vision</a:t>
            </a:r>
            <a:r>
              <a:rPr lang="en-GB" altLang="en-US" sz="2400" dirty="0">
                <a:latin typeface="Myriad Pro"/>
              </a:rPr>
              <a:t> - This is a statement of where the business wants to be - its’ aspiration.</a:t>
            </a:r>
          </a:p>
          <a:p>
            <a:pPr>
              <a:spcBef>
                <a:spcPct val="40000"/>
              </a:spcBef>
            </a:pPr>
            <a:r>
              <a:rPr lang="en-GB" altLang="en-US" sz="2400" b="1" u="sng" dirty="0">
                <a:latin typeface="Myriad Pro"/>
              </a:rPr>
              <a:t>Mission</a:t>
            </a:r>
            <a:r>
              <a:rPr lang="en-GB" altLang="en-US" sz="2400" dirty="0">
                <a:latin typeface="Myriad Pro"/>
              </a:rPr>
              <a:t> - This is a statement of how the business operates. </a:t>
            </a:r>
          </a:p>
          <a:p>
            <a:pPr>
              <a:spcBef>
                <a:spcPct val="40000"/>
              </a:spcBef>
            </a:pPr>
            <a:r>
              <a:rPr lang="en-GB" altLang="en-US" sz="2400" b="1" u="sng" dirty="0">
                <a:latin typeface="Myriad Pro"/>
              </a:rPr>
              <a:t>Business Strategy</a:t>
            </a:r>
            <a:endParaRPr lang="en-GB" altLang="en-US" sz="2400" b="1" dirty="0">
              <a:latin typeface="Myriad Pro"/>
            </a:endParaRPr>
          </a:p>
          <a:p>
            <a:pPr>
              <a:spcBef>
                <a:spcPct val="40000"/>
              </a:spcBef>
            </a:pPr>
            <a:r>
              <a:rPr lang="en-GB" altLang="en-US" sz="2400" dirty="0">
                <a:latin typeface="Myriad Pro"/>
              </a:rPr>
              <a:t>This is  how the business will achieve the vision.  This consists of </a:t>
            </a:r>
          </a:p>
          <a:p>
            <a:pPr>
              <a:spcBef>
                <a:spcPct val="40000"/>
              </a:spcBef>
              <a:buFontTx/>
              <a:buChar char="•"/>
            </a:pPr>
            <a:r>
              <a:rPr lang="en-GB" altLang="en-US" sz="2400" dirty="0">
                <a:latin typeface="Myriad Pro"/>
              </a:rPr>
              <a:t>	A definition of how vision will be achieved (critical success factors)</a:t>
            </a:r>
          </a:p>
          <a:p>
            <a:pPr>
              <a:spcBef>
                <a:spcPct val="40000"/>
              </a:spcBef>
              <a:buFontTx/>
              <a:buChar char="•"/>
            </a:pPr>
            <a:r>
              <a:rPr lang="en-GB" altLang="en-US" sz="2400" dirty="0">
                <a:latin typeface="Myriad Pro"/>
              </a:rPr>
              <a:t>	A definition of the key processes that need to be achieved to attain vision </a:t>
            </a:r>
          </a:p>
          <a:p>
            <a:pPr>
              <a:spcBef>
                <a:spcPct val="40000"/>
              </a:spcBef>
              <a:buFontTx/>
              <a:buChar char="•"/>
            </a:pPr>
            <a:r>
              <a:rPr lang="en-GB" altLang="en-US" sz="2400" dirty="0">
                <a:latin typeface="Myriad Pro"/>
              </a:rPr>
              <a:t>	Definition of specific annual targets</a:t>
            </a:r>
          </a:p>
          <a:p>
            <a:pPr algn="ctr"/>
            <a:endParaRPr lang="en-GB" sz="4800" b="1" dirty="0"/>
          </a:p>
          <a:p>
            <a:pPr marL="457200" indent="-457200">
              <a:buFont typeface="Wingdings" panose="05000000000000000000" pitchFamily="2" charset="2"/>
              <a:buChar char="ü"/>
            </a:pPr>
            <a:endParaRPr lang="en-US" sz="3200" b="1" dirty="0">
              <a:latin typeface="+mj-lt"/>
              <a:cs typeface="Arial" panose="020B0604020202020204" pitchFamily="34" charset="0"/>
            </a:endParaRPr>
          </a:p>
          <a:p>
            <a:pPr marL="457200" indent="-457200">
              <a:buFont typeface="Wingdings" panose="05000000000000000000" pitchFamily="2" charset="2"/>
              <a:buChar char="ü"/>
            </a:pPr>
            <a:endParaRPr lang="en-US" sz="3200" b="1" dirty="0">
              <a:latin typeface="+mj-lt"/>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719160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spcBef>
                <a:spcPct val="40000"/>
              </a:spcBef>
            </a:pPr>
            <a:r>
              <a:rPr lang="en-GB" altLang="en-US" sz="4400" b="1" dirty="0">
                <a:solidFill>
                  <a:srgbClr val="FF0000"/>
                </a:solidFill>
                <a:latin typeface="Myriad Pro"/>
              </a:rPr>
              <a:t>Strategic Planning</a:t>
            </a:r>
          </a:p>
        </p:txBody>
      </p:sp>
      <p:sp>
        <p:nvSpPr>
          <p:cNvPr id="5" name="TextBox 4">
            <a:extLst>
              <a:ext uri="{FF2B5EF4-FFF2-40B4-BE49-F238E27FC236}">
                <a16:creationId xmlns:a16="http://schemas.microsoft.com/office/drawing/2014/main" id="{268678A4-7C23-87C4-44C7-C440FE54C42C}"/>
              </a:ext>
            </a:extLst>
          </p:cNvPr>
          <p:cNvSpPr txBox="1"/>
          <p:nvPr/>
        </p:nvSpPr>
        <p:spPr>
          <a:xfrm>
            <a:off x="117512" y="837282"/>
            <a:ext cx="11898217" cy="5016758"/>
          </a:xfrm>
          <a:prstGeom prst="rect">
            <a:avLst/>
          </a:prstGeom>
          <a:noFill/>
        </p:spPr>
        <p:txBody>
          <a:bodyPr wrap="square">
            <a:spAutoFit/>
          </a:bodyPr>
          <a:lstStyle/>
          <a:p>
            <a:pPr>
              <a:spcBef>
                <a:spcPct val="40000"/>
              </a:spcBef>
            </a:pPr>
            <a:r>
              <a:rPr lang="en-GB" altLang="en-US" sz="3200" b="1" dirty="0">
                <a:latin typeface="Myriad Pro"/>
              </a:rPr>
              <a:t>Strategic Planning links …….</a:t>
            </a:r>
          </a:p>
          <a:p>
            <a:pPr>
              <a:spcBef>
                <a:spcPct val="40000"/>
              </a:spcBef>
            </a:pPr>
            <a:r>
              <a:rPr lang="en-GB" altLang="en-US" sz="3200" b="1" dirty="0">
                <a:solidFill>
                  <a:srgbClr val="FF0000"/>
                </a:solidFill>
                <a:latin typeface="Myriad Pro"/>
              </a:rPr>
              <a:t>Vision, Mission, Business Strategy &amp; Strategic direction.</a:t>
            </a:r>
          </a:p>
          <a:p>
            <a:pPr>
              <a:spcBef>
                <a:spcPct val="40000"/>
              </a:spcBef>
            </a:pPr>
            <a:endParaRPr lang="en-GB" altLang="en-US" sz="3200" b="1" u="sng" dirty="0">
              <a:solidFill>
                <a:srgbClr val="FF0000"/>
              </a:solidFill>
              <a:latin typeface="Myriad Pro"/>
            </a:endParaRPr>
          </a:p>
          <a:p>
            <a:pPr>
              <a:spcBef>
                <a:spcPct val="40000"/>
              </a:spcBef>
            </a:pPr>
            <a:endParaRPr lang="en-GB" altLang="en-US" sz="3200" b="1" u="sng" dirty="0">
              <a:solidFill>
                <a:srgbClr val="FF0000"/>
              </a:solidFill>
              <a:latin typeface="Myriad Pro"/>
            </a:endParaRPr>
          </a:p>
          <a:p>
            <a:pPr>
              <a:spcBef>
                <a:spcPct val="40000"/>
              </a:spcBef>
            </a:pPr>
            <a:endParaRPr lang="en-GB" altLang="en-US" sz="3200" u="sng" dirty="0">
              <a:solidFill>
                <a:srgbClr val="FF0000"/>
              </a:solidFill>
              <a:latin typeface="Myriad Pro"/>
            </a:endParaRPr>
          </a:p>
          <a:p>
            <a:pPr>
              <a:spcBef>
                <a:spcPct val="40000"/>
              </a:spcBef>
            </a:pPr>
            <a:endParaRPr lang="en-GB" sz="3200" b="1" dirty="0">
              <a:solidFill>
                <a:srgbClr val="FF0000"/>
              </a:solidFill>
              <a:latin typeface="Myriad Pro"/>
            </a:endParaRPr>
          </a:p>
          <a:p>
            <a:pPr marL="457200" indent="-457200">
              <a:buFont typeface="Wingdings" panose="05000000000000000000" pitchFamily="2" charset="2"/>
              <a:buChar char="ü"/>
            </a:pPr>
            <a:endParaRPr lang="en-US" sz="3200" b="1" dirty="0">
              <a:latin typeface="+mj-lt"/>
              <a:cs typeface="Arial" panose="020B0604020202020204" pitchFamily="34" charset="0"/>
            </a:endParaRPr>
          </a:p>
          <a:p>
            <a:pPr marL="457200" indent="-457200">
              <a:buFont typeface="Wingdings" panose="05000000000000000000" pitchFamily="2" charset="2"/>
              <a:buChar char="ü"/>
            </a:pPr>
            <a:endParaRPr lang="en-US" sz="3200" b="1" dirty="0">
              <a:latin typeface="+mj-lt"/>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descr="A diagram of a business strategy&#10;&#10;Description automatically generated">
            <a:extLst>
              <a:ext uri="{FF2B5EF4-FFF2-40B4-BE49-F238E27FC236}">
                <a16:creationId xmlns:a16="http://schemas.microsoft.com/office/drawing/2014/main" id="{A646D65D-8898-C30D-7674-F59B43CCF8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6096" y="2225406"/>
            <a:ext cx="10135517" cy="3437263"/>
          </a:xfrm>
          <a:prstGeom prst="rect">
            <a:avLst/>
          </a:prstGeom>
        </p:spPr>
      </p:pic>
    </p:spTree>
    <p:extLst>
      <p:ext uri="{BB962C8B-B14F-4D97-AF65-F5344CB8AC3E}">
        <p14:creationId xmlns:p14="http://schemas.microsoft.com/office/powerpoint/2010/main" val="3043049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spcBef>
                <a:spcPct val="40000"/>
              </a:spcBef>
            </a:pPr>
            <a:r>
              <a:rPr lang="en-GB" altLang="en-US" sz="4400" b="1" dirty="0">
                <a:solidFill>
                  <a:srgbClr val="FF0000"/>
                </a:solidFill>
                <a:latin typeface="Myriad Pro"/>
              </a:rPr>
              <a:t>Strategic Planning</a:t>
            </a:r>
          </a:p>
        </p:txBody>
      </p:sp>
      <p:sp>
        <p:nvSpPr>
          <p:cNvPr id="5" name="TextBox 4">
            <a:extLst>
              <a:ext uri="{FF2B5EF4-FFF2-40B4-BE49-F238E27FC236}">
                <a16:creationId xmlns:a16="http://schemas.microsoft.com/office/drawing/2014/main" id="{268678A4-7C23-87C4-44C7-C440FE54C42C}"/>
              </a:ext>
            </a:extLst>
          </p:cNvPr>
          <p:cNvSpPr txBox="1"/>
          <p:nvPr/>
        </p:nvSpPr>
        <p:spPr>
          <a:xfrm>
            <a:off x="117512" y="837282"/>
            <a:ext cx="11898217" cy="4708981"/>
          </a:xfrm>
          <a:prstGeom prst="rect">
            <a:avLst/>
          </a:prstGeom>
          <a:noFill/>
        </p:spPr>
        <p:txBody>
          <a:bodyPr wrap="square">
            <a:spAutoFit/>
          </a:bodyPr>
          <a:lstStyle/>
          <a:p>
            <a:pPr>
              <a:spcBef>
                <a:spcPct val="40000"/>
              </a:spcBef>
            </a:pPr>
            <a:r>
              <a:rPr lang="en-GB" altLang="en-US" sz="3200" b="1" dirty="0">
                <a:latin typeface="Myriad Pro"/>
              </a:rPr>
              <a:t>Vision, Mission, Business Strategy &amp; Strategic Direction:</a:t>
            </a:r>
          </a:p>
          <a:p>
            <a:endParaRPr lang="en-GB" sz="2800" dirty="0">
              <a:latin typeface="Myriad Pro"/>
            </a:endParaRPr>
          </a:p>
          <a:p>
            <a:pPr marL="342900" indent="-342900">
              <a:buFont typeface="Wingdings" panose="05000000000000000000" pitchFamily="2" charset="2"/>
              <a:buChar char="§"/>
            </a:pPr>
            <a:r>
              <a:rPr lang="en-GB" sz="2400" dirty="0">
                <a:latin typeface="Myriad Pro"/>
              </a:rPr>
              <a:t>A </a:t>
            </a:r>
            <a:r>
              <a:rPr lang="en-GB" sz="2400" b="1" dirty="0">
                <a:latin typeface="Myriad Pro"/>
              </a:rPr>
              <a:t>mission statement </a:t>
            </a:r>
            <a:r>
              <a:rPr lang="en-GB" sz="2400" dirty="0">
                <a:latin typeface="Myriad Pro"/>
              </a:rPr>
              <a:t>and a </a:t>
            </a:r>
            <a:r>
              <a:rPr lang="en-GB" sz="2400" b="1" dirty="0">
                <a:latin typeface="Myriad Pro"/>
              </a:rPr>
              <a:t>vision statement </a:t>
            </a:r>
            <a:r>
              <a:rPr lang="en-GB" sz="2400" dirty="0">
                <a:latin typeface="Myriad Pro"/>
              </a:rPr>
              <a:t>are typically more clearly concerned with the purpose of an organisation in terms of its </a:t>
            </a:r>
            <a:r>
              <a:rPr lang="en-GB" sz="2400" b="1" dirty="0">
                <a:latin typeface="Myriad Pro"/>
              </a:rPr>
              <a:t>strategic direction</a:t>
            </a:r>
            <a:r>
              <a:rPr lang="en-GB" sz="2400" dirty="0">
                <a:latin typeface="Myriad Pro"/>
              </a:rPr>
              <a:t>.</a:t>
            </a:r>
          </a:p>
          <a:p>
            <a:pPr marL="342900" indent="-342900">
              <a:buFont typeface="Wingdings" panose="05000000000000000000" pitchFamily="2" charset="2"/>
              <a:buChar char="§"/>
            </a:pPr>
            <a:endParaRPr lang="en-GB" altLang="en-US" sz="2400" b="1" dirty="0">
              <a:solidFill>
                <a:srgbClr val="FF0000"/>
              </a:solidFill>
              <a:latin typeface="Myriad Pro"/>
            </a:endParaRPr>
          </a:p>
          <a:p>
            <a:pPr marL="342900" indent="-342900">
              <a:buFont typeface="Wingdings" panose="05000000000000000000" pitchFamily="2" charset="2"/>
              <a:buChar char="§"/>
            </a:pPr>
            <a:r>
              <a:rPr lang="en-GB" sz="2400" dirty="0">
                <a:latin typeface="Myriad Pro"/>
              </a:rPr>
              <a:t>Strategic direction is about choices of </a:t>
            </a:r>
            <a:r>
              <a:rPr lang="en-GB" sz="2400" i="1" dirty="0">
                <a:latin typeface="Myriad Pro"/>
              </a:rPr>
              <a:t>products and markets </a:t>
            </a:r>
            <a:r>
              <a:rPr lang="en-GB" sz="2400" dirty="0">
                <a:latin typeface="Myriad Pro"/>
              </a:rPr>
              <a:t>for an organisation to enter or exit.</a:t>
            </a:r>
          </a:p>
          <a:p>
            <a:pPr marL="342900" indent="-342900">
              <a:buFont typeface="Wingdings" panose="05000000000000000000" pitchFamily="2" charset="2"/>
              <a:buChar char="§"/>
            </a:pPr>
            <a:endParaRPr lang="en-GB" altLang="en-US" sz="2400" b="1" dirty="0">
              <a:solidFill>
                <a:srgbClr val="FF0000"/>
              </a:solidFill>
              <a:latin typeface="Myriad Pro"/>
            </a:endParaRPr>
          </a:p>
          <a:p>
            <a:pPr marL="342900" indent="-342900">
              <a:buFont typeface="Wingdings" panose="05000000000000000000" pitchFamily="2" charset="2"/>
              <a:buChar char="§"/>
            </a:pPr>
            <a:r>
              <a:rPr lang="en-GB" sz="2400" dirty="0">
                <a:latin typeface="Myriad Pro"/>
              </a:rPr>
              <a:t>Strategic direction is concern with what an organisation should be doing. For instance, should the organisation be very focused on just a few products and markets? Or should it be much broader in scope, perhaps very diversified in terms of both products (or services) and markets?</a:t>
            </a:r>
            <a:endParaRPr lang="en-US" sz="3200" b="1" dirty="0">
              <a:latin typeface="+mj-lt"/>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740511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spcBef>
                <a:spcPct val="40000"/>
              </a:spcBef>
            </a:pPr>
            <a:r>
              <a:rPr lang="en-GB" altLang="en-US" sz="4400" b="1" dirty="0">
                <a:solidFill>
                  <a:srgbClr val="FF0000"/>
                </a:solidFill>
                <a:latin typeface="Myriad Pro"/>
              </a:rPr>
              <a:t>Strategic Planning</a:t>
            </a:r>
          </a:p>
        </p:txBody>
      </p:sp>
      <p:sp>
        <p:nvSpPr>
          <p:cNvPr id="5" name="TextBox 4">
            <a:extLst>
              <a:ext uri="{FF2B5EF4-FFF2-40B4-BE49-F238E27FC236}">
                <a16:creationId xmlns:a16="http://schemas.microsoft.com/office/drawing/2014/main" id="{268678A4-7C23-87C4-44C7-C440FE54C42C}"/>
              </a:ext>
            </a:extLst>
          </p:cNvPr>
          <p:cNvSpPr txBox="1"/>
          <p:nvPr/>
        </p:nvSpPr>
        <p:spPr>
          <a:xfrm>
            <a:off x="157909" y="884104"/>
            <a:ext cx="11898217" cy="4832092"/>
          </a:xfrm>
          <a:prstGeom prst="rect">
            <a:avLst/>
          </a:prstGeom>
          <a:noFill/>
        </p:spPr>
        <p:txBody>
          <a:bodyPr wrap="square">
            <a:spAutoFit/>
          </a:bodyPr>
          <a:lstStyle/>
          <a:p>
            <a:r>
              <a:rPr lang="en-GB" sz="2800" dirty="0">
                <a:latin typeface="Myriad Pro"/>
              </a:rPr>
              <a:t>Many organisations do choose to enter many new product and market areas. </a:t>
            </a:r>
          </a:p>
          <a:p>
            <a:r>
              <a:rPr lang="en-GB" sz="2800" b="1" dirty="0">
                <a:latin typeface="Myriad Pro"/>
              </a:rPr>
              <a:t>Example 1:</a:t>
            </a:r>
          </a:p>
          <a:p>
            <a:pPr algn="just"/>
            <a:r>
              <a:rPr lang="en-GB" sz="2800" dirty="0">
                <a:latin typeface="Myriad Pro"/>
              </a:rPr>
              <a:t>The Virgin Group started out in the music business, but is now highly diverse, operating in the holiday, cinema, retail, air travel and rail markets. </a:t>
            </a:r>
          </a:p>
          <a:p>
            <a:pPr algn="just"/>
            <a:endParaRPr lang="en-GB" sz="2800" dirty="0">
              <a:latin typeface="Myriad Pro"/>
            </a:endParaRPr>
          </a:p>
          <a:p>
            <a:endParaRPr lang="en-GB" sz="2800" dirty="0">
              <a:latin typeface="Myriad Pro"/>
            </a:endParaRPr>
          </a:p>
          <a:p>
            <a:endParaRPr lang="en-GB" sz="2800" dirty="0">
              <a:latin typeface="Myriad Pro"/>
            </a:endParaRPr>
          </a:p>
          <a:p>
            <a:endParaRPr lang="en-GB" sz="2800" dirty="0">
              <a:latin typeface="Myriad Pro"/>
            </a:endParaRPr>
          </a:p>
          <a:p>
            <a:endParaRPr lang="en-GB" sz="2800" dirty="0">
              <a:latin typeface="Myriad Pro"/>
            </a:endParaRPr>
          </a:p>
          <a:p>
            <a:endParaRPr lang="en-GB" sz="28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1026" name="Picture 2" descr="Virgin Group Archives - Loyalty Magazine">
            <a:extLst>
              <a:ext uri="{FF2B5EF4-FFF2-40B4-BE49-F238E27FC236}">
                <a16:creationId xmlns:a16="http://schemas.microsoft.com/office/drawing/2014/main" id="{70DAD4E2-C32D-BF30-54A0-F0CCE27AB8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17196" y="3139807"/>
            <a:ext cx="6925937" cy="25763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1455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spcBef>
                <a:spcPct val="40000"/>
              </a:spcBef>
            </a:pPr>
            <a:r>
              <a:rPr lang="en-GB" altLang="en-US" sz="4400" b="1" dirty="0">
                <a:solidFill>
                  <a:srgbClr val="FF0000"/>
                </a:solidFill>
                <a:latin typeface="Myriad Pro"/>
              </a:rPr>
              <a:t>Strategic Planning</a:t>
            </a:r>
          </a:p>
        </p:txBody>
      </p:sp>
      <p:sp>
        <p:nvSpPr>
          <p:cNvPr id="5" name="TextBox 4">
            <a:extLst>
              <a:ext uri="{FF2B5EF4-FFF2-40B4-BE49-F238E27FC236}">
                <a16:creationId xmlns:a16="http://schemas.microsoft.com/office/drawing/2014/main" id="{268678A4-7C23-87C4-44C7-C440FE54C42C}"/>
              </a:ext>
            </a:extLst>
          </p:cNvPr>
          <p:cNvSpPr txBox="1"/>
          <p:nvPr/>
        </p:nvSpPr>
        <p:spPr>
          <a:xfrm>
            <a:off x="117512" y="837282"/>
            <a:ext cx="11898217" cy="5016758"/>
          </a:xfrm>
          <a:prstGeom prst="rect">
            <a:avLst/>
          </a:prstGeom>
          <a:noFill/>
        </p:spPr>
        <p:txBody>
          <a:bodyPr wrap="square">
            <a:spAutoFit/>
          </a:bodyPr>
          <a:lstStyle/>
          <a:p>
            <a:r>
              <a:rPr lang="en-GB" sz="3200" b="1" dirty="0">
                <a:latin typeface="Myriad Pro"/>
              </a:rPr>
              <a:t>Example 2:</a:t>
            </a:r>
          </a:p>
          <a:p>
            <a:pPr algn="just"/>
            <a:r>
              <a:rPr lang="en-GB" sz="2400" dirty="0">
                <a:latin typeface="Myriad Pro"/>
              </a:rPr>
              <a:t>Sony began by making small radios, but now produces games, music and movies, as well as a host of electronic products. </a:t>
            </a:r>
          </a:p>
          <a:p>
            <a:pPr algn="just"/>
            <a:endParaRPr lang="en-GB" sz="2400" dirty="0">
              <a:latin typeface="Myriad Pro"/>
            </a:endParaRPr>
          </a:p>
          <a:p>
            <a:pPr algn="just"/>
            <a:endParaRPr lang="en-GB" sz="2400" dirty="0">
              <a:latin typeface="Myriad Pro"/>
            </a:endParaRPr>
          </a:p>
          <a:p>
            <a:pPr algn="just"/>
            <a:endParaRPr lang="en-GB" sz="2400" dirty="0">
              <a:latin typeface="Myriad Pro"/>
            </a:endParaRPr>
          </a:p>
          <a:p>
            <a:pPr algn="just"/>
            <a:endParaRPr lang="en-GB" sz="2400" dirty="0">
              <a:latin typeface="Myriad Pro"/>
            </a:endParaRPr>
          </a:p>
          <a:p>
            <a:pPr algn="just"/>
            <a:endParaRPr lang="en-GB" sz="2400" dirty="0">
              <a:latin typeface="Myriad Pro"/>
            </a:endParaRPr>
          </a:p>
          <a:p>
            <a:pPr algn="just"/>
            <a:endParaRPr lang="en-GB" sz="2400" dirty="0">
              <a:latin typeface="Myriad Pro"/>
            </a:endParaRPr>
          </a:p>
          <a:p>
            <a:pPr algn="just"/>
            <a:endParaRPr lang="en-GB" sz="2400" dirty="0">
              <a:latin typeface="Myriad Pro"/>
            </a:endParaRPr>
          </a:p>
          <a:p>
            <a:pPr algn="just"/>
            <a:r>
              <a:rPr lang="en-GB" sz="2400" dirty="0">
                <a:latin typeface="Myriad Pro"/>
              </a:rPr>
              <a:t>As organisations add new units, their strategies are no longer concerned just with the business-level but with the corporate-level choices involved in having many different businesses or markets.</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C86915A4-7083-50BC-1931-E81A87DA2FAA}"/>
              </a:ext>
            </a:extLst>
          </p:cNvPr>
          <p:cNvPicPr>
            <a:picLocks noChangeAspect="1"/>
          </p:cNvPicPr>
          <p:nvPr/>
        </p:nvPicPr>
        <p:blipFill>
          <a:blip r:embed="rId3"/>
          <a:stretch>
            <a:fillRect/>
          </a:stretch>
        </p:blipFill>
        <p:spPr>
          <a:xfrm>
            <a:off x="597658" y="2345536"/>
            <a:ext cx="2883658" cy="2000250"/>
          </a:xfrm>
          <a:prstGeom prst="rect">
            <a:avLst/>
          </a:prstGeom>
        </p:spPr>
      </p:pic>
      <p:pic>
        <p:nvPicPr>
          <p:cNvPr id="6" name="Picture 5">
            <a:extLst>
              <a:ext uri="{FF2B5EF4-FFF2-40B4-BE49-F238E27FC236}">
                <a16:creationId xmlns:a16="http://schemas.microsoft.com/office/drawing/2014/main" id="{34E8C6CC-691A-8C08-E0F7-4F975CE07A96}"/>
              </a:ext>
            </a:extLst>
          </p:cNvPr>
          <p:cNvPicPr>
            <a:picLocks noChangeAspect="1"/>
          </p:cNvPicPr>
          <p:nvPr/>
        </p:nvPicPr>
        <p:blipFill>
          <a:blip r:embed="rId4"/>
          <a:stretch>
            <a:fillRect/>
          </a:stretch>
        </p:blipFill>
        <p:spPr>
          <a:xfrm>
            <a:off x="8020280" y="2270294"/>
            <a:ext cx="3745733" cy="2169503"/>
          </a:xfrm>
          <a:prstGeom prst="rect">
            <a:avLst/>
          </a:prstGeom>
        </p:spPr>
      </p:pic>
      <p:sp>
        <p:nvSpPr>
          <p:cNvPr id="7" name="Arrow: Right 6">
            <a:extLst>
              <a:ext uri="{FF2B5EF4-FFF2-40B4-BE49-F238E27FC236}">
                <a16:creationId xmlns:a16="http://schemas.microsoft.com/office/drawing/2014/main" id="{F2DD6925-BA9E-9D71-7C74-903280A5F0C8}"/>
              </a:ext>
            </a:extLst>
          </p:cNvPr>
          <p:cNvSpPr/>
          <p:nvPr/>
        </p:nvSpPr>
        <p:spPr>
          <a:xfrm>
            <a:off x="4461831" y="3018622"/>
            <a:ext cx="2555914" cy="89236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48670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marL="0" indent="0" algn="ctr" eaLnBrk="1" hangingPunct="1">
              <a:buNone/>
            </a:pPr>
            <a:r>
              <a:rPr lang="en-GB" sz="4400" b="1" dirty="0">
                <a:solidFill>
                  <a:srgbClr val="FF0000"/>
                </a:solidFill>
                <a:latin typeface="Myriad Pro"/>
                <a:ea typeface="Calibri" panose="020F0502020204030204" pitchFamily="34" charset="0"/>
                <a:cs typeface="Times New Roman" panose="02020603050405020304" pitchFamily="18" charset="0"/>
              </a:rPr>
              <a:t>Summary of Today’s Lecture</a:t>
            </a:r>
            <a:endParaRPr lang="en-GB" altLang="en-US" sz="4400" b="1" dirty="0">
              <a:solidFill>
                <a:srgbClr val="FF0000"/>
              </a:solidFill>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5047536"/>
          </a:xfrm>
          <a:prstGeom prst="rect">
            <a:avLst/>
          </a:prstGeom>
          <a:noFill/>
        </p:spPr>
        <p:txBody>
          <a:bodyPr wrap="square">
            <a:spAutoFit/>
          </a:bodyPr>
          <a:lstStyle/>
          <a:p>
            <a:r>
              <a:rPr lang="en-GB" sz="3600" dirty="0">
                <a:latin typeface="Myriad Pro"/>
              </a:rPr>
              <a:t>Today we have examined:</a:t>
            </a:r>
          </a:p>
          <a:p>
            <a:pPr marL="457200" indent="-457200">
              <a:buFont typeface="Wingdings" panose="05000000000000000000" pitchFamily="2" charset="2"/>
              <a:buChar char="ü"/>
            </a:pPr>
            <a:r>
              <a:rPr lang="en-GB" sz="3200" dirty="0">
                <a:latin typeface="Myriad Pro"/>
              </a:rPr>
              <a:t>Various levels of strategy namely corporate, business, functional/operational strategy.</a:t>
            </a:r>
          </a:p>
          <a:p>
            <a:pPr marL="457200" indent="-457200">
              <a:buFont typeface="Wingdings" panose="05000000000000000000" pitchFamily="2" charset="2"/>
              <a:buChar char="ü"/>
            </a:pPr>
            <a:r>
              <a:rPr lang="en-GB" sz="3200" dirty="0">
                <a:latin typeface="Myriad Pro"/>
              </a:rPr>
              <a:t>Different areas each of these levels covered </a:t>
            </a:r>
          </a:p>
          <a:p>
            <a:pPr marL="457200" indent="-457200">
              <a:buFont typeface="Wingdings" panose="05000000000000000000" pitchFamily="2" charset="2"/>
              <a:buChar char="ü"/>
            </a:pPr>
            <a:r>
              <a:rPr lang="en-GB" sz="3200" dirty="0">
                <a:latin typeface="Myriad Pro"/>
              </a:rPr>
              <a:t>Knowledge of this levels in proper management of resources and managing  both internal and external business environment.</a:t>
            </a:r>
          </a:p>
          <a:p>
            <a:pPr marL="457200" indent="-457200">
              <a:buFont typeface="Wingdings" panose="05000000000000000000" pitchFamily="2" charset="2"/>
              <a:buChar char="ü"/>
            </a:pPr>
            <a:r>
              <a:rPr lang="en-GB" sz="3200" dirty="0">
                <a:latin typeface="Myriad Pro"/>
              </a:rPr>
              <a:t>Strategic Decisions &amp; Strategic Planning</a:t>
            </a:r>
          </a:p>
          <a:p>
            <a:pPr marL="457200" indent="-457200">
              <a:buFont typeface="Wingdings" panose="05000000000000000000" pitchFamily="2" charset="2"/>
              <a:buChar char="ü"/>
            </a:pPr>
            <a:r>
              <a:rPr lang="en-GB" sz="3200" dirty="0">
                <a:latin typeface="Myriad Pro"/>
              </a:rPr>
              <a:t>Vision, Mission, Business Strategy &amp; Strategic Direction.</a:t>
            </a:r>
          </a:p>
          <a:p>
            <a:pPr marL="457200" indent="-457200">
              <a:buFont typeface="Wingdings" panose="05000000000000000000" pitchFamily="2" charset="2"/>
              <a:buChar char="ü"/>
            </a:pPr>
            <a:endParaRPr lang="en-GB" sz="30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882774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solidFill>
                  <a:srgbClr val="FF0000"/>
                </a:solidFill>
                <a:latin typeface="Myriad Pro"/>
                <a:cs typeface="Myanmar Text" panose="020B0502040204020203" pitchFamily="34" charset="0"/>
              </a:rPr>
              <a:t>Class Activity 2</a:t>
            </a:r>
            <a:endParaRPr lang="en-GB" altLang="en-US" sz="4400" b="1" dirty="0">
              <a:solidFill>
                <a:srgbClr val="FF0000"/>
              </a:solidFill>
              <a:latin typeface="Myriad Pro"/>
              <a:cs typeface="Myanmar Text" panose="020B0502040204020203"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5478423"/>
          </a:xfrm>
          <a:prstGeom prst="rect">
            <a:avLst/>
          </a:prstGeom>
          <a:noFill/>
        </p:spPr>
        <p:txBody>
          <a:bodyPr wrap="square">
            <a:spAutoFit/>
          </a:bodyPr>
          <a:lstStyle/>
          <a:p>
            <a:r>
              <a:rPr lang="en-GB" sz="3600" b="1" dirty="0">
                <a:latin typeface="Myriad Pro"/>
              </a:rPr>
              <a:t>Use the remainder of the session to:</a:t>
            </a:r>
          </a:p>
          <a:p>
            <a:endParaRPr lang="en-GB" sz="3600" dirty="0">
              <a:latin typeface="Myriad Pro"/>
            </a:endParaRPr>
          </a:p>
          <a:p>
            <a:pPr marL="571500" indent="-571500" algn="just">
              <a:buFont typeface="Wingdings" panose="05000000000000000000" pitchFamily="2" charset="2"/>
              <a:buChar char="v"/>
            </a:pPr>
            <a:r>
              <a:rPr lang="en-GB" sz="3600" dirty="0">
                <a:latin typeface="Myriad Pro"/>
              </a:rPr>
              <a:t>Select an organisation you intend to use for your C1 assignment.</a:t>
            </a:r>
          </a:p>
          <a:p>
            <a:pPr algn="just"/>
            <a:endParaRPr lang="en-GB" sz="3600" dirty="0">
              <a:latin typeface="Myriad Pro"/>
            </a:endParaRPr>
          </a:p>
          <a:p>
            <a:pPr marL="571500" indent="-571500" algn="just">
              <a:buFont typeface="Wingdings" panose="05000000000000000000" pitchFamily="2" charset="2"/>
              <a:buChar char="v"/>
            </a:pPr>
            <a:r>
              <a:rPr lang="en-GB" sz="3600" dirty="0">
                <a:latin typeface="Myriad Pro"/>
              </a:rPr>
              <a:t>Investigate, appraise, and write about its current strategic direction, and goals (Vision, Mission and Objectives) of the business.</a:t>
            </a:r>
          </a:p>
          <a:p>
            <a:endParaRPr lang="en-GB" sz="3200" dirty="0">
              <a:latin typeface="Myriad Pro"/>
            </a:endParaRPr>
          </a:p>
          <a:p>
            <a:pPr marL="457200" indent="-457200">
              <a:buFont typeface="Wingdings" panose="05000000000000000000" pitchFamily="2" charset="2"/>
              <a:buChar char="ü"/>
            </a:pPr>
            <a:endParaRPr lang="en-GB" sz="30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31461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marL="0" indent="0" algn="ctr" eaLnBrk="1" hangingPunct="1">
              <a:buNone/>
            </a:pPr>
            <a:r>
              <a:rPr lang="en-GB" sz="4400" b="1" dirty="0">
                <a:solidFill>
                  <a:srgbClr val="FF0000"/>
                </a:solidFill>
                <a:latin typeface="Myriad Pro"/>
              </a:rPr>
              <a:t>Next Week, We will look at…</a:t>
            </a:r>
            <a:endParaRPr lang="en-GB" altLang="en-US" sz="4400" b="1" dirty="0">
              <a:solidFill>
                <a:srgbClr val="FF0000"/>
              </a:solidFill>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253388" y="982074"/>
            <a:ext cx="11762342" cy="4302716"/>
          </a:xfrm>
          <a:prstGeom prst="rect">
            <a:avLst/>
          </a:prstGeom>
          <a:noFill/>
        </p:spPr>
        <p:txBody>
          <a:bodyPr wrap="square">
            <a:spAutoFit/>
          </a:bodyPr>
          <a:lstStyle/>
          <a:p>
            <a:endParaRPr lang="en-GB" sz="3200" dirty="0"/>
          </a:p>
          <a:p>
            <a:pPr algn="ctr"/>
            <a:endParaRPr lang="en-GB" sz="4800" b="1" dirty="0"/>
          </a:p>
          <a:p>
            <a:pPr algn="ctr"/>
            <a:r>
              <a:rPr lang="en-GB" altLang="en-US" sz="4000" b="1" dirty="0">
                <a:latin typeface="Myriad Pro"/>
              </a:rPr>
              <a:t>Environmental Scanning:</a:t>
            </a:r>
          </a:p>
          <a:p>
            <a:pPr algn="ctr">
              <a:spcBef>
                <a:spcPct val="40000"/>
              </a:spcBef>
              <a:buFontTx/>
              <a:buChar char="•"/>
            </a:pPr>
            <a:r>
              <a:rPr lang="en-GB" altLang="en-US" sz="3200" b="1" dirty="0">
                <a:latin typeface="Myriad Pro"/>
              </a:rPr>
              <a:t>Analysis of the external environment (PEST or PESTEL).</a:t>
            </a:r>
          </a:p>
          <a:p>
            <a:pPr algn="ctr">
              <a:spcBef>
                <a:spcPct val="40000"/>
              </a:spcBef>
              <a:buFontTx/>
              <a:buChar char="•"/>
            </a:pPr>
            <a:r>
              <a:rPr lang="en-GB" altLang="en-US" sz="3200" b="1" dirty="0">
                <a:latin typeface="Myriad Pro"/>
              </a:rPr>
              <a:t>Analysis of the internal environment (SWOT).</a:t>
            </a:r>
            <a:endParaRPr lang="en-GB" sz="4800" b="1" dirty="0">
              <a:latin typeface="Myriad Pro"/>
            </a:endParaRPr>
          </a:p>
          <a:p>
            <a:pPr marL="457200" indent="-457200">
              <a:buFont typeface="Wingdings" panose="05000000000000000000" pitchFamily="2" charset="2"/>
              <a:buChar char="ü"/>
            </a:pPr>
            <a:endParaRPr lang="en-US" sz="3200" b="1" dirty="0">
              <a:latin typeface="+mj-lt"/>
              <a:cs typeface="Arial" panose="020B0604020202020204" pitchFamily="34" charset="0"/>
            </a:endParaRPr>
          </a:p>
          <a:p>
            <a:pPr marL="457200" indent="-457200">
              <a:buFont typeface="Wingdings" panose="05000000000000000000" pitchFamily="2" charset="2"/>
              <a:buChar char="ü"/>
            </a:pPr>
            <a:endParaRPr lang="en-US" sz="3200" b="1" dirty="0">
              <a:latin typeface="+mj-lt"/>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290076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marL="0" indent="0" algn="ctr" eaLnBrk="1" hangingPunct="1">
              <a:buNone/>
            </a:pPr>
            <a:r>
              <a:rPr lang="en-GB" sz="4400" b="1" dirty="0">
                <a:latin typeface="Myriad Pro"/>
              </a:rPr>
              <a:t>References</a:t>
            </a:r>
            <a:endParaRPr lang="en-GB" altLang="en-US" sz="4400" b="1" dirty="0">
              <a:solidFill>
                <a:srgbClr val="FF0000"/>
              </a:solidFill>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1" y="982074"/>
            <a:ext cx="11839459" cy="6247864"/>
          </a:xfrm>
          <a:prstGeom prst="rect">
            <a:avLst/>
          </a:prstGeom>
          <a:noFill/>
        </p:spPr>
        <p:txBody>
          <a:bodyPr wrap="square">
            <a:spAutoFit/>
          </a:bodyPr>
          <a:lstStyle/>
          <a:p>
            <a:pPr marL="457200" indent="-457200" defTabSz="610361">
              <a:buFont typeface="Wingdings" panose="05000000000000000000" pitchFamily="2" charset="2"/>
              <a:buChar char="§"/>
              <a:defRPr sz="2136"/>
            </a:pPr>
            <a:r>
              <a:rPr lang="en-GB" sz="3200" dirty="0">
                <a:latin typeface="Myriad Pro"/>
              </a:rPr>
              <a:t>Barney, J. B., &amp; </a:t>
            </a:r>
            <a:r>
              <a:rPr lang="en-GB" sz="3200" dirty="0" err="1">
                <a:latin typeface="Myriad Pro"/>
              </a:rPr>
              <a:t>Hesterly</a:t>
            </a:r>
            <a:r>
              <a:rPr lang="en-GB" sz="3200" dirty="0">
                <a:latin typeface="Myriad Pro"/>
              </a:rPr>
              <a:t>, W. S. (2018). Strategic Management and Competitive Advantage Concepts. New Jersey: Prentice Hill. </a:t>
            </a:r>
          </a:p>
          <a:p>
            <a:pPr marL="457200" indent="-457200" defTabSz="610361">
              <a:buFont typeface="Wingdings" panose="05000000000000000000" pitchFamily="2" charset="2"/>
              <a:buChar char="§"/>
              <a:defRPr sz="2136"/>
            </a:pPr>
            <a:r>
              <a:rPr lang="en-US" sz="3200" dirty="0">
                <a:latin typeface="Myriad Pro"/>
                <a:cs typeface="Arial" panose="020B0604020202020204" pitchFamily="34" charset="0"/>
              </a:rPr>
              <a:t>Cole, G. A. (2003). Strategic Management. Andover: Cengage Learning EMEA</a:t>
            </a:r>
          </a:p>
          <a:p>
            <a:pPr marL="457200" indent="-457200" defTabSz="610361">
              <a:buFont typeface="Wingdings" panose="05000000000000000000" pitchFamily="2" charset="2"/>
              <a:buChar char="§"/>
              <a:defRPr sz="2136"/>
            </a:pPr>
            <a:r>
              <a:rPr lang="en-GB" sz="3200" dirty="0">
                <a:latin typeface="Myriad Pro"/>
              </a:rPr>
              <a:t>Johnson, G., Whittington, R., Scholes, K., Angwin, D. and </a:t>
            </a:r>
            <a:r>
              <a:rPr lang="en-GB" sz="3200" dirty="0" err="1">
                <a:latin typeface="Myriad Pro"/>
              </a:rPr>
              <a:t>Regnér</a:t>
            </a:r>
            <a:r>
              <a:rPr lang="en-GB" sz="3200" dirty="0">
                <a:latin typeface="Myriad Pro"/>
              </a:rPr>
              <a:t>, P. (2017), </a:t>
            </a:r>
          </a:p>
          <a:p>
            <a:pPr marL="457200" indent="-457200" defTabSz="610361">
              <a:buFont typeface="Wingdings" panose="05000000000000000000" pitchFamily="2" charset="2"/>
              <a:buChar char="§"/>
              <a:defRPr sz="2136"/>
            </a:pPr>
            <a:r>
              <a:rPr lang="en-GB" sz="3200" dirty="0">
                <a:latin typeface="Myriad Pro"/>
              </a:rPr>
              <a:t>Exploring strategy, Pearson, London.</a:t>
            </a:r>
          </a:p>
          <a:p>
            <a:pPr marL="457200" indent="-457200" defTabSz="610361">
              <a:buFont typeface="Wingdings" panose="05000000000000000000" pitchFamily="2" charset="2"/>
              <a:buChar char="§"/>
              <a:defRPr sz="2136"/>
            </a:pPr>
            <a:r>
              <a:rPr lang="en-GB" sz="3200" dirty="0">
                <a:latin typeface="Myriad Pro"/>
              </a:rPr>
              <a:t>Lynch, R. (2021), Strategic Management, 7th ed., Pearson.</a:t>
            </a:r>
            <a:endParaRPr lang="en-GB" sz="3200" dirty="0">
              <a:latin typeface="Myriad Pro"/>
              <a:cs typeface="Arial" panose="020B0604020202020204" pitchFamily="34" charset="0"/>
            </a:endParaRPr>
          </a:p>
          <a:p>
            <a:pPr algn="ctr"/>
            <a:endParaRPr lang="en-GB" sz="2800" b="1" dirty="0"/>
          </a:p>
          <a:p>
            <a:pPr algn="ctr"/>
            <a:endParaRPr lang="en-GB" sz="2800" b="1" dirty="0"/>
          </a:p>
          <a:p>
            <a:pPr marL="457200" indent="-457200">
              <a:buFont typeface="Wingdings" panose="05000000000000000000" pitchFamily="2" charset="2"/>
              <a:buChar char="ü"/>
            </a:pPr>
            <a:endParaRPr lang="en-US" sz="2800" b="1" dirty="0">
              <a:latin typeface="+mj-lt"/>
              <a:cs typeface="Arial" panose="020B0604020202020204" pitchFamily="34" charset="0"/>
            </a:endParaRPr>
          </a:p>
          <a:p>
            <a:pPr marL="457200" indent="-457200">
              <a:buFont typeface="Wingdings" panose="05000000000000000000" pitchFamily="2" charset="2"/>
              <a:buChar char="ü"/>
            </a:pPr>
            <a:endParaRPr lang="en-US" sz="2800" b="1" dirty="0">
              <a:latin typeface="+mj-lt"/>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631474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theme/theme1.xml><?xml version="1.0" encoding="utf-8"?>
<a:theme xmlns:a="http://schemas.openxmlformats.org/drawingml/2006/main" name="Kogan Pag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8509</TotalTime>
  <Words>1523</Words>
  <Application>Microsoft Office PowerPoint</Application>
  <PresentationFormat>Widescreen</PresentationFormat>
  <Paragraphs>237</Paragraphs>
  <Slides>38</Slides>
  <Notes>2</Notes>
  <HiddenSlides>0</HiddenSlides>
  <MMClips>0</MMClips>
  <ScaleCrop>false</ScaleCrop>
  <HeadingPairs>
    <vt:vector size="4" baseType="variant">
      <vt:variant>
        <vt:lpstr>Theme</vt:lpstr>
      </vt:variant>
      <vt:variant>
        <vt:i4>2</vt:i4>
      </vt:variant>
      <vt:variant>
        <vt:lpstr>Slide Titles</vt:lpstr>
      </vt:variant>
      <vt:variant>
        <vt:i4>38</vt:i4>
      </vt:variant>
    </vt:vector>
  </HeadingPairs>
  <TitlesOfParts>
    <vt:vector size="40" baseType="lpstr">
      <vt:lpstr>Kogan Page</vt:lpstr>
      <vt:lpstr>20140311PresentationUWTSDTemplate</vt:lpstr>
      <vt:lpstr>        Strategic Management for Business – LCLM 6001  Week 2 : Levels of Strategy Strategic Decisions &amp; Strategic Planning Vision, Mission, Business Strategy &amp; Strategic Direction          </vt:lpstr>
      <vt:lpstr>PowerPoint Presentation</vt:lpstr>
      <vt:lpstr>PowerPoint Presentation</vt:lpstr>
      <vt:lpstr>Strategy and strategic perspectives </vt:lpstr>
      <vt:lpstr>PowerPoint Presentation</vt:lpstr>
      <vt:lpstr>PowerPoint Presentation</vt:lpstr>
      <vt:lpstr>PowerPoint Presentation</vt:lpstr>
      <vt:lpstr>PowerPoint Presentation</vt:lpstr>
      <vt:lpstr>Points to consider </vt:lpstr>
      <vt:lpstr>PowerPoint Presentation</vt:lpstr>
      <vt:lpstr>Tactical or strategic ??? </vt:lpstr>
      <vt:lpstr>Characteristics of business strategy </vt:lpstr>
      <vt:lpstr>An example of Nokia </vt:lpstr>
      <vt:lpstr>What is a strategy and why be strategic </vt:lpstr>
      <vt:lpstr>Time to think </vt:lpstr>
      <vt:lpstr>PowerPoint Presentation</vt:lpstr>
      <vt:lpstr>Break time </vt:lpstr>
      <vt:lpstr>Session 2 </vt:lpstr>
      <vt:lpstr>PowerPoint Presentation</vt:lpstr>
      <vt:lpstr>PowerPoint Presentation</vt:lpstr>
      <vt:lpstr>PowerPoint Presentation</vt:lpstr>
      <vt:lpstr>Level 3 – Functional/Operational Strategy  </vt:lpstr>
      <vt:lpstr>PowerPoint Presentation</vt:lpstr>
      <vt:lpstr>PowerPoint Presentation</vt:lpstr>
      <vt:lpstr>PowerPoint Presentation</vt:lpstr>
      <vt:lpstr>PowerPoint Presentation</vt:lpstr>
      <vt:lpstr>Class Activity 1 - Continued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FUNDAMENTALS OF PERFORMANCE MANAGEMENT</dc:title>
  <dc:creator>Michael Armstrong Armstrong</dc:creator>
  <cp:lastModifiedBy>Adegbite, Oluwaseun</cp:lastModifiedBy>
  <cp:revision>253</cp:revision>
  <dcterms:created xsi:type="dcterms:W3CDTF">2021-05-12T10:15:20Z</dcterms:created>
  <dcterms:modified xsi:type="dcterms:W3CDTF">2024-09-18T15:30:34Z</dcterms:modified>
</cp:coreProperties>
</file>