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69" r:id="rId5"/>
    <p:sldId id="370" r:id="rId6"/>
    <p:sldId id="511" r:id="rId7"/>
    <p:sldId id="560" r:id="rId8"/>
    <p:sldId id="559" r:id="rId9"/>
    <p:sldId id="373" r:id="rId10"/>
    <p:sldId id="574" r:id="rId11"/>
    <p:sldId id="580" r:id="rId12"/>
    <p:sldId id="575" r:id="rId13"/>
    <p:sldId id="576" r:id="rId14"/>
    <p:sldId id="577" r:id="rId15"/>
    <p:sldId id="578" r:id="rId16"/>
    <p:sldId id="579" r:id="rId17"/>
    <p:sldId id="572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74635" autoAdjust="0"/>
  </p:normalViewPr>
  <p:slideViewPr>
    <p:cSldViewPr>
      <p:cViewPr varScale="1">
        <p:scale>
          <a:sx n="47" d="100"/>
          <a:sy n="47" d="100"/>
        </p:scale>
        <p:origin x="1860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47" d="100"/>
          <a:sy n="47" d="100"/>
        </p:scale>
        <p:origin x="2812" y="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17FC613-C804-4CA6-88C2-04B1E8F3DF23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892395D-BC1B-4D1D-949A-52A1A007E0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823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2717B71-4BDD-4AE9-8FA6-6735C2329A83}" type="slidenum">
              <a:rPr lang="en-GB" altLang="en-US" smtClean="0">
                <a:solidFill>
                  <a:srgbClr val="FFFFFF"/>
                </a:solidFill>
              </a:rPr>
              <a:pPr>
                <a:spcBef>
                  <a:spcPct val="0"/>
                </a:spcBef>
              </a:pPr>
              <a:t>1</a:t>
            </a:fld>
            <a:endParaRPr lang="en-GB" alt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58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1787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133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548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Professional map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100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D0AAD0A-0BDB-45FA-9B4E-CCFB55A11A76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61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cea.ac.uk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806724" y="1772816"/>
            <a:ext cx="5526087" cy="1470025"/>
          </a:xfrm>
        </p:spPr>
        <p:txBody>
          <a:bodyPr>
            <a:normAutofit fontScale="90000"/>
          </a:bodyPr>
          <a:lstStyle/>
          <a:p>
            <a:r>
              <a:rPr lang="en-GB" altLang="en-US" sz="4900" dirty="0">
                <a:solidFill>
                  <a:schemeClr val="bg1"/>
                </a:solidFill>
                <a:cs typeface="Arial" panose="020B0604020202020204" pitchFamily="34" charset="0"/>
              </a:rPr>
              <a:t>Human Resources Strategy at UWTSD </a:t>
            </a:r>
            <a:br>
              <a:rPr lang="en-GB" altLang="en-US" dirty="0">
                <a:cs typeface="Arial" panose="020B0604020202020204" pitchFamily="34" charset="0"/>
              </a:rPr>
            </a:br>
            <a:endParaRPr lang="en-GB" altLang="en-US" dirty="0">
              <a:cs typeface="Arial" panose="020B0604020202020204" pitchFamily="34" charset="0"/>
            </a:endParaRP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-828600" y="4149080"/>
            <a:ext cx="6400800" cy="17526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Julie Jones MCIPD</a:t>
            </a:r>
          </a:p>
          <a:p>
            <a:r>
              <a:rPr lang="en-GB" sz="3600" dirty="0">
                <a:solidFill>
                  <a:schemeClr val="bg1"/>
                </a:solidFill>
              </a:rPr>
              <a:t>April 2021</a:t>
            </a:r>
          </a:p>
        </p:txBody>
      </p:sp>
    </p:spTree>
    <p:extLst>
      <p:ext uri="{BB962C8B-B14F-4D97-AF65-F5344CB8AC3E}">
        <p14:creationId xmlns:p14="http://schemas.microsoft.com/office/powerpoint/2010/main" val="3078365818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 of the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888433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chemeClr val="tx2"/>
                </a:solidFill>
              </a:rPr>
              <a:t>To introduce myself and my role at UWTSD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briefly outline Employee Relations at UWTSD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give some examples of employee relations scenarios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answer any questions you may have</a:t>
            </a:r>
          </a:p>
        </p:txBody>
      </p:sp>
    </p:spTree>
    <p:extLst>
      <p:ext uri="{BB962C8B-B14F-4D97-AF65-F5344CB8AC3E}">
        <p14:creationId xmlns:p14="http://schemas.microsoft.com/office/powerpoint/2010/main" val="669421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University Structure</a:t>
            </a:r>
            <a:br>
              <a:rPr lang="en-GB" dirty="0"/>
            </a:br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716016" y="2060848"/>
            <a:ext cx="3960440" cy="35283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675317" y="2060848"/>
            <a:ext cx="4040699" cy="30963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251520" y="1423581"/>
            <a:ext cx="8638357" cy="373610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Institute of Management and Health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Institute of Science and Art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Institute of Education and Humanities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Institute of Inner City Learning (London Campuses and Birmingham Learning Centres)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One support infrastructure (Professional Services)</a:t>
            </a:r>
          </a:p>
        </p:txBody>
      </p:sp>
    </p:spTree>
    <p:extLst>
      <p:ext uri="{BB962C8B-B14F-4D97-AF65-F5344CB8AC3E}">
        <p14:creationId xmlns:p14="http://schemas.microsoft.com/office/powerpoint/2010/main" val="1940487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5115E-DEB4-414E-8A74-9259EC5CE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What is the purpose of HR at UWTSD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3A41A-0D5B-4537-9A67-0A63EFF5E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453650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provide a profession service to support the University’s mission:</a:t>
            </a:r>
          </a:p>
          <a:p>
            <a:pPr marL="0" indent="0" algn="ctr">
              <a:buNone/>
            </a:pP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Transforming Education; </a:t>
            </a:r>
          </a:p>
          <a:p>
            <a:pPr marL="0" indent="0" algn="ctr">
              <a:buNone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Transforming Lives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HR Strategy aligns with the University’s mission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Policies, processes and support is in place to assist the University management and staff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Enable good relationships in the workplace by gaining trust and building relationships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 up to date and understand the business environment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 courageous and support managers to deal with issues</a:t>
            </a:r>
          </a:p>
        </p:txBody>
      </p:sp>
    </p:spTree>
    <p:extLst>
      <p:ext uri="{BB962C8B-B14F-4D97-AF65-F5344CB8AC3E}">
        <p14:creationId xmlns:p14="http://schemas.microsoft.com/office/powerpoint/2010/main" val="3762758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07" t="24608" r="40228" b="5502"/>
          <a:stretch/>
        </p:blipFill>
        <p:spPr>
          <a:xfrm>
            <a:off x="0" y="548680"/>
            <a:ext cx="7308304" cy="511256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300192" y="113435"/>
            <a:ext cx="2843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08304" y="49411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(CIPD 2018)</a:t>
            </a:r>
          </a:p>
        </p:txBody>
      </p:sp>
    </p:spTree>
    <p:extLst>
      <p:ext uri="{BB962C8B-B14F-4D97-AF65-F5344CB8AC3E}">
        <p14:creationId xmlns:p14="http://schemas.microsoft.com/office/powerpoint/2010/main" val="1466470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Employee Relations defined by CIPD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br>
              <a:rPr lang="en-GB" dirty="0"/>
            </a:br>
            <a:r>
              <a:rPr lang="en-GB" dirty="0"/>
              <a:t>Ensuring the relationship between an organisation and its people is managed through transparent practices </a:t>
            </a:r>
          </a:p>
          <a:p>
            <a:pPr marL="0" lvl="0" indent="0" algn="ctr">
              <a:buNone/>
            </a:pPr>
            <a:r>
              <a:rPr lang="en-GB" dirty="0"/>
              <a:t>and relevant law</a:t>
            </a:r>
          </a:p>
          <a:p>
            <a:pPr marL="0" lvl="0" indent="0">
              <a:buNone/>
            </a:pPr>
            <a:endParaRPr lang="en-GB" i="1" dirty="0"/>
          </a:p>
          <a:p>
            <a:pPr marL="0" lv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lv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636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4DD39-E80D-4703-9842-337A9BA8D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HR role at UWTSD: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58DF4-84EA-4AC0-85EC-F81F0D813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Develop relationships and work with Trade Unions, </a:t>
            </a:r>
          </a:p>
          <a:p>
            <a:r>
              <a:rPr lang="en-GB" dirty="0"/>
              <a:t>understanding of employment law and relevant policies</a:t>
            </a:r>
          </a:p>
          <a:p>
            <a:r>
              <a:rPr lang="en-GB" dirty="0"/>
              <a:t>advise line managers on how to be compliant and protect the organisation’s reputation.</a:t>
            </a:r>
          </a:p>
          <a:p>
            <a:r>
              <a:rPr lang="en-GB" dirty="0"/>
              <a:t>An understanding of what to do when the employment relationship breaks down </a:t>
            </a:r>
          </a:p>
          <a:p>
            <a:r>
              <a:rPr lang="en-GB" dirty="0"/>
              <a:t>how to implement proactive approaches to prevent issues occurring in the future.</a:t>
            </a:r>
          </a:p>
          <a:p>
            <a:r>
              <a:rPr lang="en-GB" dirty="0"/>
              <a:t>Policies are in place, accessible and up to date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815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56EDC-8453-4544-BCC7-6C83DE0E1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UWTSD employee relations</a:t>
            </a:r>
            <a:r>
              <a:rPr lang="en-GB" dirty="0"/>
              <a:t>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56229-8A70-4E33-A199-23CD12AE6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Main Unions are UCU and UNISON</a:t>
            </a:r>
          </a:p>
          <a:p>
            <a:r>
              <a:rPr lang="en-GB" dirty="0"/>
              <a:t>Regular JCC (Joint Consultative Committee) includes senior managers and VC</a:t>
            </a:r>
          </a:p>
          <a:p>
            <a:r>
              <a:rPr lang="en-GB" dirty="0"/>
              <a:t>Regular Trade Union Meetings with Director of HR to keep Unions up to date on changes and issues – eg Covid </a:t>
            </a:r>
          </a:p>
          <a:p>
            <a:r>
              <a:rPr lang="en-GB" dirty="0"/>
              <a:t>HRBP level to meet with TU reps on individual cases to resolve issues at the informal level where possible</a:t>
            </a:r>
          </a:p>
          <a:p>
            <a:r>
              <a:rPr lang="en-GB" dirty="0"/>
              <a:t>Policies and procedures up to date to reflect employment law changes and best practice</a:t>
            </a:r>
          </a:p>
        </p:txBody>
      </p:sp>
    </p:spTree>
    <p:extLst>
      <p:ext uri="{BB962C8B-B14F-4D97-AF65-F5344CB8AC3E}">
        <p14:creationId xmlns:p14="http://schemas.microsoft.com/office/powerpoint/2010/main" val="3684827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BD0CD-292E-4D01-9502-E1C38CFE8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Relations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5D8FD-8E88-413E-81E7-6BDE719F2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National</a:t>
            </a:r>
            <a:r>
              <a:rPr lang="en-GB" dirty="0"/>
              <a:t> – this is the sector wide level of negotiation</a:t>
            </a:r>
          </a:p>
          <a:p>
            <a:r>
              <a:rPr lang="en-GB" b="1" dirty="0"/>
              <a:t>Regional</a:t>
            </a:r>
            <a:r>
              <a:rPr lang="en-GB" dirty="0"/>
              <a:t>- the regional representatives are involved in University wide issues and activities</a:t>
            </a:r>
          </a:p>
          <a:p>
            <a:r>
              <a:rPr lang="en-GB" b="1" dirty="0"/>
              <a:t>Local</a:t>
            </a:r>
            <a:r>
              <a:rPr lang="en-GB" dirty="0"/>
              <a:t> – the local representatives deal with individual employee relations </a:t>
            </a:r>
          </a:p>
        </p:txBody>
      </p:sp>
    </p:spTree>
    <p:extLst>
      <p:ext uri="{BB962C8B-B14F-4D97-AF65-F5344CB8AC3E}">
        <p14:creationId xmlns:p14="http://schemas.microsoft.com/office/powerpoint/2010/main" val="3224738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AEC23-C920-4B1E-9FEB-5B92D968C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National level employee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AF329-E1F9-4235-9669-F797F227F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University employer organisation is UCEA </a:t>
            </a:r>
            <a:r>
              <a:rPr lang="en-GB" dirty="0">
                <a:hlinkClick r:id="rId2"/>
              </a:rPr>
              <a:t>https://www.ucea.ac.uk/</a:t>
            </a:r>
            <a:r>
              <a:rPr lang="en-GB" dirty="0"/>
              <a:t> (Universities and Colleges Employers Association)</a:t>
            </a:r>
          </a:p>
          <a:p>
            <a:pPr marL="0" indent="0">
              <a:buNone/>
            </a:pPr>
            <a:r>
              <a:rPr lang="en-GB" b="1" dirty="0"/>
              <a:t>UCEA is the voice of HE employers on:</a:t>
            </a:r>
          </a:p>
          <a:p>
            <a:r>
              <a:rPr lang="en-GB" b="1" dirty="0"/>
              <a:t> </a:t>
            </a:r>
            <a:r>
              <a:rPr lang="en-GB" dirty="0"/>
              <a:t>pay and reward </a:t>
            </a:r>
          </a:p>
          <a:p>
            <a:r>
              <a:rPr lang="en-GB" dirty="0"/>
              <a:t>workforce policy and legislation </a:t>
            </a:r>
          </a:p>
          <a:p>
            <a:r>
              <a:rPr lang="en-GB" dirty="0"/>
              <a:t>employment practice in HE</a:t>
            </a:r>
          </a:p>
        </p:txBody>
      </p:sp>
    </p:spTree>
    <p:extLst>
      <p:ext uri="{BB962C8B-B14F-4D97-AF65-F5344CB8AC3E}">
        <p14:creationId xmlns:p14="http://schemas.microsoft.com/office/powerpoint/2010/main" val="436068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7C11C-FECC-4169-A8D9-0CE54450E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National Pay Bargaining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9754E-5A90-492D-9EE1-228FA021F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453650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Main claim for 2021: </a:t>
            </a:r>
          </a:p>
          <a:p>
            <a:r>
              <a:rPr lang="en-GB" dirty="0"/>
              <a:t>A pay uplift of £2,500 on all pay points</a:t>
            </a:r>
          </a:p>
          <a:p>
            <a:r>
              <a:rPr lang="en-GB" dirty="0"/>
              <a:t>All Universities to be Living Wage Foundation accredited</a:t>
            </a:r>
          </a:p>
          <a:p>
            <a:r>
              <a:rPr lang="en-GB" dirty="0"/>
              <a:t>Weekly hours of work to be 35 per week across the sector</a:t>
            </a:r>
          </a:p>
          <a:p>
            <a:r>
              <a:rPr lang="en-GB" dirty="0"/>
              <a:t>Focus on career development, progression and training</a:t>
            </a:r>
          </a:p>
          <a:p>
            <a:r>
              <a:rPr lang="en-GB" dirty="0"/>
              <a:t>Ending pay injustices based on ethnic, gender and disability pay gaps – look at how protected characteristics impact on pay equality</a:t>
            </a:r>
          </a:p>
          <a:p>
            <a:r>
              <a:rPr lang="en-GB" dirty="0"/>
              <a:t>Eliminate precarious employment practices </a:t>
            </a:r>
          </a:p>
          <a:p>
            <a:r>
              <a:rPr lang="en-GB" dirty="0"/>
              <a:t>Address excessive workloads and the impact on wellbeing of the workforce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Meetings scheduled for 31 March, 14 April, 6 May.  </a:t>
            </a:r>
          </a:p>
          <a:p>
            <a:pPr marL="0" indent="0">
              <a:buNone/>
            </a:pPr>
            <a:r>
              <a:rPr lang="en-GB" dirty="0"/>
              <a:t>Any uplift to the payscales will be effective from 1 August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F7CDC-2341-4D6F-81BF-6141CEF2715C}"/>
              </a:ext>
            </a:extLst>
          </p:cNvPr>
          <p:cNvSpPr/>
          <p:nvPr/>
        </p:nvSpPr>
        <p:spPr>
          <a:xfrm>
            <a:off x="3265809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310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56231-E3C1-43F8-ADF9-006A1B13B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b="1" dirty="0"/>
              <a:t>Regional Level Employee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6A505-A809-44E5-A6D7-458AA8D58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46449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6000" dirty="0"/>
          </a:p>
          <a:p>
            <a:pPr marL="0" indent="0">
              <a:buNone/>
            </a:pPr>
            <a:r>
              <a:rPr lang="en-GB" sz="6000" dirty="0"/>
              <a:t>HR strategy and University wide issues communicated eg. </a:t>
            </a:r>
          </a:p>
          <a:p>
            <a:pPr marL="514350" indent="-514350">
              <a:buAutoNum type="arabicPeriod"/>
            </a:pPr>
            <a:r>
              <a:rPr lang="en-GB" sz="6000" b="1" dirty="0"/>
              <a:t>Covid</a:t>
            </a:r>
            <a:r>
              <a:rPr lang="en-GB" sz="6000" dirty="0"/>
              <a:t> – how to deal with this - Working at home, student delivery, staff on site and safety and wellbeing issues</a:t>
            </a:r>
          </a:p>
          <a:p>
            <a:pPr marL="514350" indent="-514350">
              <a:buAutoNum type="arabicPeriod"/>
            </a:pPr>
            <a:r>
              <a:rPr lang="en-GB" sz="6000" b="1" dirty="0"/>
              <a:t>Regrading process </a:t>
            </a:r>
            <a:r>
              <a:rPr lang="en-GB" sz="6000" dirty="0"/>
              <a:t>– currently open for staff and agreed by TUs. </a:t>
            </a:r>
          </a:p>
          <a:p>
            <a:pPr marL="514350" indent="-514350">
              <a:buAutoNum type="arabicPeriod"/>
            </a:pPr>
            <a:r>
              <a:rPr lang="en-GB" sz="6000" b="1" dirty="0"/>
              <a:t>University Restructure in 2019</a:t>
            </a:r>
          </a:p>
          <a:p>
            <a:r>
              <a:rPr lang="en-GB" sz="6000" dirty="0"/>
              <a:t>Impact on number of staff (175 posts)</a:t>
            </a:r>
          </a:p>
          <a:p>
            <a:r>
              <a:rPr lang="en-GB" sz="6000" dirty="0"/>
              <a:t>Cost saving (£6.5 million)</a:t>
            </a:r>
          </a:p>
          <a:p>
            <a:r>
              <a:rPr lang="en-GB" sz="6000" dirty="0"/>
              <a:t>Redundancies</a:t>
            </a:r>
          </a:p>
          <a:p>
            <a:r>
              <a:rPr lang="en-GB" sz="6000" dirty="0"/>
              <a:t>Consultation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442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EA4E9-5113-49A4-8D17-FBD33B366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Local level employee relations</a:t>
            </a:r>
            <a:r>
              <a:rPr lang="en-GB" dirty="0"/>
              <a:t>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6A21F-C9DA-40DE-8AD0-5DA622040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r>
              <a:rPr lang="en-GB" dirty="0"/>
              <a:t>Trade Union Representatives support their staff members in any dispute resolution eg grievance, disciplinary, performance issues</a:t>
            </a:r>
          </a:p>
          <a:p>
            <a:r>
              <a:rPr lang="en-GB" dirty="0"/>
              <a:t>Attend meetings to support their staff members in consultations</a:t>
            </a:r>
          </a:p>
          <a:p>
            <a:r>
              <a:rPr lang="en-GB" dirty="0"/>
              <a:t>Raise issues on behalf of their members</a:t>
            </a:r>
          </a:p>
          <a:p>
            <a:pPr marL="0" indent="0">
              <a:buNone/>
            </a:pPr>
            <a:r>
              <a:rPr lang="en-GB" dirty="0"/>
              <a:t>Working together with the trade Unions is most productive way of resolving issues</a:t>
            </a:r>
          </a:p>
        </p:txBody>
      </p:sp>
    </p:spTree>
    <p:extLst>
      <p:ext uri="{BB962C8B-B14F-4D97-AF65-F5344CB8AC3E}">
        <p14:creationId xmlns:p14="http://schemas.microsoft.com/office/powerpoint/2010/main" val="4137240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834FD-7590-4F23-9064-5CBACC5AF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62860-400A-42CB-B6C2-1772D960C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chemeClr val="tx2"/>
                </a:solidFill>
              </a:rPr>
              <a:t>Thank you for listening</a:t>
            </a:r>
          </a:p>
          <a:p>
            <a:pPr marL="0" indent="0" algn="ctr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2"/>
                </a:solidFill>
              </a:rPr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4505162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4744</TotalTime>
  <Words>665</Words>
  <Application>Microsoft Office PowerPoint</Application>
  <PresentationFormat>On-screen Show (4:3)</PresentationFormat>
  <Paragraphs>96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Human Resources Strategy at UWTSD  </vt:lpstr>
      <vt:lpstr>Outcome of the session</vt:lpstr>
      <vt:lpstr>University Structure </vt:lpstr>
      <vt:lpstr>What is the purpose of HR at UWTSD</vt:lpstr>
      <vt:lpstr>PowerPoint Presentation</vt:lpstr>
      <vt:lpstr>Employee Relations defined by CIPD</vt:lpstr>
      <vt:lpstr>HR role at UWTSD:</vt:lpstr>
      <vt:lpstr>UWTSD employee relations  </vt:lpstr>
      <vt:lpstr>Employee Relations at UWTSD</vt:lpstr>
      <vt:lpstr>National level employee relations</vt:lpstr>
      <vt:lpstr>National Pay Bargaining </vt:lpstr>
      <vt:lpstr>Regional Level Employee relations</vt:lpstr>
      <vt:lpstr>Local level employee relations  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Mary</cp:lastModifiedBy>
  <cp:revision>100</cp:revision>
  <cp:lastPrinted>2018-06-05T16:18:15Z</cp:lastPrinted>
  <dcterms:created xsi:type="dcterms:W3CDTF">2015-04-14T15:21:28Z</dcterms:created>
  <dcterms:modified xsi:type="dcterms:W3CDTF">2021-04-13T11:09:08Z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