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notesMasters/notesMaster1.xml" ContentType="application/vnd.openxmlformats-officedocument.presentationml.notes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4"/>
  </p:sldMasterIdLst>
  <p:notesMasterIdLst>
    <p:notesMasterId r:id="rId43"/>
  </p:notesMasterIdLst>
  <p:sldIdLst>
    <p:sldId id="256" r:id="rId5"/>
    <p:sldId id="257" r:id="rId6"/>
    <p:sldId id="258" r:id="rId7"/>
    <p:sldId id="259" r:id="rId8"/>
    <p:sldId id="260" r:id="rId9"/>
    <p:sldId id="261" r:id="rId10"/>
    <p:sldId id="294" r:id="rId11"/>
    <p:sldId id="262" r:id="rId12"/>
    <p:sldId id="295" r:id="rId13"/>
    <p:sldId id="263" r:id="rId14"/>
    <p:sldId id="264" r:id="rId15"/>
    <p:sldId id="265" r:id="rId16"/>
    <p:sldId id="266" r:id="rId17"/>
    <p:sldId id="267" r:id="rId18"/>
    <p:sldId id="296" r:id="rId19"/>
    <p:sldId id="268" r:id="rId20"/>
    <p:sldId id="269" r:id="rId21"/>
    <p:sldId id="270" r:id="rId22"/>
    <p:sldId id="271" r:id="rId23"/>
    <p:sldId id="288" r:id="rId24"/>
    <p:sldId id="290" r:id="rId25"/>
    <p:sldId id="291" r:id="rId26"/>
    <p:sldId id="292" r:id="rId27"/>
    <p:sldId id="293" r:id="rId28"/>
    <p:sldId id="278" r:id="rId29"/>
    <p:sldId id="297" r:id="rId30"/>
    <p:sldId id="279" r:id="rId31"/>
    <p:sldId id="280" r:id="rId32"/>
    <p:sldId id="281" r:id="rId33"/>
    <p:sldId id="282" r:id="rId34"/>
    <p:sldId id="284" r:id="rId35"/>
    <p:sldId id="272" r:id="rId36"/>
    <p:sldId id="273" r:id="rId37"/>
    <p:sldId id="274" r:id="rId38"/>
    <p:sldId id="275" r:id="rId39"/>
    <p:sldId id="276" r:id="rId40"/>
    <p:sldId id="277" r:id="rId41"/>
    <p:sldId id="289" r:id="rId42"/>
  </p:sldIdLst>
  <p:sldSz cx="12192000" cy="6858000"/>
  <p:notesSz cx="6858000" cy="9144000"/>
  <p:custDataLst>
    <p:tags r:id="rId44"/>
  </p:custDataLst>
  <p:defaultTex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j-lt"/>
        <a:ea typeface="+mj-ea"/>
        <a:cs typeface="+mj-cs"/>
        <a:sym typeface="Calibri"/>
      </a:defRPr>
    </a:lvl1pPr>
    <a:lvl2pPr marL="0" marR="0" indent="45720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j-lt"/>
        <a:ea typeface="+mj-ea"/>
        <a:cs typeface="+mj-cs"/>
        <a:sym typeface="Calibri"/>
      </a:defRPr>
    </a:lvl2pPr>
    <a:lvl3pPr marL="0" marR="0" indent="91440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j-lt"/>
        <a:ea typeface="+mj-ea"/>
        <a:cs typeface="+mj-cs"/>
        <a:sym typeface="Calibri"/>
      </a:defRPr>
    </a:lvl3pPr>
    <a:lvl4pPr marL="0" marR="0" indent="137160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j-lt"/>
        <a:ea typeface="+mj-ea"/>
        <a:cs typeface="+mj-cs"/>
        <a:sym typeface="Calibri"/>
      </a:defRPr>
    </a:lvl4pPr>
    <a:lvl5pPr marL="0" marR="0" indent="182880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j-lt"/>
        <a:ea typeface="+mj-ea"/>
        <a:cs typeface="+mj-cs"/>
        <a:sym typeface="Calibri"/>
      </a:defRPr>
    </a:lvl5pPr>
    <a:lvl6pPr marL="0" marR="0" indent="228600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j-lt"/>
        <a:ea typeface="+mj-ea"/>
        <a:cs typeface="+mj-cs"/>
        <a:sym typeface="Calibri"/>
      </a:defRPr>
    </a:lvl6pPr>
    <a:lvl7pPr marL="0" marR="0" indent="274320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j-lt"/>
        <a:ea typeface="+mj-ea"/>
        <a:cs typeface="+mj-cs"/>
        <a:sym typeface="Calibri"/>
      </a:defRPr>
    </a:lvl7pPr>
    <a:lvl8pPr marL="0" marR="0" indent="320040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j-lt"/>
        <a:ea typeface="+mj-ea"/>
        <a:cs typeface="+mj-cs"/>
        <a:sym typeface="Calibri"/>
      </a:defRPr>
    </a:lvl8pPr>
    <a:lvl9pPr marL="0" marR="0" indent="365760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j-lt"/>
        <a:ea typeface="+mj-ea"/>
        <a:cs typeface="+mj-cs"/>
        <a:sym typeface="Calibri"/>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E775A94-85C3-4E07-A0E8-1864F91506D5}" v="25" dt="2022-12-06T11:20:08.788"/>
  </p1510:revLst>
</p1510:revInfo>
</file>

<file path=ppt/tableStyles.xml><?xml version="1.0" encoding="utf-8"?>
<a:tblStyleLst xmlns:a="http://schemas.openxmlformats.org/drawingml/2006/main" def="{5940675A-B579-460E-94D1-54222C63F5DA}">
  <a:tblStyle styleId="{4C3C2611-4C71-4FC5-86AE-919BDF0F9419}" styleName="">
    <a:tblBg/>
    <a:wholeTbl>
      <a:tcTxStyle b="off" i="off">
        <a:fontRef idx="major">
          <a:srgbClr val="000000"/>
        </a:fontRef>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CDD4EA"/>
          </a:solidFill>
        </a:fill>
      </a:tcStyle>
    </a:wholeTbl>
    <a:band2H>
      <a:tcTxStyle/>
      <a:tcStyle>
        <a:tcBdr/>
        <a:fill>
          <a:solidFill>
            <a:srgbClr val="E8EBF5"/>
          </a:solidFill>
        </a:fill>
      </a:tcStyle>
    </a:band2H>
    <a:firstCol>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1"/>
          </a:solidFill>
        </a:fill>
      </a:tcStyle>
    </a:firstCol>
    <a:la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1"/>
          </a:solidFill>
        </a:fill>
      </a:tcStyle>
    </a:lastRow>
    <a:fir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1"/>
          </a:solidFill>
        </a:fill>
      </a:tcStyle>
    </a:firstRow>
  </a:tblStyle>
  <a:tblStyle styleId="{C7B018BB-80A7-4F77-B60F-C8B233D01FF8}" styleName="">
    <a:tblBg/>
    <a:wholeTbl>
      <a:tcTxStyle b="off" i="off">
        <a:fontRef idx="major">
          <a:srgbClr val="000000"/>
        </a:fontRef>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E0E0E0"/>
          </a:solidFill>
        </a:fill>
      </a:tcStyle>
    </a:wholeTbl>
    <a:band2H>
      <a:tcTxStyle/>
      <a:tcStyle>
        <a:tcBdr/>
        <a:fill>
          <a:solidFill>
            <a:srgbClr val="F0F0F0"/>
          </a:solidFill>
        </a:fill>
      </a:tcStyle>
    </a:band2H>
    <a:firstCol>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3"/>
          </a:solidFill>
        </a:fill>
      </a:tcStyle>
    </a:firstCol>
    <a:la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3"/>
          </a:solidFill>
        </a:fill>
      </a:tcStyle>
    </a:lastRow>
    <a:fir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3"/>
          </a:solidFill>
        </a:fill>
      </a:tcStyle>
    </a:firstRow>
  </a:tblStyle>
  <a:tblStyle styleId="{EEE7283C-3CF3-47DC-8721-378D4A62B228}" styleName="">
    <a:tblBg/>
    <a:wholeTbl>
      <a:tcTxStyle b="off" i="off">
        <a:fontRef idx="major">
          <a:srgbClr val="000000"/>
        </a:fontRef>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D4E2CE"/>
          </a:solidFill>
        </a:fill>
      </a:tcStyle>
    </a:wholeTbl>
    <a:band2H>
      <a:tcTxStyle/>
      <a:tcStyle>
        <a:tcBdr/>
        <a:fill>
          <a:solidFill>
            <a:srgbClr val="EBF1E8"/>
          </a:solidFill>
        </a:fill>
      </a:tcStyle>
    </a:band2H>
    <a:firstCol>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6"/>
          </a:solidFill>
        </a:fill>
      </a:tcStyle>
    </a:firstCol>
    <a:la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6"/>
          </a:solidFill>
        </a:fill>
      </a:tcStyle>
    </a:lastRow>
    <a:fir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6"/>
          </a:solidFill>
        </a:fill>
      </a:tcStyle>
    </a:firstRow>
  </a:tblStyle>
  <a:tblStyle styleId="{CF821DB8-F4EB-4A41-A1BA-3FCAFE7338EE}" styleName="">
    <a:tblBg/>
    <a:wholeTbl>
      <a:tcTxStyle b="off" i="off">
        <a:fontRef idx="major">
          <a:srgbClr val="000000"/>
        </a:fontRef>
        <a:srgbClr val="000000"/>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rgbClr val="E6E6E6"/>
          </a:solidFill>
        </a:fill>
      </a:tcStyle>
    </a:wholeTbl>
    <a:band2H>
      <a:tcTxStyle/>
      <a:tcStyle>
        <a:tcBdr/>
        <a:fill>
          <a:solidFill>
            <a:srgbClr val="FFFFFF"/>
          </a:solidFill>
        </a:fill>
      </a:tcStyle>
    </a:band2H>
    <a:firstCol>
      <a:tcTxStyle b="on" i="off">
        <a:fontRef idx="major">
          <a:srgbClr val="FFFFFF"/>
        </a:fontRef>
        <a:srgbClr val="FFFFFF"/>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chemeClr val="accent1"/>
          </a:solidFill>
        </a:fill>
      </a:tcStyle>
    </a:firstCol>
    <a:lastRow>
      <a:tcTxStyle b="on" i="off">
        <a:fontRef idx="major">
          <a:srgbClr val="000000"/>
        </a:fontRef>
        <a:srgbClr val="000000"/>
      </a:tcTxStyle>
      <a:tcStyle>
        <a:tcBdr>
          <a:left>
            <a:ln w="12700" cap="flat">
              <a:noFill/>
              <a:miter lim="400000"/>
            </a:ln>
          </a:left>
          <a:right>
            <a:ln w="12700" cap="flat">
              <a:noFill/>
              <a:miter lim="400000"/>
            </a:ln>
          </a:right>
          <a:top>
            <a:ln w="50800" cap="flat">
              <a:solidFill>
                <a:srgbClr val="000000"/>
              </a:solidFill>
              <a:prstDash val="solid"/>
              <a:round/>
            </a:ln>
          </a:top>
          <a:bottom>
            <a:ln w="25400" cap="flat">
              <a:solidFill>
                <a:srgbClr val="000000"/>
              </a:solidFill>
              <a:prstDash val="solid"/>
              <a:round/>
            </a:ln>
          </a:bottom>
          <a:insideH>
            <a:ln w="12700" cap="flat">
              <a:noFill/>
              <a:miter lim="400000"/>
            </a:ln>
          </a:insideH>
          <a:insideV>
            <a:ln w="12700" cap="flat">
              <a:noFill/>
              <a:miter lim="400000"/>
            </a:ln>
          </a:insideV>
        </a:tcBdr>
        <a:fill>
          <a:solidFill>
            <a:srgbClr val="FFFFFF"/>
          </a:solidFill>
        </a:fill>
      </a:tcStyle>
    </a:lastRow>
    <a:firstRow>
      <a:tcTxStyle b="on" i="off">
        <a:fontRef idx="major">
          <a:srgbClr val="FFFFFF"/>
        </a:fontRef>
        <a:srgbClr val="FFFFFF"/>
      </a:tcTxStyle>
      <a:tcStyle>
        <a:tcBdr>
          <a:left>
            <a:ln w="12700" cap="flat">
              <a:noFill/>
              <a:miter lim="400000"/>
            </a:ln>
          </a:left>
          <a:right>
            <a:ln w="12700" cap="flat">
              <a:noFill/>
              <a:miter lim="400000"/>
            </a:ln>
          </a:right>
          <a:top>
            <a:ln w="25400" cap="flat">
              <a:solidFill>
                <a:srgbClr val="000000"/>
              </a:solidFill>
              <a:prstDash val="solid"/>
              <a:round/>
            </a:ln>
          </a:top>
          <a:bottom>
            <a:ln w="25400" cap="flat">
              <a:solidFill>
                <a:srgbClr val="000000"/>
              </a:solidFill>
              <a:prstDash val="solid"/>
              <a:round/>
            </a:ln>
          </a:bottom>
          <a:insideH>
            <a:ln w="12700" cap="flat">
              <a:noFill/>
              <a:miter lim="400000"/>
            </a:ln>
          </a:insideH>
          <a:insideV>
            <a:ln w="12700" cap="flat">
              <a:noFill/>
              <a:miter lim="400000"/>
            </a:ln>
          </a:insideV>
        </a:tcBdr>
        <a:fill>
          <a:solidFill>
            <a:schemeClr val="accent1"/>
          </a:solidFill>
        </a:fill>
      </a:tcStyle>
    </a:firstRow>
  </a:tblStyle>
  <a:tblStyle styleId="{33BA23B1-9221-436E-865A-0063620EA4FD}" styleName="">
    <a:tblBg/>
    <a:wholeTbl>
      <a:tcTxStyle b="off" i="off">
        <a:fontRef idx="major">
          <a:srgbClr val="000000"/>
        </a:fontRef>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CACACA"/>
          </a:solidFill>
        </a:fill>
      </a:tcStyle>
    </a:wholeTbl>
    <a:band2H>
      <a:tcTxStyle/>
      <a:tcStyle>
        <a:tcBdr/>
        <a:fill>
          <a:solidFill>
            <a:srgbClr val="E6E6E6"/>
          </a:solidFill>
        </a:fill>
      </a:tcStyle>
    </a:band2H>
    <a:firstCol>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000000"/>
          </a:solidFill>
        </a:fill>
      </a:tcStyle>
    </a:firstCol>
    <a:la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000000"/>
          </a:solidFill>
        </a:fill>
      </a:tcStyle>
    </a:lastRow>
    <a:fir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000000"/>
          </a:solidFill>
        </a:fill>
      </a:tcStyle>
    </a:firstRow>
  </a:tblStyle>
  <a:tblStyle styleId="{2708684C-4D16-4618-839F-0558EEFCDFE6}" styleName="">
    <a:tblBg/>
    <a:wholeTbl>
      <a:tcTxStyle b="off" i="off">
        <a:fontRef idx="major">
          <a:srgbClr val="000000"/>
        </a:fontRef>
        <a:srgbClr val="000000"/>
      </a:tcTxStyle>
      <a:tcStyle>
        <a:tcBdr>
          <a:left>
            <a:ln w="12700" cap="flat">
              <a:solidFill>
                <a:srgbClr val="000000"/>
              </a:solidFill>
              <a:prstDash val="solid"/>
              <a:round/>
            </a:ln>
          </a:left>
          <a:right>
            <a:ln w="12700" cap="flat">
              <a:solidFill>
                <a:srgbClr val="000000"/>
              </a:solidFill>
              <a:prstDash val="solid"/>
              <a:round/>
            </a:ln>
          </a:right>
          <a:top>
            <a:ln w="12700" cap="flat">
              <a:solidFill>
                <a:srgbClr val="000000"/>
              </a:solidFill>
              <a:prstDash val="solid"/>
              <a:round/>
            </a:ln>
          </a:top>
          <a:bottom>
            <a:ln w="12700" cap="flat">
              <a:solidFill>
                <a:srgbClr val="000000"/>
              </a:solidFill>
              <a:prstDash val="solid"/>
              <a:round/>
            </a:ln>
          </a:bottom>
          <a:insideH>
            <a:ln w="12700" cap="flat">
              <a:solidFill>
                <a:srgbClr val="000000"/>
              </a:solidFill>
              <a:prstDash val="solid"/>
              <a:round/>
            </a:ln>
          </a:insideH>
          <a:insideV>
            <a:ln w="12700" cap="flat">
              <a:solidFill>
                <a:srgbClr val="000000"/>
              </a:solidFill>
              <a:prstDash val="solid"/>
              <a:round/>
            </a:ln>
          </a:insideV>
        </a:tcBdr>
        <a:fill>
          <a:solidFill>
            <a:srgbClr val="000000">
              <a:alpha val="20000"/>
            </a:srgbClr>
          </a:solidFill>
        </a:fill>
      </a:tcStyle>
    </a:wholeTbl>
    <a:band2H>
      <a:tcTxStyle/>
      <a:tcStyle>
        <a:tcBdr/>
        <a:fill>
          <a:solidFill>
            <a:srgbClr val="FFFFFF"/>
          </a:solidFill>
        </a:fill>
      </a:tcStyle>
    </a:band2H>
    <a:firstCol>
      <a:tcTxStyle b="on" i="off">
        <a:fontRef idx="major">
          <a:srgbClr val="000000"/>
        </a:fontRef>
        <a:srgbClr val="000000"/>
      </a:tcTxStyle>
      <a:tcStyle>
        <a:tcBdr>
          <a:left>
            <a:ln w="12700" cap="flat">
              <a:solidFill>
                <a:srgbClr val="000000"/>
              </a:solidFill>
              <a:prstDash val="solid"/>
              <a:round/>
            </a:ln>
          </a:left>
          <a:right>
            <a:ln w="12700" cap="flat">
              <a:solidFill>
                <a:srgbClr val="000000"/>
              </a:solidFill>
              <a:prstDash val="solid"/>
              <a:round/>
            </a:ln>
          </a:right>
          <a:top>
            <a:ln w="12700" cap="flat">
              <a:solidFill>
                <a:srgbClr val="000000"/>
              </a:solidFill>
              <a:prstDash val="solid"/>
              <a:round/>
            </a:ln>
          </a:top>
          <a:bottom>
            <a:ln w="12700" cap="flat">
              <a:solidFill>
                <a:srgbClr val="000000"/>
              </a:solidFill>
              <a:prstDash val="solid"/>
              <a:round/>
            </a:ln>
          </a:bottom>
          <a:insideH>
            <a:ln w="12700" cap="flat">
              <a:solidFill>
                <a:srgbClr val="000000"/>
              </a:solidFill>
              <a:prstDash val="solid"/>
              <a:round/>
            </a:ln>
          </a:insideH>
          <a:insideV>
            <a:ln w="12700" cap="flat">
              <a:solidFill>
                <a:srgbClr val="000000"/>
              </a:solidFill>
              <a:prstDash val="solid"/>
              <a:round/>
            </a:ln>
          </a:insideV>
        </a:tcBdr>
        <a:fill>
          <a:solidFill>
            <a:srgbClr val="000000">
              <a:alpha val="20000"/>
            </a:srgbClr>
          </a:solidFill>
        </a:fill>
      </a:tcStyle>
    </a:firstCol>
    <a:lastRow>
      <a:tcTxStyle b="on" i="off">
        <a:fontRef idx="major">
          <a:srgbClr val="000000"/>
        </a:fontRef>
        <a:srgbClr val="000000"/>
      </a:tcTxStyle>
      <a:tcStyle>
        <a:tcBdr>
          <a:left>
            <a:ln w="12700" cap="flat">
              <a:solidFill>
                <a:srgbClr val="000000"/>
              </a:solidFill>
              <a:prstDash val="solid"/>
              <a:round/>
            </a:ln>
          </a:left>
          <a:right>
            <a:ln w="12700" cap="flat">
              <a:solidFill>
                <a:srgbClr val="000000"/>
              </a:solidFill>
              <a:prstDash val="solid"/>
              <a:round/>
            </a:ln>
          </a:right>
          <a:top>
            <a:ln w="50800" cap="flat">
              <a:solidFill>
                <a:srgbClr val="000000"/>
              </a:solidFill>
              <a:prstDash val="solid"/>
              <a:round/>
            </a:ln>
          </a:top>
          <a:bottom>
            <a:ln w="12700" cap="flat">
              <a:solidFill>
                <a:srgbClr val="000000"/>
              </a:solidFill>
              <a:prstDash val="solid"/>
              <a:round/>
            </a:ln>
          </a:bottom>
          <a:insideH>
            <a:ln w="12700" cap="flat">
              <a:solidFill>
                <a:srgbClr val="000000"/>
              </a:solidFill>
              <a:prstDash val="solid"/>
              <a:round/>
            </a:ln>
          </a:insideH>
          <a:insideV>
            <a:ln w="12700" cap="flat">
              <a:solidFill>
                <a:srgbClr val="000000"/>
              </a:solidFill>
              <a:prstDash val="solid"/>
              <a:round/>
            </a:ln>
          </a:insideV>
        </a:tcBdr>
        <a:fill>
          <a:noFill/>
        </a:fill>
      </a:tcStyle>
    </a:lastRow>
    <a:firstRow>
      <a:tcTxStyle b="on" i="off">
        <a:fontRef idx="major">
          <a:srgbClr val="000000"/>
        </a:fontRef>
        <a:srgbClr val="000000"/>
      </a:tcTxStyle>
      <a:tcStyle>
        <a:tcBdr>
          <a:left>
            <a:ln w="12700" cap="flat">
              <a:solidFill>
                <a:srgbClr val="000000"/>
              </a:solidFill>
              <a:prstDash val="solid"/>
              <a:round/>
            </a:ln>
          </a:left>
          <a:right>
            <a:ln w="12700" cap="flat">
              <a:solidFill>
                <a:srgbClr val="000000"/>
              </a:solidFill>
              <a:prstDash val="solid"/>
              <a:round/>
            </a:ln>
          </a:right>
          <a:top>
            <a:ln w="12700" cap="flat">
              <a:solidFill>
                <a:srgbClr val="000000"/>
              </a:solidFill>
              <a:prstDash val="solid"/>
              <a:round/>
            </a:ln>
          </a:top>
          <a:bottom>
            <a:ln w="25400" cap="flat">
              <a:solidFill>
                <a:srgbClr val="000000"/>
              </a:solidFill>
              <a:prstDash val="solid"/>
              <a:round/>
            </a:ln>
          </a:bottom>
          <a:insideH>
            <a:ln w="12700" cap="flat">
              <a:solidFill>
                <a:srgbClr val="000000"/>
              </a:solidFill>
              <a:prstDash val="solid"/>
              <a:round/>
            </a:ln>
          </a:insideH>
          <a:insideV>
            <a:ln w="12700" cap="flat">
              <a:solidFill>
                <a:srgbClr val="000000"/>
              </a:solidFill>
              <a:prstDash val="solid"/>
              <a:round/>
            </a:ln>
          </a:insideV>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11"/>
    <p:restoredTop sz="94694"/>
  </p:normalViewPr>
  <p:slideViewPr>
    <p:cSldViewPr snapToGrid="0">
      <p:cViewPr varScale="1">
        <p:scale>
          <a:sx n="100" d="100"/>
          <a:sy n="100" d="100"/>
        </p:scale>
        <p:origin x="58" y="51"/>
      </p:cViewPr>
      <p:guideLst/>
    </p:cSldViewPr>
  </p:slideViewPr>
  <p:notesTextViewPr>
    <p:cViewPr>
      <p:scale>
        <a:sx n="1" d="1"/>
        <a:sy n="1" d="1"/>
      </p:scale>
      <p:origin x="0" y="0"/>
    </p:cViewPr>
  </p:notesTextViewPr>
  <p:sorterViewPr>
    <p:cViewPr>
      <p:scale>
        <a:sx n="80" d="100"/>
        <a:sy n="80" d="100"/>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theme" Target="theme/theme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presProps" Target="pres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microsoft.com/office/2015/10/relationships/revisionInfo" Target="revisionInfo.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tags" Target="tags/tag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notesMaster" Target="notesMasters/notesMaster1.xml"/><Relationship Id="rId48" Type="http://schemas.openxmlformats.org/officeDocument/2006/relationships/tableStyles" Target="tableStyles.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viewProps" Target="viewProps.xml"/><Relationship Id="rId20" Type="http://schemas.openxmlformats.org/officeDocument/2006/relationships/slide" Target="slides/slide16.xml"/><Relationship Id="rId41" Type="http://schemas.openxmlformats.org/officeDocument/2006/relationships/slide" Target="slides/slide37.xml"/><Relationship Id="rId1" Type="http://schemas.openxmlformats.org/officeDocument/2006/relationships/customXml" Target="../customXml/item1.xml"/><Relationship Id="rId6" Type="http://schemas.openxmlformats.org/officeDocument/2006/relationships/slide" Target="slides/slide2.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66B01F2-13A2-40D3-BF1C-53630FEE0569}"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6800C8A6-315E-4575-A810-A205558C5ECA}">
      <dgm:prSet/>
      <dgm:spPr/>
      <dgm:t>
        <a:bodyPr/>
        <a:lstStyle/>
        <a:p>
          <a:r>
            <a:rPr lang="en-US" b="0" i="0" baseline="0"/>
            <a:t>Desks in rows</a:t>
          </a:r>
          <a:endParaRPr lang="en-US"/>
        </a:p>
      </dgm:t>
    </dgm:pt>
    <dgm:pt modelId="{97586C9A-6689-4D9B-A55F-FEA6FFA1DCCC}" type="parTrans" cxnId="{D601DCF0-DD67-43F6-B60D-99043CB86C16}">
      <dgm:prSet/>
      <dgm:spPr/>
      <dgm:t>
        <a:bodyPr/>
        <a:lstStyle/>
        <a:p>
          <a:endParaRPr lang="en-US"/>
        </a:p>
      </dgm:t>
    </dgm:pt>
    <dgm:pt modelId="{E3DFC8C7-611D-4411-BEBB-701C587BA788}" type="sibTrans" cxnId="{D601DCF0-DD67-43F6-B60D-99043CB86C16}">
      <dgm:prSet/>
      <dgm:spPr/>
      <dgm:t>
        <a:bodyPr/>
        <a:lstStyle/>
        <a:p>
          <a:endParaRPr lang="en-US"/>
        </a:p>
      </dgm:t>
    </dgm:pt>
    <dgm:pt modelId="{4EB81898-4CEB-49BE-81D4-7606139DEC3E}">
      <dgm:prSet/>
      <dgm:spPr/>
      <dgm:t>
        <a:bodyPr/>
        <a:lstStyle/>
        <a:p>
          <a:r>
            <a:rPr lang="en-US" b="0" i="0" baseline="0"/>
            <a:t>Notetaking</a:t>
          </a:r>
          <a:endParaRPr lang="en-US"/>
        </a:p>
      </dgm:t>
    </dgm:pt>
    <dgm:pt modelId="{D574503A-7E4A-4A3B-9FEB-B32C235CC039}" type="parTrans" cxnId="{DD5C9DF8-F0FC-4AE0-AC74-A272DEAF56BF}">
      <dgm:prSet/>
      <dgm:spPr/>
      <dgm:t>
        <a:bodyPr/>
        <a:lstStyle/>
        <a:p>
          <a:endParaRPr lang="en-US"/>
        </a:p>
      </dgm:t>
    </dgm:pt>
    <dgm:pt modelId="{DE6F9641-575E-46CE-847D-39A4BFEC44ED}" type="sibTrans" cxnId="{DD5C9DF8-F0FC-4AE0-AC74-A272DEAF56BF}">
      <dgm:prSet/>
      <dgm:spPr/>
      <dgm:t>
        <a:bodyPr/>
        <a:lstStyle/>
        <a:p>
          <a:endParaRPr lang="en-US"/>
        </a:p>
      </dgm:t>
    </dgm:pt>
    <dgm:pt modelId="{5D97CBF8-4C3F-4A57-8EAD-9243CABDC8FC}">
      <dgm:prSet/>
      <dgm:spPr/>
      <dgm:t>
        <a:bodyPr/>
        <a:lstStyle/>
        <a:p>
          <a:r>
            <a:rPr lang="en-US" b="0" i="0" baseline="0"/>
            <a:t>Didactic</a:t>
          </a:r>
          <a:endParaRPr lang="en-US"/>
        </a:p>
      </dgm:t>
    </dgm:pt>
    <dgm:pt modelId="{1CC4689D-8F24-4428-8C27-E4364A32D0C4}" type="parTrans" cxnId="{B92B72CD-3B8F-4631-8062-EFCF85E1ED4E}">
      <dgm:prSet/>
      <dgm:spPr/>
      <dgm:t>
        <a:bodyPr/>
        <a:lstStyle/>
        <a:p>
          <a:endParaRPr lang="en-US"/>
        </a:p>
      </dgm:t>
    </dgm:pt>
    <dgm:pt modelId="{27071F00-F113-4B7A-9CA0-809036F941F7}" type="sibTrans" cxnId="{B92B72CD-3B8F-4631-8062-EFCF85E1ED4E}">
      <dgm:prSet/>
      <dgm:spPr/>
      <dgm:t>
        <a:bodyPr/>
        <a:lstStyle/>
        <a:p>
          <a:endParaRPr lang="en-US"/>
        </a:p>
      </dgm:t>
    </dgm:pt>
    <dgm:pt modelId="{2581B4C3-BD56-4007-AF97-6F50114E3630}">
      <dgm:prSet/>
      <dgm:spPr/>
      <dgm:t>
        <a:bodyPr/>
        <a:lstStyle/>
        <a:p>
          <a:r>
            <a:rPr lang="en-US" b="0" i="0" baseline="0"/>
            <a:t>Bored learners </a:t>
          </a:r>
          <a:endParaRPr lang="en-US"/>
        </a:p>
      </dgm:t>
    </dgm:pt>
    <dgm:pt modelId="{4C89A815-7E4F-44BA-9ED4-F495CDCB1814}" type="parTrans" cxnId="{BCD6C606-51E5-4CDF-8EED-D4BD3EC5B0BC}">
      <dgm:prSet/>
      <dgm:spPr/>
      <dgm:t>
        <a:bodyPr/>
        <a:lstStyle/>
        <a:p>
          <a:endParaRPr lang="en-US"/>
        </a:p>
      </dgm:t>
    </dgm:pt>
    <dgm:pt modelId="{F4E153DF-7EA2-4EC3-AF36-7610254279E5}" type="sibTrans" cxnId="{BCD6C606-51E5-4CDF-8EED-D4BD3EC5B0BC}">
      <dgm:prSet/>
      <dgm:spPr/>
      <dgm:t>
        <a:bodyPr/>
        <a:lstStyle/>
        <a:p>
          <a:endParaRPr lang="en-US"/>
        </a:p>
      </dgm:t>
    </dgm:pt>
    <dgm:pt modelId="{B094A7EC-90E2-47CF-B98F-7C5A071F054B}">
      <dgm:prSet/>
      <dgm:spPr/>
      <dgm:t>
        <a:bodyPr/>
        <a:lstStyle/>
        <a:p>
          <a:r>
            <a:rPr lang="en-US" b="0" i="0" baseline="0"/>
            <a:t>Handout with typed </a:t>
          </a:r>
          <a:endParaRPr lang="en-US"/>
        </a:p>
      </dgm:t>
    </dgm:pt>
    <dgm:pt modelId="{FDDDD623-A1E4-4D24-8AE6-0509C314C1F3}" type="parTrans" cxnId="{3FF66F57-3DE2-4BF7-BB4F-4A3DF10E8399}">
      <dgm:prSet/>
      <dgm:spPr/>
      <dgm:t>
        <a:bodyPr/>
        <a:lstStyle/>
        <a:p>
          <a:endParaRPr lang="en-US"/>
        </a:p>
      </dgm:t>
    </dgm:pt>
    <dgm:pt modelId="{2A2CEB1B-0FA4-4E81-9C24-02B5D755A719}" type="sibTrans" cxnId="{3FF66F57-3DE2-4BF7-BB4F-4A3DF10E8399}">
      <dgm:prSet/>
      <dgm:spPr/>
      <dgm:t>
        <a:bodyPr/>
        <a:lstStyle/>
        <a:p>
          <a:endParaRPr lang="en-US"/>
        </a:p>
      </dgm:t>
    </dgm:pt>
    <dgm:pt modelId="{F812DC6B-D0C0-4983-BAC7-AD5517B9B426}">
      <dgm:prSet/>
      <dgm:spPr/>
      <dgm:t>
        <a:bodyPr/>
        <a:lstStyle/>
        <a:p>
          <a:r>
            <a:rPr lang="en-US" b="0" i="0" baseline="0"/>
            <a:t>Only one  summative assessment of the workbook </a:t>
          </a:r>
          <a:endParaRPr lang="en-US"/>
        </a:p>
      </dgm:t>
    </dgm:pt>
    <dgm:pt modelId="{D395C881-1381-43EB-B316-7BD8676065A0}" type="parTrans" cxnId="{D13C5F67-2A1A-4CCD-A90A-D118E6033189}">
      <dgm:prSet/>
      <dgm:spPr/>
      <dgm:t>
        <a:bodyPr/>
        <a:lstStyle/>
        <a:p>
          <a:endParaRPr lang="en-US"/>
        </a:p>
      </dgm:t>
    </dgm:pt>
    <dgm:pt modelId="{30D4C846-F53C-423F-BBBF-9F57A8EF9BA5}" type="sibTrans" cxnId="{D13C5F67-2A1A-4CCD-A90A-D118E6033189}">
      <dgm:prSet/>
      <dgm:spPr/>
      <dgm:t>
        <a:bodyPr/>
        <a:lstStyle/>
        <a:p>
          <a:endParaRPr lang="en-US"/>
        </a:p>
      </dgm:t>
    </dgm:pt>
    <dgm:pt modelId="{EC54E135-23A5-429C-AA54-95B7163D24E4}">
      <dgm:prSet/>
      <dgm:spPr/>
      <dgm:t>
        <a:bodyPr/>
        <a:lstStyle/>
        <a:p>
          <a:r>
            <a:rPr lang="en-US" b="0" i="0" baseline="0"/>
            <a:t>No group activities </a:t>
          </a:r>
          <a:endParaRPr lang="en-US"/>
        </a:p>
      </dgm:t>
    </dgm:pt>
    <dgm:pt modelId="{1A64D12F-D20F-4C73-99C1-784C8876203B}" type="parTrans" cxnId="{B7355919-5708-485A-ACAB-5F0807FBE145}">
      <dgm:prSet/>
      <dgm:spPr/>
      <dgm:t>
        <a:bodyPr/>
        <a:lstStyle/>
        <a:p>
          <a:endParaRPr lang="en-US"/>
        </a:p>
      </dgm:t>
    </dgm:pt>
    <dgm:pt modelId="{D939EF36-9448-49F9-8DF1-E441A9CFC96A}" type="sibTrans" cxnId="{B7355919-5708-485A-ACAB-5F0807FBE145}">
      <dgm:prSet/>
      <dgm:spPr/>
      <dgm:t>
        <a:bodyPr/>
        <a:lstStyle/>
        <a:p>
          <a:endParaRPr lang="en-US"/>
        </a:p>
      </dgm:t>
    </dgm:pt>
    <dgm:pt modelId="{32F197C0-14F7-4D46-BA1E-6D1DAACB1A07}">
      <dgm:prSet/>
      <dgm:spPr/>
      <dgm:t>
        <a:bodyPr/>
        <a:lstStyle/>
        <a:p>
          <a:r>
            <a:rPr lang="en-US" b="0" i="0" baseline="0"/>
            <a:t>No formative assessment</a:t>
          </a:r>
          <a:endParaRPr lang="en-US"/>
        </a:p>
      </dgm:t>
    </dgm:pt>
    <dgm:pt modelId="{24AF47D0-B358-49CA-B276-0BB355A525C9}" type="parTrans" cxnId="{D6E827F7-CF46-4844-9830-2C8911494571}">
      <dgm:prSet/>
      <dgm:spPr/>
      <dgm:t>
        <a:bodyPr/>
        <a:lstStyle/>
        <a:p>
          <a:endParaRPr lang="en-US"/>
        </a:p>
      </dgm:t>
    </dgm:pt>
    <dgm:pt modelId="{81EEFFC6-BC55-4F16-9D2D-D84CB4449A04}" type="sibTrans" cxnId="{D6E827F7-CF46-4844-9830-2C8911494571}">
      <dgm:prSet/>
      <dgm:spPr/>
      <dgm:t>
        <a:bodyPr/>
        <a:lstStyle/>
        <a:p>
          <a:endParaRPr lang="en-US"/>
        </a:p>
      </dgm:t>
    </dgm:pt>
    <dgm:pt modelId="{A7D5407D-D1A3-B04B-9478-C13296F4616D}" type="pres">
      <dgm:prSet presAssocID="{366B01F2-13A2-40D3-BF1C-53630FEE0569}" presName="vert0" presStyleCnt="0">
        <dgm:presLayoutVars>
          <dgm:dir/>
          <dgm:animOne val="branch"/>
          <dgm:animLvl val="lvl"/>
        </dgm:presLayoutVars>
      </dgm:prSet>
      <dgm:spPr/>
    </dgm:pt>
    <dgm:pt modelId="{6271545E-90BD-154C-A11B-EE8C9D549E86}" type="pres">
      <dgm:prSet presAssocID="{6800C8A6-315E-4575-A810-A205558C5ECA}" presName="thickLine" presStyleLbl="alignNode1" presStyleIdx="0" presStyleCnt="8"/>
      <dgm:spPr/>
    </dgm:pt>
    <dgm:pt modelId="{E4A652CB-32E0-654E-857D-31A69499592E}" type="pres">
      <dgm:prSet presAssocID="{6800C8A6-315E-4575-A810-A205558C5ECA}" presName="horz1" presStyleCnt="0"/>
      <dgm:spPr/>
    </dgm:pt>
    <dgm:pt modelId="{2EA72494-CD7F-BA45-89C9-DFCC4D872005}" type="pres">
      <dgm:prSet presAssocID="{6800C8A6-315E-4575-A810-A205558C5ECA}" presName="tx1" presStyleLbl="revTx" presStyleIdx="0" presStyleCnt="8"/>
      <dgm:spPr/>
    </dgm:pt>
    <dgm:pt modelId="{FABC8A1E-C1B8-854A-B3F3-2C32DBAB262C}" type="pres">
      <dgm:prSet presAssocID="{6800C8A6-315E-4575-A810-A205558C5ECA}" presName="vert1" presStyleCnt="0"/>
      <dgm:spPr/>
    </dgm:pt>
    <dgm:pt modelId="{535D003A-DB8B-AD4F-84B1-73A07716C64A}" type="pres">
      <dgm:prSet presAssocID="{4EB81898-4CEB-49BE-81D4-7606139DEC3E}" presName="thickLine" presStyleLbl="alignNode1" presStyleIdx="1" presStyleCnt="8"/>
      <dgm:spPr/>
    </dgm:pt>
    <dgm:pt modelId="{AE4C24F8-E82E-5646-9885-26A4243E5068}" type="pres">
      <dgm:prSet presAssocID="{4EB81898-4CEB-49BE-81D4-7606139DEC3E}" presName="horz1" presStyleCnt="0"/>
      <dgm:spPr/>
    </dgm:pt>
    <dgm:pt modelId="{1174DD9F-BD78-EF46-9A78-92ED9F6E9D20}" type="pres">
      <dgm:prSet presAssocID="{4EB81898-4CEB-49BE-81D4-7606139DEC3E}" presName="tx1" presStyleLbl="revTx" presStyleIdx="1" presStyleCnt="8"/>
      <dgm:spPr/>
    </dgm:pt>
    <dgm:pt modelId="{ACE2604A-F660-F94F-86E9-EF06856E1EC4}" type="pres">
      <dgm:prSet presAssocID="{4EB81898-4CEB-49BE-81D4-7606139DEC3E}" presName="vert1" presStyleCnt="0"/>
      <dgm:spPr/>
    </dgm:pt>
    <dgm:pt modelId="{E63448A9-8A7A-804E-8925-5FF86318C673}" type="pres">
      <dgm:prSet presAssocID="{5D97CBF8-4C3F-4A57-8EAD-9243CABDC8FC}" presName="thickLine" presStyleLbl="alignNode1" presStyleIdx="2" presStyleCnt="8"/>
      <dgm:spPr/>
    </dgm:pt>
    <dgm:pt modelId="{E274D26C-84C8-9F44-A3A1-3B05D61EA7D6}" type="pres">
      <dgm:prSet presAssocID="{5D97CBF8-4C3F-4A57-8EAD-9243CABDC8FC}" presName="horz1" presStyleCnt="0"/>
      <dgm:spPr/>
    </dgm:pt>
    <dgm:pt modelId="{AB257585-2158-7241-9D18-9A4CB1222832}" type="pres">
      <dgm:prSet presAssocID="{5D97CBF8-4C3F-4A57-8EAD-9243CABDC8FC}" presName="tx1" presStyleLbl="revTx" presStyleIdx="2" presStyleCnt="8"/>
      <dgm:spPr/>
    </dgm:pt>
    <dgm:pt modelId="{B1A8E084-951B-CE4C-BDCE-A24871425B6A}" type="pres">
      <dgm:prSet presAssocID="{5D97CBF8-4C3F-4A57-8EAD-9243CABDC8FC}" presName="vert1" presStyleCnt="0"/>
      <dgm:spPr/>
    </dgm:pt>
    <dgm:pt modelId="{E7739794-EF76-6240-8A80-072158BD30DF}" type="pres">
      <dgm:prSet presAssocID="{2581B4C3-BD56-4007-AF97-6F50114E3630}" presName="thickLine" presStyleLbl="alignNode1" presStyleIdx="3" presStyleCnt="8"/>
      <dgm:spPr/>
    </dgm:pt>
    <dgm:pt modelId="{28A525FC-3848-964B-A1BF-F7DF85553F12}" type="pres">
      <dgm:prSet presAssocID="{2581B4C3-BD56-4007-AF97-6F50114E3630}" presName="horz1" presStyleCnt="0"/>
      <dgm:spPr/>
    </dgm:pt>
    <dgm:pt modelId="{EB297717-CB8D-DD46-9A80-DEC0562BA94E}" type="pres">
      <dgm:prSet presAssocID="{2581B4C3-BD56-4007-AF97-6F50114E3630}" presName="tx1" presStyleLbl="revTx" presStyleIdx="3" presStyleCnt="8"/>
      <dgm:spPr/>
    </dgm:pt>
    <dgm:pt modelId="{9185F9D1-0D0D-0840-8251-57346A0D909E}" type="pres">
      <dgm:prSet presAssocID="{2581B4C3-BD56-4007-AF97-6F50114E3630}" presName="vert1" presStyleCnt="0"/>
      <dgm:spPr/>
    </dgm:pt>
    <dgm:pt modelId="{30007801-6E87-464D-8B81-A968DDCE9767}" type="pres">
      <dgm:prSet presAssocID="{B094A7EC-90E2-47CF-B98F-7C5A071F054B}" presName="thickLine" presStyleLbl="alignNode1" presStyleIdx="4" presStyleCnt="8"/>
      <dgm:spPr/>
    </dgm:pt>
    <dgm:pt modelId="{3861DD8D-57D4-374B-8A28-BEE6C34389DD}" type="pres">
      <dgm:prSet presAssocID="{B094A7EC-90E2-47CF-B98F-7C5A071F054B}" presName="horz1" presStyleCnt="0"/>
      <dgm:spPr/>
    </dgm:pt>
    <dgm:pt modelId="{68EF98BF-3EEF-614C-980B-E4C28B11AB25}" type="pres">
      <dgm:prSet presAssocID="{B094A7EC-90E2-47CF-B98F-7C5A071F054B}" presName="tx1" presStyleLbl="revTx" presStyleIdx="4" presStyleCnt="8"/>
      <dgm:spPr/>
    </dgm:pt>
    <dgm:pt modelId="{51787F90-677D-9546-87CB-1D77AD06D0A9}" type="pres">
      <dgm:prSet presAssocID="{B094A7EC-90E2-47CF-B98F-7C5A071F054B}" presName="vert1" presStyleCnt="0"/>
      <dgm:spPr/>
    </dgm:pt>
    <dgm:pt modelId="{4BEE74F4-C4E3-B348-BEE4-60F26B552477}" type="pres">
      <dgm:prSet presAssocID="{F812DC6B-D0C0-4983-BAC7-AD5517B9B426}" presName="thickLine" presStyleLbl="alignNode1" presStyleIdx="5" presStyleCnt="8"/>
      <dgm:spPr/>
    </dgm:pt>
    <dgm:pt modelId="{88AD1CC0-0FBA-C842-A02A-F6399357648F}" type="pres">
      <dgm:prSet presAssocID="{F812DC6B-D0C0-4983-BAC7-AD5517B9B426}" presName="horz1" presStyleCnt="0"/>
      <dgm:spPr/>
    </dgm:pt>
    <dgm:pt modelId="{66BD6AEE-14EB-F849-8877-6C7B4F4D6E2C}" type="pres">
      <dgm:prSet presAssocID="{F812DC6B-D0C0-4983-BAC7-AD5517B9B426}" presName="tx1" presStyleLbl="revTx" presStyleIdx="5" presStyleCnt="8"/>
      <dgm:spPr/>
    </dgm:pt>
    <dgm:pt modelId="{A93B45F7-BC54-B342-B010-768AA2E2893C}" type="pres">
      <dgm:prSet presAssocID="{F812DC6B-D0C0-4983-BAC7-AD5517B9B426}" presName="vert1" presStyleCnt="0"/>
      <dgm:spPr/>
    </dgm:pt>
    <dgm:pt modelId="{1BB13368-A672-2445-89BF-A4A4C0B004E2}" type="pres">
      <dgm:prSet presAssocID="{EC54E135-23A5-429C-AA54-95B7163D24E4}" presName="thickLine" presStyleLbl="alignNode1" presStyleIdx="6" presStyleCnt="8"/>
      <dgm:spPr/>
    </dgm:pt>
    <dgm:pt modelId="{77C7B754-7D5B-1F46-8547-C8EE25526172}" type="pres">
      <dgm:prSet presAssocID="{EC54E135-23A5-429C-AA54-95B7163D24E4}" presName="horz1" presStyleCnt="0"/>
      <dgm:spPr/>
    </dgm:pt>
    <dgm:pt modelId="{099F6504-0FF4-4E4F-B476-544378E11446}" type="pres">
      <dgm:prSet presAssocID="{EC54E135-23A5-429C-AA54-95B7163D24E4}" presName="tx1" presStyleLbl="revTx" presStyleIdx="6" presStyleCnt="8"/>
      <dgm:spPr/>
    </dgm:pt>
    <dgm:pt modelId="{1CF81C02-5ECD-F341-8161-00B93BC03128}" type="pres">
      <dgm:prSet presAssocID="{EC54E135-23A5-429C-AA54-95B7163D24E4}" presName="vert1" presStyleCnt="0"/>
      <dgm:spPr/>
    </dgm:pt>
    <dgm:pt modelId="{7E6181F4-4EA8-C347-A08E-06B9332DF716}" type="pres">
      <dgm:prSet presAssocID="{32F197C0-14F7-4D46-BA1E-6D1DAACB1A07}" presName="thickLine" presStyleLbl="alignNode1" presStyleIdx="7" presStyleCnt="8"/>
      <dgm:spPr/>
    </dgm:pt>
    <dgm:pt modelId="{7E613BC0-623C-0945-B552-5BC0EDDD26A6}" type="pres">
      <dgm:prSet presAssocID="{32F197C0-14F7-4D46-BA1E-6D1DAACB1A07}" presName="horz1" presStyleCnt="0"/>
      <dgm:spPr/>
    </dgm:pt>
    <dgm:pt modelId="{4423FCC4-91A3-3348-AFEA-7E8910649D35}" type="pres">
      <dgm:prSet presAssocID="{32F197C0-14F7-4D46-BA1E-6D1DAACB1A07}" presName="tx1" presStyleLbl="revTx" presStyleIdx="7" presStyleCnt="8"/>
      <dgm:spPr/>
    </dgm:pt>
    <dgm:pt modelId="{118FCE2D-A011-F545-8812-3BAA9D8C6A50}" type="pres">
      <dgm:prSet presAssocID="{32F197C0-14F7-4D46-BA1E-6D1DAACB1A07}" presName="vert1" presStyleCnt="0"/>
      <dgm:spPr/>
    </dgm:pt>
  </dgm:ptLst>
  <dgm:cxnLst>
    <dgm:cxn modelId="{9CA4DC02-82CC-0546-802C-28114CBD5B31}" type="presOf" srcId="{2581B4C3-BD56-4007-AF97-6F50114E3630}" destId="{EB297717-CB8D-DD46-9A80-DEC0562BA94E}" srcOrd="0" destOrd="0" presId="urn:microsoft.com/office/officeart/2008/layout/LinedList"/>
    <dgm:cxn modelId="{2DE90405-1F69-FC42-AC5F-10FE7CE2BA91}" type="presOf" srcId="{EC54E135-23A5-429C-AA54-95B7163D24E4}" destId="{099F6504-0FF4-4E4F-B476-544378E11446}" srcOrd="0" destOrd="0" presId="urn:microsoft.com/office/officeart/2008/layout/LinedList"/>
    <dgm:cxn modelId="{BCD6C606-51E5-4CDF-8EED-D4BD3EC5B0BC}" srcId="{366B01F2-13A2-40D3-BF1C-53630FEE0569}" destId="{2581B4C3-BD56-4007-AF97-6F50114E3630}" srcOrd="3" destOrd="0" parTransId="{4C89A815-7E4F-44BA-9ED4-F495CDCB1814}" sibTransId="{F4E153DF-7EA2-4EC3-AF36-7610254279E5}"/>
    <dgm:cxn modelId="{B7355919-5708-485A-ACAB-5F0807FBE145}" srcId="{366B01F2-13A2-40D3-BF1C-53630FEE0569}" destId="{EC54E135-23A5-429C-AA54-95B7163D24E4}" srcOrd="6" destOrd="0" parTransId="{1A64D12F-D20F-4C73-99C1-784C8876203B}" sibTransId="{D939EF36-9448-49F9-8DF1-E441A9CFC96A}"/>
    <dgm:cxn modelId="{70E3622A-C232-1C42-A1A1-965B8FB34E92}" type="presOf" srcId="{32F197C0-14F7-4D46-BA1E-6D1DAACB1A07}" destId="{4423FCC4-91A3-3348-AFEA-7E8910649D35}" srcOrd="0" destOrd="0" presId="urn:microsoft.com/office/officeart/2008/layout/LinedList"/>
    <dgm:cxn modelId="{026E0A36-86D4-4645-9AE0-08CE161B8D4D}" type="presOf" srcId="{6800C8A6-315E-4575-A810-A205558C5ECA}" destId="{2EA72494-CD7F-BA45-89C9-DFCC4D872005}" srcOrd="0" destOrd="0" presId="urn:microsoft.com/office/officeart/2008/layout/LinedList"/>
    <dgm:cxn modelId="{EF8EE83F-9670-4C4C-80AD-706190785D3B}" type="presOf" srcId="{366B01F2-13A2-40D3-BF1C-53630FEE0569}" destId="{A7D5407D-D1A3-B04B-9478-C13296F4616D}" srcOrd="0" destOrd="0" presId="urn:microsoft.com/office/officeart/2008/layout/LinedList"/>
    <dgm:cxn modelId="{D13C5F67-2A1A-4CCD-A90A-D118E6033189}" srcId="{366B01F2-13A2-40D3-BF1C-53630FEE0569}" destId="{F812DC6B-D0C0-4983-BAC7-AD5517B9B426}" srcOrd="5" destOrd="0" parTransId="{D395C881-1381-43EB-B316-7BD8676065A0}" sibTransId="{30D4C846-F53C-423F-BBBF-9F57A8EF9BA5}"/>
    <dgm:cxn modelId="{B41FD969-5A00-5C48-BC57-F5735E4E5106}" type="presOf" srcId="{5D97CBF8-4C3F-4A57-8EAD-9243CABDC8FC}" destId="{AB257585-2158-7241-9D18-9A4CB1222832}" srcOrd="0" destOrd="0" presId="urn:microsoft.com/office/officeart/2008/layout/LinedList"/>
    <dgm:cxn modelId="{3FF66F57-3DE2-4BF7-BB4F-4A3DF10E8399}" srcId="{366B01F2-13A2-40D3-BF1C-53630FEE0569}" destId="{B094A7EC-90E2-47CF-B98F-7C5A071F054B}" srcOrd="4" destOrd="0" parTransId="{FDDDD623-A1E4-4D24-8AE6-0509C314C1F3}" sibTransId="{2A2CEB1B-0FA4-4E81-9C24-02B5D755A719}"/>
    <dgm:cxn modelId="{D2F2BD94-BD4D-5841-920C-F123C5E723D0}" type="presOf" srcId="{4EB81898-4CEB-49BE-81D4-7606139DEC3E}" destId="{1174DD9F-BD78-EF46-9A78-92ED9F6E9D20}" srcOrd="0" destOrd="0" presId="urn:microsoft.com/office/officeart/2008/layout/LinedList"/>
    <dgm:cxn modelId="{B978C8BC-82BD-9440-9B06-F4A201B6C704}" type="presOf" srcId="{B094A7EC-90E2-47CF-B98F-7C5A071F054B}" destId="{68EF98BF-3EEF-614C-980B-E4C28B11AB25}" srcOrd="0" destOrd="0" presId="urn:microsoft.com/office/officeart/2008/layout/LinedList"/>
    <dgm:cxn modelId="{B92B72CD-3B8F-4631-8062-EFCF85E1ED4E}" srcId="{366B01F2-13A2-40D3-BF1C-53630FEE0569}" destId="{5D97CBF8-4C3F-4A57-8EAD-9243CABDC8FC}" srcOrd="2" destOrd="0" parTransId="{1CC4689D-8F24-4428-8C27-E4364A32D0C4}" sibTransId="{27071F00-F113-4B7A-9CA0-809036F941F7}"/>
    <dgm:cxn modelId="{E6EE71E3-954E-6047-96F1-D91DD8A64F90}" type="presOf" srcId="{F812DC6B-D0C0-4983-BAC7-AD5517B9B426}" destId="{66BD6AEE-14EB-F849-8877-6C7B4F4D6E2C}" srcOrd="0" destOrd="0" presId="urn:microsoft.com/office/officeart/2008/layout/LinedList"/>
    <dgm:cxn modelId="{D601DCF0-DD67-43F6-B60D-99043CB86C16}" srcId="{366B01F2-13A2-40D3-BF1C-53630FEE0569}" destId="{6800C8A6-315E-4575-A810-A205558C5ECA}" srcOrd="0" destOrd="0" parTransId="{97586C9A-6689-4D9B-A55F-FEA6FFA1DCCC}" sibTransId="{E3DFC8C7-611D-4411-BEBB-701C587BA788}"/>
    <dgm:cxn modelId="{D6E827F7-CF46-4844-9830-2C8911494571}" srcId="{366B01F2-13A2-40D3-BF1C-53630FEE0569}" destId="{32F197C0-14F7-4D46-BA1E-6D1DAACB1A07}" srcOrd="7" destOrd="0" parTransId="{24AF47D0-B358-49CA-B276-0BB355A525C9}" sibTransId="{81EEFFC6-BC55-4F16-9D2D-D84CB4449A04}"/>
    <dgm:cxn modelId="{DD5C9DF8-F0FC-4AE0-AC74-A272DEAF56BF}" srcId="{366B01F2-13A2-40D3-BF1C-53630FEE0569}" destId="{4EB81898-4CEB-49BE-81D4-7606139DEC3E}" srcOrd="1" destOrd="0" parTransId="{D574503A-7E4A-4A3B-9FEB-B32C235CC039}" sibTransId="{DE6F9641-575E-46CE-847D-39A4BFEC44ED}"/>
    <dgm:cxn modelId="{5E2E12AA-2781-D84E-98BF-72460130A88F}" type="presParOf" srcId="{A7D5407D-D1A3-B04B-9478-C13296F4616D}" destId="{6271545E-90BD-154C-A11B-EE8C9D549E86}" srcOrd="0" destOrd="0" presId="urn:microsoft.com/office/officeart/2008/layout/LinedList"/>
    <dgm:cxn modelId="{AA6DA3FA-88A2-B64B-97B2-DEEA21C1E9E5}" type="presParOf" srcId="{A7D5407D-D1A3-B04B-9478-C13296F4616D}" destId="{E4A652CB-32E0-654E-857D-31A69499592E}" srcOrd="1" destOrd="0" presId="urn:microsoft.com/office/officeart/2008/layout/LinedList"/>
    <dgm:cxn modelId="{1BF36548-F0FA-6C48-BDD0-0BA263663DA1}" type="presParOf" srcId="{E4A652CB-32E0-654E-857D-31A69499592E}" destId="{2EA72494-CD7F-BA45-89C9-DFCC4D872005}" srcOrd="0" destOrd="0" presId="urn:microsoft.com/office/officeart/2008/layout/LinedList"/>
    <dgm:cxn modelId="{FD71CEB8-FFFC-7843-9B31-CBD26CE217DD}" type="presParOf" srcId="{E4A652CB-32E0-654E-857D-31A69499592E}" destId="{FABC8A1E-C1B8-854A-B3F3-2C32DBAB262C}" srcOrd="1" destOrd="0" presId="urn:microsoft.com/office/officeart/2008/layout/LinedList"/>
    <dgm:cxn modelId="{F7485B9E-9186-BF40-BD15-8ADAD2FEE710}" type="presParOf" srcId="{A7D5407D-D1A3-B04B-9478-C13296F4616D}" destId="{535D003A-DB8B-AD4F-84B1-73A07716C64A}" srcOrd="2" destOrd="0" presId="urn:microsoft.com/office/officeart/2008/layout/LinedList"/>
    <dgm:cxn modelId="{48691E03-79CB-D34B-B0D3-A3F0D33E25EB}" type="presParOf" srcId="{A7D5407D-D1A3-B04B-9478-C13296F4616D}" destId="{AE4C24F8-E82E-5646-9885-26A4243E5068}" srcOrd="3" destOrd="0" presId="urn:microsoft.com/office/officeart/2008/layout/LinedList"/>
    <dgm:cxn modelId="{54822DC8-8E5A-D647-A406-333D5CF7B8A8}" type="presParOf" srcId="{AE4C24F8-E82E-5646-9885-26A4243E5068}" destId="{1174DD9F-BD78-EF46-9A78-92ED9F6E9D20}" srcOrd="0" destOrd="0" presId="urn:microsoft.com/office/officeart/2008/layout/LinedList"/>
    <dgm:cxn modelId="{317D3514-6266-9E4E-B4F9-8D1F1C2827AB}" type="presParOf" srcId="{AE4C24F8-E82E-5646-9885-26A4243E5068}" destId="{ACE2604A-F660-F94F-86E9-EF06856E1EC4}" srcOrd="1" destOrd="0" presId="urn:microsoft.com/office/officeart/2008/layout/LinedList"/>
    <dgm:cxn modelId="{F588713A-7B37-844D-8F16-AA4A0EB4383C}" type="presParOf" srcId="{A7D5407D-D1A3-B04B-9478-C13296F4616D}" destId="{E63448A9-8A7A-804E-8925-5FF86318C673}" srcOrd="4" destOrd="0" presId="urn:microsoft.com/office/officeart/2008/layout/LinedList"/>
    <dgm:cxn modelId="{1AC8FA4D-FE43-AF42-B6C7-0549063A697D}" type="presParOf" srcId="{A7D5407D-D1A3-B04B-9478-C13296F4616D}" destId="{E274D26C-84C8-9F44-A3A1-3B05D61EA7D6}" srcOrd="5" destOrd="0" presId="urn:microsoft.com/office/officeart/2008/layout/LinedList"/>
    <dgm:cxn modelId="{1202F533-CE42-5F45-8BE6-EDE05213D253}" type="presParOf" srcId="{E274D26C-84C8-9F44-A3A1-3B05D61EA7D6}" destId="{AB257585-2158-7241-9D18-9A4CB1222832}" srcOrd="0" destOrd="0" presId="urn:microsoft.com/office/officeart/2008/layout/LinedList"/>
    <dgm:cxn modelId="{DAE67BB9-3779-BF48-9D5A-6E45042C21D2}" type="presParOf" srcId="{E274D26C-84C8-9F44-A3A1-3B05D61EA7D6}" destId="{B1A8E084-951B-CE4C-BDCE-A24871425B6A}" srcOrd="1" destOrd="0" presId="urn:microsoft.com/office/officeart/2008/layout/LinedList"/>
    <dgm:cxn modelId="{EA09E46A-ED34-E143-BD08-62131C958961}" type="presParOf" srcId="{A7D5407D-D1A3-B04B-9478-C13296F4616D}" destId="{E7739794-EF76-6240-8A80-072158BD30DF}" srcOrd="6" destOrd="0" presId="urn:microsoft.com/office/officeart/2008/layout/LinedList"/>
    <dgm:cxn modelId="{7F1238A1-06B5-EE4D-8398-591B44F53652}" type="presParOf" srcId="{A7D5407D-D1A3-B04B-9478-C13296F4616D}" destId="{28A525FC-3848-964B-A1BF-F7DF85553F12}" srcOrd="7" destOrd="0" presId="urn:microsoft.com/office/officeart/2008/layout/LinedList"/>
    <dgm:cxn modelId="{BC6067F5-0E32-9446-BB2E-24347A545346}" type="presParOf" srcId="{28A525FC-3848-964B-A1BF-F7DF85553F12}" destId="{EB297717-CB8D-DD46-9A80-DEC0562BA94E}" srcOrd="0" destOrd="0" presId="urn:microsoft.com/office/officeart/2008/layout/LinedList"/>
    <dgm:cxn modelId="{EB045FD9-4CB8-4D4B-9015-4F60FA34C8C4}" type="presParOf" srcId="{28A525FC-3848-964B-A1BF-F7DF85553F12}" destId="{9185F9D1-0D0D-0840-8251-57346A0D909E}" srcOrd="1" destOrd="0" presId="urn:microsoft.com/office/officeart/2008/layout/LinedList"/>
    <dgm:cxn modelId="{1D946E8E-E388-294D-814B-1CA2ACAE5E13}" type="presParOf" srcId="{A7D5407D-D1A3-B04B-9478-C13296F4616D}" destId="{30007801-6E87-464D-8B81-A968DDCE9767}" srcOrd="8" destOrd="0" presId="urn:microsoft.com/office/officeart/2008/layout/LinedList"/>
    <dgm:cxn modelId="{0E0F8C24-C44F-FF46-93BF-9B4AAEAEEA44}" type="presParOf" srcId="{A7D5407D-D1A3-B04B-9478-C13296F4616D}" destId="{3861DD8D-57D4-374B-8A28-BEE6C34389DD}" srcOrd="9" destOrd="0" presId="urn:microsoft.com/office/officeart/2008/layout/LinedList"/>
    <dgm:cxn modelId="{ECD66874-41EE-7F4F-A6A0-6E0732A198BF}" type="presParOf" srcId="{3861DD8D-57D4-374B-8A28-BEE6C34389DD}" destId="{68EF98BF-3EEF-614C-980B-E4C28B11AB25}" srcOrd="0" destOrd="0" presId="urn:microsoft.com/office/officeart/2008/layout/LinedList"/>
    <dgm:cxn modelId="{4F40828A-BB46-AE40-A39D-16D8F5A83338}" type="presParOf" srcId="{3861DD8D-57D4-374B-8A28-BEE6C34389DD}" destId="{51787F90-677D-9546-87CB-1D77AD06D0A9}" srcOrd="1" destOrd="0" presId="urn:microsoft.com/office/officeart/2008/layout/LinedList"/>
    <dgm:cxn modelId="{2C1CCBD8-B29E-8A47-8E85-1D03D6A1C900}" type="presParOf" srcId="{A7D5407D-D1A3-B04B-9478-C13296F4616D}" destId="{4BEE74F4-C4E3-B348-BEE4-60F26B552477}" srcOrd="10" destOrd="0" presId="urn:microsoft.com/office/officeart/2008/layout/LinedList"/>
    <dgm:cxn modelId="{0DDFEFD4-C254-6045-8308-3EEF8417BBA2}" type="presParOf" srcId="{A7D5407D-D1A3-B04B-9478-C13296F4616D}" destId="{88AD1CC0-0FBA-C842-A02A-F6399357648F}" srcOrd="11" destOrd="0" presId="urn:microsoft.com/office/officeart/2008/layout/LinedList"/>
    <dgm:cxn modelId="{3E4D2BD9-AD4D-8742-83FA-9A5AD2E23B36}" type="presParOf" srcId="{88AD1CC0-0FBA-C842-A02A-F6399357648F}" destId="{66BD6AEE-14EB-F849-8877-6C7B4F4D6E2C}" srcOrd="0" destOrd="0" presId="urn:microsoft.com/office/officeart/2008/layout/LinedList"/>
    <dgm:cxn modelId="{810CA534-C527-494E-B24A-D6EB0891153B}" type="presParOf" srcId="{88AD1CC0-0FBA-C842-A02A-F6399357648F}" destId="{A93B45F7-BC54-B342-B010-768AA2E2893C}" srcOrd="1" destOrd="0" presId="urn:microsoft.com/office/officeart/2008/layout/LinedList"/>
    <dgm:cxn modelId="{E324B872-DA47-6649-8880-CB893C46D5D1}" type="presParOf" srcId="{A7D5407D-D1A3-B04B-9478-C13296F4616D}" destId="{1BB13368-A672-2445-89BF-A4A4C0B004E2}" srcOrd="12" destOrd="0" presId="urn:microsoft.com/office/officeart/2008/layout/LinedList"/>
    <dgm:cxn modelId="{41267301-2D4C-3549-BB4F-1DF0B3E11C8A}" type="presParOf" srcId="{A7D5407D-D1A3-B04B-9478-C13296F4616D}" destId="{77C7B754-7D5B-1F46-8547-C8EE25526172}" srcOrd="13" destOrd="0" presId="urn:microsoft.com/office/officeart/2008/layout/LinedList"/>
    <dgm:cxn modelId="{333BFC31-F420-6F49-B93C-A830695C16BE}" type="presParOf" srcId="{77C7B754-7D5B-1F46-8547-C8EE25526172}" destId="{099F6504-0FF4-4E4F-B476-544378E11446}" srcOrd="0" destOrd="0" presId="urn:microsoft.com/office/officeart/2008/layout/LinedList"/>
    <dgm:cxn modelId="{E3BA9D4C-1CDC-5145-94A0-9F16468F68AA}" type="presParOf" srcId="{77C7B754-7D5B-1F46-8547-C8EE25526172}" destId="{1CF81C02-5ECD-F341-8161-00B93BC03128}" srcOrd="1" destOrd="0" presId="urn:microsoft.com/office/officeart/2008/layout/LinedList"/>
    <dgm:cxn modelId="{25A10AB3-B5FB-8C42-AE9D-4EC111AD3644}" type="presParOf" srcId="{A7D5407D-D1A3-B04B-9478-C13296F4616D}" destId="{7E6181F4-4EA8-C347-A08E-06B9332DF716}" srcOrd="14" destOrd="0" presId="urn:microsoft.com/office/officeart/2008/layout/LinedList"/>
    <dgm:cxn modelId="{E9730873-89A0-4D4A-9DE2-AA39B8B3CF2F}" type="presParOf" srcId="{A7D5407D-D1A3-B04B-9478-C13296F4616D}" destId="{7E613BC0-623C-0945-B552-5BC0EDDD26A6}" srcOrd="15" destOrd="0" presId="urn:microsoft.com/office/officeart/2008/layout/LinedList"/>
    <dgm:cxn modelId="{943FB245-2BC4-C941-80B7-4A15EC9F993E}" type="presParOf" srcId="{7E613BC0-623C-0945-B552-5BC0EDDD26A6}" destId="{4423FCC4-91A3-3348-AFEA-7E8910649D35}" srcOrd="0" destOrd="0" presId="urn:microsoft.com/office/officeart/2008/layout/LinedList"/>
    <dgm:cxn modelId="{B556EB30-4162-5D43-8FC3-FEABA327B6D2}" type="presParOf" srcId="{7E613BC0-623C-0945-B552-5BC0EDDD26A6}" destId="{118FCE2D-A011-F545-8812-3BAA9D8C6A50}"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271545E-90BD-154C-A11B-EE8C9D549E86}">
      <dsp:nvSpPr>
        <dsp:cNvPr id="0" name=""/>
        <dsp:cNvSpPr/>
      </dsp:nvSpPr>
      <dsp:spPr>
        <a:xfrm>
          <a:off x="0" y="0"/>
          <a:ext cx="10515600"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EA72494-CD7F-BA45-89C9-DFCC4D872005}">
      <dsp:nvSpPr>
        <dsp:cNvPr id="0" name=""/>
        <dsp:cNvSpPr/>
      </dsp:nvSpPr>
      <dsp:spPr>
        <a:xfrm>
          <a:off x="0" y="0"/>
          <a:ext cx="10515600" cy="5439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US" sz="2600" b="0" i="0" kern="1200" baseline="0"/>
            <a:t>Desks in rows</a:t>
          </a:r>
          <a:endParaRPr lang="en-US" sz="2600" kern="1200"/>
        </a:p>
      </dsp:txBody>
      <dsp:txXfrm>
        <a:off x="0" y="0"/>
        <a:ext cx="10515600" cy="543917"/>
      </dsp:txXfrm>
    </dsp:sp>
    <dsp:sp modelId="{535D003A-DB8B-AD4F-84B1-73A07716C64A}">
      <dsp:nvSpPr>
        <dsp:cNvPr id="0" name=""/>
        <dsp:cNvSpPr/>
      </dsp:nvSpPr>
      <dsp:spPr>
        <a:xfrm>
          <a:off x="0" y="543917"/>
          <a:ext cx="10515600"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174DD9F-BD78-EF46-9A78-92ED9F6E9D20}">
      <dsp:nvSpPr>
        <dsp:cNvPr id="0" name=""/>
        <dsp:cNvSpPr/>
      </dsp:nvSpPr>
      <dsp:spPr>
        <a:xfrm>
          <a:off x="0" y="543917"/>
          <a:ext cx="10515600" cy="5439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US" sz="2600" b="0" i="0" kern="1200" baseline="0"/>
            <a:t>Notetaking</a:t>
          </a:r>
          <a:endParaRPr lang="en-US" sz="2600" kern="1200"/>
        </a:p>
      </dsp:txBody>
      <dsp:txXfrm>
        <a:off x="0" y="543917"/>
        <a:ext cx="10515600" cy="543917"/>
      </dsp:txXfrm>
    </dsp:sp>
    <dsp:sp modelId="{E63448A9-8A7A-804E-8925-5FF86318C673}">
      <dsp:nvSpPr>
        <dsp:cNvPr id="0" name=""/>
        <dsp:cNvSpPr/>
      </dsp:nvSpPr>
      <dsp:spPr>
        <a:xfrm>
          <a:off x="0" y="1087834"/>
          <a:ext cx="10515600"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B257585-2158-7241-9D18-9A4CB1222832}">
      <dsp:nvSpPr>
        <dsp:cNvPr id="0" name=""/>
        <dsp:cNvSpPr/>
      </dsp:nvSpPr>
      <dsp:spPr>
        <a:xfrm>
          <a:off x="0" y="1087834"/>
          <a:ext cx="10515600" cy="5439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US" sz="2600" b="0" i="0" kern="1200" baseline="0"/>
            <a:t>Didactic</a:t>
          </a:r>
          <a:endParaRPr lang="en-US" sz="2600" kern="1200"/>
        </a:p>
      </dsp:txBody>
      <dsp:txXfrm>
        <a:off x="0" y="1087834"/>
        <a:ext cx="10515600" cy="543917"/>
      </dsp:txXfrm>
    </dsp:sp>
    <dsp:sp modelId="{E7739794-EF76-6240-8A80-072158BD30DF}">
      <dsp:nvSpPr>
        <dsp:cNvPr id="0" name=""/>
        <dsp:cNvSpPr/>
      </dsp:nvSpPr>
      <dsp:spPr>
        <a:xfrm>
          <a:off x="0" y="1631751"/>
          <a:ext cx="10515600"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B297717-CB8D-DD46-9A80-DEC0562BA94E}">
      <dsp:nvSpPr>
        <dsp:cNvPr id="0" name=""/>
        <dsp:cNvSpPr/>
      </dsp:nvSpPr>
      <dsp:spPr>
        <a:xfrm>
          <a:off x="0" y="1631751"/>
          <a:ext cx="10515600" cy="5439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US" sz="2600" b="0" i="0" kern="1200" baseline="0"/>
            <a:t>Bored learners </a:t>
          </a:r>
          <a:endParaRPr lang="en-US" sz="2600" kern="1200"/>
        </a:p>
      </dsp:txBody>
      <dsp:txXfrm>
        <a:off x="0" y="1631751"/>
        <a:ext cx="10515600" cy="543917"/>
      </dsp:txXfrm>
    </dsp:sp>
    <dsp:sp modelId="{30007801-6E87-464D-8B81-A968DDCE9767}">
      <dsp:nvSpPr>
        <dsp:cNvPr id="0" name=""/>
        <dsp:cNvSpPr/>
      </dsp:nvSpPr>
      <dsp:spPr>
        <a:xfrm>
          <a:off x="0" y="2175669"/>
          <a:ext cx="10515600"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8EF98BF-3EEF-614C-980B-E4C28B11AB25}">
      <dsp:nvSpPr>
        <dsp:cNvPr id="0" name=""/>
        <dsp:cNvSpPr/>
      </dsp:nvSpPr>
      <dsp:spPr>
        <a:xfrm>
          <a:off x="0" y="2175669"/>
          <a:ext cx="10515600" cy="5439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US" sz="2600" b="0" i="0" kern="1200" baseline="0"/>
            <a:t>Handout with typed </a:t>
          </a:r>
          <a:endParaRPr lang="en-US" sz="2600" kern="1200"/>
        </a:p>
      </dsp:txBody>
      <dsp:txXfrm>
        <a:off x="0" y="2175669"/>
        <a:ext cx="10515600" cy="543917"/>
      </dsp:txXfrm>
    </dsp:sp>
    <dsp:sp modelId="{4BEE74F4-C4E3-B348-BEE4-60F26B552477}">
      <dsp:nvSpPr>
        <dsp:cNvPr id="0" name=""/>
        <dsp:cNvSpPr/>
      </dsp:nvSpPr>
      <dsp:spPr>
        <a:xfrm>
          <a:off x="0" y="2719586"/>
          <a:ext cx="10515600"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6BD6AEE-14EB-F849-8877-6C7B4F4D6E2C}">
      <dsp:nvSpPr>
        <dsp:cNvPr id="0" name=""/>
        <dsp:cNvSpPr/>
      </dsp:nvSpPr>
      <dsp:spPr>
        <a:xfrm>
          <a:off x="0" y="2719586"/>
          <a:ext cx="10515600" cy="5439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US" sz="2600" b="0" i="0" kern="1200" baseline="0"/>
            <a:t>Only one  summative assessment of the workbook </a:t>
          </a:r>
          <a:endParaRPr lang="en-US" sz="2600" kern="1200"/>
        </a:p>
      </dsp:txBody>
      <dsp:txXfrm>
        <a:off x="0" y="2719586"/>
        <a:ext cx="10515600" cy="543917"/>
      </dsp:txXfrm>
    </dsp:sp>
    <dsp:sp modelId="{1BB13368-A672-2445-89BF-A4A4C0B004E2}">
      <dsp:nvSpPr>
        <dsp:cNvPr id="0" name=""/>
        <dsp:cNvSpPr/>
      </dsp:nvSpPr>
      <dsp:spPr>
        <a:xfrm>
          <a:off x="0" y="3263503"/>
          <a:ext cx="10515600"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99F6504-0FF4-4E4F-B476-544378E11446}">
      <dsp:nvSpPr>
        <dsp:cNvPr id="0" name=""/>
        <dsp:cNvSpPr/>
      </dsp:nvSpPr>
      <dsp:spPr>
        <a:xfrm>
          <a:off x="0" y="3263503"/>
          <a:ext cx="10515600" cy="5439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US" sz="2600" b="0" i="0" kern="1200" baseline="0"/>
            <a:t>No group activities </a:t>
          </a:r>
          <a:endParaRPr lang="en-US" sz="2600" kern="1200"/>
        </a:p>
      </dsp:txBody>
      <dsp:txXfrm>
        <a:off x="0" y="3263503"/>
        <a:ext cx="10515600" cy="543917"/>
      </dsp:txXfrm>
    </dsp:sp>
    <dsp:sp modelId="{7E6181F4-4EA8-C347-A08E-06B9332DF716}">
      <dsp:nvSpPr>
        <dsp:cNvPr id="0" name=""/>
        <dsp:cNvSpPr/>
      </dsp:nvSpPr>
      <dsp:spPr>
        <a:xfrm>
          <a:off x="0" y="3807420"/>
          <a:ext cx="10515600"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423FCC4-91A3-3348-AFEA-7E8910649D35}">
      <dsp:nvSpPr>
        <dsp:cNvPr id="0" name=""/>
        <dsp:cNvSpPr/>
      </dsp:nvSpPr>
      <dsp:spPr>
        <a:xfrm>
          <a:off x="0" y="3807420"/>
          <a:ext cx="10515600" cy="5439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US" sz="2600" b="0" i="0" kern="1200" baseline="0"/>
            <a:t>No formative assessment</a:t>
          </a:r>
          <a:endParaRPr lang="en-US" sz="2600" kern="1200"/>
        </a:p>
      </dsp:txBody>
      <dsp:txXfrm>
        <a:off x="0" y="3807420"/>
        <a:ext cx="10515600" cy="543917"/>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91" name="Shape 91"/>
          <p:cNvSpPr>
            <a:spLocks noGrp="1" noRot="1" noChangeAspect="1"/>
          </p:cNvSpPr>
          <p:nvPr>
            <p:ph type="sldImg"/>
          </p:nvPr>
        </p:nvSpPr>
        <p:spPr>
          <a:xfrm>
            <a:off x="1143000" y="685800"/>
            <a:ext cx="4572000" cy="3429000"/>
          </a:xfrm>
          <a:prstGeom prst="rect">
            <a:avLst/>
          </a:prstGeom>
        </p:spPr>
        <p:txBody>
          <a:bodyPr/>
          <a:lstStyle/>
          <a:p>
            <a:endParaRPr/>
          </a:p>
        </p:txBody>
      </p:sp>
      <p:sp>
        <p:nvSpPr>
          <p:cNvPr id="92" name="Shape 92"/>
          <p:cNvSpPr>
            <a:spLocks noGrp="1"/>
          </p:cNvSpPr>
          <p:nvPr>
            <p:ph type="body" sz="quarter" idx="1"/>
          </p:nvPr>
        </p:nvSpPr>
        <p:spPr>
          <a:xfrm>
            <a:off x="914400" y="4343400"/>
            <a:ext cx="5029200" cy="4114800"/>
          </a:xfrm>
          <a:prstGeom prst="rect">
            <a:avLst/>
          </a:prstGeom>
        </p:spPr>
        <p:txBody>
          <a:bodyPr/>
          <a:lstStyle/>
          <a:p>
            <a:endParaRPr/>
          </a:p>
        </p:txBody>
      </p:sp>
    </p:spTree>
  </p:cSld>
  <p:clrMap bg1="lt1" tx1="dk1" bg2="lt2" tx2="dk2" accent1="accent1" accent2="accent2" accent3="accent3" accent4="accent4" accent5="accent5" accent6="accent6" hlink="hlink" folHlink="folHlink"/>
  <p:notesStyle>
    <a:lvl1pPr latinLnBrk="0">
      <a:defRPr sz="1200">
        <a:latin typeface="+mj-lt"/>
        <a:ea typeface="+mj-ea"/>
        <a:cs typeface="+mj-cs"/>
        <a:sym typeface="Calibri"/>
      </a:defRPr>
    </a:lvl1pPr>
    <a:lvl2pPr indent="228600" latinLnBrk="0">
      <a:defRPr sz="1200">
        <a:latin typeface="+mj-lt"/>
        <a:ea typeface="+mj-ea"/>
        <a:cs typeface="+mj-cs"/>
        <a:sym typeface="Calibri"/>
      </a:defRPr>
    </a:lvl2pPr>
    <a:lvl3pPr indent="457200" latinLnBrk="0">
      <a:defRPr sz="1200">
        <a:latin typeface="+mj-lt"/>
        <a:ea typeface="+mj-ea"/>
        <a:cs typeface="+mj-cs"/>
        <a:sym typeface="Calibri"/>
      </a:defRPr>
    </a:lvl3pPr>
    <a:lvl4pPr indent="685800" latinLnBrk="0">
      <a:defRPr sz="1200">
        <a:latin typeface="+mj-lt"/>
        <a:ea typeface="+mj-ea"/>
        <a:cs typeface="+mj-cs"/>
        <a:sym typeface="Calibri"/>
      </a:defRPr>
    </a:lvl4pPr>
    <a:lvl5pPr indent="914400" latinLnBrk="0">
      <a:defRPr sz="1200">
        <a:latin typeface="+mj-lt"/>
        <a:ea typeface="+mj-ea"/>
        <a:cs typeface="+mj-cs"/>
        <a:sym typeface="Calibri"/>
      </a:defRPr>
    </a:lvl5pPr>
    <a:lvl6pPr indent="1143000" latinLnBrk="0">
      <a:defRPr sz="1200">
        <a:latin typeface="+mj-lt"/>
        <a:ea typeface="+mj-ea"/>
        <a:cs typeface="+mj-cs"/>
        <a:sym typeface="Calibri"/>
      </a:defRPr>
    </a:lvl6pPr>
    <a:lvl7pPr indent="1371600" latinLnBrk="0">
      <a:defRPr sz="1200">
        <a:latin typeface="+mj-lt"/>
        <a:ea typeface="+mj-ea"/>
        <a:cs typeface="+mj-cs"/>
        <a:sym typeface="Calibri"/>
      </a:defRPr>
    </a:lvl7pPr>
    <a:lvl8pPr indent="1600200" latinLnBrk="0">
      <a:defRPr sz="1200">
        <a:latin typeface="+mj-lt"/>
        <a:ea typeface="+mj-ea"/>
        <a:cs typeface="+mj-cs"/>
        <a:sym typeface="Calibri"/>
      </a:defRPr>
    </a:lvl8pPr>
    <a:lvl9pPr indent="1828800" latinLnBrk="0">
      <a:defRPr sz="1200">
        <a:latin typeface="+mj-lt"/>
        <a:ea typeface="+mj-ea"/>
        <a:cs typeface="+mj-cs"/>
        <a:sym typeface="Calibri"/>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11" name="Title Text"/>
          <p:cNvSpPr txBox="1">
            <a:spLocks noGrp="1"/>
          </p:cNvSpPr>
          <p:nvPr>
            <p:ph type="title"/>
          </p:nvPr>
        </p:nvSpPr>
        <p:spPr>
          <a:xfrm>
            <a:off x="1524000" y="1122362"/>
            <a:ext cx="9144000" cy="2387601"/>
          </a:xfrm>
          <a:prstGeom prst="rect">
            <a:avLst/>
          </a:prstGeom>
        </p:spPr>
        <p:txBody>
          <a:bodyPr anchor="b"/>
          <a:lstStyle>
            <a:lvl1pPr algn="ctr">
              <a:defRPr sz="6000"/>
            </a:lvl1pPr>
          </a:lstStyle>
          <a:p>
            <a:r>
              <a:t>Title Text</a:t>
            </a:r>
          </a:p>
        </p:txBody>
      </p:sp>
      <p:sp>
        <p:nvSpPr>
          <p:cNvPr id="12" name="Body Level One…"/>
          <p:cNvSpPr txBox="1">
            <a:spLocks noGrp="1"/>
          </p:cNvSpPr>
          <p:nvPr>
            <p:ph type="body" sz="quarter" idx="1"/>
          </p:nvPr>
        </p:nvSpPr>
        <p:spPr>
          <a:xfrm>
            <a:off x="1524000" y="3602037"/>
            <a:ext cx="9144000" cy="1655763"/>
          </a:xfrm>
          <a:prstGeom prst="rect">
            <a:avLst/>
          </a:prstGeom>
        </p:spPr>
        <p:txBody>
          <a:bodyPr/>
          <a:lstStyle>
            <a:lvl1pPr marL="0" indent="0" algn="ctr">
              <a:buSzTx/>
              <a:buFontTx/>
              <a:buNone/>
              <a:defRPr sz="2400"/>
            </a:lvl1pPr>
            <a:lvl2pPr marL="0" indent="457200" algn="ctr">
              <a:buSzTx/>
              <a:buFontTx/>
              <a:buNone/>
              <a:defRPr sz="2400"/>
            </a:lvl2pPr>
            <a:lvl3pPr marL="0" indent="914400" algn="ctr">
              <a:buSzTx/>
              <a:buFontTx/>
              <a:buNone/>
              <a:defRPr sz="2400"/>
            </a:lvl3pPr>
            <a:lvl4pPr marL="0" indent="1371600" algn="ctr">
              <a:buSzTx/>
              <a:buFontTx/>
              <a:buNone/>
              <a:defRPr sz="2400"/>
            </a:lvl4pPr>
            <a:lvl5pPr marL="0" indent="1828800" algn="ctr">
              <a:buSzTx/>
              <a:buFontTx/>
              <a:buNone/>
              <a:defRPr sz="2400"/>
            </a:lvl5pPr>
          </a:lstStyle>
          <a:p>
            <a:r>
              <a:t>Body Level One</a:t>
            </a:r>
          </a:p>
          <a:p>
            <a:pPr lvl="1"/>
            <a:r>
              <a:t>Body Level Two</a:t>
            </a:r>
          </a:p>
          <a:p>
            <a:pPr lvl="2"/>
            <a:r>
              <a:t>Body Level Three</a:t>
            </a:r>
          </a:p>
          <a:p>
            <a:pPr lvl="3"/>
            <a:r>
              <a:t>Body Level Four</a:t>
            </a:r>
          </a:p>
          <a:p>
            <a:pPr lvl="4"/>
            <a:r>
              <a:t>Body Level Five</a:t>
            </a:r>
          </a:p>
        </p:txBody>
      </p:sp>
      <p:sp>
        <p:nvSpPr>
          <p:cNvPr id="13"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2.xml><?xml version="1.0" encoding="utf-8"?>
<p:sldLayout xmlns:a="http://schemas.openxmlformats.org/drawingml/2006/main" xmlns:r="http://schemas.openxmlformats.org/officeDocument/2006/relationships" xmlns:p="http://schemas.openxmlformats.org/presentationml/2006/main" type="tx">
  <p:cSld name="Title and Content">
    <p:spTree>
      <p:nvGrpSpPr>
        <p:cNvPr id="1" name=""/>
        <p:cNvGrpSpPr/>
        <p:nvPr/>
      </p:nvGrpSpPr>
      <p:grpSpPr>
        <a:xfrm>
          <a:off x="0" y="0"/>
          <a:ext cx="0" cy="0"/>
          <a:chOff x="0" y="0"/>
          <a:chExt cx="0" cy="0"/>
        </a:xfrm>
      </p:grpSpPr>
      <p:sp>
        <p:nvSpPr>
          <p:cNvPr id="20" name="Title Text"/>
          <p:cNvSpPr txBox="1">
            <a:spLocks noGrp="1"/>
          </p:cNvSpPr>
          <p:nvPr>
            <p:ph type="title"/>
          </p:nvPr>
        </p:nvSpPr>
        <p:spPr>
          <a:prstGeom prst="rect">
            <a:avLst/>
          </a:prstGeom>
        </p:spPr>
        <p:txBody>
          <a:bodyPr/>
          <a:lstStyle/>
          <a:p>
            <a:r>
              <a:t>Title Text</a:t>
            </a:r>
          </a:p>
        </p:txBody>
      </p:sp>
      <p:sp>
        <p:nvSpPr>
          <p:cNvPr id="21" name="Body Level One…"/>
          <p:cNvSpPr txBox="1">
            <a:spLocks noGrp="1"/>
          </p:cNvSpPr>
          <p:nvPr>
            <p:ph type="body" idx="1"/>
          </p:nvPr>
        </p:nvSpPr>
        <p:spPr>
          <a:prstGeom prst="rect">
            <a:avLst/>
          </a:prstGeom>
        </p:spPr>
        <p:txBody>
          <a:bodyPr/>
          <a:lstStyle/>
          <a:p>
            <a:r>
              <a:t>Body Level One</a:t>
            </a:r>
          </a:p>
          <a:p>
            <a:pPr lvl="1"/>
            <a:r>
              <a:t>Body Level Two</a:t>
            </a:r>
          </a:p>
          <a:p>
            <a:pPr lvl="2"/>
            <a:r>
              <a:t>Body Level Three</a:t>
            </a:r>
          </a:p>
          <a:p>
            <a:pPr lvl="3"/>
            <a:r>
              <a:t>Body Level Four</a:t>
            </a:r>
          </a:p>
          <a:p>
            <a:pPr lvl="4"/>
            <a:r>
              <a:t>Body Level Five</a:t>
            </a:r>
          </a:p>
        </p:txBody>
      </p:sp>
      <p:sp>
        <p:nvSpPr>
          <p:cNvPr id="22"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3.xml><?xml version="1.0" encoding="utf-8"?>
<p:sldLayout xmlns:a="http://schemas.openxmlformats.org/drawingml/2006/main" xmlns:r="http://schemas.openxmlformats.org/officeDocument/2006/relationships" xmlns:p="http://schemas.openxmlformats.org/presentationml/2006/main" type="tx">
  <p:cSld name="Section Header">
    <p:spTree>
      <p:nvGrpSpPr>
        <p:cNvPr id="1" name=""/>
        <p:cNvGrpSpPr/>
        <p:nvPr/>
      </p:nvGrpSpPr>
      <p:grpSpPr>
        <a:xfrm>
          <a:off x="0" y="0"/>
          <a:ext cx="0" cy="0"/>
          <a:chOff x="0" y="0"/>
          <a:chExt cx="0" cy="0"/>
        </a:xfrm>
      </p:grpSpPr>
      <p:sp>
        <p:nvSpPr>
          <p:cNvPr id="29" name="Title Text"/>
          <p:cNvSpPr txBox="1">
            <a:spLocks noGrp="1"/>
          </p:cNvSpPr>
          <p:nvPr>
            <p:ph type="title"/>
          </p:nvPr>
        </p:nvSpPr>
        <p:spPr>
          <a:xfrm>
            <a:off x="831850" y="1709738"/>
            <a:ext cx="10515600" cy="2852737"/>
          </a:xfrm>
          <a:prstGeom prst="rect">
            <a:avLst/>
          </a:prstGeom>
        </p:spPr>
        <p:txBody>
          <a:bodyPr anchor="b"/>
          <a:lstStyle>
            <a:lvl1pPr>
              <a:defRPr sz="6000"/>
            </a:lvl1pPr>
          </a:lstStyle>
          <a:p>
            <a:r>
              <a:t>Title Text</a:t>
            </a:r>
          </a:p>
        </p:txBody>
      </p:sp>
      <p:sp>
        <p:nvSpPr>
          <p:cNvPr id="30" name="Body Level One…"/>
          <p:cNvSpPr txBox="1">
            <a:spLocks noGrp="1"/>
          </p:cNvSpPr>
          <p:nvPr>
            <p:ph type="body" sz="quarter" idx="1"/>
          </p:nvPr>
        </p:nvSpPr>
        <p:spPr>
          <a:xfrm>
            <a:off x="831850" y="4589462"/>
            <a:ext cx="10515600" cy="1500188"/>
          </a:xfrm>
          <a:prstGeom prst="rect">
            <a:avLst/>
          </a:prstGeom>
        </p:spPr>
        <p:txBody>
          <a:bodyPr/>
          <a:lstStyle>
            <a:lvl1pPr marL="0" indent="0">
              <a:buSzTx/>
              <a:buFontTx/>
              <a:buNone/>
              <a:defRPr sz="2400">
                <a:solidFill>
                  <a:srgbClr val="888888"/>
                </a:solidFill>
              </a:defRPr>
            </a:lvl1pPr>
            <a:lvl2pPr marL="0" indent="457200">
              <a:buSzTx/>
              <a:buFontTx/>
              <a:buNone/>
              <a:defRPr sz="2400">
                <a:solidFill>
                  <a:srgbClr val="888888"/>
                </a:solidFill>
              </a:defRPr>
            </a:lvl2pPr>
            <a:lvl3pPr marL="0" indent="914400">
              <a:buSzTx/>
              <a:buFontTx/>
              <a:buNone/>
              <a:defRPr sz="2400">
                <a:solidFill>
                  <a:srgbClr val="888888"/>
                </a:solidFill>
              </a:defRPr>
            </a:lvl3pPr>
            <a:lvl4pPr marL="0" indent="1371600">
              <a:buSzTx/>
              <a:buFontTx/>
              <a:buNone/>
              <a:defRPr sz="2400">
                <a:solidFill>
                  <a:srgbClr val="888888"/>
                </a:solidFill>
              </a:defRPr>
            </a:lvl4pPr>
            <a:lvl5pPr marL="0" indent="1828800">
              <a:buSzTx/>
              <a:buFontTx/>
              <a:buNone/>
              <a:defRPr sz="2400">
                <a:solidFill>
                  <a:srgbClr val="888888"/>
                </a:solidFill>
              </a:defRPr>
            </a:lvl5pPr>
          </a:lstStyle>
          <a:p>
            <a:r>
              <a:t>Body Level One</a:t>
            </a:r>
          </a:p>
          <a:p>
            <a:pPr lvl="1"/>
            <a:r>
              <a:t>Body Level Two</a:t>
            </a:r>
          </a:p>
          <a:p>
            <a:pPr lvl="2"/>
            <a:r>
              <a:t>Body Level Three</a:t>
            </a:r>
          </a:p>
          <a:p>
            <a:pPr lvl="3"/>
            <a:r>
              <a:t>Body Level Four</a:t>
            </a:r>
          </a:p>
          <a:p>
            <a:pPr lvl="4"/>
            <a:r>
              <a:t>Body Level Five</a:t>
            </a:r>
          </a:p>
        </p:txBody>
      </p:sp>
      <p:sp>
        <p:nvSpPr>
          <p:cNvPr id="31"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4.xml><?xml version="1.0" encoding="utf-8"?>
<p:sldLayout xmlns:a="http://schemas.openxmlformats.org/drawingml/2006/main" xmlns:r="http://schemas.openxmlformats.org/officeDocument/2006/relationships" xmlns:p="http://schemas.openxmlformats.org/presentationml/2006/main" type="tx">
  <p:cSld name="Two Content">
    <p:spTree>
      <p:nvGrpSpPr>
        <p:cNvPr id="1" name=""/>
        <p:cNvGrpSpPr/>
        <p:nvPr/>
      </p:nvGrpSpPr>
      <p:grpSpPr>
        <a:xfrm>
          <a:off x="0" y="0"/>
          <a:ext cx="0" cy="0"/>
          <a:chOff x="0" y="0"/>
          <a:chExt cx="0" cy="0"/>
        </a:xfrm>
      </p:grpSpPr>
      <p:sp>
        <p:nvSpPr>
          <p:cNvPr id="38" name="Title Text"/>
          <p:cNvSpPr txBox="1">
            <a:spLocks noGrp="1"/>
          </p:cNvSpPr>
          <p:nvPr>
            <p:ph type="title"/>
          </p:nvPr>
        </p:nvSpPr>
        <p:spPr>
          <a:prstGeom prst="rect">
            <a:avLst/>
          </a:prstGeom>
        </p:spPr>
        <p:txBody>
          <a:bodyPr/>
          <a:lstStyle/>
          <a:p>
            <a:r>
              <a:t>Title Text</a:t>
            </a:r>
          </a:p>
        </p:txBody>
      </p:sp>
      <p:sp>
        <p:nvSpPr>
          <p:cNvPr id="39" name="Body Level One…"/>
          <p:cNvSpPr txBox="1">
            <a:spLocks noGrp="1"/>
          </p:cNvSpPr>
          <p:nvPr>
            <p:ph type="body" sz="half" idx="1"/>
          </p:nvPr>
        </p:nvSpPr>
        <p:spPr>
          <a:xfrm>
            <a:off x="838200" y="1825625"/>
            <a:ext cx="5181600" cy="4351338"/>
          </a:xfrm>
          <a:prstGeom prst="rect">
            <a:avLst/>
          </a:prstGeom>
        </p:spPr>
        <p:txBody>
          <a:bodyPr/>
          <a:lstStyle/>
          <a:p>
            <a:r>
              <a:t>Body Level One</a:t>
            </a:r>
          </a:p>
          <a:p>
            <a:pPr lvl="1"/>
            <a:r>
              <a:t>Body Level Two</a:t>
            </a:r>
          </a:p>
          <a:p>
            <a:pPr lvl="2"/>
            <a:r>
              <a:t>Body Level Three</a:t>
            </a:r>
          </a:p>
          <a:p>
            <a:pPr lvl="3"/>
            <a:r>
              <a:t>Body Level Four</a:t>
            </a:r>
          </a:p>
          <a:p>
            <a:pPr lvl="4"/>
            <a:r>
              <a:t>Body Level Five</a:t>
            </a:r>
          </a:p>
        </p:txBody>
      </p:sp>
      <p:sp>
        <p:nvSpPr>
          <p:cNvPr id="40"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5.xml><?xml version="1.0" encoding="utf-8"?>
<p:sldLayout xmlns:a="http://schemas.openxmlformats.org/drawingml/2006/main" xmlns:r="http://schemas.openxmlformats.org/officeDocument/2006/relationships" xmlns:p="http://schemas.openxmlformats.org/presentationml/2006/main" type="tx">
  <p:cSld name="Comparison">
    <p:spTree>
      <p:nvGrpSpPr>
        <p:cNvPr id="1" name=""/>
        <p:cNvGrpSpPr/>
        <p:nvPr/>
      </p:nvGrpSpPr>
      <p:grpSpPr>
        <a:xfrm>
          <a:off x="0" y="0"/>
          <a:ext cx="0" cy="0"/>
          <a:chOff x="0" y="0"/>
          <a:chExt cx="0" cy="0"/>
        </a:xfrm>
      </p:grpSpPr>
      <p:sp>
        <p:nvSpPr>
          <p:cNvPr id="47" name="Title Text"/>
          <p:cNvSpPr txBox="1">
            <a:spLocks noGrp="1"/>
          </p:cNvSpPr>
          <p:nvPr>
            <p:ph type="title"/>
          </p:nvPr>
        </p:nvSpPr>
        <p:spPr>
          <a:xfrm>
            <a:off x="839787" y="365125"/>
            <a:ext cx="10515601" cy="1325563"/>
          </a:xfrm>
          <a:prstGeom prst="rect">
            <a:avLst/>
          </a:prstGeom>
        </p:spPr>
        <p:txBody>
          <a:bodyPr/>
          <a:lstStyle/>
          <a:p>
            <a:r>
              <a:t>Title Text</a:t>
            </a:r>
          </a:p>
        </p:txBody>
      </p:sp>
      <p:sp>
        <p:nvSpPr>
          <p:cNvPr id="48" name="Body Level One…"/>
          <p:cNvSpPr txBox="1">
            <a:spLocks noGrp="1"/>
          </p:cNvSpPr>
          <p:nvPr>
            <p:ph type="body" sz="quarter" idx="1"/>
          </p:nvPr>
        </p:nvSpPr>
        <p:spPr>
          <a:xfrm>
            <a:off x="839787" y="1681163"/>
            <a:ext cx="5157789" cy="823913"/>
          </a:xfrm>
          <a:prstGeom prst="rect">
            <a:avLst/>
          </a:prstGeom>
        </p:spPr>
        <p:txBody>
          <a:bodyPr anchor="b"/>
          <a:lstStyle>
            <a:lvl1pPr marL="0" indent="0">
              <a:buSzTx/>
              <a:buFontTx/>
              <a:buNone/>
              <a:defRPr sz="2400" b="1"/>
            </a:lvl1pPr>
            <a:lvl2pPr marL="0" indent="457200">
              <a:buSzTx/>
              <a:buFontTx/>
              <a:buNone/>
              <a:defRPr sz="2400" b="1"/>
            </a:lvl2pPr>
            <a:lvl3pPr marL="0" indent="914400">
              <a:buSzTx/>
              <a:buFontTx/>
              <a:buNone/>
              <a:defRPr sz="2400" b="1"/>
            </a:lvl3pPr>
            <a:lvl4pPr marL="0" indent="1371600">
              <a:buSzTx/>
              <a:buFontTx/>
              <a:buNone/>
              <a:defRPr sz="2400" b="1"/>
            </a:lvl4pPr>
            <a:lvl5pPr marL="0" indent="1828800">
              <a:buSzTx/>
              <a:buFontTx/>
              <a:buNone/>
              <a:defRPr sz="2400" b="1"/>
            </a:lvl5pPr>
          </a:lstStyle>
          <a:p>
            <a:r>
              <a:t>Body Level One</a:t>
            </a:r>
          </a:p>
          <a:p>
            <a:pPr lvl="1"/>
            <a:r>
              <a:t>Body Level Two</a:t>
            </a:r>
          </a:p>
          <a:p>
            <a:pPr lvl="2"/>
            <a:r>
              <a:t>Body Level Three</a:t>
            </a:r>
          </a:p>
          <a:p>
            <a:pPr lvl="3"/>
            <a:r>
              <a:t>Body Level Four</a:t>
            </a:r>
          </a:p>
          <a:p>
            <a:pPr lvl="4"/>
            <a:r>
              <a:t>Body Level Five</a:t>
            </a:r>
          </a:p>
        </p:txBody>
      </p:sp>
      <p:sp>
        <p:nvSpPr>
          <p:cNvPr id="49" name="Text Placeholder 4"/>
          <p:cNvSpPr>
            <a:spLocks noGrp="1"/>
          </p:cNvSpPr>
          <p:nvPr>
            <p:ph type="body" sz="quarter" idx="21"/>
          </p:nvPr>
        </p:nvSpPr>
        <p:spPr>
          <a:xfrm>
            <a:off x="6172200" y="1681163"/>
            <a:ext cx="5183188" cy="823913"/>
          </a:xfrm>
          <a:prstGeom prst="rect">
            <a:avLst/>
          </a:prstGeom>
        </p:spPr>
        <p:txBody>
          <a:bodyPr anchor="b"/>
          <a:lstStyle/>
          <a:p>
            <a:pPr marL="0" indent="0">
              <a:buSzTx/>
              <a:buFontTx/>
              <a:buNone/>
              <a:defRPr sz="2400" b="1"/>
            </a:pPr>
            <a:endParaRPr/>
          </a:p>
        </p:txBody>
      </p:sp>
      <p:sp>
        <p:nvSpPr>
          <p:cNvPr id="50"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6.xml><?xml version="1.0" encoding="utf-8"?>
<p:sldLayout xmlns:a="http://schemas.openxmlformats.org/drawingml/2006/main" xmlns:r="http://schemas.openxmlformats.org/officeDocument/2006/relationships" xmlns:p="http://schemas.openxmlformats.org/presentationml/2006/main" type="tx">
  <p:cSld name="Title Only">
    <p:spTree>
      <p:nvGrpSpPr>
        <p:cNvPr id="1" name=""/>
        <p:cNvGrpSpPr/>
        <p:nvPr/>
      </p:nvGrpSpPr>
      <p:grpSpPr>
        <a:xfrm>
          <a:off x="0" y="0"/>
          <a:ext cx="0" cy="0"/>
          <a:chOff x="0" y="0"/>
          <a:chExt cx="0" cy="0"/>
        </a:xfrm>
      </p:grpSpPr>
      <p:sp>
        <p:nvSpPr>
          <p:cNvPr id="57" name="Title Text"/>
          <p:cNvSpPr txBox="1">
            <a:spLocks noGrp="1"/>
          </p:cNvSpPr>
          <p:nvPr>
            <p:ph type="title"/>
          </p:nvPr>
        </p:nvSpPr>
        <p:spPr>
          <a:prstGeom prst="rect">
            <a:avLst/>
          </a:prstGeom>
        </p:spPr>
        <p:txBody>
          <a:bodyPr/>
          <a:lstStyle/>
          <a:p>
            <a:r>
              <a:t>Title Text</a:t>
            </a:r>
          </a:p>
        </p:txBody>
      </p:sp>
      <p:sp>
        <p:nvSpPr>
          <p:cNvPr id="58"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7.xml><?xml version="1.0" encoding="utf-8"?>
<p:sldLayout xmlns:a="http://schemas.openxmlformats.org/drawingml/2006/main" xmlns:r="http://schemas.openxmlformats.org/officeDocument/2006/relationships" xmlns:p="http://schemas.openxmlformats.org/presentationml/2006/main" type="tx">
  <p:cSld name="Blank">
    <p:spTree>
      <p:nvGrpSpPr>
        <p:cNvPr id="1" name=""/>
        <p:cNvGrpSpPr/>
        <p:nvPr/>
      </p:nvGrpSpPr>
      <p:grpSpPr>
        <a:xfrm>
          <a:off x="0" y="0"/>
          <a:ext cx="0" cy="0"/>
          <a:chOff x="0" y="0"/>
          <a:chExt cx="0" cy="0"/>
        </a:xfrm>
      </p:grpSpPr>
      <p:sp>
        <p:nvSpPr>
          <p:cNvPr id="65"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8.xml><?xml version="1.0" encoding="utf-8"?>
<p:sldLayout xmlns:a="http://schemas.openxmlformats.org/drawingml/2006/main" xmlns:r="http://schemas.openxmlformats.org/officeDocument/2006/relationships" xmlns:p="http://schemas.openxmlformats.org/presentationml/2006/main" type="tx">
  <p:cSld name="Content with Caption">
    <p:spTree>
      <p:nvGrpSpPr>
        <p:cNvPr id="1" name=""/>
        <p:cNvGrpSpPr/>
        <p:nvPr/>
      </p:nvGrpSpPr>
      <p:grpSpPr>
        <a:xfrm>
          <a:off x="0" y="0"/>
          <a:ext cx="0" cy="0"/>
          <a:chOff x="0" y="0"/>
          <a:chExt cx="0" cy="0"/>
        </a:xfrm>
      </p:grpSpPr>
      <p:sp>
        <p:nvSpPr>
          <p:cNvPr id="72" name="Title Text"/>
          <p:cNvSpPr txBox="1">
            <a:spLocks noGrp="1"/>
          </p:cNvSpPr>
          <p:nvPr>
            <p:ph type="title"/>
          </p:nvPr>
        </p:nvSpPr>
        <p:spPr>
          <a:xfrm>
            <a:off x="839787" y="457200"/>
            <a:ext cx="3932239" cy="1600200"/>
          </a:xfrm>
          <a:prstGeom prst="rect">
            <a:avLst/>
          </a:prstGeom>
        </p:spPr>
        <p:txBody>
          <a:bodyPr anchor="b"/>
          <a:lstStyle>
            <a:lvl1pPr>
              <a:defRPr sz="3200"/>
            </a:lvl1pPr>
          </a:lstStyle>
          <a:p>
            <a:r>
              <a:t>Title Text</a:t>
            </a:r>
          </a:p>
        </p:txBody>
      </p:sp>
      <p:sp>
        <p:nvSpPr>
          <p:cNvPr id="73" name="Body Level One…"/>
          <p:cNvSpPr txBox="1">
            <a:spLocks noGrp="1"/>
          </p:cNvSpPr>
          <p:nvPr>
            <p:ph type="body" sz="half" idx="1"/>
          </p:nvPr>
        </p:nvSpPr>
        <p:spPr>
          <a:xfrm>
            <a:off x="5183187" y="987425"/>
            <a:ext cx="6172201" cy="4873625"/>
          </a:xfrm>
          <a:prstGeom prst="rect">
            <a:avLst/>
          </a:prstGeom>
        </p:spPr>
        <p:txBody>
          <a:bodyPr/>
          <a:lstStyle>
            <a:lvl1pPr>
              <a:defRPr sz="3200"/>
            </a:lvl1pPr>
            <a:lvl2pPr marL="718457" indent="-261257">
              <a:defRPr sz="3200"/>
            </a:lvl2pPr>
            <a:lvl3pPr marL="1219200" indent="-304800">
              <a:defRPr sz="3200"/>
            </a:lvl3pPr>
            <a:lvl4pPr marL="1737360" indent="-365760">
              <a:defRPr sz="3200"/>
            </a:lvl4pPr>
            <a:lvl5pPr marL="2194560" indent="-365760">
              <a:defRPr sz="3200"/>
            </a:lvl5pPr>
          </a:lstStyle>
          <a:p>
            <a:r>
              <a:t>Body Level One</a:t>
            </a:r>
          </a:p>
          <a:p>
            <a:pPr lvl="1"/>
            <a:r>
              <a:t>Body Level Two</a:t>
            </a:r>
          </a:p>
          <a:p>
            <a:pPr lvl="2"/>
            <a:r>
              <a:t>Body Level Three</a:t>
            </a:r>
          </a:p>
          <a:p>
            <a:pPr lvl="3"/>
            <a:r>
              <a:t>Body Level Four</a:t>
            </a:r>
          </a:p>
          <a:p>
            <a:pPr lvl="4"/>
            <a:r>
              <a:t>Body Level Five</a:t>
            </a:r>
          </a:p>
        </p:txBody>
      </p:sp>
      <p:sp>
        <p:nvSpPr>
          <p:cNvPr id="74" name="Text Placeholder 3"/>
          <p:cNvSpPr>
            <a:spLocks noGrp="1"/>
          </p:cNvSpPr>
          <p:nvPr>
            <p:ph type="body" sz="quarter" idx="21"/>
          </p:nvPr>
        </p:nvSpPr>
        <p:spPr>
          <a:xfrm>
            <a:off x="839787" y="2057400"/>
            <a:ext cx="3932238" cy="3811588"/>
          </a:xfrm>
          <a:prstGeom prst="rect">
            <a:avLst/>
          </a:prstGeom>
        </p:spPr>
        <p:txBody>
          <a:bodyPr/>
          <a:lstStyle/>
          <a:p>
            <a:pPr marL="0" indent="0">
              <a:buSzTx/>
              <a:buFontTx/>
              <a:buNone/>
              <a:defRPr sz="1600"/>
            </a:pPr>
            <a:endParaRPr/>
          </a:p>
        </p:txBody>
      </p:sp>
      <p:sp>
        <p:nvSpPr>
          <p:cNvPr id="75"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9.xml><?xml version="1.0" encoding="utf-8"?>
<p:sldLayout xmlns:a="http://schemas.openxmlformats.org/drawingml/2006/main" xmlns:r="http://schemas.openxmlformats.org/officeDocument/2006/relationships" xmlns:p="http://schemas.openxmlformats.org/presentationml/2006/main" type="tx">
  <p:cSld name="Picture with Caption">
    <p:spTree>
      <p:nvGrpSpPr>
        <p:cNvPr id="1" name=""/>
        <p:cNvGrpSpPr/>
        <p:nvPr/>
      </p:nvGrpSpPr>
      <p:grpSpPr>
        <a:xfrm>
          <a:off x="0" y="0"/>
          <a:ext cx="0" cy="0"/>
          <a:chOff x="0" y="0"/>
          <a:chExt cx="0" cy="0"/>
        </a:xfrm>
      </p:grpSpPr>
      <p:sp>
        <p:nvSpPr>
          <p:cNvPr id="82" name="Title Text"/>
          <p:cNvSpPr txBox="1">
            <a:spLocks noGrp="1"/>
          </p:cNvSpPr>
          <p:nvPr>
            <p:ph type="title"/>
          </p:nvPr>
        </p:nvSpPr>
        <p:spPr>
          <a:xfrm>
            <a:off x="839787" y="457200"/>
            <a:ext cx="3932239" cy="1600200"/>
          </a:xfrm>
          <a:prstGeom prst="rect">
            <a:avLst/>
          </a:prstGeom>
        </p:spPr>
        <p:txBody>
          <a:bodyPr anchor="b"/>
          <a:lstStyle>
            <a:lvl1pPr>
              <a:defRPr sz="3200"/>
            </a:lvl1pPr>
          </a:lstStyle>
          <a:p>
            <a:r>
              <a:t>Title Text</a:t>
            </a:r>
          </a:p>
        </p:txBody>
      </p:sp>
      <p:sp>
        <p:nvSpPr>
          <p:cNvPr id="83" name="Picture Placeholder 2"/>
          <p:cNvSpPr>
            <a:spLocks noGrp="1"/>
          </p:cNvSpPr>
          <p:nvPr>
            <p:ph type="pic" sz="half" idx="21"/>
          </p:nvPr>
        </p:nvSpPr>
        <p:spPr>
          <a:xfrm>
            <a:off x="5183187" y="987425"/>
            <a:ext cx="6172201" cy="4873625"/>
          </a:xfrm>
          <a:prstGeom prst="rect">
            <a:avLst/>
          </a:prstGeom>
        </p:spPr>
        <p:txBody>
          <a:bodyPr lIns="91439" rIns="91439">
            <a:noAutofit/>
          </a:bodyPr>
          <a:lstStyle/>
          <a:p>
            <a:endParaRPr/>
          </a:p>
        </p:txBody>
      </p:sp>
      <p:sp>
        <p:nvSpPr>
          <p:cNvPr id="84" name="Body Level One…"/>
          <p:cNvSpPr txBox="1">
            <a:spLocks noGrp="1"/>
          </p:cNvSpPr>
          <p:nvPr>
            <p:ph type="body" sz="quarter" idx="1"/>
          </p:nvPr>
        </p:nvSpPr>
        <p:spPr>
          <a:xfrm>
            <a:off x="839787" y="2057400"/>
            <a:ext cx="3932239" cy="3811588"/>
          </a:xfrm>
          <a:prstGeom prst="rect">
            <a:avLst/>
          </a:prstGeom>
        </p:spPr>
        <p:txBody>
          <a:bodyPr/>
          <a:lstStyle>
            <a:lvl1pPr marL="0" indent="0">
              <a:buSzTx/>
              <a:buFontTx/>
              <a:buNone/>
              <a:defRPr sz="1600"/>
            </a:lvl1pPr>
            <a:lvl2pPr marL="0" indent="457200">
              <a:buSzTx/>
              <a:buFontTx/>
              <a:buNone/>
              <a:defRPr sz="1600"/>
            </a:lvl2pPr>
            <a:lvl3pPr marL="0" indent="914400">
              <a:buSzTx/>
              <a:buFontTx/>
              <a:buNone/>
              <a:defRPr sz="1600"/>
            </a:lvl3pPr>
            <a:lvl4pPr marL="0" indent="1371600">
              <a:buSzTx/>
              <a:buFontTx/>
              <a:buNone/>
              <a:defRPr sz="1600"/>
            </a:lvl4pPr>
            <a:lvl5pPr marL="0" indent="1828800">
              <a:buSzTx/>
              <a:buFontTx/>
              <a:buNone/>
              <a:defRPr sz="1600"/>
            </a:lvl5pPr>
          </a:lstStyle>
          <a:p>
            <a:r>
              <a:t>Body Level One</a:t>
            </a:r>
          </a:p>
          <a:p>
            <a:pPr lvl="1"/>
            <a:r>
              <a:t>Body Level Two</a:t>
            </a:r>
          </a:p>
          <a:p>
            <a:pPr lvl="2"/>
            <a:r>
              <a:t>Body Level Three</a:t>
            </a:r>
          </a:p>
          <a:p>
            <a:pPr lvl="3"/>
            <a:r>
              <a:t>Body Level Four</a:t>
            </a:r>
          </a:p>
          <a:p>
            <a:pPr lvl="4"/>
            <a:r>
              <a:t>Body Level Five</a:t>
            </a:r>
          </a:p>
        </p:txBody>
      </p:sp>
      <p:sp>
        <p:nvSpPr>
          <p:cNvPr id="85"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10"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Title Text"/>
          <p:cNvSpPr txBox="1">
            <a:spLocks noGrp="1"/>
          </p:cNvSpPr>
          <p:nvPr>
            <p:ph type="title"/>
          </p:nvPr>
        </p:nvSpPr>
        <p:spPr>
          <a:xfrm>
            <a:off x="838200" y="365125"/>
            <a:ext cx="10515600" cy="1325563"/>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45719" rIns="45719" anchor="ctr">
            <a:normAutofit/>
          </a:bodyPr>
          <a:lstStyle/>
          <a:p>
            <a:r>
              <a:t>Title Text</a:t>
            </a:r>
          </a:p>
        </p:txBody>
      </p:sp>
      <p:sp>
        <p:nvSpPr>
          <p:cNvPr id="3" name="Body Level One…"/>
          <p:cNvSpPr txBox="1">
            <a:spLocks noGrp="1"/>
          </p:cNvSpPr>
          <p:nvPr>
            <p:ph type="body" idx="1"/>
          </p:nvPr>
        </p:nvSpPr>
        <p:spPr>
          <a:xfrm>
            <a:off x="838200" y="1825625"/>
            <a:ext cx="10515600" cy="4351338"/>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45719" rIns="45719">
            <a:normAutofit/>
          </a:bodyPr>
          <a:lstStyle/>
          <a:p>
            <a:r>
              <a:t>Body Level One</a:t>
            </a:r>
          </a:p>
          <a:p>
            <a:pPr lvl="1"/>
            <a:r>
              <a:t>Body Level Two</a:t>
            </a:r>
          </a:p>
          <a:p>
            <a:pPr lvl="2"/>
            <a:r>
              <a:t>Body Level Three</a:t>
            </a:r>
          </a:p>
          <a:p>
            <a:pPr lvl="3"/>
            <a:r>
              <a:t>Body Level Four</a:t>
            </a:r>
          </a:p>
          <a:p>
            <a:pPr lvl="4"/>
            <a:r>
              <a:t>Body Level Five</a:t>
            </a:r>
          </a:p>
        </p:txBody>
      </p:sp>
      <p:sp>
        <p:nvSpPr>
          <p:cNvPr id="4" name="Slide Number"/>
          <p:cNvSpPr txBox="1">
            <a:spLocks noGrp="1"/>
          </p:cNvSpPr>
          <p:nvPr>
            <p:ph type="sldNum" sz="quarter" idx="2"/>
          </p:nvPr>
        </p:nvSpPr>
        <p:spPr>
          <a:xfrm>
            <a:off x="11095176" y="6414760"/>
            <a:ext cx="258624" cy="248305"/>
          </a:xfrm>
          <a:prstGeom prst="rect">
            <a:avLst/>
          </a:prstGeom>
          <a:ln w="12700">
            <a:miter lim="400000"/>
          </a:ln>
        </p:spPr>
        <p:txBody>
          <a:bodyPr wrap="none" lIns="45719" rIns="45719" anchor="ctr">
            <a:spAutoFit/>
          </a:bodyPr>
          <a:lstStyle>
            <a:lvl1pPr algn="r">
              <a:defRPr sz="1200">
                <a:solidFill>
                  <a:srgbClr val="888888"/>
                </a:solidFill>
              </a:defRPr>
            </a:lvl1pPr>
          </a:lstStyle>
          <a:p>
            <a:fld id="{86CB4B4D-7CA3-9044-876B-883B54F8677D}" type="slidenum">
              <a:t>‹#›</a:t>
            </a:fld>
            <a:endParaRPr/>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Lst>
  <p:transition spd="med"/>
  <p:txStyles>
    <p:titleStyle>
      <a:lvl1pPr marL="0" marR="0" indent="0" algn="l" defTabSz="914400" rtl="0" latinLnBrk="0">
        <a:lnSpc>
          <a:spcPct val="90000"/>
        </a:lnSpc>
        <a:spcBef>
          <a:spcPts val="0"/>
        </a:spcBef>
        <a:spcAft>
          <a:spcPts val="0"/>
        </a:spcAft>
        <a:buClrTx/>
        <a:buSzTx/>
        <a:buFontTx/>
        <a:buNone/>
        <a:tabLst/>
        <a:defRPr sz="4400" b="0" i="0" u="none" strike="noStrike" cap="none" spc="0" baseline="0">
          <a:solidFill>
            <a:srgbClr val="000000"/>
          </a:solidFill>
          <a:uFillTx/>
          <a:latin typeface="Calibri Light"/>
          <a:ea typeface="Calibri Light"/>
          <a:cs typeface="Calibri Light"/>
          <a:sym typeface="Calibri Light"/>
        </a:defRPr>
      </a:lvl1pPr>
      <a:lvl2pPr marL="0" marR="0" indent="0" algn="l" defTabSz="914400" rtl="0" latinLnBrk="0">
        <a:lnSpc>
          <a:spcPct val="90000"/>
        </a:lnSpc>
        <a:spcBef>
          <a:spcPts val="0"/>
        </a:spcBef>
        <a:spcAft>
          <a:spcPts val="0"/>
        </a:spcAft>
        <a:buClrTx/>
        <a:buSzTx/>
        <a:buFontTx/>
        <a:buNone/>
        <a:tabLst/>
        <a:defRPr sz="4400" b="0" i="0" u="none" strike="noStrike" cap="none" spc="0" baseline="0">
          <a:solidFill>
            <a:srgbClr val="000000"/>
          </a:solidFill>
          <a:uFillTx/>
          <a:latin typeface="Calibri Light"/>
          <a:ea typeface="Calibri Light"/>
          <a:cs typeface="Calibri Light"/>
          <a:sym typeface="Calibri Light"/>
        </a:defRPr>
      </a:lvl2pPr>
      <a:lvl3pPr marL="0" marR="0" indent="0" algn="l" defTabSz="914400" rtl="0" latinLnBrk="0">
        <a:lnSpc>
          <a:spcPct val="90000"/>
        </a:lnSpc>
        <a:spcBef>
          <a:spcPts val="0"/>
        </a:spcBef>
        <a:spcAft>
          <a:spcPts val="0"/>
        </a:spcAft>
        <a:buClrTx/>
        <a:buSzTx/>
        <a:buFontTx/>
        <a:buNone/>
        <a:tabLst/>
        <a:defRPr sz="4400" b="0" i="0" u="none" strike="noStrike" cap="none" spc="0" baseline="0">
          <a:solidFill>
            <a:srgbClr val="000000"/>
          </a:solidFill>
          <a:uFillTx/>
          <a:latin typeface="Calibri Light"/>
          <a:ea typeface="Calibri Light"/>
          <a:cs typeface="Calibri Light"/>
          <a:sym typeface="Calibri Light"/>
        </a:defRPr>
      </a:lvl3pPr>
      <a:lvl4pPr marL="0" marR="0" indent="0" algn="l" defTabSz="914400" rtl="0" latinLnBrk="0">
        <a:lnSpc>
          <a:spcPct val="90000"/>
        </a:lnSpc>
        <a:spcBef>
          <a:spcPts val="0"/>
        </a:spcBef>
        <a:spcAft>
          <a:spcPts val="0"/>
        </a:spcAft>
        <a:buClrTx/>
        <a:buSzTx/>
        <a:buFontTx/>
        <a:buNone/>
        <a:tabLst/>
        <a:defRPr sz="4400" b="0" i="0" u="none" strike="noStrike" cap="none" spc="0" baseline="0">
          <a:solidFill>
            <a:srgbClr val="000000"/>
          </a:solidFill>
          <a:uFillTx/>
          <a:latin typeface="Calibri Light"/>
          <a:ea typeface="Calibri Light"/>
          <a:cs typeface="Calibri Light"/>
          <a:sym typeface="Calibri Light"/>
        </a:defRPr>
      </a:lvl4pPr>
      <a:lvl5pPr marL="0" marR="0" indent="0" algn="l" defTabSz="914400" rtl="0" latinLnBrk="0">
        <a:lnSpc>
          <a:spcPct val="90000"/>
        </a:lnSpc>
        <a:spcBef>
          <a:spcPts val="0"/>
        </a:spcBef>
        <a:spcAft>
          <a:spcPts val="0"/>
        </a:spcAft>
        <a:buClrTx/>
        <a:buSzTx/>
        <a:buFontTx/>
        <a:buNone/>
        <a:tabLst/>
        <a:defRPr sz="4400" b="0" i="0" u="none" strike="noStrike" cap="none" spc="0" baseline="0">
          <a:solidFill>
            <a:srgbClr val="000000"/>
          </a:solidFill>
          <a:uFillTx/>
          <a:latin typeface="Calibri Light"/>
          <a:ea typeface="Calibri Light"/>
          <a:cs typeface="Calibri Light"/>
          <a:sym typeface="Calibri Light"/>
        </a:defRPr>
      </a:lvl5pPr>
      <a:lvl6pPr marL="0" marR="0" indent="0" algn="l" defTabSz="914400" rtl="0" latinLnBrk="0">
        <a:lnSpc>
          <a:spcPct val="90000"/>
        </a:lnSpc>
        <a:spcBef>
          <a:spcPts val="0"/>
        </a:spcBef>
        <a:spcAft>
          <a:spcPts val="0"/>
        </a:spcAft>
        <a:buClrTx/>
        <a:buSzTx/>
        <a:buFontTx/>
        <a:buNone/>
        <a:tabLst/>
        <a:defRPr sz="4400" b="0" i="0" u="none" strike="noStrike" cap="none" spc="0" baseline="0">
          <a:solidFill>
            <a:srgbClr val="000000"/>
          </a:solidFill>
          <a:uFillTx/>
          <a:latin typeface="Calibri Light"/>
          <a:ea typeface="Calibri Light"/>
          <a:cs typeface="Calibri Light"/>
          <a:sym typeface="Calibri Light"/>
        </a:defRPr>
      </a:lvl6pPr>
      <a:lvl7pPr marL="0" marR="0" indent="0" algn="l" defTabSz="914400" rtl="0" latinLnBrk="0">
        <a:lnSpc>
          <a:spcPct val="90000"/>
        </a:lnSpc>
        <a:spcBef>
          <a:spcPts val="0"/>
        </a:spcBef>
        <a:spcAft>
          <a:spcPts val="0"/>
        </a:spcAft>
        <a:buClrTx/>
        <a:buSzTx/>
        <a:buFontTx/>
        <a:buNone/>
        <a:tabLst/>
        <a:defRPr sz="4400" b="0" i="0" u="none" strike="noStrike" cap="none" spc="0" baseline="0">
          <a:solidFill>
            <a:srgbClr val="000000"/>
          </a:solidFill>
          <a:uFillTx/>
          <a:latin typeface="Calibri Light"/>
          <a:ea typeface="Calibri Light"/>
          <a:cs typeface="Calibri Light"/>
          <a:sym typeface="Calibri Light"/>
        </a:defRPr>
      </a:lvl7pPr>
      <a:lvl8pPr marL="0" marR="0" indent="0" algn="l" defTabSz="914400" rtl="0" latinLnBrk="0">
        <a:lnSpc>
          <a:spcPct val="90000"/>
        </a:lnSpc>
        <a:spcBef>
          <a:spcPts val="0"/>
        </a:spcBef>
        <a:spcAft>
          <a:spcPts val="0"/>
        </a:spcAft>
        <a:buClrTx/>
        <a:buSzTx/>
        <a:buFontTx/>
        <a:buNone/>
        <a:tabLst/>
        <a:defRPr sz="4400" b="0" i="0" u="none" strike="noStrike" cap="none" spc="0" baseline="0">
          <a:solidFill>
            <a:srgbClr val="000000"/>
          </a:solidFill>
          <a:uFillTx/>
          <a:latin typeface="Calibri Light"/>
          <a:ea typeface="Calibri Light"/>
          <a:cs typeface="Calibri Light"/>
          <a:sym typeface="Calibri Light"/>
        </a:defRPr>
      </a:lvl8pPr>
      <a:lvl9pPr marL="0" marR="0" indent="0" algn="l" defTabSz="914400" rtl="0" latinLnBrk="0">
        <a:lnSpc>
          <a:spcPct val="90000"/>
        </a:lnSpc>
        <a:spcBef>
          <a:spcPts val="0"/>
        </a:spcBef>
        <a:spcAft>
          <a:spcPts val="0"/>
        </a:spcAft>
        <a:buClrTx/>
        <a:buSzTx/>
        <a:buFontTx/>
        <a:buNone/>
        <a:tabLst/>
        <a:defRPr sz="4400" b="0" i="0" u="none" strike="noStrike" cap="none" spc="0" baseline="0">
          <a:solidFill>
            <a:srgbClr val="000000"/>
          </a:solidFill>
          <a:uFillTx/>
          <a:latin typeface="Calibri Light"/>
          <a:ea typeface="Calibri Light"/>
          <a:cs typeface="Calibri Light"/>
          <a:sym typeface="Calibri Light"/>
        </a:defRPr>
      </a:lvl9pPr>
    </p:titleStyle>
    <p:bodyStyle>
      <a:lvl1pPr marL="228600" marR="0" indent="-228600" algn="l" defTabSz="914400" rtl="0" latinLnBrk="0">
        <a:lnSpc>
          <a:spcPct val="90000"/>
        </a:lnSpc>
        <a:spcBef>
          <a:spcPts val="1000"/>
        </a:spcBef>
        <a:spcAft>
          <a:spcPts val="0"/>
        </a:spcAft>
        <a:buClrTx/>
        <a:buSzPct val="100000"/>
        <a:buFont typeface="Arial"/>
        <a:buChar char="•"/>
        <a:tabLst/>
        <a:defRPr sz="2800" b="0" i="0" u="none" strike="noStrike" cap="none" spc="0" baseline="0">
          <a:solidFill>
            <a:srgbClr val="000000"/>
          </a:solidFill>
          <a:uFillTx/>
          <a:latin typeface="+mj-lt"/>
          <a:ea typeface="+mj-ea"/>
          <a:cs typeface="+mj-cs"/>
          <a:sym typeface="Calibri"/>
        </a:defRPr>
      </a:lvl1pPr>
      <a:lvl2pPr marL="723900" marR="0" indent="-266700" algn="l" defTabSz="914400" rtl="0" latinLnBrk="0">
        <a:lnSpc>
          <a:spcPct val="90000"/>
        </a:lnSpc>
        <a:spcBef>
          <a:spcPts val="1000"/>
        </a:spcBef>
        <a:spcAft>
          <a:spcPts val="0"/>
        </a:spcAft>
        <a:buClrTx/>
        <a:buSzPct val="100000"/>
        <a:buFont typeface="Arial"/>
        <a:buChar char="•"/>
        <a:tabLst/>
        <a:defRPr sz="2800" b="0" i="0" u="none" strike="noStrike" cap="none" spc="0" baseline="0">
          <a:solidFill>
            <a:srgbClr val="000000"/>
          </a:solidFill>
          <a:uFillTx/>
          <a:latin typeface="+mj-lt"/>
          <a:ea typeface="+mj-ea"/>
          <a:cs typeface="+mj-cs"/>
          <a:sym typeface="Calibri"/>
        </a:defRPr>
      </a:lvl2pPr>
      <a:lvl3pPr marL="1234439" marR="0" indent="-320039" algn="l" defTabSz="914400" rtl="0" latinLnBrk="0">
        <a:lnSpc>
          <a:spcPct val="90000"/>
        </a:lnSpc>
        <a:spcBef>
          <a:spcPts val="1000"/>
        </a:spcBef>
        <a:spcAft>
          <a:spcPts val="0"/>
        </a:spcAft>
        <a:buClrTx/>
        <a:buSzPct val="100000"/>
        <a:buFont typeface="Arial"/>
        <a:buChar char="•"/>
        <a:tabLst/>
        <a:defRPr sz="2800" b="0" i="0" u="none" strike="noStrike" cap="none" spc="0" baseline="0">
          <a:solidFill>
            <a:srgbClr val="000000"/>
          </a:solidFill>
          <a:uFillTx/>
          <a:latin typeface="+mj-lt"/>
          <a:ea typeface="+mj-ea"/>
          <a:cs typeface="+mj-cs"/>
          <a:sym typeface="Calibri"/>
        </a:defRPr>
      </a:lvl3pPr>
      <a:lvl4pPr marL="1727200" marR="0" indent="-355600" algn="l" defTabSz="914400" rtl="0" latinLnBrk="0">
        <a:lnSpc>
          <a:spcPct val="90000"/>
        </a:lnSpc>
        <a:spcBef>
          <a:spcPts val="1000"/>
        </a:spcBef>
        <a:spcAft>
          <a:spcPts val="0"/>
        </a:spcAft>
        <a:buClrTx/>
        <a:buSzPct val="100000"/>
        <a:buFont typeface="Arial"/>
        <a:buChar char="•"/>
        <a:tabLst/>
        <a:defRPr sz="2800" b="0" i="0" u="none" strike="noStrike" cap="none" spc="0" baseline="0">
          <a:solidFill>
            <a:srgbClr val="000000"/>
          </a:solidFill>
          <a:uFillTx/>
          <a:latin typeface="+mj-lt"/>
          <a:ea typeface="+mj-ea"/>
          <a:cs typeface="+mj-cs"/>
          <a:sym typeface="Calibri"/>
        </a:defRPr>
      </a:lvl4pPr>
      <a:lvl5pPr marL="2184400" marR="0" indent="-355600" algn="l" defTabSz="914400" rtl="0" latinLnBrk="0">
        <a:lnSpc>
          <a:spcPct val="90000"/>
        </a:lnSpc>
        <a:spcBef>
          <a:spcPts val="1000"/>
        </a:spcBef>
        <a:spcAft>
          <a:spcPts val="0"/>
        </a:spcAft>
        <a:buClrTx/>
        <a:buSzPct val="100000"/>
        <a:buFont typeface="Arial"/>
        <a:buChar char="•"/>
        <a:tabLst/>
        <a:defRPr sz="2800" b="0" i="0" u="none" strike="noStrike" cap="none" spc="0" baseline="0">
          <a:solidFill>
            <a:srgbClr val="000000"/>
          </a:solidFill>
          <a:uFillTx/>
          <a:latin typeface="+mj-lt"/>
          <a:ea typeface="+mj-ea"/>
          <a:cs typeface="+mj-cs"/>
          <a:sym typeface="Calibri"/>
        </a:defRPr>
      </a:lvl5pPr>
      <a:lvl6pPr marL="2641600" marR="0" indent="-355600" algn="l" defTabSz="914400" rtl="0" latinLnBrk="0">
        <a:lnSpc>
          <a:spcPct val="90000"/>
        </a:lnSpc>
        <a:spcBef>
          <a:spcPts val="1000"/>
        </a:spcBef>
        <a:spcAft>
          <a:spcPts val="0"/>
        </a:spcAft>
        <a:buClrTx/>
        <a:buSzPct val="100000"/>
        <a:buFont typeface="Arial"/>
        <a:buChar char="•"/>
        <a:tabLst/>
        <a:defRPr sz="2800" b="0" i="0" u="none" strike="noStrike" cap="none" spc="0" baseline="0">
          <a:solidFill>
            <a:srgbClr val="000000"/>
          </a:solidFill>
          <a:uFillTx/>
          <a:latin typeface="+mj-lt"/>
          <a:ea typeface="+mj-ea"/>
          <a:cs typeface="+mj-cs"/>
          <a:sym typeface="Calibri"/>
        </a:defRPr>
      </a:lvl6pPr>
      <a:lvl7pPr marL="3098800" marR="0" indent="-355600" algn="l" defTabSz="914400" rtl="0" latinLnBrk="0">
        <a:lnSpc>
          <a:spcPct val="90000"/>
        </a:lnSpc>
        <a:spcBef>
          <a:spcPts val="1000"/>
        </a:spcBef>
        <a:spcAft>
          <a:spcPts val="0"/>
        </a:spcAft>
        <a:buClrTx/>
        <a:buSzPct val="100000"/>
        <a:buFont typeface="Arial"/>
        <a:buChar char="•"/>
        <a:tabLst/>
        <a:defRPr sz="2800" b="0" i="0" u="none" strike="noStrike" cap="none" spc="0" baseline="0">
          <a:solidFill>
            <a:srgbClr val="000000"/>
          </a:solidFill>
          <a:uFillTx/>
          <a:latin typeface="+mj-lt"/>
          <a:ea typeface="+mj-ea"/>
          <a:cs typeface="+mj-cs"/>
          <a:sym typeface="Calibri"/>
        </a:defRPr>
      </a:lvl7pPr>
      <a:lvl8pPr marL="3556000" marR="0" indent="-355600" algn="l" defTabSz="914400" rtl="0" latinLnBrk="0">
        <a:lnSpc>
          <a:spcPct val="90000"/>
        </a:lnSpc>
        <a:spcBef>
          <a:spcPts val="1000"/>
        </a:spcBef>
        <a:spcAft>
          <a:spcPts val="0"/>
        </a:spcAft>
        <a:buClrTx/>
        <a:buSzPct val="100000"/>
        <a:buFont typeface="Arial"/>
        <a:buChar char="•"/>
        <a:tabLst/>
        <a:defRPr sz="2800" b="0" i="0" u="none" strike="noStrike" cap="none" spc="0" baseline="0">
          <a:solidFill>
            <a:srgbClr val="000000"/>
          </a:solidFill>
          <a:uFillTx/>
          <a:latin typeface="+mj-lt"/>
          <a:ea typeface="+mj-ea"/>
          <a:cs typeface="+mj-cs"/>
          <a:sym typeface="Calibri"/>
        </a:defRPr>
      </a:lvl8pPr>
      <a:lvl9pPr marL="4013200" marR="0" indent="-355600" algn="l" defTabSz="914400" rtl="0" latinLnBrk="0">
        <a:lnSpc>
          <a:spcPct val="90000"/>
        </a:lnSpc>
        <a:spcBef>
          <a:spcPts val="1000"/>
        </a:spcBef>
        <a:spcAft>
          <a:spcPts val="0"/>
        </a:spcAft>
        <a:buClrTx/>
        <a:buSzPct val="100000"/>
        <a:buFont typeface="Arial"/>
        <a:buChar char="•"/>
        <a:tabLst/>
        <a:defRPr sz="2800" b="0" i="0" u="none" strike="noStrike" cap="none" spc="0" baseline="0">
          <a:solidFill>
            <a:srgbClr val="000000"/>
          </a:solidFill>
          <a:uFillTx/>
          <a:latin typeface="+mj-lt"/>
          <a:ea typeface="+mj-ea"/>
          <a:cs typeface="+mj-cs"/>
          <a:sym typeface="Calibri"/>
        </a:defRPr>
      </a:lvl9pPr>
    </p:bodyStyle>
    <p:otherStyle>
      <a:lvl1pPr marL="0" marR="0" indent="0" algn="r" defTabSz="914400" rtl="0" latinLnBrk="0">
        <a:lnSpc>
          <a:spcPct val="100000"/>
        </a:lnSpc>
        <a:spcBef>
          <a:spcPts val="0"/>
        </a:spcBef>
        <a:spcAft>
          <a:spcPts val="0"/>
        </a:spcAft>
        <a:buClrTx/>
        <a:buSzTx/>
        <a:buFontTx/>
        <a:buNone/>
        <a:tabLst/>
        <a:defRPr sz="1200" b="0" i="0" u="none" strike="noStrike" cap="none" spc="0" baseline="0">
          <a:solidFill>
            <a:schemeClr val="tx1"/>
          </a:solidFill>
          <a:uFillTx/>
          <a:latin typeface="+mn-lt"/>
          <a:ea typeface="+mn-ea"/>
          <a:cs typeface="+mn-cs"/>
          <a:sym typeface="Calibri"/>
        </a:defRPr>
      </a:lvl1pPr>
      <a:lvl2pPr marL="0" marR="0" indent="457200" algn="r" defTabSz="914400" rtl="0" latinLnBrk="0">
        <a:lnSpc>
          <a:spcPct val="100000"/>
        </a:lnSpc>
        <a:spcBef>
          <a:spcPts val="0"/>
        </a:spcBef>
        <a:spcAft>
          <a:spcPts val="0"/>
        </a:spcAft>
        <a:buClrTx/>
        <a:buSzTx/>
        <a:buFontTx/>
        <a:buNone/>
        <a:tabLst/>
        <a:defRPr sz="1200" b="0" i="0" u="none" strike="noStrike" cap="none" spc="0" baseline="0">
          <a:solidFill>
            <a:schemeClr val="tx1"/>
          </a:solidFill>
          <a:uFillTx/>
          <a:latin typeface="+mn-lt"/>
          <a:ea typeface="+mn-ea"/>
          <a:cs typeface="+mn-cs"/>
          <a:sym typeface="Calibri"/>
        </a:defRPr>
      </a:lvl2pPr>
      <a:lvl3pPr marL="0" marR="0" indent="914400" algn="r" defTabSz="914400" rtl="0" latinLnBrk="0">
        <a:lnSpc>
          <a:spcPct val="100000"/>
        </a:lnSpc>
        <a:spcBef>
          <a:spcPts val="0"/>
        </a:spcBef>
        <a:spcAft>
          <a:spcPts val="0"/>
        </a:spcAft>
        <a:buClrTx/>
        <a:buSzTx/>
        <a:buFontTx/>
        <a:buNone/>
        <a:tabLst/>
        <a:defRPr sz="1200" b="0" i="0" u="none" strike="noStrike" cap="none" spc="0" baseline="0">
          <a:solidFill>
            <a:schemeClr val="tx1"/>
          </a:solidFill>
          <a:uFillTx/>
          <a:latin typeface="+mn-lt"/>
          <a:ea typeface="+mn-ea"/>
          <a:cs typeface="+mn-cs"/>
          <a:sym typeface="Calibri"/>
        </a:defRPr>
      </a:lvl3pPr>
      <a:lvl4pPr marL="0" marR="0" indent="1371600" algn="r" defTabSz="914400" rtl="0" latinLnBrk="0">
        <a:lnSpc>
          <a:spcPct val="100000"/>
        </a:lnSpc>
        <a:spcBef>
          <a:spcPts val="0"/>
        </a:spcBef>
        <a:spcAft>
          <a:spcPts val="0"/>
        </a:spcAft>
        <a:buClrTx/>
        <a:buSzTx/>
        <a:buFontTx/>
        <a:buNone/>
        <a:tabLst/>
        <a:defRPr sz="1200" b="0" i="0" u="none" strike="noStrike" cap="none" spc="0" baseline="0">
          <a:solidFill>
            <a:schemeClr val="tx1"/>
          </a:solidFill>
          <a:uFillTx/>
          <a:latin typeface="+mn-lt"/>
          <a:ea typeface="+mn-ea"/>
          <a:cs typeface="+mn-cs"/>
          <a:sym typeface="Calibri"/>
        </a:defRPr>
      </a:lvl4pPr>
      <a:lvl5pPr marL="0" marR="0" indent="1828800" algn="r" defTabSz="914400" rtl="0" latinLnBrk="0">
        <a:lnSpc>
          <a:spcPct val="100000"/>
        </a:lnSpc>
        <a:spcBef>
          <a:spcPts val="0"/>
        </a:spcBef>
        <a:spcAft>
          <a:spcPts val="0"/>
        </a:spcAft>
        <a:buClrTx/>
        <a:buSzTx/>
        <a:buFontTx/>
        <a:buNone/>
        <a:tabLst/>
        <a:defRPr sz="1200" b="0" i="0" u="none" strike="noStrike" cap="none" spc="0" baseline="0">
          <a:solidFill>
            <a:schemeClr val="tx1"/>
          </a:solidFill>
          <a:uFillTx/>
          <a:latin typeface="+mn-lt"/>
          <a:ea typeface="+mn-ea"/>
          <a:cs typeface="+mn-cs"/>
          <a:sym typeface="Calibri"/>
        </a:defRPr>
      </a:lvl5pPr>
      <a:lvl6pPr marL="0" marR="0" indent="2286000" algn="r" defTabSz="914400" rtl="0" latinLnBrk="0">
        <a:lnSpc>
          <a:spcPct val="100000"/>
        </a:lnSpc>
        <a:spcBef>
          <a:spcPts val="0"/>
        </a:spcBef>
        <a:spcAft>
          <a:spcPts val="0"/>
        </a:spcAft>
        <a:buClrTx/>
        <a:buSzTx/>
        <a:buFontTx/>
        <a:buNone/>
        <a:tabLst/>
        <a:defRPr sz="1200" b="0" i="0" u="none" strike="noStrike" cap="none" spc="0" baseline="0">
          <a:solidFill>
            <a:schemeClr val="tx1"/>
          </a:solidFill>
          <a:uFillTx/>
          <a:latin typeface="+mn-lt"/>
          <a:ea typeface="+mn-ea"/>
          <a:cs typeface="+mn-cs"/>
          <a:sym typeface="Calibri"/>
        </a:defRPr>
      </a:lvl6pPr>
      <a:lvl7pPr marL="0" marR="0" indent="2743200" algn="r" defTabSz="914400" rtl="0" latinLnBrk="0">
        <a:lnSpc>
          <a:spcPct val="100000"/>
        </a:lnSpc>
        <a:spcBef>
          <a:spcPts val="0"/>
        </a:spcBef>
        <a:spcAft>
          <a:spcPts val="0"/>
        </a:spcAft>
        <a:buClrTx/>
        <a:buSzTx/>
        <a:buFontTx/>
        <a:buNone/>
        <a:tabLst/>
        <a:defRPr sz="1200" b="0" i="0" u="none" strike="noStrike" cap="none" spc="0" baseline="0">
          <a:solidFill>
            <a:schemeClr val="tx1"/>
          </a:solidFill>
          <a:uFillTx/>
          <a:latin typeface="+mn-lt"/>
          <a:ea typeface="+mn-ea"/>
          <a:cs typeface="+mn-cs"/>
          <a:sym typeface="Calibri"/>
        </a:defRPr>
      </a:lvl7pPr>
      <a:lvl8pPr marL="0" marR="0" indent="3200400" algn="r" defTabSz="914400" rtl="0" latinLnBrk="0">
        <a:lnSpc>
          <a:spcPct val="100000"/>
        </a:lnSpc>
        <a:spcBef>
          <a:spcPts val="0"/>
        </a:spcBef>
        <a:spcAft>
          <a:spcPts val="0"/>
        </a:spcAft>
        <a:buClrTx/>
        <a:buSzTx/>
        <a:buFontTx/>
        <a:buNone/>
        <a:tabLst/>
        <a:defRPr sz="1200" b="0" i="0" u="none" strike="noStrike" cap="none" spc="0" baseline="0">
          <a:solidFill>
            <a:schemeClr val="tx1"/>
          </a:solidFill>
          <a:uFillTx/>
          <a:latin typeface="+mn-lt"/>
          <a:ea typeface="+mn-ea"/>
          <a:cs typeface="+mn-cs"/>
          <a:sym typeface="Calibri"/>
        </a:defRPr>
      </a:lvl8pPr>
      <a:lvl9pPr marL="0" marR="0" indent="3657600" algn="r" defTabSz="914400" rtl="0" latinLnBrk="0">
        <a:lnSpc>
          <a:spcPct val="100000"/>
        </a:lnSpc>
        <a:spcBef>
          <a:spcPts val="0"/>
        </a:spcBef>
        <a:spcAft>
          <a:spcPts val="0"/>
        </a:spcAft>
        <a:buClrTx/>
        <a:buSzTx/>
        <a:buFontTx/>
        <a:buNone/>
        <a:tabLst/>
        <a:defRPr sz="1200" b="0" i="0" u="none" strike="noStrike" cap="none" spc="0" baseline="0">
          <a:solidFill>
            <a:schemeClr val="tx1"/>
          </a:solidFill>
          <a:uFillTx/>
          <a:latin typeface="+mn-lt"/>
          <a:ea typeface="+mn-ea"/>
          <a:cs typeface="+mn-cs"/>
          <a:sym typeface="Calibri"/>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hyperlink" Target="http://www.youtube.com/watch?v=aNQMYEQ1SU8" TargetMode="Externa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 Id="rId5" Type="http://schemas.openxmlformats.org/officeDocument/2006/relationships/image" Target="../media/image4.jpeg"/><Relationship Id="rId4" Type="http://schemas.openxmlformats.org/officeDocument/2006/relationships/image" Target="../media/image3.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www.gwern.net/docs/statistics/bias/1968-rosenthal-pygmalionintheclassroom.pdf" TargetMode="External"/><Relationship Id="rId2" Type="http://schemas.openxmlformats.org/officeDocument/2006/relationships/hyperlink" Target="https://www.youtube.com/watch?v=4aN5TbGW5JA"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scholar.google.com/scholar?q=Dewey,%20J.%20(1939/1981).%20Creative%20democracy%20%E2%80%93%20The%20task%20before%20us.%20In%20J.%20A.%20Boydston%20(Ed.),%20John%20Dewey:%20The%20later%20works,%201925%E2%80%931953,%20Vol.%2014%20(pp.%20227%E2%80%93228).%20Carbondale,%20IL:%20Southern%20Illinois%20University%20Press." TargetMode="External"/><Relationship Id="rId2" Type="http://schemas.openxmlformats.org/officeDocument/2006/relationships/hyperlink" Target="https://www.youtube.com/watch?v=y3fm6wNzK70" TargetMode="Externa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hyperlink" Target="https://www.youtube.com/watch?v=uwJfinEp010&amp;list=RDLVWvzahvBpd_A&amp;index=8" TargetMode="Externa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hyperlink" Target="https://en.wikipedia.org/wiki/Social_stratification" TargetMode="External"/><Relationship Id="rId2" Type="http://schemas.openxmlformats.org/officeDocument/2006/relationships/hyperlink" Target="https://en.wikipedia.org/wiki/Social_mobility" TargetMode="Externa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hyperlink" Target="https://www.suttontrust.com/" TargetMode="External"/><Relationship Id="rId2" Type="http://schemas.openxmlformats.org/officeDocument/2006/relationships/hyperlink" Target="https://www.trusselltrust.org/what-we-do/" TargetMode="External"/><Relationship Id="rId1" Type="http://schemas.openxmlformats.org/officeDocument/2006/relationships/slideLayout" Target="../slideLayouts/slideLayout2.xml"/><Relationship Id="rId5" Type="http://schemas.openxmlformats.org/officeDocument/2006/relationships/hyperlink" Target="https://policy.bristoluniversitypress.co.uk/miseducation" TargetMode="External"/><Relationship Id="rId4" Type="http://schemas.openxmlformats.org/officeDocument/2006/relationships/hyperlink" Target="https://www.tutor2u.net/sociology/reference/conflict-theories-of-education-willis-on-anti-school-cultures" TargetMode="External"/></Relationships>
</file>

<file path=ppt/slides/_rels/slide32.xml.rels><?xml version="1.0" encoding="UTF-8" standalone="yes"?>
<Relationships xmlns="http://schemas.openxmlformats.org/package/2006/relationships"><Relationship Id="rId3" Type="http://schemas.openxmlformats.org/officeDocument/2006/relationships/hyperlink" Target="https://opendyslexic.org/" TargetMode="External"/><Relationship Id="rId2" Type="http://schemas.openxmlformats.org/officeDocument/2006/relationships/hyperlink" Target="https://www.bdadyslexia.org.uk/advice/employers/creating-a-dyslexia-friendly-workplace/dyslexia-friendly-style-guide" TargetMode="Externa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hyperlink" Target="https://www.scope.org.uk/" TargetMode="Externa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hyperlink" Target="https://www.rnib.org.uk/?gclid=CjwKCAjw0On8BRAgEiwAincsHAxGrJDll6vrJaGJiMdC8L0L3wYF5Tp6cdSFi-sNDGB99kpzfscnrxoCZg4QAvD_BwE" TargetMode="Externa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hyperlink" Target="https://www.deaf-first.org.uk/support-in-education/adult-education/" TargetMode="Externa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hyperlink" Target="https://www.adhdfoundation.org.uk/" TargetMode="Externa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hyperlink" Target="https://www.pdasociety.org.uk/" TargetMode="External"/><Relationship Id="rId2" Type="http://schemas.openxmlformats.org/officeDocument/2006/relationships/hyperlink" Target="https://www.autism.org.uk/" TargetMode="Externa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4" name="Rectangle 7"/>
          <p:cNvSpPr/>
          <p:nvPr/>
        </p:nvSpPr>
        <p:spPr>
          <a:xfrm>
            <a:off x="3047" y="0"/>
            <a:ext cx="12188954" cy="6858000"/>
          </a:xfrm>
          <a:prstGeom prst="rect">
            <a:avLst/>
          </a:prstGeom>
          <a:solidFill>
            <a:srgbClr val="FFFFFF"/>
          </a:solidFill>
          <a:ln w="12700">
            <a:miter lim="400000"/>
          </a:ln>
        </p:spPr>
        <p:txBody>
          <a:bodyPr lIns="45719" rIns="45719" anchor="ctr"/>
          <a:lstStyle/>
          <a:p>
            <a:pPr algn="ctr">
              <a:defRPr>
                <a:solidFill>
                  <a:srgbClr val="FFFFFF"/>
                </a:solidFill>
              </a:defRPr>
            </a:pPr>
            <a:endParaRPr/>
          </a:p>
        </p:txBody>
      </p:sp>
      <p:sp>
        <p:nvSpPr>
          <p:cNvPr id="95" name="Rectangle 9"/>
          <p:cNvSpPr/>
          <p:nvPr/>
        </p:nvSpPr>
        <p:spPr>
          <a:xfrm>
            <a:off x="0" y="0"/>
            <a:ext cx="12192000" cy="6858000"/>
          </a:xfrm>
          <a:prstGeom prst="rect">
            <a:avLst/>
          </a:prstGeom>
          <a:solidFill>
            <a:schemeClr val="accent2"/>
          </a:solidFill>
          <a:ln w="12700">
            <a:miter lim="400000"/>
          </a:ln>
        </p:spPr>
        <p:txBody>
          <a:bodyPr lIns="45719" rIns="45719" anchor="ctr"/>
          <a:lstStyle/>
          <a:p>
            <a:pPr algn="ctr"/>
            <a:endParaRPr/>
          </a:p>
        </p:txBody>
      </p:sp>
      <p:sp>
        <p:nvSpPr>
          <p:cNvPr id="96" name="Freeform 13"/>
          <p:cNvSpPr/>
          <p:nvPr/>
        </p:nvSpPr>
        <p:spPr>
          <a:xfrm>
            <a:off x="2769476" y="220196"/>
            <a:ext cx="9422525" cy="6637806"/>
          </a:xfrm>
          <a:custGeom>
            <a:avLst/>
            <a:gdLst/>
            <a:ahLst/>
            <a:cxnLst>
              <a:cxn ang="0">
                <a:pos x="wd2" y="hd2"/>
              </a:cxn>
              <a:cxn ang="5400000">
                <a:pos x="wd2" y="hd2"/>
              </a:cxn>
              <a:cxn ang="10800000">
                <a:pos x="wd2" y="hd2"/>
              </a:cxn>
              <a:cxn ang="16200000">
                <a:pos x="wd2" y="hd2"/>
              </a:cxn>
            </a:cxnLst>
            <a:rect l="0" t="0" r="r" b="b"/>
            <a:pathLst>
              <a:path w="21600" h="21600" extrusionOk="0">
                <a:moveTo>
                  <a:pt x="12998" y="0"/>
                </a:moveTo>
                <a:cubicBezTo>
                  <a:pt x="16139" y="0"/>
                  <a:pt x="19020" y="1571"/>
                  <a:pt x="21267" y="4187"/>
                </a:cubicBezTo>
                <a:lnTo>
                  <a:pt x="21600" y="4594"/>
                </a:lnTo>
                <a:lnTo>
                  <a:pt x="21600" y="21600"/>
                </a:lnTo>
                <a:lnTo>
                  <a:pt x="210" y="21600"/>
                </a:lnTo>
                <a:lnTo>
                  <a:pt x="150" y="21127"/>
                </a:lnTo>
                <a:cubicBezTo>
                  <a:pt x="51" y="20216"/>
                  <a:pt x="0" y="19284"/>
                  <a:pt x="0" y="18335"/>
                </a:cubicBezTo>
                <a:cubicBezTo>
                  <a:pt x="0" y="8209"/>
                  <a:pt x="5820" y="0"/>
                  <a:pt x="12998" y="0"/>
                </a:cubicBezTo>
                <a:close/>
              </a:path>
            </a:pathLst>
          </a:custGeom>
          <a:solidFill>
            <a:srgbClr val="FFFFFF"/>
          </a:solidFill>
          <a:ln w="12700">
            <a:miter lim="400000"/>
          </a:ln>
        </p:spPr>
        <p:txBody>
          <a:bodyPr lIns="45719" rIns="45719" anchor="ctr"/>
          <a:lstStyle/>
          <a:p>
            <a:pPr algn="ctr">
              <a:defRPr>
                <a:solidFill>
                  <a:srgbClr val="FFFFFF"/>
                </a:solidFill>
              </a:defRPr>
            </a:pPr>
            <a:endParaRPr/>
          </a:p>
        </p:txBody>
      </p:sp>
      <p:sp>
        <p:nvSpPr>
          <p:cNvPr id="97" name="Oval 13"/>
          <p:cNvSpPr/>
          <p:nvPr/>
        </p:nvSpPr>
        <p:spPr>
          <a:xfrm>
            <a:off x="2209800" y="2099696"/>
            <a:ext cx="1942243" cy="1889553"/>
          </a:xfrm>
          <a:prstGeom prst="ellipse">
            <a:avLst/>
          </a:prstGeom>
          <a:solidFill>
            <a:schemeClr val="accent4"/>
          </a:solidFill>
          <a:ln w="12700">
            <a:miter lim="400000"/>
          </a:ln>
        </p:spPr>
        <p:txBody>
          <a:bodyPr lIns="45719" rIns="45719" anchor="ctr"/>
          <a:lstStyle/>
          <a:p>
            <a:pPr algn="ctr">
              <a:defRPr>
                <a:solidFill>
                  <a:srgbClr val="FFFFFF"/>
                </a:solidFill>
              </a:defRPr>
            </a:pPr>
            <a:endParaRPr/>
          </a:p>
        </p:txBody>
      </p:sp>
      <p:sp>
        <p:nvSpPr>
          <p:cNvPr id="98" name="Arc 15"/>
          <p:cNvSpPr/>
          <p:nvPr/>
        </p:nvSpPr>
        <p:spPr>
          <a:xfrm rot="18520172">
            <a:off x="1692360" y="1454242"/>
            <a:ext cx="2219941" cy="1593135"/>
          </a:xfrm>
          <a:custGeom>
            <a:avLst/>
            <a:gdLst/>
            <a:ahLst/>
            <a:cxnLst>
              <a:cxn ang="0">
                <a:pos x="wd2" y="hd2"/>
              </a:cxn>
              <a:cxn ang="5400000">
                <a:pos x="wd2" y="hd2"/>
              </a:cxn>
              <a:cxn ang="10800000">
                <a:pos x="wd2" y="hd2"/>
              </a:cxn>
              <a:cxn ang="16200000">
                <a:pos x="wd2" y="hd2"/>
              </a:cxn>
            </a:cxnLst>
            <a:rect l="0" t="0" r="r" b="b"/>
            <a:pathLst>
              <a:path w="21448" h="19059" extrusionOk="0">
                <a:moveTo>
                  <a:pt x="0" y="2256"/>
                </a:moveTo>
                <a:lnTo>
                  <a:pt x="0" y="2256"/>
                </a:lnTo>
                <a:cubicBezTo>
                  <a:pt x="6967" y="-2541"/>
                  <a:pt x="15755" y="564"/>
                  <a:pt x="19629" y="9191"/>
                </a:cubicBezTo>
                <a:cubicBezTo>
                  <a:pt x="20979" y="12198"/>
                  <a:pt x="21600" y="15625"/>
                  <a:pt x="21416" y="19059"/>
                </a:cubicBezTo>
              </a:path>
            </a:pathLst>
          </a:custGeom>
          <a:ln w="127000" cap="rnd">
            <a:solidFill>
              <a:schemeClr val="accent4"/>
            </a:solidFill>
            <a:prstDash val="dash"/>
            <a:miter/>
          </a:ln>
        </p:spPr>
        <p:txBody>
          <a:bodyPr lIns="45719" rIns="45719" anchor="ctr"/>
          <a:lstStyle/>
          <a:p>
            <a:pPr algn="ctr"/>
            <a:endParaRPr/>
          </a:p>
        </p:txBody>
      </p:sp>
      <p:sp>
        <p:nvSpPr>
          <p:cNvPr id="99" name="Title 1"/>
          <p:cNvSpPr txBox="1">
            <a:spLocks noGrp="1"/>
          </p:cNvSpPr>
          <p:nvPr>
            <p:ph type="ctrTitle"/>
          </p:nvPr>
        </p:nvSpPr>
        <p:spPr>
          <a:xfrm>
            <a:off x="3922730" y="1952033"/>
            <a:ext cx="7644628" cy="2751087"/>
          </a:xfrm>
          <a:prstGeom prst="rect">
            <a:avLst/>
          </a:prstGeom>
        </p:spPr>
        <p:txBody>
          <a:bodyPr/>
          <a:lstStyle>
            <a:lvl1pPr algn="r"/>
          </a:lstStyle>
          <a:p>
            <a:r>
              <a:t>Social Justice &amp; Inclusivity </a:t>
            </a:r>
          </a:p>
        </p:txBody>
      </p:sp>
      <p:sp>
        <p:nvSpPr>
          <p:cNvPr id="100" name="Subtitle 2"/>
          <p:cNvSpPr txBox="1">
            <a:spLocks noGrp="1"/>
          </p:cNvSpPr>
          <p:nvPr>
            <p:ph type="subTitle" sz="quarter" idx="1"/>
          </p:nvPr>
        </p:nvSpPr>
        <p:spPr>
          <a:xfrm>
            <a:off x="4038600" y="4782320"/>
            <a:ext cx="7644628" cy="1329444"/>
          </a:xfrm>
          <a:prstGeom prst="rect">
            <a:avLst/>
          </a:prstGeom>
        </p:spPr>
        <p:txBody>
          <a:bodyPr/>
          <a:lstStyle>
            <a:lvl1pPr algn="r"/>
          </a:lstStyle>
          <a:p>
            <a:r>
              <a:t>Consolidation </a:t>
            </a:r>
          </a:p>
        </p:txBody>
      </p:sp>
    </p:spTree>
  </p:cSld>
  <p:clrMapOvr>
    <a:masterClrMapping/>
  </p:clrMapOvr>
  <p:transition spd="med"/>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 name="Title 1"/>
          <p:cNvSpPr txBox="1">
            <a:spLocks noGrp="1"/>
          </p:cNvSpPr>
          <p:nvPr>
            <p:ph type="title"/>
          </p:nvPr>
        </p:nvSpPr>
        <p:spPr>
          <a:prstGeom prst="rect">
            <a:avLst/>
          </a:prstGeom>
        </p:spPr>
        <p:txBody>
          <a:bodyPr/>
          <a:lstStyle/>
          <a:p>
            <a:r>
              <a:rPr lang="en-GB" dirty="0"/>
              <a:t>Learning outcomes </a:t>
            </a:r>
            <a:endParaRPr dirty="0"/>
          </a:p>
        </p:txBody>
      </p:sp>
      <p:sp>
        <p:nvSpPr>
          <p:cNvPr id="103" name="Content Placeholder 2"/>
          <p:cNvSpPr txBox="1">
            <a:spLocks noGrp="1"/>
          </p:cNvSpPr>
          <p:nvPr>
            <p:ph type="body" idx="1"/>
          </p:nvPr>
        </p:nvSpPr>
        <p:spPr>
          <a:prstGeom prst="rect">
            <a:avLst/>
          </a:prstGeom>
        </p:spPr>
        <p:txBody>
          <a:bodyPr/>
          <a:lstStyle/>
          <a:p>
            <a:pPr>
              <a:defRPr>
                <a:solidFill>
                  <a:srgbClr val="FFFFFF"/>
                </a:solidFill>
              </a:defRPr>
            </a:pPr>
            <a:r>
              <a:rPr dirty="0"/>
              <a:t>Presentation- consolidation - Marc Flagg</a:t>
            </a:r>
          </a:p>
          <a:p>
            <a:pPr>
              <a:defRPr>
                <a:solidFill>
                  <a:srgbClr val="00B050"/>
                </a:solidFill>
              </a:defRPr>
            </a:pPr>
            <a:r>
              <a:rPr lang="en-GB" dirty="0"/>
              <a:t>Clarify the term inclusion? </a:t>
            </a:r>
            <a:endParaRPr dirty="0"/>
          </a:p>
          <a:p>
            <a:r>
              <a:rPr lang="en-GB" dirty="0"/>
              <a:t>Examine the developments in inclusivity and education </a:t>
            </a:r>
            <a:endParaRPr dirty="0"/>
          </a:p>
          <a:p>
            <a:pPr>
              <a:defRPr>
                <a:solidFill>
                  <a:schemeClr val="accent2">
                    <a:satOff val="-18194"/>
                    <a:lumOff val="-11215"/>
                  </a:schemeClr>
                </a:solidFill>
              </a:defRPr>
            </a:pPr>
            <a:r>
              <a:rPr lang="en-GB" dirty="0"/>
              <a:t>Critically review </a:t>
            </a:r>
            <a:r>
              <a:rPr dirty="0"/>
              <a:t>Social Justice </a:t>
            </a:r>
            <a:r>
              <a:rPr lang="en-GB" dirty="0"/>
              <a:t>and</a:t>
            </a:r>
            <a:r>
              <a:rPr dirty="0"/>
              <a:t> Education </a:t>
            </a:r>
            <a:r>
              <a:rPr lang="en-GB" dirty="0"/>
              <a:t>in the literature </a:t>
            </a:r>
            <a:endParaRPr dirty="0"/>
          </a:p>
          <a:p>
            <a:r>
              <a:rPr lang="en-GB" dirty="0"/>
              <a:t>Discuss and r</a:t>
            </a:r>
            <a:r>
              <a:rPr dirty="0" err="1"/>
              <a:t>eview</a:t>
            </a:r>
            <a:r>
              <a:rPr dirty="0"/>
              <a:t> of Social Justice </a:t>
            </a:r>
            <a:r>
              <a:rPr lang="en-GB" dirty="0"/>
              <a:t>in education</a:t>
            </a:r>
            <a:endParaRPr dirty="0"/>
          </a:p>
        </p:txBody>
      </p:sp>
    </p:spTree>
  </p:cSld>
  <p:clrMapOvr>
    <a:masterClrMapping/>
  </p:clrMapOvr>
  <p:transition spd="med"/>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5" name="Rectangle 8"/>
          <p:cNvSpPr/>
          <p:nvPr/>
        </p:nvSpPr>
        <p:spPr>
          <a:xfrm>
            <a:off x="-1" y="0"/>
            <a:ext cx="12188954" cy="6858000"/>
          </a:xfrm>
          <a:prstGeom prst="rect">
            <a:avLst/>
          </a:prstGeom>
          <a:solidFill>
            <a:srgbClr val="FFFFFF"/>
          </a:solidFill>
          <a:ln w="12700">
            <a:miter lim="400000"/>
          </a:ln>
        </p:spPr>
        <p:txBody>
          <a:bodyPr lIns="45719" rIns="45719" anchor="ctr"/>
          <a:lstStyle/>
          <a:p>
            <a:pPr algn="ctr">
              <a:defRPr>
                <a:solidFill>
                  <a:srgbClr val="FFFFFF"/>
                </a:solidFill>
              </a:defRPr>
            </a:pPr>
            <a:endParaRPr/>
          </a:p>
        </p:txBody>
      </p:sp>
      <p:sp>
        <p:nvSpPr>
          <p:cNvPr id="106" name="Title 1"/>
          <p:cNvSpPr txBox="1">
            <a:spLocks noGrp="1"/>
          </p:cNvSpPr>
          <p:nvPr>
            <p:ph type="title"/>
          </p:nvPr>
        </p:nvSpPr>
        <p:spPr>
          <a:xfrm>
            <a:off x="634999" y="640822"/>
            <a:ext cx="3418661" cy="5583149"/>
          </a:xfrm>
          <a:prstGeom prst="rect">
            <a:avLst/>
          </a:prstGeom>
        </p:spPr>
        <p:txBody>
          <a:bodyPr/>
          <a:lstStyle>
            <a:lvl1pPr>
              <a:defRPr sz="5400"/>
            </a:lvl1pPr>
          </a:lstStyle>
          <a:p>
            <a:r>
              <a:t>What is inclusion? </a:t>
            </a:r>
          </a:p>
        </p:txBody>
      </p:sp>
      <p:grpSp>
        <p:nvGrpSpPr>
          <p:cNvPr id="109" name="sketch line"/>
          <p:cNvGrpSpPr/>
          <p:nvPr/>
        </p:nvGrpSpPr>
        <p:grpSpPr>
          <a:xfrm>
            <a:off x="4311022" y="766391"/>
            <a:ext cx="47073" cy="5411049"/>
            <a:chOff x="0" y="0"/>
            <a:chExt cx="47071" cy="5411048"/>
          </a:xfrm>
        </p:grpSpPr>
        <p:sp>
          <p:nvSpPr>
            <p:cNvPr id="107" name="Shape"/>
            <p:cNvSpPr/>
            <p:nvPr/>
          </p:nvSpPr>
          <p:spPr>
            <a:xfrm rot="5400000">
              <a:off x="-2682110" y="2682109"/>
              <a:ext cx="5410572" cy="46353"/>
            </a:xfrm>
            <a:custGeom>
              <a:avLst/>
              <a:gdLst/>
              <a:ahLst/>
              <a:cxnLst>
                <a:cxn ang="0">
                  <a:pos x="wd2" y="hd2"/>
                </a:cxn>
                <a:cxn ang="5400000">
                  <a:pos x="wd2" y="hd2"/>
                </a:cxn>
                <a:cxn ang="10800000">
                  <a:pos x="wd2" y="hd2"/>
                </a:cxn>
                <a:cxn ang="16200000">
                  <a:pos x="wd2" y="hd2"/>
                </a:cxn>
              </a:cxnLst>
              <a:rect l="0" t="0" r="r" b="b"/>
              <a:pathLst>
                <a:path w="21599" h="13392" extrusionOk="0">
                  <a:moveTo>
                    <a:pt x="2" y="4531"/>
                  </a:moveTo>
                  <a:cubicBezTo>
                    <a:pt x="1140" y="3108"/>
                    <a:pt x="1504" y="10964"/>
                    <a:pt x="2485" y="4531"/>
                  </a:cubicBezTo>
                  <a:cubicBezTo>
                    <a:pt x="3466" y="-1903"/>
                    <a:pt x="4119" y="6619"/>
                    <a:pt x="4537" y="4531"/>
                  </a:cubicBezTo>
                  <a:cubicBezTo>
                    <a:pt x="4955" y="2442"/>
                    <a:pt x="6236" y="7384"/>
                    <a:pt x="7669" y="4531"/>
                  </a:cubicBezTo>
                  <a:cubicBezTo>
                    <a:pt x="9101" y="1677"/>
                    <a:pt x="9452" y="10178"/>
                    <a:pt x="10152" y="4531"/>
                  </a:cubicBezTo>
                  <a:cubicBezTo>
                    <a:pt x="10853" y="-1117"/>
                    <a:pt x="11446" y="-1891"/>
                    <a:pt x="12636" y="4531"/>
                  </a:cubicBezTo>
                  <a:cubicBezTo>
                    <a:pt x="13827" y="10952"/>
                    <a:pt x="14245" y="3732"/>
                    <a:pt x="15768" y="4531"/>
                  </a:cubicBezTo>
                  <a:cubicBezTo>
                    <a:pt x="17290" y="5330"/>
                    <a:pt x="17119" y="7581"/>
                    <a:pt x="18035" y="4531"/>
                  </a:cubicBezTo>
                  <a:cubicBezTo>
                    <a:pt x="18952" y="1481"/>
                    <a:pt x="20559" y="7049"/>
                    <a:pt x="21599" y="4531"/>
                  </a:cubicBezTo>
                  <a:cubicBezTo>
                    <a:pt x="21596" y="6095"/>
                    <a:pt x="21596" y="8145"/>
                    <a:pt x="21599" y="9814"/>
                  </a:cubicBezTo>
                  <a:cubicBezTo>
                    <a:pt x="20613" y="16519"/>
                    <a:pt x="19996" y="7620"/>
                    <a:pt x="19331" y="9814"/>
                  </a:cubicBezTo>
                  <a:cubicBezTo>
                    <a:pt x="18666" y="12009"/>
                    <a:pt x="17700" y="4353"/>
                    <a:pt x="16632" y="9814"/>
                  </a:cubicBezTo>
                  <a:cubicBezTo>
                    <a:pt x="15564" y="15276"/>
                    <a:pt x="15207" y="2014"/>
                    <a:pt x="14148" y="9814"/>
                  </a:cubicBezTo>
                  <a:cubicBezTo>
                    <a:pt x="13089" y="17615"/>
                    <a:pt x="12272" y="-68"/>
                    <a:pt x="11016" y="9814"/>
                  </a:cubicBezTo>
                  <a:cubicBezTo>
                    <a:pt x="9760" y="19697"/>
                    <a:pt x="8801" y="5505"/>
                    <a:pt x="7885" y="9814"/>
                  </a:cubicBezTo>
                  <a:cubicBezTo>
                    <a:pt x="6969" y="14124"/>
                    <a:pt x="6398" y="13629"/>
                    <a:pt x="5617" y="9814"/>
                  </a:cubicBezTo>
                  <a:cubicBezTo>
                    <a:pt x="4836" y="6000"/>
                    <a:pt x="3690" y="5444"/>
                    <a:pt x="2917" y="9814"/>
                  </a:cubicBezTo>
                  <a:cubicBezTo>
                    <a:pt x="2145" y="14185"/>
                    <a:pt x="1345" y="4490"/>
                    <a:pt x="2" y="9814"/>
                  </a:cubicBezTo>
                  <a:cubicBezTo>
                    <a:pt x="0" y="7726"/>
                    <a:pt x="-1" y="6770"/>
                    <a:pt x="2" y="4531"/>
                  </a:cubicBezTo>
                  <a:close/>
                </a:path>
              </a:pathLst>
            </a:custGeom>
            <a:solidFill>
              <a:schemeClr val="accent2"/>
            </a:solidFill>
            <a:ln w="12700" cap="flat">
              <a:noFill/>
              <a:miter lim="400000"/>
            </a:ln>
            <a:effectLst/>
          </p:spPr>
          <p:txBody>
            <a:bodyPr wrap="square" lIns="45719" tIns="45719" rIns="45719" bIns="45719" numCol="1" anchor="ctr">
              <a:noAutofit/>
            </a:bodyPr>
            <a:lstStyle/>
            <a:p>
              <a:pPr algn="ctr">
                <a:defRPr>
                  <a:solidFill>
                    <a:srgbClr val="FFFFFF"/>
                  </a:solidFill>
                </a:defRPr>
              </a:pPr>
              <a:endParaRPr/>
            </a:p>
          </p:txBody>
        </p:sp>
        <p:sp>
          <p:nvSpPr>
            <p:cNvPr id="108" name="Shape"/>
            <p:cNvSpPr/>
            <p:nvPr/>
          </p:nvSpPr>
          <p:spPr>
            <a:xfrm rot="5400000">
              <a:off x="-2678615" y="2685363"/>
              <a:ext cx="5410905" cy="40468"/>
            </a:xfrm>
            <a:custGeom>
              <a:avLst/>
              <a:gdLst/>
              <a:ahLst/>
              <a:cxnLst>
                <a:cxn ang="0">
                  <a:pos x="wd2" y="hd2"/>
                </a:cxn>
                <a:cxn ang="5400000">
                  <a:pos x="wd2" y="hd2"/>
                </a:cxn>
                <a:cxn ang="10800000">
                  <a:pos x="wd2" y="hd2"/>
                </a:cxn>
                <a:cxn ang="16200000">
                  <a:pos x="wd2" y="hd2"/>
                </a:cxn>
              </a:cxnLst>
              <a:rect l="0" t="0" r="r" b="b"/>
              <a:pathLst>
                <a:path w="21598" h="11425" extrusionOk="0">
                  <a:moveTo>
                    <a:pt x="1" y="4630"/>
                  </a:moveTo>
                  <a:cubicBezTo>
                    <a:pt x="652" y="-651"/>
                    <a:pt x="1276" y="10"/>
                    <a:pt x="2269" y="4630"/>
                  </a:cubicBezTo>
                  <a:cubicBezTo>
                    <a:pt x="3262" y="9250"/>
                    <a:pt x="4046" y="2578"/>
                    <a:pt x="5184" y="4630"/>
                  </a:cubicBezTo>
                  <a:cubicBezTo>
                    <a:pt x="6322" y="6682"/>
                    <a:pt x="6514" y="3679"/>
                    <a:pt x="7667" y="4630"/>
                  </a:cubicBezTo>
                  <a:cubicBezTo>
                    <a:pt x="8821" y="5581"/>
                    <a:pt x="9439" y="-786"/>
                    <a:pt x="9935" y="4630"/>
                  </a:cubicBezTo>
                  <a:cubicBezTo>
                    <a:pt x="10431" y="10046"/>
                    <a:pt x="12069" y="-5146"/>
                    <a:pt x="12850" y="4630"/>
                  </a:cubicBezTo>
                  <a:cubicBezTo>
                    <a:pt x="13632" y="14406"/>
                    <a:pt x="14597" y="11418"/>
                    <a:pt x="15550" y="4630"/>
                  </a:cubicBezTo>
                  <a:cubicBezTo>
                    <a:pt x="16502" y="-2158"/>
                    <a:pt x="17540" y="-897"/>
                    <a:pt x="18249" y="4630"/>
                  </a:cubicBezTo>
                  <a:cubicBezTo>
                    <a:pt x="18958" y="10157"/>
                    <a:pt x="20677" y="2857"/>
                    <a:pt x="21596" y="4630"/>
                  </a:cubicBezTo>
                  <a:cubicBezTo>
                    <a:pt x="21598" y="6593"/>
                    <a:pt x="21599" y="8255"/>
                    <a:pt x="21596" y="9793"/>
                  </a:cubicBezTo>
                  <a:cubicBezTo>
                    <a:pt x="20514" y="6536"/>
                    <a:pt x="20444" y="13392"/>
                    <a:pt x="19329" y="9793"/>
                  </a:cubicBezTo>
                  <a:cubicBezTo>
                    <a:pt x="18213" y="6194"/>
                    <a:pt x="17757" y="7308"/>
                    <a:pt x="17277" y="9793"/>
                  </a:cubicBezTo>
                  <a:cubicBezTo>
                    <a:pt x="16798" y="12278"/>
                    <a:pt x="15013" y="11001"/>
                    <a:pt x="14362" y="9793"/>
                  </a:cubicBezTo>
                  <a:cubicBezTo>
                    <a:pt x="13711" y="8585"/>
                    <a:pt x="13172" y="14007"/>
                    <a:pt x="12094" y="9793"/>
                  </a:cubicBezTo>
                  <a:cubicBezTo>
                    <a:pt x="11017" y="5579"/>
                    <a:pt x="10539" y="12364"/>
                    <a:pt x="9179" y="9793"/>
                  </a:cubicBezTo>
                  <a:cubicBezTo>
                    <a:pt x="7819" y="7222"/>
                    <a:pt x="7191" y="12813"/>
                    <a:pt x="6048" y="9793"/>
                  </a:cubicBezTo>
                  <a:cubicBezTo>
                    <a:pt x="4905" y="6773"/>
                    <a:pt x="4246" y="3132"/>
                    <a:pt x="3564" y="9793"/>
                  </a:cubicBezTo>
                  <a:cubicBezTo>
                    <a:pt x="2883" y="16454"/>
                    <a:pt x="747" y="-1270"/>
                    <a:pt x="1" y="9793"/>
                  </a:cubicBezTo>
                  <a:cubicBezTo>
                    <a:pt x="-1" y="7250"/>
                    <a:pt x="2" y="6070"/>
                    <a:pt x="1" y="4630"/>
                  </a:cubicBezTo>
                  <a:close/>
                </a:path>
              </a:pathLst>
            </a:custGeom>
            <a:noFill/>
            <a:ln w="41275" cap="rnd">
              <a:solidFill>
                <a:schemeClr val="accent2"/>
              </a:solidFill>
              <a:prstDash val="solid"/>
              <a:round/>
            </a:ln>
            <a:effectLst/>
          </p:spPr>
          <p:txBody>
            <a:bodyPr wrap="square" lIns="45719" tIns="45719" rIns="45719" bIns="45719" numCol="1" anchor="ctr">
              <a:noAutofit/>
            </a:bodyPr>
            <a:lstStyle/>
            <a:p>
              <a:pPr algn="ctr">
                <a:defRPr>
                  <a:solidFill>
                    <a:srgbClr val="FFFFFF"/>
                  </a:solidFill>
                </a:defRPr>
              </a:pPr>
              <a:endParaRPr/>
            </a:p>
          </p:txBody>
        </p:sp>
      </p:grpSp>
      <p:grpSp>
        <p:nvGrpSpPr>
          <p:cNvPr id="116" name="Content Placeholder 2"/>
          <p:cNvGrpSpPr/>
          <p:nvPr/>
        </p:nvGrpSpPr>
        <p:grpSpPr>
          <a:xfrm>
            <a:off x="4648017" y="729591"/>
            <a:ext cx="6900513" cy="5358602"/>
            <a:chOff x="0" y="0"/>
            <a:chExt cx="6900512" cy="5358600"/>
          </a:xfrm>
        </p:grpSpPr>
        <p:grpSp>
          <p:nvGrpSpPr>
            <p:cNvPr id="112" name="Group"/>
            <p:cNvGrpSpPr/>
            <p:nvPr/>
          </p:nvGrpSpPr>
          <p:grpSpPr>
            <a:xfrm>
              <a:off x="0" y="0"/>
              <a:ext cx="6900513" cy="2585700"/>
              <a:chOff x="0" y="0"/>
              <a:chExt cx="6900512" cy="2585699"/>
            </a:xfrm>
          </p:grpSpPr>
          <p:sp>
            <p:nvSpPr>
              <p:cNvPr id="110" name="Rounded Rectangle"/>
              <p:cNvSpPr/>
              <p:nvPr/>
            </p:nvSpPr>
            <p:spPr>
              <a:xfrm>
                <a:off x="0" y="0"/>
                <a:ext cx="6900513" cy="2585700"/>
              </a:xfrm>
              <a:prstGeom prst="roundRect">
                <a:avLst>
                  <a:gd name="adj" fmla="val 16667"/>
                </a:avLst>
              </a:prstGeom>
              <a:solidFill>
                <a:schemeClr val="accent5"/>
              </a:solidFill>
              <a:ln w="12700" cap="flat">
                <a:solidFill>
                  <a:srgbClr val="FFFFFF"/>
                </a:solidFill>
                <a:prstDash val="solid"/>
                <a:miter lim="800000"/>
              </a:ln>
              <a:effectLst/>
            </p:spPr>
            <p:txBody>
              <a:bodyPr wrap="square" lIns="45719" tIns="45719" rIns="45719" bIns="45719" numCol="1" anchor="ctr">
                <a:noAutofit/>
              </a:bodyPr>
              <a:lstStyle/>
              <a:p>
                <a:pPr defTabSz="2889250">
                  <a:lnSpc>
                    <a:spcPct val="90000"/>
                  </a:lnSpc>
                  <a:spcBef>
                    <a:spcPts val="1100"/>
                  </a:spcBef>
                  <a:defRPr sz="2800">
                    <a:solidFill>
                      <a:srgbClr val="FFFFFF"/>
                    </a:solidFill>
                  </a:defRPr>
                </a:pPr>
                <a:endParaRPr/>
              </a:p>
            </p:txBody>
          </p:sp>
          <p:sp>
            <p:nvSpPr>
              <p:cNvPr id="111" name="Inclusion is differentiation"/>
              <p:cNvSpPr txBox="1"/>
              <p:nvPr/>
            </p:nvSpPr>
            <p:spPr>
              <a:xfrm>
                <a:off x="126223" y="174050"/>
                <a:ext cx="6648067" cy="2237600"/>
              </a:xfrm>
              <a:prstGeom prst="rect">
                <a:avLst/>
              </a:prstGeom>
              <a:noFill/>
              <a:ln w="12700" cap="flat">
                <a:noFill/>
                <a:miter lim="400000"/>
              </a:ln>
              <a:effectLst/>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247650" tIns="247650" rIns="247650" bIns="247650" numCol="1" anchor="ctr">
                <a:spAutoFit/>
              </a:bodyPr>
              <a:lstStyle>
                <a:lvl1pPr defTabSz="2889250">
                  <a:lnSpc>
                    <a:spcPct val="90000"/>
                  </a:lnSpc>
                  <a:spcBef>
                    <a:spcPts val="2700"/>
                  </a:spcBef>
                  <a:defRPr sz="6500">
                    <a:solidFill>
                      <a:srgbClr val="FFFFFF"/>
                    </a:solidFill>
                  </a:defRPr>
                </a:lvl1pPr>
              </a:lstStyle>
              <a:p>
                <a:r>
                  <a:t>Inclusion is differentiation</a:t>
                </a:r>
              </a:p>
            </p:txBody>
          </p:sp>
        </p:grpSp>
        <p:grpSp>
          <p:nvGrpSpPr>
            <p:cNvPr id="115" name="Group"/>
            <p:cNvGrpSpPr/>
            <p:nvPr/>
          </p:nvGrpSpPr>
          <p:grpSpPr>
            <a:xfrm>
              <a:off x="0" y="2772900"/>
              <a:ext cx="6900513" cy="2585701"/>
              <a:chOff x="0" y="0"/>
              <a:chExt cx="6900512" cy="2585699"/>
            </a:xfrm>
          </p:grpSpPr>
          <p:sp>
            <p:nvSpPr>
              <p:cNvPr id="113" name="Rounded Rectangle"/>
              <p:cNvSpPr/>
              <p:nvPr/>
            </p:nvSpPr>
            <p:spPr>
              <a:xfrm>
                <a:off x="0" y="0"/>
                <a:ext cx="6900513" cy="2585700"/>
              </a:xfrm>
              <a:prstGeom prst="roundRect">
                <a:avLst>
                  <a:gd name="adj" fmla="val 16667"/>
                </a:avLst>
              </a:prstGeom>
              <a:solidFill>
                <a:schemeClr val="accent6"/>
              </a:solidFill>
              <a:ln w="12700" cap="flat">
                <a:solidFill>
                  <a:srgbClr val="FFFFFF"/>
                </a:solidFill>
                <a:prstDash val="solid"/>
                <a:miter lim="800000"/>
              </a:ln>
              <a:effectLst/>
            </p:spPr>
            <p:txBody>
              <a:bodyPr wrap="square" lIns="45719" tIns="45719" rIns="45719" bIns="45719" numCol="1" anchor="ctr">
                <a:noAutofit/>
              </a:bodyPr>
              <a:lstStyle/>
              <a:p>
                <a:pPr defTabSz="2889250">
                  <a:lnSpc>
                    <a:spcPct val="90000"/>
                  </a:lnSpc>
                  <a:spcBef>
                    <a:spcPts val="1100"/>
                  </a:spcBef>
                  <a:defRPr sz="2800">
                    <a:solidFill>
                      <a:srgbClr val="FFFFFF"/>
                    </a:solidFill>
                  </a:defRPr>
                </a:pPr>
                <a:endParaRPr/>
              </a:p>
            </p:txBody>
          </p:sp>
          <p:sp>
            <p:nvSpPr>
              <p:cNvPr id="114" name="Distinct but included"/>
              <p:cNvSpPr txBox="1"/>
              <p:nvPr/>
            </p:nvSpPr>
            <p:spPr>
              <a:xfrm>
                <a:off x="126223" y="174050"/>
                <a:ext cx="6648067" cy="2237600"/>
              </a:xfrm>
              <a:prstGeom prst="rect">
                <a:avLst/>
              </a:prstGeom>
              <a:noFill/>
              <a:ln w="12700" cap="flat">
                <a:noFill/>
                <a:miter lim="400000"/>
              </a:ln>
              <a:effectLst/>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247650" tIns="247650" rIns="247650" bIns="247650" numCol="1" anchor="ctr">
                <a:spAutoFit/>
              </a:bodyPr>
              <a:lstStyle>
                <a:lvl1pPr defTabSz="2889250">
                  <a:lnSpc>
                    <a:spcPct val="90000"/>
                  </a:lnSpc>
                  <a:spcBef>
                    <a:spcPts val="2700"/>
                  </a:spcBef>
                  <a:defRPr sz="6500">
                    <a:solidFill>
                      <a:srgbClr val="FFFFFF"/>
                    </a:solidFill>
                  </a:defRPr>
                </a:lvl1pPr>
              </a:lstStyle>
              <a:p>
                <a:r>
                  <a:t>Distinct but included</a:t>
                </a:r>
              </a:p>
            </p:txBody>
          </p:sp>
        </p:grpSp>
      </p:grpSp>
    </p:spTree>
  </p:cSld>
  <p:clrMapOvr>
    <a:masterClrMapping/>
  </p:clrMapOvr>
  <p:transition spd="med"/>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8" name="Rectangle 7"/>
          <p:cNvSpPr/>
          <p:nvPr/>
        </p:nvSpPr>
        <p:spPr>
          <a:xfrm>
            <a:off x="3046" y="0"/>
            <a:ext cx="12188954" cy="6858001"/>
          </a:xfrm>
          <a:prstGeom prst="rect">
            <a:avLst/>
          </a:prstGeom>
          <a:solidFill>
            <a:srgbClr val="FFFFFF"/>
          </a:solidFill>
          <a:ln w="12700">
            <a:miter lim="400000"/>
          </a:ln>
        </p:spPr>
        <p:txBody>
          <a:bodyPr lIns="45719" rIns="45719" anchor="ctr"/>
          <a:lstStyle/>
          <a:p>
            <a:pPr algn="ctr">
              <a:defRPr>
                <a:solidFill>
                  <a:srgbClr val="FFFFFF"/>
                </a:solidFill>
              </a:defRPr>
            </a:pPr>
            <a:r>
              <a:rPr lang="en-GB" dirty="0"/>
              <a:t>https</a:t>
            </a:r>
            <a:endParaRPr dirty="0">
              <a:solidFill>
                <a:schemeClr val="tx1"/>
              </a:solidFill>
            </a:endParaRPr>
          </a:p>
        </p:txBody>
      </p:sp>
      <p:sp>
        <p:nvSpPr>
          <p:cNvPr id="119" name="Rectangle 9"/>
          <p:cNvSpPr/>
          <p:nvPr/>
        </p:nvSpPr>
        <p:spPr>
          <a:xfrm>
            <a:off x="-1" y="-4"/>
            <a:ext cx="4167270" cy="6858004"/>
          </a:xfrm>
          <a:prstGeom prst="rect">
            <a:avLst/>
          </a:prstGeom>
          <a:solidFill>
            <a:schemeClr val="accent2"/>
          </a:solidFill>
          <a:ln w="12700">
            <a:miter lim="400000"/>
          </a:ln>
        </p:spPr>
        <p:txBody>
          <a:bodyPr lIns="45719" rIns="45719" anchor="ctr"/>
          <a:lstStyle/>
          <a:p>
            <a:pPr algn="ctr">
              <a:defRPr>
                <a:solidFill>
                  <a:srgbClr val="FFFFFF"/>
                </a:solidFill>
              </a:defRPr>
            </a:pPr>
            <a:endParaRPr/>
          </a:p>
        </p:txBody>
      </p:sp>
      <p:sp>
        <p:nvSpPr>
          <p:cNvPr id="120" name="Title 1"/>
          <p:cNvSpPr txBox="1">
            <a:spLocks noGrp="1"/>
          </p:cNvSpPr>
          <p:nvPr>
            <p:ph type="title"/>
          </p:nvPr>
        </p:nvSpPr>
        <p:spPr>
          <a:xfrm>
            <a:off x="686833" y="591343"/>
            <a:ext cx="3200401" cy="5585621"/>
          </a:xfrm>
          <a:prstGeom prst="rect">
            <a:avLst/>
          </a:prstGeom>
        </p:spPr>
        <p:txBody>
          <a:bodyPr/>
          <a:lstStyle>
            <a:lvl1pPr>
              <a:defRPr>
                <a:solidFill>
                  <a:srgbClr val="FFFFFF"/>
                </a:solidFill>
              </a:defRPr>
            </a:lvl1pPr>
          </a:lstStyle>
          <a:p>
            <a:r>
              <a:rPr dirty="0"/>
              <a:t>History phases</a:t>
            </a:r>
            <a:r>
              <a:rPr lang="en-GB" dirty="0"/>
              <a:t> of difference </a:t>
            </a:r>
            <a:r>
              <a:rPr dirty="0"/>
              <a:t> 	</a:t>
            </a:r>
          </a:p>
        </p:txBody>
      </p:sp>
      <p:sp>
        <p:nvSpPr>
          <p:cNvPr id="121" name="Arc 11"/>
          <p:cNvSpPr/>
          <p:nvPr/>
        </p:nvSpPr>
        <p:spPr>
          <a:xfrm flipV="1">
            <a:off x="9592117" y="4497194"/>
            <a:ext cx="2041718" cy="2041718"/>
          </a:xfrm>
          <a:custGeom>
            <a:avLst/>
            <a:gdLst/>
            <a:ahLst/>
            <a:cxnLst>
              <a:cxn ang="0">
                <a:pos x="wd2" y="hd2"/>
              </a:cxn>
              <a:cxn ang="5400000">
                <a:pos x="wd2" y="hd2"/>
              </a:cxn>
              <a:cxn ang="10800000">
                <a:pos x="wd2" y="hd2"/>
              </a:cxn>
              <a:cxn ang="16200000">
                <a:pos x="wd2" y="hd2"/>
              </a:cxn>
            </a:cxnLst>
            <a:rect l="0" t="0" r="r" b="b"/>
            <a:pathLst>
              <a:path w="21600" h="21600" extrusionOk="0">
                <a:moveTo>
                  <a:pt x="0" y="0"/>
                </a:moveTo>
                <a:cubicBezTo>
                  <a:pt x="11929" y="0"/>
                  <a:pt x="21600" y="9671"/>
                  <a:pt x="21600" y="21600"/>
                </a:cubicBezTo>
              </a:path>
            </a:pathLst>
          </a:custGeom>
          <a:ln w="127000" cap="rnd">
            <a:solidFill>
              <a:schemeClr val="accent4"/>
            </a:solidFill>
            <a:prstDash val="dash"/>
            <a:miter/>
          </a:ln>
        </p:spPr>
        <p:txBody>
          <a:bodyPr lIns="45719" rIns="45719" anchor="ctr"/>
          <a:lstStyle/>
          <a:p>
            <a:pPr algn="ctr"/>
            <a:endParaRPr/>
          </a:p>
        </p:txBody>
      </p:sp>
      <p:sp>
        <p:nvSpPr>
          <p:cNvPr id="122" name="Content Placeholder 2"/>
          <p:cNvSpPr txBox="1">
            <a:spLocks noGrp="1"/>
          </p:cNvSpPr>
          <p:nvPr>
            <p:ph type="body" idx="1"/>
          </p:nvPr>
        </p:nvSpPr>
        <p:spPr>
          <a:xfrm>
            <a:off x="4447307" y="591344"/>
            <a:ext cx="6906492" cy="3557946"/>
          </a:xfrm>
          <a:prstGeom prst="rect">
            <a:avLst/>
          </a:prstGeom>
        </p:spPr>
        <p:txBody>
          <a:bodyPr anchor="ctr"/>
          <a:lstStyle/>
          <a:p>
            <a:r>
              <a:rPr dirty="0"/>
              <a:t>Ignore </a:t>
            </a:r>
          </a:p>
          <a:p>
            <a:r>
              <a:rPr dirty="0"/>
              <a:t>Segregate </a:t>
            </a:r>
          </a:p>
          <a:p>
            <a:r>
              <a:rPr dirty="0"/>
              <a:t>Integrate </a:t>
            </a:r>
          </a:p>
          <a:p>
            <a:r>
              <a:rPr dirty="0"/>
              <a:t>Inclusion</a:t>
            </a:r>
            <a:endParaRPr lang="en-GB" dirty="0"/>
          </a:p>
          <a:p>
            <a:endParaRPr lang="en-GB" dirty="0"/>
          </a:p>
          <a:p>
            <a:endParaRPr dirty="0"/>
          </a:p>
        </p:txBody>
      </p:sp>
      <p:sp>
        <p:nvSpPr>
          <p:cNvPr id="2" name="TextBox 1">
            <a:extLst>
              <a:ext uri="{FF2B5EF4-FFF2-40B4-BE49-F238E27FC236}">
                <a16:creationId xmlns:a16="http://schemas.microsoft.com/office/drawing/2014/main" id="{F5528808-F86D-CBC3-033B-746DF0FFA9F9}"/>
              </a:ext>
            </a:extLst>
          </p:cNvPr>
          <p:cNvSpPr txBox="1"/>
          <p:nvPr/>
        </p:nvSpPr>
        <p:spPr>
          <a:xfrm>
            <a:off x="4929352" y="4025462"/>
            <a:ext cx="5255172" cy="646329"/>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45719" tIns="45719" rIns="45719" bIns="45719" numCol="1" spcCol="38100" rtlCol="0" anchor="t">
            <a:spAutoFit/>
          </a:bodyPr>
          <a:lstStyle/>
          <a:p>
            <a:r>
              <a:rPr lang="en-GB" dirty="0">
                <a:solidFill>
                  <a:schemeClr val="tx1"/>
                </a:solidFill>
                <a:hlinkClick r:id="rId2"/>
              </a:rPr>
              <a:t>://</a:t>
            </a:r>
            <a:r>
              <a:rPr lang="en-GB" dirty="0" err="1">
                <a:solidFill>
                  <a:schemeClr val="tx1"/>
                </a:solidFill>
                <a:hlinkClick r:id="rId2"/>
              </a:rPr>
              <a:t>www.youtube.com</a:t>
            </a:r>
            <a:r>
              <a:rPr lang="en-GB" dirty="0">
                <a:solidFill>
                  <a:schemeClr val="tx1"/>
                </a:solidFill>
                <a:hlinkClick r:id="rId2"/>
              </a:rPr>
              <a:t>/</a:t>
            </a:r>
            <a:r>
              <a:rPr lang="en-GB" dirty="0" err="1">
                <a:solidFill>
                  <a:schemeClr val="tx1"/>
                </a:solidFill>
                <a:hlinkClick r:id="rId2"/>
              </a:rPr>
              <a:t>watch?v</a:t>
            </a:r>
            <a:r>
              <a:rPr lang="en-GB" dirty="0">
                <a:solidFill>
                  <a:schemeClr val="tx1"/>
                </a:solidFill>
                <a:hlinkClick r:id="rId2"/>
              </a:rPr>
              <a:t>=aNQMYEQ1SU8</a:t>
            </a:r>
            <a:endParaRPr lang="en-GB" dirty="0">
              <a:solidFill>
                <a:schemeClr val="tx1"/>
              </a:solidFill>
            </a:endParaRPr>
          </a:p>
          <a:p>
            <a:endParaRPr lang="en-GB" dirty="0">
              <a:solidFill>
                <a:schemeClr val="tx1"/>
              </a:solidFill>
            </a:endParaRPr>
          </a:p>
        </p:txBody>
      </p:sp>
    </p:spTree>
  </p:cSld>
  <p:clrMapOvr>
    <a:masterClrMapping/>
  </p:clrMapOvr>
  <p:transition spd="med"/>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4" name="Rectangle 7"/>
          <p:cNvSpPr/>
          <p:nvPr/>
        </p:nvSpPr>
        <p:spPr>
          <a:xfrm>
            <a:off x="3047" y="4293"/>
            <a:ext cx="12188954" cy="6858001"/>
          </a:xfrm>
          <a:prstGeom prst="rect">
            <a:avLst/>
          </a:prstGeom>
          <a:solidFill>
            <a:srgbClr val="FFFFFF"/>
          </a:solidFill>
          <a:ln w="12700">
            <a:miter lim="400000"/>
          </a:ln>
        </p:spPr>
        <p:txBody>
          <a:bodyPr lIns="45719" rIns="45719" anchor="ctr"/>
          <a:lstStyle/>
          <a:p>
            <a:pPr algn="ctr">
              <a:defRPr>
                <a:solidFill>
                  <a:srgbClr val="FFFFFF"/>
                </a:solidFill>
              </a:defRPr>
            </a:pPr>
            <a:endParaRPr/>
          </a:p>
        </p:txBody>
      </p:sp>
      <p:sp>
        <p:nvSpPr>
          <p:cNvPr id="125" name="Rectangle 9"/>
          <p:cNvSpPr/>
          <p:nvPr/>
        </p:nvSpPr>
        <p:spPr>
          <a:xfrm>
            <a:off x="-1" y="-4"/>
            <a:ext cx="4167270" cy="6858004"/>
          </a:xfrm>
          <a:prstGeom prst="rect">
            <a:avLst/>
          </a:prstGeom>
          <a:solidFill>
            <a:schemeClr val="accent2"/>
          </a:solidFill>
          <a:ln w="12700">
            <a:miter lim="400000"/>
          </a:ln>
        </p:spPr>
        <p:txBody>
          <a:bodyPr lIns="45719" rIns="45719" anchor="ctr"/>
          <a:lstStyle/>
          <a:p>
            <a:pPr algn="ctr">
              <a:defRPr>
                <a:solidFill>
                  <a:srgbClr val="FFFFFF"/>
                </a:solidFill>
              </a:defRPr>
            </a:pPr>
            <a:endParaRPr/>
          </a:p>
        </p:txBody>
      </p:sp>
      <p:sp>
        <p:nvSpPr>
          <p:cNvPr id="126" name="Title 1"/>
          <p:cNvSpPr txBox="1">
            <a:spLocks noGrp="1"/>
          </p:cNvSpPr>
          <p:nvPr>
            <p:ph type="title"/>
          </p:nvPr>
        </p:nvSpPr>
        <p:spPr>
          <a:xfrm>
            <a:off x="686833" y="591343"/>
            <a:ext cx="3200401" cy="5585621"/>
          </a:xfrm>
          <a:prstGeom prst="rect">
            <a:avLst/>
          </a:prstGeom>
        </p:spPr>
        <p:txBody>
          <a:bodyPr/>
          <a:lstStyle>
            <a:lvl1pPr>
              <a:defRPr>
                <a:solidFill>
                  <a:srgbClr val="FFFFFF"/>
                </a:solidFill>
              </a:defRPr>
            </a:lvl1pPr>
          </a:lstStyle>
          <a:p>
            <a:r>
              <a:t>Normativity </a:t>
            </a:r>
          </a:p>
        </p:txBody>
      </p:sp>
      <p:sp>
        <p:nvSpPr>
          <p:cNvPr id="127" name="Arc 11"/>
          <p:cNvSpPr/>
          <p:nvPr/>
        </p:nvSpPr>
        <p:spPr>
          <a:xfrm flipV="1">
            <a:off x="9592117" y="4497194"/>
            <a:ext cx="2041718" cy="2041718"/>
          </a:xfrm>
          <a:custGeom>
            <a:avLst/>
            <a:gdLst/>
            <a:ahLst/>
            <a:cxnLst>
              <a:cxn ang="0">
                <a:pos x="wd2" y="hd2"/>
              </a:cxn>
              <a:cxn ang="5400000">
                <a:pos x="wd2" y="hd2"/>
              </a:cxn>
              <a:cxn ang="10800000">
                <a:pos x="wd2" y="hd2"/>
              </a:cxn>
              <a:cxn ang="16200000">
                <a:pos x="wd2" y="hd2"/>
              </a:cxn>
            </a:cxnLst>
            <a:rect l="0" t="0" r="r" b="b"/>
            <a:pathLst>
              <a:path w="21600" h="21600" extrusionOk="0">
                <a:moveTo>
                  <a:pt x="0" y="0"/>
                </a:moveTo>
                <a:cubicBezTo>
                  <a:pt x="11929" y="0"/>
                  <a:pt x="21600" y="9671"/>
                  <a:pt x="21600" y="21600"/>
                </a:cubicBezTo>
              </a:path>
            </a:pathLst>
          </a:custGeom>
          <a:ln w="127000" cap="rnd">
            <a:solidFill>
              <a:schemeClr val="accent4"/>
            </a:solidFill>
            <a:prstDash val="dash"/>
            <a:miter/>
          </a:ln>
        </p:spPr>
        <p:txBody>
          <a:bodyPr lIns="45719" rIns="45719" anchor="ctr"/>
          <a:lstStyle/>
          <a:p>
            <a:pPr algn="ctr"/>
            <a:endParaRPr/>
          </a:p>
        </p:txBody>
      </p:sp>
      <p:sp>
        <p:nvSpPr>
          <p:cNvPr id="128" name="Content Placeholder 2"/>
          <p:cNvSpPr txBox="1">
            <a:spLocks noGrp="1"/>
          </p:cNvSpPr>
          <p:nvPr>
            <p:ph type="body" idx="1"/>
          </p:nvPr>
        </p:nvSpPr>
        <p:spPr>
          <a:xfrm>
            <a:off x="4447307" y="591343"/>
            <a:ext cx="6906492" cy="5585621"/>
          </a:xfrm>
          <a:prstGeom prst="rect">
            <a:avLst/>
          </a:prstGeom>
        </p:spPr>
        <p:txBody>
          <a:bodyPr anchor="ctr"/>
          <a:lstStyle/>
          <a:p>
            <a:r>
              <a:rPr dirty="0"/>
              <a:t>Industrial society </a:t>
            </a:r>
          </a:p>
          <a:p>
            <a:r>
              <a:rPr dirty="0"/>
              <a:t>World War I </a:t>
            </a:r>
          </a:p>
          <a:p>
            <a:r>
              <a:rPr dirty="0"/>
              <a:t>Social change </a:t>
            </a:r>
          </a:p>
          <a:p>
            <a:r>
              <a:rPr dirty="0"/>
              <a:t>Big stories on social norms</a:t>
            </a:r>
          </a:p>
        </p:txBody>
      </p:sp>
    </p:spTree>
  </p:cSld>
  <p:clrMapOvr>
    <a:masterClrMapping/>
  </p:clrMapOvr>
  <p:transition spd="med"/>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0" name="Rectangle 7"/>
          <p:cNvSpPr/>
          <p:nvPr/>
        </p:nvSpPr>
        <p:spPr>
          <a:xfrm>
            <a:off x="3047" y="4293"/>
            <a:ext cx="12188954" cy="6858001"/>
          </a:xfrm>
          <a:prstGeom prst="rect">
            <a:avLst/>
          </a:prstGeom>
          <a:solidFill>
            <a:srgbClr val="FFFFFF"/>
          </a:solidFill>
          <a:ln w="12700">
            <a:miter lim="400000"/>
          </a:ln>
        </p:spPr>
        <p:txBody>
          <a:bodyPr lIns="45719" rIns="45719" anchor="ctr"/>
          <a:lstStyle/>
          <a:p>
            <a:pPr algn="ctr">
              <a:defRPr>
                <a:solidFill>
                  <a:srgbClr val="FFFFFF"/>
                </a:solidFill>
              </a:defRPr>
            </a:pPr>
            <a:endParaRPr/>
          </a:p>
        </p:txBody>
      </p:sp>
      <p:sp>
        <p:nvSpPr>
          <p:cNvPr id="131" name="Rectangle 9"/>
          <p:cNvSpPr/>
          <p:nvPr/>
        </p:nvSpPr>
        <p:spPr>
          <a:xfrm>
            <a:off x="0" y="4290"/>
            <a:ext cx="4167270" cy="6858004"/>
          </a:xfrm>
          <a:prstGeom prst="rect">
            <a:avLst/>
          </a:prstGeom>
          <a:solidFill>
            <a:schemeClr val="accent2"/>
          </a:solidFill>
          <a:ln w="12700">
            <a:miter lim="400000"/>
          </a:ln>
        </p:spPr>
        <p:txBody>
          <a:bodyPr lIns="45719" rIns="45719" anchor="ctr"/>
          <a:lstStyle/>
          <a:p>
            <a:pPr algn="ctr">
              <a:defRPr>
                <a:solidFill>
                  <a:srgbClr val="FFFFFF"/>
                </a:solidFill>
              </a:defRPr>
            </a:pPr>
            <a:endParaRPr/>
          </a:p>
        </p:txBody>
      </p:sp>
      <p:sp>
        <p:nvSpPr>
          <p:cNvPr id="132" name="Title 1"/>
          <p:cNvSpPr txBox="1">
            <a:spLocks noGrp="1"/>
          </p:cNvSpPr>
          <p:nvPr>
            <p:ph type="title"/>
          </p:nvPr>
        </p:nvSpPr>
        <p:spPr>
          <a:prstGeom prst="rect">
            <a:avLst/>
          </a:prstGeom>
        </p:spPr>
        <p:txBody>
          <a:bodyPr/>
          <a:lstStyle>
            <a:lvl1pPr>
              <a:defRPr>
                <a:solidFill>
                  <a:srgbClr val="FFFFFF"/>
                </a:solidFill>
              </a:defRPr>
            </a:lvl1pPr>
          </a:lstStyle>
          <a:p>
            <a:r>
              <a:rPr dirty="0">
                <a:solidFill>
                  <a:schemeClr val="tx1"/>
                </a:solidFill>
              </a:rPr>
              <a:t>Case study </a:t>
            </a:r>
            <a:r>
              <a:rPr lang="en-GB" dirty="0">
                <a:solidFill>
                  <a:schemeClr val="tx1"/>
                </a:solidFill>
              </a:rPr>
              <a:t>: Education as pedagogy </a:t>
            </a:r>
            <a:endParaRPr dirty="0">
              <a:solidFill>
                <a:schemeClr val="tx1"/>
              </a:solidFill>
            </a:endParaRPr>
          </a:p>
        </p:txBody>
      </p:sp>
      <p:sp>
        <p:nvSpPr>
          <p:cNvPr id="133" name="Arc 11"/>
          <p:cNvSpPr/>
          <p:nvPr/>
        </p:nvSpPr>
        <p:spPr>
          <a:xfrm flipV="1">
            <a:off x="9592117" y="4497194"/>
            <a:ext cx="2041718" cy="2041718"/>
          </a:xfrm>
          <a:custGeom>
            <a:avLst/>
            <a:gdLst/>
            <a:ahLst/>
            <a:cxnLst>
              <a:cxn ang="0">
                <a:pos x="wd2" y="hd2"/>
              </a:cxn>
              <a:cxn ang="5400000">
                <a:pos x="wd2" y="hd2"/>
              </a:cxn>
              <a:cxn ang="10800000">
                <a:pos x="wd2" y="hd2"/>
              </a:cxn>
              <a:cxn ang="16200000">
                <a:pos x="wd2" y="hd2"/>
              </a:cxn>
            </a:cxnLst>
            <a:rect l="0" t="0" r="r" b="b"/>
            <a:pathLst>
              <a:path w="21600" h="21600" extrusionOk="0">
                <a:moveTo>
                  <a:pt x="0" y="0"/>
                </a:moveTo>
                <a:cubicBezTo>
                  <a:pt x="11929" y="0"/>
                  <a:pt x="21600" y="9671"/>
                  <a:pt x="21600" y="21600"/>
                </a:cubicBezTo>
              </a:path>
            </a:pathLst>
          </a:custGeom>
          <a:ln w="127000" cap="rnd">
            <a:solidFill>
              <a:schemeClr val="accent4"/>
            </a:solidFill>
            <a:prstDash val="dash"/>
            <a:miter/>
          </a:ln>
        </p:spPr>
        <p:txBody>
          <a:bodyPr lIns="45719" rIns="45719" anchor="ctr"/>
          <a:lstStyle/>
          <a:p>
            <a:pPr algn="ctr"/>
            <a:endParaRPr/>
          </a:p>
        </p:txBody>
      </p:sp>
      <p:graphicFrame>
        <p:nvGraphicFramePr>
          <p:cNvPr id="136" name="Content Placeholder 2">
            <a:extLst>
              <a:ext uri="{FF2B5EF4-FFF2-40B4-BE49-F238E27FC236}">
                <a16:creationId xmlns:a16="http://schemas.microsoft.com/office/drawing/2014/main" id="{810CB360-0526-5CC1-1474-338F968C6F66}"/>
              </a:ext>
            </a:extLst>
          </p:cNvPr>
          <p:cNvGraphicFramePr/>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transition spd="med"/>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58B643-01D3-BC85-EFFF-053653358667}"/>
              </a:ext>
            </a:extLst>
          </p:cNvPr>
          <p:cNvSpPr>
            <a:spLocks noGrp="1"/>
          </p:cNvSpPr>
          <p:nvPr>
            <p:ph type="title"/>
          </p:nvPr>
        </p:nvSpPr>
        <p:spPr>
          <a:xfrm>
            <a:off x="838200" y="723578"/>
            <a:ext cx="4595071" cy="1645501"/>
          </a:xfrm>
        </p:spPr>
        <p:txBody>
          <a:bodyPr vert="horz" lIns="91440" tIns="45720" rIns="91440" bIns="45720" rtlCol="0" anchor="ctr">
            <a:normAutofit/>
          </a:bodyPr>
          <a:lstStyle/>
          <a:p>
            <a:pPr>
              <a:spcBef>
                <a:spcPct val="0"/>
              </a:spcBef>
            </a:pPr>
            <a:r>
              <a:rPr lang="en-US" kern="1200">
                <a:solidFill>
                  <a:schemeClr val="tx1"/>
                </a:solidFill>
                <a:latin typeface="+mj-lt"/>
                <a:ea typeface="+mj-ea"/>
                <a:cs typeface="+mj-cs"/>
              </a:rPr>
              <a:t>Sad Little Men (Richard Beard)</a:t>
            </a:r>
          </a:p>
        </p:txBody>
      </p:sp>
      <p:sp>
        <p:nvSpPr>
          <p:cNvPr id="3" name="Text Placeholder 2">
            <a:extLst>
              <a:ext uri="{FF2B5EF4-FFF2-40B4-BE49-F238E27FC236}">
                <a16:creationId xmlns:a16="http://schemas.microsoft.com/office/drawing/2014/main" id="{AF6628B2-E2C8-22A9-2472-5F391643CF44}"/>
              </a:ext>
            </a:extLst>
          </p:cNvPr>
          <p:cNvSpPr>
            <a:spLocks noGrp="1"/>
          </p:cNvSpPr>
          <p:nvPr>
            <p:ph type="body" idx="1"/>
          </p:nvPr>
        </p:nvSpPr>
        <p:spPr>
          <a:xfrm>
            <a:off x="838200" y="2548467"/>
            <a:ext cx="4595071" cy="3628495"/>
          </a:xfrm>
        </p:spPr>
        <p:txBody>
          <a:bodyPr vert="horz" lIns="91440" tIns="45720" rIns="91440" bIns="45720" rtlCol="0">
            <a:normAutofit/>
          </a:bodyPr>
          <a:lstStyle/>
          <a:p>
            <a:pPr>
              <a:buFont typeface="Arial" panose="020B0604020202020204" pitchFamily="34" charset="0"/>
              <a:buChar char="•"/>
            </a:pPr>
            <a:endParaRPr lang="en-US" sz="2000" kern="1200" dirty="0">
              <a:solidFill>
                <a:schemeClr val="tx1"/>
              </a:solidFill>
              <a:latin typeface="+mn-lt"/>
              <a:ea typeface="+mn-ea"/>
              <a:cs typeface="+mn-cs"/>
            </a:endParaRPr>
          </a:p>
        </p:txBody>
      </p:sp>
      <p:sp>
        <p:nvSpPr>
          <p:cNvPr id="22" name="Rectangle 13">
            <a:extLst>
              <a:ext uri="{FF2B5EF4-FFF2-40B4-BE49-F238E27FC236}">
                <a16:creationId xmlns:a16="http://schemas.microsoft.com/office/drawing/2014/main" id="{003713C1-2FB2-413B-BF91-3AE41726FB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0991" y="3474720"/>
            <a:ext cx="6100914" cy="33832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3" name="Rectangle 15">
            <a:extLst>
              <a:ext uri="{FF2B5EF4-FFF2-40B4-BE49-F238E27FC236}">
                <a16:creationId xmlns:a16="http://schemas.microsoft.com/office/drawing/2014/main" id="{90795B4D-5022-4A7F-A01D-8D880B7CDB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99584" y="0"/>
            <a:ext cx="6192415" cy="6858000"/>
          </a:xfrm>
          <a:prstGeom prst="rect">
            <a:avLst/>
          </a:prstGeom>
          <a:solidFill>
            <a:schemeClr val="tx1">
              <a:lumMod val="85000"/>
              <a:lumOff val="15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4" name="Rectangle 17">
            <a:extLst>
              <a:ext uri="{FF2B5EF4-FFF2-40B4-BE49-F238E27FC236}">
                <a16:creationId xmlns:a16="http://schemas.microsoft.com/office/drawing/2014/main" id="{AFD19018-DE7C-4796-ADF2-AD2EB0FC0D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5999" y="0"/>
            <a:ext cx="3002281" cy="33832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7" name="Picture 6" descr="Text&#10;&#10;Description automatically generated">
            <a:extLst>
              <a:ext uri="{FF2B5EF4-FFF2-40B4-BE49-F238E27FC236}">
                <a16:creationId xmlns:a16="http://schemas.microsoft.com/office/drawing/2014/main" id="{BF678707-F72A-F9E1-FF52-37B0A64FCCC6}"/>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2084815" y="2891940"/>
            <a:ext cx="1595941" cy="2739814"/>
          </a:xfrm>
          <a:prstGeom prst="rect">
            <a:avLst/>
          </a:prstGeom>
        </p:spPr>
      </p:pic>
      <p:sp>
        <p:nvSpPr>
          <p:cNvPr id="25" name="Rectangle 19">
            <a:extLst>
              <a:ext uri="{FF2B5EF4-FFF2-40B4-BE49-F238E27FC236}">
                <a16:creationId xmlns:a16="http://schemas.microsoft.com/office/drawing/2014/main" id="{B1A0A2C2-4F85-44AF-8708-8DCA4B550C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9624" y="0"/>
            <a:ext cx="3002281" cy="33832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9" name="Picture 8" descr="A group of students in a classroom&#10;&#10;Description automatically generated with medium confidence">
            <a:extLst>
              <a:ext uri="{FF2B5EF4-FFF2-40B4-BE49-F238E27FC236}">
                <a16:creationId xmlns:a16="http://schemas.microsoft.com/office/drawing/2014/main" id="{89608580-B3CE-86A8-F38B-042D68393147}"/>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9189530" y="403288"/>
            <a:ext cx="2949782" cy="2286080"/>
          </a:xfrm>
          <a:prstGeom prst="rect">
            <a:avLst/>
          </a:prstGeom>
        </p:spPr>
      </p:pic>
      <p:pic>
        <p:nvPicPr>
          <p:cNvPr id="5" name="Picture 4" descr="A group of men posing for a photo&#10;&#10;Description automatically generated">
            <a:extLst>
              <a:ext uri="{FF2B5EF4-FFF2-40B4-BE49-F238E27FC236}">
                <a16:creationId xmlns:a16="http://schemas.microsoft.com/office/drawing/2014/main" id="{64936F77-AD57-765A-CF24-D1EBC5F207D9}"/>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6420908" y="3871433"/>
            <a:ext cx="5446184" cy="2409936"/>
          </a:xfrm>
          <a:prstGeom prst="rect">
            <a:avLst/>
          </a:prstGeom>
        </p:spPr>
      </p:pic>
      <p:pic>
        <p:nvPicPr>
          <p:cNvPr id="11" name="Picture 10" descr="A group of people in a classroom&#10;&#10;Description automatically generated with low confidence">
            <a:extLst>
              <a:ext uri="{FF2B5EF4-FFF2-40B4-BE49-F238E27FC236}">
                <a16:creationId xmlns:a16="http://schemas.microsoft.com/office/drawing/2014/main" id="{F199082F-1831-B8C4-70EF-2FD55DF6CF8C}"/>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5982108" y="369523"/>
            <a:ext cx="3044465" cy="2522417"/>
          </a:xfrm>
          <a:prstGeom prst="rect">
            <a:avLst/>
          </a:prstGeom>
        </p:spPr>
      </p:pic>
    </p:spTree>
    <p:extLst>
      <p:ext uri="{BB962C8B-B14F-4D97-AF65-F5344CB8AC3E}">
        <p14:creationId xmlns:p14="http://schemas.microsoft.com/office/powerpoint/2010/main" val="4172224354"/>
      </p:ext>
    </p:extLst>
  </p:cSld>
  <p:clrMapOvr>
    <a:overrideClrMapping bg1="dk1" tx1="lt1" bg2="dk2" tx2="lt2" accent1="accent1" accent2="accent2" accent3="accent3" accent4="accent4" accent5="accent5" accent6="accent6" hlink="hlink" folHlink="folHlink"/>
  </p:clrMapOvr>
  <p:transition spd="med"/>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6" name="Rectangle 7"/>
          <p:cNvSpPr/>
          <p:nvPr/>
        </p:nvSpPr>
        <p:spPr>
          <a:xfrm>
            <a:off x="3047" y="0"/>
            <a:ext cx="12188954" cy="6858000"/>
          </a:xfrm>
          <a:prstGeom prst="rect">
            <a:avLst/>
          </a:prstGeom>
          <a:solidFill>
            <a:srgbClr val="FFFFFF"/>
          </a:solidFill>
          <a:ln w="12700">
            <a:miter lim="400000"/>
          </a:ln>
        </p:spPr>
        <p:txBody>
          <a:bodyPr lIns="45719" rIns="45719" anchor="ctr"/>
          <a:lstStyle/>
          <a:p>
            <a:pPr algn="ctr">
              <a:defRPr>
                <a:solidFill>
                  <a:srgbClr val="FFFFFF"/>
                </a:solidFill>
              </a:defRPr>
            </a:pPr>
            <a:endParaRPr/>
          </a:p>
        </p:txBody>
      </p:sp>
      <p:sp>
        <p:nvSpPr>
          <p:cNvPr id="137" name="Oval 9"/>
          <p:cNvSpPr/>
          <p:nvPr/>
        </p:nvSpPr>
        <p:spPr>
          <a:xfrm>
            <a:off x="707392" y="847599"/>
            <a:ext cx="4619940" cy="4619940"/>
          </a:xfrm>
          <a:prstGeom prst="ellipse">
            <a:avLst/>
          </a:prstGeom>
          <a:solidFill>
            <a:schemeClr val="accent2"/>
          </a:solidFill>
          <a:ln w="12700">
            <a:miter lim="400000"/>
          </a:ln>
        </p:spPr>
        <p:txBody>
          <a:bodyPr lIns="45719" rIns="45719" anchor="ctr"/>
          <a:lstStyle/>
          <a:p>
            <a:pPr algn="ctr">
              <a:defRPr>
                <a:solidFill>
                  <a:srgbClr val="FFFFFF"/>
                </a:solidFill>
              </a:defRPr>
            </a:pPr>
            <a:endParaRPr/>
          </a:p>
        </p:txBody>
      </p:sp>
      <p:sp>
        <p:nvSpPr>
          <p:cNvPr id="138" name="Title 1"/>
          <p:cNvSpPr txBox="1">
            <a:spLocks noGrp="1"/>
          </p:cNvSpPr>
          <p:nvPr>
            <p:ph type="title"/>
          </p:nvPr>
        </p:nvSpPr>
        <p:spPr>
          <a:xfrm>
            <a:off x="1389277" y="1233241"/>
            <a:ext cx="3240508" cy="4064628"/>
          </a:xfrm>
          <a:prstGeom prst="rect">
            <a:avLst/>
          </a:prstGeom>
        </p:spPr>
        <p:txBody>
          <a:bodyPr/>
          <a:lstStyle>
            <a:lvl1pPr>
              <a:defRPr>
                <a:solidFill>
                  <a:srgbClr val="FFFFFF"/>
                </a:solidFill>
              </a:defRPr>
            </a:lvl1pPr>
          </a:lstStyle>
          <a:p>
            <a:r>
              <a:t>For the FE HEI sector </a:t>
            </a:r>
          </a:p>
        </p:txBody>
      </p:sp>
      <p:sp>
        <p:nvSpPr>
          <p:cNvPr id="139" name="Freeform: Shape 11"/>
          <p:cNvSpPr/>
          <p:nvPr/>
        </p:nvSpPr>
        <p:spPr>
          <a:xfrm flipH="1">
            <a:off x="530529" y="-1"/>
            <a:ext cx="1155142" cy="591011"/>
          </a:xfrm>
          <a:custGeom>
            <a:avLst/>
            <a:gdLst/>
            <a:ahLst/>
            <a:cxnLst>
              <a:cxn ang="0">
                <a:pos x="wd2" y="hd2"/>
              </a:cxn>
              <a:cxn ang="5400000">
                <a:pos x="wd2" y="hd2"/>
              </a:cxn>
              <a:cxn ang="10800000">
                <a:pos x="wd2" y="hd2"/>
              </a:cxn>
              <a:cxn ang="16200000">
                <a:pos x="wd2" y="hd2"/>
              </a:cxn>
            </a:cxnLst>
            <a:rect l="0" t="0" r="r" b="b"/>
            <a:pathLst>
              <a:path w="21600" h="21600" extrusionOk="0">
                <a:moveTo>
                  <a:pt x="25" y="0"/>
                </a:moveTo>
                <a:lnTo>
                  <a:pt x="21575" y="0"/>
                </a:lnTo>
                <a:lnTo>
                  <a:pt x="21600" y="491"/>
                </a:lnTo>
                <a:cubicBezTo>
                  <a:pt x="21600" y="12149"/>
                  <a:pt x="16765" y="21600"/>
                  <a:pt x="10800" y="21600"/>
                </a:cubicBezTo>
                <a:cubicBezTo>
                  <a:pt x="4835" y="21600"/>
                  <a:pt x="0" y="12149"/>
                  <a:pt x="0" y="491"/>
                </a:cubicBezTo>
                <a:close/>
              </a:path>
            </a:pathLst>
          </a:custGeom>
          <a:solidFill>
            <a:schemeClr val="accent5"/>
          </a:solidFill>
          <a:ln w="12700">
            <a:miter lim="400000"/>
          </a:ln>
        </p:spPr>
        <p:txBody>
          <a:bodyPr lIns="45719" rIns="45719" anchor="ctr"/>
          <a:lstStyle/>
          <a:p>
            <a:pPr algn="ctr">
              <a:defRPr>
                <a:solidFill>
                  <a:srgbClr val="FFFFFF"/>
                </a:solidFill>
              </a:defRPr>
            </a:pPr>
            <a:endParaRPr/>
          </a:p>
        </p:txBody>
      </p:sp>
      <p:sp>
        <p:nvSpPr>
          <p:cNvPr id="140" name="Freeform: Shape 13"/>
          <p:cNvSpPr/>
          <p:nvPr/>
        </p:nvSpPr>
        <p:spPr>
          <a:xfrm flipH="1">
            <a:off x="3961510" y="-1"/>
            <a:ext cx="1737402" cy="959537"/>
          </a:xfrm>
          <a:custGeom>
            <a:avLst/>
            <a:gdLst/>
            <a:ahLst/>
            <a:cxnLst>
              <a:cxn ang="0">
                <a:pos x="wd2" y="hd2"/>
              </a:cxn>
              <a:cxn ang="5400000">
                <a:pos x="wd2" y="hd2"/>
              </a:cxn>
              <a:cxn ang="10800000">
                <a:pos x="wd2" y="hd2"/>
              </a:cxn>
              <a:cxn ang="16200000">
                <a:pos x="wd2" y="hd2"/>
              </a:cxn>
            </a:cxnLst>
            <a:rect l="0" t="0" r="r" b="b"/>
            <a:pathLst>
              <a:path w="21600" h="21600" extrusionOk="0">
                <a:moveTo>
                  <a:pt x="0" y="0"/>
                </a:moveTo>
                <a:lnTo>
                  <a:pt x="1539" y="0"/>
                </a:lnTo>
                <a:lnTo>
                  <a:pt x="1539" y="17790"/>
                </a:lnTo>
                <a:lnTo>
                  <a:pt x="18525" y="0"/>
                </a:lnTo>
                <a:lnTo>
                  <a:pt x="21600" y="0"/>
                </a:lnTo>
                <a:lnTo>
                  <a:pt x="1155" y="21413"/>
                </a:lnTo>
                <a:cubicBezTo>
                  <a:pt x="1038" y="21536"/>
                  <a:pt x="905" y="21600"/>
                  <a:pt x="770" y="21600"/>
                </a:cubicBezTo>
                <a:cubicBezTo>
                  <a:pt x="345" y="21600"/>
                  <a:pt x="0" y="20976"/>
                  <a:pt x="0" y="20206"/>
                </a:cubicBezTo>
                <a:close/>
              </a:path>
            </a:pathLst>
          </a:custGeom>
          <a:solidFill>
            <a:schemeClr val="accent6"/>
          </a:solidFill>
          <a:ln w="12700">
            <a:miter lim="400000"/>
          </a:ln>
        </p:spPr>
        <p:txBody>
          <a:bodyPr lIns="45719" rIns="45719" anchor="ctr"/>
          <a:lstStyle/>
          <a:p>
            <a:endParaRPr/>
          </a:p>
        </p:txBody>
      </p:sp>
      <p:sp>
        <p:nvSpPr>
          <p:cNvPr id="141" name="Freeform: Shape 15"/>
          <p:cNvSpPr/>
          <p:nvPr/>
        </p:nvSpPr>
        <p:spPr>
          <a:xfrm flipH="1">
            <a:off x="0" y="2936831"/>
            <a:ext cx="159742" cy="552997"/>
          </a:xfrm>
          <a:custGeom>
            <a:avLst/>
            <a:gdLst/>
            <a:ahLst/>
            <a:cxnLst>
              <a:cxn ang="0">
                <a:pos x="wd2" y="hd2"/>
              </a:cxn>
              <a:cxn ang="5400000">
                <a:pos x="wd2" y="hd2"/>
              </a:cxn>
              <a:cxn ang="10800000">
                <a:pos x="wd2" y="hd2"/>
              </a:cxn>
              <a:cxn ang="16200000">
                <a:pos x="wd2" y="hd2"/>
              </a:cxn>
            </a:cxnLst>
            <a:rect l="0" t="0" r="r" b="b"/>
            <a:pathLst>
              <a:path w="21600" h="21600" extrusionOk="0">
                <a:moveTo>
                  <a:pt x="21600" y="0"/>
                </a:moveTo>
                <a:lnTo>
                  <a:pt x="21600" y="21600"/>
                </a:lnTo>
                <a:lnTo>
                  <a:pt x="19181" y="21221"/>
                </a:lnTo>
                <a:cubicBezTo>
                  <a:pt x="7608" y="18962"/>
                  <a:pt x="0" y="15138"/>
                  <a:pt x="0" y="10800"/>
                </a:cubicBezTo>
                <a:cubicBezTo>
                  <a:pt x="0" y="6462"/>
                  <a:pt x="7608" y="2638"/>
                  <a:pt x="19181" y="379"/>
                </a:cubicBezTo>
                <a:close/>
              </a:path>
            </a:pathLst>
          </a:custGeom>
          <a:solidFill>
            <a:schemeClr val="accent4"/>
          </a:solidFill>
          <a:ln w="12700">
            <a:miter lim="400000"/>
          </a:ln>
        </p:spPr>
        <p:txBody>
          <a:bodyPr lIns="45719" rIns="45719" anchor="ctr"/>
          <a:lstStyle/>
          <a:p>
            <a:pPr algn="ctr">
              <a:defRPr>
                <a:solidFill>
                  <a:srgbClr val="FFFFFF"/>
                </a:solidFill>
              </a:defRPr>
            </a:pPr>
            <a:endParaRPr/>
          </a:p>
        </p:txBody>
      </p:sp>
      <p:sp>
        <p:nvSpPr>
          <p:cNvPr id="142" name="Content Placeholder 2"/>
          <p:cNvSpPr txBox="1">
            <a:spLocks noGrp="1"/>
          </p:cNvSpPr>
          <p:nvPr>
            <p:ph type="body" sz="half" idx="1"/>
          </p:nvPr>
        </p:nvSpPr>
        <p:spPr>
          <a:xfrm>
            <a:off x="6096000" y="820880"/>
            <a:ext cx="5257800" cy="4889351"/>
          </a:xfrm>
          <a:prstGeom prst="rect">
            <a:avLst/>
          </a:prstGeom>
        </p:spPr>
        <p:txBody>
          <a:bodyPr/>
          <a:lstStyle/>
          <a:p>
            <a:pPr>
              <a:defRPr sz="2600"/>
            </a:pPr>
            <a:r>
              <a:rPr dirty="0"/>
              <a:t>Transition from school </a:t>
            </a:r>
            <a:r>
              <a:rPr lang="en-GB" dirty="0"/>
              <a:t>-</a:t>
            </a:r>
            <a:r>
              <a:rPr dirty="0"/>
              <a:t>confidence </a:t>
            </a:r>
            <a:r>
              <a:rPr lang="en-GB" dirty="0"/>
              <a:t>(</a:t>
            </a:r>
            <a:r>
              <a:rPr dirty="0"/>
              <a:t>Maslow</a:t>
            </a:r>
            <a:r>
              <a:rPr lang="en-GB" dirty="0"/>
              <a:t>)</a:t>
            </a:r>
            <a:endParaRPr dirty="0"/>
          </a:p>
          <a:p>
            <a:pPr>
              <a:defRPr sz="2600"/>
            </a:pPr>
            <a:r>
              <a:rPr dirty="0"/>
              <a:t>Learning how to learn (Bruner 1996)</a:t>
            </a:r>
          </a:p>
          <a:p>
            <a:pPr>
              <a:defRPr sz="2600"/>
            </a:pPr>
            <a:r>
              <a:rPr dirty="0"/>
              <a:t>Pygmalion Effect (Rosenthal and Jacobsen 1968</a:t>
            </a:r>
          </a:p>
          <a:p>
            <a:pPr>
              <a:defRPr sz="2600"/>
            </a:pPr>
            <a:r>
              <a:rPr dirty="0"/>
              <a:t>Adult  to adult (Berne 1976)</a:t>
            </a:r>
          </a:p>
          <a:p>
            <a:pPr marL="0" indent="0">
              <a:buSzTx/>
              <a:buNone/>
              <a:defRPr sz="2600"/>
            </a:pPr>
            <a:r>
              <a:rPr dirty="0"/>
              <a:t>Developing student autonomy Bandura (1977)</a:t>
            </a:r>
          </a:p>
          <a:p>
            <a:pPr marL="212271" indent="-212271">
              <a:defRPr sz="2600"/>
            </a:pPr>
            <a:r>
              <a:rPr dirty="0"/>
              <a:t>the level of student autonomy is linked to self belief</a:t>
            </a:r>
          </a:p>
        </p:txBody>
      </p:sp>
      <p:sp>
        <p:nvSpPr>
          <p:cNvPr id="143" name="Freeform: Shape 17"/>
          <p:cNvSpPr/>
          <p:nvPr/>
        </p:nvSpPr>
        <p:spPr>
          <a:xfrm flipH="1">
            <a:off x="0" y="5835648"/>
            <a:ext cx="1548181" cy="1022352"/>
          </a:xfrm>
          <a:custGeom>
            <a:avLst/>
            <a:gdLst/>
            <a:ahLst/>
            <a:cxnLst>
              <a:cxn ang="0">
                <a:pos x="wd2" y="hd2"/>
              </a:cxn>
              <a:cxn ang="5400000">
                <a:pos x="wd2" y="hd2"/>
              </a:cxn>
              <a:cxn ang="10800000">
                <a:pos x="wd2" y="hd2"/>
              </a:cxn>
              <a:cxn ang="16200000">
                <a:pos x="wd2" y="hd2"/>
              </a:cxn>
            </a:cxnLst>
            <a:rect l="0" t="0" r="r" b="b"/>
            <a:pathLst>
              <a:path w="21600" h="21600" extrusionOk="0">
                <a:moveTo>
                  <a:pt x="864" y="0"/>
                </a:moveTo>
                <a:lnTo>
                  <a:pt x="21600" y="0"/>
                </a:lnTo>
                <a:lnTo>
                  <a:pt x="21600" y="2616"/>
                </a:lnTo>
                <a:lnTo>
                  <a:pt x="1728" y="2616"/>
                </a:lnTo>
                <a:lnTo>
                  <a:pt x="1728" y="21600"/>
                </a:lnTo>
                <a:lnTo>
                  <a:pt x="0" y="21600"/>
                </a:lnTo>
                <a:lnTo>
                  <a:pt x="0" y="1308"/>
                </a:lnTo>
                <a:cubicBezTo>
                  <a:pt x="0" y="586"/>
                  <a:pt x="387" y="0"/>
                  <a:pt x="864" y="0"/>
                </a:cubicBezTo>
                <a:close/>
              </a:path>
            </a:pathLst>
          </a:custGeom>
          <a:solidFill>
            <a:schemeClr val="accent6"/>
          </a:solidFill>
          <a:ln w="12700">
            <a:miter lim="400000"/>
          </a:ln>
        </p:spPr>
        <p:txBody>
          <a:bodyPr lIns="45719" rIns="45719" anchor="ctr"/>
          <a:lstStyle/>
          <a:p>
            <a:endParaRPr/>
          </a:p>
        </p:txBody>
      </p:sp>
      <p:sp>
        <p:nvSpPr>
          <p:cNvPr id="144" name="Freeform: Shape 19"/>
          <p:cNvSpPr/>
          <p:nvPr/>
        </p:nvSpPr>
        <p:spPr>
          <a:xfrm flipH="1">
            <a:off x="3405056" y="5717904"/>
            <a:ext cx="1771610" cy="1140097"/>
          </a:xfrm>
          <a:custGeom>
            <a:avLst/>
            <a:gdLst/>
            <a:ahLst/>
            <a:cxnLst>
              <a:cxn ang="0">
                <a:pos x="wd2" y="hd2"/>
              </a:cxn>
              <a:cxn ang="5400000">
                <a:pos x="wd2" y="hd2"/>
              </a:cxn>
              <a:cxn ang="10800000">
                <a:pos x="wd2" y="hd2"/>
              </a:cxn>
              <a:cxn ang="16200000">
                <a:pos x="wd2" y="hd2"/>
              </a:cxn>
            </a:cxnLst>
            <a:rect l="0" t="0" r="r" b="b"/>
            <a:pathLst>
              <a:path w="21544" h="21593" extrusionOk="0">
                <a:moveTo>
                  <a:pt x="18992" y="14452"/>
                </a:moveTo>
                <a:cubicBezTo>
                  <a:pt x="19281" y="14400"/>
                  <a:pt x="19575" y="14607"/>
                  <a:pt x="19737" y="15016"/>
                </a:cubicBezTo>
                <a:cubicBezTo>
                  <a:pt x="20142" y="16100"/>
                  <a:pt x="20502" y="17222"/>
                  <a:pt x="20816" y="18374"/>
                </a:cubicBezTo>
                <a:lnTo>
                  <a:pt x="21544" y="21593"/>
                </a:lnTo>
                <a:lnTo>
                  <a:pt x="19910" y="21593"/>
                </a:lnTo>
                <a:lnTo>
                  <a:pt x="19394" y="19313"/>
                </a:lnTo>
                <a:cubicBezTo>
                  <a:pt x="19105" y="18253"/>
                  <a:pt x="18774" y="17221"/>
                  <a:pt x="18402" y="16224"/>
                </a:cubicBezTo>
                <a:cubicBezTo>
                  <a:pt x="18197" y="15641"/>
                  <a:pt x="18335" y="14910"/>
                  <a:pt x="18709" y="14591"/>
                </a:cubicBezTo>
                <a:cubicBezTo>
                  <a:pt x="18799" y="14515"/>
                  <a:pt x="18895" y="14469"/>
                  <a:pt x="18992" y="14452"/>
                </a:cubicBezTo>
                <a:close/>
                <a:moveTo>
                  <a:pt x="11351" y="3055"/>
                </a:moveTo>
                <a:cubicBezTo>
                  <a:pt x="11452" y="3065"/>
                  <a:pt x="11552" y="3107"/>
                  <a:pt x="11647" y="3181"/>
                </a:cubicBezTo>
                <a:cubicBezTo>
                  <a:pt x="13087" y="4305"/>
                  <a:pt x="14432" y="5702"/>
                  <a:pt x="15651" y="7341"/>
                </a:cubicBezTo>
                <a:cubicBezTo>
                  <a:pt x="15974" y="7774"/>
                  <a:pt x="16010" y="8532"/>
                  <a:pt x="15733" y="9036"/>
                </a:cubicBezTo>
                <a:cubicBezTo>
                  <a:pt x="15586" y="9302"/>
                  <a:pt x="15371" y="9455"/>
                  <a:pt x="15146" y="9454"/>
                </a:cubicBezTo>
                <a:lnTo>
                  <a:pt x="15142" y="9454"/>
                </a:lnTo>
                <a:cubicBezTo>
                  <a:pt x="14957" y="9457"/>
                  <a:pt x="14778" y="9355"/>
                  <a:pt x="14637" y="9169"/>
                </a:cubicBezTo>
                <a:cubicBezTo>
                  <a:pt x="13515" y="7657"/>
                  <a:pt x="12278" y="6368"/>
                  <a:pt x="10952" y="5332"/>
                </a:cubicBezTo>
                <a:cubicBezTo>
                  <a:pt x="10571" y="5033"/>
                  <a:pt x="10418" y="4309"/>
                  <a:pt x="10610" y="3715"/>
                </a:cubicBezTo>
                <a:cubicBezTo>
                  <a:pt x="10753" y="3270"/>
                  <a:pt x="11051" y="3024"/>
                  <a:pt x="11351" y="3055"/>
                </a:cubicBezTo>
                <a:close/>
                <a:moveTo>
                  <a:pt x="3116" y="1"/>
                </a:moveTo>
                <a:cubicBezTo>
                  <a:pt x="3920" y="8"/>
                  <a:pt x="4723" y="93"/>
                  <a:pt x="5521" y="255"/>
                </a:cubicBezTo>
                <a:cubicBezTo>
                  <a:pt x="5944" y="336"/>
                  <a:pt x="6245" y="936"/>
                  <a:pt x="6193" y="1594"/>
                </a:cubicBezTo>
                <a:cubicBezTo>
                  <a:pt x="6145" y="2200"/>
                  <a:pt x="5813" y="2653"/>
                  <a:pt x="5421" y="2649"/>
                </a:cubicBezTo>
                <a:cubicBezTo>
                  <a:pt x="5387" y="2650"/>
                  <a:pt x="5353" y="2647"/>
                  <a:pt x="5320" y="2640"/>
                </a:cubicBezTo>
                <a:cubicBezTo>
                  <a:pt x="3850" y="2341"/>
                  <a:pt x="2362" y="2327"/>
                  <a:pt x="890" y="2599"/>
                </a:cubicBezTo>
                <a:cubicBezTo>
                  <a:pt x="468" y="2700"/>
                  <a:pt x="74" y="2249"/>
                  <a:pt x="9" y="1592"/>
                </a:cubicBezTo>
                <a:cubicBezTo>
                  <a:pt x="-56" y="936"/>
                  <a:pt x="233" y="321"/>
                  <a:pt x="655" y="220"/>
                </a:cubicBezTo>
                <a:cubicBezTo>
                  <a:pt x="673" y="216"/>
                  <a:pt x="691" y="212"/>
                  <a:pt x="709" y="210"/>
                </a:cubicBezTo>
                <a:cubicBezTo>
                  <a:pt x="1509" y="63"/>
                  <a:pt x="2313" y="-7"/>
                  <a:pt x="3116" y="1"/>
                </a:cubicBezTo>
                <a:close/>
              </a:path>
            </a:pathLst>
          </a:custGeom>
          <a:solidFill>
            <a:schemeClr val="accent4"/>
          </a:solidFill>
          <a:ln w="12700">
            <a:miter lim="400000"/>
          </a:ln>
        </p:spPr>
        <p:txBody>
          <a:bodyPr lIns="45719" rIns="45719" anchor="ctr"/>
          <a:lstStyle/>
          <a:p>
            <a:endParaRPr/>
          </a:p>
        </p:txBody>
      </p:sp>
      <p:sp>
        <p:nvSpPr>
          <p:cNvPr id="145" name="Freeform: Shape 21"/>
          <p:cNvSpPr/>
          <p:nvPr/>
        </p:nvSpPr>
        <p:spPr>
          <a:xfrm flipH="1">
            <a:off x="4132972" y="6258755"/>
            <a:ext cx="1565941" cy="599246"/>
          </a:xfrm>
          <a:custGeom>
            <a:avLst/>
            <a:gdLst/>
            <a:ahLst/>
            <a:cxnLst>
              <a:cxn ang="0">
                <a:pos x="wd2" y="hd2"/>
              </a:cxn>
              <a:cxn ang="5400000">
                <a:pos x="wd2" y="hd2"/>
              </a:cxn>
              <a:cxn ang="10800000">
                <a:pos x="wd2" y="hd2"/>
              </a:cxn>
              <a:cxn ang="16200000">
                <a:pos x="wd2" y="hd2"/>
              </a:cxn>
            </a:cxnLst>
            <a:rect l="0" t="0" r="r" b="b"/>
            <a:pathLst>
              <a:path w="21600" h="21600" extrusionOk="0">
                <a:moveTo>
                  <a:pt x="10800" y="0"/>
                </a:moveTo>
                <a:cubicBezTo>
                  <a:pt x="15420" y="0"/>
                  <a:pt x="19384" y="7141"/>
                  <a:pt x="21077" y="17319"/>
                </a:cubicBezTo>
                <a:lnTo>
                  <a:pt x="21600" y="21600"/>
                </a:lnTo>
                <a:lnTo>
                  <a:pt x="0" y="21600"/>
                </a:lnTo>
                <a:lnTo>
                  <a:pt x="523" y="17319"/>
                </a:lnTo>
                <a:cubicBezTo>
                  <a:pt x="2216" y="7141"/>
                  <a:pt x="6180" y="0"/>
                  <a:pt x="10800" y="0"/>
                </a:cubicBezTo>
                <a:close/>
              </a:path>
            </a:pathLst>
          </a:custGeom>
          <a:solidFill>
            <a:schemeClr val="accent2"/>
          </a:solidFill>
          <a:ln w="12700">
            <a:miter lim="400000"/>
          </a:ln>
        </p:spPr>
        <p:txBody>
          <a:bodyPr lIns="45719" rIns="45719" anchor="ctr"/>
          <a:lstStyle/>
          <a:p>
            <a:pPr algn="ctr">
              <a:defRPr>
                <a:solidFill>
                  <a:srgbClr val="FFFFFF"/>
                </a:solidFill>
              </a:defRPr>
            </a:pPr>
            <a:endParaRPr/>
          </a:p>
        </p:txBody>
      </p:sp>
    </p:spTree>
  </p:cSld>
  <p:clrMapOvr>
    <a:masterClrMapping/>
  </p:clrMapOvr>
  <p:transition spd="med"/>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CC6429-CEBE-D3F3-2B32-A13034A47AB9}"/>
              </a:ext>
            </a:extLst>
          </p:cNvPr>
          <p:cNvSpPr>
            <a:spLocks noGrp="1"/>
          </p:cNvSpPr>
          <p:nvPr>
            <p:ph type="title"/>
          </p:nvPr>
        </p:nvSpPr>
        <p:spPr/>
        <p:txBody>
          <a:bodyPr/>
          <a:lstStyle/>
          <a:p>
            <a:r>
              <a:rPr lang="en-US" dirty="0"/>
              <a:t>Expectations (Pygmalion effect)</a:t>
            </a:r>
          </a:p>
        </p:txBody>
      </p:sp>
      <p:sp>
        <p:nvSpPr>
          <p:cNvPr id="3" name="Text Placeholder 2">
            <a:extLst>
              <a:ext uri="{FF2B5EF4-FFF2-40B4-BE49-F238E27FC236}">
                <a16:creationId xmlns:a16="http://schemas.microsoft.com/office/drawing/2014/main" id="{8E3D4259-6235-E11A-C871-263D7A1CACB6}"/>
              </a:ext>
            </a:extLst>
          </p:cNvPr>
          <p:cNvSpPr>
            <a:spLocks noGrp="1"/>
          </p:cNvSpPr>
          <p:nvPr>
            <p:ph type="body" idx="1"/>
          </p:nvPr>
        </p:nvSpPr>
        <p:spPr/>
        <p:txBody>
          <a:bodyPr/>
          <a:lstStyle/>
          <a:p>
            <a:r>
              <a:rPr lang="en-US" dirty="0">
                <a:hlinkClick r:id="rId2"/>
              </a:rPr>
              <a:t>https://www.youtube.com/watch?v=4aN5TbGW5JA</a:t>
            </a:r>
            <a:endParaRPr lang="en-US" dirty="0"/>
          </a:p>
          <a:p>
            <a:endParaRPr lang="en-US" dirty="0"/>
          </a:p>
          <a:p>
            <a:r>
              <a:rPr lang="en-GB" b="0" i="0" dirty="0">
                <a:solidFill>
                  <a:srgbClr val="202122"/>
                </a:solidFill>
                <a:effectLst/>
                <a:latin typeface="Arial" panose="020B0604020202020204" pitchFamily="34" charset="0"/>
                <a:hlinkClick r:id="rId3"/>
              </a:rPr>
              <a:t>https://www.gwern.net/docs/statistics/bias/1968-rosenthal-pygmalionintheclassroom.pdf</a:t>
            </a:r>
            <a:endParaRPr lang="en-GB" b="0" i="0" dirty="0">
              <a:solidFill>
                <a:srgbClr val="202122"/>
              </a:solidFill>
              <a:effectLst/>
              <a:latin typeface="Arial" panose="020B0604020202020204" pitchFamily="34" charset="0"/>
            </a:endParaRPr>
          </a:p>
          <a:p>
            <a:endParaRPr lang="en-US" dirty="0"/>
          </a:p>
        </p:txBody>
      </p:sp>
    </p:spTree>
    <p:extLst>
      <p:ext uri="{BB962C8B-B14F-4D97-AF65-F5344CB8AC3E}">
        <p14:creationId xmlns:p14="http://schemas.microsoft.com/office/powerpoint/2010/main" val="1994164646"/>
      </p:ext>
    </p:extLst>
  </p:cSld>
  <p:clrMapOvr>
    <a:masterClrMapping/>
  </p:clrMapOvr>
  <p:transition spd="med"/>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7" name="Title 1"/>
          <p:cNvSpPr txBox="1">
            <a:spLocks noGrp="1"/>
          </p:cNvSpPr>
          <p:nvPr>
            <p:ph type="title"/>
          </p:nvPr>
        </p:nvSpPr>
        <p:spPr>
          <a:prstGeom prst="rect">
            <a:avLst/>
          </a:prstGeom>
        </p:spPr>
        <p:txBody>
          <a:bodyPr/>
          <a:lstStyle/>
          <a:p>
            <a:r>
              <a:t>Dewey</a:t>
            </a:r>
          </a:p>
        </p:txBody>
      </p:sp>
      <p:sp>
        <p:nvSpPr>
          <p:cNvPr id="148" name="Content Placeholder 2"/>
          <p:cNvSpPr txBox="1">
            <a:spLocks noGrp="1"/>
          </p:cNvSpPr>
          <p:nvPr>
            <p:ph type="body" idx="1"/>
          </p:nvPr>
        </p:nvSpPr>
        <p:spPr>
          <a:prstGeom prst="rect">
            <a:avLst/>
          </a:prstGeom>
        </p:spPr>
        <p:txBody>
          <a:bodyPr/>
          <a:lstStyle/>
          <a:p>
            <a:pPr marL="0" indent="0">
              <a:lnSpc>
                <a:spcPct val="135000"/>
              </a:lnSpc>
              <a:buSzTx/>
              <a:buNone/>
              <a:defRPr sz="2500">
                <a:solidFill>
                  <a:srgbClr val="333333"/>
                </a:solidFill>
              </a:defRPr>
            </a:pPr>
            <a:r>
              <a:rPr dirty="0"/>
              <a:t>“The democratic faith in human equality is belief that every human being, independent of the quantity or range of his personal endowment, has the right to equal opportunity with every other person for development of whatever gifts he has.” (Dewey, 1939)</a:t>
            </a:r>
          </a:p>
          <a:p>
            <a:pPr marL="0" indent="0">
              <a:lnSpc>
                <a:spcPct val="135000"/>
              </a:lnSpc>
              <a:buSzTx/>
              <a:buNone/>
              <a:defRPr sz="2500">
                <a:solidFill>
                  <a:srgbClr val="333333"/>
                </a:solidFill>
              </a:defRPr>
            </a:pPr>
            <a:r>
              <a:rPr lang="en-GB" dirty="0">
                <a:hlinkClick r:id="rId2"/>
              </a:rPr>
              <a:t>https://www.youtube.com/watch?v=y3fm6wNzK70</a:t>
            </a:r>
            <a:endParaRPr lang="en-GB" dirty="0"/>
          </a:p>
          <a:p>
            <a:pPr marL="0" indent="0">
              <a:lnSpc>
                <a:spcPct val="135000"/>
              </a:lnSpc>
              <a:buSzTx/>
              <a:buNone/>
              <a:defRPr sz="2500">
                <a:solidFill>
                  <a:srgbClr val="333333"/>
                </a:solidFill>
              </a:defRPr>
            </a:pPr>
            <a:endParaRPr dirty="0"/>
          </a:p>
          <a:p>
            <a:pPr>
              <a:lnSpc>
                <a:spcPct val="81000"/>
              </a:lnSpc>
              <a:buFontTx/>
              <a:buAutoNum type="arabicPeriod"/>
              <a:defRPr sz="1200">
                <a:solidFill>
                  <a:srgbClr val="333333"/>
                </a:solidFill>
                <a:latin typeface="Georgia"/>
                <a:ea typeface="Georgia"/>
                <a:cs typeface="Georgia"/>
                <a:sym typeface="Georgia"/>
              </a:defRPr>
            </a:pPr>
            <a:r>
              <a:rPr dirty="0"/>
              <a:t>Dewey, J. (1939/1981). Creative democracy – The task before us. In J. A. </a:t>
            </a:r>
            <a:r>
              <a:rPr dirty="0" err="1"/>
              <a:t>Boydston</a:t>
            </a:r>
            <a:r>
              <a:rPr dirty="0"/>
              <a:t> (Ed.), </a:t>
            </a:r>
            <a:r>
              <a:rPr i="1" dirty="0"/>
              <a:t>John Dewey: The later works, 1925–1953, Vol. 14</a:t>
            </a:r>
            <a:r>
              <a:rPr dirty="0"/>
              <a:t> (pp. 227–228). Carbondale, IL: Southern Illinois University </a:t>
            </a:r>
            <a:r>
              <a:rPr dirty="0" err="1"/>
              <a:t>Press.</a:t>
            </a:r>
            <a:r>
              <a:rPr u="sng" dirty="0" err="1">
                <a:solidFill>
                  <a:srgbClr val="0563C1"/>
                </a:solidFill>
                <a:uFill>
                  <a:solidFill>
                    <a:srgbClr val="0563C1"/>
                  </a:solidFill>
                </a:uFill>
                <a:hlinkClick r:id="rId3"/>
              </a:rPr>
              <a:t>Google</a:t>
            </a:r>
            <a:r>
              <a:rPr u="sng" dirty="0">
                <a:solidFill>
                  <a:srgbClr val="0563C1"/>
                </a:solidFill>
                <a:uFill>
                  <a:solidFill>
                    <a:srgbClr val="0563C1"/>
                  </a:solidFill>
                </a:uFill>
                <a:hlinkClick r:id="rId3"/>
              </a:rPr>
              <a:t> Scholar</a:t>
            </a:r>
            <a:endParaRPr sz="1400" dirty="0"/>
          </a:p>
          <a:p>
            <a:pPr marL="128015" indent="-128015">
              <a:lnSpc>
                <a:spcPct val="81000"/>
              </a:lnSpc>
              <a:defRPr sz="2500"/>
            </a:pPr>
            <a:br>
              <a:rPr sz="1400" dirty="0">
                <a:solidFill>
                  <a:srgbClr val="333333"/>
                </a:solidFill>
                <a:latin typeface="Georgia"/>
                <a:ea typeface="Georgia"/>
                <a:cs typeface="Georgia"/>
                <a:sym typeface="Georgia"/>
              </a:rPr>
            </a:br>
            <a:endParaRPr sz="1400" dirty="0">
              <a:solidFill>
                <a:srgbClr val="333333"/>
              </a:solidFill>
              <a:latin typeface="Georgia"/>
              <a:ea typeface="Georgia"/>
              <a:cs typeface="Georgia"/>
              <a:sym typeface="Georgia"/>
            </a:endParaRPr>
          </a:p>
        </p:txBody>
      </p:sp>
    </p:spTree>
  </p:cSld>
  <p:clrMapOvr>
    <a:masterClrMapping/>
  </p:clrMapOvr>
  <p:transition spd="med"/>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0" name="Rectangle 7"/>
          <p:cNvSpPr/>
          <p:nvPr/>
        </p:nvSpPr>
        <p:spPr>
          <a:xfrm>
            <a:off x="3047" y="0"/>
            <a:ext cx="12188954" cy="6858000"/>
          </a:xfrm>
          <a:prstGeom prst="rect">
            <a:avLst/>
          </a:prstGeom>
          <a:solidFill>
            <a:srgbClr val="FFFFFF"/>
          </a:solidFill>
          <a:ln w="12700">
            <a:miter lim="400000"/>
          </a:ln>
        </p:spPr>
        <p:txBody>
          <a:bodyPr lIns="45719" rIns="45719" anchor="ctr"/>
          <a:lstStyle/>
          <a:p>
            <a:pPr algn="ctr">
              <a:defRPr>
                <a:solidFill>
                  <a:srgbClr val="FFFFFF"/>
                </a:solidFill>
              </a:defRPr>
            </a:pPr>
            <a:endParaRPr/>
          </a:p>
        </p:txBody>
      </p:sp>
      <p:sp>
        <p:nvSpPr>
          <p:cNvPr id="151" name="Title 1"/>
          <p:cNvSpPr txBox="1">
            <a:spLocks noGrp="1"/>
          </p:cNvSpPr>
          <p:nvPr>
            <p:ph type="title"/>
          </p:nvPr>
        </p:nvSpPr>
        <p:spPr>
          <a:xfrm>
            <a:off x="838200" y="365125"/>
            <a:ext cx="5558490" cy="1325563"/>
          </a:xfrm>
          <a:prstGeom prst="rect">
            <a:avLst/>
          </a:prstGeom>
        </p:spPr>
        <p:txBody>
          <a:bodyPr/>
          <a:lstStyle/>
          <a:p>
            <a:r>
              <a:t>Premise</a:t>
            </a:r>
          </a:p>
        </p:txBody>
      </p:sp>
      <p:sp>
        <p:nvSpPr>
          <p:cNvPr id="152" name="Freeform: Shape 9"/>
          <p:cNvSpPr/>
          <p:nvPr/>
        </p:nvSpPr>
        <p:spPr>
          <a:xfrm>
            <a:off x="10208694" y="1"/>
            <a:ext cx="1135067" cy="477997"/>
          </a:xfrm>
          <a:custGeom>
            <a:avLst/>
            <a:gdLst/>
            <a:ahLst/>
            <a:cxnLst>
              <a:cxn ang="0">
                <a:pos x="wd2" y="hd2"/>
              </a:cxn>
              <a:cxn ang="5400000">
                <a:pos x="wd2" y="hd2"/>
              </a:cxn>
              <a:cxn ang="10800000">
                <a:pos x="wd2" y="hd2"/>
              </a:cxn>
              <a:cxn ang="16200000">
                <a:pos x="wd2" y="hd2"/>
              </a:cxn>
            </a:cxnLst>
            <a:rect l="0" t="0" r="r" b="b"/>
            <a:pathLst>
              <a:path w="21600" h="21600" extrusionOk="0">
                <a:moveTo>
                  <a:pt x="0" y="0"/>
                </a:moveTo>
                <a:lnTo>
                  <a:pt x="21600" y="0"/>
                </a:lnTo>
                <a:lnTo>
                  <a:pt x="21568" y="760"/>
                </a:lnTo>
                <a:cubicBezTo>
                  <a:pt x="20543" y="12654"/>
                  <a:pt x="16111" y="21600"/>
                  <a:pt x="10800" y="21600"/>
                </a:cubicBezTo>
                <a:cubicBezTo>
                  <a:pt x="5489" y="21600"/>
                  <a:pt x="1057" y="12654"/>
                  <a:pt x="32" y="760"/>
                </a:cubicBezTo>
                <a:close/>
              </a:path>
            </a:pathLst>
          </a:custGeom>
          <a:solidFill>
            <a:schemeClr val="accent5"/>
          </a:solidFill>
          <a:ln w="12700">
            <a:miter lim="400000"/>
          </a:ln>
        </p:spPr>
        <p:txBody>
          <a:bodyPr lIns="45719" rIns="45719" anchor="ctr"/>
          <a:lstStyle/>
          <a:p>
            <a:pPr algn="ctr">
              <a:defRPr>
                <a:solidFill>
                  <a:srgbClr val="FFFFFF"/>
                </a:solidFill>
              </a:defRPr>
            </a:pPr>
            <a:endParaRPr/>
          </a:p>
        </p:txBody>
      </p:sp>
      <p:sp>
        <p:nvSpPr>
          <p:cNvPr id="153" name="Content Placeholder 2"/>
          <p:cNvSpPr txBox="1">
            <a:spLocks noGrp="1"/>
          </p:cNvSpPr>
          <p:nvPr>
            <p:ph type="body" sz="half" idx="1"/>
          </p:nvPr>
        </p:nvSpPr>
        <p:spPr>
          <a:xfrm>
            <a:off x="838200" y="1825625"/>
            <a:ext cx="5558490" cy="4351338"/>
          </a:xfrm>
          <a:prstGeom prst="rect">
            <a:avLst/>
          </a:prstGeom>
        </p:spPr>
        <p:txBody>
          <a:bodyPr/>
          <a:lstStyle/>
          <a:p>
            <a:pPr marL="0" indent="0">
              <a:buSzTx/>
              <a:buNone/>
            </a:pPr>
            <a:endParaRPr/>
          </a:p>
          <a:p>
            <a:pPr marL="0" indent="0">
              <a:buSzTx/>
              <a:buNone/>
            </a:pPr>
            <a:r>
              <a:t>Teachers create the safe conditions for productive work and purposeful activity</a:t>
            </a:r>
          </a:p>
        </p:txBody>
      </p:sp>
      <p:sp>
        <p:nvSpPr>
          <p:cNvPr id="154" name="Oval 11"/>
          <p:cNvSpPr/>
          <p:nvPr/>
        </p:nvSpPr>
        <p:spPr>
          <a:xfrm>
            <a:off x="6821309" y="2624478"/>
            <a:ext cx="812430" cy="812429"/>
          </a:xfrm>
          <a:prstGeom prst="ellipse">
            <a:avLst/>
          </a:prstGeom>
          <a:ln w="127000">
            <a:solidFill>
              <a:schemeClr val="accent5"/>
            </a:solidFill>
            <a:miter/>
          </a:ln>
        </p:spPr>
        <p:txBody>
          <a:bodyPr lIns="45719" rIns="45719" anchor="ctr"/>
          <a:lstStyle/>
          <a:p>
            <a:pPr algn="ctr">
              <a:defRPr>
                <a:solidFill>
                  <a:srgbClr val="FFFFFF"/>
                </a:solidFill>
              </a:defRPr>
            </a:pPr>
            <a:endParaRPr/>
          </a:p>
        </p:txBody>
      </p:sp>
      <p:sp>
        <p:nvSpPr>
          <p:cNvPr id="155" name="Block Arc 13"/>
          <p:cNvSpPr/>
          <p:nvPr/>
        </p:nvSpPr>
        <p:spPr>
          <a:xfrm rot="16200000">
            <a:off x="8315517" y="1815431"/>
            <a:ext cx="2387601" cy="1193801"/>
          </a:xfrm>
          <a:custGeom>
            <a:avLst/>
            <a:gdLst/>
            <a:ahLst/>
            <a:cxnLst>
              <a:cxn ang="0">
                <a:pos x="wd2" y="hd2"/>
              </a:cxn>
              <a:cxn ang="5400000">
                <a:pos x="wd2" y="hd2"/>
              </a:cxn>
              <a:cxn ang="10800000">
                <a:pos x="wd2" y="hd2"/>
              </a:cxn>
              <a:cxn ang="16200000">
                <a:pos x="wd2" y="hd2"/>
              </a:cxn>
            </a:cxnLst>
            <a:rect l="0" t="0" r="r" b="b"/>
            <a:pathLst>
              <a:path w="21600" h="21600" extrusionOk="0">
                <a:moveTo>
                  <a:pt x="0" y="21600"/>
                </a:moveTo>
                <a:cubicBezTo>
                  <a:pt x="0" y="9671"/>
                  <a:pt x="4835" y="0"/>
                  <a:pt x="10800" y="0"/>
                </a:cubicBezTo>
                <a:cubicBezTo>
                  <a:pt x="16765" y="0"/>
                  <a:pt x="21600" y="9671"/>
                  <a:pt x="21600" y="21600"/>
                </a:cubicBezTo>
                <a:lnTo>
                  <a:pt x="16200" y="21600"/>
                </a:lnTo>
                <a:cubicBezTo>
                  <a:pt x="16200" y="15635"/>
                  <a:pt x="13782" y="10800"/>
                  <a:pt x="10800" y="10800"/>
                </a:cubicBezTo>
                <a:cubicBezTo>
                  <a:pt x="7818" y="10800"/>
                  <a:pt x="5400" y="15635"/>
                  <a:pt x="5400" y="21600"/>
                </a:cubicBezTo>
                <a:close/>
              </a:path>
            </a:pathLst>
          </a:custGeom>
          <a:solidFill>
            <a:schemeClr val="accent2"/>
          </a:solidFill>
          <a:ln w="12700">
            <a:miter lim="400000"/>
          </a:ln>
        </p:spPr>
        <p:txBody>
          <a:bodyPr lIns="45719" rIns="45719" anchor="ctr"/>
          <a:lstStyle/>
          <a:p>
            <a:pPr algn="ctr"/>
            <a:endParaRPr/>
          </a:p>
        </p:txBody>
      </p:sp>
      <p:sp>
        <p:nvSpPr>
          <p:cNvPr id="156" name="Freeform: Shape 15"/>
          <p:cNvSpPr/>
          <p:nvPr/>
        </p:nvSpPr>
        <p:spPr>
          <a:xfrm>
            <a:off x="6821309" y="-1"/>
            <a:ext cx="2315252" cy="1550994"/>
          </a:xfrm>
          <a:custGeom>
            <a:avLst/>
            <a:gdLst/>
            <a:ahLst/>
            <a:cxnLst>
              <a:cxn ang="0">
                <a:pos x="wd2" y="hd2"/>
              </a:cxn>
              <a:cxn ang="5400000">
                <a:pos x="wd2" y="hd2"/>
              </a:cxn>
              <a:cxn ang="10800000">
                <a:pos x="wd2" y="hd2"/>
              </a:cxn>
              <a:cxn ang="16200000">
                <a:pos x="wd2" y="hd2"/>
              </a:cxn>
            </a:cxnLst>
            <a:rect l="0" t="0" r="r" b="b"/>
            <a:pathLst>
              <a:path w="21508" h="21600" extrusionOk="0">
                <a:moveTo>
                  <a:pt x="0" y="0"/>
                </a:moveTo>
                <a:lnTo>
                  <a:pt x="1289" y="0"/>
                </a:lnTo>
                <a:lnTo>
                  <a:pt x="1289" y="18959"/>
                </a:lnTo>
                <a:lnTo>
                  <a:pt x="19577" y="3101"/>
                </a:lnTo>
                <a:lnTo>
                  <a:pt x="16001" y="0"/>
                </a:lnTo>
                <a:lnTo>
                  <a:pt x="18575" y="0"/>
                </a:lnTo>
                <a:lnTo>
                  <a:pt x="21186" y="2265"/>
                </a:lnTo>
                <a:cubicBezTo>
                  <a:pt x="21494" y="2531"/>
                  <a:pt x="21600" y="3122"/>
                  <a:pt x="21422" y="3584"/>
                </a:cubicBezTo>
                <a:cubicBezTo>
                  <a:pt x="21366" y="3731"/>
                  <a:pt x="21284" y="3853"/>
                  <a:pt x="21186" y="3938"/>
                </a:cubicBezTo>
                <a:lnTo>
                  <a:pt x="966" y="21471"/>
                </a:lnTo>
                <a:cubicBezTo>
                  <a:pt x="868" y="21555"/>
                  <a:pt x="757" y="21600"/>
                  <a:pt x="644" y="21600"/>
                </a:cubicBezTo>
                <a:cubicBezTo>
                  <a:pt x="288" y="21600"/>
                  <a:pt x="0" y="21167"/>
                  <a:pt x="0" y="20634"/>
                </a:cubicBezTo>
                <a:close/>
              </a:path>
            </a:pathLst>
          </a:custGeom>
          <a:solidFill>
            <a:schemeClr val="accent6"/>
          </a:solidFill>
          <a:ln w="12700">
            <a:miter lim="400000"/>
          </a:ln>
        </p:spPr>
        <p:txBody>
          <a:bodyPr lIns="45719" rIns="45719" anchor="ctr"/>
          <a:lstStyle/>
          <a:p>
            <a:endParaRPr/>
          </a:p>
        </p:txBody>
      </p:sp>
      <p:sp>
        <p:nvSpPr>
          <p:cNvPr id="157" name="Straight Connector 17"/>
          <p:cNvSpPr/>
          <p:nvPr/>
        </p:nvSpPr>
        <p:spPr>
          <a:xfrm>
            <a:off x="11724637" y="1331571"/>
            <a:ext cx="1" cy="1597709"/>
          </a:xfrm>
          <a:prstGeom prst="line">
            <a:avLst/>
          </a:prstGeom>
          <a:ln w="127000" cap="rnd">
            <a:solidFill>
              <a:schemeClr val="accent4"/>
            </a:solidFill>
            <a:prstDash val="dash"/>
            <a:miter/>
          </a:ln>
        </p:spPr>
        <p:txBody>
          <a:bodyPr lIns="45719" rIns="45719"/>
          <a:lstStyle/>
          <a:p>
            <a:endParaRPr/>
          </a:p>
        </p:txBody>
      </p:sp>
      <p:sp>
        <p:nvSpPr>
          <p:cNvPr id="158" name="Freeform: Shape 19"/>
          <p:cNvSpPr/>
          <p:nvPr/>
        </p:nvSpPr>
        <p:spPr>
          <a:xfrm>
            <a:off x="11005549" y="4112081"/>
            <a:ext cx="1186452" cy="1771651"/>
          </a:xfrm>
          <a:custGeom>
            <a:avLst/>
            <a:gdLst/>
            <a:ahLst/>
            <a:cxnLst>
              <a:cxn ang="0">
                <a:pos x="wd2" y="hd2"/>
              </a:cxn>
              <a:cxn ang="5400000">
                <a:pos x="wd2" y="hd2"/>
              </a:cxn>
              <a:cxn ang="10800000">
                <a:pos x="wd2" y="hd2"/>
              </a:cxn>
              <a:cxn ang="16200000">
                <a:pos x="wd2" y="hd2"/>
              </a:cxn>
            </a:cxnLst>
            <a:rect l="0" t="0" r="r" b="b"/>
            <a:pathLst>
              <a:path w="21600" h="21600" extrusionOk="0">
                <a:moveTo>
                  <a:pt x="1127" y="0"/>
                </a:moveTo>
                <a:lnTo>
                  <a:pt x="21600" y="0"/>
                </a:lnTo>
                <a:lnTo>
                  <a:pt x="21600" y="1510"/>
                </a:lnTo>
                <a:lnTo>
                  <a:pt x="2254" y="1510"/>
                </a:lnTo>
                <a:lnTo>
                  <a:pt x="2254" y="20090"/>
                </a:lnTo>
                <a:lnTo>
                  <a:pt x="21600" y="20090"/>
                </a:lnTo>
                <a:lnTo>
                  <a:pt x="21600" y="21600"/>
                </a:lnTo>
                <a:lnTo>
                  <a:pt x="1127" y="21600"/>
                </a:lnTo>
                <a:cubicBezTo>
                  <a:pt x="505" y="21600"/>
                  <a:pt x="0" y="21262"/>
                  <a:pt x="0" y="20845"/>
                </a:cubicBezTo>
                <a:lnTo>
                  <a:pt x="0" y="755"/>
                </a:lnTo>
                <a:cubicBezTo>
                  <a:pt x="0" y="338"/>
                  <a:pt x="505" y="0"/>
                  <a:pt x="1127" y="0"/>
                </a:cubicBezTo>
                <a:close/>
              </a:path>
            </a:pathLst>
          </a:custGeom>
          <a:solidFill>
            <a:schemeClr val="accent6"/>
          </a:solidFill>
          <a:ln w="12700">
            <a:miter lim="400000"/>
          </a:ln>
        </p:spPr>
        <p:txBody>
          <a:bodyPr lIns="45719" rIns="45719" anchor="ctr"/>
          <a:lstStyle/>
          <a:p>
            <a:endParaRPr/>
          </a:p>
        </p:txBody>
      </p:sp>
      <p:sp>
        <p:nvSpPr>
          <p:cNvPr id="159" name="Arc 21"/>
          <p:cNvSpPr/>
          <p:nvPr/>
        </p:nvSpPr>
        <p:spPr>
          <a:xfrm rot="20992896">
            <a:off x="7933431" y="3981652"/>
            <a:ext cx="2041718" cy="2041718"/>
          </a:xfrm>
          <a:custGeom>
            <a:avLst/>
            <a:gdLst/>
            <a:ahLst/>
            <a:cxnLst>
              <a:cxn ang="0">
                <a:pos x="wd2" y="hd2"/>
              </a:cxn>
              <a:cxn ang="5400000">
                <a:pos x="wd2" y="hd2"/>
              </a:cxn>
              <a:cxn ang="10800000">
                <a:pos x="wd2" y="hd2"/>
              </a:cxn>
              <a:cxn ang="16200000">
                <a:pos x="wd2" y="hd2"/>
              </a:cxn>
            </a:cxnLst>
            <a:rect l="0" t="0" r="r" b="b"/>
            <a:pathLst>
              <a:path w="21600" h="21600" extrusionOk="0">
                <a:moveTo>
                  <a:pt x="0" y="0"/>
                </a:moveTo>
                <a:cubicBezTo>
                  <a:pt x="11929" y="0"/>
                  <a:pt x="21600" y="9671"/>
                  <a:pt x="21600" y="21600"/>
                </a:cubicBezTo>
              </a:path>
            </a:pathLst>
          </a:custGeom>
          <a:ln w="127000" cap="rnd">
            <a:solidFill>
              <a:schemeClr val="accent4"/>
            </a:solidFill>
            <a:prstDash val="dash"/>
            <a:miter/>
          </a:ln>
        </p:spPr>
        <p:txBody>
          <a:bodyPr lIns="45719" rIns="45719" anchor="ctr"/>
          <a:lstStyle/>
          <a:p>
            <a:pPr algn="ctr"/>
            <a:endParaRPr/>
          </a:p>
        </p:txBody>
      </p:sp>
      <p:sp>
        <p:nvSpPr>
          <p:cNvPr id="160" name="Freeform: Shape 23"/>
          <p:cNvSpPr/>
          <p:nvPr/>
        </p:nvSpPr>
        <p:spPr>
          <a:xfrm>
            <a:off x="6821309" y="4962669"/>
            <a:ext cx="2643354" cy="1895332"/>
          </a:xfrm>
          <a:custGeom>
            <a:avLst/>
            <a:gdLst/>
            <a:ahLst/>
            <a:cxnLst>
              <a:cxn ang="0">
                <a:pos x="wd2" y="hd2"/>
              </a:cxn>
              <a:cxn ang="5400000">
                <a:pos x="wd2" y="hd2"/>
              </a:cxn>
              <a:cxn ang="10800000">
                <a:pos x="wd2" y="hd2"/>
              </a:cxn>
              <a:cxn ang="16200000">
                <a:pos x="wd2" y="hd2"/>
              </a:cxn>
            </a:cxnLst>
            <a:rect l="0" t="0" r="r" b="b"/>
            <a:pathLst>
              <a:path w="21600" h="21600" extrusionOk="0">
                <a:moveTo>
                  <a:pt x="10800" y="0"/>
                </a:moveTo>
                <a:cubicBezTo>
                  <a:pt x="16765" y="0"/>
                  <a:pt x="21600" y="6744"/>
                  <a:pt x="21600" y="15062"/>
                </a:cubicBezTo>
                <a:cubicBezTo>
                  <a:pt x="21600" y="17142"/>
                  <a:pt x="21298" y="19123"/>
                  <a:pt x="20751" y="20925"/>
                </a:cubicBezTo>
                <a:lnTo>
                  <a:pt x="20518" y="21600"/>
                </a:lnTo>
                <a:lnTo>
                  <a:pt x="1082" y="21600"/>
                </a:lnTo>
                <a:lnTo>
                  <a:pt x="849" y="20925"/>
                </a:lnTo>
                <a:cubicBezTo>
                  <a:pt x="302" y="19123"/>
                  <a:pt x="0" y="17142"/>
                  <a:pt x="0" y="15062"/>
                </a:cubicBezTo>
                <a:cubicBezTo>
                  <a:pt x="0" y="6744"/>
                  <a:pt x="4835" y="0"/>
                  <a:pt x="10800" y="0"/>
                </a:cubicBezTo>
                <a:close/>
              </a:path>
            </a:pathLst>
          </a:custGeom>
          <a:solidFill>
            <a:schemeClr val="accent2"/>
          </a:solidFill>
          <a:ln w="12700">
            <a:miter lim="400000"/>
          </a:ln>
        </p:spPr>
        <p:txBody>
          <a:bodyPr lIns="45719" rIns="45719" anchor="ctr"/>
          <a:lstStyle/>
          <a:p>
            <a:pPr algn="ctr">
              <a:defRPr>
                <a:solidFill>
                  <a:srgbClr val="FFFFFF"/>
                </a:solidFill>
              </a:defRPr>
            </a:pPr>
            <a:endParaRPr/>
          </a:p>
        </p:txBody>
      </p:sp>
    </p:spTree>
  </p:cSld>
  <p:clrMapOvr>
    <a:masterClrMapping/>
  </p:clrMapOvr>
  <p:transition spd="med"/>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2" name="Rectangle 7"/>
          <p:cNvSpPr/>
          <p:nvPr/>
        </p:nvSpPr>
        <p:spPr>
          <a:xfrm>
            <a:off x="3047" y="0"/>
            <a:ext cx="12188954" cy="6858000"/>
          </a:xfrm>
          <a:prstGeom prst="rect">
            <a:avLst/>
          </a:prstGeom>
          <a:solidFill>
            <a:srgbClr val="FFFFFF"/>
          </a:solidFill>
          <a:ln w="12700">
            <a:miter lim="400000"/>
          </a:ln>
        </p:spPr>
        <p:txBody>
          <a:bodyPr lIns="45719" rIns="45719" anchor="ctr"/>
          <a:lstStyle/>
          <a:p>
            <a:pPr algn="ctr">
              <a:defRPr>
                <a:solidFill>
                  <a:srgbClr val="FFFFFF"/>
                </a:solidFill>
              </a:defRPr>
            </a:pPr>
            <a:endParaRPr/>
          </a:p>
        </p:txBody>
      </p:sp>
      <p:sp>
        <p:nvSpPr>
          <p:cNvPr id="163" name="Title 1"/>
          <p:cNvSpPr txBox="1">
            <a:spLocks noGrp="1"/>
          </p:cNvSpPr>
          <p:nvPr>
            <p:ph type="title"/>
          </p:nvPr>
        </p:nvSpPr>
        <p:spPr>
          <a:xfrm>
            <a:off x="838200" y="365125"/>
            <a:ext cx="5558490" cy="1325563"/>
          </a:xfrm>
          <a:prstGeom prst="rect">
            <a:avLst/>
          </a:prstGeom>
        </p:spPr>
        <p:txBody>
          <a:bodyPr/>
          <a:lstStyle/>
          <a:p>
            <a:r>
              <a:t>Support </a:t>
            </a:r>
          </a:p>
        </p:txBody>
      </p:sp>
      <p:sp>
        <p:nvSpPr>
          <p:cNvPr id="164" name="Freeform: Shape 9"/>
          <p:cNvSpPr/>
          <p:nvPr/>
        </p:nvSpPr>
        <p:spPr>
          <a:xfrm>
            <a:off x="10208694" y="1"/>
            <a:ext cx="1135067" cy="477997"/>
          </a:xfrm>
          <a:custGeom>
            <a:avLst/>
            <a:gdLst/>
            <a:ahLst/>
            <a:cxnLst>
              <a:cxn ang="0">
                <a:pos x="wd2" y="hd2"/>
              </a:cxn>
              <a:cxn ang="5400000">
                <a:pos x="wd2" y="hd2"/>
              </a:cxn>
              <a:cxn ang="10800000">
                <a:pos x="wd2" y="hd2"/>
              </a:cxn>
              <a:cxn ang="16200000">
                <a:pos x="wd2" y="hd2"/>
              </a:cxn>
            </a:cxnLst>
            <a:rect l="0" t="0" r="r" b="b"/>
            <a:pathLst>
              <a:path w="21600" h="21600" extrusionOk="0">
                <a:moveTo>
                  <a:pt x="0" y="0"/>
                </a:moveTo>
                <a:lnTo>
                  <a:pt x="21600" y="0"/>
                </a:lnTo>
                <a:lnTo>
                  <a:pt x="21568" y="760"/>
                </a:lnTo>
                <a:cubicBezTo>
                  <a:pt x="20543" y="12654"/>
                  <a:pt x="16111" y="21600"/>
                  <a:pt x="10800" y="21600"/>
                </a:cubicBezTo>
                <a:cubicBezTo>
                  <a:pt x="5489" y="21600"/>
                  <a:pt x="1057" y="12654"/>
                  <a:pt x="32" y="760"/>
                </a:cubicBezTo>
                <a:close/>
              </a:path>
            </a:pathLst>
          </a:custGeom>
          <a:solidFill>
            <a:schemeClr val="accent5"/>
          </a:solidFill>
          <a:ln w="12700">
            <a:miter lim="400000"/>
          </a:ln>
        </p:spPr>
        <p:txBody>
          <a:bodyPr lIns="45719" rIns="45719" anchor="ctr"/>
          <a:lstStyle/>
          <a:p>
            <a:pPr algn="ctr">
              <a:defRPr>
                <a:solidFill>
                  <a:srgbClr val="FFFFFF"/>
                </a:solidFill>
              </a:defRPr>
            </a:pPr>
            <a:endParaRPr/>
          </a:p>
        </p:txBody>
      </p:sp>
      <p:sp>
        <p:nvSpPr>
          <p:cNvPr id="165" name="Content Placeholder 2"/>
          <p:cNvSpPr txBox="1">
            <a:spLocks noGrp="1"/>
          </p:cNvSpPr>
          <p:nvPr>
            <p:ph type="body" sz="half" idx="1"/>
          </p:nvPr>
        </p:nvSpPr>
        <p:spPr>
          <a:xfrm>
            <a:off x="838200" y="1825625"/>
            <a:ext cx="5558490" cy="4351338"/>
          </a:xfrm>
          <a:prstGeom prst="rect">
            <a:avLst/>
          </a:prstGeom>
        </p:spPr>
        <p:txBody>
          <a:bodyPr/>
          <a:lstStyle/>
          <a:p>
            <a:pPr>
              <a:defRPr sz="2600"/>
            </a:pPr>
            <a:r>
              <a:t>Financial </a:t>
            </a:r>
          </a:p>
          <a:p>
            <a:pPr>
              <a:defRPr sz="2600"/>
            </a:pPr>
            <a:r>
              <a:t>Academic </a:t>
            </a:r>
          </a:p>
          <a:p>
            <a:pPr>
              <a:defRPr sz="2600"/>
            </a:pPr>
            <a:r>
              <a:t>Medical model ‘the student lacks something’</a:t>
            </a:r>
          </a:p>
          <a:p>
            <a:pPr>
              <a:defRPr sz="2600"/>
            </a:pPr>
            <a:r>
              <a:t>Social model ‘the student has an emotional , behavioral or  social issue’</a:t>
            </a:r>
          </a:p>
          <a:p>
            <a:pPr>
              <a:defRPr sz="2600"/>
            </a:pPr>
            <a:r>
              <a:t>Hidden curriculum ‘building self confidence and esteem’</a:t>
            </a:r>
          </a:p>
          <a:p>
            <a:pPr marL="0" indent="0">
              <a:buSzTx/>
              <a:buNone/>
              <a:defRPr sz="2600"/>
            </a:pPr>
            <a:r>
              <a:t>‘Supporting students to achieve’</a:t>
            </a:r>
          </a:p>
        </p:txBody>
      </p:sp>
      <p:sp>
        <p:nvSpPr>
          <p:cNvPr id="166" name="Oval 11"/>
          <p:cNvSpPr/>
          <p:nvPr/>
        </p:nvSpPr>
        <p:spPr>
          <a:xfrm>
            <a:off x="6821309" y="2624478"/>
            <a:ext cx="812430" cy="812429"/>
          </a:xfrm>
          <a:prstGeom prst="ellipse">
            <a:avLst/>
          </a:prstGeom>
          <a:ln w="127000">
            <a:solidFill>
              <a:schemeClr val="accent5"/>
            </a:solidFill>
            <a:miter/>
          </a:ln>
        </p:spPr>
        <p:txBody>
          <a:bodyPr lIns="45719" rIns="45719" anchor="ctr"/>
          <a:lstStyle/>
          <a:p>
            <a:pPr algn="ctr">
              <a:defRPr>
                <a:solidFill>
                  <a:srgbClr val="FFFFFF"/>
                </a:solidFill>
              </a:defRPr>
            </a:pPr>
            <a:endParaRPr/>
          </a:p>
        </p:txBody>
      </p:sp>
      <p:sp>
        <p:nvSpPr>
          <p:cNvPr id="167" name="Block Arc 13"/>
          <p:cNvSpPr/>
          <p:nvPr/>
        </p:nvSpPr>
        <p:spPr>
          <a:xfrm rot="16200000">
            <a:off x="8315517" y="1815431"/>
            <a:ext cx="2387601" cy="1193801"/>
          </a:xfrm>
          <a:custGeom>
            <a:avLst/>
            <a:gdLst/>
            <a:ahLst/>
            <a:cxnLst>
              <a:cxn ang="0">
                <a:pos x="wd2" y="hd2"/>
              </a:cxn>
              <a:cxn ang="5400000">
                <a:pos x="wd2" y="hd2"/>
              </a:cxn>
              <a:cxn ang="10800000">
                <a:pos x="wd2" y="hd2"/>
              </a:cxn>
              <a:cxn ang="16200000">
                <a:pos x="wd2" y="hd2"/>
              </a:cxn>
            </a:cxnLst>
            <a:rect l="0" t="0" r="r" b="b"/>
            <a:pathLst>
              <a:path w="21600" h="21600" extrusionOk="0">
                <a:moveTo>
                  <a:pt x="0" y="21600"/>
                </a:moveTo>
                <a:cubicBezTo>
                  <a:pt x="0" y="9671"/>
                  <a:pt x="4835" y="0"/>
                  <a:pt x="10800" y="0"/>
                </a:cubicBezTo>
                <a:cubicBezTo>
                  <a:pt x="16765" y="0"/>
                  <a:pt x="21600" y="9671"/>
                  <a:pt x="21600" y="21600"/>
                </a:cubicBezTo>
                <a:lnTo>
                  <a:pt x="16200" y="21600"/>
                </a:lnTo>
                <a:cubicBezTo>
                  <a:pt x="16200" y="15635"/>
                  <a:pt x="13782" y="10800"/>
                  <a:pt x="10800" y="10800"/>
                </a:cubicBezTo>
                <a:cubicBezTo>
                  <a:pt x="7818" y="10800"/>
                  <a:pt x="5400" y="15635"/>
                  <a:pt x="5400" y="21600"/>
                </a:cubicBezTo>
                <a:close/>
              </a:path>
            </a:pathLst>
          </a:custGeom>
          <a:solidFill>
            <a:schemeClr val="accent2"/>
          </a:solidFill>
          <a:ln w="12700">
            <a:miter lim="400000"/>
          </a:ln>
        </p:spPr>
        <p:txBody>
          <a:bodyPr lIns="45719" rIns="45719" anchor="ctr"/>
          <a:lstStyle/>
          <a:p>
            <a:pPr algn="ctr"/>
            <a:endParaRPr/>
          </a:p>
        </p:txBody>
      </p:sp>
      <p:sp>
        <p:nvSpPr>
          <p:cNvPr id="168" name="Freeform: Shape 15"/>
          <p:cNvSpPr/>
          <p:nvPr/>
        </p:nvSpPr>
        <p:spPr>
          <a:xfrm>
            <a:off x="6821309" y="-1"/>
            <a:ext cx="2315252" cy="1550994"/>
          </a:xfrm>
          <a:custGeom>
            <a:avLst/>
            <a:gdLst/>
            <a:ahLst/>
            <a:cxnLst>
              <a:cxn ang="0">
                <a:pos x="wd2" y="hd2"/>
              </a:cxn>
              <a:cxn ang="5400000">
                <a:pos x="wd2" y="hd2"/>
              </a:cxn>
              <a:cxn ang="10800000">
                <a:pos x="wd2" y="hd2"/>
              </a:cxn>
              <a:cxn ang="16200000">
                <a:pos x="wd2" y="hd2"/>
              </a:cxn>
            </a:cxnLst>
            <a:rect l="0" t="0" r="r" b="b"/>
            <a:pathLst>
              <a:path w="21508" h="21600" extrusionOk="0">
                <a:moveTo>
                  <a:pt x="0" y="0"/>
                </a:moveTo>
                <a:lnTo>
                  <a:pt x="1289" y="0"/>
                </a:lnTo>
                <a:lnTo>
                  <a:pt x="1289" y="18959"/>
                </a:lnTo>
                <a:lnTo>
                  <a:pt x="19577" y="3101"/>
                </a:lnTo>
                <a:lnTo>
                  <a:pt x="16001" y="0"/>
                </a:lnTo>
                <a:lnTo>
                  <a:pt x="18575" y="0"/>
                </a:lnTo>
                <a:lnTo>
                  <a:pt x="21186" y="2265"/>
                </a:lnTo>
                <a:cubicBezTo>
                  <a:pt x="21494" y="2531"/>
                  <a:pt x="21600" y="3122"/>
                  <a:pt x="21422" y="3584"/>
                </a:cubicBezTo>
                <a:cubicBezTo>
                  <a:pt x="21366" y="3731"/>
                  <a:pt x="21284" y="3853"/>
                  <a:pt x="21186" y="3938"/>
                </a:cubicBezTo>
                <a:lnTo>
                  <a:pt x="966" y="21471"/>
                </a:lnTo>
                <a:cubicBezTo>
                  <a:pt x="868" y="21555"/>
                  <a:pt x="757" y="21600"/>
                  <a:pt x="644" y="21600"/>
                </a:cubicBezTo>
                <a:cubicBezTo>
                  <a:pt x="288" y="21600"/>
                  <a:pt x="0" y="21167"/>
                  <a:pt x="0" y="20634"/>
                </a:cubicBezTo>
                <a:close/>
              </a:path>
            </a:pathLst>
          </a:custGeom>
          <a:solidFill>
            <a:schemeClr val="accent6"/>
          </a:solidFill>
          <a:ln w="12700">
            <a:miter lim="400000"/>
          </a:ln>
        </p:spPr>
        <p:txBody>
          <a:bodyPr lIns="45719" rIns="45719" anchor="ctr"/>
          <a:lstStyle/>
          <a:p>
            <a:endParaRPr/>
          </a:p>
        </p:txBody>
      </p:sp>
      <p:sp>
        <p:nvSpPr>
          <p:cNvPr id="169" name="Straight Connector 17"/>
          <p:cNvSpPr/>
          <p:nvPr/>
        </p:nvSpPr>
        <p:spPr>
          <a:xfrm>
            <a:off x="11724637" y="1331571"/>
            <a:ext cx="1" cy="1597709"/>
          </a:xfrm>
          <a:prstGeom prst="line">
            <a:avLst/>
          </a:prstGeom>
          <a:ln w="127000" cap="rnd">
            <a:solidFill>
              <a:schemeClr val="accent4"/>
            </a:solidFill>
            <a:prstDash val="dash"/>
            <a:miter/>
          </a:ln>
        </p:spPr>
        <p:txBody>
          <a:bodyPr lIns="45719" rIns="45719"/>
          <a:lstStyle/>
          <a:p>
            <a:endParaRPr/>
          </a:p>
        </p:txBody>
      </p:sp>
      <p:sp>
        <p:nvSpPr>
          <p:cNvPr id="170" name="Freeform: Shape 19"/>
          <p:cNvSpPr/>
          <p:nvPr/>
        </p:nvSpPr>
        <p:spPr>
          <a:xfrm>
            <a:off x="11005549" y="4112081"/>
            <a:ext cx="1186452" cy="1771651"/>
          </a:xfrm>
          <a:custGeom>
            <a:avLst/>
            <a:gdLst/>
            <a:ahLst/>
            <a:cxnLst>
              <a:cxn ang="0">
                <a:pos x="wd2" y="hd2"/>
              </a:cxn>
              <a:cxn ang="5400000">
                <a:pos x="wd2" y="hd2"/>
              </a:cxn>
              <a:cxn ang="10800000">
                <a:pos x="wd2" y="hd2"/>
              </a:cxn>
              <a:cxn ang="16200000">
                <a:pos x="wd2" y="hd2"/>
              </a:cxn>
            </a:cxnLst>
            <a:rect l="0" t="0" r="r" b="b"/>
            <a:pathLst>
              <a:path w="21600" h="21600" extrusionOk="0">
                <a:moveTo>
                  <a:pt x="1127" y="0"/>
                </a:moveTo>
                <a:lnTo>
                  <a:pt x="21600" y="0"/>
                </a:lnTo>
                <a:lnTo>
                  <a:pt x="21600" y="1510"/>
                </a:lnTo>
                <a:lnTo>
                  <a:pt x="2254" y="1510"/>
                </a:lnTo>
                <a:lnTo>
                  <a:pt x="2254" y="20090"/>
                </a:lnTo>
                <a:lnTo>
                  <a:pt x="21600" y="20090"/>
                </a:lnTo>
                <a:lnTo>
                  <a:pt x="21600" y="21600"/>
                </a:lnTo>
                <a:lnTo>
                  <a:pt x="1127" y="21600"/>
                </a:lnTo>
                <a:cubicBezTo>
                  <a:pt x="505" y="21600"/>
                  <a:pt x="0" y="21262"/>
                  <a:pt x="0" y="20845"/>
                </a:cubicBezTo>
                <a:lnTo>
                  <a:pt x="0" y="755"/>
                </a:lnTo>
                <a:cubicBezTo>
                  <a:pt x="0" y="338"/>
                  <a:pt x="505" y="0"/>
                  <a:pt x="1127" y="0"/>
                </a:cubicBezTo>
                <a:close/>
              </a:path>
            </a:pathLst>
          </a:custGeom>
          <a:solidFill>
            <a:schemeClr val="accent6"/>
          </a:solidFill>
          <a:ln w="12700">
            <a:miter lim="400000"/>
          </a:ln>
        </p:spPr>
        <p:txBody>
          <a:bodyPr lIns="45719" rIns="45719" anchor="ctr"/>
          <a:lstStyle/>
          <a:p>
            <a:endParaRPr/>
          </a:p>
        </p:txBody>
      </p:sp>
      <p:sp>
        <p:nvSpPr>
          <p:cNvPr id="171" name="Arc 21"/>
          <p:cNvSpPr/>
          <p:nvPr/>
        </p:nvSpPr>
        <p:spPr>
          <a:xfrm rot="20992896">
            <a:off x="7933431" y="3981652"/>
            <a:ext cx="2041718" cy="2041718"/>
          </a:xfrm>
          <a:custGeom>
            <a:avLst/>
            <a:gdLst/>
            <a:ahLst/>
            <a:cxnLst>
              <a:cxn ang="0">
                <a:pos x="wd2" y="hd2"/>
              </a:cxn>
              <a:cxn ang="5400000">
                <a:pos x="wd2" y="hd2"/>
              </a:cxn>
              <a:cxn ang="10800000">
                <a:pos x="wd2" y="hd2"/>
              </a:cxn>
              <a:cxn ang="16200000">
                <a:pos x="wd2" y="hd2"/>
              </a:cxn>
            </a:cxnLst>
            <a:rect l="0" t="0" r="r" b="b"/>
            <a:pathLst>
              <a:path w="21600" h="21600" extrusionOk="0">
                <a:moveTo>
                  <a:pt x="0" y="0"/>
                </a:moveTo>
                <a:cubicBezTo>
                  <a:pt x="11929" y="0"/>
                  <a:pt x="21600" y="9671"/>
                  <a:pt x="21600" y="21600"/>
                </a:cubicBezTo>
              </a:path>
            </a:pathLst>
          </a:custGeom>
          <a:ln w="127000" cap="rnd">
            <a:solidFill>
              <a:schemeClr val="accent4"/>
            </a:solidFill>
            <a:prstDash val="dash"/>
            <a:miter/>
          </a:ln>
        </p:spPr>
        <p:txBody>
          <a:bodyPr lIns="45719" rIns="45719" anchor="ctr"/>
          <a:lstStyle/>
          <a:p>
            <a:pPr algn="ctr"/>
            <a:endParaRPr/>
          </a:p>
        </p:txBody>
      </p:sp>
      <p:sp>
        <p:nvSpPr>
          <p:cNvPr id="172" name="Freeform: Shape 23"/>
          <p:cNvSpPr/>
          <p:nvPr/>
        </p:nvSpPr>
        <p:spPr>
          <a:xfrm>
            <a:off x="6821309" y="4962669"/>
            <a:ext cx="2643354" cy="1895332"/>
          </a:xfrm>
          <a:custGeom>
            <a:avLst/>
            <a:gdLst/>
            <a:ahLst/>
            <a:cxnLst>
              <a:cxn ang="0">
                <a:pos x="wd2" y="hd2"/>
              </a:cxn>
              <a:cxn ang="5400000">
                <a:pos x="wd2" y="hd2"/>
              </a:cxn>
              <a:cxn ang="10800000">
                <a:pos x="wd2" y="hd2"/>
              </a:cxn>
              <a:cxn ang="16200000">
                <a:pos x="wd2" y="hd2"/>
              </a:cxn>
            </a:cxnLst>
            <a:rect l="0" t="0" r="r" b="b"/>
            <a:pathLst>
              <a:path w="21600" h="21600" extrusionOk="0">
                <a:moveTo>
                  <a:pt x="10800" y="0"/>
                </a:moveTo>
                <a:cubicBezTo>
                  <a:pt x="16765" y="0"/>
                  <a:pt x="21600" y="6744"/>
                  <a:pt x="21600" y="15062"/>
                </a:cubicBezTo>
                <a:cubicBezTo>
                  <a:pt x="21600" y="17142"/>
                  <a:pt x="21298" y="19123"/>
                  <a:pt x="20751" y="20925"/>
                </a:cubicBezTo>
                <a:lnTo>
                  <a:pt x="20518" y="21600"/>
                </a:lnTo>
                <a:lnTo>
                  <a:pt x="1082" y="21600"/>
                </a:lnTo>
                <a:lnTo>
                  <a:pt x="849" y="20925"/>
                </a:lnTo>
                <a:cubicBezTo>
                  <a:pt x="302" y="19123"/>
                  <a:pt x="0" y="17142"/>
                  <a:pt x="0" y="15062"/>
                </a:cubicBezTo>
                <a:cubicBezTo>
                  <a:pt x="0" y="6744"/>
                  <a:pt x="4835" y="0"/>
                  <a:pt x="10800" y="0"/>
                </a:cubicBezTo>
                <a:close/>
              </a:path>
            </a:pathLst>
          </a:custGeom>
          <a:solidFill>
            <a:schemeClr val="accent2"/>
          </a:solidFill>
          <a:ln w="12700">
            <a:miter lim="400000"/>
          </a:ln>
        </p:spPr>
        <p:txBody>
          <a:bodyPr lIns="45719" rIns="45719" anchor="ctr"/>
          <a:lstStyle/>
          <a:p>
            <a:pPr algn="ctr">
              <a:defRPr>
                <a:solidFill>
                  <a:srgbClr val="FFFFFF"/>
                </a:solidFill>
              </a:defRPr>
            </a:pPr>
            <a:endParaRPr/>
          </a:p>
        </p:txBody>
      </p:sp>
    </p:spTree>
  </p:cSld>
  <p:clrMapOvr>
    <a:masterClrMapping/>
  </p:clrMapOvr>
  <p:transition spd="med"/>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 name="Rectangle 7"/>
          <p:cNvSpPr/>
          <p:nvPr/>
        </p:nvSpPr>
        <p:spPr>
          <a:xfrm>
            <a:off x="3047" y="0"/>
            <a:ext cx="12188954" cy="6858000"/>
          </a:xfrm>
          <a:prstGeom prst="rect">
            <a:avLst/>
          </a:prstGeom>
          <a:solidFill>
            <a:srgbClr val="FFFFFF"/>
          </a:solidFill>
          <a:ln w="12700">
            <a:miter lim="400000"/>
          </a:ln>
        </p:spPr>
        <p:txBody>
          <a:bodyPr lIns="45719" rIns="45719" anchor="ctr"/>
          <a:lstStyle/>
          <a:p>
            <a:pPr algn="ctr">
              <a:defRPr>
                <a:solidFill>
                  <a:srgbClr val="FFFFFF"/>
                </a:solidFill>
              </a:defRPr>
            </a:pPr>
            <a:endParaRPr/>
          </a:p>
        </p:txBody>
      </p:sp>
      <p:sp>
        <p:nvSpPr>
          <p:cNvPr id="175" name="Title 1"/>
          <p:cNvSpPr txBox="1">
            <a:spLocks noGrp="1"/>
          </p:cNvSpPr>
          <p:nvPr>
            <p:ph type="title"/>
          </p:nvPr>
        </p:nvSpPr>
        <p:spPr>
          <a:xfrm>
            <a:off x="838200" y="365125"/>
            <a:ext cx="5558490" cy="1325563"/>
          </a:xfrm>
          <a:prstGeom prst="rect">
            <a:avLst/>
          </a:prstGeom>
        </p:spPr>
        <p:txBody>
          <a:bodyPr/>
          <a:lstStyle/>
          <a:p>
            <a:r>
              <a:t>Labelling </a:t>
            </a:r>
          </a:p>
        </p:txBody>
      </p:sp>
      <p:sp>
        <p:nvSpPr>
          <p:cNvPr id="176" name="Freeform: Shape 9"/>
          <p:cNvSpPr/>
          <p:nvPr/>
        </p:nvSpPr>
        <p:spPr>
          <a:xfrm>
            <a:off x="10208694" y="1"/>
            <a:ext cx="1135067" cy="477997"/>
          </a:xfrm>
          <a:custGeom>
            <a:avLst/>
            <a:gdLst/>
            <a:ahLst/>
            <a:cxnLst>
              <a:cxn ang="0">
                <a:pos x="wd2" y="hd2"/>
              </a:cxn>
              <a:cxn ang="5400000">
                <a:pos x="wd2" y="hd2"/>
              </a:cxn>
              <a:cxn ang="10800000">
                <a:pos x="wd2" y="hd2"/>
              </a:cxn>
              <a:cxn ang="16200000">
                <a:pos x="wd2" y="hd2"/>
              </a:cxn>
            </a:cxnLst>
            <a:rect l="0" t="0" r="r" b="b"/>
            <a:pathLst>
              <a:path w="21600" h="21600" extrusionOk="0">
                <a:moveTo>
                  <a:pt x="0" y="0"/>
                </a:moveTo>
                <a:lnTo>
                  <a:pt x="21600" y="0"/>
                </a:lnTo>
                <a:lnTo>
                  <a:pt x="21568" y="760"/>
                </a:lnTo>
                <a:cubicBezTo>
                  <a:pt x="20543" y="12654"/>
                  <a:pt x="16111" y="21600"/>
                  <a:pt x="10800" y="21600"/>
                </a:cubicBezTo>
                <a:cubicBezTo>
                  <a:pt x="5489" y="21600"/>
                  <a:pt x="1057" y="12654"/>
                  <a:pt x="32" y="760"/>
                </a:cubicBezTo>
                <a:close/>
              </a:path>
            </a:pathLst>
          </a:custGeom>
          <a:solidFill>
            <a:schemeClr val="accent5"/>
          </a:solidFill>
          <a:ln w="12700">
            <a:miter lim="400000"/>
          </a:ln>
        </p:spPr>
        <p:txBody>
          <a:bodyPr lIns="45719" rIns="45719" anchor="ctr"/>
          <a:lstStyle/>
          <a:p>
            <a:pPr algn="ctr">
              <a:defRPr>
                <a:solidFill>
                  <a:srgbClr val="FFFFFF"/>
                </a:solidFill>
              </a:defRPr>
            </a:pPr>
            <a:endParaRPr/>
          </a:p>
        </p:txBody>
      </p:sp>
      <p:sp>
        <p:nvSpPr>
          <p:cNvPr id="177" name="Content Placeholder 2"/>
          <p:cNvSpPr txBox="1">
            <a:spLocks noGrp="1"/>
          </p:cNvSpPr>
          <p:nvPr>
            <p:ph type="body" sz="half" idx="1"/>
          </p:nvPr>
        </p:nvSpPr>
        <p:spPr>
          <a:xfrm>
            <a:off x="838200" y="1825625"/>
            <a:ext cx="5558490" cy="4351338"/>
          </a:xfrm>
          <a:prstGeom prst="rect">
            <a:avLst/>
          </a:prstGeom>
        </p:spPr>
        <p:txBody>
          <a:bodyPr/>
          <a:lstStyle/>
          <a:p>
            <a:pPr marL="0" indent="0" defTabSz="896111">
              <a:spcBef>
                <a:spcPts val="900"/>
              </a:spcBef>
              <a:buSzTx/>
              <a:buNone/>
              <a:defRPr sz="2744"/>
            </a:pPr>
            <a:r>
              <a:t>Labels can be </a:t>
            </a:r>
          </a:p>
          <a:p>
            <a:pPr marL="224027" indent="-224027" defTabSz="896111">
              <a:spcBef>
                <a:spcPts val="900"/>
              </a:spcBef>
              <a:defRPr sz="2744"/>
            </a:pPr>
            <a:endParaRPr/>
          </a:p>
          <a:p>
            <a:pPr marL="224027" indent="-224027" defTabSz="896111">
              <a:spcBef>
                <a:spcPts val="900"/>
              </a:spcBef>
              <a:defRPr sz="2744"/>
            </a:pPr>
            <a:r>
              <a:t>Positive and negative (intelligent/eccentric) </a:t>
            </a:r>
          </a:p>
          <a:p>
            <a:pPr marL="224027" indent="-224027" defTabSz="896111">
              <a:spcBef>
                <a:spcPts val="900"/>
              </a:spcBef>
              <a:defRPr sz="2744"/>
            </a:pPr>
            <a:r>
              <a:t>Social markers</a:t>
            </a:r>
          </a:p>
          <a:p>
            <a:pPr marL="224027" indent="-224027" defTabSz="896111">
              <a:spcBef>
                <a:spcPts val="900"/>
              </a:spcBef>
              <a:defRPr sz="2744"/>
            </a:pPr>
            <a:r>
              <a:t>Norm drivers</a:t>
            </a:r>
          </a:p>
          <a:p>
            <a:pPr marL="224027" indent="-224027" defTabSz="896111">
              <a:spcBef>
                <a:spcPts val="900"/>
              </a:spcBef>
              <a:defRPr sz="2744"/>
            </a:pPr>
            <a:r>
              <a:t>Not neutral  </a:t>
            </a:r>
          </a:p>
          <a:p>
            <a:pPr marL="224027" indent="-224027" defTabSz="896111">
              <a:spcBef>
                <a:spcPts val="900"/>
              </a:spcBef>
              <a:defRPr sz="2744"/>
            </a:pPr>
            <a:r>
              <a:t>Can lead to conformity or institutional decisions </a:t>
            </a:r>
          </a:p>
        </p:txBody>
      </p:sp>
      <p:sp>
        <p:nvSpPr>
          <p:cNvPr id="178" name="Oval 11"/>
          <p:cNvSpPr/>
          <p:nvPr/>
        </p:nvSpPr>
        <p:spPr>
          <a:xfrm>
            <a:off x="6821309" y="2624478"/>
            <a:ext cx="812430" cy="812429"/>
          </a:xfrm>
          <a:prstGeom prst="ellipse">
            <a:avLst/>
          </a:prstGeom>
          <a:ln w="127000">
            <a:solidFill>
              <a:schemeClr val="accent5"/>
            </a:solidFill>
            <a:miter/>
          </a:ln>
        </p:spPr>
        <p:txBody>
          <a:bodyPr lIns="45719" rIns="45719" anchor="ctr"/>
          <a:lstStyle/>
          <a:p>
            <a:pPr algn="ctr">
              <a:defRPr>
                <a:solidFill>
                  <a:srgbClr val="FFFFFF"/>
                </a:solidFill>
              </a:defRPr>
            </a:pPr>
            <a:endParaRPr/>
          </a:p>
        </p:txBody>
      </p:sp>
      <p:sp>
        <p:nvSpPr>
          <p:cNvPr id="179" name="Block Arc 13"/>
          <p:cNvSpPr/>
          <p:nvPr/>
        </p:nvSpPr>
        <p:spPr>
          <a:xfrm rot="16200000">
            <a:off x="8315517" y="1815431"/>
            <a:ext cx="2387601" cy="1193801"/>
          </a:xfrm>
          <a:custGeom>
            <a:avLst/>
            <a:gdLst/>
            <a:ahLst/>
            <a:cxnLst>
              <a:cxn ang="0">
                <a:pos x="wd2" y="hd2"/>
              </a:cxn>
              <a:cxn ang="5400000">
                <a:pos x="wd2" y="hd2"/>
              </a:cxn>
              <a:cxn ang="10800000">
                <a:pos x="wd2" y="hd2"/>
              </a:cxn>
              <a:cxn ang="16200000">
                <a:pos x="wd2" y="hd2"/>
              </a:cxn>
            </a:cxnLst>
            <a:rect l="0" t="0" r="r" b="b"/>
            <a:pathLst>
              <a:path w="21600" h="21600" extrusionOk="0">
                <a:moveTo>
                  <a:pt x="0" y="21600"/>
                </a:moveTo>
                <a:cubicBezTo>
                  <a:pt x="0" y="9671"/>
                  <a:pt x="4835" y="0"/>
                  <a:pt x="10800" y="0"/>
                </a:cubicBezTo>
                <a:cubicBezTo>
                  <a:pt x="16765" y="0"/>
                  <a:pt x="21600" y="9671"/>
                  <a:pt x="21600" y="21600"/>
                </a:cubicBezTo>
                <a:lnTo>
                  <a:pt x="16200" y="21600"/>
                </a:lnTo>
                <a:cubicBezTo>
                  <a:pt x="16200" y="15635"/>
                  <a:pt x="13782" y="10800"/>
                  <a:pt x="10800" y="10800"/>
                </a:cubicBezTo>
                <a:cubicBezTo>
                  <a:pt x="7818" y="10800"/>
                  <a:pt x="5400" y="15635"/>
                  <a:pt x="5400" y="21600"/>
                </a:cubicBezTo>
                <a:close/>
              </a:path>
            </a:pathLst>
          </a:custGeom>
          <a:solidFill>
            <a:schemeClr val="accent2"/>
          </a:solidFill>
          <a:ln w="12700">
            <a:miter lim="400000"/>
          </a:ln>
        </p:spPr>
        <p:txBody>
          <a:bodyPr lIns="45719" rIns="45719" anchor="ctr"/>
          <a:lstStyle/>
          <a:p>
            <a:pPr algn="ctr"/>
            <a:endParaRPr/>
          </a:p>
        </p:txBody>
      </p:sp>
      <p:sp>
        <p:nvSpPr>
          <p:cNvPr id="180" name="Freeform: Shape 15"/>
          <p:cNvSpPr/>
          <p:nvPr/>
        </p:nvSpPr>
        <p:spPr>
          <a:xfrm>
            <a:off x="6821309" y="-1"/>
            <a:ext cx="2315252" cy="1550994"/>
          </a:xfrm>
          <a:custGeom>
            <a:avLst/>
            <a:gdLst/>
            <a:ahLst/>
            <a:cxnLst>
              <a:cxn ang="0">
                <a:pos x="wd2" y="hd2"/>
              </a:cxn>
              <a:cxn ang="5400000">
                <a:pos x="wd2" y="hd2"/>
              </a:cxn>
              <a:cxn ang="10800000">
                <a:pos x="wd2" y="hd2"/>
              </a:cxn>
              <a:cxn ang="16200000">
                <a:pos x="wd2" y="hd2"/>
              </a:cxn>
            </a:cxnLst>
            <a:rect l="0" t="0" r="r" b="b"/>
            <a:pathLst>
              <a:path w="21508" h="21600" extrusionOk="0">
                <a:moveTo>
                  <a:pt x="0" y="0"/>
                </a:moveTo>
                <a:lnTo>
                  <a:pt x="1289" y="0"/>
                </a:lnTo>
                <a:lnTo>
                  <a:pt x="1289" y="18959"/>
                </a:lnTo>
                <a:lnTo>
                  <a:pt x="19577" y="3101"/>
                </a:lnTo>
                <a:lnTo>
                  <a:pt x="16001" y="0"/>
                </a:lnTo>
                <a:lnTo>
                  <a:pt x="18575" y="0"/>
                </a:lnTo>
                <a:lnTo>
                  <a:pt x="21186" y="2265"/>
                </a:lnTo>
                <a:cubicBezTo>
                  <a:pt x="21494" y="2531"/>
                  <a:pt x="21600" y="3122"/>
                  <a:pt x="21422" y="3584"/>
                </a:cubicBezTo>
                <a:cubicBezTo>
                  <a:pt x="21366" y="3731"/>
                  <a:pt x="21284" y="3853"/>
                  <a:pt x="21186" y="3938"/>
                </a:cubicBezTo>
                <a:lnTo>
                  <a:pt x="966" y="21471"/>
                </a:lnTo>
                <a:cubicBezTo>
                  <a:pt x="868" y="21555"/>
                  <a:pt x="757" y="21600"/>
                  <a:pt x="644" y="21600"/>
                </a:cubicBezTo>
                <a:cubicBezTo>
                  <a:pt x="288" y="21600"/>
                  <a:pt x="0" y="21167"/>
                  <a:pt x="0" y="20634"/>
                </a:cubicBezTo>
                <a:close/>
              </a:path>
            </a:pathLst>
          </a:custGeom>
          <a:solidFill>
            <a:schemeClr val="accent6"/>
          </a:solidFill>
          <a:ln w="12700">
            <a:miter lim="400000"/>
          </a:ln>
        </p:spPr>
        <p:txBody>
          <a:bodyPr lIns="45719" rIns="45719" anchor="ctr"/>
          <a:lstStyle/>
          <a:p>
            <a:endParaRPr/>
          </a:p>
        </p:txBody>
      </p:sp>
      <p:sp>
        <p:nvSpPr>
          <p:cNvPr id="181" name="Straight Connector 17"/>
          <p:cNvSpPr/>
          <p:nvPr/>
        </p:nvSpPr>
        <p:spPr>
          <a:xfrm>
            <a:off x="11724637" y="1331571"/>
            <a:ext cx="1" cy="1597709"/>
          </a:xfrm>
          <a:prstGeom prst="line">
            <a:avLst/>
          </a:prstGeom>
          <a:ln w="127000" cap="rnd">
            <a:solidFill>
              <a:schemeClr val="accent4"/>
            </a:solidFill>
            <a:prstDash val="dash"/>
            <a:miter/>
          </a:ln>
        </p:spPr>
        <p:txBody>
          <a:bodyPr lIns="45719" rIns="45719"/>
          <a:lstStyle/>
          <a:p>
            <a:endParaRPr/>
          </a:p>
        </p:txBody>
      </p:sp>
      <p:sp>
        <p:nvSpPr>
          <p:cNvPr id="182" name="Freeform: Shape 19"/>
          <p:cNvSpPr/>
          <p:nvPr/>
        </p:nvSpPr>
        <p:spPr>
          <a:xfrm>
            <a:off x="11005549" y="4112081"/>
            <a:ext cx="1186452" cy="1771651"/>
          </a:xfrm>
          <a:custGeom>
            <a:avLst/>
            <a:gdLst/>
            <a:ahLst/>
            <a:cxnLst>
              <a:cxn ang="0">
                <a:pos x="wd2" y="hd2"/>
              </a:cxn>
              <a:cxn ang="5400000">
                <a:pos x="wd2" y="hd2"/>
              </a:cxn>
              <a:cxn ang="10800000">
                <a:pos x="wd2" y="hd2"/>
              </a:cxn>
              <a:cxn ang="16200000">
                <a:pos x="wd2" y="hd2"/>
              </a:cxn>
            </a:cxnLst>
            <a:rect l="0" t="0" r="r" b="b"/>
            <a:pathLst>
              <a:path w="21600" h="21600" extrusionOk="0">
                <a:moveTo>
                  <a:pt x="1127" y="0"/>
                </a:moveTo>
                <a:lnTo>
                  <a:pt x="21600" y="0"/>
                </a:lnTo>
                <a:lnTo>
                  <a:pt x="21600" y="1510"/>
                </a:lnTo>
                <a:lnTo>
                  <a:pt x="2254" y="1510"/>
                </a:lnTo>
                <a:lnTo>
                  <a:pt x="2254" y="20090"/>
                </a:lnTo>
                <a:lnTo>
                  <a:pt x="21600" y="20090"/>
                </a:lnTo>
                <a:lnTo>
                  <a:pt x="21600" y="21600"/>
                </a:lnTo>
                <a:lnTo>
                  <a:pt x="1127" y="21600"/>
                </a:lnTo>
                <a:cubicBezTo>
                  <a:pt x="505" y="21600"/>
                  <a:pt x="0" y="21262"/>
                  <a:pt x="0" y="20845"/>
                </a:cubicBezTo>
                <a:lnTo>
                  <a:pt x="0" y="755"/>
                </a:lnTo>
                <a:cubicBezTo>
                  <a:pt x="0" y="338"/>
                  <a:pt x="505" y="0"/>
                  <a:pt x="1127" y="0"/>
                </a:cubicBezTo>
                <a:close/>
              </a:path>
            </a:pathLst>
          </a:custGeom>
          <a:solidFill>
            <a:schemeClr val="accent6"/>
          </a:solidFill>
          <a:ln w="12700">
            <a:miter lim="400000"/>
          </a:ln>
        </p:spPr>
        <p:txBody>
          <a:bodyPr lIns="45719" rIns="45719" anchor="ctr"/>
          <a:lstStyle/>
          <a:p>
            <a:endParaRPr/>
          </a:p>
        </p:txBody>
      </p:sp>
      <p:sp>
        <p:nvSpPr>
          <p:cNvPr id="183" name="Arc 21"/>
          <p:cNvSpPr/>
          <p:nvPr/>
        </p:nvSpPr>
        <p:spPr>
          <a:xfrm rot="20992896">
            <a:off x="7933431" y="3981652"/>
            <a:ext cx="2041718" cy="2041718"/>
          </a:xfrm>
          <a:custGeom>
            <a:avLst/>
            <a:gdLst/>
            <a:ahLst/>
            <a:cxnLst>
              <a:cxn ang="0">
                <a:pos x="wd2" y="hd2"/>
              </a:cxn>
              <a:cxn ang="5400000">
                <a:pos x="wd2" y="hd2"/>
              </a:cxn>
              <a:cxn ang="10800000">
                <a:pos x="wd2" y="hd2"/>
              </a:cxn>
              <a:cxn ang="16200000">
                <a:pos x="wd2" y="hd2"/>
              </a:cxn>
            </a:cxnLst>
            <a:rect l="0" t="0" r="r" b="b"/>
            <a:pathLst>
              <a:path w="21600" h="21600" extrusionOk="0">
                <a:moveTo>
                  <a:pt x="0" y="0"/>
                </a:moveTo>
                <a:cubicBezTo>
                  <a:pt x="11929" y="0"/>
                  <a:pt x="21600" y="9671"/>
                  <a:pt x="21600" y="21600"/>
                </a:cubicBezTo>
              </a:path>
            </a:pathLst>
          </a:custGeom>
          <a:ln w="127000" cap="rnd">
            <a:solidFill>
              <a:schemeClr val="accent4"/>
            </a:solidFill>
            <a:prstDash val="dash"/>
            <a:miter/>
          </a:ln>
        </p:spPr>
        <p:txBody>
          <a:bodyPr lIns="45719" rIns="45719" anchor="ctr"/>
          <a:lstStyle/>
          <a:p>
            <a:pPr algn="ctr"/>
            <a:endParaRPr/>
          </a:p>
        </p:txBody>
      </p:sp>
      <p:sp>
        <p:nvSpPr>
          <p:cNvPr id="184" name="Freeform: Shape 23"/>
          <p:cNvSpPr/>
          <p:nvPr/>
        </p:nvSpPr>
        <p:spPr>
          <a:xfrm>
            <a:off x="6821309" y="4962669"/>
            <a:ext cx="2643354" cy="1895332"/>
          </a:xfrm>
          <a:custGeom>
            <a:avLst/>
            <a:gdLst/>
            <a:ahLst/>
            <a:cxnLst>
              <a:cxn ang="0">
                <a:pos x="wd2" y="hd2"/>
              </a:cxn>
              <a:cxn ang="5400000">
                <a:pos x="wd2" y="hd2"/>
              </a:cxn>
              <a:cxn ang="10800000">
                <a:pos x="wd2" y="hd2"/>
              </a:cxn>
              <a:cxn ang="16200000">
                <a:pos x="wd2" y="hd2"/>
              </a:cxn>
            </a:cxnLst>
            <a:rect l="0" t="0" r="r" b="b"/>
            <a:pathLst>
              <a:path w="21600" h="21600" extrusionOk="0">
                <a:moveTo>
                  <a:pt x="10800" y="0"/>
                </a:moveTo>
                <a:cubicBezTo>
                  <a:pt x="16765" y="0"/>
                  <a:pt x="21600" y="6744"/>
                  <a:pt x="21600" y="15062"/>
                </a:cubicBezTo>
                <a:cubicBezTo>
                  <a:pt x="21600" y="17142"/>
                  <a:pt x="21298" y="19123"/>
                  <a:pt x="20751" y="20925"/>
                </a:cubicBezTo>
                <a:lnTo>
                  <a:pt x="20518" y="21600"/>
                </a:lnTo>
                <a:lnTo>
                  <a:pt x="1082" y="21600"/>
                </a:lnTo>
                <a:lnTo>
                  <a:pt x="849" y="20925"/>
                </a:lnTo>
                <a:cubicBezTo>
                  <a:pt x="302" y="19123"/>
                  <a:pt x="0" y="17142"/>
                  <a:pt x="0" y="15062"/>
                </a:cubicBezTo>
                <a:cubicBezTo>
                  <a:pt x="0" y="6744"/>
                  <a:pt x="4835" y="0"/>
                  <a:pt x="10800" y="0"/>
                </a:cubicBezTo>
                <a:close/>
              </a:path>
            </a:pathLst>
          </a:custGeom>
          <a:solidFill>
            <a:schemeClr val="accent2"/>
          </a:solidFill>
          <a:ln w="12700">
            <a:miter lim="400000"/>
          </a:ln>
        </p:spPr>
        <p:txBody>
          <a:bodyPr lIns="45719" rIns="45719" anchor="ctr"/>
          <a:lstStyle/>
          <a:p>
            <a:pPr algn="ctr">
              <a:defRPr>
                <a:solidFill>
                  <a:srgbClr val="FFFFFF"/>
                </a:solidFill>
              </a:defRPr>
            </a:pPr>
            <a:endParaRPr/>
          </a:p>
        </p:txBody>
      </p:sp>
    </p:spTree>
  </p:cSld>
  <p:clrMapOvr>
    <a:masterClrMapping/>
  </p:clrMapOvr>
  <p:transition spd="med"/>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6" name="Rectangle 7"/>
          <p:cNvSpPr/>
          <p:nvPr/>
        </p:nvSpPr>
        <p:spPr>
          <a:xfrm>
            <a:off x="3047" y="0"/>
            <a:ext cx="12188954" cy="6858000"/>
          </a:xfrm>
          <a:prstGeom prst="rect">
            <a:avLst/>
          </a:prstGeom>
          <a:solidFill>
            <a:srgbClr val="FFFFFF"/>
          </a:solidFill>
          <a:ln w="12700">
            <a:miter lim="400000"/>
          </a:ln>
        </p:spPr>
        <p:txBody>
          <a:bodyPr lIns="45719" rIns="45719" anchor="ctr"/>
          <a:lstStyle/>
          <a:p>
            <a:pPr algn="ctr">
              <a:defRPr>
                <a:solidFill>
                  <a:srgbClr val="FFFFFF"/>
                </a:solidFill>
              </a:defRPr>
            </a:pPr>
            <a:endParaRPr/>
          </a:p>
        </p:txBody>
      </p:sp>
      <p:sp>
        <p:nvSpPr>
          <p:cNvPr id="187" name="Freeform: Shape 9"/>
          <p:cNvSpPr/>
          <p:nvPr/>
        </p:nvSpPr>
        <p:spPr>
          <a:xfrm>
            <a:off x="10208694" y="1"/>
            <a:ext cx="1135067" cy="477997"/>
          </a:xfrm>
          <a:custGeom>
            <a:avLst/>
            <a:gdLst/>
            <a:ahLst/>
            <a:cxnLst>
              <a:cxn ang="0">
                <a:pos x="wd2" y="hd2"/>
              </a:cxn>
              <a:cxn ang="5400000">
                <a:pos x="wd2" y="hd2"/>
              </a:cxn>
              <a:cxn ang="10800000">
                <a:pos x="wd2" y="hd2"/>
              </a:cxn>
              <a:cxn ang="16200000">
                <a:pos x="wd2" y="hd2"/>
              </a:cxn>
            </a:cxnLst>
            <a:rect l="0" t="0" r="r" b="b"/>
            <a:pathLst>
              <a:path w="21600" h="21600" extrusionOk="0">
                <a:moveTo>
                  <a:pt x="0" y="0"/>
                </a:moveTo>
                <a:lnTo>
                  <a:pt x="21600" y="0"/>
                </a:lnTo>
                <a:lnTo>
                  <a:pt x="21568" y="760"/>
                </a:lnTo>
                <a:cubicBezTo>
                  <a:pt x="20543" y="12654"/>
                  <a:pt x="16111" y="21600"/>
                  <a:pt x="10800" y="21600"/>
                </a:cubicBezTo>
                <a:cubicBezTo>
                  <a:pt x="5489" y="21600"/>
                  <a:pt x="1057" y="12654"/>
                  <a:pt x="32" y="760"/>
                </a:cubicBezTo>
                <a:close/>
              </a:path>
            </a:pathLst>
          </a:custGeom>
          <a:solidFill>
            <a:schemeClr val="accent4"/>
          </a:solidFill>
          <a:ln w="12700">
            <a:miter lim="400000"/>
          </a:ln>
        </p:spPr>
        <p:txBody>
          <a:bodyPr lIns="45719" rIns="45719" anchor="ctr"/>
          <a:lstStyle/>
          <a:p>
            <a:pPr algn="ctr">
              <a:defRPr>
                <a:solidFill>
                  <a:srgbClr val="FFFFFF"/>
                </a:solidFill>
              </a:defRPr>
            </a:pPr>
            <a:endParaRPr/>
          </a:p>
        </p:txBody>
      </p:sp>
      <p:sp>
        <p:nvSpPr>
          <p:cNvPr id="188" name="Title 1"/>
          <p:cNvSpPr txBox="1">
            <a:spLocks noGrp="1"/>
          </p:cNvSpPr>
          <p:nvPr>
            <p:ph type="title"/>
          </p:nvPr>
        </p:nvSpPr>
        <p:spPr>
          <a:prstGeom prst="rect">
            <a:avLst/>
          </a:prstGeom>
        </p:spPr>
        <p:txBody>
          <a:bodyPr/>
          <a:lstStyle/>
          <a:p>
            <a:r>
              <a:t>Labelling </a:t>
            </a:r>
          </a:p>
        </p:txBody>
      </p:sp>
      <p:sp>
        <p:nvSpPr>
          <p:cNvPr id="189" name="Arc 11"/>
          <p:cNvSpPr/>
          <p:nvPr/>
        </p:nvSpPr>
        <p:spPr>
          <a:xfrm rot="5400000" flipV="1">
            <a:off x="555709" y="4224939"/>
            <a:ext cx="2041719" cy="2041718"/>
          </a:xfrm>
          <a:custGeom>
            <a:avLst/>
            <a:gdLst/>
            <a:ahLst/>
            <a:cxnLst>
              <a:cxn ang="0">
                <a:pos x="wd2" y="hd2"/>
              </a:cxn>
              <a:cxn ang="5400000">
                <a:pos x="wd2" y="hd2"/>
              </a:cxn>
              <a:cxn ang="10800000">
                <a:pos x="wd2" y="hd2"/>
              </a:cxn>
              <a:cxn ang="16200000">
                <a:pos x="wd2" y="hd2"/>
              </a:cxn>
            </a:cxnLst>
            <a:rect l="0" t="0" r="r" b="b"/>
            <a:pathLst>
              <a:path w="21600" h="21600" extrusionOk="0">
                <a:moveTo>
                  <a:pt x="0" y="0"/>
                </a:moveTo>
                <a:cubicBezTo>
                  <a:pt x="11929" y="0"/>
                  <a:pt x="21600" y="9671"/>
                  <a:pt x="21600" y="21600"/>
                </a:cubicBezTo>
              </a:path>
            </a:pathLst>
          </a:custGeom>
          <a:ln w="127000" cap="rnd">
            <a:solidFill>
              <a:schemeClr val="accent4"/>
            </a:solidFill>
            <a:prstDash val="dash"/>
            <a:miter/>
          </a:ln>
        </p:spPr>
        <p:txBody>
          <a:bodyPr lIns="45719" rIns="45719" anchor="ctr"/>
          <a:lstStyle/>
          <a:p>
            <a:pPr algn="ctr"/>
            <a:endParaRPr/>
          </a:p>
        </p:txBody>
      </p:sp>
      <p:sp>
        <p:nvSpPr>
          <p:cNvPr id="190" name="Content Placeholder 2"/>
          <p:cNvSpPr txBox="1">
            <a:spLocks noGrp="1"/>
          </p:cNvSpPr>
          <p:nvPr>
            <p:ph type="body" idx="1"/>
          </p:nvPr>
        </p:nvSpPr>
        <p:spPr>
          <a:prstGeom prst="rect">
            <a:avLst/>
          </a:prstGeom>
        </p:spPr>
        <p:txBody>
          <a:bodyPr/>
          <a:lstStyle/>
          <a:p>
            <a:r>
              <a:t>People who are labelled , tagged and become the thing they are labelled , a fixed identity</a:t>
            </a:r>
          </a:p>
          <a:p>
            <a:endParaRPr/>
          </a:p>
          <a:p>
            <a:r>
              <a:t>The danger is that the label becomes a master label –shaping the identify into adult hood</a:t>
            </a:r>
          </a:p>
        </p:txBody>
      </p:sp>
    </p:spTree>
  </p:cSld>
  <p:clrMapOvr>
    <a:masterClrMapping/>
  </p:clrMapOvr>
  <p:transition spd="med"/>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97080C-EB52-BCBA-1FA5-BE22D00EF3B0}"/>
              </a:ext>
            </a:extLst>
          </p:cNvPr>
          <p:cNvSpPr>
            <a:spLocks noGrp="1"/>
          </p:cNvSpPr>
          <p:nvPr>
            <p:ph type="title"/>
          </p:nvPr>
        </p:nvSpPr>
        <p:spPr/>
        <p:txBody>
          <a:bodyPr/>
          <a:lstStyle/>
          <a:p>
            <a:r>
              <a:rPr lang="en-US" dirty="0"/>
              <a:t>Discussion </a:t>
            </a:r>
          </a:p>
        </p:txBody>
      </p:sp>
      <p:sp>
        <p:nvSpPr>
          <p:cNvPr id="3" name="Text Placeholder 2">
            <a:extLst>
              <a:ext uri="{FF2B5EF4-FFF2-40B4-BE49-F238E27FC236}">
                <a16:creationId xmlns:a16="http://schemas.microsoft.com/office/drawing/2014/main" id="{3AB138EC-4A3D-EE4D-8BF0-FB78855296C5}"/>
              </a:ext>
            </a:extLst>
          </p:cNvPr>
          <p:cNvSpPr>
            <a:spLocks noGrp="1"/>
          </p:cNvSpPr>
          <p:nvPr>
            <p:ph type="body" idx="1"/>
          </p:nvPr>
        </p:nvSpPr>
        <p:spPr/>
        <p:txBody>
          <a:bodyPr/>
          <a:lstStyle/>
          <a:p>
            <a:r>
              <a:rPr lang="en-US" dirty="0"/>
              <a:t>What benefits/disadvantages does labelling have? </a:t>
            </a:r>
          </a:p>
        </p:txBody>
      </p:sp>
    </p:spTree>
    <p:extLst>
      <p:ext uri="{BB962C8B-B14F-4D97-AF65-F5344CB8AC3E}">
        <p14:creationId xmlns:p14="http://schemas.microsoft.com/office/powerpoint/2010/main" val="2342533165"/>
      </p:ext>
    </p:extLst>
  </p:cSld>
  <p:clrMapOvr>
    <a:masterClrMapping/>
  </p:clrMapOvr>
  <p:transition spd="med"/>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2" name="Rectangle 7"/>
          <p:cNvSpPr/>
          <p:nvPr/>
        </p:nvSpPr>
        <p:spPr>
          <a:xfrm>
            <a:off x="3047" y="0"/>
            <a:ext cx="12188954" cy="6858000"/>
          </a:xfrm>
          <a:prstGeom prst="rect">
            <a:avLst/>
          </a:prstGeom>
          <a:solidFill>
            <a:srgbClr val="FFFFFF"/>
          </a:solidFill>
          <a:ln w="12700">
            <a:miter lim="400000"/>
          </a:ln>
        </p:spPr>
        <p:txBody>
          <a:bodyPr lIns="45719" rIns="45719" anchor="ctr"/>
          <a:lstStyle/>
          <a:p>
            <a:pPr algn="ctr">
              <a:defRPr>
                <a:solidFill>
                  <a:srgbClr val="FFFFFF"/>
                </a:solidFill>
              </a:defRPr>
            </a:pPr>
            <a:endParaRPr/>
          </a:p>
        </p:txBody>
      </p:sp>
      <p:sp>
        <p:nvSpPr>
          <p:cNvPr id="193" name="Freeform: Shape 9"/>
          <p:cNvSpPr/>
          <p:nvPr/>
        </p:nvSpPr>
        <p:spPr>
          <a:xfrm>
            <a:off x="10208694" y="1"/>
            <a:ext cx="1135067" cy="477997"/>
          </a:xfrm>
          <a:custGeom>
            <a:avLst/>
            <a:gdLst/>
            <a:ahLst/>
            <a:cxnLst>
              <a:cxn ang="0">
                <a:pos x="wd2" y="hd2"/>
              </a:cxn>
              <a:cxn ang="5400000">
                <a:pos x="wd2" y="hd2"/>
              </a:cxn>
              <a:cxn ang="10800000">
                <a:pos x="wd2" y="hd2"/>
              </a:cxn>
              <a:cxn ang="16200000">
                <a:pos x="wd2" y="hd2"/>
              </a:cxn>
            </a:cxnLst>
            <a:rect l="0" t="0" r="r" b="b"/>
            <a:pathLst>
              <a:path w="21600" h="21600" extrusionOk="0">
                <a:moveTo>
                  <a:pt x="0" y="0"/>
                </a:moveTo>
                <a:lnTo>
                  <a:pt x="21600" y="0"/>
                </a:lnTo>
                <a:lnTo>
                  <a:pt x="21568" y="760"/>
                </a:lnTo>
                <a:cubicBezTo>
                  <a:pt x="20543" y="12654"/>
                  <a:pt x="16111" y="21600"/>
                  <a:pt x="10800" y="21600"/>
                </a:cubicBezTo>
                <a:cubicBezTo>
                  <a:pt x="5489" y="21600"/>
                  <a:pt x="1057" y="12654"/>
                  <a:pt x="32" y="760"/>
                </a:cubicBezTo>
                <a:close/>
              </a:path>
            </a:pathLst>
          </a:custGeom>
          <a:solidFill>
            <a:schemeClr val="accent4"/>
          </a:solidFill>
          <a:ln w="12700">
            <a:miter lim="400000"/>
          </a:ln>
        </p:spPr>
        <p:txBody>
          <a:bodyPr lIns="45719" rIns="45719" anchor="ctr"/>
          <a:lstStyle/>
          <a:p>
            <a:pPr algn="ctr">
              <a:defRPr>
                <a:solidFill>
                  <a:srgbClr val="FFFFFF"/>
                </a:solidFill>
              </a:defRPr>
            </a:pPr>
            <a:endParaRPr/>
          </a:p>
        </p:txBody>
      </p:sp>
      <p:sp>
        <p:nvSpPr>
          <p:cNvPr id="194" name="Title 1"/>
          <p:cNvSpPr txBox="1">
            <a:spLocks noGrp="1"/>
          </p:cNvSpPr>
          <p:nvPr>
            <p:ph type="title"/>
          </p:nvPr>
        </p:nvSpPr>
        <p:spPr>
          <a:prstGeom prst="rect">
            <a:avLst/>
          </a:prstGeom>
        </p:spPr>
        <p:txBody>
          <a:bodyPr/>
          <a:lstStyle/>
          <a:p>
            <a:r>
              <a:t>Code of Practice (2014)</a:t>
            </a:r>
          </a:p>
        </p:txBody>
      </p:sp>
      <p:sp>
        <p:nvSpPr>
          <p:cNvPr id="195" name="Arc 11"/>
          <p:cNvSpPr/>
          <p:nvPr/>
        </p:nvSpPr>
        <p:spPr>
          <a:xfrm rot="5400000" flipV="1">
            <a:off x="555709" y="4224939"/>
            <a:ext cx="2041719" cy="2041718"/>
          </a:xfrm>
          <a:custGeom>
            <a:avLst/>
            <a:gdLst/>
            <a:ahLst/>
            <a:cxnLst>
              <a:cxn ang="0">
                <a:pos x="wd2" y="hd2"/>
              </a:cxn>
              <a:cxn ang="5400000">
                <a:pos x="wd2" y="hd2"/>
              </a:cxn>
              <a:cxn ang="10800000">
                <a:pos x="wd2" y="hd2"/>
              </a:cxn>
              <a:cxn ang="16200000">
                <a:pos x="wd2" y="hd2"/>
              </a:cxn>
            </a:cxnLst>
            <a:rect l="0" t="0" r="r" b="b"/>
            <a:pathLst>
              <a:path w="21600" h="21600" extrusionOk="0">
                <a:moveTo>
                  <a:pt x="0" y="0"/>
                </a:moveTo>
                <a:cubicBezTo>
                  <a:pt x="11929" y="0"/>
                  <a:pt x="21600" y="9671"/>
                  <a:pt x="21600" y="21600"/>
                </a:cubicBezTo>
              </a:path>
            </a:pathLst>
          </a:custGeom>
          <a:ln w="127000" cap="rnd">
            <a:solidFill>
              <a:schemeClr val="accent4"/>
            </a:solidFill>
            <a:prstDash val="dash"/>
            <a:miter/>
          </a:ln>
        </p:spPr>
        <p:txBody>
          <a:bodyPr lIns="45719" rIns="45719" anchor="ctr"/>
          <a:lstStyle/>
          <a:p>
            <a:pPr algn="ctr"/>
            <a:endParaRPr/>
          </a:p>
        </p:txBody>
      </p:sp>
      <p:sp>
        <p:nvSpPr>
          <p:cNvPr id="196" name="Content Placeholder 2"/>
          <p:cNvSpPr txBox="1">
            <a:spLocks noGrp="1"/>
          </p:cNvSpPr>
          <p:nvPr>
            <p:ph type="body" idx="1"/>
          </p:nvPr>
        </p:nvSpPr>
        <p:spPr>
          <a:prstGeom prst="rect">
            <a:avLst/>
          </a:prstGeom>
        </p:spPr>
        <p:txBody>
          <a:bodyPr/>
          <a:lstStyle/>
          <a:p>
            <a:r>
              <a:rPr dirty="0"/>
              <a:t>Needs in four categories</a:t>
            </a:r>
          </a:p>
          <a:p>
            <a:r>
              <a:rPr dirty="0"/>
              <a:t>Communication and interaction</a:t>
            </a:r>
          </a:p>
          <a:p>
            <a:r>
              <a:rPr dirty="0"/>
              <a:t>Cognition and learning</a:t>
            </a:r>
          </a:p>
          <a:p>
            <a:r>
              <a:rPr dirty="0"/>
              <a:t>Social , mental and emotional </a:t>
            </a:r>
          </a:p>
          <a:p>
            <a:r>
              <a:rPr dirty="0"/>
              <a:t>Sensory </a:t>
            </a:r>
          </a:p>
          <a:p>
            <a:endParaRPr dirty="0"/>
          </a:p>
          <a:p>
            <a:pPr>
              <a:defRPr sz="1800">
                <a:solidFill>
                  <a:srgbClr val="0070C0"/>
                </a:solidFill>
              </a:defRPr>
            </a:pPr>
            <a:r>
              <a:rPr dirty="0"/>
              <a:t>https://</a:t>
            </a:r>
            <a:r>
              <a:rPr dirty="0" err="1"/>
              <a:t>www.gov.uk</a:t>
            </a:r>
            <a:r>
              <a:rPr dirty="0"/>
              <a:t>/government/publications/send-code-of-practice-0-to-25d physical </a:t>
            </a:r>
            <a:endParaRPr lang="en-GB" dirty="0"/>
          </a:p>
          <a:p>
            <a:pPr>
              <a:defRPr sz="1800">
                <a:solidFill>
                  <a:srgbClr val="0070C0"/>
                </a:solidFill>
              </a:defRPr>
            </a:pPr>
            <a:endParaRPr dirty="0"/>
          </a:p>
        </p:txBody>
      </p:sp>
    </p:spTree>
  </p:cSld>
  <p:clrMapOvr>
    <a:masterClrMapping/>
  </p:clrMapOvr>
  <p:transition spd="med"/>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8" name="Rectangle 7"/>
          <p:cNvSpPr/>
          <p:nvPr/>
        </p:nvSpPr>
        <p:spPr>
          <a:xfrm>
            <a:off x="3047" y="0"/>
            <a:ext cx="12188954" cy="6858000"/>
          </a:xfrm>
          <a:prstGeom prst="rect">
            <a:avLst/>
          </a:prstGeom>
          <a:solidFill>
            <a:srgbClr val="FFFFFF"/>
          </a:solidFill>
          <a:ln w="12700">
            <a:miter lim="400000"/>
          </a:ln>
        </p:spPr>
        <p:txBody>
          <a:bodyPr lIns="45719" rIns="45719" anchor="ctr"/>
          <a:lstStyle/>
          <a:p>
            <a:pPr algn="ctr">
              <a:defRPr>
                <a:solidFill>
                  <a:srgbClr val="FFFFFF"/>
                </a:solidFill>
              </a:defRPr>
            </a:pPr>
            <a:endParaRPr/>
          </a:p>
        </p:txBody>
      </p:sp>
      <p:sp>
        <p:nvSpPr>
          <p:cNvPr id="199" name="Freeform: Shape 9"/>
          <p:cNvSpPr/>
          <p:nvPr/>
        </p:nvSpPr>
        <p:spPr>
          <a:xfrm>
            <a:off x="10208694" y="1"/>
            <a:ext cx="1135067" cy="477997"/>
          </a:xfrm>
          <a:custGeom>
            <a:avLst/>
            <a:gdLst/>
            <a:ahLst/>
            <a:cxnLst>
              <a:cxn ang="0">
                <a:pos x="wd2" y="hd2"/>
              </a:cxn>
              <a:cxn ang="5400000">
                <a:pos x="wd2" y="hd2"/>
              </a:cxn>
              <a:cxn ang="10800000">
                <a:pos x="wd2" y="hd2"/>
              </a:cxn>
              <a:cxn ang="16200000">
                <a:pos x="wd2" y="hd2"/>
              </a:cxn>
            </a:cxnLst>
            <a:rect l="0" t="0" r="r" b="b"/>
            <a:pathLst>
              <a:path w="21600" h="21600" extrusionOk="0">
                <a:moveTo>
                  <a:pt x="0" y="0"/>
                </a:moveTo>
                <a:lnTo>
                  <a:pt x="21600" y="0"/>
                </a:lnTo>
                <a:lnTo>
                  <a:pt x="21568" y="760"/>
                </a:lnTo>
                <a:cubicBezTo>
                  <a:pt x="20543" y="12654"/>
                  <a:pt x="16111" y="21600"/>
                  <a:pt x="10800" y="21600"/>
                </a:cubicBezTo>
                <a:cubicBezTo>
                  <a:pt x="5489" y="21600"/>
                  <a:pt x="1057" y="12654"/>
                  <a:pt x="32" y="760"/>
                </a:cubicBezTo>
                <a:close/>
              </a:path>
            </a:pathLst>
          </a:custGeom>
          <a:solidFill>
            <a:schemeClr val="accent4"/>
          </a:solidFill>
          <a:ln w="12700">
            <a:miter lim="400000"/>
          </a:ln>
        </p:spPr>
        <p:txBody>
          <a:bodyPr lIns="45719" rIns="45719" anchor="ctr"/>
          <a:lstStyle/>
          <a:p>
            <a:pPr algn="ctr">
              <a:defRPr>
                <a:solidFill>
                  <a:srgbClr val="FFFFFF"/>
                </a:solidFill>
              </a:defRPr>
            </a:pPr>
            <a:endParaRPr/>
          </a:p>
        </p:txBody>
      </p:sp>
      <p:sp>
        <p:nvSpPr>
          <p:cNvPr id="200" name="Title 1"/>
          <p:cNvSpPr txBox="1">
            <a:spLocks noGrp="1"/>
          </p:cNvSpPr>
          <p:nvPr>
            <p:ph type="title"/>
          </p:nvPr>
        </p:nvSpPr>
        <p:spPr>
          <a:prstGeom prst="rect">
            <a:avLst/>
          </a:prstGeom>
        </p:spPr>
        <p:txBody>
          <a:bodyPr/>
          <a:lstStyle/>
          <a:p>
            <a:r>
              <a:t>Some theory</a:t>
            </a:r>
          </a:p>
        </p:txBody>
      </p:sp>
      <p:sp>
        <p:nvSpPr>
          <p:cNvPr id="201" name="Arc 11"/>
          <p:cNvSpPr/>
          <p:nvPr/>
        </p:nvSpPr>
        <p:spPr>
          <a:xfrm rot="5400000" flipV="1">
            <a:off x="555709" y="4224939"/>
            <a:ext cx="2041719" cy="2041718"/>
          </a:xfrm>
          <a:custGeom>
            <a:avLst/>
            <a:gdLst/>
            <a:ahLst/>
            <a:cxnLst>
              <a:cxn ang="0">
                <a:pos x="wd2" y="hd2"/>
              </a:cxn>
              <a:cxn ang="5400000">
                <a:pos x="wd2" y="hd2"/>
              </a:cxn>
              <a:cxn ang="10800000">
                <a:pos x="wd2" y="hd2"/>
              </a:cxn>
              <a:cxn ang="16200000">
                <a:pos x="wd2" y="hd2"/>
              </a:cxn>
            </a:cxnLst>
            <a:rect l="0" t="0" r="r" b="b"/>
            <a:pathLst>
              <a:path w="21600" h="21600" extrusionOk="0">
                <a:moveTo>
                  <a:pt x="0" y="0"/>
                </a:moveTo>
                <a:cubicBezTo>
                  <a:pt x="11929" y="0"/>
                  <a:pt x="21600" y="9671"/>
                  <a:pt x="21600" y="21600"/>
                </a:cubicBezTo>
              </a:path>
            </a:pathLst>
          </a:custGeom>
          <a:ln w="127000" cap="rnd">
            <a:solidFill>
              <a:schemeClr val="accent4"/>
            </a:solidFill>
            <a:prstDash val="dash"/>
            <a:miter/>
          </a:ln>
        </p:spPr>
        <p:txBody>
          <a:bodyPr lIns="45719" rIns="45719" anchor="ctr"/>
          <a:lstStyle/>
          <a:p>
            <a:pPr algn="ctr"/>
            <a:endParaRPr/>
          </a:p>
        </p:txBody>
      </p:sp>
      <p:sp>
        <p:nvSpPr>
          <p:cNvPr id="202" name="Content Placeholder 2"/>
          <p:cNvSpPr txBox="1">
            <a:spLocks noGrp="1"/>
          </p:cNvSpPr>
          <p:nvPr>
            <p:ph type="body" idx="1"/>
          </p:nvPr>
        </p:nvSpPr>
        <p:spPr>
          <a:prstGeom prst="rect">
            <a:avLst/>
          </a:prstGeom>
        </p:spPr>
        <p:txBody>
          <a:bodyPr/>
          <a:lstStyle/>
          <a:p>
            <a:r>
              <a:t>Blooms Taxonomy</a:t>
            </a:r>
          </a:p>
          <a:p>
            <a:r>
              <a:t>Constructivist –Building consolidating- social activity</a:t>
            </a:r>
          </a:p>
          <a:p>
            <a:r>
              <a:t>Cognitivist – Meaning meaning</a:t>
            </a:r>
          </a:p>
        </p:txBody>
      </p:sp>
    </p:spTree>
  </p:cSld>
  <p:clrMapOvr>
    <a:masterClrMapping/>
  </p:clrMapOvr>
  <p:transition spd="med"/>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 name="Rectangle 7"/>
          <p:cNvSpPr/>
          <p:nvPr/>
        </p:nvSpPr>
        <p:spPr>
          <a:xfrm>
            <a:off x="3047" y="0"/>
            <a:ext cx="12188954" cy="6858000"/>
          </a:xfrm>
          <a:prstGeom prst="rect">
            <a:avLst/>
          </a:prstGeom>
          <a:solidFill>
            <a:srgbClr val="FFFFFF"/>
          </a:solidFill>
          <a:ln w="12700">
            <a:miter lim="400000"/>
          </a:ln>
        </p:spPr>
        <p:txBody>
          <a:bodyPr lIns="45719" rIns="45719" anchor="ctr"/>
          <a:lstStyle/>
          <a:p>
            <a:pPr algn="ctr">
              <a:defRPr>
                <a:solidFill>
                  <a:srgbClr val="FFFFFF"/>
                </a:solidFill>
              </a:defRPr>
            </a:pPr>
            <a:endParaRPr/>
          </a:p>
        </p:txBody>
      </p:sp>
      <p:sp>
        <p:nvSpPr>
          <p:cNvPr id="205" name="Freeform: Shape 9"/>
          <p:cNvSpPr/>
          <p:nvPr/>
        </p:nvSpPr>
        <p:spPr>
          <a:xfrm>
            <a:off x="10208694" y="1"/>
            <a:ext cx="1135067" cy="477997"/>
          </a:xfrm>
          <a:custGeom>
            <a:avLst/>
            <a:gdLst/>
            <a:ahLst/>
            <a:cxnLst>
              <a:cxn ang="0">
                <a:pos x="wd2" y="hd2"/>
              </a:cxn>
              <a:cxn ang="5400000">
                <a:pos x="wd2" y="hd2"/>
              </a:cxn>
              <a:cxn ang="10800000">
                <a:pos x="wd2" y="hd2"/>
              </a:cxn>
              <a:cxn ang="16200000">
                <a:pos x="wd2" y="hd2"/>
              </a:cxn>
            </a:cxnLst>
            <a:rect l="0" t="0" r="r" b="b"/>
            <a:pathLst>
              <a:path w="21600" h="21600" extrusionOk="0">
                <a:moveTo>
                  <a:pt x="0" y="0"/>
                </a:moveTo>
                <a:lnTo>
                  <a:pt x="21600" y="0"/>
                </a:lnTo>
                <a:lnTo>
                  <a:pt x="21568" y="760"/>
                </a:lnTo>
                <a:cubicBezTo>
                  <a:pt x="20543" y="12654"/>
                  <a:pt x="16111" y="21600"/>
                  <a:pt x="10800" y="21600"/>
                </a:cubicBezTo>
                <a:cubicBezTo>
                  <a:pt x="5489" y="21600"/>
                  <a:pt x="1057" y="12654"/>
                  <a:pt x="32" y="760"/>
                </a:cubicBezTo>
                <a:close/>
              </a:path>
            </a:pathLst>
          </a:custGeom>
          <a:solidFill>
            <a:schemeClr val="accent4"/>
          </a:solidFill>
          <a:ln w="12700">
            <a:miter lim="400000"/>
          </a:ln>
        </p:spPr>
        <p:txBody>
          <a:bodyPr lIns="45719" rIns="45719" anchor="ctr"/>
          <a:lstStyle/>
          <a:p>
            <a:pPr algn="ctr">
              <a:defRPr>
                <a:solidFill>
                  <a:srgbClr val="FFFFFF"/>
                </a:solidFill>
              </a:defRPr>
            </a:pPr>
            <a:endParaRPr/>
          </a:p>
        </p:txBody>
      </p:sp>
      <p:sp>
        <p:nvSpPr>
          <p:cNvPr id="206" name="Title 1"/>
          <p:cNvSpPr txBox="1">
            <a:spLocks noGrp="1"/>
          </p:cNvSpPr>
          <p:nvPr>
            <p:ph type="title"/>
          </p:nvPr>
        </p:nvSpPr>
        <p:spPr>
          <a:prstGeom prst="rect">
            <a:avLst/>
          </a:prstGeom>
        </p:spPr>
        <p:txBody>
          <a:bodyPr/>
          <a:lstStyle/>
          <a:p>
            <a:r>
              <a:t>NEETS</a:t>
            </a:r>
          </a:p>
        </p:txBody>
      </p:sp>
      <p:sp>
        <p:nvSpPr>
          <p:cNvPr id="207" name="Arc 11"/>
          <p:cNvSpPr/>
          <p:nvPr/>
        </p:nvSpPr>
        <p:spPr>
          <a:xfrm rot="5400000" flipV="1">
            <a:off x="555709" y="4224939"/>
            <a:ext cx="2041719" cy="2041718"/>
          </a:xfrm>
          <a:custGeom>
            <a:avLst/>
            <a:gdLst/>
            <a:ahLst/>
            <a:cxnLst>
              <a:cxn ang="0">
                <a:pos x="wd2" y="hd2"/>
              </a:cxn>
              <a:cxn ang="5400000">
                <a:pos x="wd2" y="hd2"/>
              </a:cxn>
              <a:cxn ang="10800000">
                <a:pos x="wd2" y="hd2"/>
              </a:cxn>
              <a:cxn ang="16200000">
                <a:pos x="wd2" y="hd2"/>
              </a:cxn>
            </a:cxnLst>
            <a:rect l="0" t="0" r="r" b="b"/>
            <a:pathLst>
              <a:path w="21600" h="21600" extrusionOk="0">
                <a:moveTo>
                  <a:pt x="0" y="0"/>
                </a:moveTo>
                <a:cubicBezTo>
                  <a:pt x="11929" y="0"/>
                  <a:pt x="21600" y="9671"/>
                  <a:pt x="21600" y="21600"/>
                </a:cubicBezTo>
              </a:path>
            </a:pathLst>
          </a:custGeom>
          <a:ln w="127000" cap="rnd">
            <a:solidFill>
              <a:schemeClr val="accent4"/>
            </a:solidFill>
            <a:prstDash val="dash"/>
            <a:miter/>
          </a:ln>
        </p:spPr>
        <p:txBody>
          <a:bodyPr lIns="45719" rIns="45719" anchor="ctr"/>
          <a:lstStyle/>
          <a:p>
            <a:pPr algn="ctr"/>
            <a:endParaRPr/>
          </a:p>
        </p:txBody>
      </p:sp>
      <p:sp>
        <p:nvSpPr>
          <p:cNvPr id="208" name="Content Placeholder 2"/>
          <p:cNvSpPr txBox="1">
            <a:spLocks noGrp="1"/>
          </p:cNvSpPr>
          <p:nvPr>
            <p:ph type="body" idx="1"/>
          </p:nvPr>
        </p:nvSpPr>
        <p:spPr>
          <a:prstGeom prst="rect">
            <a:avLst/>
          </a:prstGeom>
        </p:spPr>
        <p:txBody>
          <a:bodyPr>
            <a:normAutofit lnSpcReduction="10000"/>
          </a:bodyPr>
          <a:lstStyle/>
          <a:p>
            <a:r>
              <a:rPr dirty="0"/>
              <a:t>Paul Willis</a:t>
            </a:r>
          </a:p>
          <a:p>
            <a:r>
              <a:rPr dirty="0"/>
              <a:t>Negative reaction most probable </a:t>
            </a:r>
          </a:p>
          <a:p>
            <a:r>
              <a:rPr dirty="0"/>
              <a:t>Emotional not ability</a:t>
            </a:r>
          </a:p>
          <a:p>
            <a:r>
              <a:rPr dirty="0"/>
              <a:t>Emotionally intelligent classrooms </a:t>
            </a:r>
          </a:p>
          <a:p>
            <a:endParaRPr dirty="0"/>
          </a:p>
          <a:p>
            <a:r>
              <a:rPr dirty="0"/>
              <a:t>GAZE –Foucault –how they are treated </a:t>
            </a:r>
          </a:p>
          <a:p>
            <a:r>
              <a:rPr dirty="0"/>
              <a:t>HABITUS –Bourdieu – the field they feel they are within </a:t>
            </a:r>
            <a:endParaRPr lang="en-GB" dirty="0"/>
          </a:p>
          <a:p>
            <a:r>
              <a:rPr lang="en-GB" dirty="0">
                <a:hlinkClick r:id="rId2"/>
              </a:rPr>
              <a:t>https://www.youtube.com/watch?v=uwJfinEp010&amp;list=RDLVWvzahvBpd_A&amp;index=8</a:t>
            </a:r>
            <a:endParaRPr lang="en-GB" dirty="0"/>
          </a:p>
          <a:p>
            <a:endParaRPr dirty="0"/>
          </a:p>
        </p:txBody>
      </p:sp>
    </p:spTree>
  </p:cSld>
  <p:clrMapOvr>
    <a:masterClrMapping/>
  </p:clrMapOvr>
  <p:transition spd="med"/>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0" name="Rectangle 7"/>
          <p:cNvSpPr/>
          <p:nvPr/>
        </p:nvSpPr>
        <p:spPr>
          <a:xfrm>
            <a:off x="3047" y="0"/>
            <a:ext cx="12188954" cy="6858000"/>
          </a:xfrm>
          <a:prstGeom prst="rect">
            <a:avLst/>
          </a:prstGeom>
          <a:solidFill>
            <a:srgbClr val="FFFFFF"/>
          </a:solidFill>
          <a:ln w="12700">
            <a:miter lim="400000"/>
          </a:ln>
        </p:spPr>
        <p:txBody>
          <a:bodyPr lIns="45719" rIns="45719" anchor="ctr"/>
          <a:lstStyle/>
          <a:p>
            <a:pPr algn="ctr">
              <a:defRPr>
                <a:solidFill>
                  <a:srgbClr val="FFFFFF"/>
                </a:solidFill>
              </a:defRPr>
            </a:pPr>
            <a:endParaRPr/>
          </a:p>
        </p:txBody>
      </p:sp>
      <p:sp>
        <p:nvSpPr>
          <p:cNvPr id="211" name="Freeform: Shape 9"/>
          <p:cNvSpPr/>
          <p:nvPr/>
        </p:nvSpPr>
        <p:spPr>
          <a:xfrm>
            <a:off x="10208694" y="1"/>
            <a:ext cx="1135067" cy="477997"/>
          </a:xfrm>
          <a:custGeom>
            <a:avLst/>
            <a:gdLst/>
            <a:ahLst/>
            <a:cxnLst>
              <a:cxn ang="0">
                <a:pos x="wd2" y="hd2"/>
              </a:cxn>
              <a:cxn ang="5400000">
                <a:pos x="wd2" y="hd2"/>
              </a:cxn>
              <a:cxn ang="10800000">
                <a:pos x="wd2" y="hd2"/>
              </a:cxn>
              <a:cxn ang="16200000">
                <a:pos x="wd2" y="hd2"/>
              </a:cxn>
            </a:cxnLst>
            <a:rect l="0" t="0" r="r" b="b"/>
            <a:pathLst>
              <a:path w="21600" h="21600" extrusionOk="0">
                <a:moveTo>
                  <a:pt x="0" y="0"/>
                </a:moveTo>
                <a:lnTo>
                  <a:pt x="21600" y="0"/>
                </a:lnTo>
                <a:lnTo>
                  <a:pt x="21568" y="760"/>
                </a:lnTo>
                <a:cubicBezTo>
                  <a:pt x="20543" y="12654"/>
                  <a:pt x="16111" y="21600"/>
                  <a:pt x="10800" y="21600"/>
                </a:cubicBezTo>
                <a:cubicBezTo>
                  <a:pt x="5489" y="21600"/>
                  <a:pt x="1057" y="12654"/>
                  <a:pt x="32" y="760"/>
                </a:cubicBezTo>
                <a:close/>
              </a:path>
            </a:pathLst>
          </a:custGeom>
          <a:solidFill>
            <a:schemeClr val="accent4"/>
          </a:solidFill>
          <a:ln w="12700">
            <a:miter lim="400000"/>
          </a:ln>
        </p:spPr>
        <p:txBody>
          <a:bodyPr lIns="45719" rIns="45719" anchor="ctr"/>
          <a:lstStyle/>
          <a:p>
            <a:pPr algn="ctr">
              <a:defRPr>
                <a:solidFill>
                  <a:srgbClr val="FFFFFF"/>
                </a:solidFill>
              </a:defRPr>
            </a:pPr>
            <a:endParaRPr/>
          </a:p>
        </p:txBody>
      </p:sp>
      <p:sp>
        <p:nvSpPr>
          <p:cNvPr id="212" name="Title 1"/>
          <p:cNvSpPr txBox="1">
            <a:spLocks noGrp="1"/>
          </p:cNvSpPr>
          <p:nvPr>
            <p:ph type="title"/>
          </p:nvPr>
        </p:nvSpPr>
        <p:spPr>
          <a:prstGeom prst="rect">
            <a:avLst/>
          </a:prstGeom>
        </p:spPr>
        <p:txBody>
          <a:bodyPr/>
          <a:lstStyle/>
          <a:p>
            <a:r>
              <a:t>Capital</a:t>
            </a:r>
          </a:p>
        </p:txBody>
      </p:sp>
      <p:sp>
        <p:nvSpPr>
          <p:cNvPr id="213" name="Arc 11"/>
          <p:cNvSpPr/>
          <p:nvPr/>
        </p:nvSpPr>
        <p:spPr>
          <a:xfrm rot="5400000" flipV="1">
            <a:off x="555709" y="4224939"/>
            <a:ext cx="2041719" cy="2041718"/>
          </a:xfrm>
          <a:custGeom>
            <a:avLst/>
            <a:gdLst/>
            <a:ahLst/>
            <a:cxnLst>
              <a:cxn ang="0">
                <a:pos x="wd2" y="hd2"/>
              </a:cxn>
              <a:cxn ang="5400000">
                <a:pos x="wd2" y="hd2"/>
              </a:cxn>
              <a:cxn ang="10800000">
                <a:pos x="wd2" y="hd2"/>
              </a:cxn>
              <a:cxn ang="16200000">
                <a:pos x="wd2" y="hd2"/>
              </a:cxn>
            </a:cxnLst>
            <a:rect l="0" t="0" r="r" b="b"/>
            <a:pathLst>
              <a:path w="21600" h="21600" extrusionOk="0">
                <a:moveTo>
                  <a:pt x="0" y="0"/>
                </a:moveTo>
                <a:cubicBezTo>
                  <a:pt x="11929" y="0"/>
                  <a:pt x="21600" y="9671"/>
                  <a:pt x="21600" y="21600"/>
                </a:cubicBezTo>
              </a:path>
            </a:pathLst>
          </a:custGeom>
          <a:ln w="127000" cap="rnd">
            <a:solidFill>
              <a:schemeClr val="accent4"/>
            </a:solidFill>
            <a:prstDash val="dash"/>
            <a:miter/>
          </a:ln>
        </p:spPr>
        <p:txBody>
          <a:bodyPr lIns="45719" rIns="45719" anchor="ctr"/>
          <a:lstStyle/>
          <a:p>
            <a:pPr algn="ctr"/>
            <a:endParaRPr/>
          </a:p>
        </p:txBody>
      </p:sp>
      <p:sp>
        <p:nvSpPr>
          <p:cNvPr id="214" name="Content Placeholder 2"/>
          <p:cNvSpPr txBox="1">
            <a:spLocks noGrp="1"/>
          </p:cNvSpPr>
          <p:nvPr>
            <p:ph type="body" idx="1"/>
          </p:nvPr>
        </p:nvSpPr>
        <p:spPr>
          <a:prstGeom prst="rect">
            <a:avLst/>
          </a:prstGeom>
        </p:spPr>
        <p:txBody>
          <a:bodyPr/>
          <a:lstStyle/>
          <a:p>
            <a:r>
              <a:t>Economic</a:t>
            </a:r>
          </a:p>
          <a:p>
            <a:r>
              <a:t>Social</a:t>
            </a:r>
          </a:p>
          <a:p>
            <a:r>
              <a:t>Cultural – speech , qualifications </a:t>
            </a:r>
          </a:p>
          <a:p>
            <a:r>
              <a:t>Symbolic –social connectivity –how you are percieved </a:t>
            </a:r>
          </a:p>
        </p:txBody>
      </p:sp>
    </p:spTree>
  </p:cSld>
  <p:clrMapOvr>
    <a:masterClrMapping/>
  </p:clrMapOvr>
  <p:transition spd="med"/>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0AC94D-9253-B129-FA4D-B913B9DC97E1}"/>
              </a:ext>
            </a:extLst>
          </p:cNvPr>
          <p:cNvSpPr>
            <a:spLocks noGrp="1"/>
          </p:cNvSpPr>
          <p:nvPr>
            <p:ph type="title"/>
          </p:nvPr>
        </p:nvSpPr>
        <p:spPr/>
        <p:txBody>
          <a:bodyPr>
            <a:normAutofit/>
          </a:bodyPr>
          <a:lstStyle/>
          <a:p>
            <a:r>
              <a:rPr lang="en-US" sz="4000" dirty="0">
                <a:latin typeface="+mj-lt"/>
              </a:rPr>
              <a:t>Walker (2010)</a:t>
            </a:r>
          </a:p>
        </p:txBody>
      </p:sp>
      <p:sp>
        <p:nvSpPr>
          <p:cNvPr id="3" name="Text Placeholder 2">
            <a:extLst>
              <a:ext uri="{FF2B5EF4-FFF2-40B4-BE49-F238E27FC236}">
                <a16:creationId xmlns:a16="http://schemas.microsoft.com/office/drawing/2014/main" id="{2C038489-88B1-60F3-6792-3BF7EC453B0C}"/>
              </a:ext>
            </a:extLst>
          </p:cNvPr>
          <p:cNvSpPr>
            <a:spLocks noGrp="1"/>
          </p:cNvSpPr>
          <p:nvPr>
            <p:ph type="body" idx="1"/>
          </p:nvPr>
        </p:nvSpPr>
        <p:spPr/>
        <p:txBody>
          <a:bodyPr/>
          <a:lstStyle/>
          <a:p>
            <a:endParaRPr lang="en-US" dirty="0"/>
          </a:p>
          <a:p>
            <a:pPr marL="0" indent="0">
              <a:buNone/>
            </a:pPr>
            <a:r>
              <a:rPr lang="en-US" dirty="0"/>
              <a:t>‘Capability to function’</a:t>
            </a:r>
          </a:p>
          <a:p>
            <a:endParaRPr lang="en-US" dirty="0"/>
          </a:p>
          <a:p>
            <a:r>
              <a:rPr lang="en-US" dirty="0"/>
              <a:t>Do some people get more opportunity than others</a:t>
            </a:r>
          </a:p>
          <a:p>
            <a:r>
              <a:rPr lang="en-US" dirty="0"/>
              <a:t>What are the barriers to capability?</a:t>
            </a:r>
          </a:p>
          <a:p>
            <a:r>
              <a:rPr lang="en-US" dirty="0"/>
              <a:t>What are the pedagogical barriers?</a:t>
            </a:r>
          </a:p>
        </p:txBody>
      </p:sp>
    </p:spTree>
    <p:extLst>
      <p:ext uri="{BB962C8B-B14F-4D97-AF65-F5344CB8AC3E}">
        <p14:creationId xmlns:p14="http://schemas.microsoft.com/office/powerpoint/2010/main" val="1166901220"/>
      </p:ext>
    </p:extLst>
  </p:cSld>
  <p:clrMapOvr>
    <a:masterClrMapping/>
  </p:clrMapOvr>
  <p:transition spd="med"/>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421861-88DE-F201-4FCE-CF0B48172439}"/>
              </a:ext>
            </a:extLst>
          </p:cNvPr>
          <p:cNvSpPr>
            <a:spLocks noGrp="1"/>
          </p:cNvSpPr>
          <p:nvPr>
            <p:ph type="title"/>
          </p:nvPr>
        </p:nvSpPr>
        <p:spPr/>
        <p:txBody>
          <a:bodyPr/>
          <a:lstStyle/>
          <a:p>
            <a:r>
              <a:rPr lang="en-US" dirty="0"/>
              <a:t>Ian Walker (2010)</a:t>
            </a:r>
          </a:p>
        </p:txBody>
      </p:sp>
      <p:sp>
        <p:nvSpPr>
          <p:cNvPr id="3" name="Text Placeholder 2">
            <a:extLst>
              <a:ext uri="{FF2B5EF4-FFF2-40B4-BE49-F238E27FC236}">
                <a16:creationId xmlns:a16="http://schemas.microsoft.com/office/drawing/2014/main" id="{8C784818-1B28-9E11-698B-6CE04C992AB9}"/>
              </a:ext>
            </a:extLst>
          </p:cNvPr>
          <p:cNvSpPr>
            <a:spLocks noGrp="1"/>
          </p:cNvSpPr>
          <p:nvPr>
            <p:ph type="body" idx="1"/>
          </p:nvPr>
        </p:nvSpPr>
        <p:spPr/>
        <p:txBody>
          <a:bodyPr/>
          <a:lstStyle/>
          <a:p>
            <a:r>
              <a:rPr lang="en-US" dirty="0"/>
              <a:t>Sen argues that </a:t>
            </a:r>
          </a:p>
          <a:p>
            <a:endParaRPr lang="en-US" dirty="0"/>
          </a:p>
          <a:p>
            <a:r>
              <a:rPr lang="en-US" dirty="0"/>
              <a:t>‘the ability to exercise freedom me to a considerable extent, be directed dependent on the Education movie received, unless the development of the educational sector may be foundational connection with the capability based approach.’</a:t>
            </a:r>
          </a:p>
        </p:txBody>
      </p:sp>
    </p:spTree>
    <p:extLst>
      <p:ext uri="{BB962C8B-B14F-4D97-AF65-F5344CB8AC3E}">
        <p14:creationId xmlns:p14="http://schemas.microsoft.com/office/powerpoint/2010/main" val="3650404799"/>
      </p:ext>
    </p:extLst>
  </p:cSld>
  <p:clrMapOvr>
    <a:masterClrMapping/>
  </p:clrMapOvr>
  <p:transition spd="med"/>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A93B8C-7B71-BC2D-9689-C638ED9D3D68}"/>
              </a:ext>
            </a:extLst>
          </p:cNvPr>
          <p:cNvSpPr>
            <a:spLocks noGrp="1"/>
          </p:cNvSpPr>
          <p:nvPr>
            <p:ph type="title"/>
          </p:nvPr>
        </p:nvSpPr>
        <p:spPr/>
        <p:txBody>
          <a:bodyPr/>
          <a:lstStyle/>
          <a:p>
            <a:r>
              <a:rPr lang="en-US" dirty="0"/>
              <a:t>Discussion </a:t>
            </a:r>
          </a:p>
        </p:txBody>
      </p:sp>
      <p:sp>
        <p:nvSpPr>
          <p:cNvPr id="3" name="Text Placeholder 2">
            <a:extLst>
              <a:ext uri="{FF2B5EF4-FFF2-40B4-BE49-F238E27FC236}">
                <a16:creationId xmlns:a16="http://schemas.microsoft.com/office/drawing/2014/main" id="{625B0ADB-6CA6-4BAF-24FB-8236B2637B73}"/>
              </a:ext>
            </a:extLst>
          </p:cNvPr>
          <p:cNvSpPr>
            <a:spLocks noGrp="1"/>
          </p:cNvSpPr>
          <p:nvPr>
            <p:ph type="body" idx="1"/>
          </p:nvPr>
        </p:nvSpPr>
        <p:spPr/>
        <p:txBody>
          <a:bodyPr/>
          <a:lstStyle/>
          <a:p>
            <a:r>
              <a:rPr lang="en-US" dirty="0"/>
              <a:t>What part does university have in promoting social equity?</a:t>
            </a:r>
          </a:p>
          <a:p>
            <a:endParaRPr lang="en-US" dirty="0"/>
          </a:p>
        </p:txBody>
      </p:sp>
    </p:spTree>
    <p:extLst>
      <p:ext uri="{BB962C8B-B14F-4D97-AF65-F5344CB8AC3E}">
        <p14:creationId xmlns:p14="http://schemas.microsoft.com/office/powerpoint/2010/main" val="3225912240"/>
      </p:ext>
    </p:extLst>
  </p:cSld>
  <p:clrMapOvr>
    <a:masterClrMapping/>
  </p:clrMapOvr>
  <p:transition spd="med"/>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27898F-D794-17E2-5EC6-9C70E2C9819D}"/>
              </a:ext>
            </a:extLst>
          </p:cNvPr>
          <p:cNvSpPr>
            <a:spLocks noGrp="1"/>
          </p:cNvSpPr>
          <p:nvPr>
            <p:ph type="title"/>
          </p:nvPr>
        </p:nvSpPr>
        <p:spPr/>
        <p:txBody>
          <a:bodyPr/>
          <a:lstStyle/>
          <a:p>
            <a:r>
              <a:rPr lang="en-US" dirty="0"/>
              <a:t>Premise of capability theory </a:t>
            </a:r>
          </a:p>
        </p:txBody>
      </p:sp>
      <p:sp>
        <p:nvSpPr>
          <p:cNvPr id="3" name="Text Placeholder 2">
            <a:extLst>
              <a:ext uri="{FF2B5EF4-FFF2-40B4-BE49-F238E27FC236}">
                <a16:creationId xmlns:a16="http://schemas.microsoft.com/office/drawing/2014/main" id="{E7997C74-BF94-66E9-63F6-7989893A75D7}"/>
              </a:ext>
            </a:extLst>
          </p:cNvPr>
          <p:cNvSpPr>
            <a:spLocks noGrp="1"/>
          </p:cNvSpPr>
          <p:nvPr>
            <p:ph type="body" idx="1"/>
          </p:nvPr>
        </p:nvSpPr>
        <p:spPr/>
        <p:txBody>
          <a:bodyPr>
            <a:normAutofit/>
          </a:bodyPr>
          <a:lstStyle/>
          <a:p>
            <a:endParaRPr lang="en-US" dirty="0"/>
          </a:p>
          <a:p>
            <a:r>
              <a:rPr lang="en-US" dirty="0"/>
              <a:t>The ‘language of market dominates’</a:t>
            </a:r>
          </a:p>
          <a:p>
            <a:r>
              <a:rPr lang="en-US" dirty="0"/>
              <a:t>Focus Vocational preparation </a:t>
            </a:r>
          </a:p>
          <a:p>
            <a:r>
              <a:rPr lang="en-US" dirty="0"/>
              <a:t>Economic purposes dominates and not human capital </a:t>
            </a:r>
          </a:p>
          <a:p>
            <a:endParaRPr lang="en-US" dirty="0"/>
          </a:p>
          <a:p>
            <a:pPr marL="0" indent="0">
              <a:buNone/>
            </a:pPr>
            <a:r>
              <a:rPr lang="en-US" u="sng" dirty="0"/>
              <a:t>However </a:t>
            </a:r>
          </a:p>
          <a:p>
            <a:r>
              <a:rPr lang="en-US" dirty="0"/>
              <a:t>All humans have equal value in society </a:t>
            </a:r>
          </a:p>
          <a:p>
            <a:r>
              <a:rPr lang="en-US" dirty="0"/>
              <a:t>University education should have wider social benefit</a:t>
            </a:r>
          </a:p>
        </p:txBody>
      </p:sp>
    </p:spTree>
    <p:extLst>
      <p:ext uri="{BB962C8B-B14F-4D97-AF65-F5344CB8AC3E}">
        <p14:creationId xmlns:p14="http://schemas.microsoft.com/office/powerpoint/2010/main" val="1578566558"/>
      </p:ext>
    </p:extLst>
  </p:cSld>
  <p:clrMapOvr>
    <a:masterClrMapping/>
  </p:clrMapOvr>
  <p:transition spd="med"/>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E6DACE-E6BF-2C88-89FC-3E1CF5369EA3}"/>
              </a:ext>
            </a:extLst>
          </p:cNvPr>
          <p:cNvSpPr>
            <a:spLocks noGrp="1"/>
          </p:cNvSpPr>
          <p:nvPr>
            <p:ph type="title"/>
          </p:nvPr>
        </p:nvSpPr>
        <p:spPr/>
        <p:txBody>
          <a:bodyPr/>
          <a:lstStyle/>
          <a:p>
            <a:r>
              <a:rPr lang="en-US" dirty="0"/>
              <a:t>Critical pedagogy </a:t>
            </a:r>
          </a:p>
        </p:txBody>
      </p:sp>
      <p:sp>
        <p:nvSpPr>
          <p:cNvPr id="3" name="Text Placeholder 2">
            <a:extLst>
              <a:ext uri="{FF2B5EF4-FFF2-40B4-BE49-F238E27FC236}">
                <a16:creationId xmlns:a16="http://schemas.microsoft.com/office/drawing/2014/main" id="{6D358CFE-1AC3-94FA-AEF8-7439399EF8EC}"/>
              </a:ext>
            </a:extLst>
          </p:cNvPr>
          <p:cNvSpPr>
            <a:spLocks noGrp="1"/>
          </p:cNvSpPr>
          <p:nvPr>
            <p:ph type="body" idx="1"/>
          </p:nvPr>
        </p:nvSpPr>
        <p:spPr/>
        <p:txBody>
          <a:bodyPr/>
          <a:lstStyle/>
          <a:p>
            <a:r>
              <a:rPr lang="en-GB" sz="3200" dirty="0">
                <a:effectLst/>
                <a:latin typeface="Plantin"/>
              </a:rPr>
              <a:t>A critical pedagogy ought to </a:t>
            </a:r>
          </a:p>
          <a:p>
            <a:pPr marL="0" indent="0">
              <a:buNone/>
            </a:pPr>
            <a:endParaRPr lang="en-GB" sz="3200" dirty="0">
              <a:effectLst/>
              <a:latin typeface="Plantin"/>
            </a:endParaRPr>
          </a:p>
          <a:p>
            <a:pPr marL="0" indent="0">
              <a:buNone/>
            </a:pPr>
            <a:r>
              <a:rPr lang="en-GB" sz="3200" i="1" dirty="0">
                <a:effectLst/>
                <a:latin typeface="Plantin"/>
              </a:rPr>
              <a:t>‘challenge us to recognize, engage and critique (so as to transform) any existing undemocratic social practices and institutional structures that produce and sustain inequalities and oppressive social identities and relations’ </a:t>
            </a:r>
          </a:p>
          <a:p>
            <a:endParaRPr lang="en-GB" sz="3200" dirty="0">
              <a:latin typeface="Plantin"/>
            </a:endParaRPr>
          </a:p>
          <a:p>
            <a:pPr marL="0" indent="0" algn="r">
              <a:buNone/>
            </a:pPr>
            <a:r>
              <a:rPr lang="en-GB" sz="1600" dirty="0">
                <a:effectLst/>
                <a:latin typeface="Plantin"/>
              </a:rPr>
              <a:t>(</a:t>
            </a:r>
            <a:r>
              <a:rPr lang="en-GB" sz="1600" dirty="0" err="1">
                <a:effectLst/>
                <a:latin typeface="Plantin"/>
              </a:rPr>
              <a:t>Leistyna</a:t>
            </a:r>
            <a:r>
              <a:rPr lang="en-GB" sz="1600" dirty="0">
                <a:effectLst/>
                <a:latin typeface="Plantin"/>
              </a:rPr>
              <a:t> </a:t>
            </a:r>
            <a:r>
              <a:rPr lang="en-GB" sz="1600" i="1" dirty="0">
                <a:effectLst/>
                <a:latin typeface="Plantin"/>
              </a:rPr>
              <a:t>et al.</a:t>
            </a:r>
            <a:r>
              <a:rPr lang="en-GB" sz="1600" dirty="0">
                <a:effectLst/>
                <a:latin typeface="Plantin"/>
              </a:rPr>
              <a:t>, 1996, p. 2 in Walker 2010). </a:t>
            </a:r>
            <a:endParaRPr lang="en-GB" sz="2400" dirty="0"/>
          </a:p>
          <a:p>
            <a:endParaRPr lang="en-US" dirty="0"/>
          </a:p>
        </p:txBody>
      </p:sp>
    </p:spTree>
    <p:extLst>
      <p:ext uri="{BB962C8B-B14F-4D97-AF65-F5344CB8AC3E}">
        <p14:creationId xmlns:p14="http://schemas.microsoft.com/office/powerpoint/2010/main" val="2623150781"/>
      </p:ext>
    </p:extLst>
  </p:cSld>
  <p:clrMapOvr>
    <a:masterClrMapping/>
  </p:clrMapOvr>
  <p:transition spd="med"/>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4" name="Rectangle 9"/>
          <p:cNvSpPr/>
          <p:nvPr/>
        </p:nvSpPr>
        <p:spPr>
          <a:xfrm>
            <a:off x="-1" y="0"/>
            <a:ext cx="12188954" cy="6858000"/>
          </a:xfrm>
          <a:prstGeom prst="rect">
            <a:avLst/>
          </a:prstGeom>
          <a:solidFill>
            <a:srgbClr val="FFFFFF"/>
          </a:solidFill>
          <a:ln w="12700">
            <a:miter lim="400000"/>
          </a:ln>
        </p:spPr>
        <p:txBody>
          <a:bodyPr lIns="45719" rIns="45719" anchor="ctr"/>
          <a:lstStyle/>
          <a:p>
            <a:pPr algn="ctr">
              <a:defRPr>
                <a:solidFill>
                  <a:srgbClr val="FFFFFF"/>
                </a:solidFill>
              </a:defRPr>
            </a:pPr>
            <a:endParaRPr/>
          </a:p>
        </p:txBody>
      </p:sp>
      <p:pic>
        <p:nvPicPr>
          <p:cNvPr id="235" name="Content Placeholder 4" descr="Content Placeholder 4"/>
          <p:cNvPicPr>
            <a:picLocks noChangeAspect="1"/>
          </p:cNvPicPr>
          <p:nvPr/>
        </p:nvPicPr>
        <p:blipFill>
          <a:blip r:embed="rId2"/>
          <a:srcRect t="6701"/>
          <a:stretch>
            <a:fillRect/>
          </a:stretch>
        </p:blipFill>
        <p:spPr>
          <a:xfrm>
            <a:off x="577636" y="424508"/>
            <a:ext cx="11036839" cy="5869364"/>
          </a:xfrm>
          <a:custGeom>
            <a:avLst/>
            <a:gdLst/>
            <a:ahLst/>
            <a:cxnLst>
              <a:cxn ang="0">
                <a:pos x="wd2" y="hd2"/>
              </a:cxn>
              <a:cxn ang="5400000">
                <a:pos x="wd2" y="hd2"/>
              </a:cxn>
              <a:cxn ang="10800000">
                <a:pos x="wd2" y="hd2"/>
              </a:cxn>
              <a:cxn ang="16200000">
                <a:pos x="wd2" y="hd2"/>
              </a:cxn>
            </a:cxnLst>
            <a:rect l="0" t="0" r="r" b="b"/>
            <a:pathLst>
              <a:path w="21562" h="21567" extrusionOk="0">
                <a:moveTo>
                  <a:pt x="6489" y="1"/>
                </a:moveTo>
                <a:lnTo>
                  <a:pt x="6309" y="7"/>
                </a:lnTo>
                <a:cubicBezTo>
                  <a:pt x="6207" y="11"/>
                  <a:pt x="6098" y="17"/>
                  <a:pt x="5978" y="21"/>
                </a:cubicBezTo>
                <a:cubicBezTo>
                  <a:pt x="5858" y="26"/>
                  <a:pt x="5718" y="23"/>
                  <a:pt x="5569" y="18"/>
                </a:cubicBezTo>
                <a:lnTo>
                  <a:pt x="5469" y="15"/>
                </a:lnTo>
                <a:lnTo>
                  <a:pt x="5226" y="69"/>
                </a:lnTo>
                <a:cubicBezTo>
                  <a:pt x="5138" y="95"/>
                  <a:pt x="5050" y="123"/>
                  <a:pt x="4961" y="139"/>
                </a:cubicBezTo>
                <a:cubicBezTo>
                  <a:pt x="4446" y="234"/>
                  <a:pt x="3932" y="124"/>
                  <a:pt x="3418" y="78"/>
                </a:cubicBezTo>
                <a:cubicBezTo>
                  <a:pt x="2849" y="13"/>
                  <a:pt x="2278" y="26"/>
                  <a:pt x="1710" y="118"/>
                </a:cubicBezTo>
                <a:cubicBezTo>
                  <a:pt x="1479" y="161"/>
                  <a:pt x="1247" y="182"/>
                  <a:pt x="1015" y="188"/>
                </a:cubicBezTo>
                <a:lnTo>
                  <a:pt x="975" y="186"/>
                </a:lnTo>
                <a:lnTo>
                  <a:pt x="917" y="205"/>
                </a:lnTo>
                <a:lnTo>
                  <a:pt x="697" y="263"/>
                </a:lnTo>
                <a:lnTo>
                  <a:pt x="622" y="330"/>
                </a:lnTo>
                <a:cubicBezTo>
                  <a:pt x="403" y="567"/>
                  <a:pt x="227" y="934"/>
                  <a:pt x="119" y="1424"/>
                </a:cubicBezTo>
                <a:lnTo>
                  <a:pt x="104" y="1519"/>
                </a:lnTo>
                <a:lnTo>
                  <a:pt x="90" y="1571"/>
                </a:lnTo>
                <a:lnTo>
                  <a:pt x="65" y="1738"/>
                </a:lnTo>
                <a:lnTo>
                  <a:pt x="62" y="1827"/>
                </a:lnTo>
                <a:cubicBezTo>
                  <a:pt x="24" y="2490"/>
                  <a:pt x="-29" y="3159"/>
                  <a:pt x="62" y="3826"/>
                </a:cubicBezTo>
                <a:cubicBezTo>
                  <a:pt x="100" y="4110"/>
                  <a:pt x="88" y="4407"/>
                  <a:pt x="66" y="4697"/>
                </a:cubicBezTo>
                <a:cubicBezTo>
                  <a:pt x="32" y="5193"/>
                  <a:pt x="30" y="5695"/>
                  <a:pt x="61" y="6191"/>
                </a:cubicBezTo>
                <a:cubicBezTo>
                  <a:pt x="78" y="6454"/>
                  <a:pt x="77" y="6721"/>
                  <a:pt x="59" y="6983"/>
                </a:cubicBezTo>
                <a:cubicBezTo>
                  <a:pt x="32" y="7309"/>
                  <a:pt x="64" y="7638"/>
                  <a:pt x="45" y="7965"/>
                </a:cubicBezTo>
                <a:cubicBezTo>
                  <a:pt x="24" y="8246"/>
                  <a:pt x="20" y="8530"/>
                  <a:pt x="32" y="8814"/>
                </a:cubicBezTo>
                <a:cubicBezTo>
                  <a:pt x="38" y="8925"/>
                  <a:pt x="46" y="9036"/>
                  <a:pt x="58" y="9146"/>
                </a:cubicBezTo>
                <a:cubicBezTo>
                  <a:pt x="84" y="9398"/>
                  <a:pt x="65" y="9646"/>
                  <a:pt x="45" y="9896"/>
                </a:cubicBezTo>
                <a:cubicBezTo>
                  <a:pt x="28" y="10081"/>
                  <a:pt x="28" y="10272"/>
                  <a:pt x="45" y="10457"/>
                </a:cubicBezTo>
                <a:cubicBezTo>
                  <a:pt x="84" y="10857"/>
                  <a:pt x="62" y="11256"/>
                  <a:pt x="42" y="11652"/>
                </a:cubicBezTo>
                <a:cubicBezTo>
                  <a:pt x="16" y="12183"/>
                  <a:pt x="3" y="12709"/>
                  <a:pt x="69" y="13237"/>
                </a:cubicBezTo>
                <a:cubicBezTo>
                  <a:pt x="110" y="13569"/>
                  <a:pt x="76" y="13905"/>
                  <a:pt x="54" y="14236"/>
                </a:cubicBezTo>
                <a:cubicBezTo>
                  <a:pt x="38" y="14482"/>
                  <a:pt x="36" y="14731"/>
                  <a:pt x="49" y="14978"/>
                </a:cubicBezTo>
                <a:cubicBezTo>
                  <a:pt x="68" y="15352"/>
                  <a:pt x="61" y="15730"/>
                  <a:pt x="28" y="16101"/>
                </a:cubicBezTo>
                <a:cubicBezTo>
                  <a:pt x="9" y="16310"/>
                  <a:pt x="17" y="16524"/>
                  <a:pt x="50" y="16727"/>
                </a:cubicBezTo>
                <a:cubicBezTo>
                  <a:pt x="99" y="17017"/>
                  <a:pt x="70" y="17314"/>
                  <a:pt x="50" y="17607"/>
                </a:cubicBezTo>
                <a:cubicBezTo>
                  <a:pt x="28" y="17953"/>
                  <a:pt x="3" y="18297"/>
                  <a:pt x="1" y="18644"/>
                </a:cubicBezTo>
                <a:cubicBezTo>
                  <a:pt x="0" y="18760"/>
                  <a:pt x="2" y="18876"/>
                  <a:pt x="7" y="18993"/>
                </a:cubicBezTo>
                <a:cubicBezTo>
                  <a:pt x="10" y="19120"/>
                  <a:pt x="19" y="19247"/>
                  <a:pt x="35" y="19372"/>
                </a:cubicBezTo>
                <a:lnTo>
                  <a:pt x="53" y="19618"/>
                </a:lnTo>
                <a:lnTo>
                  <a:pt x="86" y="19837"/>
                </a:lnTo>
                <a:lnTo>
                  <a:pt x="116" y="19955"/>
                </a:lnTo>
                <a:lnTo>
                  <a:pt x="126" y="20011"/>
                </a:lnTo>
                <a:lnTo>
                  <a:pt x="176" y="20183"/>
                </a:lnTo>
                <a:lnTo>
                  <a:pt x="194" y="20256"/>
                </a:lnTo>
                <a:lnTo>
                  <a:pt x="202" y="20276"/>
                </a:lnTo>
                <a:lnTo>
                  <a:pt x="251" y="20445"/>
                </a:lnTo>
                <a:cubicBezTo>
                  <a:pt x="462" y="21035"/>
                  <a:pt x="794" y="21424"/>
                  <a:pt x="1203" y="21510"/>
                </a:cubicBezTo>
                <a:lnTo>
                  <a:pt x="1294" y="21519"/>
                </a:lnTo>
                <a:lnTo>
                  <a:pt x="1545" y="21532"/>
                </a:lnTo>
                <a:cubicBezTo>
                  <a:pt x="1682" y="21537"/>
                  <a:pt x="1818" y="21539"/>
                  <a:pt x="1954" y="21536"/>
                </a:cubicBezTo>
                <a:cubicBezTo>
                  <a:pt x="2258" y="21529"/>
                  <a:pt x="2561" y="21401"/>
                  <a:pt x="2865" y="21425"/>
                </a:cubicBezTo>
                <a:cubicBezTo>
                  <a:pt x="3558" y="21478"/>
                  <a:pt x="4250" y="21477"/>
                  <a:pt x="4942" y="21513"/>
                </a:cubicBezTo>
                <a:lnTo>
                  <a:pt x="5376" y="21545"/>
                </a:lnTo>
                <a:lnTo>
                  <a:pt x="5485" y="21536"/>
                </a:lnTo>
                <a:cubicBezTo>
                  <a:pt x="5520" y="21533"/>
                  <a:pt x="5550" y="21530"/>
                  <a:pt x="5574" y="21527"/>
                </a:cubicBezTo>
                <a:cubicBezTo>
                  <a:pt x="5771" y="21507"/>
                  <a:pt x="5904" y="21575"/>
                  <a:pt x="6113" y="21567"/>
                </a:cubicBezTo>
                <a:lnTo>
                  <a:pt x="6253" y="21543"/>
                </a:lnTo>
                <a:lnTo>
                  <a:pt x="6479" y="21555"/>
                </a:lnTo>
                <a:lnTo>
                  <a:pt x="6541" y="21557"/>
                </a:lnTo>
                <a:lnTo>
                  <a:pt x="6645" y="21545"/>
                </a:lnTo>
                <a:cubicBezTo>
                  <a:pt x="6757" y="21526"/>
                  <a:pt x="6870" y="21501"/>
                  <a:pt x="6982" y="21470"/>
                </a:cubicBezTo>
                <a:cubicBezTo>
                  <a:pt x="7317" y="21369"/>
                  <a:pt x="7654" y="21432"/>
                  <a:pt x="7990" y="21475"/>
                </a:cubicBezTo>
                <a:lnTo>
                  <a:pt x="8556" y="21520"/>
                </a:lnTo>
                <a:lnTo>
                  <a:pt x="8562" y="21520"/>
                </a:lnTo>
                <a:lnTo>
                  <a:pt x="8613" y="21523"/>
                </a:lnTo>
                <a:lnTo>
                  <a:pt x="8907" y="21514"/>
                </a:lnTo>
                <a:cubicBezTo>
                  <a:pt x="9009" y="21506"/>
                  <a:pt x="9111" y="21490"/>
                  <a:pt x="9213" y="21469"/>
                </a:cubicBezTo>
                <a:cubicBezTo>
                  <a:pt x="9503" y="21407"/>
                  <a:pt x="9795" y="21465"/>
                  <a:pt x="10086" y="21500"/>
                </a:cubicBezTo>
                <a:lnTo>
                  <a:pt x="10448" y="21526"/>
                </a:lnTo>
                <a:lnTo>
                  <a:pt x="10648" y="21524"/>
                </a:lnTo>
                <a:lnTo>
                  <a:pt x="10999" y="21500"/>
                </a:lnTo>
                <a:cubicBezTo>
                  <a:pt x="11277" y="21455"/>
                  <a:pt x="11555" y="21466"/>
                  <a:pt x="11832" y="21532"/>
                </a:cubicBezTo>
                <a:lnTo>
                  <a:pt x="12019" y="21555"/>
                </a:lnTo>
                <a:lnTo>
                  <a:pt x="12156" y="21557"/>
                </a:lnTo>
                <a:cubicBezTo>
                  <a:pt x="12259" y="21551"/>
                  <a:pt x="12374" y="21540"/>
                  <a:pt x="12507" y="21527"/>
                </a:cubicBezTo>
                <a:lnTo>
                  <a:pt x="12640" y="21517"/>
                </a:lnTo>
                <a:lnTo>
                  <a:pt x="12642" y="21517"/>
                </a:lnTo>
                <a:lnTo>
                  <a:pt x="12805" y="21495"/>
                </a:lnTo>
                <a:cubicBezTo>
                  <a:pt x="13375" y="21402"/>
                  <a:pt x="13944" y="21444"/>
                  <a:pt x="14513" y="21513"/>
                </a:cubicBezTo>
                <a:lnTo>
                  <a:pt x="15017" y="21524"/>
                </a:lnTo>
                <a:lnTo>
                  <a:pt x="15102" y="21510"/>
                </a:lnTo>
                <a:lnTo>
                  <a:pt x="15177" y="21516"/>
                </a:lnTo>
                <a:lnTo>
                  <a:pt x="15687" y="21440"/>
                </a:lnTo>
                <a:lnTo>
                  <a:pt x="15824" y="21425"/>
                </a:lnTo>
                <a:lnTo>
                  <a:pt x="15900" y="21405"/>
                </a:lnTo>
                <a:lnTo>
                  <a:pt x="16240" y="21379"/>
                </a:lnTo>
                <a:lnTo>
                  <a:pt x="16243" y="21376"/>
                </a:lnTo>
                <a:lnTo>
                  <a:pt x="16283" y="21376"/>
                </a:lnTo>
                <a:lnTo>
                  <a:pt x="16287" y="21379"/>
                </a:lnTo>
                <a:lnTo>
                  <a:pt x="16619" y="21405"/>
                </a:lnTo>
                <a:lnTo>
                  <a:pt x="16865" y="21469"/>
                </a:lnTo>
                <a:lnTo>
                  <a:pt x="17210" y="21505"/>
                </a:lnTo>
                <a:cubicBezTo>
                  <a:pt x="17490" y="21513"/>
                  <a:pt x="17771" y="21499"/>
                  <a:pt x="18050" y="21463"/>
                </a:cubicBezTo>
                <a:cubicBezTo>
                  <a:pt x="18308" y="21437"/>
                  <a:pt x="18565" y="21438"/>
                  <a:pt x="18822" y="21453"/>
                </a:cubicBezTo>
                <a:lnTo>
                  <a:pt x="19496" y="21519"/>
                </a:lnTo>
                <a:lnTo>
                  <a:pt x="19587" y="21510"/>
                </a:lnTo>
                <a:cubicBezTo>
                  <a:pt x="19777" y="21515"/>
                  <a:pt x="19999" y="21570"/>
                  <a:pt x="20190" y="21527"/>
                </a:cubicBezTo>
                <a:cubicBezTo>
                  <a:pt x="20604" y="21598"/>
                  <a:pt x="20907" y="21321"/>
                  <a:pt x="21129" y="20846"/>
                </a:cubicBezTo>
                <a:lnTo>
                  <a:pt x="21132" y="20838"/>
                </a:lnTo>
                <a:lnTo>
                  <a:pt x="21213" y="20695"/>
                </a:lnTo>
                <a:cubicBezTo>
                  <a:pt x="21389" y="20319"/>
                  <a:pt x="21502" y="19860"/>
                  <a:pt x="21549" y="19416"/>
                </a:cubicBezTo>
                <a:lnTo>
                  <a:pt x="21551" y="19378"/>
                </a:lnTo>
                <a:lnTo>
                  <a:pt x="21560" y="19163"/>
                </a:lnTo>
                <a:cubicBezTo>
                  <a:pt x="21567" y="18792"/>
                  <a:pt x="21557" y="18421"/>
                  <a:pt x="21512" y="18049"/>
                </a:cubicBezTo>
                <a:cubicBezTo>
                  <a:pt x="21473" y="17733"/>
                  <a:pt x="21485" y="17402"/>
                  <a:pt x="21507" y="17079"/>
                </a:cubicBezTo>
                <a:cubicBezTo>
                  <a:pt x="21542" y="16527"/>
                  <a:pt x="21544" y="15967"/>
                  <a:pt x="21513" y="15414"/>
                </a:cubicBezTo>
                <a:cubicBezTo>
                  <a:pt x="21496" y="15121"/>
                  <a:pt x="21496" y="14825"/>
                  <a:pt x="21515" y="14533"/>
                </a:cubicBezTo>
                <a:cubicBezTo>
                  <a:pt x="21541" y="14170"/>
                  <a:pt x="21509" y="13803"/>
                  <a:pt x="21529" y="13439"/>
                </a:cubicBezTo>
                <a:cubicBezTo>
                  <a:pt x="21549" y="13126"/>
                  <a:pt x="21554" y="12808"/>
                  <a:pt x="21542" y="12493"/>
                </a:cubicBezTo>
                <a:cubicBezTo>
                  <a:pt x="21536" y="12369"/>
                  <a:pt x="21527" y="12245"/>
                  <a:pt x="21515" y="12123"/>
                </a:cubicBezTo>
                <a:cubicBezTo>
                  <a:pt x="21489" y="11841"/>
                  <a:pt x="21509" y="11567"/>
                  <a:pt x="21529" y="11288"/>
                </a:cubicBezTo>
                <a:cubicBezTo>
                  <a:pt x="21546" y="11082"/>
                  <a:pt x="21546" y="10871"/>
                  <a:pt x="21529" y="10664"/>
                </a:cubicBezTo>
                <a:cubicBezTo>
                  <a:pt x="21490" y="10219"/>
                  <a:pt x="21511" y="9773"/>
                  <a:pt x="21531" y="9333"/>
                </a:cubicBezTo>
                <a:cubicBezTo>
                  <a:pt x="21557" y="8741"/>
                  <a:pt x="21571" y="8154"/>
                  <a:pt x="21505" y="7567"/>
                </a:cubicBezTo>
                <a:cubicBezTo>
                  <a:pt x="21464" y="7197"/>
                  <a:pt x="21498" y="6823"/>
                  <a:pt x="21519" y="6454"/>
                </a:cubicBezTo>
                <a:cubicBezTo>
                  <a:pt x="21536" y="6180"/>
                  <a:pt x="21538" y="5902"/>
                  <a:pt x="21526" y="5627"/>
                </a:cubicBezTo>
                <a:cubicBezTo>
                  <a:pt x="21506" y="5210"/>
                  <a:pt x="21513" y="4789"/>
                  <a:pt x="21546" y="4376"/>
                </a:cubicBezTo>
                <a:cubicBezTo>
                  <a:pt x="21565" y="4143"/>
                  <a:pt x="21558" y="3904"/>
                  <a:pt x="21524" y="3679"/>
                </a:cubicBezTo>
                <a:cubicBezTo>
                  <a:pt x="21475" y="3355"/>
                  <a:pt x="21505" y="3026"/>
                  <a:pt x="21524" y="2699"/>
                </a:cubicBezTo>
                <a:lnTo>
                  <a:pt x="21554" y="2124"/>
                </a:lnTo>
                <a:lnTo>
                  <a:pt x="21551" y="2063"/>
                </a:lnTo>
                <a:cubicBezTo>
                  <a:pt x="21482" y="1349"/>
                  <a:pt x="21255" y="737"/>
                  <a:pt x="20915" y="374"/>
                </a:cubicBezTo>
                <a:lnTo>
                  <a:pt x="20800" y="268"/>
                </a:lnTo>
                <a:lnTo>
                  <a:pt x="20615" y="208"/>
                </a:lnTo>
                <a:lnTo>
                  <a:pt x="20546" y="212"/>
                </a:lnTo>
                <a:cubicBezTo>
                  <a:pt x="19769" y="230"/>
                  <a:pt x="18990" y="279"/>
                  <a:pt x="18216" y="126"/>
                </a:cubicBezTo>
                <a:cubicBezTo>
                  <a:pt x="17691" y="23"/>
                  <a:pt x="17168" y="64"/>
                  <a:pt x="16644" y="83"/>
                </a:cubicBezTo>
                <a:cubicBezTo>
                  <a:pt x="16055" y="104"/>
                  <a:pt x="15465" y="94"/>
                  <a:pt x="14876" y="94"/>
                </a:cubicBezTo>
                <a:cubicBezTo>
                  <a:pt x="14620" y="92"/>
                  <a:pt x="14365" y="122"/>
                  <a:pt x="14110" y="171"/>
                </a:cubicBezTo>
                <a:cubicBezTo>
                  <a:pt x="13740" y="243"/>
                  <a:pt x="13372" y="157"/>
                  <a:pt x="13008" y="43"/>
                </a:cubicBezTo>
                <a:lnTo>
                  <a:pt x="12817" y="7"/>
                </a:lnTo>
                <a:lnTo>
                  <a:pt x="12694" y="21"/>
                </a:lnTo>
                <a:lnTo>
                  <a:pt x="12503" y="36"/>
                </a:lnTo>
                <a:lnTo>
                  <a:pt x="12459" y="33"/>
                </a:lnTo>
                <a:cubicBezTo>
                  <a:pt x="12416" y="30"/>
                  <a:pt x="12370" y="26"/>
                  <a:pt x="12318" y="21"/>
                </a:cubicBezTo>
                <a:cubicBezTo>
                  <a:pt x="12112" y="2"/>
                  <a:pt x="11921" y="-2"/>
                  <a:pt x="11746" y="1"/>
                </a:cubicBezTo>
                <a:cubicBezTo>
                  <a:pt x="11571" y="4"/>
                  <a:pt x="11412" y="13"/>
                  <a:pt x="11269" y="23"/>
                </a:cubicBezTo>
                <a:lnTo>
                  <a:pt x="11192" y="27"/>
                </a:lnTo>
                <a:lnTo>
                  <a:pt x="11110" y="24"/>
                </a:lnTo>
                <a:lnTo>
                  <a:pt x="10369" y="122"/>
                </a:lnTo>
                <a:cubicBezTo>
                  <a:pt x="10140" y="148"/>
                  <a:pt x="9909" y="136"/>
                  <a:pt x="9681" y="87"/>
                </a:cubicBezTo>
                <a:cubicBezTo>
                  <a:pt x="9422" y="38"/>
                  <a:pt x="9162" y="54"/>
                  <a:pt x="8906" y="138"/>
                </a:cubicBezTo>
                <a:cubicBezTo>
                  <a:pt x="8602" y="243"/>
                  <a:pt x="8299" y="197"/>
                  <a:pt x="7995" y="158"/>
                </a:cubicBezTo>
                <a:cubicBezTo>
                  <a:pt x="7578" y="106"/>
                  <a:pt x="7162" y="47"/>
                  <a:pt x="6744" y="13"/>
                </a:cubicBezTo>
                <a:lnTo>
                  <a:pt x="6489" y="1"/>
                </a:lnTo>
                <a:close/>
              </a:path>
            </a:pathLst>
          </a:custGeom>
          <a:ln w="12700">
            <a:miter lim="400000"/>
          </a:ln>
        </p:spPr>
      </p:pic>
    </p:spTree>
  </p:cSld>
  <p:clrMapOvr>
    <a:masterClrMapping/>
  </p:clrMapOvr>
  <p:transition spd="med"/>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C76713-3DDE-DBE8-9D89-4F7B6C18805E}"/>
              </a:ext>
            </a:extLst>
          </p:cNvPr>
          <p:cNvSpPr>
            <a:spLocks noGrp="1"/>
          </p:cNvSpPr>
          <p:nvPr>
            <p:ph type="title"/>
          </p:nvPr>
        </p:nvSpPr>
        <p:spPr/>
        <p:txBody>
          <a:bodyPr/>
          <a:lstStyle/>
          <a:p>
            <a:r>
              <a:rPr lang="en-US" dirty="0"/>
              <a:t>Cultural Capital</a:t>
            </a:r>
          </a:p>
        </p:txBody>
      </p:sp>
      <p:sp>
        <p:nvSpPr>
          <p:cNvPr id="3" name="Text Placeholder 2">
            <a:extLst>
              <a:ext uri="{FF2B5EF4-FFF2-40B4-BE49-F238E27FC236}">
                <a16:creationId xmlns:a16="http://schemas.microsoft.com/office/drawing/2014/main" id="{8AA4D642-307E-7A7A-73EE-9F0F563EE4E6}"/>
              </a:ext>
            </a:extLst>
          </p:cNvPr>
          <p:cNvSpPr>
            <a:spLocks noGrp="1"/>
          </p:cNvSpPr>
          <p:nvPr>
            <p:ph type="body" idx="1"/>
          </p:nvPr>
        </p:nvSpPr>
        <p:spPr/>
        <p:txBody>
          <a:bodyPr/>
          <a:lstStyle/>
          <a:p>
            <a:r>
              <a:rPr lang="en-GB" b="1" i="0" dirty="0">
                <a:solidFill>
                  <a:srgbClr val="202122"/>
                </a:solidFill>
                <a:effectLst/>
                <a:latin typeface="Arial" panose="020B0604020202020204" pitchFamily="34" charset="0"/>
              </a:rPr>
              <a:t>cultural capital</a:t>
            </a:r>
            <a:r>
              <a:rPr lang="en-GB" b="0" i="0" dirty="0">
                <a:solidFill>
                  <a:srgbClr val="202122"/>
                </a:solidFill>
                <a:effectLst/>
                <a:latin typeface="Arial" panose="020B0604020202020204" pitchFamily="34" charset="0"/>
              </a:rPr>
              <a:t> comprises the social assets of a person (education, intellect, style of speech, style of dress, etc.) that promote </a:t>
            </a:r>
            <a:r>
              <a:rPr lang="en-GB" b="0" i="0" u="none" strike="noStrike" dirty="0">
                <a:solidFill>
                  <a:srgbClr val="0645AD"/>
                </a:solidFill>
                <a:effectLst/>
                <a:latin typeface="Arial" panose="020B0604020202020204" pitchFamily="34" charset="0"/>
                <a:hlinkClick r:id="rId2" tooltip="Social mobility"/>
              </a:rPr>
              <a:t>social mobility</a:t>
            </a:r>
            <a:r>
              <a:rPr lang="en-GB" b="0" i="0" dirty="0">
                <a:solidFill>
                  <a:srgbClr val="202122"/>
                </a:solidFill>
                <a:effectLst/>
                <a:latin typeface="Arial" panose="020B0604020202020204" pitchFamily="34" charset="0"/>
              </a:rPr>
              <a:t> in a </a:t>
            </a:r>
            <a:r>
              <a:rPr lang="en-GB" b="0" i="0" u="none" strike="noStrike" dirty="0">
                <a:solidFill>
                  <a:srgbClr val="0645AD"/>
                </a:solidFill>
                <a:effectLst/>
                <a:latin typeface="Arial" panose="020B0604020202020204" pitchFamily="34" charset="0"/>
                <a:hlinkClick r:id="rId3" tooltip="Social stratification"/>
              </a:rPr>
              <a:t>stratified</a:t>
            </a:r>
            <a:r>
              <a:rPr lang="en-GB" b="0" i="0" dirty="0">
                <a:solidFill>
                  <a:srgbClr val="202122"/>
                </a:solidFill>
                <a:effectLst/>
                <a:latin typeface="Arial" panose="020B0604020202020204" pitchFamily="34" charset="0"/>
              </a:rPr>
              <a:t> society.</a:t>
            </a:r>
          </a:p>
          <a:p>
            <a:endParaRPr lang="en-GB" dirty="0">
              <a:solidFill>
                <a:srgbClr val="202122"/>
              </a:solidFill>
              <a:latin typeface="Arial" panose="020B0604020202020204" pitchFamily="34" charset="0"/>
            </a:endParaRPr>
          </a:p>
          <a:p>
            <a:endParaRPr lang="en-GB" dirty="0">
              <a:solidFill>
                <a:srgbClr val="202122"/>
              </a:solidFill>
              <a:latin typeface="Arial" panose="020B0604020202020204" pitchFamily="34" charset="0"/>
            </a:endParaRPr>
          </a:p>
          <a:p>
            <a:r>
              <a:rPr lang="en-GB" dirty="0">
                <a:solidFill>
                  <a:srgbClr val="202122"/>
                </a:solidFill>
                <a:highlight>
                  <a:srgbClr val="FFFF00"/>
                </a:highlight>
                <a:latin typeface="Arial" panose="020B0604020202020204" pitchFamily="34" charset="0"/>
              </a:rPr>
              <a:t>What evidence of cultural capital is there in education?</a:t>
            </a:r>
            <a:endParaRPr lang="en-US" dirty="0">
              <a:highlight>
                <a:srgbClr val="FFFF00"/>
              </a:highlight>
            </a:endParaRPr>
          </a:p>
        </p:txBody>
      </p:sp>
    </p:spTree>
    <p:extLst>
      <p:ext uri="{BB962C8B-B14F-4D97-AF65-F5344CB8AC3E}">
        <p14:creationId xmlns:p14="http://schemas.microsoft.com/office/powerpoint/2010/main" val="463554048"/>
      </p:ext>
    </p:extLst>
  </p:cSld>
  <p:clrMapOvr>
    <a:masterClrMapping/>
  </p:clrMapOvr>
  <p:transition spd="med"/>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7" name="Rectangle 9"/>
          <p:cNvSpPr/>
          <p:nvPr/>
        </p:nvSpPr>
        <p:spPr>
          <a:xfrm>
            <a:off x="-1" y="0"/>
            <a:ext cx="12188954" cy="6858000"/>
          </a:xfrm>
          <a:prstGeom prst="rect">
            <a:avLst/>
          </a:prstGeom>
          <a:solidFill>
            <a:srgbClr val="FFFFFF"/>
          </a:solidFill>
          <a:ln w="12700">
            <a:miter lim="400000"/>
          </a:ln>
        </p:spPr>
        <p:txBody>
          <a:bodyPr lIns="45719" rIns="45719" anchor="ctr"/>
          <a:lstStyle/>
          <a:p>
            <a:pPr algn="ctr">
              <a:defRPr>
                <a:solidFill>
                  <a:srgbClr val="FFFFFF"/>
                </a:solidFill>
              </a:defRPr>
            </a:pPr>
            <a:endParaRPr/>
          </a:p>
        </p:txBody>
      </p:sp>
      <p:pic>
        <p:nvPicPr>
          <p:cNvPr id="238" name="Content Placeholder 4" descr="Content Placeholder 4"/>
          <p:cNvPicPr>
            <a:picLocks noChangeAspect="1"/>
          </p:cNvPicPr>
          <p:nvPr/>
        </p:nvPicPr>
        <p:blipFill>
          <a:blip r:embed="rId2"/>
          <a:srcRect t="3622" b="24629"/>
          <a:stretch>
            <a:fillRect/>
          </a:stretch>
        </p:blipFill>
        <p:spPr>
          <a:xfrm>
            <a:off x="180278" y="161486"/>
            <a:ext cx="11827202" cy="6533968"/>
          </a:xfrm>
          <a:custGeom>
            <a:avLst/>
            <a:gdLst/>
            <a:ahLst/>
            <a:cxnLst>
              <a:cxn ang="0">
                <a:pos x="wd2" y="hd2"/>
              </a:cxn>
              <a:cxn ang="5400000">
                <a:pos x="wd2" y="hd2"/>
              </a:cxn>
              <a:cxn ang="10800000">
                <a:pos x="wd2" y="hd2"/>
              </a:cxn>
              <a:cxn ang="16200000">
                <a:pos x="wd2" y="hd2"/>
              </a:cxn>
            </a:cxnLst>
            <a:rect l="0" t="0" r="r" b="b"/>
            <a:pathLst>
              <a:path w="21555" h="21516" extrusionOk="0">
                <a:moveTo>
                  <a:pt x="12047" y="0"/>
                </a:moveTo>
                <a:cubicBezTo>
                  <a:pt x="11879" y="1"/>
                  <a:pt x="11674" y="19"/>
                  <a:pt x="11414" y="71"/>
                </a:cubicBezTo>
                <a:lnTo>
                  <a:pt x="11229" y="97"/>
                </a:lnTo>
                <a:lnTo>
                  <a:pt x="10984" y="71"/>
                </a:lnTo>
                <a:cubicBezTo>
                  <a:pt x="10817" y="51"/>
                  <a:pt x="10656" y="46"/>
                  <a:pt x="10500" y="50"/>
                </a:cubicBezTo>
                <a:lnTo>
                  <a:pt x="10388" y="56"/>
                </a:lnTo>
                <a:lnTo>
                  <a:pt x="10163" y="34"/>
                </a:lnTo>
                <a:cubicBezTo>
                  <a:pt x="10028" y="30"/>
                  <a:pt x="9883" y="37"/>
                  <a:pt x="9719" y="71"/>
                </a:cubicBezTo>
                <a:lnTo>
                  <a:pt x="9572" y="92"/>
                </a:lnTo>
                <a:lnTo>
                  <a:pt x="9290" y="71"/>
                </a:lnTo>
                <a:cubicBezTo>
                  <a:pt x="8855" y="-20"/>
                  <a:pt x="8153" y="36"/>
                  <a:pt x="8025" y="71"/>
                </a:cubicBezTo>
                <a:cubicBezTo>
                  <a:pt x="7832" y="102"/>
                  <a:pt x="7782" y="98"/>
                  <a:pt x="7527" y="85"/>
                </a:cubicBezTo>
                <a:lnTo>
                  <a:pt x="7452" y="81"/>
                </a:lnTo>
                <a:lnTo>
                  <a:pt x="7405" y="71"/>
                </a:lnTo>
                <a:cubicBezTo>
                  <a:pt x="7218" y="12"/>
                  <a:pt x="6879" y="23"/>
                  <a:pt x="6571" y="43"/>
                </a:cubicBezTo>
                <a:lnTo>
                  <a:pt x="6516" y="47"/>
                </a:lnTo>
                <a:lnTo>
                  <a:pt x="6250" y="41"/>
                </a:lnTo>
                <a:cubicBezTo>
                  <a:pt x="6017" y="37"/>
                  <a:pt x="5801" y="38"/>
                  <a:pt x="5639" y="52"/>
                </a:cubicBezTo>
                <a:lnTo>
                  <a:pt x="5511" y="68"/>
                </a:lnTo>
                <a:lnTo>
                  <a:pt x="5306" y="71"/>
                </a:lnTo>
                <a:cubicBezTo>
                  <a:pt x="4979" y="60"/>
                  <a:pt x="4451" y="40"/>
                  <a:pt x="4041" y="71"/>
                </a:cubicBezTo>
                <a:cubicBezTo>
                  <a:pt x="3939" y="78"/>
                  <a:pt x="3841" y="80"/>
                  <a:pt x="3745" y="80"/>
                </a:cubicBezTo>
                <a:lnTo>
                  <a:pt x="3500" y="75"/>
                </a:lnTo>
                <a:lnTo>
                  <a:pt x="3397" y="71"/>
                </a:lnTo>
                <a:cubicBezTo>
                  <a:pt x="2900" y="50"/>
                  <a:pt x="1981" y="42"/>
                  <a:pt x="1702" y="71"/>
                </a:cubicBezTo>
                <a:lnTo>
                  <a:pt x="1671" y="75"/>
                </a:lnTo>
                <a:lnTo>
                  <a:pt x="1512" y="71"/>
                </a:lnTo>
                <a:cubicBezTo>
                  <a:pt x="1414" y="68"/>
                  <a:pt x="1303" y="62"/>
                  <a:pt x="1183" y="56"/>
                </a:cubicBezTo>
                <a:lnTo>
                  <a:pt x="883" y="43"/>
                </a:lnTo>
                <a:lnTo>
                  <a:pt x="873" y="42"/>
                </a:lnTo>
                <a:lnTo>
                  <a:pt x="864" y="42"/>
                </a:lnTo>
                <a:lnTo>
                  <a:pt x="803" y="39"/>
                </a:lnTo>
                <a:cubicBezTo>
                  <a:pt x="541" y="32"/>
                  <a:pt x="268" y="35"/>
                  <a:pt x="33" y="71"/>
                </a:cubicBezTo>
                <a:cubicBezTo>
                  <a:pt x="15" y="941"/>
                  <a:pt x="14" y="2530"/>
                  <a:pt x="33" y="3063"/>
                </a:cubicBezTo>
                <a:lnTo>
                  <a:pt x="36" y="3190"/>
                </a:lnTo>
                <a:lnTo>
                  <a:pt x="33" y="3278"/>
                </a:lnTo>
                <a:cubicBezTo>
                  <a:pt x="3" y="3795"/>
                  <a:pt x="21" y="3873"/>
                  <a:pt x="33" y="4774"/>
                </a:cubicBezTo>
                <a:cubicBezTo>
                  <a:pt x="34" y="4887"/>
                  <a:pt x="36" y="4994"/>
                  <a:pt x="38" y="5097"/>
                </a:cubicBezTo>
                <a:lnTo>
                  <a:pt x="39" y="5170"/>
                </a:lnTo>
                <a:lnTo>
                  <a:pt x="33" y="5415"/>
                </a:lnTo>
                <a:cubicBezTo>
                  <a:pt x="24" y="5673"/>
                  <a:pt x="21" y="5925"/>
                  <a:pt x="23" y="6166"/>
                </a:cubicBezTo>
                <a:lnTo>
                  <a:pt x="32" y="6754"/>
                </a:lnTo>
                <a:lnTo>
                  <a:pt x="26" y="7082"/>
                </a:lnTo>
                <a:cubicBezTo>
                  <a:pt x="28" y="7224"/>
                  <a:pt x="35" y="7378"/>
                  <a:pt x="40" y="7542"/>
                </a:cubicBezTo>
                <a:lnTo>
                  <a:pt x="42" y="7679"/>
                </a:lnTo>
                <a:lnTo>
                  <a:pt x="42" y="7737"/>
                </a:lnTo>
                <a:cubicBezTo>
                  <a:pt x="41" y="7823"/>
                  <a:pt x="38" y="7905"/>
                  <a:pt x="33" y="7981"/>
                </a:cubicBezTo>
                <a:cubicBezTo>
                  <a:pt x="14" y="8287"/>
                  <a:pt x="6" y="8694"/>
                  <a:pt x="7" y="9142"/>
                </a:cubicBezTo>
                <a:lnTo>
                  <a:pt x="8" y="9211"/>
                </a:lnTo>
                <a:lnTo>
                  <a:pt x="8" y="9220"/>
                </a:lnTo>
                <a:cubicBezTo>
                  <a:pt x="-5" y="9827"/>
                  <a:pt x="15" y="10430"/>
                  <a:pt x="33" y="10760"/>
                </a:cubicBezTo>
                <a:cubicBezTo>
                  <a:pt x="36" y="10815"/>
                  <a:pt x="38" y="10882"/>
                  <a:pt x="41" y="10958"/>
                </a:cubicBezTo>
                <a:lnTo>
                  <a:pt x="44" y="11128"/>
                </a:lnTo>
                <a:lnTo>
                  <a:pt x="45" y="11151"/>
                </a:lnTo>
                <a:cubicBezTo>
                  <a:pt x="48" y="11677"/>
                  <a:pt x="29" y="12024"/>
                  <a:pt x="33" y="12684"/>
                </a:cubicBezTo>
                <a:lnTo>
                  <a:pt x="33" y="12910"/>
                </a:lnTo>
                <a:lnTo>
                  <a:pt x="25" y="13232"/>
                </a:lnTo>
                <a:lnTo>
                  <a:pt x="31" y="13472"/>
                </a:lnTo>
                <a:lnTo>
                  <a:pt x="26" y="13972"/>
                </a:lnTo>
                <a:cubicBezTo>
                  <a:pt x="24" y="14276"/>
                  <a:pt x="23" y="14560"/>
                  <a:pt x="27" y="14805"/>
                </a:cubicBezTo>
                <a:lnTo>
                  <a:pt x="27" y="14814"/>
                </a:lnTo>
                <a:lnTo>
                  <a:pt x="13" y="15314"/>
                </a:lnTo>
                <a:cubicBezTo>
                  <a:pt x="-4" y="15996"/>
                  <a:pt x="-6" y="16591"/>
                  <a:pt x="33" y="16960"/>
                </a:cubicBezTo>
                <a:cubicBezTo>
                  <a:pt x="4" y="17323"/>
                  <a:pt x="17" y="17682"/>
                  <a:pt x="31" y="18038"/>
                </a:cubicBezTo>
                <a:lnTo>
                  <a:pt x="34" y="18140"/>
                </a:lnTo>
                <a:lnTo>
                  <a:pt x="26" y="18435"/>
                </a:lnTo>
                <a:cubicBezTo>
                  <a:pt x="23" y="18601"/>
                  <a:pt x="24" y="18755"/>
                  <a:pt x="33" y="18884"/>
                </a:cubicBezTo>
                <a:lnTo>
                  <a:pt x="36" y="18955"/>
                </a:lnTo>
                <a:lnTo>
                  <a:pt x="33" y="19098"/>
                </a:lnTo>
                <a:cubicBezTo>
                  <a:pt x="7" y="19449"/>
                  <a:pt x="-2" y="19895"/>
                  <a:pt x="0" y="20325"/>
                </a:cubicBezTo>
                <a:cubicBezTo>
                  <a:pt x="2" y="20755"/>
                  <a:pt x="16" y="21168"/>
                  <a:pt x="33" y="21449"/>
                </a:cubicBezTo>
                <a:cubicBezTo>
                  <a:pt x="647" y="21485"/>
                  <a:pt x="808" y="21425"/>
                  <a:pt x="1373" y="21449"/>
                </a:cubicBezTo>
                <a:cubicBezTo>
                  <a:pt x="1444" y="21452"/>
                  <a:pt x="1507" y="21453"/>
                  <a:pt x="1565" y="21453"/>
                </a:cubicBezTo>
                <a:lnTo>
                  <a:pt x="1675" y="21450"/>
                </a:lnTo>
                <a:lnTo>
                  <a:pt x="1699" y="21450"/>
                </a:lnTo>
                <a:cubicBezTo>
                  <a:pt x="1898" y="21448"/>
                  <a:pt x="2129" y="21437"/>
                  <a:pt x="2347" y="21449"/>
                </a:cubicBezTo>
                <a:cubicBezTo>
                  <a:pt x="2564" y="21461"/>
                  <a:pt x="2543" y="21480"/>
                  <a:pt x="2805" y="21470"/>
                </a:cubicBezTo>
                <a:lnTo>
                  <a:pt x="2896" y="21466"/>
                </a:lnTo>
                <a:lnTo>
                  <a:pt x="3100" y="21478"/>
                </a:lnTo>
                <a:cubicBezTo>
                  <a:pt x="3259" y="21480"/>
                  <a:pt x="3420" y="21477"/>
                  <a:pt x="3573" y="21471"/>
                </a:cubicBezTo>
                <a:lnTo>
                  <a:pt x="3984" y="21453"/>
                </a:lnTo>
                <a:lnTo>
                  <a:pt x="4259" y="21463"/>
                </a:lnTo>
                <a:cubicBezTo>
                  <a:pt x="4317" y="21464"/>
                  <a:pt x="4378" y="21464"/>
                  <a:pt x="4444" y="21462"/>
                </a:cubicBezTo>
                <a:lnTo>
                  <a:pt x="4451" y="21461"/>
                </a:lnTo>
                <a:lnTo>
                  <a:pt x="4561" y="21473"/>
                </a:lnTo>
                <a:cubicBezTo>
                  <a:pt x="4764" y="21500"/>
                  <a:pt x="4906" y="21530"/>
                  <a:pt x="5167" y="21449"/>
                </a:cubicBezTo>
                <a:lnTo>
                  <a:pt x="5176" y="21448"/>
                </a:lnTo>
                <a:lnTo>
                  <a:pt x="5225" y="21450"/>
                </a:lnTo>
                <a:cubicBezTo>
                  <a:pt x="5477" y="21470"/>
                  <a:pt x="5656" y="21502"/>
                  <a:pt x="5926" y="21449"/>
                </a:cubicBezTo>
                <a:lnTo>
                  <a:pt x="6211" y="21420"/>
                </a:lnTo>
                <a:lnTo>
                  <a:pt x="6432" y="21449"/>
                </a:lnTo>
                <a:cubicBezTo>
                  <a:pt x="6930" y="21523"/>
                  <a:pt x="7227" y="21424"/>
                  <a:pt x="7481" y="21449"/>
                </a:cubicBezTo>
                <a:cubicBezTo>
                  <a:pt x="7609" y="21462"/>
                  <a:pt x="7765" y="21453"/>
                  <a:pt x="7916" y="21445"/>
                </a:cubicBezTo>
                <a:lnTo>
                  <a:pt x="8123" y="21437"/>
                </a:lnTo>
                <a:lnTo>
                  <a:pt x="8240" y="21449"/>
                </a:lnTo>
                <a:cubicBezTo>
                  <a:pt x="8324" y="21465"/>
                  <a:pt x="8381" y="21469"/>
                  <a:pt x="8429" y="21469"/>
                </a:cubicBezTo>
                <a:lnTo>
                  <a:pt x="8474" y="21465"/>
                </a:lnTo>
                <a:lnTo>
                  <a:pt x="8634" y="21479"/>
                </a:lnTo>
                <a:cubicBezTo>
                  <a:pt x="8739" y="21480"/>
                  <a:pt x="8843" y="21471"/>
                  <a:pt x="8935" y="21449"/>
                </a:cubicBezTo>
                <a:lnTo>
                  <a:pt x="9017" y="21446"/>
                </a:lnTo>
                <a:lnTo>
                  <a:pt x="9075" y="21449"/>
                </a:lnTo>
                <a:lnTo>
                  <a:pt x="9134" y="21449"/>
                </a:lnTo>
                <a:lnTo>
                  <a:pt x="9264" y="21466"/>
                </a:lnTo>
                <a:cubicBezTo>
                  <a:pt x="9396" y="21482"/>
                  <a:pt x="9558" y="21492"/>
                  <a:pt x="9770" y="21449"/>
                </a:cubicBezTo>
                <a:cubicBezTo>
                  <a:pt x="9982" y="21406"/>
                  <a:pt x="10309" y="21411"/>
                  <a:pt x="10604" y="21424"/>
                </a:cubicBezTo>
                <a:lnTo>
                  <a:pt x="10620" y="21424"/>
                </a:lnTo>
                <a:lnTo>
                  <a:pt x="10769" y="21449"/>
                </a:lnTo>
                <a:cubicBezTo>
                  <a:pt x="11279" y="21560"/>
                  <a:pt x="11634" y="21499"/>
                  <a:pt x="12037" y="21466"/>
                </a:cubicBezTo>
                <a:lnTo>
                  <a:pt x="12194" y="21459"/>
                </a:lnTo>
                <a:lnTo>
                  <a:pt x="12243" y="21465"/>
                </a:lnTo>
                <a:lnTo>
                  <a:pt x="12377" y="21453"/>
                </a:lnTo>
                <a:lnTo>
                  <a:pt x="12463" y="21449"/>
                </a:lnTo>
                <a:cubicBezTo>
                  <a:pt x="12540" y="21450"/>
                  <a:pt x="12610" y="21451"/>
                  <a:pt x="12675" y="21450"/>
                </a:cubicBezTo>
                <a:lnTo>
                  <a:pt x="12709" y="21450"/>
                </a:lnTo>
                <a:lnTo>
                  <a:pt x="12901" y="21483"/>
                </a:lnTo>
                <a:cubicBezTo>
                  <a:pt x="13097" y="21515"/>
                  <a:pt x="13292" y="21531"/>
                  <a:pt x="13538" y="21449"/>
                </a:cubicBezTo>
                <a:lnTo>
                  <a:pt x="13575" y="21441"/>
                </a:lnTo>
                <a:lnTo>
                  <a:pt x="13728" y="21449"/>
                </a:lnTo>
                <a:cubicBezTo>
                  <a:pt x="14179" y="21488"/>
                  <a:pt x="14990" y="21437"/>
                  <a:pt x="15422" y="21449"/>
                </a:cubicBezTo>
                <a:lnTo>
                  <a:pt x="15621" y="21449"/>
                </a:lnTo>
                <a:lnTo>
                  <a:pt x="15637" y="21449"/>
                </a:lnTo>
                <a:cubicBezTo>
                  <a:pt x="15727" y="21451"/>
                  <a:pt x="15846" y="21448"/>
                  <a:pt x="15978" y="21444"/>
                </a:cubicBezTo>
                <a:lnTo>
                  <a:pt x="16224" y="21436"/>
                </a:lnTo>
                <a:lnTo>
                  <a:pt x="16472" y="21449"/>
                </a:lnTo>
                <a:cubicBezTo>
                  <a:pt x="16799" y="21479"/>
                  <a:pt x="17202" y="21537"/>
                  <a:pt x="17673" y="21509"/>
                </a:cubicBezTo>
                <a:lnTo>
                  <a:pt x="18059" y="21462"/>
                </a:lnTo>
                <a:lnTo>
                  <a:pt x="18099" y="21467"/>
                </a:lnTo>
                <a:cubicBezTo>
                  <a:pt x="18434" y="21489"/>
                  <a:pt x="18995" y="21435"/>
                  <a:pt x="19301" y="21441"/>
                </a:cubicBezTo>
                <a:lnTo>
                  <a:pt x="19316" y="21441"/>
                </a:lnTo>
                <a:lnTo>
                  <a:pt x="19369" y="21446"/>
                </a:lnTo>
                <a:lnTo>
                  <a:pt x="19397" y="21448"/>
                </a:lnTo>
                <a:lnTo>
                  <a:pt x="19431" y="21449"/>
                </a:lnTo>
                <a:cubicBezTo>
                  <a:pt x="19500" y="21459"/>
                  <a:pt x="19548" y="21458"/>
                  <a:pt x="19590" y="21452"/>
                </a:cubicBezTo>
                <a:lnTo>
                  <a:pt x="19604" y="21449"/>
                </a:lnTo>
                <a:lnTo>
                  <a:pt x="19646" y="21449"/>
                </a:lnTo>
                <a:cubicBezTo>
                  <a:pt x="19900" y="21421"/>
                  <a:pt x="20062" y="21470"/>
                  <a:pt x="20263" y="21470"/>
                </a:cubicBezTo>
                <a:lnTo>
                  <a:pt x="20352" y="21462"/>
                </a:lnTo>
                <a:lnTo>
                  <a:pt x="20478" y="21479"/>
                </a:lnTo>
                <a:cubicBezTo>
                  <a:pt x="20667" y="21501"/>
                  <a:pt x="20798" y="21501"/>
                  <a:pt x="20923" y="21492"/>
                </a:cubicBezTo>
                <a:lnTo>
                  <a:pt x="21154" y="21471"/>
                </a:lnTo>
                <a:lnTo>
                  <a:pt x="21234" y="21476"/>
                </a:lnTo>
                <a:cubicBezTo>
                  <a:pt x="21327" y="21477"/>
                  <a:pt x="21426" y="21470"/>
                  <a:pt x="21531" y="21449"/>
                </a:cubicBezTo>
                <a:lnTo>
                  <a:pt x="21518" y="21001"/>
                </a:lnTo>
                <a:lnTo>
                  <a:pt x="21516" y="20726"/>
                </a:lnTo>
                <a:lnTo>
                  <a:pt x="21521" y="20215"/>
                </a:lnTo>
                <a:cubicBezTo>
                  <a:pt x="21525" y="20002"/>
                  <a:pt x="21530" y="19784"/>
                  <a:pt x="21533" y="19562"/>
                </a:cubicBezTo>
                <a:lnTo>
                  <a:pt x="21532" y="19303"/>
                </a:lnTo>
                <a:lnTo>
                  <a:pt x="21534" y="19100"/>
                </a:lnTo>
                <a:cubicBezTo>
                  <a:pt x="21534" y="19025"/>
                  <a:pt x="21533" y="18952"/>
                  <a:pt x="21531" y="18884"/>
                </a:cubicBezTo>
                <a:cubicBezTo>
                  <a:pt x="21513" y="18335"/>
                  <a:pt x="21594" y="18262"/>
                  <a:pt x="21531" y="17387"/>
                </a:cubicBezTo>
                <a:lnTo>
                  <a:pt x="21510" y="16970"/>
                </a:lnTo>
                <a:lnTo>
                  <a:pt x="21511" y="16944"/>
                </a:lnTo>
                <a:cubicBezTo>
                  <a:pt x="21515" y="16776"/>
                  <a:pt x="21521" y="16635"/>
                  <a:pt x="21531" y="16532"/>
                </a:cubicBezTo>
                <a:cubicBezTo>
                  <a:pt x="21570" y="16121"/>
                  <a:pt x="21550" y="15739"/>
                  <a:pt x="21531" y="14822"/>
                </a:cubicBezTo>
                <a:cubicBezTo>
                  <a:pt x="21536" y="14561"/>
                  <a:pt x="21538" y="14317"/>
                  <a:pt x="21539" y="14086"/>
                </a:cubicBezTo>
                <a:lnTo>
                  <a:pt x="21538" y="13759"/>
                </a:lnTo>
                <a:lnTo>
                  <a:pt x="21539" y="13736"/>
                </a:lnTo>
                <a:cubicBezTo>
                  <a:pt x="21541" y="13574"/>
                  <a:pt x="21542" y="13379"/>
                  <a:pt x="21535" y="13086"/>
                </a:cubicBezTo>
                <a:lnTo>
                  <a:pt x="21535" y="13082"/>
                </a:lnTo>
                <a:lnTo>
                  <a:pt x="21533" y="12823"/>
                </a:lnTo>
                <a:cubicBezTo>
                  <a:pt x="21531" y="12630"/>
                  <a:pt x="21531" y="12441"/>
                  <a:pt x="21531" y="12256"/>
                </a:cubicBezTo>
                <a:cubicBezTo>
                  <a:pt x="21531" y="11516"/>
                  <a:pt x="21527" y="11813"/>
                  <a:pt x="21531" y="10760"/>
                </a:cubicBezTo>
                <a:lnTo>
                  <a:pt x="21531" y="10544"/>
                </a:lnTo>
                <a:lnTo>
                  <a:pt x="21535" y="10112"/>
                </a:lnTo>
                <a:cubicBezTo>
                  <a:pt x="21535" y="9649"/>
                  <a:pt x="21523" y="9131"/>
                  <a:pt x="21531" y="8836"/>
                </a:cubicBezTo>
                <a:cubicBezTo>
                  <a:pt x="21539" y="8492"/>
                  <a:pt x="21569" y="8160"/>
                  <a:pt x="21544" y="7596"/>
                </a:cubicBezTo>
                <a:lnTo>
                  <a:pt x="21537" y="7456"/>
                </a:lnTo>
                <a:lnTo>
                  <a:pt x="21531" y="6931"/>
                </a:lnTo>
                <a:lnTo>
                  <a:pt x="21526" y="6571"/>
                </a:lnTo>
                <a:lnTo>
                  <a:pt x="21534" y="6325"/>
                </a:lnTo>
                <a:cubicBezTo>
                  <a:pt x="21548" y="5973"/>
                  <a:pt x="21560" y="5566"/>
                  <a:pt x="21531" y="4987"/>
                </a:cubicBezTo>
                <a:cubicBezTo>
                  <a:pt x="21523" y="4843"/>
                  <a:pt x="21518" y="4713"/>
                  <a:pt x="21514" y="4595"/>
                </a:cubicBezTo>
                <a:lnTo>
                  <a:pt x="21512" y="4522"/>
                </a:lnTo>
                <a:lnTo>
                  <a:pt x="21515" y="4415"/>
                </a:lnTo>
                <a:cubicBezTo>
                  <a:pt x="21518" y="4327"/>
                  <a:pt x="21523" y="4234"/>
                  <a:pt x="21531" y="4132"/>
                </a:cubicBezTo>
                <a:cubicBezTo>
                  <a:pt x="21589" y="3322"/>
                  <a:pt x="21521" y="2026"/>
                  <a:pt x="21531" y="1567"/>
                </a:cubicBezTo>
                <a:cubicBezTo>
                  <a:pt x="21540" y="1108"/>
                  <a:pt x="21539" y="686"/>
                  <a:pt x="21531" y="71"/>
                </a:cubicBezTo>
                <a:cubicBezTo>
                  <a:pt x="20840" y="41"/>
                  <a:pt x="20502" y="-23"/>
                  <a:pt x="20051" y="71"/>
                </a:cubicBezTo>
                <a:cubicBezTo>
                  <a:pt x="19825" y="118"/>
                  <a:pt x="19550" y="108"/>
                  <a:pt x="19257" y="92"/>
                </a:cubicBezTo>
                <a:lnTo>
                  <a:pt x="19096" y="82"/>
                </a:lnTo>
                <a:lnTo>
                  <a:pt x="19001" y="71"/>
                </a:lnTo>
                <a:cubicBezTo>
                  <a:pt x="18598" y="9"/>
                  <a:pt x="18335" y="3"/>
                  <a:pt x="17952" y="71"/>
                </a:cubicBezTo>
                <a:cubicBezTo>
                  <a:pt x="17760" y="104"/>
                  <a:pt x="17473" y="103"/>
                  <a:pt x="17192" y="94"/>
                </a:cubicBezTo>
                <a:lnTo>
                  <a:pt x="17022" y="88"/>
                </a:lnTo>
                <a:lnTo>
                  <a:pt x="16877" y="71"/>
                </a:lnTo>
                <a:cubicBezTo>
                  <a:pt x="16675" y="34"/>
                  <a:pt x="16476" y="35"/>
                  <a:pt x="16295" y="46"/>
                </a:cubicBezTo>
                <a:lnTo>
                  <a:pt x="16055" y="63"/>
                </a:lnTo>
                <a:lnTo>
                  <a:pt x="15969" y="61"/>
                </a:lnTo>
                <a:cubicBezTo>
                  <a:pt x="15795" y="57"/>
                  <a:pt x="15615" y="56"/>
                  <a:pt x="15422" y="71"/>
                </a:cubicBezTo>
                <a:lnTo>
                  <a:pt x="15228" y="75"/>
                </a:lnTo>
                <a:lnTo>
                  <a:pt x="15208" y="71"/>
                </a:lnTo>
                <a:cubicBezTo>
                  <a:pt x="15120" y="48"/>
                  <a:pt x="15032" y="42"/>
                  <a:pt x="14944" y="43"/>
                </a:cubicBezTo>
                <a:lnTo>
                  <a:pt x="14756" y="58"/>
                </a:lnTo>
                <a:lnTo>
                  <a:pt x="14685" y="55"/>
                </a:lnTo>
                <a:cubicBezTo>
                  <a:pt x="14594" y="55"/>
                  <a:pt x="14493" y="59"/>
                  <a:pt x="14373" y="71"/>
                </a:cubicBezTo>
                <a:lnTo>
                  <a:pt x="14273" y="78"/>
                </a:lnTo>
                <a:lnTo>
                  <a:pt x="14158" y="71"/>
                </a:lnTo>
                <a:cubicBezTo>
                  <a:pt x="13817" y="1"/>
                  <a:pt x="13253" y="-40"/>
                  <a:pt x="12678" y="71"/>
                </a:cubicBezTo>
                <a:cubicBezTo>
                  <a:pt x="12507" y="47"/>
                  <a:pt x="12327" y="-1"/>
                  <a:pt x="12047" y="0"/>
                </a:cubicBezTo>
                <a:close/>
              </a:path>
            </a:pathLst>
          </a:custGeom>
          <a:ln w="12700">
            <a:miter lim="400000"/>
          </a:ln>
        </p:spPr>
      </p:pic>
      <p:sp>
        <p:nvSpPr>
          <p:cNvPr id="2" name="TextBox 1">
            <a:extLst>
              <a:ext uri="{FF2B5EF4-FFF2-40B4-BE49-F238E27FC236}">
                <a16:creationId xmlns:a16="http://schemas.microsoft.com/office/drawing/2014/main" id="{A56BBC39-968C-4E0E-2B54-9BB6427C460B}"/>
              </a:ext>
            </a:extLst>
          </p:cNvPr>
          <p:cNvSpPr txBox="1"/>
          <p:nvPr/>
        </p:nvSpPr>
        <p:spPr>
          <a:xfrm>
            <a:off x="4508938" y="6432331"/>
            <a:ext cx="2900855" cy="369330"/>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45719" tIns="45719" rIns="45719" bIns="45719" numCol="1" spcCol="38100" rtlCol="0" anchor="t">
            <a:spAutoFit/>
          </a:bodyPr>
          <a:lstStyle/>
          <a:p>
            <a:pPr marL="0" marR="0" indent="0" algn="l" defTabSz="914400" rtl="0" fontAlgn="auto" latinLnBrk="0" hangingPunct="0">
              <a:lnSpc>
                <a:spcPct val="100000"/>
              </a:lnSpc>
              <a:spcBef>
                <a:spcPts val="0"/>
              </a:spcBef>
              <a:spcAft>
                <a:spcPts val="0"/>
              </a:spcAft>
              <a:buClrTx/>
              <a:buSzTx/>
              <a:buFontTx/>
              <a:buNone/>
              <a:tabLst/>
            </a:pPr>
            <a:r>
              <a:rPr kumimoji="0" lang="en-US" sz="1800" b="0" i="0" u="none" strike="noStrike" cap="none" spc="0" normalizeH="0" baseline="0" dirty="0">
                <a:ln>
                  <a:noFill/>
                </a:ln>
                <a:solidFill>
                  <a:srgbClr val="000000"/>
                </a:solidFill>
                <a:effectLst/>
                <a:uFillTx/>
                <a:latin typeface="+mj-lt"/>
                <a:ea typeface="+mj-ea"/>
                <a:cs typeface="+mj-cs"/>
                <a:sym typeface="Calibri"/>
              </a:rPr>
              <a:t>Wellbeing</a:t>
            </a:r>
          </a:p>
        </p:txBody>
      </p:sp>
    </p:spTree>
  </p:cSld>
  <p:clrMapOvr>
    <a:masterClrMapping/>
  </p:clrMapOvr>
  <p:transition spd="med"/>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0" name="Title 1"/>
          <p:cNvSpPr txBox="1">
            <a:spLocks noGrp="1"/>
          </p:cNvSpPr>
          <p:nvPr>
            <p:ph type="title"/>
          </p:nvPr>
        </p:nvSpPr>
        <p:spPr>
          <a:xfrm>
            <a:off x="838200" y="488074"/>
            <a:ext cx="10515600" cy="1325563"/>
          </a:xfrm>
          <a:prstGeom prst="rect">
            <a:avLst/>
          </a:prstGeom>
        </p:spPr>
        <p:txBody>
          <a:bodyPr/>
          <a:lstStyle>
            <a:lvl1pPr>
              <a:defRPr>
                <a:solidFill>
                  <a:srgbClr val="385724"/>
                </a:solidFill>
              </a:defRPr>
            </a:lvl1pPr>
          </a:lstStyle>
          <a:p>
            <a:r>
              <a:rPr lang="en-GB" dirty="0"/>
              <a:t>Our challenge as teachers </a:t>
            </a:r>
            <a:endParaRPr dirty="0"/>
          </a:p>
        </p:txBody>
      </p:sp>
      <p:sp>
        <p:nvSpPr>
          <p:cNvPr id="241" name="Content Placeholder 2"/>
          <p:cNvSpPr txBox="1">
            <a:spLocks noGrp="1"/>
          </p:cNvSpPr>
          <p:nvPr>
            <p:ph type="body" idx="1"/>
          </p:nvPr>
        </p:nvSpPr>
        <p:spPr>
          <a:prstGeom prst="rect">
            <a:avLst/>
          </a:prstGeom>
        </p:spPr>
        <p:txBody>
          <a:bodyPr/>
          <a:lstStyle/>
          <a:p>
            <a:pPr marL="0" indent="0">
              <a:buNone/>
              <a:defRPr>
                <a:solidFill>
                  <a:srgbClr val="385724"/>
                </a:solidFill>
              </a:defRPr>
            </a:pPr>
            <a:r>
              <a:rPr lang="en-GB" dirty="0"/>
              <a:t>How do we improve advantage in;</a:t>
            </a:r>
          </a:p>
          <a:p>
            <a:pPr>
              <a:defRPr>
                <a:solidFill>
                  <a:srgbClr val="385724"/>
                </a:solidFill>
              </a:defRPr>
            </a:pPr>
            <a:endParaRPr lang="en-GB" dirty="0"/>
          </a:p>
          <a:p>
            <a:pPr>
              <a:defRPr>
                <a:solidFill>
                  <a:srgbClr val="385724"/>
                </a:solidFill>
              </a:defRPr>
            </a:pPr>
            <a:r>
              <a:rPr lang="en-GB" dirty="0"/>
              <a:t>Agency </a:t>
            </a:r>
            <a:endParaRPr dirty="0"/>
          </a:p>
          <a:p>
            <a:pPr>
              <a:defRPr>
                <a:solidFill>
                  <a:srgbClr val="385724"/>
                </a:solidFill>
              </a:defRPr>
            </a:pPr>
            <a:r>
              <a:rPr lang="en-GB" dirty="0"/>
              <a:t>Freedom</a:t>
            </a:r>
            <a:r>
              <a:rPr dirty="0"/>
              <a:t>  </a:t>
            </a:r>
          </a:p>
          <a:p>
            <a:pPr>
              <a:defRPr>
                <a:solidFill>
                  <a:srgbClr val="385724"/>
                </a:solidFill>
              </a:defRPr>
            </a:pPr>
            <a:r>
              <a:rPr lang="en-GB" dirty="0"/>
              <a:t>Achievement</a:t>
            </a:r>
          </a:p>
          <a:p>
            <a:pPr>
              <a:defRPr>
                <a:solidFill>
                  <a:srgbClr val="385724"/>
                </a:solidFill>
              </a:defRPr>
            </a:pPr>
            <a:r>
              <a:rPr lang="en-GB" dirty="0"/>
              <a:t>Wellbeing </a:t>
            </a:r>
            <a:endParaRPr dirty="0"/>
          </a:p>
        </p:txBody>
      </p:sp>
    </p:spTree>
  </p:cSld>
  <p:clrMapOvr>
    <a:masterClrMapping/>
  </p:clrMapOvr>
  <p:transition spd="med"/>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3" name="Case Study"/>
          <p:cNvSpPr txBox="1">
            <a:spLocks noGrp="1"/>
          </p:cNvSpPr>
          <p:nvPr>
            <p:ph type="title"/>
          </p:nvPr>
        </p:nvSpPr>
        <p:spPr>
          <a:prstGeom prst="rect">
            <a:avLst/>
          </a:prstGeom>
        </p:spPr>
        <p:txBody>
          <a:bodyPr/>
          <a:lstStyle/>
          <a:p>
            <a:r>
              <a:rPr lang="en-GB" dirty="0"/>
              <a:t>In practice </a:t>
            </a:r>
            <a:endParaRPr dirty="0"/>
          </a:p>
        </p:txBody>
      </p:sp>
      <p:sp>
        <p:nvSpPr>
          <p:cNvPr id="244" name="How do we justify the Education system?…"/>
          <p:cNvSpPr txBox="1">
            <a:spLocks noGrp="1"/>
          </p:cNvSpPr>
          <p:nvPr>
            <p:ph type="body" idx="1"/>
          </p:nvPr>
        </p:nvSpPr>
        <p:spPr>
          <a:prstGeom prst="rect">
            <a:avLst/>
          </a:prstGeom>
        </p:spPr>
        <p:txBody>
          <a:bodyPr/>
          <a:lstStyle/>
          <a:p>
            <a:pPr marL="0" marR="215900" indent="228600" defTabSz="457200">
              <a:lnSpc>
                <a:spcPct val="150000"/>
              </a:lnSpc>
              <a:spcBef>
                <a:spcPts val="500"/>
              </a:spcBef>
              <a:buFont typeface="Symbol"/>
              <a:buChar char="·"/>
              <a:defRPr sz="1900"/>
            </a:pPr>
            <a:r>
              <a:t>How do we justify the Education system?</a:t>
            </a:r>
          </a:p>
          <a:p>
            <a:pPr marL="0" marR="215900" indent="228600" defTabSz="457200">
              <a:lnSpc>
                <a:spcPct val="150000"/>
              </a:lnSpc>
              <a:spcBef>
                <a:spcPts val="500"/>
              </a:spcBef>
              <a:buFont typeface="Symbol"/>
              <a:buChar char="·"/>
              <a:defRPr sz="1900"/>
            </a:pPr>
            <a:r>
              <a:t>How do we explain teaching strategies in terms of learning and assessment?</a:t>
            </a:r>
          </a:p>
          <a:p>
            <a:pPr marL="0" marR="215900" indent="228600" defTabSz="457200">
              <a:lnSpc>
                <a:spcPct val="150000"/>
              </a:lnSpc>
              <a:spcBef>
                <a:spcPts val="500"/>
              </a:spcBef>
              <a:buFont typeface="Symbol"/>
              <a:buChar char="·"/>
              <a:defRPr sz="1900"/>
            </a:pPr>
            <a:r>
              <a:t>What factors may have led to this student’s failure? </a:t>
            </a:r>
          </a:p>
          <a:p>
            <a:pPr marL="0" marR="215900" indent="228600" defTabSz="457200">
              <a:lnSpc>
                <a:spcPct val="150000"/>
              </a:lnSpc>
              <a:spcBef>
                <a:spcPts val="500"/>
              </a:spcBef>
              <a:buFont typeface="Symbol"/>
              <a:buChar char="·"/>
              <a:defRPr sz="1900"/>
            </a:pPr>
            <a:r>
              <a:t>What strategies could we adopt? </a:t>
            </a:r>
          </a:p>
          <a:p>
            <a:pPr marL="0" marR="215900" indent="228600" defTabSz="457200">
              <a:lnSpc>
                <a:spcPct val="150000"/>
              </a:lnSpc>
              <a:spcBef>
                <a:spcPts val="500"/>
              </a:spcBef>
              <a:buFont typeface="Symbol"/>
              <a:buChar char="·"/>
              <a:defRPr sz="1900"/>
            </a:pPr>
            <a:r>
              <a:t>How do models of social mobility and justice help us as teachers understand our learner’s environment?</a:t>
            </a:r>
          </a:p>
          <a:p>
            <a:pPr marL="0" marR="215900" indent="228600" defTabSz="457200">
              <a:lnSpc>
                <a:spcPct val="150000"/>
              </a:lnSpc>
              <a:spcBef>
                <a:spcPts val="500"/>
              </a:spcBef>
              <a:buFont typeface="Symbol"/>
              <a:buChar char="·"/>
              <a:defRPr sz="1900"/>
            </a:pPr>
            <a:r>
              <a:t>Has the education system changed since the 1980s?</a:t>
            </a:r>
          </a:p>
          <a:p>
            <a:pPr marL="0" marR="215900" indent="0" defTabSz="457200">
              <a:lnSpc>
                <a:spcPct val="100000"/>
              </a:lnSpc>
              <a:spcBef>
                <a:spcPts val="0"/>
              </a:spcBef>
              <a:buSzTx/>
              <a:buFontTx/>
              <a:buNone/>
              <a:defRPr sz="1100"/>
            </a:pPr>
            <a:endParaRPr/>
          </a:p>
        </p:txBody>
      </p:sp>
    </p:spTree>
  </p:cSld>
  <p:clrMapOvr>
    <a:masterClrMapping/>
  </p:clrMapOvr>
  <p:transition spd="med"/>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6" name="Title 1"/>
          <p:cNvSpPr txBox="1">
            <a:spLocks noGrp="1"/>
          </p:cNvSpPr>
          <p:nvPr>
            <p:ph type="title"/>
          </p:nvPr>
        </p:nvSpPr>
        <p:spPr>
          <a:prstGeom prst="rect">
            <a:avLst/>
          </a:prstGeom>
        </p:spPr>
        <p:txBody>
          <a:bodyPr/>
          <a:lstStyle/>
          <a:p>
            <a:pPr>
              <a:defRPr>
                <a:solidFill>
                  <a:srgbClr val="00B050"/>
                </a:solidFill>
              </a:defRPr>
            </a:pPr>
            <a:r>
              <a:t>Discussion and activity </a:t>
            </a:r>
            <a:br/>
            <a:endParaRPr/>
          </a:p>
        </p:txBody>
      </p:sp>
      <p:sp>
        <p:nvSpPr>
          <p:cNvPr id="247" name="Content Placeholder 2"/>
          <p:cNvSpPr txBox="1">
            <a:spLocks noGrp="1"/>
          </p:cNvSpPr>
          <p:nvPr>
            <p:ph type="body" idx="1"/>
          </p:nvPr>
        </p:nvSpPr>
        <p:spPr>
          <a:prstGeom prst="rect">
            <a:avLst/>
          </a:prstGeom>
        </p:spPr>
        <p:txBody>
          <a:bodyPr/>
          <a:lstStyle/>
          <a:p>
            <a:r>
              <a:t>Are we clear on our career destination ?</a:t>
            </a:r>
          </a:p>
          <a:p>
            <a:r>
              <a:t>What are the specific provisions that affect your sector?</a:t>
            </a:r>
          </a:p>
          <a:p>
            <a:r>
              <a:t>What do you no need to identify short term for the module assignment?</a:t>
            </a:r>
          </a:p>
          <a:p>
            <a:r>
              <a:t>What do you need to identify for your CPD plans?</a:t>
            </a:r>
          </a:p>
        </p:txBody>
      </p:sp>
    </p:spTree>
  </p:cSld>
  <p:clrMapOvr>
    <a:masterClrMapping/>
  </p:clrMapOvr>
  <p:transition spd="med"/>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2" name="Title 1"/>
          <p:cNvSpPr txBox="1">
            <a:spLocks noGrp="1"/>
          </p:cNvSpPr>
          <p:nvPr>
            <p:ph type="title"/>
          </p:nvPr>
        </p:nvSpPr>
        <p:spPr>
          <a:prstGeom prst="rect">
            <a:avLst/>
          </a:prstGeom>
        </p:spPr>
        <p:txBody>
          <a:bodyPr/>
          <a:lstStyle/>
          <a:p>
            <a:pPr>
              <a:defRPr>
                <a:solidFill>
                  <a:srgbClr val="FFFFFF"/>
                </a:solidFill>
              </a:defRPr>
            </a:pPr>
            <a:r>
              <a:t>Social Justice &amp; Education </a:t>
            </a:r>
            <a:br/>
            <a:endParaRPr/>
          </a:p>
        </p:txBody>
      </p:sp>
      <p:sp>
        <p:nvSpPr>
          <p:cNvPr id="253" name="Content Placeholder 2"/>
          <p:cNvSpPr txBox="1">
            <a:spLocks noGrp="1"/>
          </p:cNvSpPr>
          <p:nvPr>
            <p:ph type="body" idx="1"/>
          </p:nvPr>
        </p:nvSpPr>
        <p:spPr>
          <a:prstGeom prst="rect">
            <a:avLst/>
          </a:prstGeom>
        </p:spPr>
        <p:txBody>
          <a:bodyPr/>
          <a:lstStyle/>
          <a:p>
            <a:pPr marL="0" indent="0" defTabSz="896111">
              <a:lnSpc>
                <a:spcPct val="72000"/>
              </a:lnSpc>
              <a:spcBef>
                <a:spcPts val="900"/>
              </a:spcBef>
              <a:buSzTx/>
              <a:buNone/>
              <a:defRPr sz="2058">
                <a:solidFill>
                  <a:srgbClr val="FFFFFF"/>
                </a:solidFill>
              </a:defRPr>
            </a:pPr>
            <a:r>
              <a:rPr u="sng">
                <a:solidFill>
                  <a:srgbClr val="0563C1"/>
                </a:solidFill>
                <a:uFill>
                  <a:solidFill>
                    <a:srgbClr val="0563C1"/>
                  </a:solidFill>
                </a:uFill>
                <a:hlinkClick r:id="rId2"/>
              </a:rPr>
              <a:t>https://www.trusselltrust.org/what-we-do/</a:t>
            </a:r>
          </a:p>
          <a:p>
            <a:pPr marL="0" indent="0" defTabSz="896111">
              <a:lnSpc>
                <a:spcPct val="72000"/>
              </a:lnSpc>
              <a:spcBef>
                <a:spcPts val="900"/>
              </a:spcBef>
              <a:buSzTx/>
              <a:buNone/>
              <a:defRPr sz="2058">
                <a:solidFill>
                  <a:srgbClr val="FFFFFF"/>
                </a:solidFill>
              </a:defRPr>
            </a:pPr>
            <a:endParaRPr u="sng">
              <a:solidFill>
                <a:srgbClr val="0563C1"/>
              </a:solidFill>
              <a:uFill>
                <a:solidFill>
                  <a:srgbClr val="0563C1"/>
                </a:solidFill>
              </a:uFill>
              <a:hlinkClick r:id="rId2"/>
            </a:endParaRPr>
          </a:p>
          <a:p>
            <a:pPr marL="0" indent="0" defTabSz="896111">
              <a:lnSpc>
                <a:spcPct val="72000"/>
              </a:lnSpc>
              <a:spcBef>
                <a:spcPts val="900"/>
              </a:spcBef>
              <a:buSzTx/>
              <a:buNone/>
              <a:defRPr sz="2058">
                <a:solidFill>
                  <a:srgbClr val="FFFFFF"/>
                </a:solidFill>
              </a:defRPr>
            </a:pPr>
            <a:endParaRPr u="sng">
              <a:solidFill>
                <a:srgbClr val="0563C1"/>
              </a:solidFill>
              <a:uFill>
                <a:solidFill>
                  <a:srgbClr val="0563C1"/>
                </a:solidFill>
              </a:uFill>
              <a:hlinkClick r:id="rId2"/>
            </a:endParaRPr>
          </a:p>
          <a:p>
            <a:pPr marL="0" indent="0" defTabSz="896111">
              <a:lnSpc>
                <a:spcPct val="72000"/>
              </a:lnSpc>
              <a:spcBef>
                <a:spcPts val="900"/>
              </a:spcBef>
              <a:buSzTx/>
              <a:buNone/>
              <a:defRPr sz="2058">
                <a:solidFill>
                  <a:srgbClr val="FFFFFF"/>
                </a:solidFill>
              </a:defRPr>
            </a:pPr>
            <a:r>
              <a:rPr u="sng">
                <a:solidFill>
                  <a:srgbClr val="0563C1"/>
                </a:solidFill>
                <a:uFill>
                  <a:solidFill>
                    <a:srgbClr val="0563C1"/>
                  </a:solidFill>
                </a:uFill>
                <a:hlinkClick r:id="rId3"/>
              </a:rPr>
              <a:t>https://www.suttontrust.com/</a:t>
            </a:r>
          </a:p>
          <a:p>
            <a:pPr marL="0" indent="0" defTabSz="896111">
              <a:lnSpc>
                <a:spcPct val="72000"/>
              </a:lnSpc>
              <a:spcBef>
                <a:spcPts val="900"/>
              </a:spcBef>
              <a:buSzTx/>
              <a:buNone/>
              <a:defRPr sz="2058">
                <a:solidFill>
                  <a:srgbClr val="FFFFFF"/>
                </a:solidFill>
              </a:defRPr>
            </a:pPr>
            <a:endParaRPr u="sng">
              <a:solidFill>
                <a:srgbClr val="0563C1"/>
              </a:solidFill>
              <a:uFill>
                <a:solidFill>
                  <a:srgbClr val="0563C1"/>
                </a:solidFill>
              </a:uFill>
              <a:hlinkClick r:id="rId3"/>
            </a:endParaRPr>
          </a:p>
          <a:p>
            <a:pPr marL="0" indent="0" defTabSz="896111">
              <a:lnSpc>
                <a:spcPct val="72000"/>
              </a:lnSpc>
              <a:spcBef>
                <a:spcPts val="900"/>
              </a:spcBef>
              <a:buSzTx/>
              <a:buNone/>
              <a:defRPr sz="2058">
                <a:solidFill>
                  <a:srgbClr val="FFFFFF"/>
                </a:solidFill>
              </a:defRPr>
            </a:pPr>
            <a:r>
              <a:t>Paul Willis ‘Learning to Labour’ - </a:t>
            </a:r>
            <a:r>
              <a:rPr u="sng">
                <a:solidFill>
                  <a:srgbClr val="0563C1"/>
                </a:solidFill>
                <a:uFill>
                  <a:solidFill>
                    <a:srgbClr val="0563C1"/>
                  </a:solidFill>
                </a:uFill>
                <a:hlinkClick r:id="rId4"/>
              </a:rPr>
              <a:t>https://www.tutor2u.net/sociology/reference/conflict-theories-of-education-willis-on-anti-school-cultures</a:t>
            </a:r>
          </a:p>
          <a:p>
            <a:pPr marL="0" indent="0" defTabSz="896111">
              <a:lnSpc>
                <a:spcPct val="72000"/>
              </a:lnSpc>
              <a:spcBef>
                <a:spcPts val="900"/>
              </a:spcBef>
              <a:buSzTx/>
              <a:buNone/>
              <a:defRPr sz="2058">
                <a:solidFill>
                  <a:srgbClr val="FFFFFF"/>
                </a:solidFill>
              </a:defRPr>
            </a:pPr>
            <a:endParaRPr u="sng">
              <a:solidFill>
                <a:srgbClr val="0563C1"/>
              </a:solidFill>
              <a:uFill>
                <a:solidFill>
                  <a:srgbClr val="0563C1"/>
                </a:solidFill>
              </a:uFill>
              <a:hlinkClick r:id="rId4"/>
            </a:endParaRPr>
          </a:p>
          <a:p>
            <a:pPr marL="0" indent="0" defTabSz="896111">
              <a:lnSpc>
                <a:spcPct val="72000"/>
              </a:lnSpc>
              <a:spcBef>
                <a:spcPts val="900"/>
              </a:spcBef>
              <a:buSzTx/>
              <a:buNone/>
              <a:defRPr sz="2058">
                <a:solidFill>
                  <a:srgbClr val="FFFFFF"/>
                </a:solidFill>
              </a:defRPr>
            </a:pPr>
            <a:r>
              <a:t>Diane Reay Miseducation </a:t>
            </a:r>
          </a:p>
          <a:p>
            <a:pPr marL="0" indent="0" defTabSz="896111">
              <a:lnSpc>
                <a:spcPct val="72000"/>
              </a:lnSpc>
              <a:spcBef>
                <a:spcPts val="900"/>
              </a:spcBef>
              <a:buSzTx/>
              <a:buNone/>
              <a:defRPr sz="2058">
                <a:solidFill>
                  <a:srgbClr val="FFFFFF"/>
                </a:solidFill>
              </a:defRPr>
            </a:pPr>
            <a:r>
              <a:rPr u="sng">
                <a:solidFill>
                  <a:srgbClr val="0563C1"/>
                </a:solidFill>
                <a:uFill>
                  <a:solidFill>
                    <a:srgbClr val="0563C1"/>
                  </a:solidFill>
                </a:uFill>
                <a:hlinkClick r:id="rId5"/>
              </a:rPr>
              <a:t>https://policy.bristoluniversitypress.co.uk/miseducation</a:t>
            </a:r>
          </a:p>
          <a:p>
            <a:pPr marL="0" indent="0" defTabSz="896111">
              <a:lnSpc>
                <a:spcPct val="72000"/>
              </a:lnSpc>
              <a:spcBef>
                <a:spcPts val="900"/>
              </a:spcBef>
              <a:buSzTx/>
              <a:buNone/>
              <a:defRPr sz="2058">
                <a:solidFill>
                  <a:srgbClr val="FFFFFF"/>
                </a:solidFill>
              </a:defRPr>
            </a:pPr>
            <a:endParaRPr u="sng">
              <a:solidFill>
                <a:srgbClr val="0563C1"/>
              </a:solidFill>
              <a:uFill>
                <a:solidFill>
                  <a:srgbClr val="0563C1"/>
                </a:solidFill>
              </a:uFill>
              <a:hlinkClick r:id="rId5"/>
            </a:endParaRPr>
          </a:p>
          <a:p>
            <a:pPr marL="0" indent="0" defTabSz="896111">
              <a:lnSpc>
                <a:spcPct val="72000"/>
              </a:lnSpc>
              <a:spcBef>
                <a:spcPts val="900"/>
              </a:spcBef>
              <a:buSzTx/>
              <a:buNone/>
              <a:defRPr sz="2058">
                <a:solidFill>
                  <a:srgbClr val="FFFFFF"/>
                </a:solidFill>
              </a:defRPr>
            </a:pPr>
            <a:r>
              <a:t>Morwenna Griffiths  </a:t>
            </a:r>
          </a:p>
        </p:txBody>
      </p:sp>
    </p:spTree>
  </p:cSld>
  <p:clrMapOvr>
    <a:masterClrMapping/>
  </p:clrMapOvr>
  <p:transition spd="med"/>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6" name="Title 1"/>
          <p:cNvSpPr txBox="1">
            <a:spLocks noGrp="1"/>
          </p:cNvSpPr>
          <p:nvPr>
            <p:ph type="title"/>
          </p:nvPr>
        </p:nvSpPr>
        <p:spPr>
          <a:prstGeom prst="rect">
            <a:avLst/>
          </a:prstGeom>
        </p:spPr>
        <p:txBody>
          <a:bodyPr/>
          <a:lstStyle/>
          <a:p>
            <a:r>
              <a:t>Resources for investigation </a:t>
            </a:r>
          </a:p>
        </p:txBody>
      </p:sp>
      <p:sp>
        <p:nvSpPr>
          <p:cNvPr id="217" name="Content Placeholder 2"/>
          <p:cNvSpPr txBox="1">
            <a:spLocks noGrp="1"/>
          </p:cNvSpPr>
          <p:nvPr>
            <p:ph type="body" idx="1"/>
          </p:nvPr>
        </p:nvSpPr>
        <p:spPr>
          <a:prstGeom prst="rect">
            <a:avLst/>
          </a:prstGeom>
        </p:spPr>
        <p:txBody>
          <a:bodyPr/>
          <a:lstStyle/>
          <a:p>
            <a:r>
              <a:t>Dyslexia </a:t>
            </a:r>
          </a:p>
          <a:p>
            <a:pPr marL="0" indent="0">
              <a:buSzTx/>
              <a:buNone/>
            </a:pPr>
            <a:r>
              <a:t> </a:t>
            </a:r>
            <a:r>
              <a:rPr u="sng">
                <a:solidFill>
                  <a:srgbClr val="0563C1"/>
                </a:solidFill>
                <a:uFill>
                  <a:solidFill>
                    <a:srgbClr val="0563C1"/>
                  </a:solidFill>
                </a:uFill>
                <a:hlinkClick r:id="rId2"/>
              </a:rPr>
              <a:t>https://www.bdadyslexia.org.uk/advice/employers/creating-a-dyslexia-friendly-workplace/dyslexia-friendly-style-guide</a:t>
            </a:r>
          </a:p>
          <a:p>
            <a:pPr marL="0" indent="0">
              <a:buSzTx/>
              <a:buNone/>
            </a:pPr>
            <a:endParaRPr u="sng">
              <a:solidFill>
                <a:srgbClr val="0563C1"/>
              </a:solidFill>
              <a:uFill>
                <a:solidFill>
                  <a:srgbClr val="0563C1"/>
                </a:solidFill>
              </a:uFill>
              <a:hlinkClick r:id="rId2"/>
            </a:endParaRPr>
          </a:p>
          <a:p>
            <a:pPr marL="0" indent="0">
              <a:buSzTx/>
              <a:buNone/>
            </a:pPr>
            <a:r>
              <a:rPr u="sng">
                <a:solidFill>
                  <a:srgbClr val="0563C1"/>
                </a:solidFill>
                <a:uFill>
                  <a:solidFill>
                    <a:srgbClr val="0563C1"/>
                  </a:solidFill>
                </a:uFill>
                <a:hlinkClick r:id="rId3"/>
              </a:rPr>
              <a:t>https://opendyslexic.org/</a:t>
            </a:r>
          </a:p>
        </p:txBody>
      </p:sp>
    </p:spTree>
  </p:cSld>
  <p:clrMapOvr>
    <a:masterClrMapping/>
  </p:clrMapOvr>
  <p:transition spd="med"/>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9" name="Title 1"/>
          <p:cNvSpPr txBox="1">
            <a:spLocks noGrp="1"/>
          </p:cNvSpPr>
          <p:nvPr>
            <p:ph type="title"/>
          </p:nvPr>
        </p:nvSpPr>
        <p:spPr>
          <a:prstGeom prst="rect">
            <a:avLst/>
          </a:prstGeom>
        </p:spPr>
        <p:txBody>
          <a:bodyPr/>
          <a:lstStyle/>
          <a:p>
            <a:r>
              <a:t>Physical disabilities </a:t>
            </a:r>
          </a:p>
        </p:txBody>
      </p:sp>
      <p:sp>
        <p:nvSpPr>
          <p:cNvPr id="220" name="Content Placeholder 2"/>
          <p:cNvSpPr txBox="1">
            <a:spLocks noGrp="1"/>
          </p:cNvSpPr>
          <p:nvPr>
            <p:ph type="body" idx="1"/>
          </p:nvPr>
        </p:nvSpPr>
        <p:spPr>
          <a:prstGeom prst="rect">
            <a:avLst/>
          </a:prstGeom>
        </p:spPr>
        <p:txBody>
          <a:bodyPr/>
          <a:lstStyle>
            <a:lvl1pPr>
              <a:defRPr u="sng">
                <a:solidFill>
                  <a:srgbClr val="0563C1"/>
                </a:solidFill>
                <a:uFill>
                  <a:solidFill>
                    <a:srgbClr val="0563C1"/>
                  </a:solidFill>
                </a:uFill>
                <a:hlinkClick r:id="rId2"/>
              </a:defRPr>
            </a:lvl1pPr>
          </a:lstStyle>
          <a:p>
            <a:pPr>
              <a:defRPr u="none">
                <a:solidFill>
                  <a:srgbClr val="000000"/>
                </a:solidFill>
                <a:uFillTx/>
              </a:defRPr>
            </a:pPr>
            <a:r>
              <a:rPr u="sng">
                <a:solidFill>
                  <a:srgbClr val="0563C1"/>
                </a:solidFill>
                <a:uFill>
                  <a:solidFill>
                    <a:srgbClr val="0563C1"/>
                  </a:solidFill>
                </a:uFill>
                <a:hlinkClick r:id="rId2"/>
              </a:rPr>
              <a:t>https://www.scope.org.uk/</a:t>
            </a:r>
          </a:p>
        </p:txBody>
      </p:sp>
    </p:spTree>
  </p:cSld>
  <p:clrMapOvr>
    <a:masterClrMapping/>
  </p:clrMapOvr>
  <p:transition spd="med"/>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2" name="Title 1"/>
          <p:cNvSpPr txBox="1">
            <a:spLocks noGrp="1"/>
          </p:cNvSpPr>
          <p:nvPr>
            <p:ph type="title"/>
          </p:nvPr>
        </p:nvSpPr>
        <p:spPr>
          <a:prstGeom prst="rect">
            <a:avLst/>
          </a:prstGeom>
        </p:spPr>
        <p:txBody>
          <a:bodyPr/>
          <a:lstStyle/>
          <a:p>
            <a:r>
              <a:t>Visual </a:t>
            </a:r>
          </a:p>
        </p:txBody>
      </p:sp>
      <p:sp>
        <p:nvSpPr>
          <p:cNvPr id="223" name="Content Placeholder 2"/>
          <p:cNvSpPr txBox="1">
            <a:spLocks noGrp="1"/>
          </p:cNvSpPr>
          <p:nvPr>
            <p:ph type="body" idx="1"/>
          </p:nvPr>
        </p:nvSpPr>
        <p:spPr>
          <a:prstGeom prst="rect">
            <a:avLst/>
          </a:prstGeom>
        </p:spPr>
        <p:txBody>
          <a:bodyPr/>
          <a:lstStyle>
            <a:lvl1pPr>
              <a:defRPr u="sng">
                <a:solidFill>
                  <a:srgbClr val="0563C1"/>
                </a:solidFill>
                <a:uFill>
                  <a:solidFill>
                    <a:srgbClr val="0563C1"/>
                  </a:solidFill>
                </a:uFill>
                <a:hlinkClick r:id="rId2"/>
              </a:defRPr>
            </a:lvl1pPr>
          </a:lstStyle>
          <a:p>
            <a:pPr>
              <a:defRPr u="none">
                <a:solidFill>
                  <a:srgbClr val="000000"/>
                </a:solidFill>
                <a:uFillTx/>
              </a:defRPr>
            </a:pPr>
            <a:r>
              <a:rPr u="sng">
                <a:solidFill>
                  <a:srgbClr val="0563C1"/>
                </a:solidFill>
                <a:uFill>
                  <a:solidFill>
                    <a:srgbClr val="0563C1"/>
                  </a:solidFill>
                </a:uFill>
                <a:hlinkClick r:id="rId2"/>
              </a:rPr>
              <a:t>https://www.rnib.org.uk/?gclid=CjwKCAjw0On8BRAgEiwAincsHAxGrJDll6vrJaGJiMdC8L0L3wYF5Tp6cdSFi-sNDGB99kpzfscnrxoCZg4QAvD_BwE</a:t>
            </a:r>
          </a:p>
        </p:txBody>
      </p:sp>
    </p:spTree>
  </p:cSld>
  <p:clrMapOvr>
    <a:masterClrMapping/>
  </p:clrMapOvr>
  <p:transition spd="med"/>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 name="Title 1"/>
          <p:cNvSpPr txBox="1">
            <a:spLocks noGrp="1"/>
          </p:cNvSpPr>
          <p:nvPr>
            <p:ph type="title"/>
          </p:nvPr>
        </p:nvSpPr>
        <p:spPr>
          <a:prstGeom prst="rect">
            <a:avLst/>
          </a:prstGeom>
        </p:spPr>
        <p:txBody>
          <a:bodyPr/>
          <a:lstStyle/>
          <a:p>
            <a:r>
              <a:t>Hearing </a:t>
            </a:r>
          </a:p>
        </p:txBody>
      </p:sp>
      <p:sp>
        <p:nvSpPr>
          <p:cNvPr id="226" name="Content Placeholder 2"/>
          <p:cNvSpPr txBox="1">
            <a:spLocks noGrp="1"/>
          </p:cNvSpPr>
          <p:nvPr>
            <p:ph type="body" idx="1"/>
          </p:nvPr>
        </p:nvSpPr>
        <p:spPr>
          <a:prstGeom prst="rect">
            <a:avLst/>
          </a:prstGeom>
        </p:spPr>
        <p:txBody>
          <a:bodyPr/>
          <a:lstStyle>
            <a:lvl1pPr>
              <a:defRPr u="sng">
                <a:solidFill>
                  <a:srgbClr val="0563C1"/>
                </a:solidFill>
                <a:uFill>
                  <a:solidFill>
                    <a:srgbClr val="0563C1"/>
                  </a:solidFill>
                </a:uFill>
                <a:hlinkClick r:id="rId2"/>
              </a:defRPr>
            </a:lvl1pPr>
          </a:lstStyle>
          <a:p>
            <a:pPr>
              <a:defRPr u="none">
                <a:solidFill>
                  <a:srgbClr val="000000"/>
                </a:solidFill>
                <a:uFillTx/>
              </a:defRPr>
            </a:pPr>
            <a:r>
              <a:rPr u="sng">
                <a:solidFill>
                  <a:srgbClr val="0563C1"/>
                </a:solidFill>
                <a:uFill>
                  <a:solidFill>
                    <a:srgbClr val="0563C1"/>
                  </a:solidFill>
                </a:uFill>
                <a:hlinkClick r:id="rId2"/>
              </a:rPr>
              <a:t>https://www.deaf-first.org.uk/support-in-education/adult-education/</a:t>
            </a:r>
          </a:p>
        </p:txBody>
      </p:sp>
    </p:spTree>
  </p:cSld>
  <p:clrMapOvr>
    <a:masterClrMapping/>
  </p:clrMapOvr>
  <p:transition spd="med"/>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8" name="Title 1"/>
          <p:cNvSpPr txBox="1">
            <a:spLocks noGrp="1"/>
          </p:cNvSpPr>
          <p:nvPr>
            <p:ph type="title"/>
          </p:nvPr>
        </p:nvSpPr>
        <p:spPr>
          <a:prstGeom prst="rect">
            <a:avLst/>
          </a:prstGeom>
        </p:spPr>
        <p:txBody>
          <a:bodyPr/>
          <a:lstStyle/>
          <a:p>
            <a:r>
              <a:t>ADHD</a:t>
            </a:r>
          </a:p>
        </p:txBody>
      </p:sp>
      <p:sp>
        <p:nvSpPr>
          <p:cNvPr id="229" name="Content Placeholder 2"/>
          <p:cNvSpPr txBox="1">
            <a:spLocks noGrp="1"/>
          </p:cNvSpPr>
          <p:nvPr>
            <p:ph type="body" idx="1"/>
          </p:nvPr>
        </p:nvSpPr>
        <p:spPr>
          <a:prstGeom prst="rect">
            <a:avLst/>
          </a:prstGeom>
        </p:spPr>
        <p:txBody>
          <a:bodyPr/>
          <a:lstStyle>
            <a:lvl1pPr>
              <a:defRPr u="sng">
                <a:solidFill>
                  <a:srgbClr val="0563C1"/>
                </a:solidFill>
                <a:uFill>
                  <a:solidFill>
                    <a:srgbClr val="0563C1"/>
                  </a:solidFill>
                </a:uFill>
                <a:hlinkClick r:id="rId2"/>
              </a:defRPr>
            </a:lvl1pPr>
          </a:lstStyle>
          <a:p>
            <a:pPr>
              <a:defRPr u="none">
                <a:solidFill>
                  <a:srgbClr val="000000"/>
                </a:solidFill>
                <a:uFillTx/>
              </a:defRPr>
            </a:pPr>
            <a:r>
              <a:rPr u="sng">
                <a:solidFill>
                  <a:srgbClr val="0563C1"/>
                </a:solidFill>
                <a:uFill>
                  <a:solidFill>
                    <a:srgbClr val="0563C1"/>
                  </a:solidFill>
                </a:uFill>
                <a:hlinkClick r:id="rId2"/>
              </a:rPr>
              <a:t>https://www.adhdfoundation.org.uk/</a:t>
            </a:r>
          </a:p>
        </p:txBody>
      </p:sp>
    </p:spTree>
  </p:cSld>
  <p:clrMapOvr>
    <a:masterClrMapping/>
  </p:clrMapOvr>
  <p:transition spd="med"/>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1" name="Title 1"/>
          <p:cNvSpPr txBox="1">
            <a:spLocks noGrp="1"/>
          </p:cNvSpPr>
          <p:nvPr>
            <p:ph type="title"/>
          </p:nvPr>
        </p:nvSpPr>
        <p:spPr>
          <a:prstGeom prst="rect">
            <a:avLst/>
          </a:prstGeom>
        </p:spPr>
        <p:txBody>
          <a:bodyPr/>
          <a:lstStyle/>
          <a:p>
            <a:r>
              <a:t>Autism </a:t>
            </a:r>
          </a:p>
        </p:txBody>
      </p:sp>
      <p:sp>
        <p:nvSpPr>
          <p:cNvPr id="232" name="Content Placeholder 2"/>
          <p:cNvSpPr txBox="1">
            <a:spLocks noGrp="1"/>
          </p:cNvSpPr>
          <p:nvPr>
            <p:ph type="body" idx="1"/>
          </p:nvPr>
        </p:nvSpPr>
        <p:spPr>
          <a:prstGeom prst="rect">
            <a:avLst/>
          </a:prstGeom>
        </p:spPr>
        <p:txBody>
          <a:bodyPr/>
          <a:lstStyle/>
          <a:p>
            <a:r>
              <a:rPr u="sng">
                <a:solidFill>
                  <a:srgbClr val="0563C1"/>
                </a:solidFill>
                <a:uFill>
                  <a:solidFill>
                    <a:srgbClr val="0563C1"/>
                  </a:solidFill>
                </a:uFill>
                <a:hlinkClick r:id="rId2"/>
              </a:rPr>
              <a:t>https://www.autism.org.uk/</a:t>
            </a:r>
          </a:p>
          <a:p>
            <a:endParaRPr u="sng">
              <a:solidFill>
                <a:srgbClr val="0563C1"/>
              </a:solidFill>
              <a:uFill>
                <a:solidFill>
                  <a:srgbClr val="0563C1"/>
                </a:solidFill>
              </a:uFill>
              <a:hlinkClick r:id="rId2"/>
            </a:endParaRPr>
          </a:p>
          <a:p>
            <a:endParaRPr u="sng">
              <a:solidFill>
                <a:srgbClr val="0563C1"/>
              </a:solidFill>
              <a:uFill>
                <a:solidFill>
                  <a:srgbClr val="0563C1"/>
                </a:solidFill>
              </a:uFill>
              <a:hlinkClick r:id="rId2"/>
            </a:endParaRPr>
          </a:p>
          <a:p>
            <a:pPr marL="0" indent="0">
              <a:buSzTx/>
              <a:buNone/>
            </a:pPr>
            <a:r>
              <a:t>Pathological Demand Avoidance </a:t>
            </a:r>
          </a:p>
          <a:p>
            <a:r>
              <a:rPr u="sng">
                <a:solidFill>
                  <a:srgbClr val="0563C1"/>
                </a:solidFill>
                <a:uFill>
                  <a:solidFill>
                    <a:srgbClr val="0563C1"/>
                  </a:solidFill>
                </a:uFill>
                <a:hlinkClick r:id="rId3"/>
              </a:rPr>
              <a:t>https://www.pdasociety.org.uk/</a:t>
            </a:r>
          </a:p>
        </p:txBody>
      </p:sp>
    </p:spTree>
  </p:cSld>
  <p:clrMapOvr>
    <a:masterClrMapping/>
  </p:clrMapOvr>
  <p:transition spd="med"/>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1D6C39-BD7D-AADA-968B-6826846CF4A7}"/>
              </a:ext>
            </a:extLst>
          </p:cNvPr>
          <p:cNvSpPr>
            <a:spLocks noGrp="1"/>
          </p:cNvSpPr>
          <p:nvPr>
            <p:ph type="title"/>
          </p:nvPr>
        </p:nvSpPr>
        <p:spPr/>
        <p:txBody>
          <a:bodyPr/>
          <a:lstStyle/>
          <a:p>
            <a:r>
              <a:rPr lang="en-US" dirty="0"/>
              <a:t>References </a:t>
            </a:r>
          </a:p>
        </p:txBody>
      </p:sp>
      <p:sp>
        <p:nvSpPr>
          <p:cNvPr id="3" name="Text Placeholder 2">
            <a:extLst>
              <a:ext uri="{FF2B5EF4-FFF2-40B4-BE49-F238E27FC236}">
                <a16:creationId xmlns:a16="http://schemas.microsoft.com/office/drawing/2014/main" id="{741EB716-196B-2AAF-EBF1-1A21131E570E}"/>
              </a:ext>
            </a:extLst>
          </p:cNvPr>
          <p:cNvSpPr>
            <a:spLocks noGrp="1"/>
          </p:cNvSpPr>
          <p:nvPr>
            <p:ph type="body" idx="1"/>
          </p:nvPr>
        </p:nvSpPr>
        <p:spPr/>
        <p:txBody>
          <a:bodyPr/>
          <a:lstStyle/>
          <a:p>
            <a:r>
              <a:rPr lang="en-US" sz="2800" dirty="0">
                <a:latin typeface="+mj-lt"/>
              </a:rPr>
              <a:t>Walker M.,</a:t>
            </a:r>
            <a:r>
              <a:rPr lang="en-GB" sz="2800" dirty="0">
                <a:effectLst/>
                <a:latin typeface="+mj-lt"/>
              </a:rPr>
              <a:t>Critical Capability Pedagogies and University Education </a:t>
            </a:r>
            <a:br>
              <a:rPr lang="en-GB" sz="2800" dirty="0">
                <a:effectLst/>
                <a:latin typeface="+mj-lt"/>
              </a:rPr>
            </a:br>
            <a:r>
              <a:rPr lang="en-GB" sz="2800" i="1" dirty="0">
                <a:effectLst/>
                <a:latin typeface="+mj-lt"/>
              </a:rPr>
              <a:t>Educational Philosophy and </a:t>
            </a:r>
            <a:r>
              <a:rPr lang="en-GB" sz="2800" i="1" dirty="0" err="1">
                <a:effectLst/>
                <a:latin typeface="+mj-lt"/>
              </a:rPr>
              <a:t>Theory,Vol</a:t>
            </a:r>
            <a:r>
              <a:rPr lang="en-GB" sz="2800" i="1" dirty="0">
                <a:effectLst/>
                <a:latin typeface="+mj-lt"/>
              </a:rPr>
              <a:t>. 42, No. 8, 2010 </a:t>
            </a:r>
            <a:br>
              <a:rPr lang="en-GB" sz="2800" dirty="0">
                <a:latin typeface="+mj-lt"/>
              </a:rPr>
            </a:br>
            <a:r>
              <a:rPr lang="en-GB" sz="2800" dirty="0" err="1">
                <a:effectLst/>
                <a:latin typeface="+mj-lt"/>
              </a:rPr>
              <a:t>doi</a:t>
            </a:r>
            <a:r>
              <a:rPr lang="en-GB" sz="2800" dirty="0">
                <a:effectLst/>
                <a:latin typeface="+mj-lt"/>
              </a:rPr>
              <a:t>: 10.1111/j.1469-5812.2007.00379.x</a:t>
            </a:r>
            <a:endParaRPr lang="en-US" dirty="0"/>
          </a:p>
        </p:txBody>
      </p:sp>
    </p:spTree>
    <p:extLst>
      <p:ext uri="{BB962C8B-B14F-4D97-AF65-F5344CB8AC3E}">
        <p14:creationId xmlns:p14="http://schemas.microsoft.com/office/powerpoint/2010/main" val="1468423194"/>
      </p:ext>
    </p:extLst>
  </p:cSld>
  <p:clrMapOvr>
    <a:masterClrMapping/>
  </p:clrMapOvr>
  <p:transition spd="med"/>
</p:sld>
</file>

<file path=ppt/tags/tag1.xml><?xml version="1.0" encoding="utf-8"?>
<p:tagLst xmlns:a="http://schemas.openxmlformats.org/drawingml/2006/main" xmlns:r="http://schemas.openxmlformats.org/officeDocument/2006/relationships" xmlns:p="http://schemas.openxmlformats.org/presentationml/2006/main">
  <p:tag name="PRESGUID" val="023d1494-1db4-4c84-9f1d-f5a98eb47bf8"/>
</p:tagLst>
</file>

<file path=ppt/theme/theme1.xml><?xml version="1.0" encoding="utf-8"?>
<a:theme xmlns:a="http://schemas.openxmlformats.org/drawingml/2006/main" name="Office Theme">
  <a:themeElements>
    <a:clrScheme name="Office Theme">
      <a:dk1>
        <a:srgbClr val="000000"/>
      </a:dk1>
      <a:lt1>
        <a:srgbClr val="FFFFFF"/>
      </a:lt1>
      <a:dk2>
        <a:srgbClr val="A7A7A7"/>
      </a:dk2>
      <a:lt2>
        <a:srgbClr val="535353"/>
      </a:lt2>
      <a:accent1>
        <a:srgbClr val="4472C4"/>
      </a:accent1>
      <a:accent2>
        <a:srgbClr val="ED7D31"/>
      </a:accent2>
      <a:accent3>
        <a:srgbClr val="A5A5A5"/>
      </a:accent3>
      <a:accent4>
        <a:srgbClr val="FFC000"/>
      </a:accent4>
      <a:accent5>
        <a:srgbClr val="5B9BD5"/>
      </a:accent5>
      <a:accent6>
        <a:srgbClr val="70AD47"/>
      </a:accent6>
      <a:hlink>
        <a:srgbClr val="0000FF"/>
      </a:hlink>
      <a:folHlink>
        <a:srgbClr val="FF00FF"/>
      </a:folHlink>
    </a:clrScheme>
    <a:fontScheme name="Office Theme">
      <a:majorFont>
        <a:latin typeface="Calibri"/>
        <a:ea typeface="Calibri"/>
        <a:cs typeface="Calibri"/>
      </a:majorFont>
      <a:minorFont>
        <a:latin typeface="Helvetica"/>
        <a:ea typeface="Helvetica"/>
        <a:cs typeface="Helvetica"/>
      </a:minorFont>
    </a:fontScheme>
    <a:fmtScheme name="Office Them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FFFFFF"/>
        </a:solidFill>
        <a:ln w="12700" cap="flat">
          <a:solidFill>
            <a:schemeClr val="accent1"/>
          </a:solidFill>
          <a:prstDash val="solid"/>
          <a:miter lim="800000"/>
        </a:ln>
        <a:effectLst/>
        <a:sp3d/>
      </a:spPr>
      <a:bodyPr rot="0" spcFirstLastPara="1" vertOverflow="overflow" horzOverflow="overflow" vert="horz" wrap="square" lIns="45719" tIns="45719" rIns="45719" bIns="45719" numCol="1" spcCol="38100" rtlCol="0" anchor="ctr">
        <a:spAutoFit/>
      </a:bodyPr>
      <a:lstStyle>
        <a:defPPr marL="0" marR="0" indent="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j-lt"/>
            <a:ea typeface="+mj-ea"/>
            <a:cs typeface="+mj-cs"/>
            <a:sym typeface="Calibri"/>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spDef>
    <a:lnDef>
      <a:spPr>
        <a:noFill/>
        <a:ln w="12700" cap="flat">
          <a:solidFill>
            <a:schemeClr val="accent1"/>
          </a:solidFill>
          <a:prstDash val="solid"/>
          <a:miter lim="800000"/>
        </a:ln>
        <a:effectLst/>
        <a:sp3d/>
      </a:spPr>
      <a:bodyPr rot="0" spcFirstLastPara="1" vertOverflow="overflow" horzOverflow="overflow" vert="horz" wrap="square" lIns="91439" tIns="45719" rIns="91439" bIns="45719" numCol="1" spcCol="38100" rtlCol="0" anchor="t">
        <a:noAutofit/>
      </a:bodyPr>
      <a:ls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lnDef>
    <a:txDef>
      <a:spPr>
        <a:noFill/>
        <a:ln w="12700" cap="flat">
          <a:noFill/>
          <a:miter lim="400000"/>
        </a:ln>
        <a:effectLst/>
        <a:sp3d/>
      </a:spPr>
      <a:bodyPr rot="0" spcFirstLastPara="1" vertOverflow="overflow" horzOverflow="overflow" vert="horz" wrap="square" lIns="45719" tIns="45719" rIns="45719" bIns="45719" numCol="1" spcCol="38100" rtlCol="0" anchor="t">
        <a:spAutoFit/>
      </a:bodyPr>
      <a:lstStyle>
        <a:defPPr marL="0" marR="0" indent="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j-lt"/>
            <a:ea typeface="+mj-ea"/>
            <a:cs typeface="+mj-cs"/>
            <a:sym typeface="Calibri"/>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txDef>
  </a:objectDefaults>
  <a:extraClrSchemeLst/>
</a:theme>
</file>

<file path=ppt/theme/theme2.xml><?xml version="1.0" encoding="utf-8"?>
<a:theme xmlns:a="http://schemas.openxmlformats.org/drawingml/2006/main" name="Office Theme">
  <a:themeElements>
    <a:clrScheme name="Office Theme">
      <a:dk1>
        <a:srgbClr val="000000"/>
      </a:dk1>
      <a:lt1>
        <a:srgbClr val="FFFFFF"/>
      </a:lt1>
      <a:dk2>
        <a:srgbClr val="A7A7A7"/>
      </a:dk2>
      <a:lt2>
        <a:srgbClr val="535353"/>
      </a:lt2>
      <a:accent1>
        <a:srgbClr val="4472C4"/>
      </a:accent1>
      <a:accent2>
        <a:srgbClr val="ED7D31"/>
      </a:accent2>
      <a:accent3>
        <a:srgbClr val="A5A5A5"/>
      </a:accent3>
      <a:accent4>
        <a:srgbClr val="FFC000"/>
      </a:accent4>
      <a:accent5>
        <a:srgbClr val="5B9BD5"/>
      </a:accent5>
      <a:accent6>
        <a:srgbClr val="70AD47"/>
      </a:accent6>
      <a:hlink>
        <a:srgbClr val="0000FF"/>
      </a:hlink>
      <a:folHlink>
        <a:srgbClr val="FF00FF"/>
      </a:folHlink>
    </a:clrScheme>
    <a:fontScheme name="Office Theme">
      <a:majorFont>
        <a:latin typeface="Calibri"/>
        <a:ea typeface="Calibri"/>
        <a:cs typeface="Calibri"/>
      </a:majorFont>
      <a:minorFont>
        <a:latin typeface="Helvetica"/>
        <a:ea typeface="Helvetica"/>
        <a:cs typeface="Helvetica"/>
      </a:minorFont>
    </a:fontScheme>
    <a:fmtScheme name="Office Them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FFFFFF"/>
        </a:solidFill>
        <a:ln w="12700" cap="flat">
          <a:solidFill>
            <a:schemeClr val="accent1"/>
          </a:solidFill>
          <a:prstDash val="solid"/>
          <a:miter lim="800000"/>
        </a:ln>
        <a:effectLst/>
        <a:sp3d/>
      </a:spPr>
      <a:bodyPr rot="0" spcFirstLastPara="1" vertOverflow="overflow" horzOverflow="overflow" vert="horz" wrap="square" lIns="45719" tIns="45719" rIns="45719" bIns="45719" numCol="1" spcCol="38100" rtlCol="0" anchor="ctr">
        <a:spAutoFit/>
      </a:bodyPr>
      <a:lstStyle>
        <a:defPPr marL="0" marR="0" indent="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j-lt"/>
            <a:ea typeface="+mj-ea"/>
            <a:cs typeface="+mj-cs"/>
            <a:sym typeface="Calibri"/>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spDef>
    <a:lnDef>
      <a:spPr>
        <a:noFill/>
        <a:ln w="12700" cap="flat">
          <a:solidFill>
            <a:schemeClr val="accent1"/>
          </a:solidFill>
          <a:prstDash val="solid"/>
          <a:miter lim="800000"/>
        </a:ln>
        <a:effectLst/>
        <a:sp3d/>
      </a:spPr>
      <a:bodyPr rot="0" spcFirstLastPara="1" vertOverflow="overflow" horzOverflow="overflow" vert="horz" wrap="square" lIns="91439" tIns="45719" rIns="91439" bIns="45719" numCol="1" spcCol="38100" rtlCol="0" anchor="t">
        <a:noAutofit/>
      </a:bodyPr>
      <a:ls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lnDef>
    <a:txDef>
      <a:spPr>
        <a:noFill/>
        <a:ln w="12700" cap="flat">
          <a:noFill/>
          <a:miter lim="400000"/>
        </a:ln>
        <a:effectLst/>
        <a:sp3d/>
      </a:spPr>
      <a:bodyPr rot="0" spcFirstLastPara="1" vertOverflow="overflow" horzOverflow="overflow" vert="horz" wrap="square" lIns="45719" tIns="45719" rIns="45719" bIns="45719" numCol="1" spcCol="38100" rtlCol="0" anchor="t">
        <a:spAutoFit/>
      </a:bodyPr>
      <a:lstStyle>
        <a:defPPr marL="0" marR="0" indent="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j-lt"/>
            <a:ea typeface="+mj-ea"/>
            <a:cs typeface="+mj-cs"/>
            <a:sym typeface="Calibri"/>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txDef>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74D70858E908D64D8C22B7FFE4C7960A" ma:contentTypeVersion="11" ma:contentTypeDescription="Create a new document." ma:contentTypeScope="" ma:versionID="a5b3a28c4638724d7e817a5115d7993f">
  <xsd:schema xmlns:xsd="http://www.w3.org/2001/XMLSchema" xmlns:xs="http://www.w3.org/2001/XMLSchema" xmlns:p="http://schemas.microsoft.com/office/2006/metadata/properties" xmlns:ns2="4bebffc6-b3af-4121-a6f6-77b124c923cd" xmlns:ns3="cece20dc-0d29-4254-a319-5ff0cdb992ff" targetNamespace="http://schemas.microsoft.com/office/2006/metadata/properties" ma:root="true" ma:fieldsID="ecc0b9dcb20d11ac82a1a233e0f2e135" ns2:_="" ns3:_="">
    <xsd:import namespace="4bebffc6-b3af-4121-a6f6-77b124c923cd"/>
    <xsd:import namespace="cece20dc-0d29-4254-a319-5ff0cdb992ff"/>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lcf76f155ced4ddcb4097134ff3c332f" minOccurs="0"/>
                <xsd:element ref="ns3:TaxCatchAll" minOccurs="0"/>
                <xsd:element ref="ns2:MediaServiceGenerationTime" minOccurs="0"/>
                <xsd:element ref="ns2:MediaServiceEventHashCode" minOccurs="0"/>
                <xsd:element ref="ns2:MediaServiceSearchProperties" minOccurs="0"/>
                <xsd:element ref="ns2: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bebffc6-b3af-4121-a6f6-77b124c923c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lcf76f155ced4ddcb4097134ff3c332f" ma:index="13"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SearchProperties" ma:index="17" nillable="true" ma:displayName="MediaServiceSearchProperties" ma:hidden="true" ma:internalName="MediaServiceSearchProperties" ma:readOnly="true">
      <xsd:simpleType>
        <xsd:restriction base="dms:Note"/>
      </xsd:simpleType>
    </xsd:element>
    <xsd:element name="MediaServiceOCR" ma:index="18"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cece20dc-0d29-4254-a319-5ff0cdb992ff"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TaxCatchAll" ma:index="14" nillable="true" ma:displayName="Taxonomy Catch All Column" ma:hidden="true" ma:list="{3df6c7f4-890a-46ce-84a3-654c07fee85d}" ma:internalName="TaxCatchAll" ma:showField="CatchAllData" ma:web="cece20dc-0d29-4254-a319-5ff0cdb992ff">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lcf76f155ced4ddcb4097134ff3c332f xmlns="4bebffc6-b3af-4121-a6f6-77b124c923cd">
      <Terms xmlns="http://schemas.microsoft.com/office/infopath/2007/PartnerControls"/>
    </lcf76f155ced4ddcb4097134ff3c332f>
    <TaxCatchAll xmlns="cece20dc-0d29-4254-a319-5ff0cdb992ff" xsi:nil="true"/>
  </documentManagement>
</p:properties>
</file>

<file path=customXml/itemProps1.xml><?xml version="1.0" encoding="utf-8"?>
<ds:datastoreItem xmlns:ds="http://schemas.openxmlformats.org/officeDocument/2006/customXml" ds:itemID="{878980FD-AC0C-4CCD-A50F-2CC7B234B41A}">
  <ds:schemaRefs>
    <ds:schemaRef ds:uri="http://schemas.microsoft.com/sharepoint/v3/contenttype/forms"/>
  </ds:schemaRefs>
</ds:datastoreItem>
</file>

<file path=customXml/itemProps2.xml><?xml version="1.0" encoding="utf-8"?>
<ds:datastoreItem xmlns:ds="http://schemas.openxmlformats.org/officeDocument/2006/customXml" ds:itemID="{0AEFEA6F-6AF7-4C17-A567-570CF018223E}">
  <ds:schemaRefs>
    <ds:schemaRef ds:uri="4bebffc6-b3af-4121-a6f6-77b124c923cd"/>
    <ds:schemaRef ds:uri="cece20dc-0d29-4254-a319-5ff0cdb992ff"/>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35712250-BA05-468B-8EB7-26B25B677BCF}">
  <ds:schemaRefs>
    <ds:schemaRef ds:uri="http://schemas.microsoft.com/office/2006/metadata/properties"/>
    <ds:schemaRef ds:uri="http://purl.org/dc/elements/1.1/"/>
    <ds:schemaRef ds:uri="4bebffc6-b3af-4121-a6f6-77b124c923cd"/>
    <ds:schemaRef ds:uri="cece20dc-0d29-4254-a319-5ff0cdb992ff"/>
    <ds:schemaRef ds:uri="http://purl.org/dc/terms/"/>
    <ds:schemaRef ds:uri="http://schemas.openxmlformats.org/package/2006/metadata/core-properties"/>
    <ds:schemaRef ds:uri="http://schemas.microsoft.com/office/infopath/2007/PartnerControls"/>
    <ds:schemaRef ds:uri="http://schemas.microsoft.com/office/2006/documentManagement/types"/>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otalTime>0</TotalTime>
  <Words>1121</Words>
  <Application>Microsoft Office PowerPoint</Application>
  <PresentationFormat>Widescreen</PresentationFormat>
  <Paragraphs>186</Paragraphs>
  <Slides>38</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38</vt:i4>
      </vt:variant>
    </vt:vector>
  </HeadingPairs>
  <TitlesOfParts>
    <vt:vector size="46" baseType="lpstr">
      <vt:lpstr>Plantin</vt:lpstr>
      <vt:lpstr>Arial</vt:lpstr>
      <vt:lpstr>Calibri</vt:lpstr>
      <vt:lpstr>Calibri Light</vt:lpstr>
      <vt:lpstr>Georgia</vt:lpstr>
      <vt:lpstr>Helvetica</vt:lpstr>
      <vt:lpstr>Symbol</vt:lpstr>
      <vt:lpstr>Office Theme</vt:lpstr>
      <vt:lpstr>Social Justice &amp; Inclusivity </vt:lpstr>
      <vt:lpstr>Learning outcomes </vt:lpstr>
      <vt:lpstr>What is inclusion? </vt:lpstr>
      <vt:lpstr>History phases of difference   </vt:lpstr>
      <vt:lpstr>Normativity </vt:lpstr>
      <vt:lpstr>Case study : Education as pedagogy </vt:lpstr>
      <vt:lpstr>Sad Little Men (Richard Beard)</vt:lpstr>
      <vt:lpstr>For the FE HEI sector </vt:lpstr>
      <vt:lpstr>Expectations (Pygmalion effect)</vt:lpstr>
      <vt:lpstr>Dewey</vt:lpstr>
      <vt:lpstr>Premise</vt:lpstr>
      <vt:lpstr>Support </vt:lpstr>
      <vt:lpstr>Labelling </vt:lpstr>
      <vt:lpstr>Labelling </vt:lpstr>
      <vt:lpstr>Discussion </vt:lpstr>
      <vt:lpstr>Code of Practice (2014)</vt:lpstr>
      <vt:lpstr>Some theory</vt:lpstr>
      <vt:lpstr>NEETS</vt:lpstr>
      <vt:lpstr>Capital</vt:lpstr>
      <vt:lpstr>Walker (2010)</vt:lpstr>
      <vt:lpstr>Ian Walker (2010)</vt:lpstr>
      <vt:lpstr>Discussion </vt:lpstr>
      <vt:lpstr>Premise of capability theory </vt:lpstr>
      <vt:lpstr>Critical pedagogy </vt:lpstr>
      <vt:lpstr>PowerPoint Presentation</vt:lpstr>
      <vt:lpstr>Cultural Capital</vt:lpstr>
      <vt:lpstr>PowerPoint Presentation</vt:lpstr>
      <vt:lpstr>Our challenge as teachers </vt:lpstr>
      <vt:lpstr>In practice </vt:lpstr>
      <vt:lpstr>Discussion and activity  </vt:lpstr>
      <vt:lpstr>Social Justice &amp; Education  </vt:lpstr>
      <vt:lpstr>Resources for investigation </vt:lpstr>
      <vt:lpstr>Physical disabilities </vt:lpstr>
      <vt:lpstr>Visual </vt:lpstr>
      <vt:lpstr>Hearing </vt:lpstr>
      <vt:lpstr>ADHD</vt:lpstr>
      <vt:lpstr>Autism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Social Justice &amp; Inclusivity</dc:title>
  <dc:creator>Katie Gardner</dc:creator>
  <cp:lastModifiedBy>Katie Gardner</cp:lastModifiedBy>
  <cp:revision>2</cp:revision>
  <dcterms:modified xsi:type="dcterms:W3CDTF">2022-12-06T11:20:09Z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0x01010074D70858E908D64D8C22B7FFE4C7960A</vt:lpwstr>
  </property>
  <property fmtid="{D5CDD505-2E9C-101B-9397-08002B2CF9AE}" pid="3" name="MediaServiceImageTags">
    <vt:lpwstr/>
  </property>
</Properties>
</file>