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6" r:id="rId1"/>
  </p:sldMasterIdLst>
  <p:sldIdLst>
    <p:sldId id="256" r:id="rId2"/>
    <p:sldId id="329" r:id="rId3"/>
    <p:sldId id="296" r:id="rId4"/>
    <p:sldId id="328" r:id="rId5"/>
    <p:sldId id="295" r:id="rId6"/>
    <p:sldId id="308" r:id="rId7"/>
    <p:sldId id="309" r:id="rId8"/>
    <p:sldId id="310" r:id="rId9"/>
    <p:sldId id="311" r:id="rId10"/>
    <p:sldId id="306" r:id="rId11"/>
    <p:sldId id="316" r:id="rId12"/>
    <p:sldId id="330" r:id="rId13"/>
    <p:sldId id="317" r:id="rId14"/>
    <p:sldId id="318" r:id="rId15"/>
    <p:sldId id="319" r:id="rId16"/>
    <p:sldId id="320" r:id="rId17"/>
    <p:sldId id="331" r:id="rId18"/>
    <p:sldId id="321" r:id="rId19"/>
    <p:sldId id="322" r:id="rId20"/>
    <p:sldId id="307" r:id="rId21"/>
    <p:sldId id="323" r:id="rId22"/>
    <p:sldId id="324" r:id="rId23"/>
    <p:sldId id="325" r:id="rId24"/>
    <p:sldId id="332" r:id="rId25"/>
    <p:sldId id="326" r:id="rId26"/>
    <p:sldId id="327" r:id="rId27"/>
    <p:sldId id="289" r:id="rId28"/>
    <p:sldId id="290" r:id="rId29"/>
    <p:sldId id="291" r:id="rId30"/>
    <p:sldId id="305" r:id="rId31"/>
    <p:sldId id="292" r:id="rId32"/>
    <p:sldId id="293" r:id="rId33"/>
    <p:sldId id="259" r:id="rId34"/>
    <p:sldId id="260" r:id="rId35"/>
    <p:sldId id="261" r:id="rId36"/>
    <p:sldId id="262" r:id="rId37"/>
    <p:sldId id="263" r:id="rId38"/>
    <p:sldId id="264" r:id="rId39"/>
    <p:sldId id="270" r:id="rId40"/>
    <p:sldId id="333" r:id="rId41"/>
    <p:sldId id="282" r:id="rId42"/>
    <p:sldId id="281" r:id="rId43"/>
    <p:sldId id="272" r:id="rId44"/>
    <p:sldId id="273" r:id="rId45"/>
    <p:sldId id="283" r:id="rId46"/>
    <p:sldId id="274" r:id="rId47"/>
    <p:sldId id="275" r:id="rId48"/>
    <p:sldId id="284" r:id="rId49"/>
    <p:sldId id="276" r:id="rId50"/>
    <p:sldId id="278" r:id="rId51"/>
    <p:sldId id="279" r:id="rId52"/>
    <p:sldId id="285" r:id="rId53"/>
    <p:sldId id="265" r:id="rId54"/>
    <p:sldId id="267" r:id="rId55"/>
    <p:sldId id="312" r:id="rId56"/>
    <p:sldId id="313" r:id="rId57"/>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1pPr>
    <a:lvl2pPr marL="4572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61" autoAdjust="0"/>
    <p:restoredTop sz="94660"/>
  </p:normalViewPr>
  <p:slideViewPr>
    <p:cSldViewPr>
      <p:cViewPr>
        <p:scale>
          <a:sx n="60" d="100"/>
          <a:sy n="60" d="100"/>
        </p:scale>
        <p:origin x="-2736" y="-156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printerSettings" Target="printerSettings/printerSettings1.bin"/><Relationship Id="rId59" Type="http://schemas.openxmlformats.org/officeDocument/2006/relationships/presProps" Target="presProp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viewProps" Target="viewProps.xml"/><Relationship Id="rId61" Type="http://schemas.openxmlformats.org/officeDocument/2006/relationships/theme" Target="theme/theme1.xml"/><Relationship Id="rId6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60"/>
          <p:cNvGrpSpPr>
            <a:grpSpLocks/>
          </p:cNvGrpSpPr>
          <p:nvPr/>
        </p:nvGrpSpPr>
        <p:grpSpPr bwMode="auto">
          <a:xfrm>
            <a:off x="-382588" y="0"/>
            <a:ext cx="9932988" cy="6858000"/>
            <a:chOff x="-382404" y="0"/>
            <a:chExt cx="9932332" cy="6858000"/>
          </a:xfrm>
        </p:grpSpPr>
        <p:grpSp>
          <p:nvGrpSpPr>
            <p:cNvPr id="5" name="Group 44"/>
            <p:cNvGrpSpPr>
              <a:grpSpLocks/>
            </p:cNvGrpSpPr>
            <p:nvPr/>
          </p:nvGrpSpPr>
          <p:grpSpPr bwMode="auto">
            <a:xfrm>
              <a:off x="0" y="0"/>
              <a:ext cx="9144000" cy="6858000"/>
              <a:chOff x="0" y="0"/>
              <a:chExt cx="9144000" cy="6858000"/>
            </a:xfrm>
          </p:grpSpPr>
          <p:grpSp>
            <p:nvGrpSpPr>
              <p:cNvPr id="28" name="Group 4"/>
              <p:cNvGrpSpPr>
                <a:grpSpLocks/>
              </p:cNvGrpSpPr>
              <p:nvPr/>
            </p:nvGrpSpPr>
            <p:grpSpPr bwMode="auto">
              <a:xfrm>
                <a:off x="0" y="0"/>
                <a:ext cx="2514600" cy="6858000"/>
                <a:chOff x="0" y="0"/>
                <a:chExt cx="2514600" cy="6858000"/>
              </a:xfrm>
            </p:grpSpPr>
            <p:sp>
              <p:nvSpPr>
                <p:cNvPr id="40" name="Rectangle 39"/>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1"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29" name="Group 5"/>
              <p:cNvGrpSpPr>
                <a:grpSpLocks/>
              </p:cNvGrpSpPr>
              <p:nvPr/>
            </p:nvGrpSpPr>
            <p:grpSpPr bwMode="auto">
              <a:xfrm>
                <a:off x="422910" y="0"/>
                <a:ext cx="2514600" cy="6858000"/>
                <a:chOff x="0" y="0"/>
                <a:chExt cx="2514600" cy="6858000"/>
              </a:xfrm>
            </p:grpSpPr>
            <p:sp>
              <p:nvSpPr>
                <p:cNvPr id="37" name="Rectangle 36"/>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8" name="Rectangle 37"/>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38"/>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9"/>
              <p:cNvGrpSpPr>
                <a:grpSpLocks/>
              </p:cNvGrpSpPr>
              <p:nvPr/>
            </p:nvGrpSpPr>
            <p:grpSpPr bwMode="auto">
              <a:xfrm rot="10800000">
                <a:off x="6629400" y="0"/>
                <a:ext cx="2514600" cy="6858000"/>
                <a:chOff x="0" y="0"/>
                <a:chExt cx="2514600" cy="6858000"/>
              </a:xfrm>
            </p:grpSpPr>
            <p:sp>
              <p:nvSpPr>
                <p:cNvPr id="34" name="Rectangle 33"/>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5" name="Rectangle 34"/>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35"/>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1" name="Rectangle 30"/>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2" name="Rectangle 31"/>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32"/>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6" name="Freeform 5"/>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7" name="Freeform 6"/>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7"/>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8"/>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9"/>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Hexagon 10"/>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2" name="Hexagon 11"/>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12"/>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13"/>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14"/>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Freeform 15"/>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Hexagon 16"/>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17"/>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18"/>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19"/>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20"/>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21"/>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22"/>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23"/>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24"/>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Freeform 25"/>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26"/>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3" name="Rectangle 42"/>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4" name="Rectangle 43"/>
          <p:cNvSpPr/>
          <p:nvPr/>
        </p:nvSpPr>
        <p:spPr>
          <a:xfrm>
            <a:off x="4649788" y="-22225"/>
            <a:ext cx="3505200" cy="23129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44"/>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45"/>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cy-GB"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dirty="0"/>
          </a:p>
        </p:txBody>
      </p:sp>
      <p:sp>
        <p:nvSpPr>
          <p:cNvPr id="47" name="Date Placeholder 3"/>
          <p:cNvSpPr>
            <a:spLocks noGrp="1"/>
          </p:cNvSpPr>
          <p:nvPr>
            <p:ph type="dt" sz="half" idx="10"/>
          </p:nvPr>
        </p:nvSpPr>
        <p:spPr>
          <a:xfrm>
            <a:off x="4738688" y="1516063"/>
            <a:ext cx="2133600" cy="752475"/>
          </a:xfrm>
        </p:spPr>
        <p:txBody>
          <a:bodyPr anchor="b"/>
          <a:lstStyle>
            <a:lvl1pPr algn="l">
              <a:defRPr sz="2400"/>
            </a:lvl1pPr>
          </a:lstStyle>
          <a:p>
            <a:fld id="{6B62FDC9-D477-4067-BF70-4C3087F8FE15}" type="datetimeFigureOut">
              <a:rPr lang="en-GB" altLang="en-US"/>
              <a:pPr/>
              <a:t>30/01/18</a:t>
            </a:fld>
            <a:endParaRPr lang="en-GB" altLang="en-US"/>
          </a:p>
        </p:txBody>
      </p:sp>
      <p:sp>
        <p:nvSpPr>
          <p:cNvPr id="48" name="Footer Placeholder 4"/>
          <p:cNvSpPr>
            <a:spLocks noGrp="1"/>
          </p:cNvSpPr>
          <p:nvPr>
            <p:ph type="ftr" sz="quarter" idx="11"/>
          </p:nvPr>
        </p:nvSpPr>
        <p:spPr>
          <a:xfrm>
            <a:off x="5303838" y="5719763"/>
            <a:ext cx="2830512" cy="365125"/>
          </a:xfrm>
        </p:spPr>
        <p:txBody>
          <a:bodyPr>
            <a:normAutofit/>
          </a:bodyPr>
          <a:lstStyle>
            <a:lvl1pPr>
              <a:defRPr>
                <a:solidFill>
                  <a:schemeClr val="accent1"/>
                </a:solidFill>
              </a:defRPr>
            </a:lvl1pPr>
          </a:lstStyle>
          <a:p>
            <a:pPr>
              <a:defRPr/>
            </a:pPr>
            <a:endParaRPr lang="en-GB"/>
          </a:p>
        </p:txBody>
      </p:sp>
      <p:sp>
        <p:nvSpPr>
          <p:cNvPr id="49" name="Slide Number Placeholder 5"/>
          <p:cNvSpPr>
            <a:spLocks noGrp="1"/>
          </p:cNvSpPr>
          <p:nvPr>
            <p:ph type="sldNum" sz="quarter" idx="12"/>
          </p:nvPr>
        </p:nvSpPr>
        <p:spPr>
          <a:xfrm>
            <a:off x="4649788" y="5719763"/>
            <a:ext cx="642937" cy="365125"/>
          </a:xfrm>
        </p:spPr>
        <p:txBody>
          <a:bodyPr/>
          <a:lstStyle>
            <a:lvl1pPr>
              <a:defRPr>
                <a:solidFill>
                  <a:schemeClr val="accent1"/>
                </a:solidFill>
              </a:defRPr>
            </a:lvl1pPr>
          </a:lstStyle>
          <a:p>
            <a:fld id="{6D6930E5-4AE8-4D17-9B90-AF9F6672FFCD}" type="slidenum">
              <a:rPr lang="en-GB" altLang="en-US"/>
              <a:pPr/>
              <a:t>‹#›</a:t>
            </a:fld>
            <a:endParaRPr lang="en-GB" altLang="en-US"/>
          </a:p>
        </p:txBody>
      </p:sp>
    </p:spTree>
    <p:extLst>
      <p:ext uri="{BB962C8B-B14F-4D97-AF65-F5344CB8AC3E}">
        <p14:creationId xmlns:p14="http://schemas.microsoft.com/office/powerpoint/2010/main" val="110338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Date Placeholder 3"/>
          <p:cNvSpPr>
            <a:spLocks noGrp="1"/>
          </p:cNvSpPr>
          <p:nvPr>
            <p:ph type="dt" sz="half" idx="10"/>
          </p:nvPr>
        </p:nvSpPr>
        <p:spPr/>
        <p:txBody>
          <a:bodyPr/>
          <a:lstStyle>
            <a:lvl1pPr>
              <a:defRPr/>
            </a:lvl1pPr>
          </a:lstStyle>
          <a:p>
            <a:fld id="{0A1073CE-38CF-42A8-A93E-3CC4937B36C2}" type="datetimeFigureOut">
              <a:rPr lang="en-GB" altLang="en-US"/>
              <a:pPr/>
              <a:t>30/01/18</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1B22E3F6-62A8-4DA4-B04C-18E4D250F8A9}" type="slidenum">
              <a:rPr lang="en-GB" altLang="en-US"/>
              <a:pPr/>
              <a:t>‹#›</a:t>
            </a:fld>
            <a:endParaRPr lang="en-GB" altLang="en-US"/>
          </a:p>
        </p:txBody>
      </p:sp>
    </p:spTree>
    <p:extLst>
      <p:ext uri="{BB962C8B-B14F-4D97-AF65-F5344CB8AC3E}">
        <p14:creationId xmlns:p14="http://schemas.microsoft.com/office/powerpoint/2010/main" val="29008557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lstStyle>
            <a:lvl1pPr algn="l">
              <a:defRPr sz="4000" b="0" cap="none" baseline="0"/>
            </a:lvl1pPr>
          </a:lstStyle>
          <a:p>
            <a:r>
              <a:rPr lang="cy-GB"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lvl1pPr>
              <a:defRPr/>
            </a:lvl1pPr>
          </a:lstStyle>
          <a:p>
            <a:fld id="{1E59DBDE-538B-4983-BD28-868F2A34D0B2}" type="datetimeFigureOut">
              <a:rPr lang="en-GB" altLang="en-US"/>
              <a:pPr/>
              <a:t>30/01/18</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A8249BA-CF28-49CE-92BF-31A5866252AF}" type="slidenum">
              <a:rPr lang="en-GB" altLang="en-US"/>
              <a:pPr/>
              <a:t>‹#›</a:t>
            </a:fld>
            <a:endParaRPr lang="en-GB" altLang="en-US"/>
          </a:p>
        </p:txBody>
      </p:sp>
    </p:spTree>
    <p:extLst>
      <p:ext uri="{BB962C8B-B14F-4D97-AF65-F5344CB8AC3E}">
        <p14:creationId xmlns:p14="http://schemas.microsoft.com/office/powerpoint/2010/main" val="4098895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9" name="Content Placeholder 8"/>
          <p:cNvSpPr>
            <a:spLocks noGrp="1"/>
          </p:cNvSpPr>
          <p:nvPr>
            <p:ph sz="quarter" idx="13"/>
          </p:nvPr>
        </p:nvSpPr>
        <p:spPr>
          <a:xfrm>
            <a:off x="1042416" y="2313432"/>
            <a:ext cx="3419856" cy="3493008"/>
          </a:xfrm>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3"/>
          <p:cNvSpPr>
            <a:spLocks noGrp="1"/>
          </p:cNvSpPr>
          <p:nvPr>
            <p:ph type="dt" sz="half" idx="15"/>
          </p:nvPr>
        </p:nvSpPr>
        <p:spPr/>
        <p:txBody>
          <a:bodyPr/>
          <a:lstStyle>
            <a:lvl1pPr>
              <a:defRPr/>
            </a:lvl1pPr>
          </a:lstStyle>
          <a:p>
            <a:fld id="{01F70411-A021-42A4-BF90-1476CB26EE13}" type="datetimeFigureOut">
              <a:rPr lang="en-GB" altLang="en-US"/>
              <a:pPr/>
              <a:t>30/01/18</a:t>
            </a:fld>
            <a:endParaRPr lang="en-GB" altLang="en-US"/>
          </a:p>
        </p:txBody>
      </p:sp>
      <p:sp>
        <p:nvSpPr>
          <p:cNvPr id="6" name="Footer Placeholder 4"/>
          <p:cNvSpPr>
            <a:spLocks noGrp="1"/>
          </p:cNvSpPr>
          <p:nvPr>
            <p:ph type="ftr" sz="quarter" idx="16"/>
          </p:nvPr>
        </p:nvSpPr>
        <p:spPr/>
        <p:txBody>
          <a:bodyPr/>
          <a:lstStyle>
            <a:lvl1pPr>
              <a:defRPr/>
            </a:lvl1pPr>
          </a:lstStyle>
          <a:p>
            <a:pPr>
              <a:defRPr/>
            </a:pPr>
            <a:endParaRPr lang="en-GB"/>
          </a:p>
        </p:txBody>
      </p:sp>
      <p:sp>
        <p:nvSpPr>
          <p:cNvPr id="7" name="Slide Number Placeholder 5"/>
          <p:cNvSpPr>
            <a:spLocks noGrp="1"/>
          </p:cNvSpPr>
          <p:nvPr>
            <p:ph type="sldNum" sz="quarter" idx="17"/>
          </p:nvPr>
        </p:nvSpPr>
        <p:spPr/>
        <p:txBody>
          <a:bodyPr/>
          <a:lstStyle>
            <a:lvl1pPr>
              <a:defRPr/>
            </a:lvl1pPr>
          </a:lstStyle>
          <a:p>
            <a:fld id="{621C04F8-3ACB-405C-9261-A07136535785}" type="slidenum">
              <a:rPr lang="en-GB" altLang="en-US"/>
              <a:pPr/>
              <a:t>‹#›</a:t>
            </a:fld>
            <a:endParaRPr lang="en-GB" altLang="en-US"/>
          </a:p>
        </p:txBody>
      </p:sp>
    </p:spTree>
    <p:extLst>
      <p:ext uri="{BB962C8B-B14F-4D97-AF65-F5344CB8AC3E}">
        <p14:creationId xmlns:p14="http://schemas.microsoft.com/office/powerpoint/2010/main" val="1680507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7" name="Date Placeholder 3"/>
          <p:cNvSpPr>
            <a:spLocks noGrp="1"/>
          </p:cNvSpPr>
          <p:nvPr>
            <p:ph type="dt" sz="half" idx="10"/>
          </p:nvPr>
        </p:nvSpPr>
        <p:spPr/>
        <p:txBody>
          <a:bodyPr/>
          <a:lstStyle>
            <a:lvl1pPr>
              <a:defRPr/>
            </a:lvl1pPr>
          </a:lstStyle>
          <a:p>
            <a:fld id="{D90AAD5A-EDD7-413F-B8B7-5937306948CB}" type="datetimeFigureOut">
              <a:rPr lang="en-GB" altLang="en-US"/>
              <a:pPr/>
              <a:t>30/01/18</a:t>
            </a:fld>
            <a:endParaRPr lang="en-GB" altLang="en-US"/>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fld id="{9DDC70ED-73FF-4D15-B9F8-E502AE9C36D2}" type="slidenum">
              <a:rPr lang="en-GB" altLang="en-US"/>
              <a:pPr/>
              <a:t>‹#›</a:t>
            </a:fld>
            <a:endParaRPr lang="en-GB" altLang="en-US"/>
          </a:p>
        </p:txBody>
      </p:sp>
    </p:spTree>
    <p:extLst>
      <p:ext uri="{BB962C8B-B14F-4D97-AF65-F5344CB8AC3E}">
        <p14:creationId xmlns:p14="http://schemas.microsoft.com/office/powerpoint/2010/main" val="2135487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fld id="{61F1CCF8-8727-4171-970A-50CC4A65C887}" type="datetimeFigureOut">
              <a:rPr lang="en-GB" altLang="en-US"/>
              <a:pPr/>
              <a:t>30/01/18</a:t>
            </a:fld>
            <a:endParaRPr lang="en-GB" altLang="en-US"/>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fld id="{F8B889E8-4CB4-4669-B176-551329A048F9}" type="slidenum">
              <a:rPr lang="en-GB" altLang="en-US"/>
              <a:pPr/>
              <a:t>‹#›</a:t>
            </a:fld>
            <a:endParaRPr lang="en-GB" altLang="en-US"/>
          </a:p>
        </p:txBody>
      </p:sp>
    </p:spTree>
    <p:extLst>
      <p:ext uri="{BB962C8B-B14F-4D97-AF65-F5344CB8AC3E}">
        <p14:creationId xmlns:p14="http://schemas.microsoft.com/office/powerpoint/2010/main" val="2349172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86F8A328-BBBD-45BA-BE53-ECBE3233168D}" type="datetimeFigureOut">
              <a:rPr lang="en-GB" altLang="en-US"/>
              <a:pPr/>
              <a:t>30/01/18</a:t>
            </a:fld>
            <a:endParaRPr lang="en-GB" altLang="en-US"/>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fld id="{E079BBE8-4B9B-45D5-9565-05EA3CFE4482}" type="slidenum">
              <a:rPr lang="en-GB" altLang="en-US"/>
              <a:pPr/>
              <a:t>‹#›</a:t>
            </a:fld>
            <a:endParaRPr lang="en-GB" altLang="en-US"/>
          </a:p>
        </p:txBody>
      </p:sp>
    </p:spTree>
    <p:extLst>
      <p:ext uri="{BB962C8B-B14F-4D97-AF65-F5344CB8AC3E}">
        <p14:creationId xmlns:p14="http://schemas.microsoft.com/office/powerpoint/2010/main" val="1971344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5" name="Group 60"/>
          <p:cNvGrpSpPr>
            <a:grpSpLocks/>
          </p:cNvGrpSpPr>
          <p:nvPr/>
        </p:nvGrpSpPr>
        <p:grpSpPr bwMode="auto">
          <a:xfrm>
            <a:off x="-382588" y="0"/>
            <a:ext cx="9932988" cy="6858000"/>
            <a:chOff x="-382404" y="0"/>
            <a:chExt cx="9932332" cy="6858000"/>
          </a:xfrm>
        </p:grpSpPr>
        <p:grpSp>
          <p:nvGrpSpPr>
            <p:cNvPr id="6" name="Group 61"/>
            <p:cNvGrpSpPr>
              <a:grpSpLocks/>
            </p:cNvGrpSpPr>
            <p:nvPr/>
          </p:nvGrpSpPr>
          <p:grpSpPr bwMode="auto">
            <a:xfrm>
              <a:off x="0" y="0"/>
              <a:ext cx="9144000" cy="6858000"/>
              <a:chOff x="0" y="0"/>
              <a:chExt cx="9144000" cy="6858000"/>
            </a:xfrm>
          </p:grpSpPr>
          <p:grpSp>
            <p:nvGrpSpPr>
              <p:cNvPr id="29" name="Group 4"/>
              <p:cNvGrpSpPr>
                <a:grpSpLocks/>
              </p:cNvGrpSpPr>
              <p:nvPr/>
            </p:nvGrpSpPr>
            <p:grpSpPr bwMode="auto">
              <a:xfrm>
                <a:off x="0" y="0"/>
                <a:ext cx="2514600" cy="6858000"/>
                <a:chOff x="0" y="0"/>
                <a:chExt cx="2514600" cy="6858000"/>
              </a:xfrm>
            </p:grpSpPr>
            <p:sp>
              <p:nvSpPr>
                <p:cNvPr id="41" name="Rectangle 40"/>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3"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5"/>
              <p:cNvGrpSpPr>
                <a:grpSpLocks/>
              </p:cNvGrpSpPr>
              <p:nvPr/>
            </p:nvGrpSpPr>
            <p:grpSpPr bwMode="auto">
              <a:xfrm>
                <a:off x="422910" y="0"/>
                <a:ext cx="2514600" cy="6858000"/>
                <a:chOff x="0" y="0"/>
                <a:chExt cx="2514600" cy="6858000"/>
              </a:xfrm>
            </p:grpSpPr>
            <p:sp>
              <p:nvSpPr>
                <p:cNvPr id="38" name="Rectangle 37"/>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38"/>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0" name="Rectangle 39"/>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1" name="Group 9"/>
              <p:cNvGrpSpPr>
                <a:grpSpLocks/>
              </p:cNvGrpSpPr>
              <p:nvPr/>
            </p:nvGrpSpPr>
            <p:grpSpPr bwMode="auto">
              <a:xfrm rot="10800000">
                <a:off x="6629400" y="0"/>
                <a:ext cx="2514600" cy="6858000"/>
                <a:chOff x="0" y="0"/>
                <a:chExt cx="2514600" cy="6858000"/>
              </a:xfrm>
            </p:grpSpPr>
            <p:sp>
              <p:nvSpPr>
                <p:cNvPr id="35" name="Rectangle 34"/>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35"/>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7" name="Rectangle 36"/>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2" name="Rectangle 31"/>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32"/>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4" name="Rectangle 33"/>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7" name="Freeform 6"/>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7"/>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8"/>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9"/>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Freeform 10"/>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2" name="Hexagon 11"/>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12"/>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13"/>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14"/>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Hexagon 15"/>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Freeform 16"/>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17"/>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18"/>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19"/>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20"/>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21"/>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22"/>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23"/>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24"/>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Hexagon 25"/>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26"/>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8" name="Freeform 27"/>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Rectangle 43"/>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44"/>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45"/>
          <p:cNvSpPr/>
          <p:nvPr/>
        </p:nvSpPr>
        <p:spPr>
          <a:xfrm>
            <a:off x="904875" y="601663"/>
            <a:ext cx="3562350" cy="564832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7" name="Rectangle 46"/>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2" name="Title 1"/>
          <p:cNvSpPr>
            <a:spLocks noGrp="1"/>
          </p:cNvSpPr>
          <p:nvPr>
            <p:ph type="title"/>
          </p:nvPr>
        </p:nvSpPr>
        <p:spPr>
          <a:xfrm>
            <a:off x="4739833" y="2657434"/>
            <a:ext cx="3304572" cy="1463153"/>
          </a:xfrm>
        </p:spPr>
        <p:txBody>
          <a:bodyPr>
            <a:normAutofit/>
          </a:bodyPr>
          <a:lstStyle>
            <a:lvl1pPr algn="l">
              <a:defRPr sz="2800" b="0"/>
            </a:lvl1pPr>
          </a:lstStyle>
          <a:p>
            <a:r>
              <a:rPr lang="cy-GB"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48" name="Date Placeholder 4"/>
          <p:cNvSpPr>
            <a:spLocks noGrp="1"/>
          </p:cNvSpPr>
          <p:nvPr>
            <p:ph type="dt" sz="half" idx="10"/>
          </p:nvPr>
        </p:nvSpPr>
        <p:spPr/>
        <p:txBody>
          <a:bodyPr/>
          <a:lstStyle>
            <a:lvl1pPr>
              <a:defRPr/>
            </a:lvl1pPr>
          </a:lstStyle>
          <a:p>
            <a:fld id="{C3BCF504-593C-4592-B649-C6E9EB92DC91}" type="datetimeFigureOut">
              <a:rPr lang="en-GB" altLang="en-US"/>
              <a:pPr/>
              <a:t>30/01/18</a:t>
            </a:fld>
            <a:endParaRPr lang="en-GB" altLang="en-US"/>
          </a:p>
        </p:txBody>
      </p:sp>
      <p:sp>
        <p:nvSpPr>
          <p:cNvPr id="49" name="Slide Number Placeholder 6"/>
          <p:cNvSpPr>
            <a:spLocks noGrp="1"/>
          </p:cNvSpPr>
          <p:nvPr>
            <p:ph type="sldNum" sz="quarter" idx="11"/>
          </p:nvPr>
        </p:nvSpPr>
        <p:spPr/>
        <p:txBody>
          <a:bodyPr/>
          <a:lstStyle>
            <a:lvl1pPr>
              <a:defRPr/>
            </a:lvl1pPr>
          </a:lstStyle>
          <a:p>
            <a:fld id="{351D1E86-E583-4BF0-92B0-B86B11507F53}" type="slidenum">
              <a:rPr lang="en-GB" altLang="en-US"/>
              <a:pPr/>
              <a:t>‹#›</a:t>
            </a:fld>
            <a:endParaRPr lang="en-GB" altLang="en-US"/>
          </a:p>
        </p:txBody>
      </p:sp>
      <p:sp>
        <p:nvSpPr>
          <p:cNvPr id="50" name="Footer Placeholder 5"/>
          <p:cNvSpPr>
            <a:spLocks noGrp="1"/>
          </p:cNvSpPr>
          <p:nvPr>
            <p:ph type="ftr" sz="quarter" idx="12"/>
          </p:nvPr>
        </p:nvSpPr>
        <p:spPr>
          <a:xfrm>
            <a:off x="4641850" y="5724525"/>
            <a:ext cx="3492500" cy="365125"/>
          </a:xfrm>
        </p:spPr>
        <p:txBody>
          <a:bodyPr>
            <a:normAutofit/>
          </a:bodyPr>
          <a:lstStyle>
            <a:lvl1pPr>
              <a:defRPr/>
            </a:lvl1pPr>
          </a:lstStyle>
          <a:p>
            <a:pPr>
              <a:defRPr/>
            </a:pPr>
            <a:endParaRPr lang="en-GB"/>
          </a:p>
        </p:txBody>
      </p:sp>
    </p:spTree>
    <p:extLst>
      <p:ext uri="{BB962C8B-B14F-4D97-AF65-F5344CB8AC3E}">
        <p14:creationId xmlns:p14="http://schemas.microsoft.com/office/powerpoint/2010/main" val="1903217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5" name="Group 60"/>
          <p:cNvGrpSpPr>
            <a:grpSpLocks/>
          </p:cNvGrpSpPr>
          <p:nvPr/>
        </p:nvGrpSpPr>
        <p:grpSpPr bwMode="auto">
          <a:xfrm>
            <a:off x="-382588" y="0"/>
            <a:ext cx="9932988" cy="6858000"/>
            <a:chOff x="-382404" y="0"/>
            <a:chExt cx="9932332" cy="6858000"/>
          </a:xfrm>
        </p:grpSpPr>
        <p:grpSp>
          <p:nvGrpSpPr>
            <p:cNvPr id="6" name="Group 61"/>
            <p:cNvGrpSpPr>
              <a:grpSpLocks/>
            </p:cNvGrpSpPr>
            <p:nvPr/>
          </p:nvGrpSpPr>
          <p:grpSpPr bwMode="auto">
            <a:xfrm>
              <a:off x="0" y="0"/>
              <a:ext cx="9144000" cy="6858000"/>
              <a:chOff x="0" y="0"/>
              <a:chExt cx="9144000" cy="6858000"/>
            </a:xfrm>
          </p:grpSpPr>
          <p:grpSp>
            <p:nvGrpSpPr>
              <p:cNvPr id="29" name="Group 4"/>
              <p:cNvGrpSpPr>
                <a:grpSpLocks/>
              </p:cNvGrpSpPr>
              <p:nvPr/>
            </p:nvGrpSpPr>
            <p:grpSpPr bwMode="auto">
              <a:xfrm>
                <a:off x="0" y="0"/>
                <a:ext cx="2514600" cy="6858000"/>
                <a:chOff x="0" y="0"/>
                <a:chExt cx="2514600" cy="6858000"/>
              </a:xfrm>
            </p:grpSpPr>
            <p:sp>
              <p:nvSpPr>
                <p:cNvPr id="41" name="Rectangle 40"/>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3"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5"/>
              <p:cNvGrpSpPr>
                <a:grpSpLocks/>
              </p:cNvGrpSpPr>
              <p:nvPr/>
            </p:nvGrpSpPr>
            <p:grpSpPr bwMode="auto">
              <a:xfrm>
                <a:off x="422910" y="0"/>
                <a:ext cx="2514600" cy="6858000"/>
                <a:chOff x="0" y="0"/>
                <a:chExt cx="2514600" cy="6858000"/>
              </a:xfrm>
            </p:grpSpPr>
            <p:sp>
              <p:nvSpPr>
                <p:cNvPr id="38" name="Rectangle 37"/>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38"/>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0" name="Rectangle 39"/>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1" name="Group 9"/>
              <p:cNvGrpSpPr>
                <a:grpSpLocks/>
              </p:cNvGrpSpPr>
              <p:nvPr/>
            </p:nvGrpSpPr>
            <p:grpSpPr bwMode="auto">
              <a:xfrm rot="10800000">
                <a:off x="6629400" y="0"/>
                <a:ext cx="2514600" cy="6858000"/>
                <a:chOff x="0" y="0"/>
                <a:chExt cx="2514600" cy="6858000"/>
              </a:xfrm>
            </p:grpSpPr>
            <p:sp>
              <p:nvSpPr>
                <p:cNvPr id="35" name="Rectangle 34"/>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35"/>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7" name="Rectangle 36"/>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2" name="Rectangle 31"/>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32"/>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4" name="Rectangle 33"/>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7" name="Freeform 6"/>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7"/>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8"/>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9"/>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Freeform 10"/>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2" name="Hexagon 11"/>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12"/>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13"/>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14"/>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Hexagon 15"/>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Freeform 16"/>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17"/>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18"/>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19"/>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20"/>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21"/>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22"/>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23"/>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24"/>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Hexagon 25"/>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26"/>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8" name="Freeform 27"/>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Rectangle 43"/>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44"/>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45"/>
          <p:cNvSpPr/>
          <p:nvPr/>
        </p:nvSpPr>
        <p:spPr>
          <a:xfrm>
            <a:off x="904875" y="601663"/>
            <a:ext cx="3562350" cy="564832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7" name="Rectangle 46"/>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Title 1"/>
          <p:cNvSpPr>
            <a:spLocks noGrp="1"/>
          </p:cNvSpPr>
          <p:nvPr>
            <p:ph type="title"/>
          </p:nvPr>
        </p:nvSpPr>
        <p:spPr>
          <a:xfrm>
            <a:off x="4734424" y="2660904"/>
            <a:ext cx="3300984" cy="1463040"/>
          </a:xfrm>
        </p:spPr>
        <p:txBody>
          <a:bodyPr>
            <a:normAutofit/>
          </a:bodyPr>
          <a:lstStyle>
            <a:lvl1pPr algn="l">
              <a:defRPr sz="2800" b="0"/>
            </a:lvl1pPr>
          </a:lstStyle>
          <a:p>
            <a:r>
              <a:rPr lang="cy-GB"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rtlCol="0">
            <a:normAutofit/>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y-GB" noProof="0" smtClean="0"/>
              <a:t>Drag picture to placeholder or click icon to add</a:t>
            </a:r>
            <a:endParaRPr lang="en-US" noProof="0"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48" name="Date Placeholder 4"/>
          <p:cNvSpPr>
            <a:spLocks noGrp="1"/>
          </p:cNvSpPr>
          <p:nvPr>
            <p:ph type="dt" sz="half" idx="10"/>
          </p:nvPr>
        </p:nvSpPr>
        <p:spPr/>
        <p:txBody>
          <a:bodyPr/>
          <a:lstStyle>
            <a:lvl1pPr>
              <a:defRPr/>
            </a:lvl1pPr>
          </a:lstStyle>
          <a:p>
            <a:fld id="{46D87BEA-8D62-411C-8D47-31410713E5D7}" type="datetimeFigureOut">
              <a:rPr lang="en-GB" altLang="en-US"/>
              <a:pPr/>
              <a:t>30/01/18</a:t>
            </a:fld>
            <a:endParaRPr lang="en-GB" altLang="en-US"/>
          </a:p>
        </p:txBody>
      </p:sp>
      <p:sp>
        <p:nvSpPr>
          <p:cNvPr id="49" name="Footer Placeholder 5"/>
          <p:cNvSpPr>
            <a:spLocks noGrp="1"/>
          </p:cNvSpPr>
          <p:nvPr>
            <p:ph type="ftr" sz="quarter" idx="11"/>
          </p:nvPr>
        </p:nvSpPr>
        <p:spPr>
          <a:xfrm>
            <a:off x="4641850" y="5724525"/>
            <a:ext cx="3492500" cy="365125"/>
          </a:xfrm>
        </p:spPr>
        <p:txBody>
          <a:bodyPr>
            <a:normAutofit/>
          </a:bodyPr>
          <a:lstStyle>
            <a:lvl1pPr>
              <a:defRPr/>
            </a:lvl1pPr>
          </a:lstStyle>
          <a:p>
            <a:pPr>
              <a:defRPr/>
            </a:pPr>
            <a:endParaRPr lang="en-GB"/>
          </a:p>
        </p:txBody>
      </p:sp>
      <p:sp>
        <p:nvSpPr>
          <p:cNvPr id="50" name="Slide Number Placeholder 6"/>
          <p:cNvSpPr>
            <a:spLocks noGrp="1"/>
          </p:cNvSpPr>
          <p:nvPr>
            <p:ph type="sldNum" sz="quarter" idx="12"/>
          </p:nvPr>
        </p:nvSpPr>
        <p:spPr/>
        <p:txBody>
          <a:bodyPr/>
          <a:lstStyle>
            <a:lvl1pPr>
              <a:defRPr/>
            </a:lvl1pPr>
          </a:lstStyle>
          <a:p>
            <a:fld id="{7CF5BB15-5CBC-49FC-B0A0-ECEE9005266E}" type="slidenum">
              <a:rPr lang="en-GB" altLang="en-US"/>
              <a:pPr/>
              <a:t>‹#›</a:t>
            </a:fld>
            <a:endParaRPr lang="en-GB" altLang="en-US"/>
          </a:p>
        </p:txBody>
      </p:sp>
    </p:spTree>
    <p:extLst>
      <p:ext uri="{BB962C8B-B14F-4D97-AF65-F5344CB8AC3E}">
        <p14:creationId xmlns:p14="http://schemas.microsoft.com/office/powerpoint/2010/main" val="349375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lvl1pPr>
              <a:defRPr/>
            </a:lvl1pPr>
          </a:lstStyle>
          <a:p>
            <a:fld id="{C6B458CB-4358-4DE4-BB36-D6F504E92822}" type="datetimeFigureOut">
              <a:rPr lang="en-GB" altLang="en-US"/>
              <a:pPr/>
              <a:t>30/01/18</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E8D8A372-8A1B-4172-B132-1B15F2B97767}" type="slidenum">
              <a:rPr lang="en-GB" altLang="en-US"/>
              <a:pPr/>
              <a:t>‹#›</a:t>
            </a:fld>
            <a:endParaRPr lang="en-GB" altLang="en-US"/>
          </a:p>
        </p:txBody>
      </p:sp>
    </p:spTree>
    <p:extLst>
      <p:ext uri="{BB962C8B-B14F-4D97-AF65-F5344CB8AC3E}">
        <p14:creationId xmlns:p14="http://schemas.microsoft.com/office/powerpoint/2010/main" val="4107671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cy-GB"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lvl1pPr>
              <a:defRPr/>
            </a:lvl1pPr>
          </a:lstStyle>
          <a:p>
            <a:fld id="{2CBFE766-5E6B-4566-8B9F-A6133E32488F}" type="datetimeFigureOut">
              <a:rPr lang="en-GB" altLang="en-US"/>
              <a:pPr/>
              <a:t>30/01/18</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03FBC09C-3F5E-41DF-B1FB-13263775EE63}" type="slidenum">
              <a:rPr lang="en-GB" altLang="en-US"/>
              <a:pPr/>
              <a:t>‹#›</a:t>
            </a:fld>
            <a:endParaRPr lang="en-GB" altLang="en-US"/>
          </a:p>
        </p:txBody>
      </p:sp>
    </p:spTree>
    <p:extLst>
      <p:ext uri="{BB962C8B-B14F-4D97-AF65-F5344CB8AC3E}">
        <p14:creationId xmlns:p14="http://schemas.microsoft.com/office/powerpoint/2010/main" val="37193669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5" name="Shape 75"/>
          <p:cNvSpPr>
            <a:spLocks noGrp="1"/>
          </p:cNvSpPr>
          <p:nvPr>
            <p:ph type="body" idx="1"/>
          </p:nvPr>
        </p:nvSpPr>
        <p:spPr>
          <a:prstGeom prst="rect">
            <a:avLst/>
          </a:prstGeom>
        </p:spPr>
        <p:txBody>
          <a:bodyPr/>
          <a:lstStyle>
            <a:lvl1pPr>
              <a:buBlip>
                <a:blip r:embed="rId2"/>
              </a:buBlip>
            </a:lvl1pPr>
            <a:lvl2pPr>
              <a:buBlip>
                <a:blip r:embed="rId2"/>
              </a:buBlip>
            </a:lvl2pPr>
            <a:lvl3pPr>
              <a:buBlip>
                <a:blip r:embed="rId2"/>
              </a:buBlip>
            </a:lvl3pPr>
            <a:lvl4pPr>
              <a:buBlip>
                <a:blip r:embed="rId2"/>
              </a:buBlip>
            </a:lvl4pPr>
            <a:lvl5pPr>
              <a:buBlip>
                <a:blip r:embed="rId2"/>
              </a:buBlip>
            </a:lvl5pPr>
          </a:lstStyle>
          <a:p>
            <a:r>
              <a:t>Body Level One</a:t>
            </a:r>
          </a:p>
          <a:p>
            <a:pPr lvl="1"/>
            <a:r>
              <a:t>Body Level Two</a:t>
            </a:r>
          </a:p>
          <a:p>
            <a:pPr lvl="2"/>
            <a:r>
              <a:t>Body Level Three</a:t>
            </a:r>
          </a:p>
          <a:p>
            <a:pPr lvl="3"/>
            <a:r>
              <a:t>Body Level Four</a:t>
            </a:r>
          </a:p>
          <a:p>
            <a:pPr lvl="4"/>
            <a:r>
              <a:t>Body Level Five</a:t>
            </a:r>
          </a:p>
        </p:txBody>
      </p:sp>
      <p:sp>
        <p:nvSpPr>
          <p:cNvPr id="3" name="Shape 76"/>
          <p:cNvSpPr>
            <a:spLocks noGrp="1"/>
          </p:cNvSpPr>
          <p:nvPr>
            <p:ph type="sldNum" sz="quarter" idx="10"/>
          </p:nvPr>
        </p:nvSpPr>
        <p:spPr/>
        <p:txBody>
          <a:bodyPr/>
          <a:lstStyle>
            <a:lvl1pPr>
              <a:defRPr/>
            </a:lvl1pPr>
          </a:lstStyle>
          <a:p>
            <a:fld id="{48288E62-7D19-4216-AAA2-AC5EDDC3E097}" type="slidenum">
              <a:rPr lang="en-US" altLang="en-US"/>
              <a:pPr/>
              <a:t>‹#›</a:t>
            </a:fld>
            <a:endParaRPr lang="en-US" altLang="en-US"/>
          </a:p>
        </p:txBody>
      </p:sp>
    </p:spTree>
    <p:extLst>
      <p:ext uri="{BB962C8B-B14F-4D97-AF65-F5344CB8AC3E}">
        <p14:creationId xmlns:p14="http://schemas.microsoft.com/office/powerpoint/2010/main" val="1165867017"/>
      </p:ext>
    </p:extLst>
  </p:cSld>
  <p:clrMapOvr>
    <a:masterClrMapping/>
  </p:clrMapOvr>
  <p:transition xmlns:p14="http://schemas.microsoft.com/office/powerpoint/2010/main" spd="med"/>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C2F35F"/>
            </a:gs>
            <a:gs pos="62000">
              <a:srgbClr val="92BE3F"/>
            </a:gs>
            <a:gs pos="100000">
              <a:srgbClr val="80A33D"/>
            </a:gs>
          </a:gsLst>
          <a:lin ang="5400000"/>
        </a:gradFill>
        <a:effectLst/>
      </p:bgPr>
    </p:bg>
    <p:spTree>
      <p:nvGrpSpPr>
        <p:cNvPr id="1" name=""/>
        <p:cNvGrpSpPr/>
        <p:nvPr/>
      </p:nvGrpSpPr>
      <p:grpSpPr>
        <a:xfrm>
          <a:off x="0" y="0"/>
          <a:ext cx="0" cy="0"/>
          <a:chOff x="0" y="0"/>
          <a:chExt cx="0" cy="0"/>
        </a:xfrm>
      </p:grpSpPr>
      <p:grpSp>
        <p:nvGrpSpPr>
          <p:cNvPr id="31746" name="Group 41"/>
          <p:cNvGrpSpPr>
            <a:grpSpLocks/>
          </p:cNvGrpSpPr>
          <p:nvPr/>
        </p:nvGrpSpPr>
        <p:grpSpPr bwMode="auto">
          <a:xfrm>
            <a:off x="-304800" y="0"/>
            <a:ext cx="9932988" cy="6858000"/>
            <a:chOff x="-382404" y="0"/>
            <a:chExt cx="9932332" cy="6858000"/>
          </a:xfrm>
        </p:grpSpPr>
        <p:grpSp>
          <p:nvGrpSpPr>
            <p:cNvPr id="31755" name="Group 44"/>
            <p:cNvGrpSpPr>
              <a:grpSpLocks/>
            </p:cNvGrpSpPr>
            <p:nvPr/>
          </p:nvGrpSpPr>
          <p:grpSpPr bwMode="auto">
            <a:xfrm>
              <a:off x="0" y="0"/>
              <a:ext cx="9144000" cy="6858000"/>
              <a:chOff x="0" y="0"/>
              <a:chExt cx="9144000" cy="6858000"/>
            </a:xfrm>
          </p:grpSpPr>
          <p:grpSp>
            <p:nvGrpSpPr>
              <p:cNvPr id="31778" name="Group 4"/>
              <p:cNvGrpSpPr>
                <a:grpSpLocks/>
              </p:cNvGrpSpPr>
              <p:nvPr/>
            </p:nvGrpSpPr>
            <p:grpSpPr bwMode="auto">
              <a:xfrm>
                <a:off x="0" y="0"/>
                <a:ext cx="2514600" cy="6858000"/>
                <a:chOff x="0" y="0"/>
                <a:chExt cx="2514600" cy="6858000"/>
              </a:xfrm>
            </p:grpSpPr>
            <p:sp>
              <p:nvSpPr>
                <p:cNvPr id="113" name="Rectangle 112"/>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4"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5"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1779" name="Group 5"/>
              <p:cNvGrpSpPr>
                <a:grpSpLocks/>
              </p:cNvGrpSpPr>
              <p:nvPr/>
            </p:nvGrpSpPr>
            <p:grpSpPr bwMode="auto">
              <a:xfrm>
                <a:off x="422910" y="0"/>
                <a:ext cx="2514600" cy="6858000"/>
                <a:chOff x="0" y="0"/>
                <a:chExt cx="2514600" cy="6858000"/>
              </a:xfrm>
            </p:grpSpPr>
            <p:sp>
              <p:nvSpPr>
                <p:cNvPr id="110" name="Rectangle 109"/>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1" name="Rectangle 110"/>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2" name="Rectangle 111"/>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1780" name="Group 9"/>
              <p:cNvGrpSpPr>
                <a:grpSpLocks/>
              </p:cNvGrpSpPr>
              <p:nvPr/>
            </p:nvGrpSpPr>
            <p:grpSpPr bwMode="auto">
              <a:xfrm rot="10800000">
                <a:off x="6629400" y="0"/>
                <a:ext cx="2514600" cy="6858000"/>
                <a:chOff x="0" y="0"/>
                <a:chExt cx="2514600" cy="6858000"/>
              </a:xfrm>
            </p:grpSpPr>
            <p:sp>
              <p:nvSpPr>
                <p:cNvPr id="107" name="Rectangle 106"/>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8" name="Rectangle 107"/>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9" name="Rectangle 108"/>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104" name="Rectangle 103"/>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5" name="Rectangle 104"/>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6" name="Rectangle 105"/>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Freeform 43"/>
            <p:cNvSpPr/>
            <p:nvPr/>
          </p:nvSpPr>
          <p:spPr>
            <a:xfrm>
              <a:off x="-12540" y="5035550"/>
              <a:ext cx="9144983"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5" name="Freeform 44"/>
            <p:cNvSpPr/>
            <p:nvPr/>
          </p:nvSpPr>
          <p:spPr>
            <a:xfrm>
              <a:off x="-12540" y="3467100"/>
              <a:ext cx="9144983"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6" name="Freeform 45"/>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7" name="Freeform 46"/>
            <p:cNvSpPr/>
            <p:nvPr/>
          </p:nvSpPr>
          <p:spPr>
            <a:xfrm>
              <a:off x="-12540" y="5284788"/>
              <a:ext cx="9144983"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9" name="Freeform 48"/>
            <p:cNvSpPr/>
            <p:nvPr/>
          </p:nvSpPr>
          <p:spPr>
            <a:xfrm>
              <a:off x="2136793" y="5132388"/>
              <a:ext cx="6982951"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50" name="Hexagon 49"/>
            <p:cNvSpPr/>
            <p:nvPr/>
          </p:nvSpPr>
          <p:spPr>
            <a:xfrm rot="1800000">
              <a:off x="2995573" y="2859088"/>
              <a:ext cx="1601682"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1" name="Hexagon 50"/>
            <p:cNvSpPr/>
            <p:nvPr/>
          </p:nvSpPr>
          <p:spPr>
            <a:xfrm rot="1800000">
              <a:off x="3719425" y="412591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2" name="Hexagon 51"/>
            <p:cNvSpPr/>
            <p:nvPr/>
          </p:nvSpPr>
          <p:spPr>
            <a:xfrm rot="1800000">
              <a:off x="3728949" y="1592263"/>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3" name="Hexagon 52"/>
            <p:cNvSpPr/>
            <p:nvPr/>
          </p:nvSpPr>
          <p:spPr>
            <a:xfrm rot="1800000">
              <a:off x="2976524" y="325438"/>
              <a:ext cx="1601682"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4" name="Hexagon 53"/>
            <p:cNvSpPr/>
            <p:nvPr/>
          </p:nvSpPr>
          <p:spPr>
            <a:xfrm rot="1800000">
              <a:off x="4462326" y="5383213"/>
              <a:ext cx="1601682"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5" name="Freeform 54"/>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6" name="Hexagon 55"/>
            <p:cNvSpPr/>
            <p:nvPr/>
          </p:nvSpPr>
          <p:spPr>
            <a:xfrm rot="1800000">
              <a:off x="23969" y="540226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7" name="Hexagon 56"/>
            <p:cNvSpPr/>
            <p:nvPr/>
          </p:nvSpPr>
          <p:spPr>
            <a:xfrm rot="1800000">
              <a:off x="52542" y="2849563"/>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8" name="Hexagon 57"/>
            <p:cNvSpPr/>
            <p:nvPr/>
          </p:nvSpPr>
          <p:spPr>
            <a:xfrm rot="1800000">
              <a:off x="776394" y="412591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9" name="Hexagon 58"/>
            <p:cNvSpPr/>
            <p:nvPr/>
          </p:nvSpPr>
          <p:spPr>
            <a:xfrm rot="1800000">
              <a:off x="1509771" y="5411788"/>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60" name="Hexagon 59"/>
            <p:cNvSpPr/>
            <p:nvPr/>
          </p:nvSpPr>
          <p:spPr>
            <a:xfrm rot="1800000">
              <a:off x="1528820" y="2859088"/>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5" name="Hexagon 94"/>
            <p:cNvSpPr/>
            <p:nvPr/>
          </p:nvSpPr>
          <p:spPr>
            <a:xfrm rot="1800000">
              <a:off x="795443" y="1563688"/>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6" name="Hexagon 95"/>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7" name="Hexagon 96"/>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8" name="Hexagon 97"/>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9" name="Freeform 98"/>
            <p:cNvSpPr/>
            <p:nvPr/>
          </p:nvSpPr>
          <p:spPr>
            <a:xfrm rot="1800000">
              <a:off x="8306997" y="4056063"/>
              <a:ext cx="1242931"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0" name="Freeform 99"/>
            <p:cNvSpPr/>
            <p:nvPr/>
          </p:nvSpPr>
          <p:spPr>
            <a:xfrm rot="1800000">
              <a:off x="8306997"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66" name="Rectangle 65"/>
          <p:cNvSpPr/>
          <p:nvPr/>
        </p:nvSpPr>
        <p:spPr>
          <a:xfrm>
            <a:off x="457200" y="333375"/>
            <a:ext cx="8229600" cy="6186488"/>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0" name="Rectangle 69"/>
          <p:cNvSpPr/>
          <p:nvPr/>
        </p:nvSpPr>
        <p:spPr>
          <a:xfrm>
            <a:off x="4560888" y="-22225"/>
            <a:ext cx="3679825" cy="700088"/>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1" name="Rectangle 70"/>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1750" name="Title Placeholder 1"/>
          <p:cNvSpPr>
            <a:spLocks noGrp="1"/>
          </p:cNvSpPr>
          <p:nvPr>
            <p:ph type="title"/>
          </p:nvPr>
        </p:nvSpPr>
        <p:spPr bwMode="auto">
          <a:xfrm>
            <a:off x="1042988" y="1027113"/>
            <a:ext cx="702468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cy-GB" altLang="en-US" smtClean="0"/>
              <a:t>Click to edit Master title style</a:t>
            </a:r>
            <a:endParaRPr lang="en-US" altLang="en-US" smtClean="0"/>
          </a:p>
        </p:txBody>
      </p:sp>
      <p:sp>
        <p:nvSpPr>
          <p:cNvPr id="31751" name="Text Placeholder 2"/>
          <p:cNvSpPr>
            <a:spLocks noGrp="1"/>
          </p:cNvSpPr>
          <p:nvPr>
            <p:ph type="body" idx="1"/>
          </p:nvPr>
        </p:nvSpPr>
        <p:spPr bwMode="auto">
          <a:xfrm>
            <a:off x="1042988" y="2324100"/>
            <a:ext cx="6777037" cy="350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y-GB" altLang="en-US" dirty="0" smtClean="0"/>
              <a:t>Click to edit Master text styles</a:t>
            </a:r>
          </a:p>
          <a:p>
            <a:pPr lvl="1"/>
            <a:r>
              <a:rPr lang="cy-GB" altLang="en-US" dirty="0" smtClean="0"/>
              <a:t>Second level</a:t>
            </a:r>
          </a:p>
          <a:p>
            <a:pPr lvl="2"/>
            <a:r>
              <a:rPr lang="cy-GB" altLang="en-US" dirty="0" smtClean="0"/>
              <a:t>Third level</a:t>
            </a:r>
          </a:p>
          <a:p>
            <a:pPr lvl="3"/>
            <a:r>
              <a:rPr lang="cy-GB" altLang="en-US" dirty="0" smtClean="0"/>
              <a:t>Fourth level</a:t>
            </a:r>
          </a:p>
          <a:p>
            <a:pPr lvl="4"/>
            <a:r>
              <a:rPr lang="cy-GB" altLang="en-US" dirty="0" smtClean="0"/>
              <a:t>Fifth level</a:t>
            </a:r>
            <a:endParaRPr lang="en-US" altLang="en-US" dirty="0" smtClean="0"/>
          </a:p>
        </p:txBody>
      </p:sp>
      <p:sp>
        <p:nvSpPr>
          <p:cNvPr id="4" name="Date Placeholder 3"/>
          <p:cNvSpPr>
            <a:spLocks noGrp="1"/>
          </p:cNvSpPr>
          <p:nvPr>
            <p:ph type="dt" sz="half" idx="2"/>
          </p:nvPr>
        </p:nvSpPr>
        <p:spPr>
          <a:xfrm>
            <a:off x="5997575" y="223838"/>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EFEFE"/>
                </a:solidFill>
              </a:defRPr>
            </a:lvl1pPr>
          </a:lstStyle>
          <a:p>
            <a:fld id="{C355C10F-F6FA-4C2F-883F-94EA2BC37854}" type="datetimeFigureOut">
              <a:rPr lang="en-GB" altLang="en-US"/>
              <a:pPr/>
              <a:t>30/01/18</a:t>
            </a:fld>
            <a:endParaRPr lang="en-GB" altLang="en-US"/>
          </a:p>
        </p:txBody>
      </p:sp>
      <p:sp>
        <p:nvSpPr>
          <p:cNvPr id="5" name="Footer Placeholder 4"/>
          <p:cNvSpPr>
            <a:spLocks noGrp="1"/>
          </p:cNvSpPr>
          <p:nvPr>
            <p:ph type="ftr" sz="quarter" idx="3"/>
          </p:nvPr>
        </p:nvSpPr>
        <p:spPr>
          <a:xfrm>
            <a:off x="4641850" y="5851525"/>
            <a:ext cx="3502025" cy="365125"/>
          </a:xfrm>
          <a:prstGeom prst="rect">
            <a:avLst/>
          </a:prstGeom>
        </p:spPr>
        <p:txBody>
          <a:bodyPr vert="horz" lIns="91440" tIns="45720" rIns="91440" bIns="45720" rtlCol="0" anchor="ctr"/>
          <a:lstStyle>
            <a:lvl1pPr algn="r">
              <a:defRPr sz="1200">
                <a:solidFill>
                  <a:schemeClr val="accent1"/>
                </a:solidFill>
                <a:latin typeface="Arial" charset="0"/>
                <a:ea typeface="ＭＳ Ｐゴシック" charset="0"/>
                <a:cs typeface="ＭＳ Ｐゴシック" charset="0"/>
              </a:defRPr>
            </a:lvl1pPr>
          </a:lstStyle>
          <a:p>
            <a:pPr>
              <a:defRPr/>
            </a:pPr>
            <a:endParaRPr lang="en-GB"/>
          </a:p>
        </p:txBody>
      </p:sp>
      <p:sp>
        <p:nvSpPr>
          <p:cNvPr id="6" name="Slide Number Placeholder 5"/>
          <p:cNvSpPr>
            <a:spLocks noGrp="1"/>
          </p:cNvSpPr>
          <p:nvPr>
            <p:ph type="sldNum" sz="quarter" idx="4"/>
          </p:nvPr>
        </p:nvSpPr>
        <p:spPr>
          <a:xfrm>
            <a:off x="4649788" y="223838"/>
            <a:ext cx="1331912" cy="365125"/>
          </a:xfrm>
          <a:prstGeom prst="rect">
            <a:avLst/>
          </a:prstGeom>
        </p:spPr>
        <p:txBody>
          <a:bodyPr vert="horz" wrap="square" lIns="91440" tIns="45720" rIns="91440" bIns="45720" numCol="1" anchor="ctr" anchorCtr="0" compatLnSpc="1">
            <a:prstTxWarp prst="textNoShape">
              <a:avLst/>
            </a:prstTxWarp>
          </a:bodyPr>
          <a:lstStyle>
            <a:lvl1pPr>
              <a:defRPr sz="1200">
                <a:solidFill>
                  <a:srgbClr val="FEFEFE"/>
                </a:solidFill>
              </a:defRPr>
            </a:lvl1pPr>
          </a:lstStyle>
          <a:p>
            <a:fld id="{93408B79-BD00-426C-9D37-AA830D0FF8AC}"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871" r:id="rId1"/>
    <p:sldLayoutId id="2147483863" r:id="rId2"/>
    <p:sldLayoutId id="2147483864" r:id="rId3"/>
    <p:sldLayoutId id="2147483865" r:id="rId4"/>
    <p:sldLayoutId id="2147483866" r:id="rId5"/>
    <p:sldLayoutId id="2147483867" r:id="rId6"/>
    <p:sldLayoutId id="2147483868" r:id="rId7"/>
    <p:sldLayoutId id="2147483872" r:id="rId8"/>
    <p:sldLayoutId id="2147483873" r:id="rId9"/>
    <p:sldLayoutId id="2147483869" r:id="rId10"/>
    <p:sldLayoutId id="2147483870" r:id="rId11"/>
    <p:sldLayoutId id="2147483874" r:id="rId12"/>
  </p:sldLayoutIdLst>
  <p:txStyles>
    <p:titleStyle>
      <a:lvl1pPr algn="l" rtl="0" fontAlgn="base">
        <a:spcBef>
          <a:spcPct val="0"/>
        </a:spcBef>
        <a:spcAft>
          <a:spcPct val="0"/>
        </a:spcAft>
        <a:defRPr sz="4000" kern="1200">
          <a:solidFill>
            <a:schemeClr val="accent1"/>
          </a:solidFill>
          <a:latin typeface="+mj-lt"/>
          <a:ea typeface="MS PGothic" panose="020B0600070205080204" pitchFamily="34" charset="-128"/>
          <a:cs typeface="+mj-cs"/>
        </a:defRPr>
      </a:lvl1pPr>
      <a:lvl2pPr algn="l" rtl="0" fontAlgn="base">
        <a:spcBef>
          <a:spcPct val="0"/>
        </a:spcBef>
        <a:spcAft>
          <a:spcPct val="0"/>
        </a:spcAft>
        <a:defRPr sz="4000">
          <a:solidFill>
            <a:schemeClr val="accent1"/>
          </a:solidFill>
          <a:latin typeface="Century Gothic" panose="020B0502020202020204" pitchFamily="34" charset="0"/>
          <a:ea typeface="MS PGothic" panose="020B0600070205080204" pitchFamily="34" charset="-128"/>
        </a:defRPr>
      </a:lvl2pPr>
      <a:lvl3pPr algn="l" rtl="0" fontAlgn="base">
        <a:spcBef>
          <a:spcPct val="0"/>
        </a:spcBef>
        <a:spcAft>
          <a:spcPct val="0"/>
        </a:spcAft>
        <a:defRPr sz="4000">
          <a:solidFill>
            <a:schemeClr val="accent1"/>
          </a:solidFill>
          <a:latin typeface="Century Gothic" panose="020B0502020202020204" pitchFamily="34" charset="0"/>
          <a:ea typeface="MS PGothic" panose="020B0600070205080204" pitchFamily="34" charset="-128"/>
        </a:defRPr>
      </a:lvl3pPr>
      <a:lvl4pPr algn="l" rtl="0" fontAlgn="base">
        <a:spcBef>
          <a:spcPct val="0"/>
        </a:spcBef>
        <a:spcAft>
          <a:spcPct val="0"/>
        </a:spcAft>
        <a:defRPr sz="4000">
          <a:solidFill>
            <a:schemeClr val="accent1"/>
          </a:solidFill>
          <a:latin typeface="Century Gothic" panose="020B0502020202020204" pitchFamily="34" charset="0"/>
          <a:ea typeface="MS PGothic" panose="020B0600070205080204" pitchFamily="34" charset="-128"/>
        </a:defRPr>
      </a:lvl4pPr>
      <a:lvl5pPr algn="l" rtl="0" fontAlgn="base">
        <a:spcBef>
          <a:spcPct val="0"/>
        </a:spcBef>
        <a:spcAft>
          <a:spcPct val="0"/>
        </a:spcAft>
        <a:defRPr sz="4000">
          <a:solidFill>
            <a:schemeClr val="accent1"/>
          </a:solidFill>
          <a:latin typeface="Century Gothic" panose="020B0502020202020204" pitchFamily="34" charset="0"/>
          <a:ea typeface="MS PGothic" panose="020B0600070205080204" pitchFamily="34" charset="-128"/>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3050" algn="l" rtl="0" fontAlgn="base">
        <a:spcBef>
          <a:spcPct val="20000"/>
        </a:spcBef>
        <a:spcAft>
          <a:spcPct val="0"/>
        </a:spcAft>
        <a:buClr>
          <a:schemeClr val="accent1"/>
        </a:buClr>
        <a:buSzPct val="76000"/>
        <a:buFont typeface="Wingdings 2" panose="05020102010507070707" pitchFamily="18" charset="2"/>
        <a:buChar char=""/>
        <a:defRPr sz="2400" kern="1200">
          <a:solidFill>
            <a:schemeClr val="tx2"/>
          </a:solidFill>
          <a:latin typeface="+mn-lt"/>
          <a:ea typeface="MS PGothic" panose="020B0600070205080204" pitchFamily="34" charset="-128"/>
          <a:cs typeface="+mn-cs"/>
        </a:defRPr>
      </a:lvl1pPr>
      <a:lvl2pPr marL="639763" indent="-273050" algn="l" rtl="0" fontAlgn="base">
        <a:spcBef>
          <a:spcPct val="20000"/>
        </a:spcBef>
        <a:spcAft>
          <a:spcPct val="0"/>
        </a:spcAft>
        <a:buClr>
          <a:schemeClr val="accent1"/>
        </a:buClr>
        <a:buSzPct val="76000"/>
        <a:buFont typeface="Wingdings 2" panose="05020102010507070707" pitchFamily="18" charset="2"/>
        <a:buChar char=""/>
        <a:defRPr sz="2200" kern="1200">
          <a:solidFill>
            <a:schemeClr val="tx2"/>
          </a:solidFill>
          <a:latin typeface="+mn-lt"/>
          <a:ea typeface="MS PGothic" panose="020B0600070205080204" pitchFamily="34" charset="-128"/>
          <a:cs typeface="+mn-cs"/>
        </a:defRPr>
      </a:lvl2pPr>
      <a:lvl3pPr marL="914400" indent="-228600" algn="l" rtl="0" fontAlgn="base">
        <a:spcBef>
          <a:spcPct val="20000"/>
        </a:spcBef>
        <a:spcAft>
          <a:spcPct val="0"/>
        </a:spcAft>
        <a:buClr>
          <a:schemeClr val="accent1"/>
        </a:buClr>
        <a:buSzPct val="76000"/>
        <a:buFont typeface="Wingdings 2" panose="05020102010507070707" pitchFamily="18" charset="2"/>
        <a:buChar char=""/>
        <a:defRPr sz="2000" kern="1200">
          <a:solidFill>
            <a:schemeClr val="tx2"/>
          </a:solidFill>
          <a:latin typeface="+mn-lt"/>
          <a:ea typeface="MS PGothic" panose="020B0600070205080204" pitchFamily="34" charset="-128"/>
          <a:cs typeface="+mn-cs"/>
        </a:defRPr>
      </a:lvl3pPr>
      <a:lvl4pPr marL="1123950" indent="-228600" algn="l" rtl="0" fontAlgn="base">
        <a:spcBef>
          <a:spcPct val="20000"/>
        </a:spcBef>
        <a:spcAft>
          <a:spcPct val="0"/>
        </a:spcAft>
        <a:buClr>
          <a:schemeClr val="accent1"/>
        </a:buClr>
        <a:buSzPct val="76000"/>
        <a:buFont typeface="Wingdings 2" panose="05020102010507070707" pitchFamily="18" charset="2"/>
        <a:buChar char=""/>
        <a:defRPr kern="1200">
          <a:solidFill>
            <a:schemeClr val="tx2"/>
          </a:solidFill>
          <a:latin typeface="+mn-lt"/>
          <a:ea typeface="MS PGothic" panose="020B0600070205080204" pitchFamily="34" charset="-128"/>
          <a:cs typeface="+mn-cs"/>
        </a:defRPr>
      </a:lvl4pPr>
      <a:lvl5pPr marL="1325563" indent="-228600" algn="l" rtl="0" fontAlgn="base">
        <a:spcBef>
          <a:spcPct val="20000"/>
        </a:spcBef>
        <a:spcAft>
          <a:spcPct val="0"/>
        </a:spcAft>
        <a:buClr>
          <a:schemeClr val="accent1"/>
        </a:buClr>
        <a:buSzPct val="76000"/>
        <a:buFont typeface="Wingdings 2" panose="05020102010507070707" pitchFamily="18" charset="2"/>
        <a:buChar char=""/>
        <a:defRPr sz="1600" kern="1200">
          <a:solidFill>
            <a:schemeClr val="tx2"/>
          </a:solidFill>
          <a:latin typeface="+mn-lt"/>
          <a:ea typeface="MS PGothic" panose="020B0600070205080204" pitchFamily="34" charset="-128"/>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g"/><Relationship Id="rId4" Type="http://schemas.openxmlformats.org/officeDocument/2006/relationships/image" Target="../media/image5.jpg"/><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 Id="rId3" Type="http://schemas.openxmlformats.org/officeDocument/2006/relationships/image" Target="../media/image7.jpg"/></Relationships>
</file>

<file path=ppt/slides/_rels/slide13.xml.rels><?xml version="1.0" encoding="UTF-8" standalone="yes"?>
<Relationships xmlns="http://schemas.openxmlformats.org/package/2006/relationships"><Relationship Id="rId3" Type="http://schemas.openxmlformats.org/officeDocument/2006/relationships/hyperlink" Target="http://today.uconn.edu/wp-content/uploads/2012/07/FSU_protest_Tallahassee_rc01458.jpg" TargetMode="External"/><Relationship Id="rId4" Type="http://schemas.openxmlformats.org/officeDocument/2006/relationships/hyperlink" Target="http://digital.lib.uiowa.edu/cdm/ref/collection/ictcs/id/4949" TargetMode="External"/><Relationship Id="rId5" Type="http://schemas.openxmlformats.org/officeDocument/2006/relationships/image" Target="../media/image9.jpeg"/><Relationship Id="rId6" Type="http://schemas.openxmlformats.org/officeDocument/2006/relationships/image" Target="../media/image10.png"/><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e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e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e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jpeg"/></Relationships>
</file>

<file path=ppt/slides/_rels/slide54.xml.rels><?xml version="1.0" encoding="UTF-8" standalone="yes"?>
<Relationships xmlns="http://schemas.openxmlformats.org/package/2006/relationships"><Relationship Id="rId3" Type="http://schemas.openxmlformats.org/officeDocument/2006/relationships/hyperlink" Target="http://www" TargetMode="External"/><Relationship Id="rId4" Type="http://schemas.openxmlformats.org/officeDocument/2006/relationships/hyperlink" Target="http://www.tandfonline.com.ezproxy.uwtsd.ac.uk/toc/cjcr20/30/3" TargetMode="External"/><Relationship Id="rId5" Type="http://schemas.openxmlformats.org/officeDocument/2006/relationships/hyperlink" Target="http://www.tandfonline.com.ezproxy.uwtsd.ac.uk/toc/cjcr20/28/3" TargetMode="External"/><Relationship Id="rId1" Type="http://schemas.openxmlformats.org/officeDocument/2006/relationships/slideLayout" Target="../slideLayouts/slideLayout2.xml"/><Relationship Id="rId2" Type="http://schemas.openxmlformats.org/officeDocument/2006/relationships/hyperlink" Target="http://www.tandfonline.com.ezproxy.uwtsd.ac.uk/author/Ahlin,+Lars"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booksandjourn" TargetMode="External"/><Relationship Id="rId4" Type="http://schemas.openxmlformats.org/officeDocument/2006/relationships/hyperlink" Target="http://booksandjournals.brillonline.com/search?value1=&amp;option1=all&amp;value2=Peter+Nissen&amp;option2=author" TargetMode="External"/><Relationship Id="rId1" Type="http://schemas.openxmlformats.org/officeDocument/2006/relationships/slideLayout" Target="../slideLayouts/slideLayout2.xml"/><Relationship Id="rId2" Type="http://schemas.openxmlformats.org/officeDocument/2006/relationships/hyperlink" Target="http://booksandjournals.brillonline.com/search?value1=&amp;option1=all&amp;value2=Elisabeth+Hense&amp;option2=author" TargetMode="Externa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Title 1"/>
          <p:cNvSpPr>
            <a:spLocks noGrp="1"/>
          </p:cNvSpPr>
          <p:nvPr>
            <p:ph type="ctrTitle"/>
          </p:nvPr>
        </p:nvSpPr>
        <p:spPr>
          <a:xfrm>
            <a:off x="4356100" y="836613"/>
            <a:ext cx="4019550" cy="1152525"/>
          </a:xfrm>
        </p:spPr>
        <p:txBody>
          <a:bodyPr rtlCol="0">
            <a:normAutofit fontScale="90000"/>
          </a:bodyPr>
          <a:lstStyle/>
          <a:p>
            <a:pPr algn="ctr" fontAlgn="auto">
              <a:spcAft>
                <a:spcPts val="0"/>
              </a:spcAft>
              <a:defRPr/>
            </a:pPr>
            <a:r>
              <a:rPr lang="en-GB" altLang="en-US" sz="2400" dirty="0" smtClean="0">
                <a:solidFill>
                  <a:schemeClr val="accent1">
                    <a:satMod val="150000"/>
                  </a:schemeClr>
                </a:solidFill>
                <a:ea typeface="ＭＳ Ｐゴシック" pitchFamily="34" charset="-128"/>
              </a:rPr>
              <a:t>TRRS5008</a:t>
            </a:r>
            <a:r>
              <a:rPr lang="en-GB" altLang="en-US" sz="2400" dirty="0">
                <a:solidFill>
                  <a:schemeClr val="accent1">
                    <a:satMod val="150000"/>
                  </a:schemeClr>
                </a:solidFill>
                <a:ea typeface="ＭＳ Ｐゴシック" pitchFamily="34" charset="-128"/>
              </a:rPr>
              <a:t/>
            </a:r>
            <a:br>
              <a:rPr lang="en-GB" altLang="en-US" sz="2400" dirty="0">
                <a:solidFill>
                  <a:schemeClr val="accent1">
                    <a:satMod val="150000"/>
                  </a:schemeClr>
                </a:solidFill>
                <a:ea typeface="ＭＳ Ｐゴシック" pitchFamily="34" charset="-128"/>
              </a:rPr>
            </a:br>
            <a:r>
              <a:rPr lang="en-GB" altLang="en-US" sz="2400" dirty="0" smtClean="0">
                <a:solidFill>
                  <a:schemeClr val="accent1">
                    <a:satMod val="150000"/>
                  </a:schemeClr>
                </a:solidFill>
                <a:ea typeface="ＭＳ Ｐゴシック" pitchFamily="34" charset="-128"/>
              </a:rPr>
              <a:t/>
            </a:r>
            <a:br>
              <a:rPr lang="en-GB" altLang="en-US" sz="2400" dirty="0" smtClean="0">
                <a:solidFill>
                  <a:schemeClr val="accent1">
                    <a:satMod val="150000"/>
                  </a:schemeClr>
                </a:solidFill>
                <a:ea typeface="ＭＳ Ｐゴシック" pitchFamily="34" charset="-128"/>
              </a:rPr>
            </a:br>
            <a:r>
              <a:rPr lang="en-GB" altLang="en-US" sz="2400" dirty="0" smtClean="0">
                <a:solidFill>
                  <a:schemeClr val="accent1">
                    <a:satMod val="150000"/>
                  </a:schemeClr>
                </a:solidFill>
                <a:ea typeface="ＭＳ Ｐゴシック" pitchFamily="34" charset="-128"/>
              </a:rPr>
              <a:t>Alternative </a:t>
            </a:r>
            <a:r>
              <a:rPr lang="en-GB" altLang="en-US" sz="2400" dirty="0" err="1" smtClean="0">
                <a:solidFill>
                  <a:schemeClr val="accent1">
                    <a:satMod val="150000"/>
                  </a:schemeClr>
                </a:solidFill>
                <a:ea typeface="ＭＳ Ｐゴシック" pitchFamily="34" charset="-128"/>
              </a:rPr>
              <a:t>Spiritualities</a:t>
            </a:r>
            <a:endParaRPr lang="en-GB" altLang="en-US" sz="2400" dirty="0" smtClean="0">
              <a:solidFill>
                <a:schemeClr val="accent1">
                  <a:satMod val="150000"/>
                </a:schemeClr>
              </a:solidFill>
              <a:ea typeface="ＭＳ Ｐゴシック" pitchFamily="34" charset="-128"/>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043608" y="764704"/>
            <a:ext cx="7024687" cy="1143000"/>
          </a:xfrm>
        </p:spPr>
        <p:txBody>
          <a:bodyPr/>
          <a:lstStyle/>
          <a:p>
            <a:r>
              <a:rPr lang="en-US" altLang="en-US" sz="2800" dirty="0" smtClean="0"/>
              <a:t>Alternative </a:t>
            </a:r>
            <a:r>
              <a:rPr lang="en-US" altLang="en-US" sz="2800" dirty="0" err="1" smtClean="0"/>
              <a:t>Spiritualities</a:t>
            </a:r>
            <a:r>
              <a:rPr lang="en-US" altLang="en-US" sz="2800" dirty="0" smtClean="0"/>
              <a:t> (New Age </a:t>
            </a:r>
            <a:r>
              <a:rPr lang="en-US" altLang="en-US" sz="2800" dirty="0" err="1" smtClean="0"/>
              <a:t>spiritualities</a:t>
            </a:r>
            <a:r>
              <a:rPr lang="en-US" altLang="en-US" sz="2800" dirty="0" smtClean="0"/>
              <a:t>).</a:t>
            </a:r>
            <a:endParaRPr lang="en-US" altLang="en-US" sz="2800" dirty="0" smtClean="0"/>
          </a:p>
        </p:txBody>
      </p:sp>
      <p:sp>
        <p:nvSpPr>
          <p:cNvPr id="3" name="Content Placeholder 2"/>
          <p:cNvSpPr>
            <a:spLocks noGrp="1"/>
          </p:cNvSpPr>
          <p:nvPr>
            <p:ph idx="1"/>
          </p:nvPr>
        </p:nvSpPr>
        <p:spPr>
          <a:xfrm>
            <a:off x="1042988" y="1916832"/>
            <a:ext cx="6777037" cy="4320480"/>
          </a:xfrm>
        </p:spPr>
        <p:txBody>
          <a:bodyPr/>
          <a:lstStyle/>
          <a:p>
            <a:r>
              <a:rPr lang="en-US" dirty="0" smtClean="0"/>
              <a:t>Alternative </a:t>
            </a:r>
            <a:r>
              <a:rPr lang="en-US" dirty="0" err="1" smtClean="0"/>
              <a:t>spiritualities</a:t>
            </a:r>
            <a:r>
              <a:rPr lang="en-US" dirty="0" smtClean="0"/>
              <a:t> </a:t>
            </a:r>
            <a:r>
              <a:rPr lang="mr-IN" dirty="0" smtClean="0"/>
              <a:t>–</a:t>
            </a:r>
            <a:r>
              <a:rPr lang="en-US" dirty="0" smtClean="0"/>
              <a:t> those beliefs and </a:t>
            </a:r>
            <a:r>
              <a:rPr lang="en-US" dirty="0"/>
              <a:t>p</a:t>
            </a:r>
            <a:r>
              <a:rPr lang="en-US" dirty="0" smtClean="0"/>
              <a:t>ractices that are not part of </a:t>
            </a:r>
            <a:r>
              <a:rPr lang="en-US" dirty="0" smtClean="0"/>
              <a:t>Christianity (depends where we are and what about ‘New Age Christians’? ) </a:t>
            </a:r>
            <a:r>
              <a:rPr lang="en-US" dirty="0" smtClean="0"/>
              <a:t>not </a:t>
            </a:r>
            <a:r>
              <a:rPr lang="en-US" dirty="0" smtClean="0"/>
              <a:t>necessarily part of the ‘mainstream’ (but becoming increasingly so) that </a:t>
            </a:r>
            <a:r>
              <a:rPr lang="en-US" dirty="0" smtClean="0"/>
              <a:t>still give </a:t>
            </a:r>
            <a:r>
              <a:rPr lang="en-US" dirty="0" smtClean="0"/>
              <a:t>individuals the opportunity to engage in the religious or the </a:t>
            </a:r>
            <a:r>
              <a:rPr lang="en-US" dirty="0" smtClean="0"/>
              <a:t>spiritual.</a:t>
            </a:r>
            <a:endParaRPr lang="en-US" dirty="0" smtClean="0"/>
          </a:p>
          <a:p>
            <a:r>
              <a:rPr lang="en-US" dirty="0" smtClean="0"/>
              <a:t>Where religion meets popular culture?</a:t>
            </a:r>
          </a:p>
          <a:p>
            <a:r>
              <a:rPr lang="en-US" dirty="0" smtClean="0"/>
              <a:t>Drawing on the past?</a:t>
            </a:r>
            <a:endParaRPr lang="en-US" dirty="0"/>
          </a:p>
        </p:txBody>
      </p:sp>
    </p:spTree>
    <p:extLst>
      <p:ext uri="{BB962C8B-B14F-4D97-AF65-F5344CB8AC3E}">
        <p14:creationId xmlns:p14="http://schemas.microsoft.com/office/powerpoint/2010/main" val="1978311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p:cNvSpPr>
            <a:spLocks noGrp="1"/>
          </p:cNvSpPr>
          <p:nvPr>
            <p:ph type="title"/>
          </p:nvPr>
        </p:nvSpPr>
        <p:spPr>
          <a:xfrm>
            <a:off x="557213" y="427038"/>
            <a:ext cx="4743450" cy="868362"/>
          </a:xfrm>
        </p:spPr>
        <p:txBody>
          <a:bodyPr/>
          <a:lstStyle/>
          <a:p>
            <a:r>
              <a:rPr lang="en-US" altLang="en-US" sz="2800" dirty="0" smtClean="0"/>
              <a:t>New Age/</a:t>
            </a:r>
            <a:br>
              <a:rPr lang="en-US" altLang="en-US" sz="2800" dirty="0" smtClean="0"/>
            </a:br>
            <a:r>
              <a:rPr lang="en-US" altLang="en-US" sz="2800" dirty="0" smtClean="0"/>
              <a:t>Alternative </a:t>
            </a:r>
            <a:r>
              <a:rPr lang="en-US" altLang="en-US" sz="2800" dirty="0" err="1" smtClean="0"/>
              <a:t>Spiritualities</a:t>
            </a:r>
            <a:endParaRPr lang="en-US" altLang="en-US" sz="2800" dirty="0" smtClean="0"/>
          </a:p>
        </p:txBody>
      </p:sp>
      <p:sp>
        <p:nvSpPr>
          <p:cNvPr id="36866" name="Content Placeholder 2"/>
          <p:cNvSpPr>
            <a:spLocks noGrp="1"/>
          </p:cNvSpPr>
          <p:nvPr>
            <p:ph idx="1"/>
          </p:nvPr>
        </p:nvSpPr>
        <p:spPr>
          <a:xfrm>
            <a:off x="971600" y="1844824"/>
            <a:ext cx="6777037" cy="4432300"/>
          </a:xfrm>
        </p:spPr>
        <p:txBody>
          <a:bodyPr/>
          <a:lstStyle/>
          <a:p>
            <a:r>
              <a:rPr lang="en-US" altLang="en-US" dirty="0" smtClean="0"/>
              <a:t>Current expressions of religious or spiritual belief and practice.  </a:t>
            </a:r>
          </a:p>
          <a:p>
            <a:r>
              <a:rPr lang="en-US" altLang="en-US" dirty="0" smtClean="0"/>
              <a:t>Has the secular become </a:t>
            </a:r>
            <a:r>
              <a:rPr lang="en-US" altLang="en-US" dirty="0" smtClean="0"/>
              <a:t>the religion</a:t>
            </a:r>
            <a:r>
              <a:rPr lang="en-US" altLang="en-US" dirty="0" smtClean="0"/>
              <a:t>?</a:t>
            </a:r>
          </a:p>
          <a:p>
            <a:r>
              <a:rPr lang="en-US" altLang="en-US" dirty="0" smtClean="0"/>
              <a:t>What was, what is and what might </a:t>
            </a:r>
            <a:r>
              <a:rPr lang="en-US" altLang="en-US" dirty="0" smtClean="0"/>
              <a:t>be?</a:t>
            </a:r>
            <a:endParaRPr lang="en-US" altLang="en-US" dirty="0" smtClean="0"/>
          </a:p>
          <a:p>
            <a:r>
              <a:rPr lang="en-US" altLang="en-US" dirty="0" smtClean="0"/>
              <a:t>What do we do if we aren’t going to church?</a:t>
            </a:r>
          </a:p>
          <a:p>
            <a:endParaRPr lang="en-US" altLang="en-US"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altLang="en-US" dirty="0" smtClean="0"/>
              <a:t>Grace Davie (2015) – the situation is complex with numerous factors to take into account when trying to understand the role, </a:t>
            </a:r>
            <a:r>
              <a:rPr lang="en-US" altLang="en-US" dirty="0" err="1" smtClean="0"/>
              <a:t>etc</a:t>
            </a:r>
            <a:r>
              <a:rPr lang="en-US" altLang="en-US" dirty="0" smtClean="0"/>
              <a:t>, of religion in the twenty-first century.  </a:t>
            </a:r>
          </a:p>
          <a:p>
            <a:r>
              <a:rPr lang="en-US" altLang="en-US" dirty="0"/>
              <a:t>All against a backdrop of secularity and pluralism, decline and growth.</a:t>
            </a:r>
          </a:p>
        </p:txBody>
      </p:sp>
    </p:spTree>
    <p:extLst>
      <p:ext uri="{BB962C8B-B14F-4D97-AF65-F5344CB8AC3E}">
        <p14:creationId xmlns:p14="http://schemas.microsoft.com/office/powerpoint/2010/main" val="119642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Content Placeholder 2"/>
          <p:cNvSpPr>
            <a:spLocks noGrp="1"/>
          </p:cNvSpPr>
          <p:nvPr>
            <p:ph idx="1"/>
          </p:nvPr>
        </p:nvSpPr>
        <p:spPr/>
        <p:txBody>
          <a:bodyPr/>
          <a:lstStyle/>
          <a:p>
            <a:r>
              <a:rPr lang="en-GB" altLang="en-US" smtClean="0"/>
              <a:t>Sutcliffe and Gilhus (2013, 1) say that ‘”New Age” is among the most disputed of categories in the study of religion in terms of agreeing content and boundaries’. </a:t>
            </a:r>
          </a:p>
          <a:p>
            <a:r>
              <a:rPr lang="en-GB" altLang="en-US" smtClean="0"/>
              <a:t>A big issue is also the term itself.</a:t>
            </a:r>
            <a:endParaRPr lang="en-US" altLang="en-US"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Shape 122"/>
          <p:cNvSpPr>
            <a:spLocks noGrp="1"/>
          </p:cNvSpPr>
          <p:nvPr>
            <p:ph type="body" idx="1"/>
          </p:nvPr>
        </p:nvSpPr>
        <p:spPr>
          <a:xfrm>
            <a:off x="1042988" y="755650"/>
            <a:ext cx="6777037" cy="5076825"/>
          </a:xfrm>
        </p:spPr>
        <p:txBody>
          <a:bodyPr>
            <a:normAutofit/>
          </a:bodyPr>
          <a:lstStyle/>
          <a:p>
            <a:pPr marL="0" indent="0" defTabSz="320675">
              <a:spcBef>
                <a:spcPct val="0"/>
              </a:spcBef>
              <a:buClrTx/>
              <a:buSzTx/>
              <a:buFont typeface="Wingdings 2" panose="05020102010507070707" pitchFamily="18" charset="2"/>
              <a:buNone/>
            </a:pPr>
            <a:r>
              <a:rPr lang="en-US" altLang="en-US" sz="2000" dirty="0" smtClean="0">
                <a:solidFill>
                  <a:srgbClr val="000000"/>
                </a:solidFill>
                <a:sym typeface="Trebuchet MS" panose="020B0603020202020204" pitchFamily="34" charset="0"/>
              </a:rPr>
              <a:t>Hubert </a:t>
            </a:r>
            <a:r>
              <a:rPr lang="en-US" altLang="en-US" sz="2000" u="sng" dirty="0" smtClean="0">
                <a:solidFill>
                  <a:srgbClr val="FF2600"/>
                </a:solidFill>
                <a:sym typeface="Trebuchet MS" panose="020B0603020202020204" pitchFamily="34" charset="0"/>
              </a:rPr>
              <a:t>Knoblauch</a:t>
            </a:r>
            <a:r>
              <a:rPr lang="en-US" altLang="en-US" sz="2000" dirty="0" smtClean="0">
                <a:solidFill>
                  <a:srgbClr val="000000"/>
                </a:solidFill>
                <a:sym typeface="Trebuchet MS" panose="020B0603020202020204" pitchFamily="34" charset="0"/>
              </a:rPr>
              <a:t> (2013)  - </a:t>
            </a:r>
            <a:r>
              <a:rPr lang="ja-JP" altLang="en-US" sz="2000" dirty="0" smtClean="0">
                <a:solidFill>
                  <a:srgbClr val="000000"/>
                </a:solidFill>
                <a:sym typeface="Trebuchet MS" panose="020B0603020202020204" pitchFamily="34" charset="0"/>
              </a:rPr>
              <a:t>‘</a:t>
            </a:r>
            <a:r>
              <a:rPr lang="en-US" altLang="en-US" sz="2000" dirty="0" smtClean="0">
                <a:solidFill>
                  <a:srgbClr val="000000"/>
                </a:solidFill>
                <a:sym typeface="Trebuchet MS" panose="020B0603020202020204" pitchFamily="34" charset="0"/>
              </a:rPr>
              <a:t>popular </a:t>
            </a:r>
            <a:r>
              <a:rPr lang="en-US" altLang="en-US" sz="2000" dirty="0" err="1" smtClean="0">
                <a:solidFill>
                  <a:srgbClr val="000000"/>
                </a:solidFill>
                <a:sym typeface="Trebuchet MS" panose="020B0603020202020204" pitchFamily="34" charset="0"/>
              </a:rPr>
              <a:t>spiritualities</a:t>
            </a:r>
            <a:r>
              <a:rPr lang="ja-JP" altLang="en-US" sz="2000" dirty="0" smtClean="0">
                <a:solidFill>
                  <a:srgbClr val="000000"/>
                </a:solidFill>
                <a:sym typeface="Trebuchet MS" panose="020B0603020202020204" pitchFamily="34" charset="0"/>
              </a:rPr>
              <a:t>’</a:t>
            </a:r>
            <a:r>
              <a:rPr lang="en-US" altLang="en-US" sz="2000" dirty="0" smtClean="0">
                <a:solidFill>
                  <a:srgbClr val="000000"/>
                </a:solidFill>
                <a:sym typeface="Trebuchet MS" panose="020B0603020202020204" pitchFamily="34" charset="0"/>
              </a:rPr>
              <a:t> not </a:t>
            </a:r>
            <a:r>
              <a:rPr lang="ja-JP" altLang="en-US" sz="2000" dirty="0" smtClean="0">
                <a:solidFill>
                  <a:srgbClr val="000000"/>
                </a:solidFill>
                <a:sym typeface="Trebuchet MS" panose="020B0603020202020204" pitchFamily="34" charset="0"/>
              </a:rPr>
              <a:t>‘</a:t>
            </a:r>
            <a:r>
              <a:rPr lang="en-US" altLang="en-US" sz="2000" dirty="0" smtClean="0">
                <a:solidFill>
                  <a:srgbClr val="000000"/>
                </a:solidFill>
                <a:sym typeface="Trebuchet MS" panose="020B0603020202020204" pitchFamily="34" charset="0"/>
              </a:rPr>
              <a:t>alternative </a:t>
            </a:r>
            <a:r>
              <a:rPr lang="en-US" altLang="en-US" sz="2000" dirty="0" err="1" smtClean="0">
                <a:solidFill>
                  <a:srgbClr val="000000"/>
                </a:solidFill>
                <a:sym typeface="Trebuchet MS" panose="020B0603020202020204" pitchFamily="34" charset="0"/>
              </a:rPr>
              <a:t>spiritualities</a:t>
            </a:r>
            <a:r>
              <a:rPr lang="ja-JP" altLang="en-US" sz="2000" dirty="0" smtClean="0">
                <a:solidFill>
                  <a:srgbClr val="000000"/>
                </a:solidFill>
                <a:sym typeface="Trebuchet MS" panose="020B0603020202020204" pitchFamily="34" charset="0"/>
              </a:rPr>
              <a:t>’</a:t>
            </a:r>
            <a:r>
              <a:rPr lang="en-US" altLang="en-US" sz="2000" dirty="0" smtClean="0">
                <a:solidFill>
                  <a:srgbClr val="000000"/>
                </a:solidFill>
                <a:sym typeface="Trebuchet MS" panose="020B0603020202020204" pitchFamily="34" charset="0"/>
              </a:rPr>
              <a:t>.  </a:t>
            </a:r>
          </a:p>
          <a:p>
            <a:pPr marL="0" indent="0" defTabSz="320675">
              <a:spcBef>
                <a:spcPct val="0"/>
              </a:spcBef>
              <a:buClrTx/>
              <a:buSzTx/>
              <a:buFont typeface="Wingdings 2" panose="05020102010507070707" pitchFamily="18" charset="2"/>
              <a:buNone/>
            </a:pPr>
            <a:endParaRPr lang="en-US" altLang="en-US" sz="2000" dirty="0" smtClean="0">
              <a:solidFill>
                <a:srgbClr val="000000"/>
              </a:solidFill>
              <a:sym typeface="Trebuchet MS" panose="020B0603020202020204" pitchFamily="34" charset="0"/>
            </a:endParaRPr>
          </a:p>
          <a:p>
            <a:pPr marL="0" indent="0" defTabSz="320675">
              <a:spcBef>
                <a:spcPct val="0"/>
              </a:spcBef>
              <a:buClrTx/>
              <a:buSzTx/>
              <a:buFont typeface="Wingdings 2" panose="05020102010507070707" pitchFamily="18" charset="2"/>
              <a:buNone/>
            </a:pPr>
            <a:r>
              <a:rPr lang="en-US" altLang="en-US" sz="2000" dirty="0" smtClean="0">
                <a:solidFill>
                  <a:srgbClr val="000000"/>
                </a:solidFill>
                <a:sym typeface="Trebuchet MS" panose="020B0603020202020204" pitchFamily="34" charset="0"/>
              </a:rPr>
              <a:t>The mainstreaming of</a:t>
            </a:r>
            <a:r>
              <a:rPr lang="cy-GB" altLang="en-US" sz="2000" dirty="0" smtClean="0">
                <a:solidFill>
                  <a:srgbClr val="000000"/>
                </a:solidFill>
                <a:sym typeface="Trebuchet MS" panose="020B0603020202020204" pitchFamily="34" charset="0"/>
              </a:rPr>
              <a:t> (what were once)</a:t>
            </a:r>
            <a:r>
              <a:rPr lang="en-US" altLang="en-US" sz="2000" dirty="0" smtClean="0">
                <a:solidFill>
                  <a:srgbClr val="000000"/>
                </a:solidFill>
                <a:sym typeface="Trebuchet MS" panose="020B0603020202020204" pitchFamily="34" charset="0"/>
              </a:rPr>
              <a:t> </a:t>
            </a:r>
            <a:r>
              <a:rPr lang="cy-GB" altLang="en-US" sz="2000" dirty="0" smtClean="0">
                <a:solidFill>
                  <a:srgbClr val="000000"/>
                </a:solidFill>
                <a:sym typeface="Trebuchet MS" panose="020B0603020202020204" pitchFamily="34" charset="0"/>
              </a:rPr>
              <a:t>'</a:t>
            </a:r>
            <a:r>
              <a:rPr lang="en-US" altLang="en-US" sz="2000" dirty="0" smtClean="0">
                <a:solidFill>
                  <a:srgbClr val="000000"/>
                </a:solidFill>
                <a:sym typeface="Trebuchet MS" panose="020B0603020202020204" pitchFamily="34" charset="0"/>
              </a:rPr>
              <a:t>alternatives</a:t>
            </a:r>
            <a:r>
              <a:rPr lang="cy-GB" altLang="en-US" sz="2000" dirty="0" smtClean="0">
                <a:solidFill>
                  <a:srgbClr val="000000"/>
                </a:solidFill>
                <a:sym typeface="Trebuchet MS" panose="020B0603020202020204" pitchFamily="34" charset="0"/>
              </a:rPr>
              <a:t>'</a:t>
            </a:r>
            <a:endParaRPr lang="en-US" altLang="en-US" sz="2000" dirty="0" smtClean="0">
              <a:solidFill>
                <a:srgbClr val="000000"/>
              </a:solidFill>
              <a:sym typeface="Trebuchet MS" panose="020B0603020202020204" pitchFamily="34" charset="0"/>
            </a:endParaRPr>
          </a:p>
          <a:p>
            <a:pPr marL="0" indent="0" defTabSz="320675">
              <a:spcBef>
                <a:spcPct val="0"/>
              </a:spcBef>
              <a:buClrTx/>
              <a:buSzTx/>
              <a:buFont typeface="Wingdings 2" panose="05020102010507070707" pitchFamily="18" charset="2"/>
              <a:buNone/>
            </a:pPr>
            <a:r>
              <a:rPr lang="en-US" altLang="en-US" sz="2000" dirty="0" smtClean="0">
                <a:solidFill>
                  <a:srgbClr val="000000"/>
                </a:solidFill>
                <a:sym typeface="Trebuchet MS" panose="020B0603020202020204" pitchFamily="34" charset="0"/>
              </a:rPr>
              <a:t>Compared with what are they </a:t>
            </a:r>
            <a:r>
              <a:rPr lang="ja-JP" altLang="en-US" sz="2000" dirty="0" smtClean="0">
                <a:solidFill>
                  <a:srgbClr val="000000"/>
                </a:solidFill>
                <a:sym typeface="Trebuchet MS" panose="020B0603020202020204" pitchFamily="34" charset="0"/>
              </a:rPr>
              <a:t>‘</a:t>
            </a:r>
            <a:r>
              <a:rPr lang="en-US" altLang="en-US" sz="2000" dirty="0" smtClean="0">
                <a:solidFill>
                  <a:srgbClr val="000000"/>
                </a:solidFill>
                <a:sym typeface="Trebuchet MS" panose="020B0603020202020204" pitchFamily="34" charset="0"/>
              </a:rPr>
              <a:t>alternative</a:t>
            </a:r>
            <a:r>
              <a:rPr lang="ja-JP" altLang="en-US" sz="2000" dirty="0" smtClean="0">
                <a:solidFill>
                  <a:srgbClr val="000000"/>
                </a:solidFill>
                <a:sym typeface="Trebuchet MS" panose="020B0603020202020204" pitchFamily="34" charset="0"/>
              </a:rPr>
              <a:t>’</a:t>
            </a:r>
            <a:r>
              <a:rPr lang="en-US" altLang="ja-JP" sz="2000" dirty="0" smtClean="0">
                <a:solidFill>
                  <a:srgbClr val="000000"/>
                </a:solidFill>
                <a:sym typeface="Trebuchet MS" panose="020B0603020202020204" pitchFamily="34" charset="0"/>
              </a:rPr>
              <a:t>?</a:t>
            </a:r>
            <a:r>
              <a:rPr lang="cy-GB" altLang="ja-JP" sz="2000" dirty="0" smtClean="0">
                <a:solidFill>
                  <a:srgbClr val="000000"/>
                </a:solidFill>
                <a:sym typeface="Trebuchet MS" panose="020B0603020202020204" pitchFamily="34" charset="0"/>
              </a:rPr>
              <a:t> </a:t>
            </a:r>
          </a:p>
          <a:p>
            <a:pPr marL="0" indent="0" defTabSz="320675">
              <a:spcBef>
                <a:spcPct val="0"/>
              </a:spcBef>
              <a:buClrTx/>
              <a:buSzTx/>
              <a:buFont typeface="Wingdings 2" panose="05020102010507070707" pitchFamily="18" charset="2"/>
              <a:buNone/>
            </a:pPr>
            <a:endParaRPr lang="cy-GB" altLang="en-US" sz="2000" dirty="0" smtClean="0">
              <a:solidFill>
                <a:srgbClr val="000000"/>
              </a:solidFill>
              <a:sym typeface="Trebuchet MS" panose="020B0603020202020204" pitchFamily="34" charset="0"/>
            </a:endParaRPr>
          </a:p>
          <a:p>
            <a:pPr marL="0" indent="0" defTabSz="320675">
              <a:spcBef>
                <a:spcPct val="0"/>
              </a:spcBef>
              <a:buClrTx/>
              <a:buSzTx/>
              <a:buFont typeface="Wingdings 2" panose="05020102010507070707" pitchFamily="18" charset="2"/>
              <a:buNone/>
            </a:pPr>
            <a:r>
              <a:rPr lang="cy-GB" altLang="en-US" sz="2000" dirty="0" smtClean="0">
                <a:solidFill>
                  <a:srgbClr val="000000"/>
                </a:solidFill>
                <a:sym typeface="Trebuchet MS" panose="020B0603020202020204" pitchFamily="34" charset="0"/>
              </a:rPr>
              <a:t>True/false?</a:t>
            </a:r>
          </a:p>
          <a:p>
            <a:pPr marL="0" indent="0" defTabSz="320675">
              <a:spcBef>
                <a:spcPct val="0"/>
              </a:spcBef>
              <a:buClrTx/>
              <a:buSzTx/>
              <a:buFont typeface="Wingdings 2" panose="05020102010507070707" pitchFamily="18" charset="2"/>
              <a:buNone/>
            </a:pPr>
            <a:endParaRPr lang="en-US" altLang="en-US" sz="2000" dirty="0" smtClean="0">
              <a:solidFill>
                <a:srgbClr val="000000"/>
              </a:solidFill>
              <a:sym typeface="Trebuchet MS" panose="020B0603020202020204" pitchFamily="34" charset="0"/>
            </a:endParaRPr>
          </a:p>
          <a:p>
            <a:pPr marL="0" indent="0" defTabSz="320675">
              <a:spcBef>
                <a:spcPct val="0"/>
              </a:spcBef>
              <a:buClrTx/>
              <a:buSzTx/>
              <a:buFont typeface="Wingdings 2" panose="05020102010507070707" pitchFamily="18" charset="2"/>
              <a:buNone/>
            </a:pPr>
            <a:r>
              <a:rPr lang="ja-JP" altLang="en-US" sz="2000" dirty="0" smtClean="0">
                <a:solidFill>
                  <a:srgbClr val="000000"/>
                </a:solidFill>
                <a:sym typeface="Trebuchet MS" panose="020B0603020202020204" pitchFamily="34" charset="0"/>
              </a:rPr>
              <a:t>‘</a:t>
            </a:r>
            <a:r>
              <a:rPr lang="en-US" altLang="en-US" sz="2000" dirty="0" smtClean="0">
                <a:solidFill>
                  <a:srgbClr val="000000"/>
                </a:solidFill>
                <a:sym typeface="Trebuchet MS" panose="020B0603020202020204" pitchFamily="34" charset="0"/>
              </a:rPr>
              <a:t>Alternative </a:t>
            </a:r>
            <a:r>
              <a:rPr lang="en-US" altLang="en-US" sz="2000" dirty="0" err="1" smtClean="0">
                <a:solidFill>
                  <a:srgbClr val="000000"/>
                </a:solidFill>
                <a:sym typeface="Trebuchet MS" panose="020B0603020202020204" pitchFamily="34" charset="0"/>
              </a:rPr>
              <a:t>spiritualities</a:t>
            </a:r>
            <a:r>
              <a:rPr lang="ja-JP" altLang="en-US" sz="2000" dirty="0" smtClean="0">
                <a:solidFill>
                  <a:srgbClr val="000000"/>
                </a:solidFill>
                <a:sym typeface="Trebuchet MS" panose="020B0603020202020204" pitchFamily="34" charset="0"/>
              </a:rPr>
              <a:t>’</a:t>
            </a:r>
            <a:r>
              <a:rPr lang="en-US" altLang="en-US" sz="2000" dirty="0" smtClean="0">
                <a:solidFill>
                  <a:srgbClr val="000000"/>
                </a:solidFill>
                <a:sym typeface="Trebuchet MS" panose="020B0603020202020204" pitchFamily="34" charset="0"/>
              </a:rPr>
              <a:t> are seen as in opposition to religion</a:t>
            </a:r>
          </a:p>
          <a:p>
            <a:pPr marL="0" indent="0" defTabSz="320675">
              <a:spcBef>
                <a:spcPct val="0"/>
              </a:spcBef>
              <a:buClrTx/>
              <a:buSzTx/>
              <a:buFont typeface="Wingdings 2" panose="05020102010507070707" pitchFamily="18" charset="2"/>
              <a:buNone/>
            </a:pPr>
            <a:endParaRPr lang="en-US" altLang="en-US" sz="2000" dirty="0" smtClean="0">
              <a:solidFill>
                <a:srgbClr val="000000"/>
              </a:solidFill>
              <a:sym typeface="Trebuchet MS" panose="020B0603020202020204" pitchFamily="34" charset="0"/>
            </a:endParaRPr>
          </a:p>
          <a:p>
            <a:pPr marL="0" indent="0" defTabSz="320675">
              <a:spcBef>
                <a:spcPct val="0"/>
              </a:spcBef>
              <a:buClrTx/>
              <a:buSzTx/>
              <a:buFont typeface="Wingdings 2" panose="05020102010507070707" pitchFamily="18" charset="2"/>
              <a:buNone/>
            </a:pPr>
            <a:r>
              <a:rPr lang="en-US" altLang="en-US" sz="2000" dirty="0" smtClean="0">
                <a:solidFill>
                  <a:srgbClr val="000000"/>
                </a:solidFill>
                <a:sym typeface="Trebuchet MS" panose="020B0603020202020204" pitchFamily="34" charset="0"/>
              </a:rPr>
              <a:t>Does religion need </a:t>
            </a:r>
            <a:r>
              <a:rPr lang="en-US" altLang="en-US" sz="2000" dirty="0" err="1" smtClean="0">
                <a:solidFill>
                  <a:srgbClr val="000000"/>
                </a:solidFill>
                <a:sym typeface="Trebuchet MS" panose="020B0603020202020204" pitchFamily="34" charset="0"/>
              </a:rPr>
              <a:t>recategorising</a:t>
            </a:r>
            <a:r>
              <a:rPr lang="en-US" altLang="en-US" sz="2000" dirty="0" smtClean="0">
                <a:solidFill>
                  <a:srgbClr val="000000"/>
                </a:solidFill>
                <a:sym typeface="Trebuchet MS" panose="020B0603020202020204" pitchFamily="34" charset="0"/>
              </a:rPr>
              <a:t>? </a:t>
            </a:r>
          </a:p>
          <a:p>
            <a:pPr marL="0" indent="0" defTabSz="320675">
              <a:spcBef>
                <a:spcPct val="0"/>
              </a:spcBef>
              <a:buClrTx/>
              <a:buSzTx/>
              <a:buFont typeface="Wingdings 2" panose="05020102010507070707" pitchFamily="18" charset="2"/>
              <a:buNone/>
            </a:pPr>
            <a:r>
              <a:rPr lang="en-US" altLang="en-US" sz="2000" dirty="0" smtClean="0">
                <a:solidFill>
                  <a:srgbClr val="000000"/>
                </a:solidFill>
                <a:sym typeface="Trebuchet MS" panose="020B0603020202020204" pitchFamily="34" charset="0"/>
              </a:rPr>
              <a:t>World Religions</a:t>
            </a:r>
          </a:p>
          <a:p>
            <a:pPr marL="0" indent="0" defTabSz="320675">
              <a:spcBef>
                <a:spcPct val="0"/>
              </a:spcBef>
              <a:buClrTx/>
              <a:buSzTx/>
              <a:buFont typeface="Wingdings 2" panose="05020102010507070707" pitchFamily="18" charset="2"/>
              <a:buNone/>
            </a:pPr>
            <a:r>
              <a:rPr lang="en-US" altLang="en-US" sz="2000" dirty="0" smtClean="0">
                <a:solidFill>
                  <a:srgbClr val="000000"/>
                </a:solidFill>
                <a:sym typeface="Trebuchet MS" panose="020B0603020202020204" pitchFamily="34" charset="0"/>
              </a:rPr>
              <a:t>Historical Religions</a:t>
            </a:r>
          </a:p>
          <a:p>
            <a:pPr marL="0" indent="0" defTabSz="320675">
              <a:spcBef>
                <a:spcPct val="0"/>
              </a:spcBef>
              <a:buClrTx/>
              <a:buSzTx/>
              <a:buFont typeface="Wingdings 2" panose="05020102010507070707" pitchFamily="18" charset="2"/>
              <a:buNone/>
            </a:pPr>
            <a:r>
              <a:rPr lang="en-US" altLang="en-US" sz="2000" dirty="0" smtClean="0">
                <a:solidFill>
                  <a:srgbClr val="000000"/>
                </a:solidFill>
                <a:sym typeface="Trebuchet MS" panose="020B0603020202020204" pitchFamily="34" charset="0"/>
              </a:rPr>
              <a:t>Indigenous Religions</a:t>
            </a:r>
          </a:p>
          <a:p>
            <a:pPr marL="0" indent="0" defTabSz="320675">
              <a:spcBef>
                <a:spcPct val="0"/>
              </a:spcBef>
              <a:buClrTx/>
              <a:buSzTx/>
              <a:buFont typeface="Wingdings 2" panose="05020102010507070707" pitchFamily="18" charset="2"/>
              <a:buNone/>
            </a:pPr>
            <a:r>
              <a:rPr lang="en-US" altLang="en-US" sz="2000" dirty="0" smtClean="0">
                <a:solidFill>
                  <a:srgbClr val="000000"/>
                </a:solidFill>
                <a:sym typeface="Trebuchet MS" panose="020B0603020202020204" pitchFamily="34" charset="0"/>
              </a:rPr>
              <a:t>New Religious Movements (into infinity…)</a:t>
            </a:r>
          </a:p>
        </p:txBody>
      </p:sp>
    </p:spTree>
  </p:cSld>
  <p:clrMapOvr>
    <a:masterClrMapping/>
  </p:clrMapOvr>
  <p:transition xmlns:p14="http://schemas.microsoft.com/office/powerpoint/2010/mai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hape 136"/>
          <p:cNvSpPr>
            <a:spLocks noGrp="1"/>
          </p:cNvSpPr>
          <p:nvPr>
            <p:ph type="body" idx="1"/>
          </p:nvPr>
        </p:nvSpPr>
        <p:spPr>
          <a:xfrm>
            <a:off x="1042988" y="760413"/>
            <a:ext cx="6777037" cy="5656262"/>
          </a:xfrm>
        </p:spPr>
        <p:txBody>
          <a:bodyPr/>
          <a:lstStyle/>
          <a:p>
            <a:pPr marL="0" indent="0" defTabSz="320675">
              <a:spcBef>
                <a:spcPct val="0"/>
              </a:spcBef>
              <a:buClrTx/>
              <a:buSzTx/>
              <a:buFont typeface="Wingdings 2" panose="05020102010507070707" pitchFamily="18" charset="2"/>
              <a:buNone/>
            </a:pPr>
            <a:r>
              <a:rPr lang="en-US" altLang="en-US" sz="2000" dirty="0" smtClean="0">
                <a:solidFill>
                  <a:srgbClr val="323333"/>
                </a:solidFill>
                <a:sym typeface="Trebuchet MS" panose="020B0603020202020204" pitchFamily="34" charset="0"/>
              </a:rPr>
              <a:t>According to </a:t>
            </a:r>
            <a:r>
              <a:rPr lang="en-US" altLang="en-US" sz="2000" u="sng" dirty="0" smtClean="0">
                <a:solidFill>
                  <a:srgbClr val="FF2600"/>
                </a:solidFill>
                <a:sym typeface="Trebuchet MS" panose="020B0603020202020204" pitchFamily="34" charset="0"/>
              </a:rPr>
              <a:t>Sutcliffe</a:t>
            </a:r>
            <a:r>
              <a:rPr lang="en-US" altLang="en-US" sz="2000" dirty="0" smtClean="0">
                <a:solidFill>
                  <a:srgbClr val="323333"/>
                </a:solidFill>
                <a:sym typeface="Trebuchet MS" panose="020B0603020202020204" pitchFamily="34" charset="0"/>
              </a:rPr>
              <a:t> &amp; </a:t>
            </a:r>
            <a:r>
              <a:rPr lang="en-US" altLang="en-US" sz="2000" u="sng" dirty="0" err="1" smtClean="0">
                <a:solidFill>
                  <a:srgbClr val="FF2600"/>
                </a:solidFill>
                <a:sym typeface="Trebuchet MS" panose="020B0603020202020204" pitchFamily="34" charset="0"/>
              </a:rPr>
              <a:t>Gilhus</a:t>
            </a:r>
            <a:r>
              <a:rPr lang="en-US" altLang="en-US" sz="2000" dirty="0" smtClean="0">
                <a:solidFill>
                  <a:srgbClr val="FF2600"/>
                </a:solidFill>
                <a:sym typeface="Trebuchet MS" panose="020B0603020202020204" pitchFamily="34" charset="0"/>
              </a:rPr>
              <a:t> (</a:t>
            </a:r>
            <a:r>
              <a:rPr lang="en-US" altLang="en-US" sz="2000" dirty="0" smtClean="0">
                <a:solidFill>
                  <a:srgbClr val="323333"/>
                </a:solidFill>
                <a:sym typeface="Trebuchet MS" panose="020B0603020202020204" pitchFamily="34" charset="0"/>
              </a:rPr>
              <a:t>2013)  3 phases in the study of </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New Age</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 </a:t>
            </a:r>
            <a:r>
              <a:rPr lang="en-US" altLang="en-US" sz="2000" dirty="0" err="1" smtClean="0">
                <a:solidFill>
                  <a:srgbClr val="323333"/>
                </a:solidFill>
                <a:sym typeface="Trebuchet MS" panose="020B0603020202020204" pitchFamily="34" charset="0"/>
              </a:rPr>
              <a:t>spiritualities</a:t>
            </a:r>
            <a:r>
              <a:rPr lang="en-US" altLang="en-US" sz="2000" dirty="0" smtClean="0">
                <a:solidFill>
                  <a:srgbClr val="323333"/>
                </a:solidFill>
                <a:sym typeface="Trebuchet MS" panose="020B0603020202020204" pitchFamily="34" charset="0"/>
              </a:rPr>
              <a:t> can be identified.  </a:t>
            </a:r>
          </a:p>
          <a:p>
            <a:pPr marL="0" indent="0" defTabSz="320675">
              <a:spcBef>
                <a:spcPct val="0"/>
              </a:spcBef>
              <a:buClrTx/>
              <a:buSzTx/>
              <a:buFont typeface="Wingdings 2" panose="05020102010507070707" pitchFamily="18" charset="2"/>
              <a:buNone/>
            </a:pPr>
            <a:r>
              <a:rPr lang="en-US" altLang="en-US" sz="2000" dirty="0" smtClean="0">
                <a:solidFill>
                  <a:srgbClr val="323333"/>
                </a:solidFill>
                <a:sym typeface="Trebuchet MS" panose="020B0603020202020204" pitchFamily="34" charset="0"/>
              </a:rPr>
              <a:t>First, the definition of the term.</a:t>
            </a:r>
          </a:p>
          <a:p>
            <a:pPr marL="0" indent="0" defTabSz="320675">
              <a:spcBef>
                <a:spcPct val="0"/>
              </a:spcBef>
              <a:buClrTx/>
              <a:buSzTx/>
              <a:buFont typeface="Wingdings 2" panose="05020102010507070707" pitchFamily="18" charset="2"/>
              <a:buNone/>
            </a:pPr>
            <a:r>
              <a:rPr lang="en-US" altLang="en-US" sz="2000" dirty="0" smtClean="0">
                <a:solidFill>
                  <a:srgbClr val="323333"/>
                </a:solidFill>
                <a:sym typeface="Trebuchet MS" panose="020B0603020202020204" pitchFamily="34" charset="0"/>
              </a:rPr>
              <a:t>Second, studies of specific beliefs and practices </a:t>
            </a:r>
          </a:p>
          <a:p>
            <a:pPr marL="0" indent="0" defTabSz="320675">
              <a:spcBef>
                <a:spcPct val="0"/>
              </a:spcBef>
              <a:buClrTx/>
              <a:buSzTx/>
              <a:buFont typeface="Wingdings 2" panose="05020102010507070707" pitchFamily="18" charset="2"/>
              <a:buNone/>
            </a:pPr>
            <a:r>
              <a:rPr lang="en-US" altLang="en-US" sz="2000" dirty="0" smtClean="0">
                <a:solidFill>
                  <a:srgbClr val="323333"/>
                </a:solidFill>
                <a:sym typeface="Trebuchet MS" panose="020B0603020202020204" pitchFamily="34" charset="0"/>
              </a:rPr>
              <a:t>Third, to look at New Age at the macro-level, </a:t>
            </a:r>
            <a:r>
              <a:rPr lang="en-US" altLang="en-US" sz="2000" dirty="0" err="1" smtClean="0">
                <a:solidFill>
                  <a:srgbClr val="323333"/>
                </a:solidFill>
                <a:sym typeface="Trebuchet MS" panose="020B0603020202020204" pitchFamily="34" charset="0"/>
              </a:rPr>
              <a:t>ie</a:t>
            </a:r>
            <a:r>
              <a:rPr lang="en-US" altLang="en-US" sz="2000" dirty="0" smtClean="0">
                <a:solidFill>
                  <a:srgbClr val="323333"/>
                </a:solidFill>
                <a:sym typeface="Trebuchet MS" panose="020B0603020202020204" pitchFamily="34" charset="0"/>
              </a:rPr>
              <a:t> how it relates to categories and theories of religion. </a:t>
            </a:r>
          </a:p>
          <a:p>
            <a:pPr marL="0" indent="0" defTabSz="320675">
              <a:spcBef>
                <a:spcPct val="0"/>
              </a:spcBef>
              <a:buClrTx/>
              <a:buSzTx/>
              <a:buFont typeface="Wingdings 2" panose="05020102010507070707" pitchFamily="18" charset="2"/>
              <a:buNone/>
            </a:pPr>
            <a:endParaRPr lang="en-US" altLang="en-US" sz="2000" dirty="0" smtClean="0">
              <a:solidFill>
                <a:srgbClr val="323333"/>
              </a:solidFill>
              <a:sym typeface="Trebuchet MS" panose="020B0603020202020204" pitchFamily="34" charset="0"/>
            </a:endParaRPr>
          </a:p>
          <a:p>
            <a:pPr marL="0" indent="0" defTabSz="320675">
              <a:spcBef>
                <a:spcPct val="0"/>
              </a:spcBef>
              <a:buClrTx/>
              <a:buSzTx/>
              <a:buFont typeface="Wingdings 2" panose="05020102010507070707" pitchFamily="18" charset="2"/>
              <a:buNone/>
            </a:pPr>
            <a:r>
              <a:rPr lang="en-US" altLang="en-US" sz="2000" dirty="0" smtClean="0">
                <a:solidFill>
                  <a:srgbClr val="323333"/>
                </a:solidFill>
                <a:sym typeface="Trebuchet MS" panose="020B0603020202020204" pitchFamily="34" charset="0"/>
              </a:rPr>
              <a:t>The editors state </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New Age</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 is among the most disputed of categories in the study of religion in terms of agreeing content and boundaries.  Because such disputes reproduce in miniature the debate about the cross-cultural stability of the category </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religion</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 studying </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new age </a:t>
            </a:r>
            <a:r>
              <a:rPr lang="en-US" altLang="en-US" sz="2000" dirty="0" err="1" smtClean="0">
                <a:solidFill>
                  <a:srgbClr val="323333"/>
                </a:solidFill>
                <a:sym typeface="Trebuchet MS" panose="020B0603020202020204" pitchFamily="34" charset="0"/>
              </a:rPr>
              <a:t>spiritualities</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 tantalizingly reproduces issues central to defining and theorizing religion in general</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 (</a:t>
            </a:r>
            <a:r>
              <a:rPr lang="en-US" altLang="en-US" sz="2000" u="sng" dirty="0" smtClean="0">
                <a:solidFill>
                  <a:srgbClr val="FF2600"/>
                </a:solidFill>
                <a:sym typeface="Trebuchet MS" panose="020B0603020202020204" pitchFamily="34" charset="0"/>
              </a:rPr>
              <a:t>Sutcliffe</a:t>
            </a:r>
            <a:r>
              <a:rPr lang="en-US" altLang="en-US" sz="2000" dirty="0" smtClean="0">
                <a:solidFill>
                  <a:srgbClr val="323333"/>
                </a:solidFill>
                <a:sym typeface="Trebuchet MS" panose="020B0603020202020204" pitchFamily="34" charset="0"/>
              </a:rPr>
              <a:t> &amp; </a:t>
            </a:r>
            <a:r>
              <a:rPr lang="en-US" altLang="en-US" sz="2000" u="sng" dirty="0" err="1" smtClean="0">
                <a:solidFill>
                  <a:srgbClr val="FF2600"/>
                </a:solidFill>
                <a:sym typeface="Trebuchet MS" panose="020B0603020202020204" pitchFamily="34" charset="0"/>
              </a:rPr>
              <a:t>Gilhus</a:t>
            </a:r>
            <a:r>
              <a:rPr lang="en-US" altLang="en-US" sz="2000" dirty="0" smtClean="0">
                <a:solidFill>
                  <a:srgbClr val="323333"/>
                </a:solidFill>
                <a:sym typeface="Trebuchet MS" panose="020B0603020202020204" pitchFamily="34" charset="0"/>
              </a:rPr>
              <a:t>, 2013, 1).  </a:t>
            </a:r>
          </a:p>
        </p:txBody>
      </p:sp>
    </p:spTree>
  </p:cSld>
  <p:clrMapOvr>
    <a:masterClrMapping/>
  </p:clrMapOvr>
  <p:transition xmlns:p14="http://schemas.microsoft.com/office/powerpoint/2010/mai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 name="Shape 138"/>
          <p:cNvSpPr>
            <a:spLocks noGrp="1"/>
          </p:cNvSpPr>
          <p:nvPr>
            <p:ph type="body" idx="1"/>
          </p:nvPr>
        </p:nvSpPr>
        <p:spPr>
          <a:xfrm>
            <a:off x="1259632" y="1052736"/>
            <a:ext cx="6777037" cy="4896544"/>
          </a:xfrm>
        </p:spPr>
        <p:txBody>
          <a:bodyPr>
            <a:noAutofit/>
          </a:bodyPr>
          <a:lstStyle/>
          <a:p>
            <a:pPr marL="0" indent="0" defTabSz="320675">
              <a:lnSpc>
                <a:spcPct val="80000"/>
              </a:lnSpc>
              <a:spcBef>
                <a:spcPct val="0"/>
              </a:spcBef>
              <a:buClrTx/>
              <a:buSzTx/>
              <a:buFont typeface="Wingdings 2" panose="05020102010507070707" pitchFamily="18" charset="2"/>
              <a:buNone/>
            </a:pPr>
            <a:r>
              <a:rPr lang="en-US" altLang="en-US" sz="2000" dirty="0" smtClean="0">
                <a:solidFill>
                  <a:srgbClr val="323333"/>
                </a:solidFill>
                <a:sym typeface="Trebuchet MS" panose="020B0603020202020204" pitchFamily="34" charset="0"/>
              </a:rPr>
              <a:t>We find religion structured in a </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top down</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 perspective with world religions at the top and folk or popular religion at the bottom.  Can we just reverse them? More productive to </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 effect a lateral top-slicing of culture in order to expose the different sedimentary layers of beliefs and practices constituting the whole.  Rather than squeezing a complex problem of representation into another false dichotomy, this time between a </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top down</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 and a </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bottom up</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 approach, a series of lateral incisions may be a better analogy for the purposes of sampling the fullest data</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 (</a:t>
            </a:r>
            <a:r>
              <a:rPr lang="en-US" altLang="en-US" sz="2000" u="sng" dirty="0" smtClean="0">
                <a:solidFill>
                  <a:srgbClr val="FF2600"/>
                </a:solidFill>
                <a:sym typeface="Trebuchet MS" panose="020B0603020202020204" pitchFamily="34" charset="0"/>
              </a:rPr>
              <a:t>Sutcliffe</a:t>
            </a:r>
            <a:r>
              <a:rPr lang="en-US" altLang="en-US" sz="2000" dirty="0" smtClean="0">
                <a:solidFill>
                  <a:srgbClr val="323333"/>
                </a:solidFill>
                <a:sym typeface="Trebuchet MS" panose="020B0603020202020204" pitchFamily="34" charset="0"/>
              </a:rPr>
              <a:t> &amp; </a:t>
            </a:r>
            <a:r>
              <a:rPr lang="en-US" altLang="en-US" sz="2000" u="sng" dirty="0" err="1" smtClean="0">
                <a:solidFill>
                  <a:srgbClr val="FF2600"/>
                </a:solidFill>
                <a:sym typeface="Trebuchet MS" panose="020B0603020202020204" pitchFamily="34" charset="0"/>
              </a:rPr>
              <a:t>Gilhus</a:t>
            </a:r>
            <a:r>
              <a:rPr lang="en-US" altLang="en-US" sz="2000" dirty="0" smtClean="0">
                <a:solidFill>
                  <a:srgbClr val="323333"/>
                </a:solidFill>
                <a:sym typeface="Trebuchet MS" panose="020B0603020202020204" pitchFamily="34" charset="0"/>
              </a:rPr>
              <a:t>, 2013, 11).  </a:t>
            </a:r>
          </a:p>
          <a:p>
            <a:pPr marL="0" indent="0" defTabSz="320675">
              <a:lnSpc>
                <a:spcPct val="80000"/>
              </a:lnSpc>
              <a:spcBef>
                <a:spcPct val="0"/>
              </a:spcBef>
              <a:buClrTx/>
              <a:buSzTx/>
              <a:buFont typeface="Wingdings 2" panose="05020102010507070707" pitchFamily="18" charset="2"/>
              <a:buNone/>
            </a:pPr>
            <a:endParaRPr lang="en-US" altLang="en-US" sz="2000" dirty="0" smtClean="0">
              <a:solidFill>
                <a:srgbClr val="323333"/>
              </a:solidFill>
              <a:sym typeface="Trebuchet MS" panose="020B0603020202020204" pitchFamily="34" charset="0"/>
            </a:endParaRPr>
          </a:p>
          <a:p>
            <a:pPr marL="0" indent="0" defTabSz="320675">
              <a:lnSpc>
                <a:spcPct val="80000"/>
              </a:lnSpc>
              <a:spcBef>
                <a:spcPct val="0"/>
              </a:spcBef>
              <a:buClrTx/>
              <a:buSzTx/>
              <a:buFont typeface="Wingdings 2" panose="05020102010507070707" pitchFamily="18" charset="2"/>
              <a:buNone/>
            </a:pPr>
            <a:r>
              <a:rPr lang="en-US" altLang="en-US" sz="2000" dirty="0" smtClean="0">
                <a:solidFill>
                  <a:srgbClr val="323333"/>
                </a:solidFill>
                <a:sym typeface="Trebuchet MS" panose="020B0603020202020204" pitchFamily="34" charset="0"/>
              </a:rPr>
              <a:t>The third phase needs to untangle itself from seeing New Age as something out of the ordinary,  to </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steer new age </a:t>
            </a:r>
            <a:r>
              <a:rPr lang="en-US" altLang="en-US" sz="2000" dirty="0" err="1" smtClean="0">
                <a:solidFill>
                  <a:srgbClr val="323333"/>
                </a:solidFill>
                <a:sym typeface="Trebuchet MS" panose="020B0603020202020204" pitchFamily="34" charset="0"/>
              </a:rPr>
              <a:t>spiritualities</a:t>
            </a:r>
            <a:r>
              <a:rPr lang="en-US" altLang="en-US" sz="2000" dirty="0" smtClean="0">
                <a:solidFill>
                  <a:srgbClr val="323333"/>
                </a:solidFill>
                <a:sym typeface="Trebuchet MS" panose="020B0603020202020204" pitchFamily="34" charset="0"/>
              </a:rPr>
              <a:t> towards the </a:t>
            </a:r>
            <a:r>
              <a:rPr lang="en-US" altLang="en-US" sz="2000" dirty="0" err="1" smtClean="0">
                <a:solidFill>
                  <a:srgbClr val="323333"/>
                </a:solidFill>
                <a:sym typeface="Trebuchet MS" panose="020B0603020202020204" pitchFamily="34" charset="0"/>
              </a:rPr>
              <a:t>centre</a:t>
            </a:r>
            <a:r>
              <a:rPr lang="en-US" altLang="en-US" sz="2000" dirty="0" smtClean="0">
                <a:solidFill>
                  <a:srgbClr val="323333"/>
                </a:solidFill>
                <a:sym typeface="Trebuchet MS" panose="020B0603020202020204" pitchFamily="34" charset="0"/>
              </a:rPr>
              <a:t> of theoretical attention in the modern study of religion…</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 (</a:t>
            </a:r>
            <a:r>
              <a:rPr lang="en-US" altLang="en-US" sz="2000" u="sng" dirty="0" smtClean="0">
                <a:solidFill>
                  <a:srgbClr val="FF2600"/>
                </a:solidFill>
                <a:sym typeface="Trebuchet MS" panose="020B0603020202020204" pitchFamily="34" charset="0"/>
              </a:rPr>
              <a:t>Sutcliffe</a:t>
            </a:r>
            <a:r>
              <a:rPr lang="en-US" altLang="en-US" sz="2000" dirty="0" smtClean="0">
                <a:solidFill>
                  <a:srgbClr val="323333"/>
                </a:solidFill>
                <a:sym typeface="Trebuchet MS" panose="020B0603020202020204" pitchFamily="34" charset="0"/>
              </a:rPr>
              <a:t> &amp; </a:t>
            </a:r>
            <a:r>
              <a:rPr lang="en-US" altLang="en-US" sz="2000" u="sng" dirty="0" err="1" smtClean="0">
                <a:solidFill>
                  <a:srgbClr val="FF2600"/>
                </a:solidFill>
                <a:sym typeface="Trebuchet MS" panose="020B0603020202020204" pitchFamily="34" charset="0"/>
              </a:rPr>
              <a:t>Gilhus</a:t>
            </a:r>
            <a:r>
              <a:rPr lang="en-US" altLang="en-US" sz="2000" dirty="0" smtClean="0">
                <a:solidFill>
                  <a:srgbClr val="323333"/>
                </a:solidFill>
                <a:sym typeface="Trebuchet MS" panose="020B0603020202020204" pitchFamily="34" charset="0"/>
              </a:rPr>
              <a:t>, 2013, 8). </a:t>
            </a:r>
          </a:p>
        </p:txBody>
      </p:sp>
    </p:spTree>
  </p:cSld>
  <p:clrMapOvr>
    <a:masterClrMapping/>
  </p:clrMapOvr>
  <p:transition xmlns:p14="http://schemas.microsoft.com/office/powerpoint/2010/mai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 name="Shape 140"/>
          <p:cNvSpPr>
            <a:spLocks noGrp="1"/>
          </p:cNvSpPr>
          <p:nvPr>
            <p:ph type="body" idx="1"/>
          </p:nvPr>
        </p:nvSpPr>
        <p:spPr>
          <a:xfrm>
            <a:off x="1042988" y="980728"/>
            <a:ext cx="6777037" cy="4851747"/>
          </a:xfrm>
        </p:spPr>
        <p:txBody>
          <a:bodyPr>
            <a:normAutofit/>
          </a:bodyPr>
          <a:lstStyle/>
          <a:p>
            <a:pPr marL="0" indent="0" defTabSz="320675">
              <a:lnSpc>
                <a:spcPct val="80000"/>
              </a:lnSpc>
              <a:spcBef>
                <a:spcPct val="0"/>
              </a:spcBef>
              <a:buClrTx/>
              <a:buSzTx/>
              <a:buFont typeface="Wingdings 2" panose="05020102010507070707" pitchFamily="18" charset="2"/>
              <a:buNone/>
            </a:pPr>
            <a:r>
              <a:rPr lang="en-US" altLang="en-US" sz="2000" dirty="0" smtClean="0">
                <a:solidFill>
                  <a:srgbClr val="000000"/>
                </a:solidFill>
                <a:sym typeface="Trebuchet MS" panose="020B0603020202020204" pitchFamily="34" charset="0"/>
              </a:rPr>
              <a:t>Huss (2014) suggests that the spiritual provides a link between the religious and the secular.  Need to stop trying to decide if spirituality is religious or secular</a:t>
            </a:r>
          </a:p>
          <a:p>
            <a:pPr marL="0" indent="0" defTabSz="320675">
              <a:lnSpc>
                <a:spcPct val="80000"/>
              </a:lnSpc>
              <a:spcBef>
                <a:spcPct val="0"/>
              </a:spcBef>
              <a:buClrTx/>
              <a:buSzTx/>
              <a:buFont typeface="Wingdings 2" panose="05020102010507070707" pitchFamily="18" charset="2"/>
              <a:buNone/>
            </a:pPr>
            <a:endParaRPr lang="en-US" altLang="en-US" sz="2000" dirty="0" smtClean="0">
              <a:solidFill>
                <a:srgbClr val="000000"/>
              </a:solidFill>
              <a:sym typeface="Trebuchet MS" panose="020B0603020202020204" pitchFamily="34" charset="0"/>
            </a:endParaRPr>
          </a:p>
          <a:p>
            <a:pPr marL="0" indent="0" defTabSz="320675">
              <a:lnSpc>
                <a:spcPct val="80000"/>
              </a:lnSpc>
              <a:spcBef>
                <a:spcPct val="0"/>
              </a:spcBef>
              <a:buClrTx/>
              <a:buSzTx/>
              <a:buFont typeface="Wingdings 2" panose="05020102010507070707" pitchFamily="18" charset="2"/>
              <a:buNone/>
            </a:pPr>
            <a:r>
              <a:rPr lang="en-US" altLang="en-US" sz="2000" dirty="0" smtClean="0">
                <a:solidFill>
                  <a:srgbClr val="000000"/>
                </a:solidFill>
                <a:sym typeface="Trebuchet MS" panose="020B0603020202020204" pitchFamily="34" charset="0"/>
              </a:rPr>
              <a:t>Spirituality does not yet feature as a defining category of academic disciplines – sociology of religion, psychology of religion, </a:t>
            </a:r>
            <a:r>
              <a:rPr lang="en-US" altLang="en-US" sz="2000" dirty="0" err="1" smtClean="0">
                <a:solidFill>
                  <a:srgbClr val="000000"/>
                </a:solidFill>
                <a:sym typeface="Trebuchet MS" panose="020B0603020202020204" pitchFamily="34" charset="0"/>
              </a:rPr>
              <a:t>etc</a:t>
            </a:r>
            <a:r>
              <a:rPr lang="en-US" altLang="en-US" sz="2000" dirty="0" smtClean="0">
                <a:solidFill>
                  <a:srgbClr val="000000"/>
                </a:solidFill>
                <a:sym typeface="Trebuchet MS" panose="020B0603020202020204" pitchFamily="34" charset="0"/>
              </a:rPr>
              <a:t>, but not spirituality. However, it is frequently professed to be a universal, immanent feature of humanity. </a:t>
            </a:r>
          </a:p>
          <a:p>
            <a:pPr marL="0" indent="0" defTabSz="320675">
              <a:lnSpc>
                <a:spcPct val="80000"/>
              </a:lnSpc>
              <a:spcBef>
                <a:spcPct val="0"/>
              </a:spcBef>
              <a:buClrTx/>
              <a:buSzTx/>
              <a:buFont typeface="Wingdings 2" panose="05020102010507070707" pitchFamily="18" charset="2"/>
              <a:buNone/>
            </a:pPr>
            <a:endParaRPr lang="en-US" altLang="en-US" sz="2000" dirty="0" smtClean="0">
              <a:solidFill>
                <a:srgbClr val="000000"/>
              </a:solidFill>
              <a:sym typeface="Trebuchet MS" panose="020B0603020202020204" pitchFamily="34" charset="0"/>
            </a:endParaRPr>
          </a:p>
          <a:p>
            <a:pPr marL="0" indent="0" defTabSz="320675">
              <a:lnSpc>
                <a:spcPct val="80000"/>
              </a:lnSpc>
              <a:spcBef>
                <a:spcPct val="0"/>
              </a:spcBef>
              <a:buClrTx/>
              <a:buSzTx/>
              <a:buFont typeface="Wingdings 2" panose="05020102010507070707" pitchFamily="18" charset="2"/>
              <a:buNone/>
            </a:pPr>
            <a:r>
              <a:rPr lang="en-US" altLang="en-US" sz="2000" dirty="0" smtClean="0">
                <a:solidFill>
                  <a:srgbClr val="000000"/>
                </a:solidFill>
                <a:sym typeface="Trebuchet MS" panose="020B0603020202020204" pitchFamily="34" charset="0"/>
              </a:rPr>
              <a:t>Huss on spirituality: </a:t>
            </a:r>
            <a:r>
              <a:rPr lang="ja-JP" altLang="en-US" sz="2000" dirty="0" smtClean="0">
                <a:solidFill>
                  <a:srgbClr val="000000"/>
                </a:solidFill>
                <a:sym typeface="Trebuchet MS" panose="020B0603020202020204" pitchFamily="34" charset="0"/>
              </a:rPr>
              <a:t>‘</a:t>
            </a:r>
            <a:r>
              <a:rPr lang="en-US" altLang="en-US" sz="2000" dirty="0" smtClean="0">
                <a:solidFill>
                  <a:srgbClr val="000000"/>
                </a:solidFill>
                <a:sym typeface="Trebuchet MS" panose="020B0603020202020204" pitchFamily="34" charset="0"/>
              </a:rPr>
              <a:t>I suggest to regard it as defined, applied, and </a:t>
            </a:r>
            <a:r>
              <a:rPr lang="en-US" altLang="en-US" sz="2000" dirty="0" err="1" smtClean="0">
                <a:solidFill>
                  <a:srgbClr val="000000"/>
                </a:solidFill>
                <a:sym typeface="Trebuchet MS" panose="020B0603020202020204" pitchFamily="34" charset="0"/>
              </a:rPr>
              <a:t>practised</a:t>
            </a:r>
            <a:r>
              <a:rPr lang="en-US" altLang="en-US" sz="2000" dirty="0" smtClean="0">
                <a:solidFill>
                  <a:srgbClr val="000000"/>
                </a:solidFill>
                <a:sym typeface="Trebuchet MS" panose="020B0603020202020204" pitchFamily="34" charset="0"/>
              </a:rPr>
              <a:t>, since the last decades of the twentieth century, as a new discursive construct—a novel cultural category which is used to classify and interpret human practices, both in the past and in the present</a:t>
            </a:r>
            <a:r>
              <a:rPr lang="ja-JP" altLang="en-US" sz="2000" dirty="0" smtClean="0">
                <a:solidFill>
                  <a:srgbClr val="000000"/>
                </a:solidFill>
                <a:sym typeface="Trebuchet MS" panose="020B0603020202020204" pitchFamily="34" charset="0"/>
              </a:rPr>
              <a:t>’</a:t>
            </a:r>
            <a:r>
              <a:rPr lang="en-US" altLang="en-US" sz="2000" dirty="0" smtClean="0">
                <a:solidFill>
                  <a:srgbClr val="000000"/>
                </a:solidFill>
                <a:sym typeface="Trebuchet MS" panose="020B0603020202020204" pitchFamily="34" charset="0"/>
              </a:rPr>
              <a:t>.  Religion is everywhere and seen as a category within culture, why not spirituality?</a:t>
            </a:r>
          </a:p>
          <a:p>
            <a:pPr marL="0" indent="0" defTabSz="320675">
              <a:lnSpc>
                <a:spcPct val="80000"/>
              </a:lnSpc>
              <a:spcBef>
                <a:spcPct val="0"/>
              </a:spcBef>
              <a:buClrTx/>
              <a:buSzTx/>
              <a:buFont typeface="Wingdings 2" panose="05020102010507070707" pitchFamily="18" charset="2"/>
              <a:buNone/>
            </a:pPr>
            <a:endParaRPr lang="en-US" altLang="en-US" sz="800" dirty="0" smtClean="0">
              <a:solidFill>
                <a:srgbClr val="000000"/>
              </a:solidFill>
              <a:latin typeface="Trebuchet MS" panose="020B0603020202020204" pitchFamily="34" charset="0"/>
              <a:sym typeface="Trebuchet MS" panose="020B0603020202020204" pitchFamily="34" charset="0"/>
            </a:endParaRPr>
          </a:p>
        </p:txBody>
      </p:sp>
    </p:spTree>
  </p:cSld>
  <p:clrMapOvr>
    <a:masterClrMapping/>
  </p:clrMapOvr>
  <p:transition xmlns:p14="http://schemas.microsoft.com/office/powerpoint/2010/mai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p:nvPr>
        </p:nvSpPr>
        <p:spPr>
          <a:xfrm>
            <a:off x="498475" y="401638"/>
            <a:ext cx="3389313" cy="803275"/>
          </a:xfrm>
        </p:spPr>
        <p:txBody>
          <a:bodyPr/>
          <a:lstStyle/>
          <a:p>
            <a:r>
              <a:rPr lang="en-US" altLang="en-US" sz="2800" smtClean="0"/>
              <a:t>Definitions and Approaches</a:t>
            </a:r>
          </a:p>
        </p:txBody>
      </p:sp>
      <p:sp>
        <p:nvSpPr>
          <p:cNvPr id="5" name="Content Placeholder 4"/>
          <p:cNvSpPr>
            <a:spLocks noGrp="1"/>
          </p:cNvSpPr>
          <p:nvPr>
            <p:ph idx="1"/>
          </p:nvPr>
        </p:nvSpPr>
        <p:spPr>
          <a:xfrm>
            <a:off x="687388" y="1204913"/>
            <a:ext cx="7866062" cy="5118100"/>
          </a:xfrm>
        </p:spPr>
        <p:txBody>
          <a:bodyPr>
            <a:normAutofit/>
          </a:bodyPr>
          <a:lstStyle/>
          <a:p>
            <a:pPr>
              <a:lnSpc>
                <a:spcPct val="80000"/>
              </a:lnSpc>
            </a:pPr>
            <a:r>
              <a:rPr lang="en-GB" altLang="en-US" sz="1700" dirty="0" smtClean="0"/>
              <a:t>Definitions of ‘New Age’ – from scholars, from those we might call New Agers (Bloom, holism, Kumar) and from various types of critics (Christian/sceptics/’practitioners’ who won’t like the label) (narcissistic, void, individuals, anti-Christian).  </a:t>
            </a:r>
          </a:p>
          <a:p>
            <a:pPr>
              <a:lnSpc>
                <a:spcPct val="80000"/>
              </a:lnSpc>
            </a:pPr>
            <a:r>
              <a:rPr lang="en-GB" altLang="en-US" sz="1700" dirty="0" smtClean="0"/>
              <a:t>Look at local studies/decline and census/publications/websites</a:t>
            </a:r>
          </a:p>
          <a:p>
            <a:pPr>
              <a:lnSpc>
                <a:spcPct val="80000"/>
              </a:lnSpc>
            </a:pPr>
            <a:r>
              <a:rPr lang="en-GB" altLang="en-US" sz="1700" dirty="0" smtClean="0"/>
              <a:t>Interconnectedness</a:t>
            </a:r>
          </a:p>
          <a:p>
            <a:pPr>
              <a:lnSpc>
                <a:spcPct val="80000"/>
              </a:lnSpc>
            </a:pPr>
            <a:r>
              <a:rPr lang="en-GB" altLang="en-US" sz="1700" dirty="0" smtClean="0"/>
              <a:t>Mind, body, spirit</a:t>
            </a:r>
          </a:p>
          <a:p>
            <a:pPr>
              <a:lnSpc>
                <a:spcPct val="80000"/>
              </a:lnSpc>
            </a:pPr>
            <a:r>
              <a:rPr lang="en-GB" altLang="en-US" sz="1700" dirty="0" smtClean="0"/>
              <a:t>Diffuse</a:t>
            </a:r>
          </a:p>
          <a:p>
            <a:pPr>
              <a:lnSpc>
                <a:spcPct val="80000"/>
              </a:lnSpc>
            </a:pPr>
            <a:r>
              <a:rPr lang="en-GB" altLang="en-US" sz="1700" dirty="0" smtClean="0"/>
              <a:t>Decentralised </a:t>
            </a:r>
          </a:p>
          <a:p>
            <a:pPr>
              <a:lnSpc>
                <a:spcPct val="80000"/>
              </a:lnSpc>
            </a:pPr>
            <a:r>
              <a:rPr lang="en-GB" altLang="en-US" sz="1700" dirty="0" smtClean="0"/>
              <a:t>Fragmented</a:t>
            </a:r>
          </a:p>
          <a:p>
            <a:pPr>
              <a:lnSpc>
                <a:spcPct val="80000"/>
              </a:lnSpc>
            </a:pPr>
            <a:r>
              <a:rPr lang="en-GB" altLang="en-US" sz="1700" dirty="0" smtClean="0"/>
              <a:t>A label and a phenomenon</a:t>
            </a:r>
          </a:p>
          <a:p>
            <a:pPr>
              <a:lnSpc>
                <a:spcPct val="80000"/>
              </a:lnSpc>
            </a:pPr>
            <a:r>
              <a:rPr lang="en-GB" altLang="en-US" sz="1700" dirty="0" smtClean="0"/>
              <a:t>New Age – a positive and a negative</a:t>
            </a:r>
          </a:p>
          <a:p>
            <a:pPr>
              <a:lnSpc>
                <a:spcPct val="80000"/>
              </a:lnSpc>
            </a:pPr>
            <a:r>
              <a:rPr lang="en-GB" altLang="en-US" sz="1700" dirty="0" smtClean="0"/>
              <a:t>Age of Aquarius – cannot be avoided (how we feel, think and behave).  Bloom, Crowley</a:t>
            </a:r>
          </a:p>
          <a:p>
            <a:pPr>
              <a:lnSpc>
                <a:spcPct val="80000"/>
              </a:lnSpc>
            </a:pPr>
            <a:r>
              <a:rPr lang="en-GB" altLang="en-US" sz="1700" dirty="0" smtClean="0"/>
              <a:t>Huge variety</a:t>
            </a:r>
          </a:p>
          <a:p>
            <a:pPr>
              <a:lnSpc>
                <a:spcPct val="80000"/>
              </a:lnSpc>
            </a:pPr>
            <a:r>
              <a:rPr lang="en-GB" altLang="en-US" sz="1700" dirty="0" smtClean="0"/>
              <a:t>New Age as old age, perennial</a:t>
            </a:r>
          </a:p>
          <a:p>
            <a:pPr>
              <a:lnSpc>
                <a:spcPct val="80000"/>
              </a:lnSpc>
            </a:pPr>
            <a:r>
              <a:rPr lang="en-GB" altLang="en-US" sz="1700" dirty="0" smtClean="0"/>
              <a:t>Strict (1950s) and general (1970s)</a:t>
            </a:r>
          </a:p>
          <a:p>
            <a:pPr>
              <a:lnSpc>
                <a:spcPct val="80000"/>
              </a:lnSpc>
            </a:pPr>
            <a:r>
              <a:rPr lang="en-GB" altLang="en-US" sz="1700" dirty="0" smtClean="0"/>
              <a:t>Commitment or ease of </a:t>
            </a:r>
            <a:r>
              <a:rPr lang="en-GB" altLang="en-US" sz="1700" dirty="0" smtClean="0"/>
              <a:t>belonging</a:t>
            </a:r>
          </a:p>
          <a:p>
            <a:pPr>
              <a:lnSpc>
                <a:spcPct val="80000"/>
              </a:lnSpc>
            </a:pPr>
            <a:r>
              <a:rPr lang="en-GB" altLang="en-US" sz="1700" dirty="0" smtClean="0"/>
              <a:t>Individualism (even in groups)</a:t>
            </a:r>
            <a:endParaRPr lang="en-GB" altLang="en-US" sz="1700" dirty="0" smtClean="0"/>
          </a:p>
          <a:p>
            <a:pPr>
              <a:lnSpc>
                <a:spcPct val="80000"/>
              </a:lnSpc>
            </a:pPr>
            <a:endParaRPr lang="en-US" altLang="en-US" sz="1700"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148241"/>
            <a:ext cx="3451502" cy="4357520"/>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430199"/>
            <a:ext cx="4286773" cy="3793604"/>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59832" y="4164399"/>
            <a:ext cx="4132684" cy="2749824"/>
          </a:xfrm>
          <a:prstGeom prst="rect">
            <a:avLst/>
          </a:prstGeom>
        </p:spPr>
      </p:pic>
    </p:spTree>
    <p:extLst>
      <p:ext uri="{BB962C8B-B14F-4D97-AF65-F5344CB8AC3E}">
        <p14:creationId xmlns:p14="http://schemas.microsoft.com/office/powerpoint/2010/main" val="3152550237"/>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korean war.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7584" y="0"/>
            <a:ext cx="5796416" cy="3231732"/>
          </a:xfrm>
          <a:prstGeom prst="rect">
            <a:avLst/>
          </a:prstGeom>
        </p:spPr>
      </p:pic>
      <p:pic>
        <p:nvPicPr>
          <p:cNvPr id="6" name="Picture 5" descr="vietnam war.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934894"/>
            <a:ext cx="6012160" cy="3923106"/>
          </a:xfrm>
          <a:prstGeom prst="rect">
            <a:avLst/>
          </a:prstGeom>
        </p:spPr>
      </p:pic>
    </p:spTree>
    <p:extLst>
      <p:ext uri="{BB962C8B-B14F-4D97-AF65-F5344CB8AC3E}">
        <p14:creationId xmlns:p14="http://schemas.microsoft.com/office/powerpoint/2010/main" val="2312927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188640"/>
            <a:ext cx="5616624" cy="3744416"/>
          </a:xfrm>
          <a:prstGeom prst="rect">
            <a:avLst/>
          </a:prstGeom>
        </p:spPr>
      </p:pic>
      <p:sp>
        <p:nvSpPr>
          <p:cNvPr id="5" name="TextBox 4"/>
          <p:cNvSpPr txBox="1"/>
          <p:nvPr/>
        </p:nvSpPr>
        <p:spPr>
          <a:xfrm>
            <a:off x="1" y="6165304"/>
            <a:ext cx="7308304" cy="830997"/>
          </a:xfrm>
          <a:prstGeom prst="rect">
            <a:avLst/>
          </a:prstGeom>
          <a:noFill/>
        </p:spPr>
        <p:txBody>
          <a:bodyPr wrap="square" rtlCol="0">
            <a:spAutoFit/>
          </a:bodyPr>
          <a:lstStyle/>
          <a:p>
            <a:r>
              <a:rPr lang="en-GB" sz="1000" dirty="0">
                <a:hlinkClick r:id="rId3"/>
              </a:rPr>
              <a:t>http://</a:t>
            </a:r>
            <a:r>
              <a:rPr lang="en-GB" sz="1000" dirty="0" smtClean="0">
                <a:hlinkClick r:id="rId3"/>
              </a:rPr>
              <a:t>today.uconn.edu/wp-content/uploads/2012/07/FSU_protest_Tallahassee_rc01458.jpg</a:t>
            </a:r>
            <a:endParaRPr lang="en-GB" sz="1000" dirty="0" smtClean="0"/>
          </a:p>
          <a:p>
            <a:r>
              <a:rPr lang="en-GB" sz="1000" dirty="0">
                <a:hlinkClick r:id="rId4"/>
              </a:rPr>
              <a:t>http://</a:t>
            </a:r>
            <a:r>
              <a:rPr lang="en-GB" sz="1000" dirty="0" smtClean="0">
                <a:hlinkClick r:id="rId4"/>
              </a:rPr>
              <a:t>digital.lib.uiowa.edu/cdm/ref/collection/ictcs/id/4949</a:t>
            </a:r>
            <a:endParaRPr lang="en-GB" sz="1000" dirty="0" smtClean="0"/>
          </a:p>
          <a:p>
            <a:endParaRPr lang="en-GB" sz="1000" dirty="0"/>
          </a:p>
          <a:p>
            <a:endParaRPr lang="en-GB" dirty="0"/>
          </a:p>
        </p:txBody>
      </p:sp>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72000" y="2835808"/>
            <a:ext cx="4377709" cy="3744994"/>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57167" y="3987020"/>
            <a:ext cx="2095500" cy="2095500"/>
          </a:xfrm>
          <a:prstGeom prst="rect">
            <a:avLst/>
          </a:prstGeom>
        </p:spPr>
      </p:pic>
    </p:spTree>
    <p:extLst>
      <p:ext uri="{BB962C8B-B14F-4D97-AF65-F5344CB8AC3E}">
        <p14:creationId xmlns:p14="http://schemas.microsoft.com/office/powerpoint/2010/main" val="3660076858"/>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rcRect t="12005" b="12005"/>
          <a:stretch>
            <a:fillRect/>
          </a:stretch>
        </p:blipFill>
        <p:spPr/>
      </p:pic>
    </p:spTree>
    <p:extLst>
      <p:ext uri="{BB962C8B-B14F-4D97-AF65-F5344CB8AC3E}">
        <p14:creationId xmlns:p14="http://schemas.microsoft.com/office/powerpoint/2010/main" val="1078327573"/>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t="3983" b="3983"/>
          <a:stretch>
            <a:fillRect/>
          </a:stretch>
        </p:blipFill>
        <p:spPr/>
      </p:pic>
    </p:spTree>
    <p:extLst>
      <p:ext uri="{BB962C8B-B14F-4D97-AF65-F5344CB8AC3E}">
        <p14:creationId xmlns:p14="http://schemas.microsoft.com/office/powerpoint/2010/main" val="1161796577"/>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l="3266" r="3266"/>
          <a:stretch>
            <a:fillRect/>
          </a:stretch>
        </p:blipFill>
        <p:spPr/>
      </p:pic>
    </p:spTree>
    <p:extLst>
      <p:ext uri="{BB962C8B-B14F-4D97-AF65-F5344CB8AC3E}">
        <p14:creationId xmlns:p14="http://schemas.microsoft.com/office/powerpoint/2010/main" val="776304170"/>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hair.jpg"/>
          <p:cNvPicPr>
            <a:picLocks noGrp="1" noChangeAspect="1"/>
          </p:cNvPicPr>
          <p:nvPr>
            <p:ph idx="1"/>
          </p:nvPr>
        </p:nvPicPr>
        <p:blipFill>
          <a:blip r:embed="rId2" cstate="print">
            <a:extLst>
              <a:ext uri="{28A0092B-C50C-407E-A947-70E740481C1C}">
                <a14:useLocalDpi xmlns:a14="http://schemas.microsoft.com/office/drawing/2010/main" val="0"/>
              </a:ext>
            </a:extLst>
          </a:blip>
          <a:srcRect t="9241" b="9241"/>
          <a:stretch>
            <a:fillRect/>
          </a:stretch>
        </p:blipFill>
        <p:spPr/>
      </p:pic>
    </p:spTree>
    <p:extLst>
      <p:ext uri="{BB962C8B-B14F-4D97-AF65-F5344CB8AC3E}">
        <p14:creationId xmlns:p14="http://schemas.microsoft.com/office/powerpoint/2010/main" val="25106550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t="4139" b="4139"/>
          <a:stretch>
            <a:fillRect/>
          </a:stretch>
        </p:blipFill>
        <p:spPr/>
      </p:pic>
    </p:spTree>
    <p:extLst>
      <p:ext uri="{BB962C8B-B14F-4D97-AF65-F5344CB8AC3E}">
        <p14:creationId xmlns:p14="http://schemas.microsoft.com/office/powerpoint/2010/main" val="2852742779"/>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t="30045" b="30045"/>
          <a:stretch>
            <a:fillRect/>
          </a:stretch>
        </p:blipFill>
        <p:spPr/>
      </p:pic>
    </p:spTree>
    <p:extLst>
      <p:ext uri="{BB962C8B-B14F-4D97-AF65-F5344CB8AC3E}">
        <p14:creationId xmlns:p14="http://schemas.microsoft.com/office/powerpoint/2010/main" val="1205742204"/>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1042988" y="750888"/>
            <a:ext cx="7024687" cy="554037"/>
          </a:xfrm>
        </p:spPr>
        <p:txBody>
          <a:bodyPr/>
          <a:lstStyle/>
          <a:p>
            <a:r>
              <a:rPr lang="en-US" altLang="en-US" sz="2000" smtClean="0"/>
              <a:t>Factors in the Development of New Age </a:t>
            </a:r>
          </a:p>
        </p:txBody>
      </p:sp>
      <p:sp>
        <p:nvSpPr>
          <p:cNvPr id="3" name="Content Placeholder 2"/>
          <p:cNvSpPr>
            <a:spLocks noGrp="1"/>
          </p:cNvSpPr>
          <p:nvPr>
            <p:ph idx="1"/>
          </p:nvPr>
        </p:nvSpPr>
        <p:spPr>
          <a:xfrm>
            <a:off x="557213" y="1412875"/>
            <a:ext cx="8008937" cy="4419600"/>
          </a:xfrm>
        </p:spPr>
        <p:txBody>
          <a:bodyPr>
            <a:normAutofit/>
          </a:bodyPr>
          <a:lstStyle/>
          <a:p>
            <a:pPr>
              <a:lnSpc>
                <a:spcPct val="90000"/>
              </a:lnSpc>
            </a:pPr>
            <a:r>
              <a:rPr lang="en-GB" altLang="en-US" sz="2200" smtClean="0"/>
              <a:t>Baby-boomers, education, communication, travel, politics, racial inequality, fear of nuclear war,  environmentalism and ecology, LSD, the Pill, Vietnam, psychology, eastern traditions, secularisation theory, celebrities, entertainment media. </a:t>
            </a:r>
          </a:p>
          <a:p>
            <a:pPr>
              <a:lnSpc>
                <a:spcPct val="90000"/>
              </a:lnSpc>
            </a:pPr>
            <a:r>
              <a:rPr lang="en-GB" altLang="en-US" sz="2200" smtClean="0"/>
              <a:t>Greater variety than previous centuries.</a:t>
            </a:r>
          </a:p>
          <a:p>
            <a:pPr>
              <a:lnSpc>
                <a:spcPct val="90000"/>
              </a:lnSpc>
            </a:pPr>
            <a:r>
              <a:rPr lang="en-GB" altLang="en-US" sz="2200" smtClean="0"/>
              <a:t>NRMs: rigid doctrine, charismatic leadership, membership, physical community, rules and regulations. </a:t>
            </a:r>
          </a:p>
          <a:p>
            <a:pPr>
              <a:lnSpc>
                <a:spcPct val="90000"/>
              </a:lnSpc>
            </a:pPr>
            <a:r>
              <a:rPr lang="en-GB" altLang="en-US" sz="2200" smtClean="0"/>
              <a:t>Decline of NRMs. </a:t>
            </a:r>
          </a:p>
          <a:p>
            <a:pPr>
              <a:lnSpc>
                <a:spcPct val="90000"/>
              </a:lnSpc>
            </a:pPr>
            <a:r>
              <a:rPr lang="en-GB" altLang="en-US" sz="2200" smtClean="0"/>
              <a:t>Strict New Age – the core </a:t>
            </a:r>
          </a:p>
          <a:p>
            <a:pPr>
              <a:lnSpc>
                <a:spcPct val="90000"/>
              </a:lnSpc>
            </a:pPr>
            <a:r>
              <a:rPr lang="en-GB" altLang="en-US" sz="2200" smtClean="0"/>
              <a:t>General New Age – the fringe…the mainstream</a:t>
            </a:r>
          </a:p>
          <a:p>
            <a:pPr>
              <a:lnSpc>
                <a:spcPct val="90000"/>
              </a:lnSpc>
              <a:buFont typeface="Wingdings 2" panose="05020102010507070707" pitchFamily="18" charset="2"/>
              <a:buNone/>
            </a:pPr>
            <a:endParaRPr lang="en-US" altLang="en-US" sz="2200"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2988" y="980728"/>
            <a:ext cx="6777037" cy="4851747"/>
          </a:xfrm>
        </p:spPr>
        <p:txBody>
          <a:bodyPr>
            <a:normAutofit fontScale="55000" lnSpcReduction="20000"/>
          </a:bodyPr>
          <a:lstStyle/>
          <a:p>
            <a:r>
              <a:rPr lang="en-GB" sz="4200" dirty="0">
                <a:latin typeface="+mj-lt"/>
                <a:ea typeface="Times New Roman"/>
                <a:cs typeface="Latha"/>
              </a:rPr>
              <a:t>1960s western world: Increased affluence, access to greater diversity of cultural experience, mass education</a:t>
            </a:r>
            <a:r>
              <a:rPr lang="en-GB" sz="4200" dirty="0" smtClean="0">
                <a:latin typeface="+mj-lt"/>
                <a:ea typeface="Times New Roman"/>
                <a:cs typeface="Latha"/>
              </a:rPr>
              <a:t>.</a:t>
            </a:r>
          </a:p>
          <a:p>
            <a:r>
              <a:rPr lang="en-GB" sz="4200" dirty="0" smtClean="0">
                <a:latin typeface="+mj-lt"/>
              </a:rPr>
              <a:t>The </a:t>
            </a:r>
            <a:r>
              <a:rPr lang="en-GB" sz="4200" dirty="0">
                <a:latin typeface="+mj-lt"/>
              </a:rPr>
              <a:t>mid-1960s to mid-1970s:  the counterculture, a social and sexual revolution that rendered possible new experiences and approaches.  </a:t>
            </a:r>
            <a:endParaRPr lang="en-GB" sz="4200" dirty="0" smtClean="0">
              <a:latin typeface="+mj-lt"/>
            </a:endParaRPr>
          </a:p>
          <a:p>
            <a:r>
              <a:rPr lang="en-GB" sz="4200" dirty="0" smtClean="0">
                <a:latin typeface="+mj-lt"/>
              </a:rPr>
              <a:t>Susan </a:t>
            </a:r>
            <a:r>
              <a:rPr lang="en-GB" sz="4200" dirty="0">
                <a:latin typeface="+mj-lt"/>
              </a:rPr>
              <a:t>Love Brown: baby-boomers, 1946 to 1964 (1967).  ‘Baby boomers see the world in a different light, and New Age religion…is an expression of this’.</a:t>
            </a:r>
          </a:p>
          <a:p>
            <a:endParaRPr lang="en-GB" sz="3700" dirty="0">
              <a:latin typeface="+mj-lt"/>
            </a:endParaRPr>
          </a:p>
          <a:p>
            <a:endParaRPr lang="en-GB" sz="3700" dirty="0">
              <a:latin typeface="+mj-lt"/>
            </a:endParaRPr>
          </a:p>
          <a:p>
            <a:pPr marL="0" indent="0">
              <a:buNone/>
            </a:pPr>
            <a:r>
              <a:rPr lang="en-GB" sz="2800" dirty="0"/>
              <a:t>See Susan Love Brown ‘Baby Boomers, American Character, and the New Age: A Synthesis’. In Lewis, J.R., &amp; Melton, J.G., </a:t>
            </a:r>
            <a:r>
              <a:rPr lang="en-GB" sz="2800" dirty="0" err="1"/>
              <a:t>eds</a:t>
            </a:r>
            <a:r>
              <a:rPr lang="en-GB" sz="2800" dirty="0"/>
              <a:t> (1992), </a:t>
            </a:r>
            <a:r>
              <a:rPr lang="en-GB" sz="2800" i="1" dirty="0"/>
              <a:t>Perspectives on the New Age</a:t>
            </a:r>
            <a:r>
              <a:rPr lang="en-GB" sz="2800" dirty="0"/>
              <a:t>, Albany: State University of New York Press. </a:t>
            </a:r>
          </a:p>
          <a:p>
            <a:endParaRPr lang="en-GB" dirty="0">
              <a:latin typeface="Comic Sans MS"/>
              <a:ea typeface="Times New Roman"/>
              <a:cs typeface="Times New Roman"/>
            </a:endParaRPr>
          </a:p>
          <a:p>
            <a:endParaRPr lang="en-GB" dirty="0"/>
          </a:p>
        </p:txBody>
      </p:sp>
    </p:spTree>
    <p:extLst>
      <p:ext uri="{BB962C8B-B14F-4D97-AF65-F5344CB8AC3E}">
        <p14:creationId xmlns:p14="http://schemas.microsoft.com/office/powerpoint/2010/main" val="1186543426"/>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2988" y="1196752"/>
            <a:ext cx="6777037" cy="4635723"/>
          </a:xfrm>
        </p:spPr>
        <p:txBody>
          <a:bodyPr>
            <a:normAutofit fontScale="92500" lnSpcReduction="10000"/>
          </a:bodyPr>
          <a:lstStyle/>
          <a:p>
            <a:r>
              <a:rPr lang="en-GB" dirty="0" smtClean="0">
                <a:latin typeface="+mj-lt"/>
              </a:rPr>
              <a:t>1946</a:t>
            </a:r>
            <a:r>
              <a:rPr lang="en-GB" dirty="0">
                <a:latin typeface="+mj-lt"/>
              </a:rPr>
              <a:t>, 100,000 babies per month </a:t>
            </a:r>
            <a:r>
              <a:rPr lang="en-GB" i="1" dirty="0">
                <a:latin typeface="+mj-lt"/>
              </a:rPr>
              <a:t>more</a:t>
            </a:r>
            <a:r>
              <a:rPr lang="en-GB" dirty="0">
                <a:latin typeface="+mj-lt"/>
              </a:rPr>
              <a:t> were being born than the previous year.  By the end of 1946 there were 3.4million babies.  </a:t>
            </a:r>
          </a:p>
          <a:p>
            <a:r>
              <a:rPr lang="en-GB" dirty="0" smtClean="0">
                <a:latin typeface="+mj-lt"/>
              </a:rPr>
              <a:t>In </a:t>
            </a:r>
            <a:r>
              <a:rPr lang="en-GB" dirty="0">
                <a:latin typeface="+mj-lt"/>
              </a:rPr>
              <a:t>1946, 8,000 households had televisions.  In 1948 this had risen to 100,000.  In 1950 the figure was 3.9million.  By 1959 it was 50 million. </a:t>
            </a:r>
            <a:r>
              <a:rPr lang="en-GB" dirty="0" smtClean="0">
                <a:latin typeface="+mj-lt"/>
              </a:rPr>
              <a:t>Mass communication.  </a:t>
            </a:r>
          </a:p>
          <a:p>
            <a:r>
              <a:rPr lang="en-GB" dirty="0"/>
              <a:t>College, home owning.  </a:t>
            </a:r>
          </a:p>
          <a:p>
            <a:r>
              <a:rPr lang="en-GB" dirty="0"/>
              <a:t>Child-centred society.  Rock music and social gatherings.  ‘Teenager’.  Prestige.  Gangs.  Music,  Fashion.  Ceramics.</a:t>
            </a:r>
          </a:p>
          <a:p>
            <a:r>
              <a:rPr lang="en-GB" dirty="0"/>
              <a:t>Racial segregation, inequality of women and Vietnam.  </a:t>
            </a:r>
          </a:p>
          <a:p>
            <a:r>
              <a:rPr lang="en-GB" sz="1000" dirty="0" smtClean="0">
                <a:latin typeface="+mj-lt"/>
              </a:rPr>
              <a:t>See Susan Love Brown’s chapter.</a:t>
            </a:r>
          </a:p>
          <a:p>
            <a:endParaRPr lang="en-GB" sz="2000" dirty="0">
              <a:latin typeface="Trebuchet MS" pitchFamily="34" charset="0"/>
            </a:endParaRPr>
          </a:p>
          <a:p>
            <a:endParaRPr lang="en-GB" dirty="0"/>
          </a:p>
        </p:txBody>
      </p:sp>
    </p:spTree>
    <p:extLst>
      <p:ext uri="{BB962C8B-B14F-4D97-AF65-F5344CB8AC3E}">
        <p14:creationId xmlns:p14="http://schemas.microsoft.com/office/powerpoint/2010/main" val="1885914416"/>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15800"/>
            <a:ext cx="7770813" cy="2039841"/>
          </a:xfrm>
        </p:spPr>
        <p:txBody>
          <a:bodyPr>
            <a:normAutofit/>
          </a:bodyPr>
          <a:lstStyle/>
          <a:p>
            <a:r>
              <a:rPr lang="en-GB" dirty="0" smtClean="0"/>
              <a:t>Political Activism, </a:t>
            </a:r>
            <a:r>
              <a:rPr lang="en-GB" dirty="0"/>
              <a:t>Psychedelic </a:t>
            </a:r>
            <a:r>
              <a:rPr lang="en-GB" dirty="0" smtClean="0"/>
              <a:t>drugs, Religion (NRMs), </a:t>
            </a:r>
            <a:r>
              <a:rPr lang="en-GB" dirty="0" err="1" smtClean="0"/>
              <a:t>Spiritualities</a:t>
            </a:r>
            <a:r>
              <a:rPr lang="en-GB" dirty="0" smtClean="0"/>
              <a:t> (‘New Age’)</a:t>
            </a:r>
            <a:endParaRPr lang="en-GB" dirty="0"/>
          </a:p>
        </p:txBody>
      </p:sp>
      <p:sp>
        <p:nvSpPr>
          <p:cNvPr id="3" name="Content Placeholder 2"/>
          <p:cNvSpPr>
            <a:spLocks noGrp="1"/>
          </p:cNvSpPr>
          <p:nvPr>
            <p:ph idx="1"/>
          </p:nvPr>
        </p:nvSpPr>
        <p:spPr>
          <a:xfrm>
            <a:off x="685800" y="3348416"/>
            <a:ext cx="7770813" cy="2518983"/>
          </a:xfrm>
        </p:spPr>
        <p:txBody>
          <a:bodyPr>
            <a:normAutofit/>
          </a:bodyPr>
          <a:lstStyle/>
          <a:p>
            <a:r>
              <a:rPr lang="en-GB" dirty="0"/>
              <a:t>Vietnam War, </a:t>
            </a:r>
            <a:r>
              <a:rPr lang="en-GB" dirty="0" smtClean="0"/>
              <a:t>racial </a:t>
            </a:r>
            <a:r>
              <a:rPr lang="en-GB" dirty="0"/>
              <a:t>segregation and sexual revolution, environmental concerns – CND (campaign for nuclear disarmament “Ban the Bomb”.  Apocalyptic feeling.  Student activism. </a:t>
            </a:r>
            <a:r>
              <a:rPr lang="en-GB" dirty="0" smtClean="0"/>
              <a:t>Psychedelic drugs.  Psychology and self-help.  Eastern mysticism.</a:t>
            </a:r>
          </a:p>
          <a:p>
            <a:endParaRPr lang="en-GB" dirty="0"/>
          </a:p>
        </p:txBody>
      </p:sp>
    </p:spTree>
    <p:extLst>
      <p:ext uri="{BB962C8B-B14F-4D97-AF65-F5344CB8AC3E}">
        <p14:creationId xmlns:p14="http://schemas.microsoft.com/office/powerpoint/2010/main" val="46219972"/>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80728"/>
            <a:ext cx="8229600" cy="5759383"/>
          </a:xfrm>
        </p:spPr>
        <p:txBody>
          <a:bodyPr>
            <a:normAutofit/>
          </a:bodyPr>
          <a:lstStyle/>
          <a:p>
            <a:pPr marL="0" indent="0">
              <a:buNone/>
            </a:pPr>
            <a:r>
              <a:rPr lang="en-US" dirty="0" smtClean="0"/>
              <a:t>Hugh McLeod in </a:t>
            </a:r>
            <a:r>
              <a:rPr lang="en-US" i="1" dirty="0" smtClean="0"/>
              <a:t>The Religious Crisis of the 1960s</a:t>
            </a:r>
            <a:r>
              <a:rPr lang="en-US" dirty="0" smtClean="0"/>
              <a:t>, 2006:</a:t>
            </a:r>
          </a:p>
          <a:p>
            <a:r>
              <a:rPr lang="en-US" dirty="0" smtClean="0"/>
              <a:t>The ‘long 1960s’: 1958-1974</a:t>
            </a:r>
          </a:p>
          <a:p>
            <a:r>
              <a:rPr lang="en-US" dirty="0" smtClean="0"/>
              <a:t>Building on ‘religious toleration’ of previous centuries</a:t>
            </a:r>
          </a:p>
          <a:p>
            <a:r>
              <a:rPr lang="en-US" dirty="0" smtClean="0"/>
              <a:t>Increase in different worldviews</a:t>
            </a:r>
          </a:p>
          <a:p>
            <a:r>
              <a:rPr lang="en-US" dirty="0" smtClean="0"/>
              <a:t>Pluralism/secularity/post-Christian</a:t>
            </a:r>
          </a:p>
          <a:p>
            <a:r>
              <a:rPr lang="en-US" dirty="0" smtClean="0"/>
              <a:t>Changing view of root of ethics (since 19</a:t>
            </a:r>
            <a:r>
              <a:rPr lang="en-US" baseline="30000" dirty="0" smtClean="0"/>
              <a:t>th</a:t>
            </a:r>
            <a:r>
              <a:rPr lang="en-US" dirty="0" smtClean="0"/>
              <a:t> century)</a:t>
            </a:r>
          </a:p>
          <a:p>
            <a:r>
              <a:rPr lang="en-US" dirty="0" smtClean="0"/>
              <a:t>In-fighting in churches (not between churches)</a:t>
            </a:r>
          </a:p>
          <a:p>
            <a:r>
              <a:rPr lang="en-US" dirty="0" smtClean="0"/>
              <a:t>Sexual revolution (contraceptive pill) and impact.</a:t>
            </a:r>
          </a:p>
          <a:p>
            <a:r>
              <a:rPr lang="en-US" dirty="0" smtClean="0"/>
              <a:t>A Cultural Revolution</a:t>
            </a:r>
          </a:p>
          <a:p>
            <a:endParaRPr lang="en-US" dirty="0"/>
          </a:p>
          <a:p>
            <a:endParaRPr lang="en-US" dirty="0"/>
          </a:p>
        </p:txBody>
      </p:sp>
    </p:spTree>
    <p:extLst>
      <p:ext uri="{BB962C8B-B14F-4D97-AF65-F5344CB8AC3E}">
        <p14:creationId xmlns:p14="http://schemas.microsoft.com/office/powerpoint/2010/main" val="20246574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020824"/>
            <a:ext cx="8229600" cy="4075176"/>
          </a:xfrm>
          <a:prstGeom prst="rect">
            <a:avLst/>
          </a:prstGeom>
        </p:spPr>
        <p:txBody>
          <a:bodyPr>
            <a:normAutofit fontScale="92500"/>
          </a:bodyPr>
          <a:lstStyle/>
          <a:p>
            <a:pPr lvl="0" algn="l"/>
            <a:r>
              <a:rPr lang="en-GB" dirty="0"/>
              <a:t>Eileen Barker: The term new religious movement (NRM) is used to cover a disparate collection of organisations, most of which have emerged in their present form since the 1950s, and most of which offer some kind of answer to questions of a fundamental religious, spiritual or philosophical nature</a:t>
            </a:r>
            <a:r>
              <a:rPr lang="en-GB" dirty="0" smtClean="0"/>
              <a:t>. (1) </a:t>
            </a:r>
            <a:endParaRPr lang="en-GB" dirty="0"/>
          </a:p>
          <a:p>
            <a:pPr algn="l"/>
            <a:endParaRPr lang="en-GB" dirty="0"/>
          </a:p>
          <a:p>
            <a:pPr lvl="0" algn="l"/>
            <a:r>
              <a:rPr lang="en-GB" dirty="0"/>
              <a:t>Barker: Charismatic leadership, fairly uniform socio-economic status of members, first generation members, (zealous proselytising)</a:t>
            </a:r>
          </a:p>
          <a:p>
            <a:pPr algn="l"/>
            <a:endParaRPr lang="en-GB" sz="1100" dirty="0" smtClean="0"/>
          </a:p>
          <a:p>
            <a:pPr marL="0" indent="0">
              <a:buNone/>
            </a:pPr>
            <a:r>
              <a:rPr lang="en-GB" sz="1100" dirty="0" smtClean="0"/>
              <a:t>(1) Barker, Eileen (1992</a:t>
            </a:r>
            <a:r>
              <a:rPr lang="en-GB" sz="1100" dirty="0"/>
              <a:t>) </a:t>
            </a:r>
            <a:r>
              <a:rPr lang="en-GB" sz="1100" i="1" dirty="0"/>
              <a:t>New Religious Movements: A Practical Introduction,</a:t>
            </a:r>
            <a:r>
              <a:rPr lang="en-GB" sz="1100" dirty="0"/>
              <a:t> London, HMSO, 9.</a:t>
            </a:r>
          </a:p>
          <a:p>
            <a:endParaRPr lang="en-GB" dirty="0"/>
          </a:p>
        </p:txBody>
      </p:sp>
      <p:sp>
        <p:nvSpPr>
          <p:cNvPr id="4" name="TextBox 3"/>
          <p:cNvSpPr txBox="1"/>
          <p:nvPr/>
        </p:nvSpPr>
        <p:spPr>
          <a:xfrm>
            <a:off x="683568" y="764704"/>
            <a:ext cx="7560840" cy="1200329"/>
          </a:xfrm>
          <a:prstGeom prst="rect">
            <a:avLst/>
          </a:prstGeom>
          <a:noFill/>
        </p:spPr>
        <p:txBody>
          <a:bodyPr wrap="square" rtlCol="0">
            <a:spAutoFit/>
          </a:bodyPr>
          <a:lstStyle/>
          <a:p>
            <a:r>
              <a:rPr lang="en-US" sz="3600" dirty="0" smtClean="0">
                <a:latin typeface="+mj-lt"/>
              </a:rPr>
              <a:t>First, the New Religious Movements (NRMs)</a:t>
            </a:r>
            <a:endParaRPr lang="en-US" sz="3600" dirty="0">
              <a:latin typeface="+mj-lt"/>
            </a:endParaRPr>
          </a:p>
        </p:txBody>
      </p:sp>
    </p:spTree>
    <p:extLst>
      <p:ext uri="{BB962C8B-B14F-4D97-AF65-F5344CB8AC3E}">
        <p14:creationId xmlns:p14="http://schemas.microsoft.com/office/powerpoint/2010/main" val="14078088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620688"/>
            <a:ext cx="7024687" cy="1143000"/>
          </a:xfrm>
        </p:spPr>
        <p:txBody>
          <a:bodyPr/>
          <a:lstStyle/>
          <a:p>
            <a:r>
              <a:rPr lang="en-GB" dirty="0" smtClean="0"/>
              <a:t>Then, ‘New Age’</a:t>
            </a:r>
            <a:endParaRPr lang="en-GB" dirty="0"/>
          </a:p>
        </p:txBody>
      </p:sp>
      <p:sp>
        <p:nvSpPr>
          <p:cNvPr id="3" name="Content Placeholder 2"/>
          <p:cNvSpPr>
            <a:spLocks noGrp="1"/>
          </p:cNvSpPr>
          <p:nvPr>
            <p:ph idx="1"/>
          </p:nvPr>
        </p:nvSpPr>
        <p:spPr>
          <a:xfrm>
            <a:off x="1042988" y="1988840"/>
            <a:ext cx="6777037" cy="3843635"/>
          </a:xfrm>
        </p:spPr>
        <p:txBody>
          <a:bodyPr>
            <a:normAutofit fontScale="92500" lnSpcReduction="10000"/>
          </a:bodyPr>
          <a:lstStyle/>
          <a:p>
            <a:pPr lvl="0"/>
            <a:r>
              <a:rPr lang="en-GB" dirty="0" err="1"/>
              <a:t>Wouter</a:t>
            </a:r>
            <a:r>
              <a:rPr lang="en-GB" dirty="0"/>
              <a:t> </a:t>
            </a:r>
            <a:r>
              <a:rPr lang="en-GB" dirty="0" err="1"/>
              <a:t>Hanegraaff</a:t>
            </a:r>
            <a:r>
              <a:rPr lang="en-GB" dirty="0"/>
              <a:t> </a:t>
            </a:r>
            <a:r>
              <a:rPr lang="en-GB" dirty="0" smtClean="0"/>
              <a:t> (2006, 250-252) distinguishes </a:t>
            </a:r>
            <a:r>
              <a:rPr lang="en-GB" dirty="0"/>
              <a:t>between New Age in a “wide” or “general” sense and New Age in a “strict” sense.  </a:t>
            </a:r>
            <a:endParaRPr lang="en-GB" dirty="0" smtClean="0"/>
          </a:p>
          <a:p>
            <a:pPr lvl="0"/>
            <a:endParaRPr lang="en-GB" dirty="0"/>
          </a:p>
          <a:p>
            <a:r>
              <a:rPr lang="en-GB" dirty="0"/>
              <a:t>Sutcliffe notes a shift in what “New Age” means.  “The first ‘New Age’ currents – pre 1970s – tended to be ascetic, puritanical and other-worldly; the second – post 1970s – were emotionally expressive, hedonistic and firmly this-worldly”. </a:t>
            </a:r>
          </a:p>
          <a:p>
            <a:r>
              <a:rPr lang="en-GB" sz="1000" dirty="0"/>
              <a:t>Sutcliffe, “ (2003) </a:t>
            </a:r>
            <a:r>
              <a:rPr lang="en-GB" sz="1000" i="1" dirty="0"/>
              <a:t>Children of the New Age</a:t>
            </a:r>
            <a:r>
              <a:rPr lang="en-GB" sz="1000" dirty="0"/>
              <a:t>, London, </a:t>
            </a:r>
            <a:r>
              <a:rPr lang="en-GB" sz="1000" dirty="0" err="1"/>
              <a:t>Routledge</a:t>
            </a:r>
            <a:r>
              <a:rPr lang="en-GB" sz="1000" dirty="0"/>
              <a:t>, 3.</a:t>
            </a:r>
          </a:p>
          <a:p>
            <a:pPr lvl="0"/>
            <a:endParaRPr lang="en-GB" dirty="0"/>
          </a:p>
        </p:txBody>
      </p:sp>
    </p:spTree>
    <p:extLst>
      <p:ext uri="{BB962C8B-B14F-4D97-AF65-F5344CB8AC3E}">
        <p14:creationId xmlns:p14="http://schemas.microsoft.com/office/powerpoint/2010/main" val="7862888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Content Placeholder 2"/>
          <p:cNvSpPr>
            <a:spLocks noGrp="1"/>
          </p:cNvSpPr>
          <p:nvPr>
            <p:ph idx="1"/>
          </p:nvPr>
        </p:nvSpPr>
        <p:spPr>
          <a:xfrm>
            <a:off x="609600" y="1600200"/>
            <a:ext cx="7924800" cy="4114800"/>
          </a:xfrm>
        </p:spPr>
        <p:txBody>
          <a:bodyPr/>
          <a:lstStyle/>
          <a:p>
            <a:pPr>
              <a:buFont typeface="Wingdings" panose="05000000000000000000" pitchFamily="2" charset="2"/>
              <a:buChar char="v"/>
            </a:pPr>
            <a:r>
              <a:rPr lang="en-US" altLang="en-US" sz="2000" dirty="0" smtClean="0"/>
              <a:t>Mind, Body, Spirit and Paganism</a:t>
            </a:r>
            <a:br>
              <a:rPr lang="en-US" altLang="en-US" sz="2000" dirty="0" smtClean="0"/>
            </a:br>
            <a:endParaRPr lang="en-US" altLang="en-US" sz="2000" dirty="0" smtClean="0"/>
          </a:p>
          <a:p>
            <a:pPr>
              <a:buFont typeface="Wingdings" panose="05000000000000000000" pitchFamily="2" charset="2"/>
              <a:buChar char="v"/>
            </a:pPr>
            <a:r>
              <a:rPr lang="en-GB" altLang="en-US" sz="2000" dirty="0" smtClean="0"/>
              <a:t>Davie notes that Mind, Body, Spirit Festival - 1977, with its emphasis on ‘…eco-living, natural health, complementary medicine, alternative technology, spirituality and personal growth’ (Davie, 2015, 164).  </a:t>
            </a:r>
            <a:br>
              <a:rPr lang="en-GB" altLang="en-US" sz="2000" dirty="0" smtClean="0"/>
            </a:br>
            <a:endParaRPr lang="en-GB" altLang="en-US" sz="2000" dirty="0" smtClean="0"/>
          </a:p>
          <a:p>
            <a:pPr>
              <a:buFont typeface="Wingdings" panose="05000000000000000000" pitchFamily="2" charset="2"/>
              <a:buChar char="v"/>
            </a:pPr>
            <a:r>
              <a:rPr lang="en-GB" altLang="en-US" sz="2000" dirty="0" smtClean="0"/>
              <a:t>Paganism – mix of nature, ecology, this-worldly, pre-Christian, mid-twentieth century, new ideas, old ideas, interconnectedness, with lots of different traditions.  </a:t>
            </a:r>
            <a:br>
              <a:rPr lang="en-GB" altLang="en-US" sz="2000" dirty="0" smtClean="0"/>
            </a:br>
            <a:endParaRPr lang="en-GB" altLang="en-US" sz="2000" dirty="0" smtClean="0"/>
          </a:p>
          <a:p>
            <a:pPr>
              <a:buFont typeface="Wingdings" panose="05000000000000000000" pitchFamily="2" charset="2"/>
              <a:buChar char="v"/>
            </a:pPr>
            <a:r>
              <a:rPr lang="en-GB" altLang="en-US" sz="2000" dirty="0" smtClean="0"/>
              <a:t>Davie (2015, 165) asks ‘Should Pagans be seen as a part of late modern society or as a reaction to this’ </a:t>
            </a:r>
            <a:endParaRPr lang="en-US" altLang="en-US" sz="2000" dirty="0" smtClean="0"/>
          </a:p>
          <a:p>
            <a:endParaRPr lang="en-US" altLang="en-US" dirty="0" smtClean="0">
              <a:latin typeface="Corbel" panose="020B0503020204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Content Placeholder 2"/>
          <p:cNvSpPr>
            <a:spLocks noGrp="1"/>
          </p:cNvSpPr>
          <p:nvPr>
            <p:ph idx="1"/>
          </p:nvPr>
        </p:nvSpPr>
        <p:spPr>
          <a:xfrm>
            <a:off x="539552" y="692696"/>
            <a:ext cx="7924800" cy="5976664"/>
          </a:xfrm>
        </p:spPr>
        <p:txBody>
          <a:bodyPr/>
          <a:lstStyle/>
          <a:p>
            <a:pPr>
              <a:lnSpc>
                <a:spcPct val="80000"/>
              </a:lnSpc>
              <a:buFont typeface="Wingdings" panose="05000000000000000000" pitchFamily="2" charset="2"/>
              <a:buChar char="v"/>
            </a:pPr>
            <a:r>
              <a:rPr lang="en-GB" altLang="en-US" sz="2000" dirty="0" smtClean="0"/>
              <a:t>Urban (2015) sees Paganism as one category of alternative spirituality movements and he includes it in his book.  The others are new religious movements and New Age spirituality.  </a:t>
            </a:r>
            <a:br>
              <a:rPr lang="en-GB" altLang="en-US" sz="2000" dirty="0" smtClean="0"/>
            </a:br>
            <a:endParaRPr lang="en-GB" altLang="en-US" sz="2000" dirty="0" smtClean="0"/>
          </a:p>
          <a:p>
            <a:pPr>
              <a:lnSpc>
                <a:spcPct val="80000"/>
              </a:lnSpc>
              <a:buFont typeface="Wingdings 2" panose="05020102010507070707" pitchFamily="18" charset="2"/>
              <a:buNone/>
            </a:pPr>
            <a:r>
              <a:rPr lang="en-GB" altLang="en-US" sz="2000" dirty="0" smtClean="0"/>
              <a:t>NRMs – last 150 years, clear boundaries between insiders and outsiders and organised around a charismatic leader (Urban: 2015, 5)</a:t>
            </a:r>
          </a:p>
          <a:p>
            <a:pPr>
              <a:lnSpc>
                <a:spcPct val="80000"/>
              </a:lnSpc>
              <a:buFont typeface="Wingdings 2" panose="05020102010507070707" pitchFamily="18" charset="2"/>
              <a:buNone/>
            </a:pPr>
            <a:r>
              <a:rPr lang="en-GB" altLang="en-US" sz="2000" dirty="0" smtClean="0"/>
              <a:t>New Age – ‘amorphous, diffuse, decentralized’ (Urban: 2015, 5).  Age of Aquarius, individualistic, ‘focused on the optimum physical, psychological, and spiritual development of the individual practitioner, who is free to pick and choose from a wide array of spiritual options’ (Urban: 2015, 5).</a:t>
            </a:r>
            <a:br>
              <a:rPr lang="en-GB" altLang="en-US" sz="2000" dirty="0" smtClean="0"/>
            </a:br>
            <a:endParaRPr lang="en-GB" altLang="en-US" sz="2000" dirty="0" smtClean="0"/>
          </a:p>
          <a:p>
            <a:pPr>
              <a:lnSpc>
                <a:spcPct val="80000"/>
              </a:lnSpc>
              <a:buFont typeface="Wingdings 2" panose="05020102010507070707" pitchFamily="18" charset="2"/>
              <a:buNone/>
            </a:pPr>
            <a:r>
              <a:rPr lang="en-GB" altLang="en-US" sz="2000" dirty="0" err="1" smtClean="0"/>
              <a:t>Neopaganism</a:t>
            </a:r>
            <a:r>
              <a:rPr lang="en-GB" altLang="en-US" sz="2000" dirty="0" smtClean="0"/>
              <a:t> – ‘blanket term that covers a broad array of movements that have emerged since the middle of the twentieth century’ (Urban: 2015, 5).  </a:t>
            </a:r>
          </a:p>
          <a:p>
            <a:pPr>
              <a:lnSpc>
                <a:spcPct val="80000"/>
              </a:lnSpc>
              <a:buFont typeface="Wingdings" panose="05000000000000000000" pitchFamily="2" charset="2"/>
              <a:buChar char="v"/>
            </a:pPr>
            <a:r>
              <a:rPr lang="en-GB" altLang="en-US" sz="2000" dirty="0" smtClean="0"/>
              <a:t>The US, from the start, has seen the growth of new religions and has been an ideal place for this.  Expressions of freedom of speech and freedom of religion, ‘individualism, and an entrepreneurial spirit’ (Urban: 2015, 4-5)</a:t>
            </a:r>
          </a:p>
          <a:p>
            <a:pPr>
              <a:lnSpc>
                <a:spcPct val="80000"/>
              </a:lnSpc>
              <a:buFont typeface="Wingdings" panose="05000000000000000000" pitchFamily="2" charset="2"/>
              <a:buChar char="v"/>
            </a:pPr>
            <a:endParaRPr lang="en-US" altLang="en-US" sz="1800" dirty="0" smtClean="0">
              <a:latin typeface="Corbel" panose="020B0503020204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Content Placeholder 2"/>
          <p:cNvSpPr>
            <a:spLocks noGrp="1"/>
          </p:cNvSpPr>
          <p:nvPr>
            <p:ph idx="1"/>
          </p:nvPr>
        </p:nvSpPr>
        <p:spPr>
          <a:xfrm>
            <a:off x="609600" y="1600200"/>
            <a:ext cx="7924800" cy="4114800"/>
          </a:xfrm>
        </p:spPr>
        <p:txBody>
          <a:bodyPr/>
          <a:lstStyle/>
          <a:p>
            <a:pPr>
              <a:lnSpc>
                <a:spcPct val="80000"/>
              </a:lnSpc>
            </a:pPr>
            <a:r>
              <a:rPr lang="en-GB" altLang="en-US" sz="2000" dirty="0" smtClean="0"/>
              <a:t>Urban (2015: 3-4) writes of the:</a:t>
            </a:r>
            <a:br>
              <a:rPr lang="en-GB" altLang="en-US" sz="2000" dirty="0" smtClean="0"/>
            </a:br>
            <a:endParaRPr lang="en-GB" altLang="en-US" sz="2000" dirty="0" smtClean="0"/>
          </a:p>
          <a:p>
            <a:pPr>
              <a:lnSpc>
                <a:spcPct val="80000"/>
              </a:lnSpc>
              <a:buFont typeface="Wingdings 2" panose="05020102010507070707" pitchFamily="18" charset="2"/>
              <a:buNone/>
            </a:pPr>
            <a:r>
              <a:rPr lang="en-GB" altLang="en-US" sz="2000" dirty="0" smtClean="0"/>
              <a:t>	…astounding diversity of alternative spiritual life that exists 	almost everywhere across the United States…’. He goes on 	to 	note that alongside all types of Christianity, Judaism, Islam, 	Hinduism, Buddhism, Jainism and Sikhism, ‘the United States is 	home to an incredible array of New Age, </a:t>
            </a:r>
            <a:r>
              <a:rPr lang="en-GB" altLang="en-US" sz="2000" dirty="0" err="1" smtClean="0"/>
              <a:t>neopagan</a:t>
            </a:r>
            <a:r>
              <a:rPr lang="en-GB" altLang="en-US" sz="2000" dirty="0" smtClean="0"/>
              <a:t>, and new 	religious movements…including huge global movements…small 	and fairly esoteric groups… high-profile groups…and fairly 	obscure, low-profile groups…new forms of Christianity…various 	forms of Satanism…movements that emerged in the nineteenth 	century…groups that emerged in the age of cloning 	technology…earth-based forms of 	spirituality…groups based on 	UFOs…movements based on Eastern religions…movements 	rooted in European traditions…and many hundreds of others.</a:t>
            </a:r>
            <a:endParaRPr lang="en-US" altLang="en-US" sz="2000" dirty="0" smtClean="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Shape 124"/>
          <p:cNvSpPr>
            <a:spLocks noGrp="1"/>
          </p:cNvSpPr>
          <p:nvPr>
            <p:ph type="body" idx="1"/>
          </p:nvPr>
        </p:nvSpPr>
        <p:spPr/>
        <p:txBody>
          <a:bodyPr>
            <a:normAutofit/>
          </a:bodyPr>
          <a:lstStyle/>
          <a:p>
            <a:pPr marL="0" indent="0" defTabSz="320675">
              <a:lnSpc>
                <a:spcPct val="90000"/>
              </a:lnSpc>
              <a:spcBef>
                <a:spcPct val="0"/>
              </a:spcBef>
              <a:buClrTx/>
              <a:buSzTx/>
              <a:buFont typeface="Wingdings 2" panose="05020102010507070707" pitchFamily="18" charset="2"/>
              <a:buNone/>
            </a:pPr>
            <a:r>
              <a:rPr lang="en-US" altLang="en-US" sz="2000" dirty="0" smtClean="0">
                <a:solidFill>
                  <a:srgbClr val="323333"/>
                </a:solidFill>
                <a:sym typeface="Trebuchet MS" panose="020B0603020202020204" pitchFamily="34" charset="0"/>
              </a:rPr>
              <a:t>Euro-centrist definitions of religion – Christianity - placing </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alternative</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 (or </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popular</a:t>
            </a:r>
            <a:r>
              <a:rPr lang="ja-JP" altLang="en-US" sz="2000" dirty="0" smtClean="0">
                <a:solidFill>
                  <a:srgbClr val="323333"/>
                </a:solidFill>
                <a:sym typeface="Trebuchet MS" panose="020B0603020202020204" pitchFamily="34" charset="0"/>
              </a:rPr>
              <a:t>’</a:t>
            </a:r>
            <a:r>
              <a:rPr lang="en-US" altLang="en-US" sz="2000" dirty="0" smtClean="0">
                <a:solidFill>
                  <a:srgbClr val="323333"/>
                </a:solidFill>
                <a:sym typeface="Trebuchet MS" panose="020B0603020202020204" pitchFamily="34" charset="0"/>
              </a:rPr>
              <a:t>) spirituality outside the realm of religion.  New age </a:t>
            </a:r>
            <a:r>
              <a:rPr lang="en-US" altLang="en-US" sz="2000" dirty="0" err="1" smtClean="0">
                <a:solidFill>
                  <a:srgbClr val="323333"/>
                </a:solidFill>
                <a:sym typeface="Trebuchet MS" panose="020B0603020202020204" pitchFamily="34" charset="0"/>
              </a:rPr>
              <a:t>spiritualities</a:t>
            </a:r>
            <a:r>
              <a:rPr lang="en-US" altLang="en-US" sz="2000" dirty="0" smtClean="0">
                <a:solidFill>
                  <a:srgbClr val="323333"/>
                </a:solidFill>
                <a:sym typeface="Trebuchet MS" panose="020B0603020202020204" pitchFamily="34" charset="0"/>
              </a:rPr>
              <a:t> are seen as marginal to the general study of religion (</a:t>
            </a:r>
            <a:r>
              <a:rPr lang="en-US" altLang="en-US" sz="2000" u="sng" dirty="0" smtClean="0">
                <a:solidFill>
                  <a:srgbClr val="FF2600"/>
                </a:solidFill>
                <a:sym typeface="Trebuchet MS" panose="020B0603020202020204" pitchFamily="34" charset="0"/>
              </a:rPr>
              <a:t>Sutcliffe</a:t>
            </a:r>
            <a:r>
              <a:rPr lang="en-US" altLang="en-US" sz="2000" dirty="0" smtClean="0">
                <a:solidFill>
                  <a:srgbClr val="323333"/>
                </a:solidFill>
                <a:sym typeface="Trebuchet MS" panose="020B0603020202020204" pitchFamily="34" charset="0"/>
              </a:rPr>
              <a:t> &amp; </a:t>
            </a:r>
            <a:r>
              <a:rPr lang="en-US" altLang="en-US" sz="2000" u="sng" dirty="0" err="1" smtClean="0">
                <a:solidFill>
                  <a:srgbClr val="FF2600"/>
                </a:solidFill>
                <a:sym typeface="Trebuchet MS" panose="020B0603020202020204" pitchFamily="34" charset="0"/>
              </a:rPr>
              <a:t>Gilhus</a:t>
            </a:r>
            <a:r>
              <a:rPr lang="en-US" altLang="en-US" sz="2000" dirty="0" smtClean="0">
                <a:solidFill>
                  <a:srgbClr val="323333"/>
                </a:solidFill>
                <a:sym typeface="Trebuchet MS" panose="020B0603020202020204" pitchFamily="34" charset="0"/>
              </a:rPr>
              <a:t>, 2013, 8).</a:t>
            </a:r>
          </a:p>
          <a:p>
            <a:pPr marL="0" indent="0" defTabSz="320675">
              <a:lnSpc>
                <a:spcPct val="90000"/>
              </a:lnSpc>
              <a:spcBef>
                <a:spcPct val="0"/>
              </a:spcBef>
            </a:pPr>
            <a:endParaRPr lang="en-US" altLang="en-US" sz="2000" dirty="0" smtClean="0">
              <a:solidFill>
                <a:srgbClr val="323333"/>
              </a:solidFill>
              <a:sym typeface="Trebuchet MS" panose="020B0603020202020204" pitchFamily="34" charset="0"/>
            </a:endParaRPr>
          </a:p>
          <a:p>
            <a:pPr marL="0" indent="0" defTabSz="320675">
              <a:lnSpc>
                <a:spcPct val="90000"/>
              </a:lnSpc>
              <a:spcBef>
                <a:spcPct val="0"/>
              </a:spcBef>
            </a:pPr>
            <a:r>
              <a:rPr lang="en-GB" altLang="en-US" sz="2000" dirty="0" smtClean="0">
                <a:solidFill>
                  <a:srgbClr val="323333"/>
                </a:solidFill>
                <a:sym typeface="Trebuchet MS" panose="020B0603020202020204" pitchFamily="34" charset="0"/>
              </a:rPr>
              <a:t>Spiritual’ became something that stood in opposition to religion – ‘SBNR’ became a ‘thing’.  </a:t>
            </a:r>
          </a:p>
          <a:p>
            <a:pPr marL="0" indent="0" defTabSz="320675">
              <a:lnSpc>
                <a:spcPct val="90000"/>
              </a:lnSpc>
              <a:spcBef>
                <a:spcPct val="0"/>
              </a:spcBef>
            </a:pPr>
            <a:endParaRPr lang="en-US" altLang="en-US" sz="2300" dirty="0" smtClean="0">
              <a:solidFill>
                <a:srgbClr val="323333"/>
              </a:solidFill>
              <a:latin typeface="Trebuchet MS" panose="020B0603020202020204" pitchFamily="34" charset="0"/>
              <a:sym typeface="Trebuchet MS" panose="020B0603020202020204" pitchFamily="34" charset="0"/>
            </a:endParaRPr>
          </a:p>
        </p:txBody>
      </p:sp>
    </p:spTree>
  </p:cSld>
  <p:clrMapOvr>
    <a:masterClrMapping/>
  </p:clrMapOvr>
  <p:transition xmlns:p14="http://schemas.microsoft.com/office/powerpoint/2010/mai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750" y="1125538"/>
            <a:ext cx="7924800" cy="4114800"/>
          </a:xfrm>
        </p:spPr>
        <p:txBody>
          <a:bodyPr>
            <a:normAutofit/>
          </a:bodyPr>
          <a:lstStyle/>
          <a:p>
            <a:pPr marL="0" indent="0">
              <a:lnSpc>
                <a:spcPct val="70000"/>
              </a:lnSpc>
              <a:buFont typeface="Wingdings 2" panose="05020102010507070707" pitchFamily="18" charset="2"/>
              <a:buNone/>
            </a:pPr>
            <a:endParaRPr lang="en-GB" altLang="en-US" sz="2000" dirty="0" smtClean="0"/>
          </a:p>
          <a:p>
            <a:pPr marL="0" indent="0">
              <a:lnSpc>
                <a:spcPct val="70000"/>
              </a:lnSpc>
              <a:buFont typeface="Wingdings 2" panose="05020102010507070707" pitchFamily="18" charset="2"/>
              <a:buNone/>
            </a:pPr>
            <a:r>
              <a:rPr lang="en-GB" altLang="en-US" sz="2000" dirty="0" err="1" smtClean="0"/>
              <a:t>Horie</a:t>
            </a:r>
            <a:r>
              <a:rPr lang="en-GB" altLang="en-US" sz="2000" dirty="0" smtClean="0"/>
              <a:t> </a:t>
            </a:r>
            <a:r>
              <a:rPr lang="en-GB" altLang="en-US" sz="2000" dirty="0" smtClean="0"/>
              <a:t>(2013, 99) aims to clarify the relationship between New Age and spirituality, noting a comparison between the Japan, the US and the UK.  He talks about ‘”Old Age” spirituality’ - Shinto and Zen Buddhism</a:t>
            </a:r>
            <a:br>
              <a:rPr lang="en-GB" altLang="en-US" sz="2000" dirty="0" smtClean="0"/>
            </a:br>
            <a:endParaRPr lang="en-GB" altLang="en-US" sz="2000" dirty="0" smtClean="0"/>
          </a:p>
          <a:p>
            <a:pPr marL="0" indent="0">
              <a:lnSpc>
                <a:spcPct val="70000"/>
              </a:lnSpc>
              <a:buFont typeface="Wingdings 2" panose="05020102010507070707" pitchFamily="18" charset="2"/>
              <a:buNone/>
            </a:pPr>
            <a:r>
              <a:rPr lang="en-GB" altLang="en-US" sz="2000" dirty="0" smtClean="0"/>
              <a:t>Neo-Paganism is popular in the UK – Glastonbury, Stonehenge.  ‘In contrast, neo-pagan phenomena have hardly appeared in Japan’ (</a:t>
            </a:r>
            <a:r>
              <a:rPr lang="en-GB" altLang="en-US" sz="2000" dirty="0" err="1" smtClean="0"/>
              <a:t>Horie</a:t>
            </a:r>
            <a:r>
              <a:rPr lang="en-GB" altLang="en-US" sz="2000" dirty="0" smtClean="0"/>
              <a:t>: 2013, 101). </a:t>
            </a:r>
            <a:br>
              <a:rPr lang="en-GB" altLang="en-US" sz="2000" dirty="0" smtClean="0"/>
            </a:br>
            <a:endParaRPr lang="en-GB" altLang="en-US" sz="2000" dirty="0" smtClean="0"/>
          </a:p>
          <a:p>
            <a:pPr marL="0" indent="0">
              <a:lnSpc>
                <a:spcPct val="70000"/>
              </a:lnSpc>
              <a:buFont typeface="Wingdings 2" panose="05020102010507070707" pitchFamily="18" charset="2"/>
              <a:buNone/>
            </a:pPr>
            <a:r>
              <a:rPr lang="en-GB" altLang="en-US" sz="2000" dirty="0" smtClean="0"/>
              <a:t>Japanese people ‘…only give a romantic glance at the exotic </a:t>
            </a:r>
            <a:r>
              <a:rPr lang="en-GB" altLang="en-US" sz="2000" dirty="0" err="1" smtClean="0"/>
              <a:t>pagain</a:t>
            </a:r>
            <a:r>
              <a:rPr lang="en-GB" altLang="en-US" sz="2000" dirty="0" smtClean="0"/>
              <a:t> figures’ (</a:t>
            </a:r>
            <a:r>
              <a:rPr lang="en-GB" altLang="en-US" sz="2000" dirty="0" err="1" smtClean="0"/>
              <a:t>Horie</a:t>
            </a:r>
            <a:r>
              <a:rPr lang="en-GB" altLang="en-US" sz="2000" dirty="0" smtClean="0"/>
              <a:t>: 2013, 101).  </a:t>
            </a:r>
          </a:p>
          <a:p>
            <a:pPr marL="0" indent="0">
              <a:lnSpc>
                <a:spcPct val="70000"/>
              </a:lnSpc>
              <a:buFont typeface="Wingdings" panose="05000000000000000000" pitchFamily="2" charset="2"/>
              <a:buChar char="v"/>
            </a:pPr>
            <a:endParaRPr lang="en-GB" altLang="en-US" sz="2700" dirty="0" smtClean="0">
              <a:latin typeface="Corbel" panose="020B0503020204020204" pitchFamily="34" charset="0"/>
            </a:endParaRPr>
          </a:p>
          <a:p>
            <a:pPr marL="0" indent="0">
              <a:lnSpc>
                <a:spcPct val="70000"/>
              </a:lnSpc>
              <a:buFont typeface="Wingdings" panose="05000000000000000000" pitchFamily="2" charset="2"/>
              <a:buChar char="v"/>
            </a:pPr>
            <a:endParaRPr lang="en-GB" altLang="en-US" sz="2700" dirty="0" smtClean="0">
              <a:latin typeface="Corbel" panose="020B0503020204020204" pitchFamily="34" charset="0"/>
            </a:endParaRPr>
          </a:p>
          <a:p>
            <a:pPr marL="0" indent="0">
              <a:lnSpc>
                <a:spcPct val="70000"/>
              </a:lnSpc>
            </a:pPr>
            <a:endParaRPr lang="en-GB" altLang="en-US" sz="2700" dirty="0" smtClean="0">
              <a:latin typeface="Corbel" panose="020B0503020204020204" pitchFamily="34" charset="0"/>
            </a:endParaRPr>
          </a:p>
          <a:p>
            <a:pPr marL="0" indent="0">
              <a:lnSpc>
                <a:spcPct val="70000"/>
              </a:lnSpc>
            </a:pPr>
            <a:endParaRPr lang="en-US" altLang="en-US" sz="2700" dirty="0" smtClean="0">
              <a:latin typeface="Corbel" panose="020B050302020402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Content Placeholder 2"/>
          <p:cNvSpPr>
            <a:spLocks noGrp="1"/>
          </p:cNvSpPr>
          <p:nvPr>
            <p:ph idx="1"/>
          </p:nvPr>
        </p:nvSpPr>
        <p:spPr>
          <a:xfrm>
            <a:off x="609600" y="1600200"/>
            <a:ext cx="7924800" cy="4114800"/>
          </a:xfrm>
        </p:spPr>
        <p:txBody>
          <a:bodyPr/>
          <a:lstStyle/>
          <a:p>
            <a:pPr>
              <a:lnSpc>
                <a:spcPct val="90000"/>
              </a:lnSpc>
              <a:buFont typeface="Wingdings" panose="05000000000000000000" pitchFamily="2" charset="2"/>
              <a:buChar char="v"/>
            </a:pPr>
            <a:r>
              <a:rPr lang="en-GB" altLang="en-US" sz="2000" dirty="0" smtClean="0"/>
              <a:t>‘New Age’ would not work as a term in Japan as they would see nothing new in what it encompasses (</a:t>
            </a:r>
            <a:r>
              <a:rPr lang="en-GB" altLang="en-US" sz="2000" dirty="0" err="1" smtClean="0"/>
              <a:t>Horie</a:t>
            </a:r>
            <a:r>
              <a:rPr lang="en-GB" altLang="en-US" sz="2000" dirty="0" smtClean="0"/>
              <a:t>: 2013, 102).  ‘the term “spirituality” is used in religious studies, medical care, nursing and psychotherapy, but is not firmly established generally’ (</a:t>
            </a:r>
            <a:r>
              <a:rPr lang="en-GB" altLang="en-US" sz="2000" dirty="0" err="1" smtClean="0"/>
              <a:t>Horie</a:t>
            </a:r>
            <a:r>
              <a:rPr lang="en-GB" altLang="en-US" sz="2000" dirty="0" smtClean="0"/>
              <a:t>: 2013, 102).  </a:t>
            </a:r>
            <a:br>
              <a:rPr lang="en-GB" altLang="en-US" sz="2000" dirty="0" smtClean="0"/>
            </a:br>
            <a:endParaRPr lang="en-GB" altLang="en-US" sz="2000" dirty="0" smtClean="0"/>
          </a:p>
          <a:p>
            <a:pPr>
              <a:lnSpc>
                <a:spcPct val="90000"/>
              </a:lnSpc>
              <a:buFont typeface="Wingdings" panose="05000000000000000000" pitchFamily="2" charset="2"/>
              <a:buChar char="v"/>
            </a:pPr>
            <a:r>
              <a:rPr lang="en-GB" altLang="en-US" sz="2000" dirty="0" smtClean="0"/>
              <a:t>‘…in each country, there is a personal rediscovery and reinterpretation of the local folk and traditional religions…These phenomena should be called rediscovered “</a:t>
            </a:r>
            <a:r>
              <a:rPr lang="en-GB" altLang="ja-JP" sz="2000" i="1" dirty="0" smtClean="0"/>
              <a:t>old age</a:t>
            </a:r>
            <a:r>
              <a:rPr lang="en-GB" altLang="en-US" sz="2000" i="1" dirty="0" smtClean="0"/>
              <a:t>”</a:t>
            </a:r>
            <a:r>
              <a:rPr lang="en-GB" altLang="ja-JP" sz="2000" dirty="0" smtClean="0"/>
              <a:t> spirituality rather than </a:t>
            </a:r>
            <a:r>
              <a:rPr lang="en-GB" altLang="en-US" sz="2000" dirty="0" smtClean="0"/>
              <a:t>“</a:t>
            </a:r>
            <a:r>
              <a:rPr lang="en-GB" altLang="ja-JP" sz="2000" dirty="0" smtClean="0"/>
              <a:t>New Age</a:t>
            </a:r>
            <a:r>
              <a:rPr lang="en-GB" altLang="en-US" sz="2000" dirty="0" smtClean="0"/>
              <a:t>”</a:t>
            </a:r>
            <a:r>
              <a:rPr lang="en-GB" altLang="ja-JP" sz="2000" dirty="0" smtClean="0"/>
              <a:t> spirituality</a:t>
            </a:r>
            <a:r>
              <a:rPr lang="en-GB" altLang="en-US" sz="2000" dirty="0" smtClean="0"/>
              <a:t>’</a:t>
            </a:r>
            <a:r>
              <a:rPr lang="en-GB" altLang="ja-JP" sz="2000" dirty="0" smtClean="0"/>
              <a:t> (</a:t>
            </a:r>
            <a:r>
              <a:rPr lang="en-GB" altLang="ja-JP" sz="2000" dirty="0" err="1" smtClean="0"/>
              <a:t>Horie</a:t>
            </a:r>
            <a:r>
              <a:rPr lang="en-GB" altLang="ja-JP" sz="2000" dirty="0" smtClean="0"/>
              <a:t>: 2013, 102).  </a:t>
            </a:r>
            <a:br>
              <a:rPr lang="en-GB" altLang="ja-JP" sz="2000" dirty="0" smtClean="0"/>
            </a:br>
            <a:endParaRPr lang="en-GB" altLang="ja-JP" sz="2000" dirty="0" smtClean="0"/>
          </a:p>
          <a:p>
            <a:pPr>
              <a:lnSpc>
                <a:spcPct val="90000"/>
              </a:lnSpc>
              <a:buFont typeface="Wingdings" panose="05000000000000000000" pitchFamily="2" charset="2"/>
              <a:buChar char="v"/>
            </a:pPr>
            <a:r>
              <a:rPr lang="en-GB" altLang="en-US" sz="2000" dirty="0" smtClean="0"/>
              <a:t>‘gods’, ‘spirits’ and ‘ancestors’ are deeply ingrained in people’s lives (</a:t>
            </a:r>
            <a:r>
              <a:rPr lang="en-GB" altLang="en-US" sz="2000" dirty="0" err="1" smtClean="0"/>
              <a:t>Horie</a:t>
            </a:r>
            <a:r>
              <a:rPr lang="en-GB" altLang="en-US" sz="2000" dirty="0" smtClean="0"/>
              <a:t>: 2013, 102) without them realising they are engaged in anything religious.  </a:t>
            </a:r>
          </a:p>
          <a:p>
            <a:pPr>
              <a:lnSpc>
                <a:spcPct val="90000"/>
              </a:lnSpc>
            </a:pPr>
            <a:endParaRPr lang="en-US" altLang="en-US" dirty="0" smtClean="0">
              <a:latin typeface="Corbel" panose="020B0503020204020204" pitchFamily="34"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2988" y="981074"/>
            <a:ext cx="6777037" cy="5328245"/>
          </a:xfrm>
        </p:spPr>
        <p:txBody>
          <a:bodyPr>
            <a:noAutofit/>
          </a:bodyPr>
          <a:lstStyle/>
          <a:p>
            <a:pPr>
              <a:lnSpc>
                <a:spcPct val="90000"/>
              </a:lnSpc>
            </a:pPr>
            <a:r>
              <a:rPr lang="en-GB" altLang="en-US" sz="2000" dirty="0" smtClean="0"/>
              <a:t>George Chryssides (1999, 315)</a:t>
            </a:r>
            <a:r>
              <a:rPr lang="en-GB" altLang="en-US" sz="2000" dirty="0" smtClean="0"/>
              <a:t>:</a:t>
            </a:r>
          </a:p>
          <a:p>
            <a:pPr>
              <a:lnSpc>
                <a:spcPct val="90000"/>
              </a:lnSpc>
            </a:pPr>
            <a:endParaRPr lang="en-GB" altLang="en-US" sz="2000" dirty="0" smtClean="0"/>
          </a:p>
          <a:p>
            <a:pPr>
              <a:lnSpc>
                <a:spcPct val="90000"/>
              </a:lnSpc>
              <a:buFont typeface="Wingdings 2" panose="05020102010507070707" pitchFamily="18" charset="2"/>
              <a:buNone/>
            </a:pPr>
            <a:r>
              <a:rPr lang="en-GB" altLang="en-US" sz="2000" dirty="0" smtClean="0"/>
              <a:t>A cursory browse through a New Age bookshop’s shelves will yield a plethora of material on meditation, visualization, interpretation of dreams, self-improvement, astrology, Tarot and crystals.  The paranormal is well covered, with material on extrasensory perception, telepathy, clairvoyance, </a:t>
            </a:r>
            <a:r>
              <a:rPr lang="en-GB" altLang="en-US" sz="2000" dirty="0" err="1" smtClean="0"/>
              <a:t>psychometry</a:t>
            </a:r>
            <a:r>
              <a:rPr lang="en-GB" altLang="en-US" sz="2000" dirty="0" smtClean="0"/>
              <a:t>, divination…precognition, out-of-body experiences, and more.  The New Age interest in alternative spirituality includes channelling, spirit guides and angels, as well as eastern religions such as Hinduism, Buddhism, Sufism and Taoism.  Traditional writings like the </a:t>
            </a:r>
            <a:r>
              <a:rPr lang="en-GB" altLang="en-US" sz="2000" i="1" dirty="0" smtClean="0"/>
              <a:t>I </a:t>
            </a:r>
            <a:r>
              <a:rPr lang="en-GB" altLang="en-US" sz="2000" i="1" dirty="0" err="1" smtClean="0"/>
              <a:t>Ching</a:t>
            </a:r>
            <a:r>
              <a:rPr lang="en-GB" altLang="en-US" sz="2000" dirty="0" smtClean="0"/>
              <a:t>…the </a:t>
            </a:r>
            <a:r>
              <a:rPr lang="en-GB" altLang="en-US" sz="2000" i="1" dirty="0" smtClean="0"/>
              <a:t>Tao </a:t>
            </a:r>
            <a:r>
              <a:rPr lang="en-GB" altLang="en-US" sz="2000" i="1" dirty="0" err="1" smtClean="0"/>
              <a:t>Te</a:t>
            </a:r>
            <a:r>
              <a:rPr lang="en-GB" altLang="en-US" sz="2000" i="1" dirty="0" smtClean="0"/>
              <a:t> </a:t>
            </a:r>
            <a:r>
              <a:rPr lang="en-GB" altLang="en-US" sz="2000" i="1" dirty="0" err="1" smtClean="0"/>
              <a:t>Ching</a:t>
            </a:r>
            <a:r>
              <a:rPr lang="en-GB" altLang="en-US" sz="2000" dirty="0" smtClean="0"/>
              <a:t> and the Bhagavad Gita tend to be featured, together with Buddhism writings, principally from the Zen and Tibetan traditions.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2"/>
          <p:cNvSpPr>
            <a:spLocks noGrp="1"/>
          </p:cNvSpPr>
          <p:nvPr>
            <p:ph idx="1"/>
          </p:nvPr>
        </p:nvSpPr>
        <p:spPr>
          <a:xfrm>
            <a:off x="1042988" y="1268413"/>
            <a:ext cx="6777037" cy="4564062"/>
          </a:xfrm>
        </p:spPr>
        <p:txBody>
          <a:bodyPr>
            <a:noAutofit/>
          </a:bodyPr>
          <a:lstStyle/>
          <a:p>
            <a:pPr>
              <a:lnSpc>
                <a:spcPct val="80000"/>
              </a:lnSpc>
            </a:pPr>
            <a:r>
              <a:rPr lang="en-GB" altLang="en-US" dirty="0" smtClean="0"/>
              <a:t>Eileen Barker (1992, 189): </a:t>
            </a:r>
          </a:p>
          <a:p>
            <a:pPr>
              <a:lnSpc>
                <a:spcPct val="80000"/>
              </a:lnSpc>
              <a:buFont typeface="Wingdings 2" panose="05020102010507070707" pitchFamily="18" charset="2"/>
              <a:buNone/>
            </a:pPr>
            <a:endParaRPr lang="en-GB" altLang="en-US" dirty="0" smtClean="0"/>
          </a:p>
          <a:p>
            <a:pPr>
              <a:lnSpc>
                <a:spcPct val="80000"/>
              </a:lnSpc>
              <a:buFont typeface="Wingdings 2" panose="05020102010507070707" pitchFamily="18" charset="2"/>
              <a:buNone/>
            </a:pPr>
            <a:r>
              <a:rPr lang="en-GB" altLang="en-US" dirty="0" smtClean="0"/>
              <a:t>	The New Age 'label' has been applied relatively indiscriminately both by those for whom it is a proud affirmation, and by those for whom it is a term of abuse.  [It is] a number of groups and individuals that have a number of beliefs and orientations that have what...Wittgenstein has called a 'family resemblance' - two members of the family may bear almost no resemblance to each other, although they both resemble a third member.</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Content Placeholder 2"/>
          <p:cNvSpPr>
            <a:spLocks noGrp="1"/>
          </p:cNvSpPr>
          <p:nvPr>
            <p:ph idx="1"/>
          </p:nvPr>
        </p:nvSpPr>
        <p:spPr>
          <a:xfrm>
            <a:off x="1042988" y="980728"/>
            <a:ext cx="6777037" cy="5472608"/>
          </a:xfrm>
        </p:spPr>
        <p:txBody>
          <a:bodyPr>
            <a:noAutofit/>
          </a:bodyPr>
          <a:lstStyle/>
          <a:p>
            <a:pPr>
              <a:lnSpc>
                <a:spcPct val="90000"/>
              </a:lnSpc>
            </a:pPr>
            <a:r>
              <a:rPr lang="en-GB" altLang="en-US" sz="2000" dirty="0" smtClean="0"/>
              <a:t>And 'Believers in the New Age will emphasise the spiritual rather than the religious, but they too will often have been seeking for a 'home' in which they can share their experiences and seek, with other seekers, the fruits of the Age of Aquarius‘ (Barker, 1992, 29) .</a:t>
            </a:r>
            <a:br>
              <a:rPr lang="en-GB" altLang="en-US" sz="2000" dirty="0" smtClean="0"/>
            </a:br>
            <a:endParaRPr lang="en-GB" altLang="en-US" sz="2000" dirty="0" smtClean="0"/>
          </a:p>
          <a:p>
            <a:pPr>
              <a:lnSpc>
                <a:spcPct val="90000"/>
              </a:lnSpc>
              <a:buFont typeface="Wingdings 2" panose="05020102010507070707" pitchFamily="18" charset="2"/>
              <a:buNone/>
            </a:pPr>
            <a:r>
              <a:rPr lang="en-GB" altLang="en-US" sz="2000" dirty="0" smtClean="0"/>
              <a:t>And</a:t>
            </a:r>
            <a:br>
              <a:rPr lang="en-GB" altLang="en-US" sz="2000" dirty="0" smtClean="0"/>
            </a:br>
            <a:r>
              <a:rPr lang="en-GB" altLang="en-US" sz="2000" dirty="0" smtClean="0"/>
              <a:t> </a:t>
            </a:r>
          </a:p>
          <a:p>
            <a:pPr>
              <a:lnSpc>
                <a:spcPct val="90000"/>
              </a:lnSpc>
            </a:pPr>
            <a:r>
              <a:rPr lang="en-GB" altLang="en-US" sz="2000" dirty="0" smtClean="0"/>
              <a:t>Most people connected with the New Age would see themselves as seekers who are exploring new and exciting frontiers.  Several individuals belong to a number of different groups - some will also belong to a more traditional religious group, but be wanting to open themselves up to new ideas and experiences; others are 'New Age' through having rejected traditional religious and philosophical options as bankrupt‘ (Barker, 1992, 189).</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Content Placeholder 2"/>
          <p:cNvSpPr>
            <a:spLocks noGrp="1"/>
          </p:cNvSpPr>
          <p:nvPr>
            <p:ph idx="1"/>
          </p:nvPr>
        </p:nvSpPr>
        <p:spPr>
          <a:xfrm>
            <a:off x="1009650" y="980728"/>
            <a:ext cx="7124700" cy="4878735"/>
          </a:xfrm>
        </p:spPr>
        <p:txBody>
          <a:bodyPr/>
          <a:lstStyle/>
          <a:p>
            <a:pPr>
              <a:lnSpc>
                <a:spcPct val="70000"/>
              </a:lnSpc>
            </a:pPr>
            <a:r>
              <a:rPr lang="en-GB" altLang="en-US" sz="2000" dirty="0" smtClean="0">
                <a:latin typeface="+mj-lt"/>
              </a:rPr>
              <a:t>Peter Clarke (2006, 25): “…the concept New Age Movement itself is such a slippery one that trying to locate it and capture its meaning is – to borrow the phrase used by the philosopher Gilbert Ryle to describe the difficulty of locating and identifying the soul – like trying to catch an eel using a knitting needle”.  </a:t>
            </a:r>
            <a:br>
              <a:rPr lang="en-GB" altLang="en-US" sz="2000" dirty="0" smtClean="0">
                <a:latin typeface="+mj-lt"/>
              </a:rPr>
            </a:br>
            <a:endParaRPr lang="en-GB" altLang="en-US" sz="2000" dirty="0" smtClean="0">
              <a:latin typeface="+mj-lt"/>
            </a:endParaRPr>
          </a:p>
          <a:p>
            <a:pPr>
              <a:lnSpc>
                <a:spcPct val="70000"/>
              </a:lnSpc>
            </a:pPr>
            <a:r>
              <a:rPr lang="en-GB" altLang="en-US" sz="2000" dirty="0" smtClean="0">
                <a:latin typeface="+mj-lt"/>
              </a:rPr>
              <a:t>Daren Kemp (2004): </a:t>
            </a:r>
          </a:p>
          <a:p>
            <a:pPr>
              <a:lnSpc>
                <a:spcPct val="70000"/>
              </a:lnSpc>
              <a:buFont typeface="Wingdings 2" panose="05020102010507070707" pitchFamily="18" charset="2"/>
              <a:buNone/>
            </a:pPr>
            <a:r>
              <a:rPr lang="en-GB" altLang="en-US" sz="2000" dirty="0" smtClean="0">
                <a:latin typeface="+mj-lt"/>
              </a:rPr>
              <a:t>	Thus the New Ager views New Age as a revolutionary period of history dictated by the stars; the Christian apologist has often defined New Age as a cult; the historian of ideas understands it as a manifestation of the perennial tradition; the philosopher sees New Age as a monist or holistic worldview; the sociologist describes New Age as a new religious movement (NRM); while the psychologist describes it as a form of narcissism.  </a:t>
            </a:r>
          </a:p>
          <a:p>
            <a:pPr>
              <a:lnSpc>
                <a:spcPct val="70000"/>
              </a:lnSpc>
              <a:buFont typeface="Wingdings 2" panose="05020102010507070707" pitchFamily="18" charset="2"/>
              <a:buNone/>
            </a:pPr>
            <a:endParaRPr lang="en-GB" altLang="en-US" sz="2200" dirty="0" smtClean="0">
              <a:latin typeface="Corbel" panose="020B0503020204020204" pitchFamily="3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Content Placeholder 2"/>
          <p:cNvSpPr>
            <a:spLocks noGrp="1"/>
          </p:cNvSpPr>
          <p:nvPr>
            <p:ph idx="1"/>
          </p:nvPr>
        </p:nvSpPr>
        <p:spPr>
          <a:xfrm>
            <a:off x="1042988" y="1268760"/>
            <a:ext cx="6777037" cy="5112568"/>
          </a:xfrm>
        </p:spPr>
        <p:txBody>
          <a:bodyPr/>
          <a:lstStyle/>
          <a:p>
            <a:pPr>
              <a:lnSpc>
                <a:spcPct val="80000"/>
              </a:lnSpc>
            </a:pPr>
            <a:r>
              <a:rPr lang="en-GB" altLang="en-US" sz="2000" dirty="0" err="1" smtClean="0"/>
              <a:t>Wouter</a:t>
            </a:r>
            <a:r>
              <a:rPr lang="en-GB" altLang="en-US" sz="2000" dirty="0" smtClean="0"/>
              <a:t> </a:t>
            </a:r>
            <a:r>
              <a:rPr lang="en-GB" altLang="en-US" sz="2000" dirty="0" err="1" smtClean="0"/>
              <a:t>Hanegraaff</a:t>
            </a:r>
            <a:r>
              <a:rPr lang="en-GB" altLang="en-US" sz="2000" dirty="0" smtClean="0"/>
              <a:t>  (2006, 250-252) distinguishes between New Age in a “wide” or “general” sense and New Age in a “strict” sense.  He cites the roots of New Age in 1950s UFO culture, inspired by Alice Bailey and Rudolf Steiner, which he describes as the occultist millenarianism of the early New Age movement.  This went on, in the 1960s and 1970s, to influence utopian communities such as Findhorn and early figures such as David Spangler and George Trevelyan.  There was a shift from the passive to the active, where the role of humanity in ushering in the new age was emphasised.  This, says </a:t>
            </a:r>
            <a:r>
              <a:rPr lang="en-GB" altLang="en-US" sz="2000" dirty="0" err="1" smtClean="0"/>
              <a:t>Hanegraaff</a:t>
            </a:r>
            <a:r>
              <a:rPr lang="en-GB" altLang="en-US" sz="2000" dirty="0" smtClean="0"/>
              <a:t>, symbolises New Age in the strict sense.  </a:t>
            </a:r>
            <a:r>
              <a:rPr lang="en-GB" altLang="en-US" sz="2000" dirty="0" err="1" smtClean="0"/>
              <a:t>Hanegraaff’s</a:t>
            </a:r>
            <a:r>
              <a:rPr lang="en-GB" altLang="en-US" sz="2000" dirty="0" smtClean="0"/>
              <a:t> New Age in the general sense emerged from the end of the 1970s and “…became a catch-all term for the much more extensive and complex cultic milieu of the 1980s and beyond.  This is how the New Age movement in a strict sense was absorbed by the New Age movement in a general sense”.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Content Placeholder 2"/>
          <p:cNvSpPr>
            <a:spLocks noGrp="1"/>
          </p:cNvSpPr>
          <p:nvPr>
            <p:ph idx="1"/>
          </p:nvPr>
        </p:nvSpPr>
        <p:spPr>
          <a:xfrm>
            <a:off x="1020763" y="4941888"/>
            <a:ext cx="7124700" cy="1735137"/>
          </a:xfrm>
        </p:spPr>
        <p:txBody>
          <a:bodyPr/>
          <a:lstStyle/>
          <a:p>
            <a:pPr>
              <a:buFont typeface="Wingdings 2" panose="05020102010507070707" pitchFamily="18" charset="2"/>
              <a:buNone/>
            </a:pPr>
            <a:r>
              <a:rPr lang="en-GB" altLang="en-US" sz="2000" dirty="0" smtClean="0">
                <a:latin typeface="Corbel" panose="020B0503020204020204" pitchFamily="34" charset="0"/>
              </a:rPr>
              <a:t>“The New Age movement in a strict sense still exists but its membership is rather strongly dominated by the baby boomers generation and tends to be perceived as somewhat old-fashioned by new-generation New Agers” (2006, 252).</a:t>
            </a:r>
          </a:p>
        </p:txBody>
      </p:sp>
      <p:sp>
        <p:nvSpPr>
          <p:cNvPr id="15362" name="Rectangle 1"/>
          <p:cNvSpPr>
            <a:spLocks noChangeArrowheads="1"/>
          </p:cNvSpPr>
          <p:nvPr/>
        </p:nvSpPr>
        <p:spPr bwMode="auto">
          <a:xfrm>
            <a:off x="539750" y="1700213"/>
            <a:ext cx="8101013" cy="2831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GB" altLang="en-US" sz="1800" dirty="0">
                <a:latin typeface="+mn-lt"/>
              </a:rPr>
              <a:t>“</a:t>
            </a:r>
            <a:r>
              <a:rPr lang="en-GB" altLang="ja-JP" sz="1600" dirty="0">
                <a:latin typeface="+mn-lt"/>
              </a:rPr>
              <a:t>While the original New Age movement had been carried by high minded idealism and an ethic of service to humanity, the movement of the 1980s quickly developed into an increasingly commercialized spiritual marketplace catering to the tastes and whims of an individualistic clientele.  While the original movement had espoused a reasonably coherent Theosophical metaphysics and philosophy of history, the movement of the 1980s seemed to present a </a:t>
            </a:r>
            <a:r>
              <a:rPr lang="en-GB" altLang="ja-JP" sz="1600" dirty="0" err="1">
                <a:latin typeface="+mn-lt"/>
              </a:rPr>
              <a:t>hotch-potch</a:t>
            </a:r>
            <a:r>
              <a:rPr lang="en-GB" altLang="ja-JP" sz="1600" dirty="0">
                <a:latin typeface="+mn-lt"/>
              </a:rPr>
              <a:t> of ideas and speculations without a clear focus and direction.  While the excited expectation of a radical New Age dominated the earlier movement, this expectation ceased to be central to the movement of the 1980s which…tends to concentrate on the spiritual development of the individual rather than of society</a:t>
            </a:r>
            <a:r>
              <a:rPr lang="en-GB" altLang="en-US" sz="1600" dirty="0">
                <a:latin typeface="+mn-lt"/>
              </a:rPr>
              <a:t>”</a:t>
            </a:r>
            <a:r>
              <a:rPr lang="en-GB" altLang="ja-JP" sz="1600" dirty="0">
                <a:latin typeface="+mn-lt"/>
              </a:rPr>
              <a:t>. (</a:t>
            </a:r>
            <a:r>
              <a:rPr lang="en-GB" altLang="ja-JP" sz="1600" dirty="0" err="1">
                <a:latin typeface="+mn-lt"/>
              </a:rPr>
              <a:t>Hanegraaff</a:t>
            </a:r>
            <a:r>
              <a:rPr lang="en-GB" altLang="ja-JP" sz="1600" dirty="0">
                <a:latin typeface="+mn-lt"/>
              </a:rPr>
              <a:t>, 2006, 252-3)</a:t>
            </a:r>
            <a:endParaRPr lang="en-GB" altLang="en-US" sz="1600" dirty="0">
              <a:latin typeface="+mn-lt"/>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Content Placeholder 2"/>
          <p:cNvSpPr>
            <a:spLocks noGrp="1"/>
          </p:cNvSpPr>
          <p:nvPr>
            <p:ph idx="1"/>
          </p:nvPr>
        </p:nvSpPr>
        <p:spPr>
          <a:xfrm>
            <a:off x="1042988" y="908720"/>
            <a:ext cx="6777037" cy="4923755"/>
          </a:xfrm>
        </p:spPr>
        <p:txBody>
          <a:bodyPr/>
          <a:lstStyle/>
          <a:p>
            <a:pPr>
              <a:lnSpc>
                <a:spcPct val="90000"/>
              </a:lnSpc>
            </a:pPr>
            <a:r>
              <a:rPr lang="en-GB" altLang="en-US" sz="2000" dirty="0"/>
              <a:t>“The New Age movement in a strict sense still exists but its membership is rather strongly dominated by the baby boomers generation and tends to be perceived as somewhat old-fashioned by new-generation New Agers” (2006, 252).</a:t>
            </a:r>
          </a:p>
          <a:p>
            <a:pPr>
              <a:lnSpc>
                <a:spcPct val="90000"/>
              </a:lnSpc>
            </a:pPr>
            <a:r>
              <a:rPr lang="en-GB" altLang="en-US" sz="2000" dirty="0" smtClean="0"/>
              <a:t>And</a:t>
            </a:r>
            <a:r>
              <a:rPr lang="en-GB" altLang="en-US" sz="2000" dirty="0" smtClean="0"/>
              <a:t>, “As a buzzword, New Age refers to a wide array of spiritual practices and beliefs which share as their most common denominator the fact that they are perceived as ‘alternative’ from the perspectives of mainstream Western society” (2006, 249. </a:t>
            </a:r>
          </a:p>
          <a:p>
            <a:pPr>
              <a:lnSpc>
                <a:spcPct val="90000"/>
              </a:lnSpc>
            </a:pPr>
            <a:r>
              <a:rPr lang="en-GB" altLang="en-US" sz="2000" dirty="0" smtClean="0"/>
              <a:t>And “…New Age religion is radically new: a manifestation </a:t>
            </a:r>
            <a:r>
              <a:rPr lang="en-GB" altLang="en-US" sz="2000" i="1" dirty="0" smtClean="0"/>
              <a:t>par excellence</a:t>
            </a:r>
            <a:r>
              <a:rPr lang="en-GB" altLang="en-US" sz="2000" dirty="0" smtClean="0"/>
              <a:t>, of postmodern consumer society, the members of which use, recycle, combine and adapt existing religious ideas and practices as they see fit” (2006, 249-250).</a:t>
            </a:r>
            <a:r>
              <a:rPr lang="en-GB" altLang="en-US" sz="2000" baseline="30000" dirty="0" smtClean="0"/>
              <a:t> </a:t>
            </a:r>
            <a:br>
              <a:rPr lang="en-GB" altLang="en-US" sz="2000" baseline="30000" dirty="0" smtClean="0"/>
            </a:br>
            <a:endParaRPr lang="en-GB" altLang="en-US" sz="2000" dirty="0" smtClean="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2988" y="908720"/>
            <a:ext cx="6777037" cy="4923755"/>
          </a:xfrm>
        </p:spPr>
        <p:txBody>
          <a:bodyPr/>
          <a:lstStyle/>
          <a:p>
            <a:pPr>
              <a:lnSpc>
                <a:spcPct val="90000"/>
              </a:lnSpc>
              <a:buNone/>
            </a:pPr>
            <a:r>
              <a:rPr lang="en-GB" altLang="en-US" dirty="0"/>
              <a:t>And</a:t>
            </a:r>
          </a:p>
          <a:p>
            <a:pPr>
              <a:lnSpc>
                <a:spcPct val="90000"/>
              </a:lnSpc>
            </a:pPr>
            <a:r>
              <a:rPr lang="en-GB" altLang="en-US" dirty="0"/>
              <a:t>The New age started out as an idealistic movement, inspired by deeply-felt concern about the world situation, and firmly committed to change.  This idealism still survives in some quarters; but now in the mid-1990s, it may legitimately be doubted whether a New Age movement which has become increasingly subservient to the laws of the marketplace is likely to provide a viable alternative to a culture of liberal utilitarianism (1996, 523).</a:t>
            </a:r>
          </a:p>
          <a:p>
            <a:endParaRPr lang="en-US" dirty="0"/>
          </a:p>
        </p:txBody>
      </p:sp>
    </p:spTree>
    <p:extLst>
      <p:ext uri="{BB962C8B-B14F-4D97-AF65-F5344CB8AC3E}">
        <p14:creationId xmlns:p14="http://schemas.microsoft.com/office/powerpoint/2010/main" val="16066385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Content Placeholder 2"/>
          <p:cNvSpPr>
            <a:spLocks noGrp="1"/>
          </p:cNvSpPr>
          <p:nvPr>
            <p:ph idx="1"/>
          </p:nvPr>
        </p:nvSpPr>
        <p:spPr/>
        <p:txBody>
          <a:bodyPr/>
          <a:lstStyle/>
          <a:p>
            <a:r>
              <a:rPr lang="en-GB" altLang="en-US" sz="2800" smtClean="0">
                <a:latin typeface="Corbel" panose="020B0503020204020204" pitchFamily="34" charset="0"/>
              </a:rPr>
              <a:t>Hanegraaff (1996, 524): ‘</a:t>
            </a:r>
            <a:r>
              <a:rPr lang="en-GB" altLang="ja-JP" sz="2800" i="1" smtClean="0">
                <a:latin typeface="Corbel" panose="020B0503020204020204" pitchFamily="34" charset="0"/>
                <a:ea typeface="MS Gothic" panose="020B0609070205080204" pitchFamily="49" charset="-128"/>
                <a:cs typeface="MS PGothic" panose="020B0600070205080204" pitchFamily="34" charset="-128"/>
              </a:rPr>
              <a:t>The New Age movement tends to make each private individual into the center of his or her symbolic world</a:t>
            </a:r>
            <a:r>
              <a:rPr lang="en-GB" altLang="en-US" sz="2800" smtClean="0">
                <a:latin typeface="Corbel" panose="020B0503020204020204" pitchFamily="34" charset="0"/>
              </a:rPr>
              <a:t>’</a:t>
            </a:r>
            <a:r>
              <a:rPr lang="en-GB" altLang="ja-JP" sz="2800" smtClean="0">
                <a:latin typeface="Corbel" panose="020B0503020204020204" pitchFamily="34" charset="0"/>
              </a:rPr>
              <a:t>.</a:t>
            </a:r>
          </a:p>
          <a:p>
            <a:endParaRPr lang="en-GB" altLang="en-US" smtClean="0">
              <a:latin typeface="Corbel" panose="020B0503020204020204" pitchFamily="34" charset="0"/>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Content Placeholder 2"/>
          <p:cNvSpPr>
            <a:spLocks noGrp="1"/>
          </p:cNvSpPr>
          <p:nvPr>
            <p:ph idx="1"/>
          </p:nvPr>
        </p:nvSpPr>
        <p:spPr>
          <a:xfrm>
            <a:off x="1009650" y="765175"/>
            <a:ext cx="7124700" cy="5616575"/>
          </a:xfrm>
        </p:spPr>
        <p:txBody>
          <a:bodyPr/>
          <a:lstStyle/>
          <a:p>
            <a:pPr>
              <a:lnSpc>
                <a:spcPct val="80000"/>
              </a:lnSpc>
            </a:pPr>
            <a:r>
              <a:rPr lang="en-GB" altLang="en-US" sz="2000" dirty="0" smtClean="0"/>
              <a:t>Sutcliffe “The first ‘New Age’ currents – pre 1970s – tended to be ascetic, puritanical and other-worldly; the second – post 1970s – were emotionally expressive, hedonistic and firmly this-worldly”.  Further that </a:t>
            </a:r>
          </a:p>
          <a:p>
            <a:pPr>
              <a:lnSpc>
                <a:spcPct val="80000"/>
              </a:lnSpc>
              <a:buFont typeface="Wingdings 2" panose="05020102010507070707" pitchFamily="18" charset="2"/>
              <a:buNone/>
            </a:pPr>
            <a:endParaRPr lang="en-GB" altLang="en-US" sz="2000" dirty="0" smtClean="0"/>
          </a:p>
          <a:p>
            <a:pPr>
              <a:lnSpc>
                <a:spcPct val="80000"/>
              </a:lnSpc>
            </a:pPr>
            <a:r>
              <a:rPr lang="en-GB" altLang="en-US" sz="2000" dirty="0" smtClean="0"/>
              <a:t>…’New Age’ represents at its narrowest a specific </a:t>
            </a:r>
            <a:r>
              <a:rPr lang="en-GB" altLang="en-US" sz="2000" dirty="0" err="1" smtClean="0"/>
              <a:t>millennialistic</a:t>
            </a:r>
            <a:r>
              <a:rPr lang="en-GB" altLang="en-US" sz="2000" dirty="0" smtClean="0"/>
              <a:t> emblem, and at its most diffuse – at its most symbolically </a:t>
            </a:r>
            <a:r>
              <a:rPr lang="en-GB" altLang="en-US" sz="2000" dirty="0" err="1" smtClean="0"/>
              <a:t>overdetermined</a:t>
            </a:r>
            <a:r>
              <a:rPr lang="en-GB" altLang="en-US" sz="2000" dirty="0" smtClean="0"/>
              <a:t> – a loose idiom of humanistic potential and psychotherapeutic change that would be, and has been, called anything from ‘human potential’ to ‘mind body spirit’, from ‘holistic’ to ‘spiritual growth’ (2003, 3).  </a:t>
            </a:r>
          </a:p>
          <a:p>
            <a:pPr>
              <a:lnSpc>
                <a:spcPct val="80000"/>
              </a:lnSpc>
              <a:buFont typeface="Wingdings 2" panose="05020102010507070707" pitchFamily="18" charset="2"/>
              <a:buNone/>
            </a:pPr>
            <a:endParaRPr lang="en-GB" altLang="en-US" sz="2000" dirty="0" smtClean="0"/>
          </a:p>
          <a:p>
            <a:pPr>
              <a:lnSpc>
                <a:spcPct val="80000"/>
              </a:lnSpc>
            </a:pPr>
            <a:r>
              <a:rPr lang="en-GB" altLang="en-US" sz="2000" dirty="0" smtClean="0"/>
              <a:t>Clarke argues that “Prior to the 1970s when New Age Spirituality started to become a global pursuit it was largely an interest f a coterie of elite poets and intellectuals…Today it is a mass movement on a worldwide scale” (2006, 25-6). </a:t>
            </a:r>
          </a:p>
          <a:p>
            <a:pPr>
              <a:lnSpc>
                <a:spcPct val="80000"/>
              </a:lnSpc>
            </a:pPr>
            <a:endParaRPr lang="en-US" altLang="en-US" sz="2200" dirty="0" smtClean="0">
              <a:latin typeface="Corbel" panose="020B0503020204020204" pitchFamily="34" charset="0"/>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2"/>
          <p:cNvSpPr>
            <a:spLocks noGrp="1"/>
          </p:cNvSpPr>
          <p:nvPr>
            <p:ph idx="1"/>
          </p:nvPr>
        </p:nvSpPr>
        <p:spPr/>
        <p:txBody>
          <a:bodyPr>
            <a:normAutofit/>
          </a:bodyPr>
          <a:lstStyle/>
          <a:p>
            <a:pPr>
              <a:lnSpc>
                <a:spcPct val="70000"/>
              </a:lnSpc>
            </a:pPr>
            <a:r>
              <a:rPr lang="en-GB" altLang="en-US" sz="2300" smtClean="0">
                <a:latin typeface="Corbel" panose="020B0503020204020204" pitchFamily="34" charset="0"/>
              </a:rPr>
              <a:t>John Saliba (1995, 24): New Age “…is a rather complex amalgamation of thought and practice that unites Western and Eastern religious beliefs and practices.  Organic farming, unorthodox healing techniques, meditation and yoga, the development of higher consciousness, various occult practices, and belief in reincarnation all appear as part of the New Age Movement”. </a:t>
            </a:r>
            <a:br>
              <a:rPr lang="en-GB" altLang="en-US" sz="2300" smtClean="0">
                <a:latin typeface="Corbel" panose="020B0503020204020204" pitchFamily="34" charset="0"/>
              </a:rPr>
            </a:br>
            <a:endParaRPr lang="en-GB" altLang="en-US" sz="2300" smtClean="0">
              <a:latin typeface="Corbel" panose="020B0503020204020204" pitchFamily="34" charset="0"/>
            </a:endParaRPr>
          </a:p>
          <a:p>
            <a:pPr>
              <a:lnSpc>
                <a:spcPct val="70000"/>
              </a:lnSpc>
            </a:pPr>
            <a:r>
              <a:rPr lang="en-GB" altLang="en-US" sz="2300" smtClean="0">
                <a:latin typeface="Corbel" panose="020B0503020204020204" pitchFamily="34" charset="0"/>
              </a:rPr>
              <a:t>Paul Heelas (1996, 1): We hear of 'New Age travellers' and 'New Age yuppies'.  The New Age is to be found in the ashram and in the boardroom.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Content Placeholder 2"/>
          <p:cNvSpPr>
            <a:spLocks noGrp="1"/>
          </p:cNvSpPr>
          <p:nvPr>
            <p:ph idx="1"/>
          </p:nvPr>
        </p:nvSpPr>
        <p:spPr>
          <a:xfrm>
            <a:off x="1042988" y="980728"/>
            <a:ext cx="6777037" cy="4851747"/>
          </a:xfrm>
        </p:spPr>
        <p:txBody>
          <a:bodyPr>
            <a:normAutofit/>
          </a:bodyPr>
          <a:lstStyle/>
          <a:p>
            <a:pPr>
              <a:lnSpc>
                <a:spcPct val="70000"/>
              </a:lnSpc>
            </a:pPr>
            <a:endParaRPr lang="en-GB" altLang="en-US" sz="2000" dirty="0" smtClean="0"/>
          </a:p>
          <a:p>
            <a:pPr>
              <a:lnSpc>
                <a:spcPct val="70000"/>
              </a:lnSpc>
            </a:pPr>
            <a:endParaRPr lang="en-GB" altLang="en-US" sz="2000" dirty="0"/>
          </a:p>
          <a:p>
            <a:pPr>
              <a:lnSpc>
                <a:spcPct val="70000"/>
              </a:lnSpc>
            </a:pPr>
            <a:endParaRPr lang="en-GB" altLang="en-US" sz="2000" dirty="0" smtClean="0"/>
          </a:p>
          <a:p>
            <a:pPr>
              <a:lnSpc>
                <a:spcPct val="70000"/>
              </a:lnSpc>
            </a:pPr>
            <a:r>
              <a:rPr lang="en-GB" altLang="en-US" sz="2000" dirty="0" smtClean="0"/>
              <a:t>David </a:t>
            </a:r>
            <a:r>
              <a:rPr lang="en-GB" altLang="en-US" sz="2000" dirty="0" smtClean="0"/>
              <a:t>Barrett (2001, 250): 'The New Age, from the 1960s onwards, has been characterized by syncretism, seeking after truth and peace...' </a:t>
            </a:r>
            <a:br>
              <a:rPr lang="en-GB" altLang="en-US" sz="2000" dirty="0" smtClean="0"/>
            </a:br>
            <a:endParaRPr lang="en-GB" altLang="en-US" sz="2000" dirty="0" smtClean="0"/>
          </a:p>
          <a:p>
            <a:pPr>
              <a:lnSpc>
                <a:spcPct val="70000"/>
              </a:lnSpc>
            </a:pPr>
            <a:endParaRPr lang="en-GB" altLang="en-US" sz="2000" dirty="0"/>
          </a:p>
          <a:p>
            <a:pPr>
              <a:lnSpc>
                <a:spcPct val="70000"/>
              </a:lnSpc>
            </a:pPr>
            <a:endParaRPr lang="en-GB" altLang="en-US" sz="2000" dirty="0" smtClean="0"/>
          </a:p>
          <a:p>
            <a:pPr>
              <a:lnSpc>
                <a:spcPct val="70000"/>
              </a:lnSpc>
            </a:pPr>
            <a:endParaRPr lang="en-GB" altLang="en-US" sz="2000" dirty="0" smtClean="0"/>
          </a:p>
          <a:p>
            <a:pPr>
              <a:lnSpc>
                <a:spcPct val="70000"/>
              </a:lnSpc>
            </a:pPr>
            <a:r>
              <a:rPr lang="en-GB" altLang="en-US" sz="2000" dirty="0" err="1" smtClean="0"/>
              <a:t>Nevill</a:t>
            </a:r>
            <a:r>
              <a:rPr lang="en-GB" altLang="en-US" sz="2000" dirty="0" smtClean="0"/>
              <a:t> Drury (2004, 230): New Age is a “phrase connoting the post psychedelic Aquarian Age believed by some to herald a new era of mystical and spiritual enlightenment.  It has become a popular label for the many alternative approaches to spirituality in Western culture”.</a:t>
            </a:r>
          </a:p>
          <a:p>
            <a:pPr>
              <a:lnSpc>
                <a:spcPct val="70000"/>
              </a:lnSpc>
              <a:buFont typeface="Wingdings 2" panose="05020102010507070707" pitchFamily="18" charset="2"/>
              <a:buNone/>
            </a:pPr>
            <a:endParaRPr lang="en-GB" altLang="en-US" sz="2600" dirty="0" smtClean="0">
              <a:latin typeface="Corbel" panose="020B0503020204020204" pitchFamily="34" charset="0"/>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p:cNvSpPr>
            <a:spLocks noGrp="1"/>
          </p:cNvSpPr>
          <p:nvPr>
            <p:ph type="title"/>
          </p:nvPr>
        </p:nvSpPr>
        <p:spPr/>
        <p:txBody>
          <a:bodyPr rtlCol="0">
            <a:normAutofit fontScale="90000"/>
          </a:bodyPr>
          <a:lstStyle/>
          <a:p>
            <a:pPr algn="ctr" fontAlgn="auto">
              <a:spcAft>
                <a:spcPts val="0"/>
              </a:spcAft>
              <a:defRPr/>
            </a:pPr>
            <a:r>
              <a:rPr lang="en-GB" altLang="en-US" dirty="0" smtClean="0">
                <a:solidFill>
                  <a:schemeClr val="accent1">
                    <a:satMod val="150000"/>
                  </a:schemeClr>
                </a:solidFill>
                <a:ea typeface="ＭＳ Ｐゴシック" pitchFamily="34" charset="-128"/>
              </a:rPr>
              <a:t>Insider/Emic Definitions</a:t>
            </a:r>
            <a:br>
              <a:rPr lang="en-GB" altLang="en-US" dirty="0" smtClean="0">
                <a:solidFill>
                  <a:schemeClr val="accent1">
                    <a:satMod val="150000"/>
                  </a:schemeClr>
                </a:solidFill>
                <a:ea typeface="ＭＳ Ｐゴシック" pitchFamily="34" charset="-128"/>
              </a:rPr>
            </a:br>
            <a:endParaRPr lang="en-US" altLang="en-US" dirty="0" smtClean="0">
              <a:solidFill>
                <a:schemeClr val="accent1">
                  <a:satMod val="150000"/>
                </a:schemeClr>
              </a:solidFill>
              <a:ea typeface="ＭＳ Ｐゴシック" pitchFamily="34" charset="-128"/>
            </a:endParaRPr>
          </a:p>
        </p:txBody>
      </p:sp>
      <p:sp>
        <p:nvSpPr>
          <p:cNvPr id="21506" name="Content Placeholder 2"/>
          <p:cNvSpPr>
            <a:spLocks noGrp="1"/>
          </p:cNvSpPr>
          <p:nvPr>
            <p:ph idx="1"/>
          </p:nvPr>
        </p:nvSpPr>
        <p:spPr>
          <a:xfrm>
            <a:off x="395288" y="2420938"/>
            <a:ext cx="8229600" cy="4625975"/>
          </a:xfrm>
        </p:spPr>
        <p:txBody>
          <a:bodyPr/>
          <a:lstStyle/>
          <a:p>
            <a:endParaRPr lang="en-GB" altLang="en-US" dirty="0" smtClean="0">
              <a:latin typeface="Corbel" panose="020B0503020204020204" pitchFamily="34" charset="0"/>
            </a:endParaRPr>
          </a:p>
          <a:p>
            <a:r>
              <a:rPr lang="en-GB" altLang="en-US" sz="2800" dirty="0" smtClean="0">
                <a:latin typeface="Corbel" panose="020B0503020204020204" pitchFamily="34" charset="0"/>
              </a:rPr>
              <a:t> </a:t>
            </a:r>
            <a:r>
              <a:rPr lang="en-GB" altLang="en-US" sz="2000" dirty="0" smtClean="0"/>
              <a:t>“Presently…we are set to move or have already moved from the sign of Pisces into the sign of Aquarius and according to astrologers this will bring about major changes in the nature of civilization on earth” (Whitworth, 2004, 21).</a:t>
            </a:r>
          </a:p>
          <a:p>
            <a:endParaRPr lang="en-US" altLang="en-US" dirty="0" smtClean="0">
              <a:latin typeface="Corbel" panose="020B0503020204020204" pitchFamily="34" charset="0"/>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Content Placeholder 2"/>
          <p:cNvSpPr>
            <a:spLocks noGrp="1"/>
          </p:cNvSpPr>
          <p:nvPr>
            <p:ph idx="1"/>
          </p:nvPr>
        </p:nvSpPr>
        <p:spPr>
          <a:xfrm>
            <a:off x="1042988" y="908720"/>
            <a:ext cx="6777037" cy="4923755"/>
          </a:xfrm>
        </p:spPr>
        <p:txBody>
          <a:bodyPr>
            <a:normAutofit lnSpcReduction="10000"/>
          </a:bodyPr>
          <a:lstStyle/>
          <a:p>
            <a:pPr>
              <a:lnSpc>
                <a:spcPct val="90000"/>
              </a:lnSpc>
            </a:pPr>
            <a:r>
              <a:rPr lang="en-GB" altLang="en-US" sz="2000" dirty="0" smtClean="0"/>
              <a:t>William Bloom (2991, xvi): “…the New Age phenomenon as the visible tip of the iceberg of a mass movement in which humanity is reasserting its right to explore spirituality in total freedom.  The constraints of religious and intellectual ideology are falling away”. </a:t>
            </a:r>
            <a:br>
              <a:rPr lang="en-GB" altLang="en-US" sz="2000" dirty="0" smtClean="0"/>
            </a:br>
            <a:endParaRPr lang="en-GB" altLang="en-US" sz="2000" dirty="0" smtClean="0"/>
          </a:p>
          <a:p>
            <a:pPr>
              <a:lnSpc>
                <a:spcPct val="90000"/>
              </a:lnSpc>
            </a:pPr>
            <a:r>
              <a:rPr lang="en-GB" altLang="en-US" sz="2000" dirty="0" smtClean="0"/>
              <a:t>Bloom promotes Holism as the new spirituality (2005, 3):</a:t>
            </a:r>
          </a:p>
          <a:p>
            <a:pPr>
              <a:lnSpc>
                <a:spcPct val="90000"/>
              </a:lnSpc>
              <a:buFont typeface="Wingdings 2" panose="05020102010507070707" pitchFamily="18" charset="2"/>
              <a:buNone/>
            </a:pPr>
            <a:r>
              <a:rPr lang="en-GB" altLang="en-US" sz="2000" dirty="0" smtClean="0"/>
              <a:t>Something new is emerging and we can see evidence of it all over the world.  It is a new philosophy; a new spirituality.  It has no organization and it makes no claims to exclusive truth.  At the moment it has little status alongside the other religions and faith communities that claim public and official space, but it may well become the major form of spirituality on our globe.  This new holistic spirituality and philosophy is hugely hopeful, intelligent and practical.</a:t>
            </a:r>
          </a:p>
          <a:p>
            <a:pPr>
              <a:lnSpc>
                <a:spcPct val="90000"/>
              </a:lnSpc>
              <a:buFont typeface="Wingdings 2" panose="05020102010507070707" pitchFamily="18" charset="2"/>
              <a:buNone/>
            </a:pPr>
            <a:endParaRPr lang="en-GB" altLang="en-US" sz="1700" dirty="0" smtClean="0">
              <a:latin typeface="Corbel" panose="020B0503020204020204" pitchFamily="34" charset="0"/>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Content Placeholder 2"/>
          <p:cNvSpPr>
            <a:spLocks noGrp="1"/>
          </p:cNvSpPr>
          <p:nvPr>
            <p:ph idx="1"/>
          </p:nvPr>
        </p:nvSpPr>
        <p:spPr>
          <a:xfrm>
            <a:off x="611188" y="1125538"/>
            <a:ext cx="6337300" cy="5327650"/>
          </a:xfrm>
        </p:spPr>
        <p:txBody>
          <a:bodyPr>
            <a:normAutofit/>
          </a:bodyPr>
          <a:lstStyle/>
          <a:p>
            <a:pPr>
              <a:lnSpc>
                <a:spcPct val="80000"/>
              </a:lnSpc>
            </a:pPr>
            <a:endParaRPr lang="en-GB" altLang="en-US" sz="2000" dirty="0" smtClean="0"/>
          </a:p>
          <a:p>
            <a:pPr>
              <a:lnSpc>
                <a:spcPct val="80000"/>
              </a:lnSpc>
            </a:pPr>
            <a:r>
              <a:rPr lang="en-GB" altLang="en-US" sz="2000" dirty="0" smtClean="0"/>
              <a:t>And </a:t>
            </a:r>
            <a:r>
              <a:rPr lang="en-GB" altLang="en-US" sz="2000" dirty="0" smtClean="0"/>
              <a:t>“To call this new spirituality ‘Holism’ or ‘Holistic’ is pragmatic and appropriate”, that it expresses “an open-hearted approach to spirituality” and is a “Contemporary, open-minded spirituality with no leader or dogma” (Bloom, 2005, 5-6). </a:t>
            </a:r>
          </a:p>
          <a:p>
            <a:pPr>
              <a:lnSpc>
                <a:spcPct val="80000"/>
              </a:lnSpc>
              <a:buFont typeface="Wingdings 2" panose="05020102010507070707" pitchFamily="18" charset="2"/>
              <a:buNone/>
            </a:pPr>
            <a:endParaRPr lang="en-GB" altLang="en-US" sz="2000" dirty="0" smtClean="0"/>
          </a:p>
          <a:p>
            <a:pPr>
              <a:lnSpc>
                <a:spcPct val="80000"/>
              </a:lnSpc>
              <a:buFont typeface="Wingdings 2" panose="05020102010507070707" pitchFamily="18" charset="2"/>
              <a:buNone/>
            </a:pPr>
            <a:endParaRPr lang="en-GB" altLang="en-US" sz="2000" dirty="0"/>
          </a:p>
          <a:p>
            <a:pPr>
              <a:lnSpc>
                <a:spcPct val="80000"/>
              </a:lnSpc>
              <a:buFont typeface="Wingdings 2" panose="05020102010507070707" pitchFamily="18" charset="2"/>
              <a:buNone/>
            </a:pPr>
            <a:endParaRPr lang="en-GB" altLang="en-US" sz="2000" dirty="0" smtClean="0"/>
          </a:p>
          <a:p>
            <a:pPr>
              <a:lnSpc>
                <a:spcPct val="80000"/>
              </a:lnSpc>
            </a:pPr>
            <a:r>
              <a:rPr lang="en-GB" altLang="en-US" sz="2000" dirty="0" smtClean="0"/>
              <a:t>And “…there may be people who are content in their traditional faiths, but want also to show that they are open-hearted and open-minded, and thus might describe themselves as ‘Holistic Christian’, ‘Holistic Muslim’, ‘Holistic Atheist’ and so on” (2005, 7).</a:t>
            </a:r>
          </a:p>
        </p:txBody>
      </p:sp>
      <p:pic>
        <p:nvPicPr>
          <p:cNvPr id="23554" name="Picture 1" descr="soulution.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948488" y="0"/>
            <a:ext cx="2195512" cy="3506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Content Placeholder 2"/>
          <p:cNvSpPr>
            <a:spLocks noGrp="1"/>
          </p:cNvSpPr>
          <p:nvPr>
            <p:ph idx="1"/>
          </p:nvPr>
        </p:nvSpPr>
        <p:spPr>
          <a:xfrm>
            <a:off x="755650" y="980728"/>
            <a:ext cx="6403975" cy="5061297"/>
          </a:xfrm>
        </p:spPr>
        <p:txBody>
          <a:bodyPr/>
          <a:lstStyle/>
          <a:p>
            <a:endParaRPr lang="en-US" altLang="en-US" sz="2000" dirty="0" smtClean="0"/>
          </a:p>
          <a:p>
            <a:r>
              <a:rPr lang="en-US" altLang="en-US" sz="2000" dirty="0" smtClean="0"/>
              <a:t>Edward </a:t>
            </a:r>
            <a:r>
              <a:rPr lang="en-US" altLang="en-US" sz="2000" dirty="0" smtClean="0"/>
              <a:t>de Bono’s (2006, 12) H</a:t>
            </a:r>
            <a:r>
              <a:rPr lang="en-US" altLang="en-US" sz="2000" dirty="0" smtClean="0"/>
              <a:t>+</a:t>
            </a:r>
          </a:p>
          <a:p>
            <a:endParaRPr lang="en-US" altLang="en-US" sz="2000" dirty="0"/>
          </a:p>
          <a:p>
            <a:endParaRPr lang="en-US" altLang="en-US" sz="2000" dirty="0" smtClean="0"/>
          </a:p>
          <a:p>
            <a:pPr>
              <a:buFont typeface="Wingdings 2" panose="05020102010507070707" pitchFamily="18" charset="2"/>
              <a:buNone/>
            </a:pPr>
            <a:r>
              <a:rPr lang="en-GB" altLang="en-US" sz="2000" dirty="0" smtClean="0"/>
              <a:t>“H+ is a way of life that is fully compatible with any other religion or framework: Christianity, Islam, Judaism, Hinduism, etc.  H+ does not impinge upon or compete with other belief systems.  You can keep all the beliefs and values of those other religions and simply add H+ to them”.</a:t>
            </a:r>
            <a:r>
              <a:rPr lang="en-GB" altLang="ja-JP" sz="2000" dirty="0" smtClean="0">
                <a:ea typeface="MS Gothic" panose="020B0609070205080204" pitchFamily="49" charset="-128"/>
                <a:cs typeface="MS PGothic" panose="020B0600070205080204" pitchFamily="34" charset="-128"/>
              </a:rPr>
              <a:t> </a:t>
            </a:r>
            <a:endParaRPr lang="en-US" altLang="en-US" sz="2000" dirty="0" smtClean="0"/>
          </a:p>
        </p:txBody>
      </p:sp>
      <p:pic>
        <p:nvPicPr>
          <p:cNvPr id="24578" name="Picture 3" descr="de bono.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164388" y="0"/>
            <a:ext cx="1979612" cy="327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Content Placeholder 2"/>
          <p:cNvSpPr>
            <a:spLocks noGrp="1"/>
          </p:cNvSpPr>
          <p:nvPr>
            <p:ph idx="1"/>
          </p:nvPr>
        </p:nvSpPr>
        <p:spPr>
          <a:xfrm>
            <a:off x="611188" y="1268413"/>
            <a:ext cx="6538912" cy="4968875"/>
          </a:xfrm>
        </p:spPr>
        <p:txBody>
          <a:bodyPr/>
          <a:lstStyle/>
          <a:p>
            <a:pPr>
              <a:lnSpc>
                <a:spcPct val="80000"/>
              </a:lnSpc>
            </a:pPr>
            <a:r>
              <a:rPr lang="en-GB" altLang="en-US" sz="2000" dirty="0" err="1" smtClean="0"/>
              <a:t>Satish</a:t>
            </a:r>
            <a:r>
              <a:rPr lang="en-GB" altLang="en-US" sz="2000" dirty="0" smtClean="0"/>
              <a:t> Kumar (2005, 74 and 175) “soul, soil, society”.  </a:t>
            </a:r>
            <a:r>
              <a:rPr lang="en-GB" altLang="en-US" sz="2000" i="1" dirty="0" smtClean="0"/>
              <a:t>You Are Therefore I Am”.</a:t>
            </a:r>
            <a:r>
              <a:rPr lang="en-GB" altLang="en-US" sz="2000" dirty="0" smtClean="0"/>
              <a:t> Descartes’ “I think, therefore I am” encapsulates the western </a:t>
            </a:r>
            <a:r>
              <a:rPr lang="en-GB" altLang="en-US" sz="2000" dirty="0" err="1" smtClean="0"/>
              <a:t>mindset</a:t>
            </a:r>
            <a:r>
              <a:rPr lang="en-GB" altLang="en-US" sz="2000" dirty="0" smtClean="0"/>
              <a:t> and has “divided mind and matter, separated soul and body and looked at the world as a collection of objects to be analysed, compartmentalised, classified, and controlled”. </a:t>
            </a:r>
            <a:br>
              <a:rPr lang="en-GB" altLang="en-US" sz="2000" dirty="0" smtClean="0"/>
            </a:br>
            <a:endParaRPr lang="en-GB" altLang="en-US" sz="2000" dirty="0" smtClean="0"/>
          </a:p>
          <a:p>
            <a:pPr>
              <a:lnSpc>
                <a:spcPct val="80000"/>
              </a:lnSpc>
            </a:pPr>
            <a:endParaRPr lang="en-GB" altLang="en-US" sz="2000" dirty="0" smtClean="0"/>
          </a:p>
          <a:p>
            <a:pPr>
              <a:lnSpc>
                <a:spcPct val="80000"/>
              </a:lnSpc>
            </a:pPr>
            <a:r>
              <a:rPr lang="en-GB" altLang="en-US" sz="2000" dirty="0" err="1" smtClean="0"/>
              <a:t>Vivianne</a:t>
            </a:r>
            <a:r>
              <a:rPr lang="en-GB" altLang="en-US" sz="2000" dirty="0" smtClean="0"/>
              <a:t> Crowley (1994, 54) : “The New Age refers to our entry into a new month of the cosmic year.  Once every 2,000 years or so, the position of the signs of the zodiac appears to change in relation to the Earth.  The relevant sign is now Aquarius”. </a:t>
            </a:r>
          </a:p>
          <a:p>
            <a:pPr>
              <a:lnSpc>
                <a:spcPct val="80000"/>
              </a:lnSpc>
            </a:pPr>
            <a:endParaRPr lang="en-GB" altLang="en-US" sz="2500" dirty="0" smtClean="0">
              <a:latin typeface="Corbel" panose="020B0503020204020204" pitchFamily="34" charset="0"/>
            </a:endParaRPr>
          </a:p>
        </p:txBody>
      </p:sp>
      <p:pic>
        <p:nvPicPr>
          <p:cNvPr id="25602" name="Picture 1" descr="satish.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267575" y="115888"/>
            <a:ext cx="1728788" cy="224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a:xfrm>
            <a:off x="1043608" y="764704"/>
            <a:ext cx="7024687" cy="673695"/>
          </a:xfrm>
        </p:spPr>
        <p:txBody>
          <a:bodyPr rtlCol="0">
            <a:normAutofit fontScale="90000"/>
          </a:bodyPr>
          <a:lstStyle/>
          <a:p>
            <a:pPr algn="ctr" fontAlgn="auto">
              <a:spcAft>
                <a:spcPts val="0"/>
              </a:spcAft>
              <a:defRPr/>
            </a:pPr>
            <a:r>
              <a:rPr lang="en-GB" altLang="en-US" dirty="0" smtClean="0">
                <a:solidFill>
                  <a:schemeClr val="accent1">
                    <a:satMod val="150000"/>
                  </a:schemeClr>
                </a:solidFill>
                <a:ea typeface="ＭＳ Ｐゴシック" pitchFamily="34" charset="-128"/>
              </a:rPr>
              <a:t/>
            </a:r>
            <a:br>
              <a:rPr lang="en-GB" altLang="en-US" dirty="0" smtClean="0">
                <a:solidFill>
                  <a:schemeClr val="accent1">
                    <a:satMod val="150000"/>
                  </a:schemeClr>
                </a:solidFill>
                <a:ea typeface="ＭＳ Ｐゴシック" pitchFamily="34" charset="-128"/>
              </a:rPr>
            </a:br>
            <a:r>
              <a:rPr lang="en-GB" altLang="en-US" dirty="0">
                <a:solidFill>
                  <a:schemeClr val="accent1">
                    <a:satMod val="150000"/>
                  </a:schemeClr>
                </a:solidFill>
                <a:ea typeface="ＭＳ Ｐゴシック" pitchFamily="34" charset="-128"/>
              </a:rPr>
              <a:t/>
            </a:r>
            <a:br>
              <a:rPr lang="en-GB" altLang="en-US" dirty="0">
                <a:solidFill>
                  <a:schemeClr val="accent1">
                    <a:satMod val="150000"/>
                  </a:schemeClr>
                </a:solidFill>
                <a:ea typeface="ＭＳ Ｐゴシック" pitchFamily="34" charset="-128"/>
              </a:rPr>
            </a:br>
            <a:r>
              <a:rPr lang="en-GB" altLang="en-US" dirty="0" smtClean="0">
                <a:solidFill>
                  <a:schemeClr val="accent1">
                    <a:satMod val="150000"/>
                  </a:schemeClr>
                </a:solidFill>
                <a:ea typeface="ＭＳ Ｐゴシック" pitchFamily="34" charset="-128"/>
              </a:rPr>
              <a:t/>
            </a:r>
            <a:br>
              <a:rPr lang="en-GB" altLang="en-US" dirty="0" smtClean="0">
                <a:solidFill>
                  <a:schemeClr val="accent1">
                    <a:satMod val="150000"/>
                  </a:schemeClr>
                </a:solidFill>
                <a:ea typeface="ＭＳ Ｐゴシック" pitchFamily="34" charset="-128"/>
              </a:rPr>
            </a:br>
            <a:r>
              <a:rPr lang="en-GB" altLang="en-US" dirty="0" smtClean="0">
                <a:solidFill>
                  <a:schemeClr val="accent1">
                    <a:satMod val="150000"/>
                  </a:schemeClr>
                </a:solidFill>
                <a:ea typeface="ＭＳ Ｐゴシック" pitchFamily="34" charset="-128"/>
              </a:rPr>
              <a:t/>
            </a:r>
            <a:br>
              <a:rPr lang="en-GB" altLang="en-US" dirty="0" smtClean="0">
                <a:solidFill>
                  <a:schemeClr val="accent1">
                    <a:satMod val="150000"/>
                  </a:schemeClr>
                </a:solidFill>
                <a:ea typeface="ＭＳ Ｐゴシック" pitchFamily="34" charset="-128"/>
              </a:rPr>
            </a:br>
            <a:r>
              <a:rPr lang="en-GB" altLang="en-US" dirty="0">
                <a:solidFill>
                  <a:schemeClr val="accent1">
                    <a:satMod val="150000"/>
                  </a:schemeClr>
                </a:solidFill>
                <a:ea typeface="ＭＳ Ｐゴシック" pitchFamily="34" charset="-128"/>
              </a:rPr>
              <a:t>Critics</a:t>
            </a:r>
            <a:endParaRPr lang="en-GB" altLang="en-US" dirty="0" smtClean="0">
              <a:solidFill>
                <a:schemeClr val="accent1">
                  <a:satMod val="150000"/>
                </a:schemeClr>
              </a:solidFill>
              <a:ea typeface="ＭＳ Ｐゴシック" pitchFamily="34" charset="-128"/>
            </a:endParaRPr>
          </a:p>
        </p:txBody>
      </p:sp>
      <p:sp>
        <p:nvSpPr>
          <p:cNvPr id="26626" name="Content Placeholder 2"/>
          <p:cNvSpPr>
            <a:spLocks noGrp="1"/>
          </p:cNvSpPr>
          <p:nvPr>
            <p:ph idx="1"/>
          </p:nvPr>
        </p:nvSpPr>
        <p:spPr>
          <a:xfrm>
            <a:off x="1042988" y="1484784"/>
            <a:ext cx="6777037" cy="5040560"/>
          </a:xfrm>
        </p:spPr>
        <p:txBody>
          <a:bodyPr/>
          <a:lstStyle/>
          <a:p>
            <a:r>
              <a:rPr lang="en-GB" altLang="en-US" sz="2000" dirty="0" smtClean="0"/>
              <a:t>Martin Palmer (1994, 128): “I regret that Taoism has been so exploited by ‘New Age’ writers who wouldn’t know a Chinese character if it bit them, and whose knowledge of Taoism is limited to reading a translation of the </a:t>
            </a:r>
            <a:r>
              <a:rPr lang="en-GB" altLang="en-US" sz="2000" i="1" dirty="0" smtClean="0"/>
              <a:t>Tao </a:t>
            </a:r>
            <a:r>
              <a:rPr lang="en-GB" altLang="en-US" sz="2000" i="1" dirty="0" err="1" smtClean="0"/>
              <a:t>Te</a:t>
            </a:r>
            <a:r>
              <a:rPr lang="en-GB" altLang="en-US" sz="2000" i="1" dirty="0" smtClean="0"/>
              <a:t> </a:t>
            </a:r>
            <a:r>
              <a:rPr lang="en-GB" altLang="en-US" sz="2000" i="1" dirty="0" err="1" smtClean="0"/>
              <a:t>Ching</a:t>
            </a:r>
            <a:r>
              <a:rPr lang="en-GB" altLang="en-US" sz="2000" i="1" dirty="0" smtClean="0"/>
              <a:t>”. </a:t>
            </a:r>
            <a:r>
              <a:rPr lang="en-GB" altLang="en-US" sz="2000" dirty="0" smtClean="0"/>
              <a:t> </a:t>
            </a:r>
          </a:p>
          <a:p>
            <a:pPr>
              <a:buFont typeface="Wingdings 2" panose="05020102010507070707" pitchFamily="18" charset="2"/>
              <a:buNone/>
            </a:pPr>
            <a:endParaRPr lang="en-GB" altLang="en-US" sz="2000" dirty="0" smtClean="0"/>
          </a:p>
          <a:p>
            <a:r>
              <a:rPr lang="en-GB" altLang="en-US" sz="2000" dirty="0" smtClean="0"/>
              <a:t>Stephen Hunt (2002, 43): Religion is thus reduced to what it does for individuals in this world and not the next.  It will tend to advance a philosophy of human potential, health, and wealth – whatever the spiritualized clothing it is dressed up in.  It will be void of an abstract system of morality imposed by divine beings which demand human obedience.  The tendency will be to play down beliefs that the divine impinges its will upon this world.</a:t>
            </a:r>
          </a:p>
          <a:p>
            <a:endParaRPr lang="en-GB" altLang="en-US" sz="1700" dirty="0" smtClean="0">
              <a:latin typeface="Corbel" panose="020B0503020204020204" pitchFamily="34" charset="0"/>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Content Placeholder 2"/>
          <p:cNvSpPr>
            <a:spLocks noGrp="1"/>
          </p:cNvSpPr>
          <p:nvPr>
            <p:ph idx="1"/>
          </p:nvPr>
        </p:nvSpPr>
        <p:spPr>
          <a:xfrm>
            <a:off x="1042988" y="1196752"/>
            <a:ext cx="6777037" cy="4635723"/>
          </a:xfrm>
        </p:spPr>
        <p:txBody>
          <a:bodyPr/>
          <a:lstStyle/>
          <a:p>
            <a:r>
              <a:rPr lang="en-GB" altLang="en-US" sz="2000" dirty="0" smtClean="0"/>
              <a:t>MD Faber (1996, 15): 'In its mildest and least virulent expression New Age thinking is merely frivolous and vaguely neurotic; in its most severe and virulent expression, it is destructive of intelligence and clear perception, and seriously or even pathologically delusional to boot'. </a:t>
            </a:r>
            <a:br>
              <a:rPr lang="en-GB" altLang="en-US" sz="2000" dirty="0" smtClean="0"/>
            </a:br>
            <a:endParaRPr lang="en-GB" altLang="en-US" sz="2000" dirty="0" smtClean="0"/>
          </a:p>
          <a:p>
            <a:r>
              <a:rPr lang="en-GB" altLang="en-US" sz="2000" dirty="0" smtClean="0"/>
              <a:t>A 'clutching at straws' and 'wishful thinking' mentality that is against reason, reality and facts and wants to return people to their pre-adult frame of mind, as 'utopian dreamers’ (Faber). </a:t>
            </a:r>
          </a:p>
          <a:p>
            <a:endParaRPr lang="en-GB" altLang="en-US" sz="1700" dirty="0" smtClean="0">
              <a:latin typeface="Corbel" panose="020B0503020204020204" pitchFamily="34" charset="0"/>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p:cNvSpPr>
            <a:spLocks noGrp="1"/>
          </p:cNvSpPr>
          <p:nvPr>
            <p:ph idx="1"/>
          </p:nvPr>
        </p:nvSpPr>
        <p:spPr/>
        <p:txBody>
          <a:bodyPr>
            <a:normAutofit fontScale="92500"/>
          </a:bodyPr>
          <a:lstStyle/>
          <a:p>
            <a:r>
              <a:rPr lang="en-GB" altLang="en-US" sz="2200" dirty="0" smtClean="0"/>
              <a:t>Ron Rhodes (1995, back cover) President of Reasoning from the Scriptures Ministries, states that “…the New Age Movement is broad, diffuse, hard to nail down - and insidiously dangerous. </a:t>
            </a:r>
            <a:br>
              <a:rPr lang="en-GB" altLang="en-US" sz="2200" dirty="0" smtClean="0"/>
            </a:br>
            <a:endParaRPr lang="en-GB" altLang="en-US" sz="2200" dirty="0" smtClean="0"/>
          </a:p>
          <a:p>
            <a:r>
              <a:rPr lang="en-GB" altLang="en-US" sz="2200" dirty="0" smtClean="0"/>
              <a:t>Douglas </a:t>
            </a:r>
            <a:r>
              <a:rPr lang="en-GB" altLang="en-US" sz="2200" dirty="0" err="1" smtClean="0"/>
              <a:t>Groothuis</a:t>
            </a:r>
            <a:r>
              <a:rPr lang="en-GB" altLang="en-US" sz="2200" dirty="0" smtClean="0"/>
              <a:t>: “…a deep cultural trend attracting scores of people from all walks of life.  It claims to offer spiritual reality, fulfilment and world harmony.  Yet its promises spring from what turns out to be a spiritual counterfeit” (Rhodes, 1995, 19). </a:t>
            </a:r>
          </a:p>
          <a:p>
            <a:pPr>
              <a:lnSpc>
                <a:spcPct val="60000"/>
              </a:lnSpc>
            </a:pPr>
            <a:endParaRPr lang="en-US" altLang="en-US" sz="2100" dirty="0" smtClean="0">
              <a:latin typeface="Corbel" panose="020B0503020204020204" pitchFamily="34" charset="0"/>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Content Placeholder 2"/>
          <p:cNvSpPr>
            <a:spLocks noGrp="1"/>
          </p:cNvSpPr>
          <p:nvPr>
            <p:ph idx="1"/>
          </p:nvPr>
        </p:nvSpPr>
        <p:spPr>
          <a:xfrm>
            <a:off x="684213" y="908721"/>
            <a:ext cx="6697662" cy="5184576"/>
          </a:xfrm>
        </p:spPr>
        <p:txBody>
          <a:bodyPr>
            <a:normAutofit/>
          </a:bodyPr>
          <a:lstStyle/>
          <a:p>
            <a:pPr>
              <a:lnSpc>
                <a:spcPct val="70000"/>
              </a:lnSpc>
            </a:pPr>
            <a:endParaRPr lang="en-GB" altLang="en-US" sz="2000" dirty="0" smtClean="0"/>
          </a:p>
          <a:p>
            <a:pPr>
              <a:lnSpc>
                <a:spcPct val="70000"/>
              </a:lnSpc>
            </a:pPr>
            <a:endParaRPr lang="en-GB" altLang="en-US" sz="2000" dirty="0"/>
          </a:p>
          <a:p>
            <a:pPr>
              <a:lnSpc>
                <a:spcPct val="70000"/>
              </a:lnSpc>
            </a:pPr>
            <a:endParaRPr lang="en-GB" altLang="en-US" sz="2000" dirty="0" smtClean="0"/>
          </a:p>
          <a:p>
            <a:pPr>
              <a:lnSpc>
                <a:spcPct val="70000"/>
              </a:lnSpc>
            </a:pPr>
            <a:endParaRPr lang="en-GB" altLang="en-US" sz="2000" dirty="0"/>
          </a:p>
          <a:p>
            <a:pPr>
              <a:lnSpc>
                <a:spcPct val="70000"/>
              </a:lnSpc>
            </a:pPr>
            <a:r>
              <a:rPr lang="en-GB" altLang="en-US" sz="2000" dirty="0" smtClean="0"/>
              <a:t>Walter </a:t>
            </a:r>
            <a:r>
              <a:rPr lang="en-GB" altLang="en-US" sz="2000" dirty="0" smtClean="0"/>
              <a:t>Martin (</a:t>
            </a:r>
            <a:r>
              <a:rPr lang="en-GB" altLang="en-US" sz="2000" dirty="0" err="1" smtClean="0"/>
              <a:t>Groothuis</a:t>
            </a:r>
            <a:r>
              <a:rPr lang="en-GB" altLang="en-US" sz="2000" dirty="0" smtClean="0"/>
              <a:t>, 1988) praises </a:t>
            </a:r>
            <a:r>
              <a:rPr lang="en-GB" altLang="en-US" sz="2000" dirty="0" err="1" smtClean="0"/>
              <a:t>Groothuis</a:t>
            </a:r>
            <a:r>
              <a:rPr lang="en-GB" altLang="en-US" sz="2000" dirty="0" smtClean="0"/>
              <a:t> for putting “…his finger on the festering ulcer of the penetration of New Age thinking…” </a:t>
            </a:r>
            <a:endParaRPr lang="en-GB" altLang="en-US" sz="2000" dirty="0" smtClean="0"/>
          </a:p>
          <a:p>
            <a:pPr>
              <a:lnSpc>
                <a:spcPct val="70000"/>
              </a:lnSpc>
            </a:pPr>
            <a:endParaRPr lang="en-GB" altLang="en-US" sz="2000" dirty="0"/>
          </a:p>
          <a:p>
            <a:pPr>
              <a:lnSpc>
                <a:spcPct val="70000"/>
              </a:lnSpc>
            </a:pPr>
            <a:endParaRPr lang="en-GB" altLang="en-US" sz="2000" dirty="0" smtClean="0"/>
          </a:p>
          <a:p>
            <a:pPr>
              <a:lnSpc>
                <a:spcPct val="70000"/>
              </a:lnSpc>
            </a:pPr>
            <a:endParaRPr lang="en-GB" altLang="en-US" sz="2000" dirty="0"/>
          </a:p>
          <a:p>
            <a:pPr>
              <a:lnSpc>
                <a:spcPct val="70000"/>
              </a:lnSpc>
            </a:pPr>
            <a:endParaRPr lang="en-GB" altLang="en-US" sz="2000" dirty="0" smtClean="0"/>
          </a:p>
          <a:p>
            <a:pPr>
              <a:lnSpc>
                <a:spcPct val="70000"/>
              </a:lnSpc>
            </a:pPr>
            <a:r>
              <a:rPr lang="en-GB" altLang="en-US" sz="2000" dirty="0" smtClean="0"/>
              <a:t>Randall N Baer (1989, 160-1) writes of the ‘oh-so-loving-and-peaceful New Age Movement…the real face behind the luminously enlightened outer face of the New Age.  Even unknown to most New Agers, this real face is that of devouring darkness – the face of the enemy and his demons’.</a:t>
            </a:r>
          </a:p>
        </p:txBody>
      </p:sp>
      <p:pic>
        <p:nvPicPr>
          <p:cNvPr id="29698" name="Picture 1" descr="baer.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526338" y="115888"/>
            <a:ext cx="1617662" cy="256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a:xfrm>
            <a:off x="1116013" y="692150"/>
            <a:ext cx="7024687" cy="614363"/>
          </a:xfrm>
        </p:spPr>
        <p:txBody>
          <a:bodyPr rtlCol="0">
            <a:normAutofit fontScale="90000"/>
          </a:bodyPr>
          <a:lstStyle/>
          <a:p>
            <a:pPr algn="ctr" fontAlgn="auto">
              <a:spcAft>
                <a:spcPts val="0"/>
              </a:spcAft>
              <a:defRPr/>
            </a:pPr>
            <a:r>
              <a:rPr lang="en-GB" altLang="en-US" dirty="0" smtClean="0">
                <a:solidFill>
                  <a:schemeClr val="accent1">
                    <a:satMod val="150000"/>
                  </a:schemeClr>
                </a:solidFill>
                <a:ea typeface="ＭＳ Ｐゴシック" pitchFamily="34" charset="-128"/>
              </a:rPr>
              <a:t>Bibliography</a:t>
            </a:r>
          </a:p>
        </p:txBody>
      </p:sp>
      <p:sp>
        <p:nvSpPr>
          <p:cNvPr id="31746" name="Content Placeholder 2"/>
          <p:cNvSpPr>
            <a:spLocks noGrp="1"/>
          </p:cNvSpPr>
          <p:nvPr>
            <p:ph idx="1"/>
          </p:nvPr>
        </p:nvSpPr>
        <p:spPr>
          <a:xfrm>
            <a:off x="1042988" y="1268413"/>
            <a:ext cx="6777037" cy="4564062"/>
          </a:xfrm>
        </p:spPr>
        <p:txBody>
          <a:bodyPr>
            <a:normAutofit/>
          </a:bodyPr>
          <a:lstStyle/>
          <a:p>
            <a:pPr>
              <a:lnSpc>
                <a:spcPct val="90000"/>
              </a:lnSpc>
            </a:pPr>
            <a:r>
              <a:rPr lang="en-GB" altLang="en-US" sz="1300" u="sng" smtClean="0">
                <a:hlinkClick r:id="rId2"/>
              </a:rPr>
              <a:t>Ahlin, Lars, </a:t>
            </a:r>
            <a:r>
              <a:rPr lang="en-GB" altLang="en-US" sz="1300" smtClean="0"/>
              <a:t>‘The Growth of Alternative Therapy: A Valid Argument against the Secularisation Thesis?’, </a:t>
            </a:r>
            <a:r>
              <a:rPr lang="en-GB" altLang="en-US" sz="1300" i="1" u="sng" smtClean="0">
                <a:hlinkClick r:id="rId3"/>
              </a:rPr>
              <a:t>Journal of Contemporary Religion</a:t>
            </a:r>
            <a:r>
              <a:rPr lang="en-GB" altLang="en-US" sz="1300" smtClean="0"/>
              <a:t>, Volume 30, 2015 - </a:t>
            </a:r>
            <a:r>
              <a:rPr lang="en-GB" altLang="en-US" sz="1300" u="sng" smtClean="0">
                <a:hlinkClick r:id="rId4"/>
              </a:rPr>
              <a:t>Issue 3</a:t>
            </a:r>
            <a:r>
              <a:rPr lang="en-GB" altLang="en-US" sz="1300" smtClean="0"/>
              <a:t>, 23 Sep 2015, 399-413 [online]</a:t>
            </a:r>
          </a:p>
          <a:p>
            <a:pPr>
              <a:lnSpc>
                <a:spcPct val="90000"/>
              </a:lnSpc>
            </a:pPr>
            <a:r>
              <a:rPr lang="en-GB" altLang="en-US" sz="1300" smtClean="0"/>
              <a:t>Baer, Randall N (1989) </a:t>
            </a:r>
            <a:r>
              <a:rPr lang="en-GB" altLang="en-US" sz="1300" i="1" smtClean="0"/>
              <a:t>Inside the New Age Nightmare</a:t>
            </a:r>
            <a:r>
              <a:rPr lang="en-GB" altLang="en-US" sz="1300" smtClean="0"/>
              <a:t>, Huntington House Inc.</a:t>
            </a:r>
            <a:br>
              <a:rPr lang="en-GB" altLang="en-US" sz="1300" smtClean="0"/>
            </a:br>
            <a:r>
              <a:rPr lang="en-GB" altLang="en-US" sz="1300" smtClean="0"/>
              <a:t>Barker, Eileen (1992) </a:t>
            </a:r>
            <a:r>
              <a:rPr lang="en-GB" altLang="en-US" sz="1300" i="1" smtClean="0"/>
              <a:t>New Religious Movements: A Practical Introduction</a:t>
            </a:r>
            <a:r>
              <a:rPr lang="en-GB" altLang="en-US" sz="1300" smtClean="0"/>
              <a:t>, London, HMSO.</a:t>
            </a:r>
            <a:br>
              <a:rPr lang="en-GB" altLang="en-US" sz="1300" smtClean="0"/>
            </a:br>
            <a:r>
              <a:rPr lang="en-GB" altLang="en-US" sz="1300" smtClean="0"/>
              <a:t>Barrett, David V (2001) </a:t>
            </a:r>
            <a:r>
              <a:rPr lang="en-GB" altLang="en-US" sz="1300" i="1" smtClean="0"/>
              <a:t>The New Believers</a:t>
            </a:r>
            <a:r>
              <a:rPr lang="en-GB" altLang="en-US" sz="1300" smtClean="0"/>
              <a:t>, London: Cassell.</a:t>
            </a:r>
            <a:br>
              <a:rPr lang="en-GB" altLang="en-US" sz="1300" smtClean="0"/>
            </a:br>
            <a:r>
              <a:rPr lang="en-GB" altLang="en-US" sz="1300" smtClean="0"/>
              <a:t>Bloom, W ed (1991) </a:t>
            </a:r>
            <a:r>
              <a:rPr lang="en-GB" altLang="en-US" sz="1300" i="1" smtClean="0"/>
              <a:t>The New Age, An Anthology of Essential Writings</a:t>
            </a:r>
            <a:r>
              <a:rPr lang="en-GB" altLang="en-US" sz="1300" smtClean="0"/>
              <a:t>, London, Rider.</a:t>
            </a:r>
            <a:br>
              <a:rPr lang="en-GB" altLang="en-US" sz="1300" smtClean="0"/>
            </a:br>
            <a:r>
              <a:rPr lang="en-GB" altLang="en-US" sz="1300" smtClean="0"/>
              <a:t>Bloom, William (2005) </a:t>
            </a:r>
            <a:r>
              <a:rPr lang="en-GB" altLang="en-US" sz="1300" i="1" smtClean="0"/>
              <a:t>Soulution, The Holistic Manifesto</a:t>
            </a:r>
            <a:r>
              <a:rPr lang="en-GB" altLang="en-US" sz="1300" smtClean="0"/>
              <a:t>, London, Hay House UK Ltd.</a:t>
            </a:r>
          </a:p>
          <a:p>
            <a:pPr>
              <a:lnSpc>
                <a:spcPct val="90000"/>
              </a:lnSpc>
            </a:pPr>
            <a:r>
              <a:rPr lang="en-GB" altLang="en-US" sz="1300" smtClean="0"/>
              <a:t>Bruce, Steve, ‘Post-Secularity and Religion in Britain: An Empirical Assessment’, </a:t>
            </a:r>
            <a:r>
              <a:rPr lang="en-GB" altLang="en-US" sz="1300" i="1" smtClean="0"/>
              <a:t>Journal of Contemporary Religion</a:t>
            </a:r>
            <a:r>
              <a:rPr lang="en-GB" altLang="en-US" sz="1300" smtClean="0"/>
              <a:t>, Volume 28, 2013 - </a:t>
            </a:r>
            <a:r>
              <a:rPr lang="en-GB" altLang="en-US" sz="1300" u="sng" smtClean="0">
                <a:hlinkClick r:id="rId5"/>
              </a:rPr>
              <a:t>Issue 3</a:t>
            </a:r>
            <a:r>
              <a:rPr lang="en-GB" altLang="en-US" sz="1300" smtClean="0"/>
              <a:t>, 369-384 [online] </a:t>
            </a:r>
          </a:p>
          <a:p>
            <a:pPr>
              <a:lnSpc>
                <a:spcPct val="90000"/>
              </a:lnSpc>
            </a:pPr>
            <a:r>
              <a:rPr lang="en-GB" altLang="en-US" sz="1300" smtClean="0"/>
              <a:t>Chryssides, George (1999) </a:t>
            </a:r>
            <a:r>
              <a:rPr lang="en-GB" altLang="en-US" sz="1300" i="1" smtClean="0"/>
              <a:t>Exploring New Religions</a:t>
            </a:r>
            <a:r>
              <a:rPr lang="en-GB" altLang="en-US" sz="1300" smtClean="0"/>
              <a:t>, London, Cassell.  </a:t>
            </a:r>
            <a:br>
              <a:rPr lang="en-GB" altLang="en-US" sz="1300" smtClean="0"/>
            </a:br>
            <a:r>
              <a:rPr lang="en-GB" altLang="en-US" sz="1300" smtClean="0"/>
              <a:t>Clarke, Peter (2006) </a:t>
            </a:r>
            <a:r>
              <a:rPr lang="en-GB" altLang="en-US" sz="1300" i="1" smtClean="0"/>
              <a:t>New Religions in Global Perspective</a:t>
            </a:r>
            <a:r>
              <a:rPr lang="en-GB" altLang="en-US" sz="1300" smtClean="0"/>
              <a:t>, Abingdon, Routledge.</a:t>
            </a:r>
            <a:br>
              <a:rPr lang="en-GB" altLang="en-US" sz="1300" smtClean="0"/>
            </a:br>
            <a:r>
              <a:rPr lang="en-GB" altLang="en-US" sz="1300" smtClean="0"/>
              <a:t>Crowley, Vivianne (1994)</a:t>
            </a:r>
            <a:r>
              <a:rPr lang="en-GB" altLang="en-US" sz="1300" i="1" smtClean="0"/>
              <a:t> Phoenix from the Flame, Pagan Spirituality in the Western World</a:t>
            </a:r>
            <a:r>
              <a:rPr lang="en-GB" altLang="en-US" sz="1300" smtClean="0"/>
              <a:t>, London, Thorsons.  </a:t>
            </a:r>
          </a:p>
          <a:p>
            <a:pPr>
              <a:lnSpc>
                <a:spcPct val="90000"/>
              </a:lnSpc>
            </a:pPr>
            <a:r>
              <a:rPr lang="en-GB" altLang="en-US" sz="1300" smtClean="0"/>
              <a:t>Davie, Grace (2015) </a:t>
            </a:r>
            <a:r>
              <a:rPr lang="en-GB" altLang="en-US" sz="1300" i="1" smtClean="0"/>
              <a:t>Religion in Britain: A Persistent Paradox</a:t>
            </a:r>
            <a:r>
              <a:rPr lang="en-GB" altLang="en-US" sz="1300" smtClean="0"/>
              <a:t>, Sussex: Wiley-Blackwell.</a:t>
            </a:r>
          </a:p>
          <a:p>
            <a:pPr>
              <a:lnSpc>
                <a:spcPct val="90000"/>
              </a:lnSpc>
            </a:pPr>
            <a:r>
              <a:rPr lang="en-GB" altLang="en-US" sz="1300" smtClean="0"/>
              <a:t>De Bono, Edward (2006) </a:t>
            </a:r>
            <a:r>
              <a:rPr lang="en-GB" altLang="en-US" sz="1300" i="1" smtClean="0"/>
              <a:t>A New Religion? H+</a:t>
            </a:r>
            <a:r>
              <a:rPr lang="en-GB" altLang="en-US" sz="1300" smtClean="0"/>
              <a:t>, London, Vermilion.</a:t>
            </a:r>
            <a:br>
              <a:rPr lang="en-GB" altLang="en-US" sz="1300" smtClean="0"/>
            </a:br>
            <a:r>
              <a:rPr lang="en-GB" altLang="en-US" sz="1300" smtClean="0"/>
              <a:t>Drury, Nevill (2004) </a:t>
            </a:r>
            <a:r>
              <a:rPr lang="en-GB" altLang="en-US" sz="1300" i="1" smtClean="0"/>
              <a:t>The Dictionary of the Esoteric</a:t>
            </a:r>
            <a:r>
              <a:rPr lang="en-GB" altLang="en-US" sz="1300" smtClean="0"/>
              <a:t>, London, Watkins Publishing.</a:t>
            </a:r>
            <a:br>
              <a:rPr lang="en-GB" altLang="en-US" sz="1300" smtClean="0"/>
            </a:br>
            <a:r>
              <a:rPr lang="en-GB" altLang="en-US" sz="1200" smtClean="0">
                <a:latin typeface="Corbel" panose="020B0503020204020204" pitchFamily="34" charset="0"/>
              </a:rPr>
              <a:t/>
            </a:r>
            <a:br>
              <a:rPr lang="en-GB" altLang="en-US" sz="1200" smtClean="0">
                <a:latin typeface="Corbel" panose="020B0503020204020204" pitchFamily="34" charset="0"/>
              </a:rPr>
            </a:br>
            <a:endParaRPr lang="en-GB" altLang="en-US" sz="1200" smtClean="0">
              <a:latin typeface="Corbel" panose="020B0503020204020204" pitchFamily="34" charset="0"/>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2988" y="908050"/>
            <a:ext cx="6777037" cy="4924425"/>
          </a:xfrm>
        </p:spPr>
        <p:txBody>
          <a:bodyPr>
            <a:normAutofit/>
          </a:bodyPr>
          <a:lstStyle/>
          <a:p>
            <a:pPr>
              <a:lnSpc>
                <a:spcPct val="80000"/>
              </a:lnSpc>
            </a:pPr>
            <a:r>
              <a:rPr lang="en-GB" altLang="en-US" sz="1500" smtClean="0"/>
              <a:t>Faber, MD (1996) </a:t>
            </a:r>
            <a:r>
              <a:rPr lang="en-GB" altLang="en-US" sz="1500" i="1" smtClean="0"/>
              <a:t>New Age Thinking</a:t>
            </a:r>
            <a:r>
              <a:rPr lang="en-GB" altLang="en-US" sz="1500" smtClean="0"/>
              <a:t>, Ottawa: University of Ottawa press.</a:t>
            </a:r>
            <a:br>
              <a:rPr lang="en-GB" altLang="en-US" sz="1500" smtClean="0"/>
            </a:br>
            <a:r>
              <a:rPr lang="en-GB" altLang="en-US" sz="1500" smtClean="0"/>
              <a:t>York, Michael (2004) “New Age Traditions”, in </a:t>
            </a:r>
            <a:r>
              <a:rPr lang="en-GB" altLang="en-US" sz="1500" i="1" smtClean="0"/>
              <a:t>Encyclopedia of New Religions</a:t>
            </a:r>
            <a:r>
              <a:rPr lang="en-GB" altLang="en-US" sz="1500" smtClean="0"/>
              <a:t>, Partridge, Christopher ed, Oxford, Lion Publishing Plc.</a:t>
            </a:r>
          </a:p>
          <a:p>
            <a:pPr>
              <a:lnSpc>
                <a:spcPct val="80000"/>
              </a:lnSpc>
            </a:pPr>
            <a:r>
              <a:rPr lang="en-GB" altLang="en-US" sz="1500" smtClean="0"/>
              <a:t>Hanegraaff, WouterJ (1996) </a:t>
            </a:r>
            <a:r>
              <a:rPr lang="en-GB" altLang="en-US" sz="1500" i="1" smtClean="0"/>
              <a:t>New Age Religion and Western Culture</a:t>
            </a:r>
            <a:r>
              <a:rPr lang="en-GB" altLang="en-US" sz="1500" smtClean="0"/>
              <a:t>, New York: EJ Brill.</a:t>
            </a:r>
            <a:br>
              <a:rPr lang="en-GB" altLang="en-US" sz="1500" smtClean="0"/>
            </a:br>
            <a:r>
              <a:rPr lang="en-GB" altLang="en-US" sz="1500" smtClean="0"/>
              <a:t>Heelas, Paul (1996) </a:t>
            </a:r>
            <a:r>
              <a:rPr lang="en-GB" altLang="en-US" sz="1500" i="1" smtClean="0"/>
              <a:t>The New Age</a:t>
            </a:r>
            <a:r>
              <a:rPr lang="en-GB" altLang="en-US" sz="1500" smtClean="0"/>
              <a:t>, Oxford, Blackwell.</a:t>
            </a:r>
          </a:p>
          <a:p>
            <a:pPr>
              <a:lnSpc>
                <a:spcPct val="80000"/>
              </a:lnSpc>
            </a:pPr>
            <a:r>
              <a:rPr lang="en-GB" altLang="en-US" sz="1500" smtClean="0"/>
              <a:t>Heelas, Paul (2013) ‘CAM: Healing the Person, Spiritual Humanism, and the Cultivation of Humanity’, in Hense, Elisabeth, Frans Jespers &amp; Peter Nissen, eds, (2013) </a:t>
            </a:r>
            <a:r>
              <a:rPr lang="en-GB" altLang="en-US" sz="1500" i="1" smtClean="0"/>
              <a:t>Present-Day Spiritualities Contrasts and Overlaps</a:t>
            </a:r>
            <a:r>
              <a:rPr lang="en-GB" altLang="en-US" sz="1500" smtClean="0"/>
              <a:t>, Leiden: Brill, pp.: 113–140</a:t>
            </a:r>
          </a:p>
          <a:p>
            <a:pPr>
              <a:lnSpc>
                <a:spcPct val="80000"/>
              </a:lnSpc>
            </a:pPr>
            <a:r>
              <a:rPr lang="en-GB" altLang="en-US" sz="1500" smtClean="0"/>
              <a:t>Hense, Elisabeth, Frans Jespers &amp; Peter Nissen, eds, (2013) </a:t>
            </a:r>
            <a:r>
              <a:rPr lang="en-GB" altLang="en-US" sz="1500" i="1" smtClean="0"/>
              <a:t>Present-Day Spiritualities Contrasts and Overlaps</a:t>
            </a:r>
            <a:r>
              <a:rPr lang="en-GB" altLang="en-US" sz="1500" smtClean="0"/>
              <a:t>, Leiden: Brill.</a:t>
            </a:r>
          </a:p>
          <a:p>
            <a:pPr>
              <a:lnSpc>
                <a:spcPct val="80000"/>
              </a:lnSpc>
            </a:pPr>
            <a:r>
              <a:rPr lang="en-GB" altLang="en-US" sz="1500" u="sng" smtClean="0">
                <a:hlinkClick r:id="rId2"/>
              </a:rPr>
              <a:t>Hense</a:t>
            </a:r>
            <a:r>
              <a:rPr lang="en-GB" altLang="en-US" sz="1500" smtClean="0"/>
              <a:t>, Alisabeth, </a:t>
            </a:r>
            <a:r>
              <a:rPr lang="en-GB" altLang="en-US" sz="1500" u="sng" smtClean="0">
                <a:hlinkClick r:id="rId3"/>
              </a:rPr>
              <a:t>Frans Jespers</a:t>
            </a:r>
            <a:r>
              <a:rPr lang="en-GB" altLang="en-US" sz="1500" smtClean="0"/>
              <a:t> &amp; </a:t>
            </a:r>
            <a:r>
              <a:rPr lang="en-GB" altLang="en-US" sz="1500" u="sng" smtClean="0">
                <a:hlinkClick r:id="rId4"/>
              </a:rPr>
              <a:t>Peter Nissen</a:t>
            </a:r>
            <a:r>
              <a:rPr lang="en-GB" altLang="en-US" sz="1500" smtClean="0"/>
              <a:t>, ‘Some Remarkable Overlaps in the Study of Present-Day Spiritualities’, in Hense, Elisabeth, Frans Jespers &amp; Peter Nissen, eds, (2013) </a:t>
            </a:r>
            <a:r>
              <a:rPr lang="en-GB" altLang="en-US" sz="1500" i="1" smtClean="0"/>
              <a:t>Present-Day Spiritualities Contrasts and Overlaps</a:t>
            </a:r>
            <a:r>
              <a:rPr lang="en-GB" altLang="en-US" sz="1500" smtClean="0"/>
              <a:t>, Leiden: Brill, pp.: 219–223.</a:t>
            </a:r>
          </a:p>
          <a:p>
            <a:pPr>
              <a:lnSpc>
                <a:spcPct val="80000"/>
              </a:lnSpc>
            </a:pPr>
            <a:r>
              <a:rPr lang="en-GB" altLang="en-US" sz="1500" smtClean="0"/>
              <a:t>Horie, Norichika, ‘Narrow New Age and broad spirituality: a comprehensive scheme and a comparative analysis’, in Sutcliffe, Steven J &amp; Ingvild Saelid Gilhus (2013) eds, </a:t>
            </a:r>
            <a:r>
              <a:rPr lang="en-GB" altLang="en-US" sz="1500" i="1" smtClean="0"/>
              <a:t>New Age Spirituality: Rethinking Religion</a:t>
            </a:r>
            <a:r>
              <a:rPr lang="en-GB" altLang="en-US" sz="1500" smtClean="0"/>
              <a:t>, London: Routledge.</a:t>
            </a:r>
          </a:p>
          <a:p>
            <a:pPr>
              <a:lnSpc>
                <a:spcPct val="80000"/>
              </a:lnSpc>
            </a:pPr>
            <a:endParaRPr lang="en-US" altLang="en-US" sz="1500" smtClean="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2988" y="765175"/>
            <a:ext cx="6777037" cy="5616575"/>
          </a:xfrm>
        </p:spPr>
        <p:txBody>
          <a:bodyPr>
            <a:normAutofit/>
          </a:bodyPr>
          <a:lstStyle/>
          <a:p>
            <a:pPr>
              <a:lnSpc>
                <a:spcPct val="80000"/>
              </a:lnSpc>
            </a:pPr>
            <a:r>
              <a:rPr lang="en-GB" altLang="en-US" sz="1300" smtClean="0"/>
              <a:t>Hunt, Stephen (2002) </a:t>
            </a:r>
            <a:r>
              <a:rPr lang="en-GB" altLang="en-US" sz="1300" i="1" smtClean="0"/>
              <a:t>Religion in Western Society</a:t>
            </a:r>
            <a:r>
              <a:rPr lang="en-GB" altLang="en-US" sz="1300" smtClean="0"/>
              <a:t>, Basingstoke, Palgrave.</a:t>
            </a:r>
          </a:p>
          <a:p>
            <a:pPr>
              <a:lnSpc>
                <a:spcPct val="80000"/>
              </a:lnSpc>
            </a:pPr>
            <a:r>
              <a:rPr lang="en-GB" altLang="en-US" sz="1300" smtClean="0"/>
              <a:t>Huss, Boaz, ‘Spirituality: The Emergence of a New Cultural Category and its Challenge to the Religious and the Secular’, </a:t>
            </a:r>
            <a:r>
              <a:rPr lang="en-GB" altLang="en-US" sz="1300" i="1" smtClean="0"/>
              <a:t>Journal of Contemporary Religion</a:t>
            </a:r>
            <a:r>
              <a:rPr lang="en-GB" altLang="en-US" sz="1300" smtClean="0"/>
              <a:t>, Volume 29, issue 1, January 2014, 47-60 [online].</a:t>
            </a:r>
          </a:p>
          <a:p>
            <a:pPr>
              <a:lnSpc>
                <a:spcPct val="80000"/>
              </a:lnSpc>
            </a:pPr>
            <a:r>
              <a:rPr lang="en-GB" altLang="en-US" sz="1300" smtClean="0"/>
              <a:t>Kumar, S (2005) </a:t>
            </a:r>
            <a:r>
              <a:rPr lang="en-GB" altLang="en-US" sz="1300" i="1" smtClean="0"/>
              <a:t>You Are Therefore I Am</a:t>
            </a:r>
            <a:r>
              <a:rPr lang="en-GB" altLang="en-US" sz="1300" smtClean="0"/>
              <a:t>, Totnes, Green Books.</a:t>
            </a:r>
            <a:br>
              <a:rPr lang="en-GB" altLang="en-US" sz="1300" smtClean="0"/>
            </a:br>
            <a:r>
              <a:rPr lang="en-GB" altLang="en-US" sz="1300" smtClean="0"/>
              <a:t>Routledge.</a:t>
            </a:r>
            <a:br>
              <a:rPr lang="en-GB" altLang="en-US" sz="1300" smtClean="0"/>
            </a:br>
            <a:r>
              <a:rPr lang="en-GB" altLang="en-US" sz="1300" smtClean="0"/>
              <a:t>Kemp, Daren (2004) </a:t>
            </a:r>
            <a:r>
              <a:rPr lang="en-GB" altLang="en-US" sz="1300" i="1" smtClean="0"/>
              <a:t>New Age: A Guide</a:t>
            </a:r>
            <a:r>
              <a:rPr lang="en-GB" altLang="en-US" sz="1300" smtClean="0"/>
              <a:t>, Edinburgh, Edinburgh University Press.</a:t>
            </a:r>
          </a:p>
          <a:p>
            <a:pPr>
              <a:lnSpc>
                <a:spcPct val="80000"/>
              </a:lnSpc>
            </a:pPr>
            <a:r>
              <a:rPr lang="en-GB" altLang="en-US" sz="1300" smtClean="0"/>
              <a:t>Knoblauch, Hubert (2013) ‘Popular Spirituality’ in Hense, Elisabeth, Frans Jespers &amp; Peter Nissen, eds, (2013) </a:t>
            </a:r>
            <a:r>
              <a:rPr lang="en-GB" altLang="en-US" sz="1300" i="1" smtClean="0"/>
              <a:t>Present-Day Spiritualities Contrasts and Overlaps</a:t>
            </a:r>
            <a:r>
              <a:rPr lang="en-GB" altLang="en-US" sz="1300" smtClean="0"/>
              <a:t>, Leiden: Brill, pp.: 43–61</a:t>
            </a:r>
          </a:p>
          <a:p>
            <a:pPr>
              <a:lnSpc>
                <a:spcPct val="80000"/>
              </a:lnSpc>
            </a:pPr>
            <a:r>
              <a:rPr lang="en-GB" altLang="en-US" sz="1300" smtClean="0"/>
              <a:t>Martin, Walter, in Groothuis, D (1988) </a:t>
            </a:r>
            <a:r>
              <a:rPr lang="en-GB" altLang="en-US" sz="1300" i="1" smtClean="0"/>
              <a:t>Confronting the New Age</a:t>
            </a:r>
            <a:r>
              <a:rPr lang="en-GB" altLang="en-US" sz="1300" smtClean="0"/>
              <a:t>, Illinois: InterVarsity Press, foreword.</a:t>
            </a:r>
          </a:p>
          <a:p>
            <a:pPr>
              <a:lnSpc>
                <a:spcPct val="80000"/>
              </a:lnSpc>
            </a:pPr>
            <a:r>
              <a:rPr lang="en-GB" altLang="en-US" sz="1300" smtClean="0"/>
              <a:t>Mercadante, Linda A (2014) </a:t>
            </a:r>
            <a:r>
              <a:rPr lang="en-GB" altLang="en-US" sz="1300" i="1" smtClean="0"/>
              <a:t>Belief without Borders: Inside the Minds of the Spiritual but not Religious</a:t>
            </a:r>
            <a:r>
              <a:rPr lang="en-GB" altLang="en-US" sz="1300" smtClean="0"/>
              <a:t>, Oxford: Oxford University Press.  </a:t>
            </a:r>
          </a:p>
          <a:p>
            <a:pPr>
              <a:lnSpc>
                <a:spcPct val="80000"/>
              </a:lnSpc>
            </a:pPr>
            <a:r>
              <a:rPr lang="en-GB" altLang="en-US" sz="1300" smtClean="0"/>
              <a:t>Rhodes, Ron (1995) </a:t>
            </a:r>
            <a:r>
              <a:rPr lang="en-GB" altLang="en-US" sz="1300" i="1" smtClean="0"/>
              <a:t>New Age Movement</a:t>
            </a:r>
            <a:r>
              <a:rPr lang="en-GB" altLang="en-US" sz="1300" smtClean="0"/>
              <a:t>, Carlisle, OM Publishing.</a:t>
            </a:r>
            <a:br>
              <a:rPr lang="en-GB" altLang="en-US" sz="1300" smtClean="0"/>
            </a:br>
            <a:r>
              <a:rPr lang="en-GB" altLang="en-US" sz="1300" smtClean="0"/>
              <a:t>Saliba, John (1995) </a:t>
            </a:r>
            <a:r>
              <a:rPr lang="en-GB" altLang="en-US" sz="1300" i="1" smtClean="0"/>
              <a:t>Perspectives on New Religious Movements</a:t>
            </a:r>
            <a:r>
              <a:rPr lang="en-GB" altLang="en-US" sz="1300" smtClean="0"/>
              <a:t>, London: Geoffrey Chapman. </a:t>
            </a:r>
            <a:br>
              <a:rPr lang="en-GB" altLang="en-US" sz="1300" smtClean="0"/>
            </a:br>
            <a:r>
              <a:rPr lang="en-GB" altLang="en-US" sz="1300" smtClean="0"/>
              <a:t>Palmer, Martin (1994) </a:t>
            </a:r>
            <a:r>
              <a:rPr lang="en-GB" altLang="en-US" sz="1300" i="1" smtClean="0"/>
              <a:t>The Elements of Taoism</a:t>
            </a:r>
            <a:r>
              <a:rPr lang="en-GB" altLang="en-US" sz="1300" smtClean="0"/>
              <a:t>, Shaftesbury, Element Books Limited.</a:t>
            </a:r>
            <a:br>
              <a:rPr lang="en-GB" altLang="en-US" sz="1300" smtClean="0"/>
            </a:br>
            <a:r>
              <a:rPr lang="en-GB" altLang="en-US" sz="1300" smtClean="0"/>
              <a:t>Possamai, Adam (2005) </a:t>
            </a:r>
            <a:r>
              <a:rPr lang="en-GB" altLang="en-US" sz="1300" i="1" smtClean="0"/>
              <a:t>In Search of New Age Spiritualities</a:t>
            </a:r>
            <a:r>
              <a:rPr lang="en-GB" altLang="en-US" sz="1300" smtClean="0"/>
              <a:t>, London, Ashgate.</a:t>
            </a:r>
            <a:br>
              <a:rPr lang="en-GB" altLang="en-US" sz="1300" smtClean="0"/>
            </a:br>
            <a:r>
              <a:rPr lang="en-GB" altLang="en-US" sz="1300" smtClean="0"/>
              <a:t>Sutcliffe, Stephen (2003) </a:t>
            </a:r>
            <a:r>
              <a:rPr lang="en-GB" altLang="en-US" sz="1300" i="1" smtClean="0"/>
              <a:t>Children of the New Age</a:t>
            </a:r>
            <a:r>
              <a:rPr lang="en-GB" altLang="en-US" sz="1300" smtClean="0"/>
              <a:t>, London, Routledge.</a:t>
            </a:r>
          </a:p>
          <a:p>
            <a:pPr>
              <a:lnSpc>
                <a:spcPct val="80000"/>
              </a:lnSpc>
            </a:pPr>
            <a:r>
              <a:rPr lang="en-GB" altLang="en-US" sz="1300" smtClean="0"/>
              <a:t>Sutcliffe, Steven J &amp; Ingvild Saelid Gilhus (eds) </a:t>
            </a:r>
            <a:r>
              <a:rPr lang="en-GB" altLang="en-US" sz="1300" i="1" smtClean="0"/>
              <a:t>New Age Spirituality: Rethinking Religion</a:t>
            </a:r>
            <a:r>
              <a:rPr lang="en-GB" altLang="en-US" sz="1300" smtClean="0"/>
              <a:t>, London: Routledge, 2013.  E-Book</a:t>
            </a:r>
          </a:p>
          <a:p>
            <a:pPr>
              <a:lnSpc>
                <a:spcPct val="80000"/>
              </a:lnSpc>
            </a:pPr>
            <a:r>
              <a:rPr lang="en-GB" altLang="en-US" sz="1300" smtClean="0"/>
              <a:t>Sutcliffe, Stephen (2002) </a:t>
            </a:r>
            <a:r>
              <a:rPr lang="en-GB" altLang="en-US" sz="1300" i="1" smtClean="0"/>
              <a:t>Religion in Western Society</a:t>
            </a:r>
            <a:r>
              <a:rPr lang="en-GB" altLang="en-US" sz="1300" smtClean="0"/>
              <a:t>, Basingstoke, Palgrave.</a:t>
            </a:r>
          </a:p>
          <a:p>
            <a:pPr>
              <a:lnSpc>
                <a:spcPct val="80000"/>
              </a:lnSpc>
            </a:pPr>
            <a:r>
              <a:rPr lang="en-GB" altLang="en-US" sz="1300" smtClean="0"/>
              <a:t>Urban, Hugh B (2015) </a:t>
            </a:r>
            <a:r>
              <a:rPr lang="en-GB" altLang="en-US" sz="1300" i="1" smtClean="0"/>
              <a:t>New Age, Neopagan, and New Religious Movements: Alternative Spirituality in Contemporary America</a:t>
            </a:r>
            <a:r>
              <a:rPr lang="en-GB" altLang="en-US" sz="1300" smtClean="0"/>
              <a:t>: California: University of California Press.  </a:t>
            </a:r>
          </a:p>
          <a:p>
            <a:pPr>
              <a:lnSpc>
                <a:spcPct val="80000"/>
              </a:lnSpc>
            </a:pPr>
            <a:r>
              <a:rPr lang="en-GB" altLang="en-US" sz="1300" smtClean="0"/>
              <a:t>Vincett, Giselle and Linda Woodhead (2009) ‘Spirituality’, in </a:t>
            </a:r>
            <a:r>
              <a:rPr lang="en-GB" altLang="en-US" sz="1300" i="1" smtClean="0"/>
              <a:t>Religions in the Modern World: Traditions and Transformations</a:t>
            </a:r>
            <a:r>
              <a:rPr lang="en-GB" altLang="en-US" sz="1300" smtClean="0"/>
              <a:t>, Linda Woodhead, Hiroko Kawanami and Christopher Partridge eds, London: Routledge, pp319-338.</a:t>
            </a:r>
          </a:p>
          <a:p>
            <a:pPr>
              <a:lnSpc>
                <a:spcPct val="80000"/>
              </a:lnSpc>
            </a:pPr>
            <a:r>
              <a:rPr lang="en-GB" altLang="en-US" sz="1300" smtClean="0"/>
              <a:t>Whitworth, Barbara (2004) </a:t>
            </a:r>
            <a:r>
              <a:rPr lang="en-GB" altLang="en-US" sz="1300" i="1" smtClean="0"/>
              <a:t>New Age Encyclopedia</a:t>
            </a:r>
            <a:r>
              <a:rPr lang="en-GB" altLang="en-US" sz="1300" smtClean="0"/>
              <a:t>, New Jersey, The Career Press.</a:t>
            </a:r>
          </a:p>
          <a:p>
            <a:pPr>
              <a:lnSpc>
                <a:spcPct val="80000"/>
              </a:lnSpc>
            </a:pPr>
            <a:endParaRPr lang="en-US" altLang="en-US" sz="1300" smtClean="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1266</TotalTime>
  <Words>3806</Words>
  <Application>Microsoft Macintosh PowerPoint</Application>
  <PresentationFormat>On-screen Show (4:3)</PresentationFormat>
  <Paragraphs>223</Paragraphs>
  <Slides>56</Slides>
  <Notes>0</Notes>
  <HiddenSlides>0</HiddenSlides>
  <MMClips>0</MMClips>
  <ScaleCrop>false</ScaleCrop>
  <HeadingPairs>
    <vt:vector size="4" baseType="variant">
      <vt:variant>
        <vt:lpstr>Theme</vt:lpstr>
      </vt:variant>
      <vt:variant>
        <vt:i4>1</vt:i4>
      </vt:variant>
      <vt:variant>
        <vt:lpstr>Slide Titles</vt:lpstr>
      </vt:variant>
      <vt:variant>
        <vt:i4>56</vt:i4>
      </vt:variant>
    </vt:vector>
  </HeadingPairs>
  <TitlesOfParts>
    <vt:vector size="57" baseType="lpstr">
      <vt:lpstr>Austin</vt:lpstr>
      <vt:lpstr>TRRS5008  Alternative Spiritualities</vt:lpstr>
      <vt:lpstr>Alternative Spiritualities (New Age spiritualities).</vt:lpstr>
      <vt:lpstr>New Age/ Alternative Spiritualities</vt:lpstr>
      <vt:lpstr>PowerPoint Presentation</vt:lpstr>
      <vt:lpstr>PowerPoint Presentation</vt:lpstr>
      <vt:lpstr>PowerPoint Presentation</vt:lpstr>
      <vt:lpstr>PowerPoint Presentation</vt:lpstr>
      <vt:lpstr>PowerPoint Presentation</vt:lpstr>
      <vt:lpstr>PowerPoint Presentation</vt:lpstr>
      <vt:lpstr>Definitions and Approaches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Factors in the Development of New Age </vt:lpstr>
      <vt:lpstr>PowerPoint Presentation</vt:lpstr>
      <vt:lpstr>PowerPoint Presentation</vt:lpstr>
      <vt:lpstr>Political Activism, Psychedelic drugs, Religion (NRMs), Spiritualities (‘New Age’)</vt:lpstr>
      <vt:lpstr>PowerPoint Presentation</vt:lpstr>
      <vt:lpstr>PowerPoint Presentation</vt:lpstr>
      <vt:lpstr>Then, ‘New 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Insider/Emic Definitions </vt:lpstr>
      <vt:lpstr>PowerPoint Presentation</vt:lpstr>
      <vt:lpstr>PowerPoint Presentation</vt:lpstr>
      <vt:lpstr>PowerPoint Presentation</vt:lpstr>
      <vt:lpstr>PowerPoint Presentation</vt:lpstr>
      <vt:lpstr>    Critics</vt:lpstr>
      <vt:lpstr>PowerPoint Presentation</vt:lpstr>
      <vt:lpstr>PowerPoint Presentation</vt:lpstr>
      <vt:lpstr>PowerPoint Presentation</vt:lpstr>
      <vt:lpstr>Bibliography</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Sarah</cp:lastModifiedBy>
  <cp:revision>43</cp:revision>
  <cp:lastPrinted>2017-10-11T21:48:02Z</cp:lastPrinted>
  <dcterms:created xsi:type="dcterms:W3CDTF">2013-04-21T19:16:55Z</dcterms:created>
  <dcterms:modified xsi:type="dcterms:W3CDTF">2018-01-30T22:01:00Z</dcterms:modified>
</cp:coreProperties>
</file>