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2" r:id="rId4"/>
    <p:sldId id="259" r:id="rId5"/>
    <p:sldId id="263" r:id="rId6"/>
    <p:sldId id="260" r:id="rId7"/>
    <p:sldId id="261" r:id="rId8"/>
    <p:sldId id="265" r:id="rId9"/>
    <p:sldId id="264" r:id="rId10"/>
    <p:sldId id="266"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60"/>
  </p:normalViewPr>
  <p:slideViewPr>
    <p:cSldViewPr snapToGrid="0">
      <p:cViewPr varScale="1">
        <p:scale>
          <a:sx n="86" d="100"/>
          <a:sy n="86" d="100"/>
        </p:scale>
        <p:origin x="42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vin adams" userId="8132993ae5f69a5e" providerId="LiveId" clId="{2DF11F5F-02B0-411A-8227-AD83A2EC5101}"/>
    <pc:docChg chg="custSel addSld delSld modSld sldOrd">
      <pc:chgData name="kevin adams" userId="8132993ae5f69a5e" providerId="LiveId" clId="{2DF11F5F-02B0-411A-8227-AD83A2EC5101}" dt="2022-02-25T13:43:03.471" v="2673" actId="20577"/>
      <pc:docMkLst>
        <pc:docMk/>
      </pc:docMkLst>
      <pc:sldChg chg="modSp mod">
        <pc:chgData name="kevin adams" userId="8132993ae5f69a5e" providerId="LiveId" clId="{2DF11F5F-02B0-411A-8227-AD83A2EC5101}" dt="2022-02-25T13:39:45.201" v="2533" actId="20577"/>
        <pc:sldMkLst>
          <pc:docMk/>
          <pc:sldMk cId="3883076969" sldId="256"/>
        </pc:sldMkLst>
        <pc:spChg chg="mod">
          <ac:chgData name="kevin adams" userId="8132993ae5f69a5e" providerId="LiveId" clId="{2DF11F5F-02B0-411A-8227-AD83A2EC5101}" dt="2022-02-25T13:39:45.201" v="2533" actId="20577"/>
          <ac:spMkLst>
            <pc:docMk/>
            <pc:sldMk cId="3883076969" sldId="256"/>
            <ac:spMk id="3" creationId="{56238449-6826-4B7C-BCBC-6E4EDEA2FB53}"/>
          </ac:spMkLst>
        </pc:spChg>
      </pc:sldChg>
      <pc:sldChg chg="ord">
        <pc:chgData name="kevin adams" userId="8132993ae5f69a5e" providerId="LiveId" clId="{2DF11F5F-02B0-411A-8227-AD83A2EC5101}" dt="2022-02-25T12:38:12.829" v="1288"/>
        <pc:sldMkLst>
          <pc:docMk/>
          <pc:sldMk cId="1951716383" sldId="257"/>
        </pc:sldMkLst>
      </pc:sldChg>
      <pc:sldChg chg="modSp mod">
        <pc:chgData name="kevin adams" userId="8132993ae5f69a5e" providerId="LiveId" clId="{2DF11F5F-02B0-411A-8227-AD83A2EC5101}" dt="2022-02-25T13:35:43.823" v="2489" actId="20577"/>
        <pc:sldMkLst>
          <pc:docMk/>
          <pc:sldMk cId="729099095" sldId="258"/>
        </pc:sldMkLst>
        <pc:spChg chg="mod">
          <ac:chgData name="kevin adams" userId="8132993ae5f69a5e" providerId="LiveId" clId="{2DF11F5F-02B0-411A-8227-AD83A2EC5101}" dt="2022-02-25T13:35:43.823" v="2489" actId="20577"/>
          <ac:spMkLst>
            <pc:docMk/>
            <pc:sldMk cId="729099095" sldId="258"/>
            <ac:spMk id="3" creationId="{9FBAEA52-5915-402F-AEE4-D644372BC185}"/>
          </ac:spMkLst>
        </pc:spChg>
      </pc:sldChg>
      <pc:sldChg chg="ord">
        <pc:chgData name="kevin adams" userId="8132993ae5f69a5e" providerId="LiveId" clId="{2DF11F5F-02B0-411A-8227-AD83A2EC5101}" dt="2022-02-25T13:41:44.767" v="2543"/>
        <pc:sldMkLst>
          <pc:docMk/>
          <pc:sldMk cId="2061314941" sldId="259"/>
        </pc:sldMkLst>
      </pc:sldChg>
      <pc:sldChg chg="modSp mod ord">
        <pc:chgData name="kevin adams" userId="8132993ae5f69a5e" providerId="LiveId" clId="{2DF11F5F-02B0-411A-8227-AD83A2EC5101}" dt="2022-02-25T13:41:02.406" v="2541" actId="313"/>
        <pc:sldMkLst>
          <pc:docMk/>
          <pc:sldMk cId="1421818408" sldId="262"/>
        </pc:sldMkLst>
        <pc:spChg chg="mod">
          <ac:chgData name="kevin adams" userId="8132993ae5f69a5e" providerId="LiveId" clId="{2DF11F5F-02B0-411A-8227-AD83A2EC5101}" dt="2022-02-25T13:41:02.406" v="2541" actId="313"/>
          <ac:spMkLst>
            <pc:docMk/>
            <pc:sldMk cId="1421818408" sldId="262"/>
            <ac:spMk id="2" creationId="{E129C663-7006-4033-B72B-D45237D16680}"/>
          </ac:spMkLst>
        </pc:spChg>
      </pc:sldChg>
      <pc:sldChg chg="modSp new mod">
        <pc:chgData name="kevin adams" userId="8132993ae5f69a5e" providerId="LiveId" clId="{2DF11F5F-02B0-411A-8227-AD83A2EC5101}" dt="2022-02-25T12:33:34.646" v="1282"/>
        <pc:sldMkLst>
          <pc:docMk/>
          <pc:sldMk cId="4020675954" sldId="263"/>
        </pc:sldMkLst>
        <pc:spChg chg="mod">
          <ac:chgData name="kevin adams" userId="8132993ae5f69a5e" providerId="LiveId" clId="{2DF11F5F-02B0-411A-8227-AD83A2EC5101}" dt="2022-02-25T11:55:13.444" v="32" actId="20577"/>
          <ac:spMkLst>
            <pc:docMk/>
            <pc:sldMk cId="4020675954" sldId="263"/>
            <ac:spMk id="2" creationId="{CA181C88-5575-4D13-B132-AD751AD3047F}"/>
          </ac:spMkLst>
        </pc:spChg>
        <pc:spChg chg="mod">
          <ac:chgData name="kevin adams" userId="8132993ae5f69a5e" providerId="LiveId" clId="{2DF11F5F-02B0-411A-8227-AD83A2EC5101}" dt="2022-02-25T12:11:09.798" v="766" actId="20577"/>
          <ac:spMkLst>
            <pc:docMk/>
            <pc:sldMk cId="4020675954" sldId="263"/>
            <ac:spMk id="3" creationId="{B577FE9F-10F6-4CF5-AEEC-A47909BE2A0C}"/>
          </ac:spMkLst>
        </pc:spChg>
        <pc:spChg chg="mod">
          <ac:chgData name="kevin adams" userId="8132993ae5f69a5e" providerId="LiveId" clId="{2DF11F5F-02B0-411A-8227-AD83A2EC5101}" dt="2022-02-25T12:33:34.646" v="1282"/>
          <ac:spMkLst>
            <pc:docMk/>
            <pc:sldMk cId="4020675954" sldId="263"/>
            <ac:spMk id="4" creationId="{98304E26-85C5-4543-B80C-AC3B87712C31}"/>
          </ac:spMkLst>
        </pc:spChg>
      </pc:sldChg>
      <pc:sldChg chg="modSp new mod ord">
        <pc:chgData name="kevin adams" userId="8132993ae5f69a5e" providerId="LiveId" clId="{2DF11F5F-02B0-411A-8227-AD83A2EC5101}" dt="2022-02-25T13:35:13.769" v="2483" actId="27636"/>
        <pc:sldMkLst>
          <pc:docMk/>
          <pc:sldMk cId="515371926" sldId="264"/>
        </pc:sldMkLst>
        <pc:spChg chg="mod">
          <ac:chgData name="kevin adams" userId="8132993ae5f69a5e" providerId="LiveId" clId="{2DF11F5F-02B0-411A-8227-AD83A2EC5101}" dt="2022-02-25T12:39:23.848" v="1329" actId="313"/>
          <ac:spMkLst>
            <pc:docMk/>
            <pc:sldMk cId="515371926" sldId="264"/>
            <ac:spMk id="2" creationId="{E73CB991-76B0-4EB4-84EA-14346603E32B}"/>
          </ac:spMkLst>
        </pc:spChg>
        <pc:spChg chg="mod">
          <ac:chgData name="kevin adams" userId="8132993ae5f69a5e" providerId="LiveId" clId="{2DF11F5F-02B0-411A-8227-AD83A2EC5101}" dt="2022-02-25T13:35:13.769" v="2483" actId="27636"/>
          <ac:spMkLst>
            <pc:docMk/>
            <pc:sldMk cId="515371926" sldId="264"/>
            <ac:spMk id="3" creationId="{132936CC-CE21-467B-874D-8413D5EA0885}"/>
          </ac:spMkLst>
        </pc:spChg>
      </pc:sldChg>
      <pc:sldChg chg="modSp new mod">
        <pc:chgData name="kevin adams" userId="8132993ae5f69a5e" providerId="LiveId" clId="{2DF11F5F-02B0-411A-8227-AD83A2EC5101}" dt="2022-02-25T13:28:37.942" v="2475"/>
        <pc:sldMkLst>
          <pc:docMk/>
          <pc:sldMk cId="370519736" sldId="265"/>
        </pc:sldMkLst>
        <pc:spChg chg="mod">
          <ac:chgData name="kevin adams" userId="8132993ae5f69a5e" providerId="LiveId" clId="{2DF11F5F-02B0-411A-8227-AD83A2EC5101}" dt="2022-02-25T13:08:03.526" v="1945" actId="313"/>
          <ac:spMkLst>
            <pc:docMk/>
            <pc:sldMk cId="370519736" sldId="265"/>
            <ac:spMk id="2" creationId="{8EDE0D01-9032-48A2-A483-9AFF204C8768}"/>
          </ac:spMkLst>
        </pc:spChg>
        <pc:spChg chg="mod">
          <ac:chgData name="kevin adams" userId="8132993ae5f69a5e" providerId="LiveId" clId="{2DF11F5F-02B0-411A-8227-AD83A2EC5101}" dt="2022-02-25T13:28:37.942" v="2475"/>
          <ac:spMkLst>
            <pc:docMk/>
            <pc:sldMk cId="370519736" sldId="265"/>
            <ac:spMk id="3" creationId="{F97713A9-5BB7-43AD-ADAE-F7F97AE62F4E}"/>
          </ac:spMkLst>
        </pc:spChg>
      </pc:sldChg>
      <pc:sldChg chg="modSp new del mod">
        <pc:chgData name="kevin adams" userId="8132993ae5f69a5e" providerId="LiveId" clId="{2DF11F5F-02B0-411A-8227-AD83A2EC5101}" dt="2022-02-25T13:37:28.710" v="2519" actId="2696"/>
        <pc:sldMkLst>
          <pc:docMk/>
          <pc:sldMk cId="2091497085" sldId="266"/>
        </pc:sldMkLst>
        <pc:spChg chg="mod">
          <ac:chgData name="kevin adams" userId="8132993ae5f69a5e" providerId="LiveId" clId="{2DF11F5F-02B0-411A-8227-AD83A2EC5101}" dt="2022-02-25T13:37:19.770" v="2518" actId="20577"/>
          <ac:spMkLst>
            <pc:docMk/>
            <pc:sldMk cId="2091497085" sldId="266"/>
            <ac:spMk id="2" creationId="{B448E666-A44A-446D-BAD4-8F3F2E2CAEA3}"/>
          </ac:spMkLst>
        </pc:spChg>
      </pc:sldChg>
      <pc:sldChg chg="modSp new mod">
        <pc:chgData name="kevin adams" userId="8132993ae5f69a5e" providerId="LiveId" clId="{2DF11F5F-02B0-411A-8227-AD83A2EC5101}" dt="2022-02-25T13:43:03.471" v="2673" actId="20577"/>
        <pc:sldMkLst>
          <pc:docMk/>
          <pc:sldMk cId="3694026871" sldId="266"/>
        </pc:sldMkLst>
        <pc:spChg chg="mod">
          <ac:chgData name="kevin adams" userId="8132993ae5f69a5e" providerId="LiveId" clId="{2DF11F5F-02B0-411A-8227-AD83A2EC5101}" dt="2022-02-25T13:41:57.032" v="2554" actId="20577"/>
          <ac:spMkLst>
            <pc:docMk/>
            <pc:sldMk cId="3694026871" sldId="266"/>
            <ac:spMk id="2" creationId="{D6F709A0-71A5-4BE7-87F1-DC09B5FF79F9}"/>
          </ac:spMkLst>
        </pc:spChg>
        <pc:spChg chg="mod">
          <ac:chgData name="kevin adams" userId="8132993ae5f69a5e" providerId="LiveId" clId="{2DF11F5F-02B0-411A-8227-AD83A2EC5101}" dt="2022-02-25T13:43:03.471" v="2673" actId="20577"/>
          <ac:spMkLst>
            <pc:docMk/>
            <pc:sldMk cId="3694026871" sldId="266"/>
            <ac:spMk id="3" creationId="{95E629E8-6C03-400F-9FA9-F366B9279BB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2/25/2022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2/25/2022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2/25/2022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40A42-5C53-406F-81A1-B20EC261302D}"/>
              </a:ext>
            </a:extLst>
          </p:cNvPr>
          <p:cNvSpPr>
            <a:spLocks noGrp="1"/>
          </p:cNvSpPr>
          <p:nvPr>
            <p:ph type="ctrTitle"/>
          </p:nvPr>
        </p:nvSpPr>
        <p:spPr/>
        <p:txBody>
          <a:bodyPr>
            <a:normAutofit fontScale="90000"/>
          </a:bodyPr>
          <a:lstStyle/>
          <a:p>
            <a:r>
              <a:rPr lang="en-GB" dirty="0"/>
              <a:t>Organisation culture of British airways</a:t>
            </a:r>
          </a:p>
        </p:txBody>
      </p:sp>
      <p:sp>
        <p:nvSpPr>
          <p:cNvPr id="3" name="Subtitle 2">
            <a:extLst>
              <a:ext uri="{FF2B5EF4-FFF2-40B4-BE49-F238E27FC236}">
                <a16:creationId xmlns:a16="http://schemas.microsoft.com/office/drawing/2014/main" id="{56238449-6826-4B7C-BCBC-6E4EDEA2FB53}"/>
              </a:ext>
            </a:extLst>
          </p:cNvPr>
          <p:cNvSpPr>
            <a:spLocks noGrp="1"/>
          </p:cNvSpPr>
          <p:nvPr>
            <p:ph type="subTitle" idx="1"/>
          </p:nvPr>
        </p:nvSpPr>
        <p:spPr/>
        <p:txBody>
          <a:bodyPr>
            <a:normAutofit fontScale="62500" lnSpcReduction="20000"/>
          </a:bodyPr>
          <a:lstStyle/>
          <a:p>
            <a:r>
              <a:rPr lang="en-GB" dirty="0"/>
              <a:t>Kevin adams 1913062</a:t>
            </a:r>
          </a:p>
          <a:p>
            <a:r>
              <a:rPr lang="en-GB" dirty="0"/>
              <a:t>University of Wales trinity saint David</a:t>
            </a:r>
          </a:p>
          <a:p>
            <a:r>
              <a:rPr lang="en-GB" dirty="0"/>
              <a:t>25/02/2022</a:t>
            </a:r>
          </a:p>
        </p:txBody>
      </p:sp>
    </p:spTree>
    <p:extLst>
      <p:ext uri="{BB962C8B-B14F-4D97-AF65-F5344CB8AC3E}">
        <p14:creationId xmlns:p14="http://schemas.microsoft.com/office/powerpoint/2010/main" val="38830769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2971E-AB89-4DC3-BAAD-954ABC56DC9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EAEC084B-CF7F-4197-B917-AAF06787AA3C}"/>
              </a:ext>
            </a:extLst>
          </p:cNvPr>
          <p:cNvSpPr>
            <a:spLocks noGrp="1"/>
          </p:cNvSpPr>
          <p:nvPr>
            <p:ph idx="1"/>
          </p:nvPr>
        </p:nvSpPr>
        <p:spPr>
          <a:xfrm>
            <a:off x="1451578" y="1853753"/>
            <a:ext cx="9603275" cy="4099785"/>
          </a:xfrm>
        </p:spPr>
        <p:txBody>
          <a:bodyPr>
            <a:normAutofit fontScale="92500" lnSpcReduction="20000"/>
          </a:bodyPr>
          <a:lstStyle/>
          <a:p>
            <a:r>
              <a:rPr lang="en-GB" dirty="0"/>
              <a:t>Founded in 1974 after British government managed it. It was then privatised 1987 and has become UK’s biggest airline with 200 destinations</a:t>
            </a:r>
          </a:p>
          <a:p>
            <a:r>
              <a:rPr lang="en-GB" dirty="0"/>
              <a:t>Performance was poor. In 1981 it was losing £200 minute and voted the worst airline in the </a:t>
            </a:r>
            <a:r>
              <a:rPr lang="en-GB" dirty="0" err="1"/>
              <a:t>uk</a:t>
            </a:r>
            <a:endParaRPr lang="en-GB" dirty="0"/>
          </a:p>
          <a:p>
            <a:r>
              <a:rPr lang="en-GB" dirty="0"/>
              <a:t>A change in culture was needed. By 2000 it was voted 2</a:t>
            </a:r>
            <a:r>
              <a:rPr lang="en-GB" baseline="30000" dirty="0"/>
              <a:t>nd</a:t>
            </a:r>
            <a:r>
              <a:rPr lang="en-GB" dirty="0"/>
              <a:t> most desired company in Europe with a customer care culture implemented in staff training.</a:t>
            </a:r>
          </a:p>
          <a:p>
            <a:r>
              <a:rPr lang="en-GB" dirty="0"/>
              <a:t>Collin Marshal new chief executive changed the culture with “putting people first” and more hands on training attended by everyone. A bonus scheme with up to 20% salary </a:t>
            </a:r>
          </a:p>
          <a:p>
            <a:r>
              <a:rPr lang="en-GB" dirty="0"/>
              <a:t>After privatisation they had 75% from 60% market share. The focus on profits meant job losses and cuts affected the culture. In 2000 staff went on strike for 2 weeks. </a:t>
            </a:r>
            <a:r>
              <a:rPr lang="en-GB" b="0" i="0" dirty="0">
                <a:solidFill>
                  <a:srgbClr val="000000"/>
                </a:solidFill>
                <a:effectLst/>
                <a:latin typeface="Open Sans" panose="020B0606030504020204" pitchFamily="34" charset="0"/>
              </a:rPr>
              <a:t>(</a:t>
            </a:r>
            <a:r>
              <a:rPr lang="en-GB" b="0" i="0" dirty="0" err="1">
                <a:solidFill>
                  <a:srgbClr val="000000"/>
                </a:solidFill>
                <a:effectLst/>
                <a:latin typeface="Open Sans" panose="020B0606030504020204" pitchFamily="34" charset="0"/>
              </a:rPr>
              <a:t>Grugulis</a:t>
            </a:r>
            <a:r>
              <a:rPr lang="en-GB" b="0" i="0" dirty="0">
                <a:solidFill>
                  <a:srgbClr val="000000"/>
                </a:solidFill>
                <a:effectLst/>
                <a:latin typeface="Open Sans" panose="020B0606030504020204" pitchFamily="34" charset="0"/>
              </a:rPr>
              <a:t> and Wilkinson, 2002)</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951716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C663-7006-4033-B72B-D45237D16680}"/>
              </a:ext>
            </a:extLst>
          </p:cNvPr>
          <p:cNvSpPr>
            <a:spLocks noGrp="1"/>
          </p:cNvSpPr>
          <p:nvPr>
            <p:ph type="title"/>
          </p:nvPr>
        </p:nvSpPr>
        <p:spPr/>
        <p:txBody>
          <a:bodyPr/>
          <a:lstStyle/>
          <a:p>
            <a:r>
              <a:rPr lang="en-GB" dirty="0"/>
              <a:t>What is organisational cultural web</a:t>
            </a:r>
          </a:p>
        </p:txBody>
      </p:sp>
      <p:sp>
        <p:nvSpPr>
          <p:cNvPr id="4" name="Content Placeholder 3">
            <a:extLst>
              <a:ext uri="{FF2B5EF4-FFF2-40B4-BE49-F238E27FC236}">
                <a16:creationId xmlns:a16="http://schemas.microsoft.com/office/drawing/2014/main" id="{C6C798E6-7B59-450B-80C9-1C9F6F5F4360}"/>
              </a:ext>
            </a:extLst>
          </p:cNvPr>
          <p:cNvSpPr>
            <a:spLocks noGrp="1"/>
          </p:cNvSpPr>
          <p:nvPr>
            <p:ph sz="half" idx="2"/>
          </p:nvPr>
        </p:nvSpPr>
        <p:spPr>
          <a:xfrm>
            <a:off x="6413770" y="2017343"/>
            <a:ext cx="5269243" cy="3806408"/>
          </a:xfrm>
        </p:spPr>
        <p:txBody>
          <a:bodyPr>
            <a:normAutofit fontScale="62500" lnSpcReduction="20000"/>
          </a:bodyPr>
          <a:lstStyle/>
          <a:p>
            <a:r>
              <a:rPr lang="en-GB" u="sng" dirty="0"/>
              <a:t>Clan.</a:t>
            </a:r>
            <a:r>
              <a:rPr lang="en-GB" dirty="0"/>
              <a:t> Workers that work close and well together, more like a family. Leaders are looked upon with great respect. The downside is workers may become complacent with productivity.</a:t>
            </a:r>
            <a:endParaRPr lang="en-GB" u="sng" dirty="0"/>
          </a:p>
          <a:p>
            <a:r>
              <a:rPr lang="en-GB" u="sng" dirty="0"/>
              <a:t>Adhocracy.</a:t>
            </a:r>
            <a:r>
              <a:rPr lang="en-GB" dirty="0"/>
              <a:t> This culture is all about innovation and being creative. The leaders will be experts in this position and take organisations to the next level. The downside to this employees may find it hard to keep up with constant change.</a:t>
            </a:r>
            <a:endParaRPr lang="en-GB" u="sng" dirty="0"/>
          </a:p>
          <a:p>
            <a:r>
              <a:rPr lang="en-GB" u="sng" dirty="0"/>
              <a:t>Market.</a:t>
            </a:r>
            <a:r>
              <a:rPr lang="en-GB" dirty="0"/>
              <a:t> This is a target driven culture. Goals are set to improve individuals and also goals to meet the expectations of the organisation. With this competitive atmosphere foul play may occur.</a:t>
            </a:r>
            <a:endParaRPr lang="en-GB" u="sng" dirty="0"/>
          </a:p>
          <a:p>
            <a:r>
              <a:rPr lang="en-GB" u="sng" dirty="0"/>
              <a:t>Hierarchy.</a:t>
            </a:r>
            <a:r>
              <a:rPr lang="en-GB" dirty="0"/>
              <a:t> A well drilled and well organised team is in place. There will be less confrontation as the leader is clearly highlighted. Communication from the bottom of the ladder may take time to communicate or any communication may not exist. </a:t>
            </a:r>
            <a:r>
              <a:rPr lang="en-GB" b="0" i="0" dirty="0">
                <a:solidFill>
                  <a:srgbClr val="000000"/>
                </a:solidFill>
                <a:effectLst/>
                <a:latin typeface="Open Sans" panose="020B0606030504020204" pitchFamily="34" charset="0"/>
              </a:rPr>
              <a:t>(Benstead, 2022)</a:t>
            </a:r>
            <a:endParaRPr lang="en-GB" u="sng" dirty="0"/>
          </a:p>
          <a:p>
            <a:endParaRPr lang="en-GB" u="sng" dirty="0"/>
          </a:p>
        </p:txBody>
      </p:sp>
      <p:pic>
        <p:nvPicPr>
          <p:cNvPr id="10" name="Content Placeholder 9" descr="Diagram&#10;&#10;Description automatically generated">
            <a:extLst>
              <a:ext uri="{FF2B5EF4-FFF2-40B4-BE49-F238E27FC236}">
                <a16:creationId xmlns:a16="http://schemas.microsoft.com/office/drawing/2014/main" id="{F9C32F82-71C7-421F-ABCD-D7B62E506052}"/>
              </a:ext>
            </a:extLst>
          </p:cNvPr>
          <p:cNvPicPr>
            <a:picLocks noGrp="1" noChangeAspect="1"/>
          </p:cNvPicPr>
          <p:nvPr>
            <p:ph sz="half" idx="1"/>
          </p:nvPr>
        </p:nvPicPr>
        <p:blipFill>
          <a:blip r:embed="rId2"/>
          <a:stretch>
            <a:fillRect/>
          </a:stretch>
        </p:blipFill>
        <p:spPr bwMode="auto">
          <a:xfrm>
            <a:off x="1471612" y="1864194"/>
            <a:ext cx="4597400" cy="35952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1818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E6AD3-FB82-4A02-B420-A3FB7A97EF2B}"/>
              </a:ext>
            </a:extLst>
          </p:cNvPr>
          <p:cNvSpPr>
            <a:spLocks noGrp="1"/>
          </p:cNvSpPr>
          <p:nvPr>
            <p:ph type="title"/>
          </p:nvPr>
        </p:nvSpPr>
        <p:spPr/>
        <p:txBody>
          <a:bodyPr/>
          <a:lstStyle/>
          <a:p>
            <a:r>
              <a:rPr lang="en-GB" dirty="0"/>
              <a:t>What is cultural web and purpose </a:t>
            </a:r>
          </a:p>
        </p:txBody>
      </p:sp>
      <p:sp>
        <p:nvSpPr>
          <p:cNvPr id="4" name="Content Placeholder 3">
            <a:extLst>
              <a:ext uri="{FF2B5EF4-FFF2-40B4-BE49-F238E27FC236}">
                <a16:creationId xmlns:a16="http://schemas.microsoft.com/office/drawing/2014/main" id="{6FF75DAF-ED6F-4748-A00E-7BED96F8AAC7}"/>
              </a:ext>
            </a:extLst>
          </p:cNvPr>
          <p:cNvSpPr>
            <a:spLocks noGrp="1"/>
          </p:cNvSpPr>
          <p:nvPr>
            <p:ph sz="half" idx="2"/>
          </p:nvPr>
        </p:nvSpPr>
        <p:spPr/>
        <p:txBody>
          <a:bodyPr/>
          <a:lstStyle/>
          <a:p>
            <a:r>
              <a:rPr lang="en-GB" dirty="0"/>
              <a:t>The person in charge of the web will catch employees to make changes.</a:t>
            </a:r>
          </a:p>
          <a:p>
            <a:r>
              <a:rPr lang="en-GB" dirty="0"/>
              <a:t>The webs construction will aide the leader into the changes they want to make.</a:t>
            </a:r>
          </a:p>
          <a:p>
            <a:r>
              <a:rPr lang="en-GB" dirty="0"/>
              <a:t>The web will also help with uncertainty.</a:t>
            </a:r>
          </a:p>
          <a:p>
            <a:r>
              <a:rPr lang="en-GB" b="0" i="0" dirty="0">
                <a:solidFill>
                  <a:srgbClr val="000000"/>
                </a:solidFill>
                <a:effectLst/>
                <a:latin typeface="Open Sans" panose="020B0606030504020204" pitchFamily="34" charset="0"/>
              </a:rPr>
              <a:t>(Pattinson, 2015)</a:t>
            </a:r>
            <a:endParaRPr lang="en-GB" dirty="0"/>
          </a:p>
          <a:p>
            <a:endParaRPr lang="en-GB" dirty="0"/>
          </a:p>
        </p:txBody>
      </p:sp>
      <p:pic>
        <p:nvPicPr>
          <p:cNvPr id="1026" name="Picture 2">
            <a:extLst>
              <a:ext uri="{FF2B5EF4-FFF2-40B4-BE49-F238E27FC236}">
                <a16:creationId xmlns:a16="http://schemas.microsoft.com/office/drawing/2014/main" id="{27B643C4-C8A6-4F57-BB0E-FC64C95DE9F0}"/>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191981" y="2011363"/>
            <a:ext cx="2486552" cy="2716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1314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81C88-5575-4D13-B132-AD751AD3047F}"/>
              </a:ext>
            </a:extLst>
          </p:cNvPr>
          <p:cNvSpPr>
            <a:spLocks noGrp="1"/>
          </p:cNvSpPr>
          <p:nvPr>
            <p:ph type="title"/>
          </p:nvPr>
        </p:nvSpPr>
        <p:spPr/>
        <p:txBody>
          <a:bodyPr/>
          <a:lstStyle/>
          <a:p>
            <a:r>
              <a:rPr lang="en-GB" dirty="0"/>
              <a:t>Charles Handy cultural model</a:t>
            </a:r>
          </a:p>
        </p:txBody>
      </p:sp>
      <p:sp>
        <p:nvSpPr>
          <p:cNvPr id="3" name="Content Placeholder 2">
            <a:extLst>
              <a:ext uri="{FF2B5EF4-FFF2-40B4-BE49-F238E27FC236}">
                <a16:creationId xmlns:a16="http://schemas.microsoft.com/office/drawing/2014/main" id="{B577FE9F-10F6-4CF5-AEEC-A47909BE2A0C}"/>
              </a:ext>
            </a:extLst>
          </p:cNvPr>
          <p:cNvSpPr>
            <a:spLocks noGrp="1"/>
          </p:cNvSpPr>
          <p:nvPr>
            <p:ph sz="half" idx="1"/>
          </p:nvPr>
        </p:nvSpPr>
        <p:spPr/>
        <p:txBody>
          <a:bodyPr>
            <a:normAutofit fontScale="77500" lnSpcReduction="20000"/>
          </a:bodyPr>
          <a:lstStyle/>
          <a:p>
            <a:r>
              <a:rPr lang="en-GB" dirty="0"/>
              <a:t>Four points of culture. Club culture, role culture, task culture and the existential culture. Each point is represented by a Greek god.</a:t>
            </a:r>
          </a:p>
          <a:p>
            <a:r>
              <a:rPr lang="en-GB" u="sng" dirty="0"/>
              <a:t>Club (</a:t>
            </a:r>
            <a:r>
              <a:rPr lang="en-GB" u="sng" dirty="0" err="1"/>
              <a:t>Zues</a:t>
            </a:r>
            <a:r>
              <a:rPr lang="en-GB" u="sng" dirty="0"/>
              <a:t>)</a:t>
            </a:r>
            <a:r>
              <a:rPr lang="en-GB" dirty="0"/>
              <a:t> This way of culture is done by the importance of business delegating witch is most important. The most important central just like </a:t>
            </a:r>
            <a:r>
              <a:rPr lang="en-GB" dirty="0" err="1"/>
              <a:t>Zues</a:t>
            </a:r>
            <a:r>
              <a:rPr lang="en-GB" dirty="0"/>
              <a:t> king of gods </a:t>
            </a:r>
          </a:p>
          <a:p>
            <a:r>
              <a:rPr lang="en-GB" u="sng" dirty="0"/>
              <a:t>Role. (Apollo)</a:t>
            </a:r>
            <a:r>
              <a:rPr lang="en-GB" dirty="0"/>
              <a:t> The less personal approach to culture where as the task itself is more important. This will involve great organisation. Decisions will be looked at logically. Apollo is related to this because he is God of rules.</a:t>
            </a:r>
            <a:endParaRPr lang="en-GB" u="sng" dirty="0"/>
          </a:p>
          <a:p>
            <a:endParaRPr lang="en-GB" dirty="0"/>
          </a:p>
        </p:txBody>
      </p:sp>
      <p:sp>
        <p:nvSpPr>
          <p:cNvPr id="4" name="Content Placeholder 3">
            <a:extLst>
              <a:ext uri="{FF2B5EF4-FFF2-40B4-BE49-F238E27FC236}">
                <a16:creationId xmlns:a16="http://schemas.microsoft.com/office/drawing/2014/main" id="{98304E26-85C5-4543-B80C-AC3B87712C31}"/>
              </a:ext>
            </a:extLst>
          </p:cNvPr>
          <p:cNvSpPr>
            <a:spLocks noGrp="1"/>
          </p:cNvSpPr>
          <p:nvPr>
            <p:ph sz="half" idx="2"/>
          </p:nvPr>
        </p:nvSpPr>
        <p:spPr/>
        <p:txBody>
          <a:bodyPr>
            <a:normAutofit fontScale="77500" lnSpcReduction="20000"/>
          </a:bodyPr>
          <a:lstStyle/>
          <a:p>
            <a:r>
              <a:rPr lang="en-GB" u="sng" dirty="0"/>
              <a:t>Task</a:t>
            </a:r>
            <a:r>
              <a:rPr lang="en-GB" dirty="0"/>
              <a:t> (Athena)</a:t>
            </a:r>
            <a:r>
              <a:rPr lang="en-GB" u="sng" dirty="0"/>
              <a:t> </a:t>
            </a:r>
            <a:r>
              <a:rPr lang="en-GB" dirty="0"/>
              <a:t>A team of individuals able to work collectively to solve problems. There is no pinpoint leader and respect is shared within the group. Linked to Athena because she is Goddess of war. Having an army to solve a mission.</a:t>
            </a:r>
          </a:p>
          <a:p>
            <a:r>
              <a:rPr lang="en-GB" u="sng" dirty="0"/>
              <a:t>Existential (Dionysus)</a:t>
            </a:r>
            <a:r>
              <a:rPr lang="en-GB" dirty="0"/>
              <a:t> This is an individual based culture. The individual has one sole purpose in the organisation. Dionysus is the God of wine and its link to existential is the idea that someone has to make the wine. </a:t>
            </a:r>
            <a:r>
              <a:rPr lang="en-GB" b="0" i="0" dirty="0">
                <a:solidFill>
                  <a:srgbClr val="000000"/>
                </a:solidFill>
                <a:effectLst/>
                <a:latin typeface="Open Sans" panose="020B0606030504020204" pitchFamily="34" charset="0"/>
              </a:rPr>
              <a:t>(Handy, 2009)</a:t>
            </a:r>
            <a:endParaRPr lang="en-GB" dirty="0"/>
          </a:p>
          <a:p>
            <a:endParaRPr lang="en-GB" u="sng" dirty="0"/>
          </a:p>
        </p:txBody>
      </p:sp>
    </p:spTree>
    <p:extLst>
      <p:ext uri="{BB962C8B-B14F-4D97-AF65-F5344CB8AC3E}">
        <p14:creationId xmlns:p14="http://schemas.microsoft.com/office/powerpoint/2010/main" val="4020675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338A2-C1C5-43C4-99E3-F5127ED77EC3}"/>
              </a:ext>
            </a:extLst>
          </p:cNvPr>
          <p:cNvSpPr>
            <a:spLocks noGrp="1"/>
          </p:cNvSpPr>
          <p:nvPr>
            <p:ph type="title"/>
          </p:nvPr>
        </p:nvSpPr>
        <p:spPr/>
        <p:txBody>
          <a:bodyPr/>
          <a:lstStyle/>
          <a:p>
            <a:r>
              <a:rPr lang="en-GB" dirty="0"/>
              <a:t>Cultural web breakdown</a:t>
            </a:r>
          </a:p>
        </p:txBody>
      </p:sp>
      <p:sp>
        <p:nvSpPr>
          <p:cNvPr id="3" name="Content Placeholder 2">
            <a:extLst>
              <a:ext uri="{FF2B5EF4-FFF2-40B4-BE49-F238E27FC236}">
                <a16:creationId xmlns:a16="http://schemas.microsoft.com/office/drawing/2014/main" id="{396C640D-4E05-4521-A552-5AF719347430}"/>
              </a:ext>
            </a:extLst>
          </p:cNvPr>
          <p:cNvSpPr>
            <a:spLocks noGrp="1"/>
          </p:cNvSpPr>
          <p:nvPr>
            <p:ph sz="half" idx="1"/>
          </p:nvPr>
        </p:nvSpPr>
        <p:spPr/>
        <p:txBody>
          <a:bodyPr>
            <a:normAutofit fontScale="85000" lnSpcReduction="10000"/>
          </a:bodyPr>
          <a:lstStyle/>
          <a:p>
            <a:r>
              <a:rPr lang="en-GB" u="sng" dirty="0"/>
              <a:t>Stories.</a:t>
            </a:r>
            <a:r>
              <a:rPr lang="en-GB" dirty="0"/>
              <a:t> The history and reputation of individuals and organisations.</a:t>
            </a:r>
          </a:p>
          <a:p>
            <a:r>
              <a:rPr lang="en-GB" u="sng" dirty="0"/>
              <a:t>Rituals and routines.</a:t>
            </a:r>
            <a:r>
              <a:rPr lang="en-GB" dirty="0"/>
              <a:t> What is the norm and what is excepted even if its professional or non professional</a:t>
            </a:r>
          </a:p>
          <a:p>
            <a:r>
              <a:rPr lang="en-GB" u="sng" dirty="0"/>
              <a:t>Symbols.</a:t>
            </a:r>
            <a:r>
              <a:rPr lang="en-GB" dirty="0"/>
              <a:t> How is an organisation looked at? A budget or premium service? Modern or historic?</a:t>
            </a:r>
            <a:endParaRPr lang="en-GB" u="sng" dirty="0"/>
          </a:p>
        </p:txBody>
      </p:sp>
      <p:sp>
        <p:nvSpPr>
          <p:cNvPr id="4" name="Content Placeholder 3">
            <a:extLst>
              <a:ext uri="{FF2B5EF4-FFF2-40B4-BE49-F238E27FC236}">
                <a16:creationId xmlns:a16="http://schemas.microsoft.com/office/drawing/2014/main" id="{EC33D4BE-A879-44B6-BA85-A41BE43A661C}"/>
              </a:ext>
            </a:extLst>
          </p:cNvPr>
          <p:cNvSpPr>
            <a:spLocks noGrp="1"/>
          </p:cNvSpPr>
          <p:nvPr>
            <p:ph sz="half" idx="2"/>
          </p:nvPr>
        </p:nvSpPr>
        <p:spPr/>
        <p:txBody>
          <a:bodyPr>
            <a:normAutofit fontScale="85000" lnSpcReduction="10000"/>
          </a:bodyPr>
          <a:lstStyle/>
          <a:p>
            <a:r>
              <a:rPr lang="en-GB" u="sng" dirty="0"/>
              <a:t>Organisational structure.</a:t>
            </a:r>
            <a:r>
              <a:rPr lang="en-GB" dirty="0"/>
              <a:t> Who has the hierarchy in the organisation. Are there individuals with formal powers i.e. experienced workers.</a:t>
            </a:r>
          </a:p>
          <a:p>
            <a:r>
              <a:rPr lang="en-GB" u="sng" dirty="0"/>
              <a:t>Control systems.</a:t>
            </a:r>
            <a:r>
              <a:rPr lang="en-GB" dirty="0"/>
              <a:t> How does an organisation keep employees in line? Bonuses and targets.</a:t>
            </a:r>
          </a:p>
          <a:p>
            <a:r>
              <a:rPr lang="en-GB" u="sng" dirty="0"/>
              <a:t>Power structures.</a:t>
            </a:r>
            <a:r>
              <a:rPr lang="en-GB" dirty="0"/>
              <a:t> Who makes decisions? A hierarchy or a board with a group decision. Do external factors have power.</a:t>
            </a:r>
          </a:p>
          <a:p>
            <a:r>
              <a:rPr lang="en-GB" b="0" i="0" dirty="0">
                <a:solidFill>
                  <a:srgbClr val="000000"/>
                </a:solidFill>
                <a:effectLst/>
                <a:latin typeface="Open Sans" panose="020B0606030504020204" pitchFamily="34" charset="0"/>
              </a:rPr>
              <a:t>(Ross, n.d.)</a:t>
            </a:r>
            <a:endParaRPr lang="en-GB" u="sng" dirty="0"/>
          </a:p>
          <a:p>
            <a:endParaRPr lang="en-GB" u="sng" dirty="0"/>
          </a:p>
          <a:p>
            <a:endParaRPr lang="en-GB" u="sng" dirty="0"/>
          </a:p>
          <a:p>
            <a:endParaRPr lang="en-GB" u="sng" dirty="0"/>
          </a:p>
        </p:txBody>
      </p:sp>
    </p:spTree>
    <p:extLst>
      <p:ext uri="{BB962C8B-B14F-4D97-AF65-F5344CB8AC3E}">
        <p14:creationId xmlns:p14="http://schemas.microsoft.com/office/powerpoint/2010/main" val="3781732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78DB3-8304-41AD-82F5-1134121FEB2C}"/>
              </a:ext>
            </a:extLst>
          </p:cNvPr>
          <p:cNvSpPr>
            <a:spLocks noGrp="1"/>
          </p:cNvSpPr>
          <p:nvPr>
            <p:ph type="title"/>
          </p:nvPr>
        </p:nvSpPr>
        <p:spPr/>
        <p:txBody>
          <a:bodyPr/>
          <a:lstStyle/>
          <a:p>
            <a:r>
              <a:rPr lang="en-GB" dirty="0"/>
              <a:t>Why cultural web?</a:t>
            </a:r>
          </a:p>
        </p:txBody>
      </p:sp>
      <p:sp>
        <p:nvSpPr>
          <p:cNvPr id="3" name="Content Placeholder 2">
            <a:extLst>
              <a:ext uri="{FF2B5EF4-FFF2-40B4-BE49-F238E27FC236}">
                <a16:creationId xmlns:a16="http://schemas.microsoft.com/office/drawing/2014/main" id="{1D85C5E0-553F-4361-A87C-A0FEEEA9A229}"/>
              </a:ext>
            </a:extLst>
          </p:cNvPr>
          <p:cNvSpPr>
            <a:spLocks noGrp="1"/>
          </p:cNvSpPr>
          <p:nvPr>
            <p:ph sz="half" idx="1"/>
          </p:nvPr>
        </p:nvSpPr>
        <p:spPr>
          <a:xfrm>
            <a:off x="1447330" y="2010878"/>
            <a:ext cx="8557803" cy="3448595"/>
          </a:xfrm>
        </p:spPr>
        <p:txBody>
          <a:bodyPr/>
          <a:lstStyle/>
          <a:p>
            <a:r>
              <a:rPr lang="en-GB" dirty="0"/>
              <a:t>New CEO Sean Doyle appointed in October 2020</a:t>
            </a:r>
          </a:p>
          <a:p>
            <a:r>
              <a:rPr lang="en-GB" dirty="0"/>
              <a:t>Desire to make change and wanting to make BA a premium airline</a:t>
            </a:r>
          </a:p>
          <a:p>
            <a:r>
              <a:rPr lang="en-GB" dirty="0"/>
              <a:t>Started with re-introducing free snacks on short haul flights.</a:t>
            </a:r>
          </a:p>
          <a:p>
            <a:r>
              <a:rPr lang="en-GB" dirty="0"/>
              <a:t>Has to adapt to many external factors. Covid, Brexit </a:t>
            </a:r>
          </a:p>
          <a:p>
            <a:r>
              <a:rPr lang="en-GB" dirty="0"/>
              <a:t>Inherited a toxic reputation with former CEO who was known for the first pilot strike, breaches in personal data and system failures. </a:t>
            </a:r>
            <a:r>
              <a:rPr lang="en-GB" b="0" i="0" dirty="0">
                <a:solidFill>
                  <a:srgbClr val="000000"/>
                </a:solidFill>
                <a:effectLst/>
                <a:latin typeface="Open Sans" panose="020B0606030504020204" pitchFamily="34" charset="0"/>
              </a:rPr>
              <a:t>(Georgiadis and Hollinger, 2020)</a:t>
            </a:r>
            <a:endParaRPr lang="en-GB" dirty="0"/>
          </a:p>
          <a:p>
            <a:endParaRPr lang="en-GB" dirty="0"/>
          </a:p>
        </p:txBody>
      </p:sp>
    </p:spTree>
    <p:extLst>
      <p:ext uri="{BB962C8B-B14F-4D97-AF65-F5344CB8AC3E}">
        <p14:creationId xmlns:p14="http://schemas.microsoft.com/office/powerpoint/2010/main" val="993487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E0D01-9032-48A2-A483-9AFF204C8768}"/>
              </a:ext>
            </a:extLst>
          </p:cNvPr>
          <p:cNvSpPr>
            <a:spLocks noGrp="1"/>
          </p:cNvSpPr>
          <p:nvPr>
            <p:ph type="title"/>
          </p:nvPr>
        </p:nvSpPr>
        <p:spPr/>
        <p:txBody>
          <a:bodyPr/>
          <a:lstStyle/>
          <a:p>
            <a:r>
              <a:rPr lang="en-GB" dirty="0"/>
              <a:t>How to analyse culture</a:t>
            </a:r>
          </a:p>
        </p:txBody>
      </p:sp>
      <p:sp>
        <p:nvSpPr>
          <p:cNvPr id="3" name="Content Placeholder 2">
            <a:extLst>
              <a:ext uri="{FF2B5EF4-FFF2-40B4-BE49-F238E27FC236}">
                <a16:creationId xmlns:a16="http://schemas.microsoft.com/office/drawing/2014/main" id="{F97713A9-5BB7-43AD-ADAE-F7F97AE62F4E}"/>
              </a:ext>
            </a:extLst>
          </p:cNvPr>
          <p:cNvSpPr>
            <a:spLocks noGrp="1"/>
          </p:cNvSpPr>
          <p:nvPr>
            <p:ph idx="1"/>
          </p:nvPr>
        </p:nvSpPr>
        <p:spPr/>
        <p:txBody>
          <a:bodyPr>
            <a:normAutofit fontScale="92500" lnSpcReduction="20000"/>
          </a:bodyPr>
          <a:lstStyle/>
          <a:p>
            <a:r>
              <a:rPr lang="en-GB" u="sng" dirty="0"/>
              <a:t>The SWOT analysis. Strength, Weaknesses, opportunities and threats.</a:t>
            </a:r>
          </a:p>
          <a:p>
            <a:r>
              <a:rPr lang="en-GB" b="1" u="sng" dirty="0"/>
              <a:t>Advantages</a:t>
            </a:r>
            <a:r>
              <a:rPr lang="en-GB" u="sng" dirty="0"/>
              <a:t>.</a:t>
            </a:r>
            <a:r>
              <a:rPr lang="en-GB" dirty="0"/>
              <a:t> </a:t>
            </a:r>
          </a:p>
          <a:p>
            <a:r>
              <a:rPr lang="en-GB" dirty="0"/>
              <a:t>Minimal input of data and very simplified</a:t>
            </a:r>
          </a:p>
          <a:p>
            <a:r>
              <a:rPr lang="en-GB" dirty="0"/>
              <a:t>Diversity in analysing team or individual performances.</a:t>
            </a:r>
          </a:p>
          <a:p>
            <a:r>
              <a:rPr lang="en-GB" dirty="0"/>
              <a:t>Transfer of the analysis in quick and easily communicated.</a:t>
            </a:r>
          </a:p>
          <a:p>
            <a:r>
              <a:rPr lang="en-GB" b="1" u="sng" dirty="0"/>
              <a:t>Disadvantages.</a:t>
            </a:r>
          </a:p>
          <a:p>
            <a:r>
              <a:rPr lang="en-GB" dirty="0"/>
              <a:t>Corrupt data and a vague outlook.</a:t>
            </a:r>
          </a:p>
          <a:p>
            <a:r>
              <a:rPr lang="en-GB" dirty="0"/>
              <a:t>Could have a bias view. </a:t>
            </a:r>
            <a:r>
              <a:rPr lang="en-GB" b="0" i="0" dirty="0">
                <a:solidFill>
                  <a:srgbClr val="000000"/>
                </a:solidFill>
                <a:effectLst/>
                <a:latin typeface="Open Sans" panose="020B0606030504020204" pitchFamily="34" charset="0"/>
              </a:rPr>
              <a:t>(</a:t>
            </a:r>
            <a:r>
              <a:rPr lang="en-GB" b="0" i="0" dirty="0" err="1">
                <a:solidFill>
                  <a:srgbClr val="000000"/>
                </a:solidFill>
                <a:effectLst/>
                <a:latin typeface="Open Sans" panose="020B0606030504020204" pitchFamily="34" charset="0"/>
              </a:rPr>
              <a:t>Sarsby</a:t>
            </a:r>
            <a:r>
              <a:rPr lang="en-GB" b="0" i="0" dirty="0">
                <a:solidFill>
                  <a:srgbClr val="000000"/>
                </a:solidFill>
                <a:effectLst/>
                <a:latin typeface="Open Sans" panose="020B0606030504020204" pitchFamily="34" charset="0"/>
              </a:rPr>
              <a:t>, 2016)</a:t>
            </a:r>
            <a:endParaRPr lang="en-GB" dirty="0"/>
          </a:p>
          <a:p>
            <a:endParaRPr lang="en-GB" b="1" u="sng" dirty="0"/>
          </a:p>
          <a:p>
            <a:endParaRPr lang="en-GB" dirty="0"/>
          </a:p>
          <a:p>
            <a:endParaRPr lang="en-GB" dirty="0"/>
          </a:p>
        </p:txBody>
      </p:sp>
    </p:spTree>
    <p:extLst>
      <p:ext uri="{BB962C8B-B14F-4D97-AF65-F5344CB8AC3E}">
        <p14:creationId xmlns:p14="http://schemas.microsoft.com/office/powerpoint/2010/main" val="370519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CB991-76B0-4EB4-84EA-14346603E32B}"/>
              </a:ext>
            </a:extLst>
          </p:cNvPr>
          <p:cNvSpPr>
            <a:spLocks noGrp="1"/>
          </p:cNvSpPr>
          <p:nvPr>
            <p:ph type="title"/>
          </p:nvPr>
        </p:nvSpPr>
        <p:spPr/>
        <p:txBody>
          <a:bodyPr/>
          <a:lstStyle/>
          <a:p>
            <a:r>
              <a:rPr lang="en-GB" dirty="0"/>
              <a:t>How to analyses culture </a:t>
            </a:r>
          </a:p>
        </p:txBody>
      </p:sp>
      <p:sp>
        <p:nvSpPr>
          <p:cNvPr id="3" name="Content Placeholder 2">
            <a:extLst>
              <a:ext uri="{FF2B5EF4-FFF2-40B4-BE49-F238E27FC236}">
                <a16:creationId xmlns:a16="http://schemas.microsoft.com/office/drawing/2014/main" id="{132936CC-CE21-467B-874D-8413D5EA0885}"/>
              </a:ext>
            </a:extLst>
          </p:cNvPr>
          <p:cNvSpPr>
            <a:spLocks noGrp="1"/>
          </p:cNvSpPr>
          <p:nvPr>
            <p:ph idx="1"/>
          </p:nvPr>
        </p:nvSpPr>
        <p:spPr/>
        <p:txBody>
          <a:bodyPr>
            <a:normAutofit fontScale="92500" lnSpcReduction="10000"/>
          </a:bodyPr>
          <a:lstStyle/>
          <a:p>
            <a:r>
              <a:rPr lang="en-GB" u="sng" dirty="0"/>
              <a:t>PESTLE analysis.</a:t>
            </a:r>
          </a:p>
          <a:p>
            <a:r>
              <a:rPr lang="en-GB" u="sng" dirty="0"/>
              <a:t>Political</a:t>
            </a:r>
            <a:r>
              <a:rPr lang="en-GB" dirty="0"/>
              <a:t> This could be new government powers and laws such as Brexit.</a:t>
            </a:r>
          </a:p>
          <a:p>
            <a:r>
              <a:rPr lang="en-GB" u="sng" dirty="0"/>
              <a:t>Economic.</a:t>
            </a:r>
            <a:r>
              <a:rPr lang="en-GB" dirty="0"/>
              <a:t> Changes in disposable income, Fuel prices.</a:t>
            </a:r>
          </a:p>
          <a:p>
            <a:r>
              <a:rPr lang="en-GB" u="sng" dirty="0"/>
              <a:t>Social.</a:t>
            </a:r>
            <a:r>
              <a:rPr lang="en-GB" dirty="0"/>
              <a:t> Peoples faith in the company, air crashes, the pandemic</a:t>
            </a:r>
          </a:p>
          <a:p>
            <a:r>
              <a:rPr lang="en-GB" u="sng" dirty="0" err="1"/>
              <a:t>Technologicle</a:t>
            </a:r>
            <a:r>
              <a:rPr lang="en-GB" u="sng" dirty="0"/>
              <a:t>.</a:t>
            </a:r>
            <a:r>
              <a:rPr lang="en-GB" dirty="0"/>
              <a:t> Marketing and bookings done through internet, modernise aviation.</a:t>
            </a:r>
          </a:p>
          <a:p>
            <a:r>
              <a:rPr lang="en-GB" u="sng" dirty="0"/>
              <a:t>Legal</a:t>
            </a:r>
            <a:r>
              <a:rPr lang="en-GB" dirty="0"/>
              <a:t>. New immigration laws after Brexit, Ban on flights over Russia. </a:t>
            </a:r>
            <a:r>
              <a:rPr lang="en-GB" b="0" i="0" dirty="0">
                <a:solidFill>
                  <a:srgbClr val="000000"/>
                </a:solidFill>
                <a:effectLst/>
                <a:latin typeface="Open Sans" panose="020B0606030504020204" pitchFamily="34" charset="0"/>
              </a:rPr>
              <a:t>(Russia bans British airlines from its airspace, 2022)</a:t>
            </a:r>
            <a:endParaRPr lang="en-GB" dirty="0"/>
          </a:p>
          <a:p>
            <a:r>
              <a:rPr lang="en-GB" u="sng" dirty="0"/>
              <a:t>Ecological.</a:t>
            </a:r>
            <a:r>
              <a:rPr lang="en-GB" dirty="0"/>
              <a:t> How carbon emissions effecting the atmosphere. </a:t>
            </a:r>
            <a:r>
              <a:rPr lang="en-GB" b="0" i="0" dirty="0">
                <a:solidFill>
                  <a:srgbClr val="000000"/>
                </a:solidFill>
                <a:effectLst/>
                <a:latin typeface="Open Sans" panose="020B0606030504020204" pitchFamily="34" charset="0"/>
              </a:rPr>
              <a:t>(</a:t>
            </a:r>
            <a:r>
              <a:rPr lang="en-GB" b="0" i="0" dirty="0" err="1">
                <a:solidFill>
                  <a:srgbClr val="000000"/>
                </a:solidFill>
                <a:effectLst/>
                <a:latin typeface="Open Sans" panose="020B0606030504020204" pitchFamily="34" charset="0"/>
              </a:rPr>
              <a:t>Perera</a:t>
            </a:r>
            <a:r>
              <a:rPr lang="en-GB" b="0" i="0" dirty="0">
                <a:solidFill>
                  <a:srgbClr val="000000"/>
                </a:solidFill>
                <a:effectLst/>
                <a:latin typeface="Open Sans" panose="020B0606030504020204" pitchFamily="34" charset="0"/>
              </a:rPr>
              <a:t>, 2017)</a:t>
            </a:r>
            <a:endParaRPr lang="en-GB" u="sng" dirty="0"/>
          </a:p>
        </p:txBody>
      </p:sp>
    </p:spTree>
    <p:extLst>
      <p:ext uri="{BB962C8B-B14F-4D97-AF65-F5344CB8AC3E}">
        <p14:creationId xmlns:p14="http://schemas.microsoft.com/office/powerpoint/2010/main" val="515371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709A0-71A5-4BE7-87F1-DC09B5FF79F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5E629E8-6C03-400F-9FA9-F366B9279BBF}"/>
              </a:ext>
            </a:extLst>
          </p:cNvPr>
          <p:cNvSpPr>
            <a:spLocks noGrp="1"/>
          </p:cNvSpPr>
          <p:nvPr>
            <p:ph idx="1"/>
          </p:nvPr>
        </p:nvSpPr>
        <p:spPr/>
        <p:txBody>
          <a:bodyPr/>
          <a:lstStyle/>
          <a:p>
            <a:r>
              <a:rPr lang="en-GB" dirty="0"/>
              <a:t>Cultural web is more suitable for BA need for change.</a:t>
            </a:r>
          </a:p>
          <a:p>
            <a:r>
              <a:rPr lang="en-GB" dirty="0"/>
              <a:t>Pestle is essential to keep up with EU laws, climate change.</a:t>
            </a:r>
          </a:p>
          <a:p>
            <a:endParaRPr lang="en-GB" dirty="0"/>
          </a:p>
        </p:txBody>
      </p:sp>
    </p:spTree>
    <p:extLst>
      <p:ext uri="{BB962C8B-B14F-4D97-AF65-F5344CB8AC3E}">
        <p14:creationId xmlns:p14="http://schemas.microsoft.com/office/powerpoint/2010/main" val="36940268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BAEA52-5915-402F-AEE4-D644372BC185}"/>
              </a:ext>
            </a:extLst>
          </p:cNvPr>
          <p:cNvSpPr>
            <a:spLocks noGrp="1"/>
          </p:cNvSpPr>
          <p:nvPr>
            <p:ph idx="1"/>
          </p:nvPr>
        </p:nvSpPr>
        <p:spPr>
          <a:xfrm>
            <a:off x="750243" y="249075"/>
            <a:ext cx="9603275" cy="5290591"/>
          </a:xfrm>
        </p:spPr>
        <p:txBody>
          <a:bodyPr>
            <a:normAutofit fontScale="70000" lnSpcReduction="20000"/>
          </a:bodyPr>
          <a:lstStyle/>
          <a:p>
            <a:pPr marL="0" indent="0">
              <a:buNone/>
            </a:pPr>
            <a:r>
              <a:rPr lang="en-GB" dirty="0"/>
              <a:t>Bibliography </a:t>
            </a:r>
          </a:p>
          <a:p>
            <a:pPr marL="0" indent="0">
              <a:buNone/>
            </a:pPr>
            <a:r>
              <a:rPr lang="en-GB" b="0" i="0" dirty="0" err="1">
                <a:solidFill>
                  <a:srgbClr val="000000"/>
                </a:solidFill>
                <a:effectLst/>
                <a:latin typeface="Open Sans" panose="020B0606030504020204" pitchFamily="34" charset="0"/>
              </a:rPr>
              <a:t>Grugulis</a:t>
            </a:r>
            <a:r>
              <a:rPr lang="en-GB" b="0" i="0" dirty="0">
                <a:solidFill>
                  <a:srgbClr val="000000"/>
                </a:solidFill>
                <a:effectLst/>
                <a:latin typeface="Open Sans" panose="020B0606030504020204" pitchFamily="34" charset="0"/>
              </a:rPr>
              <a:t>, I. and Wilkinson, A., 2002. Managing Culture at British Airways: Hype, Hope and Reality. </a:t>
            </a:r>
            <a:r>
              <a:rPr lang="en-GB" b="0" i="1" dirty="0">
                <a:solidFill>
                  <a:srgbClr val="000000"/>
                </a:solidFill>
                <a:effectLst/>
                <a:latin typeface="Open Sans" panose="020B0606030504020204" pitchFamily="34" charset="0"/>
              </a:rPr>
              <a:t>Long Range Planning</a:t>
            </a:r>
            <a:r>
              <a:rPr lang="en-GB" b="0" i="0" dirty="0">
                <a:solidFill>
                  <a:srgbClr val="000000"/>
                </a:solidFill>
                <a:effectLst/>
                <a:latin typeface="Open Sans" panose="020B0606030504020204" pitchFamily="34" charset="0"/>
              </a:rPr>
              <a:t>, 35(2), pp.179-190.</a:t>
            </a:r>
          </a:p>
          <a:p>
            <a:pPr marL="0" indent="0">
              <a:buNone/>
            </a:pPr>
            <a:r>
              <a:rPr lang="en-GB" b="0" i="0" dirty="0">
                <a:solidFill>
                  <a:srgbClr val="000000"/>
                </a:solidFill>
                <a:effectLst/>
                <a:latin typeface="Open Sans" panose="020B0606030504020204" pitchFamily="34" charset="0"/>
              </a:rPr>
              <a:t>Pattinson, H., 2015. Book essay on “leadership &amp; cultural webs in organizations: Weaver's tales”. </a:t>
            </a:r>
            <a:r>
              <a:rPr lang="en-GB" b="0" i="1" dirty="0">
                <a:solidFill>
                  <a:srgbClr val="000000"/>
                </a:solidFill>
                <a:effectLst/>
                <a:latin typeface="Open Sans" panose="020B0606030504020204" pitchFamily="34" charset="0"/>
              </a:rPr>
              <a:t>Journal of Business Research</a:t>
            </a:r>
            <a:r>
              <a:rPr lang="en-GB" b="0" i="0" dirty="0">
                <a:solidFill>
                  <a:srgbClr val="000000"/>
                </a:solidFill>
                <a:effectLst/>
                <a:latin typeface="Open Sans" panose="020B0606030504020204" pitchFamily="34" charset="0"/>
              </a:rPr>
              <a:t>, 68(12), pp.2628-2630.</a:t>
            </a:r>
          </a:p>
          <a:p>
            <a:pPr marL="0" indent="0">
              <a:buNone/>
            </a:pPr>
            <a:r>
              <a:rPr lang="en-GB" b="0" i="0" dirty="0">
                <a:solidFill>
                  <a:srgbClr val="000000"/>
                </a:solidFill>
                <a:effectLst/>
                <a:latin typeface="Open Sans" panose="020B0606030504020204" pitchFamily="34" charset="0"/>
              </a:rPr>
              <a:t>Ross, B., n.d. </a:t>
            </a:r>
            <a:r>
              <a:rPr lang="en-GB" b="0" i="1" dirty="0">
                <a:solidFill>
                  <a:srgbClr val="000000"/>
                </a:solidFill>
                <a:effectLst/>
                <a:latin typeface="Open Sans" panose="020B0606030504020204" pitchFamily="34" charset="0"/>
              </a:rPr>
              <a:t>Culture eats strategy for breakfast - The Management Centre</a:t>
            </a:r>
            <a:r>
              <a:rPr lang="en-GB" b="0" i="0" dirty="0">
                <a:solidFill>
                  <a:srgbClr val="000000"/>
                </a:solidFill>
                <a:effectLst/>
                <a:latin typeface="Open Sans" panose="020B0606030504020204" pitchFamily="34" charset="0"/>
              </a:rPr>
              <a:t>. [online] The Management Centre. Available at: &lt;https://www.managementcentre.co.uk/management-consultancy/culture-eats-strategy-for-breakfast/&gt; [Accessed 18 February 2022].</a:t>
            </a:r>
          </a:p>
          <a:p>
            <a:pPr marL="0" indent="0">
              <a:buNone/>
            </a:pPr>
            <a:r>
              <a:rPr lang="en-GB" b="0" i="0" dirty="0">
                <a:solidFill>
                  <a:srgbClr val="000000"/>
                </a:solidFill>
                <a:effectLst/>
                <a:latin typeface="Open Sans" panose="020B0606030504020204" pitchFamily="34" charset="0"/>
              </a:rPr>
              <a:t>Georgiadis, P. and Hollinger, P., 2020. </a:t>
            </a:r>
            <a:r>
              <a:rPr lang="en-GB" b="0" i="1" dirty="0">
                <a:solidFill>
                  <a:srgbClr val="000000"/>
                </a:solidFill>
                <a:effectLst/>
                <a:latin typeface="Open Sans" panose="020B0606030504020204" pitchFamily="34" charset="0"/>
              </a:rPr>
              <a:t>Sean Doyle: A soft-spoken insider to lead an airline in crisis</a:t>
            </a:r>
            <a:r>
              <a:rPr lang="en-GB" b="0" i="0" dirty="0">
                <a:solidFill>
                  <a:srgbClr val="000000"/>
                </a:solidFill>
                <a:effectLst/>
                <a:latin typeface="Open Sans" panose="020B0606030504020204" pitchFamily="34" charset="0"/>
              </a:rPr>
              <a:t>. [online] Ft.com. Available at: &lt;https://www.ft.com/content/77ce7689-ccaf-4270-ae54-f7981d6c069a&gt; [Accessed 18 February 2022].</a:t>
            </a:r>
          </a:p>
          <a:p>
            <a:pPr marL="0" indent="0">
              <a:buNone/>
            </a:pPr>
            <a:r>
              <a:rPr lang="en-GB" b="0" i="0" dirty="0">
                <a:solidFill>
                  <a:srgbClr val="000000"/>
                </a:solidFill>
                <a:effectLst/>
                <a:latin typeface="Open Sans" panose="020B0606030504020204" pitchFamily="34" charset="0"/>
              </a:rPr>
              <a:t>Benstead, S., 2022. </a:t>
            </a:r>
            <a:r>
              <a:rPr lang="en-GB" b="0" i="1" dirty="0">
                <a:solidFill>
                  <a:srgbClr val="000000"/>
                </a:solidFill>
                <a:effectLst/>
                <a:latin typeface="Open Sans" panose="020B0606030504020204" pitchFamily="34" charset="0"/>
              </a:rPr>
              <a:t>4 different types of company culture explained</a:t>
            </a:r>
            <a:r>
              <a:rPr lang="en-GB" b="0" i="0" dirty="0">
                <a:solidFill>
                  <a:srgbClr val="000000"/>
                </a:solidFill>
                <a:effectLst/>
                <a:latin typeface="Open Sans" panose="020B0606030504020204" pitchFamily="34" charset="0"/>
              </a:rPr>
              <a:t>. [online] Breathehr.com. Available at: &lt;https://www.breathehr.com/en-gb/blog/topic/company-culture/4-different-types-of-company-culture-explained&gt; [Accessed 19 February 2022].</a:t>
            </a:r>
          </a:p>
          <a:p>
            <a:pPr marL="0" indent="0">
              <a:buNone/>
            </a:pPr>
            <a:r>
              <a:rPr lang="en-GB" b="0" i="0" dirty="0">
                <a:solidFill>
                  <a:srgbClr val="000000"/>
                </a:solidFill>
                <a:effectLst/>
                <a:latin typeface="Open Sans" panose="020B0606030504020204" pitchFamily="34" charset="0"/>
              </a:rPr>
              <a:t>Handy, C., 2009. Gods of management: the changing work of organizations. </a:t>
            </a:r>
            <a:r>
              <a:rPr lang="en-GB" b="0" i="1" dirty="0">
                <a:solidFill>
                  <a:srgbClr val="000000"/>
                </a:solidFill>
                <a:effectLst/>
                <a:latin typeface="Open Sans" panose="020B0606030504020204" pitchFamily="34" charset="0"/>
              </a:rPr>
              <a:t>Gods of Management</a:t>
            </a:r>
            <a:r>
              <a:rPr lang="en-GB" b="0" i="0" dirty="0">
                <a:solidFill>
                  <a:srgbClr val="000000"/>
                </a:solidFill>
                <a:effectLst/>
                <a:latin typeface="Open Sans" panose="020B0606030504020204" pitchFamily="34" charset="0"/>
              </a:rPr>
              <a:t>, pp.10,20.</a:t>
            </a:r>
          </a:p>
          <a:p>
            <a:pPr marL="0" indent="0">
              <a:buNone/>
            </a:pPr>
            <a:r>
              <a:rPr lang="en-GB" b="0" i="0" dirty="0" err="1">
                <a:solidFill>
                  <a:srgbClr val="000000"/>
                </a:solidFill>
                <a:effectLst/>
                <a:latin typeface="Open Sans" panose="020B0606030504020204" pitchFamily="34" charset="0"/>
              </a:rPr>
              <a:t>Perera</a:t>
            </a:r>
            <a:r>
              <a:rPr lang="en-GB" b="0" i="0" dirty="0">
                <a:solidFill>
                  <a:srgbClr val="000000"/>
                </a:solidFill>
                <a:effectLst/>
                <a:latin typeface="Open Sans" panose="020B0606030504020204" pitchFamily="34" charset="0"/>
              </a:rPr>
              <a:t>, R., 2017. The PESTLE Analysis. </a:t>
            </a:r>
            <a:r>
              <a:rPr lang="en-GB" b="0" i="1" dirty="0" err="1">
                <a:solidFill>
                  <a:srgbClr val="000000"/>
                </a:solidFill>
                <a:effectLst/>
                <a:latin typeface="Open Sans" panose="020B0606030504020204" pitchFamily="34" charset="0"/>
              </a:rPr>
              <a:t>Nerdynaut</a:t>
            </a:r>
            <a:r>
              <a:rPr lang="en-GB" b="0" i="0" dirty="0">
                <a:solidFill>
                  <a:srgbClr val="000000"/>
                </a:solidFill>
                <a:effectLst/>
                <a:latin typeface="Open Sans" panose="020B0606030504020204" pitchFamily="34" charset="0"/>
              </a:rPr>
              <a:t>, 1, pp.8,16.</a:t>
            </a:r>
          </a:p>
          <a:p>
            <a:pPr marL="0" indent="0">
              <a:buNone/>
            </a:pPr>
            <a:r>
              <a:rPr lang="sv-SE" b="0" i="0" dirty="0">
                <a:solidFill>
                  <a:srgbClr val="000000"/>
                </a:solidFill>
                <a:effectLst/>
                <a:latin typeface="Open Sans" panose="020B0606030504020204" pitchFamily="34" charset="0"/>
              </a:rPr>
              <a:t>Sarsby, A., 2016. </a:t>
            </a:r>
            <a:r>
              <a:rPr lang="sv-SE" b="0" i="1" dirty="0">
                <a:solidFill>
                  <a:srgbClr val="000000"/>
                </a:solidFill>
                <a:effectLst/>
                <a:latin typeface="Open Sans" panose="020B0606030504020204" pitchFamily="34" charset="0"/>
              </a:rPr>
              <a:t>SWOT Analysis</a:t>
            </a:r>
            <a:r>
              <a:rPr lang="sv-SE" b="0" i="0" dirty="0">
                <a:solidFill>
                  <a:srgbClr val="000000"/>
                </a:solidFill>
                <a:effectLst/>
                <a:latin typeface="Open Sans" panose="020B0606030504020204" pitchFamily="34" charset="0"/>
              </a:rPr>
              <a:t>. pp.3,4.</a:t>
            </a:r>
          </a:p>
          <a:p>
            <a:pPr marL="0" indent="0">
              <a:buNone/>
            </a:pPr>
            <a:r>
              <a:rPr lang="en-GB" b="0" i="0" dirty="0">
                <a:solidFill>
                  <a:srgbClr val="000000"/>
                </a:solidFill>
                <a:effectLst/>
                <a:latin typeface="Open Sans" panose="020B0606030504020204" pitchFamily="34" charset="0"/>
              </a:rPr>
              <a:t>BBC News. 2022. </a:t>
            </a:r>
            <a:r>
              <a:rPr lang="en-GB" b="0" i="1" dirty="0">
                <a:solidFill>
                  <a:srgbClr val="000000"/>
                </a:solidFill>
                <a:effectLst/>
                <a:latin typeface="Open Sans" panose="020B0606030504020204" pitchFamily="34" charset="0"/>
              </a:rPr>
              <a:t>Russia bans British airlines from its airspace</a:t>
            </a:r>
            <a:r>
              <a:rPr lang="en-GB" b="0" i="0" dirty="0">
                <a:solidFill>
                  <a:srgbClr val="000000"/>
                </a:solidFill>
                <a:effectLst/>
                <a:latin typeface="Open Sans" panose="020B0606030504020204" pitchFamily="34" charset="0"/>
              </a:rPr>
              <a:t>. [online] Available at: &lt;https://www.bbc.co.uk/news/business-60505417&gt; [Accessed 25 February 2022].</a:t>
            </a:r>
          </a:p>
          <a:p>
            <a:pPr marL="0" indent="0">
              <a:buNone/>
            </a:pPr>
            <a:endParaRPr lang="en-GB" b="0" i="0" dirty="0">
              <a:solidFill>
                <a:srgbClr val="000000"/>
              </a:solidFill>
              <a:effectLst/>
              <a:latin typeface="Open Sans" panose="020B0606030504020204" pitchFamily="34" charset="0"/>
            </a:endParaRPr>
          </a:p>
          <a:p>
            <a:pPr marL="0" indent="0">
              <a:buNone/>
            </a:pPr>
            <a:endParaRPr lang="en-GB" dirty="0"/>
          </a:p>
        </p:txBody>
      </p:sp>
    </p:spTree>
    <p:extLst>
      <p:ext uri="{BB962C8B-B14F-4D97-AF65-F5344CB8AC3E}">
        <p14:creationId xmlns:p14="http://schemas.microsoft.com/office/powerpoint/2010/main" val="72909909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1551</TotalTime>
  <Words>1268</Words>
  <Application>Microsoft Office PowerPoint</Application>
  <PresentationFormat>Widescreen</PresentationFormat>
  <Paragraphs>73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Gill Sans MT</vt:lpstr>
      <vt:lpstr>Open Sans</vt:lpstr>
      <vt:lpstr>Gallery</vt:lpstr>
      <vt:lpstr>Organisation culture of British airways</vt:lpstr>
      <vt:lpstr>Introduction</vt:lpstr>
      <vt:lpstr>What is organisational cultural web</vt:lpstr>
      <vt:lpstr>What is cultural web and purpose </vt:lpstr>
      <vt:lpstr>Charles Handy cultural model</vt:lpstr>
      <vt:lpstr>Cultural web breakdown</vt:lpstr>
      <vt:lpstr>Why cultural web?</vt:lpstr>
      <vt:lpstr>How to analyse culture</vt:lpstr>
      <vt:lpstr>How to analyses culture </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 culture of British airways</dc:title>
  <dc:creator>kevin adams</dc:creator>
  <cp:lastModifiedBy>kevin adams</cp:lastModifiedBy>
  <cp:revision>1</cp:revision>
  <dcterms:created xsi:type="dcterms:W3CDTF">2022-02-24T10:29:19Z</dcterms:created>
  <dcterms:modified xsi:type="dcterms:W3CDTF">2022-02-25T13:43:23Z</dcterms:modified>
</cp:coreProperties>
</file>