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4" r:id="rId2"/>
  </p:sldMasterIdLst>
  <p:notesMasterIdLst>
    <p:notesMasterId r:id="rId32"/>
  </p:notesMasterIdLst>
  <p:sldIdLst>
    <p:sldId id="358" r:id="rId3"/>
    <p:sldId id="386" r:id="rId4"/>
    <p:sldId id="359" r:id="rId5"/>
    <p:sldId id="361" r:id="rId6"/>
    <p:sldId id="402" r:id="rId7"/>
    <p:sldId id="362" r:id="rId8"/>
    <p:sldId id="391" r:id="rId9"/>
    <p:sldId id="392" r:id="rId10"/>
    <p:sldId id="387" r:id="rId11"/>
    <p:sldId id="394" r:id="rId12"/>
    <p:sldId id="393" r:id="rId13"/>
    <p:sldId id="403" r:id="rId14"/>
    <p:sldId id="395" r:id="rId15"/>
    <p:sldId id="396" r:id="rId16"/>
    <p:sldId id="397" r:id="rId17"/>
    <p:sldId id="398" r:id="rId18"/>
    <p:sldId id="404" r:id="rId19"/>
    <p:sldId id="401" r:id="rId20"/>
    <p:sldId id="405" r:id="rId21"/>
    <p:sldId id="399" r:id="rId22"/>
    <p:sldId id="400" r:id="rId23"/>
    <p:sldId id="364" r:id="rId24"/>
    <p:sldId id="406" r:id="rId25"/>
    <p:sldId id="388" r:id="rId26"/>
    <p:sldId id="389" r:id="rId27"/>
    <p:sldId id="381" r:id="rId28"/>
    <p:sldId id="407" r:id="rId29"/>
    <p:sldId id="384" r:id="rId30"/>
    <p:sldId id="3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5" autoAdjust="0"/>
    <p:restoredTop sz="76749" autoAdjust="0"/>
  </p:normalViewPr>
  <p:slideViewPr>
    <p:cSldViewPr snapToGrid="0">
      <p:cViewPr varScale="1">
        <p:scale>
          <a:sx n="86" d="100"/>
          <a:sy n="86" d="100"/>
        </p:scale>
        <p:origin x="15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053C12-531D-49ED-AA03-A0CC0EBD3E06}" type="datetimeFigureOut">
              <a:rPr lang="en-GB" smtClean="0"/>
              <a:t>03/12/2023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73A563-7EC8-4890-AFE8-F92EDA21E1F8}" type="slidenum">
              <a:rPr lang="en-GB" smtClean="0"/>
              <a:t>‹#›</a:t>
            </a:fld>
            <a:endParaRPr lang="en-GB"/>
          </a:p>
        </p:txBody>
      </p:sp>
    </p:spTree>
    <p:extLst>
      <p:ext uri="{BB962C8B-B14F-4D97-AF65-F5344CB8AC3E}">
        <p14:creationId xmlns:p14="http://schemas.microsoft.com/office/powerpoint/2010/main" val="560525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2</a:t>
            </a:fld>
            <a:endParaRPr lang="en-GB"/>
          </a:p>
        </p:txBody>
      </p:sp>
    </p:spTree>
    <p:extLst>
      <p:ext uri="{BB962C8B-B14F-4D97-AF65-F5344CB8AC3E}">
        <p14:creationId xmlns:p14="http://schemas.microsoft.com/office/powerpoint/2010/main" val="143207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51224-72BE-4D38-B196-381731D9D81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2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4</a:t>
            </a:fld>
            <a:endParaRPr lang="en-GB"/>
          </a:p>
        </p:txBody>
      </p:sp>
    </p:spTree>
    <p:extLst>
      <p:ext uri="{BB962C8B-B14F-4D97-AF65-F5344CB8AC3E}">
        <p14:creationId xmlns:p14="http://schemas.microsoft.com/office/powerpoint/2010/main" val="3114517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1" i="0" dirty="0">
                <a:solidFill>
                  <a:srgbClr val="000000"/>
                </a:solidFill>
                <a:effectLst/>
                <a:latin typeface="RobotoSlab-Regular"/>
              </a:rPr>
              <a:t>Obligation:</a:t>
            </a:r>
            <a:r>
              <a:rPr lang="en-GB" b="0" i="0" dirty="0">
                <a:solidFill>
                  <a:srgbClr val="000000"/>
                </a:solidFill>
                <a:effectLst/>
                <a:latin typeface="RobotoSlab-Regular"/>
              </a:rPr>
              <a:t> A duty to take action with an expectation of adverse consequences if that action isn’t taken</a:t>
            </a:r>
          </a:p>
          <a:p>
            <a:pPr algn="l" fontAlgn="base">
              <a:buFont typeface="Arial" panose="020B0604020202020204" pitchFamily="34" charset="0"/>
              <a:buChar char="•"/>
            </a:pPr>
            <a:r>
              <a:rPr lang="en-GB" b="1" i="0" dirty="0">
                <a:solidFill>
                  <a:srgbClr val="000000"/>
                </a:solidFill>
                <a:effectLst/>
                <a:latin typeface="RobotoSlab-Regular"/>
              </a:rPr>
              <a:t>Willingness:</a:t>
            </a:r>
            <a:r>
              <a:rPr lang="en-GB" b="0" i="0" dirty="0">
                <a:solidFill>
                  <a:srgbClr val="000000"/>
                </a:solidFill>
                <a:effectLst/>
                <a:latin typeface="RobotoSlab-Regular"/>
              </a:rPr>
              <a:t> Acceptance of the obligation by choice or without reluctance</a:t>
            </a:r>
          </a:p>
          <a:p>
            <a:pPr algn="l" fontAlgn="base">
              <a:buFont typeface="Arial" panose="020B0604020202020204" pitchFamily="34" charset="0"/>
              <a:buChar char="•"/>
            </a:pPr>
            <a:r>
              <a:rPr lang="en-GB" b="1" i="0" dirty="0">
                <a:solidFill>
                  <a:srgbClr val="000000"/>
                </a:solidFill>
                <a:effectLst/>
                <a:latin typeface="RobotoSlab-Regular"/>
              </a:rPr>
              <a:t>Intent: </a:t>
            </a:r>
            <a:r>
              <a:rPr lang="en-GB" b="0" i="0" dirty="0">
                <a:solidFill>
                  <a:srgbClr val="000000"/>
                </a:solidFill>
                <a:effectLst/>
                <a:latin typeface="RobotoSlab-Regular"/>
              </a:rPr>
              <a:t>A sense of purpose that leads to the action being taken</a:t>
            </a:r>
          </a:p>
          <a:p>
            <a:pPr algn="l" fontAlgn="base">
              <a:buFont typeface="Arial" panose="020B0604020202020204" pitchFamily="34" charset="0"/>
              <a:buChar char="•"/>
            </a:pPr>
            <a:r>
              <a:rPr lang="en-GB" b="1" i="0" dirty="0">
                <a:solidFill>
                  <a:srgbClr val="000000"/>
                </a:solidFill>
                <a:effectLst/>
                <a:latin typeface="RobotoSlab-Regular"/>
              </a:rPr>
              <a:t>Ownership: </a:t>
            </a:r>
            <a:r>
              <a:rPr lang="en-GB" b="0" i="0" dirty="0">
                <a:solidFill>
                  <a:srgbClr val="000000"/>
                </a:solidFill>
                <a:effectLst/>
                <a:latin typeface="RobotoSlab-Regular"/>
              </a:rPr>
              <a:t>Having the power to take the action</a:t>
            </a:r>
          </a:p>
          <a:p>
            <a:pPr algn="l" fontAlgn="base">
              <a:buFont typeface="Arial" panose="020B0604020202020204" pitchFamily="34" charset="0"/>
              <a:buChar char="•"/>
            </a:pPr>
            <a:r>
              <a:rPr lang="en-GB" b="1" i="0" dirty="0">
                <a:solidFill>
                  <a:srgbClr val="000000"/>
                </a:solidFill>
                <a:effectLst/>
                <a:latin typeface="RobotoSlab-Regular"/>
              </a:rPr>
              <a:t>Commitment:</a:t>
            </a:r>
            <a:r>
              <a:rPr lang="en-GB" b="0" i="0" dirty="0">
                <a:solidFill>
                  <a:srgbClr val="000000"/>
                </a:solidFill>
                <a:effectLst/>
                <a:latin typeface="RobotoSlab-Regular"/>
              </a:rPr>
              <a:t> The feeling of being emotionally compelled to take the action</a:t>
            </a:r>
          </a:p>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7</a:t>
            </a:fld>
            <a:endParaRPr lang="en-GB"/>
          </a:p>
        </p:txBody>
      </p:sp>
    </p:spTree>
    <p:extLst>
      <p:ext uri="{BB962C8B-B14F-4D97-AF65-F5344CB8AC3E}">
        <p14:creationId xmlns:p14="http://schemas.microsoft.com/office/powerpoint/2010/main" val="39718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000000"/>
                </a:solidFill>
                <a:effectLst/>
                <a:latin typeface="RobotoSlab-Regular"/>
              </a:rPr>
              <a:t>Holding yourself personally accountable for your actions and decisions increases your credibility. Team members and leaders alike trust your ability to deliver what you say you will when you say you will. People begin to rely on you knowing that you won’t let them down and, should any problems arise, you’ll work hard to correct them and find a positive outcome for everyone involved.</a:t>
            </a:r>
          </a:p>
          <a:p>
            <a:pPr marL="171450" indent="-171450">
              <a:buFont typeface="Arial" panose="020B0604020202020204" pitchFamily="34" charset="0"/>
              <a:buChar char="•"/>
            </a:pPr>
            <a:r>
              <a:rPr lang="en-GB" b="0" i="0" dirty="0">
                <a:solidFill>
                  <a:srgbClr val="000000"/>
                </a:solidFill>
                <a:effectLst/>
                <a:latin typeface="RobotoSlab-Regular"/>
              </a:rPr>
              <a:t>Staying personally accountable without blaming others is a mature response to solving issues that can help develop positive relationships.</a:t>
            </a:r>
          </a:p>
          <a:p>
            <a:pPr marL="171450" indent="-171450" algn="l" fontAlgn="base">
              <a:buFont typeface="Arial" panose="020B0604020202020204" pitchFamily="34" charset="0"/>
              <a:buChar char="•"/>
            </a:pPr>
            <a:r>
              <a:rPr lang="en-GB" b="0" i="0" dirty="0">
                <a:solidFill>
                  <a:srgbClr val="000000"/>
                </a:solidFill>
                <a:effectLst/>
                <a:latin typeface="RobotoSlab-Regular"/>
              </a:rPr>
              <a:t>When something goes wrong, a significant reason we feel stressed is that we’re worrying about how others will perceive the problem. Taking immediate responsibility for any mistakes reduces this anxiety and means you can solve the problem quicker. Plus, personal accountability reduces stress across your entire team.</a:t>
            </a:r>
          </a:p>
          <a:p>
            <a:pPr marL="171450" indent="-171450" algn="l" fontAlgn="base">
              <a:buFont typeface="Arial" panose="020B0604020202020204" pitchFamily="34" charset="0"/>
              <a:buChar char="•"/>
            </a:pPr>
            <a:r>
              <a:rPr lang="en-GB" b="0" i="0" dirty="0">
                <a:solidFill>
                  <a:srgbClr val="000000"/>
                </a:solidFill>
                <a:effectLst/>
                <a:latin typeface="RobotoSlab-Regular"/>
              </a:rPr>
              <a:t>When people take ownership of task completion and problem resolution, it can significantly impact productivity. Work can be completed more effectively, as it’s clear who’s doing what and nothing gets missed or duplicated. Personal accountability means people step up to deliver when they say they will, which improves scheduling and efficiency.</a:t>
            </a:r>
          </a:p>
          <a:p>
            <a:pPr marL="171450" indent="-171450" algn="l" fontAlgn="base">
              <a:buFont typeface="Arial" panose="020B0604020202020204" pitchFamily="34" charset="0"/>
              <a:buChar char="•"/>
            </a:pPr>
            <a:endParaRPr lang="en-GB" b="0" i="0" dirty="0">
              <a:solidFill>
                <a:srgbClr val="000000"/>
              </a:solidFill>
              <a:effectLst/>
              <a:latin typeface="RobotoSlab-Regular"/>
            </a:endParaRPr>
          </a:p>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8</a:t>
            </a:fld>
            <a:endParaRPr lang="en-GB"/>
          </a:p>
        </p:txBody>
      </p:sp>
    </p:spTree>
    <p:extLst>
      <p:ext uri="{BB962C8B-B14F-4D97-AF65-F5344CB8AC3E}">
        <p14:creationId xmlns:p14="http://schemas.microsoft.com/office/powerpoint/2010/main" val="3915578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9</a:t>
            </a:fld>
            <a:endParaRPr lang="en-GB"/>
          </a:p>
        </p:txBody>
      </p:sp>
    </p:spTree>
    <p:extLst>
      <p:ext uri="{BB962C8B-B14F-4D97-AF65-F5344CB8AC3E}">
        <p14:creationId xmlns:p14="http://schemas.microsoft.com/office/powerpoint/2010/main" val="1435880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RobotoSlab-Regular"/>
              </a:rPr>
              <a:t>It is  hard to take personal accountability when you are unclear about what you are responsible for and what tasks you own.</a:t>
            </a:r>
          </a:p>
          <a:p>
            <a:pPr algn="l" fontAlgn="base"/>
            <a:r>
              <a:rPr lang="en-GB" b="0" i="0" dirty="0">
                <a:solidFill>
                  <a:srgbClr val="000000"/>
                </a:solidFill>
                <a:effectLst/>
                <a:latin typeface="RobotoSlab-Regular"/>
              </a:rPr>
              <a:t>Ask your line manager to clarify anything you are uncertain about.</a:t>
            </a:r>
          </a:p>
          <a:p>
            <a:pPr algn="l" fontAlgn="base"/>
            <a:r>
              <a:rPr lang="en-GB" b="0" i="0" dirty="0">
                <a:solidFill>
                  <a:srgbClr val="000000"/>
                </a:solidFill>
                <a:effectLst/>
                <a:latin typeface="RobotoSlab-Regular"/>
              </a:rPr>
              <a:t>Using a ‘responsible, accountable, consulted, and informed’ (RACI) matrix can help pinpoint exactly where accountability for tasks lies. It  shows who is responsible for and who should be consulted about specific tasks versus those who just need to be kept informed. </a:t>
            </a:r>
            <a:endParaRPr lang="en-GB" dirty="0"/>
          </a:p>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10</a:t>
            </a:fld>
            <a:endParaRPr lang="en-GB"/>
          </a:p>
        </p:txBody>
      </p:sp>
    </p:spTree>
    <p:extLst>
      <p:ext uri="{BB962C8B-B14F-4D97-AF65-F5344CB8AC3E}">
        <p14:creationId xmlns:p14="http://schemas.microsoft.com/office/powerpoint/2010/main" val="2503387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11</a:t>
            </a:fld>
            <a:endParaRPr lang="en-GB"/>
          </a:p>
        </p:txBody>
      </p:sp>
    </p:spTree>
    <p:extLst>
      <p:ext uri="{BB962C8B-B14F-4D97-AF65-F5344CB8AC3E}">
        <p14:creationId xmlns:p14="http://schemas.microsoft.com/office/powerpoint/2010/main" val="2836996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12</a:t>
            </a:fld>
            <a:endParaRPr lang="en-GB"/>
          </a:p>
        </p:txBody>
      </p:sp>
    </p:spTree>
    <p:extLst>
      <p:ext uri="{BB962C8B-B14F-4D97-AF65-F5344CB8AC3E}">
        <p14:creationId xmlns:p14="http://schemas.microsoft.com/office/powerpoint/2010/main" val="1518491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13</a:t>
            </a:fld>
            <a:endParaRPr lang="en-GB"/>
          </a:p>
        </p:txBody>
      </p:sp>
    </p:spTree>
    <p:extLst>
      <p:ext uri="{BB962C8B-B14F-4D97-AF65-F5344CB8AC3E}">
        <p14:creationId xmlns:p14="http://schemas.microsoft.com/office/powerpoint/2010/main" val="1841524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000000"/>
                </a:solidFill>
                <a:effectLst/>
                <a:latin typeface="RobotoSlab-Regular"/>
              </a:rPr>
              <a:t>Even if it’s not really your problem to solve. Try to work with others to find a solution</a:t>
            </a:r>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15</a:t>
            </a:fld>
            <a:endParaRPr lang="en-GB"/>
          </a:p>
        </p:txBody>
      </p:sp>
    </p:spTree>
    <p:extLst>
      <p:ext uri="{BB962C8B-B14F-4D97-AF65-F5344CB8AC3E}">
        <p14:creationId xmlns:p14="http://schemas.microsoft.com/office/powerpoint/2010/main" val="383312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17</a:t>
            </a:fld>
            <a:endParaRPr lang="en-GB"/>
          </a:p>
        </p:txBody>
      </p:sp>
    </p:spTree>
    <p:extLst>
      <p:ext uri="{BB962C8B-B14F-4D97-AF65-F5344CB8AC3E}">
        <p14:creationId xmlns:p14="http://schemas.microsoft.com/office/powerpoint/2010/main" val="1243716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really important, and we will spend more time looking at this in a </a:t>
            </a:r>
            <a:r>
              <a:rPr lang="en-GB"/>
              <a:t>future session</a:t>
            </a:r>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18</a:t>
            </a:fld>
            <a:endParaRPr lang="en-GB"/>
          </a:p>
        </p:txBody>
      </p:sp>
    </p:spTree>
    <p:extLst>
      <p:ext uri="{BB962C8B-B14F-4D97-AF65-F5344CB8AC3E}">
        <p14:creationId xmlns:p14="http://schemas.microsoft.com/office/powerpoint/2010/main" val="18268648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really important, and we will spend more time looking at this in a </a:t>
            </a:r>
            <a:r>
              <a:rPr lang="en-GB"/>
              <a:t>future session</a:t>
            </a:r>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19</a:t>
            </a:fld>
            <a:endParaRPr lang="en-GB"/>
          </a:p>
        </p:txBody>
      </p:sp>
    </p:spTree>
    <p:extLst>
      <p:ext uri="{BB962C8B-B14F-4D97-AF65-F5344CB8AC3E}">
        <p14:creationId xmlns:p14="http://schemas.microsoft.com/office/powerpoint/2010/main" val="2698077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RobotoSlab-Regular"/>
              </a:rPr>
              <a:t>There are always opportunities to make improvements to the work or processes you’re responsible for.</a:t>
            </a:r>
          </a:p>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20</a:t>
            </a:fld>
            <a:endParaRPr lang="en-GB"/>
          </a:p>
        </p:txBody>
      </p:sp>
    </p:spTree>
    <p:extLst>
      <p:ext uri="{BB962C8B-B14F-4D97-AF65-F5344CB8AC3E}">
        <p14:creationId xmlns:p14="http://schemas.microsoft.com/office/powerpoint/2010/main" val="1501882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Integrity is core to personal accountability and we will do more on that in this module</a:t>
            </a:r>
          </a:p>
        </p:txBody>
      </p:sp>
      <p:sp>
        <p:nvSpPr>
          <p:cNvPr id="4" name="Slide Number Placeholder 3"/>
          <p:cNvSpPr>
            <a:spLocks noGrp="1"/>
          </p:cNvSpPr>
          <p:nvPr>
            <p:ph type="sldNum" sz="quarter" idx="5"/>
          </p:nvPr>
        </p:nvSpPr>
        <p:spPr/>
        <p:txBody>
          <a:bodyPr/>
          <a:lstStyle/>
          <a:p>
            <a:fld id="{E873A563-7EC8-4890-AFE8-F92EDA21E1F8}" type="slidenum">
              <a:rPr lang="en-GB" smtClean="0"/>
              <a:t>21</a:t>
            </a:fld>
            <a:endParaRPr lang="en-GB"/>
          </a:p>
        </p:txBody>
      </p:sp>
    </p:spTree>
    <p:extLst>
      <p:ext uri="{BB962C8B-B14F-4D97-AF65-F5344CB8AC3E}">
        <p14:creationId xmlns:p14="http://schemas.microsoft.com/office/powerpoint/2010/main" val="26337726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E27FFB-30B4-4D87-9336-2DED4EB3D6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53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E27FFB-30B4-4D87-9336-2DED4EB3D6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0189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24</a:t>
            </a:fld>
            <a:endParaRPr lang="en-GB"/>
          </a:p>
        </p:txBody>
      </p:sp>
    </p:spTree>
    <p:extLst>
      <p:ext uri="{BB962C8B-B14F-4D97-AF65-F5344CB8AC3E}">
        <p14:creationId xmlns:p14="http://schemas.microsoft.com/office/powerpoint/2010/main" val="10838850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will ask for e-mail address and apparently send you a report. Unsubscribe that e-mail.</a:t>
            </a:r>
          </a:p>
        </p:txBody>
      </p:sp>
      <p:sp>
        <p:nvSpPr>
          <p:cNvPr id="4" name="Slide Number Placeholder 3"/>
          <p:cNvSpPr>
            <a:spLocks noGrp="1"/>
          </p:cNvSpPr>
          <p:nvPr>
            <p:ph type="sldNum" sz="quarter" idx="5"/>
          </p:nvPr>
        </p:nvSpPr>
        <p:spPr/>
        <p:txBody>
          <a:bodyPr/>
          <a:lstStyle/>
          <a:p>
            <a:fld id="{E873A563-7EC8-4890-AFE8-F92EDA21E1F8}" type="slidenum">
              <a:rPr lang="en-GB" smtClean="0"/>
              <a:t>26</a:t>
            </a:fld>
            <a:endParaRPr lang="en-GB"/>
          </a:p>
        </p:txBody>
      </p:sp>
    </p:spTree>
    <p:extLst>
      <p:ext uri="{BB962C8B-B14F-4D97-AF65-F5344CB8AC3E}">
        <p14:creationId xmlns:p14="http://schemas.microsoft.com/office/powerpoint/2010/main" val="35872637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will ask for e-mail address and apparently send you a report. Unsubscribe that e-mail.</a:t>
            </a:r>
          </a:p>
        </p:txBody>
      </p:sp>
      <p:sp>
        <p:nvSpPr>
          <p:cNvPr id="4" name="Slide Number Placeholder 3"/>
          <p:cNvSpPr>
            <a:spLocks noGrp="1"/>
          </p:cNvSpPr>
          <p:nvPr>
            <p:ph type="sldNum" sz="quarter" idx="5"/>
          </p:nvPr>
        </p:nvSpPr>
        <p:spPr/>
        <p:txBody>
          <a:bodyPr/>
          <a:lstStyle/>
          <a:p>
            <a:fld id="{E873A563-7EC8-4890-AFE8-F92EDA21E1F8}" type="slidenum">
              <a:rPr lang="en-GB" smtClean="0"/>
              <a:t>27</a:t>
            </a:fld>
            <a:endParaRPr lang="en-GB"/>
          </a:p>
        </p:txBody>
      </p:sp>
    </p:spTree>
    <p:extLst>
      <p:ext uri="{BB962C8B-B14F-4D97-AF65-F5344CB8AC3E}">
        <p14:creationId xmlns:p14="http://schemas.microsoft.com/office/powerpoint/2010/main" val="36877476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29</a:t>
            </a:fld>
            <a:endParaRPr lang="en-GB"/>
          </a:p>
        </p:txBody>
      </p:sp>
    </p:spTree>
    <p:extLst>
      <p:ext uri="{BB962C8B-B14F-4D97-AF65-F5344CB8AC3E}">
        <p14:creationId xmlns:p14="http://schemas.microsoft.com/office/powerpoint/2010/main" val="599676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60153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10367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8791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90264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99035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4648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84316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47272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03760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87724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52422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6770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49106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73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156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5640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16217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681039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98239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13859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604144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51323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993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12/3/2023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95075846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660099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www.theaccountabilityscorecard.com.au/" TargetMode="External"/><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accountabilityscorecard.com.au/" TargetMode="External"/><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 </a:t>
            </a:r>
            <a:br>
              <a:rPr lang="en-GB" altLang="en-US" sz="1800" dirty="0"/>
            </a:br>
            <a:r>
              <a:rPr lang="en-GB" altLang="en-US" sz="1800" dirty="0"/>
              <a:t>Developing </a:t>
            </a:r>
            <a:r>
              <a:rPr lang="en-GB" sz="1800" dirty="0"/>
              <a:t>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308860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968194" y="1910150"/>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Session 1: Accountability</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603123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4ED2407-D633-D4A0-770F-5E7E17C70C51}"/>
              </a:ext>
            </a:extLst>
          </p:cNvPr>
          <p:cNvSpPr/>
          <p:nvPr/>
        </p:nvSpPr>
        <p:spPr>
          <a:xfrm>
            <a:off x="1112704" y="1608463"/>
            <a:ext cx="9882130" cy="2963537"/>
          </a:xfrm>
          <a:prstGeom prst="roundRect">
            <a:avLst/>
          </a:prstGeom>
          <a:solidFill>
            <a:schemeClr val="accent1">
              <a:alpha val="3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endParaRPr lang="en-GB" dirty="0"/>
          </a:p>
        </p:txBody>
      </p:sp>
      <p:sp>
        <p:nvSpPr>
          <p:cNvPr id="3" name="Content Placeholder 2"/>
          <p:cNvSpPr>
            <a:spLocks noGrp="1"/>
          </p:cNvSpPr>
          <p:nvPr>
            <p:ph idx="1"/>
          </p:nvPr>
        </p:nvSpPr>
        <p:spPr>
          <a:xfrm>
            <a:off x="1775520" y="1412776"/>
            <a:ext cx="7886700" cy="4351338"/>
          </a:xfrm>
        </p:spPr>
        <p:txBody>
          <a:bodyPr/>
          <a:lstStyle/>
          <a:p>
            <a:endParaRPr lang="en-GB" dirty="0">
              <a:solidFill>
                <a:srgbClr val="0070C0"/>
              </a:solidFill>
            </a:endParaRPr>
          </a:p>
          <a:p>
            <a:pPr marL="0" indent="0">
              <a:buNone/>
            </a:pPr>
            <a:endParaRPr lang="en-GB" dirty="0"/>
          </a:p>
        </p:txBody>
      </p:sp>
      <p:sp>
        <p:nvSpPr>
          <p:cNvPr id="4" name="Title 1">
            <a:extLst>
              <a:ext uri="{FF2B5EF4-FFF2-40B4-BE49-F238E27FC236}">
                <a16:creationId xmlns:a16="http://schemas.microsoft.com/office/drawing/2014/main" id="{C4E72A5F-F595-F67F-18D1-A7FB3592C5EC}"/>
              </a:ext>
            </a:extLst>
          </p:cNvPr>
          <p:cNvSpPr txBox="1">
            <a:spLocks/>
          </p:cNvSpPr>
          <p:nvPr/>
        </p:nvSpPr>
        <p:spPr>
          <a:xfrm>
            <a:off x="1775520" y="2577680"/>
            <a:ext cx="847289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7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ACCOUNTABILITY</a:t>
            </a:r>
            <a:endParaRPr lang="en-GB" sz="7200" dirty="0"/>
          </a:p>
        </p:txBody>
      </p:sp>
    </p:spTree>
    <p:extLst>
      <p:ext uri="{BB962C8B-B14F-4D97-AF65-F5344CB8AC3E}">
        <p14:creationId xmlns:p14="http://schemas.microsoft.com/office/powerpoint/2010/main" val="148416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a:xfrm>
            <a:off x="838200" y="365127"/>
            <a:ext cx="10515600" cy="670460"/>
          </a:xfrm>
        </p:spPr>
        <p:txBody>
          <a:bodyPr/>
          <a:lstStyle/>
          <a:p>
            <a:r>
              <a:rPr lang="en-GB" sz="40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a:xfrm>
            <a:off x="838200" y="1373934"/>
            <a:ext cx="10515600" cy="4351338"/>
          </a:xfrm>
        </p:spPr>
        <p:txBody>
          <a:bodyPr>
            <a:normAutofit/>
          </a:bodyPr>
          <a:lstStyle/>
          <a:p>
            <a:r>
              <a:rPr lang="en-GB" dirty="0"/>
              <a:t>What is </a:t>
            </a:r>
            <a:r>
              <a:rPr lang="en-GB" sz="4000" b="1" dirty="0"/>
              <a:t>accountability?</a:t>
            </a:r>
          </a:p>
          <a:p>
            <a:endParaRPr lang="en-GB" dirty="0"/>
          </a:p>
          <a:p>
            <a:r>
              <a:rPr lang="en-GB" i="0" dirty="0">
                <a:effectLst/>
                <a:latin typeface="Arial" panose="020B0604020202020204" pitchFamily="34" charset="0"/>
              </a:rPr>
              <a:t>The fact of being responsible for what you do and able to give a </a:t>
            </a:r>
            <a:r>
              <a:rPr lang="en-GB" i="0" strike="noStrike" dirty="0">
                <a:effectLst/>
                <a:latin typeface="Arial" panose="020B0604020202020204" pitchFamily="34" charset="0"/>
              </a:rPr>
              <a:t>satisfactory reason </a:t>
            </a:r>
            <a:r>
              <a:rPr lang="en-GB" i="0" dirty="0">
                <a:effectLst/>
                <a:latin typeface="Arial" panose="020B0604020202020204" pitchFamily="34" charset="0"/>
              </a:rPr>
              <a:t>for it, or the </a:t>
            </a:r>
            <a:r>
              <a:rPr lang="en-GB" i="0" strike="noStrike" dirty="0">
                <a:effectLst/>
                <a:latin typeface="Arial" panose="020B0604020202020204" pitchFamily="34" charset="0"/>
              </a:rPr>
              <a:t>degree</a:t>
            </a:r>
            <a:r>
              <a:rPr lang="en-GB" i="0" dirty="0">
                <a:effectLst/>
                <a:latin typeface="Arial" panose="020B0604020202020204" pitchFamily="34" charset="0"/>
              </a:rPr>
              <a:t> to which this </a:t>
            </a:r>
            <a:r>
              <a:rPr lang="en-GB" i="0" strike="noStrike" dirty="0">
                <a:effectLst/>
                <a:latin typeface="Arial" panose="020B0604020202020204" pitchFamily="34" charset="0"/>
              </a:rPr>
              <a:t>happens</a:t>
            </a:r>
          </a:p>
          <a:p>
            <a:pPr marL="0" indent="0">
              <a:buNone/>
            </a:pPr>
            <a:r>
              <a:rPr lang="en-GB" sz="2400" dirty="0"/>
              <a:t>   (Cambridge Advanced Learners Dictionary &amp; Thesaurus, 2023)</a:t>
            </a:r>
          </a:p>
          <a:p>
            <a:pPr algn="r"/>
            <a:endParaRPr lang="en-GB" sz="1800" dirty="0"/>
          </a:p>
          <a:p>
            <a:r>
              <a:rPr lang="en-GB" dirty="0"/>
              <a:t>Accountability requires people to ‘account for their actions’</a:t>
            </a:r>
          </a:p>
          <a:p>
            <a:pPr marL="0" indent="0">
              <a:buNone/>
            </a:pPr>
            <a:r>
              <a:rPr lang="en-GB" sz="2400" dirty="0"/>
              <a:t>   (Brewster et al, 2008)</a:t>
            </a:r>
          </a:p>
          <a:p>
            <a:pPr algn="r"/>
            <a:endParaRPr lang="en-GB" sz="1800" i="0" strike="noStrike" dirty="0">
              <a:solidFill>
                <a:srgbClr val="1D2A57"/>
              </a:solidFill>
              <a:effectLst/>
              <a:latin typeface="Arial" panose="020B0604020202020204" pitchFamily="34" charset="0"/>
            </a:endParaRPr>
          </a:p>
        </p:txBody>
      </p:sp>
      <p:sp>
        <p:nvSpPr>
          <p:cNvPr id="4" name="Rectangle: Rounded Corners 3">
            <a:extLst>
              <a:ext uri="{FF2B5EF4-FFF2-40B4-BE49-F238E27FC236}">
                <a16:creationId xmlns:a16="http://schemas.microsoft.com/office/drawing/2014/main" id="{1A194A2B-E5AA-C0FF-36BD-EE4390EC90F5}"/>
              </a:ext>
            </a:extLst>
          </p:cNvPr>
          <p:cNvSpPr/>
          <p:nvPr/>
        </p:nvSpPr>
        <p:spPr>
          <a:xfrm>
            <a:off x="727113" y="231354"/>
            <a:ext cx="3183875" cy="901374"/>
          </a:xfrm>
          <a:prstGeom prst="roundRect">
            <a:avLst/>
          </a:prstGeom>
          <a:solidFill>
            <a:schemeClr val="accent1">
              <a:alpha val="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3080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115D0-3901-2ACB-F17E-4E9715ACC416}"/>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What is Accountability?</a:t>
            </a:r>
          </a:p>
        </p:txBody>
      </p:sp>
      <p:sp>
        <p:nvSpPr>
          <p:cNvPr id="3" name="Content Placeholder 2">
            <a:extLst>
              <a:ext uri="{FF2B5EF4-FFF2-40B4-BE49-F238E27FC236}">
                <a16:creationId xmlns:a16="http://schemas.microsoft.com/office/drawing/2014/main" id="{D1E4770E-E084-A5D3-3C9C-83A1901C426E}"/>
              </a:ext>
            </a:extLst>
          </p:cNvPr>
          <p:cNvSpPr>
            <a:spLocks noGrp="1"/>
          </p:cNvSpPr>
          <p:nvPr>
            <p:ph idx="1"/>
          </p:nvPr>
        </p:nvSpPr>
        <p:spPr>
          <a:xfrm>
            <a:off x="728031" y="1253331"/>
            <a:ext cx="10515600" cy="3693242"/>
          </a:xfrm>
        </p:spPr>
        <p:txBody>
          <a:bodyPr/>
          <a:lstStyle/>
          <a:p>
            <a:r>
              <a:rPr lang="en-GB" sz="3600" dirty="0"/>
              <a:t>Take 5 minutes</a:t>
            </a:r>
          </a:p>
          <a:p>
            <a:endParaRPr lang="en-GB" sz="3600" dirty="0"/>
          </a:p>
          <a:p>
            <a:r>
              <a:rPr lang="en-GB" sz="3600" dirty="0"/>
              <a:t>Think about what </a:t>
            </a:r>
            <a:r>
              <a:rPr lang="en-GB" sz="3600" b="1" dirty="0"/>
              <a:t>accountability means to you</a:t>
            </a:r>
            <a:r>
              <a:rPr lang="en-GB" sz="3600" dirty="0"/>
              <a:t>?</a:t>
            </a:r>
          </a:p>
          <a:p>
            <a:pPr marL="0" indent="0">
              <a:buNone/>
            </a:pPr>
            <a:endParaRPr lang="en-GB" sz="3600" dirty="0"/>
          </a:p>
          <a:p>
            <a:r>
              <a:rPr lang="en-GB" sz="3600" dirty="0"/>
              <a:t>How do you </a:t>
            </a:r>
            <a:r>
              <a:rPr lang="en-GB" sz="3600" b="1" dirty="0"/>
              <a:t>demonstrate</a:t>
            </a:r>
            <a:r>
              <a:rPr lang="en-GB" sz="3600" dirty="0"/>
              <a:t> accountability?</a:t>
            </a:r>
          </a:p>
        </p:txBody>
      </p:sp>
      <p:sp>
        <p:nvSpPr>
          <p:cNvPr id="4" name="Rectangle: Rounded Corners 3">
            <a:extLst>
              <a:ext uri="{FF2B5EF4-FFF2-40B4-BE49-F238E27FC236}">
                <a16:creationId xmlns:a16="http://schemas.microsoft.com/office/drawing/2014/main" id="{DC9CE7AF-5FB5-098A-3DAF-E30B91D58DE7}"/>
              </a:ext>
            </a:extLst>
          </p:cNvPr>
          <p:cNvSpPr/>
          <p:nvPr/>
        </p:nvSpPr>
        <p:spPr>
          <a:xfrm>
            <a:off x="616945" y="264405"/>
            <a:ext cx="6334698" cy="771181"/>
          </a:xfrm>
          <a:prstGeom prst="roundRect">
            <a:avLst/>
          </a:prstGeom>
          <a:solidFill>
            <a:schemeClr val="accent4">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0492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E25E-121A-4895-97C1-AF875F70CB33}"/>
              </a:ext>
            </a:extLst>
          </p:cNvPr>
          <p:cNvSpPr>
            <a:spLocks noGrp="1"/>
          </p:cNvSpPr>
          <p:nvPr>
            <p:ph type="title"/>
          </p:nvPr>
        </p:nvSpPr>
        <p:spPr/>
        <p:txBody>
          <a:bodyPr/>
          <a:lstStyle/>
          <a:p>
            <a:r>
              <a:rPr lang="en-US" sz="4000" b="1" dirty="0">
                <a:latin typeface="Arial" panose="020B0604020202020204" pitchFamily="34" charset="0"/>
                <a:cs typeface="Arial" panose="020B0604020202020204" pitchFamily="34" charset="0"/>
              </a:rPr>
              <a:t>Accountability</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AC4A49-0320-4F77-B618-B8F93C8416B9}"/>
              </a:ext>
            </a:extLst>
          </p:cNvPr>
          <p:cNvSpPr>
            <a:spLocks noGrp="1"/>
          </p:cNvSpPr>
          <p:nvPr>
            <p:ph idx="1"/>
          </p:nvPr>
        </p:nvSpPr>
        <p:spPr>
          <a:xfrm>
            <a:off x="739048" y="1351900"/>
            <a:ext cx="10515600" cy="4971782"/>
          </a:xfrm>
        </p:spPr>
        <p:txBody>
          <a:bodyPr/>
          <a:lstStyle/>
          <a:p>
            <a:r>
              <a:rPr lang="en-GB" b="0" i="0" dirty="0">
                <a:effectLst/>
                <a:latin typeface="arial" panose="020B0604020202020204" pitchFamily="34" charset="0"/>
              </a:rPr>
              <a:t>Accountability means </a:t>
            </a:r>
            <a:r>
              <a:rPr lang="en-GB" b="1" i="0" dirty="0">
                <a:effectLst/>
                <a:latin typeface="arial" panose="020B0604020202020204" pitchFamily="34" charset="0"/>
              </a:rPr>
              <a:t>showing up </a:t>
            </a:r>
            <a:r>
              <a:rPr lang="en-GB" i="0" dirty="0">
                <a:effectLst/>
                <a:latin typeface="arial" panose="020B0604020202020204" pitchFamily="34" charset="0"/>
              </a:rPr>
              <a:t>and </a:t>
            </a:r>
            <a:r>
              <a:rPr lang="en-GB" b="1" i="0" dirty="0">
                <a:effectLst/>
                <a:latin typeface="arial" panose="020B0604020202020204" pitchFamily="34" charset="0"/>
              </a:rPr>
              <a:t>setting out </a:t>
            </a:r>
            <a:r>
              <a:rPr lang="en-GB" i="0" dirty="0">
                <a:effectLst/>
                <a:latin typeface="arial" panose="020B0604020202020204" pitchFamily="34" charset="0"/>
              </a:rPr>
              <a:t>to accomplish the things </a:t>
            </a:r>
            <a:r>
              <a:rPr lang="en-GB" b="1" i="0" dirty="0">
                <a:effectLst/>
                <a:latin typeface="arial" panose="020B0604020202020204" pitchFamily="34" charset="0"/>
              </a:rPr>
              <a:t>you</a:t>
            </a:r>
            <a:r>
              <a:rPr lang="en-GB" b="1" dirty="0">
                <a:latin typeface="arial" panose="020B0604020202020204" pitchFamily="34" charset="0"/>
              </a:rPr>
              <a:t> had</a:t>
            </a:r>
            <a:r>
              <a:rPr lang="en-GB" b="1" i="0" dirty="0">
                <a:effectLst/>
                <a:latin typeface="arial" panose="020B0604020202020204" pitchFamily="34" charset="0"/>
              </a:rPr>
              <a:t> said you</a:t>
            </a:r>
            <a:r>
              <a:rPr lang="en-GB" b="1" dirty="0">
                <a:latin typeface="arial" panose="020B0604020202020204" pitchFamily="34" charset="0"/>
              </a:rPr>
              <a:t> would</a:t>
            </a:r>
            <a:r>
              <a:rPr lang="en-GB" b="1" i="0" dirty="0">
                <a:effectLst/>
                <a:latin typeface="arial" panose="020B0604020202020204" pitchFamily="34" charset="0"/>
              </a:rPr>
              <a:t> do</a:t>
            </a:r>
          </a:p>
          <a:p>
            <a:pPr marL="0" indent="0">
              <a:buNone/>
            </a:pPr>
            <a:endParaRPr lang="en-GB" sz="100" b="1" i="0" dirty="0">
              <a:effectLst/>
              <a:latin typeface="arial" panose="020B0604020202020204" pitchFamily="34" charset="0"/>
            </a:endParaRPr>
          </a:p>
          <a:p>
            <a:r>
              <a:rPr lang="en-GB" dirty="0">
                <a:latin typeface="arial" panose="020B0604020202020204" pitchFamily="34" charset="0"/>
              </a:rPr>
              <a:t>It is about </a:t>
            </a:r>
            <a:r>
              <a:rPr lang="en-GB" b="1" dirty="0">
                <a:latin typeface="arial" panose="020B0604020202020204" pitchFamily="34" charset="0"/>
              </a:rPr>
              <a:t>delivering </a:t>
            </a:r>
            <a:r>
              <a:rPr lang="en-GB" dirty="0">
                <a:latin typeface="arial" panose="020B0604020202020204" pitchFamily="34" charset="0"/>
              </a:rPr>
              <a:t>what you have promised to deliver, when you said you would deliver it</a:t>
            </a:r>
          </a:p>
          <a:p>
            <a:endParaRPr lang="en-GB" sz="100" dirty="0">
              <a:latin typeface="arial" panose="020B0604020202020204" pitchFamily="34" charset="0"/>
            </a:endParaRPr>
          </a:p>
          <a:p>
            <a:r>
              <a:rPr lang="en-GB" b="0" i="0" dirty="0">
                <a:effectLst/>
                <a:latin typeface="arial" panose="020B0604020202020204" pitchFamily="34" charset="0"/>
              </a:rPr>
              <a:t>Accountability refers </a:t>
            </a:r>
            <a:r>
              <a:rPr lang="en-GB" i="0" dirty="0">
                <a:effectLst/>
                <a:latin typeface="arial" panose="020B0604020202020204" pitchFamily="34" charset="0"/>
              </a:rPr>
              <a:t>to the idea that every employee should take </a:t>
            </a:r>
            <a:r>
              <a:rPr lang="en-GB" b="1" i="0" dirty="0">
                <a:effectLst/>
                <a:latin typeface="arial" panose="020B0604020202020204" pitchFamily="34" charset="0"/>
              </a:rPr>
              <a:t>ownership</a:t>
            </a:r>
            <a:r>
              <a:rPr lang="en-GB" i="0" dirty="0">
                <a:effectLst/>
                <a:latin typeface="arial" panose="020B0604020202020204" pitchFamily="34" charset="0"/>
              </a:rPr>
              <a:t> of the work they have been given</a:t>
            </a:r>
          </a:p>
          <a:p>
            <a:endParaRPr lang="en-GB" sz="300" i="0" dirty="0">
              <a:effectLst/>
              <a:latin typeface="arial" panose="020B0604020202020204" pitchFamily="34" charset="0"/>
            </a:endParaRPr>
          </a:p>
          <a:p>
            <a:r>
              <a:rPr lang="en-GB" dirty="0">
                <a:latin typeface="arial" panose="020B0604020202020204" pitchFamily="34" charset="0"/>
              </a:rPr>
              <a:t>An employee who is accountable will always </a:t>
            </a:r>
            <a:r>
              <a:rPr lang="en-GB" b="1" dirty="0">
                <a:latin typeface="arial" panose="020B0604020202020204" pitchFamily="34" charset="0"/>
              </a:rPr>
              <a:t>take responsibility </a:t>
            </a:r>
            <a:r>
              <a:rPr lang="en-GB" dirty="0">
                <a:latin typeface="arial" panose="020B0604020202020204" pitchFamily="34" charset="0"/>
              </a:rPr>
              <a:t>for his or her actions and their outcomes</a:t>
            </a:r>
          </a:p>
          <a:p>
            <a:pPr marL="0" indent="0">
              <a:buNone/>
            </a:pPr>
            <a:endParaRPr lang="en-GB" dirty="0"/>
          </a:p>
        </p:txBody>
      </p:sp>
      <p:pic>
        <p:nvPicPr>
          <p:cNvPr id="4" name="Picture 3">
            <a:extLst>
              <a:ext uri="{FF2B5EF4-FFF2-40B4-BE49-F238E27FC236}">
                <a16:creationId xmlns:a16="http://schemas.microsoft.com/office/drawing/2014/main" id="{0A1F8B12-BFA5-FAC4-5F1F-72A4388B7F35}"/>
              </a:ext>
            </a:extLst>
          </p:cNvPr>
          <p:cNvPicPr>
            <a:picLocks noChangeAspect="1"/>
          </p:cNvPicPr>
          <p:nvPr/>
        </p:nvPicPr>
        <p:blipFill>
          <a:blip r:embed="rId2"/>
          <a:stretch>
            <a:fillRect/>
          </a:stretch>
        </p:blipFill>
        <p:spPr>
          <a:xfrm>
            <a:off x="565148" y="241455"/>
            <a:ext cx="6346486" cy="786452"/>
          </a:xfrm>
          <a:prstGeom prst="rect">
            <a:avLst/>
          </a:prstGeom>
        </p:spPr>
      </p:pic>
    </p:spTree>
    <p:extLst>
      <p:ext uri="{BB962C8B-B14F-4D97-AF65-F5344CB8AC3E}">
        <p14:creationId xmlns:p14="http://schemas.microsoft.com/office/powerpoint/2010/main" val="63220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9A6E65-5167-18E0-6D4D-064743715EE9}"/>
              </a:ext>
            </a:extLst>
          </p:cNvPr>
          <p:cNvPicPr>
            <a:picLocks noGrp="1" noChangeAspect="1"/>
          </p:cNvPicPr>
          <p:nvPr>
            <p:ph idx="4294967295"/>
          </p:nvPr>
        </p:nvPicPr>
        <p:blipFill rotWithShape="1">
          <a:blip r:embed="rId3"/>
          <a:srcRect l="27300" t="20687" r="28419" b="17163"/>
          <a:stretch/>
        </p:blipFill>
        <p:spPr>
          <a:xfrm>
            <a:off x="2692122" y="132202"/>
            <a:ext cx="6363743" cy="5459705"/>
          </a:xfrm>
          <a:prstGeom prst="rect">
            <a:avLst/>
          </a:prstGeom>
          <a:effectLst>
            <a:softEdge rad="114300"/>
          </a:effectLst>
        </p:spPr>
      </p:pic>
    </p:spTree>
    <p:extLst>
      <p:ext uri="{BB962C8B-B14F-4D97-AF65-F5344CB8AC3E}">
        <p14:creationId xmlns:p14="http://schemas.microsoft.com/office/powerpoint/2010/main" val="2053705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3A0FC-1474-A723-5334-2B27E4EABD94}"/>
              </a:ext>
            </a:extLst>
          </p:cNvPr>
          <p:cNvSpPr>
            <a:spLocks noGrp="1"/>
          </p:cNvSpPr>
          <p:nvPr>
            <p:ph type="title"/>
          </p:nvPr>
        </p:nvSpPr>
        <p:spPr>
          <a:xfrm>
            <a:off x="838200" y="365127"/>
            <a:ext cx="10515600" cy="758594"/>
          </a:xfrm>
        </p:spPr>
        <p:txBody>
          <a:bodyPr/>
          <a:lstStyle/>
          <a:p>
            <a:r>
              <a:rPr lang="en-GB" sz="4000" b="1" dirty="0">
                <a:latin typeface="Arial" panose="020B0604020202020204" pitchFamily="34" charset="0"/>
                <a:cs typeface="Arial" panose="020B0604020202020204" pitchFamily="34" charset="0"/>
              </a:rPr>
              <a:t>Benefits of Being More Accountable</a:t>
            </a:r>
          </a:p>
        </p:txBody>
      </p:sp>
      <p:sp>
        <p:nvSpPr>
          <p:cNvPr id="3" name="Content Placeholder 2">
            <a:extLst>
              <a:ext uri="{FF2B5EF4-FFF2-40B4-BE49-F238E27FC236}">
                <a16:creationId xmlns:a16="http://schemas.microsoft.com/office/drawing/2014/main" id="{B2986F1A-2527-868B-7C99-DEA953E8650A}"/>
              </a:ext>
            </a:extLst>
          </p:cNvPr>
          <p:cNvSpPr>
            <a:spLocks noGrp="1"/>
          </p:cNvSpPr>
          <p:nvPr>
            <p:ph idx="1"/>
          </p:nvPr>
        </p:nvSpPr>
        <p:spPr>
          <a:xfrm>
            <a:off x="838200" y="1825624"/>
            <a:ext cx="10515600" cy="3330269"/>
          </a:xfrm>
        </p:spPr>
        <p:txBody>
          <a:bodyPr/>
          <a:lstStyle/>
          <a:p>
            <a:r>
              <a:rPr lang="en-GB" sz="4000" dirty="0"/>
              <a:t>Building personal </a:t>
            </a:r>
            <a:r>
              <a:rPr lang="en-GB" sz="4000" b="1" dirty="0"/>
              <a:t>credibility</a:t>
            </a:r>
          </a:p>
          <a:p>
            <a:r>
              <a:rPr lang="en-GB" sz="4000" dirty="0"/>
              <a:t>Developing </a:t>
            </a:r>
            <a:r>
              <a:rPr lang="en-GB" sz="4000" b="1" dirty="0"/>
              <a:t>positive professional relationships</a:t>
            </a:r>
          </a:p>
          <a:p>
            <a:r>
              <a:rPr lang="en-GB" sz="4000" b="1" dirty="0"/>
              <a:t>Decreasing</a:t>
            </a:r>
            <a:r>
              <a:rPr lang="en-GB" sz="4000" dirty="0"/>
              <a:t> </a:t>
            </a:r>
            <a:r>
              <a:rPr lang="en-GB" sz="4000" b="1" dirty="0"/>
              <a:t>stress</a:t>
            </a:r>
          </a:p>
          <a:p>
            <a:r>
              <a:rPr lang="en-GB" sz="4000" b="1" dirty="0"/>
              <a:t>Increasing</a:t>
            </a:r>
            <a:r>
              <a:rPr lang="en-GB" sz="4000" dirty="0"/>
              <a:t> </a:t>
            </a:r>
            <a:r>
              <a:rPr lang="en-GB" sz="4000" b="1" dirty="0"/>
              <a:t>productivity</a:t>
            </a:r>
          </a:p>
        </p:txBody>
      </p:sp>
      <p:sp>
        <p:nvSpPr>
          <p:cNvPr id="4" name="Rectangle: Rounded Corners 3">
            <a:extLst>
              <a:ext uri="{FF2B5EF4-FFF2-40B4-BE49-F238E27FC236}">
                <a16:creationId xmlns:a16="http://schemas.microsoft.com/office/drawing/2014/main" id="{09BE89B4-C639-A953-F591-B3065CF23757}"/>
              </a:ext>
            </a:extLst>
          </p:cNvPr>
          <p:cNvSpPr/>
          <p:nvPr/>
        </p:nvSpPr>
        <p:spPr>
          <a:xfrm>
            <a:off x="616945" y="264405"/>
            <a:ext cx="9298236" cy="771181"/>
          </a:xfrm>
          <a:prstGeom prst="roundRect">
            <a:avLst/>
          </a:prstGeom>
          <a:solidFill>
            <a:schemeClr val="accent4">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5456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D2A2-0407-7184-9035-D00F7989EFF7}"/>
              </a:ext>
            </a:extLst>
          </p:cNvPr>
          <p:cNvSpPr>
            <a:spLocks noGrp="1"/>
          </p:cNvSpPr>
          <p:nvPr>
            <p:ph type="title"/>
          </p:nvPr>
        </p:nvSpPr>
        <p:spPr>
          <a:xfrm>
            <a:off x="287165" y="443351"/>
            <a:ext cx="12427754" cy="964433"/>
          </a:xfrm>
        </p:spPr>
        <p:txBody>
          <a:bodyPr/>
          <a:lstStyle/>
          <a:p>
            <a:r>
              <a:rPr lang="en-GB" sz="3600" b="1" dirty="0">
                <a:latin typeface="Arial" panose="020B0604020202020204" pitchFamily="34" charset="0"/>
                <a:cs typeface="Arial" panose="020B0604020202020204" pitchFamily="34" charset="0"/>
              </a:rPr>
              <a:t>Developing and Maintaining Personal Accountability</a:t>
            </a:r>
          </a:p>
        </p:txBody>
      </p:sp>
      <p:sp>
        <p:nvSpPr>
          <p:cNvPr id="3" name="Content Placeholder 2">
            <a:extLst>
              <a:ext uri="{FF2B5EF4-FFF2-40B4-BE49-F238E27FC236}">
                <a16:creationId xmlns:a16="http://schemas.microsoft.com/office/drawing/2014/main" id="{F448BB74-E649-3773-1C58-A8DD7A65DE41}"/>
              </a:ext>
            </a:extLst>
          </p:cNvPr>
          <p:cNvSpPr>
            <a:spLocks noGrp="1"/>
          </p:cNvSpPr>
          <p:nvPr>
            <p:ph idx="1"/>
          </p:nvPr>
        </p:nvSpPr>
        <p:spPr>
          <a:xfrm>
            <a:off x="287165" y="1329099"/>
            <a:ext cx="10772497" cy="4199801"/>
          </a:xfrm>
        </p:spPr>
        <p:txBody>
          <a:bodyPr/>
          <a:lstStyle/>
          <a:p>
            <a:r>
              <a:rPr lang="en-GB" sz="3200" dirty="0"/>
              <a:t>Understand your </a:t>
            </a:r>
            <a:r>
              <a:rPr lang="en-GB" sz="3200" b="1" dirty="0"/>
              <a:t>responsibilities</a:t>
            </a:r>
          </a:p>
          <a:p>
            <a:r>
              <a:rPr lang="en-GB" sz="3200" b="0" i="0" dirty="0">
                <a:solidFill>
                  <a:srgbClr val="000000"/>
                </a:solidFill>
                <a:effectLst/>
                <a:latin typeface="Modern Era Black"/>
              </a:rPr>
              <a:t>Be </a:t>
            </a:r>
            <a:r>
              <a:rPr lang="en-GB" sz="3200" b="1" i="0" dirty="0">
                <a:solidFill>
                  <a:srgbClr val="000000"/>
                </a:solidFill>
                <a:effectLst/>
                <a:latin typeface="Modern Era Black"/>
              </a:rPr>
              <a:t>honest</a:t>
            </a:r>
            <a:r>
              <a:rPr lang="en-GB" sz="3200" b="0" i="0" dirty="0">
                <a:solidFill>
                  <a:srgbClr val="000000"/>
                </a:solidFill>
                <a:effectLst/>
                <a:latin typeface="Modern Era Black"/>
              </a:rPr>
              <a:t> when you make a mistake</a:t>
            </a:r>
          </a:p>
          <a:p>
            <a:r>
              <a:rPr lang="en-GB" sz="3200" b="1" dirty="0"/>
              <a:t>Apologise</a:t>
            </a:r>
          </a:p>
          <a:p>
            <a:r>
              <a:rPr lang="en-GB" sz="3200" b="0" i="0" dirty="0">
                <a:solidFill>
                  <a:srgbClr val="000000"/>
                </a:solidFill>
                <a:effectLst/>
                <a:latin typeface="Modern Era Black"/>
              </a:rPr>
              <a:t>Take </a:t>
            </a:r>
            <a:r>
              <a:rPr lang="en-GB" sz="3200" b="1" i="0" dirty="0">
                <a:solidFill>
                  <a:srgbClr val="000000"/>
                </a:solidFill>
                <a:effectLst/>
                <a:latin typeface="Modern Era Black"/>
              </a:rPr>
              <a:t>responsibility</a:t>
            </a:r>
            <a:r>
              <a:rPr lang="en-GB" sz="3200" b="0" i="0" dirty="0">
                <a:solidFill>
                  <a:srgbClr val="000000"/>
                </a:solidFill>
                <a:effectLst/>
                <a:latin typeface="Modern Era Black"/>
              </a:rPr>
              <a:t> for resolving issues</a:t>
            </a:r>
          </a:p>
          <a:p>
            <a:r>
              <a:rPr lang="en-GB" sz="3200" dirty="0"/>
              <a:t>Be </a:t>
            </a:r>
            <a:r>
              <a:rPr lang="en-GB" sz="3200" b="1" dirty="0"/>
              <a:t>reliable</a:t>
            </a:r>
          </a:p>
          <a:p>
            <a:r>
              <a:rPr lang="en-GB" sz="3200" dirty="0"/>
              <a:t>Look for </a:t>
            </a:r>
            <a:r>
              <a:rPr lang="en-GB" sz="3200" b="1" dirty="0"/>
              <a:t>improvements</a:t>
            </a:r>
          </a:p>
          <a:p>
            <a:r>
              <a:rPr lang="en-GB" sz="3200" b="1" dirty="0"/>
              <a:t>Acknowledge</a:t>
            </a:r>
            <a:r>
              <a:rPr lang="en-GB" sz="3200" dirty="0"/>
              <a:t> success</a:t>
            </a:r>
          </a:p>
        </p:txBody>
      </p:sp>
      <p:sp>
        <p:nvSpPr>
          <p:cNvPr id="4" name="Rectangle: Rounded Corners 3">
            <a:extLst>
              <a:ext uri="{FF2B5EF4-FFF2-40B4-BE49-F238E27FC236}">
                <a16:creationId xmlns:a16="http://schemas.microsoft.com/office/drawing/2014/main" id="{E746E79F-9B04-5641-A8EB-EBEDDE43E49E}"/>
              </a:ext>
            </a:extLst>
          </p:cNvPr>
          <p:cNvSpPr/>
          <p:nvPr/>
        </p:nvSpPr>
        <p:spPr>
          <a:xfrm>
            <a:off x="287166" y="264405"/>
            <a:ext cx="11798338" cy="771181"/>
          </a:xfrm>
          <a:prstGeom prst="roundRect">
            <a:avLst/>
          </a:prstGeom>
          <a:solidFill>
            <a:schemeClr val="accent4">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2007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D5209-17D2-30B5-828D-C578C6BC4E51}"/>
              </a:ext>
            </a:extLst>
          </p:cNvPr>
          <p:cNvSpPr>
            <a:spLocks noGrp="1"/>
          </p:cNvSpPr>
          <p:nvPr>
            <p:ph type="title"/>
          </p:nvPr>
        </p:nvSpPr>
        <p:spPr>
          <a:xfrm>
            <a:off x="692607" y="336630"/>
            <a:ext cx="10515600" cy="792284"/>
          </a:xfrm>
        </p:spPr>
        <p:txBody>
          <a:bodyPr/>
          <a:lstStyle/>
          <a:p>
            <a:r>
              <a:rPr lang="en-GB" sz="4000" b="1" dirty="0">
                <a:latin typeface="Arial" panose="020B0604020202020204" pitchFamily="34" charset="0"/>
                <a:cs typeface="Arial" panose="020B0604020202020204" pitchFamily="34" charset="0"/>
              </a:rPr>
              <a:t>Understand your responsibilities</a:t>
            </a:r>
          </a:p>
        </p:txBody>
      </p:sp>
      <p:sp>
        <p:nvSpPr>
          <p:cNvPr id="3" name="Content Placeholder 2">
            <a:extLst>
              <a:ext uri="{FF2B5EF4-FFF2-40B4-BE49-F238E27FC236}">
                <a16:creationId xmlns:a16="http://schemas.microsoft.com/office/drawing/2014/main" id="{F00AACA2-311C-5AF7-B433-DB958487926A}"/>
              </a:ext>
            </a:extLst>
          </p:cNvPr>
          <p:cNvSpPr>
            <a:spLocks noGrp="1"/>
          </p:cNvSpPr>
          <p:nvPr>
            <p:ph idx="1"/>
          </p:nvPr>
        </p:nvSpPr>
        <p:spPr>
          <a:xfrm>
            <a:off x="692607" y="1377748"/>
            <a:ext cx="11381880" cy="4351338"/>
          </a:xfrm>
        </p:spPr>
        <p:txBody>
          <a:bodyPr/>
          <a:lstStyle/>
          <a:p>
            <a:pPr algn="l" fontAlgn="base"/>
            <a:r>
              <a:rPr lang="en-GB" b="1" i="0" dirty="0">
                <a:solidFill>
                  <a:srgbClr val="000000"/>
                </a:solidFill>
                <a:effectLst/>
                <a:latin typeface="Arial" panose="020B0604020202020204" pitchFamily="34" charset="0"/>
                <a:cs typeface="Arial" panose="020B0604020202020204" pitchFamily="34" charset="0"/>
              </a:rPr>
              <a:t>Be clear </a:t>
            </a:r>
            <a:r>
              <a:rPr lang="en-GB" b="0" i="0" dirty="0">
                <a:solidFill>
                  <a:srgbClr val="000000"/>
                </a:solidFill>
                <a:effectLst/>
                <a:latin typeface="Arial" panose="020B0604020202020204" pitchFamily="34" charset="0"/>
                <a:cs typeface="Arial" panose="020B0604020202020204" pitchFamily="34" charset="0"/>
              </a:rPr>
              <a:t>about what you are responsible for and what tasks you own.</a:t>
            </a:r>
          </a:p>
          <a:p>
            <a:pPr marL="0" indent="0" algn="l" fontAlgn="base">
              <a:buNone/>
            </a:pPr>
            <a:endParaRPr lang="en-GB" sz="1600" b="0" i="0" dirty="0">
              <a:solidFill>
                <a:srgbClr val="000000"/>
              </a:solidFill>
              <a:effectLst/>
              <a:latin typeface="Arial" panose="020B0604020202020204" pitchFamily="34" charset="0"/>
              <a:cs typeface="Arial" panose="020B0604020202020204" pitchFamily="34" charset="0"/>
            </a:endParaRPr>
          </a:p>
          <a:p>
            <a:pPr algn="l" fontAlgn="base"/>
            <a:r>
              <a:rPr lang="en-GB" b="1" i="0" dirty="0">
                <a:solidFill>
                  <a:srgbClr val="000000"/>
                </a:solidFill>
                <a:effectLst/>
                <a:latin typeface="Arial" panose="020B0604020202020204" pitchFamily="34" charset="0"/>
                <a:cs typeface="Arial" panose="020B0604020202020204" pitchFamily="34" charset="0"/>
              </a:rPr>
              <a:t>Ask</a:t>
            </a:r>
            <a:r>
              <a:rPr lang="en-GB" b="0" i="0" dirty="0">
                <a:solidFill>
                  <a:srgbClr val="000000"/>
                </a:solidFill>
                <a:effectLst/>
                <a:latin typeface="Arial" panose="020B0604020202020204" pitchFamily="34" charset="0"/>
                <a:cs typeface="Arial" panose="020B0604020202020204" pitchFamily="34" charset="0"/>
              </a:rPr>
              <a:t> your line manager for clarification</a:t>
            </a:r>
          </a:p>
          <a:p>
            <a:pPr marL="0" indent="0" algn="l" fontAlgn="base">
              <a:buNone/>
            </a:pPr>
            <a:endParaRPr lang="en-GB" sz="1400" b="0" i="0" dirty="0">
              <a:solidFill>
                <a:srgbClr val="000000"/>
              </a:solidFill>
              <a:effectLst/>
              <a:latin typeface="Arial" panose="020B0604020202020204" pitchFamily="34" charset="0"/>
              <a:cs typeface="Arial" panose="020B0604020202020204" pitchFamily="34" charset="0"/>
            </a:endParaRPr>
          </a:p>
          <a:p>
            <a:pPr algn="l" fontAlgn="base"/>
            <a:r>
              <a:rPr lang="en-GB" b="0" i="0" dirty="0">
                <a:solidFill>
                  <a:srgbClr val="000000"/>
                </a:solidFill>
                <a:effectLst/>
                <a:latin typeface="Arial" panose="020B0604020202020204" pitchFamily="34" charset="0"/>
                <a:cs typeface="Arial" panose="020B0604020202020204" pitchFamily="34" charset="0"/>
              </a:rPr>
              <a:t>Using a ‘responsible, accountable, consulted, and informed’ </a:t>
            </a:r>
            <a:r>
              <a:rPr lang="en-GB" b="1" i="0" dirty="0">
                <a:solidFill>
                  <a:srgbClr val="000000"/>
                </a:solidFill>
                <a:effectLst/>
                <a:latin typeface="Arial" panose="020B0604020202020204" pitchFamily="34" charset="0"/>
                <a:cs typeface="Arial" panose="020B0604020202020204" pitchFamily="34" charset="0"/>
              </a:rPr>
              <a:t>(RACI) </a:t>
            </a:r>
            <a:r>
              <a:rPr lang="en-GB" b="0" i="0" dirty="0">
                <a:solidFill>
                  <a:srgbClr val="000000"/>
                </a:solidFill>
                <a:effectLst/>
                <a:latin typeface="Arial" panose="020B0604020202020204" pitchFamily="34" charset="0"/>
                <a:cs typeface="Arial" panose="020B0604020202020204" pitchFamily="34" charset="0"/>
              </a:rPr>
              <a:t>matrix to </a:t>
            </a:r>
            <a:r>
              <a:rPr lang="en-GB" b="1" i="0" dirty="0">
                <a:solidFill>
                  <a:srgbClr val="000000"/>
                </a:solidFill>
                <a:effectLst/>
                <a:latin typeface="Arial" panose="020B0604020202020204" pitchFamily="34" charset="0"/>
                <a:cs typeface="Arial" panose="020B0604020202020204" pitchFamily="34" charset="0"/>
              </a:rPr>
              <a:t>pinpoint</a:t>
            </a:r>
            <a:r>
              <a:rPr lang="en-GB" b="0" i="0" dirty="0">
                <a:solidFill>
                  <a:srgbClr val="000000"/>
                </a:solidFill>
                <a:effectLst/>
                <a:latin typeface="Arial" panose="020B0604020202020204" pitchFamily="34" charset="0"/>
                <a:cs typeface="Arial" panose="020B0604020202020204" pitchFamily="34" charset="0"/>
              </a:rPr>
              <a:t> exactly where </a:t>
            </a:r>
            <a:r>
              <a:rPr lang="en-GB" b="1" i="0" dirty="0">
                <a:solidFill>
                  <a:srgbClr val="000000"/>
                </a:solidFill>
                <a:effectLst/>
                <a:latin typeface="Arial" panose="020B0604020202020204" pitchFamily="34" charset="0"/>
                <a:cs typeface="Arial" panose="020B0604020202020204" pitchFamily="34" charset="0"/>
              </a:rPr>
              <a:t>accountability</a:t>
            </a:r>
            <a:r>
              <a:rPr lang="en-GB" b="0" i="0" dirty="0">
                <a:solidFill>
                  <a:srgbClr val="000000"/>
                </a:solidFill>
                <a:effectLst/>
                <a:latin typeface="Arial" panose="020B0604020202020204" pitchFamily="34" charset="0"/>
                <a:cs typeface="Arial" panose="020B0604020202020204" pitchFamily="34" charset="0"/>
              </a:rPr>
              <a:t> for tasks lies.</a:t>
            </a:r>
          </a:p>
        </p:txBody>
      </p:sp>
      <p:sp>
        <p:nvSpPr>
          <p:cNvPr id="4" name="Rectangle: Rounded Corners 3">
            <a:extLst>
              <a:ext uri="{FF2B5EF4-FFF2-40B4-BE49-F238E27FC236}">
                <a16:creationId xmlns:a16="http://schemas.microsoft.com/office/drawing/2014/main" id="{E126041C-3120-D3F4-5EA6-2C5DAE4AB822}"/>
              </a:ext>
            </a:extLst>
          </p:cNvPr>
          <p:cNvSpPr/>
          <p:nvPr/>
        </p:nvSpPr>
        <p:spPr>
          <a:xfrm>
            <a:off x="616945" y="264405"/>
            <a:ext cx="8405870" cy="771181"/>
          </a:xfrm>
          <a:prstGeom prst="roundRect">
            <a:avLst/>
          </a:prstGeom>
          <a:solidFill>
            <a:schemeClr val="accent4">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74903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DA8EC-7DD4-E2E0-4926-7551E7CCB3F4}"/>
              </a:ext>
            </a:extLst>
          </p:cNvPr>
          <p:cNvPicPr>
            <a:picLocks noChangeAspect="1"/>
          </p:cNvPicPr>
          <p:nvPr/>
        </p:nvPicPr>
        <p:blipFill rotWithShape="1">
          <a:blip r:embed="rId3"/>
          <a:srcRect l="11937" t="18052" r="14627" b="17026"/>
          <a:stretch/>
        </p:blipFill>
        <p:spPr>
          <a:xfrm>
            <a:off x="440787" y="85926"/>
            <a:ext cx="11310425" cy="5472255"/>
          </a:xfrm>
          <a:prstGeom prst="rect">
            <a:avLst/>
          </a:prstGeom>
          <a:effectLst>
            <a:softEdge rad="88900"/>
          </a:effectLst>
        </p:spPr>
      </p:pic>
    </p:spTree>
    <p:extLst>
      <p:ext uri="{BB962C8B-B14F-4D97-AF65-F5344CB8AC3E}">
        <p14:creationId xmlns:p14="http://schemas.microsoft.com/office/powerpoint/2010/main" val="2526149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27C2AE-612E-870D-25C7-11AC89B5CD51}"/>
              </a:ext>
            </a:extLst>
          </p:cNvPr>
          <p:cNvSpPr txBox="1"/>
          <p:nvPr/>
        </p:nvSpPr>
        <p:spPr>
          <a:xfrm>
            <a:off x="477397" y="2151282"/>
            <a:ext cx="11057263" cy="3077766"/>
          </a:xfrm>
          <a:prstGeom prst="rect">
            <a:avLst/>
          </a:prstGeom>
          <a:noFill/>
        </p:spPr>
        <p:txBody>
          <a:bodyPr wrap="square">
            <a:spAutoFit/>
          </a:bodyPr>
          <a:lstStyle/>
          <a:p>
            <a:r>
              <a:rPr lang="en-US" sz="3600" b="1" dirty="0"/>
              <a:t>Responsible:</a:t>
            </a:r>
            <a:r>
              <a:rPr lang="en-US" sz="3200" b="1" dirty="0"/>
              <a:t> </a:t>
            </a:r>
            <a:r>
              <a:rPr lang="en-US" sz="3200" dirty="0"/>
              <a:t>the person who </a:t>
            </a:r>
            <a:r>
              <a:rPr lang="en-US" sz="3200" b="1" dirty="0"/>
              <a:t>does </a:t>
            </a:r>
            <a:r>
              <a:rPr lang="en-US" sz="3200" dirty="0"/>
              <a:t>the work</a:t>
            </a:r>
          </a:p>
          <a:p>
            <a:endParaRPr lang="en-US" sz="1600" dirty="0"/>
          </a:p>
          <a:p>
            <a:r>
              <a:rPr lang="en-US" sz="3600" b="1" dirty="0"/>
              <a:t>Accountable: </a:t>
            </a:r>
            <a:r>
              <a:rPr lang="en-US" sz="3200" dirty="0"/>
              <a:t>the person who </a:t>
            </a:r>
            <a:r>
              <a:rPr lang="en-US" sz="3200" b="1" dirty="0"/>
              <a:t>approves</a:t>
            </a:r>
            <a:r>
              <a:rPr lang="en-US" sz="3200" dirty="0"/>
              <a:t> the work</a:t>
            </a:r>
          </a:p>
          <a:p>
            <a:endParaRPr lang="en-US" sz="1600" dirty="0"/>
          </a:p>
          <a:p>
            <a:r>
              <a:rPr lang="en-US" sz="3600" b="1" dirty="0"/>
              <a:t>Consulted:</a:t>
            </a:r>
            <a:r>
              <a:rPr lang="en-US" sz="3200" dirty="0"/>
              <a:t> the person who provides </a:t>
            </a:r>
            <a:r>
              <a:rPr lang="en-US" sz="3200" b="1" dirty="0"/>
              <a:t>input or feedback</a:t>
            </a:r>
          </a:p>
          <a:p>
            <a:endParaRPr lang="en-US" sz="1600" dirty="0"/>
          </a:p>
          <a:p>
            <a:r>
              <a:rPr lang="en-US" sz="3600" b="1" dirty="0"/>
              <a:t>Informed:</a:t>
            </a:r>
            <a:r>
              <a:rPr lang="en-US" sz="3600" dirty="0"/>
              <a:t> </a:t>
            </a:r>
            <a:r>
              <a:rPr lang="en-US" sz="3200" dirty="0"/>
              <a:t>the person who is </a:t>
            </a:r>
            <a:r>
              <a:rPr lang="en-US" sz="3200" b="1" dirty="0"/>
              <a:t>updated on the progress</a:t>
            </a:r>
          </a:p>
        </p:txBody>
      </p:sp>
      <p:sp>
        <p:nvSpPr>
          <p:cNvPr id="4" name="TextBox 3">
            <a:extLst>
              <a:ext uri="{FF2B5EF4-FFF2-40B4-BE49-F238E27FC236}">
                <a16:creationId xmlns:a16="http://schemas.microsoft.com/office/drawing/2014/main" id="{2C10846F-5100-BA6E-A805-A3B921737D82}"/>
              </a:ext>
            </a:extLst>
          </p:cNvPr>
          <p:cNvSpPr txBox="1"/>
          <p:nvPr/>
        </p:nvSpPr>
        <p:spPr>
          <a:xfrm>
            <a:off x="477397" y="220338"/>
            <a:ext cx="10884665" cy="1600438"/>
          </a:xfrm>
          <a:prstGeom prst="rect">
            <a:avLst/>
          </a:prstGeom>
          <a:noFill/>
        </p:spPr>
        <p:txBody>
          <a:bodyPr wrap="square">
            <a:spAutoFit/>
          </a:bodyPr>
          <a:lstStyle/>
          <a:p>
            <a:r>
              <a:rPr lang="en-US" sz="4000" b="1" dirty="0">
                <a:latin typeface="Arial" panose="020B0604020202020204" pitchFamily="34" charset="0"/>
                <a:cs typeface="Arial" panose="020B0604020202020204" pitchFamily="34" charset="0"/>
              </a:rPr>
              <a:t>Which role do you prefer to play in a responsibility assignment matrix?</a:t>
            </a:r>
          </a:p>
          <a:p>
            <a:endParaRPr lang="en-US" dirty="0"/>
          </a:p>
        </p:txBody>
      </p:sp>
      <p:sp>
        <p:nvSpPr>
          <p:cNvPr id="6" name="Rectangle: Rounded Corners 5">
            <a:extLst>
              <a:ext uri="{FF2B5EF4-FFF2-40B4-BE49-F238E27FC236}">
                <a16:creationId xmlns:a16="http://schemas.microsoft.com/office/drawing/2014/main" id="{FC5A50AF-4D1B-ECFA-6047-47C946A5B347}"/>
              </a:ext>
            </a:extLst>
          </p:cNvPr>
          <p:cNvSpPr/>
          <p:nvPr/>
        </p:nvSpPr>
        <p:spPr>
          <a:xfrm>
            <a:off x="304799" y="264405"/>
            <a:ext cx="9995972" cy="1432193"/>
          </a:xfrm>
          <a:prstGeom prst="roundRect">
            <a:avLst/>
          </a:prstGeom>
          <a:solidFill>
            <a:schemeClr val="accent4">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2058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6067A-B616-BBB6-D54D-88B7D85713F7}"/>
              </a:ext>
            </a:extLst>
          </p:cNvPr>
          <p:cNvSpPr>
            <a:spLocks noGrp="1"/>
          </p:cNvSpPr>
          <p:nvPr>
            <p:ph type="title"/>
          </p:nvPr>
        </p:nvSpPr>
        <p:spPr>
          <a:xfrm>
            <a:off x="628879" y="387160"/>
            <a:ext cx="10515600" cy="1325563"/>
          </a:xfrm>
        </p:spPr>
        <p:txBody>
          <a:bodyPr/>
          <a:lstStyle/>
          <a:p>
            <a:r>
              <a:rPr lang="en-GB" sz="4000" b="1" dirty="0">
                <a:latin typeface="Arial" panose="020B0604020202020204" pitchFamily="34" charset="0"/>
                <a:cs typeface="Arial" panose="020B0604020202020204" pitchFamily="34" charset="0"/>
              </a:rPr>
              <a:t>Be Honest When you Make a Mistake</a:t>
            </a:r>
          </a:p>
        </p:txBody>
      </p:sp>
      <p:sp>
        <p:nvSpPr>
          <p:cNvPr id="3" name="Content Placeholder 2">
            <a:extLst>
              <a:ext uri="{FF2B5EF4-FFF2-40B4-BE49-F238E27FC236}">
                <a16:creationId xmlns:a16="http://schemas.microsoft.com/office/drawing/2014/main" id="{23D88430-527A-CD78-BC75-475398F28430}"/>
              </a:ext>
            </a:extLst>
          </p:cNvPr>
          <p:cNvSpPr>
            <a:spLocks noGrp="1"/>
          </p:cNvSpPr>
          <p:nvPr>
            <p:ph idx="1"/>
          </p:nvPr>
        </p:nvSpPr>
        <p:spPr>
          <a:xfrm>
            <a:off x="519679" y="1535767"/>
            <a:ext cx="11576842" cy="3786465"/>
          </a:xfrm>
        </p:spPr>
        <p:txBody>
          <a:bodyPr/>
          <a:lstStyle/>
          <a:p>
            <a:pPr algn="l" fontAlgn="base"/>
            <a:r>
              <a:rPr lang="en-GB" sz="2600" b="0" i="0" dirty="0">
                <a:solidFill>
                  <a:srgbClr val="000000"/>
                </a:solidFill>
                <a:effectLst/>
                <a:latin typeface="RobotoSlab-Regular"/>
              </a:rPr>
              <a:t>When you make a mistake it is horrible to experience, but </a:t>
            </a:r>
            <a:r>
              <a:rPr lang="en-GB" sz="2600" b="1" i="0" dirty="0">
                <a:solidFill>
                  <a:srgbClr val="000000"/>
                </a:solidFill>
                <a:effectLst/>
                <a:latin typeface="RobotoSlab-Regular"/>
              </a:rPr>
              <a:t>we are all human</a:t>
            </a:r>
          </a:p>
          <a:p>
            <a:pPr algn="l" fontAlgn="base"/>
            <a:r>
              <a:rPr lang="en-GB" sz="2600" b="1" i="0" dirty="0">
                <a:solidFill>
                  <a:srgbClr val="000000"/>
                </a:solidFill>
                <a:effectLst/>
                <a:latin typeface="RobotoSlab-Regular"/>
              </a:rPr>
              <a:t>Take responsibility </a:t>
            </a:r>
            <a:r>
              <a:rPr lang="en-GB" sz="2600" b="0" i="0" dirty="0">
                <a:solidFill>
                  <a:srgbClr val="000000"/>
                </a:solidFill>
                <a:effectLst/>
                <a:latin typeface="RobotoSlab-Regular"/>
              </a:rPr>
              <a:t>for the mistake — don’t wait to get caught.</a:t>
            </a:r>
          </a:p>
          <a:p>
            <a:pPr algn="l" fontAlgn="base"/>
            <a:r>
              <a:rPr lang="en-GB" sz="2600" b="1" i="0" dirty="0">
                <a:solidFill>
                  <a:srgbClr val="000000"/>
                </a:solidFill>
                <a:effectLst/>
                <a:latin typeface="RobotoSlab-Regular"/>
              </a:rPr>
              <a:t>Owning up </a:t>
            </a:r>
            <a:r>
              <a:rPr lang="en-GB" sz="2600" b="0" i="0" dirty="0">
                <a:solidFill>
                  <a:srgbClr val="000000"/>
                </a:solidFill>
                <a:effectLst/>
                <a:latin typeface="RobotoSlab-Regular"/>
              </a:rPr>
              <a:t>shows personal accountability and cements your integrity.</a:t>
            </a:r>
          </a:p>
          <a:p>
            <a:pPr algn="l" fontAlgn="base"/>
            <a:r>
              <a:rPr lang="en-GB" sz="2600" b="1" i="0" dirty="0">
                <a:solidFill>
                  <a:srgbClr val="000000"/>
                </a:solidFill>
                <a:effectLst/>
                <a:latin typeface="RobotoSlab-Regular"/>
              </a:rPr>
              <a:t>Don’t shift the blame </a:t>
            </a:r>
            <a:r>
              <a:rPr lang="en-GB" sz="2600" b="0" i="0" dirty="0">
                <a:solidFill>
                  <a:srgbClr val="000000"/>
                </a:solidFill>
                <a:effectLst/>
                <a:latin typeface="RobotoSlab-Regular"/>
              </a:rPr>
              <a:t>or make an excuse but do point out anything that contributed to the mistake so it can be corrected in the future.</a:t>
            </a:r>
          </a:p>
          <a:p>
            <a:pPr algn="l" fontAlgn="base"/>
            <a:r>
              <a:rPr lang="en-GB" sz="2600" b="0" i="0" dirty="0">
                <a:solidFill>
                  <a:srgbClr val="000000"/>
                </a:solidFill>
                <a:effectLst/>
                <a:latin typeface="RobotoSlab-Regular"/>
              </a:rPr>
              <a:t>Companies should view mistakes as </a:t>
            </a:r>
            <a:r>
              <a:rPr lang="en-GB" sz="2600" b="1" i="0" dirty="0">
                <a:solidFill>
                  <a:srgbClr val="000000"/>
                </a:solidFill>
                <a:effectLst/>
                <a:latin typeface="RobotoSlab-Regular"/>
              </a:rPr>
              <a:t>learning opportunities. </a:t>
            </a:r>
          </a:p>
          <a:p>
            <a:pPr algn="l" fontAlgn="base"/>
            <a:r>
              <a:rPr lang="en-GB" sz="2600" dirty="0">
                <a:solidFill>
                  <a:srgbClr val="000000"/>
                </a:solidFill>
                <a:latin typeface="RobotoSlab-Regular"/>
              </a:rPr>
              <a:t>When you make a mistake, </a:t>
            </a:r>
            <a:r>
              <a:rPr lang="en-GB" sz="2600" b="1" dirty="0">
                <a:solidFill>
                  <a:srgbClr val="000000"/>
                </a:solidFill>
                <a:latin typeface="RobotoSlab-Regular"/>
              </a:rPr>
              <a:t>reflect</a:t>
            </a:r>
            <a:r>
              <a:rPr lang="en-GB" sz="2600" dirty="0">
                <a:solidFill>
                  <a:srgbClr val="000000"/>
                </a:solidFill>
                <a:latin typeface="RobotoSlab-Regular"/>
              </a:rPr>
              <a:t> on what happened, </a:t>
            </a:r>
            <a:r>
              <a:rPr lang="en-GB" sz="2600" b="1" dirty="0">
                <a:solidFill>
                  <a:srgbClr val="000000"/>
                </a:solidFill>
                <a:latin typeface="RobotoSlab-Regular"/>
              </a:rPr>
              <a:t>learn </a:t>
            </a:r>
            <a:r>
              <a:rPr lang="en-GB" sz="2600" dirty="0">
                <a:solidFill>
                  <a:srgbClr val="000000"/>
                </a:solidFill>
                <a:latin typeface="RobotoSlab-Regular"/>
              </a:rPr>
              <a:t>from the mistake and make sure you deliver better next time</a:t>
            </a:r>
            <a:endParaRPr lang="en-GB" sz="2600" dirty="0"/>
          </a:p>
        </p:txBody>
      </p:sp>
      <p:sp>
        <p:nvSpPr>
          <p:cNvPr id="4" name="Rectangle: Rounded Corners 3">
            <a:extLst>
              <a:ext uri="{FF2B5EF4-FFF2-40B4-BE49-F238E27FC236}">
                <a16:creationId xmlns:a16="http://schemas.microsoft.com/office/drawing/2014/main" id="{97B9E615-4895-0303-0533-83A2D2060A2F}"/>
              </a:ext>
            </a:extLst>
          </p:cNvPr>
          <p:cNvSpPr/>
          <p:nvPr/>
        </p:nvSpPr>
        <p:spPr>
          <a:xfrm>
            <a:off x="616944" y="264405"/>
            <a:ext cx="9529591" cy="771181"/>
          </a:xfrm>
          <a:prstGeom prst="roundRect">
            <a:avLst/>
          </a:prstGeom>
          <a:solidFill>
            <a:schemeClr val="accent6">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9441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5AF05-D5F3-0468-7C40-3ADD647820E5}"/>
              </a:ext>
            </a:extLst>
          </p:cNvPr>
          <p:cNvSpPr>
            <a:spLocks noGrp="1"/>
          </p:cNvSpPr>
          <p:nvPr>
            <p:ph type="title"/>
          </p:nvPr>
        </p:nvSpPr>
        <p:spPr>
          <a:xfrm>
            <a:off x="728031" y="409194"/>
            <a:ext cx="10515600" cy="846729"/>
          </a:xfrm>
        </p:spPr>
        <p:txBody>
          <a:bodyPr/>
          <a:lstStyle/>
          <a:p>
            <a:r>
              <a:rPr lang="en-GB" sz="4000" b="1" dirty="0">
                <a:latin typeface="Arial" panose="020B0604020202020204" pitchFamily="34" charset="0"/>
                <a:cs typeface="Arial" panose="020B0604020202020204" pitchFamily="34" charset="0"/>
              </a:rPr>
              <a:t>Apologise</a:t>
            </a:r>
          </a:p>
        </p:txBody>
      </p:sp>
      <p:sp>
        <p:nvSpPr>
          <p:cNvPr id="3" name="Content Placeholder 2">
            <a:extLst>
              <a:ext uri="{FF2B5EF4-FFF2-40B4-BE49-F238E27FC236}">
                <a16:creationId xmlns:a16="http://schemas.microsoft.com/office/drawing/2014/main" id="{E698E765-AD44-7371-F76F-7535DD70AA07}"/>
              </a:ext>
            </a:extLst>
          </p:cNvPr>
          <p:cNvSpPr>
            <a:spLocks noGrp="1"/>
          </p:cNvSpPr>
          <p:nvPr>
            <p:ph idx="1"/>
          </p:nvPr>
        </p:nvSpPr>
        <p:spPr>
          <a:xfrm>
            <a:off x="507692" y="1602426"/>
            <a:ext cx="11897299" cy="3168406"/>
          </a:xfrm>
        </p:spPr>
        <p:txBody>
          <a:bodyPr/>
          <a:lstStyle/>
          <a:p>
            <a:r>
              <a:rPr lang="en-GB" sz="3600" dirty="0"/>
              <a:t>No one likes to admit they’ve made a mistake, but </a:t>
            </a:r>
            <a:r>
              <a:rPr lang="en-GB" sz="3600" b="1" dirty="0"/>
              <a:t>saying sorry is a simple </a:t>
            </a:r>
            <a:r>
              <a:rPr lang="en-GB" sz="3600" dirty="0"/>
              <a:t>way to diffuse any situation.</a:t>
            </a:r>
          </a:p>
          <a:p>
            <a:endParaRPr lang="en-GB" sz="1200" dirty="0"/>
          </a:p>
          <a:p>
            <a:r>
              <a:rPr lang="en-GB" sz="3600" dirty="0"/>
              <a:t>Make sure you’re </a:t>
            </a:r>
            <a:r>
              <a:rPr lang="en-GB" sz="3600" b="1" dirty="0"/>
              <a:t>authentic </a:t>
            </a:r>
            <a:r>
              <a:rPr lang="en-GB" sz="3600" dirty="0"/>
              <a:t>when you apologize. </a:t>
            </a:r>
          </a:p>
          <a:p>
            <a:endParaRPr lang="en-GB" sz="1200" dirty="0"/>
          </a:p>
          <a:p>
            <a:r>
              <a:rPr lang="en-GB" sz="3600" dirty="0"/>
              <a:t>Be clear </a:t>
            </a:r>
            <a:r>
              <a:rPr lang="en-GB" sz="3600" b="1" dirty="0"/>
              <a:t>you know what you’re apologizing for </a:t>
            </a:r>
            <a:r>
              <a:rPr lang="en-GB" sz="3600" dirty="0"/>
              <a:t>and the impact that it’s had.</a:t>
            </a:r>
          </a:p>
        </p:txBody>
      </p:sp>
      <p:sp>
        <p:nvSpPr>
          <p:cNvPr id="4" name="Rectangle: Rounded Corners 3">
            <a:extLst>
              <a:ext uri="{FF2B5EF4-FFF2-40B4-BE49-F238E27FC236}">
                <a16:creationId xmlns:a16="http://schemas.microsoft.com/office/drawing/2014/main" id="{E248E81A-E32E-7FCA-051F-7AD03F677642}"/>
              </a:ext>
            </a:extLst>
          </p:cNvPr>
          <p:cNvSpPr/>
          <p:nvPr/>
        </p:nvSpPr>
        <p:spPr>
          <a:xfrm>
            <a:off x="616944" y="264405"/>
            <a:ext cx="9529591" cy="771181"/>
          </a:xfrm>
          <a:prstGeom prst="roundRect">
            <a:avLst/>
          </a:prstGeom>
          <a:solidFill>
            <a:schemeClr val="accent6">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2811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51EF0-CD45-E850-7326-CDB9D741B7EF}"/>
              </a:ext>
            </a:extLst>
          </p:cNvPr>
          <p:cNvSpPr>
            <a:spLocks noGrp="1"/>
          </p:cNvSpPr>
          <p:nvPr>
            <p:ph type="title"/>
          </p:nvPr>
        </p:nvSpPr>
        <p:spPr>
          <a:xfrm>
            <a:off x="209320" y="365126"/>
            <a:ext cx="11655846" cy="1325563"/>
          </a:xfrm>
        </p:spPr>
        <p:txBody>
          <a:bodyPr/>
          <a:lstStyle/>
          <a:p>
            <a:r>
              <a:rPr lang="en-GB" b="1" dirty="0">
                <a:latin typeface="Arial" panose="020B0604020202020204" pitchFamily="34" charset="0"/>
                <a:cs typeface="Arial" panose="020B0604020202020204" pitchFamily="34" charset="0"/>
              </a:rPr>
              <a:t>Take Responsibility for resolving the issue</a:t>
            </a:r>
          </a:p>
        </p:txBody>
      </p:sp>
      <p:sp>
        <p:nvSpPr>
          <p:cNvPr id="3" name="Content Placeholder 2">
            <a:extLst>
              <a:ext uri="{FF2B5EF4-FFF2-40B4-BE49-F238E27FC236}">
                <a16:creationId xmlns:a16="http://schemas.microsoft.com/office/drawing/2014/main" id="{5713ADFA-2601-C277-8E04-AD203A3334E6}"/>
              </a:ext>
            </a:extLst>
          </p:cNvPr>
          <p:cNvSpPr>
            <a:spLocks noGrp="1"/>
          </p:cNvSpPr>
          <p:nvPr>
            <p:ph idx="1"/>
          </p:nvPr>
        </p:nvSpPr>
        <p:spPr>
          <a:xfrm>
            <a:off x="209320" y="1407578"/>
            <a:ext cx="11369408" cy="4351338"/>
          </a:xfrm>
        </p:spPr>
        <p:txBody>
          <a:bodyPr/>
          <a:lstStyle/>
          <a:p>
            <a:pPr algn="l" fontAlgn="base"/>
            <a:r>
              <a:rPr lang="en-GB" b="0" i="0" dirty="0">
                <a:solidFill>
                  <a:srgbClr val="000000"/>
                </a:solidFill>
                <a:effectLst/>
                <a:latin typeface="RobotoSlab-Regular"/>
              </a:rPr>
              <a:t>Take responsibility for </a:t>
            </a:r>
            <a:r>
              <a:rPr lang="en-GB" b="1" i="0" dirty="0">
                <a:solidFill>
                  <a:srgbClr val="000000"/>
                </a:solidFill>
                <a:effectLst/>
                <a:latin typeface="RobotoSlab-Regular"/>
              </a:rPr>
              <a:t>finding a solution </a:t>
            </a:r>
            <a:r>
              <a:rPr lang="en-GB" b="0" i="0" dirty="0">
                <a:solidFill>
                  <a:srgbClr val="000000"/>
                </a:solidFill>
                <a:effectLst/>
                <a:latin typeface="RobotoSlab-Regular"/>
              </a:rPr>
              <a:t>to the mistake</a:t>
            </a:r>
          </a:p>
          <a:p>
            <a:pPr marL="0" indent="0" algn="l" fontAlgn="base">
              <a:buNone/>
            </a:pPr>
            <a:endParaRPr lang="en-GB" sz="800" b="0" i="0" dirty="0">
              <a:solidFill>
                <a:srgbClr val="000000"/>
              </a:solidFill>
              <a:effectLst/>
              <a:latin typeface="RobotoSlab-Regular"/>
            </a:endParaRPr>
          </a:p>
          <a:p>
            <a:pPr algn="l" fontAlgn="base"/>
            <a:r>
              <a:rPr lang="en-GB" b="1" i="0" dirty="0">
                <a:solidFill>
                  <a:srgbClr val="000000"/>
                </a:solidFill>
                <a:effectLst/>
                <a:latin typeface="RobotoSlab-Regular"/>
              </a:rPr>
              <a:t>Really listen </a:t>
            </a:r>
            <a:r>
              <a:rPr lang="en-GB" b="0" i="0" dirty="0">
                <a:solidFill>
                  <a:srgbClr val="000000"/>
                </a:solidFill>
                <a:effectLst/>
                <a:latin typeface="RobotoSlab-Regular"/>
              </a:rPr>
              <a:t>to the issue and </a:t>
            </a:r>
            <a:r>
              <a:rPr lang="en-GB" b="1" i="0" dirty="0">
                <a:solidFill>
                  <a:srgbClr val="000000"/>
                </a:solidFill>
                <a:effectLst/>
                <a:latin typeface="RobotoSlab-Regular"/>
              </a:rPr>
              <a:t>explore</a:t>
            </a:r>
            <a:r>
              <a:rPr lang="en-GB" b="0" i="0" dirty="0">
                <a:solidFill>
                  <a:srgbClr val="000000"/>
                </a:solidFill>
                <a:effectLst/>
                <a:latin typeface="RobotoSlab-Regular"/>
              </a:rPr>
              <a:t> what is needed to make things right</a:t>
            </a:r>
            <a:endParaRPr lang="en-GB" dirty="0">
              <a:solidFill>
                <a:srgbClr val="000000"/>
              </a:solidFill>
              <a:latin typeface="RobotoSlab-Regular"/>
            </a:endParaRPr>
          </a:p>
          <a:p>
            <a:pPr marL="0" indent="0" algn="l" fontAlgn="base">
              <a:buNone/>
            </a:pPr>
            <a:endParaRPr lang="en-GB" sz="500" b="0" i="0" dirty="0">
              <a:solidFill>
                <a:srgbClr val="000000"/>
              </a:solidFill>
              <a:effectLst/>
              <a:latin typeface="RobotoSlab-Regular"/>
            </a:endParaRPr>
          </a:p>
          <a:p>
            <a:pPr algn="l" fontAlgn="base"/>
            <a:r>
              <a:rPr lang="en-GB" b="1" dirty="0">
                <a:solidFill>
                  <a:srgbClr val="000000"/>
                </a:solidFill>
                <a:latin typeface="RobotoSlab-Regular"/>
              </a:rPr>
              <a:t>A</a:t>
            </a:r>
            <a:r>
              <a:rPr lang="en-GB" b="1" i="0" dirty="0">
                <a:solidFill>
                  <a:srgbClr val="000000"/>
                </a:solidFill>
                <a:effectLst/>
                <a:latin typeface="RobotoSlab-Regular"/>
              </a:rPr>
              <a:t>gree</a:t>
            </a:r>
            <a:r>
              <a:rPr lang="en-GB" b="0" i="0" dirty="0">
                <a:solidFill>
                  <a:srgbClr val="000000"/>
                </a:solidFill>
                <a:effectLst/>
                <a:latin typeface="RobotoSlab-Regular"/>
              </a:rPr>
              <a:t> a solution, </a:t>
            </a:r>
            <a:r>
              <a:rPr lang="en-GB" b="1" i="0" dirty="0">
                <a:solidFill>
                  <a:srgbClr val="000000"/>
                </a:solidFill>
                <a:effectLst/>
                <a:latin typeface="RobotoSlab-Regular"/>
              </a:rPr>
              <a:t>follow-up</a:t>
            </a:r>
            <a:r>
              <a:rPr lang="en-GB" b="0" i="0" dirty="0">
                <a:solidFill>
                  <a:srgbClr val="000000"/>
                </a:solidFill>
                <a:effectLst/>
                <a:latin typeface="RobotoSlab-Regular"/>
              </a:rPr>
              <a:t> to make sure action has been taken</a:t>
            </a:r>
          </a:p>
          <a:p>
            <a:pPr algn="l" fontAlgn="base"/>
            <a:endParaRPr lang="en-GB" sz="600" b="0" i="0" dirty="0">
              <a:solidFill>
                <a:srgbClr val="000000"/>
              </a:solidFill>
              <a:effectLst/>
              <a:latin typeface="RobotoSlab-Regular"/>
            </a:endParaRPr>
          </a:p>
          <a:p>
            <a:pPr algn="l" fontAlgn="base"/>
            <a:r>
              <a:rPr lang="en-GB" dirty="0">
                <a:solidFill>
                  <a:srgbClr val="000000"/>
                </a:solidFill>
                <a:latin typeface="RobotoSlab-Regular"/>
              </a:rPr>
              <a:t>M</a:t>
            </a:r>
            <a:r>
              <a:rPr lang="en-GB" b="0" i="0" dirty="0">
                <a:solidFill>
                  <a:srgbClr val="000000"/>
                </a:solidFill>
                <a:effectLst/>
                <a:latin typeface="RobotoSlab-Regular"/>
              </a:rPr>
              <a:t>ake sure to </a:t>
            </a:r>
            <a:r>
              <a:rPr lang="en-GB" b="1" i="0" dirty="0">
                <a:solidFill>
                  <a:srgbClr val="000000"/>
                </a:solidFill>
                <a:effectLst/>
                <a:latin typeface="RobotoSlab-Regular"/>
              </a:rPr>
              <a:t>give feedback</a:t>
            </a:r>
            <a:r>
              <a:rPr lang="en-GB" b="0" i="0" dirty="0">
                <a:solidFill>
                  <a:srgbClr val="000000"/>
                </a:solidFill>
                <a:effectLst/>
                <a:latin typeface="RobotoSlab-Regular"/>
              </a:rPr>
              <a:t> to the team (or department where the problem originated) so that everyone can learn and make sure </a:t>
            </a:r>
            <a:r>
              <a:rPr lang="en-GB" dirty="0">
                <a:solidFill>
                  <a:srgbClr val="000000"/>
                </a:solidFill>
                <a:latin typeface="RobotoSlab-Regular"/>
              </a:rPr>
              <a:t>that the same problem does not arise again</a:t>
            </a:r>
            <a:r>
              <a:rPr lang="en-GB" b="0" i="0" dirty="0">
                <a:solidFill>
                  <a:srgbClr val="000000"/>
                </a:solidFill>
                <a:effectLst/>
                <a:latin typeface="RobotoSlab-Regular"/>
              </a:rPr>
              <a:t>. </a:t>
            </a:r>
            <a:endParaRPr lang="en-GB" dirty="0"/>
          </a:p>
        </p:txBody>
      </p:sp>
      <p:sp>
        <p:nvSpPr>
          <p:cNvPr id="4" name="Rectangle: Rounded Corners 3">
            <a:extLst>
              <a:ext uri="{FF2B5EF4-FFF2-40B4-BE49-F238E27FC236}">
                <a16:creationId xmlns:a16="http://schemas.microsoft.com/office/drawing/2014/main" id="{D4711464-A613-43BE-5943-586BFA07C7AC}"/>
              </a:ext>
            </a:extLst>
          </p:cNvPr>
          <p:cNvSpPr/>
          <p:nvPr/>
        </p:nvSpPr>
        <p:spPr>
          <a:xfrm>
            <a:off x="209320" y="264405"/>
            <a:ext cx="11534661" cy="771181"/>
          </a:xfrm>
          <a:prstGeom prst="roundRect">
            <a:avLst/>
          </a:prstGeom>
          <a:solidFill>
            <a:schemeClr val="accent6">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9170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50-9B9E-EDC8-97C5-790F4AAE2D78}"/>
              </a:ext>
            </a:extLst>
          </p:cNvPr>
          <p:cNvSpPr>
            <a:spLocks noGrp="1"/>
          </p:cNvSpPr>
          <p:nvPr>
            <p:ph type="title"/>
          </p:nvPr>
        </p:nvSpPr>
        <p:spPr>
          <a:xfrm>
            <a:off x="463626" y="365126"/>
            <a:ext cx="10515600" cy="1325563"/>
          </a:xfrm>
        </p:spPr>
        <p:txBody>
          <a:bodyPr/>
          <a:lstStyle/>
          <a:p>
            <a:r>
              <a:rPr lang="en-GB" sz="4000" b="1" dirty="0">
                <a:latin typeface="Arial" panose="020B0604020202020204" pitchFamily="34" charset="0"/>
                <a:cs typeface="Arial" panose="020B0604020202020204" pitchFamily="34" charset="0"/>
              </a:rPr>
              <a:t>Be reliable</a:t>
            </a:r>
          </a:p>
        </p:txBody>
      </p:sp>
      <p:sp>
        <p:nvSpPr>
          <p:cNvPr id="3" name="Content Placeholder 2">
            <a:extLst>
              <a:ext uri="{FF2B5EF4-FFF2-40B4-BE49-F238E27FC236}">
                <a16:creationId xmlns:a16="http://schemas.microsoft.com/office/drawing/2014/main" id="{BC05DBB3-C79A-9091-EA17-4C84F74F7F5E}"/>
              </a:ext>
            </a:extLst>
          </p:cNvPr>
          <p:cNvSpPr>
            <a:spLocks noGrp="1"/>
          </p:cNvSpPr>
          <p:nvPr>
            <p:ph idx="1"/>
          </p:nvPr>
        </p:nvSpPr>
        <p:spPr>
          <a:xfrm>
            <a:off x="333458" y="1333425"/>
            <a:ext cx="11858542" cy="4351338"/>
          </a:xfrm>
        </p:spPr>
        <p:txBody>
          <a:bodyPr/>
          <a:lstStyle/>
          <a:p>
            <a:pPr algn="l" fontAlgn="base"/>
            <a:r>
              <a:rPr lang="en-GB" b="0" i="0" dirty="0">
                <a:solidFill>
                  <a:srgbClr val="000000"/>
                </a:solidFill>
                <a:effectLst/>
                <a:latin typeface="RobotoSlab-Regular"/>
              </a:rPr>
              <a:t>A crucial part of personal accountability is </a:t>
            </a:r>
            <a:r>
              <a:rPr lang="en-GB" b="1" i="0" dirty="0">
                <a:solidFill>
                  <a:srgbClr val="000000"/>
                </a:solidFill>
                <a:effectLst/>
                <a:latin typeface="RobotoSlab-Regular"/>
              </a:rPr>
              <a:t>delivering </a:t>
            </a:r>
            <a:r>
              <a:rPr lang="en-GB" b="0" i="0" dirty="0">
                <a:solidFill>
                  <a:srgbClr val="000000"/>
                </a:solidFill>
                <a:effectLst/>
                <a:latin typeface="RobotoSlab-Regular"/>
              </a:rPr>
              <a:t>what you say you will when you say you will</a:t>
            </a:r>
          </a:p>
          <a:p>
            <a:pPr algn="l" fontAlgn="base"/>
            <a:endParaRPr lang="en-GB" sz="1100" b="0" i="0" dirty="0">
              <a:solidFill>
                <a:srgbClr val="000000"/>
              </a:solidFill>
              <a:effectLst/>
              <a:latin typeface="RobotoSlab-Regular"/>
            </a:endParaRPr>
          </a:p>
          <a:p>
            <a:pPr algn="l" fontAlgn="base"/>
            <a:r>
              <a:rPr lang="en-GB" b="1" dirty="0">
                <a:solidFill>
                  <a:srgbClr val="000000"/>
                </a:solidFill>
                <a:latin typeface="RobotoSlab-Regular"/>
              </a:rPr>
              <a:t>D</a:t>
            </a:r>
            <a:r>
              <a:rPr lang="en-GB" b="1" i="0" dirty="0">
                <a:solidFill>
                  <a:srgbClr val="000000"/>
                </a:solidFill>
                <a:effectLst/>
                <a:latin typeface="RobotoSlab-Regular"/>
              </a:rPr>
              <a:t>on’t overcommit</a:t>
            </a:r>
          </a:p>
          <a:p>
            <a:pPr algn="l" fontAlgn="base"/>
            <a:endParaRPr lang="en-GB" sz="1050" b="0" i="0" dirty="0">
              <a:solidFill>
                <a:srgbClr val="000000"/>
              </a:solidFill>
              <a:effectLst/>
              <a:latin typeface="RobotoSlab-Regular"/>
            </a:endParaRPr>
          </a:p>
          <a:p>
            <a:pPr algn="l" fontAlgn="base"/>
            <a:r>
              <a:rPr lang="en-GB" b="0" i="0" dirty="0">
                <a:solidFill>
                  <a:srgbClr val="000000"/>
                </a:solidFill>
                <a:effectLst/>
                <a:latin typeface="RobotoSlab-Regular"/>
              </a:rPr>
              <a:t>Create </a:t>
            </a:r>
            <a:r>
              <a:rPr lang="en-GB" b="1" i="0" dirty="0">
                <a:solidFill>
                  <a:srgbClr val="000000"/>
                </a:solidFill>
                <a:effectLst/>
                <a:latin typeface="RobotoSlab-Regular"/>
              </a:rPr>
              <a:t>appropriate boundaries </a:t>
            </a:r>
            <a:r>
              <a:rPr lang="en-GB" b="0" i="0" dirty="0">
                <a:solidFill>
                  <a:srgbClr val="000000"/>
                </a:solidFill>
                <a:effectLst/>
                <a:latin typeface="RobotoSlab-Regular"/>
              </a:rPr>
              <a:t>to maintain your hard-fought credibility.</a:t>
            </a:r>
          </a:p>
          <a:p>
            <a:pPr algn="l" fontAlgn="base"/>
            <a:endParaRPr lang="en-GB" sz="1050" b="0" i="0" dirty="0">
              <a:solidFill>
                <a:srgbClr val="000000"/>
              </a:solidFill>
              <a:effectLst/>
              <a:latin typeface="RobotoSlab-Regular"/>
            </a:endParaRPr>
          </a:p>
          <a:p>
            <a:pPr algn="l" fontAlgn="base"/>
            <a:r>
              <a:rPr lang="en-GB" b="0" i="0" dirty="0">
                <a:solidFill>
                  <a:srgbClr val="000000"/>
                </a:solidFill>
                <a:effectLst/>
                <a:latin typeface="RobotoSlab-Regular"/>
              </a:rPr>
              <a:t>As work comes in, write down the </a:t>
            </a:r>
            <a:r>
              <a:rPr lang="en-GB" b="1" i="0" dirty="0">
                <a:solidFill>
                  <a:srgbClr val="000000"/>
                </a:solidFill>
                <a:effectLst/>
                <a:latin typeface="RobotoSlab-Regular"/>
              </a:rPr>
              <a:t>scope of the task</a:t>
            </a:r>
            <a:r>
              <a:rPr lang="en-GB" b="0" i="0" dirty="0">
                <a:solidFill>
                  <a:srgbClr val="000000"/>
                </a:solidFill>
                <a:effectLst/>
                <a:latin typeface="RobotoSlab-Regular"/>
              </a:rPr>
              <a:t>, when it’s due, and </a:t>
            </a:r>
            <a:r>
              <a:rPr lang="en-GB" b="1" i="0" dirty="0">
                <a:solidFill>
                  <a:srgbClr val="000000"/>
                </a:solidFill>
                <a:effectLst/>
                <a:latin typeface="RobotoSlab-Regular"/>
              </a:rPr>
              <a:t>confirm</a:t>
            </a:r>
            <a:r>
              <a:rPr lang="en-GB" b="0" i="0" dirty="0">
                <a:solidFill>
                  <a:srgbClr val="000000"/>
                </a:solidFill>
                <a:effectLst/>
                <a:latin typeface="RobotoSlab-Regular"/>
              </a:rPr>
              <a:t> that with whoever gave you the work</a:t>
            </a:r>
          </a:p>
        </p:txBody>
      </p:sp>
      <p:sp>
        <p:nvSpPr>
          <p:cNvPr id="4" name="Rectangle: Rounded Corners 3">
            <a:extLst>
              <a:ext uri="{FF2B5EF4-FFF2-40B4-BE49-F238E27FC236}">
                <a16:creationId xmlns:a16="http://schemas.microsoft.com/office/drawing/2014/main" id="{7F66CD0E-3E40-5E94-993A-A02DE442D317}"/>
              </a:ext>
            </a:extLst>
          </p:cNvPr>
          <p:cNvSpPr/>
          <p:nvPr/>
        </p:nvSpPr>
        <p:spPr>
          <a:xfrm>
            <a:off x="333458" y="264405"/>
            <a:ext cx="9813077" cy="771181"/>
          </a:xfrm>
          <a:prstGeom prst="roundRect">
            <a:avLst/>
          </a:prstGeom>
          <a:solidFill>
            <a:schemeClr val="accent6">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3674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50-9B9E-EDC8-97C5-790F4AAE2D78}"/>
              </a:ext>
            </a:extLst>
          </p:cNvPr>
          <p:cNvSpPr>
            <a:spLocks noGrp="1"/>
          </p:cNvSpPr>
          <p:nvPr>
            <p:ph type="title"/>
          </p:nvPr>
        </p:nvSpPr>
        <p:spPr>
          <a:xfrm>
            <a:off x="454645" y="409192"/>
            <a:ext cx="10515600" cy="1325563"/>
          </a:xfrm>
        </p:spPr>
        <p:txBody>
          <a:bodyPr/>
          <a:lstStyle/>
          <a:p>
            <a:r>
              <a:rPr lang="en-GB" sz="4000" b="1" dirty="0">
                <a:latin typeface="Arial" panose="020B0604020202020204" pitchFamily="34" charset="0"/>
                <a:cs typeface="Arial" panose="020B0604020202020204" pitchFamily="34" charset="0"/>
              </a:rPr>
              <a:t>Be reliable </a:t>
            </a:r>
            <a:r>
              <a:rPr lang="en-GB" sz="2400" b="1" dirty="0">
                <a:latin typeface="Arial" panose="020B0604020202020204" pitchFamily="34" charset="0"/>
                <a:cs typeface="Arial" panose="020B0604020202020204" pitchFamily="34" charset="0"/>
              </a:rPr>
              <a:t>(cont.)</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05DBB3-C79A-9091-EA17-4C84F74F7F5E}"/>
              </a:ext>
            </a:extLst>
          </p:cNvPr>
          <p:cNvSpPr>
            <a:spLocks noGrp="1"/>
          </p:cNvSpPr>
          <p:nvPr>
            <p:ph idx="1"/>
          </p:nvPr>
        </p:nvSpPr>
        <p:spPr>
          <a:xfrm>
            <a:off x="454645" y="1347396"/>
            <a:ext cx="10515600" cy="4351338"/>
          </a:xfrm>
        </p:spPr>
        <p:txBody>
          <a:bodyPr/>
          <a:lstStyle/>
          <a:p>
            <a:pPr algn="l" fontAlgn="base"/>
            <a:r>
              <a:rPr lang="en-GB" b="0" i="0" dirty="0">
                <a:solidFill>
                  <a:srgbClr val="000000"/>
                </a:solidFill>
                <a:effectLst/>
                <a:latin typeface="RobotoSlab-Regular"/>
              </a:rPr>
              <a:t>If additional tasks threaten to overwhelm you, </a:t>
            </a:r>
            <a:r>
              <a:rPr lang="en-GB" b="1" i="0" dirty="0">
                <a:solidFill>
                  <a:srgbClr val="000000"/>
                </a:solidFill>
                <a:effectLst/>
                <a:latin typeface="RobotoSlab-Regular"/>
              </a:rPr>
              <a:t>seek support </a:t>
            </a:r>
            <a:r>
              <a:rPr lang="en-GB" b="0" i="0" dirty="0">
                <a:solidFill>
                  <a:srgbClr val="000000"/>
                </a:solidFill>
                <a:effectLst/>
                <a:latin typeface="RobotoSlab-Regular"/>
              </a:rPr>
              <a:t>to prioritise your work</a:t>
            </a:r>
          </a:p>
          <a:p>
            <a:pPr algn="l" fontAlgn="base"/>
            <a:endParaRPr lang="en-GB" sz="1100" b="0" i="0" dirty="0">
              <a:solidFill>
                <a:srgbClr val="000000"/>
              </a:solidFill>
              <a:effectLst/>
              <a:latin typeface="RobotoSlab-Regular"/>
            </a:endParaRPr>
          </a:p>
          <a:p>
            <a:pPr algn="l" fontAlgn="base"/>
            <a:r>
              <a:rPr lang="en-GB" dirty="0">
                <a:solidFill>
                  <a:srgbClr val="000000"/>
                </a:solidFill>
                <a:latin typeface="RobotoSlab-Regular"/>
              </a:rPr>
              <a:t>As </a:t>
            </a:r>
            <a:r>
              <a:rPr lang="en-GB" b="0" i="0" dirty="0">
                <a:solidFill>
                  <a:srgbClr val="000000"/>
                </a:solidFill>
                <a:effectLst/>
                <a:latin typeface="RobotoSlab-Regular"/>
              </a:rPr>
              <a:t>new tasks come in, </a:t>
            </a:r>
            <a:r>
              <a:rPr lang="en-GB" b="1" i="0" dirty="0">
                <a:solidFill>
                  <a:srgbClr val="000000"/>
                </a:solidFill>
                <a:effectLst/>
                <a:latin typeface="RobotoSlab-Regular"/>
              </a:rPr>
              <a:t>confirm priorities</a:t>
            </a:r>
            <a:r>
              <a:rPr lang="en-GB" b="0" i="0" dirty="0">
                <a:solidFill>
                  <a:srgbClr val="000000"/>
                </a:solidFill>
                <a:effectLst/>
                <a:latin typeface="RobotoSlab-Regular"/>
              </a:rPr>
              <a:t> with your manager </a:t>
            </a:r>
          </a:p>
          <a:p>
            <a:pPr algn="l" fontAlgn="base"/>
            <a:endParaRPr lang="en-GB" sz="1050" b="0" i="0" dirty="0">
              <a:solidFill>
                <a:srgbClr val="000000"/>
              </a:solidFill>
              <a:effectLst/>
              <a:latin typeface="RobotoSlab-Regular"/>
            </a:endParaRPr>
          </a:p>
          <a:p>
            <a:pPr algn="l" fontAlgn="base"/>
            <a:r>
              <a:rPr lang="en-GB" dirty="0">
                <a:solidFill>
                  <a:srgbClr val="000000"/>
                </a:solidFill>
                <a:latin typeface="RobotoSlab-Regular"/>
              </a:rPr>
              <a:t>Are there any </a:t>
            </a:r>
            <a:r>
              <a:rPr lang="en-GB" b="1" dirty="0">
                <a:solidFill>
                  <a:srgbClr val="000000"/>
                </a:solidFill>
                <a:latin typeface="RobotoSlab-Regular"/>
              </a:rPr>
              <a:t>tasks y</a:t>
            </a:r>
            <a:r>
              <a:rPr lang="en-GB" b="1" i="0" dirty="0">
                <a:solidFill>
                  <a:srgbClr val="000000"/>
                </a:solidFill>
                <a:effectLst/>
                <a:latin typeface="RobotoSlab-Regular"/>
              </a:rPr>
              <a:t>ou can remove or delay </a:t>
            </a:r>
            <a:r>
              <a:rPr lang="en-GB" b="0" i="0" dirty="0">
                <a:solidFill>
                  <a:srgbClr val="000000"/>
                </a:solidFill>
                <a:effectLst/>
                <a:latin typeface="RobotoSlab-Regular"/>
              </a:rPr>
              <a:t>to accommodate the additional tasks?</a:t>
            </a:r>
          </a:p>
          <a:p>
            <a:pPr algn="l" fontAlgn="base"/>
            <a:endParaRPr lang="en-GB" sz="1050" b="0" i="0" dirty="0">
              <a:solidFill>
                <a:srgbClr val="000000"/>
              </a:solidFill>
              <a:effectLst/>
              <a:latin typeface="RobotoSlab-Regular"/>
            </a:endParaRPr>
          </a:p>
          <a:p>
            <a:pPr algn="l" fontAlgn="base"/>
            <a:r>
              <a:rPr lang="en-GB" b="0" i="0" dirty="0">
                <a:solidFill>
                  <a:srgbClr val="000000"/>
                </a:solidFill>
                <a:effectLst/>
                <a:latin typeface="RobotoSlab-Regular"/>
              </a:rPr>
              <a:t>Make sure any </a:t>
            </a:r>
            <a:r>
              <a:rPr lang="en-GB" b="1" i="0" dirty="0">
                <a:solidFill>
                  <a:srgbClr val="000000"/>
                </a:solidFill>
                <a:effectLst/>
                <a:latin typeface="RobotoSlab-Regular"/>
              </a:rPr>
              <a:t>delay is communicated </a:t>
            </a:r>
            <a:r>
              <a:rPr lang="en-GB" b="0" i="0" dirty="0">
                <a:solidFill>
                  <a:srgbClr val="000000"/>
                </a:solidFill>
                <a:effectLst/>
                <a:latin typeface="RobotoSlab-Regular"/>
              </a:rPr>
              <a:t>as early as possible so others can manage their workload effectively</a:t>
            </a:r>
          </a:p>
        </p:txBody>
      </p:sp>
      <p:sp>
        <p:nvSpPr>
          <p:cNvPr id="4" name="Rectangle: Rounded Corners 3">
            <a:extLst>
              <a:ext uri="{FF2B5EF4-FFF2-40B4-BE49-F238E27FC236}">
                <a16:creationId xmlns:a16="http://schemas.microsoft.com/office/drawing/2014/main" id="{31223B9E-9A7F-A225-5417-23574BCBC2DB}"/>
              </a:ext>
            </a:extLst>
          </p:cNvPr>
          <p:cNvSpPr/>
          <p:nvPr/>
        </p:nvSpPr>
        <p:spPr>
          <a:xfrm>
            <a:off x="454646" y="264405"/>
            <a:ext cx="9691890" cy="771181"/>
          </a:xfrm>
          <a:prstGeom prst="roundRect">
            <a:avLst/>
          </a:prstGeom>
          <a:solidFill>
            <a:schemeClr val="accent6">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30849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9C8493-C548-1E91-79B5-781366240166}"/>
              </a:ext>
            </a:extLst>
          </p:cNvPr>
          <p:cNvPicPr>
            <a:picLocks noChangeAspect="1"/>
          </p:cNvPicPr>
          <p:nvPr/>
        </p:nvPicPr>
        <p:blipFill rotWithShape="1">
          <a:blip r:embed="rId3"/>
          <a:srcRect l="19937" t="23180" r="20165" b="23077"/>
          <a:stretch/>
        </p:blipFill>
        <p:spPr>
          <a:xfrm>
            <a:off x="0" y="-106083"/>
            <a:ext cx="12192000" cy="5848200"/>
          </a:xfrm>
          <a:prstGeom prst="rect">
            <a:avLst/>
          </a:prstGeom>
        </p:spPr>
      </p:pic>
    </p:spTree>
    <p:extLst>
      <p:ext uri="{BB962C8B-B14F-4D97-AF65-F5344CB8AC3E}">
        <p14:creationId xmlns:p14="http://schemas.microsoft.com/office/powerpoint/2010/main" val="3299467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F6BC93-5FD9-C98B-1EFB-7F215A591933}"/>
              </a:ext>
            </a:extLst>
          </p:cNvPr>
          <p:cNvSpPr txBox="1"/>
          <p:nvPr/>
        </p:nvSpPr>
        <p:spPr>
          <a:xfrm>
            <a:off x="333459" y="1010417"/>
            <a:ext cx="11135100" cy="4462760"/>
          </a:xfrm>
          <a:prstGeom prst="rect">
            <a:avLst/>
          </a:prstGeom>
          <a:noFill/>
        </p:spPr>
        <p:txBody>
          <a:bodyPr wrap="square">
            <a:spAutoFit/>
          </a:bodyPr>
          <a:lstStyle/>
          <a:p>
            <a:r>
              <a:rPr lang="en-US" sz="3200" b="1" dirty="0"/>
              <a:t>Why is it important to:</a:t>
            </a:r>
            <a:br>
              <a:rPr lang="en-US" sz="2800" dirty="0"/>
            </a:br>
            <a:endParaRPr lang="en-US" sz="2800" dirty="0"/>
          </a:p>
          <a:p>
            <a:pPr marL="457200" indent="-457200">
              <a:buFont typeface="Arial" panose="020B0604020202020204" pitchFamily="34" charset="0"/>
              <a:buChar char="•"/>
            </a:pPr>
            <a:r>
              <a:rPr lang="en-US" sz="3200" dirty="0"/>
              <a:t>Set </a:t>
            </a:r>
            <a:r>
              <a:rPr lang="en-US" sz="3200" b="1" dirty="0"/>
              <a:t>SMART</a:t>
            </a:r>
            <a:r>
              <a:rPr lang="en-US" sz="3200" dirty="0"/>
              <a:t> goals and objectives	</a:t>
            </a:r>
          </a:p>
          <a:p>
            <a:pPr marL="457200" indent="-457200">
              <a:buFont typeface="Arial" panose="020B0604020202020204" pitchFamily="34" charset="0"/>
              <a:buChar char="•"/>
            </a:pPr>
            <a:r>
              <a:rPr lang="en-US" sz="3200" b="1" dirty="0" err="1"/>
              <a:t>Prioritise</a:t>
            </a:r>
            <a:r>
              <a:rPr lang="en-US" sz="3200" dirty="0"/>
              <a:t> urgent work and important work</a:t>
            </a:r>
          </a:p>
          <a:p>
            <a:pPr marL="457200" indent="-457200">
              <a:buFont typeface="Arial" panose="020B0604020202020204" pitchFamily="34" charset="0"/>
              <a:buChar char="•"/>
            </a:pPr>
            <a:r>
              <a:rPr lang="en-US" sz="3200" dirty="0"/>
              <a:t>Set </a:t>
            </a:r>
            <a:r>
              <a:rPr lang="en-US" sz="3200" b="1" dirty="0"/>
              <a:t>time limits </a:t>
            </a:r>
            <a:r>
              <a:rPr lang="en-US" sz="3200" dirty="0"/>
              <a:t>for tasks</a:t>
            </a:r>
          </a:p>
          <a:p>
            <a:pPr marL="457200" indent="-457200">
              <a:buFont typeface="Arial" panose="020B0604020202020204" pitchFamily="34" charset="0"/>
              <a:buChar char="•"/>
            </a:pPr>
            <a:r>
              <a:rPr lang="en-US" sz="3200" dirty="0"/>
              <a:t>Take </a:t>
            </a:r>
            <a:r>
              <a:rPr lang="en-US" sz="3200" b="1" dirty="0"/>
              <a:t>breaks</a:t>
            </a:r>
            <a:r>
              <a:rPr lang="en-US" sz="3200" dirty="0"/>
              <a:t> between tasks</a:t>
            </a:r>
          </a:p>
          <a:p>
            <a:pPr marL="457200" indent="-457200">
              <a:buFont typeface="Arial" panose="020B0604020202020204" pitchFamily="34" charset="0"/>
              <a:buChar char="•"/>
            </a:pPr>
            <a:r>
              <a:rPr lang="en-US" sz="3200" dirty="0"/>
              <a:t>Make daily and weekly </a:t>
            </a:r>
            <a:r>
              <a:rPr lang="en-US" sz="3200" b="1" dirty="0"/>
              <a:t>to-do lists</a:t>
            </a:r>
          </a:p>
          <a:p>
            <a:pPr marL="457200" indent="-457200">
              <a:buFont typeface="Arial" panose="020B0604020202020204" pitchFamily="34" charset="0"/>
              <a:buChar char="•"/>
            </a:pPr>
            <a:r>
              <a:rPr lang="en-US" sz="3200" b="1" dirty="0"/>
              <a:t>Delegate</a:t>
            </a:r>
            <a:r>
              <a:rPr lang="en-US" sz="3200" dirty="0"/>
              <a:t> non-essential tasks</a:t>
            </a:r>
          </a:p>
          <a:p>
            <a:pPr marL="457200" indent="-457200">
              <a:buFont typeface="Arial" panose="020B0604020202020204" pitchFamily="34" charset="0"/>
              <a:buChar char="•"/>
            </a:pPr>
            <a:r>
              <a:rPr lang="en-US" sz="3200" b="1" dirty="0" err="1"/>
              <a:t>Reprioritise</a:t>
            </a:r>
            <a:r>
              <a:rPr lang="en-US" sz="3200" dirty="0"/>
              <a:t> as new work comes in</a:t>
            </a:r>
          </a:p>
        </p:txBody>
      </p:sp>
      <p:sp>
        <p:nvSpPr>
          <p:cNvPr id="4" name="Title 1">
            <a:extLst>
              <a:ext uri="{FF2B5EF4-FFF2-40B4-BE49-F238E27FC236}">
                <a16:creationId xmlns:a16="http://schemas.microsoft.com/office/drawing/2014/main" id="{327457F9-4247-D37F-62C7-246555E2D10A}"/>
              </a:ext>
            </a:extLst>
          </p:cNvPr>
          <p:cNvSpPr txBox="1">
            <a:spLocks/>
          </p:cNvSpPr>
          <p:nvPr/>
        </p:nvSpPr>
        <p:spPr>
          <a:xfrm>
            <a:off x="198305" y="32105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b="1"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B97F65E0-7719-5982-244B-FAAB4EC85D1E}"/>
              </a:ext>
            </a:extLst>
          </p:cNvPr>
          <p:cNvSpPr txBox="1">
            <a:spLocks/>
          </p:cNvSpPr>
          <p:nvPr/>
        </p:nvSpPr>
        <p:spPr>
          <a:xfrm>
            <a:off x="198305" y="32105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Time Management Tips</a:t>
            </a:r>
          </a:p>
        </p:txBody>
      </p:sp>
      <p:sp>
        <p:nvSpPr>
          <p:cNvPr id="7" name="Rectangle: Rounded Corners 6">
            <a:extLst>
              <a:ext uri="{FF2B5EF4-FFF2-40B4-BE49-F238E27FC236}">
                <a16:creationId xmlns:a16="http://schemas.microsoft.com/office/drawing/2014/main" id="{F65F4F60-7E95-6572-1B29-9E0CC7268B33}"/>
              </a:ext>
            </a:extLst>
          </p:cNvPr>
          <p:cNvSpPr/>
          <p:nvPr/>
        </p:nvSpPr>
        <p:spPr>
          <a:xfrm>
            <a:off x="198306" y="264405"/>
            <a:ext cx="9948230" cy="771181"/>
          </a:xfrm>
          <a:prstGeom prst="roundRect">
            <a:avLst/>
          </a:prstGeom>
          <a:solidFill>
            <a:schemeClr val="accent2">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448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F4B66-6CDD-039C-984F-21CEB2E1E931}"/>
              </a:ext>
            </a:extLst>
          </p:cNvPr>
          <p:cNvSpPr>
            <a:spLocks noGrp="1"/>
          </p:cNvSpPr>
          <p:nvPr>
            <p:ph type="title"/>
          </p:nvPr>
        </p:nvSpPr>
        <p:spPr>
          <a:xfrm>
            <a:off x="838200" y="365127"/>
            <a:ext cx="10515600" cy="901814"/>
          </a:xfrm>
        </p:spPr>
        <p:txBody>
          <a:bodyPr/>
          <a:lstStyle/>
          <a:p>
            <a:r>
              <a:rPr lang="en-GB" sz="4000" b="1" dirty="0">
                <a:latin typeface="Arial" panose="020B0604020202020204" pitchFamily="34" charset="0"/>
                <a:cs typeface="Arial" panose="020B0604020202020204" pitchFamily="34" charset="0"/>
              </a:rPr>
              <a:t>Look for improvements</a:t>
            </a:r>
          </a:p>
        </p:txBody>
      </p:sp>
      <p:sp>
        <p:nvSpPr>
          <p:cNvPr id="3" name="Content Placeholder 2">
            <a:extLst>
              <a:ext uri="{FF2B5EF4-FFF2-40B4-BE49-F238E27FC236}">
                <a16:creationId xmlns:a16="http://schemas.microsoft.com/office/drawing/2014/main" id="{DEC1BDAB-4B08-E6F2-6F6D-FBB07F051F77}"/>
              </a:ext>
            </a:extLst>
          </p:cNvPr>
          <p:cNvSpPr>
            <a:spLocks noGrp="1"/>
          </p:cNvSpPr>
          <p:nvPr>
            <p:ph idx="1"/>
          </p:nvPr>
        </p:nvSpPr>
        <p:spPr>
          <a:xfrm>
            <a:off x="711591" y="1389527"/>
            <a:ext cx="10515600" cy="4351338"/>
          </a:xfrm>
        </p:spPr>
        <p:txBody>
          <a:bodyPr/>
          <a:lstStyle/>
          <a:p>
            <a:pPr algn="l" fontAlgn="base"/>
            <a:r>
              <a:rPr lang="en-GB" b="0" i="0" dirty="0">
                <a:solidFill>
                  <a:srgbClr val="000000"/>
                </a:solidFill>
                <a:effectLst/>
                <a:latin typeface="RobotoSlab-Regular"/>
              </a:rPr>
              <a:t>If you notice where a process could be improved bring solutions, not just problems, </a:t>
            </a:r>
            <a:r>
              <a:rPr lang="en-GB" b="1" i="0" dirty="0">
                <a:solidFill>
                  <a:srgbClr val="000000"/>
                </a:solidFill>
                <a:effectLst/>
                <a:latin typeface="RobotoSlab-Regular"/>
              </a:rPr>
              <a:t>to the table.</a:t>
            </a:r>
          </a:p>
          <a:p>
            <a:pPr algn="l" fontAlgn="base"/>
            <a:endParaRPr lang="en-GB" sz="900" b="0" i="0" dirty="0">
              <a:solidFill>
                <a:srgbClr val="000000"/>
              </a:solidFill>
              <a:effectLst/>
              <a:latin typeface="RobotoSlab-Regular"/>
            </a:endParaRPr>
          </a:p>
          <a:p>
            <a:pPr algn="l" fontAlgn="base"/>
            <a:r>
              <a:rPr lang="en-GB" b="1" i="0" dirty="0">
                <a:solidFill>
                  <a:srgbClr val="000000"/>
                </a:solidFill>
                <a:effectLst/>
                <a:latin typeface="RobotoSlab-Regular"/>
              </a:rPr>
              <a:t>Propose</a:t>
            </a:r>
            <a:r>
              <a:rPr lang="en-GB" b="0" i="0" dirty="0">
                <a:solidFill>
                  <a:srgbClr val="000000"/>
                </a:solidFill>
                <a:effectLst/>
                <a:latin typeface="RobotoSlab-Regular"/>
              </a:rPr>
              <a:t> how things could be done better</a:t>
            </a:r>
            <a:r>
              <a:rPr lang="en-GB" dirty="0">
                <a:solidFill>
                  <a:srgbClr val="000000"/>
                </a:solidFill>
                <a:latin typeface="RobotoSlab-Regular"/>
              </a:rPr>
              <a:t>.</a:t>
            </a:r>
            <a:endParaRPr lang="en-GB" b="0" i="0" dirty="0">
              <a:solidFill>
                <a:srgbClr val="000000"/>
              </a:solidFill>
              <a:effectLst/>
              <a:latin typeface="RobotoSlab-Regular"/>
            </a:endParaRPr>
          </a:p>
          <a:p>
            <a:pPr algn="l" fontAlgn="base"/>
            <a:endParaRPr lang="en-GB" sz="900" b="0" i="0" dirty="0">
              <a:solidFill>
                <a:srgbClr val="000000"/>
              </a:solidFill>
              <a:effectLst/>
              <a:latin typeface="RobotoSlab-Regular"/>
            </a:endParaRPr>
          </a:p>
          <a:p>
            <a:pPr algn="l" fontAlgn="base"/>
            <a:r>
              <a:rPr lang="en-GB" b="1" dirty="0">
                <a:solidFill>
                  <a:srgbClr val="000000"/>
                </a:solidFill>
                <a:latin typeface="RobotoSlab-Regular"/>
              </a:rPr>
              <a:t>Identify the </a:t>
            </a:r>
            <a:r>
              <a:rPr lang="en-GB" b="1" i="0" dirty="0">
                <a:solidFill>
                  <a:srgbClr val="000000"/>
                </a:solidFill>
                <a:effectLst/>
                <a:latin typeface="RobotoSlab-Regular"/>
              </a:rPr>
              <a:t>positive impact </a:t>
            </a:r>
            <a:r>
              <a:rPr lang="en-GB" b="0" i="0" dirty="0">
                <a:solidFill>
                  <a:srgbClr val="000000"/>
                </a:solidFill>
                <a:effectLst/>
                <a:latin typeface="RobotoSlab-Regular"/>
              </a:rPr>
              <a:t>you think the change will have</a:t>
            </a:r>
            <a:r>
              <a:rPr lang="en-GB" dirty="0">
                <a:solidFill>
                  <a:srgbClr val="000000"/>
                </a:solidFill>
                <a:latin typeface="RobotoSlab-Regular"/>
              </a:rPr>
              <a:t>.</a:t>
            </a:r>
            <a:endParaRPr lang="en-GB" b="0" i="0" dirty="0">
              <a:solidFill>
                <a:srgbClr val="000000"/>
              </a:solidFill>
              <a:effectLst/>
              <a:latin typeface="RobotoSlab-Regular"/>
            </a:endParaRPr>
          </a:p>
          <a:p>
            <a:pPr algn="l" fontAlgn="base"/>
            <a:endParaRPr lang="en-GB" sz="700" b="0" i="0" dirty="0">
              <a:solidFill>
                <a:srgbClr val="000000"/>
              </a:solidFill>
              <a:effectLst/>
              <a:latin typeface="RobotoSlab-Regular"/>
            </a:endParaRPr>
          </a:p>
          <a:p>
            <a:pPr algn="l" fontAlgn="base"/>
            <a:r>
              <a:rPr lang="en-GB" dirty="0">
                <a:solidFill>
                  <a:srgbClr val="000000"/>
                </a:solidFill>
                <a:latin typeface="RobotoSlab-Regular"/>
              </a:rPr>
              <a:t>Explain </a:t>
            </a:r>
            <a:r>
              <a:rPr lang="en-GB" b="0" i="0" dirty="0">
                <a:solidFill>
                  <a:srgbClr val="000000"/>
                </a:solidFill>
                <a:effectLst/>
                <a:latin typeface="RobotoSlab-Regular"/>
              </a:rPr>
              <a:t>what you believe the </a:t>
            </a:r>
            <a:r>
              <a:rPr lang="en-GB" b="1" i="0" dirty="0">
                <a:solidFill>
                  <a:srgbClr val="000000"/>
                </a:solidFill>
                <a:effectLst/>
                <a:latin typeface="RobotoSlab-Regular"/>
              </a:rPr>
              <a:t>first step</a:t>
            </a:r>
            <a:r>
              <a:rPr lang="en-GB" b="0" i="0" dirty="0">
                <a:solidFill>
                  <a:srgbClr val="000000"/>
                </a:solidFill>
                <a:effectLst/>
                <a:latin typeface="RobotoSlab-Regular"/>
              </a:rPr>
              <a:t> needs to be.</a:t>
            </a:r>
          </a:p>
          <a:p>
            <a:pPr algn="l" fontAlgn="base"/>
            <a:endParaRPr lang="en-GB" sz="1100" b="0" i="0" dirty="0">
              <a:solidFill>
                <a:srgbClr val="000000"/>
              </a:solidFill>
              <a:effectLst/>
              <a:latin typeface="RobotoSlab-Regular"/>
            </a:endParaRPr>
          </a:p>
          <a:p>
            <a:pPr algn="l" fontAlgn="base"/>
            <a:r>
              <a:rPr lang="en-GB" b="0" i="0" dirty="0">
                <a:solidFill>
                  <a:srgbClr val="000000"/>
                </a:solidFill>
                <a:effectLst/>
                <a:latin typeface="RobotoSlab-Regular"/>
              </a:rPr>
              <a:t>Take </a:t>
            </a:r>
            <a:r>
              <a:rPr lang="en-GB" b="1" i="0" dirty="0">
                <a:solidFill>
                  <a:srgbClr val="000000"/>
                </a:solidFill>
                <a:effectLst/>
                <a:latin typeface="RobotoSlab-Regular"/>
              </a:rPr>
              <a:t>ownership</a:t>
            </a:r>
            <a:r>
              <a:rPr lang="en-GB" b="0" i="0" dirty="0">
                <a:solidFill>
                  <a:srgbClr val="000000"/>
                </a:solidFill>
                <a:effectLst/>
                <a:latin typeface="RobotoSlab-Regular"/>
              </a:rPr>
              <a:t> for driving any agreed changes forward.</a:t>
            </a:r>
          </a:p>
          <a:p>
            <a:pPr marL="0" indent="0">
              <a:buNone/>
            </a:pPr>
            <a:endParaRPr lang="en-GB" dirty="0"/>
          </a:p>
        </p:txBody>
      </p:sp>
      <p:sp>
        <p:nvSpPr>
          <p:cNvPr id="4" name="Rectangle: Rounded Corners 3">
            <a:extLst>
              <a:ext uri="{FF2B5EF4-FFF2-40B4-BE49-F238E27FC236}">
                <a16:creationId xmlns:a16="http://schemas.microsoft.com/office/drawing/2014/main" id="{73A760EF-B155-27E7-8C7F-CCC5069CA9CC}"/>
              </a:ext>
            </a:extLst>
          </p:cNvPr>
          <p:cNvSpPr/>
          <p:nvPr/>
        </p:nvSpPr>
        <p:spPr>
          <a:xfrm>
            <a:off x="616944" y="264405"/>
            <a:ext cx="9529591" cy="771181"/>
          </a:xfrm>
          <a:prstGeom prst="roundRect">
            <a:avLst/>
          </a:prstGeom>
          <a:solidFill>
            <a:schemeClr val="accent2">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5438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7799-3E7D-9C02-0D32-5A406541D8E0}"/>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Celebrate Success</a:t>
            </a:r>
          </a:p>
        </p:txBody>
      </p:sp>
      <p:sp>
        <p:nvSpPr>
          <p:cNvPr id="3" name="Content Placeholder 2">
            <a:extLst>
              <a:ext uri="{FF2B5EF4-FFF2-40B4-BE49-F238E27FC236}">
                <a16:creationId xmlns:a16="http://schemas.microsoft.com/office/drawing/2014/main" id="{3B968415-CAB3-E341-0013-F34639B4B3AE}"/>
              </a:ext>
            </a:extLst>
          </p:cNvPr>
          <p:cNvSpPr>
            <a:spLocks noGrp="1"/>
          </p:cNvSpPr>
          <p:nvPr>
            <p:ph idx="1"/>
          </p:nvPr>
        </p:nvSpPr>
        <p:spPr>
          <a:xfrm>
            <a:off x="607269" y="1253331"/>
            <a:ext cx="10515600" cy="4351338"/>
          </a:xfrm>
        </p:spPr>
        <p:txBody>
          <a:bodyPr/>
          <a:lstStyle/>
          <a:p>
            <a:pPr algn="l" fontAlgn="base"/>
            <a:r>
              <a:rPr lang="en-GB" b="0" i="0" dirty="0">
                <a:solidFill>
                  <a:srgbClr val="000000"/>
                </a:solidFill>
                <a:effectLst/>
                <a:latin typeface="RobotoSlab-Regular"/>
              </a:rPr>
              <a:t>Taking personal accountability includes allowing yourself the opportunity to </a:t>
            </a:r>
            <a:r>
              <a:rPr lang="en-GB" b="1" i="0" dirty="0">
                <a:solidFill>
                  <a:srgbClr val="000000"/>
                </a:solidFill>
                <a:effectLst/>
                <a:latin typeface="RobotoSlab-Regular"/>
              </a:rPr>
              <a:t>acknowledge the things you have done well</a:t>
            </a:r>
          </a:p>
          <a:p>
            <a:pPr marL="0" indent="0" algn="l" fontAlgn="base">
              <a:buNone/>
            </a:pPr>
            <a:endParaRPr lang="en-GB" sz="800" b="1" i="0" dirty="0">
              <a:solidFill>
                <a:srgbClr val="000000"/>
              </a:solidFill>
              <a:effectLst/>
              <a:latin typeface="RobotoSlab-Regular"/>
            </a:endParaRPr>
          </a:p>
          <a:p>
            <a:pPr algn="l" fontAlgn="base"/>
            <a:r>
              <a:rPr lang="en-GB" b="0" i="0" dirty="0">
                <a:solidFill>
                  <a:srgbClr val="000000"/>
                </a:solidFill>
                <a:effectLst/>
                <a:latin typeface="RobotoSlab-Regular"/>
              </a:rPr>
              <a:t>Success is as </a:t>
            </a:r>
            <a:r>
              <a:rPr lang="en-GB" b="1" i="0" dirty="0">
                <a:solidFill>
                  <a:srgbClr val="000000"/>
                </a:solidFill>
                <a:effectLst/>
                <a:latin typeface="RobotoSlab-Regular"/>
              </a:rPr>
              <a:t>useful </a:t>
            </a:r>
            <a:r>
              <a:rPr lang="en-GB" b="1" dirty="0">
                <a:solidFill>
                  <a:srgbClr val="000000"/>
                </a:solidFill>
                <a:latin typeface="RobotoSlab-Regular"/>
              </a:rPr>
              <a:t>a learning </a:t>
            </a:r>
            <a:r>
              <a:rPr lang="en-GB" b="1" i="0" dirty="0">
                <a:solidFill>
                  <a:srgbClr val="000000"/>
                </a:solidFill>
                <a:effectLst/>
                <a:latin typeface="RobotoSlab-Regular"/>
              </a:rPr>
              <a:t>experience </a:t>
            </a:r>
            <a:r>
              <a:rPr lang="en-GB" b="0" i="0" dirty="0">
                <a:solidFill>
                  <a:srgbClr val="000000"/>
                </a:solidFill>
                <a:effectLst/>
                <a:latin typeface="RobotoSlab-Regular"/>
              </a:rPr>
              <a:t>as things that went poorly</a:t>
            </a:r>
          </a:p>
          <a:p>
            <a:pPr algn="l" fontAlgn="base"/>
            <a:endParaRPr lang="en-GB" sz="700" b="0" i="0" dirty="0">
              <a:solidFill>
                <a:srgbClr val="000000"/>
              </a:solidFill>
              <a:effectLst/>
              <a:latin typeface="RobotoSlab-Regular"/>
            </a:endParaRPr>
          </a:p>
          <a:p>
            <a:pPr algn="l" fontAlgn="base"/>
            <a:r>
              <a:rPr lang="en-GB" b="0" i="0" dirty="0">
                <a:solidFill>
                  <a:srgbClr val="000000"/>
                </a:solidFill>
                <a:effectLst/>
                <a:latin typeface="RobotoSlab-Regular"/>
              </a:rPr>
              <a:t>Take </a:t>
            </a:r>
            <a:r>
              <a:rPr lang="en-GB" b="1" i="0" dirty="0">
                <a:solidFill>
                  <a:srgbClr val="000000"/>
                </a:solidFill>
                <a:effectLst/>
                <a:latin typeface="RobotoSlab-Regular"/>
              </a:rPr>
              <a:t>ownership </a:t>
            </a:r>
            <a:r>
              <a:rPr lang="en-GB" b="0" i="0" dirty="0">
                <a:solidFill>
                  <a:srgbClr val="000000"/>
                </a:solidFill>
                <a:effectLst/>
                <a:latin typeface="RobotoSlab-Regular"/>
              </a:rPr>
              <a:t>of your achievements and </a:t>
            </a:r>
            <a:r>
              <a:rPr lang="en-GB" b="1" i="0" dirty="0">
                <a:solidFill>
                  <a:srgbClr val="000000"/>
                </a:solidFill>
                <a:effectLst/>
                <a:latin typeface="RobotoSlab-Regular"/>
              </a:rPr>
              <a:t>celebrate</a:t>
            </a:r>
            <a:r>
              <a:rPr lang="en-GB" b="0" i="0" dirty="0">
                <a:solidFill>
                  <a:srgbClr val="000000"/>
                </a:solidFill>
                <a:effectLst/>
                <a:latin typeface="RobotoSlab-Regular"/>
              </a:rPr>
              <a:t> your successes. </a:t>
            </a:r>
          </a:p>
          <a:p>
            <a:pPr algn="l" fontAlgn="base"/>
            <a:endParaRPr lang="en-GB" sz="800" b="0" i="0" dirty="0">
              <a:solidFill>
                <a:srgbClr val="000000"/>
              </a:solidFill>
              <a:effectLst/>
              <a:latin typeface="RobotoSlab-Regular"/>
            </a:endParaRPr>
          </a:p>
          <a:p>
            <a:pPr algn="l" fontAlgn="base"/>
            <a:r>
              <a:rPr lang="en-GB" b="1" i="0" dirty="0">
                <a:solidFill>
                  <a:srgbClr val="000000"/>
                </a:solidFill>
                <a:effectLst/>
                <a:latin typeface="RobotoSlab-Regular"/>
              </a:rPr>
              <a:t>Gather feedback </a:t>
            </a:r>
            <a:r>
              <a:rPr lang="en-GB" b="0" i="0" dirty="0">
                <a:solidFill>
                  <a:srgbClr val="000000"/>
                </a:solidFill>
                <a:effectLst/>
                <a:latin typeface="RobotoSlab-Regular"/>
              </a:rPr>
              <a:t>from customers or colleagues about how your action delivered benefits.</a:t>
            </a:r>
          </a:p>
          <a:p>
            <a:pPr marL="0" indent="0">
              <a:buNone/>
            </a:pPr>
            <a:endParaRPr lang="en-GB" dirty="0"/>
          </a:p>
        </p:txBody>
      </p:sp>
      <p:sp>
        <p:nvSpPr>
          <p:cNvPr id="4" name="Rectangle: Rounded Corners 3">
            <a:extLst>
              <a:ext uri="{FF2B5EF4-FFF2-40B4-BE49-F238E27FC236}">
                <a16:creationId xmlns:a16="http://schemas.microsoft.com/office/drawing/2014/main" id="{F7B9F3B9-BF9F-739A-2025-0AE1F73BE0E5}"/>
              </a:ext>
            </a:extLst>
          </p:cNvPr>
          <p:cNvSpPr/>
          <p:nvPr/>
        </p:nvSpPr>
        <p:spPr>
          <a:xfrm>
            <a:off x="616944" y="264405"/>
            <a:ext cx="9529591" cy="771181"/>
          </a:xfrm>
          <a:prstGeom prst="roundRect">
            <a:avLst/>
          </a:prstGeom>
          <a:solidFill>
            <a:schemeClr val="accent2">
              <a:lumMod val="40000"/>
              <a:lumOff val="6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4942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A89C92-969B-DC87-0992-82A3FDFC1B9F}"/>
              </a:ext>
            </a:extLst>
          </p:cNvPr>
          <p:cNvSpPr>
            <a:spLocks noGrp="1"/>
          </p:cNvSpPr>
          <p:nvPr>
            <p:ph type="title"/>
          </p:nvPr>
        </p:nvSpPr>
        <p:spPr>
          <a:xfrm>
            <a:off x="723900" y="398176"/>
            <a:ext cx="10515600" cy="1325563"/>
          </a:xfrm>
        </p:spPr>
        <p:txBody>
          <a:bodyPr/>
          <a:lstStyle/>
          <a:p>
            <a:r>
              <a:rPr lang="en-GB" sz="4000" b="1" dirty="0">
                <a:latin typeface="Arial" panose="020B0604020202020204" pitchFamily="34" charset="0"/>
                <a:cs typeface="Arial" panose="020B0604020202020204" pitchFamily="34" charset="0"/>
              </a:rPr>
              <a:t>Accountability in the workplace</a:t>
            </a:r>
          </a:p>
        </p:txBody>
      </p:sp>
      <p:sp>
        <p:nvSpPr>
          <p:cNvPr id="4" name="Content Placeholder 3">
            <a:extLst>
              <a:ext uri="{FF2B5EF4-FFF2-40B4-BE49-F238E27FC236}">
                <a16:creationId xmlns:a16="http://schemas.microsoft.com/office/drawing/2014/main" id="{FEC26CD6-5FB6-8CAE-D834-0BC9025EF12B}"/>
              </a:ext>
            </a:extLst>
          </p:cNvPr>
          <p:cNvSpPr>
            <a:spLocks noGrp="1"/>
          </p:cNvSpPr>
          <p:nvPr>
            <p:ph idx="1"/>
          </p:nvPr>
        </p:nvSpPr>
        <p:spPr>
          <a:xfrm>
            <a:off x="609600" y="1326222"/>
            <a:ext cx="10744200" cy="4336448"/>
          </a:xfrm>
        </p:spPr>
        <p:txBody>
          <a:bodyPr/>
          <a:lstStyle/>
          <a:p>
            <a:r>
              <a:rPr lang="en-GB" sz="3600" b="1" dirty="0"/>
              <a:t>Means that </a:t>
            </a:r>
            <a:r>
              <a:rPr lang="en-GB" sz="4400" b="1" dirty="0"/>
              <a:t>all</a:t>
            </a:r>
            <a:r>
              <a:rPr lang="en-GB" sz="3600" b="1" dirty="0"/>
              <a:t> employees are responsible for their:</a:t>
            </a:r>
          </a:p>
          <a:p>
            <a:endParaRPr lang="en-GB" dirty="0"/>
          </a:p>
          <a:p>
            <a:pPr lvl="1"/>
            <a:r>
              <a:rPr lang="en-GB" sz="4400" dirty="0"/>
              <a:t>Actions</a:t>
            </a:r>
          </a:p>
          <a:p>
            <a:pPr lvl="1"/>
            <a:r>
              <a:rPr lang="en-GB" sz="4400" dirty="0"/>
              <a:t>Behaviours</a:t>
            </a:r>
          </a:p>
          <a:p>
            <a:pPr lvl="1"/>
            <a:r>
              <a:rPr lang="en-GB" sz="4400" dirty="0"/>
              <a:t>Performance</a:t>
            </a:r>
          </a:p>
          <a:p>
            <a:pPr lvl="1"/>
            <a:r>
              <a:rPr lang="en-GB" sz="4400" dirty="0"/>
              <a:t>Decisions</a:t>
            </a:r>
          </a:p>
          <a:p>
            <a:pPr marL="0" indent="0">
              <a:buNone/>
            </a:pPr>
            <a:endParaRPr lang="en-GB" dirty="0"/>
          </a:p>
        </p:txBody>
      </p:sp>
      <p:sp>
        <p:nvSpPr>
          <p:cNvPr id="2" name="Rectangle: Rounded Corners 1">
            <a:extLst>
              <a:ext uri="{FF2B5EF4-FFF2-40B4-BE49-F238E27FC236}">
                <a16:creationId xmlns:a16="http://schemas.microsoft.com/office/drawing/2014/main" id="{19376616-75A9-EE95-9485-842E05632CFB}"/>
              </a:ext>
            </a:extLst>
          </p:cNvPr>
          <p:cNvSpPr/>
          <p:nvPr/>
        </p:nvSpPr>
        <p:spPr>
          <a:xfrm>
            <a:off x="616944" y="264405"/>
            <a:ext cx="9529591" cy="771181"/>
          </a:xfrm>
          <a:prstGeom prst="roundRect">
            <a:avLst/>
          </a:prstGeom>
          <a:solidFill>
            <a:schemeClr val="accent1">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53189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A89C92-969B-DC87-0992-82A3FDFC1B9F}"/>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Accountability in the workplace</a:t>
            </a:r>
          </a:p>
        </p:txBody>
      </p:sp>
      <p:sp>
        <p:nvSpPr>
          <p:cNvPr id="4" name="Content Placeholder 3">
            <a:extLst>
              <a:ext uri="{FF2B5EF4-FFF2-40B4-BE49-F238E27FC236}">
                <a16:creationId xmlns:a16="http://schemas.microsoft.com/office/drawing/2014/main" id="{FEC26CD6-5FB6-8CAE-D834-0BC9025EF12B}"/>
              </a:ext>
            </a:extLst>
          </p:cNvPr>
          <p:cNvSpPr>
            <a:spLocks noGrp="1"/>
          </p:cNvSpPr>
          <p:nvPr>
            <p:ph idx="1"/>
          </p:nvPr>
        </p:nvSpPr>
        <p:spPr>
          <a:xfrm>
            <a:off x="609600" y="1326222"/>
            <a:ext cx="10744200" cy="4336448"/>
          </a:xfrm>
        </p:spPr>
        <p:txBody>
          <a:bodyPr/>
          <a:lstStyle/>
          <a:p>
            <a:r>
              <a:rPr lang="en-GB" sz="4000" b="1" dirty="0"/>
              <a:t>Linked to an increase in:</a:t>
            </a:r>
          </a:p>
          <a:p>
            <a:pPr marL="0" indent="0">
              <a:buNone/>
            </a:pPr>
            <a:endParaRPr lang="en-GB" sz="4000" dirty="0"/>
          </a:p>
          <a:p>
            <a:pPr lvl="1"/>
            <a:r>
              <a:rPr lang="en-GB" sz="4400" b="1" dirty="0"/>
              <a:t>Commitment</a:t>
            </a:r>
            <a:r>
              <a:rPr lang="en-GB" sz="4400" dirty="0"/>
              <a:t> to work</a:t>
            </a:r>
          </a:p>
          <a:p>
            <a:pPr lvl="1"/>
            <a:r>
              <a:rPr lang="en-GB" sz="4400" dirty="0"/>
              <a:t>Employee </a:t>
            </a:r>
            <a:r>
              <a:rPr lang="en-GB" sz="4400" b="1" dirty="0"/>
              <a:t>Morale</a:t>
            </a:r>
          </a:p>
          <a:p>
            <a:pPr lvl="1"/>
            <a:r>
              <a:rPr lang="en-GB" sz="4400" dirty="0"/>
              <a:t>Higher </a:t>
            </a:r>
            <a:r>
              <a:rPr lang="en-GB" sz="4400" b="1" dirty="0"/>
              <a:t>performance</a:t>
            </a:r>
          </a:p>
          <a:p>
            <a:endParaRPr lang="en-GB" dirty="0"/>
          </a:p>
        </p:txBody>
      </p:sp>
      <p:sp>
        <p:nvSpPr>
          <p:cNvPr id="2" name="Rectangle: Rounded Corners 1">
            <a:extLst>
              <a:ext uri="{FF2B5EF4-FFF2-40B4-BE49-F238E27FC236}">
                <a16:creationId xmlns:a16="http://schemas.microsoft.com/office/drawing/2014/main" id="{F9F3224A-22AE-EF68-FF56-905D18C45B60}"/>
              </a:ext>
            </a:extLst>
          </p:cNvPr>
          <p:cNvSpPr/>
          <p:nvPr/>
        </p:nvSpPr>
        <p:spPr>
          <a:xfrm>
            <a:off x="616944" y="264405"/>
            <a:ext cx="9529591" cy="771181"/>
          </a:xfrm>
          <a:prstGeom prst="roundRect">
            <a:avLst/>
          </a:prstGeom>
          <a:solidFill>
            <a:schemeClr val="accent5">
              <a:lumMod val="20000"/>
              <a:lumOff val="80000"/>
              <a:alpha val="2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576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E706565-5572-938A-EBC7-3E99A8D2E01C}"/>
              </a:ext>
            </a:extLst>
          </p:cNvPr>
          <p:cNvSpPr/>
          <p:nvPr/>
        </p:nvSpPr>
        <p:spPr>
          <a:xfrm>
            <a:off x="616944" y="3966072"/>
            <a:ext cx="8163499" cy="1696598"/>
          </a:xfrm>
          <a:prstGeom prst="roundRect">
            <a:avLst/>
          </a:prstGeom>
          <a:solidFill>
            <a:schemeClr val="accent4">
              <a:alpha val="24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6B59475-52C4-36DC-516F-784F6D5C8EB1}"/>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Your team lacks accountability if:</a:t>
            </a:r>
          </a:p>
        </p:txBody>
      </p:sp>
      <p:sp>
        <p:nvSpPr>
          <p:cNvPr id="3" name="Content Placeholder 2">
            <a:extLst>
              <a:ext uri="{FF2B5EF4-FFF2-40B4-BE49-F238E27FC236}">
                <a16:creationId xmlns:a16="http://schemas.microsoft.com/office/drawing/2014/main" id="{938FFCCE-6E18-3FE7-0A39-2755F495023D}"/>
              </a:ext>
            </a:extLst>
          </p:cNvPr>
          <p:cNvSpPr>
            <a:spLocks noGrp="1"/>
          </p:cNvSpPr>
          <p:nvPr>
            <p:ph idx="1"/>
          </p:nvPr>
        </p:nvSpPr>
        <p:spPr>
          <a:xfrm>
            <a:off x="690488" y="1403594"/>
            <a:ext cx="11119593" cy="4351338"/>
          </a:xfrm>
        </p:spPr>
        <p:txBody>
          <a:bodyPr/>
          <a:lstStyle/>
          <a:p>
            <a:r>
              <a:rPr lang="en-GB" sz="3200" dirty="0"/>
              <a:t>Coming to meetings </a:t>
            </a:r>
            <a:r>
              <a:rPr lang="en-GB" sz="3200" b="1" dirty="0"/>
              <a:t>late</a:t>
            </a:r>
            <a:r>
              <a:rPr lang="en-GB" sz="3200" dirty="0"/>
              <a:t> has become part of your </a:t>
            </a:r>
            <a:r>
              <a:rPr lang="en-GB" sz="3200" b="1" dirty="0"/>
              <a:t>team culture</a:t>
            </a:r>
          </a:p>
          <a:p>
            <a:endParaRPr lang="en-GB" sz="900" dirty="0"/>
          </a:p>
          <a:p>
            <a:r>
              <a:rPr lang="en-GB" sz="3200" dirty="0"/>
              <a:t>You regularly </a:t>
            </a:r>
            <a:r>
              <a:rPr lang="en-GB" sz="3200" b="1" dirty="0"/>
              <a:t>miss deadlines</a:t>
            </a:r>
            <a:r>
              <a:rPr lang="en-GB" sz="3200" dirty="0"/>
              <a:t>, but </a:t>
            </a:r>
            <a:r>
              <a:rPr lang="en-GB" sz="3200" b="1" dirty="0"/>
              <a:t>nothing is done </a:t>
            </a:r>
            <a:r>
              <a:rPr lang="en-GB" sz="3200" dirty="0"/>
              <a:t>about it</a:t>
            </a:r>
          </a:p>
          <a:p>
            <a:endParaRPr lang="en-GB" sz="700" dirty="0"/>
          </a:p>
          <a:p>
            <a:r>
              <a:rPr lang="en-GB" sz="3200" b="1" dirty="0"/>
              <a:t>Unfinished work </a:t>
            </a:r>
            <a:r>
              <a:rPr lang="en-GB" sz="3200" dirty="0"/>
              <a:t>is </a:t>
            </a:r>
            <a:r>
              <a:rPr lang="en-GB" sz="3200" b="1" dirty="0"/>
              <a:t>tolerated</a:t>
            </a:r>
            <a:r>
              <a:rPr lang="en-GB" sz="3200" dirty="0"/>
              <a:t> and not challenged</a:t>
            </a:r>
          </a:p>
          <a:p>
            <a:endParaRPr lang="en-GB" sz="1000" dirty="0"/>
          </a:p>
          <a:p>
            <a:pPr marL="0" indent="0">
              <a:buNone/>
            </a:pPr>
            <a:endParaRPr lang="en-GB" sz="1000" dirty="0"/>
          </a:p>
          <a:p>
            <a:pPr marL="0" indent="0">
              <a:buNone/>
            </a:pPr>
            <a:r>
              <a:rPr lang="en-GB" sz="4000" dirty="0"/>
              <a:t>Have you worked in a team like this?</a:t>
            </a:r>
          </a:p>
          <a:p>
            <a:endParaRPr lang="en-GB" sz="100" dirty="0"/>
          </a:p>
          <a:p>
            <a:pPr marL="0" indent="0">
              <a:buNone/>
            </a:pPr>
            <a:r>
              <a:rPr lang="en-GB" sz="4000" dirty="0"/>
              <a:t>What did it feel like?</a:t>
            </a:r>
          </a:p>
          <a:p>
            <a:pPr marL="0" indent="0">
              <a:buNone/>
            </a:pPr>
            <a:endParaRPr lang="en-GB" dirty="0"/>
          </a:p>
        </p:txBody>
      </p:sp>
      <p:sp>
        <p:nvSpPr>
          <p:cNvPr id="4" name="Rectangle: Rounded Corners 3">
            <a:extLst>
              <a:ext uri="{FF2B5EF4-FFF2-40B4-BE49-F238E27FC236}">
                <a16:creationId xmlns:a16="http://schemas.microsoft.com/office/drawing/2014/main" id="{D0396C43-33E7-E9DF-580B-930AE4E82011}"/>
              </a:ext>
            </a:extLst>
          </p:cNvPr>
          <p:cNvSpPr/>
          <p:nvPr/>
        </p:nvSpPr>
        <p:spPr>
          <a:xfrm>
            <a:off x="616944" y="264405"/>
            <a:ext cx="9529591" cy="771181"/>
          </a:xfrm>
          <a:prstGeom prst="roundRect">
            <a:avLst/>
          </a:prstGeom>
          <a:solidFill>
            <a:srgbClr val="7030A0">
              <a:alpha val="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25839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8C0D2-3DCA-8D4A-AD78-AA5F1E9ECD2A}"/>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Why is accountability important?</a:t>
            </a:r>
          </a:p>
        </p:txBody>
      </p:sp>
      <p:sp>
        <p:nvSpPr>
          <p:cNvPr id="3" name="Content Placeholder 2">
            <a:extLst>
              <a:ext uri="{FF2B5EF4-FFF2-40B4-BE49-F238E27FC236}">
                <a16:creationId xmlns:a16="http://schemas.microsoft.com/office/drawing/2014/main" id="{457BFDCF-33E2-51B0-413F-652FB98A40C1}"/>
              </a:ext>
            </a:extLst>
          </p:cNvPr>
          <p:cNvSpPr>
            <a:spLocks noGrp="1"/>
          </p:cNvSpPr>
          <p:nvPr>
            <p:ph idx="1"/>
          </p:nvPr>
        </p:nvSpPr>
        <p:spPr>
          <a:xfrm>
            <a:off x="761082" y="1362916"/>
            <a:ext cx="10515600" cy="4376871"/>
          </a:xfrm>
        </p:spPr>
        <p:txBody>
          <a:bodyPr/>
          <a:lstStyle/>
          <a:p>
            <a:r>
              <a:rPr lang="en-GB" sz="3200" b="1" dirty="0"/>
              <a:t>Lack of accountability leads to:</a:t>
            </a:r>
          </a:p>
          <a:p>
            <a:pPr marL="0" indent="0">
              <a:buNone/>
            </a:pPr>
            <a:endParaRPr lang="en-GB" sz="1400" b="1" dirty="0"/>
          </a:p>
          <a:p>
            <a:pPr lvl="1"/>
            <a:r>
              <a:rPr lang="en-GB" sz="3600" dirty="0"/>
              <a:t>Low Morale</a:t>
            </a:r>
          </a:p>
          <a:p>
            <a:pPr lvl="1"/>
            <a:r>
              <a:rPr lang="en-GB" sz="3600" dirty="0"/>
              <a:t>Unclear priorities</a:t>
            </a:r>
          </a:p>
          <a:p>
            <a:pPr lvl="1"/>
            <a:r>
              <a:rPr lang="en-GB" sz="3600" dirty="0"/>
              <a:t>Decreased Employee Engagement</a:t>
            </a:r>
          </a:p>
          <a:p>
            <a:pPr lvl="1"/>
            <a:r>
              <a:rPr lang="en-GB" sz="3600" dirty="0"/>
              <a:t>Unmet individual goals</a:t>
            </a:r>
          </a:p>
          <a:p>
            <a:pPr lvl="1"/>
            <a:r>
              <a:rPr lang="en-GB" sz="3600" dirty="0"/>
              <a:t>Low levels of trust</a:t>
            </a:r>
          </a:p>
          <a:p>
            <a:pPr lvl="1"/>
            <a:r>
              <a:rPr lang="en-GB" sz="3600" dirty="0"/>
              <a:t>High Turnover</a:t>
            </a:r>
          </a:p>
          <a:p>
            <a:endParaRPr lang="en-GB" dirty="0"/>
          </a:p>
        </p:txBody>
      </p:sp>
      <p:sp>
        <p:nvSpPr>
          <p:cNvPr id="4" name="Rectangle: Rounded Corners 3">
            <a:extLst>
              <a:ext uri="{FF2B5EF4-FFF2-40B4-BE49-F238E27FC236}">
                <a16:creationId xmlns:a16="http://schemas.microsoft.com/office/drawing/2014/main" id="{EFA952B2-55E3-DBA3-8983-D2F3087F4956}"/>
              </a:ext>
            </a:extLst>
          </p:cNvPr>
          <p:cNvSpPr/>
          <p:nvPr/>
        </p:nvSpPr>
        <p:spPr>
          <a:xfrm>
            <a:off x="616944" y="264405"/>
            <a:ext cx="9529591" cy="771181"/>
          </a:xfrm>
          <a:prstGeom prst="roundRect">
            <a:avLst/>
          </a:prstGeom>
          <a:solidFill>
            <a:srgbClr val="7030A0">
              <a:alpha val="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9181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C2569E5-5E9B-78B3-EDBA-AE6F0DFCD7F3}"/>
              </a:ext>
            </a:extLst>
          </p:cNvPr>
          <p:cNvSpPr/>
          <p:nvPr/>
        </p:nvSpPr>
        <p:spPr>
          <a:xfrm>
            <a:off x="616944" y="1388126"/>
            <a:ext cx="6081311" cy="3117774"/>
          </a:xfrm>
          <a:prstGeom prst="roundRect">
            <a:avLst/>
          </a:prstGeom>
          <a:solidFill>
            <a:schemeClr val="accent1">
              <a:alpha val="3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04AFB1C8-6F84-EC4E-B4FE-F65B77951F81}"/>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Accountable are you?</a:t>
            </a:r>
          </a:p>
        </p:txBody>
      </p:sp>
      <p:sp>
        <p:nvSpPr>
          <p:cNvPr id="5" name="Content Placeholder 4">
            <a:extLst>
              <a:ext uri="{FF2B5EF4-FFF2-40B4-BE49-F238E27FC236}">
                <a16:creationId xmlns:a16="http://schemas.microsoft.com/office/drawing/2014/main" id="{BE3EB63B-3689-288B-08F3-063C03FDCE9C}"/>
              </a:ext>
            </a:extLst>
          </p:cNvPr>
          <p:cNvSpPr>
            <a:spLocks noGrp="1"/>
          </p:cNvSpPr>
          <p:nvPr>
            <p:ph idx="1"/>
          </p:nvPr>
        </p:nvSpPr>
        <p:spPr>
          <a:xfrm>
            <a:off x="992435" y="2043229"/>
            <a:ext cx="6081311" cy="1894901"/>
          </a:xfrm>
          <a:noFill/>
        </p:spPr>
        <p:txBody>
          <a:bodyPr/>
          <a:lstStyle/>
          <a:p>
            <a:pPr marL="0" indent="0">
              <a:buNone/>
            </a:pPr>
            <a:r>
              <a:rPr lang="en-GB" sz="5400" dirty="0"/>
              <a:t>Take the quiz</a:t>
            </a:r>
          </a:p>
          <a:p>
            <a:endParaRPr lang="en-GB" dirty="0"/>
          </a:p>
          <a:p>
            <a:r>
              <a:rPr lang="en-GB" sz="3200" b="1" dirty="0">
                <a:hlinkClick r:id="rId3"/>
              </a:rPr>
              <a:t>The Accountability Scorecard</a:t>
            </a:r>
            <a:endParaRPr lang="en-GB" sz="3200" b="1" dirty="0"/>
          </a:p>
          <a:p>
            <a:pPr marL="0" indent="0">
              <a:buNone/>
            </a:pPr>
            <a:endParaRPr lang="en-GB" dirty="0"/>
          </a:p>
        </p:txBody>
      </p:sp>
      <p:sp>
        <p:nvSpPr>
          <p:cNvPr id="2" name="Rectangle: Rounded Corners 1">
            <a:extLst>
              <a:ext uri="{FF2B5EF4-FFF2-40B4-BE49-F238E27FC236}">
                <a16:creationId xmlns:a16="http://schemas.microsoft.com/office/drawing/2014/main" id="{8E13B82D-69B2-6ED0-7945-A8F0D3A70EBC}"/>
              </a:ext>
            </a:extLst>
          </p:cNvPr>
          <p:cNvSpPr/>
          <p:nvPr/>
        </p:nvSpPr>
        <p:spPr>
          <a:xfrm>
            <a:off x="616944" y="264405"/>
            <a:ext cx="9529591" cy="771181"/>
          </a:xfrm>
          <a:prstGeom prst="roundRect">
            <a:avLst/>
          </a:prstGeom>
          <a:solidFill>
            <a:schemeClr val="accent5">
              <a:lumMod val="40000"/>
              <a:lumOff val="60000"/>
              <a:alpha val="2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4987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7D032A3-F185-D01B-7FCA-B4826101DE5B}"/>
              </a:ext>
            </a:extLst>
          </p:cNvPr>
          <p:cNvSpPr/>
          <p:nvPr/>
        </p:nvSpPr>
        <p:spPr>
          <a:xfrm>
            <a:off x="572877" y="1035586"/>
            <a:ext cx="5982159" cy="341522"/>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04AFB1C8-6F84-EC4E-B4FE-F65B77951F81}"/>
              </a:ext>
            </a:extLst>
          </p:cNvPr>
          <p:cNvSpPr>
            <a:spLocks noGrp="1"/>
          </p:cNvSpPr>
          <p:nvPr>
            <p:ph type="title"/>
          </p:nvPr>
        </p:nvSpPr>
        <p:spPr>
          <a:xfrm>
            <a:off x="495758" y="221905"/>
            <a:ext cx="10515600" cy="1325563"/>
          </a:xfrm>
        </p:spPr>
        <p:txBody>
          <a:bodyPr/>
          <a:lstStyle/>
          <a:p>
            <a:r>
              <a:rPr lang="en-GB" sz="4000" b="1" dirty="0">
                <a:latin typeface="Arial" panose="020B0604020202020204" pitchFamily="34" charset="0"/>
                <a:cs typeface="Arial" panose="020B0604020202020204" pitchFamily="34" charset="0"/>
              </a:rPr>
              <a:t>How Accountable are you?</a:t>
            </a:r>
          </a:p>
        </p:txBody>
      </p:sp>
      <p:sp>
        <p:nvSpPr>
          <p:cNvPr id="5" name="Content Placeholder 4">
            <a:extLst>
              <a:ext uri="{FF2B5EF4-FFF2-40B4-BE49-F238E27FC236}">
                <a16:creationId xmlns:a16="http://schemas.microsoft.com/office/drawing/2014/main" id="{BE3EB63B-3689-288B-08F3-063C03FDCE9C}"/>
              </a:ext>
            </a:extLst>
          </p:cNvPr>
          <p:cNvSpPr>
            <a:spLocks noGrp="1"/>
          </p:cNvSpPr>
          <p:nvPr>
            <p:ph idx="1"/>
          </p:nvPr>
        </p:nvSpPr>
        <p:spPr>
          <a:xfrm>
            <a:off x="495758" y="961805"/>
            <a:ext cx="8361803" cy="5262725"/>
          </a:xfrm>
        </p:spPr>
        <p:txBody>
          <a:bodyPr/>
          <a:lstStyle/>
          <a:p>
            <a:pPr marL="0" indent="0">
              <a:buNone/>
            </a:pPr>
            <a:r>
              <a:rPr lang="en-GB" b="1" dirty="0">
                <a:solidFill>
                  <a:schemeClr val="tx1">
                    <a:lumMod val="95000"/>
                    <a:lumOff val="5000"/>
                  </a:schemeClr>
                </a:solidFill>
                <a:hlinkClick r:id="rId3">
                  <a:extLst>
                    <a:ext uri="{A12FA001-AC4F-418D-AE19-62706E023703}">
                      <ahyp:hlinkClr xmlns:ahyp="http://schemas.microsoft.com/office/drawing/2018/hyperlinkcolor" val="tx"/>
                    </a:ext>
                  </a:extLst>
                </a:hlinkClick>
              </a:rPr>
              <a:t>From the </a:t>
            </a:r>
            <a:r>
              <a:rPr lang="en-GB" b="1" dirty="0">
                <a:solidFill>
                  <a:srgbClr val="0563C1"/>
                </a:solidFill>
                <a:hlinkClick r:id="rId3">
                  <a:extLst>
                    <a:ext uri="{A12FA001-AC4F-418D-AE19-62706E023703}">
                      <ahyp:hlinkClr xmlns:ahyp="http://schemas.microsoft.com/office/drawing/2018/hyperlinkcolor" val="tx"/>
                    </a:ext>
                  </a:extLst>
                </a:hlinkClick>
              </a:rPr>
              <a:t>- The Accountability Scorecard</a:t>
            </a:r>
            <a:endParaRPr lang="en-GB" b="1" dirty="0"/>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How good are you at: </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Goal Setting</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Planning </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Priorities</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(set clear priorities)</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Implementation</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(put into action)</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Execution</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(perform or accomplish, see through to completion)</a:t>
            </a: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Believe in yourself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(review and check)</a:t>
            </a:r>
          </a:p>
          <a:p>
            <a:pPr marL="0" indent="0">
              <a:buNone/>
            </a:pPr>
            <a:endParaRPr lang="en-GB" dirty="0"/>
          </a:p>
        </p:txBody>
      </p:sp>
      <p:sp>
        <p:nvSpPr>
          <p:cNvPr id="2" name="Rectangle: Rounded Corners 1">
            <a:extLst>
              <a:ext uri="{FF2B5EF4-FFF2-40B4-BE49-F238E27FC236}">
                <a16:creationId xmlns:a16="http://schemas.microsoft.com/office/drawing/2014/main" id="{76AE64F7-38F3-41DC-FDBE-9899B4649770}"/>
              </a:ext>
            </a:extLst>
          </p:cNvPr>
          <p:cNvSpPr/>
          <p:nvPr/>
        </p:nvSpPr>
        <p:spPr>
          <a:xfrm>
            <a:off x="495758" y="221905"/>
            <a:ext cx="9650777" cy="662783"/>
          </a:xfrm>
          <a:prstGeom prst="roundRect">
            <a:avLst/>
          </a:prstGeom>
          <a:solidFill>
            <a:schemeClr val="accent5">
              <a:lumMod val="40000"/>
              <a:lumOff val="60000"/>
              <a:alpha val="2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9854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a:xfrm>
            <a:off x="838200" y="1825625"/>
            <a:ext cx="10515600" cy="994693"/>
          </a:xfrm>
        </p:spPr>
        <p:txBody>
          <a:bodyPr/>
          <a:lstStyle/>
          <a:p>
            <a:r>
              <a:rPr lang="en-GB" sz="4800" dirty="0"/>
              <a:t>Take 5 minutes to reflect on the day and summarise your learning from today.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0198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761082" y="1230713"/>
            <a:ext cx="10515600" cy="4476024"/>
          </a:xfrm>
        </p:spPr>
        <p:txBody>
          <a:bodyPr>
            <a:normAutofit/>
          </a:bodyPr>
          <a:lstStyle/>
          <a:p>
            <a:pPr marL="117475" indent="0">
              <a:spcBef>
                <a:spcPct val="0"/>
              </a:spcBef>
              <a:buNone/>
            </a:pPr>
            <a:r>
              <a:rPr lang="en-GB" dirty="0">
                <a:solidFill>
                  <a:schemeClr val="accent5">
                    <a:lumMod val="50000"/>
                  </a:schemeClr>
                </a:solidFill>
                <a:latin typeface="Arial" panose="020B0604020202020204" pitchFamily="34" charset="0"/>
                <a:cs typeface="Arial" panose="020B0604020202020204" pitchFamily="34" charset="0"/>
              </a:rPr>
              <a:t>Brewster, C., Carey L., Grobler, P., Holland P. &amp; </a:t>
            </a:r>
            <a:r>
              <a:rPr lang="en-GB" dirty="0" err="1">
                <a:solidFill>
                  <a:schemeClr val="accent5">
                    <a:lumMod val="50000"/>
                  </a:schemeClr>
                </a:solidFill>
                <a:latin typeface="Arial" panose="020B0604020202020204" pitchFamily="34" charset="0"/>
                <a:cs typeface="Arial" panose="020B0604020202020204" pitchFamily="34" charset="0"/>
              </a:rPr>
              <a:t>Warnich</a:t>
            </a:r>
            <a:r>
              <a:rPr lang="en-GB" dirty="0">
                <a:solidFill>
                  <a:schemeClr val="accent5">
                    <a:lumMod val="50000"/>
                  </a:schemeClr>
                </a:solidFill>
                <a:latin typeface="Arial" panose="020B0604020202020204" pitchFamily="34" charset="0"/>
                <a:cs typeface="Arial" panose="020B0604020202020204" pitchFamily="34" charset="0"/>
              </a:rPr>
              <a:t>, S. (2008). </a:t>
            </a:r>
            <a:r>
              <a:rPr lang="en-GB" i="1" dirty="0">
                <a:solidFill>
                  <a:schemeClr val="accent5">
                    <a:lumMod val="50000"/>
                  </a:schemeClr>
                </a:solidFill>
                <a:latin typeface="Arial" panose="020B0604020202020204" pitchFamily="34" charset="0"/>
                <a:cs typeface="Arial" panose="020B0604020202020204" pitchFamily="34" charset="0"/>
              </a:rPr>
              <a:t>Contemporary Approaches in Human Resource Management. Gaining A Competitive Advantage</a:t>
            </a:r>
            <a:r>
              <a:rPr lang="en-GB" dirty="0">
                <a:solidFill>
                  <a:schemeClr val="accent5">
                    <a:lumMod val="50000"/>
                  </a:schemeClr>
                </a:solidFill>
                <a:latin typeface="Arial" panose="020B0604020202020204" pitchFamily="34" charset="0"/>
                <a:cs typeface="Arial" panose="020B0604020202020204" pitchFamily="34" charset="0"/>
              </a:rPr>
              <a:t>. Oxford University Press</a:t>
            </a:r>
          </a:p>
          <a:p>
            <a:pPr marL="117475" indent="0">
              <a:spcBef>
                <a:spcPct val="0"/>
              </a:spcBef>
              <a:buNone/>
            </a:pPr>
            <a:endParaRPr lang="en-GB" dirty="0">
              <a:solidFill>
                <a:schemeClr val="accent5">
                  <a:lumMod val="50000"/>
                </a:schemeClr>
              </a:solidFill>
              <a:latin typeface="Arial" panose="020B0604020202020204" pitchFamily="34" charset="0"/>
              <a:cs typeface="Arial" panose="020B0604020202020204" pitchFamily="34" charset="0"/>
            </a:endParaRPr>
          </a:p>
          <a:p>
            <a:pPr marL="117475" indent="0">
              <a:spcBef>
                <a:spcPct val="0"/>
              </a:spcBef>
              <a:buNone/>
            </a:pPr>
            <a:r>
              <a:rPr lang="en-GB" dirty="0">
                <a:solidFill>
                  <a:schemeClr val="accent5">
                    <a:lumMod val="50000"/>
                  </a:schemeClr>
                </a:solidFill>
                <a:latin typeface="Arial" panose="020B0604020202020204" pitchFamily="34" charset="0"/>
                <a:cs typeface="Arial" panose="020B0604020202020204" pitchFamily="34" charset="0"/>
              </a:rPr>
              <a:t>Cambridge Advanced Learners Dictionary &amp; Thesaurus (2023). </a:t>
            </a:r>
            <a:r>
              <a:rPr lang="en-GB" i="1" dirty="0">
                <a:solidFill>
                  <a:schemeClr val="accent5">
                    <a:lumMod val="50000"/>
                  </a:schemeClr>
                </a:solidFill>
                <a:latin typeface="Arial" panose="020B0604020202020204" pitchFamily="34" charset="0"/>
                <a:cs typeface="Arial" panose="020B0604020202020204" pitchFamily="34" charset="0"/>
              </a:rPr>
              <a:t>Accountability.</a:t>
            </a:r>
            <a:r>
              <a:rPr lang="en-GB" dirty="0">
                <a:solidFill>
                  <a:schemeClr val="accent5">
                    <a:lumMod val="50000"/>
                  </a:schemeClr>
                </a:solidFill>
                <a:latin typeface="Arial" panose="020B0604020202020204" pitchFamily="34" charset="0"/>
                <a:cs typeface="Arial" panose="020B0604020202020204" pitchFamily="34" charset="0"/>
              </a:rPr>
              <a:t> </a:t>
            </a:r>
            <a:r>
              <a:rPr lang="en-GB" altLang="en-US" dirty="0">
                <a:solidFill>
                  <a:schemeClr val="accent5">
                    <a:lumMod val="50000"/>
                  </a:schemeClr>
                </a:solidFill>
                <a:latin typeface="Arial" panose="020B0604020202020204" pitchFamily="34" charset="0"/>
                <a:cs typeface="Arial" panose="020B0604020202020204" pitchFamily="34" charset="0"/>
              </a:rPr>
              <a:t>Cambridge University Press</a:t>
            </a:r>
          </a:p>
          <a:p>
            <a:pPr marL="117475" indent="0">
              <a:spcBef>
                <a:spcPct val="0"/>
              </a:spcBef>
              <a:buNone/>
            </a:pPr>
            <a:endParaRPr lang="en-GB" altLang="en-US" dirty="0">
              <a:solidFill>
                <a:schemeClr val="accent5">
                  <a:lumMod val="50000"/>
                </a:schemeClr>
              </a:solidFill>
              <a:latin typeface="Arial" panose="020B0604020202020204" pitchFamily="34" charset="0"/>
              <a:cs typeface="Arial" panose="020B0604020202020204" pitchFamily="34" charset="0"/>
            </a:endParaRPr>
          </a:p>
          <a:p>
            <a:pPr marL="117475" indent="0">
              <a:spcBef>
                <a:spcPct val="0"/>
              </a:spcBef>
              <a:buNone/>
            </a:pPr>
            <a:r>
              <a:rPr lang="en-GB" b="0" i="0" dirty="0">
                <a:solidFill>
                  <a:schemeClr val="accent5">
                    <a:lumMod val="50000"/>
                  </a:schemeClr>
                </a:solidFill>
                <a:effectLst/>
                <a:latin typeface="Arial" panose="020B0604020202020204" pitchFamily="34" charset="0"/>
                <a:cs typeface="Arial" panose="020B0604020202020204" pitchFamily="34" charset="0"/>
              </a:rPr>
              <a:t>Finkelstein D</a:t>
            </a:r>
            <a:r>
              <a:rPr lang="en-GB" dirty="0">
                <a:solidFill>
                  <a:schemeClr val="accent5">
                    <a:lumMod val="50000"/>
                  </a:schemeClr>
                </a:solidFill>
                <a:latin typeface="Arial" panose="020B0604020202020204" pitchFamily="34" charset="0"/>
                <a:cs typeface="Arial" panose="020B0604020202020204" pitchFamily="34" charset="0"/>
              </a:rPr>
              <a:t>. (2023). </a:t>
            </a:r>
            <a:r>
              <a:rPr lang="en-GB" b="0" i="1" dirty="0">
                <a:solidFill>
                  <a:schemeClr val="accent5">
                    <a:lumMod val="50000"/>
                  </a:schemeClr>
                </a:solidFill>
                <a:effectLst/>
                <a:latin typeface="Arial" panose="020B0604020202020204" pitchFamily="34" charset="0"/>
                <a:cs typeface="Arial" panose="020B0604020202020204" pitchFamily="34" charset="0"/>
              </a:rPr>
              <a:t>The Accountability Advantage, Play Your Best  Game</a:t>
            </a:r>
            <a:r>
              <a:rPr lang="en-GB" i="1" dirty="0">
                <a:solidFill>
                  <a:schemeClr val="accent5">
                    <a:lumMod val="50000"/>
                  </a:schemeClr>
                </a:solidFill>
                <a:latin typeface="Arial" panose="020B0604020202020204" pitchFamily="34" charset="0"/>
                <a:cs typeface="Arial" panose="020B0604020202020204" pitchFamily="34" charset="0"/>
              </a:rPr>
              <a:t>. </a:t>
            </a:r>
            <a:r>
              <a:rPr lang="en-GB" dirty="0">
                <a:solidFill>
                  <a:schemeClr val="accent5">
                    <a:lumMod val="50000"/>
                  </a:schemeClr>
                </a:solidFill>
                <a:latin typeface="Arial" panose="020B0604020202020204" pitchFamily="34" charset="0"/>
                <a:cs typeface="Arial" panose="020B0604020202020204" pitchFamily="34" charset="0"/>
              </a:rPr>
              <a:t>St Kilda Boat Sales</a:t>
            </a:r>
          </a:p>
          <a:p>
            <a:pPr marL="288925" indent="-171450">
              <a:spcBef>
                <a:spcPct val="0"/>
              </a:spcBef>
            </a:pPr>
            <a:endParaRPr lang="en-GB" sz="1800" i="1" dirty="0"/>
          </a:p>
        </p:txBody>
      </p:sp>
    </p:spTree>
    <p:extLst>
      <p:ext uri="{BB962C8B-B14F-4D97-AF65-F5344CB8AC3E}">
        <p14:creationId xmlns:p14="http://schemas.microsoft.com/office/powerpoint/2010/main" val="2565950134"/>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1599</Words>
  <Application>Microsoft Office PowerPoint</Application>
  <PresentationFormat>Widescreen</PresentationFormat>
  <Paragraphs>213</Paragraphs>
  <Slides>29</Slides>
  <Notes>22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Modern Era Black</vt:lpstr>
      <vt:lpstr>RobotoSlab-Regular</vt:lpstr>
      <vt:lpstr>arial</vt:lpstr>
      <vt:lpstr>arial</vt:lpstr>
      <vt:lpstr>Calibri</vt:lpstr>
      <vt:lpstr>Calibri Light</vt:lpstr>
      <vt:lpstr>3_Title Slide 1</vt:lpstr>
      <vt:lpstr>Custom Design</vt:lpstr>
      <vt:lpstr>CertHE Applied Leadership and Management in the Workplace    Module: BMSK4016  Developing Professional Practice    </vt:lpstr>
      <vt:lpstr>CertHE Applied Leadership and Management in the Workplace    Session 1: Accountability    </vt:lpstr>
      <vt:lpstr>Today’s Session</vt:lpstr>
      <vt:lpstr>Definitions</vt:lpstr>
      <vt:lpstr>What is Accountability?</vt:lpstr>
      <vt:lpstr>Accountability</vt:lpstr>
      <vt:lpstr>PowerPoint Presentation</vt:lpstr>
      <vt:lpstr>Benefits of Being More Accountable</vt:lpstr>
      <vt:lpstr>Developing and Maintaining Personal Accountability</vt:lpstr>
      <vt:lpstr>Understand your responsibilities</vt:lpstr>
      <vt:lpstr>PowerPoint Presentation</vt:lpstr>
      <vt:lpstr>PowerPoint Presentation</vt:lpstr>
      <vt:lpstr>Be Honest When you Make a Mistake</vt:lpstr>
      <vt:lpstr>Apologise</vt:lpstr>
      <vt:lpstr>Take Responsibility for resolving the issue</vt:lpstr>
      <vt:lpstr>Be reliable</vt:lpstr>
      <vt:lpstr>Be reliable (cont.)</vt:lpstr>
      <vt:lpstr>PowerPoint Presentation</vt:lpstr>
      <vt:lpstr>PowerPoint Presentation</vt:lpstr>
      <vt:lpstr>Look for improvements</vt:lpstr>
      <vt:lpstr>Celebrate Success</vt:lpstr>
      <vt:lpstr>Accountability in the workplace</vt:lpstr>
      <vt:lpstr>Accountability in the workplace</vt:lpstr>
      <vt:lpstr>Your team lacks accountability if:</vt:lpstr>
      <vt:lpstr>Why is accountability important?</vt:lpstr>
      <vt:lpstr>How Accountable are you?</vt:lpstr>
      <vt:lpstr>How Accountable are you?</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Accountability, Authentic Behaviour, Interpersonal Skills</dc:title>
  <dc:creator>Myfanwy Davies (IMH)</dc:creator>
  <cp:lastModifiedBy>Michaela Schriek</cp:lastModifiedBy>
  <cp:revision>6</cp:revision>
  <dcterms:created xsi:type="dcterms:W3CDTF">2023-10-26T15:24:36Z</dcterms:created>
  <dcterms:modified xsi:type="dcterms:W3CDTF">2023-12-03T09:34:11Z</dcterms:modified>
</cp:coreProperties>
</file>