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483" r:id="rId2"/>
    <p:sldId id="551" r:id="rId3"/>
    <p:sldId id="552" r:id="rId4"/>
    <p:sldId id="549" r:id="rId5"/>
    <p:sldId id="534" r:id="rId6"/>
    <p:sldId id="536" r:id="rId7"/>
    <p:sldId id="535" r:id="rId8"/>
    <p:sldId id="537" r:id="rId9"/>
    <p:sldId id="538" r:id="rId10"/>
    <p:sldId id="539" r:id="rId11"/>
    <p:sldId id="540" r:id="rId12"/>
    <p:sldId id="548" r:id="rId13"/>
    <p:sldId id="541" r:id="rId14"/>
    <p:sldId id="550" r:id="rId15"/>
    <p:sldId id="542" r:id="rId16"/>
    <p:sldId id="543" r:id="rId17"/>
    <p:sldId id="553" r:id="rId18"/>
    <p:sldId id="544" r:id="rId19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100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23933"/>
    <a:srgbClr val="DCE4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74" autoAdjust="0"/>
    <p:restoredTop sz="92445" autoAdjust="0"/>
  </p:normalViewPr>
  <p:slideViewPr>
    <p:cSldViewPr>
      <p:cViewPr varScale="1">
        <p:scale>
          <a:sx n="50" d="100"/>
          <a:sy n="50" d="100"/>
        </p:scale>
        <p:origin x="1230" y="42"/>
      </p:cViewPr>
      <p:guideLst>
        <p:guide orient="horz" pos="2160"/>
        <p:guide pos="1008"/>
      </p:guideLst>
    </p:cSldViewPr>
  </p:slideViewPr>
  <p:outlineViewPr>
    <p:cViewPr>
      <p:scale>
        <a:sx n="33" d="100"/>
        <a:sy n="33" d="100"/>
      </p:scale>
      <p:origin x="336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29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29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49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29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49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29" charset="0"/>
              </a:defRPr>
            </a:lvl1pPr>
          </a:lstStyle>
          <a:p>
            <a:pPr>
              <a:defRPr/>
            </a:pPr>
            <a:fld id="{291BECD6-D27F-8D4D-BEBD-ED8CA0DD27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8897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" pitchFamily="29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" pitchFamily="29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" pitchFamily="29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" pitchFamily="29" charset="0"/>
              </a:defRPr>
            </a:lvl1pPr>
          </a:lstStyle>
          <a:p>
            <a:pPr>
              <a:defRPr/>
            </a:pPr>
            <a:fld id="{74320227-A3F4-C944-B603-13B190343B5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70336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ＭＳ Ｐゴシック" pitchFamily="29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4320227-A3F4-C944-B603-13B190343B53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1489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B824273-F418-394F-A86F-A30B99D94840}" type="slidenum">
              <a:rPr lang="en-GB"/>
              <a:pPr/>
              <a:t>15</a:t>
            </a:fld>
            <a:endParaRPr lang="en-GB"/>
          </a:p>
        </p:txBody>
      </p:sp>
      <p:sp>
        <p:nvSpPr>
          <p:cNvPr id="133123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3312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71568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Conference paper </a:t>
            </a:r>
            <a:r>
              <a:rPr lang="mr-IN" dirty="0"/>
              <a:t>–</a:t>
            </a:r>
            <a:r>
              <a:rPr lang="en-US" dirty="0"/>
              <a:t> journal. Funders, researchers, discipline specific -  why?  Impact </a:t>
            </a:r>
            <a:r>
              <a:rPr lang="mr-IN" dirty="0"/>
              <a:t>–</a:t>
            </a:r>
            <a:r>
              <a:rPr lang="en-US" dirty="0"/>
              <a:t> commercial, cultural,</a:t>
            </a:r>
            <a:r>
              <a:rPr lang="en-US" baseline="0" dirty="0"/>
              <a:t> social  - problem, solution, </a:t>
            </a:r>
            <a:endParaRPr lang="en-US" dirty="0"/>
          </a:p>
          <a:p>
            <a:r>
              <a:rPr lang="en-US" dirty="0"/>
              <a:t>How long do you have ?</a:t>
            </a:r>
            <a:r>
              <a:rPr lang="en-US" baseline="0" dirty="0"/>
              <a:t> </a:t>
            </a:r>
            <a:r>
              <a:rPr lang="en-US" dirty="0"/>
              <a:t>Attract funding,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4320227-A3F4-C944-B603-13B190343B53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532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vert="horz"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 vert="horz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5" descr="Crossroads pole sm.jpg"/>
          <p:cNvPicPr>
            <a:picLocks noChangeAspect="1"/>
          </p:cNvPicPr>
          <p:nvPr userDrawn="1"/>
        </p:nvPicPr>
        <p:blipFill>
          <a:blip r:embed="rId13"/>
          <a:srcRect/>
          <a:stretch>
            <a:fillRect/>
          </a:stretch>
        </p:blipFill>
        <p:spPr bwMode="auto">
          <a:xfrm>
            <a:off x="0" y="0"/>
            <a:ext cx="11588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29" charset="-128"/>
          <a:cs typeface="ＭＳ Ｐゴシック" pitchFamily="29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29" charset="0"/>
          <a:ea typeface="ＭＳ Ｐゴシック" pitchFamily="29" charset="-128"/>
          <a:cs typeface="ＭＳ Ｐゴシック" pitchFamily="29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29" charset="0"/>
          <a:ea typeface="ＭＳ Ｐゴシック" pitchFamily="29" charset="-128"/>
          <a:cs typeface="ＭＳ Ｐゴシック" pitchFamily="29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29" charset="0"/>
          <a:ea typeface="ＭＳ Ｐゴシック" pitchFamily="29" charset="-128"/>
          <a:cs typeface="ＭＳ Ｐゴシック" pitchFamily="29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29" charset="0"/>
          <a:ea typeface="ＭＳ Ｐゴシック" pitchFamily="29" charset="-128"/>
          <a:cs typeface="ＭＳ Ｐゴシック" pitchFamily="29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29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29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29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29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29" charset="-128"/>
          <a:cs typeface="ＭＳ Ｐゴシック" pitchFamily="29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29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29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29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g"/><Relationship Id="rId3" Type="http://schemas.openxmlformats.org/officeDocument/2006/relationships/image" Target="../media/image10.jp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6.jpg"/><Relationship Id="rId7" Type="http://schemas.openxmlformats.org/officeDocument/2006/relationships/image" Target="cid:image006.jpg@01D23A81.0EBB3DF0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kath-hello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470" y="7053"/>
            <a:ext cx="8935505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732240" y="3501008"/>
            <a:ext cx="24117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Kath </a:t>
            </a:r>
          </a:p>
          <a:p>
            <a:r>
              <a:rPr lang="en-US" sz="3200" b="1" dirty="0" err="1"/>
              <a:t>Penaluna</a:t>
            </a:r>
            <a:endParaRPr lang="en-US" sz="3200" b="1" dirty="0"/>
          </a:p>
          <a:p>
            <a:pPr algn="ctr"/>
            <a:r>
              <a:rPr lang="en-US" sz="1600" dirty="0"/>
              <a:t>  </a:t>
            </a:r>
          </a:p>
        </p:txBody>
      </p:sp>
      <p:pic>
        <p:nvPicPr>
          <p:cNvPr id="6" name="Picture 5" descr="TSD_corp_logo2013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5576" y="4077072"/>
            <a:ext cx="1733719" cy="691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372200" y="6381328"/>
            <a:ext cx="25922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© Karl Mountford 2010</a:t>
            </a:r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5831632" y="1268760"/>
            <a:ext cx="331236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</a:rPr>
              <a:t>Presentation skills in presenting a research paper.</a:t>
            </a:r>
          </a:p>
          <a:p>
            <a:r>
              <a:rPr lang="en-US" sz="2800" dirty="0">
                <a:solidFill>
                  <a:srgbClr val="FF0000"/>
                </a:solidFill>
              </a:rPr>
              <a:t>19 July 2018</a:t>
            </a:r>
          </a:p>
        </p:txBody>
      </p:sp>
    </p:spTree>
    <p:extLst>
      <p:ext uri="{BB962C8B-B14F-4D97-AF65-F5344CB8AC3E}">
        <p14:creationId xmlns:p14="http://schemas.microsoft.com/office/powerpoint/2010/main" val="3559183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TSD_corp_logo2013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22018" y="238035"/>
            <a:ext cx="1806554" cy="720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kath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3800" y="1002141"/>
            <a:ext cx="4140291" cy="3179914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9600" dirty="0"/>
              <a:t>       ?</a:t>
            </a:r>
            <a:br>
              <a:rPr lang="en-US" sz="5400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576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5771" y="1078650"/>
            <a:ext cx="7886700" cy="43513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08338" y="1223492"/>
            <a:ext cx="7064062" cy="37348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Are the benefits and impact of your research, commercial, cultural or social?</a:t>
            </a:r>
          </a:p>
          <a:p>
            <a:r>
              <a:rPr lang="en-GB" dirty="0"/>
              <a:t>Motivation, defining, justify, collaboration, engage  </a:t>
            </a:r>
          </a:p>
          <a:p>
            <a:r>
              <a:rPr lang="en-GB" dirty="0"/>
              <a:t>Practice .. </a:t>
            </a:r>
          </a:p>
        </p:txBody>
      </p:sp>
    </p:spTree>
    <p:extLst>
      <p:ext uri="{BB962C8B-B14F-4D97-AF65-F5344CB8AC3E}">
        <p14:creationId xmlns:p14="http://schemas.microsoft.com/office/powerpoint/2010/main" val="306104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Please make yourself comfortable – jelly babies will join shortly  </a:t>
            </a:r>
          </a:p>
        </p:txBody>
      </p:sp>
      <p:pic>
        <p:nvPicPr>
          <p:cNvPr id="4" name="Picture 9" descr="jbabie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41408" y="2468863"/>
            <a:ext cx="6854825" cy="331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9" descr="jbabies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57200" y="1869789"/>
            <a:ext cx="8229600" cy="3986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944137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Penaluna</a:t>
            </a:r>
            <a:r>
              <a:rPr lang="en-US" dirty="0"/>
              <a:t>, K &amp; </a:t>
            </a:r>
            <a:r>
              <a:rPr lang="en-US" dirty="0" err="1"/>
              <a:t>Penaluna</a:t>
            </a:r>
            <a:r>
              <a:rPr lang="en-US" dirty="0"/>
              <a:t>, A</a:t>
            </a:r>
          </a:p>
        </p:txBody>
      </p:sp>
      <p:pic>
        <p:nvPicPr>
          <p:cNvPr id="4" name="Picture 3" descr="ip strip 2012slide 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050"/>
            <a:ext cx="1608138" cy="68431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95325"/>
            <a:ext cx="7772400" cy="276542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892C12"/>
                </a:solidFill>
              </a:rPr>
              <a:t>I Still Love IP: </a:t>
            </a:r>
            <a:br>
              <a:rPr lang="en-GB" b="1" dirty="0"/>
            </a:b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a spotlight on 10 years of designing the student experience </a:t>
            </a:r>
            <a:endParaRPr lang="en-US" i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8115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0250" y="274638"/>
            <a:ext cx="7956550" cy="1143000"/>
          </a:xfrm>
        </p:spPr>
        <p:txBody>
          <a:bodyPr/>
          <a:lstStyle/>
          <a:p>
            <a:r>
              <a:rPr lang="en-US" dirty="0">
                <a:solidFill>
                  <a:srgbClr val="892C12"/>
                </a:solidFill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68500" y="1600200"/>
            <a:ext cx="6718300" cy="18446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Industries using Intellectual Property Rights intensively account for 1 in 3 jobs in Europe and seventy six per cent of Europeans feel that innovation and intellectual property go hand in hand </a:t>
            </a:r>
            <a:r>
              <a:rPr lang="en-GB" sz="1800" dirty="0"/>
              <a:t>(OHIM, 2014) </a:t>
            </a:r>
            <a:endParaRPr lang="en-US" sz="1800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968500" y="4749500"/>
            <a:ext cx="6985000" cy="18654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800" dirty="0"/>
              <a:t>UK study of HEI’s, </a:t>
            </a:r>
            <a:r>
              <a:rPr lang="en-GB" sz="2800" dirty="0" err="1"/>
              <a:t>Soetendorp</a:t>
            </a:r>
            <a:r>
              <a:rPr lang="en-GB" sz="2800" dirty="0"/>
              <a:t> et al </a:t>
            </a:r>
            <a:r>
              <a:rPr lang="en-GB" sz="1800" dirty="0"/>
              <a:t>(2016, 35) </a:t>
            </a:r>
            <a:r>
              <a:rPr lang="en-GB" sz="2800" dirty="0"/>
              <a:t>observe that less than a third of students surveyed had received any information </a:t>
            </a:r>
            <a:endParaRPr lang="en-US" sz="1600" dirty="0"/>
          </a:p>
        </p:txBody>
      </p:sp>
      <p:pic>
        <p:nvPicPr>
          <p:cNvPr id="4" name="Picture 3" descr="still-love-IP-stri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126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515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0250" y="274638"/>
            <a:ext cx="7956550" cy="1143000"/>
          </a:xfrm>
        </p:spPr>
        <p:txBody>
          <a:bodyPr/>
          <a:lstStyle/>
          <a:p>
            <a:r>
              <a:rPr lang="en-US" dirty="0">
                <a:solidFill>
                  <a:srgbClr val="892C12"/>
                </a:solidFill>
              </a:rPr>
              <a:t>Aim and first thoughts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68500" y="1600200"/>
            <a:ext cx="6718300" cy="173371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Students need to protect their own creativity and to avoid infringing the rights of others </a:t>
            </a:r>
            <a:r>
              <a:rPr lang="en-GB" sz="1800" dirty="0"/>
              <a:t>(QAA, 2012, </a:t>
            </a:r>
            <a:r>
              <a:rPr lang="en-GB" sz="1800" dirty="0" err="1"/>
              <a:t>Bacigalupo</a:t>
            </a:r>
            <a:r>
              <a:rPr lang="en-GB" sz="1800" dirty="0"/>
              <a:t> et al, 2016). 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968500" y="3690509"/>
            <a:ext cx="6718300" cy="265979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if entrepreneurship = applied creativity </a:t>
            </a:r>
            <a:r>
              <a:rPr lang="en-GB" sz="1800" dirty="0"/>
              <a:t>(Rae, 2007)</a:t>
            </a:r>
            <a:r>
              <a:rPr lang="en-GB" dirty="0"/>
              <a:t>, what are the implications of IP for educators? As an enabling strategy for developing the nexus between creativity and business?   </a:t>
            </a:r>
          </a:p>
          <a:p>
            <a:pPr marL="0" indent="0">
              <a:buFont typeface="Arial"/>
              <a:buNone/>
            </a:pPr>
            <a:r>
              <a:rPr lang="en-GB" sz="1800" dirty="0"/>
              <a:t>. </a:t>
            </a:r>
          </a:p>
        </p:txBody>
      </p:sp>
      <p:pic>
        <p:nvPicPr>
          <p:cNvPr id="7" name="Picture 6" descr="still-love-IP-stri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126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47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0250" y="274638"/>
            <a:ext cx="7956550" cy="1143000"/>
          </a:xfrm>
        </p:spPr>
        <p:txBody>
          <a:bodyPr/>
          <a:lstStyle/>
          <a:p>
            <a:r>
              <a:rPr lang="en-US" dirty="0">
                <a:solidFill>
                  <a:srgbClr val="892C12"/>
                </a:solidFill>
              </a:rPr>
              <a:t>Aim and first thoughts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68500" y="1600200"/>
            <a:ext cx="6718300" cy="374464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Of the 65.7bln UK investment in IP, it is estimated that 10% of assets were protected by patents, 46% in copyright, 3% in design and 21% protected by trademarks </a:t>
            </a:r>
            <a:r>
              <a:rPr lang="en-GB" sz="1800" dirty="0"/>
              <a:t>(</a:t>
            </a:r>
            <a:r>
              <a:rPr lang="en-GB" sz="1800" dirty="0" err="1"/>
              <a:t>Goodridge</a:t>
            </a:r>
            <a:r>
              <a:rPr lang="en-GB" sz="1800" dirty="0"/>
              <a:t> et al, 2014, 4)</a:t>
            </a:r>
            <a:r>
              <a:rPr lang="en-GB" dirty="0"/>
              <a:t>.   </a:t>
            </a:r>
          </a:p>
        </p:txBody>
      </p:sp>
      <p:pic>
        <p:nvPicPr>
          <p:cNvPr id="7" name="Picture 6" descr="still-love-IP-stri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126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0516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0250" y="274638"/>
            <a:ext cx="7956550" cy="1143000"/>
          </a:xfrm>
        </p:spPr>
        <p:txBody>
          <a:bodyPr/>
          <a:lstStyle/>
          <a:p>
            <a:r>
              <a:rPr lang="en-US" dirty="0">
                <a:solidFill>
                  <a:srgbClr val="892C12"/>
                </a:solidFill>
              </a:rPr>
              <a:t>The paper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68500" y="1600199"/>
            <a:ext cx="6718300" cy="4829485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GB" dirty="0"/>
              <a:t>Evidences the need for enterprise educators to raise awareness of intellectual property as a feature of their provision  </a:t>
            </a:r>
          </a:p>
          <a:p>
            <a:pPr mar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Proposes potential ideas for intellectual property education, including considerations relating to adaption for educators’ own contexts. 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 descr="still-love-IP-stri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126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03263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0250" y="274638"/>
            <a:ext cx="7956550" cy="1143000"/>
          </a:xfrm>
        </p:spPr>
        <p:txBody>
          <a:bodyPr/>
          <a:lstStyle/>
          <a:p>
            <a:r>
              <a:rPr lang="en-US" dirty="0">
                <a:solidFill>
                  <a:srgbClr val="892C12"/>
                </a:solidFill>
              </a:rPr>
              <a:t>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68500" y="1600200"/>
            <a:ext cx="6718300" cy="1320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30+ years of providing IP awareness sessions </a:t>
            </a:r>
            <a:r>
              <a:rPr lang="en-GB" sz="1600" dirty="0"/>
              <a:t>(</a:t>
            </a:r>
            <a:r>
              <a:rPr lang="en-GB" sz="1600" dirty="0" err="1"/>
              <a:t>Penaluna</a:t>
            </a:r>
            <a:r>
              <a:rPr lang="en-GB" sz="1600" dirty="0"/>
              <a:t> &amp; </a:t>
            </a:r>
            <a:r>
              <a:rPr lang="en-GB" sz="1600" dirty="0" err="1"/>
              <a:t>Penaluna</a:t>
            </a:r>
            <a:r>
              <a:rPr lang="en-GB" sz="1600" dirty="0"/>
              <a:t> 2007)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968500" y="2981325"/>
            <a:ext cx="6718300" cy="1320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dirty="0"/>
              <a:t>Learned within a practice, rather than about it </a:t>
            </a:r>
            <a:r>
              <a:rPr lang="en-GB" sz="1600" dirty="0"/>
              <a:t>(Lave &amp; Wenger, 1991) </a:t>
            </a:r>
          </a:p>
          <a:p>
            <a:pPr marL="0" indent="0">
              <a:buFont typeface="Arial"/>
              <a:buNone/>
            </a:pPr>
            <a:endParaRPr lang="en-GB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1968500" y="4489449"/>
            <a:ext cx="6718300" cy="16541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dirty="0"/>
              <a:t>UK Quality Assurance requires IP in enterprise and entrepreneurship </a:t>
            </a:r>
            <a:r>
              <a:rPr lang="en-GB" sz="1600" dirty="0"/>
              <a:t>(QAA, 2012)</a:t>
            </a:r>
          </a:p>
          <a:p>
            <a:pPr marL="0" indent="0">
              <a:buFont typeface="Arial"/>
              <a:buNone/>
            </a:pPr>
            <a:endParaRPr lang="en-GB" dirty="0"/>
          </a:p>
        </p:txBody>
      </p:sp>
      <p:pic>
        <p:nvPicPr>
          <p:cNvPr id="8" name="Picture 7" descr="still-love-IP-stri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126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737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0250" y="274638"/>
            <a:ext cx="7956550" cy="11430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892C12"/>
                </a:solidFill>
              </a:rPr>
              <a:t>(re)Conclusions</a:t>
            </a:r>
            <a:endParaRPr lang="en-US" dirty="0">
              <a:solidFill>
                <a:srgbClr val="892C1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68500" y="1425575"/>
            <a:ext cx="6718300" cy="26066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University students are entering innovative environments and businesses with little or no IP knowledge… yet they are tomorrow’s creators of value </a:t>
            </a:r>
            <a:r>
              <a:rPr lang="en-GB" sz="1600" dirty="0"/>
              <a:t>(UKIPO</a:t>
            </a:r>
            <a:r>
              <a:rPr lang="en-GB" sz="1600"/>
              <a:t>, 2011)</a:t>
            </a:r>
            <a:r>
              <a:rPr lang="en-GB" sz="1600" dirty="0"/>
              <a:t>. </a:t>
            </a:r>
            <a:endParaRPr lang="en-GB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1968500" y="4044951"/>
            <a:ext cx="6718300" cy="12731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“Lasting success will belong to those who get this right” </a:t>
            </a:r>
            <a:r>
              <a:rPr lang="en-GB" sz="1600" dirty="0"/>
              <a:t>(</a:t>
            </a:r>
            <a:r>
              <a:rPr lang="en-GB" sz="1600" dirty="0" err="1"/>
              <a:t>Gowers</a:t>
            </a:r>
            <a:r>
              <a:rPr lang="en-GB" sz="1600" dirty="0"/>
              <a:t>, 2006, 1) 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968500" y="5267325"/>
            <a:ext cx="6718300" cy="12731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IP should be integral to enterprise and entrepreneurship education </a:t>
            </a:r>
            <a:r>
              <a:rPr lang="en-GB" sz="1600" dirty="0"/>
              <a:t>(QAA, 2012)</a:t>
            </a:r>
          </a:p>
        </p:txBody>
      </p:sp>
      <p:pic>
        <p:nvPicPr>
          <p:cNvPr id="9" name="Picture 8" descr="still-love-IP-stri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126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340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oster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9887" y="0"/>
            <a:ext cx="5143500" cy="6858000"/>
          </a:xfrm>
          <a:prstGeom prst="rect">
            <a:avLst/>
          </a:prstGeom>
        </p:spPr>
      </p:pic>
      <p:pic>
        <p:nvPicPr>
          <p:cNvPr id="5" name="Picture 4" descr="still-love-IP-strip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126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5734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rossroads pole sm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ip-guidanc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04804" y="233423"/>
            <a:ext cx="7620000" cy="6350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556045" y="482989"/>
            <a:ext cx="2182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FDEADA"/>
                </a:solidFill>
              </a:rPr>
              <a:t>Research informed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9512" y="630932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133748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03648" y="193960"/>
            <a:ext cx="7245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Creative Mindsets. Entrepreneurial Futures – </a:t>
            </a:r>
          </a:p>
          <a:p>
            <a:r>
              <a:rPr lang="en-US" sz="2400" b="1" dirty="0">
                <a:solidFill>
                  <a:srgbClr val="FF0000"/>
                </a:solidFill>
              </a:rPr>
              <a:t>EXTRA EXTRA READ IT ALL ABOUT IT…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31639" y="1215255"/>
            <a:ext cx="6888913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Penaluna</a:t>
            </a:r>
            <a:r>
              <a:rPr lang="en-GB" sz="1600" dirty="0"/>
              <a:t>, A. and </a:t>
            </a:r>
            <a:r>
              <a:rPr lang="en-GB" sz="1600" dirty="0" err="1"/>
              <a:t>Penaluna</a:t>
            </a:r>
            <a:r>
              <a:rPr lang="en-GB" sz="1600" dirty="0"/>
              <a:t>, K. 2015. </a:t>
            </a:r>
            <a:r>
              <a:rPr lang="en-GB" sz="1600" i="1" dirty="0"/>
              <a:t>Entrepreneurial Education in Practice, Part, 2 – Building Motivations and Competencies</a:t>
            </a:r>
            <a:r>
              <a:rPr lang="en-GB" sz="1600" dirty="0"/>
              <a:t>, Entrepreneurship 360 Thematic Paper, Organisation for Economic Co-operation and Development (OECD) and the European Commission (DG Education and Culture).</a:t>
            </a:r>
          </a:p>
          <a:p>
            <a:endParaRPr lang="en-GB" sz="1600" dirty="0"/>
          </a:p>
          <a:p>
            <a:r>
              <a:rPr lang="en-GB" sz="1600" dirty="0" err="1"/>
              <a:t>Penaluna</a:t>
            </a:r>
            <a:r>
              <a:rPr lang="en-GB" sz="1600" dirty="0"/>
              <a:t>, A., </a:t>
            </a:r>
            <a:r>
              <a:rPr lang="en-GB" sz="1600" dirty="0" err="1"/>
              <a:t>Penaluna</a:t>
            </a:r>
            <a:r>
              <a:rPr lang="en-GB" sz="1600" dirty="0"/>
              <a:t>, K and </a:t>
            </a:r>
            <a:r>
              <a:rPr lang="en-GB" sz="1600" dirty="0" err="1"/>
              <a:t>Diago</a:t>
            </a:r>
            <a:r>
              <a:rPr lang="en-GB" sz="1600" dirty="0"/>
              <a:t>, I., 2014. </a:t>
            </a:r>
            <a:r>
              <a:rPr lang="en-GB" sz="1600" i="1" dirty="0"/>
              <a:t>The Role of Creativity in Entrepreneurship Education</a:t>
            </a:r>
            <a:r>
              <a:rPr lang="en-GB" sz="1600" dirty="0"/>
              <a:t>. Chapter 13,  “Handbook of Research on Entrepreneurship and Creativity” Sternberg, R &amp; Krauss, G. (</a:t>
            </a:r>
            <a:r>
              <a:rPr lang="en-GB" sz="1600" dirty="0" err="1"/>
              <a:t>Eds</a:t>
            </a:r>
            <a:r>
              <a:rPr lang="en-GB" sz="1600" dirty="0"/>
              <a:t>)  Cheltenham / Northampton MA: Edward Elgar Publishing Limited </a:t>
            </a:r>
          </a:p>
          <a:p>
            <a:endParaRPr lang="en-GB" sz="1600" dirty="0"/>
          </a:p>
          <a:p>
            <a:r>
              <a:rPr lang="en-GB" sz="1600" dirty="0" err="1"/>
              <a:t>Penaluna</a:t>
            </a:r>
            <a:r>
              <a:rPr lang="en-GB" sz="1600" dirty="0"/>
              <a:t>, K. </a:t>
            </a:r>
            <a:r>
              <a:rPr lang="en-GB" sz="1600" dirty="0" err="1"/>
              <a:t>Penaluna</a:t>
            </a:r>
            <a:r>
              <a:rPr lang="en-GB" sz="1600" dirty="0"/>
              <a:t>, A., </a:t>
            </a:r>
            <a:r>
              <a:rPr lang="en-GB" sz="1600" dirty="0" err="1"/>
              <a:t>Usei</a:t>
            </a:r>
            <a:r>
              <a:rPr lang="en-GB" sz="1600" dirty="0"/>
              <a:t>, C. and Griffiths, D. 2015. </a:t>
            </a:r>
            <a:r>
              <a:rPr lang="en-GB" sz="1600" i="1" dirty="0"/>
              <a:t>Enterprise Education Needs Enterprising Educators: A Case Study on Teacher Training Provision</a:t>
            </a:r>
            <a:r>
              <a:rPr lang="en-GB" sz="1600" dirty="0"/>
              <a:t>, Education +Training, Emerald, </a:t>
            </a:r>
            <a:r>
              <a:rPr lang="en-GB" sz="1600" dirty="0" err="1"/>
              <a:t>Vol</a:t>
            </a:r>
            <a:r>
              <a:rPr lang="en-GB" sz="1600" dirty="0"/>
              <a:t> 57, 8/9, 948-963</a:t>
            </a:r>
          </a:p>
          <a:p>
            <a:endParaRPr lang="en-GB" sz="1600" dirty="0"/>
          </a:p>
          <a:p>
            <a:r>
              <a:rPr lang="en-US" sz="1600" dirty="0" err="1"/>
              <a:t>Penaluna</a:t>
            </a:r>
            <a:r>
              <a:rPr lang="en-US" sz="1600" dirty="0"/>
              <a:t> K., </a:t>
            </a:r>
            <a:r>
              <a:rPr lang="en-US" sz="1600" dirty="0" err="1"/>
              <a:t>Penaluna</a:t>
            </a:r>
            <a:r>
              <a:rPr lang="en-US" sz="1600" dirty="0"/>
              <a:t> A., Jones C. and </a:t>
            </a:r>
            <a:r>
              <a:rPr lang="en-US" sz="1600" dirty="0" err="1"/>
              <a:t>Matlay</a:t>
            </a:r>
            <a:r>
              <a:rPr lang="en-US" sz="1600" dirty="0"/>
              <a:t> H., 2014. </a:t>
            </a:r>
            <a:r>
              <a:rPr lang="en-US" sz="1600" i="1" dirty="0"/>
              <a:t>When did you last predict a good idea? Exploring the case of assessing creativity through learning outcomes</a:t>
            </a:r>
            <a:r>
              <a:rPr lang="en-US" sz="1600" dirty="0"/>
              <a:t>. </a:t>
            </a:r>
            <a:r>
              <a:rPr lang="en-US" sz="1600" i="1" dirty="0"/>
              <a:t>Industry &amp; Higher Education</a:t>
            </a:r>
            <a:r>
              <a:rPr lang="en-US" sz="1600" dirty="0"/>
              <a:t>, Vol. 28, No 6, December 2014, pp. 399-410.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9512" y="630932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28</a:t>
            </a:r>
          </a:p>
        </p:txBody>
      </p:sp>
    </p:spTree>
    <p:extLst>
      <p:ext uri="{BB962C8B-B14F-4D97-AF65-F5344CB8AC3E}">
        <p14:creationId xmlns:p14="http://schemas.microsoft.com/office/powerpoint/2010/main" val="353287287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331640" y="188640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2">
                    <a:lumMod val="50000"/>
                  </a:schemeClr>
                </a:solidFill>
              </a:rPr>
              <a:t>Network Informed…</a:t>
            </a:r>
          </a:p>
        </p:txBody>
      </p:sp>
      <p:pic>
        <p:nvPicPr>
          <p:cNvPr id="2" name="Picture 1" descr="ec sys app_logo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692696"/>
            <a:ext cx="2411760" cy="1608786"/>
          </a:xfrm>
          <a:prstGeom prst="rect">
            <a:avLst/>
          </a:prstGeom>
        </p:spPr>
      </p:pic>
      <p:pic>
        <p:nvPicPr>
          <p:cNvPr id="4" name="Picture 3" descr="EU flag-Erasmus+_vect_POS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188640"/>
            <a:ext cx="1728321" cy="493680"/>
          </a:xfrm>
          <a:prstGeom prst="rect">
            <a:avLst/>
          </a:prstGeom>
        </p:spPr>
      </p:pic>
      <p:pic>
        <p:nvPicPr>
          <p:cNvPr id="1026" name="Picture 2" descr="First Meeti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692696"/>
            <a:ext cx="3307295" cy="22048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IMG_2499.JPG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83768" y="2276872"/>
            <a:ext cx="3254799" cy="216986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796136" y="2276872"/>
            <a:ext cx="32403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2">
                    <a:lumMod val="50000"/>
                  </a:schemeClr>
                </a:solidFill>
              </a:rPr>
              <a:t>• Practical Entrepreneurial Assessment Tools – ‘</a:t>
            </a:r>
            <a:r>
              <a:rPr lang="en-US" sz="2400" dirty="0" err="1">
                <a:solidFill>
                  <a:schemeClr val="bg2">
                    <a:lumMod val="50000"/>
                  </a:schemeClr>
                </a:solidFill>
              </a:rPr>
              <a:t>EntreAssess</a:t>
            </a:r>
            <a:r>
              <a:rPr lang="en-US" sz="2400" dirty="0">
                <a:solidFill>
                  <a:schemeClr val="bg2">
                    <a:lumMod val="50000"/>
                  </a:schemeClr>
                </a:solidFill>
              </a:rPr>
              <a:t>’</a:t>
            </a:r>
          </a:p>
        </p:txBody>
      </p:sp>
      <p:pic>
        <p:nvPicPr>
          <p:cNvPr id="8" name="Picture 7" descr="EntreAssess.p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284984"/>
            <a:ext cx="1295400" cy="885825"/>
          </a:xfrm>
          <a:prstGeom prst="rect">
            <a:avLst/>
          </a:prstGeom>
        </p:spPr>
      </p:pic>
      <p:pic>
        <p:nvPicPr>
          <p:cNvPr id="9" name="Picture 8" descr="EC-network-pic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437112"/>
            <a:ext cx="5220072" cy="221853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508104" y="4509120"/>
            <a:ext cx="2664296" cy="1200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2">
                    <a:lumMod val="50000"/>
                  </a:schemeClr>
                </a:solidFill>
              </a:rPr>
              <a:t>• Welsh Enterprise Champions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12160" y="1052736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2">
                    <a:lumMod val="50000"/>
                  </a:schemeClr>
                </a:solidFill>
              </a:rPr>
              <a:t>• Eco Systems App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79512" y="6309320"/>
            <a:ext cx="504056" cy="4616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588710736"/>
      </p:ext>
    </p:extLst>
  </p:cSld>
  <p:clrMapOvr>
    <a:masterClrMapping/>
  </p:clrMapOvr>
  <p:transition>
    <p:dissolv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rossroads pole sm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 descr="Entedswith-Lycfyr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603448"/>
            <a:ext cx="3489852" cy="4653136"/>
          </a:xfrm>
          <a:prstGeom prst="rect">
            <a:avLst/>
          </a:prstGeom>
        </p:spPr>
      </p:pic>
      <p:pic>
        <p:nvPicPr>
          <p:cNvPr id="5" name="Picture 4" descr="zaimibora-sq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88640"/>
            <a:ext cx="3421402" cy="354159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71600" y="4941168"/>
            <a:ext cx="33123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2">
                    <a:lumMod val="50000"/>
                  </a:schemeClr>
                </a:solidFill>
              </a:rPr>
              <a:t>Alumni, graduates, teachers, students and pupil informed… and entrepreneurs!</a:t>
            </a:r>
          </a:p>
        </p:txBody>
      </p:sp>
      <p:pic>
        <p:nvPicPr>
          <p:cNvPr id="8" name="Picture 7" descr="bootcamp-group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492896"/>
            <a:ext cx="6228184" cy="2176303"/>
          </a:xfrm>
          <a:prstGeom prst="rect">
            <a:avLst/>
          </a:prstGeom>
        </p:spPr>
      </p:pic>
      <p:pic>
        <p:nvPicPr>
          <p:cNvPr id="9" name="Picture 8" descr="cid:image006.jpg@01D23A81.0EBB3DF0"/>
          <p:cNvPicPr/>
          <p:nvPr/>
        </p:nvPicPr>
        <p:blipFill>
          <a:blip r:embed="rId6" r:link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933056"/>
            <a:ext cx="4067944" cy="27178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 descr="seecel-250x150.pn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2780928"/>
            <a:ext cx="1320147" cy="792088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79512" y="630932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456859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rossroads pole sm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475656" y="332656"/>
            <a:ext cx="664674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FF0000"/>
                </a:solidFill>
              </a:rPr>
              <a:t>Who are your audience?</a:t>
            </a:r>
          </a:p>
          <a:p>
            <a:endParaRPr lang="en-US" sz="3600" dirty="0">
              <a:solidFill>
                <a:srgbClr val="FF0000"/>
              </a:solidFill>
            </a:endParaRPr>
          </a:p>
          <a:p>
            <a:endParaRPr lang="en-US" sz="3600" dirty="0">
              <a:solidFill>
                <a:srgbClr val="FF0000"/>
              </a:solidFill>
            </a:endParaRPr>
          </a:p>
          <a:p>
            <a:r>
              <a:rPr lang="en-US" sz="3600" dirty="0">
                <a:solidFill>
                  <a:srgbClr val="FF0000"/>
                </a:solidFill>
              </a:rPr>
              <a:t>What outcome are you seeking?</a:t>
            </a:r>
          </a:p>
          <a:p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547664" y="1772816"/>
            <a:ext cx="64878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81333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99392"/>
            <a:ext cx="9144000" cy="65344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41121" y="6499272"/>
            <a:ext cx="87238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/>
              <a:t>© Karl </a:t>
            </a:r>
            <a:r>
              <a:rPr lang="en-US" sz="1200" dirty="0" err="1"/>
              <a:t>Mountford</a:t>
            </a:r>
            <a:r>
              <a:rPr lang="en-US" sz="1200" dirty="0"/>
              <a:t>, Graphic Artist (2010)</a:t>
            </a:r>
          </a:p>
        </p:txBody>
      </p:sp>
    </p:spTree>
    <p:extLst>
      <p:ext uri="{BB962C8B-B14F-4D97-AF65-F5344CB8AC3E}">
        <p14:creationId xmlns:p14="http://schemas.microsoft.com/office/powerpoint/2010/main" val="1181091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theme/theme1.xml><?xml version="1.0" encoding="utf-8"?>
<a:theme xmlns:a="http://schemas.openxmlformats.org/drawingml/2006/main" name="Blank">
  <a:themeElements>
    <a:clrScheme name="Blan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29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29" charset="0"/>
          </a:defRPr>
        </a:defPPr>
      </a:lstStyle>
    </a:lnDef>
  </a:objectDefaults>
  <a:extraClrSchemeLst>
    <a:extraClrScheme>
      <a:clrScheme name="Blan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ART-MBP-ADV01:Applications:Microsoft Office 2004:Templates:Presentations:Designs:Beach</Template>
  <TotalTime>6208</TotalTime>
  <Words>704</Words>
  <Application>Microsoft Office PowerPoint</Application>
  <PresentationFormat>On-screen Show (4:3)</PresentationFormat>
  <Paragraphs>65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ＭＳ Ｐゴシック</vt:lpstr>
      <vt:lpstr>Arial</vt:lpstr>
      <vt:lpstr>Times</vt:lpstr>
      <vt:lpstr>Blank</vt:lpstr>
      <vt:lpstr>PowerPoint Presentation</vt:lpstr>
      <vt:lpstr>       ? </vt:lpstr>
      <vt:lpstr>PowerPoint Presentation</vt:lpstr>
      <vt:lpstr>Please make yourself comfortable – jelly babies will join shortly  </vt:lpstr>
      <vt:lpstr>I Still Love IP:  a spotlight on 10 years of designing the student experience </vt:lpstr>
      <vt:lpstr>Introduction</vt:lpstr>
      <vt:lpstr>Aim and first thoughts</vt:lpstr>
      <vt:lpstr>Aim and first thoughts</vt:lpstr>
      <vt:lpstr>The paper</vt:lpstr>
      <vt:lpstr>Background</vt:lpstr>
      <vt:lpstr>(re)Conclusions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Andy Penaluna</dc:creator>
  <cp:lastModifiedBy>Christopher Fleming</cp:lastModifiedBy>
  <cp:revision>449</cp:revision>
  <cp:lastPrinted>2005-06-28T15:10:56Z</cp:lastPrinted>
  <dcterms:created xsi:type="dcterms:W3CDTF">2011-02-20T18:16:13Z</dcterms:created>
  <dcterms:modified xsi:type="dcterms:W3CDTF">2018-11-12T09:35:11Z</dcterms:modified>
</cp:coreProperties>
</file>