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1.xml" ContentType="application/vnd.openxmlformats-officedocument.themeOverr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8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8EA"/>
    <a:srgbClr val="FFF9EB"/>
    <a:srgbClr val="EFC5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A6E942-E8AE-1843-B16F-5155B6AC5951}" v="129" dt="2026-04-12T22:03:26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32"/>
    <p:restoredTop sz="94653"/>
  </p:normalViewPr>
  <p:slideViewPr>
    <p:cSldViewPr snapToGrid="0">
      <p:cViewPr varScale="1">
        <p:scale>
          <a:sx n="71" d="100"/>
          <a:sy n="71" d="100"/>
        </p:scale>
        <p:origin x="168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8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defRPr>
            </a:pPr>
            <a:r>
              <a:rPr lang="en-US"/>
              <a:t>Lefel y Dysgwyr 2025-26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8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alibri Light" panose="020F0302020204030204" pitchFamily="34" charset="0"/>
              <a:ea typeface="+mn-ea"/>
              <a:cs typeface="Calibri Light" panose="020F0302020204030204" pitchFamily="34" charset="0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Lefel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Mynediad (A1)</c:v>
                </c:pt>
                <c:pt idx="1">
                  <c:v>Sylfaen (A2)</c:v>
                </c:pt>
                <c:pt idx="2">
                  <c:v>Canolradd (B1)</c:v>
                </c:pt>
                <c:pt idx="3">
                  <c:v>Uwch (B2)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228</c:v>
                </c:pt>
                <c:pt idx="1">
                  <c:v>80</c:v>
                </c:pt>
                <c:pt idx="2">
                  <c:v>50</c:v>
                </c:pt>
                <c:pt idx="3">
                  <c:v>38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B1C-6743-99C1-2C017D4949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57908159"/>
        <c:axId val="1657904127"/>
      </c:barChart>
      <c:catAx>
        <c:axId val="16579081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defRPr>
            </a:pPr>
            <a:endParaRPr lang="en-US"/>
          </a:p>
        </c:txPr>
        <c:crossAx val="1657904127"/>
        <c:crosses val="autoZero"/>
        <c:auto val="1"/>
        <c:lblAlgn val="ctr"/>
        <c:lblOffset val="100"/>
        <c:noMultiLvlLbl val="0"/>
      </c:catAx>
      <c:valAx>
        <c:axId val="165790412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defRPr>
            </a:pPr>
            <a:endParaRPr lang="en-US"/>
          </a:p>
        </c:txPr>
        <c:crossAx val="165790815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400" b="0" i="0">
          <a:latin typeface="Calibri Light" panose="020F0302020204030204" pitchFamily="34" charset="0"/>
          <a:cs typeface="Calibri Light" panose="020F0302020204030204" pitchFamily="34" charset="0"/>
        </a:defRPr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2.2951425124138131E-2"/>
          <c:y val="7.2812530223053007E-2"/>
          <c:w val="0.95409714975172377"/>
          <c:h val="0.67814757227413536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Sheet1!$A$15</c:f>
              <c:strCache>
                <c:ptCount val="1"/>
                <c:pt idx="0">
                  <c:v>Gallu i weithio yn Gymraeg</c:v>
                </c:pt>
              </c:strCache>
            </c:strRef>
          </c:tx>
          <c:spPr>
            <a:solidFill>
              <a:srgbClr val="7E0D5D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Sheet1!$B$13:$F$13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Sheet1!$B$15:$F$15</c:f>
              <c:numCache>
                <c:formatCode>0.0%</c:formatCode>
                <c:ptCount val="5"/>
                <c:pt idx="0">
                  <c:v>0.11700000000000001</c:v>
                </c:pt>
                <c:pt idx="1">
                  <c:v>0.11799999999999999</c:v>
                </c:pt>
                <c:pt idx="2">
                  <c:v>0.12</c:v>
                </c:pt>
                <c:pt idx="3">
                  <c:v>0.128</c:v>
                </c:pt>
                <c:pt idx="4">
                  <c:v>0.13700000000000001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CED-1A42-BA34-45EC397619E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0"/>
        <c:axId val="998340672"/>
        <c:axId val="998337344"/>
      </c:barChart>
      <c:lineChart>
        <c:grouping val="standard"/>
        <c:varyColors val="0"/>
        <c:ser>
          <c:idx val="0"/>
          <c:order val="0"/>
          <c:tx>
            <c:strRef>
              <c:f>Sheet1!$A$14</c:f>
              <c:strCache>
                <c:ptCount val="1"/>
                <c:pt idx="0">
                  <c:v>Gallu i siarad Cymraeg</c:v>
                </c:pt>
              </c:strCache>
            </c:strRef>
          </c:tx>
          <c:spPr>
            <a:ln w="28575" cap="rnd">
              <a:solidFill>
                <a:srgbClr val="F389D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F389D4"/>
              </a:solidFill>
              <a:ln w="9525">
                <a:solidFill>
                  <a:srgbClr val="F389D4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40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Sheet1!$B$13:$F$13</c:f>
              <c:numCache>
                <c:formatCode>General</c:formatCod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numCache>
            </c:numRef>
          </c:cat>
          <c:val>
            <c:numRef>
              <c:f>Sheet1!$B$14:$F$14</c:f>
              <c:numCache>
                <c:formatCode>0.0%</c:formatCode>
                <c:ptCount val="5"/>
                <c:pt idx="0">
                  <c:v>0.16400000000000001</c:v>
                </c:pt>
                <c:pt idx="1">
                  <c:v>0.16700000000000001</c:v>
                </c:pt>
                <c:pt idx="2">
                  <c:v>0.17100000000000001</c:v>
                </c:pt>
                <c:pt idx="3">
                  <c:v>0.18</c:v>
                </c:pt>
                <c:pt idx="4">
                  <c:v>0.188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CED-1A42-BA34-45EC397619E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998340672"/>
        <c:axId val="998337344"/>
      </c:lineChart>
      <c:catAx>
        <c:axId val="9983406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98337344"/>
        <c:crosses val="autoZero"/>
        <c:auto val="1"/>
        <c:lblAlgn val="ctr"/>
        <c:lblOffset val="100"/>
        <c:noMultiLvlLbl val="0"/>
      </c:catAx>
      <c:valAx>
        <c:axId val="998337344"/>
        <c:scaling>
          <c:orientation val="minMax"/>
        </c:scaling>
        <c:delete val="1"/>
        <c:axPos val="l"/>
        <c:numFmt formatCode="0.0%" sourceLinked="1"/>
        <c:majorTickMark val="none"/>
        <c:minorTickMark val="none"/>
        <c:tickLblPos val="nextTo"/>
        <c:crossAx val="9983406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0"/>
          <c:y val="0.86237048360442836"/>
          <c:w val="0.99873233216708779"/>
          <c:h val="0.133521607117615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ysClr val="windowText" lastClr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9525" cap="flat" cmpd="sng" algn="ctr">
      <a:noFill/>
      <a:round/>
    </a:ln>
    <a:effectLst/>
  </c:spPr>
  <c:txPr>
    <a:bodyPr/>
    <a:lstStyle/>
    <a:p>
      <a:pPr>
        <a:defRPr sz="1200">
          <a:solidFill>
            <a:sysClr val="windowText" lastClr="000000"/>
          </a:solidFill>
        </a:defRPr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6443" y="1122363"/>
            <a:ext cx="5691116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6443" y="3843709"/>
            <a:ext cx="5691116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032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614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536" y="553616"/>
            <a:ext cx="6204855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2535" y="4589464"/>
            <a:ext cx="6204855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92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548640"/>
            <a:ext cx="8055864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486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828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7396"/>
            <a:ext cx="8059341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1" y="1685735"/>
            <a:ext cx="386834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1" y="2386894"/>
            <a:ext cx="3868340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5735"/>
            <a:ext cx="3887391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386894"/>
            <a:ext cx="3887392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384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488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747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870" y="553617"/>
            <a:ext cx="2696726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1031" y="553616"/>
            <a:ext cx="4709806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7870" y="2311122"/>
            <a:ext cx="2696726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585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557784"/>
            <a:ext cx="2696726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97490" y="657103"/>
            <a:ext cx="4862765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1" y="2826137"/>
            <a:ext cx="2689190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272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548640"/>
            <a:ext cx="78867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9486" y="1680899"/>
            <a:ext cx="78867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981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226166" y="578497"/>
            <a:ext cx="1535278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578498"/>
            <a:ext cx="6597516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364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548640"/>
            <a:ext cx="7990184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9486" y="1715532"/>
            <a:ext cx="7990184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2870" y="6453003"/>
            <a:ext cx="2620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57391" y="6453003"/>
            <a:ext cx="21040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24122" y="6453003"/>
            <a:ext cx="3219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12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7" r:id="rId6"/>
    <p:sldLayoutId id="2147483692" r:id="rId7"/>
    <p:sldLayoutId id="2147483693" r:id="rId8"/>
    <p:sldLayoutId id="2147483694" r:id="rId9"/>
    <p:sldLayoutId id="2147483696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6922/wje.26.2.6" TargetMode="External"/><Relationship Id="rId13" Type="http://schemas.openxmlformats.org/officeDocument/2006/relationships/hyperlink" Target="https://www.learningandwork.org.uk/wp-content/uploads/2025/11/adolygiad-or-system-sgiliau-yng-nghymru-rhaglenni-addysg-a-hyfforddiant-galwedigaethol-cychwynnol-a-pharhaus-080.pdf" TargetMode="External"/><Relationship Id="rId3" Type="http://schemas.openxmlformats.org/officeDocument/2006/relationships/hyperlink" Target="https://www.llyw.cymru/adolygiad-or-system-sgiliau-yng-nghymru-rhaglenni-addysg-hyfforddiant-galwedigaethol-cychwynnol" TargetMode="External"/><Relationship Id="rId7" Type="http://schemas.openxmlformats.org/officeDocument/2006/relationships/hyperlink" Target="https://www.ewc.wales/site/index.php/cy/documents-cym/about-2/workforce-statistics-cym/annual-statistics-digest-cym/current-1/1385-ystadegau-blynyddol-gweithlu-addysg-2025-adran-1-cyflwyniad/file" TargetMode="External"/><Relationship Id="rId12" Type="http://schemas.openxmlformats.org/officeDocument/2006/relationships/hyperlink" Target="https://www.ewc.wales/site/index.php/cy/?view=article&amp;id=485:aled-roberts-miliwn-o-siaradwyr-cymraeg-rol-y-sector-addysg&amp;catid=5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misiynyddygymraeg.cymru/media/bpjjarp0/y-gymraeg-ar-gweithlu-addysg-statudol-yng-nghymru.pdf" TargetMode="External"/><Relationship Id="rId11" Type="http://schemas.openxmlformats.org/officeDocument/2006/relationships/hyperlink" Target="https://senedd.cymru/media/1alfdcke/cr-ld16872-w.pdf" TargetMode="External"/><Relationship Id="rId5" Type="http://schemas.openxmlformats.org/officeDocument/2006/relationships/hyperlink" Target="https://www.llyw.cymru/sites/default/files/publications/2026-03/adroddiad-y-comisiwn-cymunedau-cymraeg-ar-gymunedau-sydd-a-dwysedd-canolig-neu-is-o-siaradwyr-cymraeg.pdf" TargetMode="External"/><Relationship Id="rId10" Type="http://schemas.openxmlformats.org/officeDocument/2006/relationships/hyperlink" Target="https://senedd.cymru/media/1alfdcke/cr-ld16872-w." TargetMode="External"/><Relationship Id="rId4" Type="http://schemas.openxmlformats.org/officeDocument/2006/relationships/hyperlink" Target="https://www.llyw.cymru/sites/default/files/publications/2025-11/grymuso-cymunedau-cryfhaur-gymraeg.pdf" TargetMode="External"/><Relationship Id="rId9" Type="http://schemas.openxmlformats.org/officeDocument/2006/relationships/hyperlink" Target="https://www.llyw.cymru/cymraeg-2050-cynllun-gweithredu-strategaeth-y-gymraeg-2022-i-2023-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A231D2-8ABF-A9E4-7CF1-271B30418C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734" t="23391" r="3656"/>
          <a:stretch>
            <a:fillRect/>
          </a:stretch>
        </p:blipFill>
        <p:spPr>
          <a:xfrm>
            <a:off x="3350471" y="502092"/>
            <a:ext cx="5793529" cy="585381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B5DBD48-82DC-E0EA-D64B-CA7E3FE725A2}"/>
              </a:ext>
            </a:extLst>
          </p:cNvPr>
          <p:cNvSpPr txBox="1">
            <a:spLocks/>
          </p:cNvSpPr>
          <p:nvPr/>
        </p:nvSpPr>
        <p:spPr>
          <a:xfrm>
            <a:off x="125485" y="390409"/>
            <a:ext cx="8285355" cy="23876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0" dirty="0">
                <a:latin typeface="Calibri Light" panose="020F0302020204030204" pitchFamily="34" charset="0"/>
                <a:cs typeface="Calibri Light" panose="020F0302020204030204" pitchFamily="34" charset="0"/>
              </a:rPr>
              <a:t>Cyflwynwch yn feirniadol asesiad o sefyllfa / gymdogaeth ieithyddol benodol, gan gynnig syniadau a chynlluniau adfer iaith yn y sefyllfa honno.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449BC31-0C24-6CA6-D5FA-5250295420EE}"/>
              </a:ext>
            </a:extLst>
          </p:cNvPr>
          <p:cNvSpPr txBox="1">
            <a:spLocks/>
          </p:cNvSpPr>
          <p:nvPr/>
        </p:nvSpPr>
        <p:spPr>
          <a:xfrm>
            <a:off x="125485" y="3726533"/>
            <a:ext cx="3127918" cy="70691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Nia Phillips, 2519291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FBA803-A6D6-4C24-C82A-764740538009}"/>
              </a:ext>
            </a:extLst>
          </p:cNvPr>
          <p:cNvSpPr txBox="1"/>
          <p:nvPr/>
        </p:nvSpPr>
        <p:spPr>
          <a:xfrm>
            <a:off x="0" y="5675851"/>
            <a:ext cx="914400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cydnabod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defnydd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Cysill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(https://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www.cysgliad.com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cysill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arlein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/)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12 Ebrill 2026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wirio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ngwaith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ddefnyddio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anogwr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wyr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): 1.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Gwiriwch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testun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canlynol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gyfer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camgymeriadau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sillafu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pPr algn="ctr">
              <a:buNone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cadarnhau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nad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ydw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cyflwyno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unrhyw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destun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gynhyrchir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ddeallusrwydd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artiffisial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ngwaith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hun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cadarnhau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gennyf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gopïau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o’m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drafftiau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nodiadau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unrhyw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adnoddau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eraill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defnyddiais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ôl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defnyddio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offer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deallusrwydd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artiffisial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gellir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gofyn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mi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darparu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tystiolaeth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7122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3D63B-98F6-E018-3E61-D51462C9F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DE181C-A7A6-4159-2C79-F3FC9509D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3854" y="2914185"/>
            <a:ext cx="5910146" cy="39400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51C746-8C6C-BD60-E644-B624C2113783}"/>
              </a:ext>
            </a:extLst>
          </p:cNvPr>
          <p:cNvSpPr txBox="1"/>
          <p:nvPr/>
        </p:nvSpPr>
        <p:spPr>
          <a:xfrm>
            <a:off x="268507" y="929026"/>
            <a:ext cx="7459752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“Er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creu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rhagor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siaradwyr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ein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system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llwyr</a:t>
            </a:r>
            <a:r>
              <a:rPr lang="en-GB" sz="2000" dirty="0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ddibynnol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gweithlu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–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athrawon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staff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cymorth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ymarferwyr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blynyddoedd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cynnar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hyfforddwyr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sz="2000" dirty="0" err="1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darlithwyr</a:t>
            </a:r>
            <a:r>
              <a:rPr lang="en-GB" sz="2000" dirty="0">
                <a:solidFill>
                  <a:srgbClr val="454545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 ”</a:t>
            </a:r>
          </a:p>
          <a:p>
            <a:pPr>
              <a:buNone/>
            </a:pPr>
            <a:endParaRPr lang="en-GB" sz="2000" dirty="0">
              <a:solidFill>
                <a:srgbClr val="454545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“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Bydd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angen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cynnydd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sylweddol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darlithwyr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hyfforddwyr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ôl-16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drwy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gyfrwng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”</a:t>
            </a:r>
          </a:p>
          <a:p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endParaRPr lang="en-GB" sz="2000" dirty="0">
              <a:solidFill>
                <a:srgbClr val="454545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“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Mae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sicrhau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gweithlu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â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ieithyddol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cadarn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ysbrydoli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ysgogi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hanfodol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lwyddiant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strategaeth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.”</a:t>
            </a:r>
          </a:p>
          <a:p>
            <a:pPr>
              <a:buNone/>
            </a:pPr>
            <a:endParaRPr lang="en-GB" sz="2000" dirty="0">
              <a:solidFill>
                <a:srgbClr val="454545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endParaRPr lang="en-GB" sz="2000" dirty="0">
              <a:solidFill>
                <a:srgbClr val="454545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r>
              <a:rPr lang="en-GB" sz="2000" dirty="0" err="1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Strategaeth</a:t>
            </a:r>
            <a:r>
              <a:rPr lang="en-GB" sz="2000" dirty="0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Cymraeg 2050, </a:t>
            </a:r>
            <a:r>
              <a:rPr lang="en-GB" sz="2000" dirty="0" err="1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Miliwn</a:t>
            </a:r>
            <a:r>
              <a:rPr lang="en-GB" sz="2000" dirty="0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solidFill>
                  <a:srgbClr val="454545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siaradwyr</a:t>
            </a:r>
            <a:endParaRPr lang="en-GB" sz="2000" dirty="0">
              <a:solidFill>
                <a:srgbClr val="454545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472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2FD58-4FF7-85BE-A756-B8686B803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urther Education Work Welsh Scheme">
            <a:extLst>
              <a:ext uri="{FF2B5EF4-FFF2-40B4-BE49-F238E27FC236}">
                <a16:creationId xmlns:a16="http://schemas.microsoft.com/office/drawing/2014/main" id="{A4B81EAE-33C3-44A5-FAB8-C4647CD005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148" y="207010"/>
            <a:ext cx="3277402" cy="115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E11B3D-B105-2D26-9F4D-29B50C6CB51B}"/>
              </a:ext>
            </a:extLst>
          </p:cNvPr>
          <p:cNvSpPr txBox="1"/>
          <p:nvPr/>
        </p:nvSpPr>
        <p:spPr>
          <a:xfrm>
            <a:off x="598449" y="1706137"/>
            <a:ext cx="7921083" cy="410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Cynllun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cyllido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Ganolfan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Dysgu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Genedlaethol</a:t>
            </a:r>
            <a:endParaRPr 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Cydweithio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11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coleg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bellach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yng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Nghymru</a:t>
            </a:r>
            <a:endParaRPr 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462 o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ddysgwyr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eleni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astudio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lefelau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Mynediad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hyd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Uwch</a:t>
            </a:r>
            <a:endParaRPr 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Targed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o 80% o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ddysgwyr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staff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academaidd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, a 30%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dod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o’r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meysydd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blaenoriaeth</a:t>
            </a:r>
            <a:endParaRPr 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Bydda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cyfeirio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at ‘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ddarlithwyr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bellach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’, ‘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dysgwyr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 Gwaith’ a ‘</a:t>
            </a:r>
            <a:r>
              <a:rPr lang="en-US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344FBF-E2B1-A78C-E922-CDEDE120C292}"/>
              </a:ext>
            </a:extLst>
          </p:cNvPr>
          <p:cNvSpPr txBox="1"/>
          <p:nvPr/>
        </p:nvSpPr>
        <p:spPr>
          <a:xfrm>
            <a:off x="598449" y="1009934"/>
            <a:ext cx="4918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 Gwaith </a:t>
            </a:r>
            <a:r>
              <a:rPr lang="en-US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bellach</a:t>
            </a:r>
            <a:endParaRPr lang="en-US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866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58CF7-CB1F-9C1E-C48F-CC89C46F5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3601BE1-11EC-BDBC-931A-363690111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3854" y="2914185"/>
            <a:ext cx="5910146" cy="3940098"/>
          </a:xfrm>
          <a:prstGeom prst="rect">
            <a:avLst/>
          </a:prstGeom>
        </p:spPr>
      </p:pic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ACEF9460-39A3-1C63-B637-748AA369F3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1600504"/>
              </p:ext>
            </p:extLst>
          </p:nvPr>
        </p:nvGraphicFramePr>
        <p:xfrm>
          <a:off x="1524000" y="326483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2" descr="Person icon | Premium Vector">
            <a:extLst>
              <a:ext uri="{FF2B5EF4-FFF2-40B4-BE49-F238E27FC236}">
                <a16:creationId xmlns:a16="http://schemas.microsoft.com/office/drawing/2014/main" id="{6ADD47CA-0536-37D2-7DBC-FF274DCE5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1111" y1="19444" x2="60556" y2="23333"/>
                        <a14:foregroundMark x1="60556" y1="23333" x2="61389" y2="2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4" y="4390483"/>
            <a:ext cx="1973766" cy="197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580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079168-498C-1A8B-724A-7ADB74C5E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67D71C7-99DD-DCE7-3CB9-F3D2AACD26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1332" y="3919171"/>
            <a:ext cx="4402667" cy="2935112"/>
          </a:xfrm>
          <a:prstGeom prst="rect">
            <a:avLst/>
          </a:prstGeom>
        </p:spPr>
      </p:pic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4350FA31-6414-5180-D468-24DED6EF4B1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3813081"/>
              </p:ext>
            </p:extLst>
          </p:nvPr>
        </p:nvGraphicFramePr>
        <p:xfrm>
          <a:off x="321733" y="1018864"/>
          <a:ext cx="7185891" cy="42534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ED913C8-7FD8-58F9-6E8B-44F1CD930C71}"/>
              </a:ext>
            </a:extLst>
          </p:cNvPr>
          <p:cNvSpPr txBox="1"/>
          <p:nvPr/>
        </p:nvSpPr>
        <p:spPr>
          <a:xfrm>
            <a:off x="321733" y="372533"/>
            <a:ext cx="4607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Darlithwyr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Addysg Bellach</a:t>
            </a:r>
          </a:p>
          <a:p>
            <a:r>
              <a:rPr lang="en-US" sz="20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Data’r</a:t>
            </a:r>
            <a:r>
              <a:rPr lang="en-US" sz="2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Cyngor</a:t>
            </a:r>
            <a:r>
              <a:rPr lang="en-US" sz="2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Gweithlu</a:t>
            </a:r>
            <a:r>
              <a:rPr lang="en-US" sz="2000" i="1" dirty="0">
                <a:latin typeface="Calibri" panose="020F0502020204030204" pitchFamily="34" charset="0"/>
                <a:cs typeface="Calibri" panose="020F0502020204030204" pitchFamily="34" charset="0"/>
              </a:rPr>
              <a:t> Addysg)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0A8154-06DA-401E-C525-8C6FEE9638D0}"/>
              </a:ext>
            </a:extLst>
          </p:cNvPr>
          <p:cNvSpPr txBox="1"/>
          <p:nvPr/>
        </p:nvSpPr>
        <p:spPr>
          <a:xfrm>
            <a:off x="914400" y="5839136"/>
            <a:ext cx="52662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Sector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ysgolion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34% o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athrawon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siarad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</a:p>
          <a:p>
            <a:pPr algn="ctr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a 26.9%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gweithio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trwy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gyfrwng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19461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7BB900-7F68-F22B-7C61-951FBB1B5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2BC424-3705-B664-80CC-FDF9B1BBD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3854" y="2914185"/>
            <a:ext cx="5910146" cy="39400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3AA96C-1C19-5E19-E593-57CB48BC2E52}"/>
              </a:ext>
            </a:extLst>
          </p:cNvPr>
          <p:cNvSpPr txBox="1"/>
          <p:nvPr/>
        </p:nvSpPr>
        <p:spPr>
          <a:xfrm>
            <a:off x="274548" y="790526"/>
            <a:ext cx="6620933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Mae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dros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hanner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ein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gadael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16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mlwydd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oed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, ac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mwyafrif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symud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ymlaen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bellach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seiliedig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neu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swydd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 Felly,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ddarparwyr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hyfforddiant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ôl-orfodol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ran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allweddol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i’w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chwarae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 ran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cynnal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Cymraeg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ateb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galw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cynyddol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am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weithlu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dwyieithog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sz="2000" dirty="0">
              <a:solidFill>
                <a:srgbClr val="00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“Mae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angen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sector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ôl-orfodol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fewn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bellach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uwch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seiliedig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‘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newid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gêr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’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ehangu’r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cynnig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cyfrwng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Cymraeg a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dwyieithog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…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sicrhau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gweithlu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gael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meddu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hangen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drwy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gyfrwng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neu’n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ddwyieithog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..a…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sicrhau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rhagor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weithleoedd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cynnig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cyfleoedd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.”</a:t>
            </a:r>
          </a:p>
          <a:p>
            <a:endParaRPr lang="en-GB" sz="2000" dirty="0">
              <a:solidFill>
                <a:srgbClr val="00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Cymraeg 2050 :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Miliwn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Siaradwyr</a:t>
            </a:r>
            <a:endParaRPr lang="en-US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371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94BBD-3F6B-34D5-E3A6-0E704DDA9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0BA4E1-619B-102B-6BBE-0C8364F461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3854" y="2914185"/>
            <a:ext cx="5910146" cy="39400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9465E3-6EE6-FA66-F716-109875EB06E1}"/>
              </a:ext>
            </a:extLst>
          </p:cNvPr>
          <p:cNvSpPr txBox="1"/>
          <p:nvPr/>
        </p:nvSpPr>
        <p:spPr>
          <a:xfrm>
            <a:off x="237067" y="197346"/>
            <a:ext cx="740690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Mae’n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gyfnod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newid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sylweddol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sector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yng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Nghymru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ac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proffesiwn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addysgu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gwbl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ganolog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broses hon… Mae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angen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amlygu’r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cyfleoedd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cynhyrfus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sy’n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bodoli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ddatblygu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Cymraeg y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gweithlu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addysgeg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ddwyieithog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cyfrannu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at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weledigaeth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Strategaeth</a:t>
            </a:r>
            <a:r>
              <a:rPr lang="en-GB" sz="200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2050. </a:t>
            </a:r>
          </a:p>
          <a:p>
            <a:endParaRPr lang="en-GB" sz="2000" dirty="0">
              <a:solidFill>
                <a:srgbClr val="00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Y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diweddar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Comisiynydd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Aled Roberts,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Mehefin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2020</a:t>
            </a:r>
            <a:endParaRPr lang="en-US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912500-0B0D-7380-7BEB-365B090F7B16}"/>
              </a:ext>
            </a:extLst>
          </p:cNvPr>
          <p:cNvSpPr txBox="1"/>
          <p:nvPr/>
        </p:nvSpPr>
        <p:spPr>
          <a:xfrm>
            <a:off x="237067" y="2781461"/>
            <a:ext cx="6620933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Mae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data’r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cyfrifiad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dangos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siaradwyr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Cymraeg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cynyddu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fesul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grŵp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oedran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hyd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at 15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oed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wedyn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lleihau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gyffredinol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rhwng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16 a 25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oed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 Un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prif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amcanion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gyfer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strategaeth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hon felly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yw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sicrhau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llai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bobl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ifanc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colli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Cymraeg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symud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statudol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bellach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/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uwch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, a bod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rhagor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ohonynt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cyrraedd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canol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hugeiniau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dal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gafael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sz="20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iaith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Mae’n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hanfodol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ein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datblygu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rhagor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aelodau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gweithlu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sy’n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addysgu’r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drwy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gyfrwng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gefnogi’r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ymdrechion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gynyddu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siaradwyr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Cymraeg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drwy’r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system 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sz="2000" dirty="0">
              <a:solidFill>
                <a:srgbClr val="00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Strategaeth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Cymraeg 2050,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Miliwn</a:t>
            </a: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siaradwyr</a:t>
            </a:r>
            <a:endParaRPr lang="en-US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911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76823-F487-3D2C-06E6-B89BEC70A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6F45C3C-6BE0-E08B-CD35-6CBB119659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5548" y="2923398"/>
            <a:ext cx="5910146" cy="3940098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5FF0230-EECE-9137-9B3F-B741F5F8F942}"/>
              </a:ext>
            </a:extLst>
          </p:cNvPr>
          <p:cNvGrpSpPr/>
          <p:nvPr/>
        </p:nvGrpSpPr>
        <p:grpSpPr>
          <a:xfrm>
            <a:off x="711199" y="468890"/>
            <a:ext cx="5858933" cy="4909015"/>
            <a:chOff x="2336799" y="-167682"/>
            <a:chExt cx="5858933" cy="4909015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8A01A0D9-BE3E-90C4-BC5A-9339DB1A5FC0}"/>
                </a:ext>
              </a:extLst>
            </p:cNvPr>
            <p:cNvSpPr>
              <a:spLocks/>
            </p:cNvSpPr>
            <p:nvPr/>
          </p:nvSpPr>
          <p:spPr>
            <a:xfrm>
              <a:off x="4859865" y="1534114"/>
              <a:ext cx="3335867" cy="3207219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D2829B14-7F7C-A61C-A871-2B3EDCC15D35}"/>
                </a:ext>
              </a:extLst>
            </p:cNvPr>
            <p:cNvSpPr>
              <a:spLocks/>
            </p:cNvSpPr>
            <p:nvPr/>
          </p:nvSpPr>
          <p:spPr>
            <a:xfrm>
              <a:off x="3522132" y="-167682"/>
              <a:ext cx="3335867" cy="3207219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34FAAFB-A71D-677B-33F5-4CE15104E846}"/>
                </a:ext>
              </a:extLst>
            </p:cNvPr>
            <p:cNvSpPr>
              <a:spLocks/>
            </p:cNvSpPr>
            <p:nvPr/>
          </p:nvSpPr>
          <p:spPr>
            <a:xfrm>
              <a:off x="2336799" y="1534114"/>
              <a:ext cx="3335867" cy="3207219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A853E92-6691-0F75-F68F-40A5788F60DC}"/>
              </a:ext>
            </a:extLst>
          </p:cNvPr>
          <p:cNvSpPr txBox="1"/>
          <p:nvPr/>
        </p:nvSpPr>
        <p:spPr>
          <a:xfrm>
            <a:off x="4591704" y="3416681"/>
            <a:ext cx="1433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Calibri Light" panose="020F0302020204030204" pitchFamily="34" charset="0"/>
                <a:cs typeface="Calibri Light" panose="020F0302020204030204" pitchFamily="34" charset="0"/>
              </a:rPr>
              <a:t>Hyder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CD3919-A7A4-FE49-7B1D-75FF57E8BA57}"/>
              </a:ext>
            </a:extLst>
          </p:cNvPr>
          <p:cNvSpPr txBox="1"/>
          <p:nvPr/>
        </p:nvSpPr>
        <p:spPr>
          <a:xfrm>
            <a:off x="769350" y="3367657"/>
            <a:ext cx="25802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Teimladau</a:t>
            </a:r>
            <a:r>
              <a:rPr lang="en-US" sz="40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4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personol</a:t>
            </a:r>
            <a:endParaRPr lang="en-US" sz="4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89A62F-32C3-9067-2996-CF3F8C3839B3}"/>
              </a:ext>
            </a:extLst>
          </p:cNvPr>
          <p:cNvSpPr txBox="1"/>
          <p:nvPr/>
        </p:nvSpPr>
        <p:spPr>
          <a:xfrm>
            <a:off x="2152877" y="1240671"/>
            <a:ext cx="26904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Cymhelliant</a:t>
            </a:r>
            <a:endParaRPr lang="en-US" sz="4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95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739D5-0000-D6EC-DCA5-3846AC5D6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6AFC85-2395-0E65-2028-AA0963431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0620" y="4893446"/>
            <a:ext cx="2955073" cy="1970049"/>
          </a:xfrm>
          <a:prstGeom prst="rect">
            <a:avLst/>
          </a:prstGeom>
        </p:spPr>
      </p:pic>
      <p:pic>
        <p:nvPicPr>
          <p:cNvPr id="16" name="Graphic 15" descr="Latte Cup with solid fill">
            <a:extLst>
              <a:ext uri="{FF2B5EF4-FFF2-40B4-BE49-F238E27FC236}">
                <a16:creationId xmlns:a16="http://schemas.microsoft.com/office/drawing/2014/main" id="{3455CA6F-4F3F-62B5-DFC6-80533E6E03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3428" y="3959542"/>
            <a:ext cx="1867810" cy="1867810"/>
          </a:xfrm>
          <a:prstGeom prst="rect">
            <a:avLst/>
          </a:prstGeom>
        </p:spPr>
      </p:pic>
      <p:pic>
        <p:nvPicPr>
          <p:cNvPr id="20" name="Graphic 19" descr="Cheers outline">
            <a:extLst>
              <a:ext uri="{FF2B5EF4-FFF2-40B4-BE49-F238E27FC236}">
                <a16:creationId xmlns:a16="http://schemas.microsoft.com/office/drawing/2014/main" id="{AF0EDE3A-AA03-AE56-27B1-FE4B7C093F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53174" y="774725"/>
            <a:ext cx="2113939" cy="2113939"/>
          </a:xfrm>
          <a:prstGeom prst="rect">
            <a:avLst/>
          </a:prstGeom>
        </p:spPr>
      </p:pic>
      <p:pic>
        <p:nvPicPr>
          <p:cNvPr id="22" name="Graphic 21" descr="Radio outline">
            <a:extLst>
              <a:ext uri="{FF2B5EF4-FFF2-40B4-BE49-F238E27FC236}">
                <a16:creationId xmlns:a16="http://schemas.microsoft.com/office/drawing/2014/main" id="{CFC8BC82-AA81-A37F-F8CB-D60EC9068A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4943" y="4893447"/>
            <a:ext cx="1056970" cy="1056970"/>
          </a:xfrm>
          <a:prstGeom prst="rect">
            <a:avLst/>
          </a:prstGeom>
        </p:spPr>
      </p:pic>
      <p:pic>
        <p:nvPicPr>
          <p:cNvPr id="24" name="Graphic 23" descr="Coins outline">
            <a:extLst>
              <a:ext uri="{FF2B5EF4-FFF2-40B4-BE49-F238E27FC236}">
                <a16:creationId xmlns:a16="http://schemas.microsoft.com/office/drawing/2014/main" id="{D9AB65F9-EFFC-1B34-363F-8B13479E7C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1615" y="980097"/>
            <a:ext cx="1719392" cy="171939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53993F0-EDF1-94D3-C886-2EB69C182B4F}"/>
              </a:ext>
            </a:extLst>
          </p:cNvPr>
          <p:cNvSpPr txBox="1"/>
          <p:nvPr/>
        </p:nvSpPr>
        <p:spPr>
          <a:xfrm>
            <a:off x="4584777" y="2878390"/>
            <a:ext cx="26507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Cefnogaeth ychwanegol yn y gweithle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A01606D-22A3-4355-1859-9FE11A22ACE3}"/>
              </a:ext>
            </a:extLst>
          </p:cNvPr>
          <p:cNvSpPr txBox="1"/>
          <p:nvPr/>
        </p:nvSpPr>
        <p:spPr>
          <a:xfrm>
            <a:off x="475945" y="2863618"/>
            <a:ext cx="26507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Cymhelliant ariannol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77D72B8-6948-66B1-8187-8F3FBE86A43E}"/>
              </a:ext>
            </a:extLst>
          </p:cNvPr>
          <p:cNvSpPr txBox="1"/>
          <p:nvPr/>
        </p:nvSpPr>
        <p:spPr>
          <a:xfrm>
            <a:off x="176547" y="5929948"/>
            <a:ext cx="26507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Pethau anffurfiol</a:t>
            </a:r>
          </a:p>
        </p:txBody>
      </p:sp>
      <p:pic>
        <p:nvPicPr>
          <p:cNvPr id="30" name="Graphic 29" descr="Online meeting with solid fill">
            <a:extLst>
              <a:ext uri="{FF2B5EF4-FFF2-40B4-BE49-F238E27FC236}">
                <a16:creationId xmlns:a16="http://schemas.microsoft.com/office/drawing/2014/main" id="{D439D498-E58E-9251-EC33-400E2C4A1E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43484" y="4082607"/>
            <a:ext cx="2052225" cy="205222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19367B7-4B3E-FB5E-3E1B-A1F5956A5114}"/>
              </a:ext>
            </a:extLst>
          </p:cNvPr>
          <p:cNvSpPr txBox="1"/>
          <p:nvPr/>
        </p:nvSpPr>
        <p:spPr>
          <a:xfrm>
            <a:off x="4572000" y="5956761"/>
            <a:ext cx="26507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Creu cymunedau proffesiynol </a:t>
            </a:r>
          </a:p>
        </p:txBody>
      </p:sp>
    </p:spTree>
    <p:extLst>
      <p:ext uri="{BB962C8B-B14F-4D97-AF65-F5344CB8AC3E}">
        <p14:creationId xmlns:p14="http://schemas.microsoft.com/office/powerpoint/2010/main" val="1305383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F332F6-F653-6DD2-54BC-A06FBD9DB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84665F-F9B2-E37B-B7C7-814F7044F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3854" y="2914185"/>
            <a:ext cx="5910146" cy="39400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7E9F90-A262-CA4B-5758-232AEFB0B955}"/>
              </a:ext>
            </a:extLst>
          </p:cNvPr>
          <p:cNvSpPr txBox="1"/>
          <p:nvPr/>
        </p:nvSpPr>
        <p:spPr>
          <a:xfrm>
            <a:off x="616450" y="472611"/>
            <a:ext cx="42180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Cynllun</a:t>
            </a:r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symud</a:t>
            </a:r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 err="1">
                <a:latin typeface="Calibri" panose="020F0502020204030204" pitchFamily="34" charset="0"/>
                <a:cs typeface="Calibri" panose="020F0502020204030204" pitchFamily="34" charset="0"/>
              </a:rPr>
              <a:t>ymlaen</a:t>
            </a:r>
            <a:endParaRPr lang="en-US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AF639D-0FB8-1EA4-EC4D-38F68FD76485}"/>
              </a:ext>
            </a:extLst>
          </p:cNvPr>
          <p:cNvSpPr txBox="1"/>
          <p:nvPr/>
        </p:nvSpPr>
        <p:spPr>
          <a:xfrm>
            <a:off x="616450" y="1428108"/>
            <a:ext cx="809603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Parhau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gyda’r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cynllun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Gwaith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cam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cyntaf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parhau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annog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staff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ddysgu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Yn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hytrach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na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thynnu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darlithwyr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gwaith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am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gyfnodau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hir,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blocio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amser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ddechrau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neu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ddiwedd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bob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Cynyddu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dwyster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cwrs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ond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nid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iaith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unig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Creu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rhaglen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amrywiol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cynnwys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sesiynau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gyda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animateur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cyflwyno’r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dosbarth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chyfle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amddiffyn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ymarfer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anffurfiol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Cydweithio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gyda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phenaethiaid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colegau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addysg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bellach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rhyddhau’r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staff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yma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roi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cynllun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mewn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lle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gyllido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lleihau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amserlen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ddysgu’r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Hyfforddi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gwirfoddolwyr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ffrindiau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Gymraeg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sut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gynorthwyo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annog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dysgwyr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Ymchwilio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feysydd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sy’n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datblygu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cefnogi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er 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   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enghraifft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defnydd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technoleg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DI ac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adnoddau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digidol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Cydweithio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sector er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creu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cymunedau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proffesiynol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9828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FD333-E855-69D9-93F7-BCFFBF4C8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121349-F25A-92FF-0DE7-55E323157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124" y="3631622"/>
            <a:ext cx="3030876" cy="20205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D330FA-D5D0-E47F-C225-775A1BA163A1}"/>
              </a:ext>
            </a:extLst>
          </p:cNvPr>
          <p:cNvSpPr txBox="1"/>
          <p:nvPr/>
        </p:nvSpPr>
        <p:spPr>
          <a:xfrm>
            <a:off x="321733" y="372533"/>
            <a:ext cx="1391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Llyfryddiaeth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F54BF8-253D-C911-2A33-7CBC5BAC88E3}"/>
              </a:ext>
            </a:extLst>
          </p:cNvPr>
          <p:cNvSpPr txBox="1"/>
          <p:nvPr/>
        </p:nvSpPr>
        <p:spPr>
          <a:xfrm>
            <a:off x="321734" y="741865"/>
            <a:ext cx="8500534" cy="6170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 err="1"/>
              <a:t>Adroddiad</a:t>
            </a:r>
            <a:r>
              <a:rPr lang="en-GB" sz="1000" dirty="0"/>
              <a:t> </a:t>
            </a:r>
            <a:r>
              <a:rPr lang="en-GB" sz="1000" dirty="0" err="1"/>
              <a:t>Ymchwil</a:t>
            </a:r>
            <a:r>
              <a:rPr lang="en-GB" sz="1000" dirty="0"/>
              <a:t> </a:t>
            </a:r>
            <a:r>
              <a:rPr lang="en-GB" sz="1000" dirty="0" err="1"/>
              <a:t>Llawn</a:t>
            </a:r>
            <a:r>
              <a:rPr lang="en-GB" sz="1000" dirty="0"/>
              <a:t>: Ravenhall, M. and Woodhouse, J. (2023) </a:t>
            </a:r>
            <a:r>
              <a:rPr lang="en-GB" sz="1000" dirty="0" err="1"/>
              <a:t>Adolygiad</a:t>
            </a:r>
            <a:r>
              <a:rPr lang="en-GB" sz="1000" dirty="0"/>
              <a:t> </a:t>
            </a:r>
            <a:r>
              <a:rPr lang="en-GB" sz="1000" dirty="0" err="1"/>
              <a:t>o’r</a:t>
            </a:r>
            <a:r>
              <a:rPr lang="en-GB" sz="1000" dirty="0"/>
              <a:t> System </a:t>
            </a:r>
            <a:r>
              <a:rPr lang="en-GB" sz="1000" dirty="0" err="1"/>
              <a:t>Sgiliau</a:t>
            </a:r>
            <a:r>
              <a:rPr lang="en-GB" sz="1000" dirty="0"/>
              <a:t> </a:t>
            </a:r>
            <a:r>
              <a:rPr lang="en-GB" sz="1000" dirty="0" err="1"/>
              <a:t>yng</a:t>
            </a:r>
            <a:r>
              <a:rPr lang="en-GB" sz="1000" dirty="0"/>
              <a:t> </a:t>
            </a:r>
            <a:r>
              <a:rPr lang="en-GB" sz="1000" dirty="0" err="1"/>
              <a:t>Nghymru</a:t>
            </a:r>
            <a:r>
              <a:rPr lang="en-GB" sz="1000" dirty="0"/>
              <a:t>: </a:t>
            </a:r>
            <a:r>
              <a:rPr lang="en-GB" sz="1000" dirty="0" err="1"/>
              <a:t>Rhaglenni</a:t>
            </a:r>
            <a:r>
              <a:rPr lang="en-GB" sz="1000" dirty="0"/>
              <a:t> </a:t>
            </a:r>
            <a:r>
              <a:rPr lang="en-GB" sz="1000" dirty="0" err="1"/>
              <a:t>addysg</a:t>
            </a:r>
            <a:r>
              <a:rPr lang="en-GB" sz="1000" dirty="0"/>
              <a:t> a </a:t>
            </a:r>
            <a:r>
              <a:rPr lang="en-GB" sz="1000" dirty="0" err="1"/>
              <a:t>hyfforddiant</a:t>
            </a:r>
            <a:r>
              <a:rPr lang="en-GB" sz="1000" dirty="0"/>
              <a:t> </a:t>
            </a:r>
            <a:r>
              <a:rPr lang="en-GB" sz="1000" dirty="0" err="1"/>
              <a:t>galwedigaethol</a:t>
            </a:r>
            <a:r>
              <a:rPr lang="en-GB" sz="1000" dirty="0"/>
              <a:t> </a:t>
            </a:r>
            <a:r>
              <a:rPr lang="en-GB" sz="1000" dirty="0" err="1"/>
              <a:t>cychwynnol</a:t>
            </a:r>
            <a:r>
              <a:rPr lang="en-GB" sz="1000" dirty="0"/>
              <a:t> a </a:t>
            </a:r>
            <a:r>
              <a:rPr lang="en-GB" sz="1000" dirty="0" err="1"/>
              <a:t>pharhaus</a:t>
            </a:r>
            <a:r>
              <a:rPr lang="en-GB" sz="1000" dirty="0"/>
              <a:t>. </a:t>
            </a:r>
            <a:r>
              <a:rPr lang="en-GB" sz="1000" dirty="0" err="1"/>
              <a:t>Caerdydd</a:t>
            </a:r>
            <a:r>
              <a:rPr lang="en-GB" sz="1000" dirty="0"/>
              <a:t>: </a:t>
            </a:r>
            <a:r>
              <a:rPr lang="en-GB" sz="1000" dirty="0" err="1"/>
              <a:t>Llywodraeth</a:t>
            </a:r>
            <a:r>
              <a:rPr lang="en-GB" sz="1000" dirty="0"/>
              <a:t> Cymru, </a:t>
            </a:r>
            <a:r>
              <a:rPr lang="en-GB" sz="1000" dirty="0" err="1"/>
              <a:t>Adroddiad</a:t>
            </a:r>
            <a:r>
              <a:rPr lang="en-GB" sz="1000" dirty="0"/>
              <a:t> GSR </a:t>
            </a:r>
            <a:r>
              <a:rPr lang="en-GB" sz="1000" dirty="0" err="1"/>
              <a:t>rhif</a:t>
            </a:r>
            <a:r>
              <a:rPr lang="en-GB" sz="1000" dirty="0"/>
              <a:t> 111/2023.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GB" sz="1000" u="sng" dirty="0">
                <a:hlinkClick r:id="rId3"/>
              </a:rPr>
              <a:t>https://www.llyw.cymru/adolygiad-or-system-sgiliau-yng-nghymru-rhaglenni-addysg-hyfforddiant-galwedigaethol-cychwynnol</a:t>
            </a:r>
            <a:r>
              <a:rPr lang="en-GB" sz="1000" dirty="0"/>
              <a:t> (</a:t>
            </a:r>
            <a:r>
              <a:rPr lang="en-GB" sz="1000" dirty="0" err="1"/>
              <a:t>Gwelwyd</a:t>
            </a:r>
            <a:r>
              <a:rPr lang="en-GB" sz="1000" dirty="0"/>
              <a:t>: 08.04.26)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Comisiwm</a:t>
            </a:r>
            <a:r>
              <a:rPr lang="en-GB" sz="1000" dirty="0"/>
              <a:t> </a:t>
            </a:r>
            <a:r>
              <a:rPr lang="en-GB" sz="1000" dirty="0" err="1"/>
              <a:t>Cymunedau</a:t>
            </a:r>
            <a:r>
              <a:rPr lang="en-GB" sz="1000" dirty="0"/>
              <a:t> Cymraeg (2024) </a:t>
            </a:r>
            <a:r>
              <a:rPr lang="en-GB" sz="1000" i="1" dirty="0" err="1"/>
              <a:t>Grymuso</a:t>
            </a:r>
            <a:r>
              <a:rPr lang="en-GB" sz="1000" i="1" dirty="0"/>
              <a:t> </a:t>
            </a:r>
            <a:r>
              <a:rPr lang="en-GB" sz="1000" i="1" dirty="0" err="1"/>
              <a:t>cymunedau</a:t>
            </a:r>
            <a:r>
              <a:rPr lang="en-GB" sz="1000" i="1" dirty="0"/>
              <a:t>, </a:t>
            </a:r>
            <a:r>
              <a:rPr lang="en-GB" sz="1000" i="1" dirty="0" err="1"/>
              <a:t>cryfhau’r</a:t>
            </a:r>
            <a:r>
              <a:rPr lang="en-GB" sz="1000" i="1" dirty="0"/>
              <a:t> </a:t>
            </a:r>
            <a:r>
              <a:rPr lang="en-GB" sz="1000" i="1" dirty="0" err="1"/>
              <a:t>Gymraeg</a:t>
            </a:r>
            <a:r>
              <a:rPr lang="en-GB" sz="1000" dirty="0"/>
              <a:t>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GB" sz="1000" u="sng" dirty="0">
                <a:hlinkClick r:id="rId4"/>
              </a:rPr>
              <a:t>https://www.llyw.cymru/sites/default/files/publications/2025-11/grymuso-cymunedau-cryfhaur-gymraeg.pdf</a:t>
            </a:r>
            <a:r>
              <a:rPr lang="en-GB" sz="1000" dirty="0"/>
              <a:t> (</a:t>
            </a:r>
            <a:r>
              <a:rPr lang="en-GB" sz="1000" dirty="0" err="1"/>
              <a:t>Gwelwyd</a:t>
            </a:r>
            <a:r>
              <a:rPr lang="en-GB" sz="1000" dirty="0"/>
              <a:t>: 12.03.26)</a:t>
            </a:r>
          </a:p>
          <a:p>
            <a:pPr>
              <a:spcAft>
                <a:spcPts val="600"/>
              </a:spcAft>
            </a:pPr>
            <a:r>
              <a:rPr lang="en-US" sz="1000" dirty="0" err="1"/>
              <a:t>Comisiwn</a:t>
            </a:r>
            <a:r>
              <a:rPr lang="en-US" sz="1000" dirty="0"/>
              <a:t> </a:t>
            </a:r>
            <a:r>
              <a:rPr lang="en-US" sz="1000" dirty="0" err="1"/>
              <a:t>Cymunedau</a:t>
            </a:r>
            <a:r>
              <a:rPr lang="en-US" sz="1000" dirty="0"/>
              <a:t> </a:t>
            </a:r>
            <a:r>
              <a:rPr lang="en-US" sz="1000" dirty="0" err="1"/>
              <a:t>Cymraeg</a:t>
            </a:r>
            <a:r>
              <a:rPr lang="en-US" sz="1000" dirty="0"/>
              <a:t> (2026) </a:t>
            </a:r>
            <a:r>
              <a:rPr lang="en-GB" sz="1000" i="1" dirty="0" err="1"/>
              <a:t>Cyrraedd</a:t>
            </a:r>
            <a:r>
              <a:rPr lang="en-GB" sz="1000" i="1" dirty="0"/>
              <a:t> </a:t>
            </a:r>
            <a:r>
              <a:rPr lang="en-GB" sz="1000" i="1" dirty="0" err="1"/>
              <a:t>pob</a:t>
            </a:r>
            <a:r>
              <a:rPr lang="en-GB" sz="1000" i="1" dirty="0"/>
              <a:t> </a:t>
            </a:r>
            <a:r>
              <a:rPr lang="en-GB" sz="1000" i="1" dirty="0" err="1"/>
              <a:t>cymuned</a:t>
            </a:r>
            <a:r>
              <a:rPr lang="en-GB" sz="1000" i="1" dirty="0"/>
              <a:t>, </a:t>
            </a:r>
            <a:r>
              <a:rPr lang="en-GB" sz="1000" i="1" dirty="0" err="1"/>
              <a:t>cryfhau’r</a:t>
            </a:r>
            <a:r>
              <a:rPr lang="en-GB" sz="1000" i="1" dirty="0"/>
              <a:t> </a:t>
            </a:r>
            <a:r>
              <a:rPr lang="en-GB" sz="1000" i="1" dirty="0" err="1"/>
              <a:t>Gymraeg</a:t>
            </a:r>
            <a:r>
              <a:rPr lang="en-GB" sz="1000" dirty="0"/>
              <a:t>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GB" sz="1000" u="sng" dirty="0">
                <a:hlinkClick r:id="rId5"/>
              </a:rPr>
              <a:t>https://www.llyw.cymru/sites/default/files/publications/2026-03/adroddiad-y-comisiwn-cymunedau-cymraeg-ar-gymunedau-sydd-a-dwysedd-canolig-neu-is-o-siaradwyr-cymraeg.pdf</a:t>
            </a:r>
            <a:r>
              <a:rPr lang="en-GB" sz="1000" dirty="0"/>
              <a:t> (</a:t>
            </a:r>
            <a:r>
              <a:rPr lang="en-GB" sz="1000" dirty="0" err="1"/>
              <a:t>Gwelwyd</a:t>
            </a:r>
            <a:r>
              <a:rPr lang="en-GB" sz="1000" dirty="0"/>
              <a:t>: 31.03.26)</a:t>
            </a:r>
          </a:p>
          <a:p>
            <a:pPr>
              <a:spcAft>
                <a:spcPts val="600"/>
              </a:spcAft>
            </a:pPr>
            <a:r>
              <a:rPr lang="en-US" sz="1000" dirty="0" err="1"/>
              <a:t>Comisiynydd</a:t>
            </a:r>
            <a:r>
              <a:rPr lang="en-US" sz="1000" dirty="0"/>
              <a:t> y </a:t>
            </a:r>
            <a:r>
              <a:rPr lang="en-US" sz="1000" dirty="0" err="1"/>
              <a:t>Gymraeg</a:t>
            </a:r>
            <a:r>
              <a:rPr lang="en-US" sz="1000" dirty="0"/>
              <a:t> (2000) </a:t>
            </a:r>
            <a:r>
              <a:rPr lang="en-GB" sz="1000" i="1" dirty="0"/>
              <a:t>Y </a:t>
            </a:r>
            <a:r>
              <a:rPr lang="en-GB" sz="1000" i="1" dirty="0" err="1"/>
              <a:t>Gymraeg</a:t>
            </a:r>
            <a:r>
              <a:rPr lang="en-GB" sz="1000" i="1" dirty="0"/>
              <a:t> </a:t>
            </a:r>
            <a:r>
              <a:rPr lang="en-GB" sz="1000" i="1" dirty="0" err="1"/>
              <a:t>a’r</a:t>
            </a:r>
            <a:r>
              <a:rPr lang="en-GB" sz="1000" i="1" dirty="0"/>
              <a:t> </a:t>
            </a:r>
            <a:r>
              <a:rPr lang="en-GB" sz="1000" i="1" dirty="0" err="1"/>
              <a:t>gweithlu</a:t>
            </a:r>
            <a:r>
              <a:rPr lang="en-GB" sz="1000" i="1" dirty="0"/>
              <a:t> </a:t>
            </a:r>
            <a:r>
              <a:rPr lang="en-GB" sz="1000" i="1" dirty="0" err="1"/>
              <a:t>addysg</a:t>
            </a:r>
            <a:r>
              <a:rPr lang="en-GB" sz="1000" i="1" dirty="0"/>
              <a:t> </a:t>
            </a:r>
            <a:r>
              <a:rPr lang="en-GB" sz="1000" i="1" dirty="0" err="1"/>
              <a:t>statudol</a:t>
            </a:r>
            <a:r>
              <a:rPr lang="en-GB" sz="1000" i="1" dirty="0"/>
              <a:t> </a:t>
            </a:r>
            <a:r>
              <a:rPr lang="en-GB" sz="1000" i="1" dirty="0" err="1"/>
              <a:t>yng</a:t>
            </a:r>
            <a:r>
              <a:rPr lang="en-GB" sz="1000" i="1" dirty="0"/>
              <a:t> </a:t>
            </a:r>
            <a:r>
              <a:rPr lang="en-GB" sz="1000" i="1" dirty="0" err="1"/>
              <a:t>Nghymru</a:t>
            </a:r>
            <a:r>
              <a:rPr lang="en-GB" sz="1000" dirty="0"/>
              <a:t>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 </a:t>
            </a:r>
            <a:r>
              <a:rPr lang="en-US" sz="1000" u="sng" dirty="0">
                <a:hlinkClick r:id="rId6"/>
              </a:rPr>
              <a:t>https://www.comisiynyddygymraeg.cymru/media/bpjjarp0/y-gymraeg-ar-gweithlu-addysg-statudol-yng-nghymru.pdf</a:t>
            </a:r>
            <a:r>
              <a:rPr lang="en-US" sz="1000" dirty="0"/>
              <a:t> (</a:t>
            </a:r>
            <a:r>
              <a:rPr lang="en-US" sz="1000" dirty="0" err="1"/>
              <a:t>Gwelwyd</a:t>
            </a:r>
            <a:r>
              <a:rPr lang="en-US" sz="1000" dirty="0"/>
              <a:t>: 08.04.26) </a:t>
            </a:r>
            <a:endParaRPr lang="en-GB" sz="1000" dirty="0"/>
          </a:p>
          <a:p>
            <a:pPr>
              <a:spcAft>
                <a:spcPts val="600"/>
              </a:spcAft>
            </a:pPr>
            <a:r>
              <a:rPr lang="en-GB" sz="1000" dirty="0" err="1"/>
              <a:t>Cyngor</a:t>
            </a:r>
            <a:r>
              <a:rPr lang="en-GB" sz="1000" dirty="0"/>
              <a:t> y </a:t>
            </a:r>
            <a:r>
              <a:rPr lang="en-GB" sz="1000" dirty="0" err="1"/>
              <a:t>Gweithlu</a:t>
            </a:r>
            <a:r>
              <a:rPr lang="en-GB" sz="1000" dirty="0"/>
              <a:t> Addysg (2025) </a:t>
            </a:r>
            <a:r>
              <a:rPr lang="en-GB" sz="1000" i="1" dirty="0"/>
              <a:t>‘</a:t>
            </a:r>
            <a:r>
              <a:rPr lang="en-GB" sz="1000" i="1" dirty="0" err="1"/>
              <a:t>Ystadegau</a:t>
            </a:r>
            <a:r>
              <a:rPr lang="en-GB" sz="1000" i="1" dirty="0"/>
              <a:t> </a:t>
            </a:r>
            <a:r>
              <a:rPr lang="en-GB" sz="1000" i="1" dirty="0" err="1"/>
              <a:t>Blynyddol</a:t>
            </a:r>
            <a:r>
              <a:rPr lang="en-GB" sz="1000" i="1" dirty="0"/>
              <a:t> y </a:t>
            </a:r>
            <a:r>
              <a:rPr lang="en-GB" sz="1000" i="1" dirty="0" err="1"/>
              <a:t>Gweithlu</a:t>
            </a:r>
            <a:r>
              <a:rPr lang="en-GB" sz="1000" i="1" dirty="0"/>
              <a:t> Addysg </a:t>
            </a:r>
            <a:r>
              <a:rPr lang="en-GB" sz="1000" i="1" dirty="0" err="1"/>
              <a:t>yng</a:t>
            </a:r>
            <a:r>
              <a:rPr lang="en-GB" sz="1000" i="1" dirty="0"/>
              <a:t> </a:t>
            </a:r>
            <a:r>
              <a:rPr lang="en-GB" sz="1000" i="1" dirty="0" err="1"/>
              <a:t>Nghymru</a:t>
            </a:r>
            <a:r>
              <a:rPr lang="en-GB" sz="1000" i="1" dirty="0"/>
              <a:t> 2025’</a:t>
            </a:r>
            <a:r>
              <a:rPr lang="en-GB" sz="1000" dirty="0"/>
              <a:t>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US" sz="1000" u="sng" dirty="0">
                <a:hlinkClick r:id="rId7"/>
              </a:rPr>
              <a:t>https://www.ewc.wales/site/index.php/cy/documents-cym/about-2/workforce-statistics-cym/annual-statistics-digest-cym/current-1/1385-ystadegau-blynyddol-gweithlu-addysg-2025-adran-1-cyflwyniad/file</a:t>
            </a:r>
            <a:r>
              <a:rPr lang="en-GB" sz="1000" dirty="0"/>
              <a:t> (</a:t>
            </a:r>
            <a:r>
              <a:rPr lang="en-GB" sz="1000" dirty="0" err="1"/>
              <a:t>Gwelwyd</a:t>
            </a:r>
            <a:r>
              <a:rPr lang="en-GB" sz="1000" dirty="0"/>
              <a:t> 9 Ebrill 2026)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Elias, O (2026) ‘</a:t>
            </a:r>
            <a:r>
              <a:rPr lang="en-GB" sz="1000" i="1" dirty="0" err="1"/>
              <a:t>Newid</a:t>
            </a:r>
            <a:r>
              <a:rPr lang="en-GB" sz="1000" i="1" dirty="0"/>
              <a:t> </a:t>
            </a:r>
            <a:r>
              <a:rPr lang="en-GB" sz="1000" i="1" dirty="0" err="1"/>
              <a:t>Ymddygiad</a:t>
            </a:r>
            <a:r>
              <a:rPr lang="en-GB" sz="1000" i="1" dirty="0"/>
              <a:t>’</a:t>
            </a:r>
            <a:r>
              <a:rPr lang="en-GB" sz="1000" dirty="0"/>
              <a:t> [</a:t>
            </a:r>
            <a:r>
              <a:rPr lang="en-GB" sz="1000" dirty="0" err="1"/>
              <a:t>Darlith</a:t>
            </a:r>
            <a:r>
              <a:rPr lang="en-GB" sz="1000" dirty="0"/>
              <a:t>]. </a:t>
            </a:r>
            <a:r>
              <a:rPr lang="en-US" sz="1000" dirty="0"/>
              <a:t>ECDA7009C: </a:t>
            </a:r>
            <a:r>
              <a:rPr lang="en-US" sz="1000" dirty="0" err="1"/>
              <a:t>Hyrwyddo’r</a:t>
            </a:r>
            <a:r>
              <a:rPr lang="en-US" sz="1000" dirty="0"/>
              <a:t> </a:t>
            </a:r>
            <a:r>
              <a:rPr lang="en-US" sz="1000" dirty="0" err="1"/>
              <a:t>Gymraeg</a:t>
            </a:r>
            <a:r>
              <a:rPr lang="en-US" sz="1000" dirty="0"/>
              <a:t>. </a:t>
            </a:r>
            <a:r>
              <a:rPr lang="en-US" sz="1000" dirty="0" err="1"/>
              <a:t>Prifysgol</a:t>
            </a:r>
            <a:r>
              <a:rPr lang="en-US" sz="1000" dirty="0"/>
              <a:t> Cymru y </a:t>
            </a:r>
            <a:r>
              <a:rPr lang="en-US" sz="1000" dirty="0" err="1"/>
              <a:t>Drindod</a:t>
            </a:r>
            <a:r>
              <a:rPr lang="en-US" sz="1000" dirty="0"/>
              <a:t> Dewi Sant. </a:t>
            </a:r>
            <a:r>
              <a:rPr lang="en-GB" sz="1000" dirty="0"/>
              <a:t>23 Mawrth.</a:t>
            </a:r>
          </a:p>
          <a:p>
            <a:pPr>
              <a:spcAft>
                <a:spcPts val="600"/>
              </a:spcAft>
            </a:pPr>
            <a:r>
              <a:rPr lang="en-US" sz="1000" dirty="0" err="1"/>
              <a:t>Evas</a:t>
            </a:r>
            <a:r>
              <a:rPr lang="en-US" sz="1000" dirty="0"/>
              <a:t>, J (2026) ‘</a:t>
            </a:r>
            <a:r>
              <a:rPr lang="en-US" sz="1000" i="1" dirty="0"/>
              <a:t>ECWL </a:t>
            </a:r>
            <a:r>
              <a:rPr lang="en-US" sz="1000" i="1" dirty="0" err="1"/>
              <a:t>Cymraeg</a:t>
            </a:r>
            <a:r>
              <a:rPr lang="en-US" sz="1000" i="1" dirty="0"/>
              <a:t> 2050’ </a:t>
            </a:r>
            <a:r>
              <a:rPr lang="en-US" sz="1000" dirty="0"/>
              <a:t>[</a:t>
            </a:r>
            <a:r>
              <a:rPr lang="en-US" sz="1000" dirty="0" err="1"/>
              <a:t>Darlith</a:t>
            </a:r>
            <a:r>
              <a:rPr lang="en-US" sz="1000" dirty="0"/>
              <a:t>]. ECDA7009C: </a:t>
            </a:r>
            <a:r>
              <a:rPr lang="en-US" sz="1000" dirty="0" err="1"/>
              <a:t>Hyrwyddo’r</a:t>
            </a:r>
            <a:r>
              <a:rPr lang="en-US" sz="1000" dirty="0"/>
              <a:t> </a:t>
            </a:r>
            <a:r>
              <a:rPr lang="en-US" sz="1000" dirty="0" err="1"/>
              <a:t>Gymraeg</a:t>
            </a:r>
            <a:r>
              <a:rPr lang="en-US" sz="1000" dirty="0"/>
              <a:t>. </a:t>
            </a:r>
            <a:r>
              <a:rPr lang="en-US" sz="1000" dirty="0" err="1"/>
              <a:t>Prifysgol</a:t>
            </a:r>
            <a:r>
              <a:rPr lang="en-US" sz="1000" dirty="0"/>
              <a:t> Cymru y </a:t>
            </a:r>
            <a:r>
              <a:rPr lang="en-US" sz="1000" dirty="0" err="1"/>
              <a:t>Drindod</a:t>
            </a:r>
            <a:r>
              <a:rPr lang="en-US" sz="1000" dirty="0"/>
              <a:t> Dewi Sant. 9 Mawrth.</a:t>
            </a:r>
            <a:endParaRPr lang="en-GB" sz="1000" dirty="0"/>
          </a:p>
          <a:p>
            <a:pPr>
              <a:spcAft>
                <a:spcPts val="600"/>
              </a:spcAft>
            </a:pPr>
            <a:r>
              <a:rPr lang="en-GB" sz="1000" dirty="0"/>
              <a:t>Lloyd Williams, S., ap Gruffudd, G. S. a Gruffydd Jones, E. H. (2024) ‘</a:t>
            </a:r>
            <a:r>
              <a:rPr lang="en-GB" sz="1000" dirty="0" err="1"/>
              <a:t>Datblygiad</a:t>
            </a:r>
            <a:r>
              <a:rPr lang="en-GB" sz="1000" dirty="0"/>
              <a:t> Addysg </a:t>
            </a:r>
            <a:r>
              <a:rPr lang="en-GB" sz="1000" dirty="0" err="1"/>
              <a:t>Gymraeg</a:t>
            </a:r>
            <a:r>
              <a:rPr lang="en-GB" sz="1000" dirty="0"/>
              <a:t> </a:t>
            </a:r>
            <a:r>
              <a:rPr lang="en-GB" sz="1000" dirty="0" err="1"/>
              <a:t>ers</a:t>
            </a:r>
            <a:r>
              <a:rPr lang="en-GB" sz="1000" dirty="0"/>
              <a:t> </a:t>
            </a:r>
            <a:r>
              <a:rPr lang="en-GB" sz="1000" dirty="0" err="1"/>
              <a:t>Datganoli</a:t>
            </a:r>
            <a:r>
              <a:rPr lang="en-GB" sz="1000" dirty="0"/>
              <a:t>”’ </a:t>
            </a:r>
            <a:r>
              <a:rPr lang="en-GB" sz="1000" i="1" dirty="0"/>
              <a:t>Wales Journal of Education</a:t>
            </a:r>
            <a:r>
              <a:rPr lang="en-GB" sz="1000" dirty="0"/>
              <a:t> 26(2), 75–93. </a:t>
            </a:r>
            <a:r>
              <a:rPr lang="en-GB" sz="1000" dirty="0" err="1"/>
              <a:t>doi</a:t>
            </a:r>
            <a:r>
              <a:rPr lang="en-GB" sz="1000" dirty="0"/>
              <a:t>: </a:t>
            </a:r>
            <a:r>
              <a:rPr lang="en-GB" sz="1000" u="sng" dirty="0">
                <a:hlinkClick r:id="rId8"/>
              </a:rPr>
              <a:t>https://doi.org/10.16922/wje.26.2.6</a:t>
            </a:r>
            <a:endParaRPr lang="en-GB" sz="1000" dirty="0"/>
          </a:p>
          <a:p>
            <a:pPr>
              <a:spcAft>
                <a:spcPts val="600"/>
              </a:spcAft>
            </a:pPr>
            <a:r>
              <a:rPr lang="en-GB" sz="1000" dirty="0" err="1"/>
              <a:t>Llywodraeth</a:t>
            </a:r>
            <a:r>
              <a:rPr lang="en-GB" sz="1000" dirty="0"/>
              <a:t> Cymru (2022) </a:t>
            </a:r>
            <a:r>
              <a:rPr lang="en-GB" sz="1000" i="1" dirty="0"/>
              <a:t>Cymraeg 2050: </a:t>
            </a:r>
            <a:r>
              <a:rPr lang="en-GB" sz="1000" i="1" dirty="0" err="1"/>
              <a:t>cynllun</a:t>
            </a:r>
            <a:r>
              <a:rPr lang="en-GB" sz="1000" i="1" dirty="0"/>
              <a:t> </a:t>
            </a:r>
            <a:r>
              <a:rPr lang="en-GB" sz="1000" i="1" dirty="0" err="1"/>
              <a:t>gweithredu</a:t>
            </a:r>
            <a:r>
              <a:rPr lang="en-GB" sz="1000" i="1" dirty="0"/>
              <a:t> </a:t>
            </a:r>
            <a:r>
              <a:rPr lang="en-GB" sz="1000" i="1" dirty="0" err="1"/>
              <a:t>strategaeth</a:t>
            </a:r>
            <a:r>
              <a:rPr lang="en-GB" sz="1000" i="1" dirty="0"/>
              <a:t> y </a:t>
            </a:r>
            <a:r>
              <a:rPr lang="en-GB" sz="1000" i="1" dirty="0" err="1"/>
              <a:t>Gymraeg</a:t>
            </a:r>
            <a:r>
              <a:rPr lang="en-GB" sz="1000" i="1" dirty="0"/>
              <a:t> 2022 </a:t>
            </a:r>
            <a:r>
              <a:rPr lang="en-GB" sz="1000" i="1" dirty="0" err="1"/>
              <a:t>i</a:t>
            </a:r>
            <a:r>
              <a:rPr lang="en-GB" sz="1000" i="1" dirty="0"/>
              <a:t> 2023.</a:t>
            </a:r>
            <a:r>
              <a:rPr lang="en-GB" sz="1000" b="1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</a:t>
            </a:r>
            <a:r>
              <a:rPr lang="en-GB" sz="1000" b="1" dirty="0"/>
              <a:t> </a:t>
            </a:r>
            <a:r>
              <a:rPr lang="en-US" sz="1000" u="sng" dirty="0">
                <a:hlinkClick r:id="rId9"/>
              </a:rPr>
              <a:t>https://www.llyw.cymru/cymraeg-2050-cynllun-gweithredu-strategaeth-y-gymraeg-2022-i-2023-html</a:t>
            </a:r>
            <a:r>
              <a:rPr lang="en-GB" sz="1000" dirty="0"/>
              <a:t> (</a:t>
            </a:r>
            <a:r>
              <a:rPr lang="en-GB" sz="1000" dirty="0" err="1"/>
              <a:t>Gwelwyd</a:t>
            </a:r>
            <a:r>
              <a:rPr lang="en-GB" sz="1000" dirty="0"/>
              <a:t>: 11.04.26)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Llywodraeth</a:t>
            </a:r>
            <a:r>
              <a:rPr lang="en-GB" sz="1000" dirty="0"/>
              <a:t> Cymru.</a:t>
            </a:r>
            <a:r>
              <a:rPr lang="en-GB" sz="1000" i="1" dirty="0"/>
              <a:t> Cymraeg 2050: </a:t>
            </a:r>
            <a:r>
              <a:rPr lang="en-GB" sz="1000" i="1" dirty="0" err="1"/>
              <a:t>ein</a:t>
            </a:r>
            <a:r>
              <a:rPr lang="en-GB" sz="1000" i="1" dirty="0"/>
              <a:t> </a:t>
            </a:r>
            <a:r>
              <a:rPr lang="en-GB" sz="1000" i="1" dirty="0" err="1"/>
              <a:t>cynllun</a:t>
            </a:r>
            <a:r>
              <a:rPr lang="en-GB" sz="1000" i="1" dirty="0"/>
              <a:t> </a:t>
            </a:r>
            <a:r>
              <a:rPr lang="en-GB" sz="1000" i="1" dirty="0" err="1"/>
              <a:t>ar</a:t>
            </a:r>
            <a:r>
              <a:rPr lang="en-GB" sz="1000" i="1" dirty="0"/>
              <a:t> </a:t>
            </a:r>
            <a:r>
              <a:rPr lang="en-GB" sz="1000" i="1" dirty="0" err="1"/>
              <a:t>gyfer</a:t>
            </a:r>
            <a:r>
              <a:rPr lang="en-GB" sz="1000" dirty="0"/>
              <a:t> </a:t>
            </a:r>
            <a:r>
              <a:rPr lang="en-GB" sz="1000" i="1" dirty="0"/>
              <a:t>2021 </a:t>
            </a:r>
            <a:r>
              <a:rPr lang="en-GB" sz="1000" i="1" dirty="0" err="1"/>
              <a:t>i</a:t>
            </a:r>
            <a:r>
              <a:rPr lang="en-GB" sz="1000" i="1" dirty="0"/>
              <a:t> 2026</a:t>
            </a:r>
            <a:r>
              <a:rPr lang="en-GB" sz="1000" dirty="0"/>
              <a:t>. </a:t>
            </a:r>
            <a:r>
              <a:rPr lang="en-GB" sz="1000" dirty="0" err="1"/>
              <a:t>Caerdydd</a:t>
            </a:r>
            <a:r>
              <a:rPr lang="en-GB" sz="1000" dirty="0"/>
              <a:t>: </a:t>
            </a:r>
            <a:r>
              <a:rPr lang="en-GB" sz="1000" dirty="0" err="1"/>
              <a:t>Llywodraeth</a:t>
            </a:r>
            <a:r>
              <a:rPr lang="en-GB" sz="1000" dirty="0"/>
              <a:t> Cymru, 2021.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Llywodraeth</a:t>
            </a:r>
            <a:r>
              <a:rPr lang="en-GB" sz="1000" dirty="0"/>
              <a:t> Cymru. </a:t>
            </a:r>
            <a:r>
              <a:rPr lang="en-GB" sz="1000" i="1" dirty="0"/>
              <a:t>Cymraeg 2050: </a:t>
            </a:r>
            <a:r>
              <a:rPr lang="en-GB" sz="1000" i="1" dirty="0" err="1"/>
              <a:t>Miliwn</a:t>
            </a:r>
            <a:r>
              <a:rPr lang="en-GB" sz="1000" i="1" dirty="0"/>
              <a:t> o </a:t>
            </a:r>
            <a:r>
              <a:rPr lang="en-GB" sz="1000" i="1" dirty="0" err="1"/>
              <a:t>siaradwyr</a:t>
            </a:r>
            <a:r>
              <a:rPr lang="en-GB" sz="1000" i="1" dirty="0"/>
              <a:t>.</a:t>
            </a:r>
            <a:r>
              <a:rPr lang="en-GB" sz="1000" dirty="0"/>
              <a:t> </a:t>
            </a:r>
            <a:r>
              <a:rPr lang="en-GB" sz="1000" dirty="0" err="1"/>
              <a:t>Caerdydd</a:t>
            </a:r>
            <a:r>
              <a:rPr lang="en-GB" sz="1000" dirty="0"/>
              <a:t>: </a:t>
            </a:r>
            <a:r>
              <a:rPr lang="en-GB" sz="1000" dirty="0" err="1"/>
              <a:t>Llywodraeth</a:t>
            </a:r>
            <a:r>
              <a:rPr lang="en-GB" sz="1000" dirty="0"/>
              <a:t> Cymru, 2017.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Pwyllgor</a:t>
            </a:r>
            <a:r>
              <a:rPr lang="en-GB" sz="1000" dirty="0"/>
              <a:t> Plant, </a:t>
            </a:r>
            <a:r>
              <a:rPr lang="en-GB" sz="1000" dirty="0" err="1"/>
              <a:t>Pobl</a:t>
            </a:r>
            <a:r>
              <a:rPr lang="en-GB" sz="1000" dirty="0"/>
              <a:t> </a:t>
            </a:r>
            <a:r>
              <a:rPr lang="en-GB" sz="1000" dirty="0" err="1"/>
              <a:t>Ifanc</a:t>
            </a:r>
            <a:r>
              <a:rPr lang="en-GB" sz="1000" dirty="0"/>
              <a:t> ac Addysg Senedd Cymru (2024). </a:t>
            </a:r>
            <a:r>
              <a:rPr lang="en-GB" sz="1000" i="1" dirty="0"/>
              <a:t>Bil y </a:t>
            </a:r>
            <a:r>
              <a:rPr lang="en-GB" sz="1000" i="1" dirty="0" err="1"/>
              <a:t>Gymraeg</a:t>
            </a:r>
            <a:r>
              <a:rPr lang="en-GB" sz="1000" i="1" dirty="0"/>
              <a:t> ac Addysg (Cymru): </a:t>
            </a:r>
            <a:r>
              <a:rPr lang="en-GB" sz="1000" i="1" dirty="0" err="1"/>
              <a:t>Adroddiad</a:t>
            </a:r>
            <a:r>
              <a:rPr lang="en-GB" sz="1000" i="1" dirty="0"/>
              <a:t> </a:t>
            </a:r>
            <a:r>
              <a:rPr lang="en-GB" sz="1000" i="1" dirty="0" err="1"/>
              <a:t>Cyfnod</a:t>
            </a:r>
            <a:r>
              <a:rPr lang="en-GB" sz="1000" i="1" dirty="0"/>
              <a:t> 1</a:t>
            </a:r>
            <a:r>
              <a:rPr lang="en-GB" sz="1000" dirty="0"/>
              <a:t>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US" sz="1000" u="sng" dirty="0">
                <a:hlinkClick r:id="rId10"/>
              </a:rPr>
              <a:t>https://senedd.cymru/media/1alfdcke/cr-ld16872-w.</a:t>
            </a:r>
            <a:r>
              <a:rPr lang="en-US" sz="1000" u="sng" dirty="0">
                <a:hlinkClick r:id="rId11"/>
              </a:rPr>
              <a:t>pdf</a:t>
            </a:r>
            <a:r>
              <a:rPr lang="en-GB" sz="1000" dirty="0"/>
              <a:t> </a:t>
            </a:r>
            <a:r>
              <a:rPr lang="en-US" sz="1000" dirty="0"/>
              <a:t>(</a:t>
            </a:r>
            <a:r>
              <a:rPr lang="en-US" sz="1000" dirty="0" err="1"/>
              <a:t>Gwelwyd</a:t>
            </a:r>
            <a:r>
              <a:rPr lang="en-US" sz="1000" dirty="0"/>
              <a:t>: 10 Ebrill 2026)</a:t>
            </a:r>
            <a:endParaRPr lang="en-GB" sz="1000" dirty="0"/>
          </a:p>
          <a:p>
            <a:pPr>
              <a:spcAft>
                <a:spcPts val="600"/>
              </a:spcAft>
            </a:pPr>
            <a:r>
              <a:rPr lang="en-GB" sz="1000" dirty="0"/>
              <a:t>Roberts, A (2021) ‘</a:t>
            </a:r>
            <a:r>
              <a:rPr lang="en-GB" sz="1000" dirty="0" err="1"/>
              <a:t>Miliwn</a:t>
            </a:r>
            <a:r>
              <a:rPr lang="en-GB" sz="1000" dirty="0"/>
              <a:t> o </a:t>
            </a:r>
            <a:r>
              <a:rPr lang="en-GB" sz="1000" dirty="0" err="1"/>
              <a:t>siaradwyr</a:t>
            </a:r>
            <a:r>
              <a:rPr lang="en-GB" sz="1000" dirty="0"/>
              <a:t> Cymraeg – </a:t>
            </a:r>
            <a:r>
              <a:rPr lang="en-GB" sz="1000" dirty="0" err="1"/>
              <a:t>rôl</a:t>
            </a:r>
            <a:r>
              <a:rPr lang="en-GB" sz="1000" dirty="0"/>
              <a:t> y sector </a:t>
            </a:r>
            <a:r>
              <a:rPr lang="en-GB" sz="1000" dirty="0" err="1"/>
              <a:t>addysg</a:t>
            </a:r>
            <a:r>
              <a:rPr lang="en-GB" sz="1000" dirty="0"/>
              <a:t>’, </a:t>
            </a:r>
            <a:r>
              <a:rPr lang="en-GB" sz="1000" i="1" dirty="0" err="1"/>
              <a:t>Cyngor</a:t>
            </a:r>
            <a:r>
              <a:rPr lang="en-GB" sz="1000" i="1" dirty="0"/>
              <a:t> y </a:t>
            </a:r>
            <a:r>
              <a:rPr lang="en-GB" sz="1000" i="1" dirty="0" err="1"/>
              <a:t>Gweithlu</a:t>
            </a:r>
            <a:r>
              <a:rPr lang="en-GB" sz="1000" i="1" dirty="0"/>
              <a:t> Addysg</a:t>
            </a:r>
            <a:r>
              <a:rPr lang="en-GB" sz="1000" dirty="0"/>
              <a:t>, 2021.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GB" sz="1000" u="sng" dirty="0">
                <a:hlinkClick r:id="rId12"/>
              </a:rPr>
              <a:t>https://www.ewc.wales/site/index.php/cy/?view=article&amp;id=485:aled-roberts-miliwn-o-siaradwyr-cymraeg-rol-y-sector-addysg&amp;catid=58</a:t>
            </a:r>
            <a:r>
              <a:rPr lang="en-GB" sz="1000" dirty="0"/>
              <a:t> (</a:t>
            </a:r>
            <a:r>
              <a:rPr lang="en-GB" sz="1000" dirty="0" err="1"/>
              <a:t>Gwelwyd</a:t>
            </a:r>
            <a:r>
              <a:rPr lang="en-GB" sz="1000" dirty="0"/>
              <a:t>: 9 Ebrill 2026)</a:t>
            </a:r>
          </a:p>
          <a:p>
            <a:pPr>
              <a:spcAft>
                <a:spcPts val="600"/>
              </a:spcAft>
            </a:pPr>
            <a:r>
              <a:rPr lang="en-US" sz="1000" dirty="0" err="1"/>
              <a:t>Sefydliad</a:t>
            </a:r>
            <a:r>
              <a:rPr lang="en-US" sz="1000" dirty="0"/>
              <a:t> </a:t>
            </a:r>
            <a:r>
              <a:rPr lang="en-US" sz="1000" dirty="0" err="1"/>
              <a:t>Dysgu</a:t>
            </a:r>
            <a:r>
              <a:rPr lang="en-US" sz="1000" dirty="0"/>
              <a:t> a Gwaith (2023) ‘</a:t>
            </a:r>
            <a:r>
              <a:rPr lang="en-GB" sz="1000" dirty="0" err="1"/>
              <a:t>Adolygiad</a:t>
            </a:r>
            <a:r>
              <a:rPr lang="en-GB" sz="1000" dirty="0"/>
              <a:t> </a:t>
            </a:r>
            <a:r>
              <a:rPr lang="en-GB" sz="1000" dirty="0" err="1"/>
              <a:t>o’r</a:t>
            </a:r>
            <a:r>
              <a:rPr lang="en-GB" sz="1000" dirty="0"/>
              <a:t> System </a:t>
            </a:r>
            <a:r>
              <a:rPr lang="en-GB" sz="1000" dirty="0" err="1"/>
              <a:t>Sgiliau</a:t>
            </a:r>
            <a:r>
              <a:rPr lang="en-GB" sz="1000" dirty="0"/>
              <a:t> </a:t>
            </a:r>
            <a:r>
              <a:rPr lang="en-GB" sz="1000" dirty="0" err="1"/>
              <a:t>yng</a:t>
            </a:r>
            <a:r>
              <a:rPr lang="en-GB" sz="1000" dirty="0"/>
              <a:t> </a:t>
            </a:r>
            <a:r>
              <a:rPr lang="en-GB" sz="1000" dirty="0" err="1"/>
              <a:t>Nghymru</a:t>
            </a:r>
            <a:r>
              <a:rPr lang="en-GB" sz="1000" dirty="0"/>
              <a:t>: </a:t>
            </a:r>
            <a:r>
              <a:rPr lang="en-GB" sz="1000" dirty="0" err="1"/>
              <a:t>Rhaglenni</a:t>
            </a:r>
            <a:r>
              <a:rPr lang="en-GB" sz="1000" dirty="0"/>
              <a:t> </a:t>
            </a:r>
            <a:r>
              <a:rPr lang="en-GB" sz="1000" dirty="0" err="1"/>
              <a:t>addysg</a:t>
            </a:r>
            <a:r>
              <a:rPr lang="en-GB" sz="1000" dirty="0"/>
              <a:t> a </a:t>
            </a:r>
            <a:r>
              <a:rPr lang="en-GB" sz="1000" dirty="0" err="1"/>
              <a:t>hyfforddiant</a:t>
            </a:r>
            <a:r>
              <a:rPr lang="en-GB" sz="1000" dirty="0"/>
              <a:t> </a:t>
            </a:r>
            <a:r>
              <a:rPr lang="en-GB" sz="1000" dirty="0" err="1"/>
              <a:t>galwedigaethol</a:t>
            </a:r>
            <a:r>
              <a:rPr lang="en-GB" sz="1000" dirty="0"/>
              <a:t> </a:t>
            </a:r>
            <a:r>
              <a:rPr lang="en-GB" sz="1000" dirty="0" err="1"/>
              <a:t>cychwynnol</a:t>
            </a:r>
            <a:r>
              <a:rPr lang="en-GB" sz="1000" dirty="0"/>
              <a:t> a </a:t>
            </a:r>
            <a:r>
              <a:rPr lang="en-GB" sz="1000" dirty="0" err="1"/>
              <a:t>pharhaus</a:t>
            </a:r>
            <a:r>
              <a:rPr lang="en-GB" sz="1000" dirty="0"/>
              <a:t>’.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</a:t>
            </a:r>
            <a:r>
              <a:rPr lang="en-US" sz="1000" u="sng" dirty="0">
                <a:hlinkClick r:id="rId13"/>
              </a:rPr>
              <a:t>https://www.learningandwork.org.uk/wp-content/uploads/2025/11/adolygiad-or-system-sgiliau-yng-nghymru-rhaglenni-addysg-a-hyfforddiant-galwedigaethol-cychwynnol-a-pharhaus-080.pdf</a:t>
            </a:r>
            <a:r>
              <a:rPr lang="en-GB" sz="1000" dirty="0"/>
              <a:t> </a:t>
            </a:r>
            <a:r>
              <a:rPr lang="en-US" sz="1000" dirty="0"/>
              <a:t>(</a:t>
            </a:r>
            <a:r>
              <a:rPr lang="en-US" sz="1000" dirty="0" err="1"/>
              <a:t>Gwelwyd</a:t>
            </a:r>
            <a:r>
              <a:rPr lang="en-US" sz="1000" dirty="0"/>
              <a:t>: 9 Ebrill 2026)</a:t>
            </a:r>
            <a:endParaRPr lang="en-GB" sz="1000" dirty="0"/>
          </a:p>
          <a:p>
            <a:pPr>
              <a:spcAft>
                <a:spcPts val="600"/>
              </a:spcAft>
            </a:pPr>
            <a:r>
              <a:rPr lang="en-GB" sz="1000" dirty="0"/>
              <a:t>Williams, C.H. </a:t>
            </a:r>
            <a:r>
              <a:rPr lang="en-GB" sz="1000" i="1" dirty="0"/>
              <a:t>Language Revitalisation- Policy and</a:t>
            </a:r>
            <a:r>
              <a:rPr lang="en-GB" sz="1000" dirty="0"/>
              <a:t> </a:t>
            </a:r>
            <a:r>
              <a:rPr lang="en-GB" sz="1000" i="1" dirty="0"/>
              <a:t>Planning in Wales. </a:t>
            </a:r>
            <a:r>
              <a:rPr lang="en-GB" sz="1000" dirty="0"/>
              <a:t>Cardiff: University of Wales Press, 2000.</a:t>
            </a:r>
          </a:p>
        </p:txBody>
      </p:sp>
    </p:spTree>
    <p:extLst>
      <p:ext uri="{BB962C8B-B14F-4D97-AF65-F5344CB8AC3E}">
        <p14:creationId xmlns:p14="http://schemas.microsoft.com/office/powerpoint/2010/main" val="307341747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Override1.xml><?xml version="1.0" encoding="utf-8"?>
<a:themeOverride xmlns:a="http://schemas.openxmlformats.org/drawingml/2006/main">
  <a:clrScheme name="Custom 1">
    <a:dk1>
      <a:srgbClr val="000000"/>
    </a:dk1>
    <a:lt1>
      <a:srgbClr val="FFFFFF"/>
    </a:lt1>
    <a:dk2>
      <a:srgbClr val="C21100"/>
    </a:dk2>
    <a:lt2>
      <a:srgbClr val="007534"/>
    </a:lt2>
    <a:accent1>
      <a:srgbClr val="295D75"/>
    </a:accent1>
    <a:accent2>
      <a:srgbClr val="750A00"/>
    </a:accent2>
    <a:accent3>
      <a:srgbClr val="A8117C"/>
    </a:accent3>
    <a:accent4>
      <a:srgbClr val="11A6A8"/>
    </a:accent4>
    <a:accent5>
      <a:srgbClr val="65C21F"/>
    </a:accent5>
    <a:accent6>
      <a:srgbClr val="00C257"/>
    </a:accent6>
    <a:hlink>
      <a:srgbClr val="F5C97A"/>
    </a:hlink>
    <a:folHlink>
      <a:srgbClr val="FFFFFF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5061</TotalTime>
  <Words>1390</Words>
  <Application>Microsoft Macintosh PowerPoint</Application>
  <PresentationFormat>On-screen Show (4:3)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Neue Haas Grotesk Text Pro</vt:lpstr>
      <vt:lpstr>VanillaVTI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Nia Phillips (2519291)</dc:creator>
  <cp:lastModifiedBy>Nia Phillips (2519291)</cp:lastModifiedBy>
  <cp:revision>2</cp:revision>
  <dcterms:created xsi:type="dcterms:W3CDTF">2026-04-09T09:43:14Z</dcterms:created>
  <dcterms:modified xsi:type="dcterms:W3CDTF">2026-04-12T22:06:30Z</dcterms:modified>
</cp:coreProperties>
</file>