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2"/>
  </p:notesMasterIdLst>
  <p:sldIdLst>
    <p:sldId id="256" r:id="rId2"/>
    <p:sldId id="257" r:id="rId3"/>
    <p:sldId id="258" r:id="rId4"/>
    <p:sldId id="259" r:id="rId5"/>
    <p:sldId id="260" r:id="rId6"/>
    <p:sldId id="261" r:id="rId7"/>
    <p:sldId id="264" r:id="rId8"/>
    <p:sldId id="265" r:id="rId9"/>
    <p:sldId id="262" r:id="rId10"/>
    <p:sldId id="263"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8693" autoAdjust="0"/>
  </p:normalViewPr>
  <p:slideViewPr>
    <p:cSldViewPr snapToGrid="0">
      <p:cViewPr>
        <p:scale>
          <a:sx n="66" d="100"/>
          <a:sy n="66" d="100"/>
        </p:scale>
        <p:origin x="1330" y="27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BD13DB-C032-4126-8161-A40B15EC42C8}" type="datetimeFigureOut">
              <a:rPr lang="en-GB" smtClean="0"/>
              <a:t>01/12/2021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62D2A0-5B8C-4CD1-8D4C-A46711DE6D70}" type="slidenum">
              <a:rPr lang="en-GB" smtClean="0"/>
              <a:t>‹#›</a:t>
            </a:fld>
            <a:endParaRPr lang="en-GB"/>
          </a:p>
        </p:txBody>
      </p:sp>
    </p:spTree>
    <p:extLst>
      <p:ext uri="{BB962C8B-B14F-4D97-AF65-F5344CB8AC3E}">
        <p14:creationId xmlns:p14="http://schemas.microsoft.com/office/powerpoint/2010/main" val="19769932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i-scoop.eu/big-data-action-value-context/dikw-model/"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proprofs.com/quiz-school/story.php?title=data-representation"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courses.lumenlearning.com/math4libarts/chapter/presenting-quantitative-data-graphically/" TargetMode="External"/><Relationship Id="rId2" Type="http://schemas.openxmlformats.org/officeDocument/2006/relationships/slide" Target="../slides/slide5.xml"/><Relationship Id="rId1" Type="http://schemas.openxmlformats.org/officeDocument/2006/relationships/notesMaster" Target="../notesMasters/notesMaster1.xml"/><Relationship Id="rId4" Type="http://schemas.openxmlformats.org/officeDocument/2006/relationships/hyperlink" Target="https://guides.auraria.edu/c.php?g=528873&amp;p=3964258" TargetMode="Externa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ucsd.libguides.com/c.php?g=741922&amp;p=5417390"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pinterest.co.uk/pin/webbs-depth-of-knowledge-poster-pack-dok-chart-attractive--279082508144520161/"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twitter.com/dataliteracycom/status/1091067957008986112"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DATA : Group of data collected in form of numbers and characters to represent something</a:t>
            </a:r>
          </a:p>
          <a:p>
            <a:r>
              <a:rPr lang="en-GB" dirty="0"/>
              <a:t>Information :  Form of data which has been swiped of anything which doesn’t need to be there and again made sure to be looked up so it is easy understand when read.</a:t>
            </a:r>
          </a:p>
          <a:p>
            <a:r>
              <a:rPr lang="en-GB" dirty="0"/>
              <a:t>Knowledge : Transforming information into knowledge once we’ve overlooked it and understood the meaning of the information. Knowledge is very good for companies which can lead to gaining insights. </a:t>
            </a:r>
          </a:p>
          <a:p>
            <a:r>
              <a:rPr lang="en-GB" dirty="0"/>
              <a:t>Wisdom : Wisdom is at the top of the pyramid for a reason, in shorter words wisdom is when we use knowledge and place this into action.</a:t>
            </a:r>
          </a:p>
          <a:p>
            <a:r>
              <a:rPr lang="en-GB" dirty="0"/>
              <a:t>Why we use DIKW Method?</a:t>
            </a:r>
          </a:p>
          <a:p>
            <a:r>
              <a:rPr lang="en-GB" dirty="0"/>
              <a:t>We use DIKW method hoping that data, information and knowledge with wisdom can be transformed into intelligence</a:t>
            </a:r>
          </a:p>
          <a:p>
            <a:r>
              <a:rPr lang="en-GB" dirty="0" err="1"/>
              <a:t>Referrance</a:t>
            </a:r>
            <a:r>
              <a:rPr lang="en-GB" dirty="0"/>
              <a:t> </a:t>
            </a:r>
            <a:r>
              <a:rPr lang="en-GB" dirty="0">
                <a:hlinkClick r:id="rId3"/>
              </a:rPr>
              <a:t>The DIKW model for knowledge management and data value extraction (i-scoop.eu)</a:t>
            </a:r>
            <a:r>
              <a:rPr lang="en-GB" dirty="0"/>
              <a:t> Source </a:t>
            </a:r>
            <a:r>
              <a:rPr lang="en-GB" dirty="0" err="1"/>
              <a:t>Mushon</a:t>
            </a:r>
            <a:endParaRPr lang="en-GB" dirty="0"/>
          </a:p>
        </p:txBody>
      </p:sp>
      <p:sp>
        <p:nvSpPr>
          <p:cNvPr id="4" name="Slide Number Placeholder 3"/>
          <p:cNvSpPr>
            <a:spLocks noGrp="1"/>
          </p:cNvSpPr>
          <p:nvPr>
            <p:ph type="sldNum" sz="quarter" idx="5"/>
          </p:nvPr>
        </p:nvSpPr>
        <p:spPr/>
        <p:txBody>
          <a:bodyPr/>
          <a:lstStyle/>
          <a:p>
            <a:fld id="{9C62D2A0-5B8C-4CD1-8D4C-A46711DE6D70}" type="slidenum">
              <a:rPr lang="en-GB" smtClean="0"/>
              <a:t>2</a:t>
            </a:fld>
            <a:endParaRPr lang="en-GB"/>
          </a:p>
        </p:txBody>
      </p:sp>
    </p:spTree>
    <p:extLst>
      <p:ext uri="{BB962C8B-B14F-4D97-AF65-F5344CB8AC3E}">
        <p14:creationId xmlns:p14="http://schemas.microsoft.com/office/powerpoint/2010/main" val="4965121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Academic grit is clarified as a inclusive desire to expand and achieve long term accomplishments that potentially are important to you.</a:t>
            </a:r>
          </a:p>
          <a:p>
            <a:r>
              <a:rPr lang="en-GB" dirty="0"/>
              <a:t>Grit is important as it can show if you are naturally talented and knowledgeable or you gained talent through years of work. Wasted talent can basically make you realise you wasted potential of outcomes you couldn’t image that were possible. Such as a man once said “Creativity can only be built into a talent that helps in success through hard work. (Baruch-Feldman, 2017)</a:t>
            </a:r>
          </a:p>
          <a:p>
            <a:endParaRPr lang="en-GB" dirty="0"/>
          </a:p>
        </p:txBody>
      </p:sp>
      <p:sp>
        <p:nvSpPr>
          <p:cNvPr id="4" name="Slide Number Placeholder 3"/>
          <p:cNvSpPr>
            <a:spLocks noGrp="1"/>
          </p:cNvSpPr>
          <p:nvPr>
            <p:ph type="sldNum" sz="quarter" idx="5"/>
          </p:nvPr>
        </p:nvSpPr>
        <p:spPr/>
        <p:txBody>
          <a:bodyPr/>
          <a:lstStyle/>
          <a:p>
            <a:fld id="{9C62D2A0-5B8C-4CD1-8D4C-A46711DE6D70}" type="slidenum">
              <a:rPr lang="en-GB" smtClean="0"/>
              <a:t>3</a:t>
            </a:fld>
            <a:endParaRPr lang="en-GB"/>
          </a:p>
        </p:txBody>
      </p:sp>
    </p:spTree>
    <p:extLst>
      <p:ext uri="{BB962C8B-B14F-4D97-AF65-F5344CB8AC3E}">
        <p14:creationId xmlns:p14="http://schemas.microsoft.com/office/powerpoint/2010/main" val="5360576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Data represents a set of numbers of characters being put into a graph or even written up, to be used to compare between each other or been used to compare which has a empowered number or empowered choice.</a:t>
            </a:r>
          </a:p>
          <a:p>
            <a:r>
              <a:rPr lang="en-GB" dirty="0"/>
              <a:t>Explain what is quantitative data and qualitive data types?</a:t>
            </a:r>
          </a:p>
          <a:p>
            <a:r>
              <a:rPr lang="en-GB" dirty="0"/>
              <a:t>Quantitative data is a measure of different values and/or counts that are expressed as numbers</a:t>
            </a:r>
          </a:p>
          <a:p>
            <a:r>
              <a:rPr lang="en-GB" dirty="0"/>
              <a:t>Qualitative data on the other hand are different measure of type, which may be represented by a symbol, name or a number code.</a:t>
            </a:r>
          </a:p>
          <a:p>
            <a:r>
              <a:rPr lang="en-GB" dirty="0"/>
              <a:t>Explain the difference between primary and secondary data?</a:t>
            </a:r>
          </a:p>
          <a:p>
            <a:r>
              <a:rPr lang="en-GB" dirty="0"/>
              <a:t>Primary data is which the researcher himself gathers and gets which he provides as data</a:t>
            </a:r>
          </a:p>
          <a:p>
            <a:r>
              <a:rPr lang="en-GB" dirty="0"/>
              <a:t>On the other hand secondary data is when someone establishes the data which is collected by somebody else that got the data.</a:t>
            </a:r>
          </a:p>
          <a:p>
            <a:r>
              <a:rPr lang="en-GB" dirty="0"/>
              <a:t>This could be titles as, observations, personal interview, surveys, questionnaires, experiments, the list goes on.</a:t>
            </a:r>
          </a:p>
          <a:p>
            <a:r>
              <a:rPr lang="en-GB" dirty="0" err="1"/>
              <a:t>Referrence</a:t>
            </a:r>
            <a:r>
              <a:rPr lang="en-GB" dirty="0"/>
              <a:t> : </a:t>
            </a:r>
            <a:r>
              <a:rPr lang="en-GB" dirty="0">
                <a:hlinkClick r:id="rId3"/>
              </a:rPr>
              <a:t>Quiz On Data Representation! Trivia - </a:t>
            </a:r>
            <a:r>
              <a:rPr lang="en-GB" dirty="0" err="1">
                <a:hlinkClick r:id="rId3"/>
              </a:rPr>
              <a:t>ProProfs</a:t>
            </a:r>
            <a:r>
              <a:rPr lang="en-GB" dirty="0">
                <a:hlinkClick r:id="rId3"/>
              </a:rPr>
              <a:t> Quiz</a:t>
            </a:r>
            <a:endParaRPr lang="en-GB" dirty="0"/>
          </a:p>
          <a:p>
            <a:r>
              <a:rPr lang="en-GB" dirty="0"/>
              <a:t>https://www.google.co.uk/url?sa=i&amp;url=https%3A%2F%2Fwww.youtube.com%2Fwatch%3Fv%3DAfyC1t2w0Qc&amp;psig=AOvVaw3Np0fzoAqy1nuu4zN75NEu&amp;ust=1638516966601000&amp;source=images&amp;cd=vfe&amp;ved=0CAwQjhxqFwoTCOjXqL_NxPQCFQAAAAAdAAAAABAa</a:t>
            </a:r>
          </a:p>
        </p:txBody>
      </p:sp>
      <p:sp>
        <p:nvSpPr>
          <p:cNvPr id="4" name="Slide Number Placeholder 3"/>
          <p:cNvSpPr>
            <a:spLocks noGrp="1"/>
          </p:cNvSpPr>
          <p:nvPr>
            <p:ph type="sldNum" sz="quarter" idx="5"/>
          </p:nvPr>
        </p:nvSpPr>
        <p:spPr/>
        <p:txBody>
          <a:bodyPr/>
          <a:lstStyle/>
          <a:p>
            <a:fld id="{9C62D2A0-5B8C-4CD1-8D4C-A46711DE6D70}" type="slidenum">
              <a:rPr lang="en-GB" smtClean="0"/>
              <a:t>4</a:t>
            </a:fld>
            <a:endParaRPr lang="en-GB"/>
          </a:p>
        </p:txBody>
      </p:sp>
    </p:spTree>
    <p:extLst>
      <p:ext uri="{BB962C8B-B14F-4D97-AF65-F5344CB8AC3E}">
        <p14:creationId xmlns:p14="http://schemas.microsoft.com/office/powerpoint/2010/main" val="2482198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Referrence</a:t>
            </a:r>
            <a:r>
              <a:rPr lang="en-GB" dirty="0"/>
              <a:t>: </a:t>
            </a:r>
            <a:r>
              <a:rPr lang="en-GB" dirty="0">
                <a:hlinkClick r:id="rId3"/>
              </a:rPr>
              <a:t>Presenting Quantitative Data Graphically | Mathematics for the Liberal Arts (lumenlearning.com)</a:t>
            </a:r>
            <a:endParaRPr lang="en-GB" dirty="0"/>
          </a:p>
          <a:p>
            <a:r>
              <a:rPr lang="en-GB" dirty="0">
                <a:hlinkClick r:id="rId4"/>
              </a:rPr>
              <a:t>Quantitative vs. Qualitative - Data Visualization - Research Guides at Auraria Library (UCD, MSCD, CCD)</a:t>
            </a:r>
            <a:endParaRPr lang="en-GB" dirty="0"/>
          </a:p>
        </p:txBody>
      </p:sp>
      <p:sp>
        <p:nvSpPr>
          <p:cNvPr id="4" name="Slide Number Placeholder 3"/>
          <p:cNvSpPr>
            <a:spLocks noGrp="1"/>
          </p:cNvSpPr>
          <p:nvPr>
            <p:ph type="sldNum" sz="quarter" idx="5"/>
          </p:nvPr>
        </p:nvSpPr>
        <p:spPr/>
        <p:txBody>
          <a:bodyPr/>
          <a:lstStyle/>
          <a:p>
            <a:fld id="{9C62D2A0-5B8C-4CD1-8D4C-A46711DE6D70}" type="slidenum">
              <a:rPr lang="en-GB" smtClean="0"/>
              <a:t>5</a:t>
            </a:fld>
            <a:endParaRPr lang="en-GB"/>
          </a:p>
        </p:txBody>
      </p:sp>
    </p:spTree>
    <p:extLst>
      <p:ext uri="{BB962C8B-B14F-4D97-AF65-F5344CB8AC3E}">
        <p14:creationId xmlns:p14="http://schemas.microsoft.com/office/powerpoint/2010/main" val="27013074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meant by Information?</a:t>
            </a:r>
          </a:p>
          <a:p>
            <a:r>
              <a:rPr lang="en-GB" dirty="0"/>
              <a:t>Information is a message received and understood.</a:t>
            </a:r>
          </a:p>
          <a:p>
            <a:r>
              <a:rPr lang="en-GB" dirty="0"/>
              <a:t>The types of information?</a:t>
            </a:r>
          </a:p>
          <a:p>
            <a:r>
              <a:rPr lang="en-GB" dirty="0"/>
              <a:t>Primary, secondary and tertiary resources are different categories of information. These have different definitions and apply in there own way of use.</a:t>
            </a:r>
          </a:p>
          <a:p>
            <a:r>
              <a:rPr lang="en-GB" dirty="0" err="1"/>
              <a:t>Referrence</a:t>
            </a:r>
            <a:r>
              <a:rPr lang="en-GB" dirty="0"/>
              <a:t> : </a:t>
            </a:r>
            <a:r>
              <a:rPr lang="en-GB" dirty="0">
                <a:hlinkClick r:id="rId3"/>
              </a:rPr>
              <a:t>Primary, Secondary, Tertiary Sources - CHEM 40A (Klosterman, Fall 2018) - </a:t>
            </a:r>
            <a:r>
              <a:rPr lang="en-GB" dirty="0" err="1">
                <a:hlinkClick r:id="rId3"/>
              </a:rPr>
              <a:t>LibGuides</a:t>
            </a:r>
            <a:r>
              <a:rPr lang="en-GB" dirty="0">
                <a:hlinkClick r:id="rId3"/>
              </a:rPr>
              <a:t> at University of California San Diego</a:t>
            </a:r>
            <a:endParaRPr lang="en-GB" dirty="0"/>
          </a:p>
        </p:txBody>
      </p:sp>
      <p:sp>
        <p:nvSpPr>
          <p:cNvPr id="4" name="Slide Number Placeholder 3"/>
          <p:cNvSpPr>
            <a:spLocks noGrp="1"/>
          </p:cNvSpPr>
          <p:nvPr>
            <p:ph type="sldNum" sz="quarter" idx="5"/>
          </p:nvPr>
        </p:nvSpPr>
        <p:spPr/>
        <p:txBody>
          <a:bodyPr/>
          <a:lstStyle/>
          <a:p>
            <a:fld id="{9C62D2A0-5B8C-4CD1-8D4C-A46711DE6D70}" type="slidenum">
              <a:rPr lang="en-GB" smtClean="0"/>
              <a:t>6</a:t>
            </a:fld>
            <a:endParaRPr lang="en-GB"/>
          </a:p>
        </p:txBody>
      </p:sp>
    </p:spTree>
    <p:extLst>
      <p:ext uri="{BB962C8B-B14F-4D97-AF65-F5344CB8AC3E}">
        <p14:creationId xmlns:p14="http://schemas.microsoft.com/office/powerpoint/2010/main" val="27020515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meant by knowledge?</a:t>
            </a:r>
          </a:p>
          <a:p>
            <a:r>
              <a:rPr lang="en-GB" dirty="0"/>
              <a:t>The fact you have acknowledged an information and per sue information about it whilst understanding the topic</a:t>
            </a:r>
          </a:p>
          <a:p>
            <a:r>
              <a:rPr lang="en-GB" dirty="0"/>
              <a:t>What is meant by Knowledge?</a:t>
            </a:r>
          </a:p>
          <a:p>
            <a:r>
              <a:rPr lang="en-GB" dirty="0"/>
              <a:t>The fact you have acknowledged an information and can per sue information about it whilst understanding the topic</a:t>
            </a:r>
          </a:p>
          <a:p>
            <a:endParaRPr lang="en-GB" dirty="0"/>
          </a:p>
          <a:p>
            <a:r>
              <a:rPr lang="en-GB" dirty="0"/>
              <a:t>Reference : </a:t>
            </a:r>
            <a:r>
              <a:rPr lang="en-GB" dirty="0">
                <a:hlinkClick r:id="rId3"/>
              </a:rPr>
              <a:t>Webb's Depth of Knowledge Poster Pack (DOK Chart) - Attractive | </a:t>
            </a:r>
            <a:r>
              <a:rPr lang="en-GB" dirty="0" err="1">
                <a:hlinkClick r:id="rId3"/>
              </a:rPr>
              <a:t>TpT</a:t>
            </a:r>
            <a:r>
              <a:rPr lang="en-GB" dirty="0">
                <a:hlinkClick r:id="rId3"/>
              </a:rPr>
              <a:t> | Depth of knowledge, Problem based learning, Education poster (pinterest.co.uk)</a:t>
            </a:r>
            <a:endParaRPr lang="en-GB" dirty="0"/>
          </a:p>
        </p:txBody>
      </p:sp>
      <p:sp>
        <p:nvSpPr>
          <p:cNvPr id="4" name="Slide Number Placeholder 3"/>
          <p:cNvSpPr>
            <a:spLocks noGrp="1"/>
          </p:cNvSpPr>
          <p:nvPr>
            <p:ph type="sldNum" sz="quarter" idx="5"/>
          </p:nvPr>
        </p:nvSpPr>
        <p:spPr/>
        <p:txBody>
          <a:bodyPr/>
          <a:lstStyle/>
          <a:p>
            <a:fld id="{9C62D2A0-5B8C-4CD1-8D4C-A46711DE6D70}" type="slidenum">
              <a:rPr lang="en-GB" smtClean="0"/>
              <a:t>7</a:t>
            </a:fld>
            <a:endParaRPr lang="en-GB"/>
          </a:p>
        </p:txBody>
      </p:sp>
    </p:spTree>
    <p:extLst>
      <p:ext uri="{BB962C8B-B14F-4D97-AF65-F5344CB8AC3E}">
        <p14:creationId xmlns:p14="http://schemas.microsoft.com/office/powerpoint/2010/main" val="11533038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Reference : </a:t>
            </a:r>
            <a:r>
              <a:rPr lang="en-GB" dirty="0">
                <a:hlinkClick r:id="rId3"/>
              </a:rPr>
              <a:t>Data Literacy on Twitter: "Get your FREE pdf copy of the #DataLiteracy WISDOM flow chart! https://t.co/om0KEnlz8k This was created for anyone who is looking to get past their data-phobia &amp; start putting data to work for THEM. Like any framework, it will fade into the background with increased fluency. https://t.co/TOR46LHICt" / Twitter</a:t>
            </a:r>
            <a:endParaRPr lang="en-GB" dirty="0"/>
          </a:p>
        </p:txBody>
      </p:sp>
      <p:sp>
        <p:nvSpPr>
          <p:cNvPr id="4" name="Slide Number Placeholder 3"/>
          <p:cNvSpPr>
            <a:spLocks noGrp="1"/>
          </p:cNvSpPr>
          <p:nvPr>
            <p:ph type="sldNum" sz="quarter" idx="5"/>
          </p:nvPr>
        </p:nvSpPr>
        <p:spPr/>
        <p:txBody>
          <a:bodyPr/>
          <a:lstStyle/>
          <a:p>
            <a:fld id="{9C62D2A0-5B8C-4CD1-8D4C-A46711DE6D70}" type="slidenum">
              <a:rPr lang="en-GB" smtClean="0"/>
              <a:t>8</a:t>
            </a:fld>
            <a:endParaRPr lang="en-GB"/>
          </a:p>
        </p:txBody>
      </p:sp>
    </p:spTree>
    <p:extLst>
      <p:ext uri="{BB962C8B-B14F-4D97-AF65-F5344CB8AC3E}">
        <p14:creationId xmlns:p14="http://schemas.microsoft.com/office/powerpoint/2010/main" val="16912904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6DB6C41-BBF2-4070-8914-3A7B510DE3EC}" type="datetimeFigureOut">
              <a:rPr lang="en-GB" smtClean="0"/>
              <a:t>01/12/2021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80C0D4-C383-4C89-9E97-2E4E98BE6DCE}" type="slidenum">
              <a:rPr lang="en-GB" smtClean="0"/>
              <a:t>‹#›</a:t>
            </a:fld>
            <a:endParaRPr lang="en-GB"/>
          </a:p>
        </p:txBody>
      </p:sp>
    </p:spTree>
    <p:extLst>
      <p:ext uri="{BB962C8B-B14F-4D97-AF65-F5344CB8AC3E}">
        <p14:creationId xmlns:p14="http://schemas.microsoft.com/office/powerpoint/2010/main" val="13141189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6DB6C41-BBF2-4070-8914-3A7B510DE3EC}" type="datetimeFigureOut">
              <a:rPr lang="en-GB" smtClean="0"/>
              <a:t>01/12/2021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80C0D4-C383-4C89-9E97-2E4E98BE6DCE}" type="slidenum">
              <a:rPr lang="en-GB" smtClean="0"/>
              <a:t>‹#›</a:t>
            </a:fld>
            <a:endParaRPr lang="en-GB"/>
          </a:p>
        </p:txBody>
      </p:sp>
    </p:spTree>
    <p:extLst>
      <p:ext uri="{BB962C8B-B14F-4D97-AF65-F5344CB8AC3E}">
        <p14:creationId xmlns:p14="http://schemas.microsoft.com/office/powerpoint/2010/main" val="24530374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6DB6C41-BBF2-4070-8914-3A7B510DE3EC}" type="datetimeFigureOut">
              <a:rPr lang="en-GB" smtClean="0"/>
              <a:t>01/12/2021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80C0D4-C383-4C89-9E97-2E4E98BE6DCE}" type="slidenum">
              <a:rPr lang="en-GB" smtClean="0"/>
              <a:t>‹#›</a:t>
            </a:fld>
            <a:endParaRPr lang="en-GB"/>
          </a:p>
        </p:txBody>
      </p:sp>
    </p:spTree>
    <p:extLst>
      <p:ext uri="{BB962C8B-B14F-4D97-AF65-F5344CB8AC3E}">
        <p14:creationId xmlns:p14="http://schemas.microsoft.com/office/powerpoint/2010/main" val="28152143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6DB6C41-BBF2-4070-8914-3A7B510DE3EC}" type="datetimeFigureOut">
              <a:rPr lang="en-GB" smtClean="0"/>
              <a:t>01/12/2021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80C0D4-C383-4C89-9E97-2E4E98BE6DCE}" type="slidenum">
              <a:rPr lang="en-GB" smtClean="0"/>
              <a:t>‹#›</a:t>
            </a:fld>
            <a:endParaRPr lang="en-GB"/>
          </a:p>
        </p:txBody>
      </p:sp>
    </p:spTree>
    <p:extLst>
      <p:ext uri="{BB962C8B-B14F-4D97-AF65-F5344CB8AC3E}">
        <p14:creationId xmlns:p14="http://schemas.microsoft.com/office/powerpoint/2010/main" val="3444336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6DB6C41-BBF2-4070-8914-3A7B510DE3EC}" type="datetimeFigureOut">
              <a:rPr lang="en-GB" smtClean="0"/>
              <a:t>01/12/2021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180C0D4-C383-4C89-9E97-2E4E98BE6DCE}" type="slidenum">
              <a:rPr lang="en-GB" smtClean="0"/>
              <a:t>‹#›</a:t>
            </a:fld>
            <a:endParaRPr lang="en-GB"/>
          </a:p>
        </p:txBody>
      </p:sp>
    </p:spTree>
    <p:extLst>
      <p:ext uri="{BB962C8B-B14F-4D97-AF65-F5344CB8AC3E}">
        <p14:creationId xmlns:p14="http://schemas.microsoft.com/office/powerpoint/2010/main" val="3823607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6DB6C41-BBF2-4070-8914-3A7B510DE3EC}" type="datetimeFigureOut">
              <a:rPr lang="en-GB" smtClean="0"/>
              <a:t>01/12/2021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180C0D4-C383-4C89-9E97-2E4E98BE6DCE}" type="slidenum">
              <a:rPr lang="en-GB" smtClean="0"/>
              <a:t>‹#›</a:t>
            </a:fld>
            <a:endParaRPr lang="en-GB"/>
          </a:p>
        </p:txBody>
      </p:sp>
    </p:spTree>
    <p:extLst>
      <p:ext uri="{BB962C8B-B14F-4D97-AF65-F5344CB8AC3E}">
        <p14:creationId xmlns:p14="http://schemas.microsoft.com/office/powerpoint/2010/main" val="24723318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DB6C41-BBF2-4070-8914-3A7B510DE3EC}" type="datetimeFigureOut">
              <a:rPr lang="en-GB" smtClean="0"/>
              <a:t>01/12/2021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180C0D4-C383-4C89-9E97-2E4E98BE6DCE}" type="slidenum">
              <a:rPr lang="en-GB" smtClean="0"/>
              <a:t>‹#›</a:t>
            </a:fld>
            <a:endParaRPr lang="en-GB"/>
          </a:p>
        </p:txBody>
      </p:sp>
    </p:spTree>
    <p:extLst>
      <p:ext uri="{BB962C8B-B14F-4D97-AF65-F5344CB8AC3E}">
        <p14:creationId xmlns:p14="http://schemas.microsoft.com/office/powerpoint/2010/main" val="1118701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6DB6C41-BBF2-4070-8914-3A7B510DE3EC}" type="datetimeFigureOut">
              <a:rPr lang="en-GB" smtClean="0"/>
              <a:t>01/12/2021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80C0D4-C383-4C89-9E97-2E4E98BE6DCE}" type="slidenum">
              <a:rPr lang="en-GB" smtClean="0"/>
              <a:t>‹#›</a:t>
            </a:fld>
            <a:endParaRPr lang="en-GB"/>
          </a:p>
        </p:txBody>
      </p:sp>
    </p:spTree>
    <p:extLst>
      <p:ext uri="{BB962C8B-B14F-4D97-AF65-F5344CB8AC3E}">
        <p14:creationId xmlns:p14="http://schemas.microsoft.com/office/powerpoint/2010/main" val="5788639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6DB6C41-BBF2-4070-8914-3A7B510DE3EC}" type="datetimeFigureOut">
              <a:rPr lang="en-GB" smtClean="0"/>
              <a:t>01/12/2021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80C0D4-C383-4C89-9E97-2E4E98BE6DCE}" type="slidenum">
              <a:rPr lang="en-GB" smtClean="0"/>
              <a:t>‹#›</a:t>
            </a:fld>
            <a:endParaRPr lang="en-GB"/>
          </a:p>
        </p:txBody>
      </p:sp>
    </p:spTree>
    <p:extLst>
      <p:ext uri="{BB962C8B-B14F-4D97-AF65-F5344CB8AC3E}">
        <p14:creationId xmlns:p14="http://schemas.microsoft.com/office/powerpoint/2010/main" val="20081144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6DB6C41-BBF2-4070-8914-3A7B510DE3EC}" type="datetimeFigureOut">
              <a:rPr lang="en-GB" smtClean="0"/>
              <a:t>01/12/2021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80C0D4-C383-4C89-9E97-2E4E98BE6DCE}" type="slidenum">
              <a:rPr lang="en-GB" smtClean="0"/>
              <a:t>‹#›</a:t>
            </a:fld>
            <a:endParaRPr lang="en-GB"/>
          </a:p>
        </p:txBody>
      </p:sp>
    </p:spTree>
    <p:extLst>
      <p:ext uri="{BB962C8B-B14F-4D97-AF65-F5344CB8AC3E}">
        <p14:creationId xmlns:p14="http://schemas.microsoft.com/office/powerpoint/2010/main" val="31902704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6DB6C41-BBF2-4070-8914-3A7B510DE3EC}" type="datetimeFigureOut">
              <a:rPr lang="en-GB" smtClean="0"/>
              <a:t>01/12/2021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80C0D4-C383-4C89-9E97-2E4E98BE6DCE}"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2340237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6DB6C41-BBF2-4070-8914-3A7B510DE3EC}" type="datetimeFigureOut">
              <a:rPr lang="en-GB" smtClean="0"/>
              <a:t>01/12/2021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80C0D4-C383-4C89-9E97-2E4E98BE6DCE}" type="slidenum">
              <a:rPr lang="en-GB" smtClean="0"/>
              <a:t>‹#›</a:t>
            </a:fld>
            <a:endParaRPr lang="en-GB"/>
          </a:p>
        </p:txBody>
      </p:sp>
    </p:spTree>
    <p:extLst>
      <p:ext uri="{BB962C8B-B14F-4D97-AF65-F5344CB8AC3E}">
        <p14:creationId xmlns:p14="http://schemas.microsoft.com/office/powerpoint/2010/main" val="26198115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6DB6C41-BBF2-4070-8914-3A7B510DE3EC}" type="datetimeFigureOut">
              <a:rPr lang="en-GB" smtClean="0"/>
              <a:t>01/12/2021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80C0D4-C383-4C89-9E97-2E4E98BE6DCE}"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689093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6DB6C41-BBF2-4070-8914-3A7B510DE3EC}" type="datetimeFigureOut">
              <a:rPr lang="en-GB" smtClean="0"/>
              <a:t>01/12/2021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80C0D4-C383-4C89-9E97-2E4E98BE6DCE}" type="slidenum">
              <a:rPr lang="en-GB" smtClean="0"/>
              <a:t>‹#›</a:t>
            </a:fld>
            <a:endParaRPr lang="en-GB"/>
          </a:p>
        </p:txBody>
      </p:sp>
    </p:spTree>
    <p:extLst>
      <p:ext uri="{BB962C8B-B14F-4D97-AF65-F5344CB8AC3E}">
        <p14:creationId xmlns:p14="http://schemas.microsoft.com/office/powerpoint/2010/main" val="3281512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6DB6C41-BBF2-4070-8914-3A7B510DE3EC}" type="datetimeFigureOut">
              <a:rPr lang="en-GB" smtClean="0"/>
              <a:t>01/12/2021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80C0D4-C383-4C89-9E97-2E4E98BE6DCE}" type="slidenum">
              <a:rPr lang="en-GB" smtClean="0"/>
              <a:t>‹#›</a:t>
            </a:fld>
            <a:endParaRPr lang="en-GB"/>
          </a:p>
        </p:txBody>
      </p:sp>
    </p:spTree>
    <p:extLst>
      <p:ext uri="{BB962C8B-B14F-4D97-AF65-F5344CB8AC3E}">
        <p14:creationId xmlns:p14="http://schemas.microsoft.com/office/powerpoint/2010/main" val="35403818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6DB6C41-BBF2-4070-8914-3A7B510DE3EC}" type="datetimeFigureOut">
              <a:rPr lang="en-GB" smtClean="0"/>
              <a:t>01/12/2021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80C0D4-C383-4C89-9E97-2E4E98BE6DCE}" type="slidenum">
              <a:rPr lang="en-GB" smtClean="0"/>
              <a:t>‹#›</a:t>
            </a:fld>
            <a:endParaRPr lang="en-GB"/>
          </a:p>
        </p:txBody>
      </p:sp>
    </p:spTree>
    <p:extLst>
      <p:ext uri="{BB962C8B-B14F-4D97-AF65-F5344CB8AC3E}">
        <p14:creationId xmlns:p14="http://schemas.microsoft.com/office/powerpoint/2010/main" val="20818324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6DB6C41-BBF2-4070-8914-3A7B510DE3EC}" type="datetimeFigureOut">
              <a:rPr lang="en-GB" smtClean="0"/>
              <a:t>01/12/2021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180C0D4-C383-4C89-9E97-2E4E98BE6DCE}" type="slidenum">
              <a:rPr lang="en-GB" smtClean="0"/>
              <a:t>‹#›</a:t>
            </a:fld>
            <a:endParaRPr lang="en-GB"/>
          </a:p>
        </p:txBody>
      </p:sp>
    </p:spTree>
    <p:extLst>
      <p:ext uri="{BB962C8B-B14F-4D97-AF65-F5344CB8AC3E}">
        <p14:creationId xmlns:p14="http://schemas.microsoft.com/office/powerpoint/2010/main" val="251601729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gi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courses.lumenlearning.com/math4libarts/chapter/presenting-quantitative-data-graphically/" TargetMode="External"/><Relationship Id="rId2" Type="http://schemas.openxmlformats.org/officeDocument/2006/relationships/hyperlink" Target="https://ucsd.libguides.com/c.php?g=741922&amp;p=5417390" TargetMode="External"/><Relationship Id="rId1" Type="http://schemas.openxmlformats.org/officeDocument/2006/relationships/slideLayout" Target="../slideLayouts/slideLayout2.xml"/><Relationship Id="rId5" Type="http://schemas.openxmlformats.org/officeDocument/2006/relationships/hyperlink" Target="https://www.proprofs.com/quiz-school/story.php?title=data-representation" TargetMode="External"/><Relationship Id="rId4" Type="http://schemas.openxmlformats.org/officeDocument/2006/relationships/hyperlink" Target="https://guides.auraria.edu/c.php?g=528873&amp;p=3964258"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pinterest.co.uk/pin/webbs-depth-of-knowledge-poster-pack-dok-chart-attractive--279082508144520161/" TargetMode="External"/><Relationship Id="rId2" Type="http://schemas.openxmlformats.org/officeDocument/2006/relationships/hyperlink" Target="https://www.i-scoop.eu/big-data-action-value-context/dikw-model/" TargetMode="External"/><Relationship Id="rId1" Type="http://schemas.openxmlformats.org/officeDocument/2006/relationships/slideLayout" Target="../slideLayouts/slideLayout2.xml"/><Relationship Id="rId4" Type="http://schemas.openxmlformats.org/officeDocument/2006/relationships/hyperlink" Target="https://twitter.com/dataliteracycom/status/109106795700898611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6AEFA-40B8-469C-80E0-11CF6975DAEB}"/>
              </a:ext>
            </a:extLst>
          </p:cNvPr>
          <p:cNvSpPr>
            <a:spLocks noGrp="1"/>
          </p:cNvSpPr>
          <p:nvPr>
            <p:ph type="ctrTitle"/>
          </p:nvPr>
        </p:nvSpPr>
        <p:spPr/>
        <p:txBody>
          <a:bodyPr/>
          <a:lstStyle/>
          <a:p>
            <a:endParaRPr lang="en-GB" dirty="0"/>
          </a:p>
        </p:txBody>
      </p:sp>
      <p:sp>
        <p:nvSpPr>
          <p:cNvPr id="3" name="Subtitle 2">
            <a:extLst>
              <a:ext uri="{FF2B5EF4-FFF2-40B4-BE49-F238E27FC236}">
                <a16:creationId xmlns:a16="http://schemas.microsoft.com/office/drawing/2014/main" id="{36179FD8-DF59-4736-9DF3-7E73792B0946}"/>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9717150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1B8C6-90FD-42C3-B86F-2ECEF49CDA08}"/>
              </a:ext>
            </a:extLst>
          </p:cNvPr>
          <p:cNvSpPr>
            <a:spLocks noGrp="1"/>
          </p:cNvSpPr>
          <p:nvPr>
            <p:ph type="title"/>
          </p:nvPr>
        </p:nvSpPr>
        <p:spPr/>
        <p:txBody>
          <a:bodyPr/>
          <a:lstStyle/>
          <a:p>
            <a:r>
              <a:rPr lang="en-GB" dirty="0"/>
              <a:t>DIKW - Research Method</a:t>
            </a:r>
          </a:p>
        </p:txBody>
      </p:sp>
      <p:sp>
        <p:nvSpPr>
          <p:cNvPr id="3" name="Content Placeholder 2">
            <a:extLst>
              <a:ext uri="{FF2B5EF4-FFF2-40B4-BE49-F238E27FC236}">
                <a16:creationId xmlns:a16="http://schemas.microsoft.com/office/drawing/2014/main" id="{82D219D0-D2A3-407D-AB20-0AAF6DCC7F2E}"/>
              </a:ext>
            </a:extLst>
          </p:cNvPr>
          <p:cNvSpPr>
            <a:spLocks noGrp="1"/>
          </p:cNvSpPr>
          <p:nvPr>
            <p:ph idx="1"/>
          </p:nvPr>
        </p:nvSpPr>
        <p:spPr>
          <a:xfrm>
            <a:off x="838200" y="1825625"/>
            <a:ext cx="4261701" cy="4351338"/>
          </a:xfrm>
        </p:spPr>
        <p:txBody>
          <a:bodyPr/>
          <a:lstStyle/>
          <a:p>
            <a:r>
              <a:rPr lang="en-GB" dirty="0"/>
              <a:t>The DIKW pyramid is an image representation of data, knowledge, information and wisdom. These four components represents its own step for a higher level. Therefore one overtakes one in importance.</a:t>
            </a:r>
          </a:p>
          <a:p>
            <a:endParaRPr lang="en-GB" dirty="0"/>
          </a:p>
        </p:txBody>
      </p:sp>
      <p:pic>
        <p:nvPicPr>
          <p:cNvPr id="1026" name="Picture 2" descr="The DIKW model for knowledge management and data value extraction">
            <a:extLst>
              <a:ext uri="{FF2B5EF4-FFF2-40B4-BE49-F238E27FC236}">
                <a16:creationId xmlns:a16="http://schemas.microsoft.com/office/drawing/2014/main" id="{7CC6F916-1833-43F7-A80F-64363E518F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64259" y="1554501"/>
            <a:ext cx="6649528" cy="3524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5722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20BF9-EEB9-4394-BE46-E20265C33234}"/>
              </a:ext>
            </a:extLst>
          </p:cNvPr>
          <p:cNvSpPr>
            <a:spLocks noGrp="1"/>
          </p:cNvSpPr>
          <p:nvPr>
            <p:ph type="title"/>
          </p:nvPr>
        </p:nvSpPr>
        <p:spPr/>
        <p:txBody>
          <a:bodyPr/>
          <a:lstStyle/>
          <a:p>
            <a:r>
              <a:rPr lang="en-GB" dirty="0"/>
              <a:t>Academic Grit </a:t>
            </a:r>
          </a:p>
        </p:txBody>
      </p:sp>
      <p:sp>
        <p:nvSpPr>
          <p:cNvPr id="3" name="Content Placeholder 2">
            <a:extLst>
              <a:ext uri="{FF2B5EF4-FFF2-40B4-BE49-F238E27FC236}">
                <a16:creationId xmlns:a16="http://schemas.microsoft.com/office/drawing/2014/main" id="{5B1B1957-306B-4B34-9918-7599DEF3B512}"/>
              </a:ext>
            </a:extLst>
          </p:cNvPr>
          <p:cNvSpPr>
            <a:spLocks noGrp="1"/>
          </p:cNvSpPr>
          <p:nvPr>
            <p:ph idx="1"/>
          </p:nvPr>
        </p:nvSpPr>
        <p:spPr>
          <a:xfrm>
            <a:off x="838200" y="1825625"/>
            <a:ext cx="3903482" cy="4351338"/>
          </a:xfrm>
        </p:spPr>
        <p:txBody>
          <a:bodyPr/>
          <a:lstStyle/>
          <a:p>
            <a:r>
              <a:rPr lang="en-GB" dirty="0"/>
              <a:t>My GRIT score was 4.2 which I am pleased with as I feel like I deserve that score, fairly truthfully I could use my GRIT score to compare how I could succeed in life with the right amount of motivation, skill talent I use as force.</a:t>
            </a:r>
          </a:p>
        </p:txBody>
      </p:sp>
      <p:pic>
        <p:nvPicPr>
          <p:cNvPr id="2050" name="Picture 2" descr="IJERPH | Free Full-Text | Influence of Self-Esteem of Middle School  Students for Mental Care on Academic Achievement: Based on the Mediation  Effect of GRIT and Academic Enthusiasm">
            <a:extLst>
              <a:ext uri="{FF2B5EF4-FFF2-40B4-BE49-F238E27FC236}">
                <a16:creationId xmlns:a16="http://schemas.microsoft.com/office/drawing/2014/main" id="{047271D7-4651-48BB-852E-36C74910DB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73211" y="1690688"/>
            <a:ext cx="6867251" cy="3984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59987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CB58B-7778-4240-A7EF-4C52AAD5D50F}"/>
              </a:ext>
            </a:extLst>
          </p:cNvPr>
          <p:cNvSpPr>
            <a:spLocks noGrp="1"/>
          </p:cNvSpPr>
          <p:nvPr>
            <p:ph type="title"/>
          </p:nvPr>
        </p:nvSpPr>
        <p:spPr/>
        <p:txBody>
          <a:bodyPr/>
          <a:lstStyle/>
          <a:p>
            <a:r>
              <a:rPr lang="en-GB" dirty="0"/>
              <a:t>DATA</a:t>
            </a:r>
          </a:p>
        </p:txBody>
      </p:sp>
      <p:sp>
        <p:nvSpPr>
          <p:cNvPr id="3" name="Content Placeholder 2">
            <a:extLst>
              <a:ext uri="{FF2B5EF4-FFF2-40B4-BE49-F238E27FC236}">
                <a16:creationId xmlns:a16="http://schemas.microsoft.com/office/drawing/2014/main" id="{A05D56C6-A831-47B1-B7F2-6998A570079C}"/>
              </a:ext>
            </a:extLst>
          </p:cNvPr>
          <p:cNvSpPr>
            <a:spLocks noGrp="1"/>
          </p:cNvSpPr>
          <p:nvPr>
            <p:ph idx="1"/>
          </p:nvPr>
        </p:nvSpPr>
        <p:spPr/>
        <p:txBody>
          <a:bodyPr/>
          <a:lstStyle/>
          <a:p>
            <a:endParaRPr lang="en-GB" dirty="0"/>
          </a:p>
        </p:txBody>
      </p:sp>
      <p:pic>
        <p:nvPicPr>
          <p:cNvPr id="3074" name="Picture 2" descr="Quiz On Data Representation! Trivia - ProProfs Quiz">
            <a:extLst>
              <a:ext uri="{FF2B5EF4-FFF2-40B4-BE49-F238E27FC236}">
                <a16:creationId xmlns:a16="http://schemas.microsoft.com/office/drawing/2014/main" id="{920DC843-FBB5-4405-AA4D-AA3C98FFE8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 y="1825624"/>
            <a:ext cx="6086476" cy="4351337"/>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Data Representation - Pictograph &amp;amp; Bar Graph | Mathematics Grade 2 |  Periwinkle - YouTube">
            <a:extLst>
              <a:ext uri="{FF2B5EF4-FFF2-40B4-BE49-F238E27FC236}">
                <a16:creationId xmlns:a16="http://schemas.microsoft.com/office/drawing/2014/main" id="{E4A8A492-7E3F-4B02-ADA3-35596C177AE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2417" t="15953" r="12901" b="3820"/>
          <a:stretch/>
        </p:blipFill>
        <p:spPr bwMode="auto">
          <a:xfrm>
            <a:off x="6924676" y="2576512"/>
            <a:ext cx="4657726" cy="3600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99372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53BB4-A904-4C99-ABD0-BE60B6E6DAD7}"/>
              </a:ext>
            </a:extLst>
          </p:cNvPr>
          <p:cNvSpPr>
            <a:spLocks noGrp="1"/>
          </p:cNvSpPr>
          <p:nvPr>
            <p:ph type="title"/>
          </p:nvPr>
        </p:nvSpPr>
        <p:spPr/>
        <p:txBody>
          <a:bodyPr/>
          <a:lstStyle/>
          <a:p>
            <a:r>
              <a:rPr lang="en-GB" dirty="0"/>
              <a:t>Data Presentation</a:t>
            </a:r>
          </a:p>
        </p:txBody>
      </p:sp>
      <p:pic>
        <p:nvPicPr>
          <p:cNvPr id="4100" name="Picture 4" descr="Quantitative vs. Qualitative - Data Visualization - Research Guides at  Auraria Library (UCD, MSCD, CCD)">
            <a:extLst>
              <a:ext uri="{FF2B5EF4-FFF2-40B4-BE49-F238E27FC236}">
                <a16:creationId xmlns:a16="http://schemas.microsoft.com/office/drawing/2014/main" id="{62D23F34-B5CC-47E3-8990-545BE08ECB87}"/>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780054" y="952107"/>
            <a:ext cx="8198446" cy="5303762"/>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frequencyscoreblue">
            <a:extLst>
              <a:ext uri="{FF2B5EF4-FFF2-40B4-BE49-F238E27FC236}">
                <a16:creationId xmlns:a16="http://schemas.microsoft.com/office/drawing/2014/main" id="{BFF71A49-8E98-40A4-9E9E-6B7FF2B0600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8200" y="2151529"/>
            <a:ext cx="4576145" cy="40254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52497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B9E44-1FDA-450E-AE1F-F10AC79FD1D4}"/>
              </a:ext>
            </a:extLst>
          </p:cNvPr>
          <p:cNvSpPr>
            <a:spLocks noGrp="1"/>
          </p:cNvSpPr>
          <p:nvPr>
            <p:ph type="title"/>
          </p:nvPr>
        </p:nvSpPr>
        <p:spPr/>
        <p:txBody>
          <a:bodyPr/>
          <a:lstStyle/>
          <a:p>
            <a:r>
              <a:rPr lang="en-GB" dirty="0"/>
              <a:t>Information</a:t>
            </a:r>
          </a:p>
        </p:txBody>
      </p:sp>
      <p:pic>
        <p:nvPicPr>
          <p:cNvPr id="5122" name="Picture 2" descr="Primary, Secondary, Tertiary Sources - CHEM 40A (Klosterman, Fall 2018) -  LibGuides at University of California San Diego">
            <a:extLst>
              <a:ext uri="{FF2B5EF4-FFF2-40B4-BE49-F238E27FC236}">
                <a16:creationId xmlns:a16="http://schemas.microsoft.com/office/drawing/2014/main" id="{EEE39B5F-EDE6-4080-9A84-8A7AEFA55FA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9397" y="1386872"/>
            <a:ext cx="8916091" cy="47355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810047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4CA9C-6D11-4CC4-8F69-31CE0A35F4B8}"/>
              </a:ext>
            </a:extLst>
          </p:cNvPr>
          <p:cNvSpPr>
            <a:spLocks noGrp="1"/>
          </p:cNvSpPr>
          <p:nvPr>
            <p:ph type="title"/>
          </p:nvPr>
        </p:nvSpPr>
        <p:spPr/>
        <p:txBody>
          <a:bodyPr/>
          <a:lstStyle/>
          <a:p>
            <a:r>
              <a:rPr lang="en-GB" dirty="0"/>
              <a:t>Knowledge</a:t>
            </a:r>
          </a:p>
        </p:txBody>
      </p:sp>
      <p:sp>
        <p:nvSpPr>
          <p:cNvPr id="3" name="Content Placeholder 2">
            <a:extLst>
              <a:ext uri="{FF2B5EF4-FFF2-40B4-BE49-F238E27FC236}">
                <a16:creationId xmlns:a16="http://schemas.microsoft.com/office/drawing/2014/main" id="{DDE6CA52-74C4-4403-A83D-B789A6CCA7C5}"/>
              </a:ext>
            </a:extLst>
          </p:cNvPr>
          <p:cNvSpPr>
            <a:spLocks noGrp="1"/>
          </p:cNvSpPr>
          <p:nvPr>
            <p:ph idx="1"/>
          </p:nvPr>
        </p:nvSpPr>
        <p:spPr>
          <a:xfrm>
            <a:off x="677334" y="2160589"/>
            <a:ext cx="3651598" cy="3880773"/>
          </a:xfrm>
        </p:spPr>
        <p:txBody>
          <a:bodyPr/>
          <a:lstStyle/>
          <a:p>
            <a:r>
              <a:rPr lang="en-GB" dirty="0"/>
              <a:t>The fact you have acknowledged an information and can per sue information about it whilst understanding the topic</a:t>
            </a:r>
          </a:p>
        </p:txBody>
      </p:sp>
      <p:pic>
        <p:nvPicPr>
          <p:cNvPr id="6146" name="Picture 2" descr="Webb&amp;#39;s Depth of Knowledge Poster Pack (DOK Chart) - Attractive | Depth of  knowledge, Education poster, Problem based learning">
            <a:extLst>
              <a:ext uri="{FF2B5EF4-FFF2-40B4-BE49-F238E27FC236}">
                <a16:creationId xmlns:a16="http://schemas.microsoft.com/office/drawing/2014/main" id="{8D9E3748-6012-492D-9CE2-5A7026DEF86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8963" y="2143125"/>
            <a:ext cx="3333750" cy="2571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38974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1D334-42EC-459D-849C-32A2B1553E1F}"/>
              </a:ext>
            </a:extLst>
          </p:cNvPr>
          <p:cNvSpPr>
            <a:spLocks noGrp="1"/>
          </p:cNvSpPr>
          <p:nvPr>
            <p:ph type="title"/>
          </p:nvPr>
        </p:nvSpPr>
        <p:spPr/>
        <p:txBody>
          <a:bodyPr/>
          <a:lstStyle/>
          <a:p>
            <a:r>
              <a:rPr lang="en-GB" dirty="0"/>
              <a:t>Wisdom</a:t>
            </a:r>
          </a:p>
        </p:txBody>
      </p:sp>
      <p:sp>
        <p:nvSpPr>
          <p:cNvPr id="3" name="Content Placeholder 2">
            <a:extLst>
              <a:ext uri="{FF2B5EF4-FFF2-40B4-BE49-F238E27FC236}">
                <a16:creationId xmlns:a16="http://schemas.microsoft.com/office/drawing/2014/main" id="{42F620C8-362E-44D4-8779-838E2FC59307}"/>
              </a:ext>
            </a:extLst>
          </p:cNvPr>
          <p:cNvSpPr>
            <a:spLocks noGrp="1"/>
          </p:cNvSpPr>
          <p:nvPr>
            <p:ph idx="1"/>
          </p:nvPr>
        </p:nvSpPr>
        <p:spPr>
          <a:xfrm>
            <a:off x="191198" y="1488613"/>
            <a:ext cx="3385380" cy="3880773"/>
          </a:xfrm>
        </p:spPr>
        <p:txBody>
          <a:bodyPr/>
          <a:lstStyle/>
          <a:p>
            <a:r>
              <a:rPr lang="en-GB" dirty="0"/>
              <a:t>Wisdom, the quality of being wise and having experience, good judgment and knowledge.</a:t>
            </a:r>
          </a:p>
        </p:txBody>
      </p:sp>
      <p:pic>
        <p:nvPicPr>
          <p:cNvPr id="7170" name="Picture 2">
            <a:extLst>
              <a:ext uri="{FF2B5EF4-FFF2-40B4-BE49-F238E27FC236}">
                <a16:creationId xmlns:a16="http://schemas.microsoft.com/office/drawing/2014/main" id="{D09157E4-3365-4DB9-BD15-E505EFCD47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96326" y="1270000"/>
            <a:ext cx="6303797" cy="44967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80735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454A7-615D-4599-A0A0-4A12F2384DA0}"/>
              </a:ext>
            </a:extLst>
          </p:cNvPr>
          <p:cNvSpPr>
            <a:spLocks noGrp="1"/>
          </p:cNvSpPr>
          <p:nvPr>
            <p:ph type="title"/>
          </p:nvPr>
        </p:nvSpPr>
        <p:spPr/>
        <p:txBody>
          <a:bodyPr/>
          <a:lstStyle/>
          <a:p>
            <a:r>
              <a:rPr lang="en-GB" dirty="0"/>
              <a:t>Reference List</a:t>
            </a:r>
            <a:br>
              <a:rPr lang="en-GB" dirty="0"/>
            </a:br>
            <a:endParaRPr lang="en-GB" dirty="0"/>
          </a:p>
        </p:txBody>
      </p:sp>
      <p:sp>
        <p:nvSpPr>
          <p:cNvPr id="3" name="Content Placeholder 2">
            <a:extLst>
              <a:ext uri="{FF2B5EF4-FFF2-40B4-BE49-F238E27FC236}">
                <a16:creationId xmlns:a16="http://schemas.microsoft.com/office/drawing/2014/main" id="{21727E13-2471-4DB9-B2F6-FF06B1B668A3}"/>
              </a:ext>
            </a:extLst>
          </p:cNvPr>
          <p:cNvSpPr>
            <a:spLocks noGrp="1"/>
          </p:cNvSpPr>
          <p:nvPr>
            <p:ph idx="1"/>
          </p:nvPr>
        </p:nvSpPr>
        <p:spPr/>
        <p:txBody>
          <a:bodyPr>
            <a:normAutofit lnSpcReduction="10000"/>
          </a:bodyPr>
          <a:lstStyle/>
          <a:p>
            <a:r>
              <a:rPr lang="en-GB" dirty="0">
                <a:hlinkClick r:id="rId2"/>
              </a:rPr>
              <a:t>Primary, Secondary, Tertiary Sources - CHEM 40A (Klosterman, Fall 2018) - </a:t>
            </a:r>
            <a:r>
              <a:rPr lang="en-GB" dirty="0" err="1">
                <a:hlinkClick r:id="rId2"/>
              </a:rPr>
              <a:t>LibGuides</a:t>
            </a:r>
            <a:r>
              <a:rPr lang="en-GB" dirty="0">
                <a:hlinkClick r:id="rId2"/>
              </a:rPr>
              <a:t> at University of California San Diego</a:t>
            </a:r>
            <a:endParaRPr lang="en-GB" dirty="0"/>
          </a:p>
          <a:p>
            <a:r>
              <a:rPr lang="en-GB" dirty="0"/>
              <a:t>Reference: </a:t>
            </a:r>
            <a:r>
              <a:rPr lang="en-GB" dirty="0">
                <a:hlinkClick r:id="rId3"/>
              </a:rPr>
              <a:t>Presenting Quantitative Data Graphically | Mathematics for the Liberal Arts (lumenlearning.com)</a:t>
            </a:r>
            <a:endParaRPr lang="en-GB" dirty="0"/>
          </a:p>
          <a:p>
            <a:r>
              <a:rPr lang="en-GB" dirty="0">
                <a:hlinkClick r:id="rId4"/>
              </a:rPr>
              <a:t>Quantitative vs. Qualitative - Data Visualization - Research Guides at Auraria Library (UCD, MSCD, CCD)</a:t>
            </a:r>
            <a:endParaRPr lang="en-GB" dirty="0"/>
          </a:p>
          <a:p>
            <a:pPr marL="0" indent="0">
              <a:buNone/>
            </a:pPr>
            <a:r>
              <a:rPr lang="en-GB" dirty="0"/>
              <a:t>Reference : </a:t>
            </a:r>
            <a:r>
              <a:rPr lang="en-GB" dirty="0">
                <a:hlinkClick r:id="rId5"/>
              </a:rPr>
              <a:t>Quiz On Data Representation! Trivia - </a:t>
            </a:r>
            <a:r>
              <a:rPr lang="en-GB" dirty="0" err="1">
                <a:hlinkClick r:id="rId5"/>
              </a:rPr>
              <a:t>ProProfs</a:t>
            </a:r>
            <a:r>
              <a:rPr lang="en-GB" dirty="0">
                <a:hlinkClick r:id="rId5"/>
              </a:rPr>
              <a:t> Quiz</a:t>
            </a:r>
            <a:endParaRPr lang="en-GB" dirty="0"/>
          </a:p>
          <a:p>
            <a:pPr marL="0" indent="0">
              <a:buNone/>
            </a:pPr>
            <a:endParaRPr lang="en-GB" dirty="0"/>
          </a:p>
          <a:p>
            <a:pPr marL="0" indent="0">
              <a:buNone/>
            </a:pPr>
            <a:r>
              <a:rPr lang="en-GB" dirty="0"/>
              <a:t>https://www.google.co.uk/url?sa=i&amp;url=https%3A%2F%2Fwww.youtube.com%2Fwatch%3Fv%3DAfyC1t2w0Qc&amp;psig=AOvVaw3Np0fzoAqy1nuu4zN75NEu&amp;ust=1638516966601000&amp;source=images&amp;cd=vfe&amp;ved=0CAwQjhxqFwoTCOjXqL_NxPQCFQAAAAAdAAAAABAa</a:t>
            </a:r>
          </a:p>
          <a:p>
            <a:pPr marL="0" indent="0">
              <a:buNone/>
            </a:pPr>
            <a:endParaRPr lang="en-GB" dirty="0"/>
          </a:p>
          <a:p>
            <a:endParaRPr lang="en-GB" dirty="0"/>
          </a:p>
        </p:txBody>
      </p:sp>
    </p:spTree>
    <p:extLst>
      <p:ext uri="{BB962C8B-B14F-4D97-AF65-F5344CB8AC3E}">
        <p14:creationId xmlns:p14="http://schemas.microsoft.com/office/powerpoint/2010/main" val="1044914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83F7E-993E-41DB-8E79-E28833833913}"/>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CF658C31-E67C-40D6-A9FD-65525C89E696}"/>
              </a:ext>
            </a:extLst>
          </p:cNvPr>
          <p:cNvSpPr>
            <a:spLocks noGrp="1"/>
          </p:cNvSpPr>
          <p:nvPr>
            <p:ph idx="1"/>
          </p:nvPr>
        </p:nvSpPr>
        <p:spPr/>
        <p:txBody>
          <a:bodyPr/>
          <a:lstStyle/>
          <a:p>
            <a:r>
              <a:rPr lang="en-GB" dirty="0" err="1"/>
              <a:t>Referrance</a:t>
            </a:r>
            <a:r>
              <a:rPr lang="en-GB" dirty="0"/>
              <a:t> </a:t>
            </a:r>
            <a:r>
              <a:rPr lang="en-GB" dirty="0">
                <a:hlinkClick r:id="rId2"/>
              </a:rPr>
              <a:t>The DIKW model for knowledge management and data value extraction (i-scoop.eu)</a:t>
            </a:r>
            <a:r>
              <a:rPr lang="en-GB" dirty="0"/>
              <a:t> Source </a:t>
            </a:r>
            <a:r>
              <a:rPr lang="en-GB" dirty="0" err="1"/>
              <a:t>Mushon</a:t>
            </a:r>
            <a:endParaRPr lang="en-GB" dirty="0"/>
          </a:p>
          <a:p>
            <a:r>
              <a:rPr lang="en-GB" dirty="0">
                <a:hlinkClick r:id="rId3"/>
              </a:rPr>
              <a:t>Webb's Depth of Knowledge Poster Pack (DOK Chart) - Attractive | </a:t>
            </a:r>
            <a:r>
              <a:rPr lang="en-GB" dirty="0" err="1">
                <a:hlinkClick r:id="rId3"/>
              </a:rPr>
              <a:t>TpT</a:t>
            </a:r>
            <a:r>
              <a:rPr lang="en-GB" dirty="0">
                <a:hlinkClick r:id="rId3"/>
              </a:rPr>
              <a:t> | Depth of knowledge, Problem based learning, Education poster (pinterest.co.uk)</a:t>
            </a:r>
            <a:endParaRPr lang="en-GB" dirty="0"/>
          </a:p>
          <a:p>
            <a:r>
              <a:rPr lang="en-GB" dirty="0">
                <a:hlinkClick r:id="rId4"/>
              </a:rPr>
              <a:t>Data Literacy on Twitter: "Get your FREE pdf copy of the #DataLiteracy WISDOM flow chart! https://t.co/om0KEnlz8k This was created for anyone who is looking to get past their data-phobia &amp; start putting data to work for THEM. Like any framework, it will fade into the background with increased fluency. https://t.co/TOR46LHICt" / Twitter</a:t>
            </a:r>
            <a:endParaRPr lang="en-GB" dirty="0"/>
          </a:p>
          <a:p>
            <a:endParaRPr lang="en-GB" dirty="0"/>
          </a:p>
        </p:txBody>
      </p:sp>
    </p:spTree>
    <p:extLst>
      <p:ext uri="{BB962C8B-B14F-4D97-AF65-F5344CB8AC3E}">
        <p14:creationId xmlns:p14="http://schemas.microsoft.com/office/powerpoint/2010/main" val="388365188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1650</TotalTime>
  <Words>1125</Words>
  <Application>Microsoft Office PowerPoint</Application>
  <PresentationFormat>Widescreen</PresentationFormat>
  <Paragraphs>62</Paragraphs>
  <Slides>10</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Trebuchet MS</vt:lpstr>
      <vt:lpstr>Wingdings 3</vt:lpstr>
      <vt:lpstr>Facet</vt:lpstr>
      <vt:lpstr>PowerPoint Presentation</vt:lpstr>
      <vt:lpstr>DIKW - Research Method</vt:lpstr>
      <vt:lpstr>Academic Grit </vt:lpstr>
      <vt:lpstr>DATA</vt:lpstr>
      <vt:lpstr>Data Presentation</vt:lpstr>
      <vt:lpstr>Information</vt:lpstr>
      <vt:lpstr>Knowledge</vt:lpstr>
      <vt:lpstr>Wisdom</vt:lpstr>
      <vt:lpstr>Reference List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Armaan Khalid (2112161)</dc:creator>
  <cp:lastModifiedBy>Armaan Khalid (2112161)</cp:lastModifiedBy>
  <cp:revision>12</cp:revision>
  <dcterms:created xsi:type="dcterms:W3CDTF">2021-12-01T11:45:32Z</dcterms:created>
  <dcterms:modified xsi:type="dcterms:W3CDTF">2021-12-02T15:15:53Z</dcterms:modified>
</cp:coreProperties>
</file>