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0"/>
  </p:notesMasterIdLst>
  <p:handoutMasterIdLst>
    <p:handoutMasterId r:id="rId31"/>
  </p:handoutMasterIdLst>
  <p:sldIdLst>
    <p:sldId id="322" r:id="rId5"/>
    <p:sldId id="376" r:id="rId6"/>
    <p:sldId id="396" r:id="rId7"/>
    <p:sldId id="397" r:id="rId8"/>
    <p:sldId id="377" r:id="rId9"/>
    <p:sldId id="384" r:id="rId10"/>
    <p:sldId id="398" r:id="rId11"/>
    <p:sldId id="381" r:id="rId12"/>
    <p:sldId id="378" r:id="rId13"/>
    <p:sldId id="344" r:id="rId14"/>
    <p:sldId id="382" r:id="rId15"/>
    <p:sldId id="345" r:id="rId16"/>
    <p:sldId id="346" r:id="rId17"/>
    <p:sldId id="347" r:id="rId18"/>
    <p:sldId id="349" r:id="rId19"/>
    <p:sldId id="383" r:id="rId20"/>
    <p:sldId id="387" r:id="rId21"/>
    <p:sldId id="393" r:id="rId22"/>
    <p:sldId id="388" r:id="rId23"/>
    <p:sldId id="394" r:id="rId24"/>
    <p:sldId id="395" r:id="rId25"/>
    <p:sldId id="389" r:id="rId26"/>
    <p:sldId id="391" r:id="rId27"/>
    <p:sldId id="392" r:id="rId28"/>
    <p:sldId id="380" r:id="rId29"/>
  </p:sldIdLst>
  <p:sldSz cx="12188825" cy="6858000"/>
  <p:notesSz cx="6858000" cy="9144000"/>
  <p:custDataLst>
    <p:tags r:id="rId3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1008">
          <p15:clr>
            <a:srgbClr val="A4A3A4"/>
          </p15:clr>
        </p15:guide>
        <p15:guide id="5" orient="horz" pos="3792">
          <p15:clr>
            <a:srgbClr val="A4A3A4"/>
          </p15:clr>
        </p15:guide>
        <p15:guide id="6" orient="horz">
          <p15:clr>
            <a:srgbClr val="A4A3A4"/>
          </p15:clr>
        </p15:guide>
        <p15:guide id="7" orient="horz" pos="3360">
          <p15:clr>
            <a:srgbClr val="A4A3A4"/>
          </p15:clr>
        </p15:guide>
        <p15:guide id="8" orient="horz" pos="3312">
          <p15:clr>
            <a:srgbClr val="A4A3A4"/>
          </p15:clr>
        </p15:guide>
        <p15:guide id="9" orient="horz" pos="240">
          <p15:clr>
            <a:srgbClr val="A4A3A4"/>
          </p15:clr>
        </p15:guide>
        <p15:guide id="10" orient="horz" pos="432">
          <p15:clr>
            <a:srgbClr val="A4A3A4"/>
          </p15:clr>
        </p15:guide>
        <p15:guide id="11" orient="horz" pos="2784">
          <p15:clr>
            <a:srgbClr val="A4A3A4"/>
          </p15:clr>
        </p15:guide>
        <p15:guide id="12" pos="3839">
          <p15:clr>
            <a:srgbClr val="A4A3A4"/>
          </p15:clr>
        </p15:guide>
        <p15:guide id="13" pos="959">
          <p15:clr>
            <a:srgbClr val="A4A3A4"/>
          </p15:clr>
        </p15:guide>
        <p15:guide id="14" pos="6143">
          <p15:clr>
            <a:srgbClr val="A4A3A4"/>
          </p15:clr>
        </p15:guide>
        <p15:guide id="15" pos="1247">
          <p15:clr>
            <a:srgbClr val="A4A3A4"/>
          </p15:clr>
        </p15:guide>
        <p15:guide id="16" pos="7007">
          <p15:clr>
            <a:srgbClr val="A4A3A4"/>
          </p15:clr>
        </p15:guide>
        <p15:guide id="17" pos="5855">
          <p15:clr>
            <a:srgbClr val="A4A3A4"/>
          </p15:clr>
        </p15:guide>
        <p15:guide id="18" pos="671">
          <p15:clr>
            <a:srgbClr val="A4A3A4"/>
          </p15:clr>
        </p15:guide>
        <p15:guide id="19" pos="7151">
          <p15:clr>
            <a:srgbClr val="A4A3A4"/>
          </p15:clr>
        </p15:guide>
        <p15:guide id="20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581" autoAdjust="0"/>
  </p:normalViewPr>
  <p:slideViewPr>
    <p:cSldViewPr showGuides="1">
      <p:cViewPr varScale="1">
        <p:scale>
          <a:sx n="111" d="100"/>
          <a:sy n="111" d="100"/>
        </p:scale>
        <p:origin x="608" y="208"/>
      </p:cViewPr>
      <p:guideLst>
        <p:guide orient="horz" pos="2160"/>
        <p:guide orient="horz" pos="4030"/>
        <p:guide orient="horz" pos="1200"/>
        <p:guide orient="horz" pos="1008"/>
        <p:guide orient="horz" pos="3792"/>
        <p:guide orient="horz"/>
        <p:guide orient="horz" pos="3360"/>
        <p:guide orient="horz" pos="3312"/>
        <p:guide orient="horz" pos="240"/>
        <p:guide orient="horz" pos="432"/>
        <p:guide orient="horz" pos="2784"/>
        <p:guide pos="3839"/>
        <p:guide pos="959"/>
        <p:guide pos="6143"/>
        <p:guide pos="1247"/>
        <p:guide pos="7007"/>
        <p:guide pos="5855"/>
        <p:guide pos="671"/>
        <p:guide pos="7151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249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10/2/24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10/2/24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955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8C41A-CD7F-4580-9D50-EE2D0B11FF7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79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8C41A-CD7F-4580-9D50-EE2D0B11FF7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66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8C41A-CD7F-4580-9D50-EE2D0B11FF7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388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F8402E5-E7B5-42E7-BE18-84DCF537516E}" type="slidenum">
              <a:rPr lang="en-GB" sz="1200"/>
              <a:pPr eaLnBrk="1" hangingPunct="1"/>
              <a:t>17</a:t>
            </a:fld>
            <a:endParaRPr lang="en-GB" sz="120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" y="746125"/>
            <a:ext cx="6615113" cy="37211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6"/>
            <a:ext cx="5438775" cy="4465638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25043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 b="1" cap="none" spc="0">
                <a:ln w="9525">
                  <a:noFill/>
                  <a:prstDash val="solid"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100"/>
            </a:lvl1pPr>
          </a:lstStyle>
          <a:p>
            <a:fld id="{1D2498CD-A622-4ACC-98D8-8365C1B868F0}" type="datetime1">
              <a:rPr lang="en-US" smtClean="0"/>
              <a:pPr/>
              <a:t>10/2/24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/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/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80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BF3DB-CE40-42F4-BAF4-5D73D1160093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8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A6E5-33C6-44C3-9324-1BC5DF93F43F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67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9C1D9-07E1-4387-AF34-89EE2802766D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8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9E85B-B39A-43E9-82DE-E3279D984288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99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0C95-D35D-47FC-816D-E56328637043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5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63A7-695C-4C09-B334-6924060F5B71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6D02-49B3-41C1-9893-391F698AE757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6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1AC91-90B4-40B7-917F-BAE86E369F96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CF6B-193C-4CEB-9860-F1C5F0818FA3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9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CBC3-4EDC-4C84-BDD0-15F2AD890B92}" type="datetime1">
              <a:rPr lang="en-US" smtClean="0"/>
              <a:t>10/2/24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30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4846" y="762000"/>
            <a:ext cx="8608357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621" y="2202080"/>
            <a:ext cx="3455532" cy="617320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tx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620" y="2904565"/>
            <a:ext cx="34555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7662" y="2201333"/>
            <a:ext cx="3455532" cy="626534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tx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5721" y="2904067"/>
            <a:ext cx="34555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03" y="2192866"/>
            <a:ext cx="3455532" cy="626534"/>
          </a:xfrm>
        </p:spPr>
        <p:txBody>
          <a:bodyPr anchor="b">
            <a:noAutofit/>
          </a:bodyPr>
          <a:lstStyle>
            <a:lvl1pPr marL="0" indent="0">
              <a:buNone/>
              <a:defRPr sz="2399" b="0">
                <a:solidFill>
                  <a:schemeClr val="tx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49704" y="2904565"/>
            <a:ext cx="34555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818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1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AB525-F3F4-481A-B8D5-B732FA9EB082}" type="datetime1">
              <a:rPr lang="en-US" smtClean="0"/>
              <a:pPr/>
              <a:t>10/2/24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344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none" spc="0" baseline="0">
          <a:ln w="9525">
            <a:noFill/>
            <a:prstDash val="solid"/>
          </a:ln>
          <a:solidFill>
            <a:schemeClr val="accent5"/>
          </a:solidFill>
          <a:effectLst/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archinte.jamanetwork.com/article.aspx?articleid=41393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health.gov/paguidelines/guidelines/Chapter2.asp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als.plos.org/plosmedicine/article?id=10.1371/journal.pmed.005001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health.gov/paguidelines/guidelines/Chapter2.aspx" TargetMode="External"/><Relationship Id="rId2" Type="http://schemas.openxmlformats.org/officeDocument/2006/relationships/hyperlink" Target="https://www.thelancet.com/action/showPdf?pii=S2352-4642%2819%2930323-2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port.wales/files/f16771b9041ecbd847704e346c9e15bc.pdf" TargetMode="External"/><Relationship Id="rId4" Type="http://schemas.openxmlformats.org/officeDocument/2006/relationships/hyperlink" Target="https://gov.wales/sites/default/files/statistics-and-research/2020-07/adult-lifestyle-national-survey-wales-april-2019-march-2020-390.pdf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3852" y="1124744"/>
            <a:ext cx="10297144" cy="2895600"/>
          </a:xfrm>
        </p:spPr>
        <p:txBody>
          <a:bodyPr/>
          <a:lstStyle/>
          <a:p>
            <a:r>
              <a:rPr lang="en-US" dirty="0"/>
              <a:t>Psychological Well-being: </a:t>
            </a:r>
            <a:br>
              <a:rPr lang="en-US" dirty="0"/>
            </a:br>
            <a:r>
              <a:rPr lang="en-US" dirty="0"/>
              <a:t>PA and Exercise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7868" y="4221088"/>
            <a:ext cx="8229600" cy="1219200"/>
          </a:xfrm>
        </p:spPr>
        <p:txBody>
          <a:bodyPr/>
          <a:lstStyle/>
          <a:p>
            <a:r>
              <a:rPr lang="en-US"/>
              <a:t>Introduction </a:t>
            </a:r>
            <a:r>
              <a:rPr lang="en-US" dirty="0"/>
              <a:t>to Health and Exercise Psychology</a:t>
            </a:r>
          </a:p>
          <a:p>
            <a:endParaRPr lang="en-US" dirty="0"/>
          </a:p>
          <a:p>
            <a:r>
              <a:rPr lang="en-US" dirty="0"/>
              <a:t>BMHN4002</a:t>
            </a:r>
          </a:p>
        </p:txBody>
      </p:sp>
    </p:spTree>
    <p:extLst>
      <p:ext uri="{BB962C8B-B14F-4D97-AF65-F5344CB8AC3E}">
        <p14:creationId xmlns:p14="http://schemas.microsoft.com/office/powerpoint/2010/main" val="42144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229" y="116632"/>
            <a:ext cx="10969943" cy="1143000"/>
          </a:xfrm>
        </p:spPr>
        <p:txBody>
          <a:bodyPr/>
          <a:lstStyle/>
          <a:p>
            <a:r>
              <a:rPr lang="en-GB" dirty="0"/>
              <a:t>Lifestyle impacts upon health…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441" y="1268761"/>
            <a:ext cx="10969943" cy="4248473"/>
          </a:xfrm>
        </p:spPr>
        <p:txBody>
          <a:bodyPr>
            <a:normAutofit fontScale="25000" lnSpcReduction="20000"/>
          </a:bodyPr>
          <a:lstStyle/>
          <a:p>
            <a:r>
              <a:rPr lang="en-GB" sz="5100" dirty="0"/>
              <a:t>What behavioural factors do you think are associated with longevity (whilst retaining a good QOL)?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6200" dirty="0"/>
              <a:t>25-year study of 2357 men. </a:t>
            </a:r>
          </a:p>
          <a:p>
            <a:r>
              <a:rPr lang="en-US" sz="6200" dirty="0"/>
              <a:t>Potentially modifiable biological and behavioral factors were associated with exceptional longevity of 90 or more years. </a:t>
            </a:r>
          </a:p>
          <a:p>
            <a:pPr lvl="1"/>
            <a:r>
              <a:rPr lang="en-US" sz="6200" dirty="0"/>
              <a:t>Smoking, diabetes, obesity, and hypertension significantly reduced the likelihood of a 90-year life span.</a:t>
            </a:r>
          </a:p>
          <a:p>
            <a:pPr marL="457200" lvl="1" indent="0">
              <a:buNone/>
            </a:pPr>
            <a:endParaRPr lang="en-US" sz="6200" dirty="0"/>
          </a:p>
          <a:p>
            <a:r>
              <a:rPr lang="en-US" sz="6200" b="1" dirty="0">
                <a:solidFill>
                  <a:srgbClr val="FFFF00"/>
                </a:solidFill>
              </a:rPr>
              <a:t>Vigorous exercise substantially improved it. </a:t>
            </a:r>
          </a:p>
          <a:p>
            <a:endParaRPr lang="en-US" sz="6200" dirty="0"/>
          </a:p>
          <a:p>
            <a:r>
              <a:rPr lang="en-US" sz="6200" dirty="0"/>
              <a:t>Adverse factors associated with reduced longevity and poorer functional status in elderly years.</a:t>
            </a:r>
          </a:p>
          <a:p>
            <a:pPr lvl="1"/>
            <a:r>
              <a:rPr lang="en-US" sz="6200" dirty="0"/>
              <a:t>Smoking, </a:t>
            </a:r>
          </a:p>
          <a:p>
            <a:pPr lvl="1"/>
            <a:r>
              <a:rPr lang="en-US" sz="6200" dirty="0"/>
              <a:t>Obesity </a:t>
            </a:r>
          </a:p>
          <a:p>
            <a:pPr lvl="1"/>
            <a:r>
              <a:rPr lang="en-US" sz="6200" dirty="0"/>
              <a:t>Sedentary lifestyle </a:t>
            </a:r>
          </a:p>
          <a:p>
            <a:pPr marL="457200" lvl="1" indent="0">
              <a:buNone/>
            </a:pPr>
            <a:endParaRPr lang="en-US" sz="6200" dirty="0"/>
          </a:p>
          <a:p>
            <a:pPr marL="457200" lvl="1" indent="0">
              <a:buNone/>
            </a:pPr>
            <a:r>
              <a:rPr lang="en-US" sz="6200" i="1" dirty="0"/>
              <a:t>Yates, et al., (2008) Arch Intern Med</a:t>
            </a:r>
          </a:p>
          <a:p>
            <a:pPr marL="457200" lvl="1" indent="0">
              <a:buNone/>
            </a:pPr>
            <a:r>
              <a:rPr lang="en-US" sz="6200" dirty="0">
                <a:hlinkClick r:id="rId3"/>
              </a:rPr>
              <a:t>http://archinte.jamanetwork.com/article.aspx?articleid=413931</a:t>
            </a:r>
            <a:endParaRPr lang="en-US" sz="6200" dirty="0"/>
          </a:p>
          <a:p>
            <a:pPr marL="457200" lvl="1" indent="0">
              <a:buNone/>
            </a:pP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419213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Why is being physically active important?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Physical benefits?</a:t>
            </a:r>
          </a:p>
          <a:p>
            <a:endParaRPr lang="en-GB" dirty="0"/>
          </a:p>
          <a:p>
            <a:r>
              <a:rPr lang="en-GB" dirty="0"/>
              <a:t>Psychological benefits? – of particular relevance during Covid-19 </a:t>
            </a:r>
          </a:p>
          <a:p>
            <a:pPr lvl="1"/>
            <a:r>
              <a:rPr lang="en-GB" dirty="0"/>
              <a:t>Stress / anxiety / depression / isolation</a:t>
            </a:r>
          </a:p>
          <a:p>
            <a:pPr marL="457063" lvl="1" indent="0">
              <a:lnSpc>
                <a:spcPct val="80000"/>
              </a:lnSpc>
              <a:buNone/>
            </a:pPr>
            <a:endParaRPr lang="en-GB" dirty="0">
              <a:hlinkClick r:id="rId2"/>
            </a:endParaRPr>
          </a:p>
          <a:p>
            <a:pPr marL="457063" lvl="1" indent="0">
              <a:lnSpc>
                <a:spcPct val="80000"/>
              </a:lnSpc>
              <a:buNone/>
            </a:pPr>
            <a:endParaRPr lang="en-GB" dirty="0">
              <a:hlinkClick r:id="rId2"/>
            </a:endParaRPr>
          </a:p>
          <a:p>
            <a:pPr marL="457063" lvl="1" indent="0">
              <a:lnSpc>
                <a:spcPct val="80000"/>
              </a:lnSpc>
              <a:buNone/>
            </a:pPr>
            <a:endParaRPr lang="en-GB" dirty="0">
              <a:ea typeface="ＭＳ Ｐゴシック" pitchFamily="34" charset="-128"/>
              <a:hlinkClick r:id="rId2"/>
            </a:endParaRPr>
          </a:p>
          <a:p>
            <a:pPr marL="457063" lvl="1" indent="0">
              <a:lnSpc>
                <a:spcPct val="80000"/>
              </a:lnSpc>
              <a:buNone/>
            </a:pPr>
            <a:r>
              <a:rPr lang="nl-NL" dirty="0">
                <a:ea typeface="ＭＳ Ｐゴシック" pitchFamily="34" charset="-128"/>
                <a:hlinkClick r:id="rId2"/>
              </a:rPr>
              <a:t>http://health.gov/paguidelines/guidelines/Chapter2.aspx</a:t>
            </a:r>
            <a:r>
              <a:rPr lang="nl-NL" dirty="0">
                <a:ea typeface="ＭＳ Ｐゴシック" pitchFamily="34" charset="-128"/>
              </a:rPr>
              <a:t> </a:t>
            </a:r>
          </a:p>
          <a:p>
            <a:pPr marL="393074" lvl="1" indent="0">
              <a:lnSpc>
                <a:spcPct val="80000"/>
              </a:lnSpc>
              <a:buNone/>
            </a:pPr>
            <a:r>
              <a:rPr lang="nl-NL" dirty="0">
                <a:ea typeface="ＭＳ Ｐゴシック" pitchFamily="34" charset="-128"/>
              </a:rPr>
              <a:t>American site – Look at </a:t>
            </a:r>
            <a:r>
              <a:rPr lang="nl-NL" dirty="0" err="1">
                <a:ea typeface="ＭＳ Ｐゴシック" pitchFamily="34" charset="-128"/>
              </a:rPr>
              <a:t>chapter</a:t>
            </a:r>
            <a:r>
              <a:rPr lang="nl-NL" dirty="0">
                <a:ea typeface="ＭＳ Ｐゴシック" pitchFamily="34" charset="-128"/>
              </a:rPr>
              <a:t> 2.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658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979458" y="765067"/>
            <a:ext cx="10523745" cy="1292691"/>
          </a:xfrm>
        </p:spPr>
        <p:txBody>
          <a:bodyPr>
            <a:normAutofit/>
          </a:bodyPr>
          <a:lstStyle/>
          <a:p>
            <a:r>
              <a:rPr lang="en-GB" sz="4399" dirty="0">
                <a:latin typeface="Arial" charset="0"/>
                <a:ea typeface="ＭＳ Ｐゴシック" pitchFamily="34" charset="-128"/>
              </a:rPr>
              <a:t>Q. What motivates individuals to:</a:t>
            </a:r>
            <a:endParaRPr lang="en-US" dirty="0">
              <a:ea typeface="ＭＳ Ｐゴシック" pitchFamily="34" charset="-128"/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685621" y="2194881"/>
            <a:ext cx="10817582" cy="4224734"/>
          </a:xfrm>
        </p:spPr>
        <p:txBody>
          <a:bodyPr/>
          <a:lstStyle/>
          <a:p>
            <a:pPr lvl="1" eaLnBrk="1" hangingPunct="1">
              <a:lnSpc>
                <a:spcPct val="80000"/>
              </a:lnSpc>
            </a:pPr>
            <a:endParaRPr lang="en-GB" sz="2399" dirty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399" dirty="0">
                <a:ea typeface="ＭＳ Ｐゴシック" pitchFamily="34" charset="-128"/>
              </a:rPr>
              <a:t>Start exercising? </a:t>
            </a:r>
          </a:p>
          <a:p>
            <a:pPr lvl="2">
              <a:lnSpc>
                <a:spcPct val="80000"/>
              </a:lnSpc>
            </a:pPr>
            <a:r>
              <a:rPr lang="en-GB" sz="2099" dirty="0">
                <a:ea typeface="ＭＳ Ｐゴシック" pitchFamily="34" charset="-128"/>
              </a:rPr>
              <a:t>Why did you start exercisin</a:t>
            </a:r>
            <a:r>
              <a:rPr lang="en-GB" dirty="0">
                <a:ea typeface="ＭＳ Ｐゴシック" pitchFamily="34" charset="-128"/>
              </a:rPr>
              <a:t>g?</a:t>
            </a:r>
            <a:endParaRPr lang="en-GB" sz="2099" dirty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</a:pPr>
            <a:endParaRPr lang="en-GB" sz="2399" dirty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399" dirty="0">
                <a:ea typeface="ＭＳ Ｐゴシック" pitchFamily="34" charset="-128"/>
              </a:rPr>
              <a:t>Adhere to exercise?</a:t>
            </a:r>
          </a:p>
          <a:p>
            <a:pPr lvl="2">
              <a:lnSpc>
                <a:spcPct val="80000"/>
              </a:lnSpc>
            </a:pPr>
            <a:r>
              <a:rPr lang="en-GB" sz="2099" dirty="0">
                <a:ea typeface="ＭＳ Ｐゴシック" pitchFamily="34" charset="-128"/>
              </a:rPr>
              <a:t>What makes you keep going back</a:t>
            </a:r>
            <a:r>
              <a:rPr lang="en-US" sz="2099" dirty="0">
                <a:ea typeface="ＭＳ Ｐゴシック" pitchFamily="34" charset="-128"/>
              </a:rPr>
              <a:t>…</a:t>
            </a:r>
            <a:endParaRPr lang="en-GB" sz="2099" dirty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</a:pPr>
            <a:endParaRPr lang="en-GB" sz="2399" dirty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GB" sz="2399" dirty="0">
                <a:ea typeface="ＭＳ Ｐゴシック" pitchFamily="34" charset="-128"/>
              </a:rPr>
              <a:t>Try again after failure?</a:t>
            </a:r>
          </a:p>
          <a:p>
            <a:pPr lvl="2">
              <a:lnSpc>
                <a:spcPct val="80000"/>
              </a:lnSpc>
            </a:pPr>
            <a:endParaRPr lang="en-GB" sz="2099" dirty="0">
              <a:ea typeface="ＭＳ Ｐゴシック" pitchFamily="34" charset="-128"/>
            </a:endParaRPr>
          </a:p>
          <a:p>
            <a:pPr lvl="1" eaLnBrk="1" hangingPunct="1">
              <a:lnSpc>
                <a:spcPct val="80000"/>
              </a:lnSpc>
            </a:pPr>
            <a:endParaRPr lang="en-GB" sz="2399" dirty="0">
              <a:ea typeface="ＭＳ Ｐゴシック" pitchFamily="34" charset="-128"/>
            </a:endParaRPr>
          </a:p>
          <a:p>
            <a:pPr marL="393074" lvl="1" indent="0">
              <a:lnSpc>
                <a:spcPct val="80000"/>
              </a:lnSpc>
              <a:buNone/>
            </a:pPr>
            <a:endParaRPr lang="en-GB" sz="2399" dirty="0">
              <a:ea typeface="ＭＳ Ｐゴシック" pitchFamily="34" charset="-128"/>
            </a:endParaRPr>
          </a:p>
          <a:p>
            <a:endParaRPr 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9221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35458"/>
            <a:ext cx="9144001" cy="1371600"/>
          </a:xfrm>
        </p:spPr>
        <p:txBody>
          <a:bodyPr>
            <a:normAutofit/>
          </a:bodyPr>
          <a:lstStyle/>
          <a:p>
            <a:r>
              <a:rPr lang="en-US" b="1" dirty="0"/>
              <a:t>Combined Impact of Health </a:t>
            </a:r>
            <a:r>
              <a:rPr lang="en-US" b="1" dirty="0" err="1"/>
              <a:t>Behaviours</a:t>
            </a:r>
            <a:r>
              <a:rPr lang="en-US" b="1" dirty="0"/>
              <a:t> and Mortality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805" y="1484785"/>
            <a:ext cx="11233248" cy="45350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/>
              <a:t>20,244 men and women aged 45–79yrs (no disease at baseline) 1993–1997, living in the UK - followed up to 2006.</a:t>
            </a:r>
          </a:p>
          <a:p>
            <a:pPr marL="457200" lvl="1" indent="0">
              <a:buNone/>
            </a:pPr>
            <a:r>
              <a:rPr lang="en-US" sz="1600" dirty="0"/>
              <a:t>4 health </a:t>
            </a:r>
            <a:r>
              <a:rPr lang="en-US" sz="1600" dirty="0" err="1"/>
              <a:t>behaviours</a:t>
            </a:r>
            <a:endParaRPr lang="en-US" sz="1600" dirty="0"/>
          </a:p>
          <a:p>
            <a:pPr lvl="1"/>
            <a:r>
              <a:rPr lang="en-US" sz="1600" dirty="0"/>
              <a:t>not smoking, </a:t>
            </a:r>
          </a:p>
          <a:p>
            <a:pPr lvl="1"/>
            <a:r>
              <a:rPr lang="en-US" sz="1600" dirty="0"/>
              <a:t>not being physically inactive, </a:t>
            </a:r>
          </a:p>
          <a:p>
            <a:pPr lvl="1"/>
            <a:r>
              <a:rPr lang="en-US" sz="1600" dirty="0"/>
              <a:t>having a moderate alcohol intake (1–14 units a week), </a:t>
            </a:r>
          </a:p>
          <a:p>
            <a:pPr lvl="1"/>
            <a:r>
              <a:rPr lang="en-US" sz="1600" dirty="0"/>
              <a:t>having a high fruit and vegetable intake (as indicated by plasma vitamin C level)</a:t>
            </a:r>
          </a:p>
          <a:p>
            <a:pPr marL="914400" lvl="2" indent="0">
              <a:buNone/>
            </a:pPr>
            <a:endParaRPr lang="en-US" sz="1600" dirty="0"/>
          </a:p>
          <a:p>
            <a:r>
              <a:rPr lang="en-US" sz="1600" dirty="0"/>
              <a:t>Inversely related with mortality over an average 11y follow-up. </a:t>
            </a:r>
          </a:p>
          <a:p>
            <a:r>
              <a:rPr lang="en-US" sz="1600" dirty="0"/>
              <a:t>Decreased mortality risk with increased number of positive health </a:t>
            </a:r>
            <a:r>
              <a:rPr lang="en-US" sz="1600" dirty="0" err="1"/>
              <a:t>behaviours</a:t>
            </a:r>
            <a:r>
              <a:rPr lang="en-US" sz="1600" dirty="0"/>
              <a:t>. </a:t>
            </a:r>
          </a:p>
          <a:p>
            <a:r>
              <a:rPr lang="en-US" sz="1600" dirty="0"/>
              <a:t>Those who scored four (+</a:t>
            </a:r>
            <a:r>
              <a:rPr lang="en-US" sz="1600" dirty="0" err="1"/>
              <a:t>ve</a:t>
            </a:r>
            <a:r>
              <a:rPr lang="en-US" sz="1600" dirty="0"/>
              <a:t> HB’s) reduced mortality risk by 25% compared to those who scored zero</a:t>
            </a:r>
          </a:p>
          <a:p>
            <a:r>
              <a:rPr lang="en-US" sz="1600" dirty="0"/>
              <a:t>Equivalent to approximately 14y difference in chronological age.</a:t>
            </a:r>
          </a:p>
          <a:p>
            <a:pPr marL="0" indent="0">
              <a:buNone/>
            </a:pPr>
            <a:r>
              <a:rPr lang="en-US" sz="1600" dirty="0" err="1"/>
              <a:t>Khaw</a:t>
            </a:r>
            <a:r>
              <a:rPr lang="en-US" sz="1600" dirty="0"/>
              <a:t> et al., (2008)</a:t>
            </a:r>
            <a:endParaRPr lang="en-US" sz="1600" i="1" dirty="0"/>
          </a:p>
          <a:p>
            <a:pPr marL="457200" lvl="1" indent="0">
              <a:buNone/>
            </a:pPr>
            <a:r>
              <a:rPr lang="en-US" sz="1600" dirty="0">
                <a:hlinkClick r:id="rId3"/>
              </a:rPr>
              <a:t>http://journals.plos.org/plosmedicine/article?id=10.1371/journal.pmed.0050012</a:t>
            </a:r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4549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4845" y="893"/>
            <a:ext cx="8608358" cy="1292691"/>
          </a:xfrm>
        </p:spPr>
        <p:txBody>
          <a:bodyPr/>
          <a:lstStyle/>
          <a:p>
            <a:r>
              <a:rPr lang="en-GB" dirty="0"/>
              <a:t> What is going on - recap?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97879" y="1293584"/>
            <a:ext cx="8325403" cy="5197858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235070" y="1763919"/>
            <a:ext cx="3075502" cy="4002722"/>
          </a:xfrm>
        </p:spPr>
        <p:txBody>
          <a:bodyPr>
            <a:normAutofit/>
          </a:bodyPr>
          <a:lstStyle/>
          <a:p>
            <a:r>
              <a:rPr lang="en-GB" dirty="0"/>
              <a:t>Identify any differences by:</a:t>
            </a:r>
          </a:p>
          <a:p>
            <a:pPr lvl="1"/>
            <a:r>
              <a:rPr lang="en-GB" dirty="0"/>
              <a:t>Sex</a:t>
            </a:r>
          </a:p>
          <a:p>
            <a:pPr lvl="1"/>
            <a:r>
              <a:rPr lang="en-GB" dirty="0"/>
              <a:t>Age</a:t>
            </a:r>
          </a:p>
          <a:p>
            <a:pPr lvl="1"/>
            <a:r>
              <a:rPr lang="en-GB" dirty="0"/>
              <a:t>Areas of deprivation</a:t>
            </a:r>
          </a:p>
          <a:p>
            <a:pPr lvl="1"/>
            <a:r>
              <a:rPr lang="en-GB" dirty="0"/>
              <a:t>Local health board</a:t>
            </a:r>
          </a:p>
          <a:p>
            <a:pPr lvl="1"/>
            <a:r>
              <a:rPr lang="en-GB" dirty="0"/>
              <a:t>Over time? Year. </a:t>
            </a:r>
          </a:p>
        </p:txBody>
      </p:sp>
    </p:spTree>
    <p:extLst>
      <p:ext uri="{BB962C8B-B14F-4D97-AF65-F5344CB8AC3E}">
        <p14:creationId xmlns:p14="http://schemas.microsoft.com/office/powerpoint/2010/main" val="106896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9266" y="301261"/>
            <a:ext cx="8608358" cy="378724"/>
          </a:xfrm>
        </p:spPr>
        <p:txBody>
          <a:bodyPr>
            <a:normAutofit fontScale="90000"/>
          </a:bodyPr>
          <a:lstStyle/>
          <a:p>
            <a:r>
              <a:rPr lang="en-GB" dirty="0"/>
              <a:t>Task: What is going on?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3453" y="4480285"/>
            <a:ext cx="2560197" cy="261189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00"/>
                </a:solidFill>
              </a:rPr>
              <a:t>Categories:</a:t>
            </a:r>
          </a:p>
          <a:p>
            <a:r>
              <a:rPr lang="en-GB" dirty="0"/>
              <a:t>Smoker</a:t>
            </a:r>
          </a:p>
          <a:p>
            <a:r>
              <a:rPr lang="en-GB" dirty="0"/>
              <a:t>E-Cigarettes</a:t>
            </a:r>
          </a:p>
          <a:p>
            <a:r>
              <a:rPr lang="en-GB" dirty="0"/>
              <a:t>Alcohol consumption</a:t>
            </a:r>
          </a:p>
          <a:p>
            <a:r>
              <a:rPr lang="en-GB" dirty="0"/>
              <a:t>5 portions of fruit and veg</a:t>
            </a:r>
          </a:p>
          <a:p>
            <a:r>
              <a:rPr lang="en-GB" dirty="0"/>
              <a:t>Active 150 minutes</a:t>
            </a:r>
          </a:p>
          <a:p>
            <a:r>
              <a:rPr lang="en-GB" dirty="0"/>
              <a:t>Active less than 150 minutes</a:t>
            </a:r>
          </a:p>
          <a:p>
            <a:r>
              <a:rPr lang="en-GB" dirty="0"/>
              <a:t>Overweight or obese</a:t>
            </a:r>
          </a:p>
          <a:p>
            <a:r>
              <a:rPr lang="en-GB" dirty="0"/>
              <a:t>Obese</a:t>
            </a:r>
          </a:p>
          <a:p>
            <a:r>
              <a:rPr lang="en-GB" dirty="0"/>
              <a:t>Fewer than 2 healthy behaviours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173446" y="882406"/>
            <a:ext cx="8886960" cy="5870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54" y="100742"/>
            <a:ext cx="2896750" cy="39616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446" y="880095"/>
            <a:ext cx="8886960" cy="587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4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9796" y="381000"/>
            <a:ext cx="11089232" cy="614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So why are we as a nation, not adhering to the recommended advice? 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/>
              <a:t>Why are we not more physically active as a nation?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Barriers despite knowledge…</a:t>
            </a:r>
          </a:p>
          <a:p>
            <a:pPr marL="231775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97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What are the proposed positive effects of being physically active?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Chronic Disease - can protect against </a:t>
            </a:r>
          </a:p>
          <a:p>
            <a:r>
              <a:rPr lang="en-GB">
                <a:latin typeface="Arial" charset="0"/>
              </a:rPr>
              <a:t>CHD (Lee et al., 2001), diabetes (Maiorana et al., 2001) &amp; breast and colon cancer (Wells, 1999).</a:t>
            </a:r>
          </a:p>
          <a:p>
            <a:r>
              <a:rPr lang="en-GB">
                <a:latin typeface="Arial" charset="0"/>
              </a:rPr>
              <a:t>Balanced diet and exercise = inc’d life expectancy (DCMS, 2002).</a:t>
            </a:r>
          </a:p>
          <a:p>
            <a:r>
              <a:rPr lang="en-GB">
                <a:latin typeface="Arial" charset="0"/>
              </a:rPr>
              <a:t>Risk factors for CHD = inactivity, smoking, hypertension and hyperlipidemia .</a:t>
            </a:r>
          </a:p>
          <a:p>
            <a:r>
              <a:rPr lang="en-GB">
                <a:latin typeface="Arial" charset="0"/>
              </a:rPr>
              <a:t>Leading cause of death in Europe </a:t>
            </a:r>
          </a:p>
        </p:txBody>
      </p:sp>
    </p:spTree>
    <p:extLst>
      <p:ext uri="{BB962C8B-B14F-4D97-AF65-F5344CB8AC3E}">
        <p14:creationId xmlns:p14="http://schemas.microsoft.com/office/powerpoint/2010/main" val="18550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6020" y="1066800"/>
            <a:ext cx="6552728" cy="453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5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Lee &amp; Skerrett (2001)</a:t>
            </a:r>
            <a:endParaRPr lang="en-US">
              <a:latin typeface="Arial" charset="0"/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000" dirty="0">
                <a:latin typeface="Arial" charset="0"/>
              </a:rPr>
              <a:t>Dose response relationship between PA and / or aerobic fitness and premature mortality.</a:t>
            </a:r>
          </a:p>
          <a:p>
            <a:r>
              <a:rPr lang="en-GB" sz="2000" dirty="0">
                <a:latin typeface="Arial" charset="0"/>
              </a:rPr>
              <a:t>Protects against diseases causing premature death.</a:t>
            </a:r>
          </a:p>
          <a:p>
            <a:pPr>
              <a:buFont typeface="Wingdings" charset="0"/>
              <a:buNone/>
            </a:pPr>
            <a:r>
              <a:rPr lang="en-GB" sz="2000" dirty="0">
                <a:latin typeface="Arial" charset="0"/>
              </a:rPr>
              <a:t>Longitudinal study (</a:t>
            </a:r>
            <a:r>
              <a:rPr lang="en-GB" sz="2000" dirty="0" err="1">
                <a:latin typeface="Arial" charset="0"/>
              </a:rPr>
              <a:t>Linstead</a:t>
            </a:r>
            <a:r>
              <a:rPr lang="en-GB" sz="2000" dirty="0">
                <a:latin typeface="Arial" charset="0"/>
              </a:rPr>
              <a:t> et al., 1991) 9484 men to complete lifestyle questionnaire. Revisited over 26 years to establish deaths.</a:t>
            </a:r>
          </a:p>
          <a:p>
            <a:pPr>
              <a:buFont typeface="Wingdings" charset="0"/>
              <a:buNone/>
            </a:pPr>
            <a:r>
              <a:rPr lang="en-GB" sz="2000" dirty="0">
                <a:solidFill>
                  <a:srgbClr val="FFFF00"/>
                </a:solidFill>
                <a:latin typeface="Arial" charset="0"/>
              </a:rPr>
              <a:t>Moderate activity </a:t>
            </a:r>
            <a:r>
              <a:rPr lang="en-GB" sz="2000" dirty="0">
                <a:latin typeface="Arial" charset="0"/>
              </a:rPr>
              <a:t>associated with protective effects. </a:t>
            </a:r>
          </a:p>
          <a:p>
            <a:pPr>
              <a:buFont typeface="Wingdings" charset="0"/>
              <a:buNone/>
            </a:pPr>
            <a:r>
              <a:rPr lang="en-GB" sz="2000" dirty="0">
                <a:latin typeface="Arial" charset="0"/>
              </a:rPr>
              <a:t>Effects of activity last into the 70’s and 80’s.</a:t>
            </a:r>
          </a:p>
          <a:p>
            <a:pPr>
              <a:buFont typeface="Wingdings" charset="0"/>
              <a:buNone/>
            </a:pPr>
            <a:endParaRPr lang="en-GB" sz="2000" dirty="0">
              <a:latin typeface="Arial" charset="0"/>
            </a:endParaRPr>
          </a:p>
          <a:p>
            <a:pPr>
              <a:buFont typeface="Wingdings" charset="0"/>
              <a:buNone/>
            </a:pPr>
            <a:r>
              <a:rPr lang="en-GB" sz="2000" dirty="0">
                <a:latin typeface="Arial" charset="0"/>
              </a:rPr>
              <a:t>However…</a:t>
            </a:r>
            <a:r>
              <a:rPr lang="en-GB" sz="2000" dirty="0" err="1">
                <a:latin typeface="Arial" charset="0"/>
              </a:rPr>
              <a:t>Paffenbarger</a:t>
            </a:r>
            <a:r>
              <a:rPr lang="en-GB" sz="2000" dirty="0">
                <a:latin typeface="Arial" charset="0"/>
              </a:rPr>
              <a:t> (1993) found that taking up moderate intensity sports added 0.72 years to their lifespan.</a:t>
            </a:r>
          </a:p>
          <a:p>
            <a:pPr>
              <a:buFont typeface="Wingdings" charset="0"/>
              <a:buNone/>
            </a:pPr>
            <a:r>
              <a:rPr lang="en-GB" sz="2000" dirty="0">
                <a:latin typeface="Arial" charset="0"/>
              </a:rPr>
              <a:t>Selling point?!</a:t>
            </a:r>
          </a:p>
          <a:p>
            <a:pPr>
              <a:buFont typeface="Wingdings" charset="0"/>
              <a:buNone/>
            </a:pP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17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Carnethon et al. (2003) Importance of active lifestyle.</a:t>
            </a:r>
            <a:endParaRPr lang="en-US">
              <a:latin typeface="Arial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charset="0"/>
              </a:rPr>
              <a:t>Men &amp; Women (18-30yrs)</a:t>
            </a:r>
          </a:p>
          <a:p>
            <a:r>
              <a:rPr lang="en-GB" dirty="0">
                <a:latin typeface="Arial" charset="0"/>
              </a:rPr>
              <a:t>Max treadmill test to establish low / med / highly fit.</a:t>
            </a:r>
          </a:p>
          <a:p>
            <a:r>
              <a:rPr lang="en-GB" dirty="0">
                <a:latin typeface="Arial" charset="0"/>
              </a:rPr>
              <a:t>Follow up at 2,5,7,10,15 years after the test </a:t>
            </a:r>
          </a:p>
          <a:p>
            <a:r>
              <a:rPr lang="en-GB" dirty="0">
                <a:latin typeface="Arial" charset="0"/>
              </a:rPr>
              <a:t>At follow up CVD risk factors – HTN, Diabetes, high cholesterol recorded if not present at baseline.</a:t>
            </a:r>
          </a:p>
          <a:p>
            <a:r>
              <a:rPr lang="en-GB" dirty="0">
                <a:latin typeface="Arial" charset="0"/>
              </a:rPr>
              <a:t>Low / med fit = 3-6 fold </a:t>
            </a:r>
            <a:r>
              <a:rPr lang="en-GB" dirty="0" err="1">
                <a:latin typeface="Arial" charset="0"/>
              </a:rPr>
              <a:t>inc</a:t>
            </a:r>
            <a:r>
              <a:rPr lang="en-GB" dirty="0">
                <a:latin typeface="Arial" charset="0"/>
              </a:rPr>
              <a:t> risk of HTN / Diabetes</a:t>
            </a: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39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</a:rPr>
              <a:t>Blood pressure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>
                <a:latin typeface="Arial" charset="0"/>
              </a:rPr>
              <a:t>HTN sig risk factor for CVD and stroke. </a:t>
            </a:r>
          </a:p>
          <a:p>
            <a:r>
              <a:rPr lang="en-GB" sz="2400">
                <a:latin typeface="Arial" charset="0"/>
              </a:rPr>
              <a:t>Cardiovascular risk decreases linearly with decreased blood pressure (Lewington et al., 2002). </a:t>
            </a:r>
          </a:p>
          <a:p>
            <a:r>
              <a:rPr lang="en-GB" sz="2400">
                <a:latin typeface="Arial" charset="0"/>
              </a:rPr>
              <a:t>Exercise reduces blood pressure (Pescatello et al., 2004) by average of 15mmHg (systolic) and 4mmHg (diastolic) lasting between 4-10hrs and up to 22hrs.</a:t>
            </a:r>
          </a:p>
          <a:p>
            <a:r>
              <a:rPr lang="en-GB" sz="2400">
                <a:latin typeface="Arial" charset="0"/>
              </a:rPr>
              <a:t>Types of exercise – walking (Kelley et al., 2001) aerobic activity (Fagard, 2001) and strength training (Kelley &amp; Kelley, 2000).</a:t>
            </a:r>
          </a:p>
          <a:p>
            <a:r>
              <a:rPr lang="en-GB" sz="2400">
                <a:latin typeface="Arial" charset="0"/>
              </a:rPr>
              <a:t>Mod intensity aerobic is what is recommended.</a:t>
            </a:r>
          </a:p>
        </p:txBody>
      </p:sp>
    </p:spTree>
    <p:extLst>
      <p:ext uri="{BB962C8B-B14F-4D97-AF65-F5344CB8AC3E}">
        <p14:creationId xmlns:p14="http://schemas.microsoft.com/office/powerpoint/2010/main" val="28657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Type of activities beneficial…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latin typeface="Arial" charset="0"/>
                <a:cs typeface="+mn-cs"/>
              </a:rPr>
              <a:t>Low </a:t>
            </a:r>
            <a:r>
              <a:rPr lang="en-GB" dirty="0" err="1">
                <a:latin typeface="Arial" charset="0"/>
                <a:cs typeface="+mn-cs"/>
              </a:rPr>
              <a:t>vol</a:t>
            </a:r>
            <a:r>
              <a:rPr lang="en-GB" dirty="0">
                <a:latin typeface="Arial" charset="0"/>
                <a:cs typeface="+mn-cs"/>
              </a:rPr>
              <a:t> moderate intensity / low </a:t>
            </a:r>
            <a:r>
              <a:rPr lang="en-GB" dirty="0" err="1">
                <a:latin typeface="Arial" charset="0"/>
                <a:cs typeface="+mn-cs"/>
              </a:rPr>
              <a:t>vol</a:t>
            </a:r>
            <a:r>
              <a:rPr lang="en-GB" dirty="0">
                <a:latin typeface="Arial" charset="0"/>
                <a:cs typeface="+mn-cs"/>
              </a:rPr>
              <a:t> high intensity / high </a:t>
            </a:r>
            <a:r>
              <a:rPr lang="en-GB" dirty="0" err="1">
                <a:latin typeface="Arial" charset="0"/>
                <a:cs typeface="+mn-cs"/>
              </a:rPr>
              <a:t>vol</a:t>
            </a:r>
            <a:r>
              <a:rPr lang="en-GB" dirty="0">
                <a:latin typeface="Arial" charset="0"/>
                <a:cs typeface="+mn-cs"/>
              </a:rPr>
              <a:t> high intensity – all beneficial to weight, fat mass and central obesity (</a:t>
            </a:r>
            <a:r>
              <a:rPr lang="en-GB" dirty="0" err="1">
                <a:latin typeface="Arial" charset="0"/>
                <a:cs typeface="+mn-cs"/>
              </a:rPr>
              <a:t>Slentz</a:t>
            </a:r>
            <a:r>
              <a:rPr lang="en-GB" dirty="0">
                <a:latin typeface="Arial" charset="0"/>
                <a:cs typeface="+mn-cs"/>
              </a:rPr>
              <a:t> et al., 2004).</a:t>
            </a:r>
          </a:p>
          <a:p>
            <a:pPr>
              <a:defRPr/>
            </a:pPr>
            <a:endParaRPr lang="en-GB" dirty="0">
              <a:latin typeface="Arial" charset="0"/>
              <a:cs typeface="+mn-cs"/>
            </a:endParaRPr>
          </a:p>
          <a:p>
            <a:pPr>
              <a:defRPr/>
            </a:pPr>
            <a:r>
              <a:rPr lang="en-GB" dirty="0">
                <a:latin typeface="Arial" charset="0"/>
                <a:cs typeface="+mn-cs"/>
              </a:rPr>
              <a:t>Positive for behaviour change.</a:t>
            </a:r>
          </a:p>
          <a:p>
            <a:pPr>
              <a:defRPr/>
            </a:pPr>
            <a:r>
              <a:rPr lang="en-GB" dirty="0">
                <a:latin typeface="Arial" charset="0"/>
              </a:rPr>
              <a:t>Options!</a:t>
            </a:r>
            <a:endParaRPr lang="en-GB" dirty="0">
              <a:latin typeface="Arial" charset="0"/>
              <a:cs typeface="+mn-cs"/>
            </a:endParaRPr>
          </a:p>
          <a:p>
            <a:pPr marL="0" indent="0">
              <a:buFont typeface="Wingdings" charset="0"/>
              <a:buNone/>
              <a:defRPr/>
            </a:pPr>
            <a:endParaRPr 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30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9836" y="116632"/>
            <a:ext cx="10441159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>
          <a:xfrm>
            <a:off x="801622" y="-27384"/>
            <a:ext cx="10585579" cy="1142702"/>
          </a:xfrm>
        </p:spPr>
        <p:txBody>
          <a:bodyPr>
            <a:normAutofit/>
          </a:bodyPr>
          <a:lstStyle/>
          <a:p>
            <a:pPr eaLnBrk="1" hangingPunct="1"/>
            <a:r>
              <a:rPr lang="en-GB" dirty="0">
                <a:ea typeface="ＭＳ Ｐゴシック" pitchFamily="34" charset="-128"/>
              </a:rPr>
              <a:t>Task: Evaluation of an exercise setting 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>
          <a:xfrm>
            <a:off x="1501838" y="1544085"/>
            <a:ext cx="8747432" cy="4777585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/>
              <a:t>Choose an exercise facility of your choice…</a:t>
            </a:r>
            <a:endParaRPr lang="en-GB" dirty="0"/>
          </a:p>
          <a:p>
            <a:r>
              <a:rPr lang="en-GB" dirty="0"/>
              <a:t>E.g. University fitness suite / leisure centre / your local gym / swimming pool / group exercise sessions – e.g. boot camps</a:t>
            </a:r>
          </a:p>
          <a:p>
            <a:pPr lvl="1"/>
            <a:r>
              <a:rPr lang="en-GB" dirty="0"/>
              <a:t>You may go and look at the campus facilities. </a:t>
            </a:r>
          </a:p>
          <a:p>
            <a:pPr lvl="0"/>
            <a:r>
              <a:rPr lang="en-GB" dirty="0"/>
              <a:t>Imagine that a client is planning to start exercising and this is their chosen option. </a:t>
            </a:r>
          </a:p>
          <a:p>
            <a:pPr lvl="0"/>
            <a:r>
              <a:rPr lang="en-GB" b="1" dirty="0">
                <a:solidFill>
                  <a:srgbClr val="FFFF00"/>
                </a:solidFill>
              </a:rPr>
              <a:t>Make a note of the positive aspects and barriers to using the facilities </a:t>
            </a:r>
            <a:r>
              <a:rPr lang="en-GB" dirty="0"/>
              <a:t>for a client group of your choice.</a:t>
            </a:r>
          </a:p>
          <a:p>
            <a:pPr lvl="1"/>
            <a:r>
              <a:rPr lang="en-GB" dirty="0"/>
              <a:t>You may have someone specific in mind – this is fine. </a:t>
            </a:r>
          </a:p>
          <a:p>
            <a:pPr lvl="0"/>
            <a:r>
              <a:rPr lang="en-GB" dirty="0"/>
              <a:t>Put yourself in THEIR position and then consider the environment. </a:t>
            </a:r>
          </a:p>
          <a:p>
            <a:pPr lvl="0"/>
            <a:r>
              <a:rPr lang="en-US" dirty="0"/>
              <a:t>Age? </a:t>
            </a:r>
            <a:r>
              <a:rPr lang="en-GB" dirty="0"/>
              <a:t>/ chronic disease? / obese? / new to exercise?</a:t>
            </a:r>
          </a:p>
          <a:p>
            <a:pPr lvl="0"/>
            <a:endParaRPr lang="en-GB" dirty="0"/>
          </a:p>
          <a:p>
            <a:r>
              <a:rPr lang="en-GB" b="1" dirty="0"/>
              <a:t>Don't just think about the gym or exercise space itself! What else is important….(e.g. changing rooms / parking / access / cost)</a:t>
            </a:r>
            <a:endParaRPr lang="en-GB" dirty="0"/>
          </a:p>
          <a:p>
            <a:pPr eaLnBrk="1" hangingPunct="1"/>
            <a:endParaRPr lang="en-GB" sz="2399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024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did you find  / identify?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Client group of your choice?</a:t>
            </a:r>
          </a:p>
          <a:p>
            <a:endParaRPr lang="en-GB" dirty="0"/>
          </a:p>
          <a:p>
            <a:r>
              <a:rPr lang="en-GB" b="1" dirty="0">
                <a:solidFill>
                  <a:srgbClr val="FFFF00"/>
                </a:solidFill>
              </a:rPr>
              <a:t>The positive aspects?</a:t>
            </a:r>
          </a:p>
          <a:p>
            <a:pPr marL="0" indent="0">
              <a:buNone/>
            </a:pPr>
            <a:endParaRPr lang="en-GB" b="1" dirty="0">
              <a:solidFill>
                <a:srgbClr val="FFFF00"/>
              </a:solidFill>
            </a:endParaRPr>
          </a:p>
          <a:p>
            <a:r>
              <a:rPr lang="en-GB" b="1" dirty="0">
                <a:solidFill>
                  <a:srgbClr val="FFFF00"/>
                </a:solidFill>
              </a:rPr>
              <a:t>Barriers to using the facilities? </a:t>
            </a:r>
          </a:p>
        </p:txBody>
      </p:sp>
    </p:spTree>
    <p:extLst>
      <p:ext uri="{BB962C8B-B14F-4D97-AF65-F5344CB8AC3E}">
        <p14:creationId xmlns:p14="http://schemas.microsoft.com/office/powerpoint/2010/main" val="71663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7828" y="1916832"/>
            <a:ext cx="10173513" cy="1303527"/>
          </a:xfrm>
        </p:spPr>
        <p:txBody>
          <a:bodyPr/>
          <a:lstStyle/>
          <a:p>
            <a:r>
              <a:rPr lang="en-GB" dirty="0"/>
              <a:t>Consider other exercise environments…Type of activity undertaken?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779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xfrm>
            <a:off x="1269876" y="381794"/>
            <a:ext cx="8938265" cy="1142702"/>
          </a:xfrm>
        </p:spPr>
        <p:txBody>
          <a:bodyPr>
            <a:normAutofit/>
          </a:bodyPr>
          <a:lstStyle/>
          <a:p>
            <a:r>
              <a:rPr lang="en-US" sz="2399" dirty="0">
                <a:ea typeface="ＭＳ Ｐゴシック" pitchFamily="34" charset="-128"/>
              </a:rPr>
              <a:t>Effects of prescribing moderate versus higher levels of intensity and frequency. Adherence to exercise prescriptions</a:t>
            </a: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829274" y="1676856"/>
            <a:ext cx="10499803" cy="479935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>
                <a:ea typeface="ＭＳ Ｐゴシック" pitchFamily="34" charset="-128"/>
              </a:rPr>
              <a:t>Perri</a:t>
            </a:r>
            <a:r>
              <a:rPr lang="en-US" dirty="0">
                <a:ea typeface="ＭＳ Ｐゴシック" pitchFamily="34" charset="-128"/>
              </a:rPr>
              <a:t>, M. G. et al. (2002) </a:t>
            </a:r>
          </a:p>
          <a:p>
            <a:r>
              <a:rPr lang="en-US" sz="1999" dirty="0">
                <a:ea typeface="ＭＳ Ｐゴシック" pitchFamily="34" charset="-128"/>
              </a:rPr>
              <a:t>Sedentary adults (N = 379) were randomly assigned to walk 30 min per day at a frequency of either 3-4 or 5-7 days per week, at an intensity of either 45%-55% or 65%-75% of maximum heart rate reserve. </a:t>
            </a:r>
          </a:p>
          <a:p>
            <a:r>
              <a:rPr lang="en-US" sz="1999" dirty="0">
                <a:ea typeface="ＭＳ Ｐゴシック" pitchFamily="34" charset="-128"/>
              </a:rPr>
              <a:t>Analyses of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accumulated over 6 months showed greater amounts completed in the higher frequency (p &lt;0.01) and moderate intensity (p&lt;0.05) conditions. </a:t>
            </a:r>
          </a:p>
          <a:p>
            <a:r>
              <a:rPr lang="en-US" sz="1999" dirty="0">
                <a:ea typeface="ＭＳ Ｐゴシック" pitchFamily="34" charset="-128"/>
              </a:rPr>
              <a:t>Analyses of percentage of prescribed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completed showed greater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 in the moderate intensity (p&lt;0.05) condition.</a:t>
            </a:r>
          </a:p>
          <a:p>
            <a:r>
              <a:rPr lang="en-US" sz="1999" dirty="0">
                <a:ea typeface="ＭＳ Ｐゴシック" pitchFamily="34" charset="-128"/>
              </a:rPr>
              <a:t>Prescribing a higher frequency increased the accumulation of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without a decline in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, </a:t>
            </a:r>
          </a:p>
          <a:p>
            <a:r>
              <a:rPr lang="en-US" sz="1999" dirty="0">
                <a:ea typeface="ＭＳ Ｐゴシック" pitchFamily="34" charset="-128"/>
              </a:rPr>
              <a:t>Prescribing a higher intensity decreased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 and resulted in the completion of less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.</a:t>
            </a:r>
            <a:r>
              <a:rPr lang="en-US" dirty="0">
                <a:ea typeface="ＭＳ Ｐゴシック" pitchFamily="34" charset="-128"/>
              </a:rPr>
              <a:t>  </a:t>
            </a:r>
          </a:p>
          <a:p>
            <a:pPr>
              <a:buFont typeface="Wingdings" pitchFamily="2" charset="2"/>
              <a:buNone/>
            </a:pPr>
            <a:r>
              <a:rPr lang="en-US" dirty="0">
                <a:ea typeface="ＭＳ Ｐゴシック" pitchFamily="34" charset="-128"/>
              </a:rPr>
              <a:t>HIIT current trend…Implications?</a:t>
            </a:r>
          </a:p>
          <a:p>
            <a:endParaRPr 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081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1341884" y="908720"/>
            <a:ext cx="8227457" cy="1142702"/>
          </a:xfrm>
        </p:spPr>
        <p:txBody>
          <a:bodyPr>
            <a:normAutofit fontScale="90000"/>
          </a:bodyPr>
          <a:lstStyle/>
          <a:p>
            <a:r>
              <a:rPr lang="en-US" sz="3199" dirty="0" err="1">
                <a:ea typeface="ＭＳ Ｐゴシック" pitchFamily="34" charset="-128"/>
              </a:rPr>
              <a:t>Groupness</a:t>
            </a:r>
            <a:r>
              <a:rPr lang="en-US" sz="3199" dirty="0">
                <a:ea typeface="ＭＳ Ｐゴシック" pitchFamily="34" charset="-128"/>
              </a:rPr>
              <a:t> and adherence in structured exercise settings. Spink, K.S. (2010) </a:t>
            </a:r>
            <a:br>
              <a:rPr lang="en-US" sz="2399" dirty="0">
                <a:ea typeface="ＭＳ Ｐゴシック" pitchFamily="34" charset="-128"/>
              </a:rPr>
            </a:br>
            <a:br>
              <a:rPr lang="en-US" sz="3199" dirty="0">
                <a:ea typeface="ＭＳ Ｐゴシック" pitchFamily="34" charset="-128"/>
              </a:rPr>
            </a:br>
            <a:endParaRPr lang="en-US" sz="3199" dirty="0">
              <a:ea typeface="ＭＳ Ｐゴシック" pitchFamily="34" charset="-128"/>
            </a:endParaRP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1116583" y="1413402"/>
            <a:ext cx="10212495" cy="5062806"/>
          </a:xfrm>
        </p:spPr>
        <p:txBody>
          <a:bodyPr>
            <a:normAutofit lnSpcReduction="10000"/>
          </a:bodyPr>
          <a:lstStyle/>
          <a:p>
            <a:r>
              <a:rPr lang="en-US" sz="1999" dirty="0">
                <a:ea typeface="ＭＳ Ｐゴシック" pitchFamily="34" charset="-128"/>
              </a:rPr>
              <a:t>This study examined the relationship between </a:t>
            </a:r>
            <a:r>
              <a:rPr lang="en-US" sz="1999" dirty="0" err="1">
                <a:ea typeface="ＭＳ Ｐゴシック" pitchFamily="34" charset="-128"/>
              </a:rPr>
              <a:t>groupness</a:t>
            </a:r>
            <a:r>
              <a:rPr lang="en-US" sz="1999" dirty="0">
                <a:ea typeface="ＭＳ Ｐゴシック" pitchFamily="34" charset="-128"/>
              </a:rPr>
              <a:t> and self-reported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. </a:t>
            </a:r>
          </a:p>
          <a:p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participants (N = 86) recalled a structured setting where they had been active with others during the last six months. </a:t>
            </a:r>
          </a:p>
          <a:p>
            <a:r>
              <a:rPr lang="en-US" sz="1999" dirty="0" err="1">
                <a:ea typeface="ＭＳ Ｐゴシック" pitchFamily="34" charset="-128"/>
              </a:rPr>
              <a:t>Groupness</a:t>
            </a:r>
            <a:r>
              <a:rPr lang="en-US" sz="1999" dirty="0">
                <a:ea typeface="ＭＳ Ｐゴシック" pitchFamily="34" charset="-128"/>
              </a:rPr>
              <a:t> - i.e., common fate, mutual benefit, social structure, group processes </a:t>
            </a:r>
          </a:p>
          <a:p>
            <a:r>
              <a:rPr lang="en-US" sz="1999" dirty="0">
                <a:ea typeface="ＭＳ Ｐゴシック" pitchFamily="34" charset="-128"/>
              </a:rPr>
              <a:t>Indicators of self-reported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 where participants recall of frequency (times/month) and percent attendance in a specified structured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setting. </a:t>
            </a:r>
          </a:p>
          <a:p>
            <a:r>
              <a:rPr lang="en-US" sz="1999" dirty="0" err="1">
                <a:ea typeface="ＭＳ Ｐゴシック" pitchFamily="34" charset="-128"/>
              </a:rPr>
              <a:t>Groupness</a:t>
            </a:r>
            <a:r>
              <a:rPr lang="en-US" sz="1999" dirty="0">
                <a:ea typeface="ＭＳ Ｐゴシック" pitchFamily="34" charset="-128"/>
              </a:rPr>
              <a:t> was positively related to self-reported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 explaining 20% of the variance in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. </a:t>
            </a:r>
          </a:p>
          <a:p>
            <a:r>
              <a:rPr lang="en-US" sz="1999" dirty="0">
                <a:ea typeface="ＭＳ Ｐゴシック" pitchFamily="34" charset="-128"/>
              </a:rPr>
              <a:t>These findings provide preliminary support for the idea that perceiving a collection of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participants as being more like a group may be associated with </a:t>
            </a:r>
            <a:r>
              <a:rPr lang="en-US" sz="1999" b="1" dirty="0">
                <a:ea typeface="ＭＳ Ｐゴシック" pitchFamily="34" charset="-128"/>
              </a:rPr>
              <a:t>adherence</a:t>
            </a:r>
            <a:r>
              <a:rPr lang="en-US" sz="1999" dirty="0">
                <a:ea typeface="ＭＳ Ｐゴシック" pitchFamily="34" charset="-128"/>
              </a:rPr>
              <a:t> in a structured </a:t>
            </a:r>
            <a:r>
              <a:rPr lang="en-US" sz="1999" b="1" dirty="0">
                <a:ea typeface="ＭＳ Ｐゴシック" pitchFamily="34" charset="-128"/>
              </a:rPr>
              <a:t>exercise</a:t>
            </a:r>
            <a:r>
              <a:rPr lang="en-US" sz="1999" dirty="0">
                <a:ea typeface="ＭＳ Ｐゴシック" pitchFamily="34" charset="-128"/>
              </a:rPr>
              <a:t> setting.  </a:t>
            </a:r>
          </a:p>
          <a:p>
            <a:pPr algn="ctr"/>
            <a:r>
              <a:rPr lang="en-US" sz="1999" dirty="0">
                <a:ea typeface="ＭＳ Ｐゴシック" pitchFamily="34" charset="-128"/>
              </a:rPr>
              <a:t>Practical implications for exercise provider? </a:t>
            </a:r>
          </a:p>
          <a:p>
            <a:endParaRPr 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1607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3892" y="116632"/>
            <a:ext cx="9144001" cy="1371600"/>
          </a:xfrm>
        </p:spPr>
        <p:txBody>
          <a:bodyPr/>
          <a:lstStyle/>
          <a:p>
            <a:r>
              <a:rPr lang="en-GB" dirty="0"/>
              <a:t>Task to complete by next Thursday: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5861" y="1904999"/>
            <a:ext cx="9530944" cy="4114801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I would like you to write no more than 200 words for the following task:</a:t>
            </a:r>
          </a:p>
          <a:p>
            <a:pPr lvl="1"/>
            <a:r>
              <a:rPr lang="en-GB" dirty="0"/>
              <a:t>Submit to the assignment link on </a:t>
            </a:r>
            <a:r>
              <a:rPr lang="en-GB" dirty="0" err="1"/>
              <a:t>Turnitin</a:t>
            </a:r>
            <a:r>
              <a:rPr lang="en-GB" dirty="0"/>
              <a:t> (Week 1 section)</a:t>
            </a:r>
          </a:p>
          <a:p>
            <a:endParaRPr lang="en-GB" dirty="0"/>
          </a:p>
          <a:p>
            <a:r>
              <a:rPr lang="en-GB" dirty="0"/>
              <a:t>Choose an exercise session / physical activity of your choice (e.g. gym / 30 minute walk) – make a note of this.</a:t>
            </a:r>
          </a:p>
          <a:p>
            <a:endParaRPr lang="en-GB" dirty="0"/>
          </a:p>
          <a:p>
            <a:pPr marL="457063" indent="-457063">
              <a:buFont typeface="+mj-lt"/>
              <a:buAutoNum type="arabicPeriod"/>
            </a:pPr>
            <a:r>
              <a:rPr lang="en-GB" dirty="0"/>
              <a:t>Write down how you are feeling physically and mentally prior to the activity.</a:t>
            </a:r>
          </a:p>
          <a:p>
            <a:pPr marL="457063" indent="-457063">
              <a:buFont typeface="+mj-lt"/>
              <a:buAutoNum type="arabicPeriod"/>
            </a:pPr>
            <a:r>
              <a:rPr lang="en-GB" dirty="0"/>
              <a:t>Complete the activity. </a:t>
            </a:r>
          </a:p>
          <a:p>
            <a:pPr marL="457063" indent="-457063">
              <a:buFont typeface="+mj-lt"/>
              <a:buAutoNum type="arabicPeriod"/>
            </a:pPr>
            <a:r>
              <a:rPr lang="en-GB" dirty="0"/>
              <a:t>Write down how you are feeling physically and mentally after the activity.</a:t>
            </a:r>
          </a:p>
          <a:p>
            <a:endParaRPr lang="en-GB" dirty="0"/>
          </a:p>
          <a:p>
            <a:r>
              <a:rPr lang="en-GB" dirty="0"/>
              <a:t>We are not looking for any particular answers, your information won’t be shared and so you can be honest </a:t>
            </a:r>
          </a:p>
        </p:txBody>
      </p:sp>
    </p:spTree>
    <p:extLst>
      <p:ext uri="{BB962C8B-B14F-4D97-AF65-F5344CB8AC3E}">
        <p14:creationId xmlns:p14="http://schemas.microsoft.com/office/powerpoint/2010/main" val="201666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ChangeArrowheads="1"/>
          </p:cNvSpPr>
          <p:nvPr>
            <p:ph type="title"/>
          </p:nvPr>
        </p:nvSpPr>
        <p:spPr>
          <a:xfrm>
            <a:off x="2349996" y="620688"/>
            <a:ext cx="8608358" cy="1292691"/>
          </a:xfrm>
        </p:spPr>
        <p:txBody>
          <a:bodyPr>
            <a:normAutofit/>
          </a:bodyPr>
          <a:lstStyle/>
          <a:p>
            <a:pPr eaLnBrk="1" hangingPunct="1"/>
            <a:r>
              <a:rPr lang="en-GB" dirty="0">
                <a:ea typeface="ＭＳ Ｐゴシック" pitchFamily="34" charset="-128"/>
              </a:rPr>
              <a:t>Relevant reading /Resources:</a:t>
            </a:r>
            <a:br>
              <a:rPr lang="en-GB" dirty="0">
                <a:ea typeface="ＭＳ Ｐゴシック" pitchFamily="34" charset="-128"/>
              </a:rPr>
            </a:br>
            <a:endParaRPr lang="en-GB" dirty="0">
              <a:ea typeface="ＭＳ Ｐゴシック" pitchFamily="34" charset="-128"/>
            </a:endParaRPr>
          </a:p>
        </p:txBody>
      </p:sp>
      <p:sp>
        <p:nvSpPr>
          <p:cNvPr id="68610" name="Rectangle 3"/>
          <p:cNvSpPr>
            <a:spLocks noGrp="1" noChangeArrowheads="1"/>
          </p:cNvSpPr>
          <p:nvPr>
            <p:ph idx="1"/>
          </p:nvPr>
        </p:nvSpPr>
        <p:spPr>
          <a:xfrm>
            <a:off x="1027343" y="2060848"/>
            <a:ext cx="10073193" cy="5146779"/>
          </a:xfrm>
        </p:spPr>
        <p:txBody>
          <a:bodyPr/>
          <a:lstStyle/>
          <a:p>
            <a:pPr eaLnBrk="1" hangingPunct="1"/>
            <a:r>
              <a:rPr lang="en-GB" dirty="0" err="1">
                <a:ea typeface="ＭＳ Ｐゴシック" pitchFamily="34" charset="-128"/>
              </a:rPr>
              <a:t>Pubmed.gov</a:t>
            </a:r>
            <a:r>
              <a:rPr lang="en-GB" dirty="0">
                <a:ea typeface="ＭＳ Ｐゴシック" pitchFamily="34" charset="-128"/>
              </a:rPr>
              <a:t> - </a:t>
            </a:r>
            <a:r>
              <a:rPr lang="en-GB" dirty="0">
                <a:ea typeface="ＭＳ Ｐゴシック" pitchFamily="34" charset="-128"/>
                <a:hlinkClick r:id="rId2"/>
              </a:rPr>
              <a:t>http://www.ncbi.nlm.nih.gov/pubmed</a:t>
            </a:r>
            <a:endParaRPr lang="en-GB" dirty="0">
              <a:ea typeface="ＭＳ Ｐゴシック" pitchFamily="34" charset="-128"/>
            </a:endParaRPr>
          </a:p>
          <a:p>
            <a:pPr eaLnBrk="1" hangingPunct="1"/>
            <a:r>
              <a:rPr lang="en-GB" dirty="0" err="1">
                <a:ea typeface="ＭＳ Ｐゴシック" pitchFamily="34" charset="-128"/>
              </a:rPr>
              <a:t>Psycharticles</a:t>
            </a:r>
            <a:r>
              <a:rPr lang="en-GB" dirty="0">
                <a:ea typeface="ＭＳ Ｐゴシック" pitchFamily="34" charset="-128"/>
              </a:rPr>
              <a:t> (e-resources) LRC</a:t>
            </a:r>
          </a:p>
          <a:p>
            <a:pPr eaLnBrk="1" hangingPunct="1"/>
            <a:r>
              <a:rPr lang="en-GB" sz="2399" dirty="0">
                <a:ea typeface="ＭＳ Ｐゴシック" pitchFamily="34" charset="-128"/>
              </a:rPr>
              <a:t>Biddle, S.J.H. (2003) </a:t>
            </a:r>
            <a:r>
              <a:rPr lang="en-GB" sz="2399" i="1" dirty="0">
                <a:ea typeface="ＭＳ Ｐゴシック" pitchFamily="34" charset="-128"/>
              </a:rPr>
              <a:t>Physical Activity and Psychological Well-being [</a:t>
            </a:r>
            <a:r>
              <a:rPr lang="en-GB" sz="2399" i="1" dirty="0" err="1">
                <a:ea typeface="ＭＳ Ｐゴシック" pitchFamily="34" charset="-128"/>
              </a:rPr>
              <a:t>ebook</a:t>
            </a:r>
            <a:r>
              <a:rPr lang="en-GB" sz="2399" i="1" dirty="0">
                <a:ea typeface="ＭＳ Ｐゴシック" pitchFamily="34" charset="-128"/>
              </a:rPr>
              <a:t>],</a:t>
            </a:r>
            <a:r>
              <a:rPr lang="en-GB" sz="2399" dirty="0">
                <a:ea typeface="ＭＳ Ｐゴシック" pitchFamily="34" charset="-128"/>
              </a:rPr>
              <a:t> London: </a:t>
            </a:r>
            <a:r>
              <a:rPr lang="en-GB" sz="2399" dirty="0" err="1">
                <a:ea typeface="ＭＳ Ｐゴシック" pitchFamily="34" charset="-128"/>
              </a:rPr>
              <a:t>Routledge</a:t>
            </a:r>
            <a:r>
              <a:rPr lang="en-GB" sz="2399" dirty="0">
                <a:ea typeface="ＭＳ Ｐゴシック" pitchFamily="34" charset="-128"/>
              </a:rPr>
              <a:t>. </a:t>
            </a:r>
          </a:p>
          <a:p>
            <a:pPr eaLnBrk="1" hangingPunct="1"/>
            <a:r>
              <a:rPr lang="en-GB" sz="2399" dirty="0">
                <a:ea typeface="ＭＳ Ｐゴシック" pitchFamily="34" charset="-128"/>
              </a:rPr>
              <a:t>Biddle, S.J.H. (2008) </a:t>
            </a:r>
            <a:r>
              <a:rPr lang="en-GB" sz="2399" i="1" dirty="0">
                <a:ea typeface="ＭＳ Ｐゴシック" pitchFamily="34" charset="-128"/>
              </a:rPr>
              <a:t>Psychology of Physical Activity: Determinants, Well-being and Interventions. </a:t>
            </a:r>
            <a:r>
              <a:rPr lang="en-GB" sz="2399" dirty="0">
                <a:ea typeface="ＭＳ Ｐゴシック" pitchFamily="34" charset="-128"/>
              </a:rPr>
              <a:t>London: </a:t>
            </a:r>
            <a:r>
              <a:rPr lang="en-GB" sz="2399" dirty="0" err="1">
                <a:ea typeface="ＭＳ Ｐゴシック" pitchFamily="34" charset="-128"/>
              </a:rPr>
              <a:t>Routledge</a:t>
            </a:r>
            <a:r>
              <a:rPr lang="en-GB" sz="2399" dirty="0">
                <a:ea typeface="ＭＳ Ｐゴシック" pitchFamily="34" charset="-128"/>
              </a:rPr>
              <a:t>. </a:t>
            </a:r>
          </a:p>
          <a:p>
            <a:pPr eaLnBrk="1" hangingPunct="1"/>
            <a:r>
              <a:rPr lang="en-GB" sz="2399" dirty="0">
                <a:ea typeface="ＭＳ Ｐゴシック" pitchFamily="34" charset="-128"/>
              </a:rPr>
              <a:t>Weinberg, R. &amp; Gould, D. (2015) </a:t>
            </a:r>
            <a:r>
              <a:rPr lang="en-GB" sz="2399" i="1" dirty="0">
                <a:ea typeface="ＭＳ Ｐゴシック" pitchFamily="34" charset="-128"/>
              </a:rPr>
              <a:t>Foundations of Sport &amp; Exercise Psychology</a:t>
            </a:r>
            <a:r>
              <a:rPr lang="en-GB" sz="2399" dirty="0">
                <a:ea typeface="ＭＳ Ｐゴシック" pitchFamily="34" charset="-128"/>
              </a:rPr>
              <a:t>, Champaign, IL: Human Kinetics.</a:t>
            </a:r>
          </a:p>
          <a:p>
            <a:pPr eaLnBrk="1" hangingPunct="1"/>
            <a:endParaRPr lang="en-GB" sz="2399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7988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Some additional readings: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1. Global trends in insufficient physical activity among adolescents – November 2019</a:t>
            </a:r>
          </a:p>
          <a:p>
            <a:r>
              <a:rPr lang="en-GB" dirty="0">
                <a:hlinkClick r:id="rId2"/>
              </a:rPr>
              <a:t>https://www.thelancet.com/action/showPdf?pii=S2352-4642%2819%2930323-2</a:t>
            </a:r>
            <a:endParaRPr lang="en-GB" dirty="0"/>
          </a:p>
          <a:p>
            <a:r>
              <a:rPr lang="en-GB" dirty="0"/>
              <a:t>2. Physical Activity Has Many Health Benefits: Chapter 2</a:t>
            </a:r>
          </a:p>
          <a:p>
            <a:r>
              <a:rPr lang="en-GB" dirty="0">
                <a:hlinkClick r:id="rId3"/>
              </a:rPr>
              <a:t>http://health.gov/paguidelines/guidelines/Chapter2.aspx</a:t>
            </a:r>
            <a:endParaRPr lang="en-GB" dirty="0"/>
          </a:p>
          <a:p>
            <a:r>
              <a:rPr lang="en-GB" dirty="0"/>
              <a:t>3. National Survey for Wales summary – 2019/20 (29th July, 2020)</a:t>
            </a:r>
          </a:p>
          <a:p>
            <a:r>
              <a:rPr lang="en-GB" dirty="0">
                <a:hlinkClick r:id="rId4"/>
              </a:rPr>
              <a:t>https://gov.wales/sites/default/files/statistics-and-research/2020-07/adult-lifestyle-national-survey-wales-april-2019-march-2020-390.pdf</a:t>
            </a:r>
            <a:endParaRPr lang="en-GB" dirty="0"/>
          </a:p>
          <a:p>
            <a:r>
              <a:rPr lang="en-GB" dirty="0"/>
              <a:t>4. An emphasis on physical activity rather than sport</a:t>
            </a:r>
          </a:p>
          <a:p>
            <a:r>
              <a:rPr lang="en-GB" dirty="0">
                <a:hlinkClick r:id="rId5"/>
              </a:rPr>
              <a:t>https://www.sport.wales/files/f16771b9041ecbd847704e346c9e15bc.pdf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763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27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Blue atom design templat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a:style>
    </a:spDef>
    <a:lnDef>
      <a:spPr>
        <a:ln>
          <a:solidFill>
            <a:schemeClr val="accent5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ue atom design slides.potx" id="{20958743-FA80-43E5-9586-B48EF2BE42B5}" vid="{6B9132C0-2E4C-4DF6-B21A-C2322474BD21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0875BD71-4A33-4FB7-88CA-777C4D9E6E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F78577-2839-4BFF-9EC7-673BD8FEBD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49C11C-71DC-49B6-ACD8-27E3AE088D14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40262f94-9f35-4ac3-9a90-690165a166b7"/>
    <ds:schemaRef ds:uri="http://schemas.microsoft.com/office/2006/metadata/properties"/>
    <ds:schemaRef ds:uri="a4f35948-e619-41b3-aa29-22878b09cfd2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atom design slides</Template>
  <TotalTime>3323</TotalTime>
  <Words>1662</Words>
  <Application>Microsoft Macintosh PowerPoint</Application>
  <PresentationFormat>Custom</PresentationFormat>
  <Paragraphs>178</Paragraphs>
  <Slides>25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ＭＳ Ｐゴシック</vt:lpstr>
      <vt:lpstr>Arial</vt:lpstr>
      <vt:lpstr>Century Gothic</vt:lpstr>
      <vt:lpstr>Wingdings</vt:lpstr>
      <vt:lpstr>Blue atom design template</vt:lpstr>
      <vt:lpstr>Psychological Well-being:  PA and Exercise</vt:lpstr>
      <vt:lpstr>Lifestyle impacts upon health…</vt:lpstr>
      <vt:lpstr>Why is being physically active important?</vt:lpstr>
      <vt:lpstr>Q. What motivates individuals to:</vt:lpstr>
      <vt:lpstr>Combined Impact of Health Behaviours and Mortality </vt:lpstr>
      <vt:lpstr> What is going on - recap?</vt:lpstr>
      <vt:lpstr>Task: What is going on? </vt:lpstr>
      <vt:lpstr>PowerPoint Presentation</vt:lpstr>
      <vt:lpstr>So why are we as a nation, not adhering to the recommended advice? …</vt:lpstr>
      <vt:lpstr>What are the proposed positive effects of being physically active?</vt:lpstr>
      <vt:lpstr>PowerPoint Presentation</vt:lpstr>
      <vt:lpstr>Lee &amp; Skerrett (2001)</vt:lpstr>
      <vt:lpstr>Carnethon et al. (2003) Importance of active lifestyle.</vt:lpstr>
      <vt:lpstr>Blood pressure</vt:lpstr>
      <vt:lpstr>Type of activities beneficial…</vt:lpstr>
      <vt:lpstr>PowerPoint Presentation</vt:lpstr>
      <vt:lpstr>Task: Evaluation of an exercise setting </vt:lpstr>
      <vt:lpstr>What did you find  / identify?</vt:lpstr>
      <vt:lpstr>Consider other exercise environments…Type of activity undertaken? </vt:lpstr>
      <vt:lpstr>Effects of prescribing moderate versus higher levels of intensity and frequency. Adherence to exercise prescriptions</vt:lpstr>
      <vt:lpstr>Groupness and adherence in structured exercise settings. Spink, K.S. (2010)   </vt:lpstr>
      <vt:lpstr>Task to complete by next Thursday:</vt:lpstr>
      <vt:lpstr>Relevant reading /Resources: </vt:lpstr>
      <vt:lpstr>Some additional readings: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Injury</dc:title>
  <dc:creator>Connaughton, Declan</dc:creator>
  <cp:lastModifiedBy>Alison Connaughton</cp:lastModifiedBy>
  <cp:revision>58</cp:revision>
  <dcterms:created xsi:type="dcterms:W3CDTF">2019-02-03T11:36:12Z</dcterms:created>
  <dcterms:modified xsi:type="dcterms:W3CDTF">2024-10-02T12:16:58Z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74069000</vt:r8>
  </property>
  <property fmtid="{D5CDD505-2E9C-101B-9397-08002B2CF9AE}" pid="3" name="HiddenCategoryTags">
    <vt:lpwstr/>
  </property>
  <property fmtid="{D5CDD505-2E9C-101B-9397-08002B2CF9AE}" pid="4" name="InternalTags">
    <vt:lpwstr/>
  </property>
  <property fmtid="{D5CDD505-2E9C-101B-9397-08002B2CF9AE}" pid="5" name="CategoryTags">
    <vt:lpwstr/>
  </property>
  <property fmtid="{D5CDD505-2E9C-101B-9397-08002B2CF9AE}" pid="6" name="Applications">
    <vt:lpwstr/>
  </property>
  <property fmtid="{D5CDD505-2E9C-101B-9397-08002B2CF9AE}" pid="7" name="CampaignTags">
    <vt:lpwstr/>
  </property>
  <property fmtid="{D5CDD505-2E9C-101B-9397-08002B2CF9AE}" pid="8" name="ScenarioTags">
    <vt:lpwstr/>
  </property>
  <property fmtid="{D5CDD505-2E9C-101B-9397-08002B2CF9AE}" pid="9" name="ContentTypeId">
    <vt:lpwstr>0x010100AA3F7D94069FF64A86F7DFF56D60E3BE</vt:lpwstr>
  </property>
  <property fmtid="{D5CDD505-2E9C-101B-9397-08002B2CF9AE}" pid="10" name="FeatureTags">
    <vt:lpwstr/>
  </property>
  <property fmtid="{D5CDD505-2E9C-101B-9397-08002B2CF9AE}" pid="11" name="LocalizationTags">
    <vt:lpwstr/>
  </property>
</Properties>
</file>