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handoutMasterIdLst>
    <p:handoutMasterId r:id="rId20"/>
  </p:handoutMasterIdLst>
  <p:sldIdLst>
    <p:sldId id="257" r:id="rId2"/>
    <p:sldId id="269" r:id="rId3"/>
    <p:sldId id="263" r:id="rId4"/>
    <p:sldId id="278" r:id="rId5"/>
    <p:sldId id="272" r:id="rId6"/>
    <p:sldId id="262" r:id="rId7"/>
    <p:sldId id="259" r:id="rId8"/>
    <p:sldId id="273" r:id="rId9"/>
    <p:sldId id="261" r:id="rId10"/>
    <p:sldId id="264" r:id="rId11"/>
    <p:sldId id="274" r:id="rId12"/>
    <p:sldId id="275" r:id="rId13"/>
    <p:sldId id="270" r:id="rId14"/>
    <p:sldId id="266" r:id="rId15"/>
    <p:sldId id="276" r:id="rId16"/>
    <p:sldId id="277" r:id="rId17"/>
    <p:sldId id="265" r:id="rId18"/>
  </p:sldIdLst>
  <p:sldSz cx="12192000" cy="6858000"/>
  <p:notesSz cx="7023100" cy="93091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82424" autoAdjust="0"/>
  </p:normalViewPr>
  <p:slideViewPr>
    <p:cSldViewPr snapToGrid="0">
      <p:cViewPr varScale="1">
        <p:scale>
          <a:sx n="88" d="100"/>
          <a:sy n="88" d="100"/>
        </p:scale>
        <p:origin x="494" y="62"/>
      </p:cViewPr>
      <p:guideLst/>
    </p:cSldViewPr>
  </p:slideViewPr>
  <p:notesTextViewPr>
    <p:cViewPr>
      <p:scale>
        <a:sx n="1" d="1"/>
        <a:sy n="1" d="1"/>
      </p:scale>
      <p:origin x="0" y="0"/>
    </p:cViewPr>
  </p:notesTextViewPr>
  <p:sorterViewPr>
    <p:cViewPr>
      <p:scale>
        <a:sx n="100" d="100"/>
        <a:sy n="100" d="100"/>
      </p:scale>
      <p:origin x="0" y="-15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502359-E29E-4A2D-ACAC-4DCAC351BAD4}" type="doc">
      <dgm:prSet loTypeId="urn:microsoft.com/office/officeart/2005/8/layout/orgChart1" loCatId="hierarchy" qsTypeId="urn:microsoft.com/office/officeart/2005/8/quickstyle/simple1" qsCatId="simple" csTypeId="urn:microsoft.com/office/officeart/2005/8/colors/accent0_1" csCatId="mainScheme" phldr="1"/>
      <dgm:spPr/>
      <dgm:t>
        <a:bodyPr/>
        <a:lstStyle/>
        <a:p>
          <a:endParaRPr lang="en-US"/>
        </a:p>
      </dgm:t>
    </dgm:pt>
    <dgm:pt modelId="{1AE76108-91FB-44D8-8A89-B8E208F7E5CA}">
      <dgm:prSet phldrT="[Text]"/>
      <dgm:spPr/>
      <dgm:t>
        <a:bodyPr/>
        <a:lstStyle/>
        <a:p>
          <a:r>
            <a:rPr lang="en-US" dirty="0"/>
            <a:t>[KB Rafique]  CEO</a:t>
          </a:r>
        </a:p>
      </dgm:t>
      <dgm:extLst>
        <a:ext uri="{E40237B7-FDA0-4F09-8148-C483321AD2D9}">
          <dgm14:cNvPr xmlns:dgm14="http://schemas.microsoft.com/office/drawing/2010/diagram" id="0" name="" title="President, CEO title"/>
        </a:ext>
      </dgm:extLst>
    </dgm:pt>
    <dgm:pt modelId="{FB6FE0FF-6322-4547-93AB-8311BC623C08}" type="parTrans" cxnId="{14EE8AC3-0110-4526-90CC-06B68394D9E2}">
      <dgm:prSet/>
      <dgm:spPr/>
      <dgm:t>
        <a:bodyPr/>
        <a:lstStyle/>
        <a:p>
          <a:endParaRPr lang="en-US"/>
        </a:p>
      </dgm:t>
    </dgm:pt>
    <dgm:pt modelId="{0D0D4CAD-4648-4F86-96D2-249E348C9951}" type="sibTrans" cxnId="{14EE8AC3-0110-4526-90CC-06B68394D9E2}">
      <dgm:prSet/>
      <dgm:spPr/>
      <dgm:t>
        <a:bodyPr/>
        <a:lstStyle/>
        <a:p>
          <a:endParaRPr lang="en-US"/>
        </a:p>
      </dgm:t>
    </dgm:pt>
    <dgm:pt modelId="{5F5A6335-6630-4D71-8A8D-82747DBEDD02}" type="asst">
      <dgm:prSet phldrT="[Text]"/>
      <dgm:spPr/>
      <dgm:t>
        <a:bodyPr/>
        <a:lstStyle/>
        <a:p>
          <a:r>
            <a:rPr lang="en-US" dirty="0"/>
            <a:t>[Kemi Banjo ] Chief Finance Officer </a:t>
          </a:r>
        </a:p>
      </dgm:t>
      <dgm:extLst>
        <a:ext uri="{E40237B7-FDA0-4F09-8148-C483321AD2D9}">
          <dgm14:cNvPr xmlns:dgm14="http://schemas.microsoft.com/office/drawing/2010/diagram" id="0" name="" title="Vice President 1 title"/>
        </a:ext>
      </dgm:extLst>
    </dgm:pt>
    <dgm:pt modelId="{1D68A030-C6F3-413B-8622-5590D9ED1D15}" type="parTrans" cxnId="{D9315502-9429-4195-A4A9-CF2CAF046280}">
      <dgm:prSet/>
      <dgm:spPr/>
      <dgm:t>
        <a:bodyPr/>
        <a:lstStyle/>
        <a:p>
          <a:endParaRPr lang="en-US"/>
        </a:p>
      </dgm:t>
    </dgm:pt>
    <dgm:pt modelId="{A1EBADD5-FED1-449B-BA17-8D2135A730AD}" type="sibTrans" cxnId="{D9315502-9429-4195-A4A9-CF2CAF046280}">
      <dgm:prSet/>
      <dgm:spPr/>
      <dgm:t>
        <a:bodyPr/>
        <a:lstStyle/>
        <a:p>
          <a:endParaRPr lang="en-US"/>
        </a:p>
      </dgm:t>
    </dgm:pt>
    <dgm:pt modelId="{9C3EAEEF-C270-4551-B717-002B7258BE62}" type="asst">
      <dgm:prSet phldrT="[Text]"/>
      <dgm:spPr/>
      <dgm:t>
        <a:bodyPr/>
        <a:lstStyle/>
        <a:p>
          <a:r>
            <a:rPr lang="en-US" dirty="0"/>
            <a:t>[M A Khan] Vice President</a:t>
          </a:r>
        </a:p>
      </dgm:t>
      <dgm:extLst>
        <a:ext uri="{E40237B7-FDA0-4F09-8148-C483321AD2D9}">
          <dgm14:cNvPr xmlns:dgm14="http://schemas.microsoft.com/office/drawing/2010/diagram" id="0" name="" title="Vice President 2 title"/>
        </a:ext>
      </dgm:extLst>
    </dgm:pt>
    <dgm:pt modelId="{18F7FD5D-1C01-4166-B0F4-682A0F50265B}" type="parTrans" cxnId="{F30018D1-4F3C-437E-8231-28A174D21A74}">
      <dgm:prSet/>
      <dgm:spPr/>
      <dgm:t>
        <a:bodyPr/>
        <a:lstStyle/>
        <a:p>
          <a:endParaRPr lang="en-US"/>
        </a:p>
      </dgm:t>
    </dgm:pt>
    <dgm:pt modelId="{6FBDC2F0-6216-4109-A300-07D6F209AA66}" type="sibTrans" cxnId="{F30018D1-4F3C-437E-8231-28A174D21A74}">
      <dgm:prSet/>
      <dgm:spPr/>
      <dgm:t>
        <a:bodyPr/>
        <a:lstStyle/>
        <a:p>
          <a:endParaRPr lang="en-US"/>
        </a:p>
      </dgm:t>
    </dgm:pt>
    <dgm:pt modelId="{2866B383-62A2-4912-AC9F-124B2D3AECA7}" type="asst">
      <dgm:prSet phldrT="[Text]"/>
      <dgm:spPr/>
      <dgm:t>
        <a:bodyPr/>
        <a:lstStyle/>
        <a:p>
          <a:r>
            <a:rPr lang="en-US" dirty="0"/>
            <a:t>[TBC]</a:t>
          </a:r>
        </a:p>
        <a:p>
          <a:r>
            <a:rPr lang="en-US" dirty="0"/>
            <a:t>Compliance </a:t>
          </a:r>
        </a:p>
      </dgm:t>
      <dgm:extLst>
        <a:ext uri="{E40237B7-FDA0-4F09-8148-C483321AD2D9}">
          <dgm14:cNvPr xmlns:dgm14="http://schemas.microsoft.com/office/drawing/2010/diagram" id="0" name="" title="Manager 2 title under Vice President 1"/>
        </a:ext>
      </dgm:extLst>
    </dgm:pt>
    <dgm:pt modelId="{A570EF85-1F31-4BF3-8CA6-365F0F21A542}" type="parTrans" cxnId="{19C324B7-6145-40F5-B47C-9DE86921A49F}">
      <dgm:prSet/>
      <dgm:spPr/>
      <dgm:t>
        <a:bodyPr/>
        <a:lstStyle/>
        <a:p>
          <a:endParaRPr lang="en-US"/>
        </a:p>
      </dgm:t>
    </dgm:pt>
    <dgm:pt modelId="{B5E336F6-EFD2-4469-B712-F16F31580230}" type="sibTrans" cxnId="{19C324B7-6145-40F5-B47C-9DE86921A49F}">
      <dgm:prSet/>
      <dgm:spPr/>
      <dgm:t>
        <a:bodyPr/>
        <a:lstStyle/>
        <a:p>
          <a:endParaRPr lang="en-US"/>
        </a:p>
      </dgm:t>
    </dgm:pt>
    <dgm:pt modelId="{DE1351FC-366C-4273-A111-DC947E8A830B}" type="asst">
      <dgm:prSet phldrT="[Text]"/>
      <dgm:spPr/>
      <dgm:t>
        <a:bodyPr/>
        <a:lstStyle/>
        <a:p>
          <a:r>
            <a:rPr lang="en-US" dirty="0"/>
            <a:t>[TBC ] Operational Manager </a:t>
          </a:r>
        </a:p>
      </dgm:t>
      <dgm:extLst>
        <a:ext uri="{E40237B7-FDA0-4F09-8148-C483321AD2D9}">
          <dgm14:cNvPr xmlns:dgm14="http://schemas.microsoft.com/office/drawing/2010/diagram" id="0" name="" title="Manager 2 title under Vice President 2"/>
        </a:ext>
      </dgm:extLst>
    </dgm:pt>
    <dgm:pt modelId="{6D4DE3A9-598B-4441-BDA6-9B286F8B9ADD}" type="parTrans" cxnId="{F2A4967A-5CC5-45A9-A79B-0C19430F09B4}">
      <dgm:prSet/>
      <dgm:spPr/>
      <dgm:t>
        <a:bodyPr/>
        <a:lstStyle/>
        <a:p>
          <a:endParaRPr lang="en-US"/>
        </a:p>
      </dgm:t>
    </dgm:pt>
    <dgm:pt modelId="{DDEB2D0A-9FE5-451E-BE3B-C958B117F53A}" type="sibTrans" cxnId="{F2A4967A-5CC5-45A9-A79B-0C19430F09B4}">
      <dgm:prSet/>
      <dgm:spPr/>
      <dgm:t>
        <a:bodyPr/>
        <a:lstStyle/>
        <a:p>
          <a:endParaRPr lang="en-US"/>
        </a:p>
      </dgm:t>
    </dgm:pt>
    <dgm:pt modelId="{C090A8F0-5230-4E6C-A0E9-6959D7DC2D1A}" type="asst">
      <dgm:prSet phldrT="[Text]"/>
      <dgm:spPr/>
      <dgm:t>
        <a:bodyPr/>
        <a:lstStyle/>
        <a:p>
          <a:r>
            <a:rPr lang="en-US" dirty="0"/>
            <a:t>[Pinar </a:t>
          </a:r>
          <a:r>
            <a:rPr lang="en-US" dirty="0" err="1"/>
            <a:t>Altitas</a:t>
          </a:r>
          <a:r>
            <a:rPr lang="en-US" dirty="0"/>
            <a:t>] CTO</a:t>
          </a:r>
        </a:p>
      </dgm:t>
      <dgm:extLst>
        <a:ext uri="{E40237B7-FDA0-4F09-8148-C483321AD2D9}">
          <dgm14:cNvPr xmlns:dgm14="http://schemas.microsoft.com/office/drawing/2010/diagram" id="0" name="" title="Manager 1 title under Vice President 1"/>
        </a:ext>
      </dgm:extLst>
    </dgm:pt>
    <dgm:pt modelId="{4D3EC4EC-3C77-46A0-81E9-A5426E8F9477}" type="parTrans" cxnId="{EAD14E24-4C12-49BB-9C7C-AE27B6BB681E}">
      <dgm:prSet/>
      <dgm:spPr/>
      <dgm:t>
        <a:bodyPr/>
        <a:lstStyle/>
        <a:p>
          <a:endParaRPr lang="en-US"/>
        </a:p>
      </dgm:t>
    </dgm:pt>
    <dgm:pt modelId="{C4D96458-F556-4F1B-8D40-6DE839F69941}" type="sibTrans" cxnId="{EAD14E24-4C12-49BB-9C7C-AE27B6BB681E}">
      <dgm:prSet/>
      <dgm:spPr/>
      <dgm:t>
        <a:bodyPr/>
        <a:lstStyle/>
        <a:p>
          <a:endParaRPr lang="en-US"/>
        </a:p>
      </dgm:t>
    </dgm:pt>
    <dgm:pt modelId="{24BE58B0-E455-4498-9ABD-FB91A86DAEB4}" type="asst">
      <dgm:prSet phldrT="[Text]"/>
      <dgm:spPr/>
      <dgm:t>
        <a:bodyPr/>
        <a:lstStyle/>
        <a:p>
          <a:r>
            <a:rPr lang="en-US" dirty="0"/>
            <a:t>[TBC]</a:t>
          </a:r>
        </a:p>
        <a:p>
          <a:r>
            <a:rPr lang="en-US" dirty="0"/>
            <a:t>Operational Director</a:t>
          </a:r>
        </a:p>
        <a:p>
          <a:endParaRPr lang="en-US" dirty="0"/>
        </a:p>
        <a:p>
          <a:r>
            <a:rPr lang="en-US" dirty="0"/>
            <a:t>  </a:t>
          </a:r>
        </a:p>
      </dgm:t>
      <dgm:extLst>
        <a:ext uri="{E40237B7-FDA0-4F09-8148-C483321AD2D9}">
          <dgm14:cNvPr xmlns:dgm14="http://schemas.microsoft.com/office/drawing/2010/diagram" id="0" name="" title="Manager 1 title under Vice President 2"/>
        </a:ext>
      </dgm:extLst>
    </dgm:pt>
    <dgm:pt modelId="{2E165D0A-6580-4617-BC8B-4CF288B94908}" type="parTrans" cxnId="{1E0C22A1-98D7-4BF6-9C31-3FEE71245D28}">
      <dgm:prSet/>
      <dgm:spPr/>
      <dgm:t>
        <a:bodyPr/>
        <a:lstStyle/>
        <a:p>
          <a:endParaRPr lang="en-US"/>
        </a:p>
      </dgm:t>
    </dgm:pt>
    <dgm:pt modelId="{9351FF79-9D11-4376-9C71-5A63D54FD4DA}" type="sibTrans" cxnId="{1E0C22A1-98D7-4BF6-9C31-3FEE71245D28}">
      <dgm:prSet/>
      <dgm:spPr/>
      <dgm:t>
        <a:bodyPr/>
        <a:lstStyle/>
        <a:p>
          <a:endParaRPr lang="en-US"/>
        </a:p>
      </dgm:t>
    </dgm:pt>
    <dgm:pt modelId="{24932D62-51B8-4D71-A5FA-4BD57552139C}" type="pres">
      <dgm:prSet presAssocID="{78502359-E29E-4A2D-ACAC-4DCAC351BAD4}" presName="hierChild1" presStyleCnt="0">
        <dgm:presLayoutVars>
          <dgm:orgChart val="1"/>
          <dgm:chPref val="1"/>
          <dgm:dir/>
          <dgm:animOne val="branch"/>
          <dgm:animLvl val="lvl"/>
          <dgm:resizeHandles/>
        </dgm:presLayoutVars>
      </dgm:prSet>
      <dgm:spPr/>
      <dgm:t>
        <a:bodyPr/>
        <a:lstStyle/>
        <a:p>
          <a:endParaRPr lang="en-US"/>
        </a:p>
      </dgm:t>
    </dgm:pt>
    <dgm:pt modelId="{63487077-536E-4911-8464-54721A48DE05}" type="pres">
      <dgm:prSet presAssocID="{1AE76108-91FB-44D8-8A89-B8E208F7E5CA}" presName="hierRoot1" presStyleCnt="0">
        <dgm:presLayoutVars>
          <dgm:hierBranch val="init"/>
        </dgm:presLayoutVars>
      </dgm:prSet>
      <dgm:spPr/>
    </dgm:pt>
    <dgm:pt modelId="{342D541C-5030-4F91-A070-844941CA9444}" type="pres">
      <dgm:prSet presAssocID="{1AE76108-91FB-44D8-8A89-B8E208F7E5CA}" presName="rootComposite1" presStyleCnt="0"/>
      <dgm:spPr/>
    </dgm:pt>
    <dgm:pt modelId="{B4F9536A-212F-4EE6-8E36-1F7330E5587D}" type="pres">
      <dgm:prSet presAssocID="{1AE76108-91FB-44D8-8A89-B8E208F7E5CA}" presName="rootText1" presStyleLbl="node0" presStyleIdx="0" presStyleCnt="1">
        <dgm:presLayoutVars>
          <dgm:chPref val="3"/>
        </dgm:presLayoutVars>
      </dgm:prSet>
      <dgm:spPr/>
      <dgm:t>
        <a:bodyPr/>
        <a:lstStyle/>
        <a:p>
          <a:endParaRPr lang="en-US"/>
        </a:p>
      </dgm:t>
    </dgm:pt>
    <dgm:pt modelId="{B4EA89FA-F4C3-4343-B0EA-03CE8E80571B}" type="pres">
      <dgm:prSet presAssocID="{1AE76108-91FB-44D8-8A89-B8E208F7E5CA}" presName="rootConnector1" presStyleLbl="node1" presStyleIdx="0" presStyleCnt="0"/>
      <dgm:spPr/>
      <dgm:t>
        <a:bodyPr/>
        <a:lstStyle/>
        <a:p>
          <a:endParaRPr lang="en-US"/>
        </a:p>
      </dgm:t>
    </dgm:pt>
    <dgm:pt modelId="{D1F0577B-7768-4685-A52C-86010901C5D7}" type="pres">
      <dgm:prSet presAssocID="{1AE76108-91FB-44D8-8A89-B8E208F7E5CA}" presName="hierChild2" presStyleCnt="0"/>
      <dgm:spPr/>
    </dgm:pt>
    <dgm:pt modelId="{53425F9F-A766-4F4F-BE7E-8967A57E25F5}" type="pres">
      <dgm:prSet presAssocID="{1AE76108-91FB-44D8-8A89-B8E208F7E5CA}" presName="hierChild3" presStyleCnt="0"/>
      <dgm:spPr/>
    </dgm:pt>
    <dgm:pt modelId="{68C4EFF2-445F-4267-8276-3476572E2322}" type="pres">
      <dgm:prSet presAssocID="{1D68A030-C6F3-413B-8622-5590D9ED1D15}" presName="Name111" presStyleLbl="parChTrans1D2" presStyleIdx="0" presStyleCnt="2"/>
      <dgm:spPr/>
      <dgm:t>
        <a:bodyPr/>
        <a:lstStyle/>
        <a:p>
          <a:endParaRPr lang="en-US"/>
        </a:p>
      </dgm:t>
    </dgm:pt>
    <dgm:pt modelId="{AF728B47-EBAB-4EC6-904A-07F266E4DACA}" type="pres">
      <dgm:prSet presAssocID="{5F5A6335-6630-4D71-8A8D-82747DBEDD02}" presName="hierRoot3" presStyleCnt="0">
        <dgm:presLayoutVars>
          <dgm:hierBranch val="init"/>
        </dgm:presLayoutVars>
      </dgm:prSet>
      <dgm:spPr/>
    </dgm:pt>
    <dgm:pt modelId="{DD5351A4-1354-47FA-ABA6-EE4079D952E3}" type="pres">
      <dgm:prSet presAssocID="{5F5A6335-6630-4D71-8A8D-82747DBEDD02}" presName="rootComposite3" presStyleCnt="0"/>
      <dgm:spPr/>
    </dgm:pt>
    <dgm:pt modelId="{940E95D1-7142-4E02-A0BE-B91C30369A64}" type="pres">
      <dgm:prSet presAssocID="{5F5A6335-6630-4D71-8A8D-82747DBEDD02}" presName="rootText3" presStyleLbl="asst1" presStyleIdx="0" presStyleCnt="6">
        <dgm:presLayoutVars>
          <dgm:chPref val="3"/>
        </dgm:presLayoutVars>
      </dgm:prSet>
      <dgm:spPr/>
      <dgm:t>
        <a:bodyPr/>
        <a:lstStyle/>
        <a:p>
          <a:endParaRPr lang="en-US"/>
        </a:p>
      </dgm:t>
    </dgm:pt>
    <dgm:pt modelId="{8F9A1E52-B498-4A1B-BE2F-B7CEA92EF782}" type="pres">
      <dgm:prSet presAssocID="{5F5A6335-6630-4D71-8A8D-82747DBEDD02}" presName="rootConnector3" presStyleLbl="asst1" presStyleIdx="0" presStyleCnt="6"/>
      <dgm:spPr/>
      <dgm:t>
        <a:bodyPr/>
        <a:lstStyle/>
        <a:p>
          <a:endParaRPr lang="en-US"/>
        </a:p>
      </dgm:t>
    </dgm:pt>
    <dgm:pt modelId="{CE1341E2-B64C-4A42-99B7-9AEFFD1FC2CF}" type="pres">
      <dgm:prSet presAssocID="{5F5A6335-6630-4D71-8A8D-82747DBEDD02}" presName="hierChild6" presStyleCnt="0"/>
      <dgm:spPr/>
    </dgm:pt>
    <dgm:pt modelId="{7E8C11CE-7313-4CE8-8C3E-C45393A9B8EC}" type="pres">
      <dgm:prSet presAssocID="{5F5A6335-6630-4D71-8A8D-82747DBEDD02}" presName="hierChild7" presStyleCnt="0"/>
      <dgm:spPr/>
    </dgm:pt>
    <dgm:pt modelId="{BDC0F990-141B-4ABC-8E09-EA478ED95FD5}" type="pres">
      <dgm:prSet presAssocID="{4D3EC4EC-3C77-46A0-81E9-A5426E8F9477}" presName="Name111" presStyleLbl="parChTrans1D3" presStyleIdx="0" presStyleCnt="4"/>
      <dgm:spPr/>
      <dgm:t>
        <a:bodyPr/>
        <a:lstStyle/>
        <a:p>
          <a:endParaRPr lang="en-US"/>
        </a:p>
      </dgm:t>
    </dgm:pt>
    <dgm:pt modelId="{59C0A571-C35A-42F5-A3BC-DF25B8AF0245}" type="pres">
      <dgm:prSet presAssocID="{C090A8F0-5230-4E6C-A0E9-6959D7DC2D1A}" presName="hierRoot3" presStyleCnt="0">
        <dgm:presLayoutVars>
          <dgm:hierBranch val="init"/>
        </dgm:presLayoutVars>
      </dgm:prSet>
      <dgm:spPr/>
    </dgm:pt>
    <dgm:pt modelId="{36DCC548-DB4A-4094-AA60-9ADD4BD644DD}" type="pres">
      <dgm:prSet presAssocID="{C090A8F0-5230-4E6C-A0E9-6959D7DC2D1A}" presName="rootComposite3" presStyleCnt="0"/>
      <dgm:spPr/>
    </dgm:pt>
    <dgm:pt modelId="{08F61584-B8B8-4DD7-A9CB-E16EF2024AD1}" type="pres">
      <dgm:prSet presAssocID="{C090A8F0-5230-4E6C-A0E9-6959D7DC2D1A}" presName="rootText3" presStyleLbl="asst1" presStyleIdx="1" presStyleCnt="6">
        <dgm:presLayoutVars>
          <dgm:chPref val="3"/>
        </dgm:presLayoutVars>
      </dgm:prSet>
      <dgm:spPr/>
      <dgm:t>
        <a:bodyPr/>
        <a:lstStyle/>
        <a:p>
          <a:endParaRPr lang="en-US"/>
        </a:p>
      </dgm:t>
    </dgm:pt>
    <dgm:pt modelId="{7DD193AE-0436-4B44-BB7A-5A4FAFCE92C2}" type="pres">
      <dgm:prSet presAssocID="{C090A8F0-5230-4E6C-A0E9-6959D7DC2D1A}" presName="rootConnector3" presStyleLbl="asst1" presStyleIdx="1" presStyleCnt="6"/>
      <dgm:spPr/>
      <dgm:t>
        <a:bodyPr/>
        <a:lstStyle/>
        <a:p>
          <a:endParaRPr lang="en-US"/>
        </a:p>
      </dgm:t>
    </dgm:pt>
    <dgm:pt modelId="{F55A34F5-FD9D-4EE6-871A-060E62169078}" type="pres">
      <dgm:prSet presAssocID="{C090A8F0-5230-4E6C-A0E9-6959D7DC2D1A}" presName="hierChild6" presStyleCnt="0"/>
      <dgm:spPr/>
    </dgm:pt>
    <dgm:pt modelId="{7D6ED127-A800-4CCD-973A-40D59B983348}" type="pres">
      <dgm:prSet presAssocID="{C090A8F0-5230-4E6C-A0E9-6959D7DC2D1A}" presName="hierChild7" presStyleCnt="0"/>
      <dgm:spPr/>
    </dgm:pt>
    <dgm:pt modelId="{09677423-A508-4B4B-8D1B-485A7D42FCFA}" type="pres">
      <dgm:prSet presAssocID="{A570EF85-1F31-4BF3-8CA6-365F0F21A542}" presName="Name111" presStyleLbl="parChTrans1D3" presStyleIdx="1" presStyleCnt="4"/>
      <dgm:spPr/>
      <dgm:t>
        <a:bodyPr/>
        <a:lstStyle/>
        <a:p>
          <a:endParaRPr lang="en-US"/>
        </a:p>
      </dgm:t>
    </dgm:pt>
    <dgm:pt modelId="{E09469CB-99DC-4FC7-B060-1C8DD4736F7E}" type="pres">
      <dgm:prSet presAssocID="{2866B383-62A2-4912-AC9F-124B2D3AECA7}" presName="hierRoot3" presStyleCnt="0">
        <dgm:presLayoutVars>
          <dgm:hierBranch val="init"/>
        </dgm:presLayoutVars>
      </dgm:prSet>
      <dgm:spPr/>
    </dgm:pt>
    <dgm:pt modelId="{9177EAF4-426E-461E-B9A5-B90772624AC7}" type="pres">
      <dgm:prSet presAssocID="{2866B383-62A2-4912-AC9F-124B2D3AECA7}" presName="rootComposite3" presStyleCnt="0"/>
      <dgm:spPr/>
    </dgm:pt>
    <dgm:pt modelId="{14F192BF-2D3E-4CA9-8D4B-DAA255E1B9B5}" type="pres">
      <dgm:prSet presAssocID="{2866B383-62A2-4912-AC9F-124B2D3AECA7}" presName="rootText3" presStyleLbl="asst1" presStyleIdx="2" presStyleCnt="6">
        <dgm:presLayoutVars>
          <dgm:chPref val="3"/>
        </dgm:presLayoutVars>
      </dgm:prSet>
      <dgm:spPr/>
      <dgm:t>
        <a:bodyPr/>
        <a:lstStyle/>
        <a:p>
          <a:endParaRPr lang="en-US"/>
        </a:p>
      </dgm:t>
    </dgm:pt>
    <dgm:pt modelId="{DCD6DB96-7034-463B-BE36-5B3FB4EBB276}" type="pres">
      <dgm:prSet presAssocID="{2866B383-62A2-4912-AC9F-124B2D3AECA7}" presName="rootConnector3" presStyleLbl="asst1" presStyleIdx="2" presStyleCnt="6"/>
      <dgm:spPr/>
      <dgm:t>
        <a:bodyPr/>
        <a:lstStyle/>
        <a:p>
          <a:endParaRPr lang="en-US"/>
        </a:p>
      </dgm:t>
    </dgm:pt>
    <dgm:pt modelId="{D0E7A5EF-87FD-49F8-A1B9-BD44900A5AF4}" type="pres">
      <dgm:prSet presAssocID="{2866B383-62A2-4912-AC9F-124B2D3AECA7}" presName="hierChild6" presStyleCnt="0"/>
      <dgm:spPr/>
    </dgm:pt>
    <dgm:pt modelId="{42072533-25C4-4A09-8B1C-01BEC51E9AD3}" type="pres">
      <dgm:prSet presAssocID="{2866B383-62A2-4912-AC9F-124B2D3AECA7}" presName="hierChild7" presStyleCnt="0"/>
      <dgm:spPr/>
    </dgm:pt>
    <dgm:pt modelId="{EC13BC23-278C-469E-8670-19E5A3767C11}" type="pres">
      <dgm:prSet presAssocID="{18F7FD5D-1C01-4166-B0F4-682A0F50265B}" presName="Name111" presStyleLbl="parChTrans1D2" presStyleIdx="1" presStyleCnt="2"/>
      <dgm:spPr/>
      <dgm:t>
        <a:bodyPr/>
        <a:lstStyle/>
        <a:p>
          <a:endParaRPr lang="en-US"/>
        </a:p>
      </dgm:t>
    </dgm:pt>
    <dgm:pt modelId="{74C8F862-6171-4635-BA50-8596E0F018EC}" type="pres">
      <dgm:prSet presAssocID="{9C3EAEEF-C270-4551-B717-002B7258BE62}" presName="hierRoot3" presStyleCnt="0">
        <dgm:presLayoutVars>
          <dgm:hierBranch val="init"/>
        </dgm:presLayoutVars>
      </dgm:prSet>
      <dgm:spPr/>
    </dgm:pt>
    <dgm:pt modelId="{43CB21CA-FEB1-41BF-A11E-E963522D1399}" type="pres">
      <dgm:prSet presAssocID="{9C3EAEEF-C270-4551-B717-002B7258BE62}" presName="rootComposite3" presStyleCnt="0"/>
      <dgm:spPr/>
    </dgm:pt>
    <dgm:pt modelId="{90C4D103-D8EC-4AE9-9837-CA62A2D19FD8}" type="pres">
      <dgm:prSet presAssocID="{9C3EAEEF-C270-4551-B717-002B7258BE62}" presName="rootText3" presStyleLbl="asst1" presStyleIdx="3" presStyleCnt="6">
        <dgm:presLayoutVars>
          <dgm:chPref val="3"/>
        </dgm:presLayoutVars>
      </dgm:prSet>
      <dgm:spPr/>
      <dgm:t>
        <a:bodyPr/>
        <a:lstStyle/>
        <a:p>
          <a:endParaRPr lang="en-US"/>
        </a:p>
      </dgm:t>
    </dgm:pt>
    <dgm:pt modelId="{A80421D6-C5AD-4C7E-87A3-9E9767024270}" type="pres">
      <dgm:prSet presAssocID="{9C3EAEEF-C270-4551-B717-002B7258BE62}" presName="rootConnector3" presStyleLbl="asst1" presStyleIdx="3" presStyleCnt="6"/>
      <dgm:spPr/>
      <dgm:t>
        <a:bodyPr/>
        <a:lstStyle/>
        <a:p>
          <a:endParaRPr lang="en-US"/>
        </a:p>
      </dgm:t>
    </dgm:pt>
    <dgm:pt modelId="{9D778A3E-2857-4A1D-BE0C-4CCA693C5C56}" type="pres">
      <dgm:prSet presAssocID="{9C3EAEEF-C270-4551-B717-002B7258BE62}" presName="hierChild6" presStyleCnt="0"/>
      <dgm:spPr/>
    </dgm:pt>
    <dgm:pt modelId="{C8BFD6B4-78D5-49D8-A3B5-F20DBAB23D97}" type="pres">
      <dgm:prSet presAssocID="{9C3EAEEF-C270-4551-B717-002B7258BE62}" presName="hierChild7" presStyleCnt="0"/>
      <dgm:spPr/>
    </dgm:pt>
    <dgm:pt modelId="{A97AFD88-761E-4973-8C4F-BCF2EB98F39A}" type="pres">
      <dgm:prSet presAssocID="{2E165D0A-6580-4617-BC8B-4CF288B94908}" presName="Name111" presStyleLbl="parChTrans1D3" presStyleIdx="2" presStyleCnt="4"/>
      <dgm:spPr/>
      <dgm:t>
        <a:bodyPr/>
        <a:lstStyle/>
        <a:p>
          <a:endParaRPr lang="en-US"/>
        </a:p>
      </dgm:t>
    </dgm:pt>
    <dgm:pt modelId="{E85E5701-3FE3-426E-8254-A6C55202CBC1}" type="pres">
      <dgm:prSet presAssocID="{24BE58B0-E455-4498-9ABD-FB91A86DAEB4}" presName="hierRoot3" presStyleCnt="0">
        <dgm:presLayoutVars>
          <dgm:hierBranch val="init"/>
        </dgm:presLayoutVars>
      </dgm:prSet>
      <dgm:spPr/>
    </dgm:pt>
    <dgm:pt modelId="{C463BF6A-838A-49FB-B585-176C8F732B1A}" type="pres">
      <dgm:prSet presAssocID="{24BE58B0-E455-4498-9ABD-FB91A86DAEB4}" presName="rootComposite3" presStyleCnt="0"/>
      <dgm:spPr/>
    </dgm:pt>
    <dgm:pt modelId="{A89B8676-DBDE-4D5E-B560-ECAFCA50202A}" type="pres">
      <dgm:prSet presAssocID="{24BE58B0-E455-4498-9ABD-FB91A86DAEB4}" presName="rootText3" presStyleLbl="asst1" presStyleIdx="4" presStyleCnt="6">
        <dgm:presLayoutVars>
          <dgm:chPref val="3"/>
        </dgm:presLayoutVars>
      </dgm:prSet>
      <dgm:spPr/>
      <dgm:t>
        <a:bodyPr/>
        <a:lstStyle/>
        <a:p>
          <a:endParaRPr lang="en-US"/>
        </a:p>
      </dgm:t>
    </dgm:pt>
    <dgm:pt modelId="{879A1EF4-EB9E-4AFE-A7BB-B9A34B4015F8}" type="pres">
      <dgm:prSet presAssocID="{24BE58B0-E455-4498-9ABD-FB91A86DAEB4}" presName="rootConnector3" presStyleLbl="asst1" presStyleIdx="4" presStyleCnt="6"/>
      <dgm:spPr/>
      <dgm:t>
        <a:bodyPr/>
        <a:lstStyle/>
        <a:p>
          <a:endParaRPr lang="en-US"/>
        </a:p>
      </dgm:t>
    </dgm:pt>
    <dgm:pt modelId="{70E275B0-4B36-4F36-A743-917B1A3C5A23}" type="pres">
      <dgm:prSet presAssocID="{24BE58B0-E455-4498-9ABD-FB91A86DAEB4}" presName="hierChild6" presStyleCnt="0"/>
      <dgm:spPr/>
    </dgm:pt>
    <dgm:pt modelId="{0B5BC77F-14F4-41F1-8701-B088B2B43E7C}" type="pres">
      <dgm:prSet presAssocID="{24BE58B0-E455-4498-9ABD-FB91A86DAEB4}" presName="hierChild7" presStyleCnt="0"/>
      <dgm:spPr/>
    </dgm:pt>
    <dgm:pt modelId="{D1106FB2-C581-4604-ADBE-A7B4F86F90AF}" type="pres">
      <dgm:prSet presAssocID="{6D4DE3A9-598B-4441-BDA6-9B286F8B9ADD}" presName="Name111" presStyleLbl="parChTrans1D3" presStyleIdx="3" presStyleCnt="4"/>
      <dgm:spPr/>
      <dgm:t>
        <a:bodyPr/>
        <a:lstStyle/>
        <a:p>
          <a:endParaRPr lang="en-US"/>
        </a:p>
      </dgm:t>
    </dgm:pt>
    <dgm:pt modelId="{C59D9071-C0DD-48B8-ACA9-0739F31FC1FD}" type="pres">
      <dgm:prSet presAssocID="{DE1351FC-366C-4273-A111-DC947E8A830B}" presName="hierRoot3" presStyleCnt="0">
        <dgm:presLayoutVars>
          <dgm:hierBranch val="init"/>
        </dgm:presLayoutVars>
      </dgm:prSet>
      <dgm:spPr/>
    </dgm:pt>
    <dgm:pt modelId="{D8F6F8B1-3448-4054-ABC7-6892806BF45F}" type="pres">
      <dgm:prSet presAssocID="{DE1351FC-366C-4273-A111-DC947E8A830B}" presName="rootComposite3" presStyleCnt="0"/>
      <dgm:spPr/>
    </dgm:pt>
    <dgm:pt modelId="{93D11AF9-526A-4A25-B855-9018C0E40F8B}" type="pres">
      <dgm:prSet presAssocID="{DE1351FC-366C-4273-A111-DC947E8A830B}" presName="rootText3" presStyleLbl="asst1" presStyleIdx="5" presStyleCnt="6">
        <dgm:presLayoutVars>
          <dgm:chPref val="3"/>
        </dgm:presLayoutVars>
      </dgm:prSet>
      <dgm:spPr/>
      <dgm:t>
        <a:bodyPr/>
        <a:lstStyle/>
        <a:p>
          <a:endParaRPr lang="en-US"/>
        </a:p>
      </dgm:t>
    </dgm:pt>
    <dgm:pt modelId="{3DDEC7CD-7309-48A6-9073-702309F75FEC}" type="pres">
      <dgm:prSet presAssocID="{DE1351FC-366C-4273-A111-DC947E8A830B}" presName="rootConnector3" presStyleLbl="asst1" presStyleIdx="5" presStyleCnt="6"/>
      <dgm:spPr/>
      <dgm:t>
        <a:bodyPr/>
        <a:lstStyle/>
        <a:p>
          <a:endParaRPr lang="en-US"/>
        </a:p>
      </dgm:t>
    </dgm:pt>
    <dgm:pt modelId="{F4F7CFC8-CB6D-4962-A1CA-23E8CB597EEA}" type="pres">
      <dgm:prSet presAssocID="{DE1351FC-366C-4273-A111-DC947E8A830B}" presName="hierChild6" presStyleCnt="0"/>
      <dgm:spPr/>
    </dgm:pt>
    <dgm:pt modelId="{28A89FE7-83C5-4970-A366-DF3C66F4EE1A}" type="pres">
      <dgm:prSet presAssocID="{DE1351FC-366C-4273-A111-DC947E8A830B}" presName="hierChild7" presStyleCnt="0"/>
      <dgm:spPr/>
    </dgm:pt>
  </dgm:ptLst>
  <dgm:cxnLst>
    <dgm:cxn modelId="{1E0C22A1-98D7-4BF6-9C31-3FEE71245D28}" srcId="{9C3EAEEF-C270-4551-B717-002B7258BE62}" destId="{24BE58B0-E455-4498-9ABD-FB91A86DAEB4}" srcOrd="0" destOrd="0" parTransId="{2E165D0A-6580-4617-BC8B-4CF288B94908}" sibTransId="{9351FF79-9D11-4376-9C71-5A63D54FD4DA}"/>
    <dgm:cxn modelId="{5B1004F5-E852-4BAA-A84B-720C3C454A95}" type="presOf" srcId="{4D3EC4EC-3C77-46A0-81E9-A5426E8F9477}" destId="{BDC0F990-141B-4ABC-8E09-EA478ED95FD5}" srcOrd="0" destOrd="0" presId="urn:microsoft.com/office/officeart/2005/8/layout/orgChart1"/>
    <dgm:cxn modelId="{A9D8D8C2-0870-423A-B435-20A126FEF809}" type="presOf" srcId="{5F5A6335-6630-4D71-8A8D-82747DBEDD02}" destId="{940E95D1-7142-4E02-A0BE-B91C30369A64}" srcOrd="0" destOrd="0" presId="urn:microsoft.com/office/officeart/2005/8/layout/orgChart1"/>
    <dgm:cxn modelId="{4B6D233E-EA85-44A2-85C8-38C2637BAA0B}" type="presOf" srcId="{6D4DE3A9-598B-4441-BDA6-9B286F8B9ADD}" destId="{D1106FB2-C581-4604-ADBE-A7B4F86F90AF}" srcOrd="0" destOrd="0" presId="urn:microsoft.com/office/officeart/2005/8/layout/orgChart1"/>
    <dgm:cxn modelId="{D02C3240-2396-44AB-8ABD-B962F6AC9C66}" type="presOf" srcId="{1AE76108-91FB-44D8-8A89-B8E208F7E5CA}" destId="{B4EA89FA-F4C3-4343-B0EA-03CE8E80571B}" srcOrd="1" destOrd="0" presId="urn:microsoft.com/office/officeart/2005/8/layout/orgChart1"/>
    <dgm:cxn modelId="{BC574ED3-6AAB-4A00-887E-EC3927F20CAC}" type="presOf" srcId="{DE1351FC-366C-4273-A111-DC947E8A830B}" destId="{93D11AF9-526A-4A25-B855-9018C0E40F8B}" srcOrd="0" destOrd="0" presId="urn:microsoft.com/office/officeart/2005/8/layout/orgChart1"/>
    <dgm:cxn modelId="{4AF4211A-630F-4648-ACB8-8D376A45713C}" type="presOf" srcId="{1D68A030-C6F3-413B-8622-5590D9ED1D15}" destId="{68C4EFF2-445F-4267-8276-3476572E2322}" srcOrd="0" destOrd="0" presId="urn:microsoft.com/office/officeart/2005/8/layout/orgChart1"/>
    <dgm:cxn modelId="{6A538AE2-A648-479F-B150-942D8BDC3AC3}" type="presOf" srcId="{2866B383-62A2-4912-AC9F-124B2D3AECA7}" destId="{DCD6DB96-7034-463B-BE36-5B3FB4EBB276}" srcOrd="1" destOrd="0" presId="urn:microsoft.com/office/officeart/2005/8/layout/orgChart1"/>
    <dgm:cxn modelId="{F2A4967A-5CC5-45A9-A79B-0C19430F09B4}" srcId="{9C3EAEEF-C270-4551-B717-002B7258BE62}" destId="{DE1351FC-366C-4273-A111-DC947E8A830B}" srcOrd="1" destOrd="0" parTransId="{6D4DE3A9-598B-4441-BDA6-9B286F8B9ADD}" sibTransId="{DDEB2D0A-9FE5-451E-BE3B-C958B117F53A}"/>
    <dgm:cxn modelId="{0162C5C9-72AC-45DF-B0E5-766CB584C7AA}" type="presOf" srcId="{5F5A6335-6630-4D71-8A8D-82747DBEDD02}" destId="{8F9A1E52-B498-4A1B-BE2F-B7CEA92EF782}" srcOrd="1" destOrd="0" presId="urn:microsoft.com/office/officeart/2005/8/layout/orgChart1"/>
    <dgm:cxn modelId="{3B5679B8-E222-4629-8356-848A0B0D9F4C}" type="presOf" srcId="{24BE58B0-E455-4498-9ABD-FB91A86DAEB4}" destId="{879A1EF4-EB9E-4AFE-A7BB-B9A34B4015F8}" srcOrd="1" destOrd="0" presId="urn:microsoft.com/office/officeart/2005/8/layout/orgChart1"/>
    <dgm:cxn modelId="{F30018D1-4F3C-437E-8231-28A174D21A74}" srcId="{1AE76108-91FB-44D8-8A89-B8E208F7E5CA}" destId="{9C3EAEEF-C270-4551-B717-002B7258BE62}" srcOrd="1" destOrd="0" parTransId="{18F7FD5D-1C01-4166-B0F4-682A0F50265B}" sibTransId="{6FBDC2F0-6216-4109-A300-07D6F209AA66}"/>
    <dgm:cxn modelId="{2DFE697F-1ACE-4AE4-A9CC-B4824D299635}" type="presOf" srcId="{C090A8F0-5230-4E6C-A0E9-6959D7DC2D1A}" destId="{7DD193AE-0436-4B44-BB7A-5A4FAFCE92C2}" srcOrd="1" destOrd="0" presId="urn:microsoft.com/office/officeart/2005/8/layout/orgChart1"/>
    <dgm:cxn modelId="{AA084A3A-16DD-40EC-87A8-42883D13FCEF}" type="presOf" srcId="{78502359-E29E-4A2D-ACAC-4DCAC351BAD4}" destId="{24932D62-51B8-4D71-A5FA-4BD57552139C}" srcOrd="0" destOrd="0" presId="urn:microsoft.com/office/officeart/2005/8/layout/orgChart1"/>
    <dgm:cxn modelId="{1768FA1E-F927-4FA7-A0C1-B3123C6BAE94}" type="presOf" srcId="{2866B383-62A2-4912-AC9F-124B2D3AECA7}" destId="{14F192BF-2D3E-4CA9-8D4B-DAA255E1B9B5}" srcOrd="0" destOrd="0" presId="urn:microsoft.com/office/officeart/2005/8/layout/orgChart1"/>
    <dgm:cxn modelId="{D9315502-9429-4195-A4A9-CF2CAF046280}" srcId="{1AE76108-91FB-44D8-8A89-B8E208F7E5CA}" destId="{5F5A6335-6630-4D71-8A8D-82747DBEDD02}" srcOrd="0" destOrd="0" parTransId="{1D68A030-C6F3-413B-8622-5590D9ED1D15}" sibTransId="{A1EBADD5-FED1-449B-BA17-8D2135A730AD}"/>
    <dgm:cxn modelId="{1D500C09-D306-42A1-A4F5-1D31587BE38F}" type="presOf" srcId="{9C3EAEEF-C270-4551-B717-002B7258BE62}" destId="{A80421D6-C5AD-4C7E-87A3-9E9767024270}" srcOrd="1" destOrd="0" presId="urn:microsoft.com/office/officeart/2005/8/layout/orgChart1"/>
    <dgm:cxn modelId="{D130D6FF-851E-403F-942A-A4842F752664}" type="presOf" srcId="{C090A8F0-5230-4E6C-A0E9-6959D7DC2D1A}" destId="{08F61584-B8B8-4DD7-A9CB-E16EF2024AD1}" srcOrd="0" destOrd="0" presId="urn:microsoft.com/office/officeart/2005/8/layout/orgChart1"/>
    <dgm:cxn modelId="{8CEAB2A2-91E1-45F7-867F-CB66C44CBB78}" type="presOf" srcId="{A570EF85-1F31-4BF3-8CA6-365F0F21A542}" destId="{09677423-A508-4B4B-8D1B-485A7D42FCFA}" srcOrd="0" destOrd="0" presId="urn:microsoft.com/office/officeart/2005/8/layout/orgChart1"/>
    <dgm:cxn modelId="{054CF461-CDCB-4E84-916A-A1A351A5B744}" type="presOf" srcId="{1AE76108-91FB-44D8-8A89-B8E208F7E5CA}" destId="{B4F9536A-212F-4EE6-8E36-1F7330E5587D}" srcOrd="0" destOrd="0" presId="urn:microsoft.com/office/officeart/2005/8/layout/orgChart1"/>
    <dgm:cxn modelId="{EAD14E24-4C12-49BB-9C7C-AE27B6BB681E}" srcId="{5F5A6335-6630-4D71-8A8D-82747DBEDD02}" destId="{C090A8F0-5230-4E6C-A0E9-6959D7DC2D1A}" srcOrd="0" destOrd="0" parTransId="{4D3EC4EC-3C77-46A0-81E9-A5426E8F9477}" sibTransId="{C4D96458-F556-4F1B-8D40-6DE839F69941}"/>
    <dgm:cxn modelId="{6D887999-B395-4C50-AB74-BB5B3F982A8B}" type="presOf" srcId="{24BE58B0-E455-4498-9ABD-FB91A86DAEB4}" destId="{A89B8676-DBDE-4D5E-B560-ECAFCA50202A}" srcOrd="0" destOrd="0" presId="urn:microsoft.com/office/officeart/2005/8/layout/orgChart1"/>
    <dgm:cxn modelId="{14EE8AC3-0110-4526-90CC-06B68394D9E2}" srcId="{78502359-E29E-4A2D-ACAC-4DCAC351BAD4}" destId="{1AE76108-91FB-44D8-8A89-B8E208F7E5CA}" srcOrd="0" destOrd="0" parTransId="{FB6FE0FF-6322-4547-93AB-8311BC623C08}" sibTransId="{0D0D4CAD-4648-4F86-96D2-249E348C9951}"/>
    <dgm:cxn modelId="{19C324B7-6145-40F5-B47C-9DE86921A49F}" srcId="{5F5A6335-6630-4D71-8A8D-82747DBEDD02}" destId="{2866B383-62A2-4912-AC9F-124B2D3AECA7}" srcOrd="1" destOrd="0" parTransId="{A570EF85-1F31-4BF3-8CA6-365F0F21A542}" sibTransId="{B5E336F6-EFD2-4469-B712-F16F31580230}"/>
    <dgm:cxn modelId="{471827B9-7EF1-40C6-82D8-48877828EDA0}" type="presOf" srcId="{18F7FD5D-1C01-4166-B0F4-682A0F50265B}" destId="{EC13BC23-278C-469E-8670-19E5A3767C11}" srcOrd="0" destOrd="0" presId="urn:microsoft.com/office/officeart/2005/8/layout/orgChart1"/>
    <dgm:cxn modelId="{8E70C266-D36E-4DC1-91E0-8E648B3D7EA3}" type="presOf" srcId="{2E165D0A-6580-4617-BC8B-4CF288B94908}" destId="{A97AFD88-761E-4973-8C4F-BCF2EB98F39A}" srcOrd="0" destOrd="0" presId="urn:microsoft.com/office/officeart/2005/8/layout/orgChart1"/>
    <dgm:cxn modelId="{8D34AC7E-AC6D-4845-99FA-9163FC7D11C3}" type="presOf" srcId="{DE1351FC-366C-4273-A111-DC947E8A830B}" destId="{3DDEC7CD-7309-48A6-9073-702309F75FEC}" srcOrd="1" destOrd="0" presId="urn:microsoft.com/office/officeart/2005/8/layout/orgChart1"/>
    <dgm:cxn modelId="{6828C81A-1EEF-453A-B727-57136508B46C}" type="presOf" srcId="{9C3EAEEF-C270-4551-B717-002B7258BE62}" destId="{90C4D103-D8EC-4AE9-9837-CA62A2D19FD8}" srcOrd="0" destOrd="0" presId="urn:microsoft.com/office/officeart/2005/8/layout/orgChart1"/>
    <dgm:cxn modelId="{6762B2B8-5107-437E-8A76-94B1AE4D68AD}" type="presParOf" srcId="{24932D62-51B8-4D71-A5FA-4BD57552139C}" destId="{63487077-536E-4911-8464-54721A48DE05}" srcOrd="0" destOrd="0" presId="urn:microsoft.com/office/officeart/2005/8/layout/orgChart1"/>
    <dgm:cxn modelId="{F19D6335-F384-4892-9192-002FB62A5896}" type="presParOf" srcId="{63487077-536E-4911-8464-54721A48DE05}" destId="{342D541C-5030-4F91-A070-844941CA9444}" srcOrd="0" destOrd="0" presId="urn:microsoft.com/office/officeart/2005/8/layout/orgChart1"/>
    <dgm:cxn modelId="{8F00AB59-F0EA-499F-B50C-2F64D7B09B92}" type="presParOf" srcId="{342D541C-5030-4F91-A070-844941CA9444}" destId="{B4F9536A-212F-4EE6-8E36-1F7330E5587D}" srcOrd="0" destOrd="0" presId="urn:microsoft.com/office/officeart/2005/8/layout/orgChart1"/>
    <dgm:cxn modelId="{255F4969-C6C5-4D06-AE45-2E03180812CD}" type="presParOf" srcId="{342D541C-5030-4F91-A070-844941CA9444}" destId="{B4EA89FA-F4C3-4343-B0EA-03CE8E80571B}" srcOrd="1" destOrd="0" presId="urn:microsoft.com/office/officeart/2005/8/layout/orgChart1"/>
    <dgm:cxn modelId="{DB0FA1D2-8BD3-4856-8388-B107035C9403}" type="presParOf" srcId="{63487077-536E-4911-8464-54721A48DE05}" destId="{D1F0577B-7768-4685-A52C-86010901C5D7}" srcOrd="1" destOrd="0" presId="urn:microsoft.com/office/officeart/2005/8/layout/orgChart1"/>
    <dgm:cxn modelId="{46DA2016-AE6F-4B35-8C93-1C5C797F3383}" type="presParOf" srcId="{63487077-536E-4911-8464-54721A48DE05}" destId="{53425F9F-A766-4F4F-BE7E-8967A57E25F5}" srcOrd="2" destOrd="0" presId="urn:microsoft.com/office/officeart/2005/8/layout/orgChart1"/>
    <dgm:cxn modelId="{4398DAF5-A0C9-4618-8BDD-CBC999D3B659}" type="presParOf" srcId="{53425F9F-A766-4F4F-BE7E-8967A57E25F5}" destId="{68C4EFF2-445F-4267-8276-3476572E2322}" srcOrd="0" destOrd="0" presId="urn:microsoft.com/office/officeart/2005/8/layout/orgChart1"/>
    <dgm:cxn modelId="{A518EDAD-FEAB-4373-AA3E-A343B8B387D4}" type="presParOf" srcId="{53425F9F-A766-4F4F-BE7E-8967A57E25F5}" destId="{AF728B47-EBAB-4EC6-904A-07F266E4DACA}" srcOrd="1" destOrd="0" presId="urn:microsoft.com/office/officeart/2005/8/layout/orgChart1"/>
    <dgm:cxn modelId="{E643555A-B19F-4A84-8F7E-AAC7B98AA3D4}" type="presParOf" srcId="{AF728B47-EBAB-4EC6-904A-07F266E4DACA}" destId="{DD5351A4-1354-47FA-ABA6-EE4079D952E3}" srcOrd="0" destOrd="0" presId="urn:microsoft.com/office/officeart/2005/8/layout/orgChart1"/>
    <dgm:cxn modelId="{A54E1F6B-8930-497D-8B0D-EB1819521EAC}" type="presParOf" srcId="{DD5351A4-1354-47FA-ABA6-EE4079D952E3}" destId="{940E95D1-7142-4E02-A0BE-B91C30369A64}" srcOrd="0" destOrd="0" presId="urn:microsoft.com/office/officeart/2005/8/layout/orgChart1"/>
    <dgm:cxn modelId="{763E88D6-D0E2-434E-9C58-352361908944}" type="presParOf" srcId="{DD5351A4-1354-47FA-ABA6-EE4079D952E3}" destId="{8F9A1E52-B498-4A1B-BE2F-B7CEA92EF782}" srcOrd="1" destOrd="0" presId="urn:microsoft.com/office/officeart/2005/8/layout/orgChart1"/>
    <dgm:cxn modelId="{C8E949BE-B154-471F-B9E8-46CC44C90B46}" type="presParOf" srcId="{AF728B47-EBAB-4EC6-904A-07F266E4DACA}" destId="{CE1341E2-B64C-4A42-99B7-9AEFFD1FC2CF}" srcOrd="1" destOrd="0" presId="urn:microsoft.com/office/officeart/2005/8/layout/orgChart1"/>
    <dgm:cxn modelId="{2F37C801-9B26-4C1A-982D-DE1F0D4FCC22}" type="presParOf" srcId="{AF728B47-EBAB-4EC6-904A-07F266E4DACA}" destId="{7E8C11CE-7313-4CE8-8C3E-C45393A9B8EC}" srcOrd="2" destOrd="0" presId="urn:microsoft.com/office/officeart/2005/8/layout/orgChart1"/>
    <dgm:cxn modelId="{4280FBA9-2B59-4B55-A506-DE7467912BAC}" type="presParOf" srcId="{7E8C11CE-7313-4CE8-8C3E-C45393A9B8EC}" destId="{BDC0F990-141B-4ABC-8E09-EA478ED95FD5}" srcOrd="0" destOrd="0" presId="urn:microsoft.com/office/officeart/2005/8/layout/orgChart1"/>
    <dgm:cxn modelId="{1FBEC527-1565-40D1-B160-821D74AD8CCB}" type="presParOf" srcId="{7E8C11CE-7313-4CE8-8C3E-C45393A9B8EC}" destId="{59C0A571-C35A-42F5-A3BC-DF25B8AF0245}" srcOrd="1" destOrd="0" presId="urn:microsoft.com/office/officeart/2005/8/layout/orgChart1"/>
    <dgm:cxn modelId="{8A4EAC83-96B0-4D20-80F3-DA3318C84CA9}" type="presParOf" srcId="{59C0A571-C35A-42F5-A3BC-DF25B8AF0245}" destId="{36DCC548-DB4A-4094-AA60-9ADD4BD644DD}" srcOrd="0" destOrd="0" presId="urn:microsoft.com/office/officeart/2005/8/layout/orgChart1"/>
    <dgm:cxn modelId="{5FA0F51A-504A-4C82-930F-DB5E458BA75F}" type="presParOf" srcId="{36DCC548-DB4A-4094-AA60-9ADD4BD644DD}" destId="{08F61584-B8B8-4DD7-A9CB-E16EF2024AD1}" srcOrd="0" destOrd="0" presId="urn:microsoft.com/office/officeart/2005/8/layout/orgChart1"/>
    <dgm:cxn modelId="{D636264C-43A9-4EC7-9067-2DC32CDAEA47}" type="presParOf" srcId="{36DCC548-DB4A-4094-AA60-9ADD4BD644DD}" destId="{7DD193AE-0436-4B44-BB7A-5A4FAFCE92C2}" srcOrd="1" destOrd="0" presId="urn:microsoft.com/office/officeart/2005/8/layout/orgChart1"/>
    <dgm:cxn modelId="{519BC0E6-7672-4215-B19C-D087F69C12D0}" type="presParOf" srcId="{59C0A571-C35A-42F5-A3BC-DF25B8AF0245}" destId="{F55A34F5-FD9D-4EE6-871A-060E62169078}" srcOrd="1" destOrd="0" presId="urn:microsoft.com/office/officeart/2005/8/layout/orgChart1"/>
    <dgm:cxn modelId="{A497D8D5-D80F-4288-8F2F-630D8AA24C8E}" type="presParOf" srcId="{59C0A571-C35A-42F5-A3BC-DF25B8AF0245}" destId="{7D6ED127-A800-4CCD-973A-40D59B983348}" srcOrd="2" destOrd="0" presId="urn:microsoft.com/office/officeart/2005/8/layout/orgChart1"/>
    <dgm:cxn modelId="{5A745866-1533-406A-87F3-ECC5DF62D4BB}" type="presParOf" srcId="{7E8C11CE-7313-4CE8-8C3E-C45393A9B8EC}" destId="{09677423-A508-4B4B-8D1B-485A7D42FCFA}" srcOrd="2" destOrd="0" presId="urn:microsoft.com/office/officeart/2005/8/layout/orgChart1"/>
    <dgm:cxn modelId="{4745BF10-7309-4A01-B593-2D146BBE6EC7}" type="presParOf" srcId="{7E8C11CE-7313-4CE8-8C3E-C45393A9B8EC}" destId="{E09469CB-99DC-4FC7-B060-1C8DD4736F7E}" srcOrd="3" destOrd="0" presId="urn:microsoft.com/office/officeart/2005/8/layout/orgChart1"/>
    <dgm:cxn modelId="{6517BBC5-5713-409C-BC8A-15459CDD8242}" type="presParOf" srcId="{E09469CB-99DC-4FC7-B060-1C8DD4736F7E}" destId="{9177EAF4-426E-461E-B9A5-B90772624AC7}" srcOrd="0" destOrd="0" presId="urn:microsoft.com/office/officeart/2005/8/layout/orgChart1"/>
    <dgm:cxn modelId="{3D917E81-78A3-4538-8D8A-B48ED9220C3E}" type="presParOf" srcId="{9177EAF4-426E-461E-B9A5-B90772624AC7}" destId="{14F192BF-2D3E-4CA9-8D4B-DAA255E1B9B5}" srcOrd="0" destOrd="0" presId="urn:microsoft.com/office/officeart/2005/8/layout/orgChart1"/>
    <dgm:cxn modelId="{154A3E1A-EC34-48C9-9FED-E46DF21721EE}" type="presParOf" srcId="{9177EAF4-426E-461E-B9A5-B90772624AC7}" destId="{DCD6DB96-7034-463B-BE36-5B3FB4EBB276}" srcOrd="1" destOrd="0" presId="urn:microsoft.com/office/officeart/2005/8/layout/orgChart1"/>
    <dgm:cxn modelId="{F4AAA14E-865E-4013-B121-CF0C81EC3048}" type="presParOf" srcId="{E09469CB-99DC-4FC7-B060-1C8DD4736F7E}" destId="{D0E7A5EF-87FD-49F8-A1B9-BD44900A5AF4}" srcOrd="1" destOrd="0" presId="urn:microsoft.com/office/officeart/2005/8/layout/orgChart1"/>
    <dgm:cxn modelId="{402E4A9D-DB62-4554-80C7-C6AEC43FDDF7}" type="presParOf" srcId="{E09469CB-99DC-4FC7-B060-1C8DD4736F7E}" destId="{42072533-25C4-4A09-8B1C-01BEC51E9AD3}" srcOrd="2" destOrd="0" presId="urn:microsoft.com/office/officeart/2005/8/layout/orgChart1"/>
    <dgm:cxn modelId="{47BBC47F-B7DA-455E-A482-E57ABC557DA7}" type="presParOf" srcId="{53425F9F-A766-4F4F-BE7E-8967A57E25F5}" destId="{EC13BC23-278C-469E-8670-19E5A3767C11}" srcOrd="2" destOrd="0" presId="urn:microsoft.com/office/officeart/2005/8/layout/orgChart1"/>
    <dgm:cxn modelId="{EA28EE95-FCB7-40DB-9F4D-980E47873BA0}" type="presParOf" srcId="{53425F9F-A766-4F4F-BE7E-8967A57E25F5}" destId="{74C8F862-6171-4635-BA50-8596E0F018EC}" srcOrd="3" destOrd="0" presId="urn:microsoft.com/office/officeart/2005/8/layout/orgChart1"/>
    <dgm:cxn modelId="{2C34F7D4-A3F7-4320-8F3E-57298BE1CA3D}" type="presParOf" srcId="{74C8F862-6171-4635-BA50-8596E0F018EC}" destId="{43CB21CA-FEB1-41BF-A11E-E963522D1399}" srcOrd="0" destOrd="0" presId="urn:microsoft.com/office/officeart/2005/8/layout/orgChart1"/>
    <dgm:cxn modelId="{FAAE5366-EDE7-417E-8EA4-90BF2AFE4F99}" type="presParOf" srcId="{43CB21CA-FEB1-41BF-A11E-E963522D1399}" destId="{90C4D103-D8EC-4AE9-9837-CA62A2D19FD8}" srcOrd="0" destOrd="0" presId="urn:microsoft.com/office/officeart/2005/8/layout/orgChart1"/>
    <dgm:cxn modelId="{5F663412-669A-4A96-A3DE-253A9E1A2944}" type="presParOf" srcId="{43CB21CA-FEB1-41BF-A11E-E963522D1399}" destId="{A80421D6-C5AD-4C7E-87A3-9E9767024270}" srcOrd="1" destOrd="0" presId="urn:microsoft.com/office/officeart/2005/8/layout/orgChart1"/>
    <dgm:cxn modelId="{BD2BC51F-A61F-4BB1-B503-2DC826BF9E09}" type="presParOf" srcId="{74C8F862-6171-4635-BA50-8596E0F018EC}" destId="{9D778A3E-2857-4A1D-BE0C-4CCA693C5C56}" srcOrd="1" destOrd="0" presId="urn:microsoft.com/office/officeart/2005/8/layout/orgChart1"/>
    <dgm:cxn modelId="{6E0E81D5-41D5-40AB-A21A-4BB064FDC70C}" type="presParOf" srcId="{74C8F862-6171-4635-BA50-8596E0F018EC}" destId="{C8BFD6B4-78D5-49D8-A3B5-F20DBAB23D97}" srcOrd="2" destOrd="0" presId="urn:microsoft.com/office/officeart/2005/8/layout/orgChart1"/>
    <dgm:cxn modelId="{AA7B3238-4680-48C0-BDFB-11017A9E870D}" type="presParOf" srcId="{C8BFD6B4-78D5-49D8-A3B5-F20DBAB23D97}" destId="{A97AFD88-761E-4973-8C4F-BCF2EB98F39A}" srcOrd="0" destOrd="0" presId="urn:microsoft.com/office/officeart/2005/8/layout/orgChart1"/>
    <dgm:cxn modelId="{C1DE25E5-E4DC-4A96-B5C2-CDD3B4AE755C}" type="presParOf" srcId="{C8BFD6B4-78D5-49D8-A3B5-F20DBAB23D97}" destId="{E85E5701-3FE3-426E-8254-A6C55202CBC1}" srcOrd="1" destOrd="0" presId="urn:microsoft.com/office/officeart/2005/8/layout/orgChart1"/>
    <dgm:cxn modelId="{DA42432F-BE42-44A6-87A5-523EAF1BC3FF}" type="presParOf" srcId="{E85E5701-3FE3-426E-8254-A6C55202CBC1}" destId="{C463BF6A-838A-49FB-B585-176C8F732B1A}" srcOrd="0" destOrd="0" presId="urn:microsoft.com/office/officeart/2005/8/layout/orgChart1"/>
    <dgm:cxn modelId="{CD76CA52-6B4C-41C4-979E-F6EAEF0DE0BA}" type="presParOf" srcId="{C463BF6A-838A-49FB-B585-176C8F732B1A}" destId="{A89B8676-DBDE-4D5E-B560-ECAFCA50202A}" srcOrd="0" destOrd="0" presId="urn:microsoft.com/office/officeart/2005/8/layout/orgChart1"/>
    <dgm:cxn modelId="{087A94AB-05B8-4CA0-9775-9E874D2BA1A2}" type="presParOf" srcId="{C463BF6A-838A-49FB-B585-176C8F732B1A}" destId="{879A1EF4-EB9E-4AFE-A7BB-B9A34B4015F8}" srcOrd="1" destOrd="0" presId="urn:microsoft.com/office/officeart/2005/8/layout/orgChart1"/>
    <dgm:cxn modelId="{BC711283-39EE-464C-A014-DD6224487E9B}" type="presParOf" srcId="{E85E5701-3FE3-426E-8254-A6C55202CBC1}" destId="{70E275B0-4B36-4F36-A743-917B1A3C5A23}" srcOrd="1" destOrd="0" presId="urn:microsoft.com/office/officeart/2005/8/layout/orgChart1"/>
    <dgm:cxn modelId="{45D3B12D-AE3A-441B-810F-B059E0986907}" type="presParOf" srcId="{E85E5701-3FE3-426E-8254-A6C55202CBC1}" destId="{0B5BC77F-14F4-41F1-8701-B088B2B43E7C}" srcOrd="2" destOrd="0" presId="urn:microsoft.com/office/officeart/2005/8/layout/orgChart1"/>
    <dgm:cxn modelId="{7C622996-510D-416E-A979-5A9D90D52C2F}" type="presParOf" srcId="{C8BFD6B4-78D5-49D8-A3B5-F20DBAB23D97}" destId="{D1106FB2-C581-4604-ADBE-A7B4F86F90AF}" srcOrd="2" destOrd="0" presId="urn:microsoft.com/office/officeart/2005/8/layout/orgChart1"/>
    <dgm:cxn modelId="{61261B30-0C6E-45F8-9036-A1AF0B39BA3A}" type="presParOf" srcId="{C8BFD6B4-78D5-49D8-A3B5-F20DBAB23D97}" destId="{C59D9071-C0DD-48B8-ACA9-0739F31FC1FD}" srcOrd="3" destOrd="0" presId="urn:microsoft.com/office/officeart/2005/8/layout/orgChart1"/>
    <dgm:cxn modelId="{1DF83EA2-1DA2-40F4-9371-E281C46D5C10}" type="presParOf" srcId="{C59D9071-C0DD-48B8-ACA9-0739F31FC1FD}" destId="{D8F6F8B1-3448-4054-ABC7-6892806BF45F}" srcOrd="0" destOrd="0" presId="urn:microsoft.com/office/officeart/2005/8/layout/orgChart1"/>
    <dgm:cxn modelId="{E819A7CC-ABFB-4946-823B-2D639FB6FB57}" type="presParOf" srcId="{D8F6F8B1-3448-4054-ABC7-6892806BF45F}" destId="{93D11AF9-526A-4A25-B855-9018C0E40F8B}" srcOrd="0" destOrd="0" presId="urn:microsoft.com/office/officeart/2005/8/layout/orgChart1"/>
    <dgm:cxn modelId="{8EF31156-6C4F-4CB6-AAFD-FB2C391B9EDE}" type="presParOf" srcId="{D8F6F8B1-3448-4054-ABC7-6892806BF45F}" destId="{3DDEC7CD-7309-48A6-9073-702309F75FEC}" srcOrd="1" destOrd="0" presId="urn:microsoft.com/office/officeart/2005/8/layout/orgChart1"/>
    <dgm:cxn modelId="{924385A6-33EF-406F-AC74-676BB98B42D4}" type="presParOf" srcId="{C59D9071-C0DD-48B8-ACA9-0739F31FC1FD}" destId="{F4F7CFC8-CB6D-4962-A1CA-23E8CB597EEA}" srcOrd="1" destOrd="0" presId="urn:microsoft.com/office/officeart/2005/8/layout/orgChart1"/>
    <dgm:cxn modelId="{B204850B-29E6-4E15-87E6-2ADBB57505FD}" type="presParOf" srcId="{C59D9071-C0DD-48B8-ACA9-0739F31FC1FD}" destId="{28A89FE7-83C5-4970-A366-DF3C66F4EE1A}"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06FB2-C581-4604-ADBE-A7B4F86F90AF}">
      <dsp:nvSpPr>
        <dsp:cNvPr id="0" name=""/>
        <dsp:cNvSpPr/>
      </dsp:nvSpPr>
      <dsp:spPr>
        <a:xfrm>
          <a:off x="6809396" y="2580488"/>
          <a:ext cx="202695" cy="887998"/>
        </a:xfrm>
        <a:custGeom>
          <a:avLst/>
          <a:gdLst/>
          <a:ahLst/>
          <a:cxnLst/>
          <a:rect l="0" t="0" r="0" b="0"/>
          <a:pathLst>
            <a:path>
              <a:moveTo>
                <a:pt x="0" y="0"/>
              </a:moveTo>
              <a:lnTo>
                <a:pt x="0" y="887998"/>
              </a:lnTo>
              <a:lnTo>
                <a:pt x="202695" y="887998"/>
              </a:lnTo>
            </a:path>
          </a:pathLst>
        </a:custGeom>
        <a:noFill/>
        <a:ln w="19050" cap="rnd" cmpd="sng" algn="ctr">
          <a:solidFill>
            <a:schemeClr val="dk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97AFD88-761E-4973-8C4F-BCF2EB98F39A}">
      <dsp:nvSpPr>
        <dsp:cNvPr id="0" name=""/>
        <dsp:cNvSpPr/>
      </dsp:nvSpPr>
      <dsp:spPr>
        <a:xfrm>
          <a:off x="6606700" y="2580488"/>
          <a:ext cx="202695" cy="887998"/>
        </a:xfrm>
        <a:custGeom>
          <a:avLst/>
          <a:gdLst/>
          <a:ahLst/>
          <a:cxnLst/>
          <a:rect l="0" t="0" r="0" b="0"/>
          <a:pathLst>
            <a:path>
              <a:moveTo>
                <a:pt x="202695" y="0"/>
              </a:moveTo>
              <a:lnTo>
                <a:pt x="202695" y="887998"/>
              </a:lnTo>
              <a:lnTo>
                <a:pt x="0" y="887998"/>
              </a:lnTo>
            </a:path>
          </a:pathLst>
        </a:custGeom>
        <a:noFill/>
        <a:ln w="19050" cap="rnd" cmpd="sng" algn="ctr">
          <a:solidFill>
            <a:schemeClr val="dk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C13BC23-278C-469E-8670-19E5A3767C11}">
      <dsp:nvSpPr>
        <dsp:cNvPr id="0" name=""/>
        <dsp:cNvSpPr/>
      </dsp:nvSpPr>
      <dsp:spPr>
        <a:xfrm>
          <a:off x="4473575" y="1209882"/>
          <a:ext cx="1370605" cy="887998"/>
        </a:xfrm>
        <a:custGeom>
          <a:avLst/>
          <a:gdLst/>
          <a:ahLst/>
          <a:cxnLst/>
          <a:rect l="0" t="0" r="0" b="0"/>
          <a:pathLst>
            <a:path>
              <a:moveTo>
                <a:pt x="0" y="0"/>
              </a:moveTo>
              <a:lnTo>
                <a:pt x="0" y="887998"/>
              </a:lnTo>
              <a:lnTo>
                <a:pt x="1370605" y="887998"/>
              </a:lnTo>
            </a:path>
          </a:pathLst>
        </a:custGeom>
        <a:noFill/>
        <a:ln w="19050"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9677423-A508-4B4B-8D1B-485A7D42FCFA}">
      <dsp:nvSpPr>
        <dsp:cNvPr id="0" name=""/>
        <dsp:cNvSpPr/>
      </dsp:nvSpPr>
      <dsp:spPr>
        <a:xfrm>
          <a:off x="2137753" y="2580488"/>
          <a:ext cx="202695" cy="887998"/>
        </a:xfrm>
        <a:custGeom>
          <a:avLst/>
          <a:gdLst/>
          <a:ahLst/>
          <a:cxnLst/>
          <a:rect l="0" t="0" r="0" b="0"/>
          <a:pathLst>
            <a:path>
              <a:moveTo>
                <a:pt x="0" y="0"/>
              </a:moveTo>
              <a:lnTo>
                <a:pt x="0" y="887998"/>
              </a:lnTo>
              <a:lnTo>
                <a:pt x="202695" y="887998"/>
              </a:lnTo>
            </a:path>
          </a:pathLst>
        </a:custGeom>
        <a:noFill/>
        <a:ln w="19050" cap="rnd" cmpd="sng" algn="ctr">
          <a:solidFill>
            <a:schemeClr val="dk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DC0F990-141B-4ABC-8E09-EA478ED95FD5}">
      <dsp:nvSpPr>
        <dsp:cNvPr id="0" name=""/>
        <dsp:cNvSpPr/>
      </dsp:nvSpPr>
      <dsp:spPr>
        <a:xfrm>
          <a:off x="1935058" y="2580488"/>
          <a:ext cx="202695" cy="887998"/>
        </a:xfrm>
        <a:custGeom>
          <a:avLst/>
          <a:gdLst/>
          <a:ahLst/>
          <a:cxnLst/>
          <a:rect l="0" t="0" r="0" b="0"/>
          <a:pathLst>
            <a:path>
              <a:moveTo>
                <a:pt x="202695" y="0"/>
              </a:moveTo>
              <a:lnTo>
                <a:pt x="202695" y="887998"/>
              </a:lnTo>
              <a:lnTo>
                <a:pt x="0" y="887998"/>
              </a:lnTo>
            </a:path>
          </a:pathLst>
        </a:custGeom>
        <a:noFill/>
        <a:ln w="19050" cap="rnd" cmpd="sng" algn="ctr">
          <a:solidFill>
            <a:schemeClr val="dk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C4EFF2-445F-4267-8276-3476572E2322}">
      <dsp:nvSpPr>
        <dsp:cNvPr id="0" name=""/>
        <dsp:cNvSpPr/>
      </dsp:nvSpPr>
      <dsp:spPr>
        <a:xfrm>
          <a:off x="3102969" y="1209882"/>
          <a:ext cx="1370605" cy="887998"/>
        </a:xfrm>
        <a:custGeom>
          <a:avLst/>
          <a:gdLst/>
          <a:ahLst/>
          <a:cxnLst/>
          <a:rect l="0" t="0" r="0" b="0"/>
          <a:pathLst>
            <a:path>
              <a:moveTo>
                <a:pt x="1370605" y="0"/>
              </a:moveTo>
              <a:lnTo>
                <a:pt x="1370605" y="887998"/>
              </a:lnTo>
              <a:lnTo>
                <a:pt x="0" y="887998"/>
              </a:lnTo>
            </a:path>
          </a:pathLst>
        </a:custGeom>
        <a:noFill/>
        <a:ln w="19050"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4F9536A-212F-4EE6-8E36-1F7330E5587D}">
      <dsp:nvSpPr>
        <dsp:cNvPr id="0" name=""/>
        <dsp:cNvSpPr/>
      </dsp:nvSpPr>
      <dsp:spPr>
        <a:xfrm>
          <a:off x="3508359" y="244667"/>
          <a:ext cx="1930430" cy="965215"/>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US" sz="1300" kern="1200" dirty="0"/>
            <a:t>[KB Rafique]  CEO</a:t>
          </a:r>
        </a:p>
      </dsp:txBody>
      <dsp:txXfrm>
        <a:off x="3508359" y="244667"/>
        <a:ext cx="1930430" cy="965215"/>
      </dsp:txXfrm>
    </dsp:sp>
    <dsp:sp modelId="{940E95D1-7142-4E02-A0BE-B91C30369A64}">
      <dsp:nvSpPr>
        <dsp:cNvPr id="0" name=""/>
        <dsp:cNvSpPr/>
      </dsp:nvSpPr>
      <dsp:spPr>
        <a:xfrm>
          <a:off x="1172538" y="1615273"/>
          <a:ext cx="1930430" cy="965215"/>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US" sz="1300" kern="1200" dirty="0"/>
            <a:t>[Kemi Banjo ] Chief Finance Officer </a:t>
          </a:r>
        </a:p>
      </dsp:txBody>
      <dsp:txXfrm>
        <a:off x="1172538" y="1615273"/>
        <a:ext cx="1930430" cy="965215"/>
      </dsp:txXfrm>
    </dsp:sp>
    <dsp:sp modelId="{08F61584-B8B8-4DD7-A9CB-E16EF2024AD1}">
      <dsp:nvSpPr>
        <dsp:cNvPr id="0" name=""/>
        <dsp:cNvSpPr/>
      </dsp:nvSpPr>
      <dsp:spPr>
        <a:xfrm>
          <a:off x="4628" y="2985879"/>
          <a:ext cx="1930430" cy="965215"/>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US" sz="1300" kern="1200" dirty="0"/>
            <a:t>[Pinar </a:t>
          </a:r>
          <a:r>
            <a:rPr lang="en-US" sz="1300" kern="1200" dirty="0" err="1"/>
            <a:t>Altitas</a:t>
          </a:r>
          <a:r>
            <a:rPr lang="en-US" sz="1300" kern="1200" dirty="0"/>
            <a:t>] CTO</a:t>
          </a:r>
        </a:p>
      </dsp:txBody>
      <dsp:txXfrm>
        <a:off x="4628" y="2985879"/>
        <a:ext cx="1930430" cy="965215"/>
      </dsp:txXfrm>
    </dsp:sp>
    <dsp:sp modelId="{14F192BF-2D3E-4CA9-8D4B-DAA255E1B9B5}">
      <dsp:nvSpPr>
        <dsp:cNvPr id="0" name=""/>
        <dsp:cNvSpPr/>
      </dsp:nvSpPr>
      <dsp:spPr>
        <a:xfrm>
          <a:off x="2340449" y="2985879"/>
          <a:ext cx="1930430" cy="965215"/>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US" sz="1300" kern="1200" dirty="0"/>
            <a:t>[TBC]</a:t>
          </a:r>
        </a:p>
        <a:p>
          <a:pPr lvl="0" algn="ctr" defTabSz="577850">
            <a:lnSpc>
              <a:spcPct val="90000"/>
            </a:lnSpc>
            <a:spcBef>
              <a:spcPct val="0"/>
            </a:spcBef>
            <a:spcAft>
              <a:spcPct val="35000"/>
            </a:spcAft>
          </a:pPr>
          <a:r>
            <a:rPr lang="en-US" sz="1300" kern="1200" dirty="0"/>
            <a:t>Compliance </a:t>
          </a:r>
        </a:p>
      </dsp:txBody>
      <dsp:txXfrm>
        <a:off x="2340449" y="2985879"/>
        <a:ext cx="1930430" cy="965215"/>
      </dsp:txXfrm>
    </dsp:sp>
    <dsp:sp modelId="{90C4D103-D8EC-4AE9-9837-CA62A2D19FD8}">
      <dsp:nvSpPr>
        <dsp:cNvPr id="0" name=""/>
        <dsp:cNvSpPr/>
      </dsp:nvSpPr>
      <dsp:spPr>
        <a:xfrm>
          <a:off x="5844180" y="1615273"/>
          <a:ext cx="1930430" cy="965215"/>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US" sz="1300" kern="1200" dirty="0"/>
            <a:t>[M A Khan] Vice President</a:t>
          </a:r>
        </a:p>
      </dsp:txBody>
      <dsp:txXfrm>
        <a:off x="5844180" y="1615273"/>
        <a:ext cx="1930430" cy="965215"/>
      </dsp:txXfrm>
    </dsp:sp>
    <dsp:sp modelId="{A89B8676-DBDE-4D5E-B560-ECAFCA50202A}">
      <dsp:nvSpPr>
        <dsp:cNvPr id="0" name=""/>
        <dsp:cNvSpPr/>
      </dsp:nvSpPr>
      <dsp:spPr>
        <a:xfrm>
          <a:off x="4676270" y="2985879"/>
          <a:ext cx="1930430" cy="965215"/>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US" sz="1300" kern="1200" dirty="0"/>
            <a:t>[TBC]</a:t>
          </a:r>
        </a:p>
        <a:p>
          <a:pPr lvl="0" algn="ctr" defTabSz="577850">
            <a:lnSpc>
              <a:spcPct val="90000"/>
            </a:lnSpc>
            <a:spcBef>
              <a:spcPct val="0"/>
            </a:spcBef>
            <a:spcAft>
              <a:spcPct val="35000"/>
            </a:spcAft>
          </a:pPr>
          <a:r>
            <a:rPr lang="en-US" sz="1300" kern="1200" dirty="0"/>
            <a:t>Operational Director</a:t>
          </a:r>
        </a:p>
        <a:p>
          <a:pPr lvl="0" algn="ctr" defTabSz="577850">
            <a:lnSpc>
              <a:spcPct val="90000"/>
            </a:lnSpc>
            <a:spcBef>
              <a:spcPct val="0"/>
            </a:spcBef>
            <a:spcAft>
              <a:spcPct val="35000"/>
            </a:spcAft>
          </a:pPr>
          <a:endParaRPr lang="en-US" sz="1300" kern="1200" dirty="0"/>
        </a:p>
        <a:p>
          <a:pPr lvl="0" algn="ctr" defTabSz="577850">
            <a:lnSpc>
              <a:spcPct val="90000"/>
            </a:lnSpc>
            <a:spcBef>
              <a:spcPct val="0"/>
            </a:spcBef>
            <a:spcAft>
              <a:spcPct val="35000"/>
            </a:spcAft>
          </a:pPr>
          <a:r>
            <a:rPr lang="en-US" sz="1300" kern="1200" dirty="0"/>
            <a:t>  </a:t>
          </a:r>
        </a:p>
      </dsp:txBody>
      <dsp:txXfrm>
        <a:off x="4676270" y="2985879"/>
        <a:ext cx="1930430" cy="965215"/>
      </dsp:txXfrm>
    </dsp:sp>
    <dsp:sp modelId="{93D11AF9-526A-4A25-B855-9018C0E40F8B}">
      <dsp:nvSpPr>
        <dsp:cNvPr id="0" name=""/>
        <dsp:cNvSpPr/>
      </dsp:nvSpPr>
      <dsp:spPr>
        <a:xfrm>
          <a:off x="7012091" y="2985879"/>
          <a:ext cx="1930430" cy="965215"/>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US" sz="1300" kern="1200" dirty="0"/>
            <a:t>[TBC ] Operational Manager </a:t>
          </a:r>
        </a:p>
      </dsp:txBody>
      <dsp:txXfrm>
        <a:off x="7012091" y="2985879"/>
        <a:ext cx="1930430" cy="96521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2BCAFC7A-71DD-4C2C-B63D-60FDC7DD5449}" type="datetimeFigureOut">
              <a:rPr lang="en-US" smtClean="0"/>
              <a:t>12/16/2019</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DA6FC261-E491-4C42-A663-B95247CC46D9}" type="slidenum">
              <a:rPr lang="en-US" smtClean="0"/>
              <a:t>‹#›</a:t>
            </a:fld>
            <a:endParaRPr lang="en-US"/>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D85ECAFD-F005-4163-B10D-85806DC43F93}" type="datetimeFigureOut">
              <a:rPr lang="en-US" smtClean="0"/>
              <a:t>12/16/2019</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333E963C-1534-4F8D-B2A7-66D81AA25953}" type="slidenum">
              <a:rPr lang="en-US" smtClean="0"/>
              <a:t>‹#›</a:t>
            </a:fld>
            <a:endParaRPr lang="en-US"/>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a:t>
            </a:fld>
            <a:endParaRPr lang="en-US"/>
          </a:p>
        </p:txBody>
      </p:sp>
    </p:spTree>
    <p:extLst>
      <p:ext uri="{BB962C8B-B14F-4D97-AF65-F5344CB8AC3E}">
        <p14:creationId xmlns:p14="http://schemas.microsoft.com/office/powerpoint/2010/main" val="98792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3</a:t>
            </a:fld>
            <a:endParaRPr lang="en-US"/>
          </a:p>
        </p:txBody>
      </p:sp>
    </p:spTree>
    <p:extLst>
      <p:ext uri="{BB962C8B-B14F-4D97-AF65-F5344CB8AC3E}">
        <p14:creationId xmlns:p14="http://schemas.microsoft.com/office/powerpoint/2010/main" val="732057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6</a:t>
            </a:fld>
            <a:endParaRPr lang="en-US"/>
          </a:p>
        </p:txBody>
      </p:sp>
    </p:spTree>
    <p:extLst>
      <p:ext uri="{BB962C8B-B14F-4D97-AF65-F5344CB8AC3E}">
        <p14:creationId xmlns:p14="http://schemas.microsoft.com/office/powerpoint/2010/main" val="38228941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7</a:t>
            </a:fld>
            <a:endParaRPr lang="en-US"/>
          </a:p>
        </p:txBody>
      </p:sp>
    </p:spTree>
    <p:extLst>
      <p:ext uri="{BB962C8B-B14F-4D97-AF65-F5344CB8AC3E}">
        <p14:creationId xmlns:p14="http://schemas.microsoft.com/office/powerpoint/2010/main" val="1524450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9</a:t>
            </a:fld>
            <a:endParaRPr lang="en-US"/>
          </a:p>
        </p:txBody>
      </p:sp>
    </p:spTree>
    <p:extLst>
      <p:ext uri="{BB962C8B-B14F-4D97-AF65-F5344CB8AC3E}">
        <p14:creationId xmlns:p14="http://schemas.microsoft.com/office/powerpoint/2010/main" val="3937284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10</a:t>
            </a:fld>
            <a:endParaRPr lang="en-US"/>
          </a:p>
        </p:txBody>
      </p:sp>
    </p:spTree>
    <p:extLst>
      <p:ext uri="{BB962C8B-B14F-4D97-AF65-F5344CB8AC3E}">
        <p14:creationId xmlns:p14="http://schemas.microsoft.com/office/powerpoint/2010/main" val="2124427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33E963C-1534-4F8D-B2A7-66D81AA25953}" type="slidenum">
              <a:rPr lang="en-US" smtClean="0"/>
              <a:t>13</a:t>
            </a:fld>
            <a:endParaRPr lang="en-US"/>
          </a:p>
        </p:txBody>
      </p:sp>
    </p:spTree>
    <p:extLst>
      <p:ext uri="{BB962C8B-B14F-4D97-AF65-F5344CB8AC3E}">
        <p14:creationId xmlns:p14="http://schemas.microsoft.com/office/powerpoint/2010/main" val="1314507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14</a:t>
            </a:fld>
            <a:endParaRPr lang="en-US"/>
          </a:p>
        </p:txBody>
      </p:sp>
    </p:spTree>
    <p:extLst>
      <p:ext uri="{BB962C8B-B14F-4D97-AF65-F5344CB8AC3E}">
        <p14:creationId xmlns:p14="http://schemas.microsoft.com/office/powerpoint/2010/main" val="9641810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17</a:t>
            </a:fld>
            <a:endParaRPr lang="en-US"/>
          </a:p>
        </p:txBody>
      </p:sp>
    </p:spTree>
    <p:extLst>
      <p:ext uri="{BB962C8B-B14F-4D97-AF65-F5344CB8AC3E}">
        <p14:creationId xmlns:p14="http://schemas.microsoft.com/office/powerpoint/2010/main" val="14438866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12/16/2019</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12/16/2019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12/16/2019</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12/16/2019</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12/16/2019</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smtClean="0"/>
              <a:t>12/16/2019</a:t>
            </a:fld>
            <a:endParaRPr lang="en-US" dirty="0"/>
          </a:p>
        </p:txBody>
      </p:sp>
      <p:sp>
        <p:nvSpPr>
          <p:cNvPr id="5" name="Footer Placeholder 3"/>
          <p:cNvSpPr>
            <a:spLocks noGrp="1"/>
          </p:cNvSpPr>
          <p:nvPr>
            <p:ph type="ftr" sz="quarter" idx="11"/>
          </p:nvPr>
        </p:nvSpPr>
        <p:spPr/>
        <p:txBody>
          <a:bodyPr/>
          <a:lstStyle/>
          <a:p>
            <a:r>
              <a:rPr lang="en-US" dirty="0"/>
              <a:t>Add a footer</a:t>
            </a:r>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12/16/2019</a:t>
            </a:fld>
            <a:endParaRPr lang="en-US" dirty="0"/>
          </a:p>
        </p:txBody>
      </p:sp>
      <p:sp>
        <p:nvSpPr>
          <p:cNvPr id="5" name="Footer Placeholder 2"/>
          <p:cNvSpPr>
            <a:spLocks noGrp="1"/>
          </p:cNvSpPr>
          <p:nvPr>
            <p:ph type="ftr" sz="quarter" idx="11"/>
          </p:nvPr>
        </p:nvSpPr>
        <p:spPr/>
        <p:txBody>
          <a:bodyPr/>
          <a:lstStyle/>
          <a:p>
            <a:r>
              <a:rPr lang="en-US" dirty="0"/>
              <a:t>Add a footer</a:t>
            </a:r>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12/16/2019</a:t>
            </a:fld>
            <a:endParaRPr lang="en-US" dirty="0"/>
          </a:p>
        </p:txBody>
      </p:sp>
      <p:sp>
        <p:nvSpPr>
          <p:cNvPr id="5" name="Footer Placeholder 5"/>
          <p:cNvSpPr>
            <a:spLocks noGrp="1"/>
          </p:cNvSpPr>
          <p:nvPr>
            <p:ph type="ftr" sz="quarter" idx="11"/>
          </p:nvPr>
        </p:nvSpPr>
        <p:spPr/>
        <p:txBody>
          <a:bodyPr/>
          <a:lstStyle/>
          <a:p>
            <a:r>
              <a:rPr lang="en-US" dirty="0"/>
              <a:t>Add a footer</a:t>
            </a:r>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12/16/2019</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12/16/2019</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12/16/2019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a:buNone/>
            </a:pPr>
            <a:r>
              <a:rPr lang="en-US"/>
              <a:t>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12/16/2019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12/16/2019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574801" y="4953000"/>
            <a:ext cx="7999315" cy="1074057"/>
          </a:xfrm>
        </p:spPr>
        <p:txBody>
          <a:bodyPr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12/16/2019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10" name="Text Placeholder 3"/>
          <p:cNvSpPr>
            <a:spLocks noGrp="1"/>
          </p:cNvSpPr>
          <p:nvPr>
            <p:ph type="body" sz="half" idx="2"/>
          </p:nvPr>
        </p:nvSpPr>
        <p:spPr>
          <a:xfrm>
            <a:off x="1154954" y="4350657"/>
            <a:ext cx="8825659" cy="16764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3" name="Text Placeholder 3"/>
          <p:cNvSpPr>
            <a:spLocks noGrp="1"/>
          </p:cNvSpPr>
          <p:nvPr>
            <p:ph type="body" sz="half" idx="13"/>
          </p:nvPr>
        </p:nvSpPr>
        <p:spPr>
          <a:xfrm>
            <a:off x="1154953" y="3848610"/>
            <a:ext cx="8825659" cy="588517"/>
          </a:xfrm>
        </p:spPr>
        <p:txBody>
          <a:bodyPr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12/16/2019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12/16/2019</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12/16/2019</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12/16/2019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430213"/>
            <a:ext cx="7423149" cy="5826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12/16/2019</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fld id="{4AAD347D-5ACD-4C99-B74B-A9C85AD731AF}" type="datetimeFigureOut">
              <a:rPr lang="en-US" smtClean="0"/>
              <a:pPr/>
              <a:t>12/16/2019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jp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154954" y="1447802"/>
            <a:ext cx="9539939" cy="1059656"/>
          </a:xfrm>
        </p:spPr>
        <p:txBody>
          <a:bodyPr/>
          <a:lstStyle/>
          <a:p>
            <a:r>
              <a:rPr lang="en-US" sz="5400" dirty="0"/>
              <a:t>Air Aston (UK Based Airline)</a:t>
            </a:r>
          </a:p>
        </p:txBody>
      </p:sp>
      <p:sp>
        <p:nvSpPr>
          <p:cNvPr id="6" name="Subtitle 5"/>
          <p:cNvSpPr>
            <a:spLocks noGrp="1"/>
          </p:cNvSpPr>
          <p:nvPr>
            <p:ph type="subTitle" idx="1"/>
          </p:nvPr>
        </p:nvSpPr>
        <p:spPr>
          <a:xfrm>
            <a:off x="1154955" y="2507458"/>
            <a:ext cx="8825658" cy="3178447"/>
          </a:xfrm>
        </p:spPr>
        <p:txBody>
          <a:bodyPr>
            <a:normAutofit/>
          </a:bodyPr>
          <a:lstStyle/>
          <a:p>
            <a:endParaRPr lang="en-US" dirty="0"/>
          </a:p>
          <a:p>
            <a:r>
              <a:rPr lang="en-US" dirty="0"/>
              <a:t>Low cost regional airline with value for money service</a:t>
            </a:r>
          </a:p>
          <a:p>
            <a:endParaRPr lang="en-US" dirty="0"/>
          </a:p>
          <a:p>
            <a:endParaRPr lang="en-US" dirty="0"/>
          </a:p>
          <a:p>
            <a:endParaRPr lang="en-US" dirty="0"/>
          </a:p>
          <a:p>
            <a:endParaRPr lang="en-US" dirty="0"/>
          </a:p>
          <a:p>
            <a:endParaRPr lang="en-US" dirty="0"/>
          </a:p>
        </p:txBody>
      </p:sp>
      <p:pic>
        <p:nvPicPr>
          <p:cNvPr id="4" name="Picture 3">
            <a:extLst>
              <a:ext uri="{FF2B5EF4-FFF2-40B4-BE49-F238E27FC236}">
                <a16:creationId xmlns:a16="http://schemas.microsoft.com/office/drawing/2014/main" id="{B3466018-AD33-4711-AABF-19C3D6D6E072}"/>
              </a:ext>
            </a:extLst>
          </p:cNvPr>
          <p:cNvPicPr>
            <a:picLocks noChangeAspect="1"/>
          </p:cNvPicPr>
          <p:nvPr/>
        </p:nvPicPr>
        <p:blipFill>
          <a:blip r:embed="rId3"/>
          <a:stretch>
            <a:fillRect/>
          </a:stretch>
        </p:blipFill>
        <p:spPr>
          <a:xfrm>
            <a:off x="-314151" y="-543268"/>
            <a:ext cx="4446381" cy="2685834"/>
          </a:xfrm>
          <a:prstGeom prst="rect">
            <a:avLst/>
          </a:prstGeom>
        </p:spPr>
      </p:pic>
      <p:pic>
        <p:nvPicPr>
          <p:cNvPr id="5" name="Picture 4" descr="A large passenger jet flying through a cloudy blue sky&#10;&#10;Description automatically generated">
            <a:extLst>
              <a:ext uri="{FF2B5EF4-FFF2-40B4-BE49-F238E27FC236}">
                <a16:creationId xmlns:a16="http://schemas.microsoft.com/office/drawing/2014/main" id="{28B74DB4-69BE-4BAC-9FB6-CC087B47B8F3}"/>
              </a:ext>
            </a:extLst>
          </p:cNvPr>
          <p:cNvPicPr>
            <a:picLocks noChangeAspect="1"/>
          </p:cNvPicPr>
          <p:nvPr/>
        </p:nvPicPr>
        <p:blipFill>
          <a:blip r:embed="rId4"/>
          <a:stretch>
            <a:fillRect/>
          </a:stretch>
        </p:blipFill>
        <p:spPr>
          <a:xfrm>
            <a:off x="2159747" y="3567114"/>
            <a:ext cx="7530352" cy="309730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5519" y="2232212"/>
            <a:ext cx="11882874" cy="3580759"/>
          </a:xfrm>
        </p:spPr>
        <p:txBody>
          <a:bodyPr/>
          <a:lstStyle/>
          <a:p>
            <a:pPr algn="ctr"/>
            <a:r>
              <a:rPr lang="en-US" sz="4000" b="1" dirty="0">
                <a:solidFill>
                  <a:srgbClr val="FF0000"/>
                </a:solidFill>
              </a:rPr>
              <a:t>Our mission is to make Air Aston a preferred choice for all air Travelers</a:t>
            </a:r>
          </a:p>
        </p:txBody>
      </p:sp>
      <p:sp>
        <p:nvSpPr>
          <p:cNvPr id="3" name="Title 1"/>
          <p:cNvSpPr txBox="1">
            <a:spLocks/>
          </p:cNvSpPr>
          <p:nvPr/>
        </p:nvSpPr>
        <p:spPr>
          <a:xfrm>
            <a:off x="116542" y="1506071"/>
            <a:ext cx="11618258" cy="797857"/>
          </a:xfrm>
          <a:prstGeom prst="rect">
            <a:avLst/>
          </a:prstGeom>
        </p:spPr>
        <p:txBody>
          <a:bodyPr vert="horz" lIns="91440" tIns="45720" rIns="91440" bIns="45720" rtlCol="0" anchor="t">
            <a:noAutofit/>
          </a:bodyPr>
          <a:lstStyle>
            <a:lvl1pPr algn="l" defTabSz="457200" rtl="0" eaLnBrk="1" latinLnBrk="0" hangingPunct="1">
              <a:spcBef>
                <a:spcPct val="0"/>
              </a:spcBef>
              <a:buNone/>
              <a:defRPr sz="48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dirty="0"/>
              <a:t>       </a:t>
            </a:r>
            <a:r>
              <a:rPr lang="en-US" sz="4000" b="1" dirty="0">
                <a:solidFill>
                  <a:schemeClr val="bg1"/>
                </a:solidFill>
              </a:rPr>
              <a:t>Our Flying Mission At Air Aston</a:t>
            </a:r>
          </a:p>
        </p:txBody>
      </p:sp>
      <p:pic>
        <p:nvPicPr>
          <p:cNvPr id="5" name="Picture 4">
            <a:extLst>
              <a:ext uri="{FF2B5EF4-FFF2-40B4-BE49-F238E27FC236}">
                <a16:creationId xmlns:a16="http://schemas.microsoft.com/office/drawing/2014/main" id="{CB9DF611-F366-4893-8F74-C2945412C178}"/>
              </a:ext>
            </a:extLst>
          </p:cNvPr>
          <p:cNvPicPr>
            <a:picLocks noChangeAspect="1"/>
          </p:cNvPicPr>
          <p:nvPr/>
        </p:nvPicPr>
        <p:blipFill>
          <a:blip r:embed="rId2"/>
          <a:stretch>
            <a:fillRect/>
          </a:stretch>
        </p:blipFill>
        <p:spPr>
          <a:xfrm>
            <a:off x="0" y="-226594"/>
            <a:ext cx="3530649" cy="2132687"/>
          </a:xfrm>
          <a:prstGeom prst="rect">
            <a:avLst/>
          </a:prstGeom>
        </p:spPr>
      </p:pic>
      <p:pic>
        <p:nvPicPr>
          <p:cNvPr id="2" name="Picture 1">
            <a:extLst>
              <a:ext uri="{FF2B5EF4-FFF2-40B4-BE49-F238E27FC236}">
                <a16:creationId xmlns:a16="http://schemas.microsoft.com/office/drawing/2014/main" id="{C49A022F-B29F-4D4D-A791-C1DE9A0DCB75}"/>
              </a:ext>
            </a:extLst>
          </p:cNvPr>
          <p:cNvPicPr>
            <a:picLocks noChangeAspect="1"/>
          </p:cNvPicPr>
          <p:nvPr/>
        </p:nvPicPr>
        <p:blipFill>
          <a:blip r:embed="rId3"/>
          <a:stretch>
            <a:fillRect/>
          </a:stretch>
        </p:blipFill>
        <p:spPr>
          <a:xfrm>
            <a:off x="2686851" y="4036593"/>
            <a:ext cx="6239435" cy="2587549"/>
          </a:xfrm>
          <a:prstGeom prst="rect">
            <a:avLst/>
          </a:prstGeom>
        </p:spPr>
      </p:pic>
    </p:spTree>
    <p:extLst>
      <p:ext uri="{BB962C8B-B14F-4D97-AF65-F5344CB8AC3E}">
        <p14:creationId xmlns:p14="http://schemas.microsoft.com/office/powerpoint/2010/main" val="3108204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5380" y="327562"/>
            <a:ext cx="9404723" cy="1138843"/>
          </a:xfrm>
        </p:spPr>
        <p:txBody>
          <a:bodyPr/>
          <a:lstStyle/>
          <a:p>
            <a:pPr algn="ctr"/>
            <a:r>
              <a:rPr lang="en-US" sz="3600" b="1" dirty="0">
                <a:solidFill>
                  <a:schemeClr val="bg1"/>
                </a:solidFill>
              </a:rPr>
              <a:t>Product Description</a:t>
            </a:r>
            <a:r>
              <a:rPr lang="en-US" sz="3600" b="1" dirty="0"/>
              <a:t>.</a:t>
            </a:r>
          </a:p>
        </p:txBody>
      </p:sp>
      <p:sp>
        <p:nvSpPr>
          <p:cNvPr id="5" name="Content Placeholder 4"/>
          <p:cNvSpPr>
            <a:spLocks noGrp="1"/>
          </p:cNvSpPr>
          <p:nvPr>
            <p:ph idx="1"/>
          </p:nvPr>
        </p:nvSpPr>
        <p:spPr>
          <a:xfrm>
            <a:off x="87483" y="1010195"/>
            <a:ext cx="9875286" cy="4306388"/>
          </a:xfrm>
        </p:spPr>
        <p:txBody>
          <a:bodyPr/>
          <a:lstStyle/>
          <a:p>
            <a:r>
              <a:rPr lang="en-US" dirty="0"/>
              <a:t>Value for money service with guaranteed seats for Corporate Customers to Dublin and Belfast</a:t>
            </a:r>
          </a:p>
          <a:p>
            <a:pPr marL="0" indent="0">
              <a:buNone/>
            </a:pPr>
            <a:endParaRPr lang="en-US" dirty="0"/>
          </a:p>
          <a:p>
            <a:r>
              <a:rPr lang="en-US" dirty="0"/>
              <a:t>Our focus is to ensure corporate clients get priority on flights to both destinations</a:t>
            </a:r>
          </a:p>
          <a:p>
            <a:pPr marL="0" indent="0">
              <a:buNone/>
            </a:pPr>
            <a:endParaRPr lang="en-US" dirty="0"/>
          </a:p>
          <a:p>
            <a:r>
              <a:rPr lang="en-US" dirty="0"/>
              <a:t>Refurbished fleet of Airbus A320</a:t>
            </a:r>
          </a:p>
          <a:p>
            <a:endParaRPr lang="en-GB" dirty="0"/>
          </a:p>
        </p:txBody>
      </p:sp>
      <p:sp>
        <p:nvSpPr>
          <p:cNvPr id="6" name="Title 1"/>
          <p:cNvSpPr txBox="1">
            <a:spLocks/>
          </p:cNvSpPr>
          <p:nvPr/>
        </p:nvSpPr>
        <p:spPr>
          <a:xfrm>
            <a:off x="1390694" y="3527975"/>
            <a:ext cx="9404723" cy="1138843"/>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600" b="1" dirty="0" smtClean="0">
                <a:solidFill>
                  <a:schemeClr val="bg1"/>
                </a:solidFill>
              </a:rPr>
              <a:t>Objectives</a:t>
            </a:r>
            <a:r>
              <a:rPr lang="en-US" sz="3600" b="1" dirty="0" smtClean="0"/>
              <a:t>.</a:t>
            </a:r>
            <a:endParaRPr lang="en-US" sz="3600"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59104B-666C-462D-9040-B37C99C3ECF3}"/>
              </a:ext>
            </a:extLst>
          </p:cNvPr>
          <p:cNvSpPr>
            <a:spLocks noGrp="1"/>
          </p:cNvSpPr>
          <p:nvPr>
            <p:ph type="title"/>
          </p:nvPr>
        </p:nvSpPr>
        <p:spPr>
          <a:xfrm>
            <a:off x="646111" y="452718"/>
            <a:ext cx="9404723" cy="1400530"/>
          </a:xfrm>
          <a:prstGeom prst="rect">
            <a:avLst/>
          </a:prstGeom>
        </p:spPr>
        <p:txBody>
          <a:bodyPr anchor="t">
            <a:normAutofit/>
          </a:bodyPr>
          <a:lstStyle/>
          <a:p>
            <a:pPr marL="0" indent="0">
              <a:buNone/>
            </a:pPr>
            <a:r>
              <a:rPr lang="en-GB" dirty="0"/>
              <a:t> </a:t>
            </a:r>
          </a:p>
          <a:p>
            <a:endParaRPr lang="en-GB" dirty="0"/>
          </a:p>
        </p:txBody>
      </p:sp>
      <p:pic>
        <p:nvPicPr>
          <p:cNvPr id="4" name="Picture 3">
            <a:extLst>
              <a:ext uri="{FF2B5EF4-FFF2-40B4-BE49-F238E27FC236}">
                <a16:creationId xmlns:a16="http://schemas.microsoft.com/office/drawing/2014/main" id="{7764B8AC-D2B1-4072-82B6-D4C62601C6D8}"/>
              </a:ext>
            </a:extLst>
          </p:cNvPr>
          <p:cNvPicPr>
            <a:picLocks noChangeAspect="1"/>
          </p:cNvPicPr>
          <p:nvPr/>
        </p:nvPicPr>
        <p:blipFill>
          <a:blip r:embed="rId3"/>
          <a:stretch>
            <a:fillRect/>
          </a:stretch>
        </p:blipFill>
        <p:spPr>
          <a:xfrm>
            <a:off x="470647" y="176493"/>
            <a:ext cx="11658600" cy="6753224"/>
          </a:xfrm>
          <a:prstGeom prst="rect">
            <a:avLst/>
          </a:prstGeom>
          <a:noFill/>
        </p:spPr>
      </p:pic>
      <p:pic>
        <p:nvPicPr>
          <p:cNvPr id="5" name="Picture 4">
            <a:extLst>
              <a:ext uri="{FF2B5EF4-FFF2-40B4-BE49-F238E27FC236}">
                <a16:creationId xmlns:a16="http://schemas.microsoft.com/office/drawing/2014/main" id="{CC272BD6-EB2E-4B12-9C75-74A982E598A5}"/>
              </a:ext>
            </a:extLst>
          </p:cNvPr>
          <p:cNvPicPr>
            <a:picLocks noChangeAspect="1"/>
          </p:cNvPicPr>
          <p:nvPr/>
        </p:nvPicPr>
        <p:blipFill>
          <a:blip r:embed="rId4"/>
          <a:stretch>
            <a:fillRect/>
          </a:stretch>
        </p:blipFill>
        <p:spPr>
          <a:xfrm>
            <a:off x="-186883" y="-320447"/>
            <a:ext cx="3606358" cy="2173695"/>
          </a:xfrm>
          <a:prstGeom prst="rect">
            <a:avLst/>
          </a:prstGeom>
        </p:spPr>
      </p:pic>
      <p:pic>
        <p:nvPicPr>
          <p:cNvPr id="6" name="Picture 5">
            <a:extLst>
              <a:ext uri="{FF2B5EF4-FFF2-40B4-BE49-F238E27FC236}">
                <a16:creationId xmlns:a16="http://schemas.microsoft.com/office/drawing/2014/main" id="{C3041C5A-220A-442D-AABC-95D717109636}"/>
              </a:ext>
            </a:extLst>
          </p:cNvPr>
          <p:cNvPicPr>
            <a:picLocks noChangeAspect="1"/>
          </p:cNvPicPr>
          <p:nvPr/>
        </p:nvPicPr>
        <p:blipFill>
          <a:blip r:embed="rId5"/>
          <a:stretch>
            <a:fillRect/>
          </a:stretch>
        </p:blipFill>
        <p:spPr>
          <a:xfrm>
            <a:off x="197223" y="2853297"/>
            <a:ext cx="3487271" cy="2417950"/>
          </a:xfrm>
          <a:prstGeom prst="rect">
            <a:avLst/>
          </a:prstGeom>
        </p:spPr>
      </p:pic>
    </p:spTree>
    <p:extLst>
      <p:ext uri="{BB962C8B-B14F-4D97-AF65-F5344CB8AC3E}">
        <p14:creationId xmlns:p14="http://schemas.microsoft.com/office/powerpoint/2010/main" val="1728009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383" y="1398494"/>
            <a:ext cx="9801452" cy="1021977"/>
          </a:xfrm>
        </p:spPr>
        <p:txBody>
          <a:bodyPr/>
          <a:lstStyle/>
          <a:p>
            <a:r>
              <a:rPr lang="en-US" b="1" dirty="0">
                <a:solidFill>
                  <a:schemeClr val="bg1"/>
                </a:solidFill>
              </a:rPr>
              <a:t>Shareholding</a:t>
            </a:r>
            <a:br>
              <a:rPr lang="en-US" b="1" dirty="0">
                <a:solidFill>
                  <a:schemeClr val="bg1"/>
                </a:solidFill>
              </a:rPr>
            </a:br>
            <a:r>
              <a:rPr lang="en-US" b="1" dirty="0">
                <a:solidFill>
                  <a:schemeClr val="bg1"/>
                </a:solidFill>
              </a:rPr>
              <a:t/>
            </a:r>
            <a:br>
              <a:rPr lang="en-US" b="1" dirty="0">
                <a:solidFill>
                  <a:schemeClr val="bg1"/>
                </a:solidFill>
              </a:rPr>
            </a:br>
            <a:endParaRPr lang="en-GB" b="1" dirty="0">
              <a:solidFill>
                <a:schemeClr val="bg1"/>
              </a:solidFill>
            </a:endParaRPr>
          </a:p>
        </p:txBody>
      </p:sp>
      <p:sp>
        <p:nvSpPr>
          <p:cNvPr id="3" name="Content Placeholder 2"/>
          <p:cNvSpPr>
            <a:spLocks noGrp="1"/>
          </p:cNvSpPr>
          <p:nvPr>
            <p:ph idx="1"/>
          </p:nvPr>
        </p:nvSpPr>
        <p:spPr>
          <a:xfrm>
            <a:off x="248402" y="2644588"/>
            <a:ext cx="9801452" cy="4213412"/>
          </a:xfrm>
        </p:spPr>
        <p:txBody>
          <a:bodyPr>
            <a:normAutofit/>
          </a:bodyPr>
          <a:lstStyle/>
          <a:p>
            <a:r>
              <a:rPr lang="en-US" dirty="0"/>
              <a:t>The company was founded in 2017 by </a:t>
            </a:r>
            <a:r>
              <a:rPr lang="en-US" dirty="0" smtClean="0"/>
              <a:t>4 </a:t>
            </a:r>
            <a:r>
              <a:rPr lang="en-US" dirty="0"/>
              <a:t>professionals all very highly skilled in their professions. Our founders are, </a:t>
            </a:r>
            <a:r>
              <a:rPr lang="en-US" dirty="0" err="1"/>
              <a:t>Arif</a:t>
            </a:r>
            <a:r>
              <a:rPr lang="en-US" dirty="0"/>
              <a:t> Khan, Kemi Banjo,  Pinar </a:t>
            </a:r>
            <a:r>
              <a:rPr lang="en-US" dirty="0" err="1"/>
              <a:t>Altintas</a:t>
            </a:r>
            <a:r>
              <a:rPr lang="en-US" dirty="0"/>
              <a:t> and KB Rafique. All possess an 5% stake in Air Aston. </a:t>
            </a:r>
          </a:p>
          <a:p>
            <a:pPr marL="0" indent="0">
              <a:buNone/>
            </a:pPr>
            <a:endParaRPr lang="en-US" dirty="0"/>
          </a:p>
          <a:p>
            <a:r>
              <a:rPr lang="en-US" dirty="0"/>
              <a:t>The company’s ownership will be between our founders as well as three of the highest equity holders on our board of directors, JP Morgan, Abu Dhabi Investment Council and </a:t>
            </a:r>
            <a:r>
              <a:rPr lang="en-US" dirty="0" smtClean="0"/>
              <a:t>Sterling </a:t>
            </a:r>
            <a:r>
              <a:rPr lang="en-US" dirty="0" err="1" smtClean="0"/>
              <a:t>Devere</a:t>
            </a:r>
            <a:r>
              <a:rPr lang="en-US" dirty="0" smtClean="0"/>
              <a:t>.  </a:t>
            </a:r>
            <a:endParaRPr lang="en-US" dirty="0"/>
          </a:p>
          <a:p>
            <a:endParaRPr lang="en-US" dirty="0"/>
          </a:p>
          <a:p>
            <a:r>
              <a:rPr lang="en-US" dirty="0"/>
              <a:t>JP Morgan has a total of </a:t>
            </a:r>
            <a:r>
              <a:rPr lang="en-US" dirty="0" smtClean="0"/>
              <a:t>35</a:t>
            </a:r>
            <a:r>
              <a:rPr lang="en-US" dirty="0" smtClean="0"/>
              <a:t>%, </a:t>
            </a:r>
            <a:r>
              <a:rPr lang="en-US" dirty="0"/>
              <a:t>ADIC has </a:t>
            </a:r>
            <a:r>
              <a:rPr lang="en-US" dirty="0" smtClean="0"/>
              <a:t>25</a:t>
            </a:r>
            <a:r>
              <a:rPr lang="en-US" dirty="0" smtClean="0"/>
              <a:t>% </a:t>
            </a:r>
            <a:r>
              <a:rPr lang="en-US" dirty="0"/>
              <a:t>and </a:t>
            </a:r>
            <a:r>
              <a:rPr lang="en-US" dirty="0" smtClean="0"/>
              <a:t>20% </a:t>
            </a:r>
            <a:r>
              <a:rPr lang="en-US" dirty="0"/>
              <a:t>given to </a:t>
            </a:r>
            <a:r>
              <a:rPr lang="en-US" dirty="0" smtClean="0"/>
              <a:t>Sterling </a:t>
            </a:r>
            <a:r>
              <a:rPr lang="en-US" dirty="0" err="1" smtClean="0"/>
              <a:t>Devere</a:t>
            </a:r>
            <a:r>
              <a:rPr lang="en-US" dirty="0" smtClean="0"/>
              <a:t>. </a:t>
            </a:r>
            <a:r>
              <a:rPr lang="en-US" dirty="0"/>
              <a:t>We have plans to float the company on the Stock Exchange. </a:t>
            </a:r>
            <a:endParaRPr lang="en-GB" dirty="0"/>
          </a:p>
        </p:txBody>
      </p:sp>
      <p:pic>
        <p:nvPicPr>
          <p:cNvPr id="5" name="Picture 4">
            <a:extLst>
              <a:ext uri="{FF2B5EF4-FFF2-40B4-BE49-F238E27FC236}">
                <a16:creationId xmlns:a16="http://schemas.microsoft.com/office/drawing/2014/main" id="{140BE723-26C7-498B-9292-363A5B1DB5A2}"/>
              </a:ext>
            </a:extLst>
          </p:cNvPr>
          <p:cNvPicPr>
            <a:picLocks noChangeAspect="1"/>
          </p:cNvPicPr>
          <p:nvPr/>
        </p:nvPicPr>
        <p:blipFill>
          <a:blip r:embed="rId2"/>
          <a:stretch>
            <a:fillRect/>
          </a:stretch>
        </p:blipFill>
        <p:spPr>
          <a:xfrm>
            <a:off x="-204130" y="-506070"/>
            <a:ext cx="3693972" cy="2231342"/>
          </a:xfrm>
          <a:prstGeom prst="rect">
            <a:avLst/>
          </a:prstGeom>
        </p:spPr>
      </p:pic>
      <p:pic>
        <p:nvPicPr>
          <p:cNvPr id="6" name="Picture 5">
            <a:extLst>
              <a:ext uri="{FF2B5EF4-FFF2-40B4-BE49-F238E27FC236}">
                <a16:creationId xmlns:a16="http://schemas.microsoft.com/office/drawing/2014/main" id="{E9CD6710-88C6-46A5-AA08-5F29D779FED0}"/>
              </a:ext>
            </a:extLst>
          </p:cNvPr>
          <p:cNvPicPr>
            <a:picLocks noChangeAspect="1"/>
          </p:cNvPicPr>
          <p:nvPr/>
        </p:nvPicPr>
        <p:blipFill>
          <a:blip r:embed="rId3"/>
          <a:stretch>
            <a:fillRect/>
          </a:stretch>
        </p:blipFill>
        <p:spPr>
          <a:xfrm>
            <a:off x="7378279" y="189129"/>
            <a:ext cx="4401343" cy="2231342"/>
          </a:xfrm>
          <a:prstGeom prst="rect">
            <a:avLst/>
          </a:prstGeom>
        </p:spPr>
      </p:pic>
    </p:spTree>
    <p:extLst>
      <p:ext uri="{BB962C8B-B14F-4D97-AF65-F5344CB8AC3E}">
        <p14:creationId xmlns:p14="http://schemas.microsoft.com/office/powerpoint/2010/main" val="234117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557" y="1073800"/>
            <a:ext cx="9404723" cy="959222"/>
          </a:xfrm>
        </p:spPr>
        <p:txBody>
          <a:bodyPr/>
          <a:lstStyle/>
          <a:p>
            <a:pPr algn="ctr"/>
            <a:r>
              <a:rPr lang="en-US" sz="4800" b="1" dirty="0">
                <a:solidFill>
                  <a:schemeClr val="bg1"/>
                </a:solidFill>
              </a:rPr>
              <a:t>PESTEL</a:t>
            </a:r>
          </a:p>
        </p:txBody>
      </p:sp>
      <p:sp>
        <p:nvSpPr>
          <p:cNvPr id="3" name="Content Placeholder 2"/>
          <p:cNvSpPr>
            <a:spLocks noGrp="1"/>
          </p:cNvSpPr>
          <p:nvPr>
            <p:ph idx="1"/>
          </p:nvPr>
        </p:nvSpPr>
        <p:spPr>
          <a:xfrm>
            <a:off x="184557" y="1828801"/>
            <a:ext cx="11393488" cy="4751294"/>
          </a:xfrm>
        </p:spPr>
        <p:txBody>
          <a:bodyPr>
            <a:normAutofit lnSpcReduction="10000"/>
          </a:bodyPr>
          <a:lstStyle/>
          <a:p>
            <a:pPr marL="0" indent="0">
              <a:buNone/>
            </a:pPr>
            <a:r>
              <a:rPr lang="en-US" b="1" u="sng" dirty="0">
                <a:solidFill>
                  <a:schemeClr val="bg1"/>
                </a:solidFill>
              </a:rPr>
              <a:t>Political Factors: </a:t>
            </a:r>
          </a:p>
          <a:p>
            <a:pPr marL="0" indent="0">
              <a:buNone/>
            </a:pPr>
            <a:r>
              <a:rPr lang="en-US" sz="1600" dirty="0"/>
              <a:t>Some countries are a political no fly zone such as North </a:t>
            </a:r>
            <a:r>
              <a:rPr lang="en-US" sz="1600" dirty="0" smtClean="0"/>
              <a:t>Korea.</a:t>
            </a:r>
            <a:endParaRPr lang="en-US" sz="1600" dirty="0"/>
          </a:p>
          <a:p>
            <a:pPr marL="0" indent="0">
              <a:buNone/>
            </a:pPr>
            <a:r>
              <a:rPr lang="en-US" sz="1600" dirty="0"/>
              <a:t>Strict Regulations</a:t>
            </a:r>
            <a:r>
              <a:rPr lang="en-US" sz="1600" dirty="0" smtClean="0"/>
              <a:t>.</a:t>
            </a:r>
          </a:p>
          <a:p>
            <a:pPr marL="0" indent="0">
              <a:buNone/>
            </a:pPr>
            <a:endParaRPr lang="en-US" sz="1600" dirty="0"/>
          </a:p>
          <a:p>
            <a:pPr marL="0" indent="0">
              <a:buNone/>
            </a:pPr>
            <a:r>
              <a:rPr lang="en-US" b="1" u="sng" dirty="0">
                <a:solidFill>
                  <a:schemeClr val="bg1"/>
                </a:solidFill>
              </a:rPr>
              <a:t>Economic Factors: </a:t>
            </a:r>
          </a:p>
          <a:p>
            <a:pPr marL="0" indent="0">
              <a:buNone/>
            </a:pPr>
            <a:r>
              <a:rPr lang="en-US" sz="1600" dirty="0"/>
              <a:t>Global Recession.</a:t>
            </a:r>
          </a:p>
          <a:p>
            <a:pPr marL="0" indent="0">
              <a:buNone/>
            </a:pPr>
            <a:r>
              <a:rPr lang="en-US" sz="2400" b="1" u="sng" dirty="0">
                <a:solidFill>
                  <a:schemeClr val="bg1"/>
                </a:solidFill>
              </a:rPr>
              <a:t>Social Factors: </a:t>
            </a:r>
          </a:p>
          <a:p>
            <a:pPr marL="0" indent="0">
              <a:buNone/>
            </a:pPr>
            <a:r>
              <a:rPr lang="en-US" sz="1600" dirty="0"/>
              <a:t>Meeting the needs of every individual from each and every background and demographic.</a:t>
            </a:r>
          </a:p>
          <a:p>
            <a:pPr marL="0" indent="0">
              <a:buNone/>
            </a:pPr>
            <a:r>
              <a:rPr lang="en-US" sz="1600" dirty="0"/>
              <a:t>There have been less business class travelers and this has been a major loss for airlines. Automation has also led to less people flying to business destinations because they can simply hold a conference call or Skype meeting.</a:t>
            </a:r>
          </a:p>
          <a:p>
            <a:pPr marL="0" indent="0">
              <a:buNone/>
            </a:pPr>
            <a:r>
              <a:rPr lang="en-US" b="1" u="sng" dirty="0">
                <a:solidFill>
                  <a:schemeClr val="bg1"/>
                </a:solidFill>
              </a:rPr>
              <a:t>Technological Factors:</a:t>
            </a:r>
          </a:p>
          <a:p>
            <a:pPr marL="0" indent="0">
              <a:buNone/>
            </a:pPr>
            <a:r>
              <a:rPr lang="en-US" sz="1600" dirty="0"/>
              <a:t>Airlines today have had to embrace several technological changes in their services. Most passengers now prefer to access ticketing and checking in services via their mobile devices as opposed to manually.</a:t>
            </a:r>
          </a:p>
          <a:p>
            <a:pPr marL="0" indent="0">
              <a:buNone/>
            </a:pPr>
            <a:endParaRPr lang="en-US" dirty="0"/>
          </a:p>
          <a:p>
            <a:pPr marL="0" indent="0">
              <a:buNone/>
            </a:pPr>
            <a:endParaRPr lang="en-US" dirty="0"/>
          </a:p>
          <a:p>
            <a:pPr marL="0" indent="0">
              <a:buNone/>
            </a:pPr>
            <a:endParaRPr lang="en-US" dirty="0"/>
          </a:p>
          <a:p>
            <a:endParaRPr lang="en-GB" dirty="0"/>
          </a:p>
        </p:txBody>
      </p:sp>
      <p:pic>
        <p:nvPicPr>
          <p:cNvPr id="5" name="Picture 4">
            <a:extLst>
              <a:ext uri="{FF2B5EF4-FFF2-40B4-BE49-F238E27FC236}">
                <a16:creationId xmlns:a16="http://schemas.microsoft.com/office/drawing/2014/main" id="{B62A7256-4EFB-4557-8C2D-705770863630}"/>
              </a:ext>
            </a:extLst>
          </p:cNvPr>
          <p:cNvPicPr>
            <a:picLocks noChangeAspect="1"/>
          </p:cNvPicPr>
          <p:nvPr/>
        </p:nvPicPr>
        <p:blipFill>
          <a:blip r:embed="rId3"/>
          <a:stretch>
            <a:fillRect/>
          </a:stretch>
        </p:blipFill>
        <p:spPr>
          <a:xfrm>
            <a:off x="-134858" y="-213415"/>
            <a:ext cx="3362152" cy="1841377"/>
          </a:xfrm>
          <a:prstGeom prst="rect">
            <a:avLst/>
          </a:prstGeom>
        </p:spPr>
      </p:pic>
      <p:pic>
        <p:nvPicPr>
          <p:cNvPr id="6" name="Picture 5" descr="A large passenger jet flying through a cloudy blue sky&#10;&#10;Description automatically generated">
            <a:extLst>
              <a:ext uri="{FF2B5EF4-FFF2-40B4-BE49-F238E27FC236}">
                <a16:creationId xmlns:a16="http://schemas.microsoft.com/office/drawing/2014/main" id="{69A6C8B9-EEF3-4465-A134-BBEA0CF91C06}"/>
              </a:ext>
            </a:extLst>
          </p:cNvPr>
          <p:cNvPicPr>
            <a:picLocks noChangeAspect="1"/>
          </p:cNvPicPr>
          <p:nvPr/>
        </p:nvPicPr>
        <p:blipFill>
          <a:blip r:embed="rId4"/>
          <a:stretch>
            <a:fillRect/>
          </a:stretch>
        </p:blipFill>
        <p:spPr>
          <a:xfrm>
            <a:off x="8087515" y="38565"/>
            <a:ext cx="4020709" cy="194527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993059"/>
            <a:ext cx="9404723" cy="784630"/>
          </a:xfrm>
        </p:spPr>
        <p:txBody>
          <a:bodyPr/>
          <a:lstStyle/>
          <a:p>
            <a:r>
              <a:rPr lang="en-US" dirty="0"/>
              <a:t>                  </a:t>
            </a:r>
            <a:r>
              <a:rPr lang="en-US" sz="4800" b="1" dirty="0">
                <a:solidFill>
                  <a:schemeClr val="bg1"/>
                </a:solidFill>
              </a:rPr>
              <a:t>SWOT Analysis</a:t>
            </a:r>
            <a:endParaRPr lang="en-US" b="1" dirty="0">
              <a:solidFill>
                <a:schemeClr val="bg1"/>
              </a:solidFill>
            </a:endParaRPr>
          </a:p>
        </p:txBody>
      </p:sp>
      <p:sp>
        <p:nvSpPr>
          <p:cNvPr id="5" name="Content Placeholder 4"/>
          <p:cNvSpPr>
            <a:spLocks noGrp="1"/>
          </p:cNvSpPr>
          <p:nvPr>
            <p:ph idx="1"/>
          </p:nvPr>
        </p:nvSpPr>
        <p:spPr>
          <a:xfrm>
            <a:off x="117988" y="2054942"/>
            <a:ext cx="11700386" cy="4650658"/>
          </a:xfrm>
        </p:spPr>
        <p:txBody>
          <a:bodyPr/>
          <a:lstStyle/>
          <a:p>
            <a:r>
              <a:rPr lang="en-US" b="1" dirty="0">
                <a:solidFill>
                  <a:schemeClr val="bg1"/>
                </a:solidFill>
              </a:rPr>
              <a:t>Strengths: </a:t>
            </a:r>
            <a:r>
              <a:rPr lang="en-US" dirty="0"/>
              <a:t>New low cost airline, value for money, premium service, 2 style cabin, home service, extra baggage allowance, discounts for pensioners, direct flights.</a:t>
            </a:r>
          </a:p>
          <a:p>
            <a:pPr marL="0" indent="0">
              <a:buNone/>
            </a:pPr>
            <a:endParaRPr lang="en-US" dirty="0"/>
          </a:p>
          <a:p>
            <a:r>
              <a:rPr lang="en-US" b="1" dirty="0">
                <a:solidFill>
                  <a:schemeClr val="bg1"/>
                </a:solidFill>
              </a:rPr>
              <a:t>Opportunities: </a:t>
            </a:r>
            <a:r>
              <a:rPr lang="en-US" dirty="0"/>
              <a:t>Underserved routes with market demand, private jets &amp; helicopter hire</a:t>
            </a:r>
          </a:p>
          <a:p>
            <a:pPr marL="0" indent="0">
              <a:buNone/>
            </a:pPr>
            <a:endParaRPr lang="en-US" dirty="0"/>
          </a:p>
          <a:p>
            <a:r>
              <a:rPr lang="en-US" b="1" dirty="0">
                <a:solidFill>
                  <a:schemeClr val="bg1"/>
                </a:solidFill>
              </a:rPr>
              <a:t>Weaknesses: </a:t>
            </a:r>
            <a:r>
              <a:rPr lang="en-US" dirty="0"/>
              <a:t>33% volatile market, used  aircrafts at high lease rates for first 15 months, high airport charges and fuel for the first 15 months, huge competition from mega airlines.</a:t>
            </a:r>
          </a:p>
          <a:p>
            <a:pPr marL="0" indent="0">
              <a:buNone/>
            </a:pPr>
            <a:endParaRPr lang="en-US" dirty="0"/>
          </a:p>
          <a:p>
            <a:r>
              <a:rPr lang="en-US" b="1" dirty="0" smtClean="0">
                <a:solidFill>
                  <a:schemeClr val="bg1"/>
                </a:solidFill>
              </a:rPr>
              <a:t>Targets: </a:t>
            </a:r>
            <a:r>
              <a:rPr lang="en-US" dirty="0"/>
              <a:t>One low operational cost, experienced team, low cost VIP service with value for money, extra seats with low fuel consumption</a:t>
            </a:r>
          </a:p>
        </p:txBody>
      </p:sp>
      <p:pic>
        <p:nvPicPr>
          <p:cNvPr id="4" name="Picture 3">
            <a:extLst>
              <a:ext uri="{FF2B5EF4-FFF2-40B4-BE49-F238E27FC236}">
                <a16:creationId xmlns:a16="http://schemas.microsoft.com/office/drawing/2014/main" id="{296C7201-D726-46AC-9A7A-21D460E96571}"/>
              </a:ext>
            </a:extLst>
          </p:cNvPr>
          <p:cNvPicPr>
            <a:picLocks noChangeAspect="1"/>
          </p:cNvPicPr>
          <p:nvPr/>
        </p:nvPicPr>
        <p:blipFill>
          <a:blip r:embed="rId3"/>
          <a:stretch>
            <a:fillRect/>
          </a:stretch>
        </p:blipFill>
        <p:spPr>
          <a:xfrm>
            <a:off x="-81070" y="-346077"/>
            <a:ext cx="3515879" cy="212376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453" y="1694328"/>
            <a:ext cx="9608382" cy="1174377"/>
          </a:xfrm>
        </p:spPr>
        <p:txBody>
          <a:bodyPr/>
          <a:lstStyle/>
          <a:p>
            <a:r>
              <a:rPr lang="en-US" b="1" dirty="0">
                <a:solidFill>
                  <a:schemeClr val="bg1"/>
                </a:solidFill>
              </a:rPr>
              <a:t>Industry Analysis</a:t>
            </a:r>
            <a:endParaRPr lang="en-GB" b="1" dirty="0">
              <a:solidFill>
                <a:schemeClr val="bg1"/>
              </a:solidFill>
            </a:endParaRPr>
          </a:p>
        </p:txBody>
      </p:sp>
      <p:sp>
        <p:nvSpPr>
          <p:cNvPr id="3" name="Content Placeholder 2"/>
          <p:cNvSpPr>
            <a:spLocks noGrp="1"/>
          </p:cNvSpPr>
          <p:nvPr>
            <p:ph idx="1"/>
          </p:nvPr>
        </p:nvSpPr>
        <p:spPr>
          <a:xfrm>
            <a:off x="442452" y="2477193"/>
            <a:ext cx="10638503" cy="3798100"/>
          </a:xfrm>
        </p:spPr>
        <p:txBody>
          <a:bodyPr>
            <a:normAutofit lnSpcReduction="10000"/>
          </a:bodyPr>
          <a:lstStyle/>
          <a:p>
            <a:pPr marL="0" indent="0">
              <a:buNone/>
            </a:pPr>
            <a:r>
              <a:rPr lang="en-GB" dirty="0"/>
              <a:t>Following a review of the local and regional market, Air Aston team saw a gap in the market and decided to pursue this shortfall as a business opportunity.</a:t>
            </a:r>
          </a:p>
          <a:p>
            <a:endParaRPr lang="en-GB" dirty="0"/>
          </a:p>
          <a:p>
            <a:r>
              <a:rPr lang="en-GB" dirty="0"/>
              <a:t>Corporate Businesses</a:t>
            </a:r>
          </a:p>
          <a:p>
            <a:r>
              <a:rPr lang="en-GB" dirty="0"/>
              <a:t>Tradesman</a:t>
            </a:r>
          </a:p>
          <a:p>
            <a:r>
              <a:rPr lang="en-GB" dirty="0"/>
              <a:t>Construction Industry Council (CIC)</a:t>
            </a:r>
          </a:p>
          <a:p>
            <a:pPr marL="0" indent="0">
              <a:buNone/>
            </a:pPr>
            <a:endParaRPr lang="en-GB" dirty="0"/>
          </a:p>
          <a:p>
            <a:pPr marL="0" indent="0">
              <a:buNone/>
            </a:pPr>
            <a:r>
              <a:rPr lang="en-GB" dirty="0"/>
              <a:t>Both of the above clientele want confirmed flights 2.5 hrs before Dublin and Belfast opening for businesses</a:t>
            </a:r>
          </a:p>
          <a:p>
            <a:pPr marL="0" indent="0">
              <a:buNone/>
            </a:pPr>
            <a:r>
              <a:rPr lang="en-GB" dirty="0"/>
              <a:t>2 hours departure for home after business closes.</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243598B6-828F-42B8-AAA2-29A2CC42C7B5}"/>
              </a:ext>
            </a:extLst>
          </p:cNvPr>
          <p:cNvPicPr>
            <a:picLocks noChangeAspect="1"/>
          </p:cNvPicPr>
          <p:nvPr/>
        </p:nvPicPr>
        <p:blipFill>
          <a:blip r:embed="rId2"/>
          <a:stretch>
            <a:fillRect/>
          </a:stretch>
        </p:blipFill>
        <p:spPr>
          <a:xfrm>
            <a:off x="-288898" y="-442519"/>
            <a:ext cx="4361365" cy="2628767"/>
          </a:xfrm>
          <a:prstGeom prst="rect">
            <a:avLst/>
          </a:prstGeom>
        </p:spPr>
      </p:pic>
      <p:pic>
        <p:nvPicPr>
          <p:cNvPr id="5" name="Picture 4">
            <a:extLst>
              <a:ext uri="{FF2B5EF4-FFF2-40B4-BE49-F238E27FC236}">
                <a16:creationId xmlns:a16="http://schemas.microsoft.com/office/drawing/2014/main" id="{98DDB119-27D2-4F7C-B4CE-15A92AFCEB9D}"/>
              </a:ext>
            </a:extLst>
          </p:cNvPr>
          <p:cNvPicPr>
            <a:picLocks noChangeAspect="1"/>
          </p:cNvPicPr>
          <p:nvPr/>
        </p:nvPicPr>
        <p:blipFill>
          <a:blip r:embed="rId3"/>
          <a:stretch>
            <a:fillRect/>
          </a:stretch>
        </p:blipFill>
        <p:spPr>
          <a:xfrm>
            <a:off x="6777878" y="3251030"/>
            <a:ext cx="3692899" cy="1754522"/>
          </a:xfrm>
          <a:prstGeom prst="rect">
            <a:avLst/>
          </a:prstGeom>
        </p:spPr>
      </p:pic>
    </p:spTree>
    <p:extLst>
      <p:ext uri="{BB962C8B-B14F-4D97-AF65-F5344CB8AC3E}">
        <p14:creationId xmlns:p14="http://schemas.microsoft.com/office/powerpoint/2010/main" val="2025891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27" y="964276"/>
            <a:ext cx="11779135" cy="5770821"/>
          </a:xfrm>
        </p:spPr>
        <p:txBody>
          <a:bodyPr/>
          <a:lstStyle/>
          <a:p>
            <a:r>
              <a:rPr lang="en-US" sz="4000" b="1" dirty="0">
                <a:solidFill>
                  <a:schemeClr val="bg1"/>
                </a:solidFill>
              </a:rPr>
              <a:t>Market Analysis</a:t>
            </a:r>
            <a:br>
              <a:rPr lang="en-US" sz="4000" b="1" dirty="0">
                <a:solidFill>
                  <a:schemeClr val="bg1"/>
                </a:solidFill>
              </a:rPr>
            </a:br>
            <a:r>
              <a:rPr lang="en-US" sz="2400" b="1" dirty="0">
                <a:solidFill>
                  <a:schemeClr val="tx1"/>
                </a:solidFill>
              </a:rPr>
              <a:t>During our market research we discovered customers wanted little bit above low cost flight</a:t>
            </a:r>
            <a:br>
              <a:rPr lang="en-US" sz="2400" b="1" dirty="0">
                <a:solidFill>
                  <a:schemeClr val="tx1"/>
                </a:solidFill>
              </a:rPr>
            </a:br>
            <a:r>
              <a:rPr lang="en-US" sz="4000" dirty="0"/>
              <a:t/>
            </a:r>
            <a:br>
              <a:rPr lang="en-US" sz="4000" dirty="0"/>
            </a:br>
            <a:r>
              <a:rPr lang="en-US" sz="2800" dirty="0"/>
              <a:t>Low cost Premium Service with added value of free seat selection</a:t>
            </a:r>
            <a:br>
              <a:rPr lang="en-US" sz="2800" dirty="0"/>
            </a:br>
            <a:r>
              <a:rPr lang="en-US" sz="2800" dirty="0"/>
              <a:t/>
            </a:r>
            <a:br>
              <a:rPr lang="en-US" sz="2800" dirty="0"/>
            </a:br>
            <a:r>
              <a:rPr lang="en-US" sz="2800" dirty="0"/>
              <a:t>Premium snacks and drinks included</a:t>
            </a:r>
            <a:br>
              <a:rPr lang="en-US" sz="2800" dirty="0"/>
            </a:br>
            <a:r>
              <a:rPr lang="en-US" sz="2800" dirty="0"/>
              <a:t/>
            </a:r>
            <a:br>
              <a:rPr lang="en-US" sz="2800" dirty="0"/>
            </a:br>
            <a:r>
              <a:rPr lang="en-US" sz="2800" dirty="0"/>
              <a:t>Cargo Demand for underserved routes both in and out</a:t>
            </a:r>
            <a:br>
              <a:rPr lang="en-US" sz="2800" dirty="0"/>
            </a:br>
            <a:r>
              <a:rPr lang="en-US" sz="2800" dirty="0"/>
              <a:t/>
            </a:r>
            <a:br>
              <a:rPr lang="en-US" sz="2800" dirty="0"/>
            </a:br>
            <a:r>
              <a:rPr lang="en-US" sz="2800" dirty="0"/>
              <a:t>Target Customers: Corporate Clients, Students, Pensioners, Discounted rates for pensioners and students with extra baggage allowance </a:t>
            </a:r>
            <a:br>
              <a:rPr lang="en-US" sz="2800" dirty="0"/>
            </a:br>
            <a:r>
              <a:rPr lang="en-US" sz="2800" dirty="0"/>
              <a:t/>
            </a:r>
            <a:br>
              <a:rPr lang="en-US" sz="2800" dirty="0"/>
            </a:br>
            <a:r>
              <a:rPr lang="en-US" sz="4000" dirty="0"/>
              <a:t/>
            </a:r>
            <a:br>
              <a:rPr lang="en-US" sz="4000" dirty="0"/>
            </a:br>
            <a:r>
              <a:rPr lang="en-US" sz="4000" dirty="0"/>
              <a:t/>
            </a:r>
            <a:br>
              <a:rPr lang="en-US" sz="4000" dirty="0"/>
            </a:br>
            <a:r>
              <a:rPr lang="en-US" sz="4000" dirty="0"/>
              <a:t/>
            </a:r>
            <a:br>
              <a:rPr lang="en-US" sz="4000" dirty="0"/>
            </a:br>
            <a:r>
              <a:rPr lang="en-US" sz="4000" dirty="0"/>
              <a:t/>
            </a:r>
            <a:br>
              <a:rPr lang="en-US" sz="4000" dirty="0"/>
            </a:br>
            <a:r>
              <a:rPr lang="en-US" sz="4000" dirty="0"/>
              <a:t/>
            </a:r>
            <a:br>
              <a:rPr lang="en-US" sz="4000" dirty="0"/>
            </a:br>
            <a:endParaRPr lang="en-US" sz="4000" dirty="0"/>
          </a:p>
        </p:txBody>
      </p:sp>
      <p:pic>
        <p:nvPicPr>
          <p:cNvPr id="5" name="Content Placeholder 4">
            <a:extLst>
              <a:ext uri="{FF2B5EF4-FFF2-40B4-BE49-F238E27FC236}">
                <a16:creationId xmlns:a16="http://schemas.microsoft.com/office/drawing/2014/main" id="{0BE33F73-E5BB-42C7-A0F3-DD269719501D}"/>
              </a:ext>
            </a:extLst>
          </p:cNvPr>
          <p:cNvPicPr>
            <a:picLocks noGrp="1" noChangeAspect="1"/>
          </p:cNvPicPr>
          <p:nvPr>
            <p:ph idx="1"/>
          </p:nvPr>
        </p:nvPicPr>
        <p:blipFill>
          <a:blip r:embed="rId3"/>
          <a:stretch>
            <a:fillRect/>
          </a:stretch>
        </p:blipFill>
        <p:spPr>
          <a:xfrm>
            <a:off x="-152758" y="-379435"/>
            <a:ext cx="3841060" cy="1868129"/>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491" y="1150374"/>
            <a:ext cx="11867536" cy="800462"/>
          </a:xfrm>
        </p:spPr>
        <p:txBody>
          <a:bodyPr/>
          <a:lstStyle/>
          <a:p>
            <a:r>
              <a:rPr lang="en-US" b="1" dirty="0">
                <a:solidFill>
                  <a:schemeClr val="bg1"/>
                </a:solidFill>
              </a:rPr>
              <a:t>Market Plan and Strategy</a:t>
            </a:r>
          </a:p>
        </p:txBody>
      </p:sp>
      <p:sp>
        <p:nvSpPr>
          <p:cNvPr id="5" name="Content Placeholder 4"/>
          <p:cNvSpPr>
            <a:spLocks noGrp="1"/>
          </p:cNvSpPr>
          <p:nvPr>
            <p:ph idx="1"/>
          </p:nvPr>
        </p:nvSpPr>
        <p:spPr>
          <a:xfrm>
            <a:off x="363794" y="1950836"/>
            <a:ext cx="11182095" cy="4764596"/>
          </a:xfrm>
        </p:spPr>
        <p:txBody>
          <a:bodyPr/>
          <a:lstStyle/>
          <a:p>
            <a:r>
              <a:rPr lang="en-US" b="1" dirty="0">
                <a:solidFill>
                  <a:schemeClr val="bg1"/>
                </a:solidFill>
              </a:rPr>
              <a:t>1-5 Years Vision and Plan: </a:t>
            </a:r>
            <a:r>
              <a:rPr lang="en-US" dirty="0"/>
              <a:t>After</a:t>
            </a:r>
            <a:r>
              <a:rPr lang="en-US" b="1" dirty="0">
                <a:solidFill>
                  <a:schemeClr val="bg1"/>
                </a:solidFill>
              </a:rPr>
              <a:t> </a:t>
            </a:r>
            <a:r>
              <a:rPr lang="en-US" dirty="0"/>
              <a:t>the first 2 years increase flights from 1 to 2 per day to Dublin and Belfast. In the 5</a:t>
            </a:r>
            <a:r>
              <a:rPr lang="en-US" baseline="30000" dirty="0"/>
              <a:t>th</a:t>
            </a:r>
            <a:r>
              <a:rPr lang="en-US" dirty="0"/>
              <a:t> year add 2 other underserved routes, Cork and Shannon and with in 5 years increase added routes to two flights per day.</a:t>
            </a:r>
          </a:p>
          <a:p>
            <a:pPr marL="0" indent="0">
              <a:buNone/>
            </a:pPr>
            <a:endParaRPr lang="en-US" dirty="0"/>
          </a:p>
          <a:p>
            <a:r>
              <a:rPr lang="en-US" b="1" dirty="0">
                <a:solidFill>
                  <a:schemeClr val="bg1"/>
                </a:solidFill>
              </a:rPr>
              <a:t>List revenue/profitability objectives:</a:t>
            </a:r>
            <a:r>
              <a:rPr lang="en-US" dirty="0"/>
              <a:t> Air Aston marketing strategy will help secure, 25 ton cargo per flight, revenue of £10’500 per flight (0.42p pkg) and passenger revenue per flight of £17870.00 ( 30 Business @ £199 per seat and 140 Economy @ £85.00 per seat)</a:t>
            </a:r>
          </a:p>
          <a:p>
            <a:pPr marL="0" indent="0">
              <a:buNone/>
            </a:pPr>
            <a:endParaRPr lang="en-US" dirty="0"/>
          </a:p>
          <a:p>
            <a:r>
              <a:rPr lang="en-US" dirty="0"/>
              <a:t>All of our contractual charges are fixed for 5 years, with year 3 get out clause</a:t>
            </a:r>
          </a:p>
        </p:txBody>
      </p:sp>
      <p:pic>
        <p:nvPicPr>
          <p:cNvPr id="3" name="Picture 2">
            <a:extLst>
              <a:ext uri="{FF2B5EF4-FFF2-40B4-BE49-F238E27FC236}">
                <a16:creationId xmlns:a16="http://schemas.microsoft.com/office/drawing/2014/main" id="{AB196ACE-928F-4143-B5FA-F14AB221AB14}"/>
              </a:ext>
            </a:extLst>
          </p:cNvPr>
          <p:cNvPicPr>
            <a:picLocks noChangeAspect="1"/>
          </p:cNvPicPr>
          <p:nvPr/>
        </p:nvPicPr>
        <p:blipFill>
          <a:blip r:embed="rId3"/>
          <a:stretch>
            <a:fillRect/>
          </a:stretch>
        </p:blipFill>
        <p:spPr>
          <a:xfrm>
            <a:off x="-199500" y="-731636"/>
            <a:ext cx="4450466" cy="2682472"/>
          </a:xfrm>
          <a:prstGeom prst="rect">
            <a:avLst/>
          </a:prstGeom>
        </p:spPr>
      </p:pic>
      <p:pic>
        <p:nvPicPr>
          <p:cNvPr id="4" name="Picture 3">
            <a:extLst>
              <a:ext uri="{FF2B5EF4-FFF2-40B4-BE49-F238E27FC236}">
                <a16:creationId xmlns:a16="http://schemas.microsoft.com/office/drawing/2014/main" id="{EE4E80DB-BF2D-436D-85FB-2FD48B55B5A4}"/>
              </a:ext>
            </a:extLst>
          </p:cNvPr>
          <p:cNvPicPr>
            <a:picLocks noChangeAspect="1"/>
          </p:cNvPicPr>
          <p:nvPr/>
        </p:nvPicPr>
        <p:blipFill>
          <a:blip r:embed="rId4"/>
          <a:stretch>
            <a:fillRect/>
          </a:stretch>
        </p:blipFill>
        <p:spPr>
          <a:xfrm>
            <a:off x="7709648" y="163389"/>
            <a:ext cx="4246380" cy="178744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975" y="1541928"/>
            <a:ext cx="9814860" cy="672353"/>
          </a:xfrm>
        </p:spPr>
        <p:txBody>
          <a:bodyPr/>
          <a:lstStyle/>
          <a:p>
            <a:r>
              <a:rPr lang="en-US" b="1" dirty="0">
                <a:solidFill>
                  <a:schemeClr val="bg1"/>
                </a:solidFill>
              </a:rPr>
              <a:t> Marketing and Strategy (Contd)</a:t>
            </a:r>
            <a:endParaRPr lang="en-GB" b="1" dirty="0">
              <a:solidFill>
                <a:schemeClr val="bg1"/>
              </a:solidFill>
            </a:endParaRPr>
          </a:p>
        </p:txBody>
      </p:sp>
      <p:sp>
        <p:nvSpPr>
          <p:cNvPr id="3" name="Content Placeholder 2"/>
          <p:cNvSpPr>
            <a:spLocks noGrp="1"/>
          </p:cNvSpPr>
          <p:nvPr>
            <p:ph idx="1"/>
          </p:nvPr>
        </p:nvSpPr>
        <p:spPr>
          <a:xfrm>
            <a:off x="235974" y="2352502"/>
            <a:ext cx="11297265" cy="4195781"/>
          </a:xfrm>
        </p:spPr>
        <p:txBody>
          <a:bodyPr>
            <a:normAutofit lnSpcReduction="10000"/>
          </a:bodyPr>
          <a:lstStyle/>
          <a:p>
            <a:r>
              <a:rPr lang="en-GB" dirty="0"/>
              <a:t>Air Aston has partnered up with Brightsun Travel Agents, UKDTI and  UK Construction Industry Council </a:t>
            </a:r>
          </a:p>
          <a:p>
            <a:r>
              <a:rPr lang="en-GB" dirty="0"/>
              <a:t>We have also partnered with 10 already busy haulage companies who have confirmed 20 ton cargo per flight both in and out of Heathrow </a:t>
            </a:r>
          </a:p>
          <a:p>
            <a:r>
              <a:rPr lang="en-GB" dirty="0"/>
              <a:t>UKDT1 and UKCIC will give us 68% bums on seats (</a:t>
            </a:r>
            <a:r>
              <a:rPr lang="en-GB" dirty="0" err="1"/>
              <a:t>BoS</a:t>
            </a:r>
            <a:r>
              <a:rPr lang="en-GB" dirty="0"/>
              <a:t>)</a:t>
            </a:r>
          </a:p>
          <a:p>
            <a:endParaRPr lang="en-GB" dirty="0"/>
          </a:p>
          <a:p>
            <a:endParaRPr lang="en-GB" dirty="0"/>
          </a:p>
          <a:p>
            <a:pPr marL="0" indent="0">
              <a:buNone/>
            </a:pPr>
            <a:endParaRPr lang="en-GB" dirty="0"/>
          </a:p>
          <a:p>
            <a:r>
              <a:rPr lang="en-GB" dirty="0"/>
              <a:t>Brightsun will market the remaining 31% of the seats.</a:t>
            </a:r>
          </a:p>
          <a:p>
            <a:r>
              <a:rPr lang="en-GB" dirty="0"/>
              <a:t>Air Aston will need 44% of seats and 10 ton of cargo revenue to cover operational cost and  break even.</a:t>
            </a:r>
          </a:p>
        </p:txBody>
      </p:sp>
      <p:pic>
        <p:nvPicPr>
          <p:cNvPr id="4" name="Picture 3">
            <a:extLst>
              <a:ext uri="{FF2B5EF4-FFF2-40B4-BE49-F238E27FC236}">
                <a16:creationId xmlns:a16="http://schemas.microsoft.com/office/drawing/2014/main" id="{9071A7D5-13A4-4BDC-BC83-FA7ABEB817BB}"/>
              </a:ext>
            </a:extLst>
          </p:cNvPr>
          <p:cNvPicPr>
            <a:picLocks noChangeAspect="1"/>
          </p:cNvPicPr>
          <p:nvPr/>
        </p:nvPicPr>
        <p:blipFill>
          <a:blip r:embed="rId2"/>
          <a:stretch>
            <a:fillRect/>
          </a:stretch>
        </p:blipFill>
        <p:spPr>
          <a:xfrm>
            <a:off x="-279892" y="-468191"/>
            <a:ext cx="4450466" cy="2682472"/>
          </a:xfrm>
          <a:prstGeom prst="rect">
            <a:avLst/>
          </a:prstGeom>
        </p:spPr>
      </p:pic>
      <p:pic>
        <p:nvPicPr>
          <p:cNvPr id="5" name="Picture 4">
            <a:extLst>
              <a:ext uri="{FF2B5EF4-FFF2-40B4-BE49-F238E27FC236}">
                <a16:creationId xmlns:a16="http://schemas.microsoft.com/office/drawing/2014/main" id="{ACC35C0F-CA3D-4D79-B227-985D0F1AE19C}"/>
              </a:ext>
            </a:extLst>
          </p:cNvPr>
          <p:cNvPicPr>
            <a:picLocks noChangeAspect="1"/>
          </p:cNvPicPr>
          <p:nvPr/>
        </p:nvPicPr>
        <p:blipFill>
          <a:blip r:embed="rId3"/>
          <a:stretch>
            <a:fillRect/>
          </a:stretch>
        </p:blipFill>
        <p:spPr>
          <a:xfrm>
            <a:off x="7727577" y="3782548"/>
            <a:ext cx="4087906" cy="1614207"/>
          </a:xfrm>
          <a:prstGeom prst="rect">
            <a:avLst/>
          </a:prstGeom>
        </p:spPr>
      </p:pic>
    </p:spTree>
    <p:extLst>
      <p:ext uri="{BB962C8B-B14F-4D97-AF65-F5344CB8AC3E}">
        <p14:creationId xmlns:p14="http://schemas.microsoft.com/office/powerpoint/2010/main" val="527177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534" y="1221971"/>
            <a:ext cx="9905320" cy="1098443"/>
          </a:xfrm>
        </p:spPr>
        <p:txBody>
          <a:bodyPr/>
          <a:lstStyle/>
          <a:p>
            <a:r>
              <a:rPr lang="en-US" b="1" dirty="0">
                <a:solidFill>
                  <a:schemeClr val="bg1"/>
                </a:solidFill>
              </a:rPr>
              <a:t>Operational Strategy and Location</a:t>
            </a:r>
            <a:endParaRPr lang="en-GB" b="1" dirty="0">
              <a:solidFill>
                <a:schemeClr val="bg1"/>
              </a:solidFill>
            </a:endParaRPr>
          </a:p>
        </p:txBody>
      </p:sp>
      <p:sp>
        <p:nvSpPr>
          <p:cNvPr id="3" name="Content Placeholder 2"/>
          <p:cNvSpPr>
            <a:spLocks noGrp="1"/>
          </p:cNvSpPr>
          <p:nvPr>
            <p:ph idx="1"/>
          </p:nvPr>
        </p:nvSpPr>
        <p:spPr>
          <a:xfrm>
            <a:off x="144534" y="1952510"/>
            <a:ext cx="11611897" cy="4295890"/>
          </a:xfrm>
        </p:spPr>
        <p:txBody>
          <a:bodyPr/>
          <a:lstStyle/>
          <a:p>
            <a:pPr marL="0" indent="0">
              <a:buNone/>
            </a:pPr>
            <a:r>
              <a:rPr lang="en-GB" b="1" dirty="0"/>
              <a:t>Air Aston appoint head office amongst our key clients and 2 local offices to Heathrow Airport</a:t>
            </a:r>
          </a:p>
          <a:p>
            <a:pPr marL="0" indent="0">
              <a:buNone/>
            </a:pPr>
            <a:r>
              <a:rPr lang="en-GB" b="1" dirty="0"/>
              <a:t>To ensure easy movement of staff and equipment</a:t>
            </a:r>
          </a:p>
          <a:p>
            <a:endParaRPr lang="en-GB" b="1" dirty="0">
              <a:solidFill>
                <a:schemeClr val="bg1"/>
              </a:solidFill>
            </a:endParaRPr>
          </a:p>
          <a:p>
            <a:r>
              <a:rPr lang="en-GB" b="1" dirty="0">
                <a:solidFill>
                  <a:schemeClr val="bg1"/>
                </a:solidFill>
              </a:rPr>
              <a:t>Head Office: </a:t>
            </a:r>
            <a:r>
              <a:rPr lang="en-GB" dirty="0"/>
              <a:t>Canary Wharf, Canada Square, London , E14, 5AB</a:t>
            </a:r>
          </a:p>
          <a:p>
            <a:endParaRPr lang="en-GB" b="1" dirty="0">
              <a:solidFill>
                <a:schemeClr val="bg1"/>
              </a:solidFill>
            </a:endParaRPr>
          </a:p>
          <a:p>
            <a:r>
              <a:rPr lang="en-GB" b="1" dirty="0">
                <a:solidFill>
                  <a:schemeClr val="bg1"/>
                </a:solidFill>
              </a:rPr>
              <a:t>Operational Location: </a:t>
            </a:r>
            <a:r>
              <a:rPr lang="en-GB" dirty="0"/>
              <a:t>London Heathrow Airport (LHR), Air Aston, Room 101, North Block, East Wing Terminal 2, Heathrow Airport Hounslow.</a:t>
            </a:r>
          </a:p>
          <a:p>
            <a:pPr marL="0" indent="0">
              <a:buNone/>
            </a:pPr>
            <a:endParaRPr lang="en-GB" dirty="0"/>
          </a:p>
          <a:p>
            <a:r>
              <a:rPr lang="en-GB" b="1" dirty="0">
                <a:solidFill>
                  <a:schemeClr val="bg1"/>
                </a:solidFill>
              </a:rPr>
              <a:t>Control Centre: </a:t>
            </a:r>
            <a:r>
              <a:rPr lang="en-GB" dirty="0"/>
              <a:t>Unit 5 Wallbrook Business Centre Green Lane Hounslow TW4 6NW</a:t>
            </a:r>
          </a:p>
          <a:p>
            <a:endParaRPr lang="en-GB" dirty="0"/>
          </a:p>
          <a:p>
            <a:endParaRPr lang="en-GB" dirty="0"/>
          </a:p>
        </p:txBody>
      </p:sp>
      <p:pic>
        <p:nvPicPr>
          <p:cNvPr id="4" name="Picture 3">
            <a:extLst>
              <a:ext uri="{FF2B5EF4-FFF2-40B4-BE49-F238E27FC236}">
                <a16:creationId xmlns:a16="http://schemas.microsoft.com/office/drawing/2014/main" id="{AAB8C6B8-C972-40B7-80FE-91B2B53FD5E5}"/>
              </a:ext>
            </a:extLst>
          </p:cNvPr>
          <p:cNvPicPr>
            <a:picLocks noChangeAspect="1"/>
          </p:cNvPicPr>
          <p:nvPr/>
        </p:nvPicPr>
        <p:blipFill>
          <a:blip r:embed="rId2"/>
          <a:stretch>
            <a:fillRect/>
          </a:stretch>
        </p:blipFill>
        <p:spPr>
          <a:xfrm>
            <a:off x="-135598" y="-475786"/>
            <a:ext cx="4027139" cy="2427316"/>
          </a:xfrm>
          <a:prstGeom prst="rect">
            <a:avLst/>
          </a:prstGeom>
        </p:spPr>
      </p:pic>
      <p:pic>
        <p:nvPicPr>
          <p:cNvPr id="5" name="Picture 4">
            <a:extLst>
              <a:ext uri="{FF2B5EF4-FFF2-40B4-BE49-F238E27FC236}">
                <a16:creationId xmlns:a16="http://schemas.microsoft.com/office/drawing/2014/main" id="{BFB1B0C8-CF68-44F6-92E5-072607D8616A}"/>
              </a:ext>
            </a:extLst>
          </p:cNvPr>
          <p:cNvPicPr>
            <a:picLocks noChangeAspect="1"/>
          </p:cNvPicPr>
          <p:nvPr/>
        </p:nvPicPr>
        <p:blipFill>
          <a:blip r:embed="rId3"/>
          <a:stretch>
            <a:fillRect/>
          </a:stretch>
        </p:blipFill>
        <p:spPr>
          <a:xfrm>
            <a:off x="9096334" y="2320414"/>
            <a:ext cx="3023947" cy="1790958"/>
          </a:xfrm>
          <a:prstGeom prst="rect">
            <a:avLst/>
          </a:prstGeom>
        </p:spPr>
      </p:pic>
    </p:spTree>
    <p:extLst>
      <p:ext uri="{BB962C8B-B14F-4D97-AF65-F5344CB8AC3E}">
        <p14:creationId xmlns:p14="http://schemas.microsoft.com/office/powerpoint/2010/main" val="1582958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46111" y="1471353"/>
            <a:ext cx="9404723" cy="648391"/>
          </a:xfrm>
        </p:spPr>
        <p:txBody>
          <a:bodyPr/>
          <a:lstStyle/>
          <a:p>
            <a:r>
              <a:rPr lang="en-US" b="1" dirty="0">
                <a:solidFill>
                  <a:schemeClr val="bg1"/>
                </a:solidFill>
              </a:rPr>
              <a:t>The Team Organization Chart</a:t>
            </a:r>
          </a:p>
        </p:txBody>
      </p:sp>
      <p:graphicFrame>
        <p:nvGraphicFramePr>
          <p:cNvPr id="7" name="Content Placeholder 5" descr="Organization Chart showing hierarchical information or reporting relationships in an organization"/>
          <p:cNvGraphicFramePr>
            <a:graphicFrameLocks noGrp="1"/>
          </p:cNvGraphicFramePr>
          <p:nvPr>
            <p:ph idx="1"/>
            <p:extLst>
              <p:ext uri="{D42A27DB-BD31-4B8C-83A1-F6EECF244321}">
                <p14:modId xmlns:p14="http://schemas.microsoft.com/office/powerpoint/2010/main" val="1190324156"/>
              </p:ext>
            </p:extLst>
          </p:nvPr>
        </p:nvGraphicFramePr>
        <p:xfrm>
          <a:off x="1622425" y="2209520"/>
          <a:ext cx="8947150" cy="4195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a:extLst>
              <a:ext uri="{FF2B5EF4-FFF2-40B4-BE49-F238E27FC236}">
                <a16:creationId xmlns:a16="http://schemas.microsoft.com/office/drawing/2014/main" id="{52718EE3-C7AD-4A2A-9CC9-A70CA4C7AF18}"/>
              </a:ext>
            </a:extLst>
          </p:cNvPr>
          <p:cNvPicPr>
            <a:picLocks noChangeAspect="1"/>
          </p:cNvPicPr>
          <p:nvPr/>
        </p:nvPicPr>
        <p:blipFill>
          <a:blip r:embed="rId8"/>
          <a:stretch>
            <a:fillRect/>
          </a:stretch>
        </p:blipFill>
        <p:spPr>
          <a:xfrm>
            <a:off x="-164819" y="-562728"/>
            <a:ext cx="4450466" cy="2682472"/>
          </a:xfrm>
          <a:prstGeom prst="rect">
            <a:avLst/>
          </a:prstGeom>
        </p:spPr>
      </p:pic>
    </p:spTree>
    <p:extLst>
      <p:ext uri="{BB962C8B-B14F-4D97-AF65-F5344CB8AC3E}">
        <p14:creationId xmlns:p14="http://schemas.microsoft.com/office/powerpoint/2010/main" val="2114842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4632" y="1278194"/>
            <a:ext cx="9537291" cy="953729"/>
          </a:xfrm>
        </p:spPr>
        <p:txBody>
          <a:bodyPr/>
          <a:lstStyle/>
          <a:p>
            <a:r>
              <a:rPr lang="en-US" b="1" dirty="0">
                <a:solidFill>
                  <a:schemeClr val="bg1"/>
                </a:solidFill>
              </a:rPr>
              <a:t>Resources &amp; Services Planning</a:t>
            </a:r>
          </a:p>
        </p:txBody>
      </p:sp>
      <p:sp>
        <p:nvSpPr>
          <p:cNvPr id="3" name="Content Placeholder 2"/>
          <p:cNvSpPr>
            <a:spLocks noGrp="1"/>
          </p:cNvSpPr>
          <p:nvPr>
            <p:ph idx="1"/>
          </p:nvPr>
        </p:nvSpPr>
        <p:spPr>
          <a:xfrm>
            <a:off x="-108065" y="1945178"/>
            <a:ext cx="12061767" cy="4868289"/>
          </a:xfrm>
        </p:spPr>
        <p:txBody>
          <a:bodyPr>
            <a:normAutofit/>
          </a:bodyPr>
          <a:lstStyle/>
          <a:p>
            <a:pPr marL="457200" lvl="1" indent="0">
              <a:buNone/>
            </a:pPr>
            <a:r>
              <a:rPr lang="en-US" b="1" dirty="0">
                <a:solidFill>
                  <a:schemeClr val="bg1"/>
                </a:solidFill>
              </a:rPr>
              <a:t>Following our teams analysis it was cheaper for Air Aston to out source some the work below:</a:t>
            </a:r>
          </a:p>
          <a:p>
            <a:pPr marL="457200" lvl="1" indent="0">
              <a:buNone/>
            </a:pPr>
            <a:endParaRPr lang="en-US" b="1" dirty="0">
              <a:solidFill>
                <a:schemeClr val="bg1"/>
              </a:solidFill>
            </a:endParaRPr>
          </a:p>
          <a:p>
            <a:pPr lvl="1"/>
            <a:r>
              <a:rPr lang="en-US" b="1" dirty="0">
                <a:solidFill>
                  <a:schemeClr val="bg1"/>
                </a:solidFill>
              </a:rPr>
              <a:t>HR: </a:t>
            </a:r>
            <a:r>
              <a:rPr lang="en-US" dirty="0"/>
              <a:t>Outsourced to Corporate Peninsula Limited</a:t>
            </a:r>
          </a:p>
          <a:p>
            <a:pPr lvl="1"/>
            <a:r>
              <a:rPr lang="en-US" b="1" dirty="0">
                <a:solidFill>
                  <a:schemeClr val="bg1"/>
                </a:solidFill>
              </a:rPr>
              <a:t>Technology: </a:t>
            </a:r>
            <a:r>
              <a:rPr lang="en-US" dirty="0"/>
              <a:t>Outsourced to Data Sharp, DCS and </a:t>
            </a:r>
            <a:r>
              <a:rPr lang="en-US" dirty="0" err="1"/>
              <a:t>DevBatch</a:t>
            </a:r>
            <a:endParaRPr lang="en-US" dirty="0"/>
          </a:p>
          <a:p>
            <a:pPr lvl="1"/>
            <a:r>
              <a:rPr lang="en-US" b="1" dirty="0">
                <a:solidFill>
                  <a:schemeClr val="bg1"/>
                </a:solidFill>
              </a:rPr>
              <a:t>Finances: </a:t>
            </a:r>
            <a:r>
              <a:rPr lang="en-US" dirty="0"/>
              <a:t>Outsourced to JP </a:t>
            </a:r>
            <a:r>
              <a:rPr lang="en-US" dirty="0" smtClean="0"/>
              <a:t>Morgan </a:t>
            </a:r>
            <a:r>
              <a:rPr lang="en-US" dirty="0"/>
              <a:t>as part of the investment agreement</a:t>
            </a:r>
          </a:p>
          <a:p>
            <a:pPr lvl="1"/>
            <a:r>
              <a:rPr lang="en-US" b="1" dirty="0">
                <a:solidFill>
                  <a:schemeClr val="bg1"/>
                </a:solidFill>
              </a:rPr>
              <a:t>Distribution: </a:t>
            </a:r>
            <a:r>
              <a:rPr lang="en-US" dirty="0"/>
              <a:t>Outsourced to DHL as they partners with the haulage companies.</a:t>
            </a:r>
          </a:p>
          <a:p>
            <a:pPr lvl="1"/>
            <a:r>
              <a:rPr lang="en-US" b="1" dirty="0">
                <a:solidFill>
                  <a:schemeClr val="bg1"/>
                </a:solidFill>
              </a:rPr>
              <a:t>Marketing and Advertising: </a:t>
            </a:r>
            <a:r>
              <a:rPr lang="en-US" dirty="0"/>
              <a:t>All marketing outsourced to JP Morgan as part of investment agreement, JP Morgan have their own arm for Marketing</a:t>
            </a:r>
          </a:p>
          <a:p>
            <a:pPr lvl="1"/>
            <a:r>
              <a:rPr lang="en-US" b="1" dirty="0">
                <a:solidFill>
                  <a:schemeClr val="bg1"/>
                </a:solidFill>
              </a:rPr>
              <a:t>Products: </a:t>
            </a:r>
            <a:r>
              <a:rPr lang="en-US" dirty="0"/>
              <a:t>All Products Marketing outsourced to JP Morgan as part of investment agreement, JP Morgan have their own arm for Marketing</a:t>
            </a:r>
          </a:p>
          <a:p>
            <a:pPr lvl="1"/>
            <a:r>
              <a:rPr lang="en-US" b="1" dirty="0">
                <a:solidFill>
                  <a:schemeClr val="bg1"/>
                </a:solidFill>
              </a:rPr>
              <a:t>Ground Services: </a:t>
            </a:r>
            <a:r>
              <a:rPr lang="en-US" dirty="0"/>
              <a:t>All ground services, Check-in, </a:t>
            </a:r>
            <a:r>
              <a:rPr lang="en-US" dirty="0" err="1"/>
              <a:t>baggage,Cargo</a:t>
            </a:r>
            <a:r>
              <a:rPr lang="en-US" dirty="0"/>
              <a:t>, L&amp;F, Security, Mail and Catering etc. outsourced to Dnata UK Limited</a:t>
            </a:r>
          </a:p>
        </p:txBody>
      </p:sp>
      <p:pic>
        <p:nvPicPr>
          <p:cNvPr id="2" name="Picture 1">
            <a:extLst>
              <a:ext uri="{FF2B5EF4-FFF2-40B4-BE49-F238E27FC236}">
                <a16:creationId xmlns:a16="http://schemas.microsoft.com/office/drawing/2014/main" id="{DCAF4820-7A01-4CD7-B967-A4F938331771}"/>
              </a:ext>
            </a:extLst>
          </p:cNvPr>
          <p:cNvPicPr>
            <a:picLocks noChangeAspect="1"/>
          </p:cNvPicPr>
          <p:nvPr/>
        </p:nvPicPr>
        <p:blipFill>
          <a:blip r:embed="rId3"/>
          <a:stretch>
            <a:fillRect/>
          </a:stretch>
        </p:blipFill>
        <p:spPr>
          <a:xfrm>
            <a:off x="-306786" y="-572146"/>
            <a:ext cx="4450466" cy="2682472"/>
          </a:xfrm>
          <a:prstGeom prst="rect">
            <a:avLst/>
          </a:prstGeom>
        </p:spPr>
      </p:pic>
      <p:pic>
        <p:nvPicPr>
          <p:cNvPr id="5" name="Picture 4">
            <a:extLst>
              <a:ext uri="{FF2B5EF4-FFF2-40B4-BE49-F238E27FC236}">
                <a16:creationId xmlns:a16="http://schemas.microsoft.com/office/drawing/2014/main" id="{63445337-5845-42F9-9001-96F294B21768}"/>
              </a:ext>
            </a:extLst>
          </p:cNvPr>
          <p:cNvPicPr>
            <a:picLocks noChangeAspect="1"/>
          </p:cNvPicPr>
          <p:nvPr/>
        </p:nvPicPr>
        <p:blipFill>
          <a:blip r:embed="rId4"/>
          <a:stretch>
            <a:fillRect/>
          </a:stretch>
        </p:blipFill>
        <p:spPr>
          <a:xfrm>
            <a:off x="9377082" y="2312894"/>
            <a:ext cx="2576620" cy="2066428"/>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7D936-9343-4F0D-806D-EA259A7EC865}"/>
              </a:ext>
            </a:extLst>
          </p:cNvPr>
          <p:cNvSpPr>
            <a:spLocks noGrp="1"/>
          </p:cNvSpPr>
          <p:nvPr>
            <p:ph type="title"/>
          </p:nvPr>
        </p:nvSpPr>
        <p:spPr>
          <a:xfrm>
            <a:off x="646111" y="452718"/>
            <a:ext cx="9404723" cy="1400530"/>
          </a:xfrm>
        </p:spPr>
        <p:txBody>
          <a:bodyPr/>
          <a:lstStyle/>
          <a:p>
            <a:r>
              <a:rPr lang="en-GB" dirty="0"/>
              <a:t>Pricing Structure  Year 1 and 2</a:t>
            </a:r>
          </a:p>
        </p:txBody>
      </p:sp>
      <p:graphicFrame>
        <p:nvGraphicFramePr>
          <p:cNvPr id="6" name="Table 6">
            <a:extLst>
              <a:ext uri="{FF2B5EF4-FFF2-40B4-BE49-F238E27FC236}">
                <a16:creationId xmlns:a16="http://schemas.microsoft.com/office/drawing/2014/main" id="{C443D467-D2CC-4487-B605-D6C14F3C3753}"/>
              </a:ext>
            </a:extLst>
          </p:cNvPr>
          <p:cNvGraphicFramePr>
            <a:graphicFrameLocks noGrp="1"/>
          </p:cNvGraphicFramePr>
          <p:nvPr>
            <p:ph idx="1"/>
            <p:extLst>
              <p:ext uri="{D42A27DB-BD31-4B8C-83A1-F6EECF244321}">
                <p14:modId xmlns:p14="http://schemas.microsoft.com/office/powerpoint/2010/main" val="3147407076"/>
              </p:ext>
            </p:extLst>
          </p:nvPr>
        </p:nvGraphicFramePr>
        <p:xfrm>
          <a:off x="78658" y="1337185"/>
          <a:ext cx="11720052" cy="4503176"/>
        </p:xfrm>
        <a:graphic>
          <a:graphicData uri="http://schemas.openxmlformats.org/drawingml/2006/table">
            <a:tbl>
              <a:tblPr firstRow="1" bandRow="1">
                <a:tableStyleId>{5C22544A-7EE6-4342-B048-85BDC9FD1C3A}</a:tableStyleId>
              </a:tblPr>
              <a:tblGrid>
                <a:gridCol w="2405712">
                  <a:extLst>
                    <a:ext uri="{9D8B030D-6E8A-4147-A177-3AD203B41FA5}">
                      <a16:colId xmlns:a16="http://schemas.microsoft.com/office/drawing/2014/main" val="711205536"/>
                    </a:ext>
                  </a:extLst>
                </a:gridCol>
                <a:gridCol w="2282310">
                  <a:extLst>
                    <a:ext uri="{9D8B030D-6E8A-4147-A177-3AD203B41FA5}">
                      <a16:colId xmlns:a16="http://schemas.microsoft.com/office/drawing/2014/main" val="2251958429"/>
                    </a:ext>
                  </a:extLst>
                </a:gridCol>
                <a:gridCol w="2344010">
                  <a:extLst>
                    <a:ext uri="{9D8B030D-6E8A-4147-A177-3AD203B41FA5}">
                      <a16:colId xmlns:a16="http://schemas.microsoft.com/office/drawing/2014/main" val="1971605834"/>
                    </a:ext>
                  </a:extLst>
                </a:gridCol>
                <a:gridCol w="2344010">
                  <a:extLst>
                    <a:ext uri="{9D8B030D-6E8A-4147-A177-3AD203B41FA5}">
                      <a16:colId xmlns:a16="http://schemas.microsoft.com/office/drawing/2014/main" val="2618187380"/>
                    </a:ext>
                  </a:extLst>
                </a:gridCol>
                <a:gridCol w="2344010">
                  <a:extLst>
                    <a:ext uri="{9D8B030D-6E8A-4147-A177-3AD203B41FA5}">
                      <a16:colId xmlns:a16="http://schemas.microsoft.com/office/drawing/2014/main" val="988577245"/>
                    </a:ext>
                  </a:extLst>
                </a:gridCol>
              </a:tblGrid>
              <a:tr h="1370532">
                <a:tc>
                  <a:txBody>
                    <a:bodyPr/>
                    <a:lstStyle/>
                    <a:p>
                      <a:r>
                        <a:rPr lang="en-GB" dirty="0"/>
                        <a:t>Route </a:t>
                      </a:r>
                    </a:p>
                    <a:p>
                      <a:r>
                        <a:rPr lang="en-GB" dirty="0"/>
                        <a:t>  </a:t>
                      </a:r>
                    </a:p>
                  </a:txBody>
                  <a:tcPr/>
                </a:tc>
                <a:tc>
                  <a:txBody>
                    <a:bodyPr/>
                    <a:lstStyle/>
                    <a:p>
                      <a:r>
                        <a:rPr lang="en-GB" dirty="0"/>
                        <a:t>No of Pax</a:t>
                      </a:r>
                    </a:p>
                    <a:p>
                      <a:r>
                        <a:rPr lang="en-GB" dirty="0"/>
                        <a:t>PER MONTH</a:t>
                      </a:r>
                    </a:p>
                  </a:txBody>
                  <a:tcPr/>
                </a:tc>
                <a:tc>
                  <a:txBody>
                    <a:bodyPr/>
                    <a:lstStyle/>
                    <a:p>
                      <a:r>
                        <a:rPr lang="en-GB" dirty="0"/>
                        <a:t>A/C Cost P/P</a:t>
                      </a:r>
                    </a:p>
                    <a:p>
                      <a:r>
                        <a:rPr lang="en-GB" dirty="0"/>
                        <a:t>£250K per A/C</a:t>
                      </a:r>
                    </a:p>
                  </a:txBody>
                  <a:tcPr/>
                </a:tc>
                <a:tc>
                  <a:txBody>
                    <a:bodyPr/>
                    <a:lstStyle/>
                    <a:p>
                      <a:r>
                        <a:rPr lang="en-GB" dirty="0"/>
                        <a:t>Ground Services P/P, Airport Taxes for landing and take off</a:t>
                      </a:r>
                    </a:p>
                  </a:txBody>
                  <a:tcPr/>
                </a:tc>
                <a:tc>
                  <a:txBody>
                    <a:bodyPr/>
                    <a:lstStyle/>
                    <a:p>
                      <a:r>
                        <a:rPr lang="en-GB" dirty="0"/>
                        <a:t>Total P/P</a:t>
                      </a:r>
                    </a:p>
                  </a:txBody>
                  <a:tcPr/>
                </a:tc>
                <a:extLst>
                  <a:ext uri="{0D108BD9-81ED-4DB2-BD59-A6C34878D82A}">
                    <a16:rowId xmlns:a16="http://schemas.microsoft.com/office/drawing/2014/main" val="1730144624"/>
                  </a:ext>
                </a:extLst>
              </a:tr>
              <a:tr h="783161">
                <a:tc>
                  <a:txBody>
                    <a:bodyPr/>
                    <a:lstStyle/>
                    <a:p>
                      <a:r>
                        <a:rPr lang="en-GB" dirty="0"/>
                        <a:t>LHR-DUB </a:t>
                      </a:r>
                    </a:p>
                  </a:txBody>
                  <a:tcPr/>
                </a:tc>
                <a:tc>
                  <a:txBody>
                    <a:bodyPr/>
                    <a:lstStyle/>
                    <a:p>
                      <a:r>
                        <a:rPr lang="en-GB"/>
                        <a:t>10200</a:t>
                      </a:r>
                      <a:endParaRPr lang="en-GB" dirty="0"/>
                    </a:p>
                  </a:txBody>
                  <a:tcPr/>
                </a:tc>
                <a:tc>
                  <a:txBody>
                    <a:bodyPr/>
                    <a:lstStyle/>
                    <a:p>
                      <a:r>
                        <a:rPr lang="en-GB" dirty="0"/>
                        <a:t>£12.25</a:t>
                      </a:r>
                    </a:p>
                  </a:txBody>
                  <a:tcPr/>
                </a:tc>
                <a:tc>
                  <a:txBody>
                    <a:bodyPr/>
                    <a:lstStyle/>
                    <a:p>
                      <a:r>
                        <a:rPr lang="en-GB" dirty="0"/>
                        <a:t>£28.00</a:t>
                      </a:r>
                    </a:p>
                  </a:txBody>
                  <a:tcPr/>
                </a:tc>
                <a:tc>
                  <a:txBody>
                    <a:bodyPr/>
                    <a:lstStyle/>
                    <a:p>
                      <a:r>
                        <a:rPr lang="en-GB" dirty="0"/>
                        <a:t>£40.25</a:t>
                      </a:r>
                    </a:p>
                  </a:txBody>
                  <a:tcPr/>
                </a:tc>
                <a:extLst>
                  <a:ext uri="{0D108BD9-81ED-4DB2-BD59-A6C34878D82A}">
                    <a16:rowId xmlns:a16="http://schemas.microsoft.com/office/drawing/2014/main" val="981499812"/>
                  </a:ext>
                </a:extLst>
              </a:tr>
              <a:tr h="783161">
                <a:tc>
                  <a:txBody>
                    <a:bodyPr/>
                    <a:lstStyle/>
                    <a:p>
                      <a:r>
                        <a:rPr lang="en-GB" dirty="0"/>
                        <a:t>LHR-BFT</a:t>
                      </a:r>
                    </a:p>
                  </a:txBody>
                  <a:tcPr/>
                </a:tc>
                <a:tc>
                  <a:txBody>
                    <a:bodyPr/>
                    <a:lstStyle/>
                    <a:p>
                      <a:r>
                        <a:rPr lang="en-GB"/>
                        <a:t>10200</a:t>
                      </a:r>
                      <a:endParaRPr lang="en-GB" dirty="0"/>
                    </a:p>
                  </a:txBody>
                  <a:tcPr/>
                </a:tc>
                <a:tc>
                  <a:txBody>
                    <a:bodyPr/>
                    <a:lstStyle/>
                    <a:p>
                      <a:r>
                        <a:rPr lang="en-GB"/>
                        <a:t>£12.25</a:t>
                      </a:r>
                      <a:endParaRPr lang="en-GB" dirty="0"/>
                    </a:p>
                  </a:txBody>
                  <a:tcPr/>
                </a:tc>
                <a:tc>
                  <a:txBody>
                    <a:bodyPr/>
                    <a:lstStyle/>
                    <a:p>
                      <a:r>
                        <a:rPr lang="en-GB" dirty="0"/>
                        <a:t>£28.00</a:t>
                      </a:r>
                    </a:p>
                  </a:txBody>
                  <a:tcPr/>
                </a:tc>
                <a:tc>
                  <a:txBody>
                    <a:bodyPr/>
                    <a:lstStyle/>
                    <a:p>
                      <a:r>
                        <a:rPr lang="en-GB" dirty="0"/>
                        <a:t>£40.25</a:t>
                      </a:r>
                    </a:p>
                  </a:txBody>
                  <a:tcPr/>
                </a:tc>
                <a:extLst>
                  <a:ext uri="{0D108BD9-81ED-4DB2-BD59-A6C34878D82A}">
                    <a16:rowId xmlns:a16="http://schemas.microsoft.com/office/drawing/2014/main" val="3164323393"/>
                  </a:ext>
                </a:extLst>
              </a:tr>
              <a:tr h="783161">
                <a:tc>
                  <a:txBody>
                    <a:bodyPr/>
                    <a:lstStyle/>
                    <a:p>
                      <a:r>
                        <a:rPr lang="en-GB" dirty="0"/>
                        <a:t>DUB-LHR</a:t>
                      </a:r>
                    </a:p>
                  </a:txBody>
                  <a:tcPr/>
                </a:tc>
                <a:tc>
                  <a:txBody>
                    <a:bodyPr/>
                    <a:lstStyle/>
                    <a:p>
                      <a:r>
                        <a:rPr lang="en-GB" dirty="0"/>
                        <a:t>10200</a:t>
                      </a:r>
                    </a:p>
                  </a:txBody>
                  <a:tcPr/>
                </a:tc>
                <a:tc>
                  <a:txBody>
                    <a:bodyPr/>
                    <a:lstStyle/>
                    <a:p>
                      <a:r>
                        <a:rPr lang="en-GB"/>
                        <a:t>£12.25</a:t>
                      </a:r>
                      <a:endParaRPr lang="en-GB" dirty="0"/>
                    </a:p>
                  </a:txBody>
                  <a:tcPr/>
                </a:tc>
                <a:tc>
                  <a:txBody>
                    <a:bodyPr/>
                    <a:lstStyle/>
                    <a:p>
                      <a:r>
                        <a:rPr lang="en-GB" dirty="0"/>
                        <a:t>£28.00</a:t>
                      </a:r>
                    </a:p>
                  </a:txBody>
                  <a:tcPr/>
                </a:tc>
                <a:tc>
                  <a:txBody>
                    <a:bodyPr/>
                    <a:lstStyle/>
                    <a:p>
                      <a:r>
                        <a:rPr lang="en-GB"/>
                        <a:t>£40.25</a:t>
                      </a:r>
                      <a:endParaRPr lang="en-GB" dirty="0"/>
                    </a:p>
                  </a:txBody>
                  <a:tcPr/>
                </a:tc>
                <a:extLst>
                  <a:ext uri="{0D108BD9-81ED-4DB2-BD59-A6C34878D82A}">
                    <a16:rowId xmlns:a16="http://schemas.microsoft.com/office/drawing/2014/main" val="3717223167"/>
                  </a:ext>
                </a:extLst>
              </a:tr>
              <a:tr h="783161">
                <a:tc>
                  <a:txBody>
                    <a:bodyPr/>
                    <a:lstStyle/>
                    <a:p>
                      <a:r>
                        <a:rPr lang="en-GB" dirty="0"/>
                        <a:t>BFT-LHR</a:t>
                      </a:r>
                    </a:p>
                  </a:txBody>
                  <a:tcPr/>
                </a:tc>
                <a:tc>
                  <a:txBody>
                    <a:bodyPr/>
                    <a:lstStyle/>
                    <a:p>
                      <a:r>
                        <a:rPr lang="en-GB" dirty="0"/>
                        <a:t>10200</a:t>
                      </a:r>
                    </a:p>
                  </a:txBody>
                  <a:tcPr/>
                </a:tc>
                <a:tc>
                  <a:txBody>
                    <a:bodyPr/>
                    <a:lstStyle/>
                    <a:p>
                      <a:r>
                        <a:rPr lang="en-GB" dirty="0"/>
                        <a:t>£12.25</a:t>
                      </a:r>
                    </a:p>
                  </a:txBody>
                  <a:tcPr/>
                </a:tc>
                <a:tc>
                  <a:txBody>
                    <a:bodyPr/>
                    <a:lstStyle/>
                    <a:p>
                      <a:r>
                        <a:rPr lang="en-GB" dirty="0"/>
                        <a:t>£28.00</a:t>
                      </a:r>
                    </a:p>
                  </a:txBody>
                  <a:tcPr/>
                </a:tc>
                <a:tc>
                  <a:txBody>
                    <a:bodyPr/>
                    <a:lstStyle/>
                    <a:p>
                      <a:r>
                        <a:rPr lang="en-GB" dirty="0"/>
                        <a:t>£40.25</a:t>
                      </a:r>
                    </a:p>
                  </a:txBody>
                  <a:tcPr/>
                </a:tc>
                <a:extLst>
                  <a:ext uri="{0D108BD9-81ED-4DB2-BD59-A6C34878D82A}">
                    <a16:rowId xmlns:a16="http://schemas.microsoft.com/office/drawing/2014/main" val="3971772592"/>
                  </a:ext>
                </a:extLst>
              </a:tr>
            </a:tbl>
          </a:graphicData>
        </a:graphic>
      </p:graphicFrame>
      <p:sp>
        <p:nvSpPr>
          <p:cNvPr id="10" name="TextBox 9">
            <a:extLst>
              <a:ext uri="{FF2B5EF4-FFF2-40B4-BE49-F238E27FC236}">
                <a16:creationId xmlns:a16="http://schemas.microsoft.com/office/drawing/2014/main" id="{0C38A9D5-B5C4-4212-94F1-E2BCCACF50B0}"/>
              </a:ext>
            </a:extLst>
          </p:cNvPr>
          <p:cNvSpPr txBox="1"/>
          <p:nvPr/>
        </p:nvSpPr>
        <p:spPr>
          <a:xfrm>
            <a:off x="12191999" y="4238739"/>
            <a:ext cx="418407" cy="1477328"/>
          </a:xfrm>
          <a:prstGeom prst="rect">
            <a:avLst/>
          </a:prstGeom>
          <a:noFill/>
        </p:spPr>
        <p:txBody>
          <a:bodyPr wrap="square" rtlCol="0">
            <a:spAutoFit/>
          </a:bodyPr>
          <a:lstStyle/>
          <a:p>
            <a:r>
              <a:rPr lang="en-GB" dirty="0"/>
              <a:t>20400</a:t>
            </a:r>
          </a:p>
        </p:txBody>
      </p:sp>
    </p:spTree>
    <p:extLst>
      <p:ext uri="{BB962C8B-B14F-4D97-AF65-F5344CB8AC3E}">
        <p14:creationId xmlns:p14="http://schemas.microsoft.com/office/powerpoint/2010/main" val="609263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0A27F-AE76-4071-9664-C1BED5CF5FAC}"/>
              </a:ext>
            </a:extLst>
          </p:cNvPr>
          <p:cNvSpPr>
            <a:spLocks noGrp="1"/>
          </p:cNvSpPr>
          <p:nvPr>
            <p:ph type="title"/>
          </p:nvPr>
        </p:nvSpPr>
        <p:spPr/>
        <p:txBody>
          <a:bodyPr/>
          <a:lstStyle/>
          <a:p>
            <a:r>
              <a:rPr lang="en-GB" dirty="0"/>
              <a:t>Pricing Structure for Year 3, 4 and 5</a:t>
            </a:r>
          </a:p>
        </p:txBody>
      </p:sp>
      <p:graphicFrame>
        <p:nvGraphicFramePr>
          <p:cNvPr id="4" name="Table 4">
            <a:extLst>
              <a:ext uri="{FF2B5EF4-FFF2-40B4-BE49-F238E27FC236}">
                <a16:creationId xmlns:a16="http://schemas.microsoft.com/office/drawing/2014/main" id="{BBAAFEAC-2889-4206-832B-6B282B3A303C}"/>
              </a:ext>
            </a:extLst>
          </p:cNvPr>
          <p:cNvGraphicFramePr>
            <a:graphicFrameLocks noGrp="1"/>
          </p:cNvGraphicFramePr>
          <p:nvPr>
            <p:ph idx="1"/>
            <p:extLst>
              <p:ext uri="{D42A27DB-BD31-4B8C-83A1-F6EECF244321}">
                <p14:modId xmlns:p14="http://schemas.microsoft.com/office/powerpoint/2010/main" val="1209944949"/>
              </p:ext>
            </p:extLst>
          </p:nvPr>
        </p:nvGraphicFramePr>
        <p:xfrm>
          <a:off x="127820" y="1288026"/>
          <a:ext cx="11847870" cy="5388079"/>
        </p:xfrm>
        <a:graphic>
          <a:graphicData uri="http://schemas.openxmlformats.org/drawingml/2006/table">
            <a:tbl>
              <a:tblPr firstRow="1" bandRow="1">
                <a:tableStyleId>{5C22544A-7EE6-4342-B048-85BDC9FD1C3A}</a:tableStyleId>
              </a:tblPr>
              <a:tblGrid>
                <a:gridCol w="2369574">
                  <a:extLst>
                    <a:ext uri="{9D8B030D-6E8A-4147-A177-3AD203B41FA5}">
                      <a16:colId xmlns:a16="http://schemas.microsoft.com/office/drawing/2014/main" val="3509463052"/>
                    </a:ext>
                  </a:extLst>
                </a:gridCol>
                <a:gridCol w="2369574">
                  <a:extLst>
                    <a:ext uri="{9D8B030D-6E8A-4147-A177-3AD203B41FA5}">
                      <a16:colId xmlns:a16="http://schemas.microsoft.com/office/drawing/2014/main" val="2819577444"/>
                    </a:ext>
                  </a:extLst>
                </a:gridCol>
                <a:gridCol w="2369574">
                  <a:extLst>
                    <a:ext uri="{9D8B030D-6E8A-4147-A177-3AD203B41FA5}">
                      <a16:colId xmlns:a16="http://schemas.microsoft.com/office/drawing/2014/main" val="1800269874"/>
                    </a:ext>
                  </a:extLst>
                </a:gridCol>
                <a:gridCol w="2369574">
                  <a:extLst>
                    <a:ext uri="{9D8B030D-6E8A-4147-A177-3AD203B41FA5}">
                      <a16:colId xmlns:a16="http://schemas.microsoft.com/office/drawing/2014/main" val="1851560846"/>
                    </a:ext>
                  </a:extLst>
                </a:gridCol>
                <a:gridCol w="2369574">
                  <a:extLst>
                    <a:ext uri="{9D8B030D-6E8A-4147-A177-3AD203B41FA5}">
                      <a16:colId xmlns:a16="http://schemas.microsoft.com/office/drawing/2014/main" val="92756455"/>
                    </a:ext>
                  </a:extLst>
                </a:gridCol>
              </a:tblGrid>
              <a:tr h="901472">
                <a:tc>
                  <a:txBody>
                    <a:bodyPr/>
                    <a:lstStyle/>
                    <a:p>
                      <a:r>
                        <a:rPr lang="en-GB" dirty="0"/>
                        <a:t>Route </a:t>
                      </a:r>
                    </a:p>
                    <a:p>
                      <a:r>
                        <a:rPr lang="en-GB" dirty="0"/>
                        <a:t>  </a:t>
                      </a:r>
                    </a:p>
                  </a:txBody>
                  <a:tcPr/>
                </a:tc>
                <a:tc>
                  <a:txBody>
                    <a:bodyPr/>
                    <a:lstStyle/>
                    <a:p>
                      <a:r>
                        <a:rPr lang="en-GB" dirty="0"/>
                        <a:t>No of Pax</a:t>
                      </a:r>
                    </a:p>
                    <a:p>
                      <a:r>
                        <a:rPr lang="en-GB" dirty="0"/>
                        <a:t>PER MONTH</a:t>
                      </a:r>
                    </a:p>
                  </a:txBody>
                  <a:tcPr/>
                </a:tc>
                <a:tc>
                  <a:txBody>
                    <a:bodyPr/>
                    <a:lstStyle/>
                    <a:p>
                      <a:r>
                        <a:rPr lang="en-GB" dirty="0"/>
                        <a:t>A/C Cost P/P</a:t>
                      </a:r>
                    </a:p>
                    <a:p>
                      <a:r>
                        <a:rPr lang="en-GB" dirty="0"/>
                        <a:t>£250K per A/C</a:t>
                      </a:r>
                    </a:p>
                  </a:txBody>
                  <a:tcPr/>
                </a:tc>
                <a:tc>
                  <a:txBody>
                    <a:bodyPr/>
                    <a:lstStyle/>
                    <a:p>
                      <a:r>
                        <a:rPr lang="en-GB" dirty="0"/>
                        <a:t>Ground Service P/P</a:t>
                      </a:r>
                    </a:p>
                  </a:txBody>
                  <a:tcPr/>
                </a:tc>
                <a:tc>
                  <a:txBody>
                    <a:bodyPr/>
                    <a:lstStyle/>
                    <a:p>
                      <a:r>
                        <a:rPr lang="en-GB" dirty="0"/>
                        <a:t>Total P/P</a:t>
                      </a:r>
                    </a:p>
                  </a:txBody>
                  <a:tcPr/>
                </a:tc>
                <a:extLst>
                  <a:ext uri="{0D108BD9-81ED-4DB2-BD59-A6C34878D82A}">
                    <a16:rowId xmlns:a16="http://schemas.microsoft.com/office/drawing/2014/main" val="2473197134"/>
                  </a:ext>
                </a:extLst>
              </a:tr>
              <a:tr h="685696">
                <a:tc>
                  <a:txBody>
                    <a:bodyPr/>
                    <a:lstStyle/>
                    <a:p>
                      <a:r>
                        <a:rPr lang="en-GB" dirty="0"/>
                        <a:t>LHR-DUB</a:t>
                      </a:r>
                    </a:p>
                  </a:txBody>
                  <a:tcPr/>
                </a:tc>
                <a:tc>
                  <a:txBody>
                    <a:bodyPr/>
                    <a:lstStyle/>
                    <a:p>
                      <a:r>
                        <a:rPr lang="en-GB" dirty="0"/>
                        <a:t>10200</a:t>
                      </a:r>
                    </a:p>
                  </a:txBody>
                  <a:tcPr/>
                </a:tc>
                <a:tc>
                  <a:txBody>
                    <a:bodyPr/>
                    <a:lstStyle/>
                    <a:p>
                      <a:r>
                        <a:rPr lang="en-GB" dirty="0"/>
                        <a:t>£6.12</a:t>
                      </a:r>
                    </a:p>
                  </a:txBody>
                  <a:tcPr/>
                </a:tc>
                <a:tc>
                  <a:txBody>
                    <a:bodyPr/>
                    <a:lstStyle/>
                    <a:p>
                      <a:r>
                        <a:rPr lang="en-GB" dirty="0"/>
                        <a:t>£14.00</a:t>
                      </a:r>
                    </a:p>
                  </a:txBody>
                  <a:tcPr/>
                </a:tc>
                <a:tc>
                  <a:txBody>
                    <a:bodyPr/>
                    <a:lstStyle/>
                    <a:p>
                      <a:r>
                        <a:rPr lang="en-GB" dirty="0"/>
                        <a:t>£20.12</a:t>
                      </a:r>
                    </a:p>
                  </a:txBody>
                  <a:tcPr/>
                </a:tc>
                <a:extLst>
                  <a:ext uri="{0D108BD9-81ED-4DB2-BD59-A6C34878D82A}">
                    <a16:rowId xmlns:a16="http://schemas.microsoft.com/office/drawing/2014/main" val="3816994361"/>
                  </a:ext>
                </a:extLst>
              </a:tr>
              <a:tr h="522282">
                <a:tc>
                  <a:txBody>
                    <a:bodyPr/>
                    <a:lstStyle/>
                    <a:p>
                      <a:r>
                        <a:rPr lang="en-GB" dirty="0"/>
                        <a:t>DUB-LHR</a:t>
                      </a:r>
                    </a:p>
                  </a:txBody>
                  <a:tcPr/>
                </a:tc>
                <a:tc>
                  <a:txBody>
                    <a:bodyPr/>
                    <a:lstStyle/>
                    <a:p>
                      <a:r>
                        <a:rPr lang="en-GB" dirty="0"/>
                        <a:t>10200</a:t>
                      </a:r>
                    </a:p>
                  </a:txBody>
                  <a:tcPr/>
                </a:tc>
                <a:tc>
                  <a:txBody>
                    <a:bodyPr/>
                    <a:lstStyle/>
                    <a:p>
                      <a:r>
                        <a:rPr lang="en-GB"/>
                        <a:t>£6.12</a:t>
                      </a:r>
                      <a:endParaRPr lang="en-GB" dirty="0"/>
                    </a:p>
                  </a:txBody>
                  <a:tcPr/>
                </a:tc>
                <a:tc>
                  <a:txBody>
                    <a:bodyPr/>
                    <a:lstStyle/>
                    <a:p>
                      <a:r>
                        <a:rPr lang="en-GB" dirty="0"/>
                        <a:t>£14.00</a:t>
                      </a:r>
                    </a:p>
                  </a:txBody>
                  <a:tcPr/>
                </a:tc>
                <a:tc>
                  <a:txBody>
                    <a:bodyPr/>
                    <a:lstStyle/>
                    <a:p>
                      <a:r>
                        <a:rPr lang="en-GB"/>
                        <a:t>£20.12</a:t>
                      </a:r>
                      <a:endParaRPr lang="en-GB" dirty="0"/>
                    </a:p>
                  </a:txBody>
                  <a:tcPr/>
                </a:tc>
                <a:extLst>
                  <a:ext uri="{0D108BD9-81ED-4DB2-BD59-A6C34878D82A}">
                    <a16:rowId xmlns:a16="http://schemas.microsoft.com/office/drawing/2014/main" val="2474559773"/>
                  </a:ext>
                </a:extLst>
              </a:tr>
              <a:tr h="522282">
                <a:tc>
                  <a:txBody>
                    <a:bodyPr/>
                    <a:lstStyle/>
                    <a:p>
                      <a:r>
                        <a:rPr lang="en-GB" dirty="0"/>
                        <a:t>LHR-BFT</a:t>
                      </a:r>
                    </a:p>
                  </a:txBody>
                  <a:tcPr/>
                </a:tc>
                <a:tc>
                  <a:txBody>
                    <a:bodyPr/>
                    <a:lstStyle/>
                    <a:p>
                      <a:r>
                        <a:rPr lang="en-GB" dirty="0"/>
                        <a:t>10200</a:t>
                      </a:r>
                    </a:p>
                  </a:txBody>
                  <a:tcPr>
                    <a:lnB w="12700" cap="flat" cmpd="sng" algn="ctr">
                      <a:solidFill>
                        <a:schemeClr val="tx1"/>
                      </a:solidFill>
                      <a:prstDash val="solid"/>
                      <a:round/>
                      <a:headEnd type="none" w="med" len="med"/>
                      <a:tailEnd type="none" w="med" len="med"/>
                    </a:lnB>
                  </a:tcPr>
                </a:tc>
                <a:tc>
                  <a:txBody>
                    <a:bodyPr/>
                    <a:lstStyle/>
                    <a:p>
                      <a:r>
                        <a:rPr lang="en-GB"/>
                        <a:t>£6.12</a:t>
                      </a:r>
                      <a:endParaRPr lang="en-GB" dirty="0"/>
                    </a:p>
                  </a:txBody>
                  <a:tcPr/>
                </a:tc>
                <a:tc>
                  <a:txBody>
                    <a:bodyPr/>
                    <a:lstStyle/>
                    <a:p>
                      <a:r>
                        <a:rPr lang="en-GB" dirty="0"/>
                        <a:t>£14.00</a:t>
                      </a:r>
                    </a:p>
                  </a:txBody>
                  <a:tcPr/>
                </a:tc>
                <a:tc>
                  <a:txBody>
                    <a:bodyPr/>
                    <a:lstStyle/>
                    <a:p>
                      <a:r>
                        <a:rPr lang="en-GB"/>
                        <a:t>£20.12</a:t>
                      </a:r>
                      <a:endParaRPr lang="en-GB" dirty="0"/>
                    </a:p>
                  </a:txBody>
                  <a:tcPr/>
                </a:tc>
                <a:extLst>
                  <a:ext uri="{0D108BD9-81ED-4DB2-BD59-A6C34878D82A}">
                    <a16:rowId xmlns:a16="http://schemas.microsoft.com/office/drawing/2014/main" val="3402415080"/>
                  </a:ext>
                </a:extLst>
              </a:tr>
              <a:tr h="667219">
                <a:tc>
                  <a:txBody>
                    <a:bodyPr/>
                    <a:lstStyle/>
                    <a:p>
                      <a:r>
                        <a:rPr lang="en-GB" dirty="0"/>
                        <a:t>BFT-LHR</a:t>
                      </a:r>
                    </a:p>
                  </a:txBody>
                  <a:tcPr/>
                </a:tc>
                <a:tc>
                  <a:txBody>
                    <a:bodyPr/>
                    <a:lstStyle/>
                    <a:p>
                      <a:r>
                        <a:rPr lang="en-GB" dirty="0"/>
                        <a:t>10200</a:t>
                      </a:r>
                    </a:p>
                  </a:txBody>
                  <a:tcPr>
                    <a:lnT w="12700" cap="flat" cmpd="sng" algn="ctr">
                      <a:solidFill>
                        <a:schemeClr val="tx1"/>
                      </a:solidFill>
                      <a:prstDash val="solid"/>
                      <a:round/>
                      <a:headEnd type="none" w="med" len="med"/>
                      <a:tailEnd type="none" w="med" len="med"/>
                    </a:lnT>
                  </a:tcPr>
                </a:tc>
                <a:tc>
                  <a:txBody>
                    <a:bodyPr/>
                    <a:lstStyle/>
                    <a:p>
                      <a:r>
                        <a:rPr lang="en-GB"/>
                        <a:t>£6.12</a:t>
                      </a:r>
                      <a:endParaRPr lang="en-GB" dirty="0"/>
                    </a:p>
                  </a:txBody>
                  <a:tcPr/>
                </a:tc>
                <a:tc>
                  <a:txBody>
                    <a:bodyPr/>
                    <a:lstStyle/>
                    <a:p>
                      <a:r>
                        <a:rPr lang="en-GB" dirty="0"/>
                        <a:t>£14.00</a:t>
                      </a:r>
                    </a:p>
                  </a:txBody>
                  <a:tcPr/>
                </a:tc>
                <a:tc>
                  <a:txBody>
                    <a:bodyPr/>
                    <a:lstStyle/>
                    <a:p>
                      <a:r>
                        <a:rPr lang="en-GB"/>
                        <a:t>£20.12</a:t>
                      </a:r>
                      <a:endParaRPr lang="en-GB" dirty="0"/>
                    </a:p>
                  </a:txBody>
                  <a:tcPr/>
                </a:tc>
                <a:extLst>
                  <a:ext uri="{0D108BD9-81ED-4DB2-BD59-A6C34878D82A}">
                    <a16:rowId xmlns:a16="http://schemas.microsoft.com/office/drawing/2014/main" val="2315905497"/>
                  </a:ext>
                </a:extLst>
              </a:tr>
              <a:tr h="522282">
                <a:tc>
                  <a:txBody>
                    <a:bodyPr/>
                    <a:lstStyle/>
                    <a:p>
                      <a:r>
                        <a:rPr lang="en-GB" dirty="0"/>
                        <a:t>LHR-DUB</a:t>
                      </a:r>
                    </a:p>
                  </a:txBody>
                  <a:tcPr>
                    <a:lnB w="12700" cap="flat" cmpd="sng" algn="ctr">
                      <a:solidFill>
                        <a:schemeClr val="tx1"/>
                      </a:solidFill>
                      <a:prstDash val="solid"/>
                      <a:round/>
                      <a:headEnd type="none" w="med" len="med"/>
                      <a:tailEnd type="none" w="med" len="med"/>
                    </a:lnB>
                  </a:tcPr>
                </a:tc>
                <a:tc>
                  <a:txBody>
                    <a:bodyPr/>
                    <a:lstStyle/>
                    <a:p>
                      <a:r>
                        <a:rPr lang="en-GB" dirty="0"/>
                        <a:t>10200</a:t>
                      </a:r>
                    </a:p>
                  </a:txBody>
                  <a:tcPr/>
                </a:tc>
                <a:tc>
                  <a:txBody>
                    <a:bodyPr/>
                    <a:lstStyle/>
                    <a:p>
                      <a:r>
                        <a:rPr lang="en-GB"/>
                        <a:t>£6.12</a:t>
                      </a:r>
                      <a:endParaRPr lang="en-GB" dirty="0"/>
                    </a:p>
                  </a:txBody>
                  <a:tcPr/>
                </a:tc>
                <a:tc>
                  <a:txBody>
                    <a:bodyPr/>
                    <a:lstStyle/>
                    <a:p>
                      <a:r>
                        <a:rPr lang="en-GB" dirty="0"/>
                        <a:t>£14.00</a:t>
                      </a:r>
                    </a:p>
                  </a:txBody>
                  <a:tcPr/>
                </a:tc>
                <a:tc>
                  <a:txBody>
                    <a:bodyPr/>
                    <a:lstStyle/>
                    <a:p>
                      <a:r>
                        <a:rPr lang="en-GB"/>
                        <a:t>£20.12</a:t>
                      </a:r>
                      <a:endParaRPr lang="en-GB" dirty="0"/>
                    </a:p>
                  </a:txBody>
                  <a:tcPr/>
                </a:tc>
                <a:extLst>
                  <a:ext uri="{0D108BD9-81ED-4DB2-BD59-A6C34878D82A}">
                    <a16:rowId xmlns:a16="http://schemas.microsoft.com/office/drawing/2014/main" val="1268047439"/>
                  </a:ext>
                </a:extLst>
              </a:tr>
              <a:tr h="522282">
                <a:tc>
                  <a:txBody>
                    <a:bodyPr/>
                    <a:lstStyle/>
                    <a:p>
                      <a:r>
                        <a:rPr lang="en-GB" dirty="0"/>
                        <a:t>DUB-LHR</a:t>
                      </a:r>
                    </a:p>
                  </a:txBody>
                  <a:tcPr>
                    <a:lnT w="12700" cap="flat" cmpd="sng" algn="ctr">
                      <a:solidFill>
                        <a:schemeClr val="tx1"/>
                      </a:solidFill>
                      <a:prstDash val="solid"/>
                      <a:round/>
                      <a:headEnd type="none" w="med" len="med"/>
                      <a:tailEnd type="none" w="med" len="med"/>
                    </a:lnT>
                  </a:tcPr>
                </a:tc>
                <a:tc>
                  <a:txBody>
                    <a:bodyPr/>
                    <a:lstStyle/>
                    <a:p>
                      <a:r>
                        <a:rPr lang="en-GB" dirty="0"/>
                        <a:t>10200</a:t>
                      </a:r>
                    </a:p>
                  </a:txBody>
                  <a:tcPr/>
                </a:tc>
                <a:tc>
                  <a:txBody>
                    <a:bodyPr/>
                    <a:lstStyle/>
                    <a:p>
                      <a:r>
                        <a:rPr lang="en-GB"/>
                        <a:t>£6.12</a:t>
                      </a:r>
                      <a:endParaRPr lang="en-GB" dirty="0"/>
                    </a:p>
                  </a:txBody>
                  <a:tcPr/>
                </a:tc>
                <a:tc>
                  <a:txBody>
                    <a:bodyPr/>
                    <a:lstStyle/>
                    <a:p>
                      <a:r>
                        <a:rPr lang="en-GB" dirty="0"/>
                        <a:t>£14.00</a:t>
                      </a:r>
                    </a:p>
                  </a:txBody>
                  <a:tcPr/>
                </a:tc>
                <a:tc>
                  <a:txBody>
                    <a:bodyPr/>
                    <a:lstStyle/>
                    <a:p>
                      <a:r>
                        <a:rPr lang="en-GB"/>
                        <a:t>£20.12</a:t>
                      </a:r>
                      <a:endParaRPr lang="en-GB" dirty="0"/>
                    </a:p>
                  </a:txBody>
                  <a:tcPr/>
                </a:tc>
                <a:extLst>
                  <a:ext uri="{0D108BD9-81ED-4DB2-BD59-A6C34878D82A}">
                    <a16:rowId xmlns:a16="http://schemas.microsoft.com/office/drawing/2014/main" val="3086563142"/>
                  </a:ext>
                </a:extLst>
              </a:tr>
              <a:tr h="522282">
                <a:tc>
                  <a:txBody>
                    <a:bodyPr/>
                    <a:lstStyle/>
                    <a:p>
                      <a:r>
                        <a:rPr lang="en-GB" dirty="0"/>
                        <a:t>LHR-BFT</a:t>
                      </a:r>
                    </a:p>
                  </a:txBody>
                  <a:tcPr/>
                </a:tc>
                <a:tc>
                  <a:txBody>
                    <a:bodyPr/>
                    <a:lstStyle/>
                    <a:p>
                      <a:r>
                        <a:rPr lang="en-GB" dirty="0"/>
                        <a:t>10200</a:t>
                      </a:r>
                    </a:p>
                  </a:txBody>
                  <a:tcPr/>
                </a:tc>
                <a:tc>
                  <a:txBody>
                    <a:bodyPr/>
                    <a:lstStyle/>
                    <a:p>
                      <a:r>
                        <a:rPr lang="en-GB"/>
                        <a:t>£6.12</a:t>
                      </a:r>
                      <a:endParaRPr lang="en-GB" dirty="0"/>
                    </a:p>
                  </a:txBody>
                  <a:tcPr/>
                </a:tc>
                <a:tc>
                  <a:txBody>
                    <a:bodyPr/>
                    <a:lstStyle/>
                    <a:p>
                      <a:r>
                        <a:rPr lang="en-GB" dirty="0"/>
                        <a:t>£14.00</a:t>
                      </a:r>
                    </a:p>
                  </a:txBody>
                  <a:tcPr/>
                </a:tc>
                <a:tc>
                  <a:txBody>
                    <a:bodyPr/>
                    <a:lstStyle/>
                    <a:p>
                      <a:r>
                        <a:rPr lang="en-GB"/>
                        <a:t>£20.12</a:t>
                      </a:r>
                      <a:endParaRPr lang="en-GB" dirty="0"/>
                    </a:p>
                  </a:txBody>
                  <a:tcPr/>
                </a:tc>
                <a:extLst>
                  <a:ext uri="{0D108BD9-81ED-4DB2-BD59-A6C34878D82A}">
                    <a16:rowId xmlns:a16="http://schemas.microsoft.com/office/drawing/2014/main" val="1832857703"/>
                  </a:ext>
                </a:extLst>
              </a:tr>
              <a:tr h="522282">
                <a:tc>
                  <a:txBody>
                    <a:bodyPr/>
                    <a:lstStyle/>
                    <a:p>
                      <a:r>
                        <a:rPr lang="en-GB" dirty="0"/>
                        <a:t>BFT-LHR</a:t>
                      </a:r>
                    </a:p>
                  </a:txBody>
                  <a:tcPr/>
                </a:tc>
                <a:tc>
                  <a:txBody>
                    <a:bodyPr/>
                    <a:lstStyle/>
                    <a:p>
                      <a:r>
                        <a:rPr lang="en-GB" dirty="0"/>
                        <a:t>10200</a:t>
                      </a:r>
                    </a:p>
                  </a:txBody>
                  <a:tcPr/>
                </a:tc>
                <a:tc>
                  <a:txBody>
                    <a:bodyPr/>
                    <a:lstStyle/>
                    <a:p>
                      <a:r>
                        <a:rPr lang="en-GB" dirty="0"/>
                        <a:t>£6.12</a:t>
                      </a:r>
                    </a:p>
                  </a:txBody>
                  <a:tcPr/>
                </a:tc>
                <a:tc>
                  <a:txBody>
                    <a:bodyPr/>
                    <a:lstStyle/>
                    <a:p>
                      <a:r>
                        <a:rPr lang="en-GB" dirty="0"/>
                        <a:t>£14.00</a:t>
                      </a:r>
                    </a:p>
                  </a:txBody>
                  <a:tcPr/>
                </a:tc>
                <a:tc>
                  <a:txBody>
                    <a:bodyPr/>
                    <a:lstStyle/>
                    <a:p>
                      <a:r>
                        <a:rPr lang="en-GB" dirty="0"/>
                        <a:t>£20.12</a:t>
                      </a:r>
                    </a:p>
                  </a:txBody>
                  <a:tcPr/>
                </a:tc>
                <a:extLst>
                  <a:ext uri="{0D108BD9-81ED-4DB2-BD59-A6C34878D82A}">
                    <a16:rowId xmlns:a16="http://schemas.microsoft.com/office/drawing/2014/main" val="4214039038"/>
                  </a:ext>
                </a:extLst>
              </a:tr>
            </a:tbl>
          </a:graphicData>
        </a:graphic>
      </p:graphicFrame>
    </p:spTree>
    <p:extLst>
      <p:ext uri="{BB962C8B-B14F-4D97-AF65-F5344CB8AC3E}">
        <p14:creationId xmlns:p14="http://schemas.microsoft.com/office/powerpoint/2010/main" val="13382846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347019"/>
            <a:ext cx="9404723" cy="717755"/>
          </a:xfrm>
        </p:spPr>
        <p:txBody>
          <a:bodyPr/>
          <a:lstStyle/>
          <a:p>
            <a:r>
              <a:rPr lang="en-US" dirty="0"/>
              <a:t>Financial Forecast</a:t>
            </a:r>
          </a:p>
        </p:txBody>
      </p:sp>
      <p:graphicFrame>
        <p:nvGraphicFramePr>
          <p:cNvPr id="4" name="Table 5">
            <a:extLst>
              <a:ext uri="{FF2B5EF4-FFF2-40B4-BE49-F238E27FC236}">
                <a16:creationId xmlns:a16="http://schemas.microsoft.com/office/drawing/2014/main" id="{F32AD3FC-224E-4CC7-A3F2-C3CC489E70A2}"/>
              </a:ext>
            </a:extLst>
          </p:cNvPr>
          <p:cNvGraphicFramePr>
            <a:graphicFrameLocks noGrp="1"/>
          </p:cNvGraphicFramePr>
          <p:nvPr>
            <p:ph idx="1"/>
            <p:extLst>
              <p:ext uri="{D42A27DB-BD31-4B8C-83A1-F6EECF244321}">
                <p14:modId xmlns:p14="http://schemas.microsoft.com/office/powerpoint/2010/main" val="4154832108"/>
              </p:ext>
            </p:extLst>
          </p:nvPr>
        </p:nvGraphicFramePr>
        <p:xfrm>
          <a:off x="275304" y="2064774"/>
          <a:ext cx="11641392" cy="4182822"/>
        </p:xfrm>
        <a:graphic>
          <a:graphicData uri="http://schemas.openxmlformats.org/drawingml/2006/table">
            <a:tbl>
              <a:tblPr firstRow="1" bandRow="1">
                <a:tableStyleId>{5C22544A-7EE6-4342-B048-85BDC9FD1C3A}</a:tableStyleId>
              </a:tblPr>
              <a:tblGrid>
                <a:gridCol w="1940232">
                  <a:extLst>
                    <a:ext uri="{9D8B030D-6E8A-4147-A177-3AD203B41FA5}">
                      <a16:colId xmlns:a16="http://schemas.microsoft.com/office/drawing/2014/main" val="1831424087"/>
                    </a:ext>
                  </a:extLst>
                </a:gridCol>
                <a:gridCol w="1940232">
                  <a:extLst>
                    <a:ext uri="{9D8B030D-6E8A-4147-A177-3AD203B41FA5}">
                      <a16:colId xmlns:a16="http://schemas.microsoft.com/office/drawing/2014/main" val="753964786"/>
                    </a:ext>
                  </a:extLst>
                </a:gridCol>
                <a:gridCol w="1940232">
                  <a:extLst>
                    <a:ext uri="{9D8B030D-6E8A-4147-A177-3AD203B41FA5}">
                      <a16:colId xmlns:a16="http://schemas.microsoft.com/office/drawing/2014/main" val="1712696959"/>
                    </a:ext>
                  </a:extLst>
                </a:gridCol>
                <a:gridCol w="1940232">
                  <a:extLst>
                    <a:ext uri="{9D8B030D-6E8A-4147-A177-3AD203B41FA5}">
                      <a16:colId xmlns:a16="http://schemas.microsoft.com/office/drawing/2014/main" val="121619392"/>
                    </a:ext>
                  </a:extLst>
                </a:gridCol>
                <a:gridCol w="1940232">
                  <a:extLst>
                    <a:ext uri="{9D8B030D-6E8A-4147-A177-3AD203B41FA5}">
                      <a16:colId xmlns:a16="http://schemas.microsoft.com/office/drawing/2014/main" val="110852827"/>
                    </a:ext>
                  </a:extLst>
                </a:gridCol>
                <a:gridCol w="1940232">
                  <a:extLst>
                    <a:ext uri="{9D8B030D-6E8A-4147-A177-3AD203B41FA5}">
                      <a16:colId xmlns:a16="http://schemas.microsoft.com/office/drawing/2014/main" val="3463939429"/>
                    </a:ext>
                  </a:extLst>
                </a:gridCol>
              </a:tblGrid>
              <a:tr h="681346">
                <a:tc>
                  <a:txBody>
                    <a:bodyPr/>
                    <a:lstStyle/>
                    <a:p>
                      <a:endParaRPr lang="en-GB"/>
                    </a:p>
                  </a:txBody>
                  <a:tcPr/>
                </a:tc>
                <a:tc>
                  <a:txBody>
                    <a:bodyPr/>
                    <a:lstStyle/>
                    <a:p>
                      <a:pPr algn="ctr"/>
                      <a:r>
                        <a:rPr lang="en-GB" dirty="0"/>
                        <a:t>Year 1</a:t>
                      </a:r>
                    </a:p>
                    <a:p>
                      <a:pPr algn="ctr"/>
                      <a:r>
                        <a:rPr lang="en-GB" dirty="0"/>
                        <a:t>2021/2022</a:t>
                      </a:r>
                    </a:p>
                  </a:txBody>
                  <a:tcPr/>
                </a:tc>
                <a:tc>
                  <a:txBody>
                    <a:bodyPr/>
                    <a:lstStyle/>
                    <a:p>
                      <a:pPr algn="ctr"/>
                      <a:r>
                        <a:rPr lang="en-GB" dirty="0"/>
                        <a:t>Year 2</a:t>
                      </a:r>
                    </a:p>
                    <a:p>
                      <a:pPr algn="ctr"/>
                      <a:r>
                        <a:rPr lang="en-GB" dirty="0"/>
                        <a:t>2022/2023</a:t>
                      </a:r>
                    </a:p>
                  </a:txBody>
                  <a:tcPr/>
                </a:tc>
                <a:tc>
                  <a:txBody>
                    <a:bodyPr/>
                    <a:lstStyle/>
                    <a:p>
                      <a:pPr algn="ctr"/>
                      <a:r>
                        <a:rPr lang="en-GB" dirty="0"/>
                        <a:t>Year 3</a:t>
                      </a:r>
                    </a:p>
                    <a:p>
                      <a:pPr algn="ctr"/>
                      <a:r>
                        <a:rPr lang="en-GB" dirty="0"/>
                        <a:t>2023/2024</a:t>
                      </a:r>
                    </a:p>
                  </a:txBody>
                  <a:tcPr/>
                </a:tc>
                <a:tc>
                  <a:txBody>
                    <a:bodyPr/>
                    <a:lstStyle/>
                    <a:p>
                      <a:pPr algn="ctr"/>
                      <a:r>
                        <a:rPr lang="en-GB" dirty="0"/>
                        <a:t>Year 4</a:t>
                      </a:r>
                    </a:p>
                    <a:p>
                      <a:pPr algn="ctr"/>
                      <a:r>
                        <a:rPr lang="en-GB" dirty="0"/>
                        <a:t>2024/2025</a:t>
                      </a:r>
                    </a:p>
                  </a:txBody>
                  <a:tcPr/>
                </a:tc>
                <a:tc>
                  <a:txBody>
                    <a:bodyPr/>
                    <a:lstStyle/>
                    <a:p>
                      <a:pPr algn="ctr"/>
                      <a:r>
                        <a:rPr lang="en-GB" dirty="0"/>
                        <a:t>Year 5</a:t>
                      </a:r>
                    </a:p>
                    <a:p>
                      <a:pPr algn="ctr"/>
                      <a:r>
                        <a:rPr lang="en-GB" dirty="0"/>
                        <a:t>2025/2026</a:t>
                      </a:r>
                    </a:p>
                  </a:txBody>
                  <a:tcPr/>
                </a:tc>
                <a:extLst>
                  <a:ext uri="{0D108BD9-81ED-4DB2-BD59-A6C34878D82A}">
                    <a16:rowId xmlns:a16="http://schemas.microsoft.com/office/drawing/2014/main" val="2488636375"/>
                  </a:ext>
                </a:extLst>
              </a:tr>
              <a:tr h="564026">
                <a:tc>
                  <a:txBody>
                    <a:bodyPr/>
                    <a:lstStyle/>
                    <a:p>
                      <a:r>
                        <a:rPr lang="en-GB" b="1" dirty="0"/>
                        <a:t>SALES</a:t>
                      </a:r>
                    </a:p>
                  </a:txBody>
                  <a:tcPr/>
                </a:tc>
                <a:tc>
                  <a:txBody>
                    <a:bodyPr/>
                    <a:lstStyle/>
                    <a:p>
                      <a:r>
                        <a:rPr lang="en-GB" dirty="0"/>
                        <a:t>£40’852,800</a:t>
                      </a:r>
                    </a:p>
                  </a:txBody>
                  <a:tcPr/>
                </a:tc>
                <a:tc>
                  <a:txBody>
                    <a:bodyPr/>
                    <a:lstStyle/>
                    <a:p>
                      <a:r>
                        <a:rPr lang="en-GB" dirty="0"/>
                        <a:t>£40’852,800</a:t>
                      </a:r>
                    </a:p>
                  </a:txBody>
                  <a:tcPr/>
                </a:tc>
                <a:tc>
                  <a:txBody>
                    <a:bodyPr/>
                    <a:lstStyle/>
                    <a:p>
                      <a:r>
                        <a:rPr lang="en-GB" dirty="0"/>
                        <a:t>£81’705,600</a:t>
                      </a:r>
                    </a:p>
                  </a:txBody>
                  <a:tcPr/>
                </a:tc>
                <a:tc>
                  <a:txBody>
                    <a:bodyPr/>
                    <a:lstStyle/>
                    <a:p>
                      <a:r>
                        <a:rPr lang="en-GB"/>
                        <a:t>£81’705,600</a:t>
                      </a:r>
                      <a:endParaRPr lang="en-GB" dirty="0"/>
                    </a:p>
                  </a:txBody>
                  <a:tcPr/>
                </a:tc>
                <a:tc>
                  <a:txBody>
                    <a:bodyPr/>
                    <a:lstStyle/>
                    <a:p>
                      <a:r>
                        <a:rPr lang="en-GB" dirty="0"/>
                        <a:t>£81’705,600</a:t>
                      </a:r>
                    </a:p>
                  </a:txBody>
                  <a:tcPr/>
                </a:tc>
                <a:extLst>
                  <a:ext uri="{0D108BD9-81ED-4DB2-BD59-A6C34878D82A}">
                    <a16:rowId xmlns:a16="http://schemas.microsoft.com/office/drawing/2014/main" val="2464176573"/>
                  </a:ext>
                </a:extLst>
              </a:tr>
              <a:tr h="564026">
                <a:tc>
                  <a:txBody>
                    <a:bodyPr/>
                    <a:lstStyle/>
                    <a:p>
                      <a:r>
                        <a:rPr lang="en-GB" b="1" dirty="0"/>
                        <a:t>COSTS</a:t>
                      </a:r>
                    </a:p>
                  </a:txBody>
                  <a:tcPr/>
                </a:tc>
                <a:tc>
                  <a:txBody>
                    <a:bodyPr/>
                    <a:lstStyle/>
                    <a:p>
                      <a:r>
                        <a:rPr lang="en-GB" dirty="0"/>
                        <a:t>£19’706,400</a:t>
                      </a:r>
                    </a:p>
                  </a:txBody>
                  <a:tcPr/>
                </a:tc>
                <a:tc>
                  <a:txBody>
                    <a:bodyPr/>
                    <a:lstStyle/>
                    <a:p>
                      <a:r>
                        <a:rPr lang="en-GB" dirty="0"/>
                        <a:t>£19’706,400</a:t>
                      </a:r>
                    </a:p>
                  </a:txBody>
                  <a:tcPr/>
                </a:tc>
                <a:tc>
                  <a:txBody>
                    <a:bodyPr/>
                    <a:lstStyle/>
                    <a:p>
                      <a:r>
                        <a:rPr lang="en-GB" dirty="0"/>
                        <a:t>£19’701.504</a:t>
                      </a:r>
                    </a:p>
                  </a:txBody>
                  <a:tcPr/>
                </a:tc>
                <a:tc>
                  <a:txBody>
                    <a:bodyPr/>
                    <a:lstStyle/>
                    <a:p>
                      <a:r>
                        <a:rPr lang="en-GB" dirty="0"/>
                        <a:t>£19’701,504</a:t>
                      </a:r>
                    </a:p>
                  </a:txBody>
                  <a:tcPr/>
                </a:tc>
                <a:tc>
                  <a:txBody>
                    <a:bodyPr/>
                    <a:lstStyle/>
                    <a:p>
                      <a:r>
                        <a:rPr lang="en-GB" dirty="0"/>
                        <a:t>£19’701,504</a:t>
                      </a:r>
                    </a:p>
                  </a:txBody>
                  <a:tcPr/>
                </a:tc>
                <a:extLst>
                  <a:ext uri="{0D108BD9-81ED-4DB2-BD59-A6C34878D82A}">
                    <a16:rowId xmlns:a16="http://schemas.microsoft.com/office/drawing/2014/main" val="314898035"/>
                  </a:ext>
                </a:extLst>
              </a:tr>
              <a:tr h="564026">
                <a:tc>
                  <a:txBody>
                    <a:bodyPr/>
                    <a:lstStyle/>
                    <a:p>
                      <a:r>
                        <a:rPr lang="en-GB" b="1" dirty="0"/>
                        <a:t>PROFIT / LOSS</a:t>
                      </a:r>
                    </a:p>
                  </a:txBody>
                  <a:tcPr/>
                </a:tc>
                <a:tc>
                  <a:txBody>
                    <a:bodyPr/>
                    <a:lstStyle/>
                    <a:p>
                      <a:r>
                        <a:rPr lang="en-GB" dirty="0"/>
                        <a:t>£21’146,400</a:t>
                      </a:r>
                    </a:p>
                  </a:txBody>
                  <a:tcPr/>
                </a:tc>
                <a:tc>
                  <a:txBody>
                    <a:bodyPr/>
                    <a:lstStyle/>
                    <a:p>
                      <a:r>
                        <a:rPr lang="en-GB" dirty="0"/>
                        <a:t>£21’146,400</a:t>
                      </a:r>
                    </a:p>
                  </a:txBody>
                  <a:tcPr/>
                </a:tc>
                <a:tc>
                  <a:txBody>
                    <a:bodyPr/>
                    <a:lstStyle/>
                    <a:p>
                      <a:r>
                        <a:rPr lang="en-GB" dirty="0"/>
                        <a:t>£62’004,096</a:t>
                      </a:r>
                    </a:p>
                  </a:txBody>
                  <a:tcPr/>
                </a:tc>
                <a:tc>
                  <a:txBody>
                    <a:bodyPr/>
                    <a:lstStyle/>
                    <a:p>
                      <a:r>
                        <a:rPr lang="en-GB"/>
                        <a:t>£62’004,096</a:t>
                      </a:r>
                      <a:endParaRPr lang="en-GB" dirty="0"/>
                    </a:p>
                  </a:txBody>
                  <a:tcPr/>
                </a:tc>
                <a:tc>
                  <a:txBody>
                    <a:bodyPr/>
                    <a:lstStyle/>
                    <a:p>
                      <a:r>
                        <a:rPr lang="en-GB" dirty="0"/>
                        <a:t>£62’004,096</a:t>
                      </a:r>
                    </a:p>
                  </a:txBody>
                  <a:tcPr/>
                </a:tc>
                <a:extLst>
                  <a:ext uri="{0D108BD9-81ED-4DB2-BD59-A6C34878D82A}">
                    <a16:rowId xmlns:a16="http://schemas.microsoft.com/office/drawing/2014/main" val="4011752125"/>
                  </a:ext>
                </a:extLst>
              </a:tr>
              <a:tr h="564026">
                <a:tc>
                  <a:txBody>
                    <a:bodyPr/>
                    <a:lstStyle/>
                    <a:p>
                      <a:r>
                        <a:rPr lang="en-GB" b="1" dirty="0"/>
                        <a:t>ASSETS</a:t>
                      </a:r>
                    </a:p>
                  </a:txBody>
                  <a:tcPr/>
                </a:tc>
                <a:tc>
                  <a:txBody>
                    <a:bodyPr/>
                    <a:lstStyle/>
                    <a:p>
                      <a:r>
                        <a:rPr lang="en-GB" dirty="0"/>
                        <a:t>£3’000’000</a:t>
                      </a:r>
                    </a:p>
                  </a:txBody>
                  <a:tcPr/>
                </a:tc>
                <a:tc>
                  <a:txBody>
                    <a:bodyPr/>
                    <a:lstStyle/>
                    <a:p>
                      <a:r>
                        <a:rPr lang="en-GB" dirty="0"/>
                        <a:t>£5’000’000</a:t>
                      </a:r>
                    </a:p>
                  </a:txBody>
                  <a:tcPr/>
                </a:tc>
                <a:tc>
                  <a:txBody>
                    <a:bodyPr/>
                    <a:lstStyle/>
                    <a:p>
                      <a:r>
                        <a:rPr lang="en-GB" dirty="0"/>
                        <a:t>£6’000’000</a:t>
                      </a:r>
                    </a:p>
                  </a:txBody>
                  <a:tcPr/>
                </a:tc>
                <a:tc>
                  <a:txBody>
                    <a:bodyPr/>
                    <a:lstStyle/>
                    <a:p>
                      <a:r>
                        <a:rPr lang="en-GB" dirty="0"/>
                        <a:t>£9’000’000</a:t>
                      </a:r>
                    </a:p>
                  </a:txBody>
                  <a:tcPr/>
                </a:tc>
                <a:tc>
                  <a:txBody>
                    <a:bodyPr/>
                    <a:lstStyle/>
                    <a:p>
                      <a:r>
                        <a:rPr lang="en-GB" dirty="0"/>
                        <a:t>£13’000’000</a:t>
                      </a:r>
                    </a:p>
                  </a:txBody>
                  <a:tcPr/>
                </a:tc>
                <a:extLst>
                  <a:ext uri="{0D108BD9-81ED-4DB2-BD59-A6C34878D82A}">
                    <a16:rowId xmlns:a16="http://schemas.microsoft.com/office/drawing/2014/main" val="2678990466"/>
                  </a:ext>
                </a:extLst>
              </a:tr>
              <a:tr h="564026">
                <a:tc>
                  <a:txBody>
                    <a:bodyPr/>
                    <a:lstStyle/>
                    <a:p>
                      <a:r>
                        <a:rPr lang="en-GB" b="1" dirty="0"/>
                        <a:t>LIABILITIES</a:t>
                      </a:r>
                    </a:p>
                  </a:txBody>
                  <a:tcPr/>
                </a:tc>
                <a:tc>
                  <a:txBody>
                    <a:bodyPr/>
                    <a:lstStyle/>
                    <a:p>
                      <a:r>
                        <a:rPr lang="en-GB" dirty="0"/>
                        <a:t>£5’000,000</a:t>
                      </a:r>
                    </a:p>
                  </a:txBody>
                  <a:tcPr/>
                </a:tc>
                <a:tc>
                  <a:txBody>
                    <a:bodyPr/>
                    <a:lstStyle/>
                    <a:p>
                      <a:r>
                        <a:rPr lang="en-GB" dirty="0"/>
                        <a:t>£8’000’000</a:t>
                      </a:r>
                    </a:p>
                  </a:txBody>
                  <a:tcPr/>
                </a:tc>
                <a:tc>
                  <a:txBody>
                    <a:bodyPr/>
                    <a:lstStyle/>
                    <a:p>
                      <a:r>
                        <a:rPr lang="en-GB" dirty="0"/>
                        <a:t>£4’000,000</a:t>
                      </a:r>
                    </a:p>
                  </a:txBody>
                  <a:tcPr/>
                </a:tc>
                <a:tc>
                  <a:txBody>
                    <a:bodyPr/>
                    <a:lstStyle/>
                    <a:p>
                      <a:r>
                        <a:rPr lang="en-GB" dirty="0"/>
                        <a:t>£6’000’000</a:t>
                      </a:r>
                    </a:p>
                  </a:txBody>
                  <a:tcPr/>
                </a:tc>
                <a:tc>
                  <a:txBody>
                    <a:bodyPr/>
                    <a:lstStyle/>
                    <a:p>
                      <a:r>
                        <a:rPr lang="en-GB" dirty="0"/>
                        <a:t>£9’000,000</a:t>
                      </a:r>
                    </a:p>
                  </a:txBody>
                  <a:tcPr/>
                </a:tc>
                <a:extLst>
                  <a:ext uri="{0D108BD9-81ED-4DB2-BD59-A6C34878D82A}">
                    <a16:rowId xmlns:a16="http://schemas.microsoft.com/office/drawing/2014/main" val="1099621080"/>
                  </a:ext>
                </a:extLst>
              </a:tr>
              <a:tr h="681346">
                <a:tc>
                  <a:txBody>
                    <a:bodyPr/>
                    <a:lstStyle/>
                    <a:p>
                      <a:r>
                        <a:rPr lang="en-GB" b="1" dirty="0"/>
                        <a:t>SHAREHOLDER </a:t>
                      </a:r>
                    </a:p>
                    <a:p>
                      <a:r>
                        <a:rPr lang="en-GB" b="1" dirty="0"/>
                        <a:t>CAPITAL</a:t>
                      </a:r>
                    </a:p>
                  </a:txBody>
                  <a:tcPr/>
                </a:tc>
                <a:tc>
                  <a:txBody>
                    <a:bodyPr/>
                    <a:lstStyle/>
                    <a:p>
                      <a:r>
                        <a:rPr lang="en-GB" dirty="0"/>
                        <a:t>£2’000,000</a:t>
                      </a:r>
                    </a:p>
                  </a:txBody>
                  <a:tcPr/>
                </a:tc>
                <a:tc>
                  <a:txBody>
                    <a:bodyPr/>
                    <a:lstStyle/>
                    <a:p>
                      <a:r>
                        <a:rPr lang="en-GB" dirty="0"/>
                        <a:t>£3’000,000</a:t>
                      </a:r>
                    </a:p>
                  </a:txBody>
                  <a:tcPr/>
                </a:tc>
                <a:tc>
                  <a:txBody>
                    <a:bodyPr/>
                    <a:lstStyle/>
                    <a:p>
                      <a:r>
                        <a:rPr lang="en-GB" dirty="0"/>
                        <a:t>£2’000,000</a:t>
                      </a:r>
                    </a:p>
                  </a:txBody>
                  <a:tcPr/>
                </a:tc>
                <a:tc>
                  <a:txBody>
                    <a:bodyPr/>
                    <a:lstStyle/>
                    <a:p>
                      <a:r>
                        <a:rPr lang="en-GB" dirty="0"/>
                        <a:t>£3’000,000</a:t>
                      </a:r>
                    </a:p>
                  </a:txBody>
                  <a:tcPr/>
                </a:tc>
                <a:tc>
                  <a:txBody>
                    <a:bodyPr/>
                    <a:lstStyle/>
                    <a:p>
                      <a:r>
                        <a:rPr lang="en-GB" dirty="0"/>
                        <a:t>£4’000,000</a:t>
                      </a:r>
                    </a:p>
                  </a:txBody>
                  <a:tcPr/>
                </a:tc>
                <a:extLst>
                  <a:ext uri="{0D108BD9-81ED-4DB2-BD59-A6C34878D82A}">
                    <a16:rowId xmlns:a16="http://schemas.microsoft.com/office/drawing/2014/main" val="94854014"/>
                  </a:ext>
                </a:extLst>
              </a:tr>
            </a:tbl>
          </a:graphicData>
        </a:graphic>
      </p:graphicFrame>
      <p:pic>
        <p:nvPicPr>
          <p:cNvPr id="3" name="Picture 2">
            <a:extLst>
              <a:ext uri="{FF2B5EF4-FFF2-40B4-BE49-F238E27FC236}">
                <a16:creationId xmlns:a16="http://schemas.microsoft.com/office/drawing/2014/main" id="{D33ED268-B601-4AFA-92A2-8183A03E2F05}"/>
              </a:ext>
            </a:extLst>
          </p:cNvPr>
          <p:cNvPicPr>
            <a:picLocks noChangeAspect="1"/>
          </p:cNvPicPr>
          <p:nvPr/>
        </p:nvPicPr>
        <p:blipFill>
          <a:blip r:embed="rId3"/>
          <a:stretch>
            <a:fillRect/>
          </a:stretch>
        </p:blipFill>
        <p:spPr>
          <a:xfrm>
            <a:off x="-244033" y="-495085"/>
            <a:ext cx="4450466" cy="2682472"/>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Business plan presentation (Ion green design, widescreen).potx" id="{866C028E-10C7-4672-8238-17D4366C073A}" vid="{2A820B7E-5093-43C8-ABD0-FF5B957D5E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1215</Words>
  <Application>Microsoft Office PowerPoint</Application>
  <PresentationFormat>Widescreen</PresentationFormat>
  <Paragraphs>236</Paragraphs>
  <Slides>17</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Century Gothic</vt:lpstr>
      <vt:lpstr>Wingdings 3</vt:lpstr>
      <vt:lpstr>Business Strategy</vt:lpstr>
      <vt:lpstr>Air Aston (UK Based Airline)</vt:lpstr>
      <vt:lpstr>Our mission is to make Air Aston a preferred choice for all air Travelers</vt:lpstr>
      <vt:lpstr>Product Description.</vt:lpstr>
      <vt:lpstr>  </vt:lpstr>
      <vt:lpstr>Shareholding  </vt:lpstr>
      <vt:lpstr>PESTEL</vt:lpstr>
      <vt:lpstr>                  SWOT Analysis</vt:lpstr>
      <vt:lpstr>Industry Analysis</vt:lpstr>
      <vt:lpstr>Market Analysis During our market research we discovered customers wanted little bit above low cost flight  Low cost Premium Service with added value of free seat selection  Premium snacks and drinks included  Cargo Demand for underserved routes both in and out  Target Customers: Corporate Clients, Students, Pensioners, Discounted rates for pensioners and students with extra baggage allowance        </vt:lpstr>
      <vt:lpstr>Market Plan and Strategy</vt:lpstr>
      <vt:lpstr> Marketing and Strategy (Contd)</vt:lpstr>
      <vt:lpstr>Operational Strategy and Location</vt:lpstr>
      <vt:lpstr>The Team Organization Chart</vt:lpstr>
      <vt:lpstr>Resources &amp; Services Planning</vt:lpstr>
      <vt:lpstr>Pricing Structure  Year 1 and 2</vt:lpstr>
      <vt:lpstr>Pricing Structure for Year 3, 4 and 5</vt:lpstr>
      <vt:lpstr>Financial Forecast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Air Aston (UK Based Airline)</dc:title>
  <dc:creator>kb rafique</dc:creator>
  <cp:lastModifiedBy>Arif</cp:lastModifiedBy>
  <cp:revision>20</cp:revision>
  <dcterms:created xsi:type="dcterms:W3CDTF">2019-12-16T20:32:42Z</dcterms:created>
  <dcterms:modified xsi:type="dcterms:W3CDTF">2019-12-16T21:45:53Z</dcterms:modified>
</cp:coreProperties>
</file>