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7" r:id="rId2"/>
    <p:sldId id="256" r:id="rId3"/>
    <p:sldId id="268" r:id="rId4"/>
    <p:sldId id="257" r:id="rId5"/>
    <p:sldId id="258" r:id="rId6"/>
    <p:sldId id="265" r:id="rId7"/>
    <p:sldId id="266" r:id="rId8"/>
    <p:sldId id="259" r:id="rId9"/>
    <p:sldId id="260" r:id="rId10"/>
    <p:sldId id="261" r:id="rId11"/>
    <p:sldId id="270" r:id="rId12"/>
    <p:sldId id="262" r:id="rId13"/>
    <p:sldId id="263" r:id="rId14"/>
    <p:sldId id="264"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79" autoAdjust="0"/>
    <p:restoredTop sz="81046" autoAdjust="0"/>
  </p:normalViewPr>
  <p:slideViewPr>
    <p:cSldViewPr snapToGrid="0">
      <p:cViewPr>
        <p:scale>
          <a:sx n="66" d="100"/>
          <a:sy n="66" d="100"/>
        </p:scale>
        <p:origin x="1560" y="67"/>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7FCFAF-CF48-4273-B4C9-DA70EA12A5CB}" type="datetimeFigureOut">
              <a:rPr lang="en-IN" smtClean="0"/>
              <a:t>23-05-2023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2FF42F-3ECD-4321-B2A6-698D8CC0F320}" type="slidenum">
              <a:rPr lang="en-IN" smtClean="0"/>
              <a:t>‹#›</a:t>
            </a:fld>
            <a:endParaRPr lang="en-IN"/>
          </a:p>
        </p:txBody>
      </p:sp>
    </p:spTree>
    <p:extLst>
      <p:ext uri="{BB962C8B-B14F-4D97-AF65-F5344CB8AC3E}">
        <p14:creationId xmlns:p14="http://schemas.microsoft.com/office/powerpoint/2010/main" val="2441583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333333"/>
                </a:solidFill>
                <a:effectLst/>
                <a:latin typeface="Times New Roman" panose="02020603050405020304" pitchFamily="18" charset="0"/>
                <a:ea typeface="Calibri" panose="020F0502020204030204" pitchFamily="34" charset="0"/>
              </a:rPr>
              <a:t>Four Seasons Hotels and Resorts is a very famous and renowned luxury hospitality brand which was established in 1960 and Mr. Isadore Sharp is the founder of it. The headquarter of the company is based in Toronto, Canada. It has 150 hotels and currently operating in more than 47 countries. It is one of the largest luxury hotel brands in the world as of now. Four Seasons Hotels and Resorts was acquired by Kingdom Holding Company and Cascade Investment in 2007 which are owned and led by Saudi Arabian billionaire Prince Al </a:t>
            </a:r>
            <a:r>
              <a:rPr lang="en-US" sz="1800" dirty="0" err="1">
                <a:solidFill>
                  <a:srgbClr val="333333"/>
                </a:solidFill>
                <a:effectLst/>
                <a:latin typeface="Times New Roman" panose="02020603050405020304" pitchFamily="18" charset="0"/>
                <a:ea typeface="Calibri" panose="020F0502020204030204" pitchFamily="34" charset="0"/>
              </a:rPr>
              <a:t>Aaleed</a:t>
            </a:r>
            <a:r>
              <a:rPr lang="en-US" sz="1800" dirty="0">
                <a:solidFill>
                  <a:srgbClr val="333333"/>
                </a:solidFill>
                <a:effectLst/>
                <a:latin typeface="Times New Roman" panose="02020603050405020304" pitchFamily="18" charset="0"/>
                <a:ea typeface="Calibri" panose="020F0502020204030204" pitchFamily="34" charset="0"/>
              </a:rPr>
              <a:t> bin Talal Al Saud and American business tycoon Bill Gates respectively. Four Seasons is famous for delivering unrivalled </a:t>
            </a:r>
            <a:r>
              <a:rPr lang="en-US" sz="1800" dirty="0" err="1">
                <a:solidFill>
                  <a:srgbClr val="333333"/>
                </a:solidFill>
                <a:effectLst/>
                <a:latin typeface="Times New Roman" panose="02020603050405020304" pitchFamily="18" charset="0"/>
                <a:ea typeface="Calibri" panose="020F0502020204030204" pitchFamily="34" charset="0"/>
              </a:rPr>
              <a:t>personalised</a:t>
            </a:r>
            <a:r>
              <a:rPr lang="en-US" sz="1800" dirty="0">
                <a:solidFill>
                  <a:srgbClr val="333333"/>
                </a:solidFill>
                <a:effectLst/>
                <a:latin typeface="Times New Roman" panose="02020603050405020304" pitchFamily="18" charset="0"/>
                <a:ea typeface="Calibri" panose="020F0502020204030204" pitchFamily="34" charset="0"/>
              </a:rPr>
              <a:t> service, elegant rooms, and fine facilities to its visitors. The hotels of the brand are frequently placed in prominent locations such as major cities, resorts, and exotic regions making it a popular choice for affluent business and leisure </a:t>
            </a:r>
            <a:r>
              <a:rPr lang="en-US" sz="1800" dirty="0" err="1">
                <a:solidFill>
                  <a:srgbClr val="333333"/>
                </a:solidFill>
                <a:effectLst/>
                <a:latin typeface="Times New Roman" panose="02020603050405020304" pitchFamily="18" charset="0"/>
                <a:ea typeface="Calibri" panose="020F0502020204030204" pitchFamily="34" charset="0"/>
              </a:rPr>
              <a:t>travellers</a:t>
            </a:r>
            <a:r>
              <a:rPr lang="en-US" sz="1800" dirty="0">
                <a:solidFill>
                  <a:srgbClr val="333333"/>
                </a:solidFill>
                <a:effectLst/>
                <a:latin typeface="Times New Roman" panose="02020603050405020304" pitchFamily="18" charset="0"/>
                <a:ea typeface="Calibri" panose="020F0502020204030204" pitchFamily="34" charset="0"/>
              </a:rPr>
              <a:t>. Four Seasons is still dedicated even after its popularity globally to sustainability and social responsibility. It is looking various ways which can be incorporated in its operations to decrease its environmental </a:t>
            </a:r>
            <a:r>
              <a:rPr lang="en-US" sz="1800" dirty="0" err="1">
                <a:solidFill>
                  <a:srgbClr val="333333"/>
                </a:solidFill>
                <a:effectLst/>
                <a:latin typeface="Times New Roman" panose="02020603050405020304" pitchFamily="18" charset="0"/>
                <a:ea typeface="Calibri" panose="020F0502020204030204" pitchFamily="34" charset="0"/>
              </a:rPr>
              <a:t>carbonprint</a:t>
            </a:r>
            <a:r>
              <a:rPr lang="en-US" sz="1800" dirty="0">
                <a:solidFill>
                  <a:srgbClr val="333333"/>
                </a:solidFill>
                <a:effectLst/>
                <a:latin typeface="Times New Roman" panose="02020603050405020304" pitchFamily="18" charset="0"/>
                <a:ea typeface="Calibri" panose="020F0502020204030204" pitchFamily="34" charset="0"/>
              </a:rPr>
              <a:t> and help local communities (FOUR SEASONS, 2022). Four Seasons Hotels and Resorts stands out in the premium hotel sector with its blend of world-class amenities, great service, and dedication to sustainability.</a:t>
            </a:r>
          </a:p>
        </p:txBody>
      </p:sp>
      <p:sp>
        <p:nvSpPr>
          <p:cNvPr id="4" name="Slide Number Placeholder 3"/>
          <p:cNvSpPr>
            <a:spLocks noGrp="1"/>
          </p:cNvSpPr>
          <p:nvPr>
            <p:ph type="sldNum" sz="quarter" idx="5"/>
          </p:nvPr>
        </p:nvSpPr>
        <p:spPr/>
        <p:txBody>
          <a:bodyPr/>
          <a:lstStyle/>
          <a:p>
            <a:fld id="{AF2FF42F-3ECD-4321-B2A6-698D8CC0F320}" type="slidenum">
              <a:rPr lang="en-IN" smtClean="0"/>
              <a:t>2</a:t>
            </a:fld>
            <a:endParaRPr lang="en-IN"/>
          </a:p>
        </p:txBody>
      </p:sp>
    </p:spTree>
    <p:extLst>
      <p:ext uri="{BB962C8B-B14F-4D97-AF65-F5344CB8AC3E}">
        <p14:creationId xmlns:p14="http://schemas.microsoft.com/office/powerpoint/2010/main" val="359431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solidFill>
                <a:srgbClr val="333333"/>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3</a:t>
            </a:fld>
            <a:endParaRPr lang="en-IN"/>
          </a:p>
        </p:txBody>
      </p:sp>
    </p:spTree>
    <p:extLst>
      <p:ext uri="{BB962C8B-B14F-4D97-AF65-F5344CB8AC3E}">
        <p14:creationId xmlns:p14="http://schemas.microsoft.com/office/powerpoint/2010/main" val="1590166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Four Seasons Hotels and Resorts is a luxury hospitality brand that caters people having high income and leisure travellers looking for a personalised and a high-end experience. Individuals with a high pay are generally ready to pay a premium for great service, lavish lodgings, and unique facilities. These people are the brand's key clientele.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These clientele often looks for an unique and memorable experience and the company delivers on this through its commitment to customization and personalization. Each property is designed and build in such a way that it often resonates with the local culture and surroundings. The accomodations and amenities are provided according to needs and preference of each of its clients.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 Four Seasons also looks for business travellers which is a significant market for it. It offers a variety of corporate services and facilities including high-speed internet, conference rooms, and executive lounges.  To attract these clients Four Seasons provides a variety of business travel packages and programmes tailored to accommodate business travellers</a:t>
            </a:r>
            <a:r>
              <a:rPr lang="en-IN" sz="1800" dirty="0">
                <a:effectLst/>
                <a:latin typeface="Calibri" panose="020F0502020204030204" pitchFamily="34" charset="0"/>
                <a:ea typeface="Calibri" panose="020F0502020204030204" pitchFamily="34" charset="0"/>
                <a:cs typeface="Times New Roman" panose="02020603050405020304" pitchFamily="18" charset="0"/>
              </a:rPr>
              <a:t> (Sands, 2022)</a:t>
            </a:r>
            <a:r>
              <a:rPr lang="ro-RO" sz="1800" dirty="0">
                <a:effectLst/>
                <a:latin typeface="Calibri" panose="020F0502020204030204" pitchFamily="34" charset="0"/>
                <a:ea typeface="Calibri" panose="020F0502020204030204" pitchFamily="34" charset="0"/>
                <a:cs typeface="Times New Roman" panose="02020603050405020304" pitchFamily="18"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ro-RO" sz="1800" dirty="0">
                <a:effectLst/>
                <a:latin typeface="Calibri" panose="020F0502020204030204" pitchFamily="34" charset="0"/>
                <a:ea typeface="Calibri" panose="020F0502020204030204" pitchFamily="34" charset="0"/>
                <a:cs typeface="Times New Roman" panose="02020603050405020304" pitchFamily="18" charset="0"/>
              </a:rPr>
              <a:t>The hotel company also sees event and meetings as their potential market. Most of the hotels under this brands comes with </a:t>
            </a:r>
            <a:r>
              <a:rPr lang="ro-RO"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a range of event spaces, from intimate boardrooms to grand ballrooms as well as a range of event planning and catering services. They do offer various offers to keep their customers happy and satisfied. Offer like specialized event packages that includes weddings and social events, designed to create a memorable experience for guests.</a:t>
            </a:r>
            <a:endParaRPr lang="en-IN" sz="18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r>
              <a:rPr lang="ro-RO" sz="1800" dirty="0">
                <a:solidFill>
                  <a:srgbClr val="333333"/>
                </a:solidFill>
                <a:effectLst/>
                <a:latin typeface="Times New Roman" panose="02020603050405020304" pitchFamily="18" charset="0"/>
                <a:ea typeface="Calibri" panose="020F0502020204030204" pitchFamily="34" charset="0"/>
              </a:rPr>
              <a:t>Families is also a major target market for this brand. Their property offers a range of family friendly accomodation and aminities  like  kids' clubs, family suites, and recreational activities. Four Seasons also offers specialized family travel packages and programs, such as the Family Discoveries program, designed to create a memorable and educational experience for families.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4</a:t>
            </a:fld>
            <a:endParaRPr lang="en-IN"/>
          </a:p>
        </p:txBody>
      </p:sp>
    </p:spTree>
    <p:extLst>
      <p:ext uri="{BB962C8B-B14F-4D97-AF65-F5344CB8AC3E}">
        <p14:creationId xmlns:p14="http://schemas.microsoft.com/office/powerpoint/2010/main" val="7942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The guest services and facilities provided by Four Seasons Hotels and Resorts are integral to the brand's reputation for exceptional service and luxury amenities. These services and facilities are designed to create a personalized and memorable experience for guests, whether they are traveling for business, leisure, or a special occasion. By providing personalized service, a range of amenities and activities, and a luxurious environment. Four Seasons is able to create a memorable and unique experience for each guest, helping to build a loyal customer base </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The nature and scope of these services and facilities provided by Four Season generally includes the following:</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1. Accommodations: Four Seasons offers a range of accommodations, from guest rooms to suites and villas, each designed to provide a luxurious and comfortable experience for guests. Accommodations are often equipped with high-end amenities such as plush bedding, state-of-the-art technology, and luxurious bath products.</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2. Dining: Four Seasons properties offer a range of dining options, from casual cafes to fine dining restaurants, often featuring world-renowned chefs and menus that highlight local cuisine. The brand is also known for its exceptional room service, which allows guests to enjoy a private dining experience in the comfort of their own room.</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3. Spa and wellness: Many Four Seasons properties feature world-class spas and wellness facilities, offering a range of services such as massages, facials, and other holistic therapies. The brand also places a strong emphasis on health and wellness, with many properties offering fitness </a:t>
            </a:r>
            <a:r>
              <a:rPr lang="en-IN" sz="1800" dirty="0" err="1">
                <a:solidFill>
                  <a:srgbClr val="333333"/>
                </a:solidFill>
                <a:effectLst/>
                <a:latin typeface="Times New Roman" panose="02020603050405020304" pitchFamily="18" charset="0"/>
                <a:ea typeface="Calibri" panose="020F0502020204030204" pitchFamily="34" charset="0"/>
              </a:rPr>
              <a:t>centers</a:t>
            </a:r>
            <a:r>
              <a:rPr lang="en-IN" sz="1800" dirty="0">
                <a:solidFill>
                  <a:srgbClr val="333333"/>
                </a:solidFill>
                <a:effectLst/>
                <a:latin typeface="Times New Roman" panose="02020603050405020304" pitchFamily="18" charset="0"/>
                <a:ea typeface="Calibri" panose="020F0502020204030204" pitchFamily="34" charset="0"/>
              </a:rPr>
              <a:t>, yoga classes, and other wellness activities.</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5</a:t>
            </a:fld>
            <a:endParaRPr lang="en-IN"/>
          </a:p>
        </p:txBody>
      </p:sp>
    </p:spTree>
    <p:extLst>
      <p:ext uri="{BB962C8B-B14F-4D97-AF65-F5344CB8AC3E}">
        <p14:creationId xmlns:p14="http://schemas.microsoft.com/office/powerpoint/2010/main" val="1718297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4. Concierge and guest services: Four Seasons properties feature a dedicated concierge team that is available 24/7 to assist with any guest needs or requests, from arranging transportation and sightseeing tours to booking reservations and providing recommendations for local activities and attractions.</a:t>
            </a:r>
            <a:br>
              <a:rPr lang="en-IN" sz="1800" dirty="0">
                <a:solidFill>
                  <a:srgbClr val="333333"/>
                </a:solidFill>
                <a:effectLst/>
                <a:latin typeface="Times New Roman" panose="02020603050405020304" pitchFamily="18" charset="0"/>
                <a:ea typeface="Calibri" panose="020F0502020204030204" pitchFamily="34" charset="0"/>
              </a:rPr>
            </a:b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5. Recreation and activities: Four Seasons properties often feature a range of recreational activities and facilities, from golf courses and tennis courts to swimming pools and water sports. The brand also offers specialized activities and programs for families, such as kids' clubs and educational activities.</a:t>
            </a:r>
          </a:p>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6. Business services: Four Seasons properties cater to business travelers with a range of business services and amenities, such as high-speed internet, executive lounges, and meeting and event spaces.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6</a:t>
            </a:fld>
            <a:endParaRPr lang="en-IN"/>
          </a:p>
        </p:txBody>
      </p:sp>
    </p:spTree>
    <p:extLst>
      <p:ext uri="{BB962C8B-B14F-4D97-AF65-F5344CB8AC3E}">
        <p14:creationId xmlns:p14="http://schemas.microsoft.com/office/powerpoint/2010/main" val="1837373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The hotel industry depends heavily on the function and role of guest services. Guest services is known as variety of services, amenities, and facilities that a hotel or resort offers to visitors to improve their stay. Housekeeping, food and drink, concierge services, spa and wellness, leisure activities, and business services are a few examples of these services </a:t>
            </a:r>
            <a:r>
              <a:rPr lang="en-IN" sz="1800" dirty="0">
                <a:solidFill>
                  <a:srgbClr val="333333"/>
                </a:solidFill>
                <a:effectLst/>
                <a:latin typeface="Times New Roman" panose="02020603050405020304" pitchFamily="18" charset="0"/>
                <a:ea typeface="Calibri" panose="020F0502020204030204" pitchFamily="34" charset="0"/>
              </a:rPr>
              <a:t>The role and function of guest services is very important for any business to succeed. By providing a range of benefits and advantages that help to ensure that guests are satisfied and happy with their experience.</a:t>
            </a:r>
            <a:r>
              <a:rPr lang="en-IN" sz="2800" dirty="0">
                <a:effectLst/>
              </a:rPr>
              <a:t> Following are roles that guest services has:</a:t>
            </a:r>
          </a:p>
          <a:p>
            <a:pPr>
              <a:lnSpc>
                <a:spcPct val="107000"/>
              </a:lnSpc>
              <a:spcAft>
                <a:spcPts val="800"/>
              </a:spcAft>
            </a:pP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1. Guest services offers assistance and support to customers throughout their stay as well as before and after their stay. This support and assistance can range answering questions and providing information to resolving issues and addressing complaints. Businesses may enhance customer loyalty and repeat business by giving their customers this kind of support, making them feel valued and appreciated (</a:t>
            </a:r>
            <a:r>
              <a:rPr lang="en-IN" sz="1800" dirty="0" err="1">
                <a:solidFill>
                  <a:srgbClr val="333333"/>
                </a:solidFill>
                <a:effectLst/>
                <a:latin typeface="Times New Roman" panose="02020603050405020304" pitchFamily="18" charset="0"/>
                <a:ea typeface="Calibri" panose="020F0502020204030204" pitchFamily="34" charset="0"/>
              </a:rPr>
              <a:t>Avkan</a:t>
            </a:r>
            <a:r>
              <a:rPr lang="en-IN" sz="1800" dirty="0">
                <a:solidFill>
                  <a:srgbClr val="333333"/>
                </a:solidFill>
                <a:effectLst/>
                <a:latin typeface="Times New Roman" panose="02020603050405020304" pitchFamily="18" charset="0"/>
                <a:ea typeface="Calibri" panose="020F0502020204030204" pitchFamily="34" charset="0"/>
              </a:rPr>
              <a:t>, 2019, pp.1–214).</a:t>
            </a: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2. Guest services improves the overall experience all the guests. They anticipate the needs of guests and providing personalized service that exceeds their expectations. By providing exceptional service businesses can create a positive and memorable experience that guests are more likely to remember and recommend to others. In the future, this will result in more customer awareness of the brand and a better reputation for the establishment.</a:t>
            </a: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br>
              <a:rPr lang="en-IN" sz="1800" dirty="0">
                <a:solidFill>
                  <a:srgbClr val="333333"/>
                </a:solidFill>
                <a:effectLst/>
                <a:latin typeface="Times New Roman" panose="02020603050405020304" pitchFamily="18" charset="0"/>
                <a:ea typeface="Calibri" panose="020F0502020204030204" pitchFamily="34" charset="0"/>
              </a:rPr>
            </a:b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7</a:t>
            </a:fld>
            <a:endParaRPr lang="en-IN"/>
          </a:p>
        </p:txBody>
      </p:sp>
    </p:spTree>
    <p:extLst>
      <p:ext uri="{BB962C8B-B14F-4D97-AF65-F5344CB8AC3E}">
        <p14:creationId xmlns:p14="http://schemas.microsoft.com/office/powerpoint/2010/main" val="1498769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br>
              <a:rPr lang="en-IN" sz="1800" dirty="0">
                <a:solidFill>
                  <a:srgbClr val="333333"/>
                </a:solidFill>
                <a:effectLst/>
                <a:latin typeface="Times New Roman" panose="02020603050405020304" pitchFamily="18" charset="0"/>
                <a:ea typeface="Calibri" panose="020F0502020204030204" pitchFamily="34" charset="0"/>
              </a:rPr>
            </a:br>
            <a:r>
              <a:rPr lang="en-IN" sz="1800" dirty="0">
                <a:solidFill>
                  <a:srgbClr val="333333"/>
                </a:solidFill>
                <a:effectLst/>
                <a:latin typeface="Times New Roman" panose="02020603050405020304" pitchFamily="18" charset="0"/>
                <a:ea typeface="Calibri" panose="020F0502020204030204" pitchFamily="34" charset="0"/>
              </a:rPr>
              <a:t>3. Guest services also plays a vital role in identifying areas where improvements can be made. By monitoring guest feedback and addressing any issues or concerns, businesses can make changes to their operations or services that can lead to a better overall guest experience. This will cause a rise in revenue and profitability as a result of the enhanced visitor pleasure and loyalty.</a:t>
            </a: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IN" sz="2800" dirty="0">
                <a:solidFill>
                  <a:srgbClr val="333333"/>
                </a:solidFill>
                <a:effectLst/>
                <a:latin typeface="Times New Roman" panose="02020603050405020304" pitchFamily="18" charset="0"/>
                <a:ea typeface="Calibri" panose="020F0502020204030204" pitchFamily="34" charset="0"/>
              </a:rPr>
              <a:t>4. </a:t>
            </a:r>
            <a:r>
              <a:rPr lang="en-IN" sz="1800" dirty="0">
                <a:solidFill>
                  <a:srgbClr val="333333"/>
                </a:solidFill>
                <a:effectLst/>
                <a:latin typeface="Times New Roman" panose="02020603050405020304" pitchFamily="18" charset="0"/>
                <a:ea typeface="Calibri" panose="020F0502020204030204" pitchFamily="34" charset="0"/>
              </a:rPr>
              <a:t>Guest services contributes in maintaining and developing a secure atmosphere for visitors. This can be done by providing security and monitoring, be aware for any threats or hazards to safety, and making sure that visitors are informed of safety procedures </a:t>
            </a:r>
            <a:r>
              <a:rPr lang="en-US" sz="1800" dirty="0">
                <a:solidFill>
                  <a:srgbClr val="333333"/>
                </a:solidFill>
                <a:effectLst/>
                <a:latin typeface="Times New Roman" panose="02020603050405020304" pitchFamily="18" charset="0"/>
                <a:ea typeface="Calibri" panose="020F0502020204030204" pitchFamily="34" charset="0"/>
              </a:rPr>
              <a:t>(</a:t>
            </a:r>
            <a:r>
              <a:rPr lang="en-US" sz="1800" dirty="0" err="1">
                <a:solidFill>
                  <a:srgbClr val="333333"/>
                </a:solidFill>
                <a:effectLst/>
                <a:latin typeface="Times New Roman" panose="02020603050405020304" pitchFamily="18" charset="0"/>
                <a:ea typeface="Calibri" panose="020F0502020204030204" pitchFamily="34" charset="0"/>
              </a:rPr>
              <a:t>Afaq</a:t>
            </a:r>
            <a:r>
              <a:rPr lang="en-US" sz="1800" dirty="0">
                <a:solidFill>
                  <a:srgbClr val="333333"/>
                </a:solidFill>
                <a:effectLst/>
                <a:latin typeface="Times New Roman" panose="02020603050405020304" pitchFamily="18" charset="0"/>
                <a:ea typeface="Calibri" panose="020F0502020204030204" pitchFamily="34" charset="0"/>
              </a:rPr>
              <a:t>, Gaur and Singh, 2022)</a:t>
            </a:r>
            <a:r>
              <a:rPr lang="en-IN" sz="1800" dirty="0">
                <a:solidFill>
                  <a:srgbClr val="333333"/>
                </a:solidFill>
                <a:effectLst/>
                <a:latin typeface="Times New Roman" panose="02020603050405020304" pitchFamily="18" charset="0"/>
                <a:ea typeface="Calibri" panose="020F0502020204030204" pitchFamily="34" charset="0"/>
              </a:rPr>
              <a:t>. Businesses gives a sense of trust and confidence among customers by offering them a safe and secure atmosphere. </a:t>
            </a:r>
          </a:p>
          <a:p>
            <a:pPr>
              <a:lnSpc>
                <a:spcPct val="107000"/>
              </a:lnSpc>
              <a:spcAft>
                <a:spcPts val="800"/>
              </a:spcAft>
            </a:pPr>
            <a:endParaRPr lang="en-IN" sz="2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IN" sz="2800" dirty="0">
                <a:solidFill>
                  <a:srgbClr val="333333"/>
                </a:solidFill>
                <a:effectLst/>
                <a:latin typeface="Times New Roman" panose="02020603050405020304" pitchFamily="18" charset="0"/>
                <a:ea typeface="Calibri" panose="020F0502020204030204" pitchFamily="34" charset="0"/>
              </a:rPr>
              <a:t>5. </a:t>
            </a:r>
            <a:r>
              <a:rPr lang="en-IN" sz="1800" dirty="0">
                <a:solidFill>
                  <a:srgbClr val="333333"/>
                </a:solidFill>
                <a:effectLst/>
                <a:latin typeface="Times New Roman" panose="02020603050405020304" pitchFamily="18" charset="0"/>
                <a:ea typeface="Calibri" panose="020F0502020204030204" pitchFamily="34" charset="0"/>
              </a:rPr>
              <a:t>Guest services can assist with a range of activities that enhance the guest experience, such as making reservations, arranging transportation, recommending local attractions, and providing special amenities or services. By providing these additional services businesses can create a more comprehensive and memorable experience for guests and as a result it will increase brand loyalty among its customers or clients (</a:t>
            </a:r>
            <a:r>
              <a:rPr lang="en-IN" sz="1800" dirty="0" err="1">
                <a:solidFill>
                  <a:srgbClr val="333333"/>
                </a:solidFill>
                <a:effectLst/>
                <a:latin typeface="Times New Roman" panose="02020603050405020304" pitchFamily="18" charset="0"/>
                <a:ea typeface="Calibri" panose="020F0502020204030204" pitchFamily="34" charset="0"/>
              </a:rPr>
              <a:t>Manhas</a:t>
            </a:r>
            <a:r>
              <a:rPr lang="en-IN" sz="1800" dirty="0">
                <a:solidFill>
                  <a:srgbClr val="333333"/>
                </a:solidFill>
                <a:effectLst/>
                <a:latin typeface="Times New Roman" panose="02020603050405020304" pitchFamily="18" charset="0"/>
                <a:ea typeface="Calibri" panose="020F0502020204030204" pitchFamily="34" charset="0"/>
              </a:rPr>
              <a:t> and </a:t>
            </a:r>
            <a:r>
              <a:rPr lang="en-IN" sz="1800" dirty="0" err="1">
                <a:solidFill>
                  <a:srgbClr val="333333"/>
                </a:solidFill>
                <a:effectLst/>
                <a:latin typeface="Times New Roman" panose="02020603050405020304" pitchFamily="18" charset="0"/>
                <a:ea typeface="Calibri" panose="020F0502020204030204" pitchFamily="34" charset="0"/>
              </a:rPr>
              <a:t>Tukamushaba</a:t>
            </a:r>
            <a:r>
              <a:rPr lang="en-IN" sz="1800" dirty="0">
                <a:solidFill>
                  <a:srgbClr val="333333"/>
                </a:solidFill>
                <a:effectLst/>
                <a:latin typeface="Times New Roman" panose="02020603050405020304" pitchFamily="18" charset="0"/>
                <a:ea typeface="Calibri" panose="020F0502020204030204" pitchFamily="34" charset="0"/>
              </a:rPr>
              <a:t>, 2015)</a:t>
            </a:r>
            <a:r>
              <a:rPr lang="en-IN"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07000"/>
              </a:lnSpc>
              <a:spcAft>
                <a:spcPts val="800"/>
              </a:spcAft>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8</a:t>
            </a:fld>
            <a:endParaRPr lang="en-IN"/>
          </a:p>
        </p:txBody>
      </p:sp>
    </p:spTree>
    <p:extLst>
      <p:ext uri="{BB962C8B-B14F-4D97-AF65-F5344CB8AC3E}">
        <p14:creationId xmlns:p14="http://schemas.microsoft.com/office/powerpoint/2010/main" val="2040569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solidFill>
                  <a:srgbClr val="333333"/>
                </a:solidFill>
                <a:effectLst/>
                <a:latin typeface="Times New Roman" panose="02020603050405020304" pitchFamily="18" charset="0"/>
                <a:ea typeface="Calibri" panose="020F0502020204030204" pitchFamily="34" charset="0"/>
              </a:rPr>
              <a:t>Hospitality is the art of providing warm, friendly, and generous treatment to guests. It is one of the major component of the hotel industry. It involves creating a positive experience for guests by providing personalized service, comfortable accommodations, and a range of amenities and activities. Some of the importance of hospitality are as follows:</a:t>
            </a:r>
          </a:p>
          <a:p>
            <a:pPr>
              <a:lnSpc>
                <a:spcPct val="107000"/>
              </a:lnSpc>
              <a:spcAft>
                <a:spcPts val="800"/>
              </a:spcAft>
            </a:pPr>
            <a:endParaRPr lang="en-US" sz="1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US" sz="1800" dirty="0">
                <a:solidFill>
                  <a:srgbClr val="333333"/>
                </a:solidFill>
                <a:effectLst/>
                <a:latin typeface="Times New Roman" panose="02020603050405020304" pitchFamily="18" charset="0"/>
                <a:ea typeface="Calibri" panose="020F0502020204030204" pitchFamily="34" charset="0"/>
              </a:rPr>
              <a:t>1. hospitality is important as it helps a business in creating a positive guest experience. Guests always looks to get treated with respect and courtesy with that they also want to feel welcomed and comfortable during their stay. By providing exceptional hospitality hotels can create a memorable experience for their guests and ensure that they have a positive impression of the hotel. Positive feedback, repeat business, and word-of-mouth recommendations probably can be a result out of this (Glion Institute of Higher Education, 2020).</a:t>
            </a:r>
          </a:p>
          <a:p>
            <a:pPr>
              <a:lnSpc>
                <a:spcPct val="107000"/>
              </a:lnSpc>
              <a:spcAft>
                <a:spcPts val="800"/>
              </a:spcAft>
            </a:pPr>
            <a:endParaRPr lang="en-US" sz="1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US" sz="1800" dirty="0">
                <a:solidFill>
                  <a:srgbClr val="333333"/>
                </a:solidFill>
                <a:effectLst/>
                <a:latin typeface="Times New Roman" panose="02020603050405020304" pitchFamily="18" charset="0"/>
                <a:ea typeface="Calibri" panose="020F0502020204030204" pitchFamily="34" charset="0"/>
              </a:rPr>
              <a:t>2. hospitality always plays a critical role in building loyalty among customers. Customers who are </a:t>
            </a:r>
            <a:r>
              <a:rPr lang="ro-RO" sz="1800" dirty="0" err="1">
                <a:solidFill>
                  <a:srgbClr val="333333"/>
                </a:solidFill>
                <a:effectLst/>
                <a:latin typeface="Times New Roman" panose="02020603050405020304" pitchFamily="18" charset="0"/>
                <a:ea typeface="Calibri" panose="020F0502020204030204" pitchFamily="34" charset="0"/>
              </a:rPr>
              <a:t>enjoying</a:t>
            </a:r>
            <a:r>
              <a:rPr lang="en-US" sz="1800" dirty="0">
                <a:solidFill>
                  <a:srgbClr val="333333"/>
                </a:solidFill>
                <a:effectLst/>
                <a:latin typeface="Times New Roman" panose="02020603050405020304" pitchFamily="18" charset="0"/>
                <a:ea typeface="Calibri" panose="020F0502020204030204" pitchFamily="34" charset="0"/>
              </a:rPr>
              <a:t> the services provided by the hotel are likely to come at the hotel more often (</a:t>
            </a:r>
            <a:r>
              <a:rPr lang="en-US" sz="1800" dirty="0" err="1">
                <a:solidFill>
                  <a:srgbClr val="333333"/>
                </a:solidFill>
                <a:effectLst/>
                <a:latin typeface="Times New Roman" panose="02020603050405020304" pitchFamily="18" charset="0"/>
                <a:ea typeface="Calibri" panose="020F0502020204030204" pitchFamily="34" charset="0"/>
              </a:rPr>
              <a:t>Kandampully</a:t>
            </a:r>
            <a:r>
              <a:rPr lang="en-US" sz="1800" dirty="0">
                <a:solidFill>
                  <a:srgbClr val="333333"/>
                </a:solidFill>
                <a:effectLst/>
                <a:latin typeface="Times New Roman" panose="02020603050405020304" pitchFamily="18" charset="0"/>
                <a:ea typeface="Calibri" panose="020F0502020204030204" pitchFamily="34" charset="0"/>
              </a:rPr>
              <a:t>, Zhang and </a:t>
            </a:r>
            <a:r>
              <a:rPr lang="en-US" sz="1800" dirty="0" err="1">
                <a:solidFill>
                  <a:srgbClr val="333333"/>
                </a:solidFill>
                <a:effectLst/>
                <a:latin typeface="Times New Roman" panose="02020603050405020304" pitchFamily="18" charset="0"/>
                <a:ea typeface="Calibri" panose="020F0502020204030204" pitchFamily="34" charset="0"/>
              </a:rPr>
              <a:t>Bilgihan</a:t>
            </a:r>
            <a:r>
              <a:rPr lang="en-US" sz="1800" dirty="0">
                <a:solidFill>
                  <a:srgbClr val="333333"/>
                </a:solidFill>
                <a:effectLst/>
                <a:latin typeface="Times New Roman" panose="02020603050405020304" pitchFamily="18" charset="0"/>
                <a:ea typeface="Calibri" panose="020F0502020204030204" pitchFamily="34" charset="0"/>
              </a:rPr>
              <a:t>, 2015). All this will help in reducing marketing costs and increase revenue per guest reason being the loyal customers are more likely to spend more and return more frequently.</a:t>
            </a:r>
          </a:p>
          <a:p>
            <a:pPr>
              <a:lnSpc>
                <a:spcPct val="107000"/>
              </a:lnSpc>
              <a:spcAft>
                <a:spcPts val="800"/>
              </a:spcAft>
            </a:pPr>
            <a:endParaRPr lang="en-US" sz="1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US" sz="1800" dirty="0">
                <a:solidFill>
                  <a:srgbClr val="333333"/>
                </a:solidFill>
                <a:effectLst/>
                <a:latin typeface="Times New Roman" panose="02020603050405020304" pitchFamily="18" charset="0"/>
                <a:ea typeface="Calibri" panose="020F0502020204030204" pitchFamily="34" charset="0"/>
              </a:rPr>
              <a:t>3. hospitality is crucial for making money. Hotels usually generates a lot of money from the guests who are prepared to spend more for a luxurious experience by offering outstanding service and facilities. Hotels enhance their revenue per guest by offering supplementary services like eating, spa treatments, and leisure activities.</a:t>
            </a:r>
          </a:p>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9</a:t>
            </a:fld>
            <a:endParaRPr lang="en-IN"/>
          </a:p>
        </p:txBody>
      </p:sp>
    </p:spTree>
    <p:extLst>
      <p:ext uri="{BB962C8B-B14F-4D97-AF65-F5344CB8AC3E}">
        <p14:creationId xmlns:p14="http://schemas.microsoft.com/office/powerpoint/2010/main" val="3185236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IN" sz="1800" dirty="0">
                <a:solidFill>
                  <a:srgbClr val="333333"/>
                </a:solidFill>
                <a:effectLst/>
                <a:latin typeface="Times New Roman" panose="02020603050405020304" pitchFamily="18" charset="0"/>
                <a:ea typeface="Calibri" panose="020F0502020204030204" pitchFamily="34" charset="0"/>
              </a:rPr>
              <a:t>Here are some of the ways by which hotels generally meets the expectation of the guests:</a:t>
            </a:r>
          </a:p>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a:p>
            <a:pPr marL="342900" indent="-342900">
              <a:lnSpc>
                <a:spcPct val="107000"/>
              </a:lnSpc>
              <a:spcAft>
                <a:spcPts val="800"/>
              </a:spcAft>
              <a:buAutoNum type="arabicPeriod"/>
            </a:pPr>
            <a:r>
              <a:rPr lang="en-IN"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Hotels can meet and exceed guest expectations by investing in their guest services and amenities. This includes providing personalized service, such as greeting guests upon arrival and assisting with any requests or issues that arise during the stay. </a:t>
            </a:r>
          </a:p>
          <a:p>
            <a:pPr marL="342900" indent="-342900">
              <a:lnSpc>
                <a:spcPct val="107000"/>
              </a:lnSpc>
              <a:spcAft>
                <a:spcPts val="800"/>
              </a:spcAft>
              <a:buAutoNum type="arabicPeriod"/>
            </a:pPr>
            <a:endParaRPr lang="en-IN" sz="1800" kern="1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AutoNum type="arabicPeriod"/>
            </a:pPr>
            <a:r>
              <a:rPr lang="en-IN" sz="1800" dirty="0">
                <a:solidFill>
                  <a:srgbClr val="333333"/>
                </a:solidFill>
                <a:effectLst/>
                <a:latin typeface="Times New Roman" panose="02020603050405020304" pitchFamily="18" charset="0"/>
                <a:ea typeface="Calibri" panose="020F0502020204030204" pitchFamily="34" charset="0"/>
              </a:rPr>
              <a:t>Hotels can also provide a range of amenities and services like dining, spa, and recreational activities that cater to the needs of different types of travelers and enhance the overall guest experience.</a:t>
            </a:r>
          </a:p>
          <a:p>
            <a:pPr marL="342900" indent="-342900">
              <a:lnSpc>
                <a:spcPct val="107000"/>
              </a:lnSpc>
              <a:spcAft>
                <a:spcPts val="800"/>
              </a:spcAft>
              <a:buAutoNum type="arabicPeriod"/>
            </a:pPr>
            <a:endParaRPr lang="en-IN" sz="1800" dirty="0">
              <a:solidFill>
                <a:srgbClr val="333333"/>
              </a:solidFill>
              <a:effectLst/>
              <a:latin typeface="Times New Roman" panose="02020603050405020304" pitchFamily="18" charset="0"/>
              <a:ea typeface="Calibri" panose="020F0502020204030204" pitchFamily="34" charset="0"/>
            </a:endParaRPr>
          </a:p>
          <a:p>
            <a:pPr marL="342900" indent="-342900">
              <a:lnSpc>
                <a:spcPct val="107000"/>
              </a:lnSpc>
              <a:spcAft>
                <a:spcPts val="800"/>
              </a:spcAft>
              <a:buAutoNum type="arabicPeriod"/>
            </a:pPr>
            <a:r>
              <a:rPr lang="en-IN" sz="1800" dirty="0">
                <a:solidFill>
                  <a:srgbClr val="333333"/>
                </a:solidFill>
                <a:effectLst/>
                <a:latin typeface="Times New Roman" panose="02020603050405020304" pitchFamily="18" charset="0"/>
                <a:ea typeface="Calibri" panose="020F0502020204030204" pitchFamily="34" charset="0"/>
              </a:rPr>
              <a:t>Hotels can also exceed guest expectations by anticipating their needs and providing additional amenities and services that go above and beyond what is expected. Let’s take an example hotels can provide complimentary snacks and beverages in the room, offer a free shuttle service to local attractions, or provide a complimentary breakfast buffet. By exceeding guest expectations, hotels can create a memorable and unique experience that sets them apart from their competitors.</a:t>
            </a:r>
          </a:p>
          <a:p>
            <a:pPr marL="342900" indent="-342900">
              <a:lnSpc>
                <a:spcPct val="107000"/>
              </a:lnSpc>
              <a:spcAft>
                <a:spcPts val="800"/>
              </a:spcAft>
              <a:buAutoNum type="arabicPeriod"/>
            </a:pPr>
            <a:endParaRPr lang="en-IN" sz="1800" dirty="0">
              <a:solidFill>
                <a:srgbClr val="333333"/>
              </a:solidFill>
              <a:effectLst/>
              <a:latin typeface="Times New Roman" panose="02020603050405020304" pitchFamily="18" charset="0"/>
              <a:ea typeface="Calibri" panose="020F0502020204030204" pitchFamily="34" charset="0"/>
            </a:endParaRPr>
          </a:p>
          <a:p>
            <a:pPr marL="342900" indent="-342900">
              <a:lnSpc>
                <a:spcPct val="107000"/>
              </a:lnSpc>
              <a:spcAft>
                <a:spcPts val="800"/>
              </a:spcAft>
              <a:buAutoNum type="arabicPeriod"/>
            </a:pPr>
            <a:r>
              <a:rPr lang="en-IN" sz="1800" dirty="0">
                <a:solidFill>
                  <a:srgbClr val="333333"/>
                </a:solidFill>
                <a:effectLst/>
                <a:latin typeface="Times New Roman" panose="02020603050405020304" pitchFamily="18" charset="0"/>
                <a:ea typeface="Calibri" panose="020F0502020204030204" pitchFamily="34" charset="0"/>
              </a:rPr>
              <a:t>Hotels meet and exceed guest expectations in a number of ways. One of the most important is by providing personalized service. This includes everything from greeting guests by name to remembering their preferences for room location, bedding, and amenities.</a:t>
            </a:r>
            <a:br>
              <a:rPr lang="en-IN" sz="1800" dirty="0">
                <a:solidFill>
                  <a:srgbClr val="333333"/>
                </a:solidFill>
                <a:effectLst/>
                <a:latin typeface="Times New Roman" panose="02020603050405020304" pitchFamily="18" charset="0"/>
                <a:ea typeface="Calibri" panose="020F0502020204030204" pitchFamily="34" charset="0"/>
              </a:rPr>
            </a:br>
            <a:endParaRPr lang="en-IN" sz="1800" dirty="0">
              <a:solidFill>
                <a:srgbClr val="333333"/>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10</a:t>
            </a:fld>
            <a:endParaRPr lang="en-IN"/>
          </a:p>
        </p:txBody>
      </p:sp>
    </p:spTree>
    <p:extLst>
      <p:ext uri="{BB962C8B-B14F-4D97-AF65-F5344CB8AC3E}">
        <p14:creationId xmlns:p14="http://schemas.microsoft.com/office/powerpoint/2010/main" val="437586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12</a:t>
            </a:fld>
            <a:endParaRPr lang="en-IN"/>
          </a:p>
        </p:txBody>
      </p:sp>
    </p:spTree>
    <p:extLst>
      <p:ext uri="{BB962C8B-B14F-4D97-AF65-F5344CB8AC3E}">
        <p14:creationId xmlns:p14="http://schemas.microsoft.com/office/powerpoint/2010/main" val="19243605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13</a:t>
            </a:fld>
            <a:endParaRPr lang="en-IN"/>
          </a:p>
        </p:txBody>
      </p:sp>
    </p:spTree>
    <p:extLst>
      <p:ext uri="{BB962C8B-B14F-4D97-AF65-F5344CB8AC3E}">
        <p14:creationId xmlns:p14="http://schemas.microsoft.com/office/powerpoint/2010/main" val="2557023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IN" sz="1800" dirty="0">
              <a:solidFill>
                <a:srgbClr val="333333"/>
              </a:solidFill>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AF2FF42F-3ECD-4321-B2A6-698D8CC0F320}" type="slidenum">
              <a:rPr lang="en-IN" smtClean="0"/>
              <a:t>14</a:t>
            </a:fld>
            <a:endParaRPr lang="en-IN"/>
          </a:p>
        </p:txBody>
      </p:sp>
    </p:spTree>
    <p:extLst>
      <p:ext uri="{BB962C8B-B14F-4D97-AF65-F5344CB8AC3E}">
        <p14:creationId xmlns:p14="http://schemas.microsoft.com/office/powerpoint/2010/main" val="403031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ro-RO" dirty="0"/>
          </a:p>
        </p:txBody>
      </p:sp>
      <p:sp>
        <p:nvSpPr>
          <p:cNvPr id="4" name="Substituent număr diapozitiv 3"/>
          <p:cNvSpPr>
            <a:spLocks noGrp="1"/>
          </p:cNvSpPr>
          <p:nvPr>
            <p:ph type="sldNum" sz="quarter" idx="5"/>
          </p:nvPr>
        </p:nvSpPr>
        <p:spPr/>
        <p:txBody>
          <a:bodyPr/>
          <a:lstStyle/>
          <a:p>
            <a:fld id="{AF2FF42F-3ECD-4321-B2A6-698D8CC0F320}" type="slidenum">
              <a:rPr lang="en-IN" smtClean="0"/>
              <a:t>15</a:t>
            </a:fld>
            <a:endParaRPr lang="en-IN"/>
          </a:p>
        </p:txBody>
      </p:sp>
    </p:spTree>
    <p:extLst>
      <p:ext uri="{BB962C8B-B14F-4D97-AF65-F5344CB8AC3E}">
        <p14:creationId xmlns:p14="http://schemas.microsoft.com/office/powerpoint/2010/main" val="1645509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6EE2-CA9B-F2F0-97CD-6B89B2A78E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346DD44-99CA-7071-E5CE-EA8845509A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D609326-FA6E-9C22-50B4-4A1B8766F1BE}"/>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441A74F3-4B43-3781-25D4-525732A0C73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603FACD-C79C-6990-566B-EB57E8937345}"/>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1702377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1E9B7-6886-9025-1B8E-1A8DBD010BD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2446BCE-70EE-89D4-D366-058DDA77D4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E97763B-B66C-B580-FBA6-0CCD4148F3FA}"/>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74F96319-9723-A94F-23F4-65EBA0717D0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E609AE0-44B2-514F-1025-2FB4C981A73A}"/>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2452245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49B7D-CB9A-D2CA-CBCA-B8C4413F01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716BD47-4000-D0AD-1148-52D108FB03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D80647-0D40-405A-5BE6-BCA249D4FAA3}"/>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CC3B9508-13F2-DA83-61F5-DC27BC37AE7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5DC2A58-0C3B-145E-E864-12C852D550A9}"/>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2696756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3CE83-76EA-F04A-3F08-2F12261B165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D0649BE-B885-A4B1-BDAA-BC6E8AEFDB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93DBB0F-8F09-C12C-8547-C7E378C7E5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956677A-524E-9D48-2D1C-4565243C6520}"/>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6" name="Footer Placeholder 5">
            <a:extLst>
              <a:ext uri="{FF2B5EF4-FFF2-40B4-BE49-F238E27FC236}">
                <a16:creationId xmlns:a16="http://schemas.microsoft.com/office/drawing/2014/main" id="{1B0EE642-CB2D-8DC1-4BDC-E9429C95805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899BADD-B446-479E-CAAF-89CD4A47D611}"/>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667383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1065D-48EE-3377-984D-0717D8CE74F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B598AAB-9251-BC18-A65B-45038F60FC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7BFE41-697B-0082-45E6-9F20CB46FD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C828EED-7EC2-C0C6-E61D-34851C05FA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1567F6-32BE-E1BF-1070-E61D8EFFCF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7FE5475-8F58-F126-26F5-CC956B3F7B84}"/>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8" name="Footer Placeholder 7">
            <a:extLst>
              <a:ext uri="{FF2B5EF4-FFF2-40B4-BE49-F238E27FC236}">
                <a16:creationId xmlns:a16="http://schemas.microsoft.com/office/drawing/2014/main" id="{A284DC67-DB02-242F-4C64-D1912A15659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20E50F0-EC33-1374-E362-338094BF9AC0}"/>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3217325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9723E-E7A5-22BD-7412-02548CA82B0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CCE45A4-3198-7A20-40BD-4D3833BE9762}"/>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4" name="Footer Placeholder 3">
            <a:extLst>
              <a:ext uri="{FF2B5EF4-FFF2-40B4-BE49-F238E27FC236}">
                <a16:creationId xmlns:a16="http://schemas.microsoft.com/office/drawing/2014/main" id="{75BDE251-E210-3D1A-8151-3AB2D7B78C23}"/>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3BB436A0-79BF-F01F-D0D2-8D17DBA8DD8C}"/>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2182247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F32412-0C6D-2041-3D0C-4EC2CA0D8172}"/>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3" name="Footer Placeholder 2">
            <a:extLst>
              <a:ext uri="{FF2B5EF4-FFF2-40B4-BE49-F238E27FC236}">
                <a16:creationId xmlns:a16="http://schemas.microsoft.com/office/drawing/2014/main" id="{43F47CCE-9E25-5EA4-4850-93C438AD7554}"/>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574F574-B969-CF63-C1F0-B19E60DA7871}"/>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168858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19F4C-881A-C568-47F5-E6B2E5AA4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C248E214-AC2F-A4BC-03C4-4C6EC5F14D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3DDA314-08A4-762A-EA00-358226B140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FA9054-ABD0-F97A-2BB3-2EBEAFF5FAB8}"/>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6" name="Footer Placeholder 5">
            <a:extLst>
              <a:ext uri="{FF2B5EF4-FFF2-40B4-BE49-F238E27FC236}">
                <a16:creationId xmlns:a16="http://schemas.microsoft.com/office/drawing/2014/main" id="{E3FADEE4-7CA0-C8D8-6742-3E8BA788018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7FFA6B9-F8F1-15AF-C7BF-7C12CE403C92}"/>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3025079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1A054-DFD3-98FA-8881-E7E05EEB5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7F3C5A0-E5F5-5884-865C-367C876126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AB6A0C0F-3CC3-5585-5994-FE579A22DB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87053-E633-6118-B7A9-4F5EB3BC2E0B}"/>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6" name="Footer Placeholder 5">
            <a:extLst>
              <a:ext uri="{FF2B5EF4-FFF2-40B4-BE49-F238E27FC236}">
                <a16:creationId xmlns:a16="http://schemas.microsoft.com/office/drawing/2014/main" id="{4AB37CBF-1BF1-7815-05AF-F5E70E2011B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25DD84D-4A90-2E63-7152-2B234E49098C}"/>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1185407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58E46-4A2F-2AE5-AFF6-6B92BB8D615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DC77734-BAE3-E050-F43A-131E9A6482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97A546-2945-691E-889A-F846679D11F2}"/>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A23EE144-3BDA-53FA-C98C-8C9B19491DB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C0327DB-5398-83D0-93C0-A0968C18F2FD}"/>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24442750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493638-D9EA-248E-4A3A-8922B9209A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DB8103C-B3B5-90B7-2590-E9F14B0218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6DF0EE4-5B86-662F-0C5D-B783367A679A}"/>
              </a:ext>
            </a:extLst>
          </p:cNvPr>
          <p:cNvSpPr>
            <a:spLocks noGrp="1"/>
          </p:cNvSpPr>
          <p:nvPr>
            <p:ph type="dt" sz="half" idx="10"/>
          </p:nvPr>
        </p:nvSpPr>
        <p:spPr/>
        <p:txBody>
          <a:body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F5899D4F-938D-896C-B5DB-A619DBB558E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985A458-C85F-F174-0E8A-EE9272AE6556}"/>
              </a:ext>
            </a:extLst>
          </p:cNvPr>
          <p:cNvSpPr>
            <a:spLocks noGrp="1"/>
          </p:cNvSpPr>
          <p:nvPr>
            <p:ph type="sldNum" sz="quarter" idx="12"/>
          </p:nvPr>
        </p:nvSpPr>
        <p:spPr/>
        <p:txBody>
          <a:bodyPr/>
          <a:lstStyle/>
          <a:p>
            <a:fld id="{E2759E68-F469-46AD-97D0-BD7B5352FEE5}" type="slidenum">
              <a:rPr lang="en-IN" smtClean="0"/>
              <a:t>‹#›</a:t>
            </a:fld>
            <a:endParaRPr lang="en-IN"/>
          </a:p>
        </p:txBody>
      </p:sp>
    </p:spTree>
    <p:extLst>
      <p:ext uri="{BB962C8B-B14F-4D97-AF65-F5344CB8AC3E}">
        <p14:creationId xmlns:p14="http://schemas.microsoft.com/office/powerpoint/2010/main" val="1737085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84D17E-FF6A-410A-F077-1FE5DAAF02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B6DB814-03FD-6ABB-463C-5602A54D7F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0E0543F-3F62-1296-D6A6-FEEA945A4A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69A031-E7BC-4E8A-876E-C91FB2636BEC}" type="datetimeFigureOut">
              <a:rPr lang="en-IN" smtClean="0"/>
              <a:t>23-05-2023</a:t>
            </a:fld>
            <a:endParaRPr lang="en-IN"/>
          </a:p>
        </p:txBody>
      </p:sp>
      <p:sp>
        <p:nvSpPr>
          <p:cNvPr id="5" name="Footer Placeholder 4">
            <a:extLst>
              <a:ext uri="{FF2B5EF4-FFF2-40B4-BE49-F238E27FC236}">
                <a16:creationId xmlns:a16="http://schemas.microsoft.com/office/drawing/2014/main" id="{D1041EED-5ACD-CEE9-280F-7BC23C69CC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6A7F65A-16AB-3158-398C-06C513471A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759E68-F469-46AD-97D0-BD7B5352FEE5}" type="slidenum">
              <a:rPr lang="en-IN" smtClean="0"/>
              <a:t>‹#›</a:t>
            </a:fld>
            <a:endParaRPr lang="en-IN"/>
          </a:p>
        </p:txBody>
      </p:sp>
    </p:spTree>
    <p:extLst>
      <p:ext uri="{BB962C8B-B14F-4D97-AF65-F5344CB8AC3E}">
        <p14:creationId xmlns:p14="http://schemas.microsoft.com/office/powerpoint/2010/main" val="3328648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wikimedia.org/wiki/Category:Four_Seasons_Hotel_Moscow"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29F630-0F44-4904-7371-D4F5839C774A}"/>
              </a:ext>
            </a:extLst>
          </p:cNvPr>
          <p:cNvPicPr>
            <a:picLocks noChangeAspect="1"/>
          </p:cNvPicPr>
          <p:nvPr/>
        </p:nvPicPr>
        <p:blipFill>
          <a:blip r:embed="rId2"/>
          <a:stretch>
            <a:fillRect/>
          </a:stretch>
        </p:blipFill>
        <p:spPr>
          <a:xfrm>
            <a:off x="4732" y="0"/>
            <a:ext cx="12182535" cy="6858000"/>
          </a:xfrm>
          <a:prstGeom prst="rect">
            <a:avLst/>
          </a:prstGeom>
        </p:spPr>
      </p:pic>
      <p:sp>
        <p:nvSpPr>
          <p:cNvPr id="2" name="Title 1">
            <a:extLst>
              <a:ext uri="{FF2B5EF4-FFF2-40B4-BE49-F238E27FC236}">
                <a16:creationId xmlns:a16="http://schemas.microsoft.com/office/drawing/2014/main" id="{FD88AC4A-FFEE-35A1-8054-4A7C604AB3F7}"/>
              </a:ext>
            </a:extLst>
          </p:cNvPr>
          <p:cNvSpPr>
            <a:spLocks noGrp="1"/>
          </p:cNvSpPr>
          <p:nvPr>
            <p:ph type="title"/>
          </p:nvPr>
        </p:nvSpPr>
        <p:spPr>
          <a:xfrm>
            <a:off x="1047206" y="1632222"/>
            <a:ext cx="10515600" cy="1325563"/>
          </a:xfrm>
        </p:spPr>
        <p:txBody>
          <a:bodyPr/>
          <a:lstStyle/>
          <a:p>
            <a:pPr algn="ctr"/>
            <a:r>
              <a:rPr lang="en-IN" dirty="0">
                <a:latin typeface="Baskerville Old Face" panose="02020602080505020303" pitchFamily="18" charset="0"/>
              </a:rPr>
              <a:t>HOSPITALITY AND GUEST SERVICES</a:t>
            </a:r>
            <a:br>
              <a:rPr lang="ro-RO" dirty="0">
                <a:latin typeface="Baskerville Old Face" panose="02020602080505020303" pitchFamily="18" charset="0"/>
              </a:rPr>
            </a:br>
            <a:r>
              <a:rPr lang="ro-RO" b="1" dirty="0">
                <a:latin typeface="Baskerville Old Face" panose="02020602080505020303" pitchFamily="18" charset="0"/>
              </a:rPr>
              <a:t>BMIH4003</a:t>
            </a:r>
            <a:endParaRPr lang="en-IN" b="1" dirty="0">
              <a:latin typeface="Baskerville Old Face" panose="02020602080505020303" pitchFamily="18" charset="0"/>
            </a:endParaRPr>
          </a:p>
        </p:txBody>
      </p:sp>
      <p:sp>
        <p:nvSpPr>
          <p:cNvPr id="4" name="TextBox 3">
            <a:extLst>
              <a:ext uri="{FF2B5EF4-FFF2-40B4-BE49-F238E27FC236}">
                <a16:creationId xmlns:a16="http://schemas.microsoft.com/office/drawing/2014/main" id="{5056BBA7-B0F5-F29F-5C05-0E58413D9A0A}"/>
              </a:ext>
            </a:extLst>
          </p:cNvPr>
          <p:cNvSpPr txBox="1"/>
          <p:nvPr/>
        </p:nvSpPr>
        <p:spPr>
          <a:xfrm>
            <a:off x="652030" y="3816222"/>
            <a:ext cx="8291245" cy="1200329"/>
          </a:xfrm>
          <a:prstGeom prst="rect">
            <a:avLst/>
          </a:prstGeom>
          <a:noFill/>
        </p:spPr>
        <p:txBody>
          <a:bodyPr wrap="square" rtlCol="0">
            <a:spAutoFit/>
          </a:bodyPr>
          <a:lstStyle/>
          <a:p>
            <a:r>
              <a:rPr lang="en-IN" sz="2400" dirty="0">
                <a:latin typeface="Baskerville Old Face" panose="02020602080505020303" pitchFamily="18" charset="0"/>
              </a:rPr>
              <a:t>Student Name:</a:t>
            </a:r>
            <a:r>
              <a:rPr lang="ro-RO" sz="2400" dirty="0">
                <a:latin typeface="Baskerville Old Face" panose="02020602080505020303" pitchFamily="18" charset="0"/>
              </a:rPr>
              <a:t> Paul Adrian Axente </a:t>
            </a:r>
            <a:br>
              <a:rPr lang="en-IN" sz="2400" dirty="0">
                <a:latin typeface="Baskerville Old Face" panose="02020602080505020303" pitchFamily="18" charset="0"/>
              </a:rPr>
            </a:br>
            <a:r>
              <a:rPr lang="en-IN" sz="2400" dirty="0">
                <a:latin typeface="Baskerville Old Face" panose="02020602080505020303" pitchFamily="18" charset="0"/>
              </a:rPr>
              <a:t>Student </a:t>
            </a:r>
            <a:r>
              <a:rPr lang="ro-RO" sz="2400" dirty="0" err="1">
                <a:latin typeface="Baskerville Old Face" panose="02020602080505020303" pitchFamily="18" charset="0"/>
              </a:rPr>
              <a:t>Id</a:t>
            </a:r>
            <a:r>
              <a:rPr lang="en-IN" sz="2400" dirty="0"/>
              <a:t>:</a:t>
            </a:r>
            <a:r>
              <a:rPr lang="ro-RO" sz="2400" dirty="0"/>
              <a:t> </a:t>
            </a:r>
            <a:r>
              <a:rPr lang="en-IN" sz="2400" dirty="0">
                <a:latin typeface="Baskerville Old Face" panose="02020602080505020303" pitchFamily="18" charset="0"/>
              </a:rPr>
              <a:t>2234367</a:t>
            </a:r>
            <a:endParaRPr lang="ro-RO" sz="2400" dirty="0">
              <a:latin typeface="Baskerville Old Face" panose="02020602080505020303" pitchFamily="18" charset="0"/>
            </a:endParaRPr>
          </a:p>
          <a:p>
            <a:r>
              <a:rPr lang="ro-RO" sz="2400" dirty="0">
                <a:latin typeface="Baskerville Old Face" panose="02020602080505020303" pitchFamily="18" charset="0"/>
              </a:rPr>
              <a:t>Tutor: Charlotte </a:t>
            </a:r>
            <a:r>
              <a:rPr lang="ro-RO" sz="2400" dirty="0" err="1">
                <a:latin typeface="Baskerville Old Face" panose="02020602080505020303" pitchFamily="18" charset="0"/>
              </a:rPr>
              <a:t>Joyner</a:t>
            </a:r>
            <a:endParaRPr lang="en-IN" sz="2400" dirty="0">
              <a:latin typeface="Baskerville Old Face" panose="02020602080505020303" pitchFamily="18" charset="0"/>
            </a:endParaRPr>
          </a:p>
        </p:txBody>
      </p:sp>
    </p:spTree>
    <p:extLst>
      <p:ext uri="{BB962C8B-B14F-4D97-AF65-F5344CB8AC3E}">
        <p14:creationId xmlns:p14="http://schemas.microsoft.com/office/powerpoint/2010/main" val="1078889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991360" y="344805"/>
            <a:ext cx="8209280" cy="843915"/>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Introduction</a:t>
            </a:r>
          </a:p>
        </p:txBody>
      </p:sp>
      <p:sp>
        <p:nvSpPr>
          <p:cNvPr id="9" name="TextBox 8">
            <a:extLst>
              <a:ext uri="{FF2B5EF4-FFF2-40B4-BE49-F238E27FC236}">
                <a16:creationId xmlns:a16="http://schemas.microsoft.com/office/drawing/2014/main" id="{1AF1A074-FACA-3F17-45B4-6539FFD80435}"/>
              </a:ext>
            </a:extLst>
          </p:cNvPr>
          <p:cNvSpPr txBox="1"/>
          <p:nvPr/>
        </p:nvSpPr>
        <p:spPr>
          <a:xfrm>
            <a:off x="0" y="2258357"/>
            <a:ext cx="6826834" cy="3046988"/>
          </a:xfrm>
          <a:prstGeom prst="rect">
            <a:avLst/>
          </a:prstGeom>
          <a:noFill/>
        </p:spPr>
        <p:txBody>
          <a:bodyPr wrap="square" rtlCol="0">
            <a:spAutoFit/>
          </a:bodyPr>
          <a:lstStyle/>
          <a:p>
            <a:pPr marL="285750" indent="-285750">
              <a:buFont typeface="Arial" panose="020B0604020202020204" pitchFamily="34" charset="0"/>
              <a:buChar char="•"/>
            </a:pPr>
            <a:r>
              <a:rPr lang="en-IN" sz="2400" dirty="0">
                <a:latin typeface="Baskerville Old Face" panose="02020602080505020303" pitchFamily="18" charset="0"/>
              </a:rPr>
              <a:t>Four Season hotels and resorts was founded in 1961 </a:t>
            </a:r>
            <a:r>
              <a:rPr lang="en-US" sz="2400" dirty="0">
                <a:latin typeface="Baskerville Old Face" panose="02020602080505020303" pitchFamily="18" charset="0"/>
              </a:rPr>
              <a:t>(FOUR SEASONS PRESS ROOM, 2018)</a:t>
            </a:r>
            <a:r>
              <a:rPr lang="en-IN" sz="2400" dirty="0">
                <a:latin typeface="Baskerville Old Face" panose="02020602080505020303" pitchFamily="18" charset="0"/>
              </a:rPr>
              <a:t>.</a:t>
            </a:r>
          </a:p>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r>
              <a:rPr lang="en-IN" sz="2400" dirty="0">
                <a:latin typeface="Baskerville Old Face" panose="02020602080505020303" pitchFamily="18" charset="0"/>
              </a:rPr>
              <a:t>It was founded by Mr. </a:t>
            </a:r>
            <a:r>
              <a:rPr lang="en-IN" sz="2400" dirty="0">
                <a:solidFill>
                  <a:srgbClr val="333333"/>
                </a:solidFill>
                <a:effectLst/>
                <a:latin typeface="Baskerville Old Face" panose="02020602080505020303" pitchFamily="18" charset="0"/>
                <a:ea typeface="Calibri" panose="020F0502020204030204" pitchFamily="34" charset="0"/>
              </a:rPr>
              <a:t>Isadore Sharp.</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It has around 126 hotels and resorts and is operating in 47 countries (FOUR SEASONS, n.d.).</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p:txBody>
      </p:sp>
      <p:pic>
        <p:nvPicPr>
          <p:cNvPr id="2" name="Picture 1">
            <a:extLst>
              <a:ext uri="{FF2B5EF4-FFF2-40B4-BE49-F238E27FC236}">
                <a16:creationId xmlns:a16="http://schemas.microsoft.com/office/drawing/2014/main" id="{25EDB0A7-58D2-2992-A420-09D9E1B495DC}"/>
              </a:ext>
            </a:extLst>
          </p:cNvPr>
          <p:cNvPicPr>
            <a:picLocks noChangeAspect="1"/>
          </p:cNvPicPr>
          <p:nvPr/>
        </p:nvPicPr>
        <p:blipFill>
          <a:blip r:embed="rId4"/>
          <a:stretch>
            <a:fillRect/>
          </a:stretch>
        </p:blipFill>
        <p:spPr>
          <a:xfrm>
            <a:off x="6826834" y="1382902"/>
            <a:ext cx="5365166" cy="5280916"/>
          </a:xfrm>
          <a:prstGeom prst="rect">
            <a:avLst/>
          </a:prstGeom>
        </p:spPr>
      </p:pic>
    </p:spTree>
    <p:extLst>
      <p:ext uri="{BB962C8B-B14F-4D97-AF65-F5344CB8AC3E}">
        <p14:creationId xmlns:p14="http://schemas.microsoft.com/office/powerpoint/2010/main" val="2677219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991360" y="344805"/>
            <a:ext cx="8209280" cy="843915"/>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Introduction</a:t>
            </a:r>
          </a:p>
        </p:txBody>
      </p:sp>
      <p:sp>
        <p:nvSpPr>
          <p:cNvPr id="9" name="TextBox 8">
            <a:extLst>
              <a:ext uri="{FF2B5EF4-FFF2-40B4-BE49-F238E27FC236}">
                <a16:creationId xmlns:a16="http://schemas.microsoft.com/office/drawing/2014/main" id="{1AF1A074-FACA-3F17-45B4-6539FFD80435}"/>
              </a:ext>
            </a:extLst>
          </p:cNvPr>
          <p:cNvSpPr txBox="1"/>
          <p:nvPr/>
        </p:nvSpPr>
        <p:spPr>
          <a:xfrm>
            <a:off x="217714" y="1922686"/>
            <a:ext cx="6244731" cy="3693319"/>
          </a:xfrm>
          <a:prstGeom prst="rect">
            <a:avLst/>
          </a:prstGeom>
          <a:noFill/>
        </p:spPr>
        <p:txBody>
          <a:bodyPr wrap="square" rtlCol="0">
            <a:spAutoFit/>
          </a:bodyPr>
          <a:lstStyle/>
          <a:p>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The hotel company’s headquarter is based in Toronto, Canada.</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It is one of the largest and most recognizable luxury hotel brand around the world</a:t>
            </a:r>
            <a:r>
              <a:rPr lang="en-IN" sz="2400" dirty="0">
                <a:solidFill>
                  <a:srgbClr val="333333"/>
                </a:solidFill>
                <a:latin typeface="Times New Roman" panose="02020603050405020304" pitchFamily="18" charset="0"/>
              </a:rPr>
              <a:t>.</a:t>
            </a:r>
            <a:endParaRPr lang="en-IN" dirty="0">
              <a:solidFill>
                <a:srgbClr val="333333"/>
              </a:solidFill>
              <a:latin typeface="Times New Roman" panose="02020603050405020304" pitchFamily="18" charset="0"/>
            </a:endParaRP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It is owned by famous Businessmen Bill Gates and </a:t>
            </a:r>
            <a:r>
              <a:rPr lang="en-IN" sz="2400" dirty="0">
                <a:solidFill>
                  <a:srgbClr val="333333"/>
                </a:solidFill>
                <a:effectLst/>
                <a:latin typeface="Baskerville Old Face" panose="02020602080505020303" pitchFamily="18" charset="0"/>
                <a:ea typeface="Calibri" panose="020F0502020204030204" pitchFamily="34" charset="0"/>
              </a:rPr>
              <a:t>Prince Al </a:t>
            </a:r>
            <a:r>
              <a:rPr lang="en-IN" sz="2400" dirty="0">
                <a:solidFill>
                  <a:srgbClr val="333333"/>
                </a:solidFill>
                <a:latin typeface="Baskerville Old Face" panose="02020602080505020303" pitchFamily="18" charset="0"/>
                <a:ea typeface="Calibri" panose="020F0502020204030204" pitchFamily="34" charset="0"/>
              </a:rPr>
              <a:t>W</a:t>
            </a:r>
            <a:r>
              <a:rPr lang="en-IN" sz="2400" dirty="0">
                <a:solidFill>
                  <a:srgbClr val="333333"/>
                </a:solidFill>
                <a:effectLst/>
                <a:latin typeface="Baskerville Old Face" panose="02020602080505020303" pitchFamily="18" charset="0"/>
                <a:ea typeface="Calibri" panose="020F0502020204030204" pitchFamily="34" charset="0"/>
              </a:rPr>
              <a:t>aleed bin Talal Al Saud (</a:t>
            </a:r>
            <a:r>
              <a:rPr lang="en-IN" sz="2400" dirty="0" err="1">
                <a:solidFill>
                  <a:srgbClr val="333333"/>
                </a:solidFill>
                <a:effectLst/>
                <a:latin typeface="Baskerville Old Face" panose="02020602080505020303" pitchFamily="18" charset="0"/>
                <a:ea typeface="Calibri" panose="020F0502020204030204" pitchFamily="34" charset="0"/>
              </a:rPr>
              <a:t>Karmin</a:t>
            </a:r>
            <a:r>
              <a:rPr lang="en-IN" sz="2400" dirty="0">
                <a:solidFill>
                  <a:srgbClr val="333333"/>
                </a:solidFill>
                <a:effectLst/>
                <a:latin typeface="Baskerville Old Face" panose="02020602080505020303" pitchFamily="18" charset="0"/>
                <a:ea typeface="Calibri" panose="020F0502020204030204" pitchFamily="34" charset="0"/>
              </a:rPr>
              <a:t>, 2021).</a:t>
            </a:r>
            <a:endParaRPr lang="en-IN" sz="2400" dirty="0">
              <a:solidFill>
                <a:srgbClr val="333333"/>
              </a:solidFill>
              <a:latin typeface="Baskerville Old Face" panose="02020602080505020303" pitchFamily="18" charset="0"/>
            </a:endParaRPr>
          </a:p>
        </p:txBody>
      </p:sp>
      <p:pic>
        <p:nvPicPr>
          <p:cNvPr id="2" name="Picture 1">
            <a:extLst>
              <a:ext uri="{FF2B5EF4-FFF2-40B4-BE49-F238E27FC236}">
                <a16:creationId xmlns:a16="http://schemas.microsoft.com/office/drawing/2014/main" id="{7639E182-4BEF-1278-844E-4774115BAD94}"/>
              </a:ext>
            </a:extLst>
          </p:cNvPr>
          <p:cNvPicPr>
            <a:picLocks noChangeAspect="1"/>
          </p:cNvPicPr>
          <p:nvPr/>
        </p:nvPicPr>
        <p:blipFill>
          <a:blip r:embed="rId4"/>
          <a:stretch>
            <a:fillRect/>
          </a:stretch>
        </p:blipFill>
        <p:spPr>
          <a:xfrm>
            <a:off x="6873410" y="1828236"/>
            <a:ext cx="5100875" cy="4896200"/>
          </a:xfrm>
          <a:prstGeom prst="rect">
            <a:avLst/>
          </a:prstGeom>
        </p:spPr>
      </p:pic>
    </p:spTree>
    <p:extLst>
      <p:ext uri="{BB962C8B-B14F-4D97-AF65-F5344CB8AC3E}">
        <p14:creationId xmlns:p14="http://schemas.microsoft.com/office/powerpoint/2010/main" val="2232282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9625"/>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991360" y="344805"/>
            <a:ext cx="8209280" cy="843915"/>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Main Consumers</a:t>
            </a:r>
          </a:p>
        </p:txBody>
      </p:sp>
      <p:sp>
        <p:nvSpPr>
          <p:cNvPr id="9" name="TextBox 8">
            <a:extLst>
              <a:ext uri="{FF2B5EF4-FFF2-40B4-BE49-F238E27FC236}">
                <a16:creationId xmlns:a16="http://schemas.microsoft.com/office/drawing/2014/main" id="{1AF1A074-FACA-3F17-45B4-6539FFD80435}"/>
              </a:ext>
            </a:extLst>
          </p:cNvPr>
          <p:cNvSpPr txBox="1"/>
          <p:nvPr/>
        </p:nvSpPr>
        <p:spPr>
          <a:xfrm>
            <a:off x="190415" y="1304350"/>
            <a:ext cx="7186431" cy="5447645"/>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This hotel company mainly focuses on individuals having high income (HH, 2017).</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They targets people who businessmen who are looking luxurious hotels with excellent services.</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The company is also a good place and popular among people for conducting a meeting or an events (FOUR SEASONS, n.d.).</a:t>
            </a: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Families are one of important customer for this company and they try attract them by providing them lucrative packages.</a:t>
            </a: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p:txBody>
      </p:sp>
      <p:pic>
        <p:nvPicPr>
          <p:cNvPr id="2" name="Picture 1">
            <a:extLst>
              <a:ext uri="{FF2B5EF4-FFF2-40B4-BE49-F238E27FC236}">
                <a16:creationId xmlns:a16="http://schemas.microsoft.com/office/drawing/2014/main" id="{9280648B-F68D-25CC-8B80-A8F3BA54915F}"/>
              </a:ext>
            </a:extLst>
          </p:cNvPr>
          <p:cNvPicPr>
            <a:picLocks noChangeAspect="1"/>
          </p:cNvPicPr>
          <p:nvPr/>
        </p:nvPicPr>
        <p:blipFill>
          <a:blip r:embed="rId4"/>
          <a:stretch>
            <a:fillRect/>
          </a:stretch>
        </p:blipFill>
        <p:spPr>
          <a:xfrm>
            <a:off x="7238141" y="1439171"/>
            <a:ext cx="4897464" cy="4581485"/>
          </a:xfrm>
          <a:prstGeom prst="rect">
            <a:avLst/>
          </a:prstGeom>
        </p:spPr>
      </p:pic>
    </p:spTree>
    <p:extLst>
      <p:ext uri="{BB962C8B-B14F-4D97-AF65-F5344CB8AC3E}">
        <p14:creationId xmlns:p14="http://schemas.microsoft.com/office/powerpoint/2010/main" val="14292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9625"/>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981200" y="362502"/>
            <a:ext cx="8209280" cy="843915"/>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Nature, Scope and Role</a:t>
            </a:r>
          </a:p>
        </p:txBody>
      </p:sp>
      <p:sp>
        <p:nvSpPr>
          <p:cNvPr id="9" name="TextBox 8">
            <a:extLst>
              <a:ext uri="{FF2B5EF4-FFF2-40B4-BE49-F238E27FC236}">
                <a16:creationId xmlns:a16="http://schemas.microsoft.com/office/drawing/2014/main" id="{1AF1A074-FACA-3F17-45B4-6539FFD80435}"/>
              </a:ext>
            </a:extLst>
          </p:cNvPr>
          <p:cNvSpPr txBox="1"/>
          <p:nvPr/>
        </p:nvSpPr>
        <p:spPr>
          <a:xfrm>
            <a:off x="426720" y="1954998"/>
            <a:ext cx="11318240" cy="738664"/>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p:txBody>
      </p:sp>
      <p:sp>
        <p:nvSpPr>
          <p:cNvPr id="2" name="TextBox 1">
            <a:extLst>
              <a:ext uri="{FF2B5EF4-FFF2-40B4-BE49-F238E27FC236}">
                <a16:creationId xmlns:a16="http://schemas.microsoft.com/office/drawing/2014/main" id="{8F1A52E5-7B3A-5B04-B8EA-521DB5C7818C}"/>
              </a:ext>
            </a:extLst>
          </p:cNvPr>
          <p:cNvSpPr txBox="1"/>
          <p:nvPr/>
        </p:nvSpPr>
        <p:spPr>
          <a:xfrm>
            <a:off x="248118" y="2198272"/>
            <a:ext cx="7487664" cy="4339650"/>
          </a:xfrm>
          <a:prstGeom prst="rect">
            <a:avLst/>
          </a:prstGeom>
          <a:noFill/>
        </p:spPr>
        <p:txBody>
          <a:bodyPr wrap="square" rtlCol="0">
            <a:spAutoFit/>
          </a:bodyPr>
          <a:lstStyle/>
          <a:p>
            <a:pPr marL="285750" indent="-285750">
              <a:buFont typeface="Arial" panose="020B0604020202020204" pitchFamily="34" charset="0"/>
              <a:buChar char="•"/>
            </a:pPr>
            <a:r>
              <a:rPr lang="en-IN" sz="2400" dirty="0">
                <a:latin typeface="Baskerville Old Face" panose="02020602080505020303" pitchFamily="18" charset="0"/>
              </a:rPr>
              <a:t>Nature, scope and role of </a:t>
            </a:r>
            <a:r>
              <a:rPr lang="ro-RO" sz="2400" dirty="0">
                <a:effectLst/>
                <a:latin typeface="Baskerville Old Face" panose="02020602080505020303" pitchFamily="18" charset="0"/>
                <a:ea typeface="Calibri" panose="020F0502020204030204" pitchFamily="34" charset="0"/>
                <a:cs typeface="Calibri" panose="020F0502020204030204" pitchFamily="34" charset="0"/>
              </a:rPr>
              <a:t>of the guest services and facilities that are provided to these guests by the </a:t>
            </a:r>
            <a:r>
              <a:rPr lang="en-IN" sz="2400" dirty="0">
                <a:effectLst/>
                <a:latin typeface="Baskerville Old Face" panose="02020602080505020303" pitchFamily="18" charset="0"/>
                <a:ea typeface="Calibri" panose="020F0502020204030204" pitchFamily="34" charset="0"/>
                <a:cs typeface="Calibri" panose="020F0502020204030204" pitchFamily="34" charset="0"/>
              </a:rPr>
              <a:t>Four Season are as follows</a:t>
            </a:r>
          </a:p>
          <a:p>
            <a:pPr marL="285750" indent="-285750">
              <a:buFont typeface="Arial" panose="020B0604020202020204" pitchFamily="34" charset="0"/>
              <a:buChar char="•"/>
            </a:pPr>
            <a:endParaRPr lang="en-IN" sz="2400" dirty="0">
              <a:effectLst/>
              <a:latin typeface="Baskerville Old Face" panose="02020602080505020303" pitchFamily="18" charset="0"/>
              <a:ea typeface="Calibri" panose="020F0502020204030204" pitchFamily="34" charset="0"/>
              <a:cs typeface="Times New Roman" panose="02020603050405020304" pitchFamily="18" charset="0"/>
            </a:endParaRPr>
          </a:p>
          <a:p>
            <a:pPr marL="457200" indent="-457200">
              <a:lnSpc>
                <a:spcPct val="150000"/>
              </a:lnSpc>
              <a:buFont typeface="+mj-lt"/>
              <a:buAutoNum type="arabicPeriod"/>
            </a:pPr>
            <a:r>
              <a:rPr lang="en-IN" sz="2400" dirty="0">
                <a:latin typeface="Baskerville Old Face" panose="02020602080505020303" pitchFamily="18" charset="0"/>
              </a:rPr>
              <a:t>This hotel brand offers a range of accommodation as per the needs of its clients.</a:t>
            </a:r>
          </a:p>
          <a:p>
            <a:pPr marL="457200" indent="-457200">
              <a:lnSpc>
                <a:spcPct val="200000"/>
              </a:lnSpc>
              <a:buFont typeface="+mj-lt"/>
              <a:buAutoNum type="arabicPeriod"/>
            </a:pPr>
            <a:r>
              <a:rPr lang="en-IN" sz="2400" dirty="0">
                <a:latin typeface="Baskerville Old Face" panose="02020602080505020303" pitchFamily="18" charset="0"/>
              </a:rPr>
              <a:t>Four Season gives you the best dining experience.</a:t>
            </a:r>
          </a:p>
          <a:p>
            <a:pPr marL="457200" indent="-457200">
              <a:lnSpc>
                <a:spcPct val="150000"/>
              </a:lnSpc>
              <a:buFont typeface="+mj-lt"/>
              <a:buAutoNum type="arabicPeriod"/>
            </a:pPr>
            <a:r>
              <a:rPr lang="en-IN" sz="2400" dirty="0">
                <a:latin typeface="Baskerville Old Face" panose="02020602080505020303" pitchFamily="18" charset="0"/>
              </a:rPr>
              <a:t>It also offers Spa and Wellness facilities</a:t>
            </a:r>
          </a:p>
          <a:p>
            <a:endParaRPr lang="en-IN" sz="2400" dirty="0"/>
          </a:p>
        </p:txBody>
      </p:sp>
      <p:pic>
        <p:nvPicPr>
          <p:cNvPr id="3" name="Picture 2">
            <a:extLst>
              <a:ext uri="{FF2B5EF4-FFF2-40B4-BE49-F238E27FC236}">
                <a16:creationId xmlns:a16="http://schemas.microsoft.com/office/drawing/2014/main" id="{CA4EE34B-B996-143F-3674-1C45BDE81051}"/>
              </a:ext>
            </a:extLst>
          </p:cNvPr>
          <p:cNvPicPr>
            <a:picLocks noChangeAspect="1"/>
          </p:cNvPicPr>
          <p:nvPr/>
        </p:nvPicPr>
        <p:blipFill>
          <a:blip r:embed="rId4"/>
          <a:stretch>
            <a:fillRect/>
          </a:stretch>
        </p:blipFill>
        <p:spPr>
          <a:xfrm>
            <a:off x="7171508" y="2198272"/>
            <a:ext cx="4905829" cy="4171168"/>
          </a:xfrm>
          <a:prstGeom prst="rect">
            <a:avLst/>
          </a:prstGeom>
        </p:spPr>
      </p:pic>
    </p:spTree>
    <p:extLst>
      <p:ext uri="{BB962C8B-B14F-4D97-AF65-F5344CB8AC3E}">
        <p14:creationId xmlns:p14="http://schemas.microsoft.com/office/powerpoint/2010/main" val="3922815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9625"/>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981200" y="362502"/>
            <a:ext cx="8209280" cy="843915"/>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Nature, Scope and Role</a:t>
            </a:r>
          </a:p>
        </p:txBody>
      </p:sp>
      <p:sp>
        <p:nvSpPr>
          <p:cNvPr id="9" name="TextBox 8">
            <a:extLst>
              <a:ext uri="{FF2B5EF4-FFF2-40B4-BE49-F238E27FC236}">
                <a16:creationId xmlns:a16="http://schemas.microsoft.com/office/drawing/2014/main" id="{1AF1A074-FACA-3F17-45B4-6539FFD80435}"/>
              </a:ext>
            </a:extLst>
          </p:cNvPr>
          <p:cNvSpPr txBox="1"/>
          <p:nvPr/>
        </p:nvSpPr>
        <p:spPr>
          <a:xfrm>
            <a:off x="426720" y="1954998"/>
            <a:ext cx="11318240" cy="738664"/>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p:txBody>
      </p:sp>
      <p:sp>
        <p:nvSpPr>
          <p:cNvPr id="2" name="TextBox 1">
            <a:extLst>
              <a:ext uri="{FF2B5EF4-FFF2-40B4-BE49-F238E27FC236}">
                <a16:creationId xmlns:a16="http://schemas.microsoft.com/office/drawing/2014/main" id="{8F1A52E5-7B3A-5B04-B8EA-521DB5C7818C}"/>
              </a:ext>
            </a:extLst>
          </p:cNvPr>
          <p:cNvSpPr txBox="1"/>
          <p:nvPr/>
        </p:nvSpPr>
        <p:spPr>
          <a:xfrm>
            <a:off x="426720" y="2231569"/>
            <a:ext cx="6705600" cy="3231654"/>
          </a:xfrm>
          <a:prstGeom prst="rect">
            <a:avLst/>
          </a:prstGeom>
          <a:noFill/>
        </p:spPr>
        <p:txBody>
          <a:bodyPr wrap="square" rtlCol="0">
            <a:spAutoFit/>
          </a:bodyPr>
          <a:lstStyle/>
          <a:p>
            <a:pPr>
              <a:lnSpc>
                <a:spcPct val="150000"/>
              </a:lnSpc>
            </a:pPr>
            <a:r>
              <a:rPr lang="en-IN" sz="2400" dirty="0">
                <a:latin typeface="Baskerville Old Face" panose="02020602080505020303" pitchFamily="18" charset="0"/>
              </a:rPr>
              <a:t>4.    It has a concierge team which is available 24/7.</a:t>
            </a:r>
          </a:p>
          <a:p>
            <a:pPr>
              <a:lnSpc>
                <a:spcPct val="150000"/>
              </a:lnSpc>
            </a:pPr>
            <a:r>
              <a:rPr lang="en-IN" sz="2400" dirty="0">
                <a:latin typeface="Baskerville Old Face" panose="02020602080505020303" pitchFamily="18" charset="0"/>
              </a:rPr>
              <a:t>5.    It offers recreational activities and facilities to its guests</a:t>
            </a:r>
          </a:p>
          <a:p>
            <a:pPr>
              <a:lnSpc>
                <a:spcPct val="150000"/>
              </a:lnSpc>
            </a:pPr>
            <a:r>
              <a:rPr lang="en-IN" sz="2400" dirty="0">
                <a:latin typeface="Baskerville Old Face" panose="02020602080505020303" pitchFamily="18" charset="0"/>
              </a:rPr>
              <a:t>6.    It also offers business services to clients who came in the hotel for business purpose.</a:t>
            </a:r>
          </a:p>
          <a:p>
            <a:pPr marL="457200" indent="-457200">
              <a:buFont typeface="+mj-lt"/>
              <a:buAutoNum type="arabicPeriod"/>
            </a:pPr>
            <a:endParaRPr lang="en-IN" sz="2400" dirty="0"/>
          </a:p>
        </p:txBody>
      </p:sp>
      <p:pic>
        <p:nvPicPr>
          <p:cNvPr id="3" name="Picture 2">
            <a:extLst>
              <a:ext uri="{FF2B5EF4-FFF2-40B4-BE49-F238E27FC236}">
                <a16:creationId xmlns:a16="http://schemas.microsoft.com/office/drawing/2014/main" id="{57223F7C-A30B-7CF4-4098-C8FFDC928107}"/>
              </a:ext>
            </a:extLst>
          </p:cNvPr>
          <p:cNvPicPr>
            <a:picLocks noChangeAspect="1"/>
          </p:cNvPicPr>
          <p:nvPr/>
        </p:nvPicPr>
        <p:blipFill>
          <a:blip r:embed="rId4"/>
          <a:stretch>
            <a:fillRect/>
          </a:stretch>
        </p:blipFill>
        <p:spPr>
          <a:xfrm>
            <a:off x="6793412" y="2231569"/>
            <a:ext cx="5290457" cy="3887270"/>
          </a:xfrm>
          <a:prstGeom prst="rect">
            <a:avLst/>
          </a:prstGeom>
        </p:spPr>
      </p:pic>
    </p:spTree>
    <p:extLst>
      <p:ext uri="{BB962C8B-B14F-4D97-AF65-F5344CB8AC3E}">
        <p14:creationId xmlns:p14="http://schemas.microsoft.com/office/powerpoint/2010/main" val="235971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369193" y="110197"/>
            <a:ext cx="9453613" cy="1338900"/>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Role and Function of Guest Services in General</a:t>
            </a:r>
          </a:p>
        </p:txBody>
      </p:sp>
      <p:sp>
        <p:nvSpPr>
          <p:cNvPr id="9" name="TextBox 8">
            <a:extLst>
              <a:ext uri="{FF2B5EF4-FFF2-40B4-BE49-F238E27FC236}">
                <a16:creationId xmlns:a16="http://schemas.microsoft.com/office/drawing/2014/main" id="{1AF1A074-FACA-3F17-45B4-6539FFD80435}"/>
              </a:ext>
            </a:extLst>
          </p:cNvPr>
          <p:cNvSpPr txBox="1"/>
          <p:nvPr/>
        </p:nvSpPr>
        <p:spPr>
          <a:xfrm>
            <a:off x="426720" y="1954998"/>
            <a:ext cx="11318240" cy="738664"/>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p:txBody>
      </p:sp>
      <p:sp>
        <p:nvSpPr>
          <p:cNvPr id="2" name="TextBox 1">
            <a:extLst>
              <a:ext uri="{FF2B5EF4-FFF2-40B4-BE49-F238E27FC236}">
                <a16:creationId xmlns:a16="http://schemas.microsoft.com/office/drawing/2014/main" id="{8F1A52E5-7B3A-5B04-B8EA-521DB5C7818C}"/>
              </a:ext>
            </a:extLst>
          </p:cNvPr>
          <p:cNvSpPr txBox="1"/>
          <p:nvPr/>
        </p:nvSpPr>
        <p:spPr>
          <a:xfrm>
            <a:off x="447040" y="1973176"/>
            <a:ext cx="6789783" cy="4423647"/>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IN" sz="2400" dirty="0">
                <a:latin typeface="Baskerville Old Face" panose="02020602080505020303" pitchFamily="18" charset="0"/>
              </a:rPr>
              <a:t>Role and function of guest services are very crucial in hospitality sector.</a:t>
            </a:r>
          </a:p>
          <a:p>
            <a:pPr marL="342900" indent="-342900">
              <a:lnSpc>
                <a:spcPct val="200000"/>
              </a:lnSpc>
              <a:buFont typeface="Arial" panose="020B0604020202020204" pitchFamily="34" charset="0"/>
              <a:buChar char="•"/>
            </a:pPr>
            <a:r>
              <a:rPr lang="en-IN" sz="2400" dirty="0">
                <a:latin typeface="Baskerville Old Face" panose="02020602080505020303" pitchFamily="18" charset="0"/>
              </a:rPr>
              <a:t>It plays an important role in overall guest experience.</a:t>
            </a:r>
          </a:p>
          <a:p>
            <a:pPr marL="342900" indent="-342900">
              <a:lnSpc>
                <a:spcPct val="200000"/>
              </a:lnSpc>
              <a:buFont typeface="Arial" panose="020B0604020202020204" pitchFamily="34" charset="0"/>
              <a:buChar char="•"/>
            </a:pPr>
            <a:r>
              <a:rPr lang="en-IN" sz="2400" dirty="0">
                <a:latin typeface="Baskerville Old Face" panose="02020602080505020303" pitchFamily="18" charset="0"/>
              </a:rPr>
              <a:t>Providing support and assistance to the clients throughout his stay.</a:t>
            </a:r>
          </a:p>
        </p:txBody>
      </p:sp>
      <p:pic>
        <p:nvPicPr>
          <p:cNvPr id="3" name="Picture 2">
            <a:extLst>
              <a:ext uri="{FF2B5EF4-FFF2-40B4-BE49-F238E27FC236}">
                <a16:creationId xmlns:a16="http://schemas.microsoft.com/office/drawing/2014/main" id="{BBBA874C-1AF1-E448-1661-284F247A6506}"/>
              </a:ext>
            </a:extLst>
          </p:cNvPr>
          <p:cNvPicPr>
            <a:picLocks noChangeAspect="1"/>
          </p:cNvPicPr>
          <p:nvPr/>
        </p:nvPicPr>
        <p:blipFill>
          <a:blip r:embed="rId4"/>
          <a:stretch>
            <a:fillRect/>
          </a:stretch>
        </p:blipFill>
        <p:spPr>
          <a:xfrm>
            <a:off x="6596017" y="2711840"/>
            <a:ext cx="5362059" cy="3969791"/>
          </a:xfrm>
          <a:prstGeom prst="rect">
            <a:avLst/>
          </a:prstGeom>
        </p:spPr>
      </p:pic>
    </p:spTree>
    <p:extLst>
      <p:ext uri="{BB962C8B-B14F-4D97-AF65-F5344CB8AC3E}">
        <p14:creationId xmlns:p14="http://schemas.microsoft.com/office/powerpoint/2010/main" val="2070154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369193" y="110197"/>
            <a:ext cx="9453613" cy="1338900"/>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Role and Function of Guest Services in General</a:t>
            </a:r>
          </a:p>
        </p:txBody>
      </p:sp>
      <p:sp>
        <p:nvSpPr>
          <p:cNvPr id="9" name="TextBox 8">
            <a:extLst>
              <a:ext uri="{FF2B5EF4-FFF2-40B4-BE49-F238E27FC236}">
                <a16:creationId xmlns:a16="http://schemas.microsoft.com/office/drawing/2014/main" id="{1AF1A074-FACA-3F17-45B4-6539FFD80435}"/>
              </a:ext>
            </a:extLst>
          </p:cNvPr>
          <p:cNvSpPr txBox="1"/>
          <p:nvPr/>
        </p:nvSpPr>
        <p:spPr>
          <a:xfrm>
            <a:off x="426720" y="1954998"/>
            <a:ext cx="11318240" cy="738664"/>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endParaRPr lang="en-IN" dirty="0">
              <a:solidFill>
                <a:srgbClr val="333333"/>
              </a:solidFill>
              <a:latin typeface="Times New Roman" panose="02020603050405020304" pitchFamily="18" charset="0"/>
            </a:endParaRPr>
          </a:p>
        </p:txBody>
      </p:sp>
      <p:sp>
        <p:nvSpPr>
          <p:cNvPr id="2" name="TextBox 1">
            <a:extLst>
              <a:ext uri="{FF2B5EF4-FFF2-40B4-BE49-F238E27FC236}">
                <a16:creationId xmlns:a16="http://schemas.microsoft.com/office/drawing/2014/main" id="{8F1A52E5-7B3A-5B04-B8EA-521DB5C7818C}"/>
              </a:ext>
            </a:extLst>
          </p:cNvPr>
          <p:cNvSpPr txBox="1"/>
          <p:nvPr/>
        </p:nvSpPr>
        <p:spPr>
          <a:xfrm>
            <a:off x="-10160" y="1587775"/>
            <a:ext cx="6932930" cy="4423647"/>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IN" sz="2400" dirty="0">
                <a:latin typeface="Baskerville Old Face" panose="02020602080505020303" pitchFamily="18" charset="0"/>
              </a:rPr>
              <a:t>It also tells about the area of improvement, if required.</a:t>
            </a:r>
          </a:p>
          <a:p>
            <a:pPr marL="342900" indent="-342900">
              <a:lnSpc>
                <a:spcPct val="200000"/>
              </a:lnSpc>
              <a:buFont typeface="Arial" panose="020B0604020202020204" pitchFamily="34" charset="0"/>
              <a:buChar char="•"/>
            </a:pPr>
            <a:r>
              <a:rPr lang="en-IN" sz="2400" dirty="0">
                <a:latin typeface="Baskerville Old Face" panose="02020602080505020303" pitchFamily="18" charset="0"/>
              </a:rPr>
              <a:t>It play a major role in providing healthy and safe environment to the guests.</a:t>
            </a:r>
          </a:p>
          <a:p>
            <a:pPr marL="342900" indent="-342900">
              <a:lnSpc>
                <a:spcPct val="200000"/>
              </a:lnSpc>
              <a:buFont typeface="Arial" panose="020B0604020202020204" pitchFamily="34" charset="0"/>
              <a:buChar char="•"/>
            </a:pPr>
            <a:r>
              <a:rPr lang="en-IN" sz="2400" dirty="0">
                <a:latin typeface="Baskerville Old Face" panose="02020602080505020303" pitchFamily="18" charset="0"/>
              </a:rPr>
              <a:t>It plays a major role by providing miscellaneous services to the guests.</a:t>
            </a:r>
          </a:p>
        </p:txBody>
      </p:sp>
      <p:pic>
        <p:nvPicPr>
          <p:cNvPr id="3" name="Picture 2">
            <a:extLst>
              <a:ext uri="{FF2B5EF4-FFF2-40B4-BE49-F238E27FC236}">
                <a16:creationId xmlns:a16="http://schemas.microsoft.com/office/drawing/2014/main" id="{2FC21612-E79C-D399-3AC8-E11CEFFC9AEF}"/>
              </a:ext>
            </a:extLst>
          </p:cNvPr>
          <p:cNvPicPr>
            <a:picLocks noChangeAspect="1"/>
          </p:cNvPicPr>
          <p:nvPr/>
        </p:nvPicPr>
        <p:blipFill>
          <a:blip r:embed="rId4"/>
          <a:stretch>
            <a:fillRect/>
          </a:stretch>
        </p:blipFill>
        <p:spPr>
          <a:xfrm>
            <a:off x="6900270" y="1724297"/>
            <a:ext cx="5238750" cy="5023505"/>
          </a:xfrm>
          <a:prstGeom prst="rect">
            <a:avLst/>
          </a:prstGeom>
        </p:spPr>
      </p:pic>
    </p:spTree>
    <p:extLst>
      <p:ext uri="{BB962C8B-B14F-4D97-AF65-F5344CB8AC3E}">
        <p14:creationId xmlns:p14="http://schemas.microsoft.com/office/powerpoint/2010/main" val="410240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1016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369193" y="110197"/>
            <a:ext cx="9453613" cy="1338900"/>
          </a:xfrm>
        </p:spPr>
        <p:txBody>
          <a:bodyPr>
            <a:normAutofit/>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Importance of Hospitality</a:t>
            </a:r>
          </a:p>
        </p:txBody>
      </p:sp>
      <p:sp>
        <p:nvSpPr>
          <p:cNvPr id="9" name="TextBox 8">
            <a:extLst>
              <a:ext uri="{FF2B5EF4-FFF2-40B4-BE49-F238E27FC236}">
                <a16:creationId xmlns:a16="http://schemas.microsoft.com/office/drawing/2014/main" id="{1AF1A074-FACA-3F17-45B4-6539FFD80435}"/>
              </a:ext>
            </a:extLst>
          </p:cNvPr>
          <p:cNvSpPr txBox="1"/>
          <p:nvPr/>
        </p:nvSpPr>
        <p:spPr>
          <a:xfrm>
            <a:off x="113015" y="1772008"/>
            <a:ext cx="7613151" cy="4154984"/>
          </a:xfrm>
          <a:prstGeom prst="rect">
            <a:avLst/>
          </a:prstGeom>
          <a:noFill/>
        </p:spPr>
        <p:txBody>
          <a:bodyPr wrap="square" rtlCol="0">
            <a:spAutoFit/>
          </a:bodyPr>
          <a:lstStyle/>
          <a:p>
            <a:pPr marL="285750" indent="-285750">
              <a:buFont typeface="Arial" panose="020B0604020202020204" pitchFamily="34" charset="0"/>
              <a:buChar char="•"/>
            </a:pPr>
            <a:endParaRPr lang="en-IN" sz="2400" dirty="0">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Hospitality is important in making guests comfortable and welcome. It can be done by providing them excellent services according to their needs</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Hospitality helps in creating a good and positive experience for the guests.</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Hospitality can help in building customer loyalty.</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Hospitality can be a major reason in generating revenue.</a:t>
            </a:r>
          </a:p>
        </p:txBody>
      </p:sp>
      <p:pic>
        <p:nvPicPr>
          <p:cNvPr id="3" name="Picture 2">
            <a:extLst>
              <a:ext uri="{FF2B5EF4-FFF2-40B4-BE49-F238E27FC236}">
                <a16:creationId xmlns:a16="http://schemas.microsoft.com/office/drawing/2014/main" id="{0D61FD33-A8D6-11F2-06FE-1B378BE27F97}"/>
              </a:ext>
            </a:extLst>
          </p:cNvPr>
          <p:cNvPicPr>
            <a:picLocks noChangeAspect="1"/>
          </p:cNvPicPr>
          <p:nvPr/>
        </p:nvPicPr>
        <p:blipFill>
          <a:blip r:embed="rId4"/>
          <a:stretch>
            <a:fillRect/>
          </a:stretch>
        </p:blipFill>
        <p:spPr>
          <a:xfrm>
            <a:off x="7469312" y="1831590"/>
            <a:ext cx="4699943" cy="4548662"/>
          </a:xfrm>
          <a:prstGeom prst="rect">
            <a:avLst/>
          </a:prstGeom>
        </p:spPr>
      </p:pic>
    </p:spTree>
    <p:extLst>
      <p:ext uri="{BB962C8B-B14F-4D97-AF65-F5344CB8AC3E}">
        <p14:creationId xmlns:p14="http://schemas.microsoft.com/office/powerpoint/2010/main" val="1039650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359032" y="293611"/>
            <a:ext cx="9453613" cy="1338900"/>
          </a:xfrm>
        </p:spPr>
        <p:txBody>
          <a:bodyPr>
            <a:normAutofit fontScale="90000"/>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Hotels Meeting Guests Expectations</a:t>
            </a:r>
          </a:p>
        </p:txBody>
      </p:sp>
      <p:sp>
        <p:nvSpPr>
          <p:cNvPr id="9" name="TextBox 8">
            <a:extLst>
              <a:ext uri="{FF2B5EF4-FFF2-40B4-BE49-F238E27FC236}">
                <a16:creationId xmlns:a16="http://schemas.microsoft.com/office/drawing/2014/main" id="{1AF1A074-FACA-3F17-45B4-6539FFD80435}"/>
              </a:ext>
            </a:extLst>
          </p:cNvPr>
          <p:cNvSpPr txBox="1"/>
          <p:nvPr/>
        </p:nvSpPr>
        <p:spPr>
          <a:xfrm>
            <a:off x="650240" y="2378508"/>
            <a:ext cx="10891520" cy="3165644"/>
          </a:xfrm>
          <a:prstGeom prst="rect">
            <a:avLst/>
          </a:prstGeom>
          <a:noFill/>
        </p:spPr>
        <p:txBody>
          <a:bodyPr wrap="square" rtlCol="0">
            <a:spAutoFit/>
          </a:bodyPr>
          <a:lstStyle/>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Hotels gives best possible services and amenities to meet  the requirement of the guests.</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They can provide additional amenities and services that goes beyond  the expectations of  guests. Giving them the best possible time to enjoy their stay in hotel.</a:t>
            </a:r>
          </a:p>
          <a:p>
            <a:pPr marL="285750" indent="-285750">
              <a:buFont typeface="Arial" panose="020B0604020202020204" pitchFamily="34" charset="0"/>
              <a:buChar char="•"/>
            </a:pPr>
            <a:endParaRPr lang="en-IN" sz="2400" dirty="0">
              <a:solidFill>
                <a:srgbClr val="333333"/>
              </a:solidFill>
              <a:latin typeface="Baskerville Old Face" panose="02020602080505020303" pitchFamily="18" charset="0"/>
            </a:endParaRPr>
          </a:p>
          <a:p>
            <a:pPr marL="285750" indent="-285750">
              <a:buFont typeface="Arial" panose="020B0604020202020204" pitchFamily="34" charset="0"/>
              <a:buChar char="•"/>
            </a:pPr>
            <a:r>
              <a:rPr lang="en-IN" sz="2400" dirty="0">
                <a:solidFill>
                  <a:srgbClr val="333333"/>
                </a:solidFill>
                <a:latin typeface="Baskerville Old Face" panose="02020602080505020303" pitchFamily="18" charset="0"/>
              </a:rPr>
              <a:t>They can provide some personalized services to make guests feel more welcome and comfortable.</a:t>
            </a:r>
          </a:p>
        </p:txBody>
      </p:sp>
    </p:spTree>
    <p:extLst>
      <p:ext uri="{BB962C8B-B14F-4D97-AF65-F5344CB8AC3E}">
        <p14:creationId xmlns:p14="http://schemas.microsoft.com/office/powerpoint/2010/main" val="2199639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9B9E8A9-352D-4DCB-9485-C777000D4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C5A58574-C3C0-4167-0028-557CA5BD142C}"/>
              </a:ext>
            </a:extLst>
          </p:cNvPr>
          <p:cNvSpPr>
            <a:spLocks noGrp="1"/>
          </p:cNvSpPr>
          <p:nvPr>
            <p:ph type="title"/>
          </p:nvPr>
        </p:nvSpPr>
        <p:spPr>
          <a:xfrm>
            <a:off x="612648" y="1078992"/>
            <a:ext cx="6272784" cy="1536192"/>
          </a:xfrm>
        </p:spPr>
        <p:txBody>
          <a:bodyPr anchor="b">
            <a:normAutofit/>
          </a:bodyPr>
          <a:lstStyle/>
          <a:p>
            <a:r>
              <a:rPr lang="ro-RO" sz="5200" dirty="0" err="1">
                <a:latin typeface="Baskerville Old Face" panose="02020602080505020303" pitchFamily="18" charset="0"/>
              </a:rPr>
              <a:t>Conclusion</a:t>
            </a:r>
            <a:r>
              <a:rPr lang="ro-RO" sz="5200" dirty="0">
                <a:latin typeface="Baskerville Old Face" panose="02020602080505020303" pitchFamily="18" charset="0"/>
              </a:rPr>
              <a:t> </a:t>
            </a:r>
          </a:p>
        </p:txBody>
      </p:sp>
      <p:sp>
        <p:nvSpPr>
          <p:cNvPr id="19" name="Rectangle 18">
            <a:extLst>
              <a:ext uri="{FF2B5EF4-FFF2-40B4-BE49-F238E27FC236}">
                <a16:creationId xmlns:a16="http://schemas.microsoft.com/office/drawing/2014/main" id="{C2A9B0E5-C2C1-4B85-99A9-117A659D5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3A8AEACA-9535-4BE8-A91B-8BE82BA54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Imagine 5" descr="O imagine care conține fereastră, fațadă, în aer liber, arhitectură&#10;&#10;Descriere generată automat">
            <a:extLst>
              <a:ext uri="{FF2B5EF4-FFF2-40B4-BE49-F238E27FC236}">
                <a16:creationId xmlns:a16="http://schemas.microsoft.com/office/drawing/2014/main" id="{16FBF4AF-E845-9F06-A882-86C4D6BCA0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4008" y="338707"/>
            <a:ext cx="4229773" cy="2819848"/>
          </a:xfrm>
          <a:prstGeom prst="rect">
            <a:avLst/>
          </a:prstGeom>
        </p:spPr>
      </p:pic>
      <p:sp>
        <p:nvSpPr>
          <p:cNvPr id="4" name="Substituent conținut 3">
            <a:extLst>
              <a:ext uri="{FF2B5EF4-FFF2-40B4-BE49-F238E27FC236}">
                <a16:creationId xmlns:a16="http://schemas.microsoft.com/office/drawing/2014/main" id="{10A12D74-32FE-7433-9F16-07304FBC8165}"/>
              </a:ext>
            </a:extLst>
          </p:cNvPr>
          <p:cNvSpPr>
            <a:spLocks noGrp="1"/>
          </p:cNvSpPr>
          <p:nvPr>
            <p:ph idx="1"/>
          </p:nvPr>
        </p:nvSpPr>
        <p:spPr>
          <a:xfrm>
            <a:off x="612648" y="3355848"/>
            <a:ext cx="6272784" cy="2825496"/>
          </a:xfrm>
        </p:spPr>
        <p:txBody>
          <a:bodyPr>
            <a:normAutofit/>
          </a:bodyPr>
          <a:lstStyle/>
          <a:p>
            <a:pPr marL="0" indent="0">
              <a:buNone/>
            </a:pPr>
            <a:r>
              <a:rPr lang="ro-RO" sz="2200" dirty="0">
                <a:latin typeface="Baskerville Old Face" panose="02020602080505020303" pitchFamily="18" charset="0"/>
              </a:rPr>
              <a:t>In </a:t>
            </a:r>
            <a:r>
              <a:rPr lang="ro-RO" sz="2200" dirty="0" err="1">
                <a:latin typeface="Baskerville Old Face" panose="02020602080505020303" pitchFamily="18" charset="0"/>
              </a:rPr>
              <a:t>conclusion</a:t>
            </a:r>
            <a:r>
              <a:rPr lang="ro-RO" sz="2200" dirty="0">
                <a:latin typeface="Baskerville Old Face" panose="02020602080505020303" pitchFamily="18" charset="0"/>
              </a:rPr>
              <a:t> it </a:t>
            </a:r>
            <a:r>
              <a:rPr lang="ro-RO" sz="2200" dirty="0" err="1">
                <a:latin typeface="Baskerville Old Face" panose="02020602080505020303" pitchFamily="18" charset="0"/>
              </a:rPr>
              <a:t>can</a:t>
            </a:r>
            <a:r>
              <a:rPr lang="ro-RO" sz="2200" dirty="0">
                <a:latin typeface="Baskerville Old Face" panose="02020602080505020303" pitchFamily="18" charset="0"/>
              </a:rPr>
              <a:t> </a:t>
            </a:r>
            <a:r>
              <a:rPr lang="ro-RO" sz="2200" dirty="0" err="1">
                <a:latin typeface="Baskerville Old Face" panose="02020602080505020303" pitchFamily="18" charset="0"/>
              </a:rPr>
              <a:t>be</a:t>
            </a:r>
            <a:r>
              <a:rPr lang="ro-RO" sz="2200" dirty="0">
                <a:latin typeface="Baskerville Old Face" panose="02020602080505020303" pitchFamily="18" charset="0"/>
              </a:rPr>
              <a:t> </a:t>
            </a:r>
            <a:r>
              <a:rPr lang="ro-RO" sz="2200" dirty="0" err="1">
                <a:latin typeface="Baskerville Old Face" panose="02020602080505020303" pitchFamily="18" charset="0"/>
              </a:rPr>
              <a:t>said</a:t>
            </a:r>
            <a:r>
              <a:rPr lang="ro-RO" sz="2200" dirty="0">
                <a:latin typeface="Baskerville Old Face" panose="02020602080505020303" pitchFamily="18" charset="0"/>
              </a:rPr>
              <a:t> </a:t>
            </a:r>
            <a:r>
              <a:rPr lang="ro-RO" sz="2200" dirty="0" err="1">
                <a:latin typeface="Baskerville Old Face" panose="02020602080505020303" pitchFamily="18" charset="0"/>
              </a:rPr>
              <a:t>that</a:t>
            </a:r>
            <a:r>
              <a:rPr lang="ro-RO" sz="2200" dirty="0">
                <a:latin typeface="Baskerville Old Face" panose="02020602080505020303" pitchFamily="18" charset="0"/>
              </a:rPr>
              <a:t> </a:t>
            </a:r>
            <a:r>
              <a:rPr lang="ro-RO" sz="2200" dirty="0" err="1">
                <a:latin typeface="Baskerville Old Face" panose="02020602080505020303" pitchFamily="18" charset="0"/>
              </a:rPr>
              <a:t>the</a:t>
            </a:r>
            <a:r>
              <a:rPr lang="ro-RO" sz="2200" dirty="0">
                <a:latin typeface="Baskerville Old Face" panose="02020602080505020303" pitchFamily="18" charset="0"/>
              </a:rPr>
              <a:t> </a:t>
            </a:r>
            <a:r>
              <a:rPr lang="ro-RO" sz="2200" dirty="0" err="1">
                <a:latin typeface="Baskerville Old Face" panose="02020602080505020303" pitchFamily="18" charset="0"/>
              </a:rPr>
              <a:t>luxury</a:t>
            </a:r>
            <a:r>
              <a:rPr lang="ro-RO" sz="2200" dirty="0">
                <a:latin typeface="Baskerville Old Face" panose="02020602080505020303" pitchFamily="18" charset="0"/>
              </a:rPr>
              <a:t> hotel  </a:t>
            </a:r>
            <a:r>
              <a:rPr lang="ro-RO" sz="2200" dirty="0" err="1">
                <a:latin typeface="Baskerville Old Face" panose="02020602080505020303" pitchFamily="18" charset="0"/>
              </a:rPr>
              <a:t>Four</a:t>
            </a:r>
            <a:r>
              <a:rPr lang="ro-RO" sz="2200" dirty="0">
                <a:latin typeface="Baskerville Old Face" panose="02020602080505020303" pitchFamily="18" charset="0"/>
              </a:rPr>
              <a:t> </a:t>
            </a:r>
            <a:r>
              <a:rPr lang="ro-RO" sz="2200" dirty="0" err="1">
                <a:latin typeface="Baskerville Old Face" panose="02020602080505020303" pitchFamily="18" charset="0"/>
              </a:rPr>
              <a:t>Seasons</a:t>
            </a:r>
            <a:r>
              <a:rPr lang="ro-RO" sz="2200" dirty="0">
                <a:latin typeface="Baskerville Old Face" panose="02020602080505020303" pitchFamily="18" charset="0"/>
              </a:rPr>
              <a:t> </a:t>
            </a:r>
            <a:r>
              <a:rPr lang="ro-RO" sz="2200" dirty="0" err="1">
                <a:latin typeface="Baskerville Old Face" panose="02020602080505020303" pitchFamily="18" charset="0"/>
              </a:rPr>
              <a:t>is</a:t>
            </a:r>
            <a:r>
              <a:rPr lang="ro-RO" sz="2200" dirty="0">
                <a:latin typeface="Baskerville Old Face" panose="02020602080505020303" pitchFamily="18" charset="0"/>
              </a:rPr>
              <a:t> </a:t>
            </a:r>
            <a:r>
              <a:rPr lang="ro-RO" sz="2200" dirty="0" err="1">
                <a:latin typeface="Baskerville Old Face" panose="02020602080505020303" pitchFamily="18" charset="0"/>
              </a:rPr>
              <a:t>one</a:t>
            </a:r>
            <a:r>
              <a:rPr lang="ro-RO" sz="2200" dirty="0">
                <a:latin typeface="Baskerville Old Face" panose="02020602080505020303" pitchFamily="18" charset="0"/>
              </a:rPr>
              <a:t> of </a:t>
            </a:r>
            <a:r>
              <a:rPr lang="ro-RO" sz="2200" dirty="0" err="1">
                <a:latin typeface="Baskerville Old Face" panose="02020602080505020303" pitchFamily="18" charset="0"/>
              </a:rPr>
              <a:t>the</a:t>
            </a:r>
            <a:r>
              <a:rPr lang="ro-RO" sz="2200" dirty="0">
                <a:latin typeface="Baskerville Old Face" panose="02020602080505020303" pitchFamily="18" charset="0"/>
              </a:rPr>
              <a:t> </a:t>
            </a:r>
            <a:r>
              <a:rPr lang="ro-RO" sz="2200" dirty="0" err="1">
                <a:latin typeface="Baskerville Old Face" panose="02020602080505020303" pitchFamily="18" charset="0"/>
              </a:rPr>
              <a:t>most</a:t>
            </a:r>
            <a:r>
              <a:rPr lang="ro-RO" sz="2200" dirty="0">
                <a:latin typeface="Baskerville Old Face" panose="02020602080505020303" pitchFamily="18" charset="0"/>
              </a:rPr>
              <a:t> </a:t>
            </a:r>
            <a:r>
              <a:rPr lang="ro-RO" sz="2200" dirty="0" err="1">
                <a:latin typeface="Baskerville Old Face" panose="02020602080505020303" pitchFamily="18" charset="0"/>
              </a:rPr>
              <a:t>recognised</a:t>
            </a:r>
            <a:r>
              <a:rPr lang="ro-RO" sz="2200" dirty="0">
                <a:latin typeface="Baskerville Old Face" panose="02020602080505020303" pitchFamily="18" charset="0"/>
              </a:rPr>
              <a:t> hotel brand in </a:t>
            </a:r>
            <a:r>
              <a:rPr lang="ro-RO" sz="2200" dirty="0" err="1">
                <a:latin typeface="Baskerville Old Face" panose="02020602080505020303" pitchFamily="18" charset="0"/>
              </a:rPr>
              <a:t>delivering</a:t>
            </a:r>
            <a:r>
              <a:rPr lang="ro-RO" sz="2200" dirty="0">
                <a:latin typeface="Baskerville Old Face" panose="02020602080505020303" pitchFamily="18" charset="0"/>
              </a:rPr>
              <a:t> quality </a:t>
            </a:r>
            <a:r>
              <a:rPr lang="ro-RO" sz="2200" dirty="0" err="1">
                <a:latin typeface="Baskerville Old Face" panose="02020602080505020303" pitchFamily="18" charset="0"/>
              </a:rPr>
              <a:t>services</a:t>
            </a:r>
            <a:r>
              <a:rPr lang="ro-RO" sz="2200" dirty="0">
                <a:latin typeface="Baskerville Old Face" panose="02020602080505020303" pitchFamily="18" charset="0"/>
              </a:rPr>
              <a:t> </a:t>
            </a:r>
            <a:r>
              <a:rPr lang="ro-RO" sz="2200" dirty="0" err="1">
                <a:latin typeface="Baskerville Old Face" panose="02020602080505020303" pitchFamily="18" charset="0"/>
              </a:rPr>
              <a:t>and</a:t>
            </a:r>
            <a:r>
              <a:rPr lang="ro-RO" sz="2200" dirty="0">
                <a:latin typeface="Baskerville Old Face" panose="02020602080505020303" pitchFamily="18" charset="0"/>
              </a:rPr>
              <a:t> </a:t>
            </a:r>
            <a:r>
              <a:rPr lang="ro-RO" sz="2200" dirty="0" err="1">
                <a:latin typeface="Baskerville Old Face" panose="02020602080505020303" pitchFamily="18" charset="0"/>
              </a:rPr>
              <a:t>meeting</a:t>
            </a:r>
            <a:r>
              <a:rPr lang="ro-RO" sz="2200" dirty="0">
                <a:latin typeface="Baskerville Old Face" panose="02020602080505020303" pitchFamily="18" charset="0"/>
              </a:rPr>
              <a:t> </a:t>
            </a:r>
            <a:r>
              <a:rPr lang="ro-RO" sz="2200" dirty="0" err="1">
                <a:latin typeface="Baskerville Old Face" panose="02020602080505020303" pitchFamily="18" charset="0"/>
              </a:rPr>
              <a:t>costumers</a:t>
            </a:r>
            <a:r>
              <a:rPr lang="ro-RO" sz="2200" dirty="0">
                <a:latin typeface="Baskerville Old Face" panose="02020602080505020303" pitchFamily="18" charset="0"/>
              </a:rPr>
              <a:t> </a:t>
            </a:r>
            <a:r>
              <a:rPr lang="ro-RO" sz="2200" dirty="0" err="1">
                <a:latin typeface="Baskerville Old Face" panose="02020602080505020303" pitchFamily="18" charset="0"/>
              </a:rPr>
              <a:t>expectations</a:t>
            </a:r>
            <a:r>
              <a:rPr lang="ro-RO" sz="2200" dirty="0">
                <a:latin typeface="Baskerville Old Face" panose="02020602080505020303" pitchFamily="18" charset="0"/>
              </a:rPr>
              <a:t>. </a:t>
            </a:r>
          </a:p>
        </p:txBody>
      </p:sp>
      <p:pic>
        <p:nvPicPr>
          <p:cNvPr id="3" name="Imagine 2">
            <a:extLst>
              <a:ext uri="{FF2B5EF4-FFF2-40B4-BE49-F238E27FC236}">
                <a16:creationId xmlns:a16="http://schemas.microsoft.com/office/drawing/2014/main" id="{AC6033AB-4E45-85DA-BF9C-24C8E5CC54DA}"/>
              </a:ext>
            </a:extLst>
          </p:cNvPr>
          <p:cNvPicPr>
            <a:picLocks noChangeAspect="1"/>
          </p:cNvPicPr>
          <p:nvPr/>
        </p:nvPicPr>
        <p:blipFill>
          <a:blip r:embed="rId4"/>
          <a:stretch>
            <a:fillRect/>
          </a:stretch>
        </p:blipFill>
        <p:spPr>
          <a:xfrm>
            <a:off x="7684008" y="3570602"/>
            <a:ext cx="4229773" cy="2381095"/>
          </a:xfrm>
          <a:prstGeom prst="rect">
            <a:avLst/>
          </a:prstGeom>
        </p:spPr>
      </p:pic>
      <p:sp>
        <p:nvSpPr>
          <p:cNvPr id="7" name="CasetăText 6">
            <a:extLst>
              <a:ext uri="{FF2B5EF4-FFF2-40B4-BE49-F238E27FC236}">
                <a16:creationId xmlns:a16="http://schemas.microsoft.com/office/drawing/2014/main" id="{EE5840C8-0FC4-D596-3BF9-BD1EE550A7AA}"/>
              </a:ext>
            </a:extLst>
          </p:cNvPr>
          <p:cNvSpPr txBox="1"/>
          <p:nvPr/>
        </p:nvSpPr>
        <p:spPr>
          <a:xfrm>
            <a:off x="8939890" y="2958500"/>
            <a:ext cx="2973891" cy="200055"/>
          </a:xfrm>
          <a:prstGeom prst="rect">
            <a:avLst/>
          </a:prstGeom>
          <a:solidFill>
            <a:srgbClr val="000000"/>
          </a:solidFill>
        </p:spPr>
        <p:txBody>
          <a:bodyPr wrap="none" rtlCol="0">
            <a:spAutoFit/>
          </a:bodyPr>
          <a:lstStyle/>
          <a:p>
            <a:pPr algn="r">
              <a:spcAft>
                <a:spcPts val="600"/>
              </a:spcAft>
            </a:pPr>
            <a:r>
              <a:rPr lang="ro-RO" sz="700" dirty="0">
                <a:solidFill>
                  <a:srgbClr val="FFFFFF"/>
                </a:solidFill>
                <a:hlinkClick r:id="rId3" tooltip="https://commons.wikimedia.org/wiki/Category:Four_Seasons_Hotel_Moscow">
                  <a:extLst>
                    <a:ext uri="{A12FA001-AC4F-418D-AE19-62706E023703}">
                      <ahyp:hlinkClr xmlns:ahyp="http://schemas.microsoft.com/office/drawing/2018/hyperlinkcolor" val="tx"/>
                    </a:ext>
                  </a:extLst>
                </a:hlinkClick>
              </a:rPr>
              <a:t>Această fotografie</a:t>
            </a:r>
            <a:r>
              <a:rPr lang="ro-RO" sz="700" dirty="0">
                <a:solidFill>
                  <a:srgbClr val="FFFFFF"/>
                </a:solidFill>
              </a:rPr>
              <a:t> de Autor necunoscut este licențiată în condițiile </a:t>
            </a:r>
            <a:r>
              <a:rPr lang="ro-RO"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ro-RO" sz="700" dirty="0">
              <a:solidFill>
                <a:srgbClr val="FFFFFF"/>
              </a:solidFill>
            </a:endParaRPr>
          </a:p>
        </p:txBody>
      </p:sp>
    </p:spTree>
    <p:extLst>
      <p:ext uri="{BB962C8B-B14F-4D97-AF65-F5344CB8AC3E}">
        <p14:creationId xmlns:p14="http://schemas.microsoft.com/office/powerpoint/2010/main" val="1741377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8" name="Title 7">
            <a:extLst>
              <a:ext uri="{FF2B5EF4-FFF2-40B4-BE49-F238E27FC236}">
                <a16:creationId xmlns:a16="http://schemas.microsoft.com/office/drawing/2014/main" id="{B561C168-719F-D36D-93AE-120B014928AE}"/>
              </a:ext>
            </a:extLst>
          </p:cNvPr>
          <p:cNvSpPr>
            <a:spLocks noGrp="1"/>
          </p:cNvSpPr>
          <p:nvPr>
            <p:ph type="title"/>
          </p:nvPr>
        </p:nvSpPr>
        <p:spPr>
          <a:xfrm>
            <a:off x="1359032" y="293611"/>
            <a:ext cx="9453613" cy="1338900"/>
          </a:xfrm>
        </p:spPr>
        <p:txBody>
          <a:bodyPr>
            <a:normAutofit/>
          </a:bodyPr>
          <a:lstStyle/>
          <a:p>
            <a:pPr algn="ctr"/>
            <a:r>
              <a:rPr lang="en-IN" sz="6000" b="1" dirty="0">
                <a:effectLst>
                  <a:outerShdw blurRad="38100" dist="38100" dir="2700000" algn="tl">
                    <a:srgbClr val="000000">
                      <a:alpha val="43137"/>
                    </a:srgbClr>
                  </a:outerShdw>
                </a:effectLst>
                <a:latin typeface="Baskerville Old Face" panose="02020602080505020303" pitchFamily="18" charset="0"/>
              </a:rPr>
              <a:t>References</a:t>
            </a:r>
          </a:p>
        </p:txBody>
      </p:sp>
      <p:sp>
        <p:nvSpPr>
          <p:cNvPr id="2" name="TextBox 1">
            <a:extLst>
              <a:ext uri="{FF2B5EF4-FFF2-40B4-BE49-F238E27FC236}">
                <a16:creationId xmlns:a16="http://schemas.microsoft.com/office/drawing/2014/main" id="{118D67E1-11F1-5205-07EC-1441C21B8529}"/>
              </a:ext>
            </a:extLst>
          </p:cNvPr>
          <p:cNvSpPr txBox="1"/>
          <p:nvPr/>
        </p:nvSpPr>
        <p:spPr>
          <a:xfrm>
            <a:off x="558265" y="1632511"/>
            <a:ext cx="11377061" cy="493981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dirty="0" err="1">
                <a:effectLst/>
                <a:latin typeface="Baskerville Old Face" panose="02020602080505020303" pitchFamily="18" charset="0"/>
              </a:rPr>
              <a:t>Afaq</a:t>
            </a:r>
            <a:r>
              <a:rPr lang="en-US" sz="1800" dirty="0">
                <a:effectLst/>
                <a:latin typeface="Baskerville Old Face" panose="02020602080505020303" pitchFamily="18" charset="0"/>
              </a:rPr>
              <a:t>, A., Gaur, L. and Singh, G. (2022). Social CRM: linking the dots of customer service and customer loyalty during COVID-19 in the hotel industry. </a:t>
            </a:r>
            <a:r>
              <a:rPr lang="en-US" sz="1800" i="1" dirty="0">
                <a:effectLst/>
                <a:latin typeface="Baskerville Old Face" panose="02020602080505020303" pitchFamily="18" charset="0"/>
              </a:rPr>
              <a:t>International Journal of Contemporary Hospitality Management</a:t>
            </a:r>
            <a:r>
              <a:rPr lang="en-US" sz="1800" dirty="0">
                <a:effectLst/>
                <a:latin typeface="Baskerville Old Face" panose="02020602080505020303" pitchFamily="18" charset="0"/>
              </a:rPr>
              <a:t>, 35(3), pp.992–1009. </a:t>
            </a:r>
            <a:r>
              <a:rPr lang="en-US" sz="1800" dirty="0" err="1">
                <a:effectLst/>
                <a:latin typeface="Baskerville Old Face" panose="02020602080505020303" pitchFamily="18" charset="0"/>
              </a:rPr>
              <a:t>doi:https</a:t>
            </a:r>
            <a:r>
              <a:rPr lang="en-US" sz="1800" dirty="0">
                <a:effectLst/>
                <a:latin typeface="Baskerville Old Face" panose="02020602080505020303" pitchFamily="18" charset="0"/>
              </a:rPr>
              <a:t>://doi.org/10.1108/ijchm-04-2022-0428.</a:t>
            </a:r>
          </a:p>
          <a:p>
            <a:pPr marL="285750" indent="-285750">
              <a:lnSpc>
                <a:spcPct val="150000"/>
              </a:lnSpc>
              <a:buFont typeface="Arial" panose="020B0604020202020204" pitchFamily="34" charset="0"/>
              <a:buChar char="•"/>
            </a:pPr>
            <a:r>
              <a:rPr lang="en-US" sz="1800" dirty="0" err="1">
                <a:effectLst/>
                <a:latin typeface="Baskerville Old Face" panose="02020602080505020303" pitchFamily="18" charset="0"/>
              </a:rPr>
              <a:t>Avkan</a:t>
            </a:r>
            <a:r>
              <a:rPr lang="en-US" sz="1800" dirty="0">
                <a:effectLst/>
                <a:latin typeface="Baskerville Old Face" panose="02020602080505020303" pitchFamily="18" charset="0"/>
              </a:rPr>
              <a:t>, O. (2019). </a:t>
            </a:r>
            <a:r>
              <a:rPr lang="en-US" sz="1800" i="1" dirty="0">
                <a:effectLst/>
                <a:latin typeface="Baskerville Old Face" panose="02020602080505020303" pitchFamily="18" charset="0"/>
              </a:rPr>
              <a:t>101 Ways to Guest Satisfaction: ABC of Hotel Management</a:t>
            </a:r>
            <a:r>
              <a:rPr lang="en-US" sz="1800" dirty="0">
                <a:effectLst/>
                <a:latin typeface="Baskerville Old Face" panose="02020602080505020303" pitchFamily="18" charset="0"/>
              </a:rPr>
              <a:t>. 1st ed. [online] </a:t>
            </a:r>
            <a:r>
              <a:rPr lang="en-US" sz="1800" i="1" dirty="0">
                <a:effectLst/>
                <a:latin typeface="Baskerville Old Face" panose="02020602080505020303" pitchFamily="18" charset="0"/>
              </a:rPr>
              <a:t>Google Books</a:t>
            </a:r>
            <a:r>
              <a:rPr lang="en-US" sz="1800" dirty="0">
                <a:effectLst/>
                <a:latin typeface="Baskerville Old Face" panose="02020602080505020303" pitchFamily="18" charset="0"/>
              </a:rPr>
              <a:t>, BEYAZ YAYINLARI, pp.1–214. Available at: https://www.google.co.in/books/edition/101_Ways_to_Guest_Satisfaction/Ig6IDwAAQBAJ?hl=en&amp;gbpv=1&amp;dq=Guest+services+in+the+hospitality&amp;printsec=frontcover [Accessed 12 May 2023].</a:t>
            </a:r>
          </a:p>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FOUR SEASONS (n.d.). </a:t>
            </a:r>
            <a:r>
              <a:rPr lang="en-US" sz="1800" i="1" dirty="0">
                <a:effectLst/>
                <a:latin typeface="Baskerville Old Face" panose="02020602080505020303" pitchFamily="18" charset="0"/>
              </a:rPr>
              <a:t>Meetings &amp; Events</a:t>
            </a:r>
            <a:r>
              <a:rPr lang="en-US" sz="1800" dirty="0">
                <a:effectLst/>
                <a:latin typeface="Baskerville Old Face" panose="02020602080505020303" pitchFamily="18" charset="0"/>
              </a:rPr>
              <a:t>. [online] www.fourseasons.com. Available at: https://www.fourseasons.com/meetings-and-events/ [Accessed 12 May 2023].</a:t>
            </a:r>
          </a:p>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FOUR SEASONS (n.d.). </a:t>
            </a:r>
            <a:r>
              <a:rPr lang="en-US" sz="1800" i="1" dirty="0">
                <a:effectLst/>
                <a:latin typeface="Baskerville Old Face" panose="02020602080505020303" pitchFamily="18" charset="0"/>
              </a:rPr>
              <a:t>NEW OPENINGS</a:t>
            </a:r>
            <a:r>
              <a:rPr lang="en-US" sz="1800" dirty="0">
                <a:effectLst/>
                <a:latin typeface="Baskerville Old Face" panose="02020602080505020303" pitchFamily="18" charset="0"/>
              </a:rPr>
              <a:t>. [online] Fourseasons.com. Available at: https://www.fourseasons.com/newopenings/ [Accessed 12 May 2023].</a:t>
            </a:r>
          </a:p>
          <a:p>
            <a:endParaRPr lang="en-IN" dirty="0"/>
          </a:p>
        </p:txBody>
      </p:sp>
    </p:spTree>
    <p:extLst>
      <p:ext uri="{BB962C8B-B14F-4D97-AF65-F5344CB8AC3E}">
        <p14:creationId xmlns:p14="http://schemas.microsoft.com/office/powerpoint/2010/main" val="3516392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4737CB66-4010-758F-FFCF-BCB5724E9378}"/>
              </a:ext>
            </a:extLst>
          </p:cNvPr>
          <p:cNvSpPr txBox="1"/>
          <p:nvPr/>
        </p:nvSpPr>
        <p:spPr>
          <a:xfrm>
            <a:off x="472611" y="128096"/>
            <a:ext cx="11445411" cy="660180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FOUR SEASONS (2022). </a:t>
            </a:r>
            <a:r>
              <a:rPr lang="en-US" sz="1800" i="1" dirty="0">
                <a:effectLst/>
                <a:latin typeface="Baskerville Old Face" panose="02020602080505020303" pitchFamily="18" charset="0"/>
              </a:rPr>
              <a:t>SUSTAINABILITY MANAGEMENT PLAN 2022</a:t>
            </a:r>
            <a:r>
              <a:rPr lang="en-US" sz="1800" dirty="0">
                <a:effectLst/>
                <a:latin typeface="Baskerville Old Face" panose="02020602080505020303" pitchFamily="18" charset="0"/>
              </a:rPr>
              <a:t>. [online] FOUR SEASONS, pp.1–15. Available at: https://www.fourseasons.com/content/dam/fourseasons/images/web/SEY/PDFs/SEY%20Sustainability%20Management%20Plan%202022.pdf [Accessed 12 May 2023].</a:t>
            </a:r>
          </a:p>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FOUR SEASONS PRESS ROOM (2018). </a:t>
            </a:r>
            <a:r>
              <a:rPr lang="en-US" sz="1800" i="1" dirty="0">
                <a:effectLst/>
                <a:latin typeface="Baskerville Old Face" panose="02020602080505020303" pitchFamily="18" charset="0"/>
              </a:rPr>
              <a:t>History Behind Four Seasons - Four Seasons Hotels and Resorts</a:t>
            </a:r>
            <a:r>
              <a:rPr lang="en-US" sz="1800" dirty="0">
                <a:effectLst/>
                <a:latin typeface="Baskerville Old Face" panose="02020602080505020303" pitchFamily="18" charset="0"/>
              </a:rPr>
              <a:t>. [online] Four Seasons Press Room. Available at: https://press.fourseasons.com/news-releases/the-story-of-four-seasons/ [Accessed 12 May 2023].</a:t>
            </a:r>
          </a:p>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Glion Institute of Higher Education (2020). </a:t>
            </a:r>
            <a:r>
              <a:rPr lang="en-US" sz="1800" i="1" dirty="0">
                <a:effectLst/>
                <a:latin typeface="Baskerville Old Face" panose="02020602080505020303" pitchFamily="18" charset="0"/>
              </a:rPr>
              <a:t>Why is hospitality important in businesses?</a:t>
            </a:r>
            <a:r>
              <a:rPr lang="en-US" sz="1800" dirty="0">
                <a:effectLst/>
                <a:latin typeface="Baskerville Old Face" panose="02020602080505020303" pitchFamily="18" charset="0"/>
              </a:rPr>
              <a:t> [online] Glion Website. Available at: https://www.glion.edu/magazine/hospitality-important-businesses/#:~:text=It%20will%20help%20your%20business [Accessed 12 May 2023].</a:t>
            </a:r>
          </a:p>
          <a:p>
            <a:pPr marL="285750" indent="-285750">
              <a:lnSpc>
                <a:spcPct val="150000"/>
              </a:lnSpc>
              <a:buFont typeface="Arial" panose="020B0604020202020204" pitchFamily="34" charset="0"/>
              <a:buChar char="•"/>
            </a:pPr>
            <a:r>
              <a:rPr lang="en-US" sz="1800" dirty="0">
                <a:effectLst/>
                <a:latin typeface="Baskerville Old Face" panose="02020602080505020303" pitchFamily="18" charset="0"/>
              </a:rPr>
              <a:t>HH (2017). </a:t>
            </a:r>
            <a:r>
              <a:rPr lang="en-US" sz="1800" i="1" dirty="0">
                <a:effectLst/>
                <a:latin typeface="Baskerville Old Face" panose="02020602080505020303" pitchFamily="18" charset="0"/>
              </a:rPr>
              <a:t>Four Seasons Hotels and Resorts Business Analysis</a:t>
            </a:r>
            <a:r>
              <a:rPr lang="en-US" sz="1800" dirty="0">
                <a:effectLst/>
                <a:latin typeface="Baskerville Old Face" panose="02020602080505020303" pitchFamily="18" charset="0"/>
              </a:rPr>
              <a:t>. [online] </a:t>
            </a:r>
            <a:r>
              <a:rPr lang="en-US" sz="1800" dirty="0" err="1">
                <a:effectLst/>
                <a:latin typeface="Baskerville Old Face" panose="02020602080505020303" pitchFamily="18" charset="0"/>
              </a:rPr>
              <a:t>HubPages</a:t>
            </a:r>
            <a:r>
              <a:rPr lang="en-US" sz="1800" dirty="0">
                <a:effectLst/>
                <a:latin typeface="Baskerville Old Face" panose="02020602080505020303" pitchFamily="18" charset="0"/>
              </a:rPr>
              <a:t>. Available at: https://discover.hubpages.com/business/Four-Seasons-Hotels-and-Resorts-Business-Analysis [Accessed 12 May 2023].</a:t>
            </a:r>
          </a:p>
          <a:p>
            <a:pPr marL="285750" indent="-285750">
              <a:lnSpc>
                <a:spcPct val="150000"/>
              </a:lnSpc>
              <a:buFont typeface="Arial" panose="020B0604020202020204" pitchFamily="34" charset="0"/>
              <a:buChar char="•"/>
            </a:pPr>
            <a:r>
              <a:rPr lang="en-US" sz="1800" dirty="0" err="1">
                <a:effectLst/>
                <a:latin typeface="Baskerville Old Face" panose="02020602080505020303" pitchFamily="18" charset="0"/>
              </a:rPr>
              <a:t>Kandampully</a:t>
            </a:r>
            <a:r>
              <a:rPr lang="en-US" sz="1800" dirty="0">
                <a:effectLst/>
                <a:latin typeface="Baskerville Old Face" panose="02020602080505020303" pitchFamily="18" charset="0"/>
              </a:rPr>
              <a:t>, J., Zhang, T. (Christina) and </a:t>
            </a:r>
            <a:r>
              <a:rPr lang="en-US" sz="1800" dirty="0" err="1">
                <a:effectLst/>
                <a:latin typeface="Baskerville Old Face" panose="02020602080505020303" pitchFamily="18" charset="0"/>
              </a:rPr>
              <a:t>Bilgihan</a:t>
            </a:r>
            <a:r>
              <a:rPr lang="en-US" sz="1800" dirty="0">
                <a:effectLst/>
                <a:latin typeface="Baskerville Old Face" panose="02020602080505020303" pitchFamily="18" charset="0"/>
              </a:rPr>
              <a:t>, A. (2015). Customer loyalty: a review and future directions with a special focus on the hospitality industry. </a:t>
            </a:r>
            <a:r>
              <a:rPr lang="en-US" sz="1800" i="1" dirty="0">
                <a:effectLst/>
                <a:latin typeface="Baskerville Old Face" panose="02020602080505020303" pitchFamily="18" charset="0"/>
              </a:rPr>
              <a:t>International Journal of Contemporary Hospitality Management</a:t>
            </a:r>
            <a:r>
              <a:rPr lang="en-US" sz="1800" dirty="0">
                <a:effectLst/>
                <a:latin typeface="Baskerville Old Face" panose="02020602080505020303" pitchFamily="18" charset="0"/>
              </a:rPr>
              <a:t>, [online] 27(3), pp.379–414. </a:t>
            </a:r>
            <a:r>
              <a:rPr lang="en-US" sz="1800" dirty="0" err="1">
                <a:effectLst/>
                <a:latin typeface="Baskerville Old Face" panose="02020602080505020303" pitchFamily="18" charset="0"/>
              </a:rPr>
              <a:t>doi:https</a:t>
            </a:r>
            <a:r>
              <a:rPr lang="en-US" sz="1800" dirty="0">
                <a:effectLst/>
                <a:latin typeface="Baskerville Old Face" panose="02020602080505020303" pitchFamily="18" charset="0"/>
              </a:rPr>
              <a:t>://doi.org/10.1108/ijchm-03-2014-0151.</a:t>
            </a:r>
          </a:p>
          <a:p>
            <a:endParaRPr lang="en-IN" dirty="0"/>
          </a:p>
        </p:txBody>
      </p:sp>
    </p:spTree>
    <p:extLst>
      <p:ext uri="{BB962C8B-B14F-4D97-AF65-F5344CB8AC3E}">
        <p14:creationId xmlns:p14="http://schemas.microsoft.com/office/powerpoint/2010/main" val="3266943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3A02142-A30F-A248-5DE4-ADDD21596BB9}"/>
              </a:ext>
            </a:extLst>
          </p:cNvPr>
          <p:cNvSpPr/>
          <p:nvPr/>
        </p:nvSpPr>
        <p:spPr>
          <a:xfrm>
            <a:off x="0" y="0"/>
            <a:ext cx="12192000" cy="6858000"/>
          </a:xfrm>
          <a:prstGeom prst="rect">
            <a:avLst/>
          </a:prstGeom>
          <a:blipFill dpi="0" rotWithShape="1">
            <a:blip r:embed="rId3">
              <a:alphaModFix amt="8000"/>
            </a:blip>
            <a:srcRect/>
            <a:stretch>
              <a:fillRect t="-4489"/>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TextBox 5">
            <a:extLst>
              <a:ext uri="{FF2B5EF4-FFF2-40B4-BE49-F238E27FC236}">
                <a16:creationId xmlns:a16="http://schemas.microsoft.com/office/drawing/2014/main" id="{4737CB66-4010-758F-FFCF-BCB5724E9378}"/>
              </a:ext>
            </a:extLst>
          </p:cNvPr>
          <p:cNvSpPr txBox="1"/>
          <p:nvPr/>
        </p:nvSpPr>
        <p:spPr>
          <a:xfrm>
            <a:off x="373294" y="980851"/>
            <a:ext cx="11445411" cy="5355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800" dirty="0" err="1">
                <a:effectLst/>
                <a:latin typeface="Times New Roman" panose="02020603050405020304" pitchFamily="18" charset="0"/>
              </a:rPr>
              <a:t>Karmin</a:t>
            </a:r>
            <a:r>
              <a:rPr lang="en-US" sz="1800" dirty="0">
                <a:effectLst/>
                <a:latin typeface="Times New Roman" panose="02020603050405020304" pitchFamily="18" charset="0"/>
              </a:rPr>
              <a:t>, C. (2021). Bill Gates Takes Control of Four Seasons Hotels in Deal Valuing It at $10 Billion. </a:t>
            </a:r>
            <a:r>
              <a:rPr lang="en-US" sz="1800" i="1" dirty="0">
                <a:effectLst/>
                <a:latin typeface="Times New Roman" panose="02020603050405020304" pitchFamily="18" charset="0"/>
              </a:rPr>
              <a:t>Wall Street Journal</a:t>
            </a:r>
            <a:r>
              <a:rPr lang="en-US" sz="1800" dirty="0">
                <a:effectLst/>
                <a:latin typeface="Times New Roman" panose="02020603050405020304" pitchFamily="18" charset="0"/>
              </a:rPr>
              <a:t>. [online] 8 Sep. Available at: https://www.wsj.com/articles/bill-gatess-investment-firm-buys-controlling-stake-in-four-seasons-11631109822 [Accessed 12 May 2023].</a:t>
            </a:r>
          </a:p>
          <a:p>
            <a:pPr marL="285750" indent="-285750">
              <a:lnSpc>
                <a:spcPct val="150000"/>
              </a:lnSpc>
              <a:buFont typeface="Arial" panose="020B0604020202020204" pitchFamily="34" charset="0"/>
              <a:buChar char="•"/>
            </a:pPr>
            <a:endParaRPr lang="en-US" sz="1800" dirty="0">
              <a:effectLst/>
              <a:latin typeface="Times New Roman" panose="02020603050405020304" pitchFamily="18" charset="0"/>
            </a:endParaRPr>
          </a:p>
          <a:p>
            <a:pPr marL="285750" indent="-285750">
              <a:lnSpc>
                <a:spcPct val="150000"/>
              </a:lnSpc>
              <a:buFont typeface="Arial" panose="020B0604020202020204" pitchFamily="34" charset="0"/>
              <a:buChar char="•"/>
            </a:pPr>
            <a:r>
              <a:rPr lang="en-US" sz="1800" dirty="0" err="1">
                <a:effectLst/>
                <a:latin typeface="Times New Roman" panose="02020603050405020304" pitchFamily="18" charset="0"/>
              </a:rPr>
              <a:t>Manhas</a:t>
            </a:r>
            <a:r>
              <a:rPr lang="en-US" sz="1800" dirty="0">
                <a:effectLst/>
                <a:latin typeface="Times New Roman" panose="02020603050405020304" pitchFamily="18" charset="0"/>
              </a:rPr>
              <a:t>, P.S. and </a:t>
            </a:r>
            <a:r>
              <a:rPr lang="en-US" sz="1800" dirty="0" err="1">
                <a:effectLst/>
                <a:latin typeface="Times New Roman" panose="02020603050405020304" pitchFamily="18" charset="0"/>
              </a:rPr>
              <a:t>Tukamushaba</a:t>
            </a:r>
            <a:r>
              <a:rPr lang="en-US" sz="1800" dirty="0">
                <a:effectLst/>
                <a:latin typeface="Times New Roman" panose="02020603050405020304" pitchFamily="18" charset="0"/>
              </a:rPr>
              <a:t>, E.K. (2015). Understanding service experience and its impact on brand image in hospitality sector. </a:t>
            </a:r>
            <a:r>
              <a:rPr lang="en-US" sz="1800" i="1" dirty="0">
                <a:effectLst/>
                <a:latin typeface="Times New Roman" panose="02020603050405020304" pitchFamily="18" charset="0"/>
              </a:rPr>
              <a:t>International Journal of Hospitality Management</a:t>
            </a:r>
            <a:r>
              <a:rPr lang="en-US" sz="1800" dirty="0">
                <a:effectLst/>
                <a:latin typeface="Times New Roman" panose="02020603050405020304" pitchFamily="18" charset="0"/>
              </a:rPr>
              <a:t>, [online] 45, pp.77–87.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://doi.org/10.1016/j.ijhm.2014.11.010.</a:t>
            </a:r>
          </a:p>
          <a:p>
            <a:pPr>
              <a:lnSpc>
                <a:spcPct val="150000"/>
              </a:lnSpc>
            </a:pPr>
            <a:endParaRPr lang="en-US" sz="1800" dirty="0">
              <a:effectLst/>
              <a:latin typeface="Times New Roman" panose="02020603050405020304" pitchFamily="18" charset="0"/>
            </a:endParaRPr>
          </a:p>
          <a:p>
            <a:pPr marL="285750" indent="-285750">
              <a:lnSpc>
                <a:spcPct val="150000"/>
              </a:lnSpc>
              <a:buFont typeface="Arial" panose="020B0604020202020204" pitchFamily="34" charset="0"/>
              <a:buChar char="•"/>
            </a:pPr>
            <a:r>
              <a:rPr lang="en-US" sz="1800" dirty="0">
                <a:effectLst/>
                <a:latin typeface="Times New Roman" panose="02020603050405020304" pitchFamily="18" charset="0"/>
              </a:rPr>
              <a:t>Sands, R. (2022). </a:t>
            </a:r>
            <a:r>
              <a:rPr lang="en-US" sz="1800" i="1" dirty="0">
                <a:effectLst/>
                <a:latin typeface="Times New Roman" panose="02020603050405020304" pitchFamily="18" charset="0"/>
              </a:rPr>
              <a:t>How Four Seasons Hotels Use Travel To Improve Company Culture</a:t>
            </a:r>
            <a:r>
              <a:rPr lang="en-US" sz="1800" dirty="0">
                <a:effectLst/>
                <a:latin typeface="Times New Roman" panose="02020603050405020304" pitchFamily="18" charset="0"/>
              </a:rPr>
              <a:t>. [online] Forbes. Available at: https://www.forbes.com/sites/rogersands/2022/06/01/how-four-seasons-hotels-use-travel-to-improve-company-culture/?sh=148629c8652d [Accessed 12 May 2023].</a:t>
            </a:r>
          </a:p>
          <a:p>
            <a:pPr>
              <a:lnSpc>
                <a:spcPct val="150000"/>
              </a:lnSpc>
            </a:pPr>
            <a:r>
              <a:rPr lang="en-US" sz="1800" dirty="0">
                <a:effectLst/>
                <a:latin typeface="Baskerville Old Face" panose="02020602080505020303" pitchFamily="18" charset="0"/>
              </a:rPr>
              <a:t>.</a:t>
            </a:r>
          </a:p>
          <a:p>
            <a:endParaRPr lang="en-IN" dirty="0"/>
          </a:p>
        </p:txBody>
      </p:sp>
    </p:spTree>
    <p:extLst>
      <p:ext uri="{BB962C8B-B14F-4D97-AF65-F5344CB8AC3E}">
        <p14:creationId xmlns:p14="http://schemas.microsoft.com/office/powerpoint/2010/main" val="1340426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ight Triangle 3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u 2">
            <a:extLst>
              <a:ext uri="{FF2B5EF4-FFF2-40B4-BE49-F238E27FC236}">
                <a16:creationId xmlns:a16="http://schemas.microsoft.com/office/drawing/2014/main" id="{541A2CF7-1CD8-EDE8-3B7A-76B8EF283418}"/>
              </a:ext>
            </a:extLst>
          </p:cNvPr>
          <p:cNvSpPr>
            <a:spLocks noGrp="1"/>
          </p:cNvSpPr>
          <p:nvPr>
            <p:ph type="title"/>
          </p:nvPr>
        </p:nvSpPr>
        <p:spPr>
          <a:xfrm>
            <a:off x="965200" y="1383528"/>
            <a:ext cx="6417235" cy="3167510"/>
          </a:xfrm>
        </p:spPr>
        <p:txBody>
          <a:bodyPr vert="horz" lIns="91440" tIns="45720" rIns="91440" bIns="45720" rtlCol="0" anchor="b">
            <a:normAutofit/>
          </a:bodyPr>
          <a:lstStyle/>
          <a:p>
            <a:pPr algn="r"/>
            <a:r>
              <a:rPr lang="en-US" sz="9600" b="1" kern="1200" dirty="0">
                <a:solidFill>
                  <a:schemeClr val="tx1"/>
                </a:solidFill>
                <a:latin typeface="+mj-lt"/>
                <a:ea typeface="+mj-ea"/>
                <a:cs typeface="+mj-cs"/>
              </a:rPr>
              <a:t>THANK YOU</a:t>
            </a:r>
            <a:r>
              <a:rPr lang="ro-RO" sz="9600" b="1" kern="1200" dirty="0">
                <a:solidFill>
                  <a:schemeClr val="tx1"/>
                </a:solidFill>
                <a:latin typeface="+mj-lt"/>
                <a:ea typeface="+mj-ea"/>
                <a:cs typeface="+mj-cs"/>
              </a:rPr>
              <a:t>  </a:t>
            </a:r>
            <a:r>
              <a:rPr lang="en-US" sz="9600" b="1" kern="1200" dirty="0">
                <a:solidFill>
                  <a:schemeClr val="tx1"/>
                </a:solidFill>
                <a:latin typeface="+mj-lt"/>
                <a:ea typeface="+mj-ea"/>
                <a:cs typeface="+mj-cs"/>
              </a:rPr>
              <a:t> </a:t>
            </a:r>
          </a:p>
        </p:txBody>
      </p:sp>
      <p:pic>
        <p:nvPicPr>
          <p:cNvPr id="16" name="Graphic 15" descr="Smiling Face with No Fill">
            <a:extLst>
              <a:ext uri="{FF2B5EF4-FFF2-40B4-BE49-F238E27FC236}">
                <a16:creationId xmlns:a16="http://schemas.microsoft.com/office/drawing/2014/main" id="{18F65172-AAD6-B82F-50F4-54D1BD089CB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684459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504</TotalTime>
  <Words>3190</Words>
  <Application>Microsoft Office PowerPoint</Application>
  <PresentationFormat>Ecran lat</PresentationFormat>
  <Paragraphs>134</Paragraphs>
  <Slides>15</Slides>
  <Notes>13</Notes>
  <HiddenSlides>0</HiddenSlides>
  <MMClips>0</MMClips>
  <ScaleCrop>false</ScaleCrop>
  <HeadingPairs>
    <vt:vector size="6" baseType="variant">
      <vt:variant>
        <vt:lpstr>Fonturi utilizate</vt:lpstr>
      </vt:variant>
      <vt:variant>
        <vt:i4>5</vt:i4>
      </vt:variant>
      <vt:variant>
        <vt:lpstr>Temă</vt:lpstr>
      </vt:variant>
      <vt:variant>
        <vt:i4>1</vt:i4>
      </vt:variant>
      <vt:variant>
        <vt:lpstr>Titluri diapozitive</vt:lpstr>
      </vt:variant>
      <vt:variant>
        <vt:i4>15</vt:i4>
      </vt:variant>
    </vt:vector>
  </HeadingPairs>
  <TitlesOfParts>
    <vt:vector size="21" baseType="lpstr">
      <vt:lpstr>Arial</vt:lpstr>
      <vt:lpstr>Baskerville Old Face</vt:lpstr>
      <vt:lpstr>Calibri</vt:lpstr>
      <vt:lpstr>Calibri Light</vt:lpstr>
      <vt:lpstr>Times New Roman</vt:lpstr>
      <vt:lpstr>Office Theme</vt:lpstr>
      <vt:lpstr>HOSPITALITY AND GUEST SERVICES BMIH4003</vt:lpstr>
      <vt:lpstr>Introduction</vt:lpstr>
      <vt:lpstr>Introduction</vt:lpstr>
      <vt:lpstr>Main Consumers</vt:lpstr>
      <vt:lpstr>Nature, Scope and Role</vt:lpstr>
      <vt:lpstr>Nature, Scope and Role</vt:lpstr>
      <vt:lpstr>Role and Function of Guest Services in General</vt:lpstr>
      <vt:lpstr>Role and Function of Guest Services in General</vt:lpstr>
      <vt:lpstr>Importance of Hospitality</vt:lpstr>
      <vt:lpstr>Hotels Meeting Guests Expectations</vt:lpstr>
      <vt:lpstr>Conclusion </vt:lpstr>
      <vt:lpstr>References</vt:lpstr>
      <vt:lpstr>Prezentare PowerPoint</vt:lpstr>
      <vt:lpstr>Prezentare PowerPoint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Pranjal G</dc:creator>
  <cp:lastModifiedBy>Paul Adrian Axente (2234367)</cp:lastModifiedBy>
  <cp:revision>7</cp:revision>
  <dcterms:created xsi:type="dcterms:W3CDTF">2023-05-11T08:42:49Z</dcterms:created>
  <dcterms:modified xsi:type="dcterms:W3CDTF">2023-05-23T14:30:56Z</dcterms:modified>
</cp:coreProperties>
</file>