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8" autoAdjust="0"/>
    <p:restoredTop sz="73159" autoAdjust="0"/>
  </p:normalViewPr>
  <p:slideViewPr>
    <p:cSldViewPr snapToGrid="0">
      <p:cViewPr varScale="1">
        <p:scale>
          <a:sx n="61" d="100"/>
          <a:sy n="61" d="100"/>
        </p:scale>
        <p:origin x="1291" y="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8DB9694-D725-42B8-BADE-7E1981D0B686}" type="datetimeFigureOut">
              <a:rPr lang="en-IN" smtClean="0"/>
              <a:t>23-10-2022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AE1C5B0-F94D-409B-9119-3B3037D63B52}" type="slidenum">
              <a:rPr lang="en-IN" smtClean="0"/>
              <a:t>‹#›</a:t>
            </a:fld>
            <a:endParaRPr lang="en-IN"/>
          </a:p>
        </p:txBody>
      </p:sp>
    </p:spTree>
    <p:extLst>
      <p:ext uri="{BB962C8B-B14F-4D97-AF65-F5344CB8AC3E}">
        <p14:creationId xmlns:p14="http://schemas.microsoft.com/office/powerpoint/2010/main" val="7204548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2</a:t>
            </a:fld>
            <a:endParaRPr lang="en-IN"/>
          </a:p>
        </p:txBody>
      </p:sp>
    </p:spTree>
    <p:extLst>
      <p:ext uri="{BB962C8B-B14F-4D97-AF65-F5344CB8AC3E}">
        <p14:creationId xmlns:p14="http://schemas.microsoft.com/office/powerpoint/2010/main" val="119439856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3</a:t>
            </a:fld>
            <a:endParaRPr lang="en-IN"/>
          </a:p>
        </p:txBody>
      </p:sp>
    </p:spTree>
    <p:extLst>
      <p:ext uri="{BB962C8B-B14F-4D97-AF65-F5344CB8AC3E}">
        <p14:creationId xmlns:p14="http://schemas.microsoft.com/office/powerpoint/2010/main" val="32084482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4</a:t>
            </a:fld>
            <a:endParaRPr lang="en-IN"/>
          </a:p>
        </p:txBody>
      </p:sp>
    </p:spTree>
    <p:extLst>
      <p:ext uri="{BB962C8B-B14F-4D97-AF65-F5344CB8AC3E}">
        <p14:creationId xmlns:p14="http://schemas.microsoft.com/office/powerpoint/2010/main" val="31859609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5</a:t>
            </a:fld>
            <a:endParaRPr lang="en-IN"/>
          </a:p>
        </p:txBody>
      </p:sp>
    </p:spTree>
    <p:extLst>
      <p:ext uri="{BB962C8B-B14F-4D97-AF65-F5344CB8AC3E}">
        <p14:creationId xmlns:p14="http://schemas.microsoft.com/office/powerpoint/2010/main" val="27266761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5AE1C5B0-F94D-409B-9119-3B3037D63B52}" type="slidenum">
              <a:rPr lang="en-IN" smtClean="0"/>
              <a:t>6</a:t>
            </a:fld>
            <a:endParaRPr lang="en-IN"/>
          </a:p>
        </p:txBody>
      </p:sp>
    </p:spTree>
    <p:extLst>
      <p:ext uri="{BB962C8B-B14F-4D97-AF65-F5344CB8AC3E}">
        <p14:creationId xmlns:p14="http://schemas.microsoft.com/office/powerpoint/2010/main" val="26060333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7</a:t>
            </a:fld>
            <a:endParaRPr lang="en-IN"/>
          </a:p>
        </p:txBody>
      </p:sp>
    </p:spTree>
    <p:extLst>
      <p:ext uri="{BB962C8B-B14F-4D97-AF65-F5344CB8AC3E}">
        <p14:creationId xmlns:p14="http://schemas.microsoft.com/office/powerpoint/2010/main" val="6489893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8</a:t>
            </a:fld>
            <a:endParaRPr lang="en-IN"/>
          </a:p>
        </p:txBody>
      </p:sp>
    </p:spTree>
    <p:extLst>
      <p:ext uri="{BB962C8B-B14F-4D97-AF65-F5344CB8AC3E}">
        <p14:creationId xmlns:p14="http://schemas.microsoft.com/office/powerpoint/2010/main" val="199095553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br>
              <a:rPr lang="en-US" sz="1800" dirty="0">
                <a:effectLst/>
                <a:latin typeface="Times New Roman" panose="02020603050405020304" pitchFamily="18" charset="0"/>
                <a:ea typeface="Calibri" panose="020F0502020204030204" pitchFamily="34" charset="0"/>
                <a:cs typeface="Times New Roman" panose="02020603050405020304" pitchFamily="18" charset="0"/>
              </a:rPr>
            </a:br>
            <a:endParaRPr lang="en-IN" sz="1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5AE1C5B0-F94D-409B-9119-3B3037D63B52}" type="slidenum">
              <a:rPr lang="en-IN" smtClean="0"/>
              <a:t>9</a:t>
            </a:fld>
            <a:endParaRPr lang="en-IN"/>
          </a:p>
        </p:txBody>
      </p:sp>
    </p:spTree>
    <p:extLst>
      <p:ext uri="{BB962C8B-B14F-4D97-AF65-F5344CB8AC3E}">
        <p14:creationId xmlns:p14="http://schemas.microsoft.com/office/powerpoint/2010/main" val="41061851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AE1C5B0-F94D-409B-9119-3B3037D63B52}" type="slidenum">
              <a:rPr lang="en-IN" smtClean="0"/>
              <a:t>10</a:t>
            </a:fld>
            <a:endParaRPr lang="en-IN"/>
          </a:p>
        </p:txBody>
      </p:sp>
    </p:spTree>
    <p:extLst>
      <p:ext uri="{BB962C8B-B14F-4D97-AF65-F5344CB8AC3E}">
        <p14:creationId xmlns:p14="http://schemas.microsoft.com/office/powerpoint/2010/main" val="2648857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751012" y="609601"/>
            <a:ext cx="8676222" cy="3200400"/>
          </a:xfrm>
        </p:spPr>
        <p:txBody>
          <a:bodyPr anchor="b">
            <a:normAutofit/>
          </a:bodyPr>
          <a:lstStyle>
            <a:lvl1pPr algn="ctr">
              <a:defRPr sz="4800">
                <a:effectLst>
                  <a:glow rad="38100">
                    <a:schemeClr val="bg1">
                      <a:lumMod val="65000"/>
                      <a:lumOff val="35000"/>
                      <a:alpha val="50000"/>
                    </a:schemeClr>
                  </a:glow>
                  <a:outerShdw blurRad="28575" dist="31750" dir="13200000" algn="tl" rotWithShape="0">
                    <a:srgbClr val="000000">
                      <a:alpha val="25000"/>
                    </a:srgbClr>
                  </a:outerShdw>
                </a:effectLst>
              </a:defRPr>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76222" cy="1905000"/>
          </a:xfrm>
        </p:spPr>
        <p:txBody>
          <a:bodyPr anchor="t">
            <a:normAutofit/>
          </a:bodyPr>
          <a:lstStyle>
            <a:lvl1pPr marL="0" indent="0" algn="ctr">
              <a:buNone/>
              <a:defRPr sz="2100">
                <a:gradFill flip="none" rotWithShape="1">
                  <a:gsLst>
                    <a:gs pos="0">
                      <a:schemeClr val="tx1"/>
                    </a:gs>
                    <a:gs pos="100000">
                      <a:schemeClr val="tx1">
                        <a:lumMod val="75000"/>
                      </a:schemeClr>
                    </a:gs>
                  </a:gsLst>
                  <a:lin ang="5400000" scaled="0"/>
                  <a:tileRect/>
                </a:gra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495383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0185271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51013" y="3308581"/>
            <a:ext cx="8686800" cy="1468800"/>
          </a:xfrm>
        </p:spPr>
        <p:txBody>
          <a:bodyPr anchor="b"/>
          <a:lstStyle>
            <a:lvl1pPr algn="r">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1751011" y="4777381"/>
            <a:ext cx="8686801" cy="860400"/>
          </a:xfrm>
        </p:spPr>
        <p:txBody>
          <a:bodyPr anchor="t">
            <a:normAutofit/>
          </a:bodyPr>
          <a:lstStyle>
            <a:lvl1pPr marL="0" indent="0" algn="r">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0247569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2" y="2666999"/>
            <a:ext cx="4876800"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0612" y="2667000"/>
            <a:ext cx="4876800"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41F8F80-6313-4DC3-B647-904E943673F4}" type="datetimeFigureOut">
              <a:rPr lang="en-IN" smtClean="0"/>
              <a:t>23-10-2022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0476268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429280" y="2658533"/>
            <a:ext cx="4588931"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2" y="3243262"/>
            <a:ext cx="4876800"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43133" y="2667000"/>
            <a:ext cx="4604280"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0612" y="3243262"/>
            <a:ext cx="4876801" cy="2547937"/>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41F8F80-6313-4DC3-B647-904E943673F4}" type="datetimeFigureOut">
              <a:rPr lang="en-IN" smtClean="0"/>
              <a:t>23-10-2022</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8968668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41F8F80-6313-4DC3-B647-904E943673F4}" type="datetimeFigureOut">
              <a:rPr lang="en-IN" smtClean="0"/>
              <a:t>23-10-2022</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41398487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1F8F80-6313-4DC3-B647-904E943673F4}" type="datetimeFigureOut">
              <a:rPr lang="en-IN" smtClean="0"/>
              <a:t>23-10-2022</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70690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3549121"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103812" y="609601"/>
            <a:ext cx="5943601" cy="51816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1411" y="2971800"/>
            <a:ext cx="3549121" cy="182880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1F8F80-6313-4DC3-B647-904E943673F4}" type="datetimeFigureOut">
              <a:rPr lang="en-IN" smtClean="0"/>
              <a:t>23-10-2022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9724349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1600200"/>
            <a:ext cx="5334001"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433733" y="-18288"/>
            <a:ext cx="3276599" cy="6903720"/>
          </a:xfrm>
          <a:ln w="38100">
            <a:gradFill flip="none" rotWithShape="1">
              <a:gsLst>
                <a:gs pos="0">
                  <a:schemeClr val="bg2"/>
                </a:gs>
                <a:gs pos="100000">
                  <a:schemeClr val="bg2">
                    <a:lumMod val="75000"/>
                  </a:schemeClr>
                </a:gs>
              </a:gsLst>
              <a:lin ang="5400000" scaled="0"/>
              <a:tileRect/>
            </a:gradFill>
          </a:ln>
          <a:effectLst>
            <a:innerShdw blurRad="57150" dist="38100" dir="1080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1" y="2971800"/>
            <a:ext cx="5334001" cy="1828800"/>
          </a:xfrm>
        </p:spPr>
        <p:txBody>
          <a:bodyP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399212" y="5883275"/>
            <a:ext cx="914400" cy="365125"/>
          </a:xfrm>
        </p:spPr>
        <p:txBody>
          <a:bodyPr/>
          <a:lstStyle/>
          <a:p>
            <a:fld id="{941F8F80-6313-4DC3-B647-904E943673F4}" type="datetimeFigureOut">
              <a:rPr lang="en-IN" smtClean="0"/>
              <a:t>23-10-2022</a:t>
            </a:fld>
            <a:endParaRPr lang="en-IN"/>
          </a:p>
        </p:txBody>
      </p:sp>
      <p:sp>
        <p:nvSpPr>
          <p:cNvPr id="6" name="Footer Placeholder 5"/>
          <p:cNvSpPr>
            <a:spLocks noGrp="1"/>
          </p:cNvSpPr>
          <p:nvPr>
            <p:ph type="ftr" sz="quarter" idx="11"/>
          </p:nvPr>
        </p:nvSpPr>
        <p:spPr>
          <a:xfrm>
            <a:off x="1141412" y="5883275"/>
            <a:ext cx="5105400" cy="365125"/>
          </a:xfrm>
        </p:spPr>
        <p:txBody>
          <a:bodyPr/>
          <a:lstStyle/>
          <a:p>
            <a:endParaRPr lang="en-IN"/>
          </a:p>
        </p:txBody>
      </p:sp>
      <p:sp>
        <p:nvSpPr>
          <p:cNvPr id="7" name="Slide Number Placeholder 6"/>
          <p:cNvSpPr>
            <a:spLocks noGrp="1"/>
          </p:cNvSpPr>
          <p:nvPr>
            <p:ph type="sldNum" sz="quarter" idx="12"/>
          </p:nvPr>
        </p:nvSpPr>
        <p:spPr>
          <a:xfrm>
            <a:off x="10742612" y="5883275"/>
            <a:ext cx="322567" cy="365125"/>
          </a:xfrm>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7302099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4732865"/>
            <a:ext cx="99060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9796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41413" y="5299603"/>
            <a:ext cx="9906000" cy="493712"/>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41F8F80-6313-4DC3-B647-904E943673F4}" type="datetimeFigureOut">
              <a:rPr lang="en-IN" smtClean="0"/>
              <a:t>23-10-2022</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2441715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3124199"/>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1" y="4343400"/>
            <a:ext cx="9906000" cy="1447800"/>
          </a:xfrm>
        </p:spPr>
        <p:txBody>
          <a:bodyPr anchor="ctr">
            <a:normAutofit/>
          </a:bodyPr>
          <a:lstStyle>
            <a:lvl1pPr marL="0" indent="0" algn="l">
              <a:buNone/>
              <a:defRPr sz="20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012362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41411" y="4343400"/>
            <a:ext cx="9906000" cy="1447800"/>
          </a:xfrm>
        </p:spPr>
        <p:txBody>
          <a:bodyPr vert="horz" lIns="91440" tIns="45720" rIns="91440" bIns="45720" rtlCol="0" anchor="ctr">
            <a:normAutofit/>
          </a:bodyPr>
          <a:lstStyle>
            <a:lvl1pPr>
              <a:buNone/>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5843520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2" y="3308581"/>
            <a:ext cx="9906000" cy="14688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1141410" y="4777381"/>
            <a:ext cx="9906001" cy="860400"/>
          </a:xfrm>
        </p:spPr>
        <p:txBody>
          <a:bodyPr vert="horz" lIns="91440" tIns="45720" rIns="91440" bIns="45720" rtlCol="0" anchor="t">
            <a:normAutofit/>
          </a:bodyPr>
          <a:lstStyle>
            <a:lvl1pPr>
              <a:defRPr lang="en-US" sz="2000">
                <a:gradFill flip="none" rotWithShape="1">
                  <a:gsLst>
                    <a:gs pos="0">
                      <a:schemeClr val="tx1"/>
                    </a:gs>
                    <a:gs pos="100000">
                      <a:schemeClr val="tx1">
                        <a:lumMod val="75000"/>
                      </a:schemeClr>
                    </a:gs>
                  </a:gsLst>
                  <a:lin ang="5400000" scaled="0"/>
                  <a:tileRect/>
                </a:gradFill>
              </a:defRPr>
            </a:lvl1pPr>
          </a:lstStyle>
          <a:p>
            <a:pPr marL="0" lvl="0" indent="0">
              <a:buNone/>
            </a:pPr>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8488777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836612" y="7868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accent1"/>
                </a:solidFill>
              </a:rPr>
              <a:t>“</a:t>
            </a:r>
          </a:p>
        </p:txBody>
      </p:sp>
      <p:sp>
        <p:nvSpPr>
          <p:cNvPr id="15" name="TextBox 14"/>
          <p:cNvSpPr txBox="1"/>
          <p:nvPr/>
        </p:nvSpPr>
        <p:spPr>
          <a:xfrm>
            <a:off x="10437812"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accent1"/>
                </a:solidFill>
              </a:rPr>
              <a:t>”</a:t>
            </a:r>
          </a:p>
        </p:txBody>
      </p:sp>
      <p:sp>
        <p:nvSpPr>
          <p:cNvPr id="2" name="Title 1"/>
          <p:cNvSpPr>
            <a:spLocks noGrp="1"/>
          </p:cNvSpPr>
          <p:nvPr>
            <p:ph type="title"/>
          </p:nvPr>
        </p:nvSpPr>
        <p:spPr>
          <a:xfrm>
            <a:off x="1446213" y="609601"/>
            <a:ext cx="9296398" cy="2743199"/>
          </a:xfrm>
        </p:spPr>
        <p:txBody>
          <a:bodyPr anchor="ctr">
            <a:normAutofit/>
          </a:bodyPr>
          <a:lstStyle>
            <a:lvl1pPr algn="l">
              <a:defRPr sz="3200" b="0" cap="all">
                <a:gradFill flip="none" rotWithShape="1">
                  <a:gsLst>
                    <a:gs pos="0">
                      <a:schemeClr val="tx1"/>
                    </a:gs>
                    <a:gs pos="100000">
                      <a:schemeClr val="tx1">
                        <a:lumMod val="75000"/>
                      </a:schemeClr>
                    </a:gs>
                  </a:gsLst>
                  <a:lin ang="5400000" scaled="0"/>
                  <a:tileRect/>
                </a:gra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141412" y="3886200"/>
            <a:ext cx="9906000" cy="889000"/>
          </a:xfrm>
        </p:spPr>
        <p:txBody>
          <a:bodyPr vert="horz" lIns="91440" tIns="45720" rIns="91440" bIns="45720" rtlCol="0" anchor="b">
            <a:normAutofit/>
          </a:bodyPr>
          <a:lstStyle>
            <a:lvl1pPr>
              <a:buNone/>
              <a:defRPr lang="en-US" sz="24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775200"/>
            <a:ext cx="9906000" cy="10160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18682068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41412" y="609601"/>
            <a:ext cx="9905999"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141412" y="3505200"/>
            <a:ext cx="9906000" cy="838200"/>
          </a:xfrm>
        </p:spPr>
        <p:txBody>
          <a:bodyPr vert="horz" lIns="91440" tIns="45720" rIns="91440" bIns="45720" rtlCol="0" anchor="b">
            <a:normAutofit/>
          </a:bodyPr>
          <a:lstStyle>
            <a:lvl1pPr>
              <a:buNone/>
              <a:defRPr lang="en-US" sz="2800" b="0" cap="all" dirty="0">
                <a:ln w="3175" cmpd="sng">
                  <a:noFill/>
                </a:ln>
                <a:gradFill flip="none" rotWithShape="1">
                  <a:gsLst>
                    <a:gs pos="0">
                      <a:schemeClr val="tx1"/>
                    </a:gs>
                    <a:gs pos="100000">
                      <a:schemeClr val="tx1">
                        <a:lumMod val="75000"/>
                      </a:schemeClr>
                    </a:gs>
                  </a:gsLst>
                  <a:lin ang="5400000" scaled="0"/>
                  <a:tileRect/>
                </a:gradFill>
                <a:effectLst>
                  <a:glow rad="38100">
                    <a:schemeClr val="bg1">
                      <a:lumMod val="65000"/>
                      <a:lumOff val="35000"/>
                      <a:alpha val="40000"/>
                    </a:schemeClr>
                  </a:glow>
                  <a:outerShdw blurRad="28575" dist="38100" dir="14040000" algn="tl" rotWithShape="0">
                    <a:srgbClr val="000000">
                      <a:alpha val="25000"/>
                    </a:srgbClr>
                  </a:outerShdw>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141411" y="4343400"/>
            <a:ext cx="9906000" cy="1447800"/>
          </a:xfrm>
        </p:spPr>
        <p:txBody>
          <a:bodyPr anchor="t">
            <a:normAutofit/>
          </a:bodyPr>
          <a:lstStyle>
            <a:lvl1pPr marL="0" indent="0" algn="l">
              <a:buNone/>
              <a:defRPr sz="1800">
                <a:gradFill flip="none" rotWithShape="1">
                  <a:gsLst>
                    <a:gs pos="0">
                      <a:schemeClr val="tx1"/>
                    </a:gs>
                    <a:gs pos="100000">
                      <a:schemeClr val="tx1">
                        <a:lumMod val="75000"/>
                      </a:schemeClr>
                    </a:gs>
                  </a:gsLst>
                  <a:lin ang="5400000" scaled="0"/>
                  <a:tileRect/>
                </a:gra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3109003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6220858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09599"/>
            <a:ext cx="2210514"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2" y="609600"/>
            <a:ext cx="7543800"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1F8F80-6313-4DC3-B647-904E943673F4}" type="datetimeFigureOut">
              <a:rPr lang="en-IN" smtClean="0"/>
              <a:t>23-10-2022</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648EC90-5E5F-462C-9E38-C53E0E447BEC}" type="slidenum">
              <a:rPr lang="en-IN" smtClean="0"/>
              <a:t>‹#›</a:t>
            </a:fld>
            <a:endParaRPr lang="en-IN"/>
          </a:p>
        </p:txBody>
      </p:sp>
    </p:spTree>
    <p:extLst>
      <p:ext uri="{BB962C8B-B14F-4D97-AF65-F5344CB8AC3E}">
        <p14:creationId xmlns:p14="http://schemas.microsoft.com/office/powerpoint/2010/main" val="41115308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141413" y="609600"/>
            <a:ext cx="9905998" cy="1905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1413" y="2666999"/>
            <a:ext cx="9905998"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37612" y="5883275"/>
            <a:ext cx="1600200"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941F8F80-6313-4DC3-B647-904E943673F4}" type="datetimeFigureOut">
              <a:rPr lang="en-IN" smtClean="0"/>
              <a:t>23-10-2022</a:t>
            </a:fld>
            <a:endParaRPr lang="en-IN"/>
          </a:p>
        </p:txBody>
      </p:sp>
      <p:sp>
        <p:nvSpPr>
          <p:cNvPr id="5" name="Footer Placeholder 4"/>
          <p:cNvSpPr>
            <a:spLocks noGrp="1"/>
          </p:cNvSpPr>
          <p:nvPr>
            <p:ph type="ftr" sz="quarter" idx="3"/>
          </p:nvPr>
        </p:nvSpPr>
        <p:spPr>
          <a:xfrm>
            <a:off x="1141412" y="5883275"/>
            <a:ext cx="7543800" cy="365125"/>
          </a:xfrm>
          <a:prstGeom prst="rect">
            <a:avLst/>
          </a:prstGeom>
        </p:spPr>
        <p:txBody>
          <a:bodyPr vert="horz" lIns="91440" tIns="45720" rIns="91440" bIns="45720" rtlCol="0" anchor="ctr"/>
          <a:lstStyle>
            <a:lvl1pPr algn="l">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endParaRPr lang="en-IN"/>
          </a:p>
        </p:txBody>
      </p:sp>
      <p:sp>
        <p:nvSpPr>
          <p:cNvPr id="6" name="Slide Number Placeholder 5"/>
          <p:cNvSpPr>
            <a:spLocks noGrp="1"/>
          </p:cNvSpPr>
          <p:nvPr>
            <p:ph type="sldNum" sz="quarter" idx="4"/>
          </p:nvPr>
        </p:nvSpPr>
        <p:spPr>
          <a:xfrm>
            <a:off x="10514012" y="5883275"/>
            <a:ext cx="551167" cy="365125"/>
          </a:xfrm>
          <a:prstGeom prst="rect">
            <a:avLst/>
          </a:prstGeom>
        </p:spPr>
        <p:txBody>
          <a:bodyPr vert="horz" lIns="91440" tIns="45720" rIns="91440" bIns="45720" rtlCol="0" anchor="ctr"/>
          <a:lstStyle>
            <a:lvl1pPr algn="r">
              <a:defRPr sz="900" b="1" i="0">
                <a:solidFill>
                  <a:schemeClr val="tx1">
                    <a:lumMod val="75000"/>
                  </a:schemeClr>
                </a:solidFill>
                <a:effectLst>
                  <a:outerShdw blurRad="50800" dist="38100" dir="2700000" algn="tl" rotWithShape="0">
                    <a:srgbClr val="000000">
                      <a:alpha val="43000"/>
                    </a:srgbClr>
                  </a:outerShdw>
                </a:effectLst>
                <a:latin typeface="+mn-lt"/>
              </a:defRPr>
            </a:lvl1pPr>
          </a:lstStyle>
          <a:p>
            <a:fld id="{B648EC90-5E5F-462C-9E38-C53E0E447BEC}" type="slidenum">
              <a:rPr lang="en-IN" smtClean="0"/>
              <a:t>‹#›</a:t>
            </a:fld>
            <a:endParaRPr lang="en-IN"/>
          </a:p>
        </p:txBody>
      </p:sp>
    </p:spTree>
    <p:extLst>
      <p:ext uri="{BB962C8B-B14F-4D97-AF65-F5344CB8AC3E}">
        <p14:creationId xmlns:p14="http://schemas.microsoft.com/office/powerpoint/2010/main" val="4020309228"/>
      </p:ext>
    </p:extLst>
  </p:cSld>
  <p:clrMap bg1="dk1" tx1="lt1" bg2="dk2" tx2="lt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l" defTabSz="457200" rtl="0" eaLnBrk="1" latinLnBrk="0" hangingPunct="1">
        <a:spcBef>
          <a:spcPct val="0"/>
        </a:spcBef>
        <a:buNone/>
        <a:defRPr sz="3200" kern="1200" cap="all">
          <a:ln w="3175" cmpd="sng">
            <a:noFill/>
          </a:ln>
          <a:gradFill flip="none" rotWithShape="1">
            <a:gsLst>
              <a:gs pos="0">
                <a:schemeClr val="tx1"/>
              </a:gs>
              <a:gs pos="100000">
                <a:schemeClr val="tx1">
                  <a:lumMod val="65000"/>
                </a:schemeClr>
              </a:gs>
            </a:gsLst>
            <a:lin ang="5580000" scaled="0"/>
            <a:tileRect/>
          </a:gradFill>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100000"/>
        <a:buFont typeface="Arial"/>
        <a:buChar char="•"/>
        <a:defRPr sz="20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100000"/>
        <a:buFont typeface="Arial"/>
        <a:buChar char="•"/>
        <a:defRPr sz="18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100000"/>
        <a:buFont typeface="Arial"/>
        <a:buChar char="•"/>
        <a:defRPr sz="16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100000"/>
        <a:buFont typeface="Arial"/>
        <a:buChar char="•"/>
        <a:defRPr sz="14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100000"/>
        <a:buFont typeface="Arial"/>
        <a:buChar char="•"/>
        <a:defRPr sz="1200" kern="1200" cap="small">
          <a:gradFill flip="none" rotWithShape="1">
            <a:gsLst>
              <a:gs pos="0">
                <a:schemeClr val="tx1"/>
              </a:gs>
              <a:gs pos="100000">
                <a:schemeClr val="tx1">
                  <a:lumMod val="75000"/>
                </a:schemeClr>
              </a:gs>
            </a:gsLst>
            <a:lin ang="5580000" scaled="0"/>
            <a:tileRect/>
          </a:gradFill>
          <a:effectLst>
            <a:glow rad="38100">
              <a:schemeClr val="bg1">
                <a:lumMod val="50000"/>
                <a:lumOff val="50000"/>
                <a:alpha val="20000"/>
              </a:schemeClr>
            </a:glow>
            <a:outerShdw blurRad="44450" dist="12700" dir="13860000" algn="tl" rotWithShape="0">
              <a:srgbClr val="000000">
                <a:alpha val="20000"/>
              </a:srgb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ulyettlandscapes.com/january-is-training-month/training-clipart/"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www.slideshare.net/KingAbidi/cultural-studies-for-business-management" TargetMode="Externa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www.ariadne-eu.org/digital-technology-in-cambridge-international-examinations/"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s://www.bbalectures.com/different-types-motivation-theories/"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ADEFB-1F65-23E1-1796-4F460347744C}"/>
              </a:ext>
            </a:extLst>
          </p:cNvPr>
          <p:cNvSpPr>
            <a:spLocks noGrp="1"/>
          </p:cNvSpPr>
          <p:nvPr>
            <p:ph type="ctrTitle"/>
          </p:nvPr>
        </p:nvSpPr>
        <p:spPr>
          <a:xfrm>
            <a:off x="1751012" y="751562"/>
            <a:ext cx="8676222" cy="1467634"/>
          </a:xfrm>
        </p:spPr>
        <p:txBody>
          <a:bodyPr/>
          <a:lstStyle/>
          <a:p>
            <a:r>
              <a:rPr lang="en-IN" dirty="0"/>
              <a:t>Managing People</a:t>
            </a:r>
          </a:p>
        </p:txBody>
      </p:sp>
      <p:sp>
        <p:nvSpPr>
          <p:cNvPr id="3" name="Subtitle 2">
            <a:extLst>
              <a:ext uri="{FF2B5EF4-FFF2-40B4-BE49-F238E27FC236}">
                <a16:creationId xmlns:a16="http://schemas.microsoft.com/office/drawing/2014/main" id="{508839A3-8E31-27BF-3D3F-9D8447982E90}"/>
              </a:ext>
            </a:extLst>
          </p:cNvPr>
          <p:cNvSpPr>
            <a:spLocks noGrp="1"/>
          </p:cNvSpPr>
          <p:nvPr>
            <p:ph type="subTitle" idx="1"/>
          </p:nvPr>
        </p:nvSpPr>
        <p:spPr>
          <a:xfrm>
            <a:off x="1751012" y="2633598"/>
            <a:ext cx="8676222" cy="1905000"/>
          </a:xfrm>
        </p:spPr>
        <p:txBody>
          <a:bodyPr/>
          <a:lstStyle/>
          <a:p>
            <a:r>
              <a:rPr lang="en-IN" dirty="0"/>
              <a:t>LCBB5004</a:t>
            </a:r>
          </a:p>
          <a:p>
            <a:r>
              <a:rPr lang="en-IN" dirty="0"/>
              <a:t>Component 1</a:t>
            </a:r>
          </a:p>
          <a:p>
            <a:r>
              <a:rPr lang="en-IN" dirty="0"/>
              <a:t>Ionela Dobrin (2111156)</a:t>
            </a:r>
          </a:p>
        </p:txBody>
      </p:sp>
    </p:spTree>
    <p:extLst>
      <p:ext uri="{BB962C8B-B14F-4D97-AF65-F5344CB8AC3E}">
        <p14:creationId xmlns:p14="http://schemas.microsoft.com/office/powerpoint/2010/main" val="364631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176D4D-A26D-3924-7A68-55412FF07F5E}"/>
              </a:ext>
            </a:extLst>
          </p:cNvPr>
          <p:cNvSpPr>
            <a:spLocks noGrp="1"/>
          </p:cNvSpPr>
          <p:nvPr>
            <p:ph type="title"/>
          </p:nvPr>
        </p:nvSpPr>
        <p:spPr/>
        <p:txBody>
          <a:bodyPr/>
          <a:lstStyle/>
          <a:p>
            <a:r>
              <a:rPr lang="en-IN" dirty="0"/>
              <a:t>Table of content</a:t>
            </a:r>
          </a:p>
        </p:txBody>
      </p:sp>
      <p:sp>
        <p:nvSpPr>
          <p:cNvPr id="3" name="Content Placeholder 2">
            <a:extLst>
              <a:ext uri="{FF2B5EF4-FFF2-40B4-BE49-F238E27FC236}">
                <a16:creationId xmlns:a16="http://schemas.microsoft.com/office/drawing/2014/main" id="{5C711C57-64A3-B218-BDB0-583A60128467}"/>
              </a:ext>
            </a:extLst>
          </p:cNvPr>
          <p:cNvSpPr>
            <a:spLocks noGrp="1"/>
          </p:cNvSpPr>
          <p:nvPr>
            <p:ph idx="1"/>
          </p:nvPr>
        </p:nvSpPr>
        <p:spPr>
          <a:xfrm>
            <a:off x="1141413" y="1853184"/>
            <a:ext cx="9905998" cy="4669535"/>
          </a:xfrm>
        </p:spPr>
        <p:txBody>
          <a:bodyPr>
            <a:normAutofit/>
          </a:bodyPr>
          <a:lstStyle/>
          <a:p>
            <a:r>
              <a:rPr lang="en-IN" dirty="0"/>
              <a:t>Slide 3: Introduction</a:t>
            </a:r>
          </a:p>
          <a:p>
            <a:r>
              <a:rPr lang="en-IN" dirty="0"/>
              <a:t>Slide 4: Human Resource Management Strategies</a:t>
            </a:r>
          </a:p>
          <a:p>
            <a:r>
              <a:rPr lang="en-IN" dirty="0"/>
              <a:t>Slide 5: Analysis of the relationship between structure, culture, people, and organizational performance.</a:t>
            </a:r>
          </a:p>
          <a:p>
            <a:r>
              <a:rPr lang="en-IN" dirty="0"/>
              <a:t>Slide 6: Role of Leadership.</a:t>
            </a:r>
          </a:p>
          <a:p>
            <a:r>
              <a:rPr lang="en-IN" dirty="0"/>
              <a:t>Slide 7: Evaluation of </a:t>
            </a:r>
            <a:r>
              <a:rPr lang="en-IN" dirty="0" err="1"/>
              <a:t>behavioral</a:t>
            </a:r>
            <a:r>
              <a:rPr lang="en-IN" dirty="0"/>
              <a:t> approach to management</a:t>
            </a:r>
          </a:p>
          <a:p>
            <a:r>
              <a:rPr lang="en-IN" dirty="0"/>
              <a:t>Slide 8: Theoretical arguments</a:t>
            </a:r>
          </a:p>
          <a:p>
            <a:r>
              <a:rPr lang="en-IN" dirty="0"/>
              <a:t>Slide 9: Conclusion</a:t>
            </a:r>
          </a:p>
          <a:p>
            <a:r>
              <a:rPr lang="en-IN" dirty="0"/>
              <a:t>Slide 10: references</a:t>
            </a:r>
          </a:p>
          <a:p>
            <a:endParaRPr lang="en-IN" dirty="0"/>
          </a:p>
        </p:txBody>
      </p:sp>
    </p:spTree>
    <p:extLst>
      <p:ext uri="{BB962C8B-B14F-4D97-AF65-F5344CB8AC3E}">
        <p14:creationId xmlns:p14="http://schemas.microsoft.com/office/powerpoint/2010/main" val="6611744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157B3-BC48-B9D3-5C66-760F5CCE1E77}"/>
              </a:ext>
            </a:extLst>
          </p:cNvPr>
          <p:cNvSpPr>
            <a:spLocks noGrp="1"/>
          </p:cNvSpPr>
          <p:nvPr>
            <p:ph type="title"/>
          </p:nvPr>
        </p:nvSpPr>
        <p:spPr/>
        <p:txBody>
          <a:bodyPr/>
          <a:lstStyle/>
          <a:p>
            <a:r>
              <a:rPr lang="en-IN" dirty="0"/>
              <a:t>Introduction</a:t>
            </a:r>
          </a:p>
        </p:txBody>
      </p:sp>
      <p:sp>
        <p:nvSpPr>
          <p:cNvPr id="3" name="Content Placeholder 2">
            <a:extLst>
              <a:ext uri="{FF2B5EF4-FFF2-40B4-BE49-F238E27FC236}">
                <a16:creationId xmlns:a16="http://schemas.microsoft.com/office/drawing/2014/main" id="{8DD393EF-4EE6-9299-CE92-28252AF78157}"/>
              </a:ext>
            </a:extLst>
          </p:cNvPr>
          <p:cNvSpPr>
            <a:spLocks noGrp="1"/>
          </p:cNvSpPr>
          <p:nvPr>
            <p:ph idx="1"/>
          </p:nvPr>
        </p:nvSpPr>
        <p:spPr/>
        <p:txBody>
          <a:bodyPr/>
          <a:lstStyle/>
          <a:p>
            <a:r>
              <a:rPr lang="en-US" dirty="0">
                <a:effectLst/>
                <a:latin typeface="Times New Roman" panose="02020603050405020304" pitchFamily="18" charset="0"/>
                <a:ea typeface="Calibri" panose="020F0502020204030204" pitchFamily="34" charset="0"/>
              </a:rPr>
              <a:t>Managing People, this term can be defined as planning of keeping the employees of a particular organization, motivated and giving them training for different projects. This also includes professional and personal growth. Managing people can lead the employees to development managing their activities and part inside the company. </a:t>
            </a:r>
            <a:r>
              <a:rPr lang="en-IN" sz="1800" dirty="0">
                <a:effectLst/>
                <a:latin typeface="Times New Roman" panose="02020603050405020304" pitchFamily="18" charset="0"/>
                <a:ea typeface="Calibri" panose="020F0502020204030204" pitchFamily="34" charset="0"/>
              </a:rPr>
              <a:t>(Hanif </a:t>
            </a:r>
            <a:r>
              <a:rPr lang="en-IN" sz="1800" i="1" dirty="0">
                <a:effectLst/>
                <a:latin typeface="Times New Roman" panose="02020603050405020304" pitchFamily="18" charset="0"/>
                <a:ea typeface="Calibri" panose="020F0502020204030204" pitchFamily="34" charset="0"/>
              </a:rPr>
              <a:t>et al,</a:t>
            </a:r>
            <a:r>
              <a:rPr lang="en-IN" sz="1800" dirty="0">
                <a:effectLst/>
                <a:latin typeface="Times New Roman" panose="02020603050405020304" pitchFamily="18" charset="0"/>
                <a:ea typeface="Calibri" panose="020F0502020204030204" pitchFamily="34" charset="0"/>
              </a:rPr>
              <a:t> 2020).</a:t>
            </a:r>
            <a:r>
              <a:rPr lang="en-IN" sz="1800" dirty="0">
                <a:solidFill>
                  <a:srgbClr val="222222"/>
                </a:solidFill>
                <a:effectLst/>
                <a:latin typeface="Arial" panose="020B0604020202020204" pitchFamily="34" charset="0"/>
                <a:ea typeface="Calibri" panose="020F0502020204030204" pitchFamily="34" charset="0"/>
              </a:rPr>
              <a:t> </a:t>
            </a:r>
            <a:endParaRPr lang="en-IN" dirty="0"/>
          </a:p>
          <a:p>
            <a:endParaRPr lang="en-IN" dirty="0"/>
          </a:p>
        </p:txBody>
      </p:sp>
    </p:spTree>
    <p:extLst>
      <p:ext uri="{BB962C8B-B14F-4D97-AF65-F5344CB8AC3E}">
        <p14:creationId xmlns:p14="http://schemas.microsoft.com/office/powerpoint/2010/main" val="5876325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8CA80-4664-D2BB-3F49-CB9735077836}"/>
              </a:ext>
            </a:extLst>
          </p:cNvPr>
          <p:cNvSpPr>
            <a:spLocks noGrp="1"/>
          </p:cNvSpPr>
          <p:nvPr>
            <p:ph type="title"/>
          </p:nvPr>
        </p:nvSpPr>
        <p:spPr/>
        <p:txBody>
          <a:bodyPr/>
          <a:lstStyle/>
          <a:p>
            <a:r>
              <a:rPr lang="en-IN" dirty="0"/>
              <a:t>Human resource management strategies</a:t>
            </a:r>
          </a:p>
        </p:txBody>
      </p:sp>
      <p:sp>
        <p:nvSpPr>
          <p:cNvPr id="3" name="Content Placeholder 2">
            <a:extLst>
              <a:ext uri="{FF2B5EF4-FFF2-40B4-BE49-F238E27FC236}">
                <a16:creationId xmlns:a16="http://schemas.microsoft.com/office/drawing/2014/main" id="{17808C4D-C340-578A-721B-F9558184FA58}"/>
              </a:ext>
            </a:extLst>
          </p:cNvPr>
          <p:cNvSpPr>
            <a:spLocks noGrp="1"/>
          </p:cNvSpPr>
          <p:nvPr>
            <p:ph idx="1"/>
          </p:nvPr>
        </p:nvSpPr>
        <p:spPr>
          <a:xfrm>
            <a:off x="263047" y="1767840"/>
            <a:ext cx="10784364" cy="4949951"/>
          </a:xfrm>
        </p:spPr>
        <p:txBody>
          <a:bodyPr/>
          <a:lstStyle/>
          <a:p>
            <a:r>
              <a:rPr lang="en-IN" dirty="0"/>
              <a:t>Human Resource Management definition.</a:t>
            </a:r>
          </a:p>
          <a:p>
            <a:r>
              <a:rPr lang="en-IN" dirty="0"/>
              <a:t>Different Strategies for HRM </a:t>
            </a:r>
            <a:r>
              <a:rPr lang="en-IN" dirty="0">
                <a:solidFill>
                  <a:schemeClr val="tx1"/>
                </a:solidFill>
                <a:effectLst/>
                <a:latin typeface="Times New Roman" panose="02020603050405020304" pitchFamily="18" charset="0"/>
                <a:ea typeface="Calibri" panose="020F0502020204030204" pitchFamily="34" charset="0"/>
              </a:rPr>
              <a:t>(</a:t>
            </a:r>
            <a:r>
              <a:rPr lang="en-IN" dirty="0" err="1">
                <a:solidFill>
                  <a:schemeClr val="tx1"/>
                </a:solidFill>
                <a:effectLst/>
                <a:latin typeface="Times New Roman" panose="02020603050405020304" pitchFamily="18" charset="0"/>
                <a:ea typeface="Calibri" panose="020F0502020204030204" pitchFamily="34" charset="0"/>
              </a:rPr>
              <a:t>Hamouche</a:t>
            </a:r>
            <a:r>
              <a:rPr lang="en-IN" dirty="0">
                <a:solidFill>
                  <a:schemeClr val="tx1"/>
                </a:solidFill>
                <a:effectLst/>
                <a:latin typeface="Times New Roman" panose="02020603050405020304" pitchFamily="18" charset="0"/>
                <a:ea typeface="Calibri" panose="020F0502020204030204" pitchFamily="34" charset="0"/>
              </a:rPr>
              <a:t>, 2021) </a:t>
            </a:r>
            <a:endParaRPr lang="en-IN" dirty="0"/>
          </a:p>
          <a:p>
            <a:r>
              <a:rPr lang="en-IN" dirty="0"/>
              <a:t>Recruitment</a:t>
            </a:r>
          </a:p>
          <a:p>
            <a:r>
              <a:rPr lang="en-IN" dirty="0"/>
              <a:t>Training</a:t>
            </a:r>
          </a:p>
          <a:p>
            <a:r>
              <a:rPr lang="en-IN" dirty="0"/>
              <a:t>Compensation</a:t>
            </a:r>
          </a:p>
          <a:p>
            <a:r>
              <a:rPr lang="en-IN" dirty="0"/>
              <a:t>Performance management </a:t>
            </a:r>
            <a:r>
              <a:rPr lang="en-IN" sz="1800" dirty="0">
                <a:solidFill>
                  <a:schemeClr val="tx1"/>
                </a:solidFill>
                <a:effectLst/>
                <a:latin typeface="Times New Roman" panose="02020603050405020304" pitchFamily="18" charset="0"/>
                <a:ea typeface="Calibri" panose="020F0502020204030204" pitchFamily="34" charset="0"/>
              </a:rPr>
              <a:t>(Almutairi and </a:t>
            </a:r>
            <a:r>
              <a:rPr lang="en-IN" sz="1800" dirty="0" err="1">
                <a:solidFill>
                  <a:schemeClr val="tx1"/>
                </a:solidFill>
                <a:effectLst/>
                <a:latin typeface="Times New Roman" panose="02020603050405020304" pitchFamily="18" charset="0"/>
                <a:ea typeface="Calibri" panose="020F0502020204030204" pitchFamily="34" charset="0"/>
              </a:rPr>
              <a:t>Alsawalhah</a:t>
            </a:r>
            <a:r>
              <a:rPr lang="en-IN" sz="1800" dirty="0">
                <a:solidFill>
                  <a:schemeClr val="tx1"/>
                </a:solidFill>
                <a:effectLst/>
                <a:latin typeface="Times New Roman" panose="02020603050405020304" pitchFamily="18" charset="0"/>
                <a:ea typeface="Calibri" panose="020F0502020204030204" pitchFamily="34" charset="0"/>
              </a:rPr>
              <a:t>, 2020)</a:t>
            </a:r>
            <a:endParaRPr lang="en-IN" dirty="0">
              <a:solidFill>
                <a:schemeClr val="tx1"/>
              </a:solidFill>
            </a:endParaRPr>
          </a:p>
        </p:txBody>
      </p:sp>
      <p:pic>
        <p:nvPicPr>
          <p:cNvPr id="5" name="Picture 4">
            <a:extLst>
              <a:ext uri="{FF2B5EF4-FFF2-40B4-BE49-F238E27FC236}">
                <a16:creationId xmlns:a16="http://schemas.microsoft.com/office/drawing/2014/main" id="{F4151399-A672-DC49-2958-4F72985D123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83602" y="2582227"/>
            <a:ext cx="4213992" cy="3666173"/>
          </a:xfrm>
          <a:prstGeom prst="rect">
            <a:avLst/>
          </a:prstGeom>
        </p:spPr>
      </p:pic>
    </p:spTree>
    <p:extLst>
      <p:ext uri="{BB962C8B-B14F-4D97-AF65-F5344CB8AC3E}">
        <p14:creationId xmlns:p14="http://schemas.microsoft.com/office/powerpoint/2010/main" val="609093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F3D042-3895-F8BD-66E4-CC3464160FE8}"/>
              </a:ext>
            </a:extLst>
          </p:cNvPr>
          <p:cNvSpPr>
            <a:spLocks noGrp="1"/>
          </p:cNvSpPr>
          <p:nvPr>
            <p:ph type="title"/>
          </p:nvPr>
        </p:nvSpPr>
        <p:spPr/>
        <p:txBody>
          <a:bodyPr/>
          <a:lstStyle/>
          <a:p>
            <a:r>
              <a:rPr lang="en-IN" dirty="0"/>
              <a:t>Analysis of the relationship between structure, culture, people, and organizational performance.</a:t>
            </a:r>
          </a:p>
        </p:txBody>
      </p:sp>
      <p:sp>
        <p:nvSpPr>
          <p:cNvPr id="3" name="Content Placeholder 2">
            <a:extLst>
              <a:ext uri="{FF2B5EF4-FFF2-40B4-BE49-F238E27FC236}">
                <a16:creationId xmlns:a16="http://schemas.microsoft.com/office/drawing/2014/main" id="{B3FB6F65-E2ED-28C0-3E9F-F590473453AF}"/>
              </a:ext>
            </a:extLst>
          </p:cNvPr>
          <p:cNvSpPr>
            <a:spLocks noGrp="1"/>
          </p:cNvSpPr>
          <p:nvPr>
            <p:ph idx="1"/>
          </p:nvPr>
        </p:nvSpPr>
        <p:spPr>
          <a:xfrm>
            <a:off x="1141413" y="2316481"/>
            <a:ext cx="9905998" cy="4541519"/>
          </a:xfrm>
        </p:spPr>
        <p:txBody>
          <a:bodyPr/>
          <a:lstStyle/>
          <a:p>
            <a:r>
              <a:rPr lang="en-IN" dirty="0"/>
              <a:t>Cultural Study</a:t>
            </a:r>
          </a:p>
          <a:p>
            <a:r>
              <a:rPr lang="en-IN" dirty="0" err="1"/>
              <a:t>Stuctural</a:t>
            </a:r>
            <a:r>
              <a:rPr lang="en-IN" dirty="0"/>
              <a:t> Study</a:t>
            </a:r>
          </a:p>
          <a:p>
            <a:r>
              <a:rPr lang="en-IN" dirty="0"/>
              <a:t>Organizational performance</a:t>
            </a:r>
          </a:p>
          <a:p>
            <a:r>
              <a:rPr lang="en-IN" dirty="0"/>
              <a:t>Relationship in between these three</a:t>
            </a:r>
          </a:p>
          <a:p>
            <a:pPr marL="0" indent="0">
              <a:buNone/>
            </a:pPr>
            <a:r>
              <a:rPr lang="en-IN" sz="1800" dirty="0">
                <a:solidFill>
                  <a:schemeClr val="tx1"/>
                </a:solidFill>
                <a:effectLst/>
                <a:latin typeface="Times New Roman" panose="02020603050405020304" pitchFamily="18" charset="0"/>
                <a:ea typeface="Calibri" panose="020F0502020204030204" pitchFamily="34" charset="0"/>
              </a:rPr>
              <a:t>(Hamza, 2021), </a:t>
            </a:r>
            <a:r>
              <a:rPr lang="en-US" sz="1800" dirty="0">
                <a:solidFill>
                  <a:schemeClr val="tx1"/>
                </a:solidFill>
                <a:effectLst/>
                <a:latin typeface="Times New Roman" panose="02020603050405020304" pitchFamily="18" charset="0"/>
                <a:ea typeface="Calibri" panose="020F0502020204030204" pitchFamily="34" charset="0"/>
              </a:rPr>
              <a:t>(</a:t>
            </a:r>
            <a:r>
              <a:rPr lang="en-IN" sz="1800" dirty="0" err="1">
                <a:solidFill>
                  <a:schemeClr val="tx1"/>
                </a:solidFill>
                <a:effectLst/>
                <a:latin typeface="Times New Roman" panose="02020603050405020304" pitchFamily="18" charset="0"/>
                <a:ea typeface="Calibri" panose="020F0502020204030204" pitchFamily="34" charset="0"/>
              </a:rPr>
              <a:t>Abualoush</a:t>
            </a:r>
            <a:r>
              <a:rPr lang="en-IN" sz="1800" dirty="0">
                <a:solidFill>
                  <a:schemeClr val="tx1"/>
                </a:solidFill>
                <a:effectLst/>
                <a:latin typeface="Times New Roman" panose="02020603050405020304" pitchFamily="18" charset="0"/>
                <a:ea typeface="Calibri" panose="020F0502020204030204" pitchFamily="34" charset="0"/>
              </a:rPr>
              <a:t>, 2018).</a:t>
            </a:r>
            <a:endParaRPr lang="en-IN" dirty="0">
              <a:solidFill>
                <a:schemeClr val="tx1"/>
              </a:solidFill>
            </a:endParaRPr>
          </a:p>
        </p:txBody>
      </p:sp>
      <p:pic>
        <p:nvPicPr>
          <p:cNvPr id="5" name="Picture 4">
            <a:extLst>
              <a:ext uri="{FF2B5EF4-FFF2-40B4-BE49-F238E27FC236}">
                <a16:creationId xmlns:a16="http://schemas.microsoft.com/office/drawing/2014/main" id="{F2068FF7-5F14-B101-4839-C9FBC6E39DA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852160" y="2514600"/>
            <a:ext cx="5681472" cy="3855719"/>
          </a:xfrm>
          <a:prstGeom prst="rect">
            <a:avLst/>
          </a:prstGeom>
        </p:spPr>
      </p:pic>
    </p:spTree>
    <p:extLst>
      <p:ext uri="{BB962C8B-B14F-4D97-AF65-F5344CB8AC3E}">
        <p14:creationId xmlns:p14="http://schemas.microsoft.com/office/powerpoint/2010/main" val="18341589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684C41-CDFA-AE26-3F13-7BF306160FB9}"/>
              </a:ext>
            </a:extLst>
          </p:cNvPr>
          <p:cNvSpPr>
            <a:spLocks noGrp="1"/>
          </p:cNvSpPr>
          <p:nvPr>
            <p:ph type="title"/>
          </p:nvPr>
        </p:nvSpPr>
        <p:spPr/>
        <p:txBody>
          <a:bodyPr/>
          <a:lstStyle/>
          <a:p>
            <a:r>
              <a:rPr lang="en-IN" dirty="0"/>
              <a:t>Role of leadership</a:t>
            </a:r>
          </a:p>
        </p:txBody>
      </p:sp>
      <p:sp>
        <p:nvSpPr>
          <p:cNvPr id="3" name="Content Placeholder 2">
            <a:extLst>
              <a:ext uri="{FF2B5EF4-FFF2-40B4-BE49-F238E27FC236}">
                <a16:creationId xmlns:a16="http://schemas.microsoft.com/office/drawing/2014/main" id="{0AF5D665-03D6-1F43-A0B4-2F3D5344B515}"/>
              </a:ext>
            </a:extLst>
          </p:cNvPr>
          <p:cNvSpPr>
            <a:spLocks noGrp="1"/>
          </p:cNvSpPr>
          <p:nvPr>
            <p:ph idx="1"/>
          </p:nvPr>
        </p:nvSpPr>
        <p:spPr>
          <a:xfrm>
            <a:off x="1141413" y="1097280"/>
            <a:ext cx="9905998" cy="5888735"/>
          </a:xfrm>
        </p:spPr>
        <p:txBody>
          <a:bodyPr/>
          <a:lstStyle/>
          <a:p>
            <a:r>
              <a:rPr lang="en-IN" dirty="0"/>
              <a:t>Approaches of organizational leaders.</a:t>
            </a:r>
          </a:p>
          <a:p>
            <a:r>
              <a:rPr lang="en-IN" dirty="0"/>
              <a:t>Decision making.</a:t>
            </a:r>
          </a:p>
          <a:p>
            <a:r>
              <a:rPr lang="en-IN" dirty="0"/>
              <a:t>Skills of a leader.</a:t>
            </a:r>
          </a:p>
          <a:p>
            <a:r>
              <a:rPr lang="en-IN" dirty="0"/>
              <a:t>Boosting productivity of the organization.</a:t>
            </a:r>
          </a:p>
          <a:p>
            <a:pPr marL="0" indent="0">
              <a:buNone/>
            </a:pPr>
            <a:r>
              <a:rPr lang="en-US" sz="1800" dirty="0">
                <a:solidFill>
                  <a:schemeClr val="tx1"/>
                </a:solidFill>
                <a:effectLst/>
                <a:latin typeface="Times New Roman" panose="02020603050405020304" pitchFamily="18" charset="0"/>
                <a:ea typeface="Calibri" panose="020F0502020204030204" pitchFamily="34" charset="0"/>
              </a:rPr>
              <a:t>(</a:t>
            </a:r>
            <a:r>
              <a:rPr lang="en-IN" sz="1800" dirty="0" err="1">
                <a:solidFill>
                  <a:schemeClr val="tx1"/>
                </a:solidFill>
                <a:effectLst/>
                <a:latin typeface="Times New Roman" panose="02020603050405020304" pitchFamily="18" charset="0"/>
                <a:ea typeface="Calibri" panose="020F0502020204030204" pitchFamily="34" charset="0"/>
              </a:rPr>
              <a:t>Adoli</a:t>
            </a:r>
            <a:r>
              <a:rPr lang="en-IN" sz="1800" dirty="0">
                <a:solidFill>
                  <a:schemeClr val="tx1"/>
                </a:solidFill>
                <a:effectLst/>
                <a:latin typeface="Times New Roman" panose="02020603050405020304" pitchFamily="18" charset="0"/>
                <a:ea typeface="Calibri" panose="020F0502020204030204" pitchFamily="34" charset="0"/>
              </a:rPr>
              <a:t>, and </a:t>
            </a:r>
            <a:r>
              <a:rPr lang="en-IN" sz="1800" dirty="0" err="1">
                <a:solidFill>
                  <a:schemeClr val="tx1"/>
                </a:solidFill>
                <a:effectLst/>
                <a:latin typeface="Times New Roman" panose="02020603050405020304" pitchFamily="18" charset="0"/>
                <a:ea typeface="Calibri" panose="020F0502020204030204" pitchFamily="34" charset="0"/>
              </a:rPr>
              <a:t>Kilika</a:t>
            </a:r>
            <a:r>
              <a:rPr lang="en-IN" sz="1800" dirty="0">
                <a:solidFill>
                  <a:schemeClr val="tx1"/>
                </a:solidFill>
                <a:effectLst/>
                <a:latin typeface="Times New Roman" panose="02020603050405020304" pitchFamily="18" charset="0"/>
                <a:ea typeface="Calibri" panose="020F0502020204030204" pitchFamily="34" charset="0"/>
              </a:rPr>
              <a:t>, 2020)</a:t>
            </a:r>
            <a:endParaRPr lang="en-IN" dirty="0">
              <a:solidFill>
                <a:schemeClr val="tx1"/>
              </a:solidFill>
            </a:endParaRPr>
          </a:p>
        </p:txBody>
      </p:sp>
    </p:spTree>
    <p:extLst>
      <p:ext uri="{BB962C8B-B14F-4D97-AF65-F5344CB8AC3E}">
        <p14:creationId xmlns:p14="http://schemas.microsoft.com/office/powerpoint/2010/main" val="65057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92FC5-5813-CD18-5105-9C48C82D926C}"/>
              </a:ext>
            </a:extLst>
          </p:cNvPr>
          <p:cNvSpPr>
            <a:spLocks noGrp="1"/>
          </p:cNvSpPr>
          <p:nvPr>
            <p:ph type="title"/>
          </p:nvPr>
        </p:nvSpPr>
        <p:spPr/>
        <p:txBody>
          <a:bodyPr/>
          <a:lstStyle/>
          <a:p>
            <a:r>
              <a:rPr lang="en-IN" dirty="0"/>
              <a:t>Evaluation of </a:t>
            </a:r>
            <a:r>
              <a:rPr lang="en-IN" dirty="0" err="1"/>
              <a:t>behavioral</a:t>
            </a:r>
            <a:r>
              <a:rPr lang="en-IN" dirty="0"/>
              <a:t> approach to management</a:t>
            </a:r>
          </a:p>
        </p:txBody>
      </p:sp>
      <p:sp>
        <p:nvSpPr>
          <p:cNvPr id="3" name="Content Placeholder 2">
            <a:extLst>
              <a:ext uri="{FF2B5EF4-FFF2-40B4-BE49-F238E27FC236}">
                <a16:creationId xmlns:a16="http://schemas.microsoft.com/office/drawing/2014/main" id="{C66099B8-285B-FB57-80E7-0C8532A17BCA}"/>
              </a:ext>
            </a:extLst>
          </p:cNvPr>
          <p:cNvSpPr>
            <a:spLocks noGrp="1"/>
          </p:cNvSpPr>
          <p:nvPr>
            <p:ph idx="1"/>
          </p:nvPr>
        </p:nvSpPr>
        <p:spPr>
          <a:xfrm>
            <a:off x="1141413" y="1499616"/>
            <a:ext cx="9905998" cy="6705599"/>
          </a:xfrm>
        </p:spPr>
        <p:txBody>
          <a:bodyPr/>
          <a:lstStyle/>
          <a:p>
            <a:r>
              <a:rPr lang="en-IN" dirty="0"/>
              <a:t>Values of the organization.</a:t>
            </a:r>
          </a:p>
          <a:p>
            <a:r>
              <a:rPr lang="en-IN" dirty="0"/>
              <a:t>Digital technology.</a:t>
            </a:r>
          </a:p>
          <a:p>
            <a:r>
              <a:rPr lang="en-IN" dirty="0"/>
              <a:t>Learning new ways of utilizing technology.</a:t>
            </a:r>
          </a:p>
          <a:p>
            <a:r>
              <a:rPr lang="en-IN" dirty="0" err="1"/>
              <a:t>Behavior</a:t>
            </a:r>
            <a:r>
              <a:rPr lang="en-IN" dirty="0"/>
              <a:t> of senior authorities.</a:t>
            </a:r>
          </a:p>
          <a:p>
            <a:pPr marL="0" indent="0">
              <a:buNone/>
            </a:pPr>
            <a:r>
              <a:rPr lang="en-US" sz="1800" dirty="0">
                <a:solidFill>
                  <a:schemeClr val="tx1"/>
                </a:solidFill>
                <a:effectLst/>
                <a:latin typeface="Times New Roman" panose="02020603050405020304" pitchFamily="18" charset="0"/>
                <a:ea typeface="Calibri" panose="020F0502020204030204" pitchFamily="34" charset="0"/>
              </a:rPr>
              <a:t>(</a:t>
            </a:r>
            <a:r>
              <a:rPr lang="en-IN" sz="1800" dirty="0" err="1">
                <a:solidFill>
                  <a:schemeClr val="tx1"/>
                </a:solidFill>
                <a:effectLst/>
                <a:latin typeface="Times New Roman" panose="02020603050405020304" pitchFamily="18" charset="0"/>
                <a:ea typeface="Calibri" panose="020F0502020204030204" pitchFamily="34" charset="0"/>
              </a:rPr>
              <a:t>Roppolo</a:t>
            </a:r>
            <a:r>
              <a:rPr lang="en-IN" sz="1800" dirty="0">
                <a:solidFill>
                  <a:schemeClr val="tx1"/>
                </a:solidFill>
                <a:effectLst/>
                <a:latin typeface="Times New Roman" panose="02020603050405020304" pitchFamily="18" charset="0"/>
                <a:ea typeface="Calibri" panose="020F0502020204030204" pitchFamily="34" charset="0"/>
              </a:rPr>
              <a:t>, 2020), </a:t>
            </a:r>
            <a:r>
              <a:rPr lang="en-US" sz="1800" dirty="0">
                <a:solidFill>
                  <a:schemeClr val="tx1"/>
                </a:solidFill>
                <a:effectLst/>
                <a:latin typeface="Times New Roman" panose="02020603050405020304" pitchFamily="18" charset="0"/>
                <a:ea typeface="Calibri" panose="020F0502020204030204" pitchFamily="34" charset="0"/>
              </a:rPr>
              <a:t>(</a:t>
            </a:r>
            <a:r>
              <a:rPr lang="en-IN" sz="1800" dirty="0">
                <a:solidFill>
                  <a:schemeClr val="tx1"/>
                </a:solidFill>
                <a:effectLst/>
                <a:latin typeface="Times New Roman" panose="02020603050405020304" pitchFamily="18" charset="0"/>
                <a:ea typeface="Calibri" panose="020F0502020204030204" pitchFamily="34" charset="0"/>
              </a:rPr>
              <a:t>Mokhtar </a:t>
            </a:r>
            <a:r>
              <a:rPr lang="en-IN" sz="1800" i="1" dirty="0">
                <a:solidFill>
                  <a:schemeClr val="tx1"/>
                </a:solidFill>
                <a:effectLst/>
                <a:latin typeface="Times New Roman" panose="02020603050405020304" pitchFamily="18" charset="0"/>
                <a:ea typeface="Calibri" panose="020F0502020204030204" pitchFamily="34" charset="0"/>
              </a:rPr>
              <a:t>et al,</a:t>
            </a:r>
            <a:r>
              <a:rPr lang="en-IN" sz="1800" dirty="0">
                <a:solidFill>
                  <a:schemeClr val="tx1"/>
                </a:solidFill>
                <a:effectLst/>
                <a:latin typeface="Times New Roman" panose="02020603050405020304" pitchFamily="18" charset="0"/>
                <a:ea typeface="Calibri" panose="020F0502020204030204" pitchFamily="34" charset="0"/>
              </a:rPr>
              <a:t> 2018)</a:t>
            </a:r>
            <a:endParaRPr lang="en-IN" dirty="0">
              <a:solidFill>
                <a:schemeClr val="tx1"/>
              </a:solidFill>
            </a:endParaRPr>
          </a:p>
          <a:p>
            <a:pPr marL="0" indent="0">
              <a:buNone/>
            </a:pPr>
            <a:endParaRPr lang="en-IN" dirty="0"/>
          </a:p>
        </p:txBody>
      </p:sp>
      <p:pic>
        <p:nvPicPr>
          <p:cNvPr id="5" name="Picture 4">
            <a:extLst>
              <a:ext uri="{FF2B5EF4-FFF2-40B4-BE49-F238E27FC236}">
                <a16:creationId xmlns:a16="http://schemas.microsoft.com/office/drawing/2014/main" id="{87641415-4DE2-CD50-88F8-9392423F962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597331" y="2913888"/>
            <a:ext cx="5460557" cy="3700272"/>
          </a:xfrm>
          <a:prstGeom prst="rect">
            <a:avLst/>
          </a:prstGeom>
        </p:spPr>
      </p:pic>
    </p:spTree>
    <p:extLst>
      <p:ext uri="{BB962C8B-B14F-4D97-AF65-F5344CB8AC3E}">
        <p14:creationId xmlns:p14="http://schemas.microsoft.com/office/powerpoint/2010/main" val="671934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75E517-E90A-00DC-94B2-BA979CF9390C}"/>
              </a:ext>
            </a:extLst>
          </p:cNvPr>
          <p:cNvSpPr>
            <a:spLocks noGrp="1"/>
          </p:cNvSpPr>
          <p:nvPr>
            <p:ph type="title"/>
          </p:nvPr>
        </p:nvSpPr>
        <p:spPr/>
        <p:txBody>
          <a:bodyPr/>
          <a:lstStyle/>
          <a:p>
            <a:r>
              <a:rPr lang="en-IN" dirty="0"/>
              <a:t>Theoretical arguments</a:t>
            </a:r>
          </a:p>
        </p:txBody>
      </p:sp>
      <p:sp>
        <p:nvSpPr>
          <p:cNvPr id="3" name="Content Placeholder 2">
            <a:extLst>
              <a:ext uri="{FF2B5EF4-FFF2-40B4-BE49-F238E27FC236}">
                <a16:creationId xmlns:a16="http://schemas.microsoft.com/office/drawing/2014/main" id="{CB2D151F-9CCD-C463-072B-E733496A4C2C}"/>
              </a:ext>
            </a:extLst>
          </p:cNvPr>
          <p:cNvSpPr>
            <a:spLocks noGrp="1"/>
          </p:cNvSpPr>
          <p:nvPr>
            <p:ph idx="1"/>
          </p:nvPr>
        </p:nvSpPr>
        <p:spPr>
          <a:xfrm>
            <a:off x="1141413" y="1389888"/>
            <a:ext cx="9905998" cy="6132575"/>
          </a:xfrm>
        </p:spPr>
        <p:txBody>
          <a:bodyPr/>
          <a:lstStyle/>
          <a:p>
            <a:r>
              <a:rPr lang="en-IN" dirty="0"/>
              <a:t>Maslow’s hierarchy of Needs theory.</a:t>
            </a:r>
          </a:p>
          <a:p>
            <a:r>
              <a:rPr lang="en-IN" dirty="0"/>
              <a:t>Categories of needs.</a:t>
            </a:r>
          </a:p>
          <a:p>
            <a:r>
              <a:rPr lang="en-IN" dirty="0"/>
              <a:t>Application of this theory to organizations.  </a:t>
            </a:r>
          </a:p>
          <a:p>
            <a:r>
              <a:rPr lang="en-IN" dirty="0"/>
              <a:t>Result of the application. </a:t>
            </a:r>
          </a:p>
          <a:p>
            <a:pPr marL="0" indent="0">
              <a:buNone/>
            </a:pPr>
            <a:r>
              <a:rPr lang="en-US" sz="1800" dirty="0">
                <a:solidFill>
                  <a:schemeClr val="tx1"/>
                </a:solidFill>
                <a:effectLst/>
                <a:latin typeface="Times New Roman" panose="02020603050405020304" pitchFamily="18" charset="0"/>
                <a:ea typeface="Calibri" panose="020F0502020204030204" pitchFamily="34" charset="0"/>
              </a:rPr>
              <a:t>(</a:t>
            </a:r>
            <a:r>
              <a:rPr lang="en-IN" sz="1800" dirty="0">
                <a:solidFill>
                  <a:schemeClr val="tx1"/>
                </a:solidFill>
                <a:effectLst/>
                <a:latin typeface="Times New Roman" panose="02020603050405020304" pitchFamily="18" charset="0"/>
                <a:ea typeface="Calibri" panose="020F0502020204030204" pitchFamily="34" charset="0"/>
              </a:rPr>
              <a:t>Shi and Lin, 2021), </a:t>
            </a:r>
            <a:r>
              <a:rPr lang="en-US" sz="1800" dirty="0">
                <a:effectLst/>
                <a:latin typeface="Times New Roman" panose="02020603050405020304" pitchFamily="18" charset="0"/>
                <a:ea typeface="Calibri" panose="020F0502020204030204" pitchFamily="34" charset="0"/>
              </a:rPr>
              <a:t>(</a:t>
            </a:r>
            <a:r>
              <a:rPr lang="en-IN" sz="1800" dirty="0">
                <a:solidFill>
                  <a:schemeClr val="tx1"/>
                </a:solidFill>
                <a:effectLst/>
                <a:latin typeface="Times New Roman" panose="02020603050405020304" pitchFamily="18" charset="0"/>
                <a:ea typeface="Calibri" panose="020F0502020204030204" pitchFamily="34" charset="0"/>
              </a:rPr>
              <a:t>Hopper, 2020)</a:t>
            </a:r>
            <a:endParaRPr lang="en-IN" dirty="0">
              <a:solidFill>
                <a:schemeClr val="tx1"/>
              </a:solidFill>
            </a:endParaRPr>
          </a:p>
        </p:txBody>
      </p:sp>
      <p:pic>
        <p:nvPicPr>
          <p:cNvPr id="7" name="Picture 6">
            <a:extLst>
              <a:ext uri="{FF2B5EF4-FFF2-40B4-BE49-F238E27FC236}">
                <a16:creationId xmlns:a16="http://schemas.microsoft.com/office/drawing/2014/main" id="{47B08B60-E82E-8BD7-2CE1-3BE0AB71A96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611493" y="2791968"/>
            <a:ext cx="5422011" cy="3924775"/>
          </a:xfrm>
          <a:prstGeom prst="rect">
            <a:avLst/>
          </a:prstGeom>
        </p:spPr>
      </p:pic>
    </p:spTree>
    <p:extLst>
      <p:ext uri="{BB962C8B-B14F-4D97-AF65-F5344CB8AC3E}">
        <p14:creationId xmlns:p14="http://schemas.microsoft.com/office/powerpoint/2010/main" val="24306831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7D2128-8734-70BA-F904-0090E66C59EA}"/>
              </a:ext>
            </a:extLst>
          </p:cNvPr>
          <p:cNvSpPr>
            <a:spLocks noGrp="1"/>
          </p:cNvSpPr>
          <p:nvPr>
            <p:ph type="title"/>
          </p:nvPr>
        </p:nvSpPr>
        <p:spPr/>
        <p:txBody>
          <a:bodyPr/>
          <a:lstStyle/>
          <a:p>
            <a:r>
              <a:rPr lang="en-IN" dirty="0"/>
              <a:t>Conclusion</a:t>
            </a:r>
          </a:p>
        </p:txBody>
      </p:sp>
      <p:sp>
        <p:nvSpPr>
          <p:cNvPr id="3" name="Content Placeholder 2">
            <a:extLst>
              <a:ext uri="{FF2B5EF4-FFF2-40B4-BE49-F238E27FC236}">
                <a16:creationId xmlns:a16="http://schemas.microsoft.com/office/drawing/2014/main" id="{83E26C24-EEDF-09D4-9FE8-605C3C58702B}"/>
              </a:ext>
            </a:extLst>
          </p:cNvPr>
          <p:cNvSpPr>
            <a:spLocks noGrp="1"/>
          </p:cNvSpPr>
          <p:nvPr>
            <p:ph idx="1"/>
          </p:nvPr>
        </p:nvSpPr>
        <p:spPr>
          <a:xfrm>
            <a:off x="1141413" y="1136904"/>
            <a:ext cx="9905998" cy="6275832"/>
          </a:xfrm>
        </p:spPr>
        <p:txBody>
          <a:bodyPr>
            <a:normAutofit/>
          </a:bodyPr>
          <a:lstStyle/>
          <a:p>
            <a:pPr marL="0" indent="0">
              <a:buNone/>
            </a:pPr>
            <a:r>
              <a:rPr lang="en-US" sz="3200" dirty="0">
                <a:effectLst/>
                <a:latin typeface="Times New Roman" panose="02020603050405020304" pitchFamily="18" charset="0"/>
                <a:ea typeface="Calibri" panose="020F0502020204030204" pitchFamily="34" charset="0"/>
                <a:cs typeface="Times New Roman" panose="02020603050405020304" pitchFamily="18" charset="0"/>
              </a:rPr>
              <a:t>This report successfully studied the concept of managing people with several different theories and examples. Theories such as human resource management strategies and their different types, the role of effective leadership in an organization, and Maslow’s hierarchy theory had been understood. </a:t>
            </a:r>
            <a:endParaRPr lang="en-IN" sz="3200" dirty="0"/>
          </a:p>
        </p:txBody>
      </p:sp>
    </p:spTree>
    <p:extLst>
      <p:ext uri="{BB962C8B-B14F-4D97-AF65-F5344CB8AC3E}">
        <p14:creationId xmlns:p14="http://schemas.microsoft.com/office/powerpoint/2010/main" val="556774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F54E03-1DF7-6E79-4FF2-40A3EA88C4C0}"/>
              </a:ext>
            </a:extLst>
          </p:cNvPr>
          <p:cNvSpPr>
            <a:spLocks noGrp="1"/>
          </p:cNvSpPr>
          <p:nvPr>
            <p:ph type="title"/>
          </p:nvPr>
        </p:nvSpPr>
        <p:spPr>
          <a:xfrm>
            <a:off x="264590" y="0"/>
            <a:ext cx="9905998" cy="717752"/>
          </a:xfrm>
        </p:spPr>
        <p:txBody>
          <a:bodyPr/>
          <a:lstStyle/>
          <a:p>
            <a:r>
              <a:rPr lang="en-IN" dirty="0"/>
              <a:t>references</a:t>
            </a:r>
          </a:p>
        </p:txBody>
      </p:sp>
      <p:sp>
        <p:nvSpPr>
          <p:cNvPr id="3" name="Content Placeholder 2">
            <a:extLst>
              <a:ext uri="{FF2B5EF4-FFF2-40B4-BE49-F238E27FC236}">
                <a16:creationId xmlns:a16="http://schemas.microsoft.com/office/drawing/2014/main" id="{8216DE78-D4BE-43D5-C437-974B30BEA6B5}"/>
              </a:ext>
            </a:extLst>
          </p:cNvPr>
          <p:cNvSpPr>
            <a:spLocks noGrp="1"/>
          </p:cNvSpPr>
          <p:nvPr>
            <p:ph idx="1"/>
          </p:nvPr>
        </p:nvSpPr>
        <p:spPr>
          <a:xfrm>
            <a:off x="87682" y="613774"/>
            <a:ext cx="12104318" cy="7077207"/>
          </a:xfrm>
        </p:spPr>
        <p:txBody>
          <a:bodyPr>
            <a:normAutofit/>
          </a:bodyPr>
          <a:lstStyle/>
          <a:p>
            <a:pPr>
              <a:spcAft>
                <a:spcPts val="800"/>
              </a:spcAft>
            </a:pP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Abualoush</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Bataineh</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 and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Alrowwad</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A.A., 2018. The role of the knowledge management process and intellectual capital as intermediary variables between knowledge management infrastructure and organization performance.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Interdisciplinary Journal of Information, Knowledge, and Management</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13</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p.279.</a:t>
            </a:r>
          </a:p>
          <a:p>
            <a:pPr>
              <a:spcAft>
                <a:spcPts val="800"/>
              </a:spcAft>
            </a:pPr>
            <a:r>
              <a:rPr lang="en-IN"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Adoli</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H.L. and </a:t>
            </a:r>
            <a:r>
              <a:rPr lang="en-IN" sz="18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Kilika</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J.M., 2020. Conceptualizing the role of leadership strategy in the context of strategic management process: A review of the literature. </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Economics and Business</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8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r>
              <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a:t>
            </a:r>
            <a:endPar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Almutairi, M.A. and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Alsawalhah</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A.A., 2020. The Impact of Strategies Human Resource Management on Organizational Commitment. (An Applied Study on Employees in Jordanian Islamic Banks).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Modern Applied Science</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14</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p.14.</a:t>
            </a:r>
          </a:p>
          <a:p>
            <a:pPr>
              <a:spcAft>
                <a:spcPts val="800"/>
              </a:spcAft>
            </a:pP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Hamouche</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2021. Human resource management and the COVID-19 crisis: Implications, challenges, opportunities, and future organizational directions.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Management &amp; Organization</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pp.1-16.</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Hamza, P.A., Othman, B.J.,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Gardi</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B.,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Sorguli</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S., Aziz, H.M., Ahmed, S.A., Sabir, B.Y., Ismael, N.B., Ali, B.J. and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Anwr</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G., 2021. Recruitment and selection: The relationship between recruitment and selection with organizational performance.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Engineering, Business, and Management</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a:t>
            </a:r>
            <a:endParaRPr lang="en-GB"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a:spcAft>
                <a:spcPts val="800"/>
              </a:spcAft>
            </a:pP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Hanif, S., Ali, S.N.,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Hassanein</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Khunti</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K. and Hanif, W., 2020. Managing People with Diabetes Fasting for Ramadan During the COVID</a:t>
            </a:r>
            <a:r>
              <a:rPr lang="en-IN" sz="1600" dirty="0">
                <a:solidFill>
                  <a:schemeClr val="tx1"/>
                </a:solidFill>
                <a:effectLst/>
                <a:latin typeface="Cambria Math" panose="02040503050406030204" pitchFamily="18" charset="0"/>
                <a:ea typeface="Calibri" panose="020F0502020204030204" pitchFamily="34" charset="0"/>
                <a:cs typeface="Cambria Math" panose="02040503050406030204" pitchFamily="18" charset="0"/>
              </a:rPr>
              <a:t>‐</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19 Pandemic: A South Asian Health Foundation Update.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Diabetic Medicine</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37</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(7), pp.1094-1102.</a:t>
            </a:r>
          </a:p>
          <a:p>
            <a:pPr algn="just">
              <a:lnSpc>
                <a:spcPct val="150000"/>
              </a:lnSpc>
              <a:spcAft>
                <a:spcPts val="800"/>
              </a:spcAft>
            </a:pPr>
            <a:endParaRPr lang="en-IN" sz="18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Tree>
    <p:extLst>
      <p:ext uri="{BB962C8B-B14F-4D97-AF65-F5344CB8AC3E}">
        <p14:creationId xmlns:p14="http://schemas.microsoft.com/office/powerpoint/2010/main" val="126787448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E9DD785-6A3B-E36A-2773-B94F0DE73993}"/>
              </a:ext>
            </a:extLst>
          </p:cNvPr>
          <p:cNvSpPr>
            <a:spLocks noGrp="1"/>
          </p:cNvSpPr>
          <p:nvPr>
            <p:ph idx="1"/>
          </p:nvPr>
        </p:nvSpPr>
        <p:spPr>
          <a:xfrm>
            <a:off x="0" y="212942"/>
            <a:ext cx="12192000" cy="6645057"/>
          </a:xfrm>
        </p:spPr>
        <p:txBody>
          <a:bodyPr/>
          <a:lstStyle/>
          <a:p>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Hopper, E., 2020. Maslow’s hierarchy of needs explained.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ThoughtCo, ThoughtCo</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24</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p>
          <a:p>
            <a:r>
              <a:rPr lang="en-IN" sz="1600" dirty="0">
                <a:solidFill>
                  <a:schemeClr val="tx1"/>
                </a:solidFill>
                <a:effectLst/>
                <a:latin typeface="Times New Roman" panose="02020603050405020304" pitchFamily="18" charset="0"/>
                <a:ea typeface="Calibri" panose="020F0502020204030204" pitchFamily="34" charset="0"/>
              </a:rPr>
              <a:t>Mokhtar, S.A., Katan, H. and </a:t>
            </a:r>
            <a:r>
              <a:rPr lang="en-IN" sz="1600" dirty="0" err="1">
                <a:solidFill>
                  <a:schemeClr val="tx1"/>
                </a:solidFill>
                <a:effectLst/>
                <a:latin typeface="Times New Roman" panose="02020603050405020304" pitchFamily="18" charset="0"/>
                <a:ea typeface="Calibri" panose="020F0502020204030204" pitchFamily="34" charset="0"/>
              </a:rPr>
              <a:t>Hidayat</a:t>
            </a:r>
            <a:r>
              <a:rPr lang="en-IN" sz="1600" dirty="0">
                <a:solidFill>
                  <a:schemeClr val="tx1"/>
                </a:solidFill>
                <a:effectLst/>
                <a:latin typeface="Times New Roman" panose="02020603050405020304" pitchFamily="18" charset="0"/>
                <a:ea typeface="Calibri" panose="020F0502020204030204" pitchFamily="34" charset="0"/>
              </a:rPr>
              <a:t>-</a:t>
            </a:r>
            <a:r>
              <a:rPr lang="en-IN" sz="1600" dirty="0" err="1">
                <a:solidFill>
                  <a:schemeClr val="tx1"/>
                </a:solidFill>
                <a:effectLst/>
                <a:latin typeface="Times New Roman" panose="02020603050405020304" pitchFamily="18" charset="0"/>
                <a:ea typeface="Calibri" panose="020F0502020204030204" pitchFamily="34" charset="0"/>
              </a:rPr>
              <a:t>ur</a:t>
            </a:r>
            <a:r>
              <a:rPr lang="en-IN" sz="1600" dirty="0">
                <a:solidFill>
                  <a:schemeClr val="tx1"/>
                </a:solidFill>
                <a:effectLst/>
                <a:latin typeface="Times New Roman" panose="02020603050405020304" pitchFamily="18" charset="0"/>
                <a:ea typeface="Calibri" panose="020F0502020204030204" pitchFamily="34" charset="0"/>
              </a:rPr>
              <a:t>-Rehman, I., 2018. Instructors’ </a:t>
            </a:r>
            <a:r>
              <a:rPr lang="en-IN" sz="1600" dirty="0" err="1">
                <a:solidFill>
                  <a:schemeClr val="tx1"/>
                </a:solidFill>
                <a:effectLst/>
                <a:latin typeface="Times New Roman" panose="02020603050405020304" pitchFamily="18" charset="0"/>
                <a:ea typeface="Calibri" panose="020F0502020204030204" pitchFamily="34" charset="0"/>
              </a:rPr>
              <a:t>behavioral</a:t>
            </a:r>
            <a:r>
              <a:rPr lang="en-IN" sz="1600" dirty="0">
                <a:solidFill>
                  <a:schemeClr val="tx1"/>
                </a:solidFill>
                <a:effectLst/>
                <a:latin typeface="Times New Roman" panose="02020603050405020304" pitchFamily="18" charset="0"/>
                <a:ea typeface="Calibri" panose="020F0502020204030204" pitchFamily="34" charset="0"/>
              </a:rPr>
              <a:t> intention to use learning management system: An integrated TAM perspective. </a:t>
            </a:r>
            <a:r>
              <a:rPr lang="en-IN" sz="1600" i="1" dirty="0">
                <a:solidFill>
                  <a:schemeClr val="tx1"/>
                </a:solidFill>
                <a:effectLst/>
                <a:latin typeface="Times New Roman" panose="02020603050405020304" pitchFamily="18" charset="0"/>
                <a:ea typeface="Calibri" panose="020F0502020204030204" pitchFamily="34" charset="0"/>
              </a:rPr>
              <a:t>TEM Journal</a:t>
            </a:r>
            <a:r>
              <a:rPr lang="en-IN" sz="1600" dirty="0">
                <a:solidFill>
                  <a:schemeClr val="tx1"/>
                </a:solidFill>
                <a:effectLst/>
                <a:latin typeface="Times New Roman" panose="02020603050405020304" pitchFamily="18" charset="0"/>
                <a:ea typeface="Calibri" panose="020F0502020204030204" pitchFamily="34" charset="0"/>
              </a:rPr>
              <a:t>, </a:t>
            </a:r>
            <a:r>
              <a:rPr lang="en-IN" sz="1600" i="1" dirty="0">
                <a:solidFill>
                  <a:schemeClr val="tx1"/>
                </a:solidFill>
                <a:effectLst/>
                <a:latin typeface="Times New Roman" panose="02020603050405020304" pitchFamily="18" charset="0"/>
                <a:ea typeface="Calibri" panose="020F0502020204030204" pitchFamily="34" charset="0"/>
              </a:rPr>
              <a:t>7</a:t>
            </a:r>
            <a:r>
              <a:rPr lang="en-IN" sz="1600" dirty="0">
                <a:solidFill>
                  <a:schemeClr val="tx1"/>
                </a:solidFill>
                <a:effectLst/>
                <a:latin typeface="Times New Roman" panose="02020603050405020304" pitchFamily="18" charset="0"/>
                <a:ea typeface="Calibri" panose="020F0502020204030204" pitchFamily="34" charset="0"/>
              </a:rPr>
              <a:t>(3), p.513.</a:t>
            </a:r>
          </a:p>
          <a:p>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Mulolli</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and </a:t>
            </a:r>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Islami</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X., 2020. The competitive role of human resource management strategies on SMEs in a transitional economy. </a:t>
            </a:r>
            <a:r>
              <a:rPr lang="en-IN" sz="16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Mulolli</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E., </a:t>
            </a:r>
            <a:r>
              <a:rPr lang="en-IN" sz="16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Boskovska</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&amp; </a:t>
            </a:r>
            <a:r>
              <a:rPr lang="en-IN" sz="16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Islami</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Xh</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.(2020). The competitive role of human resource management strategies on SMEs in a transitional economy. International Journal of Multidisciplinary and Current Research</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8</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(4), pp.521-529.</a:t>
            </a:r>
          </a:p>
          <a:p>
            <a:r>
              <a:rPr lang="en-IN" sz="1600" dirty="0" err="1">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Roppolo</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L.P., Morris, D.W., Khan, F., Downs, R., Metzger, J., Carder, T., Wong, A.H. and Wilson, M.P., 2020. Improving the management of acutely agitated patients in the emergency department through the implementation of Project BETA (Best Practices in the Evaluation and Treatment of Agitation).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Journal of the American College of Emergency Physicians Open</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1</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(5), pp.898-907.</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Shi, Y. and Lin, X., 2021. A Test of Maslow's Hierarchy of Needs Concept by a Correlational Model among Adult Learners. </a:t>
            </a:r>
            <a:r>
              <a:rPr lang="en-IN" sz="1600" i="1"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American Association for Adult and Continuing Education</a:t>
            </a:r>
            <a:r>
              <a:rPr lang="en-IN"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600" dirty="0">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spcAft>
                <a:spcPts val="800"/>
              </a:spcAft>
              <a:buNone/>
            </a:pPr>
            <a:endParaRPr lang="en-GB" sz="1600" dirty="0">
              <a:solidFill>
                <a:schemeClr val="tx1"/>
              </a:solidFill>
            </a:endParaRPr>
          </a:p>
        </p:txBody>
      </p:sp>
    </p:spTree>
    <p:extLst>
      <p:ext uri="{BB962C8B-B14F-4D97-AF65-F5344CB8AC3E}">
        <p14:creationId xmlns:p14="http://schemas.microsoft.com/office/powerpoint/2010/main" val="221341387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esh">
  <a:themeElements>
    <a:clrScheme name="Mesh">
      <a:dk1>
        <a:sysClr val="windowText" lastClr="000000"/>
      </a:dk1>
      <a:lt1>
        <a:sysClr val="window" lastClr="FFFFFF"/>
      </a:lt1>
      <a:dk2>
        <a:srgbClr val="363D46"/>
      </a:dk2>
      <a:lt2>
        <a:srgbClr val="EBEBEB"/>
      </a:lt2>
      <a:accent1>
        <a:srgbClr val="6F6F6F"/>
      </a:accent1>
      <a:accent2>
        <a:srgbClr val="BFBFA5"/>
      </a:accent2>
      <a:accent3>
        <a:srgbClr val="DCD084"/>
      </a:accent3>
      <a:accent4>
        <a:srgbClr val="E7BF5F"/>
      </a:accent4>
      <a:accent5>
        <a:srgbClr val="E9A039"/>
      </a:accent5>
      <a:accent6>
        <a:srgbClr val="CF7133"/>
      </a:accent6>
      <a:hlink>
        <a:srgbClr val="F28943"/>
      </a:hlink>
      <a:folHlink>
        <a:srgbClr val="F1B76C"/>
      </a:folHlink>
    </a:clrScheme>
    <a:fontScheme name="Mesh">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Mesh">
      <a:fillStyleLst>
        <a:solidFill>
          <a:schemeClr val="phClr"/>
        </a:solidFill>
        <a:gradFill rotWithShape="1">
          <a:gsLst>
            <a:gs pos="0">
              <a:schemeClr val="phClr">
                <a:tint val="60000"/>
                <a:lumMod val="110000"/>
              </a:schemeClr>
            </a:gs>
            <a:gs pos="100000">
              <a:schemeClr val="phClr">
                <a:tint val="82000"/>
              </a:schemeClr>
            </a:gs>
          </a:gsLst>
          <a:lin ang="5400000" scaled="0"/>
        </a:gradFill>
        <a:gradFill rotWithShape="1">
          <a:gsLst>
            <a:gs pos="0">
              <a:schemeClr val="phClr">
                <a:tint val="96000"/>
                <a:lumMod val="104000"/>
              </a:schemeClr>
            </a:gs>
            <a:gs pos="100000">
              <a:schemeClr val="phClr">
                <a:shade val="84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50800" dist="25400" dir="13500000">
              <a:srgbClr val="000000">
                <a:alpha val="55000"/>
              </a:srgbClr>
            </a:innerShdw>
          </a:effectLst>
        </a:effectStyle>
        <a:effectStyle>
          <a:effectLst>
            <a:outerShdw blurRad="50800" dist="38100" dir="5400000" rotWithShape="0">
              <a:srgbClr val="000000">
                <a:alpha val="60000"/>
              </a:srgbClr>
            </a:outerShdw>
          </a:effectLst>
          <a:scene3d>
            <a:camera prst="orthographicFront">
              <a:rot lat="0" lon="0" rev="0"/>
            </a:camera>
            <a:lightRig rig="threePt" dir="tl"/>
          </a:scene3d>
          <a:sp3d>
            <a:bevelT w="25400" h="25400" prst="slope"/>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28000"/>
                <a:satMod val="94000"/>
                <a:lumMod val="20000"/>
              </a:schemeClr>
              <a:schemeClr val="phClr">
                <a:tint val="94000"/>
                <a:shade val="84000"/>
                <a:satMod val="148000"/>
                <a:lumMod val="114000"/>
              </a:schemeClr>
            </a:duotone>
          </a:blip>
          <a:stretch/>
        </a:blipFill>
      </a:bgFillStyleLst>
    </a:fmtScheme>
  </a:themeElements>
  <a:objectDefaults/>
  <a:extraClrSchemeLst/>
  <a:extLst>
    <a:ext uri="{05A4C25C-085E-4340-85A3-A5531E510DB2}">
      <thm15:themeFamily xmlns:thm15="http://schemas.microsoft.com/office/thememl/2012/main" name="Mesh" id="{789EC3FE-34FD-429C-9918-760025E6C145}" vid="{B8BE45C0-8141-4D58-8C71-A009BC26FBB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TM03457485[[fn=Mesh]]</Template>
  <TotalTime>0</TotalTime>
  <Words>929</Words>
  <Application>Microsoft Office PowerPoint</Application>
  <PresentationFormat>Widescreen</PresentationFormat>
  <Paragraphs>70</Paragraphs>
  <Slides>11</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Cambria Math</vt:lpstr>
      <vt:lpstr>Century Gothic</vt:lpstr>
      <vt:lpstr>Times New Roman</vt:lpstr>
      <vt:lpstr>Mesh</vt:lpstr>
      <vt:lpstr>Managing People</vt:lpstr>
      <vt:lpstr>Table of content</vt:lpstr>
      <vt:lpstr>Introduction</vt:lpstr>
      <vt:lpstr>Human resource management strategies</vt:lpstr>
      <vt:lpstr>Analysis of the relationship between structure, culture, people, and organizational performance.</vt:lpstr>
      <vt:lpstr>Role of leadership</vt:lpstr>
      <vt:lpstr>Evaluation of behavioral approach to management</vt:lpstr>
      <vt:lpstr>Theoretical arguments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People</dc:title>
  <dc:creator>Ionela Dobrin</dc:creator>
  <cp:lastModifiedBy>Ionela Dobrin (2111156)</cp:lastModifiedBy>
  <cp:revision>5</cp:revision>
  <dcterms:created xsi:type="dcterms:W3CDTF">2022-10-12T12:20:27Z</dcterms:created>
  <dcterms:modified xsi:type="dcterms:W3CDTF">2022-10-23T15:14:15Z</dcterms:modified>
</cp:coreProperties>
</file>