
<file path=[Content_Types].xml><?xml version="1.0" encoding="utf-8"?>
<Types xmlns="http://schemas.openxmlformats.org/package/2006/content-types">
  <Override PartName="/ppt/slides/slide29.xml" ContentType="application/vnd.openxmlformats-officedocument.presentationml.slide+xml"/>
  <Override PartName="/ppt/slides/slide47.xml" ContentType="application/vnd.openxmlformats-officedocument.presentationml.slide+xml"/>
  <Override PartName="/ppt/slides/slide58.xml" ContentType="application/vnd.openxmlformats-officedocument.presentationml.slide+xml"/>
  <Override PartName="/ppt/slides/slide76.xml" ContentType="application/vnd.openxmlformats-officedocument.presentationml.slide+xml"/>
  <Override PartName="/ppt/slides/slide94.xml" ContentType="application/vnd.openxmlformats-officedocument.presentationml.slide+xml"/>
  <Override PartName="/ppt/notesSlides/notesSlide2.xml" ContentType="application/vnd.openxmlformats-officedocument.presentationml.notesSlide+xml"/>
  <Override PartName="/ppt/slides/slide4.xml" ContentType="application/vnd.openxmlformats-officedocument.presentationml.slide+xml"/>
  <Override PartName="/ppt/slides/slide18.xml" ContentType="application/vnd.openxmlformats-officedocument.presentationml.slide+xml"/>
  <Override PartName="/ppt/slides/slide36.xml" ContentType="application/vnd.openxmlformats-officedocument.presentationml.slide+xml"/>
  <Override PartName="/ppt/slides/slide54.xml" ContentType="application/vnd.openxmlformats-officedocument.presentationml.slide+xml"/>
  <Override PartName="/ppt/slides/slide65.xml" ContentType="application/vnd.openxmlformats-officedocument.presentationml.slide+xml"/>
  <Override PartName="/ppt/slides/slide83.xml" ContentType="application/vnd.openxmlformats-officedocument.presentationml.slide+xml"/>
  <Override PartName="/ppt/slides/slide102.xml" ContentType="application/vnd.openxmlformats-officedocument.presentationml.slide+xml"/>
  <Override PartName="/ppt/slideLayouts/slideLayout6.xml" ContentType="application/vnd.openxmlformats-officedocument.presentationml.slideLayout+xml"/>
  <Override PartName="/ppt/slides/slide25.xml" ContentType="application/vnd.openxmlformats-officedocument.presentationml.slide+xml"/>
  <Override PartName="/ppt/slides/slide43.xml" ContentType="application/vnd.openxmlformats-officedocument.presentationml.slide+xml"/>
  <Override PartName="/ppt/slides/slide72.xml" ContentType="application/vnd.openxmlformats-officedocument.presentationml.slide+xml"/>
  <Override PartName="/ppt/slides/slide90.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xml" ContentType="application/xml"/>
  <Override PartName="/ppt/slides/slide14.xml" ContentType="application/vnd.openxmlformats-officedocument.presentationml.slide+xml"/>
  <Override PartName="/ppt/slides/slide32.xml" ContentType="application/vnd.openxmlformats-officedocument.presentationml.slide+xml"/>
  <Override PartName="/ppt/slides/slide50.xml" ContentType="application/vnd.openxmlformats-officedocument.presentationml.slide+xml"/>
  <Override PartName="/ppt/slides/slide61.xml" ContentType="application/vnd.openxmlformats-officedocument.presentationml.slide+xml"/>
  <Override PartName="/ppt/notesMasters/notesMaster1.xml" ContentType="application/vnd.openxmlformats-officedocument.presentationml.notesMaster+xml"/>
  <Override PartName="/ppt/slides/slide1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charts/chart7.xml" ContentType="application/vnd.openxmlformats-officedocument.drawingml.chart+xml"/>
  <Override PartName="/ppt/slides/slide99.xml" ContentType="application/vnd.openxmlformats-officedocument.presentationml.slide+xml"/>
  <Default Extension="xlsx" ContentType="application/vnd.openxmlformats-officedocument.spreadsheetml.sheet"/>
  <Override PartName="/ppt/charts/chart3.xml" ContentType="application/vnd.openxmlformats-officedocument.drawingml.chart+xml"/>
  <Default Extension="doc" ContentType="application/msword"/>
  <Override PartName="/ppt/slides/slide9.xml" ContentType="application/vnd.openxmlformats-officedocument.presentationml.slide+xml"/>
  <Override PartName="/ppt/slides/slide59.xml" ContentType="application/vnd.openxmlformats-officedocument.presentationml.slide+xml"/>
  <Override PartName="/ppt/slides/slide77.xml" ContentType="application/vnd.openxmlformats-officedocument.presentationml.slide+xml"/>
  <Override PartName="/ppt/slides/slide88.xml" ContentType="application/vnd.openxmlformats-officedocument.presentationml.slide+xml"/>
  <Override PartName="/ppt/slides/slide107.xml" ContentType="application/vnd.openxmlformats-officedocument.presentationml.slide+xml"/>
  <Override PartName="/ppt/viewProps.xml" ContentType="application/vnd.openxmlformats-officedocument.presentationml.viewProps+xml"/>
  <Override PartName="/ppt/slides/slide5.xml" ContentType="application/vnd.openxmlformats-officedocument.presentationml.slide+xml"/>
  <Override PartName="/ppt/slides/slide19.xml" ContentType="application/vnd.openxmlformats-officedocument.presentationml.slide+xml"/>
  <Override PartName="/ppt/slides/slide48.xml" ContentType="application/vnd.openxmlformats-officedocument.presentationml.slide+xml"/>
  <Override PartName="/ppt/slides/slide66.xml" ContentType="application/vnd.openxmlformats-officedocument.presentationml.slide+xml"/>
  <Override PartName="/ppt/slides/slide95.xml" ContentType="application/vnd.openxmlformats-officedocument.presentationml.slide+xml"/>
  <Override PartName="/ppt/slides/slide103.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3.xml" ContentType="application/vnd.openxmlformats-officedocument.presentationml.notesSlide+xml"/>
  <Override PartName="/ppt/slides/slide26.xml" ContentType="application/vnd.openxmlformats-officedocument.presentationml.slide+xml"/>
  <Override PartName="/ppt/slides/slide37.xml" ContentType="application/vnd.openxmlformats-officedocument.presentationml.slide+xml"/>
  <Override PartName="/ppt/slides/slide55.xml" ContentType="application/vnd.openxmlformats-officedocument.presentationml.slide+xml"/>
  <Override PartName="/ppt/slides/slide73.xml" ContentType="application/vnd.openxmlformats-officedocument.presentationml.slide+xml"/>
  <Override PartName="/ppt/slides/slide84.xml" ContentType="application/vnd.openxmlformats-officedocument.presentationml.slide+xml"/>
  <Override PartName="/ppt/presProps.xml" ContentType="application/vnd.openxmlformats-officedocument.presentationml.presProps+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33.xml" ContentType="application/vnd.openxmlformats-officedocument.presentationml.slide+xml"/>
  <Override PartName="/ppt/slides/slide44.xml" ContentType="application/vnd.openxmlformats-officedocument.presentationml.slide+xml"/>
  <Override PartName="/ppt/slides/slide62.xml" ContentType="application/vnd.openxmlformats-officedocument.presentationml.slide+xml"/>
  <Override PartName="/ppt/slides/slide80.xml" ContentType="application/vnd.openxmlformats-officedocument.presentationml.slide+xml"/>
  <Override PartName="/ppt/slides/slide91.xml" ContentType="application/vnd.openxmlformats-officedocument.presentationml.slide+xml"/>
  <Override PartName="/ppt/slides/slide110.xml" ContentType="application/vnd.openxmlformats-officedocument.presentationml.slide+xml"/>
  <Override PartName="/ppt/slideLayouts/slideLayout3.xml" ContentType="application/vnd.openxmlformats-officedocument.presentationml.slideLayout+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s/slide51.xml" ContentType="application/vnd.openxmlformats-officedocument.presentationml.slide+xml"/>
  <Override PartName="/ppt/slides/slide60.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charts/chart8.xml" ContentType="application/vnd.openxmlformats-officedocument.drawingml.chart+xml"/>
  <Default Extension="wdp" ContentType="image/vnd.ms-photo"/>
  <Override PartName="/ppt/slideLayouts/slideLayout10.xml" ContentType="application/vnd.openxmlformats-officedocument.presentationml.slideLayout+xml"/>
  <Default Extension="gif" ContentType="image/gif"/>
  <Override PartName="/ppt/charts/chart6.xml" ContentType="application/vnd.openxmlformats-officedocument.drawingml.chart+xml"/>
  <Default Extension="vml" ContentType="application/vnd.openxmlformats-officedocument.vmlDrawing"/>
  <Override PartName="/ppt/slides/slide89.xml" ContentType="application/vnd.openxmlformats-officedocument.presentationml.slide+xml"/>
  <Override PartName="/ppt/slides/slide98.xml" ContentType="application/vnd.openxmlformats-officedocument.presentationml.slide+xml"/>
  <Override PartName="/ppt/slides/slide108.xml" ContentType="application/vnd.openxmlformats-officedocument.presentationml.slide+xml"/>
  <Override PartName="/ppt/charts/chart4.xml" ContentType="application/vnd.openxmlformats-officedocument.drawingml.chart+xml"/>
  <Override PartName="/ppt/slides/slide8.xml" ContentType="application/vnd.openxmlformats-officedocument.presentationml.slide+xml"/>
  <Override PartName="/ppt/slides/slide49.xml" ContentType="application/vnd.openxmlformats-officedocument.presentationml.slide+xml"/>
  <Override PartName="/ppt/slides/slide69.xml" ContentType="application/vnd.openxmlformats-officedocument.presentationml.slide+xml"/>
  <Override PartName="/ppt/slides/slide78.xml" ContentType="application/vnd.openxmlformats-officedocument.presentationml.slide+xml"/>
  <Override PartName="/ppt/slides/slide87.xml" ContentType="application/vnd.openxmlformats-officedocument.presentationml.slide+xml"/>
  <Override PartName="/ppt/slides/slide96.xml" ContentType="application/vnd.openxmlformats-officedocument.presentationml.slide+xml"/>
  <Override PartName="/ppt/slides/slide106.xml" ContentType="application/vnd.openxmlformats-officedocument.presentationml.slide+xml"/>
  <Override PartName="/ppt/handoutMasters/handoutMaster1.xml" ContentType="application/vnd.openxmlformats-officedocument.presentationml.handoutMaster+xml"/>
  <Override PartName="/ppt/charts/chart2.xml" ContentType="application/vnd.openxmlformats-officedocument.drawingml.chart+xml"/>
  <Override PartName="/ppt/notesSlides/notesSlide4.xml" ContentType="application/vnd.openxmlformats-officedocument.presentationml.notesSlide+xml"/>
  <Override PartName="/docProps/core.xml" ContentType="application/vnd.openxmlformats-package.core-properties+xml"/>
  <Override PartName="/ppt/slides/slide6.xml" ContentType="application/vnd.openxmlformats-officedocument.presentationml.slide+xml"/>
  <Override PartName="/ppt/slides/slide38.xml" ContentType="application/vnd.openxmlformats-officedocument.presentationml.slide+xml"/>
  <Override PartName="/ppt/slides/slide56.xml" ContentType="application/vnd.openxmlformats-officedocument.presentationml.slide+xml"/>
  <Override PartName="/ppt/slides/slide67.xml" ContentType="application/vnd.openxmlformats-officedocument.presentationml.slide+xml"/>
  <Override PartName="/ppt/slides/slide85.xml" ContentType="application/vnd.openxmlformats-officedocument.presentationml.slide+xml"/>
  <Override PartName="/ppt/slides/slide104.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27.xml" ContentType="application/vnd.openxmlformats-officedocument.presentationml.slide+xml"/>
  <Override PartName="/ppt/slides/slide45.xml" ContentType="application/vnd.openxmlformats-officedocument.presentationml.slide+xml"/>
  <Override PartName="/ppt/slides/slide74.xml" ContentType="application/vnd.openxmlformats-officedocument.presentationml.slide+xml"/>
  <Override PartName="/ppt/slides/slide92.xml" ContentType="application/vnd.openxmlformats-officedocument.presentationml.slide+xml"/>
  <Override PartName="/ppt/slides/slide111.xml" ContentType="application/vnd.openxmlformats-officedocument.presentationml.slide+xml"/>
  <Override PartName="/ppt/slideLayouts/slideLayout4.xml" ContentType="application/vnd.openxmlformats-officedocument.presentationml.slideLayout+xml"/>
  <Override PartName="/ppt/theme/theme3.xml" ContentType="application/vnd.openxmlformats-officedocument.theme+xml"/>
  <Override PartName="/ppt/slides/slide2.xml" ContentType="application/vnd.openxmlformats-officedocument.presentationml.slide+xml"/>
  <Override PartName="/ppt/slides/slide16.xml" ContentType="application/vnd.openxmlformats-officedocument.presentationml.slide+xml"/>
  <Override PartName="/ppt/slides/slide34.xml" ContentType="application/vnd.openxmlformats-officedocument.presentationml.slide+xml"/>
  <Override PartName="/ppt/slides/slide52.xml" ContentType="application/vnd.openxmlformats-officedocument.presentationml.slide+xml"/>
  <Override PartName="/ppt/slides/slide63.xml" ContentType="application/vnd.openxmlformats-officedocument.presentationml.slide+xml"/>
  <Override PartName="/ppt/slides/slide81.xml" ContentType="application/vnd.openxmlformats-officedocument.presentationml.slide+xml"/>
  <Override PartName="/ppt/slides/slide100.xml" ContentType="application/vnd.openxmlformats-officedocument.presentationml.slide+xml"/>
  <Default Extension="wmf" ContentType="image/x-wmf"/>
  <Default Extension="rels" ContentType="application/vnd.openxmlformats-package.relationships+xml"/>
  <Override PartName="/ppt/slides/slide23.xml" ContentType="application/vnd.openxmlformats-officedocument.presentationml.slide+xml"/>
  <Override PartName="/ppt/slides/slide41.xml" ContentType="application/vnd.openxmlformats-officedocument.presentationml.slide+xml"/>
  <Override PartName="/ppt/slides/slide70.xml" ContentType="application/vnd.openxmlformats-officedocument.presentationml.slide+xml"/>
  <Override PartName="/ppt/slides/slide12.xml" ContentType="application/vnd.openxmlformats-officedocument.presentationml.slide+xml"/>
  <Override PartName="/ppt/slides/slide30.xml" ContentType="application/vnd.openxmlformats-officedocument.presentationml.slide+xml"/>
  <Override PartName="/ppt/slideLayouts/slideLayout11.xml" ContentType="application/vnd.openxmlformats-officedocument.presentationml.slideLayout+xml"/>
  <Override PartName="/ppt/slides/slide79.xml" ContentType="application/vnd.openxmlformats-officedocument.presentationml.slide+xml"/>
  <Override PartName="/ppt/slides/slide109.xml" ContentType="application/vnd.openxmlformats-officedocument.presentationml.slide+xml"/>
  <Override PartName="/ppt/charts/chart5.xml" ContentType="application/vnd.openxmlformats-officedocument.drawingml.chart+xml"/>
  <Override PartName="/ppt/slides/slide7.xml" ContentType="application/vnd.openxmlformats-officedocument.presentationml.slide+xml"/>
  <Override PartName="/ppt/slides/slide68.xml" ContentType="application/vnd.openxmlformats-officedocument.presentationml.slide+xml"/>
  <Override PartName="/ppt/slides/slide97.xml" ContentType="application/vnd.openxmlformats-officedocument.presentationml.slide+xml"/>
  <Override PartName="/ppt/slideLayouts/slideLayout9.xml" ContentType="application/vnd.openxmlformats-officedocument.presentationml.slideLayout+xml"/>
  <Override PartName="/ppt/charts/chart1.xml" ContentType="application/vnd.openxmlformats-officedocument.drawingml.chart+xml"/>
  <Override PartName="/ppt/notesSlides/notesSlide5.xml" ContentType="application/vnd.openxmlformats-officedocument.presentationml.notesSlide+xml"/>
  <Override PartName="/ppt/slides/slide28.xml" ContentType="application/vnd.openxmlformats-officedocument.presentationml.slide+xml"/>
  <Override PartName="/ppt/slides/slide39.xml" ContentType="application/vnd.openxmlformats-officedocument.presentationml.slide+xml"/>
  <Override PartName="/ppt/slides/slide57.xml" ContentType="application/vnd.openxmlformats-officedocument.presentationml.slide+xml"/>
  <Override PartName="/ppt/slides/slide75.xml" ContentType="application/vnd.openxmlformats-officedocument.presentationml.slide+xml"/>
  <Override PartName="/ppt/slides/slide86.xml" ContentType="application/vnd.openxmlformats-officedocument.presentationml.slide+xml"/>
  <Override PartName="/ppt/slides/slide105.xml" ContentType="application/vnd.openxmlformats-officedocument.presentationml.slide+xml"/>
  <Override PartName="/ppt/notesSlides/notesSlide1.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46.xml" ContentType="application/vnd.openxmlformats-officedocument.presentationml.slide+xml"/>
  <Override PartName="/ppt/slides/slide64.xml" ContentType="application/vnd.openxmlformats-officedocument.presentationml.slide+xml"/>
  <Override PartName="/ppt/slides/slide93.xml" ContentType="application/vnd.openxmlformats-officedocument.presentationml.slide+xml"/>
  <Override PartName="/ppt/slides/slide101.xml" ContentType="application/vnd.openxmlformats-officedocument.presentationml.slide+xml"/>
  <Override PartName="/ppt/slides/slide112.xml" ContentType="application/vnd.openxmlformats-officedocument.presentationml.slide+xml"/>
  <Override PartName="/ppt/slideLayouts/slideLayout5.xml" ContentType="application/vnd.openxmlformats-officedocument.presentationml.slideLayout+xml"/>
  <Override PartName="/ppt/slides/slide24.xml" ContentType="application/vnd.openxmlformats-officedocument.presentationml.slide+xml"/>
  <Override PartName="/ppt/slides/slide35.xml" ContentType="application/vnd.openxmlformats-officedocument.presentationml.slide+xml"/>
  <Override PartName="/ppt/slides/slide53.xml" ContentType="application/vnd.openxmlformats-officedocument.presentationml.slide+xml"/>
  <Override PartName="/ppt/slides/slide71.xml" ContentType="application/vnd.openxmlformats-officedocument.presentationml.slide+xml"/>
  <Override PartName="/ppt/slides/slide82.xml" ContentType="application/vnd.openxmlformats-officedocument.presentationml.slide+xml"/>
  <Default Extension="jpeg" ContentType="image/jpeg"/>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notesMasterIdLst>
    <p:notesMasterId r:id="rId114"/>
  </p:notesMasterIdLst>
  <p:handoutMasterIdLst>
    <p:handoutMasterId r:id="rId115"/>
  </p:handoutMasterIdLst>
  <p:sldIdLst>
    <p:sldId id="256" r:id="rId2"/>
    <p:sldId id="317" r:id="rId3"/>
    <p:sldId id="319" r:id="rId4"/>
    <p:sldId id="320" r:id="rId5"/>
    <p:sldId id="321" r:id="rId6"/>
    <p:sldId id="322" r:id="rId7"/>
    <p:sldId id="323" r:id="rId8"/>
    <p:sldId id="324" r:id="rId9"/>
    <p:sldId id="330" r:id="rId10"/>
    <p:sldId id="325" r:id="rId11"/>
    <p:sldId id="327" r:id="rId12"/>
    <p:sldId id="328" r:id="rId13"/>
    <p:sldId id="329" r:id="rId14"/>
    <p:sldId id="300" r:id="rId15"/>
    <p:sldId id="301" r:id="rId16"/>
    <p:sldId id="302" r:id="rId17"/>
    <p:sldId id="303" r:id="rId18"/>
    <p:sldId id="304" r:id="rId19"/>
    <p:sldId id="308" r:id="rId20"/>
    <p:sldId id="318" r:id="rId21"/>
    <p:sldId id="309" r:id="rId22"/>
    <p:sldId id="332" r:id="rId23"/>
    <p:sldId id="310" r:id="rId24"/>
    <p:sldId id="311" r:id="rId25"/>
    <p:sldId id="331" r:id="rId26"/>
    <p:sldId id="312" r:id="rId27"/>
    <p:sldId id="313" r:id="rId28"/>
    <p:sldId id="314" r:id="rId29"/>
    <p:sldId id="315" r:id="rId30"/>
    <p:sldId id="316" r:id="rId31"/>
    <p:sldId id="357" r:id="rId32"/>
    <p:sldId id="358" r:id="rId33"/>
    <p:sldId id="359" r:id="rId34"/>
    <p:sldId id="360" r:id="rId35"/>
    <p:sldId id="361" r:id="rId36"/>
    <p:sldId id="362" r:id="rId37"/>
    <p:sldId id="363" r:id="rId38"/>
    <p:sldId id="364" r:id="rId39"/>
    <p:sldId id="365" r:id="rId40"/>
    <p:sldId id="366" r:id="rId41"/>
    <p:sldId id="367" r:id="rId42"/>
    <p:sldId id="368" r:id="rId43"/>
    <p:sldId id="369" r:id="rId44"/>
    <p:sldId id="370" r:id="rId45"/>
    <p:sldId id="371" r:id="rId46"/>
    <p:sldId id="372" r:id="rId47"/>
    <p:sldId id="373" r:id="rId48"/>
    <p:sldId id="374" r:id="rId49"/>
    <p:sldId id="375" r:id="rId50"/>
    <p:sldId id="376" r:id="rId51"/>
    <p:sldId id="377" r:id="rId52"/>
    <p:sldId id="378" r:id="rId53"/>
    <p:sldId id="379" r:id="rId54"/>
    <p:sldId id="380" r:id="rId55"/>
    <p:sldId id="381" r:id="rId56"/>
    <p:sldId id="382" r:id="rId57"/>
    <p:sldId id="383" r:id="rId58"/>
    <p:sldId id="385" r:id="rId59"/>
    <p:sldId id="336" r:id="rId60"/>
    <p:sldId id="386" r:id="rId61"/>
    <p:sldId id="387" r:id="rId62"/>
    <p:sldId id="388" r:id="rId63"/>
    <p:sldId id="389" r:id="rId64"/>
    <p:sldId id="390" r:id="rId65"/>
    <p:sldId id="391" r:id="rId66"/>
    <p:sldId id="392" r:id="rId67"/>
    <p:sldId id="393" r:id="rId68"/>
    <p:sldId id="394" r:id="rId69"/>
    <p:sldId id="395" r:id="rId70"/>
    <p:sldId id="396" r:id="rId71"/>
    <p:sldId id="397" r:id="rId72"/>
    <p:sldId id="398" r:id="rId73"/>
    <p:sldId id="399" r:id="rId74"/>
    <p:sldId id="401" r:id="rId75"/>
    <p:sldId id="416" r:id="rId76"/>
    <p:sldId id="417" r:id="rId77"/>
    <p:sldId id="402" r:id="rId78"/>
    <p:sldId id="403" r:id="rId79"/>
    <p:sldId id="404" r:id="rId80"/>
    <p:sldId id="405" r:id="rId81"/>
    <p:sldId id="418" r:id="rId82"/>
    <p:sldId id="337" r:id="rId83"/>
    <p:sldId id="338" r:id="rId84"/>
    <p:sldId id="339" r:id="rId85"/>
    <p:sldId id="415" r:id="rId86"/>
    <p:sldId id="419" r:id="rId87"/>
    <p:sldId id="340" r:id="rId88"/>
    <p:sldId id="341" r:id="rId89"/>
    <p:sldId id="342" r:id="rId90"/>
    <p:sldId id="343" r:id="rId91"/>
    <p:sldId id="407" r:id="rId92"/>
    <p:sldId id="409" r:id="rId93"/>
    <p:sldId id="408" r:id="rId94"/>
    <p:sldId id="344" r:id="rId95"/>
    <p:sldId id="345" r:id="rId96"/>
    <p:sldId id="346" r:id="rId97"/>
    <p:sldId id="347" r:id="rId98"/>
    <p:sldId id="348" r:id="rId99"/>
    <p:sldId id="349" r:id="rId100"/>
    <p:sldId id="350" r:id="rId101"/>
    <p:sldId id="351" r:id="rId102"/>
    <p:sldId id="352" r:id="rId103"/>
    <p:sldId id="353" r:id="rId104"/>
    <p:sldId id="354" r:id="rId105"/>
    <p:sldId id="355" r:id="rId106"/>
    <p:sldId id="410" r:id="rId107"/>
    <p:sldId id="411" r:id="rId108"/>
    <p:sldId id="412" r:id="rId109"/>
    <p:sldId id="413" r:id="rId110"/>
    <p:sldId id="414" r:id="rId111"/>
    <p:sldId id="406" r:id="rId112"/>
    <p:sldId id="334" r:id="rId1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xmlns="">
        <p14:section name="Default Section" id="{7A09599E-400E-4529-A26D-9AC3D20808F7}">
          <p14:sldIdLst>
            <p14:sldId id="256"/>
            <p14:sldId id="317"/>
            <p14:sldId id="319"/>
            <p14:sldId id="320"/>
            <p14:sldId id="321"/>
            <p14:sldId id="322"/>
            <p14:sldId id="323"/>
            <p14:sldId id="324"/>
            <p14:sldId id="330"/>
            <p14:sldId id="325"/>
            <p14:sldId id="327"/>
            <p14:sldId id="328"/>
            <p14:sldId id="329"/>
            <p14:sldId id="300"/>
            <p14:sldId id="301"/>
            <p14:sldId id="302"/>
            <p14:sldId id="303"/>
            <p14:sldId id="304"/>
            <p14:sldId id="308"/>
            <p14:sldId id="318"/>
            <p14:sldId id="309"/>
            <p14:sldId id="332"/>
            <p14:sldId id="310"/>
            <p14:sldId id="311"/>
            <p14:sldId id="331"/>
            <p14:sldId id="312"/>
            <p14:sldId id="313"/>
            <p14:sldId id="314"/>
            <p14:sldId id="315"/>
            <p14:sldId id="316"/>
            <p14:sldId id="357"/>
            <p14:sldId id="336"/>
            <p14:sldId id="337"/>
            <p14:sldId id="338"/>
            <p14:sldId id="339"/>
            <p14:sldId id="340"/>
            <p14:sldId id="341"/>
            <p14:sldId id="342"/>
            <p14:sldId id="343"/>
            <p14:sldId id="344"/>
            <p14:sldId id="345"/>
            <p14:sldId id="346"/>
            <p14:sldId id="347"/>
            <p14:sldId id="348"/>
            <p14:sldId id="349"/>
            <p14:sldId id="350"/>
            <p14:sldId id="351"/>
            <p14:sldId id="352"/>
            <p14:sldId id="353"/>
            <p14:sldId id="354"/>
            <p14:sldId id="355"/>
            <p14:sldId id="334"/>
            <p14:sldId id="356"/>
          </p14:sldIdLst>
        </p14:section>
        <p14:section name="Untitled Section" id="{B726FC8F-6F1D-49ED-A0FC-D29751E9B85B}">
          <p14:sldIdLst>
            <p14:sldId id="258"/>
            <p14:sldId id="333"/>
            <p14:sldId id="285"/>
            <p14:sldId id="270"/>
            <p14:sldId id="284"/>
            <p14:sldId id="266"/>
            <p14:sldId id="268"/>
            <p14:sldId id="281"/>
            <p14:sldId id="282"/>
            <p14:sldId id="283"/>
            <p14:sldId id="259"/>
            <p14:sldId id="286"/>
            <p14:sldId id="260"/>
            <p14:sldId id="278"/>
            <p14:sldId id="271"/>
            <p14:sldId id="272"/>
            <p14:sldId id="279"/>
            <p14:sldId id="297"/>
            <p14:sldId id="280"/>
            <p14:sldId id="277"/>
            <p14:sldId id="262"/>
            <p14:sldId id="273"/>
            <p14:sldId id="288"/>
            <p14:sldId id="289"/>
            <p14:sldId id="291"/>
            <p14:sldId id="293"/>
            <p14:sldId id="294"/>
            <p14:sldId id="292"/>
            <p14:sldId id="263"/>
            <p14:sldId id="295"/>
            <p14:sldId id="296"/>
            <p14:sldId id="265"/>
            <p14:sldId id="269"/>
            <p14:sldId id="264"/>
            <p14:sldId id="276"/>
          </p14:sldIdLst>
        </p14:section>
        <p14:section name="Untitled Section" id="{84D25B23-5F3D-4EC1-8E48-5252B40A9719}">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570" autoAdjust="0"/>
    <p:restoredTop sz="94660"/>
  </p:normalViewPr>
  <p:slideViewPr>
    <p:cSldViewPr>
      <p:cViewPr varScale="1">
        <p:scale>
          <a:sx n="67" d="100"/>
          <a:sy n="67" d="100"/>
        </p:scale>
        <p:origin x="-108" y="-450"/>
      </p:cViewPr>
      <p:guideLst>
        <p:guide orient="horz" pos="3067"/>
        <p:guide pos="2880"/>
      </p:guideLst>
    </p:cSldViewPr>
  </p:slideViewPr>
  <p:notesTextViewPr>
    <p:cViewPr>
      <p:scale>
        <a:sx n="1" d="1"/>
        <a:sy n="1" d="1"/>
      </p:scale>
      <p:origin x="0" y="0"/>
    </p:cViewPr>
  </p:notesTextViewPr>
  <p:sorterViewPr>
    <p:cViewPr>
      <p:scale>
        <a:sx n="100" d="100"/>
        <a:sy n="100" d="100"/>
      </p:scale>
      <p:origin x="0" y="10416"/>
    </p:cViewPr>
  </p:sorterViewPr>
  <p:notesViewPr>
    <p:cSldViewPr>
      <p:cViewPr varScale="1">
        <p:scale>
          <a:sx n="56" d="100"/>
          <a:sy n="56" d="100"/>
        </p:scale>
        <p:origin x="-2886" y="-84"/>
      </p:cViewPr>
      <p:guideLst>
        <p:guide orient="horz" pos="2880"/>
        <p:guide pos="2160"/>
      </p:guideLst>
    </p:cSldViewPr>
  </p:notesViewPr>
  <p:gridSpacing cx="73736200" cy="7373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117" Type="http://schemas.openxmlformats.org/officeDocument/2006/relationships/viewProps" Target="viewProps.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slide" Target="slides/slide111.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87" Type="http://schemas.openxmlformats.org/officeDocument/2006/relationships/slide" Target="slides/slide86.xml"/><Relationship Id="rId102" Type="http://schemas.openxmlformats.org/officeDocument/2006/relationships/slide" Target="slides/slide101.xml"/><Relationship Id="rId110" Type="http://schemas.openxmlformats.org/officeDocument/2006/relationships/slide" Target="slides/slide109.xml"/><Relationship Id="rId115" Type="http://schemas.openxmlformats.org/officeDocument/2006/relationships/handoutMaster" Target="handoutMasters/handoutMaster1.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slide" Target="slides/slide81.xml"/><Relationship Id="rId90" Type="http://schemas.openxmlformats.org/officeDocument/2006/relationships/slide" Target="slides/slide89.xml"/><Relationship Id="rId95" Type="http://schemas.openxmlformats.org/officeDocument/2006/relationships/slide" Target="slides/slide94.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13" Type="http://schemas.openxmlformats.org/officeDocument/2006/relationships/slide" Target="slides/slide112.xml"/><Relationship Id="rId118"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slide" Target="slides/slide92.xml"/><Relationship Id="rId98" Type="http://schemas.openxmlformats.org/officeDocument/2006/relationships/slide" Target="slides/slide9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103" Type="http://schemas.openxmlformats.org/officeDocument/2006/relationships/slide" Target="slides/slide102.xml"/><Relationship Id="rId108" Type="http://schemas.openxmlformats.org/officeDocument/2006/relationships/slide" Target="slides/slide107.xml"/><Relationship Id="rId11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slide" Target="slides/slide95.xml"/><Relationship Id="rId111" Type="http://schemas.openxmlformats.org/officeDocument/2006/relationships/slide" Target="slides/slide11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6" Type="http://schemas.openxmlformats.org/officeDocument/2006/relationships/slide" Target="slides/slide105.xml"/><Relationship Id="rId114" Type="http://schemas.openxmlformats.org/officeDocument/2006/relationships/notesMaster" Target="notesMasters/notesMaster1.xml"/><Relationship Id="rId119" Type="http://schemas.openxmlformats.org/officeDocument/2006/relationships/tableStyles" Target="tableStyle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Office_Excel_2007-Arbeitsmappe1.xlsx"/></Relationships>
</file>

<file path=ppt/charts/_rels/chart2.xml.rels><?xml version="1.0" encoding="UTF-8" standalone="yes"?>
<Relationships xmlns="http://schemas.openxmlformats.org/package/2006/relationships"><Relationship Id="rId1" Type="http://schemas.openxmlformats.org/officeDocument/2006/relationships/package" Target="../embeddings/Microsoft_Office_Excel_2007-Arbeitsmappe2.xlsx"/></Relationships>
</file>

<file path=ppt/charts/_rels/chart3.xml.rels><?xml version="1.0" encoding="UTF-8" standalone="yes"?>
<Relationships xmlns="http://schemas.openxmlformats.org/package/2006/relationships"><Relationship Id="rId1" Type="http://schemas.openxmlformats.org/officeDocument/2006/relationships/package" Target="../embeddings/Microsoft_Office_Excel_2007-Arbeitsmappe3.xlsx"/></Relationships>
</file>

<file path=ppt/charts/_rels/chart4.xml.rels><?xml version="1.0" encoding="UTF-8" standalone="yes"?>
<Relationships xmlns="http://schemas.openxmlformats.org/package/2006/relationships"><Relationship Id="rId1" Type="http://schemas.openxmlformats.org/officeDocument/2006/relationships/package" Target="../embeddings/Microsoft_Office_Excel_2007-Arbeitsmappe4.xlsx"/></Relationships>
</file>

<file path=ppt/charts/_rels/chart5.xml.rels><?xml version="1.0" encoding="UTF-8" standalone="yes"?>
<Relationships xmlns="http://schemas.openxmlformats.org/package/2006/relationships"><Relationship Id="rId1" Type="http://schemas.openxmlformats.org/officeDocument/2006/relationships/package" Target="../embeddings/Microsoft_Office_Excel_2007-Arbeitsmappe5.xlsx"/></Relationships>
</file>

<file path=ppt/charts/_rels/chart6.xml.rels><?xml version="1.0" encoding="UTF-8" standalone="yes"?>
<Relationships xmlns="http://schemas.openxmlformats.org/package/2006/relationships"><Relationship Id="rId1" Type="http://schemas.openxmlformats.org/officeDocument/2006/relationships/package" Target="../embeddings/Microsoft_Office_Excel_2007-Arbeitsmappe6.xlsx"/></Relationships>
</file>

<file path=ppt/charts/_rels/chart7.xml.rels><?xml version="1.0" encoding="UTF-8" standalone="yes"?>
<Relationships xmlns="http://schemas.openxmlformats.org/package/2006/relationships"><Relationship Id="rId1" Type="http://schemas.openxmlformats.org/officeDocument/2006/relationships/package" Target="../embeddings/Microsoft_Office_Excel_2007-Arbeitsmappe7.xlsx"/></Relationships>
</file>

<file path=ppt/charts/_rels/chart8.xml.rels><?xml version="1.0" encoding="UTF-8" standalone="yes"?>
<Relationships xmlns="http://schemas.openxmlformats.org/package/2006/relationships"><Relationship Id="rId1" Type="http://schemas.openxmlformats.org/officeDocument/2006/relationships/package" Target="../embeddings/Microsoft_Office_Excel_2007-Arbeitsmappe8.xlsx"/></Relationships>
</file>

<file path=ppt/charts/chart1.xml><?xml version="1.0" encoding="utf-8"?>
<c:chartSpace xmlns:c="http://schemas.openxmlformats.org/drawingml/2006/chart" xmlns:a="http://schemas.openxmlformats.org/drawingml/2006/main" xmlns:r="http://schemas.openxmlformats.org/officeDocument/2006/relationships">
  <c:date1904 val="1"/>
  <c:lang val="en-GB"/>
  <c:style val="3"/>
  <c:chart>
    <c:autoTitleDeleted val="1"/>
    <c:view3D>
      <c:perspective val="0"/>
    </c:view3D>
    <c:floor>
      <c:spPr>
        <a:noFill/>
        <a:ln w="9525">
          <a:noFill/>
        </a:ln>
      </c:spPr>
    </c:floor>
    <c:sideWall>
      <c:spPr>
        <a:noFill/>
      </c:spPr>
    </c:sideWall>
    <c:backWall>
      <c:spPr>
        <a:noFill/>
        <a:ln w="25400">
          <a:noFill/>
        </a:ln>
      </c:spPr>
    </c:backWall>
    <c:plotArea>
      <c:layout/>
      <c:area3DChart>
        <c:grouping val="standard"/>
        <c:ser>
          <c:idx val="0"/>
          <c:order val="0"/>
          <c:tx>
            <c:strRef>
              <c:f>Sheet1!$B$1</c:f>
              <c:strCache>
                <c:ptCount val="1"/>
                <c:pt idx="0">
                  <c:v>Series 1</c:v>
                </c:pt>
              </c:strCache>
            </c:strRef>
          </c:tx>
          <c:cat>
            <c:numRef>
              <c:f>Sheet1!$A$2:$A$7</c:f>
              <c:numCache>
                <c:formatCode>General</c:formatCode>
                <c:ptCount val="6"/>
              </c:numCache>
            </c:numRef>
          </c:cat>
          <c:val>
            <c:numRef>
              <c:f>Sheet1!$B$2:$B$7</c:f>
              <c:numCache>
                <c:formatCode>General</c:formatCode>
                <c:ptCount val="6"/>
                <c:pt idx="0">
                  <c:v>2</c:v>
                </c:pt>
                <c:pt idx="1">
                  <c:v>8</c:v>
                </c:pt>
                <c:pt idx="2">
                  <c:v>40</c:v>
                </c:pt>
                <c:pt idx="3">
                  <c:v>50</c:v>
                </c:pt>
                <c:pt idx="4">
                  <c:v>70</c:v>
                </c:pt>
                <c:pt idx="5">
                  <c:v>100</c:v>
                </c:pt>
              </c:numCache>
            </c:numRef>
          </c:val>
        </c:ser>
        <c:axId val="282328064"/>
        <c:axId val="283378432"/>
        <c:axId val="282297664"/>
      </c:area3DChart>
      <c:catAx>
        <c:axId val="282328064"/>
        <c:scaling>
          <c:orientation val="minMax"/>
        </c:scaling>
        <c:axPos val="b"/>
        <c:numFmt formatCode="General" sourceLinked="1"/>
        <c:tickLblPos val="nextTo"/>
        <c:crossAx val="283378432"/>
        <c:crosses val="autoZero"/>
        <c:auto val="1"/>
        <c:lblAlgn val="ctr"/>
        <c:lblOffset val="100"/>
      </c:catAx>
      <c:valAx>
        <c:axId val="283378432"/>
        <c:scaling>
          <c:orientation val="minMax"/>
        </c:scaling>
        <c:axPos val="l"/>
        <c:numFmt formatCode="General" sourceLinked="1"/>
        <c:tickLblPos val="nextTo"/>
        <c:txPr>
          <a:bodyPr/>
          <a:lstStyle/>
          <a:p>
            <a:pPr>
              <a:defRPr>
                <a:solidFill>
                  <a:schemeClr val="accent2">
                    <a:lumMod val="20000"/>
                    <a:lumOff val="80000"/>
                  </a:schemeClr>
                </a:solidFill>
              </a:defRPr>
            </a:pPr>
            <a:endParaRPr lang="en-US"/>
          </a:p>
        </c:txPr>
        <c:crossAx val="282328064"/>
        <c:crosses val="autoZero"/>
        <c:crossBetween val="midCat"/>
      </c:valAx>
      <c:serAx>
        <c:axId val="282297664"/>
        <c:scaling>
          <c:orientation val="minMax"/>
        </c:scaling>
        <c:axPos val="b"/>
        <c:tickLblPos val="nextTo"/>
        <c:crossAx val="283378432"/>
        <c:crosses val="autoZero"/>
      </c:serAx>
      <c:spPr>
        <a:ln w="25400">
          <a:noFill/>
        </a:ln>
      </c:spPr>
    </c:plotArea>
    <c:plotVisOnly val="1"/>
    <c:dispBlanksAs val="zero"/>
  </c:chart>
  <c:txPr>
    <a:bodyPr/>
    <a:lstStyle/>
    <a:p>
      <a:pPr>
        <a:defRPr sz="1800"/>
      </a:pPr>
      <a:endParaRPr lang="en-US"/>
    </a:p>
  </c:txPr>
  <c:externalData r:id="rId1"/>
</c:chartSpace>
</file>

<file path=ppt/charts/chart2.xml><?xml version="1.0" encoding="utf-8"?>
<c:chartSpace xmlns:c="http://schemas.openxmlformats.org/drawingml/2006/chart" xmlns:a="http://schemas.openxmlformats.org/drawingml/2006/main" xmlns:r="http://schemas.openxmlformats.org/officeDocument/2006/relationships">
  <c:date1904 val="1"/>
  <c:lang val="en-GB"/>
  <c:style val="3"/>
  <c:chart>
    <c:autoTitleDeleted val="1"/>
    <c:view3D>
      <c:perspective val="0"/>
    </c:view3D>
    <c:floor>
      <c:spPr>
        <a:noFill/>
        <a:ln w="9525">
          <a:noFill/>
        </a:ln>
      </c:spPr>
    </c:floor>
    <c:sideWall>
      <c:spPr>
        <a:noFill/>
      </c:spPr>
    </c:sideWall>
    <c:backWall>
      <c:spPr>
        <a:noFill/>
        <a:ln w="25400">
          <a:noFill/>
        </a:ln>
      </c:spPr>
    </c:backWall>
    <c:plotArea>
      <c:layout/>
      <c:area3DChart>
        <c:grouping val="standard"/>
        <c:ser>
          <c:idx val="0"/>
          <c:order val="0"/>
          <c:tx>
            <c:strRef>
              <c:f>Sheet1!$B$1</c:f>
              <c:strCache>
                <c:ptCount val="1"/>
                <c:pt idx="0">
                  <c:v>Series 1</c:v>
                </c:pt>
              </c:strCache>
            </c:strRef>
          </c:tx>
          <c:cat>
            <c:numRef>
              <c:f>Sheet1!$A$2:$A$7</c:f>
              <c:numCache>
                <c:formatCode>General</c:formatCode>
                <c:ptCount val="6"/>
              </c:numCache>
            </c:numRef>
          </c:cat>
          <c:val>
            <c:numRef>
              <c:f>Sheet1!$B$2:$B$7</c:f>
              <c:numCache>
                <c:formatCode>General</c:formatCode>
                <c:ptCount val="6"/>
                <c:pt idx="0">
                  <c:v>2</c:v>
                </c:pt>
                <c:pt idx="1">
                  <c:v>8</c:v>
                </c:pt>
                <c:pt idx="2">
                  <c:v>40</c:v>
                </c:pt>
                <c:pt idx="3">
                  <c:v>50</c:v>
                </c:pt>
                <c:pt idx="4">
                  <c:v>70</c:v>
                </c:pt>
                <c:pt idx="5">
                  <c:v>100</c:v>
                </c:pt>
              </c:numCache>
            </c:numRef>
          </c:val>
        </c:ser>
        <c:axId val="287119616"/>
        <c:axId val="287125504"/>
        <c:axId val="282267648"/>
      </c:area3DChart>
      <c:catAx>
        <c:axId val="287119616"/>
        <c:scaling>
          <c:orientation val="minMax"/>
        </c:scaling>
        <c:axPos val="b"/>
        <c:numFmt formatCode="General" sourceLinked="1"/>
        <c:tickLblPos val="nextTo"/>
        <c:crossAx val="287125504"/>
        <c:crosses val="autoZero"/>
        <c:auto val="1"/>
        <c:lblAlgn val="ctr"/>
        <c:lblOffset val="100"/>
      </c:catAx>
      <c:valAx>
        <c:axId val="287125504"/>
        <c:scaling>
          <c:orientation val="minMax"/>
        </c:scaling>
        <c:axPos val="l"/>
        <c:numFmt formatCode="General" sourceLinked="1"/>
        <c:tickLblPos val="nextTo"/>
        <c:txPr>
          <a:bodyPr/>
          <a:lstStyle/>
          <a:p>
            <a:pPr>
              <a:defRPr>
                <a:solidFill>
                  <a:schemeClr val="bg2"/>
                </a:solidFill>
              </a:defRPr>
            </a:pPr>
            <a:endParaRPr lang="en-US"/>
          </a:p>
        </c:txPr>
        <c:crossAx val="287119616"/>
        <c:crosses val="autoZero"/>
        <c:crossBetween val="midCat"/>
      </c:valAx>
      <c:serAx>
        <c:axId val="282267648"/>
        <c:scaling>
          <c:orientation val="minMax"/>
        </c:scaling>
        <c:axPos val="b"/>
        <c:tickLblPos val="nextTo"/>
        <c:crossAx val="287125504"/>
        <c:crosses val="autoZero"/>
      </c:serAx>
      <c:spPr>
        <a:ln w="25400">
          <a:noFill/>
        </a:ln>
      </c:spPr>
    </c:plotArea>
    <c:plotVisOnly val="1"/>
    <c:dispBlanksAs val="zero"/>
  </c:chart>
  <c:txPr>
    <a:bodyPr/>
    <a:lstStyle/>
    <a:p>
      <a:pPr>
        <a:defRPr sz="1800"/>
      </a:pPr>
      <a:endParaRPr lang="en-US"/>
    </a:p>
  </c:txPr>
  <c:externalData r:id="rId1"/>
</c:chartSpace>
</file>

<file path=ppt/charts/chart3.xml><?xml version="1.0" encoding="utf-8"?>
<c:chartSpace xmlns:c="http://schemas.openxmlformats.org/drawingml/2006/chart" xmlns:a="http://schemas.openxmlformats.org/drawingml/2006/main" xmlns:r="http://schemas.openxmlformats.org/officeDocument/2006/relationships">
  <c:date1904 val="1"/>
  <c:lang val="en-GB"/>
  <c:style val="3"/>
  <c:chart>
    <c:autoTitleDeleted val="1"/>
    <c:view3D>
      <c:perspective val="0"/>
    </c:view3D>
    <c:floor>
      <c:spPr>
        <a:noFill/>
        <a:ln w="9525">
          <a:noFill/>
        </a:ln>
      </c:spPr>
    </c:floor>
    <c:sideWall>
      <c:spPr>
        <a:noFill/>
      </c:spPr>
    </c:sideWall>
    <c:backWall>
      <c:spPr>
        <a:noFill/>
        <a:ln w="25400">
          <a:noFill/>
        </a:ln>
      </c:spPr>
    </c:backWall>
    <c:plotArea>
      <c:layout/>
      <c:area3DChart>
        <c:grouping val="standard"/>
        <c:ser>
          <c:idx val="0"/>
          <c:order val="0"/>
          <c:tx>
            <c:strRef>
              <c:f>Sheet1!$B$1</c:f>
              <c:strCache>
                <c:ptCount val="1"/>
                <c:pt idx="0">
                  <c:v>Series 1</c:v>
                </c:pt>
              </c:strCache>
            </c:strRef>
          </c:tx>
          <c:cat>
            <c:numRef>
              <c:f>Sheet1!$A$2:$A$7</c:f>
              <c:numCache>
                <c:formatCode>General</c:formatCode>
                <c:ptCount val="6"/>
              </c:numCache>
            </c:numRef>
          </c:cat>
          <c:val>
            <c:numRef>
              <c:f>Sheet1!$B$2:$B$7</c:f>
              <c:numCache>
                <c:formatCode>General</c:formatCode>
                <c:ptCount val="6"/>
                <c:pt idx="0">
                  <c:v>2</c:v>
                </c:pt>
                <c:pt idx="1">
                  <c:v>8</c:v>
                </c:pt>
                <c:pt idx="2">
                  <c:v>40</c:v>
                </c:pt>
                <c:pt idx="3">
                  <c:v>50</c:v>
                </c:pt>
                <c:pt idx="4">
                  <c:v>70</c:v>
                </c:pt>
                <c:pt idx="5">
                  <c:v>100</c:v>
                </c:pt>
              </c:numCache>
            </c:numRef>
          </c:val>
        </c:ser>
        <c:axId val="287348992"/>
        <c:axId val="287350784"/>
        <c:axId val="283399488"/>
      </c:area3DChart>
      <c:catAx>
        <c:axId val="287348992"/>
        <c:scaling>
          <c:orientation val="minMax"/>
        </c:scaling>
        <c:axPos val="b"/>
        <c:numFmt formatCode="General" sourceLinked="1"/>
        <c:tickLblPos val="nextTo"/>
        <c:crossAx val="287350784"/>
        <c:crosses val="autoZero"/>
        <c:auto val="1"/>
        <c:lblAlgn val="ctr"/>
        <c:lblOffset val="100"/>
      </c:catAx>
      <c:valAx>
        <c:axId val="287350784"/>
        <c:scaling>
          <c:orientation val="minMax"/>
        </c:scaling>
        <c:axPos val="l"/>
        <c:numFmt formatCode="General" sourceLinked="1"/>
        <c:tickLblPos val="nextTo"/>
        <c:txPr>
          <a:bodyPr/>
          <a:lstStyle/>
          <a:p>
            <a:pPr>
              <a:defRPr>
                <a:solidFill>
                  <a:schemeClr val="bg2"/>
                </a:solidFill>
              </a:defRPr>
            </a:pPr>
            <a:endParaRPr lang="en-US"/>
          </a:p>
        </c:txPr>
        <c:crossAx val="287348992"/>
        <c:crosses val="autoZero"/>
        <c:crossBetween val="midCat"/>
      </c:valAx>
      <c:serAx>
        <c:axId val="283399488"/>
        <c:scaling>
          <c:orientation val="minMax"/>
        </c:scaling>
        <c:axPos val="b"/>
        <c:tickLblPos val="nextTo"/>
        <c:crossAx val="287350784"/>
        <c:crosses val="autoZero"/>
      </c:serAx>
      <c:spPr>
        <a:ln w="25400">
          <a:noFill/>
        </a:ln>
      </c:spPr>
    </c:plotArea>
    <c:plotVisOnly val="1"/>
    <c:dispBlanksAs val="zero"/>
  </c:chart>
  <c:txPr>
    <a:bodyPr/>
    <a:lstStyle/>
    <a:p>
      <a:pPr>
        <a:defRPr sz="1800"/>
      </a:pPr>
      <a:endParaRPr lang="en-US"/>
    </a:p>
  </c:txPr>
  <c:externalData r:id="rId1"/>
</c:chartSpace>
</file>

<file path=ppt/charts/chart4.xml><?xml version="1.0" encoding="utf-8"?>
<c:chartSpace xmlns:c="http://schemas.openxmlformats.org/drawingml/2006/chart" xmlns:a="http://schemas.openxmlformats.org/drawingml/2006/main" xmlns:r="http://schemas.openxmlformats.org/officeDocument/2006/relationships">
  <c:date1904 val="1"/>
  <c:lang val="en-GB"/>
  <c:style val="3"/>
  <c:chart>
    <c:autoTitleDeleted val="1"/>
    <c:view3D>
      <c:perspective val="0"/>
    </c:view3D>
    <c:floor>
      <c:spPr>
        <a:noFill/>
        <a:ln w="9525">
          <a:noFill/>
        </a:ln>
      </c:spPr>
    </c:floor>
    <c:sideWall>
      <c:spPr>
        <a:noFill/>
      </c:spPr>
    </c:sideWall>
    <c:backWall>
      <c:spPr>
        <a:noFill/>
        <a:ln w="25400">
          <a:noFill/>
        </a:ln>
      </c:spPr>
    </c:backWall>
    <c:plotArea>
      <c:layout/>
      <c:area3DChart>
        <c:grouping val="standard"/>
        <c:ser>
          <c:idx val="0"/>
          <c:order val="0"/>
          <c:tx>
            <c:strRef>
              <c:f>Sheet1!$B$1</c:f>
              <c:strCache>
                <c:ptCount val="1"/>
                <c:pt idx="0">
                  <c:v>Series 1</c:v>
                </c:pt>
              </c:strCache>
            </c:strRef>
          </c:tx>
          <c:cat>
            <c:numRef>
              <c:f>Sheet1!$A$2:$A$7</c:f>
              <c:numCache>
                <c:formatCode>General</c:formatCode>
                <c:ptCount val="6"/>
              </c:numCache>
            </c:numRef>
          </c:cat>
          <c:val>
            <c:numRef>
              <c:f>Sheet1!$B$2:$B$7</c:f>
              <c:numCache>
                <c:formatCode>General</c:formatCode>
                <c:ptCount val="6"/>
                <c:pt idx="0">
                  <c:v>2</c:v>
                </c:pt>
                <c:pt idx="1">
                  <c:v>8</c:v>
                </c:pt>
                <c:pt idx="2">
                  <c:v>40</c:v>
                </c:pt>
                <c:pt idx="3">
                  <c:v>50</c:v>
                </c:pt>
                <c:pt idx="4">
                  <c:v>70</c:v>
                </c:pt>
                <c:pt idx="5">
                  <c:v>100</c:v>
                </c:pt>
              </c:numCache>
            </c:numRef>
          </c:val>
        </c:ser>
        <c:axId val="287656576"/>
        <c:axId val="287662464"/>
        <c:axId val="283657536"/>
      </c:area3DChart>
      <c:catAx>
        <c:axId val="287656576"/>
        <c:scaling>
          <c:orientation val="minMax"/>
        </c:scaling>
        <c:axPos val="b"/>
        <c:numFmt formatCode="General" sourceLinked="1"/>
        <c:tickLblPos val="nextTo"/>
        <c:crossAx val="287662464"/>
        <c:crosses val="autoZero"/>
        <c:auto val="1"/>
        <c:lblAlgn val="ctr"/>
        <c:lblOffset val="100"/>
      </c:catAx>
      <c:valAx>
        <c:axId val="287662464"/>
        <c:scaling>
          <c:orientation val="minMax"/>
        </c:scaling>
        <c:axPos val="l"/>
        <c:numFmt formatCode="General" sourceLinked="1"/>
        <c:tickLblPos val="nextTo"/>
        <c:txPr>
          <a:bodyPr/>
          <a:lstStyle/>
          <a:p>
            <a:pPr>
              <a:defRPr>
                <a:solidFill>
                  <a:schemeClr val="bg2"/>
                </a:solidFill>
              </a:defRPr>
            </a:pPr>
            <a:endParaRPr lang="en-US"/>
          </a:p>
        </c:txPr>
        <c:crossAx val="287656576"/>
        <c:crosses val="autoZero"/>
        <c:crossBetween val="midCat"/>
      </c:valAx>
      <c:serAx>
        <c:axId val="283657536"/>
        <c:scaling>
          <c:orientation val="minMax"/>
        </c:scaling>
        <c:axPos val="b"/>
        <c:tickLblPos val="nextTo"/>
        <c:crossAx val="287662464"/>
        <c:crosses val="autoZero"/>
      </c:serAx>
      <c:spPr>
        <a:ln w="25400">
          <a:noFill/>
        </a:ln>
      </c:spPr>
    </c:plotArea>
    <c:plotVisOnly val="1"/>
    <c:dispBlanksAs val="zero"/>
  </c:chart>
  <c:txPr>
    <a:bodyPr/>
    <a:lstStyle/>
    <a:p>
      <a:pPr>
        <a:defRPr sz="1800"/>
      </a:pPr>
      <a:endParaRPr lang="en-US"/>
    </a:p>
  </c:txPr>
  <c:externalData r:id="rId1"/>
</c:chartSpace>
</file>

<file path=ppt/charts/chart5.xml><?xml version="1.0" encoding="utf-8"?>
<c:chartSpace xmlns:c="http://schemas.openxmlformats.org/drawingml/2006/chart" xmlns:a="http://schemas.openxmlformats.org/drawingml/2006/main" xmlns:r="http://schemas.openxmlformats.org/officeDocument/2006/relationships">
  <c:date1904 val="1"/>
  <c:lang val="en-GB"/>
  <c:style val="3"/>
  <c:chart>
    <c:autoTitleDeleted val="1"/>
    <c:view3D>
      <c:perspective val="0"/>
    </c:view3D>
    <c:floor>
      <c:spPr>
        <a:noFill/>
        <a:ln w="9525">
          <a:noFill/>
        </a:ln>
      </c:spPr>
    </c:floor>
    <c:sideWall>
      <c:spPr>
        <a:noFill/>
      </c:spPr>
    </c:sideWall>
    <c:backWall>
      <c:spPr>
        <a:noFill/>
        <a:ln w="25400">
          <a:noFill/>
        </a:ln>
      </c:spPr>
    </c:backWall>
    <c:plotArea>
      <c:layout/>
      <c:area3DChart>
        <c:grouping val="standard"/>
        <c:ser>
          <c:idx val="0"/>
          <c:order val="0"/>
          <c:tx>
            <c:strRef>
              <c:f>Sheet1!$B$1</c:f>
              <c:strCache>
                <c:ptCount val="1"/>
                <c:pt idx="0">
                  <c:v>Series 1</c:v>
                </c:pt>
              </c:strCache>
            </c:strRef>
          </c:tx>
          <c:cat>
            <c:numRef>
              <c:f>Sheet1!$A$2:$A$7</c:f>
              <c:numCache>
                <c:formatCode>General</c:formatCode>
                <c:ptCount val="6"/>
              </c:numCache>
            </c:numRef>
          </c:cat>
          <c:val>
            <c:numRef>
              <c:f>Sheet1!$B$2:$B$7</c:f>
              <c:numCache>
                <c:formatCode>General</c:formatCode>
                <c:ptCount val="6"/>
                <c:pt idx="0">
                  <c:v>2</c:v>
                </c:pt>
                <c:pt idx="1">
                  <c:v>8</c:v>
                </c:pt>
                <c:pt idx="2">
                  <c:v>40</c:v>
                </c:pt>
                <c:pt idx="3">
                  <c:v>50</c:v>
                </c:pt>
                <c:pt idx="4">
                  <c:v>70</c:v>
                </c:pt>
                <c:pt idx="5">
                  <c:v>100</c:v>
                </c:pt>
              </c:numCache>
            </c:numRef>
          </c:val>
        </c:ser>
        <c:axId val="289245824"/>
        <c:axId val="289247616"/>
        <c:axId val="283684864"/>
      </c:area3DChart>
      <c:catAx>
        <c:axId val="289245824"/>
        <c:scaling>
          <c:orientation val="minMax"/>
        </c:scaling>
        <c:axPos val="b"/>
        <c:numFmt formatCode="General" sourceLinked="1"/>
        <c:tickLblPos val="nextTo"/>
        <c:crossAx val="289247616"/>
        <c:crosses val="autoZero"/>
        <c:auto val="1"/>
        <c:lblAlgn val="ctr"/>
        <c:lblOffset val="100"/>
      </c:catAx>
      <c:valAx>
        <c:axId val="289247616"/>
        <c:scaling>
          <c:orientation val="minMax"/>
        </c:scaling>
        <c:axPos val="l"/>
        <c:numFmt formatCode="General" sourceLinked="1"/>
        <c:tickLblPos val="nextTo"/>
        <c:txPr>
          <a:bodyPr/>
          <a:lstStyle/>
          <a:p>
            <a:pPr>
              <a:defRPr>
                <a:solidFill>
                  <a:schemeClr val="bg2"/>
                </a:solidFill>
              </a:defRPr>
            </a:pPr>
            <a:endParaRPr lang="en-US"/>
          </a:p>
        </c:txPr>
        <c:crossAx val="289245824"/>
        <c:crosses val="autoZero"/>
        <c:crossBetween val="midCat"/>
      </c:valAx>
      <c:serAx>
        <c:axId val="283684864"/>
        <c:scaling>
          <c:orientation val="minMax"/>
        </c:scaling>
        <c:axPos val="b"/>
        <c:tickLblPos val="nextTo"/>
        <c:crossAx val="289247616"/>
        <c:crosses val="autoZero"/>
      </c:serAx>
      <c:spPr>
        <a:ln w="25400">
          <a:noFill/>
        </a:ln>
      </c:spPr>
    </c:plotArea>
    <c:plotVisOnly val="1"/>
    <c:dispBlanksAs val="zero"/>
  </c:chart>
  <c:txPr>
    <a:bodyPr/>
    <a:lstStyle/>
    <a:p>
      <a:pPr>
        <a:defRPr sz="1800"/>
      </a:pPr>
      <a:endParaRPr lang="en-US"/>
    </a:p>
  </c:txPr>
  <c:externalData r:id="rId1"/>
</c:chartSpace>
</file>

<file path=ppt/charts/chart6.xml><?xml version="1.0" encoding="utf-8"?>
<c:chartSpace xmlns:c="http://schemas.openxmlformats.org/drawingml/2006/chart" xmlns:a="http://schemas.openxmlformats.org/drawingml/2006/main" xmlns:r="http://schemas.openxmlformats.org/officeDocument/2006/relationships">
  <c:date1904 val="1"/>
  <c:lang val="en-GB"/>
  <c:style val="3"/>
  <c:chart>
    <c:autoTitleDeleted val="1"/>
    <c:view3D>
      <c:perspective val="0"/>
    </c:view3D>
    <c:floor>
      <c:spPr>
        <a:noFill/>
        <a:ln w="9525">
          <a:noFill/>
        </a:ln>
      </c:spPr>
    </c:floor>
    <c:sideWall>
      <c:spPr>
        <a:noFill/>
      </c:spPr>
    </c:sideWall>
    <c:backWall>
      <c:spPr>
        <a:noFill/>
        <a:ln w="25400">
          <a:noFill/>
        </a:ln>
      </c:spPr>
    </c:backWall>
    <c:plotArea>
      <c:layout/>
      <c:area3DChart>
        <c:grouping val="standard"/>
        <c:ser>
          <c:idx val="0"/>
          <c:order val="0"/>
          <c:tx>
            <c:strRef>
              <c:f>Sheet1!$B$1</c:f>
              <c:strCache>
                <c:ptCount val="1"/>
                <c:pt idx="0">
                  <c:v>Series 1</c:v>
                </c:pt>
              </c:strCache>
            </c:strRef>
          </c:tx>
          <c:cat>
            <c:numRef>
              <c:f>Sheet1!$A$2:$A$7</c:f>
              <c:numCache>
                <c:formatCode>General</c:formatCode>
                <c:ptCount val="6"/>
              </c:numCache>
            </c:numRef>
          </c:cat>
          <c:val>
            <c:numRef>
              <c:f>Sheet1!$B$2:$B$7</c:f>
              <c:numCache>
                <c:formatCode>General</c:formatCode>
                <c:ptCount val="6"/>
                <c:pt idx="0">
                  <c:v>2</c:v>
                </c:pt>
                <c:pt idx="1">
                  <c:v>8</c:v>
                </c:pt>
                <c:pt idx="2">
                  <c:v>40</c:v>
                </c:pt>
                <c:pt idx="3">
                  <c:v>50</c:v>
                </c:pt>
                <c:pt idx="4">
                  <c:v>70</c:v>
                </c:pt>
                <c:pt idx="5">
                  <c:v>100</c:v>
                </c:pt>
              </c:numCache>
            </c:numRef>
          </c:val>
        </c:ser>
        <c:axId val="289509760"/>
        <c:axId val="289511296"/>
        <c:axId val="288890880"/>
      </c:area3DChart>
      <c:catAx>
        <c:axId val="289509760"/>
        <c:scaling>
          <c:orientation val="minMax"/>
        </c:scaling>
        <c:axPos val="b"/>
        <c:numFmt formatCode="General" sourceLinked="1"/>
        <c:tickLblPos val="nextTo"/>
        <c:crossAx val="289511296"/>
        <c:crosses val="autoZero"/>
        <c:auto val="1"/>
        <c:lblAlgn val="ctr"/>
        <c:lblOffset val="100"/>
      </c:catAx>
      <c:valAx>
        <c:axId val="289511296"/>
        <c:scaling>
          <c:orientation val="minMax"/>
        </c:scaling>
        <c:axPos val="l"/>
        <c:numFmt formatCode="General" sourceLinked="1"/>
        <c:tickLblPos val="nextTo"/>
        <c:txPr>
          <a:bodyPr/>
          <a:lstStyle/>
          <a:p>
            <a:pPr>
              <a:defRPr>
                <a:solidFill>
                  <a:schemeClr val="bg2"/>
                </a:solidFill>
              </a:defRPr>
            </a:pPr>
            <a:endParaRPr lang="en-US"/>
          </a:p>
        </c:txPr>
        <c:crossAx val="289509760"/>
        <c:crosses val="autoZero"/>
        <c:crossBetween val="midCat"/>
      </c:valAx>
      <c:serAx>
        <c:axId val="288890880"/>
        <c:scaling>
          <c:orientation val="minMax"/>
        </c:scaling>
        <c:axPos val="b"/>
        <c:tickLblPos val="nextTo"/>
        <c:crossAx val="289511296"/>
        <c:crosses val="autoZero"/>
      </c:serAx>
      <c:spPr>
        <a:ln w="25400">
          <a:noFill/>
        </a:ln>
      </c:spPr>
    </c:plotArea>
    <c:plotVisOnly val="1"/>
    <c:dispBlanksAs val="zero"/>
  </c:chart>
  <c:txPr>
    <a:bodyPr/>
    <a:lstStyle/>
    <a:p>
      <a:pPr>
        <a:defRPr sz="1800"/>
      </a:pPr>
      <a:endParaRPr lang="en-US"/>
    </a:p>
  </c:txPr>
  <c:externalData r:id="rId1"/>
</c:chartSpace>
</file>

<file path=ppt/charts/chart7.xml><?xml version="1.0" encoding="utf-8"?>
<c:chartSpace xmlns:c="http://schemas.openxmlformats.org/drawingml/2006/chart" xmlns:a="http://schemas.openxmlformats.org/drawingml/2006/main" xmlns:r="http://schemas.openxmlformats.org/officeDocument/2006/relationships">
  <c:date1904 val="1"/>
  <c:lang val="en-GB"/>
  <c:style val="3"/>
  <c:chart>
    <c:autoTitleDeleted val="1"/>
    <c:view3D>
      <c:perspective val="0"/>
    </c:view3D>
    <c:floor>
      <c:spPr>
        <a:noFill/>
        <a:ln w="9525">
          <a:noFill/>
        </a:ln>
      </c:spPr>
    </c:floor>
    <c:sideWall>
      <c:spPr>
        <a:noFill/>
      </c:spPr>
    </c:sideWall>
    <c:backWall>
      <c:spPr>
        <a:noFill/>
        <a:ln w="25400">
          <a:noFill/>
        </a:ln>
      </c:spPr>
    </c:backWall>
    <c:plotArea>
      <c:layout/>
      <c:area3DChart>
        <c:grouping val="standard"/>
        <c:ser>
          <c:idx val="0"/>
          <c:order val="0"/>
          <c:tx>
            <c:strRef>
              <c:f>Sheet1!$B$1</c:f>
              <c:strCache>
                <c:ptCount val="1"/>
                <c:pt idx="0">
                  <c:v>Series 1</c:v>
                </c:pt>
              </c:strCache>
            </c:strRef>
          </c:tx>
          <c:cat>
            <c:numRef>
              <c:f>Sheet1!$A$2:$A$7</c:f>
              <c:numCache>
                <c:formatCode>General</c:formatCode>
                <c:ptCount val="6"/>
              </c:numCache>
            </c:numRef>
          </c:cat>
          <c:val>
            <c:numRef>
              <c:f>Sheet1!$B$2:$B$7</c:f>
              <c:numCache>
                <c:formatCode>General</c:formatCode>
                <c:ptCount val="6"/>
                <c:pt idx="0">
                  <c:v>2</c:v>
                </c:pt>
                <c:pt idx="1">
                  <c:v>8</c:v>
                </c:pt>
                <c:pt idx="2">
                  <c:v>40</c:v>
                </c:pt>
                <c:pt idx="3">
                  <c:v>50</c:v>
                </c:pt>
                <c:pt idx="4">
                  <c:v>70</c:v>
                </c:pt>
                <c:pt idx="5">
                  <c:v>100</c:v>
                </c:pt>
              </c:numCache>
            </c:numRef>
          </c:val>
        </c:ser>
        <c:axId val="290370304"/>
        <c:axId val="290371840"/>
        <c:axId val="281478464"/>
      </c:area3DChart>
      <c:catAx>
        <c:axId val="290370304"/>
        <c:scaling>
          <c:orientation val="minMax"/>
        </c:scaling>
        <c:axPos val="b"/>
        <c:numFmt formatCode="General" sourceLinked="1"/>
        <c:tickLblPos val="nextTo"/>
        <c:crossAx val="290371840"/>
        <c:crosses val="autoZero"/>
        <c:auto val="1"/>
        <c:lblAlgn val="ctr"/>
        <c:lblOffset val="100"/>
      </c:catAx>
      <c:valAx>
        <c:axId val="290371840"/>
        <c:scaling>
          <c:orientation val="minMax"/>
        </c:scaling>
        <c:axPos val="l"/>
        <c:numFmt formatCode="General" sourceLinked="1"/>
        <c:tickLblPos val="nextTo"/>
        <c:txPr>
          <a:bodyPr/>
          <a:lstStyle/>
          <a:p>
            <a:pPr>
              <a:defRPr>
                <a:solidFill>
                  <a:schemeClr val="bg2"/>
                </a:solidFill>
              </a:defRPr>
            </a:pPr>
            <a:endParaRPr lang="en-US"/>
          </a:p>
        </c:txPr>
        <c:crossAx val="290370304"/>
        <c:crosses val="autoZero"/>
        <c:crossBetween val="midCat"/>
      </c:valAx>
      <c:serAx>
        <c:axId val="281478464"/>
        <c:scaling>
          <c:orientation val="minMax"/>
        </c:scaling>
        <c:axPos val="b"/>
        <c:tickLblPos val="nextTo"/>
        <c:crossAx val="290371840"/>
        <c:crosses val="autoZero"/>
      </c:serAx>
      <c:spPr>
        <a:ln w="25400">
          <a:noFill/>
        </a:ln>
      </c:spPr>
    </c:plotArea>
    <c:plotVisOnly val="1"/>
    <c:dispBlanksAs val="zero"/>
  </c:chart>
  <c:txPr>
    <a:bodyPr/>
    <a:lstStyle/>
    <a:p>
      <a:pPr>
        <a:defRPr sz="1800"/>
      </a:pPr>
      <a:endParaRPr lang="en-US"/>
    </a:p>
  </c:txPr>
  <c:externalData r:id="rId1"/>
</c:chartSpace>
</file>

<file path=ppt/charts/chart8.xml><?xml version="1.0" encoding="utf-8"?>
<c:chartSpace xmlns:c="http://schemas.openxmlformats.org/drawingml/2006/chart" xmlns:a="http://schemas.openxmlformats.org/drawingml/2006/main" xmlns:r="http://schemas.openxmlformats.org/officeDocument/2006/relationships">
  <c:date1904 val="1"/>
  <c:lang val="en-GB"/>
  <c:style val="3"/>
  <c:chart>
    <c:autoTitleDeleted val="1"/>
    <c:view3D>
      <c:perspective val="0"/>
    </c:view3D>
    <c:floor>
      <c:spPr>
        <a:noFill/>
        <a:ln w="9525">
          <a:noFill/>
        </a:ln>
      </c:spPr>
    </c:floor>
    <c:sideWall>
      <c:spPr>
        <a:noFill/>
      </c:spPr>
    </c:sideWall>
    <c:backWall>
      <c:spPr>
        <a:noFill/>
        <a:ln w="25400">
          <a:noFill/>
        </a:ln>
      </c:spPr>
    </c:backWall>
    <c:plotArea>
      <c:layout/>
      <c:area3DChart>
        <c:grouping val="standard"/>
        <c:ser>
          <c:idx val="0"/>
          <c:order val="0"/>
          <c:tx>
            <c:strRef>
              <c:f>Sheet1!$B$1</c:f>
              <c:strCache>
                <c:ptCount val="1"/>
                <c:pt idx="0">
                  <c:v>Series 1</c:v>
                </c:pt>
              </c:strCache>
            </c:strRef>
          </c:tx>
          <c:spPr>
            <a:solidFill>
              <a:schemeClr val="tx2">
                <a:lumMod val="90000"/>
              </a:schemeClr>
            </a:solidFill>
          </c:spPr>
          <c:cat>
            <c:numRef>
              <c:f>Sheet1!$A$2:$A$7</c:f>
              <c:numCache>
                <c:formatCode>General</c:formatCode>
                <c:ptCount val="6"/>
              </c:numCache>
            </c:numRef>
          </c:cat>
          <c:val>
            <c:numRef>
              <c:f>Sheet1!$B$2:$B$7</c:f>
              <c:numCache>
                <c:formatCode>General</c:formatCode>
                <c:ptCount val="6"/>
                <c:pt idx="0">
                  <c:v>2</c:v>
                </c:pt>
                <c:pt idx="1">
                  <c:v>8</c:v>
                </c:pt>
                <c:pt idx="2">
                  <c:v>40</c:v>
                </c:pt>
                <c:pt idx="3">
                  <c:v>50</c:v>
                </c:pt>
                <c:pt idx="4">
                  <c:v>70</c:v>
                </c:pt>
                <c:pt idx="5">
                  <c:v>100</c:v>
                </c:pt>
              </c:numCache>
            </c:numRef>
          </c:val>
        </c:ser>
        <c:axId val="291810688"/>
        <c:axId val="291820672"/>
        <c:axId val="289358720"/>
      </c:area3DChart>
      <c:catAx>
        <c:axId val="291810688"/>
        <c:scaling>
          <c:orientation val="minMax"/>
        </c:scaling>
        <c:axPos val="b"/>
        <c:numFmt formatCode="General" sourceLinked="1"/>
        <c:tickLblPos val="nextTo"/>
        <c:crossAx val="291820672"/>
        <c:crosses val="autoZero"/>
        <c:auto val="1"/>
        <c:lblAlgn val="ctr"/>
        <c:lblOffset val="100"/>
      </c:catAx>
      <c:valAx>
        <c:axId val="291820672"/>
        <c:scaling>
          <c:orientation val="minMax"/>
        </c:scaling>
        <c:axPos val="l"/>
        <c:numFmt formatCode="General" sourceLinked="1"/>
        <c:tickLblPos val="nextTo"/>
        <c:txPr>
          <a:bodyPr/>
          <a:lstStyle/>
          <a:p>
            <a:pPr>
              <a:defRPr>
                <a:solidFill>
                  <a:schemeClr val="bg2"/>
                </a:solidFill>
              </a:defRPr>
            </a:pPr>
            <a:endParaRPr lang="en-US"/>
          </a:p>
        </c:txPr>
        <c:crossAx val="291810688"/>
        <c:crosses val="autoZero"/>
        <c:crossBetween val="midCat"/>
      </c:valAx>
      <c:serAx>
        <c:axId val="289358720"/>
        <c:scaling>
          <c:orientation val="minMax"/>
        </c:scaling>
        <c:axPos val="b"/>
        <c:tickLblPos val="nextTo"/>
        <c:crossAx val="291820672"/>
        <c:crosses val="autoZero"/>
      </c:serAx>
      <c:spPr>
        <a:ln w="25400">
          <a:noFill/>
        </a:ln>
      </c:spPr>
    </c:plotArea>
    <c:plotVisOnly val="1"/>
    <c:dispBlanksAs val="zero"/>
  </c:chart>
  <c:txPr>
    <a:bodyPr/>
    <a:lstStyle/>
    <a:p>
      <a:pPr>
        <a:defRPr sz="1800"/>
      </a:pPr>
      <a:endParaRPr lang="en-US"/>
    </a:p>
  </c:txPr>
  <c:externalData r:id="rId1"/>
</c:chartSpace>
</file>

<file path=ppt/drawings/_rels/vmlDrawing1.vml.rels><?xml version="1.0" encoding="UTF-8" standalone="yes"?>
<Relationships xmlns="http://schemas.openxmlformats.org/package/2006/relationships"><Relationship Id="rId1" Type="http://schemas.openxmlformats.org/officeDocument/2006/relationships/image" Target="../media/image117.w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117.w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FB637507-AB8E-4CB9-A1BA-0E485D172A4C}" type="datetimeFigureOut">
              <a:rPr lang="en-GB" smtClean="0"/>
              <a:pPr/>
              <a:t>30/03/2014</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1A006C60-36A0-4886-B3CF-165FCE0F7311}" type="slidenum">
              <a:rPr lang="en-GB" smtClean="0"/>
              <a:pPr/>
              <a:t>‹Nr.›</a:t>
            </a:fld>
            <a:endParaRPr lang="en-GB"/>
          </a:p>
        </p:txBody>
      </p:sp>
    </p:spTree>
    <p:extLst>
      <p:ext uri="{BB962C8B-B14F-4D97-AF65-F5344CB8AC3E}">
        <p14:creationId xmlns:p14="http://schemas.microsoft.com/office/powerpoint/2010/main" xmlns="" val="147437634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293F347-18CA-44E7-BD4F-37898E3FE8B5}" type="datetimeFigureOut">
              <a:rPr lang="en-GB" smtClean="0"/>
              <a:pPr/>
              <a:t>30/03/2014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AC34CD2-F89D-4460-9DD3-65E31B341979}" type="slidenum">
              <a:rPr lang="en-GB" smtClean="0"/>
              <a:pPr/>
              <a:t>‹Nr.›</a:t>
            </a:fld>
            <a:endParaRPr lang="en-GB"/>
          </a:p>
        </p:txBody>
      </p:sp>
    </p:spTree>
    <p:extLst>
      <p:ext uri="{BB962C8B-B14F-4D97-AF65-F5344CB8AC3E}">
        <p14:creationId xmlns:p14="http://schemas.microsoft.com/office/powerpoint/2010/main" xmlns="" val="41699487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commons.wikimedia.org/wiki/Colchester" TargetMode="External"/><Relationship Id="rId2" Type="http://schemas.openxmlformats.org/officeDocument/2006/relationships/slide" Target="../slides/slide87.xml"/><Relationship Id="rId1" Type="http://schemas.openxmlformats.org/officeDocument/2006/relationships/notesMaster" Target="../notesMasters/notesMaster1.xml"/><Relationship Id="rId4" Type="http://schemas.openxmlformats.org/officeDocument/2006/relationships/hyperlink" Target="http://commons.wikimedia.org/w/index.php?title=Barbotine&amp;action=edit&amp;redlink=1"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nn-NO" dirty="0" smtClean="0"/>
              <a:t>infra-red kite aerial photo of Kinneil Roman Fortlet, Falkir</a:t>
            </a:r>
            <a:endParaRPr lang="en-GB" dirty="0"/>
          </a:p>
        </p:txBody>
      </p:sp>
      <p:sp>
        <p:nvSpPr>
          <p:cNvPr id="4" name="Slide Number Placeholder 3"/>
          <p:cNvSpPr>
            <a:spLocks noGrp="1"/>
          </p:cNvSpPr>
          <p:nvPr>
            <p:ph type="sldNum" sz="quarter" idx="10"/>
          </p:nvPr>
        </p:nvSpPr>
        <p:spPr/>
        <p:txBody>
          <a:bodyPr/>
          <a:lstStyle/>
          <a:p>
            <a:fld id="{2A998C1B-2785-4463-9CFF-81F0E31F3C83}" type="slidenum">
              <a:rPr lang="en-GB" smtClean="0"/>
              <a:pPr/>
              <a:t>21</a:t>
            </a:fld>
            <a:endParaRPr lang="en-GB"/>
          </a:p>
        </p:txBody>
      </p:sp>
    </p:spTree>
    <p:extLst>
      <p:ext uri="{BB962C8B-B14F-4D97-AF65-F5344CB8AC3E}">
        <p14:creationId xmlns:p14="http://schemas.microsoft.com/office/powerpoint/2010/main" xmlns="" val="24894337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sz="1200" i="1" dirty="0" err="1" smtClean="0">
                <a:solidFill>
                  <a:srgbClr val="FFC000"/>
                </a:solidFill>
                <a:effectLst>
                  <a:outerShdw blurRad="38100" dist="38100" dir="2700000" algn="tl">
                    <a:srgbClr val="000000">
                      <a:alpha val="43137"/>
                    </a:srgbClr>
                  </a:outerShdw>
                </a:effectLst>
              </a:rPr>
              <a:t>stipendium</a:t>
            </a:r>
            <a:r>
              <a:rPr lang="en-GB" sz="1200" dirty="0" smtClean="0">
                <a:solidFill>
                  <a:srgbClr val="FFC000"/>
                </a:solidFill>
                <a:effectLst>
                  <a:outerShdw blurRad="38100" dist="38100" dir="2700000" algn="tl">
                    <a:srgbClr val="000000">
                      <a:alpha val="43137"/>
                    </a:srgbClr>
                  </a:outerShdw>
                </a:effectLst>
              </a:rPr>
              <a:t>: pay, stipend</a:t>
            </a:r>
            <a:br>
              <a:rPr lang="en-GB" sz="1200" dirty="0" smtClean="0">
                <a:solidFill>
                  <a:srgbClr val="FFC000"/>
                </a:solidFill>
                <a:effectLst>
                  <a:outerShdw blurRad="38100" dist="38100" dir="2700000" algn="tl">
                    <a:srgbClr val="000000">
                      <a:alpha val="43137"/>
                    </a:srgbClr>
                  </a:outerShdw>
                </a:effectLst>
              </a:rPr>
            </a:br>
            <a:r>
              <a:rPr lang="en-GB" sz="1200" dirty="0" smtClean="0">
                <a:solidFill>
                  <a:srgbClr val="FFC000"/>
                </a:solidFill>
                <a:effectLst>
                  <a:outerShdw blurRad="38100" dist="38100" dir="2700000" algn="tl">
                    <a:srgbClr val="000000">
                      <a:alpha val="43137"/>
                    </a:srgbClr>
                  </a:outerShdw>
                </a:effectLst>
              </a:rPr>
              <a:t>(</a:t>
            </a:r>
            <a:r>
              <a:rPr lang="en-GB" sz="1200" dirty="0" err="1" smtClean="0">
                <a:solidFill>
                  <a:srgbClr val="FFC000"/>
                </a:solidFill>
                <a:effectLst>
                  <a:outerShdw blurRad="38100" dist="38100" dir="2700000" algn="tl">
                    <a:srgbClr val="000000">
                      <a:alpha val="43137"/>
                    </a:srgbClr>
                  </a:outerShdw>
                </a:effectLst>
              </a:rPr>
              <a:t>merere</a:t>
            </a:r>
            <a:r>
              <a:rPr lang="en-GB" sz="1200" dirty="0" smtClean="0">
                <a:solidFill>
                  <a:srgbClr val="FFC000"/>
                </a:solidFill>
                <a:effectLst>
                  <a:outerShdw blurRad="38100" dist="38100" dir="2700000" algn="tl">
                    <a:srgbClr val="000000">
                      <a:alpha val="43137"/>
                    </a:srgbClr>
                  </a:outerShdw>
                </a:effectLst>
              </a:rPr>
              <a:t> </a:t>
            </a:r>
            <a:r>
              <a:rPr lang="en-GB" sz="1200" dirty="0" err="1" smtClean="0">
                <a:solidFill>
                  <a:srgbClr val="FFC000"/>
                </a:solidFill>
                <a:effectLst>
                  <a:outerShdw blurRad="38100" dist="38100" dir="2700000" algn="tl">
                    <a:srgbClr val="000000">
                      <a:alpha val="43137"/>
                    </a:srgbClr>
                  </a:outerShdw>
                </a:effectLst>
              </a:rPr>
              <a:t>stipendia</a:t>
            </a:r>
            <a:r>
              <a:rPr lang="en-GB" sz="1200" dirty="0" smtClean="0">
                <a:solidFill>
                  <a:srgbClr val="FFC000"/>
                </a:solidFill>
                <a:effectLst>
                  <a:outerShdw blurRad="38100" dist="38100" dir="2700000" algn="tl">
                    <a:srgbClr val="000000">
                      <a:alpha val="43137"/>
                    </a:srgbClr>
                  </a:outerShdw>
                </a:effectLst>
              </a:rPr>
              <a:t>: “to perform military service”; </a:t>
            </a:r>
            <a:r>
              <a:rPr lang="en-GB" sz="1200" dirty="0" err="1" smtClean="0">
                <a:solidFill>
                  <a:srgbClr val="FFC000"/>
                </a:solidFill>
                <a:effectLst>
                  <a:outerShdw blurRad="38100" dist="38100" dir="2700000" algn="tl">
                    <a:srgbClr val="000000">
                      <a:alpha val="43137"/>
                    </a:srgbClr>
                  </a:outerShdw>
                </a:effectLst>
              </a:rPr>
              <a:t>mereo</a:t>
            </a:r>
            <a:r>
              <a:rPr lang="en-GB" sz="1200" dirty="0" smtClean="0">
                <a:solidFill>
                  <a:srgbClr val="FFC000"/>
                </a:solidFill>
                <a:effectLst>
                  <a:outerShdw blurRad="38100" dist="38100" dir="2700000" algn="tl">
                    <a:srgbClr val="000000">
                      <a:alpha val="43137"/>
                    </a:srgbClr>
                  </a:outerShdw>
                </a:effectLst>
              </a:rPr>
              <a:t>: “to deserve”)</a:t>
            </a:r>
          </a:p>
          <a:p>
            <a:pPr>
              <a:buNone/>
            </a:pPr>
            <a:r>
              <a:rPr lang="en-GB" sz="1200" i="1" dirty="0" err="1" smtClean="0">
                <a:solidFill>
                  <a:srgbClr val="FFC000"/>
                </a:solidFill>
                <a:effectLst>
                  <a:outerShdw blurRad="38100" dist="38100" dir="2700000" algn="tl">
                    <a:srgbClr val="000000">
                      <a:alpha val="43137"/>
                    </a:srgbClr>
                  </a:outerShdw>
                </a:effectLst>
              </a:rPr>
              <a:t>turma</a:t>
            </a:r>
            <a:r>
              <a:rPr lang="en-GB" sz="1200" dirty="0" smtClean="0">
                <a:solidFill>
                  <a:srgbClr val="FFC000"/>
                </a:solidFill>
                <a:effectLst>
                  <a:outerShdw blurRad="38100" dist="38100" dir="2700000" algn="tl">
                    <a:srgbClr val="000000">
                      <a:alpha val="43137"/>
                    </a:srgbClr>
                  </a:outerShdw>
                </a:effectLst>
              </a:rPr>
              <a:t>: troop, company</a:t>
            </a:r>
          </a:p>
          <a:p>
            <a:pPr>
              <a:buNone/>
            </a:pPr>
            <a:r>
              <a:rPr lang="en-GB" sz="1200" i="1" dirty="0" err="1" smtClean="0">
                <a:solidFill>
                  <a:srgbClr val="FFC000"/>
                </a:solidFill>
                <a:effectLst>
                  <a:outerShdw blurRad="38100" dist="38100" dir="2700000" algn="tl">
                    <a:srgbClr val="000000">
                      <a:alpha val="43137"/>
                    </a:srgbClr>
                  </a:outerShdw>
                </a:effectLst>
              </a:rPr>
              <a:t>curo</a:t>
            </a:r>
            <a:r>
              <a:rPr lang="en-GB" sz="1200" dirty="0" smtClean="0">
                <a:solidFill>
                  <a:srgbClr val="FFC000"/>
                </a:solidFill>
                <a:effectLst>
                  <a:outerShdw blurRad="38100" dist="38100" dir="2700000" algn="tl">
                    <a:srgbClr val="000000">
                      <a:alpha val="43137"/>
                    </a:srgbClr>
                  </a:outerShdw>
                </a:effectLst>
              </a:rPr>
              <a:t>: to care, to attend to…</a:t>
            </a:r>
          </a:p>
          <a:p>
            <a:pPr>
              <a:buNone/>
            </a:pPr>
            <a:endParaRPr lang="en-GB" sz="1200" dirty="0" smtClean="0">
              <a:solidFill>
                <a:srgbClr val="FFC000"/>
              </a:solidFill>
              <a:effectLst>
                <a:outerShdw blurRad="38100" dist="38100" dir="2700000" algn="tl">
                  <a:srgbClr val="000000">
                    <a:alpha val="43137"/>
                  </a:srgbClr>
                </a:outerShdw>
              </a:effectLst>
            </a:endParaRPr>
          </a:p>
          <a:p>
            <a:endParaRPr lang="en-GB" dirty="0">
              <a:solidFill>
                <a:schemeClr val="bg1"/>
              </a:solidFill>
            </a:endParaRPr>
          </a:p>
        </p:txBody>
      </p:sp>
      <p:sp>
        <p:nvSpPr>
          <p:cNvPr id="4" name="Slide Number Placeholder 3"/>
          <p:cNvSpPr>
            <a:spLocks noGrp="1"/>
          </p:cNvSpPr>
          <p:nvPr>
            <p:ph type="sldNum" sz="quarter" idx="10"/>
          </p:nvPr>
        </p:nvSpPr>
        <p:spPr/>
        <p:txBody>
          <a:bodyPr/>
          <a:lstStyle/>
          <a:p>
            <a:fld id="{2A998C1B-2785-4463-9CFF-81F0E31F3C83}" type="slidenum">
              <a:rPr lang="en-GB" smtClean="0"/>
              <a:pPr/>
              <a:t>27</a:t>
            </a:fld>
            <a:endParaRPr lang="en-GB"/>
          </a:p>
        </p:txBody>
      </p:sp>
    </p:spTree>
    <p:extLst>
      <p:ext uri="{BB962C8B-B14F-4D97-AF65-F5344CB8AC3E}">
        <p14:creationId xmlns:p14="http://schemas.microsoft.com/office/powerpoint/2010/main" xmlns="" val="24353730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dirty="0" smtClean="0"/>
          </a:p>
          <a:p>
            <a:r>
              <a:rPr lang="en-GB" sz="1200" dirty="0" err="1" smtClean="0"/>
              <a:t>Deo</a:t>
            </a:r>
            <a:r>
              <a:rPr lang="en-GB" sz="1200" dirty="0" smtClean="0"/>
              <a:t> / Marti / </a:t>
            </a:r>
            <a:r>
              <a:rPr lang="en-GB" sz="1200" dirty="0" err="1" smtClean="0"/>
              <a:t>Thincso</a:t>
            </a:r>
            <a:r>
              <a:rPr lang="en-GB" sz="1200" dirty="0" smtClean="0"/>
              <a:t> / et </a:t>
            </a:r>
            <a:r>
              <a:rPr lang="en-GB" sz="1200" dirty="0" err="1" smtClean="0"/>
              <a:t>duabus</a:t>
            </a:r>
            <a:r>
              <a:rPr lang="en-GB" sz="1200" dirty="0" smtClean="0"/>
              <a:t> / </a:t>
            </a:r>
            <a:r>
              <a:rPr lang="en-GB" sz="1200" dirty="0" err="1" smtClean="0"/>
              <a:t>Alaisiagis</a:t>
            </a:r>
            <a:r>
              <a:rPr lang="en-GB" sz="1200" dirty="0" smtClean="0"/>
              <a:t> / Bed(a)e et Fi/</a:t>
            </a:r>
            <a:r>
              <a:rPr lang="en-GB" sz="1200" dirty="0" err="1" smtClean="0"/>
              <a:t>mmilen</a:t>
            </a:r>
            <a:r>
              <a:rPr lang="en-GB" sz="1200" dirty="0" smtClean="0"/>
              <a:t>(a)e / et n(</a:t>
            </a:r>
            <a:r>
              <a:rPr lang="en-GB" sz="1200" dirty="0" err="1" smtClean="0"/>
              <a:t>umini</a:t>
            </a:r>
            <a:r>
              <a:rPr lang="en-GB" sz="1200" dirty="0" smtClean="0"/>
              <a:t>) Aug(</a:t>
            </a:r>
            <a:r>
              <a:rPr lang="en-GB" sz="1200" dirty="0" err="1" smtClean="0"/>
              <a:t>usti</a:t>
            </a:r>
            <a:r>
              <a:rPr lang="en-GB" sz="1200" dirty="0" smtClean="0"/>
              <a:t>) </a:t>
            </a:r>
            <a:r>
              <a:rPr lang="en-GB" sz="1200" dirty="0" err="1" smtClean="0"/>
              <a:t>Ger</a:t>
            </a:r>
            <a:r>
              <a:rPr lang="en-GB" sz="1200" dirty="0" smtClean="0"/>
              <a:t>/m(</a:t>
            </a:r>
            <a:r>
              <a:rPr lang="en-GB" sz="1200" dirty="0" err="1" smtClean="0"/>
              <a:t>ani</a:t>
            </a:r>
            <a:r>
              <a:rPr lang="en-GB" sz="1200" dirty="0" smtClean="0"/>
              <a:t>) </a:t>
            </a:r>
            <a:r>
              <a:rPr lang="en-GB" sz="1200" dirty="0" err="1" smtClean="0"/>
              <a:t>cives</a:t>
            </a:r>
            <a:r>
              <a:rPr lang="en-GB" sz="1200" dirty="0" smtClean="0"/>
              <a:t> </a:t>
            </a:r>
            <a:r>
              <a:rPr lang="en-GB" sz="1200" dirty="0" err="1" smtClean="0"/>
              <a:t>Tu</a:t>
            </a:r>
            <a:r>
              <a:rPr lang="en-GB" sz="1200" dirty="0" smtClean="0"/>
              <a:t>/</a:t>
            </a:r>
            <a:r>
              <a:rPr lang="en-GB" sz="1200" dirty="0" err="1" smtClean="0"/>
              <a:t>ihanti</a:t>
            </a:r>
            <a:r>
              <a:rPr lang="en-GB" sz="1200" dirty="0" smtClean="0"/>
              <a:t> / v(</a:t>
            </a:r>
            <a:r>
              <a:rPr lang="en-GB" sz="1200" dirty="0" err="1" smtClean="0"/>
              <a:t>otum</a:t>
            </a:r>
            <a:r>
              <a:rPr lang="en-GB" sz="1200" dirty="0" smtClean="0"/>
              <a:t>) s(</a:t>
            </a:r>
            <a:r>
              <a:rPr lang="en-GB" sz="1200" dirty="0" err="1" smtClean="0"/>
              <a:t>olverunt</a:t>
            </a:r>
            <a:r>
              <a:rPr lang="en-GB" sz="1200" dirty="0" smtClean="0"/>
              <a:t>) l(</a:t>
            </a:r>
            <a:r>
              <a:rPr lang="en-GB" sz="1200" dirty="0" err="1" smtClean="0"/>
              <a:t>ibentes</a:t>
            </a:r>
            <a:r>
              <a:rPr lang="en-GB" sz="1200" dirty="0" smtClean="0"/>
              <a:t>) m(</a:t>
            </a:r>
            <a:r>
              <a:rPr lang="en-GB" sz="1200" dirty="0" err="1" smtClean="0"/>
              <a:t>erito</a:t>
            </a:r>
            <a:r>
              <a:rPr lang="en-GB" sz="1200" dirty="0" smtClean="0"/>
              <a:t>)</a:t>
            </a:r>
          </a:p>
          <a:p>
            <a:endParaRPr lang="en-GB" dirty="0"/>
          </a:p>
        </p:txBody>
      </p:sp>
      <p:sp>
        <p:nvSpPr>
          <p:cNvPr id="4" name="Slide Number Placeholder 3"/>
          <p:cNvSpPr>
            <a:spLocks noGrp="1"/>
          </p:cNvSpPr>
          <p:nvPr>
            <p:ph type="sldNum" sz="quarter" idx="10"/>
          </p:nvPr>
        </p:nvSpPr>
        <p:spPr/>
        <p:txBody>
          <a:bodyPr/>
          <a:lstStyle/>
          <a:p>
            <a:fld id="{2A998C1B-2785-4463-9CFF-81F0E31F3C83}" type="slidenum">
              <a:rPr lang="en-GB" smtClean="0"/>
              <a:pPr/>
              <a:t>30</a:t>
            </a:fld>
            <a:endParaRPr lang="en-GB"/>
          </a:p>
        </p:txBody>
      </p:sp>
    </p:spTree>
    <p:extLst>
      <p:ext uri="{BB962C8B-B14F-4D97-AF65-F5344CB8AC3E}">
        <p14:creationId xmlns:p14="http://schemas.microsoft.com/office/powerpoint/2010/main" xmlns="" val="38682783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800" dirty="0" smtClean="0"/>
              <a:t>The “funerary chamber”</a:t>
            </a:r>
            <a:br>
              <a:rPr lang="en-US" altLang="en-US" sz="1800" dirty="0" smtClean="0"/>
            </a:br>
            <a:r>
              <a:rPr lang="en-US" altLang="en-US" sz="1800" dirty="0" smtClean="0"/>
              <a:t>was not intended for burial as body was cremated </a:t>
            </a:r>
          </a:p>
          <a:p>
            <a:r>
              <a:rPr lang="en-US" altLang="en-US" sz="1800" dirty="0" smtClean="0"/>
              <a:t>Funerary chamber for “pre-funerary” rites</a:t>
            </a:r>
          </a:p>
          <a:p>
            <a:pPr lvl="1"/>
            <a:r>
              <a:rPr lang="en-US" altLang="en-US" sz="1600" dirty="0" smtClean="0"/>
              <a:t>? Libations, feasting, circumambulatory rites</a:t>
            </a:r>
          </a:p>
          <a:p>
            <a:pPr lvl="1"/>
            <a:r>
              <a:rPr lang="en-US" altLang="en-US" sz="1600" dirty="0" smtClean="0"/>
              <a:t>Pottery  from shaft - deliberately selected (forms; 50%+ imported): </a:t>
            </a:r>
          </a:p>
          <a:p>
            <a:pPr lvl="2"/>
            <a:r>
              <a:rPr lang="en-US" altLang="en-US" sz="1400" dirty="0" smtClean="0"/>
              <a:t>Table ware for eating and drinking</a:t>
            </a:r>
          </a:p>
          <a:p>
            <a:pPr lvl="3"/>
            <a:r>
              <a:rPr lang="en-US" altLang="en-US" sz="1200" dirty="0" smtClean="0"/>
              <a:t>6-13 platters, 8+ cups, </a:t>
            </a:r>
          </a:p>
          <a:p>
            <a:pPr lvl="3"/>
            <a:r>
              <a:rPr lang="en-US" altLang="en-US" sz="1200" dirty="0" smtClean="0"/>
              <a:t>Most common: South Gaulish Samian ware!</a:t>
            </a:r>
          </a:p>
          <a:p>
            <a:pPr lvl="2"/>
            <a:r>
              <a:rPr lang="en-US" altLang="en-US" sz="1400" dirty="0" smtClean="0"/>
              <a:t>Amphorae (mainly </a:t>
            </a:r>
            <a:r>
              <a:rPr lang="en-US" altLang="en-US" sz="1400" dirty="0" err="1" smtClean="0"/>
              <a:t>Dressel</a:t>
            </a:r>
            <a:r>
              <a:rPr lang="en-US" altLang="en-US" sz="1400" dirty="0" smtClean="0"/>
              <a:t> 2-4)</a:t>
            </a:r>
          </a:p>
          <a:p>
            <a:endParaRPr lang="en-GB" dirty="0"/>
          </a:p>
        </p:txBody>
      </p:sp>
      <p:sp>
        <p:nvSpPr>
          <p:cNvPr id="4" name="Slide Number Placeholder 3"/>
          <p:cNvSpPr>
            <a:spLocks noGrp="1"/>
          </p:cNvSpPr>
          <p:nvPr>
            <p:ph type="sldNum" sz="quarter" idx="10"/>
          </p:nvPr>
        </p:nvSpPr>
        <p:spPr/>
        <p:txBody>
          <a:bodyPr/>
          <a:lstStyle/>
          <a:p>
            <a:fld id="{2A998C1B-2785-4463-9CFF-81F0E31F3C83}" type="slidenum">
              <a:rPr lang="en-GB" smtClean="0"/>
              <a:pPr/>
              <a:t>67</a:t>
            </a:fld>
            <a:endParaRPr lang="en-GB"/>
          </a:p>
        </p:txBody>
      </p:sp>
    </p:spTree>
    <p:extLst>
      <p:ext uri="{BB962C8B-B14F-4D97-AF65-F5344CB8AC3E}">
        <p14:creationId xmlns="" xmlns:p14="http://schemas.microsoft.com/office/powerpoint/2010/main" val="11902044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Romano-British beaker, made at </a:t>
            </a:r>
            <a:r>
              <a:rPr lang="en-GB" dirty="0" smtClean="0">
                <a:hlinkClick r:id="rId3" tooltip="Colchester"/>
              </a:rPr>
              <a:t>Colchester</a:t>
            </a:r>
            <a:r>
              <a:rPr lang="en-GB" dirty="0" smtClean="0"/>
              <a:t>, decorated in the </a:t>
            </a:r>
            <a:r>
              <a:rPr lang="en-GB" dirty="0" err="1" smtClean="0">
                <a:hlinkClick r:id="rId4" tooltip="Barbotine (page does not exist)"/>
              </a:rPr>
              <a:t>barbotine</a:t>
            </a:r>
            <a:r>
              <a:rPr lang="en-GB" dirty="0" smtClean="0"/>
              <a:t> technique with a chariot-racing scene. 2nd century AD. Ht.15 cm. British Museum, London. PE 1857.8-6.1</a:t>
            </a:r>
            <a:endParaRPr lang="en-GB" dirty="0"/>
          </a:p>
        </p:txBody>
      </p:sp>
      <p:sp>
        <p:nvSpPr>
          <p:cNvPr id="4" name="Slide Number Placeholder 3"/>
          <p:cNvSpPr>
            <a:spLocks noGrp="1"/>
          </p:cNvSpPr>
          <p:nvPr>
            <p:ph type="sldNum" sz="quarter" idx="10"/>
          </p:nvPr>
        </p:nvSpPr>
        <p:spPr/>
        <p:txBody>
          <a:bodyPr/>
          <a:lstStyle/>
          <a:p>
            <a:fld id="{2A998C1B-2785-4463-9CFF-81F0E31F3C83}" type="slidenum">
              <a:rPr lang="en-GB" smtClean="0"/>
              <a:pPr/>
              <a:t>87</a:t>
            </a:fld>
            <a:endParaRPr lang="en-GB"/>
          </a:p>
        </p:txBody>
      </p:sp>
    </p:spTree>
    <p:extLst>
      <p:ext uri="{BB962C8B-B14F-4D97-AF65-F5344CB8AC3E}">
        <p14:creationId xmlns:p14="http://schemas.microsoft.com/office/powerpoint/2010/main" xmlns="" val="54563637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rotWithShape="1">
          <a:blip r:embed="rId2" cstate="print">
            <a:extLst>
              <a:ext uri="{28A0092B-C50C-407E-A947-70E740481C1C}">
                <a14:useLocalDpi xmlns:a14="http://schemas.microsoft.com/office/drawing/2010/main" xmlns="" val="0"/>
              </a:ext>
            </a:extLst>
          </a:blip>
          <a:srcRect l="15380"/>
          <a:stretch/>
        </p:blipFill>
        <p:spPr>
          <a:xfrm>
            <a:off x="0" y="0"/>
            <a:ext cx="9144000" cy="6858000"/>
          </a:xfrm>
          <a:prstGeom prst="rect">
            <a:avLst/>
          </a:prstGeom>
        </p:spPr>
      </p:pic>
      <p:sp>
        <p:nvSpPr>
          <p:cNvPr id="7" name="Straight Connector 6"/>
          <p:cNvSpPr>
            <a:spLocks noChangeShapeType="1"/>
          </p:cNvSpPr>
          <p:nvPr/>
        </p:nvSpPr>
        <p:spPr bwMode="auto">
          <a:xfrm>
            <a:off x="514350" y="5349902"/>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9" name="Title 28"/>
          <p:cNvSpPr>
            <a:spLocks noGrp="1"/>
          </p:cNvSpPr>
          <p:nvPr>
            <p:ph type="ctrTitle"/>
          </p:nvPr>
        </p:nvSpPr>
        <p:spPr>
          <a:xfrm>
            <a:off x="381000" y="4853411"/>
            <a:ext cx="8458200" cy="1222375"/>
          </a:xfrm>
        </p:spPr>
        <p:txBody>
          <a:bodyPr anchor="t"/>
          <a:lstStyle>
            <a:lvl1pPr>
              <a:defRPr>
                <a:solidFill>
                  <a:schemeClr val="accent1">
                    <a:lumMod val="20000"/>
                    <a:lumOff val="80000"/>
                  </a:schemeClr>
                </a:solidFill>
              </a:defRPr>
            </a:lvl1pPr>
          </a:lstStyle>
          <a:p>
            <a:r>
              <a:rPr kumimoji="0" lang="en-US" dirty="0" smtClean="0"/>
              <a:t>Click to edit Master title style</a:t>
            </a:r>
            <a:endParaRPr kumimoji="0" lang="en-US" dirty="0"/>
          </a:p>
        </p:txBody>
      </p:sp>
      <p:sp>
        <p:nvSpPr>
          <p:cNvPr id="9" name="Subtitle 8"/>
          <p:cNvSpPr>
            <a:spLocks noGrp="1"/>
          </p:cNvSpPr>
          <p:nvPr>
            <p:ph type="subTitle" idx="1"/>
          </p:nvPr>
        </p:nvSpPr>
        <p:spPr>
          <a:xfrm>
            <a:off x="381000" y="3886200"/>
            <a:ext cx="8458200" cy="914400"/>
          </a:xfrm>
        </p:spPr>
        <p:txBody>
          <a:bodyPr anchor="b"/>
          <a:lstStyle>
            <a:lvl1pPr marL="0" indent="0" algn="l">
              <a:buNone/>
              <a:defRPr sz="2400">
                <a:solidFill>
                  <a:schemeClr val="tx2">
                    <a:shade val="7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16" name="Date Placeholder 15"/>
          <p:cNvSpPr>
            <a:spLocks noGrp="1"/>
          </p:cNvSpPr>
          <p:nvPr>
            <p:ph type="dt" sz="half" idx="10"/>
          </p:nvPr>
        </p:nvSpPr>
        <p:spPr/>
        <p:txBody>
          <a:bodyPr/>
          <a:lstStyle/>
          <a:p>
            <a:fld id="{57A153AE-E465-4496-8496-B9CF04B54D03}" type="datetimeFigureOut">
              <a:rPr lang="en-GB" smtClean="0"/>
              <a:pPr/>
              <a:t>30/03/2014</a:t>
            </a:fld>
            <a:endParaRPr lang="en-GB"/>
          </a:p>
        </p:txBody>
      </p:sp>
      <p:sp>
        <p:nvSpPr>
          <p:cNvPr id="2" name="Footer Placeholder 1"/>
          <p:cNvSpPr>
            <a:spLocks noGrp="1"/>
          </p:cNvSpPr>
          <p:nvPr>
            <p:ph type="ftr" sz="quarter" idx="11"/>
          </p:nvPr>
        </p:nvSpPr>
        <p:spPr/>
        <p:txBody>
          <a:bodyPr/>
          <a:lstStyle/>
          <a:p>
            <a:fld id="{A1790B32-C477-4CB8-9BC9-15AF7DEA3ED9}" type="datetime13">
              <a:rPr lang="en-GB" smtClean="0"/>
              <a:pPr/>
              <a:t>4:34:12 AM</a:t>
            </a:fld>
            <a:endParaRPr lang="en-GB" dirty="0"/>
          </a:p>
        </p:txBody>
      </p:sp>
      <p:sp>
        <p:nvSpPr>
          <p:cNvPr id="15" name="Slide Number Placeholder 14"/>
          <p:cNvSpPr>
            <a:spLocks noGrp="1"/>
          </p:cNvSpPr>
          <p:nvPr>
            <p:ph type="sldNum" sz="quarter" idx="12"/>
          </p:nvPr>
        </p:nvSpPr>
        <p:spPr>
          <a:xfrm>
            <a:off x="8229600" y="6473952"/>
            <a:ext cx="758952" cy="246888"/>
          </a:xfrm>
        </p:spPr>
        <p:txBody>
          <a:bodyPr/>
          <a:lstStyle/>
          <a:p>
            <a:fld id="{7DDBACEF-145A-44FA-BEEF-F460C10A6263}" type="slidenum">
              <a:rPr lang="en-GB" smtClean="0"/>
              <a:pPr/>
              <a:t>‹Nr.›</a:t>
            </a:fld>
            <a:endParaRPr lang="en-GB"/>
          </a:p>
        </p:txBody>
      </p:sp>
    </p:spTree>
  </p:cSld>
  <p:clrMapOvr>
    <a:masterClrMapping/>
  </p:clrMapOvr>
  <p:transition spd="slow">
    <p:randomBar dir="vert"/>
  </p:transition>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2" name="Picture 1"/>
          <p:cNvPicPr>
            <a:picLocks noChangeAspect="1"/>
          </p:cNvPicPr>
          <p:nvPr userDrawn="1"/>
        </p:nvPicPr>
        <p:blipFill rotWithShape="1">
          <a:blip r:embed="rId2" cstate="print">
            <a:extLst>
              <a:ext uri="{28A0092B-C50C-407E-A947-70E740481C1C}">
                <a14:useLocalDpi xmlns:a14="http://schemas.microsoft.com/office/drawing/2010/main" xmlns="" val="0"/>
              </a:ext>
            </a:extLst>
          </a:blip>
          <a:srcRect l="15380"/>
          <a:stretch/>
        </p:blipFill>
        <p:spPr>
          <a:xfrm>
            <a:off x="0" y="0"/>
            <a:ext cx="9144000" cy="6858000"/>
          </a:xfrm>
          <a:prstGeom prst="rect">
            <a:avLst/>
          </a:prstGeom>
        </p:spPr>
      </p:pic>
      <p:sp>
        <p:nvSpPr>
          <p:cNvPr id="22" name="Title 21"/>
          <p:cNvSpPr>
            <a:spLocks noGrp="1"/>
          </p:cNvSpPr>
          <p:nvPr>
            <p:ph type="title"/>
          </p:nvPr>
        </p:nvSpPr>
        <p:spPr/>
        <p:txBody>
          <a:bodyPr/>
          <a:lstStyle>
            <a:lvl1pPr>
              <a:defRPr>
                <a:solidFill>
                  <a:schemeClr val="accent1">
                    <a:lumMod val="20000"/>
                    <a:lumOff val="80000"/>
                  </a:schemeClr>
                </a:solidFill>
              </a:defRPr>
            </a:lvl1pPr>
          </a:lstStyle>
          <a:p>
            <a:r>
              <a:rPr kumimoji="0" lang="en-US" dirty="0" smtClean="0"/>
              <a:t>Click to edit Master title style</a:t>
            </a:r>
            <a:endParaRPr kumimoji="0" lang="en-US" dirty="0"/>
          </a:p>
        </p:txBody>
      </p:sp>
      <p:sp>
        <p:nvSpPr>
          <p:cNvPr id="27" name="Content Placeholder 26"/>
          <p:cNvSpPr>
            <a:spLocks noGrp="1"/>
          </p:cNvSpPr>
          <p:nvPr>
            <p:ph idx="1"/>
          </p:nvPr>
        </p:nvSpPr>
        <p:spPr/>
        <p:txBody>
          <a:bodyPr/>
          <a:lstStyle>
            <a:lvl1pPr>
              <a:defRPr>
                <a:solidFill>
                  <a:schemeClr val="bg2">
                    <a:lumMod val="90000"/>
                  </a:schemeClr>
                </a:solidFill>
              </a:defRPr>
            </a:lvl1pPr>
            <a:lvl2pPr>
              <a:defRPr>
                <a:solidFill>
                  <a:schemeClr val="bg2">
                    <a:lumMod val="90000"/>
                  </a:schemeClr>
                </a:solidFill>
              </a:defRPr>
            </a:lvl2pPr>
            <a:lvl3pPr>
              <a:defRPr>
                <a:solidFill>
                  <a:schemeClr val="bg2">
                    <a:lumMod val="90000"/>
                  </a:schemeClr>
                </a:solidFill>
              </a:defRPr>
            </a:lvl3pPr>
            <a:lvl4pPr>
              <a:defRPr>
                <a:solidFill>
                  <a:schemeClr val="bg2">
                    <a:lumMod val="90000"/>
                  </a:schemeClr>
                </a:solidFill>
              </a:defRPr>
            </a:lvl4pPr>
            <a:lvl5pPr>
              <a:defRPr>
                <a:solidFill>
                  <a:schemeClr val="bg2">
                    <a:lumMod val="90000"/>
                  </a:schemeClr>
                </a:solidFill>
              </a:defRPr>
            </a:lvl5pPr>
          </a:lstStyle>
          <a:p>
            <a:pPr lvl="0" eaLnBrk="1" latinLnBrk="0" hangingPunct="1"/>
            <a:r>
              <a:rPr lang="en-US" dirty="0" smtClean="0"/>
              <a:t>Click to edit Master text styles</a:t>
            </a:r>
          </a:p>
          <a:p>
            <a:pPr lvl="1" eaLnBrk="1" latinLnBrk="0" hangingPunct="1"/>
            <a:r>
              <a:rPr lang="en-US" dirty="0" smtClean="0"/>
              <a:t>Second level</a:t>
            </a:r>
          </a:p>
          <a:p>
            <a:pPr lvl="2" eaLnBrk="1" latinLnBrk="0" hangingPunct="1"/>
            <a:r>
              <a:rPr lang="en-US" dirty="0" smtClean="0"/>
              <a:t>Third level</a:t>
            </a:r>
          </a:p>
          <a:p>
            <a:pPr lvl="3" eaLnBrk="1" latinLnBrk="0" hangingPunct="1"/>
            <a:r>
              <a:rPr lang="en-US" dirty="0" smtClean="0"/>
              <a:t>Fourth level</a:t>
            </a:r>
          </a:p>
          <a:p>
            <a:pPr lvl="4" eaLnBrk="1" latinLnBrk="0" hangingPunct="1"/>
            <a:r>
              <a:rPr lang="en-US" dirty="0" smtClean="0"/>
              <a:t>Fifth level</a:t>
            </a:r>
            <a:endParaRPr kumimoji="0" lang="en-US" dirty="0"/>
          </a:p>
        </p:txBody>
      </p:sp>
      <p:sp>
        <p:nvSpPr>
          <p:cNvPr id="25" name="Date Placeholder 24"/>
          <p:cNvSpPr>
            <a:spLocks noGrp="1"/>
          </p:cNvSpPr>
          <p:nvPr>
            <p:ph type="dt" sz="half" idx="10"/>
          </p:nvPr>
        </p:nvSpPr>
        <p:spPr/>
        <p:txBody>
          <a:bodyPr/>
          <a:lstStyle/>
          <a:p>
            <a:fld id="{57A153AE-E465-4496-8496-B9CF04B54D03}" type="datetimeFigureOut">
              <a:rPr lang="en-GB" smtClean="0"/>
              <a:pPr/>
              <a:t>30/03/2014</a:t>
            </a:fld>
            <a:endParaRPr lang="en-GB"/>
          </a:p>
        </p:txBody>
      </p:sp>
      <p:sp>
        <p:nvSpPr>
          <p:cNvPr id="19" name="Footer Placeholder 18"/>
          <p:cNvSpPr>
            <a:spLocks noGrp="1"/>
          </p:cNvSpPr>
          <p:nvPr>
            <p:ph type="ftr" sz="quarter" idx="11"/>
          </p:nvPr>
        </p:nvSpPr>
        <p:spPr>
          <a:xfrm>
            <a:off x="3581400" y="76200"/>
            <a:ext cx="2895600" cy="288925"/>
          </a:xfrm>
        </p:spPr>
        <p:txBody>
          <a:bodyPr/>
          <a:lstStyle/>
          <a:p>
            <a:fld id="{BD0165AF-310D-4F3A-B121-23762866CE2B}" type="datetime11">
              <a:rPr lang="en-GB" smtClean="0"/>
              <a:pPr/>
              <a:t>04:34:12</a:t>
            </a:fld>
            <a:endParaRPr lang="en-GB" dirty="0"/>
          </a:p>
        </p:txBody>
      </p:sp>
      <p:sp>
        <p:nvSpPr>
          <p:cNvPr id="16" name="Slide Number Placeholder 15"/>
          <p:cNvSpPr>
            <a:spLocks noGrp="1"/>
          </p:cNvSpPr>
          <p:nvPr>
            <p:ph type="sldNum" sz="quarter" idx="12"/>
          </p:nvPr>
        </p:nvSpPr>
        <p:spPr>
          <a:xfrm>
            <a:off x="8229600" y="6473952"/>
            <a:ext cx="758952" cy="246888"/>
          </a:xfrm>
        </p:spPr>
        <p:txBody>
          <a:bodyPr/>
          <a:lstStyle/>
          <a:p>
            <a:fld id="{7DDBACEF-145A-44FA-BEEF-F460C10A6263}" type="slidenum">
              <a:rPr lang="en-GB" smtClean="0"/>
              <a:pPr/>
              <a:t>‹Nr.›</a:t>
            </a:fld>
            <a:endParaRPr lang="en-GB"/>
          </a:p>
        </p:txBody>
      </p:sp>
    </p:spTree>
  </p:cSld>
  <p:clrMapOvr>
    <a:masterClrMapping/>
  </p:clrMapOvr>
  <p:transition spd="slow">
    <p:randomBar dir="vert"/>
  </p:transition>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2"/>
      </p:bgRef>
    </p:bg>
    <p:spTree>
      <p:nvGrpSpPr>
        <p:cNvPr id="1" name=""/>
        <p:cNvGrpSpPr/>
        <p:nvPr/>
      </p:nvGrpSpPr>
      <p:grpSpPr>
        <a:xfrm>
          <a:off x="0" y="0"/>
          <a:ext cx="0" cy="0"/>
          <a:chOff x="0" y="0"/>
          <a:chExt cx="0" cy="0"/>
        </a:xfrm>
      </p:grpSpPr>
      <p:sp>
        <p:nvSpPr>
          <p:cNvPr id="7" name="Straight Connector 6"/>
          <p:cNvSpPr>
            <a:spLocks noChangeShapeType="1"/>
          </p:cNvSpPr>
          <p:nvPr/>
        </p:nvSpPr>
        <p:spPr bwMode="auto">
          <a:xfrm>
            <a:off x="514350" y="3444902"/>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Text Placeholder 5"/>
          <p:cNvSpPr>
            <a:spLocks noGrp="1"/>
          </p:cNvSpPr>
          <p:nvPr>
            <p:ph type="body" idx="1"/>
          </p:nvPr>
        </p:nvSpPr>
        <p:spPr>
          <a:xfrm>
            <a:off x="381000" y="1676400"/>
            <a:ext cx="8458200" cy="1219200"/>
          </a:xfrm>
        </p:spPr>
        <p:txBody>
          <a:bodyPr anchor="b"/>
          <a:lstStyle>
            <a:lvl1pPr marL="0" indent="0" algn="r">
              <a:buNone/>
              <a:defRPr sz="2000">
                <a:solidFill>
                  <a:schemeClr val="tx2">
                    <a:shade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19" name="Date Placeholder 18"/>
          <p:cNvSpPr>
            <a:spLocks noGrp="1"/>
          </p:cNvSpPr>
          <p:nvPr>
            <p:ph type="dt" sz="half" idx="10"/>
          </p:nvPr>
        </p:nvSpPr>
        <p:spPr/>
        <p:txBody>
          <a:bodyPr/>
          <a:lstStyle/>
          <a:p>
            <a:fld id="{57A153AE-E465-4496-8496-B9CF04B54D03}" type="datetimeFigureOut">
              <a:rPr lang="en-GB" smtClean="0"/>
              <a:pPr/>
              <a:t>30/03/2014</a:t>
            </a:fld>
            <a:endParaRPr lang="en-GB"/>
          </a:p>
        </p:txBody>
      </p:sp>
      <p:sp>
        <p:nvSpPr>
          <p:cNvPr id="11" name="Footer Placeholder 10"/>
          <p:cNvSpPr>
            <a:spLocks noGrp="1"/>
          </p:cNvSpPr>
          <p:nvPr>
            <p:ph type="ftr" sz="quarter" idx="11"/>
          </p:nvPr>
        </p:nvSpPr>
        <p:spPr/>
        <p:txBody>
          <a:bodyPr/>
          <a:lstStyle/>
          <a:p>
            <a:endParaRPr lang="en-GB"/>
          </a:p>
        </p:txBody>
      </p:sp>
      <p:sp>
        <p:nvSpPr>
          <p:cNvPr id="16" name="Slide Number Placeholder 15"/>
          <p:cNvSpPr>
            <a:spLocks noGrp="1"/>
          </p:cNvSpPr>
          <p:nvPr>
            <p:ph type="sldNum" sz="quarter" idx="12"/>
          </p:nvPr>
        </p:nvSpPr>
        <p:spPr/>
        <p:txBody>
          <a:bodyPr/>
          <a:lstStyle/>
          <a:p>
            <a:fld id="{7DDBACEF-145A-44FA-BEEF-F460C10A6263}" type="slidenum">
              <a:rPr lang="en-GB" smtClean="0"/>
              <a:pPr/>
              <a:t>‹Nr.›</a:t>
            </a:fld>
            <a:endParaRPr lang="en-GB"/>
          </a:p>
        </p:txBody>
      </p:sp>
      <p:sp>
        <p:nvSpPr>
          <p:cNvPr id="8" name="Title 7"/>
          <p:cNvSpPr>
            <a:spLocks noGrp="1"/>
          </p:cNvSpPr>
          <p:nvPr>
            <p:ph type="title"/>
          </p:nvPr>
        </p:nvSpPr>
        <p:spPr>
          <a:xfrm>
            <a:off x="180475" y="2947085"/>
            <a:ext cx="8686800" cy="1184825"/>
          </a:xfrm>
        </p:spPr>
        <p:txBody>
          <a:bodyPr rtlCol="0" anchor="t"/>
          <a:lstStyle>
            <a:lvl1pPr algn="r">
              <a:defRPr/>
            </a:lvl1pPr>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transition spd="slow">
    <p:randomBar dir="vert"/>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0" name="Title 19"/>
          <p:cNvSpPr>
            <a:spLocks noGrp="1"/>
          </p:cNvSpPr>
          <p:nvPr>
            <p:ph type="title"/>
          </p:nvPr>
        </p:nvSpPr>
        <p:spPr>
          <a:xfrm>
            <a:off x="301752" y="457200"/>
            <a:ext cx="8686800" cy="841248"/>
          </a:xfrm>
        </p:spPr>
        <p:txBody>
          <a:bodyPr/>
          <a:lstStyle/>
          <a:p>
            <a:r>
              <a:rPr kumimoji="0" lang="en-US" smtClean="0"/>
              <a:t>Click to edit Master title style</a:t>
            </a:r>
            <a:endParaRPr kumimoji="0" lang="en-US"/>
          </a:p>
        </p:txBody>
      </p:sp>
      <p:sp>
        <p:nvSpPr>
          <p:cNvPr id="14" name="Content Placeholder 13"/>
          <p:cNvSpPr>
            <a:spLocks noGrp="1"/>
          </p:cNvSpPr>
          <p:nvPr>
            <p:ph sz="half" idx="1"/>
          </p:nvPr>
        </p:nvSpPr>
        <p:spPr>
          <a:xfrm>
            <a:off x="304800" y="1600200"/>
            <a:ext cx="4191000" cy="4724400"/>
          </a:xfrm>
        </p:spPr>
        <p:txBody>
          <a:bodyPr/>
          <a:lstStyle>
            <a:lvl1pPr>
              <a:defRPr sz="28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half" idx="2"/>
          </p:nvPr>
        </p:nvSpPr>
        <p:spPr>
          <a:xfrm>
            <a:off x="4648200" y="1600200"/>
            <a:ext cx="4343400" cy="4724400"/>
          </a:xfrm>
        </p:spPr>
        <p:txBody>
          <a:bodyPr/>
          <a:lstStyle>
            <a:lvl1pPr>
              <a:defRPr sz="28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1" name="Date Placeholder 20"/>
          <p:cNvSpPr>
            <a:spLocks noGrp="1"/>
          </p:cNvSpPr>
          <p:nvPr>
            <p:ph type="dt" sz="half" idx="10"/>
          </p:nvPr>
        </p:nvSpPr>
        <p:spPr/>
        <p:txBody>
          <a:bodyPr/>
          <a:lstStyle/>
          <a:p>
            <a:fld id="{57A153AE-E465-4496-8496-B9CF04B54D03}" type="datetimeFigureOut">
              <a:rPr lang="en-GB" smtClean="0"/>
              <a:pPr/>
              <a:t>30/03/2014</a:t>
            </a:fld>
            <a:endParaRPr lang="en-GB"/>
          </a:p>
        </p:txBody>
      </p:sp>
      <p:sp>
        <p:nvSpPr>
          <p:cNvPr id="10" name="Footer Placeholder 9"/>
          <p:cNvSpPr>
            <a:spLocks noGrp="1"/>
          </p:cNvSpPr>
          <p:nvPr>
            <p:ph type="ftr" sz="quarter" idx="11"/>
          </p:nvPr>
        </p:nvSpPr>
        <p:spPr/>
        <p:txBody>
          <a:bodyPr/>
          <a:lstStyle/>
          <a:p>
            <a:endParaRPr lang="en-GB"/>
          </a:p>
        </p:txBody>
      </p:sp>
      <p:sp>
        <p:nvSpPr>
          <p:cNvPr id="31" name="Slide Number Placeholder 30"/>
          <p:cNvSpPr>
            <a:spLocks noGrp="1"/>
          </p:cNvSpPr>
          <p:nvPr>
            <p:ph type="sldNum" sz="quarter" idx="12"/>
          </p:nvPr>
        </p:nvSpPr>
        <p:spPr/>
        <p:txBody>
          <a:bodyPr/>
          <a:lstStyle/>
          <a:p>
            <a:fld id="{7DDBACEF-145A-44FA-BEEF-F460C10A6263}" type="slidenum">
              <a:rPr lang="en-GB" smtClean="0"/>
              <a:pPr/>
              <a:t>‹Nr.›</a:t>
            </a:fld>
            <a:endParaRPr lang="en-GB"/>
          </a:p>
        </p:txBody>
      </p:sp>
    </p:spTree>
  </p:cSld>
  <p:clrMapOvr>
    <a:masterClrMapping/>
  </p:clrMapOvr>
  <p:transition spd="slow">
    <p:randomBar dir="vert"/>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9" name="Title 28"/>
          <p:cNvSpPr>
            <a:spLocks noGrp="1"/>
          </p:cNvSpPr>
          <p:nvPr>
            <p:ph type="title"/>
          </p:nvPr>
        </p:nvSpPr>
        <p:spPr>
          <a:xfrm>
            <a:off x="304800" y="5410200"/>
            <a:ext cx="8610600" cy="882650"/>
          </a:xfrm>
        </p:spPr>
        <p:txBody>
          <a:bodyPr anchor="ctr"/>
          <a:lstStyle>
            <a:lvl1pPr>
              <a:defRPr/>
            </a:lvl1pPr>
          </a:lstStyle>
          <a:p>
            <a:r>
              <a:rPr kumimoji="0" lang="en-US" smtClean="0"/>
              <a:t>Click to edit Master title style</a:t>
            </a:r>
            <a:endParaRPr kumimoji="0" lang="en-US"/>
          </a:p>
        </p:txBody>
      </p:sp>
      <p:sp>
        <p:nvSpPr>
          <p:cNvPr id="13" name="Text Placeholder 12"/>
          <p:cNvSpPr>
            <a:spLocks noGrp="1"/>
          </p:cNvSpPr>
          <p:nvPr>
            <p:ph type="body" idx="1"/>
          </p:nvPr>
        </p:nvSpPr>
        <p:spPr>
          <a:xfrm>
            <a:off x="281444" y="666750"/>
            <a:ext cx="4290556" cy="639762"/>
          </a:xfrm>
        </p:spPr>
        <p:txBody>
          <a:bodyPr anchor="ctr"/>
          <a:lstStyle>
            <a:lvl1pPr marL="0" indent="0">
              <a:buNone/>
              <a:defRPr sz="1800" b="0" cap="all" baseline="0">
                <a:solidFill>
                  <a:schemeClr val="accent1">
                    <a:shade val="50000"/>
                  </a:schemeClr>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25" name="Text Placeholder 24"/>
          <p:cNvSpPr>
            <a:spLocks noGrp="1"/>
          </p:cNvSpPr>
          <p:nvPr>
            <p:ph type="body" sz="half" idx="3"/>
          </p:nvPr>
        </p:nvSpPr>
        <p:spPr>
          <a:xfrm>
            <a:off x="4645025" y="666750"/>
            <a:ext cx="4292241" cy="639762"/>
          </a:xfrm>
        </p:spPr>
        <p:txBody>
          <a:bodyPr anchor="ctr"/>
          <a:lstStyle>
            <a:lvl1pPr marL="0" indent="0">
              <a:buNone/>
              <a:defRPr sz="1800" b="0" cap="all" baseline="0">
                <a:solidFill>
                  <a:schemeClr val="accent1">
                    <a:shade val="50000"/>
                  </a:schemeClr>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Content Placeholder 3"/>
          <p:cNvSpPr>
            <a:spLocks noGrp="1"/>
          </p:cNvSpPr>
          <p:nvPr>
            <p:ph sz="quarter" idx="2"/>
          </p:nvPr>
        </p:nvSpPr>
        <p:spPr>
          <a:xfrm>
            <a:off x="281444" y="1316037"/>
            <a:ext cx="4290556"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8" name="Content Placeholder 27"/>
          <p:cNvSpPr>
            <a:spLocks noGrp="1"/>
          </p:cNvSpPr>
          <p:nvPr>
            <p:ph sz="quarter" idx="4"/>
          </p:nvPr>
        </p:nvSpPr>
        <p:spPr>
          <a:xfrm>
            <a:off x="4648730" y="1316037"/>
            <a:ext cx="4288536"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Date Placeholder 9"/>
          <p:cNvSpPr>
            <a:spLocks noGrp="1"/>
          </p:cNvSpPr>
          <p:nvPr>
            <p:ph type="dt" sz="half" idx="10"/>
          </p:nvPr>
        </p:nvSpPr>
        <p:spPr/>
        <p:txBody>
          <a:bodyPr/>
          <a:lstStyle/>
          <a:p>
            <a:fld id="{57A153AE-E465-4496-8496-B9CF04B54D03}" type="datetimeFigureOut">
              <a:rPr lang="en-GB" smtClean="0"/>
              <a:pPr/>
              <a:t>30/03/2014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8229600" y="6477000"/>
            <a:ext cx="762000" cy="246888"/>
          </a:xfrm>
        </p:spPr>
        <p:txBody>
          <a:bodyPr/>
          <a:lstStyle/>
          <a:p>
            <a:fld id="{7DDBACEF-145A-44FA-BEEF-F460C10A6263}" type="slidenum">
              <a:rPr lang="en-GB" smtClean="0"/>
              <a:pPr/>
              <a:t>‹Nr.›</a:t>
            </a:fld>
            <a:endParaRPr lang="en-GB"/>
          </a:p>
        </p:txBody>
      </p:sp>
      <p:sp>
        <p:nvSpPr>
          <p:cNvPr id="11" name="Straight Connector 10"/>
          <p:cNvSpPr>
            <a:spLocks noChangeShapeType="1"/>
          </p:cNvSpPr>
          <p:nvPr/>
        </p:nvSpPr>
        <p:spPr bwMode="auto">
          <a:xfrm>
            <a:off x="514350" y="6019800"/>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Tree>
  </p:cSld>
  <p:clrMapOvr>
    <a:masterClrMapping/>
  </p:clrMapOvr>
  <p:transition spd="slow">
    <p:randomBar dir="vert"/>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0" name="Title 29"/>
          <p:cNvSpPr>
            <a:spLocks noGrp="1"/>
          </p:cNvSpPr>
          <p:nvPr>
            <p:ph type="title"/>
          </p:nvPr>
        </p:nvSpPr>
        <p:spPr>
          <a:xfrm>
            <a:off x="301752" y="457200"/>
            <a:ext cx="8686800" cy="841248"/>
          </a:xfrm>
        </p:spPr>
        <p:txBody>
          <a:bodyPr/>
          <a:lstStyle/>
          <a:p>
            <a:r>
              <a:rPr kumimoji="0" lang="en-US" smtClean="0"/>
              <a:t>Click to edit Master title style</a:t>
            </a:r>
            <a:endParaRPr kumimoji="0" lang="en-US"/>
          </a:p>
        </p:txBody>
      </p:sp>
      <p:sp>
        <p:nvSpPr>
          <p:cNvPr id="12" name="Date Placeholder 11"/>
          <p:cNvSpPr>
            <a:spLocks noGrp="1"/>
          </p:cNvSpPr>
          <p:nvPr>
            <p:ph type="dt" sz="half" idx="10"/>
          </p:nvPr>
        </p:nvSpPr>
        <p:spPr/>
        <p:txBody>
          <a:bodyPr/>
          <a:lstStyle/>
          <a:p>
            <a:fld id="{57A153AE-E465-4496-8496-B9CF04B54D03}" type="datetimeFigureOut">
              <a:rPr lang="en-GB" smtClean="0"/>
              <a:pPr/>
              <a:t>30/03/2014</a:t>
            </a:fld>
            <a:endParaRPr lang="en-GB"/>
          </a:p>
        </p:txBody>
      </p:sp>
      <p:sp>
        <p:nvSpPr>
          <p:cNvPr id="21" name="Footer Placeholder 20"/>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DBACEF-145A-44FA-BEEF-F460C10A6263}" type="slidenum">
              <a:rPr lang="en-GB" smtClean="0"/>
              <a:pPr/>
              <a:t>‹Nr.›</a:t>
            </a:fld>
            <a:endParaRPr lang="en-GB"/>
          </a:p>
        </p:txBody>
      </p:sp>
    </p:spTree>
  </p:cSld>
  <p:clrMapOvr>
    <a:masterClrMapping/>
  </p:clrMapOvr>
  <p:transition spd="slow">
    <p:randomBar dir="vert"/>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57A153AE-E465-4496-8496-B9CF04B54D03}" type="datetimeFigureOut">
              <a:rPr lang="en-GB" smtClean="0"/>
              <a:pPr/>
              <a:t>30/03/2014</a:t>
            </a:fld>
            <a:endParaRPr lang="en-GB"/>
          </a:p>
        </p:txBody>
      </p:sp>
      <p:sp>
        <p:nvSpPr>
          <p:cNvPr id="24" name="Footer Placeholder 23"/>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DDBACEF-145A-44FA-BEEF-F460C10A6263}" type="slidenum">
              <a:rPr lang="en-GB" smtClean="0"/>
              <a:pPr/>
              <a:t>‹Nr.›</a:t>
            </a:fld>
            <a:endParaRPr lang="en-GB"/>
          </a:p>
        </p:txBody>
      </p:sp>
    </p:spTree>
  </p:cSld>
  <p:clrMapOvr>
    <a:masterClrMapping/>
  </p:clrMapOvr>
  <p:transition spd="slow">
    <p:randomBar dir="vert"/>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Straight Connector 7"/>
          <p:cNvSpPr>
            <a:spLocks noChangeShapeType="1"/>
          </p:cNvSpPr>
          <p:nvPr/>
        </p:nvSpPr>
        <p:spPr bwMode="auto">
          <a:xfrm>
            <a:off x="514350" y="5849117"/>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Title 11"/>
          <p:cNvSpPr>
            <a:spLocks noGrp="1"/>
          </p:cNvSpPr>
          <p:nvPr>
            <p:ph type="title"/>
          </p:nvPr>
        </p:nvSpPr>
        <p:spPr>
          <a:xfrm>
            <a:off x="457200" y="5486400"/>
            <a:ext cx="8458200" cy="520700"/>
          </a:xfrm>
        </p:spPr>
        <p:txBody>
          <a:bodyPr anchor="ctr"/>
          <a:lstStyle>
            <a:lvl1pPr algn="l">
              <a:buNone/>
              <a:defRPr sz="2000" b="1"/>
            </a:lvl1pPr>
          </a:lstStyle>
          <a:p>
            <a:r>
              <a:rPr kumimoji="0" lang="en-US" smtClean="0"/>
              <a:t>Click to edit Master title style</a:t>
            </a:r>
            <a:endParaRPr kumimoji="0" lang="en-US"/>
          </a:p>
        </p:txBody>
      </p:sp>
      <p:sp>
        <p:nvSpPr>
          <p:cNvPr id="26" name="Text Placeholder 25"/>
          <p:cNvSpPr>
            <a:spLocks noGrp="1"/>
          </p:cNvSpPr>
          <p:nvPr>
            <p:ph type="body" idx="2"/>
          </p:nvPr>
        </p:nvSpPr>
        <p:spPr>
          <a:xfrm>
            <a:off x="457200" y="609600"/>
            <a:ext cx="3008313" cy="4800600"/>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14" name="Content Placeholder 13"/>
          <p:cNvSpPr>
            <a:spLocks noGrp="1"/>
          </p:cNvSpPr>
          <p:nvPr>
            <p:ph sz="half" idx="1"/>
          </p:nvPr>
        </p:nvSpPr>
        <p:spPr>
          <a:xfrm>
            <a:off x="3575050" y="609600"/>
            <a:ext cx="5340350" cy="4800600"/>
          </a:xfrm>
        </p:spPr>
        <p:txBody>
          <a:bodyPr/>
          <a:lstStyle>
            <a:lvl1pPr>
              <a:defRPr sz="3200"/>
            </a:lvl1pPr>
            <a:lvl2pPr>
              <a:defRPr sz="2800"/>
            </a:lvl2pPr>
            <a:lvl3pPr>
              <a:defRPr sz="2400"/>
            </a:lvl3pPr>
            <a:lvl4pPr>
              <a:defRPr sz="2000"/>
            </a:lvl4pPr>
            <a:lvl5pPr>
              <a:defRPr sz="20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5" name="Date Placeholder 24"/>
          <p:cNvSpPr>
            <a:spLocks noGrp="1"/>
          </p:cNvSpPr>
          <p:nvPr>
            <p:ph type="dt" sz="half" idx="10"/>
          </p:nvPr>
        </p:nvSpPr>
        <p:spPr/>
        <p:txBody>
          <a:bodyPr/>
          <a:lstStyle/>
          <a:p>
            <a:fld id="{57A153AE-E465-4496-8496-B9CF04B54D03}" type="datetimeFigureOut">
              <a:rPr lang="en-GB" smtClean="0"/>
              <a:pPr/>
              <a:t>30/03/2014</a:t>
            </a:fld>
            <a:endParaRPr lang="en-GB"/>
          </a:p>
        </p:txBody>
      </p:sp>
      <p:sp>
        <p:nvSpPr>
          <p:cNvPr id="29" name="Footer Placeholder 28"/>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DDBACEF-145A-44FA-BEEF-F460C10A6263}" type="slidenum">
              <a:rPr lang="en-GB" smtClean="0"/>
              <a:pPr/>
              <a:t>‹Nr.›</a:t>
            </a:fld>
            <a:endParaRPr lang="en-GB"/>
          </a:p>
        </p:txBody>
      </p:sp>
    </p:spTree>
  </p:cSld>
  <p:clrMapOvr>
    <a:masterClrMapping/>
  </p:clrMapOvr>
  <p:transition spd="slow">
    <p:randomBar dir="vert"/>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3" name="Picture Placeholder 12"/>
          <p:cNvSpPr>
            <a:spLocks noGrp="1"/>
          </p:cNvSpPr>
          <p:nvPr>
            <p:ph type="pic" idx="1"/>
          </p:nvPr>
        </p:nvSpPr>
        <p:spPr>
          <a:xfrm>
            <a:off x="3505200" y="616634"/>
            <a:ext cx="5029200" cy="3657600"/>
          </a:xfrm>
          <a:solidFill>
            <a:schemeClr val="bg1"/>
          </a:solidFill>
          <a:ln w="6350">
            <a:solidFill>
              <a:schemeClr val="accent1"/>
            </a:solidFill>
          </a:ln>
          <a:effectLst>
            <a:reflection blurRad="1000" stA="49000" endA="500" endPos="10000" dist="900" dir="5400000" sy="-90000" algn="bl" rotWithShape="0"/>
          </a:effectLst>
        </p:spPr>
        <p:txBody>
          <a:bodyPr/>
          <a:lstStyle>
            <a:lvl1pPr marL="0" indent="0">
              <a:buNone/>
              <a:defRPr sz="3200"/>
            </a:lvl1pPr>
          </a:lstStyle>
          <a:p>
            <a:r>
              <a:rPr kumimoji="0" lang="en-US" smtClean="0"/>
              <a:t>Click icon to add picture</a:t>
            </a:r>
            <a:endParaRPr kumimoji="0" lang="en-US" dirty="0"/>
          </a:p>
        </p:txBody>
      </p:sp>
      <p:sp>
        <p:nvSpPr>
          <p:cNvPr id="7" name="Date Placeholder 6"/>
          <p:cNvSpPr>
            <a:spLocks noGrp="1"/>
          </p:cNvSpPr>
          <p:nvPr>
            <p:ph type="dt" sz="half" idx="10"/>
          </p:nvPr>
        </p:nvSpPr>
        <p:spPr/>
        <p:txBody>
          <a:bodyPr/>
          <a:lstStyle/>
          <a:p>
            <a:fld id="{57A153AE-E465-4496-8496-B9CF04B54D03}" type="datetimeFigureOut">
              <a:rPr lang="en-GB" smtClean="0"/>
              <a:pPr/>
              <a:t>30/03/2014</a:t>
            </a:fld>
            <a:endParaRPr lang="en-GB"/>
          </a:p>
        </p:txBody>
      </p:sp>
      <p:sp>
        <p:nvSpPr>
          <p:cNvPr id="5" name="Footer Placeholder 4"/>
          <p:cNvSpPr>
            <a:spLocks noGrp="1"/>
          </p:cNvSpPr>
          <p:nvPr>
            <p:ph type="ftr" sz="quarter" idx="11"/>
          </p:nvPr>
        </p:nvSpPr>
        <p:spPr/>
        <p:txBody>
          <a:bodyPr/>
          <a:lstStyle/>
          <a:p>
            <a:endParaRPr lang="en-GB"/>
          </a:p>
        </p:txBody>
      </p:sp>
      <p:sp>
        <p:nvSpPr>
          <p:cNvPr id="31" name="Slide Number Placeholder 30"/>
          <p:cNvSpPr>
            <a:spLocks noGrp="1"/>
          </p:cNvSpPr>
          <p:nvPr>
            <p:ph type="sldNum" sz="quarter" idx="12"/>
          </p:nvPr>
        </p:nvSpPr>
        <p:spPr/>
        <p:txBody>
          <a:bodyPr/>
          <a:lstStyle/>
          <a:p>
            <a:fld id="{7DDBACEF-145A-44FA-BEEF-F460C10A6263}" type="slidenum">
              <a:rPr lang="en-GB" smtClean="0"/>
              <a:pPr/>
              <a:t>‹Nr.›</a:t>
            </a:fld>
            <a:endParaRPr lang="en-GB"/>
          </a:p>
        </p:txBody>
      </p:sp>
      <p:sp>
        <p:nvSpPr>
          <p:cNvPr id="17" name="Title 16"/>
          <p:cNvSpPr>
            <a:spLocks noGrp="1"/>
          </p:cNvSpPr>
          <p:nvPr>
            <p:ph type="title"/>
          </p:nvPr>
        </p:nvSpPr>
        <p:spPr>
          <a:xfrm>
            <a:off x="381000" y="4993760"/>
            <a:ext cx="5867400" cy="522288"/>
          </a:xfrm>
        </p:spPr>
        <p:txBody>
          <a:bodyPr anchor="ctr"/>
          <a:lstStyle>
            <a:lvl1pPr algn="l">
              <a:buNone/>
              <a:defRPr sz="2000" b="1"/>
            </a:lvl1pPr>
          </a:lstStyle>
          <a:p>
            <a:r>
              <a:rPr kumimoji="0" lang="en-US" smtClean="0"/>
              <a:t>Click to edit Master title style</a:t>
            </a:r>
            <a:endParaRPr kumimoji="0" lang="en-US"/>
          </a:p>
        </p:txBody>
      </p:sp>
      <p:sp>
        <p:nvSpPr>
          <p:cNvPr id="26" name="Text Placeholder 25"/>
          <p:cNvSpPr>
            <a:spLocks noGrp="1"/>
          </p:cNvSpPr>
          <p:nvPr>
            <p:ph type="body" sz="half" idx="2"/>
          </p:nvPr>
        </p:nvSpPr>
        <p:spPr>
          <a:xfrm>
            <a:off x="381000" y="5533218"/>
            <a:ext cx="5867400" cy="768350"/>
          </a:xfrm>
        </p:spPr>
        <p:txBody>
          <a:bodyPr lIns="109728" tIns="0"/>
          <a:lstStyle>
            <a:lvl1pPr marL="0" indent="0">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Tree>
  </p:cSld>
  <p:clrMapOvr>
    <a:masterClrMapping/>
  </p:clrMapOvr>
  <p:transition spd="slow">
    <p:randomBar dir="vert"/>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57A153AE-E465-4496-8496-B9CF04B54D03}" type="datetimeFigureOut">
              <a:rPr lang="en-GB" smtClean="0"/>
              <a:pPr/>
              <a:t>30/03/2014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DBACEF-145A-44FA-BEEF-F460C10A6263}" type="slidenum">
              <a:rPr lang="en-GB" smtClean="0"/>
              <a:pPr/>
              <a:t>‹Nr.›</a:t>
            </a:fld>
            <a:endParaRPr lang="en-GB"/>
          </a:p>
        </p:txBody>
      </p:sp>
    </p:spTree>
  </p:cSld>
  <p:clrMapOvr>
    <a:masterClrMapping/>
  </p:clrMapOvr>
  <p:transition spd="slow">
    <p:randomBar dir="vert"/>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8000" y="549276"/>
            <a:ext cx="18288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549276"/>
            <a:ext cx="62484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57A153AE-E465-4496-8496-B9CF04B54D03}" type="datetimeFigureOut">
              <a:rPr lang="en-GB" smtClean="0"/>
              <a:pPr/>
              <a:t>30/03/2014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DBACEF-145A-44FA-BEEF-F460C10A6263}" type="slidenum">
              <a:rPr lang="en-GB" smtClean="0"/>
              <a:pPr/>
              <a:t>‹Nr.›</a:t>
            </a:fld>
            <a:endParaRPr lang="en-GB"/>
          </a:p>
        </p:txBody>
      </p:sp>
    </p:spTree>
  </p:cSld>
  <p:clrMapOvr>
    <a:masterClrMapping/>
  </p:clrMapOvr>
  <p:transition spd="slow">
    <p:randomBar dir="vert"/>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3.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3" name="Picture 12"/>
          <p:cNvPicPr>
            <a:picLocks noChangeAspect="1"/>
          </p:cNvPicPr>
          <p:nvPr userDrawn="1"/>
        </p:nvPicPr>
        <p:blipFill rotWithShape="1">
          <a:blip r:embed="rId13" cstate="print">
            <a:extLst>
              <a:ext uri="{28A0092B-C50C-407E-A947-70E740481C1C}">
                <a14:useLocalDpi xmlns:a14="http://schemas.microsoft.com/office/drawing/2010/main" xmlns="" val="0"/>
              </a:ext>
            </a:extLst>
          </a:blip>
          <a:srcRect l="15380"/>
          <a:stretch/>
        </p:blipFill>
        <p:spPr>
          <a:xfrm>
            <a:off x="0" y="0"/>
            <a:ext cx="9144000" cy="6858000"/>
          </a:xfrm>
          <a:prstGeom prst="rect">
            <a:avLst/>
          </a:prstGeom>
        </p:spPr>
      </p:pic>
      <p:sp>
        <p:nvSpPr>
          <p:cNvPr id="7" name="Straight Connector 6"/>
          <p:cNvSpPr>
            <a:spLocks noChangeShapeType="1"/>
          </p:cNvSpPr>
          <p:nvPr/>
        </p:nvSpPr>
        <p:spPr bwMode="auto">
          <a:xfrm>
            <a:off x="514350" y="1050898"/>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Text Placeholder 7"/>
          <p:cNvSpPr>
            <a:spLocks noGrp="1"/>
          </p:cNvSpPr>
          <p:nvPr>
            <p:ph type="body" idx="1"/>
          </p:nvPr>
        </p:nvSpPr>
        <p:spPr>
          <a:xfrm>
            <a:off x="304800" y="1554162"/>
            <a:ext cx="8686800" cy="4525963"/>
          </a:xfrm>
          <a:prstGeom prst="rect">
            <a:avLst/>
          </a:prstGeom>
        </p:spPr>
        <p:txBody>
          <a:bodyPr vert="horz">
            <a:normAutofit/>
          </a:bodyPr>
          <a:lstStyle/>
          <a:p>
            <a:pPr lvl="0" eaLnBrk="1" latinLnBrk="0" hangingPunct="1"/>
            <a:r>
              <a:rPr kumimoji="0" lang="en-US" dirty="0" smtClean="0"/>
              <a:t>Click to edit Master text styles</a:t>
            </a:r>
          </a:p>
          <a:p>
            <a:pPr lvl="1" eaLnBrk="1" latinLnBrk="0" hangingPunct="1"/>
            <a:r>
              <a:rPr kumimoji="0" lang="en-US" dirty="0" smtClean="0"/>
              <a:t>Second level</a:t>
            </a:r>
          </a:p>
          <a:p>
            <a:pPr lvl="2" eaLnBrk="1" latinLnBrk="0" hangingPunct="1"/>
            <a:r>
              <a:rPr kumimoji="0" lang="en-US" dirty="0" smtClean="0"/>
              <a:t>Third level</a:t>
            </a:r>
          </a:p>
          <a:p>
            <a:pPr lvl="3" eaLnBrk="1" latinLnBrk="0" hangingPunct="1"/>
            <a:r>
              <a:rPr kumimoji="0" lang="en-US" dirty="0" smtClean="0"/>
              <a:t>Fourth level</a:t>
            </a:r>
          </a:p>
          <a:p>
            <a:pPr lvl="4" eaLnBrk="1" latinLnBrk="0" hangingPunct="1"/>
            <a:r>
              <a:rPr kumimoji="0" lang="en-US" dirty="0" smtClean="0"/>
              <a:t>Fifth level</a:t>
            </a:r>
            <a:endParaRPr kumimoji="0" lang="en-US" dirty="0"/>
          </a:p>
        </p:txBody>
      </p:sp>
      <p:sp>
        <p:nvSpPr>
          <p:cNvPr id="11" name="Date Placeholder 10"/>
          <p:cNvSpPr>
            <a:spLocks noGrp="1"/>
          </p:cNvSpPr>
          <p:nvPr>
            <p:ph type="dt" sz="half" idx="2"/>
          </p:nvPr>
        </p:nvSpPr>
        <p:spPr>
          <a:xfrm>
            <a:off x="6477000" y="76200"/>
            <a:ext cx="2514600" cy="288925"/>
          </a:xfrm>
          <a:prstGeom prst="rect">
            <a:avLst/>
          </a:prstGeom>
        </p:spPr>
        <p:txBody>
          <a:bodyPr vert="horz"/>
          <a:lstStyle>
            <a:lvl1pPr algn="l" eaLnBrk="1" latinLnBrk="0" hangingPunct="1">
              <a:defRPr kumimoji="0" sz="1200">
                <a:solidFill>
                  <a:schemeClr val="accent1">
                    <a:shade val="75000"/>
                  </a:schemeClr>
                </a:solidFill>
              </a:defRPr>
            </a:lvl1pPr>
          </a:lstStyle>
          <a:p>
            <a:fld id="{57A153AE-E465-4496-8496-B9CF04B54D03}" type="datetimeFigureOut">
              <a:rPr lang="en-GB" smtClean="0"/>
              <a:pPr/>
              <a:t>30/03/2014</a:t>
            </a:fld>
            <a:endParaRPr lang="en-GB"/>
          </a:p>
        </p:txBody>
      </p:sp>
      <p:sp>
        <p:nvSpPr>
          <p:cNvPr id="28" name="Footer Placeholder 27"/>
          <p:cNvSpPr>
            <a:spLocks noGrp="1"/>
          </p:cNvSpPr>
          <p:nvPr>
            <p:ph type="ftr" sz="quarter" idx="3"/>
          </p:nvPr>
        </p:nvSpPr>
        <p:spPr>
          <a:xfrm>
            <a:off x="3124200" y="76200"/>
            <a:ext cx="3352800" cy="288925"/>
          </a:xfrm>
          <a:prstGeom prst="rect">
            <a:avLst/>
          </a:prstGeom>
        </p:spPr>
        <p:txBody>
          <a:bodyPr vert="horz"/>
          <a:lstStyle>
            <a:lvl1pPr algn="r" eaLnBrk="1" latinLnBrk="0" hangingPunct="1">
              <a:defRPr kumimoji="0" sz="1200">
                <a:solidFill>
                  <a:schemeClr val="accent1">
                    <a:shade val="75000"/>
                  </a:schemeClr>
                </a:solidFill>
              </a:defRPr>
            </a:lvl1pPr>
          </a:lstStyle>
          <a:p>
            <a:endParaRPr lang="en-GB"/>
          </a:p>
        </p:txBody>
      </p:sp>
      <p:sp>
        <p:nvSpPr>
          <p:cNvPr id="5" name="Slide Number Placeholder 4"/>
          <p:cNvSpPr>
            <a:spLocks noGrp="1"/>
          </p:cNvSpPr>
          <p:nvPr>
            <p:ph type="sldNum" sz="quarter" idx="4"/>
          </p:nvPr>
        </p:nvSpPr>
        <p:spPr>
          <a:xfrm>
            <a:off x="8229600" y="6477000"/>
            <a:ext cx="762000" cy="244475"/>
          </a:xfrm>
          <a:prstGeom prst="rect">
            <a:avLst/>
          </a:prstGeom>
        </p:spPr>
        <p:txBody>
          <a:bodyPr vert="horz"/>
          <a:lstStyle>
            <a:lvl1pPr algn="r" eaLnBrk="1" latinLnBrk="0" hangingPunct="1">
              <a:defRPr kumimoji="0" sz="1200">
                <a:solidFill>
                  <a:schemeClr val="accent1">
                    <a:shade val="75000"/>
                  </a:schemeClr>
                </a:solidFill>
              </a:defRPr>
            </a:lvl1pPr>
          </a:lstStyle>
          <a:p>
            <a:fld id="{7DDBACEF-145A-44FA-BEEF-F460C10A6263}" type="slidenum">
              <a:rPr lang="en-GB" smtClean="0"/>
              <a:pPr/>
              <a:t>‹Nr.›</a:t>
            </a:fld>
            <a:endParaRPr lang="en-GB"/>
          </a:p>
        </p:txBody>
      </p:sp>
      <p:sp>
        <p:nvSpPr>
          <p:cNvPr id="10" name="Title Placeholder 9"/>
          <p:cNvSpPr>
            <a:spLocks noGrp="1"/>
          </p:cNvSpPr>
          <p:nvPr>
            <p:ph type="title"/>
          </p:nvPr>
        </p:nvSpPr>
        <p:spPr>
          <a:xfrm>
            <a:off x="304800" y="457200"/>
            <a:ext cx="8686800" cy="838200"/>
          </a:xfrm>
          <a:prstGeom prst="rect">
            <a:avLst/>
          </a:prstGeom>
        </p:spPr>
        <p:txBody>
          <a:bodyPr vert="horz" anchor="ctr">
            <a:normAutofit/>
          </a:bodyPr>
          <a:lstStyle/>
          <a:p>
            <a:r>
              <a:rPr kumimoji="0" lang="en-US" dirty="0" smtClean="0"/>
              <a:t>Click to edit Master title style</a:t>
            </a:r>
            <a:endParaRPr kumimoji="0" lang="en-US" dirty="0"/>
          </a:p>
        </p:txBody>
      </p:sp>
      <p:sp>
        <p:nvSpPr>
          <p:cNvPr id="9" name="Straight Connector 8"/>
          <p:cNvSpPr>
            <a:spLocks noChangeShapeType="1"/>
          </p:cNvSpPr>
          <p:nvPr/>
        </p:nvSpPr>
        <p:spPr bwMode="auto">
          <a:xfrm>
            <a:off x="514350" y="1050898"/>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Straight Connector 11"/>
          <p:cNvSpPr>
            <a:spLocks noChangeShapeType="1"/>
          </p:cNvSpPr>
          <p:nvPr/>
        </p:nvSpPr>
        <p:spPr bwMode="auto">
          <a:xfrm>
            <a:off x="514350" y="1057986"/>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Tree>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ransition spd="slow">
    <p:randomBar dir="vert"/>
  </p:transition>
  <p:txStyles>
    <p:titleStyle>
      <a:lvl1pPr algn="l" rtl="0" eaLnBrk="1" latinLnBrk="0" hangingPunct="1">
        <a:spcBef>
          <a:spcPct val="0"/>
        </a:spcBef>
        <a:buNone/>
        <a:defRPr kumimoji="0" sz="3600" kern="1200" cap="all" baseline="0">
          <a:solidFill>
            <a:schemeClr val="accent1">
              <a:lumMod val="20000"/>
              <a:lumOff val="80000"/>
            </a:schemeClr>
          </a:solidFill>
          <a:effectLst>
            <a:reflection blurRad="12700" stA="48000" endA="300" endPos="55000" dir="5400000" sy="-90000" algn="bl" rotWithShape="0"/>
          </a:effectLst>
          <a:latin typeface="+mj-lt"/>
          <a:ea typeface="+mj-ea"/>
          <a:cs typeface="+mj-cs"/>
        </a:defRPr>
      </a:lvl1pPr>
    </p:titleStyle>
    <p:bodyStyle>
      <a:lvl1pPr marL="342900" indent="-342900" algn="l" rtl="0" eaLnBrk="1" latinLnBrk="0" hangingPunct="1">
        <a:spcBef>
          <a:spcPct val="20000"/>
        </a:spcBef>
        <a:buClr>
          <a:schemeClr val="accent1"/>
        </a:buClr>
        <a:buSzPct val="70000"/>
        <a:buFont typeface="Wingdings 2"/>
        <a:buChar char=""/>
        <a:defRPr kumimoji="0" sz="3200" kern="1200">
          <a:solidFill>
            <a:schemeClr val="bg2">
              <a:lumMod val="90000"/>
            </a:schemeClr>
          </a:solidFill>
          <a:latin typeface="+mn-lt"/>
          <a:ea typeface="+mn-ea"/>
          <a:cs typeface="+mn-cs"/>
        </a:defRPr>
      </a:lvl1pPr>
      <a:lvl2pPr marL="742950" indent="-285750" algn="l" rtl="0" eaLnBrk="1" latinLnBrk="0" hangingPunct="1">
        <a:spcBef>
          <a:spcPct val="20000"/>
        </a:spcBef>
        <a:buClr>
          <a:schemeClr val="accent1"/>
        </a:buClr>
        <a:buSzPct val="70000"/>
        <a:buFont typeface="Wingdings 2"/>
        <a:buChar char=""/>
        <a:defRPr kumimoji="0" sz="2800" kern="1200">
          <a:solidFill>
            <a:schemeClr val="bg2">
              <a:lumMod val="90000"/>
            </a:schemeClr>
          </a:solidFill>
          <a:latin typeface="+mn-lt"/>
          <a:ea typeface="+mn-ea"/>
          <a:cs typeface="+mn-cs"/>
        </a:defRPr>
      </a:lvl2pPr>
      <a:lvl3pPr marL="1143000" indent="-228600" algn="l" rtl="0" eaLnBrk="1" latinLnBrk="0" hangingPunct="1">
        <a:spcBef>
          <a:spcPct val="20000"/>
        </a:spcBef>
        <a:buClr>
          <a:schemeClr val="accent1"/>
        </a:buClr>
        <a:buSzPct val="70000"/>
        <a:buFont typeface="Wingdings 2"/>
        <a:buChar char=""/>
        <a:defRPr kumimoji="0" sz="2400" kern="1200">
          <a:solidFill>
            <a:schemeClr val="bg2">
              <a:lumMod val="90000"/>
            </a:schemeClr>
          </a:solidFill>
          <a:latin typeface="+mn-lt"/>
          <a:ea typeface="+mn-ea"/>
          <a:cs typeface="+mn-cs"/>
        </a:defRPr>
      </a:lvl3pPr>
      <a:lvl4pPr marL="1600200" indent="-228600" algn="l" rtl="0" eaLnBrk="1" latinLnBrk="0" hangingPunct="1">
        <a:spcBef>
          <a:spcPct val="20000"/>
        </a:spcBef>
        <a:buClr>
          <a:schemeClr val="accent1"/>
        </a:buClr>
        <a:buSzPct val="70000"/>
        <a:buFont typeface="Wingdings 2"/>
        <a:buChar char=""/>
        <a:defRPr kumimoji="0" sz="2000" kern="1200">
          <a:solidFill>
            <a:schemeClr val="bg2">
              <a:lumMod val="90000"/>
            </a:schemeClr>
          </a:solidFill>
          <a:latin typeface="+mn-lt"/>
          <a:ea typeface="+mn-ea"/>
          <a:cs typeface="+mn-cs"/>
        </a:defRPr>
      </a:lvl4pPr>
      <a:lvl5pPr marL="2057400" indent="-228600" algn="l" rtl="0" eaLnBrk="1" latinLnBrk="0" hangingPunct="1">
        <a:spcBef>
          <a:spcPct val="20000"/>
        </a:spcBef>
        <a:buClr>
          <a:schemeClr val="accent1"/>
        </a:buClr>
        <a:buSzPct val="60000"/>
        <a:buFont typeface="Wingdings 2"/>
        <a:buChar char=""/>
        <a:defRPr kumimoji="0" sz="1800" kern="1200">
          <a:solidFill>
            <a:schemeClr val="bg2">
              <a:lumMod val="90000"/>
            </a:schemeClr>
          </a:solidFill>
          <a:latin typeface="+mn-lt"/>
          <a:ea typeface="+mn-ea"/>
          <a:cs typeface="+mn-cs"/>
        </a:defRPr>
      </a:lvl5pPr>
      <a:lvl6pPr marL="25146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6pPr>
      <a:lvl7pPr marL="2971800" indent="-228600" algn="l" rtl="0" eaLnBrk="1" latinLnBrk="0" hangingPunct="1">
        <a:spcBef>
          <a:spcPct val="20000"/>
        </a:spcBef>
        <a:buClr>
          <a:schemeClr val="accent1"/>
        </a:buClr>
        <a:buSzPct val="60000"/>
        <a:buFont typeface="Wingdings 2"/>
        <a:buChar char=""/>
        <a:defRPr kumimoji="0" sz="1600" kern="1200">
          <a:solidFill>
            <a:schemeClr val="tx2"/>
          </a:solidFill>
          <a:latin typeface="+mn-lt"/>
          <a:ea typeface="+mn-ea"/>
          <a:cs typeface="+mn-cs"/>
        </a:defRPr>
      </a:lvl7pPr>
      <a:lvl8pPr marL="3429000" indent="-228600" algn="l" rtl="0" eaLnBrk="1" latinLnBrk="0" hangingPunct="1">
        <a:spcBef>
          <a:spcPct val="20000"/>
        </a:spcBef>
        <a:buClr>
          <a:schemeClr val="accent1"/>
        </a:buClr>
        <a:buSzPct val="60000"/>
        <a:buFont typeface="Wingdings 2"/>
        <a:buChar char=""/>
        <a:defRPr kumimoji="0" sz="1600" kern="1200" baseline="0">
          <a:solidFill>
            <a:schemeClr val="tx2"/>
          </a:solidFill>
          <a:latin typeface="+mn-lt"/>
          <a:ea typeface="+mn-ea"/>
          <a:cs typeface="+mn-cs"/>
        </a:defRPr>
      </a:lvl8pPr>
      <a:lvl9pPr marL="3886200" indent="-228600" algn="l" rtl="0" eaLnBrk="1" latinLnBrk="0" hangingPunct="1">
        <a:spcBef>
          <a:spcPct val="20000"/>
        </a:spcBef>
        <a:buClr>
          <a:schemeClr val="accent1"/>
        </a:buClr>
        <a:buSzPct val="60000"/>
        <a:buFont typeface="Wingdings 2"/>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4.png"/><Relationship Id="rId1" Type="http://schemas.openxmlformats.org/officeDocument/2006/relationships/slideLayout" Target="../slideLayouts/slideLayout1.xml"/><Relationship Id="rId4" Type="http://schemas.openxmlformats.org/officeDocument/2006/relationships/hyperlink" Target="mailto:r.haeussler@tsd.ac.uk" TargetMode="External"/></Relationships>
</file>

<file path=ppt/slides/_rels/slide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 Id="rId5" Type="http://schemas.openxmlformats.org/officeDocument/2006/relationships/image" Target="../media/image11.jpeg"/><Relationship Id="rId4" Type="http://schemas.openxmlformats.org/officeDocument/2006/relationships/image" Target="../media/image10.jpeg"/></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3.jpeg"/><Relationship Id="rId1" Type="http://schemas.openxmlformats.org/officeDocument/2006/relationships/slideLayout" Target="../slideLayouts/slideLayout2.xml"/><Relationship Id="rId4" Type="http://schemas.openxmlformats.org/officeDocument/2006/relationships/image" Target="../media/image14.jpeg"/></Relationships>
</file>

<file path=ppt/slides/_rels/slide14.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15.png"/><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15.png"/><Relationship Id="rId1" Type="http://schemas.openxmlformats.org/officeDocument/2006/relationships/slideLayout" Target="../slideLayouts/slideLayout2.xml"/><Relationship Id="rId6" Type="http://schemas.openxmlformats.org/officeDocument/2006/relationships/image" Target="../media/image18.jpeg"/><Relationship Id="rId5" Type="http://schemas.openxmlformats.org/officeDocument/2006/relationships/image" Target="../media/image17.jpeg"/><Relationship Id="rId4" Type="http://schemas.openxmlformats.org/officeDocument/2006/relationships/image" Target="../media/image16.jpeg"/></Relationships>
</file>

<file path=ppt/slides/_rels/slide16.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6.jpeg"/><Relationship Id="rId1" Type="http://schemas.openxmlformats.org/officeDocument/2006/relationships/slideLayout" Target="../slideLayouts/slideLayout2.xml"/><Relationship Id="rId4" Type="http://schemas.openxmlformats.org/officeDocument/2006/relationships/image" Target="../media/image21.jpeg"/></Relationships>
</file>

<file path=ppt/slides/_rels/slide1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jpeg"/><Relationship Id="rId1" Type="http://schemas.openxmlformats.org/officeDocument/2006/relationships/slideLayout" Target="../slideLayouts/slideLayout2.xml"/><Relationship Id="rId4" Type="http://schemas.openxmlformats.org/officeDocument/2006/relationships/image" Target="../media/image25.jpeg"/></Relationships>
</file>

<file path=ppt/slides/_rels/slide20.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7.jpeg"/></Relationships>
</file>

<file path=ppt/slides/_rels/slide22.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6.jpeg"/><Relationship Id="rId1" Type="http://schemas.openxmlformats.org/officeDocument/2006/relationships/slideLayout" Target="../slideLayouts/slideLayout2.xml"/><Relationship Id="rId4" Type="http://schemas.openxmlformats.org/officeDocument/2006/relationships/image" Target="../media/image29.png"/></Relationships>
</file>

<file path=ppt/slides/_rels/slide2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jpeg"/><Relationship Id="rId1" Type="http://schemas.openxmlformats.org/officeDocument/2006/relationships/slideLayout" Target="../slideLayouts/slideLayout2.xml"/><Relationship Id="rId5" Type="http://schemas.openxmlformats.org/officeDocument/2006/relationships/image" Target="../media/image32.gif"/><Relationship Id="rId4" Type="http://schemas.microsoft.com/office/2007/relationships/hdphoto" Target="../media/hdphoto1.wdp"/></Relationships>
</file>

<file path=ppt/slides/_rels/slide2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3.jpeg"/><Relationship Id="rId1" Type="http://schemas.openxmlformats.org/officeDocument/2006/relationships/slideLayout" Target="../slideLayouts/slideLayout2.xml"/><Relationship Id="rId4" Type="http://schemas.microsoft.com/office/2007/relationships/hdphoto" Target="../media/hdphoto1.wdp"/></Relationships>
</file>

<file path=ppt/slides/_rels/slide25.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image" Target="../media/image43.jpeg"/><Relationship Id="rId1" Type="http://schemas.openxmlformats.org/officeDocument/2006/relationships/slideLayout" Target="../slideLayouts/slideLayout2.xml"/><Relationship Id="rId4" Type="http://schemas.openxmlformats.org/officeDocument/2006/relationships/image" Target="../media/image46.jpeg"/></Relationships>
</file>

<file path=ppt/slides/_rels/slide36.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5.jpeg"/><Relationship Id="rId1" Type="http://schemas.openxmlformats.org/officeDocument/2006/relationships/slideLayout" Target="../slideLayouts/slideLayout2.xml"/><Relationship Id="rId4" Type="http://schemas.microsoft.com/office/2007/relationships/hdphoto" Target="../media/hdphoto1.wdp"/></Relationships>
</file>

<file path=ppt/slides/_rels/slide37.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47.png"/><Relationship Id="rId1" Type="http://schemas.openxmlformats.org/officeDocument/2006/relationships/slideLayout" Target="../slideLayouts/slideLayout2.xml"/><Relationship Id="rId5" Type="http://schemas.microsoft.com/office/2007/relationships/hdphoto" Target="../media/hdphoto2.wdp"/><Relationship Id="rId4" Type="http://schemas.openxmlformats.org/officeDocument/2006/relationships/image" Target="../media/image48.png"/></Relationships>
</file>

<file path=ppt/slides/_rels/slide38.xml.rels><?xml version="1.0" encoding="UTF-8" standalone="yes"?>
<Relationships xmlns="http://schemas.openxmlformats.org/package/2006/relationships"><Relationship Id="rId3" Type="http://schemas.microsoft.com/office/2007/relationships/hdphoto" Target="../media/hdphoto1.wdp"/><Relationship Id="rId7" Type="http://schemas.microsoft.com/office/2007/relationships/hdphoto" Target="../media/hdphoto2.wdp"/><Relationship Id="rId2" Type="http://schemas.openxmlformats.org/officeDocument/2006/relationships/image" Target="../media/image47.png"/><Relationship Id="rId1" Type="http://schemas.openxmlformats.org/officeDocument/2006/relationships/slideLayout" Target="../slideLayouts/slideLayout2.xml"/><Relationship Id="rId6" Type="http://schemas.openxmlformats.org/officeDocument/2006/relationships/image" Target="../media/image48.png"/><Relationship Id="rId5" Type="http://schemas.microsoft.com/office/2007/relationships/hdphoto" Target="../media/hdphoto3.wdp"/><Relationship Id="rId4" Type="http://schemas.openxmlformats.org/officeDocument/2006/relationships/image" Target="../media/image49.png"/></Relationships>
</file>

<file path=ppt/slides/_rels/slide39.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50.png"/><Relationship Id="rId1" Type="http://schemas.openxmlformats.org/officeDocument/2006/relationships/slideLayout" Target="../slideLayouts/slideLayout2.xml"/><Relationship Id="rId4" Type="http://schemas.microsoft.com/office/2007/relationships/hdphoto" Target="../media/hdphoto3.wdp"/></Relationships>
</file>

<file path=ppt/slides/_rels/slide40.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8" Type="http://schemas.openxmlformats.org/officeDocument/2006/relationships/image" Target="../media/image54.png"/><Relationship Id="rId3" Type="http://schemas.openxmlformats.org/officeDocument/2006/relationships/image" Target="../media/image51.jpeg"/><Relationship Id="rId7" Type="http://schemas.microsoft.com/office/2007/relationships/hdphoto" Target="../media/hdphoto5.wdp"/><Relationship Id="rId2" Type="http://schemas.openxmlformats.org/officeDocument/2006/relationships/image" Target="../media/image50.png"/><Relationship Id="rId1" Type="http://schemas.openxmlformats.org/officeDocument/2006/relationships/slideLayout" Target="../slideLayouts/slideLayout2.xml"/><Relationship Id="rId6" Type="http://schemas.openxmlformats.org/officeDocument/2006/relationships/image" Target="../media/image53.png"/><Relationship Id="rId11" Type="http://schemas.microsoft.com/office/2007/relationships/hdphoto" Target="../media/hdphoto7.wdp"/><Relationship Id="rId5" Type="http://schemas.microsoft.com/office/2007/relationships/hdphoto" Target="../media/hdphoto4.wdp"/><Relationship Id="rId10" Type="http://schemas.openxmlformats.org/officeDocument/2006/relationships/image" Target="../media/image55.png"/><Relationship Id="rId4" Type="http://schemas.openxmlformats.org/officeDocument/2006/relationships/image" Target="../media/image52.png"/><Relationship Id="rId9" Type="http://schemas.microsoft.com/office/2007/relationships/hdphoto" Target="../media/hdphoto6.wdp"/></Relationships>
</file>

<file path=ppt/slides/_rels/slide44.xml.rels><?xml version="1.0" encoding="UTF-8" standalone="yes"?>
<Relationships xmlns="http://schemas.openxmlformats.org/package/2006/relationships"><Relationship Id="rId8" Type="http://schemas.openxmlformats.org/officeDocument/2006/relationships/image" Target="../media/image60.png"/><Relationship Id="rId3" Type="http://schemas.openxmlformats.org/officeDocument/2006/relationships/image" Target="../media/image57.png"/><Relationship Id="rId7" Type="http://schemas.microsoft.com/office/2007/relationships/hdphoto" Target="../media/hdphoto9.wdp"/><Relationship Id="rId2" Type="http://schemas.openxmlformats.org/officeDocument/2006/relationships/image" Target="../media/image56.jpeg"/><Relationship Id="rId1" Type="http://schemas.openxmlformats.org/officeDocument/2006/relationships/slideLayout" Target="../slideLayouts/slideLayout2.xml"/><Relationship Id="rId6" Type="http://schemas.openxmlformats.org/officeDocument/2006/relationships/image" Target="../media/image59.png"/><Relationship Id="rId5" Type="http://schemas.openxmlformats.org/officeDocument/2006/relationships/image" Target="../media/image58.jpeg"/><Relationship Id="rId4" Type="http://schemas.microsoft.com/office/2007/relationships/hdphoto" Target="../media/hdphoto8.wdp"/><Relationship Id="rId9" Type="http://schemas.microsoft.com/office/2007/relationships/hdphoto" Target="../media/hdphoto10.wdp"/></Relationships>
</file>

<file path=ppt/slides/_rels/slide45.xml.rels><?xml version="1.0" encoding="UTF-8" standalone="yes"?>
<Relationships xmlns="http://schemas.openxmlformats.org/package/2006/relationships"><Relationship Id="rId8" Type="http://schemas.microsoft.com/office/2007/relationships/hdphoto" Target="../media/hdphoto9.wdp"/><Relationship Id="rId3" Type="http://schemas.openxmlformats.org/officeDocument/2006/relationships/image" Target="../media/image56.jpeg"/><Relationship Id="rId7" Type="http://schemas.openxmlformats.org/officeDocument/2006/relationships/image" Target="../media/image59.png"/><Relationship Id="rId12" Type="http://schemas.microsoft.com/office/2007/relationships/hdphoto" Target="../media/hdphoto2.wdp"/><Relationship Id="rId2" Type="http://schemas.openxmlformats.org/officeDocument/2006/relationships/image" Target="../media/image45.jpeg"/><Relationship Id="rId1" Type="http://schemas.openxmlformats.org/officeDocument/2006/relationships/slideLayout" Target="../slideLayouts/slideLayout2.xml"/><Relationship Id="rId6" Type="http://schemas.openxmlformats.org/officeDocument/2006/relationships/image" Target="../media/image58.jpeg"/><Relationship Id="rId11" Type="http://schemas.openxmlformats.org/officeDocument/2006/relationships/image" Target="../media/image48.png"/><Relationship Id="rId5" Type="http://schemas.microsoft.com/office/2007/relationships/hdphoto" Target="../media/hdphoto8.wdp"/><Relationship Id="rId10" Type="http://schemas.microsoft.com/office/2007/relationships/hdphoto" Target="../media/hdphoto10.wdp"/><Relationship Id="rId4" Type="http://schemas.openxmlformats.org/officeDocument/2006/relationships/image" Target="../media/image57.png"/><Relationship Id="rId9" Type="http://schemas.openxmlformats.org/officeDocument/2006/relationships/image" Target="../media/image60.png"/></Relationships>
</file>

<file path=ppt/slides/_rels/slide46.xml.rels><?xml version="1.0" encoding="UTF-8" standalone="yes"?>
<Relationships xmlns="http://schemas.openxmlformats.org/package/2006/relationships"><Relationship Id="rId3" Type="http://schemas.microsoft.com/office/2007/relationships/hdphoto" Target="../media/hdphoto8.wdp"/><Relationship Id="rId2" Type="http://schemas.openxmlformats.org/officeDocument/2006/relationships/image" Target="../media/image57.png"/><Relationship Id="rId1" Type="http://schemas.openxmlformats.org/officeDocument/2006/relationships/slideLayout" Target="../slideLayouts/slideLayout2.xml"/><Relationship Id="rId4" Type="http://schemas.openxmlformats.org/officeDocument/2006/relationships/image" Target="../media/image45.jpeg"/></Relationships>
</file>

<file path=ppt/slides/_rels/slide47.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45.jpeg"/><Relationship Id="rId1" Type="http://schemas.openxmlformats.org/officeDocument/2006/relationships/slideLayout" Target="../slideLayouts/slideLayout2.xml"/><Relationship Id="rId5" Type="http://schemas.openxmlformats.org/officeDocument/2006/relationships/image" Target="../media/image61.jpeg"/><Relationship Id="rId4" Type="http://schemas.microsoft.com/office/2007/relationships/hdphoto" Target="../media/hdphoto8.wdp"/></Relationships>
</file>

<file path=ppt/slides/_rels/slide48.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45.jpeg"/><Relationship Id="rId1" Type="http://schemas.openxmlformats.org/officeDocument/2006/relationships/slideLayout" Target="../slideLayouts/slideLayout2.xml"/><Relationship Id="rId5" Type="http://schemas.openxmlformats.org/officeDocument/2006/relationships/image" Target="../media/image61.jpeg"/><Relationship Id="rId4" Type="http://schemas.microsoft.com/office/2007/relationships/hdphoto" Target="../media/hdphoto8.wdp"/></Relationships>
</file>

<file path=ppt/slides/_rels/slide49.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45.jpeg"/><Relationship Id="rId1" Type="http://schemas.openxmlformats.org/officeDocument/2006/relationships/slideLayout" Target="../slideLayouts/slideLayout2.xml"/><Relationship Id="rId5" Type="http://schemas.openxmlformats.org/officeDocument/2006/relationships/image" Target="../media/image61.jpeg"/><Relationship Id="rId4" Type="http://schemas.microsoft.com/office/2007/relationships/hdphoto" Target="../media/hdphoto8.wdp"/></Relationships>
</file>

<file path=ppt/slides/_rels/slide50.xml.rels><?xml version="1.0" encoding="UTF-8" standalone="yes"?>
<Relationships xmlns="http://schemas.openxmlformats.org/package/2006/relationships"><Relationship Id="rId3" Type="http://schemas.microsoft.com/office/2007/relationships/hdphoto" Target="../media/hdphoto8.wdp"/><Relationship Id="rId2" Type="http://schemas.openxmlformats.org/officeDocument/2006/relationships/image" Target="../media/image57.png"/><Relationship Id="rId1" Type="http://schemas.openxmlformats.org/officeDocument/2006/relationships/slideLayout" Target="../slideLayouts/slideLayout2.xml"/><Relationship Id="rId6" Type="http://schemas.openxmlformats.org/officeDocument/2006/relationships/chart" Target="../charts/chart1.xml"/><Relationship Id="rId5" Type="http://schemas.microsoft.com/office/2007/relationships/hdphoto" Target="../media/hdphoto11.wdp"/><Relationship Id="rId4" Type="http://schemas.openxmlformats.org/officeDocument/2006/relationships/image" Target="../media/image62.png"/></Relationships>
</file>

<file path=ppt/slides/_rels/slide51.xml.rels><?xml version="1.0" encoding="UTF-8" standalone="yes"?>
<Relationships xmlns="http://schemas.openxmlformats.org/package/2006/relationships"><Relationship Id="rId3" Type="http://schemas.microsoft.com/office/2007/relationships/hdphoto" Target="../media/hdphoto12.wdp"/><Relationship Id="rId2" Type="http://schemas.openxmlformats.org/officeDocument/2006/relationships/image" Target="../media/image63.png"/><Relationship Id="rId1" Type="http://schemas.openxmlformats.org/officeDocument/2006/relationships/slideLayout" Target="../slideLayouts/slideLayout2.xml"/><Relationship Id="rId4" Type="http://schemas.openxmlformats.org/officeDocument/2006/relationships/chart" Target="../charts/chart2.xml"/></Relationships>
</file>

<file path=ppt/slides/_rels/slide52.xml.rels><?xml version="1.0" encoding="UTF-8" standalone="yes"?>
<Relationships xmlns="http://schemas.openxmlformats.org/package/2006/relationships"><Relationship Id="rId8" Type="http://schemas.microsoft.com/office/2007/relationships/hdphoto" Target="../media/hdphoto15.wdp"/><Relationship Id="rId3" Type="http://schemas.microsoft.com/office/2007/relationships/hdphoto" Target="../media/hdphoto13.wdp"/><Relationship Id="rId7" Type="http://schemas.openxmlformats.org/officeDocument/2006/relationships/image" Target="../media/image66.png"/><Relationship Id="rId2" Type="http://schemas.openxmlformats.org/officeDocument/2006/relationships/image" Target="../media/image64.png"/><Relationship Id="rId1" Type="http://schemas.openxmlformats.org/officeDocument/2006/relationships/slideLayout" Target="../slideLayouts/slideLayout2.xml"/><Relationship Id="rId6" Type="http://schemas.microsoft.com/office/2007/relationships/hdphoto" Target="../media/hdphoto14.wdp"/><Relationship Id="rId5" Type="http://schemas.openxmlformats.org/officeDocument/2006/relationships/image" Target="../media/image65.png"/><Relationship Id="rId4" Type="http://schemas.openxmlformats.org/officeDocument/2006/relationships/chart" Target="../charts/chart3.xml"/></Relationships>
</file>

<file path=ppt/slides/_rels/slide53.xml.rels><?xml version="1.0" encoding="UTF-8" standalone="yes"?>
<Relationships xmlns="http://schemas.openxmlformats.org/package/2006/relationships"><Relationship Id="rId8" Type="http://schemas.microsoft.com/office/2007/relationships/hdphoto" Target="../media/hdphoto14.wdp"/><Relationship Id="rId3" Type="http://schemas.microsoft.com/office/2007/relationships/hdphoto" Target="../media/hdphoto16.wdp"/><Relationship Id="rId7" Type="http://schemas.openxmlformats.org/officeDocument/2006/relationships/image" Target="../media/image65.png"/><Relationship Id="rId2" Type="http://schemas.openxmlformats.org/officeDocument/2006/relationships/image" Target="../media/image67.png"/><Relationship Id="rId1" Type="http://schemas.openxmlformats.org/officeDocument/2006/relationships/slideLayout" Target="../slideLayouts/slideLayout2.xml"/><Relationship Id="rId6" Type="http://schemas.openxmlformats.org/officeDocument/2006/relationships/chart" Target="../charts/chart4.xml"/><Relationship Id="rId5" Type="http://schemas.microsoft.com/office/2007/relationships/hdphoto" Target="../media/hdphoto13.wdp"/><Relationship Id="rId4" Type="http://schemas.openxmlformats.org/officeDocument/2006/relationships/image" Target="../media/image64.png"/></Relationships>
</file>

<file path=ppt/slides/_rels/slide54.xml.rels><?xml version="1.0" encoding="UTF-8" standalone="yes"?>
<Relationships xmlns="http://schemas.openxmlformats.org/package/2006/relationships"><Relationship Id="rId3" Type="http://schemas.microsoft.com/office/2007/relationships/hdphoto" Target="../media/hdphoto16.wdp"/><Relationship Id="rId2" Type="http://schemas.openxmlformats.org/officeDocument/2006/relationships/image" Target="../media/image67.png"/><Relationship Id="rId1" Type="http://schemas.openxmlformats.org/officeDocument/2006/relationships/slideLayout" Target="../slideLayouts/slideLayout2.xml"/><Relationship Id="rId4" Type="http://schemas.openxmlformats.org/officeDocument/2006/relationships/chart" Target="../charts/chart5.xml"/></Relationships>
</file>

<file path=ppt/slides/_rels/slide55.xml.rels><?xml version="1.0" encoding="UTF-8" standalone="yes"?>
<Relationships xmlns="http://schemas.openxmlformats.org/package/2006/relationships"><Relationship Id="rId3" Type="http://schemas.microsoft.com/office/2007/relationships/hdphoto" Target="../media/hdphoto11.wdp"/><Relationship Id="rId2" Type="http://schemas.openxmlformats.org/officeDocument/2006/relationships/image" Target="../media/image62.png"/><Relationship Id="rId1" Type="http://schemas.openxmlformats.org/officeDocument/2006/relationships/slideLayout" Target="../slideLayouts/slideLayout2.xml"/><Relationship Id="rId4" Type="http://schemas.openxmlformats.org/officeDocument/2006/relationships/chart" Target="../charts/chart6.xml"/></Relationships>
</file>

<file path=ppt/slides/_rels/slide56.xml.rels><?xml version="1.0" encoding="UTF-8" standalone="yes"?>
<Relationships xmlns="http://schemas.openxmlformats.org/package/2006/relationships"><Relationship Id="rId3" Type="http://schemas.microsoft.com/office/2007/relationships/hdphoto" Target="../media/hdphoto11.wdp"/><Relationship Id="rId2" Type="http://schemas.openxmlformats.org/officeDocument/2006/relationships/image" Target="../media/image62.png"/><Relationship Id="rId1" Type="http://schemas.openxmlformats.org/officeDocument/2006/relationships/slideLayout" Target="../slideLayouts/slideLayout2.xml"/><Relationship Id="rId4" Type="http://schemas.openxmlformats.org/officeDocument/2006/relationships/chart" Target="../charts/chart7.xml"/></Relationships>
</file>

<file path=ppt/slides/_rels/slide57.xml.rels><?xml version="1.0" encoding="UTF-8" standalone="yes"?>
<Relationships xmlns="http://schemas.openxmlformats.org/package/2006/relationships"><Relationship Id="rId3" Type="http://schemas.microsoft.com/office/2007/relationships/hdphoto" Target="../media/hdphoto11.wdp"/><Relationship Id="rId2" Type="http://schemas.openxmlformats.org/officeDocument/2006/relationships/image" Target="../media/image62.png"/><Relationship Id="rId1" Type="http://schemas.openxmlformats.org/officeDocument/2006/relationships/slideLayout" Target="../slideLayouts/slideLayout2.xml"/><Relationship Id="rId5" Type="http://schemas.openxmlformats.org/officeDocument/2006/relationships/image" Target="../media/image68.jpeg"/><Relationship Id="rId4" Type="http://schemas.openxmlformats.org/officeDocument/2006/relationships/chart" Target="../charts/chart8.xml"/></Relationships>
</file>

<file path=ppt/slides/_rels/slide58.xml.rels><?xml version="1.0" encoding="UTF-8" standalone="yes"?>
<Relationships xmlns="http://schemas.openxmlformats.org/package/2006/relationships"><Relationship Id="rId3" Type="http://schemas.microsoft.com/office/2007/relationships/hdphoto" Target="../media/hdphoto17.wdp"/><Relationship Id="rId2" Type="http://schemas.openxmlformats.org/officeDocument/2006/relationships/image" Target="../media/image69.png"/><Relationship Id="rId1" Type="http://schemas.openxmlformats.org/officeDocument/2006/relationships/slideLayout" Target="../slideLayouts/slideLayout3.xml"/><Relationship Id="rId5" Type="http://schemas.microsoft.com/office/2007/relationships/hdphoto" Target="../media/hdphoto18.wdp"/><Relationship Id="rId4" Type="http://schemas.openxmlformats.org/officeDocument/2006/relationships/image" Target="../media/image70.png"/></Relationships>
</file>

<file path=ppt/slides/_rels/slide59.xml.rels><?xml version="1.0" encoding="UTF-8" standalone="yes"?>
<Relationships xmlns="http://schemas.openxmlformats.org/package/2006/relationships"><Relationship Id="rId2" Type="http://schemas.openxmlformats.org/officeDocument/2006/relationships/image" Target="../media/image71.jpe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72.jpeg"/><Relationship Id="rId1" Type="http://schemas.openxmlformats.org/officeDocument/2006/relationships/slideLayout" Target="../slideLayouts/slideLayout2.xml"/><Relationship Id="rId4" Type="http://schemas.openxmlformats.org/officeDocument/2006/relationships/image" Target="../media/image73.jpeg"/></Relationships>
</file>

<file path=ppt/slides/_rels/slide6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72.jpeg"/><Relationship Id="rId1" Type="http://schemas.openxmlformats.org/officeDocument/2006/relationships/slideLayout" Target="../slideLayouts/slideLayout2.xml"/><Relationship Id="rId4" Type="http://schemas.openxmlformats.org/officeDocument/2006/relationships/image" Target="../media/image74.jpeg"/></Relationships>
</file>

<file path=ppt/slides/_rels/slide62.xml.rels><?xml version="1.0" encoding="UTF-8" standalone="yes"?>
<Relationships xmlns="http://schemas.openxmlformats.org/package/2006/relationships"><Relationship Id="rId3" Type="http://schemas.openxmlformats.org/officeDocument/2006/relationships/image" Target="../media/image76.jpeg"/><Relationship Id="rId2" Type="http://schemas.openxmlformats.org/officeDocument/2006/relationships/image" Target="../media/image75.jpe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openxmlformats.org/officeDocument/2006/relationships/image" Target="../media/image78.jpeg"/><Relationship Id="rId2" Type="http://schemas.openxmlformats.org/officeDocument/2006/relationships/image" Target="../media/image77.pn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image" Target="../media/image77.png"/><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3" Type="http://schemas.openxmlformats.org/officeDocument/2006/relationships/image" Target="../media/image79.jpeg"/><Relationship Id="rId2" Type="http://schemas.openxmlformats.org/officeDocument/2006/relationships/image" Target="../media/image77.png"/><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image" Target="../media/image79.jpeg"/><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82.jpeg"/><Relationship Id="rId4" Type="http://schemas.openxmlformats.org/officeDocument/2006/relationships/image" Target="../media/image81.png"/></Relationships>
</file>

<file path=ppt/slides/_rels/slide68.xml.rels><?xml version="1.0" encoding="UTF-8" standalone="yes"?>
<Relationships xmlns="http://schemas.openxmlformats.org/package/2006/relationships"><Relationship Id="rId3" Type="http://schemas.openxmlformats.org/officeDocument/2006/relationships/image" Target="../media/image83.jpeg"/><Relationship Id="rId2" Type="http://schemas.openxmlformats.org/officeDocument/2006/relationships/image" Target="../media/image80.png"/><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3" Type="http://schemas.openxmlformats.org/officeDocument/2006/relationships/image" Target="../media/image84.jpeg"/><Relationship Id="rId2" Type="http://schemas.openxmlformats.org/officeDocument/2006/relationships/image" Target="../media/image83.jpeg"/><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3" Type="http://schemas.openxmlformats.org/officeDocument/2006/relationships/image" Target="../media/image86.jpeg"/><Relationship Id="rId2" Type="http://schemas.openxmlformats.org/officeDocument/2006/relationships/image" Target="../media/image85.jpeg"/><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3" Type="http://schemas.openxmlformats.org/officeDocument/2006/relationships/image" Target="../media/image86.jpeg"/><Relationship Id="rId2" Type="http://schemas.openxmlformats.org/officeDocument/2006/relationships/image" Target="../media/image85.jpeg"/><Relationship Id="rId1" Type="http://schemas.openxmlformats.org/officeDocument/2006/relationships/slideLayout" Target="../slideLayouts/slideLayout2.xml"/><Relationship Id="rId4" Type="http://schemas.openxmlformats.org/officeDocument/2006/relationships/image" Target="../media/image87.png"/></Relationships>
</file>

<file path=ppt/slides/_rels/slide72.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image" Target="../media/image85.jpeg"/><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3" Type="http://schemas.openxmlformats.org/officeDocument/2006/relationships/image" Target="../media/image89.jpeg"/><Relationship Id="rId2" Type="http://schemas.openxmlformats.org/officeDocument/2006/relationships/image" Target="../media/image85.jpeg"/><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3" Type="http://schemas.microsoft.com/office/2007/relationships/hdphoto" Target="../media/hdphoto6.wdp"/><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2" Type="http://schemas.openxmlformats.org/officeDocument/2006/relationships/image" Target="../media/image90.jpeg"/><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2" Type="http://schemas.openxmlformats.org/officeDocument/2006/relationships/image" Target="../media/image91.jpeg"/><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 Id="rId5" Type="http://schemas.openxmlformats.org/officeDocument/2006/relationships/image" Target="../media/image11.jpeg"/><Relationship Id="rId4" Type="http://schemas.openxmlformats.org/officeDocument/2006/relationships/image" Target="../media/image92.jpeg"/></Relationships>
</file>

<file path=ppt/slides/_rels/slide7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 Id="rId5" Type="http://schemas.openxmlformats.org/officeDocument/2006/relationships/image" Target="../media/image11.jpeg"/><Relationship Id="rId4" Type="http://schemas.openxmlformats.org/officeDocument/2006/relationships/image" Target="../media/image92.jpeg"/></Relationships>
</file>

<file path=ppt/slides/_rels/slide79.xml.rels><?xml version="1.0" encoding="UTF-8" standalone="yes"?>
<Relationships xmlns="http://schemas.openxmlformats.org/package/2006/relationships"><Relationship Id="rId3" Type="http://schemas.openxmlformats.org/officeDocument/2006/relationships/image" Target="../media/image93.jpe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3" Type="http://schemas.microsoft.com/office/2007/relationships/hdphoto" Target="../media/hdphoto7.wdp"/><Relationship Id="rId2" Type="http://schemas.openxmlformats.org/officeDocument/2006/relationships/image" Target="../media/image94.png"/><Relationship Id="rId1" Type="http://schemas.openxmlformats.org/officeDocument/2006/relationships/slideLayout" Target="../slideLayouts/slideLayout2.xml"/><Relationship Id="rId4" Type="http://schemas.openxmlformats.org/officeDocument/2006/relationships/image" Target="../media/image95.jpeg"/></Relationships>
</file>

<file path=ppt/slides/_rels/slide81.xml.rels><?xml version="1.0" encoding="UTF-8" standalone="yes"?>
<Relationships xmlns="http://schemas.openxmlformats.org/package/2006/relationships"><Relationship Id="rId3" Type="http://schemas.microsoft.com/office/2007/relationships/hdphoto" Target="../media/hdphoto7.wdp"/><Relationship Id="rId2" Type="http://schemas.openxmlformats.org/officeDocument/2006/relationships/image" Target="../media/image94.png"/><Relationship Id="rId1" Type="http://schemas.openxmlformats.org/officeDocument/2006/relationships/slideLayout" Target="../slideLayouts/slideLayout2.xml"/><Relationship Id="rId4" Type="http://schemas.openxmlformats.org/officeDocument/2006/relationships/image" Target="../media/image96.jpeg"/></Relationships>
</file>

<file path=ppt/slides/_rels/slide82.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97.png"/><Relationship Id="rId1" Type="http://schemas.openxmlformats.org/officeDocument/2006/relationships/slideLayout" Target="../slideLayouts/slideLayout2.xml"/><Relationship Id="rId6" Type="http://schemas.microsoft.com/office/2007/relationships/hdphoto" Target="../media/hdphoto5.wdp"/><Relationship Id="rId5" Type="http://schemas.openxmlformats.org/officeDocument/2006/relationships/image" Target="../media/image98.png"/><Relationship Id="rId4" Type="http://schemas.openxmlformats.org/officeDocument/2006/relationships/image" Target="../media/image71.jpeg"/></Relationships>
</file>

<file path=ppt/slides/_rels/slide83.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97.png"/><Relationship Id="rId1" Type="http://schemas.openxmlformats.org/officeDocument/2006/relationships/slideLayout" Target="../slideLayouts/slideLayout2.xml"/><Relationship Id="rId5" Type="http://schemas.microsoft.com/office/2007/relationships/hdphoto" Target="../media/hdphoto5.wdp"/><Relationship Id="rId4" Type="http://schemas.openxmlformats.org/officeDocument/2006/relationships/image" Target="../media/image98.png"/></Relationships>
</file>

<file path=ppt/slides/_rels/slide84.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97.png"/><Relationship Id="rId1" Type="http://schemas.openxmlformats.org/officeDocument/2006/relationships/slideLayout" Target="../slideLayouts/slideLayout2.xml"/><Relationship Id="rId4" Type="http://schemas.openxmlformats.org/officeDocument/2006/relationships/image" Target="../media/image99.jpeg"/></Relationships>
</file>

<file path=ppt/slides/_rels/slide85.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97.png"/><Relationship Id="rId1" Type="http://schemas.openxmlformats.org/officeDocument/2006/relationships/slideLayout" Target="../slideLayouts/slideLayout2.xml"/><Relationship Id="rId4" Type="http://schemas.openxmlformats.org/officeDocument/2006/relationships/image" Target="../media/image100.jpeg"/></Relationships>
</file>

<file path=ppt/slides/_rels/slide86.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97.png"/><Relationship Id="rId1" Type="http://schemas.openxmlformats.org/officeDocument/2006/relationships/slideLayout" Target="../slideLayouts/slideLayout2.xml"/><Relationship Id="rId4" Type="http://schemas.openxmlformats.org/officeDocument/2006/relationships/image" Target="../media/image101.jpeg"/></Relationships>
</file>

<file path=ppt/slides/_rels/slide87.xml.rels><?xml version="1.0" encoding="UTF-8" standalone="yes"?>
<Relationships xmlns="http://schemas.openxmlformats.org/package/2006/relationships"><Relationship Id="rId8" Type="http://schemas.microsoft.com/office/2007/relationships/hdphoto" Target="../media/hdphoto8.wdp"/><Relationship Id="rId3" Type="http://schemas.openxmlformats.org/officeDocument/2006/relationships/image" Target="../media/image102.png"/><Relationship Id="rId7" Type="http://schemas.openxmlformats.org/officeDocument/2006/relationships/image" Target="../media/image104.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microsoft.com/office/2007/relationships/hdphoto" Target="../media/hdphoto7.wdp"/><Relationship Id="rId5" Type="http://schemas.openxmlformats.org/officeDocument/2006/relationships/image" Target="../media/image103.png"/><Relationship Id="rId4" Type="http://schemas.microsoft.com/office/2007/relationships/hdphoto" Target="../media/hdphoto6.wdp"/></Relationships>
</file>

<file path=ppt/slides/_rels/slide88.xml.rels><?xml version="1.0" encoding="UTF-8" standalone="yes"?>
<Relationships xmlns="http://schemas.openxmlformats.org/package/2006/relationships"><Relationship Id="rId8" Type="http://schemas.openxmlformats.org/officeDocument/2006/relationships/image" Target="../media/image107.jpeg"/><Relationship Id="rId3" Type="http://schemas.microsoft.com/office/2007/relationships/hdphoto" Target="../media/hdphoto8.wdp"/><Relationship Id="rId7" Type="http://schemas.microsoft.com/office/2007/relationships/hdphoto" Target="../media/hdphoto10.wdp"/><Relationship Id="rId2" Type="http://schemas.openxmlformats.org/officeDocument/2006/relationships/image" Target="../media/image104.png"/><Relationship Id="rId1" Type="http://schemas.openxmlformats.org/officeDocument/2006/relationships/slideLayout" Target="../slideLayouts/slideLayout2.xml"/><Relationship Id="rId6" Type="http://schemas.openxmlformats.org/officeDocument/2006/relationships/image" Target="../media/image106.png"/><Relationship Id="rId5" Type="http://schemas.microsoft.com/office/2007/relationships/hdphoto" Target="../media/hdphoto9.wdp"/><Relationship Id="rId4" Type="http://schemas.openxmlformats.org/officeDocument/2006/relationships/image" Target="../media/image105.png"/></Relationships>
</file>

<file path=ppt/slides/_rels/slide89.xml.rels><?xml version="1.0" encoding="UTF-8" standalone="yes"?>
<Relationships xmlns="http://schemas.openxmlformats.org/package/2006/relationships"><Relationship Id="rId3" Type="http://schemas.openxmlformats.org/officeDocument/2006/relationships/image" Target="../media/image109.jpeg"/><Relationship Id="rId2" Type="http://schemas.openxmlformats.org/officeDocument/2006/relationships/image" Target="../media/image108.png"/><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3" Type="http://schemas.microsoft.com/office/2007/relationships/hdphoto" Target="../media/hdphoto11.wdp"/><Relationship Id="rId2" Type="http://schemas.openxmlformats.org/officeDocument/2006/relationships/image" Target="../media/image110.png"/><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2" Type="http://schemas.openxmlformats.org/officeDocument/2006/relationships/image" Target="../media/image111.jpeg"/><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2" Type="http://schemas.openxmlformats.org/officeDocument/2006/relationships/image" Target="../media/image112.jpeg"/><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2" Type="http://schemas.openxmlformats.org/officeDocument/2006/relationships/image" Target="../media/image112.jpeg"/><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2" Type="http://schemas.openxmlformats.org/officeDocument/2006/relationships/image" Target="../media/image113.jpeg"/><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3" Type="http://schemas.microsoft.com/office/2007/relationships/hdphoto" Target="../media/hdphoto12.wdp"/><Relationship Id="rId7" Type="http://schemas.microsoft.com/office/2007/relationships/hdphoto" Target="../media/hdphoto14.wdp"/><Relationship Id="rId2" Type="http://schemas.openxmlformats.org/officeDocument/2006/relationships/image" Target="../media/image114.png"/><Relationship Id="rId1" Type="http://schemas.openxmlformats.org/officeDocument/2006/relationships/slideLayout" Target="../slideLayouts/slideLayout2.xml"/><Relationship Id="rId6" Type="http://schemas.openxmlformats.org/officeDocument/2006/relationships/image" Target="../media/image116.png"/><Relationship Id="rId5" Type="http://schemas.microsoft.com/office/2007/relationships/hdphoto" Target="../media/hdphoto13.wdp"/><Relationship Id="rId4" Type="http://schemas.openxmlformats.org/officeDocument/2006/relationships/image" Target="../media/image115.png"/></Relationships>
</file>

<file path=ppt/slides/_rels/slide96.xml.rels><?xml version="1.0" encoding="UTF-8" standalone="yes"?>
<Relationships xmlns="http://schemas.openxmlformats.org/package/2006/relationships"><Relationship Id="rId3" Type="http://schemas.openxmlformats.org/officeDocument/2006/relationships/oleObject" Target="../embeddings/Microsoft_Office_Word_97_-_2003-Dokument1.doc"/><Relationship Id="rId7" Type="http://schemas.microsoft.com/office/2007/relationships/hdphoto" Target="../media/hdphoto15.wdp"/><Relationship Id="rId2" Type="http://schemas.openxmlformats.org/officeDocument/2006/relationships/slideLayout" Target="../slideLayouts/slideLayout2.xml"/><Relationship Id="rId1" Type="http://schemas.openxmlformats.org/officeDocument/2006/relationships/vmlDrawing" Target="../drawings/vmlDrawing1.vml"/><Relationship Id="rId4" Type="http://schemas.openxmlformats.org/officeDocument/2006/relationships/image" Target="../media/image118.png"/></Relationships>
</file>

<file path=ppt/slides/_rels/slide97.xml.rels><?xml version="1.0" encoding="UTF-8" standalone="yes"?>
<Relationships xmlns="http://schemas.openxmlformats.org/package/2006/relationships"><Relationship Id="rId3" Type="http://schemas.openxmlformats.org/officeDocument/2006/relationships/oleObject" Target="../embeddings/Microsoft_Office_Word_97_-_2003-Dokument2.doc"/><Relationship Id="rId2" Type="http://schemas.openxmlformats.org/officeDocument/2006/relationships/slideLayout" Target="../slideLayouts/slideLayout2.xml"/><Relationship Id="rId1" Type="http://schemas.openxmlformats.org/officeDocument/2006/relationships/vmlDrawing" Target="../drawings/vmlDrawing2.vml"/><Relationship Id="rId4" Type="http://schemas.openxmlformats.org/officeDocument/2006/relationships/image" Target="../media/image119.jpeg"/></Relationships>
</file>

<file path=ppt/slides/_rels/slide98.xml.rels><?xml version="1.0" encoding="UTF-8" standalone="yes"?>
<Relationships xmlns="http://schemas.openxmlformats.org/package/2006/relationships"><Relationship Id="rId3" Type="http://schemas.openxmlformats.org/officeDocument/2006/relationships/image" Target="../media/image119.jpeg"/><Relationship Id="rId2" Type="http://schemas.openxmlformats.org/officeDocument/2006/relationships/image" Target="../media/image120.jpeg"/><Relationship Id="rId1" Type="http://schemas.openxmlformats.org/officeDocument/2006/relationships/slideLayout" Target="../slideLayouts/slideLayout2.xml"/><Relationship Id="rId5" Type="http://schemas.microsoft.com/office/2007/relationships/hdphoto" Target="../media/hdphoto16.wdp"/><Relationship Id="rId4" Type="http://schemas.openxmlformats.org/officeDocument/2006/relationships/image" Target="../media/image121.png"/></Relationships>
</file>

<file path=ppt/slides/_rels/slide99.xml.rels><?xml version="1.0" encoding="UTF-8" standalone="yes"?>
<Relationships xmlns="http://schemas.openxmlformats.org/package/2006/relationships"><Relationship Id="rId3" Type="http://schemas.microsoft.com/office/2007/relationships/hdphoto" Target="../media/hdphoto16.wdp"/><Relationship Id="rId2" Type="http://schemas.openxmlformats.org/officeDocument/2006/relationships/image" Target="../media/image121.png"/><Relationship Id="rId1" Type="http://schemas.openxmlformats.org/officeDocument/2006/relationships/slideLayout" Target="../slideLayouts/slideLayout2.xml"/><Relationship Id="rId5" Type="http://schemas.openxmlformats.org/officeDocument/2006/relationships/image" Target="../media/image123.jpeg"/><Relationship Id="rId4" Type="http://schemas.openxmlformats.org/officeDocument/2006/relationships/image" Target="../media/image122.jpeg"/></Relationships>
</file>

<file path=ppt/slides/_rels/slide100.xml.rels><?xml version="1.0" encoding="UTF-8" standalone="yes"?>
<Relationships xmlns="http://schemas.openxmlformats.org/package/2006/relationships"><Relationship Id="rId3" Type="http://schemas.microsoft.com/office/2007/relationships/hdphoto" Target="../media/hdphoto16.wdp"/><Relationship Id="rId2" Type="http://schemas.openxmlformats.org/officeDocument/2006/relationships/image" Target="../media/image121.png"/><Relationship Id="rId1" Type="http://schemas.openxmlformats.org/officeDocument/2006/relationships/slideLayout" Target="../slideLayouts/slideLayout2.xml"/><Relationship Id="rId5" Type="http://schemas.openxmlformats.org/officeDocument/2006/relationships/image" Target="../media/image124.jpeg"/><Relationship Id="rId4" Type="http://schemas.openxmlformats.org/officeDocument/2006/relationships/image" Target="../media/image123.jpeg"/></Relationships>
</file>

<file path=ppt/slides/_rels/slide101.xml.rels><?xml version="1.0" encoding="UTF-8" standalone="yes"?>
<Relationships xmlns="http://schemas.openxmlformats.org/package/2006/relationships"><Relationship Id="rId3" Type="http://schemas.openxmlformats.org/officeDocument/2006/relationships/image" Target="../media/image123.jpeg"/><Relationship Id="rId2" Type="http://schemas.openxmlformats.org/officeDocument/2006/relationships/image" Target="../media/image125.png"/><Relationship Id="rId1" Type="http://schemas.openxmlformats.org/officeDocument/2006/relationships/slideLayout" Target="../slideLayouts/slideLayout2.xml"/><Relationship Id="rId4" Type="http://schemas.openxmlformats.org/officeDocument/2006/relationships/image" Target="../media/image119.jpeg"/></Relationships>
</file>

<file path=ppt/slides/_rels/slide102.xml.rels><?xml version="1.0" encoding="UTF-8" standalone="yes"?>
<Relationships xmlns="http://schemas.openxmlformats.org/package/2006/relationships"><Relationship Id="rId3" Type="http://schemas.openxmlformats.org/officeDocument/2006/relationships/image" Target="../media/image127.jpeg"/><Relationship Id="rId2" Type="http://schemas.openxmlformats.org/officeDocument/2006/relationships/image" Target="../media/image126.jpeg"/><Relationship Id="rId1" Type="http://schemas.openxmlformats.org/officeDocument/2006/relationships/slideLayout" Target="../slideLayouts/slideLayout2.xml"/><Relationship Id="rId4" Type="http://schemas.openxmlformats.org/officeDocument/2006/relationships/image" Target="../media/image128.jpeg"/></Relationships>
</file>

<file path=ppt/slides/_rels/slide103.xml.rels><?xml version="1.0" encoding="UTF-8" standalone="yes"?>
<Relationships xmlns="http://schemas.openxmlformats.org/package/2006/relationships"><Relationship Id="rId3" Type="http://schemas.openxmlformats.org/officeDocument/2006/relationships/image" Target="../media/image128.jpeg"/><Relationship Id="rId2" Type="http://schemas.openxmlformats.org/officeDocument/2006/relationships/image" Target="../media/image126.jpeg"/><Relationship Id="rId1" Type="http://schemas.openxmlformats.org/officeDocument/2006/relationships/slideLayout" Target="../slideLayouts/slideLayout2.xml"/><Relationship Id="rId5" Type="http://schemas.openxmlformats.org/officeDocument/2006/relationships/image" Target="../media/image130.jpeg"/><Relationship Id="rId4" Type="http://schemas.openxmlformats.org/officeDocument/2006/relationships/image" Target="../media/image129.jpeg"/></Relationships>
</file>

<file path=ppt/slides/_rels/slide104.xml.rels><?xml version="1.0" encoding="UTF-8" standalone="yes"?>
<Relationships xmlns="http://schemas.openxmlformats.org/package/2006/relationships"><Relationship Id="rId2" Type="http://schemas.openxmlformats.org/officeDocument/2006/relationships/image" Target="../media/image131.jpeg"/><Relationship Id="rId1" Type="http://schemas.openxmlformats.org/officeDocument/2006/relationships/slideLayout" Target="../slideLayouts/slideLayout2.xml"/></Relationships>
</file>

<file path=ppt/slides/_rels/slide105.xml.rels><?xml version="1.0" encoding="UTF-8" standalone="yes"?>
<Relationships xmlns="http://schemas.openxmlformats.org/package/2006/relationships"><Relationship Id="rId3" Type="http://schemas.openxmlformats.org/officeDocument/2006/relationships/image" Target="../media/image133.png"/><Relationship Id="rId2" Type="http://schemas.openxmlformats.org/officeDocument/2006/relationships/image" Target="../media/image132.jpeg"/><Relationship Id="rId1" Type="http://schemas.openxmlformats.org/officeDocument/2006/relationships/slideLayout" Target="../slideLayouts/slideLayout2.xml"/><Relationship Id="rId5" Type="http://schemas.microsoft.com/office/2007/relationships/hdphoto" Target="../media/hdphoto17.wdp"/><Relationship Id="rId4" Type="http://schemas.openxmlformats.org/officeDocument/2006/relationships/image" Target="../media/image134.png"/></Relationships>
</file>

<file path=ppt/slides/_rels/slide106.xml.rels><?xml version="1.0" encoding="UTF-8" standalone="yes"?>
<Relationships xmlns="http://schemas.openxmlformats.org/package/2006/relationships"><Relationship Id="rId3" Type="http://schemas.openxmlformats.org/officeDocument/2006/relationships/image" Target="../media/image136.jpeg"/><Relationship Id="rId2" Type="http://schemas.openxmlformats.org/officeDocument/2006/relationships/image" Target="../media/image135.jpeg"/><Relationship Id="rId1" Type="http://schemas.openxmlformats.org/officeDocument/2006/relationships/slideLayout" Target="../slideLayouts/slideLayout2.xml"/></Relationships>
</file>

<file path=ppt/slides/_rels/slide107.xml.rels><?xml version="1.0" encoding="UTF-8" standalone="yes"?>
<Relationships xmlns="http://schemas.openxmlformats.org/package/2006/relationships"><Relationship Id="rId3" Type="http://schemas.openxmlformats.org/officeDocument/2006/relationships/image" Target="../media/image137.jpeg"/><Relationship Id="rId2" Type="http://schemas.openxmlformats.org/officeDocument/2006/relationships/image" Target="../media/image136.jpeg"/><Relationship Id="rId1" Type="http://schemas.openxmlformats.org/officeDocument/2006/relationships/slideLayout" Target="../slideLayouts/slideLayout2.xml"/></Relationships>
</file>

<file path=ppt/slides/_rels/slide108.xml.rels><?xml version="1.0" encoding="UTF-8" standalone="yes"?>
<Relationships xmlns="http://schemas.openxmlformats.org/package/2006/relationships"><Relationship Id="rId3" Type="http://schemas.openxmlformats.org/officeDocument/2006/relationships/image" Target="../media/image139.jpeg"/><Relationship Id="rId2" Type="http://schemas.openxmlformats.org/officeDocument/2006/relationships/image" Target="../media/image138.jpeg"/><Relationship Id="rId1" Type="http://schemas.openxmlformats.org/officeDocument/2006/relationships/slideLayout" Target="../slideLayouts/slideLayout2.xml"/></Relationships>
</file>

<file path=ppt/slides/_rels/slide109.xml.rels><?xml version="1.0" encoding="UTF-8" standalone="yes"?>
<Relationships xmlns="http://schemas.openxmlformats.org/package/2006/relationships"><Relationship Id="rId3" Type="http://schemas.openxmlformats.org/officeDocument/2006/relationships/image" Target="../media/image139.jpeg"/><Relationship Id="rId2" Type="http://schemas.openxmlformats.org/officeDocument/2006/relationships/image" Target="../media/image140.jpeg"/><Relationship Id="rId1" Type="http://schemas.openxmlformats.org/officeDocument/2006/relationships/slideLayout" Target="../slideLayouts/slideLayout2.xml"/></Relationships>
</file>

<file path=ppt/slides/_rels/slide110.xml.rels><?xml version="1.0" encoding="UTF-8" standalone="yes"?>
<Relationships xmlns="http://schemas.openxmlformats.org/package/2006/relationships"><Relationship Id="rId2" Type="http://schemas.openxmlformats.org/officeDocument/2006/relationships/image" Target="../media/image141.jpeg"/><Relationship Id="rId1" Type="http://schemas.openxmlformats.org/officeDocument/2006/relationships/slideLayout" Target="../slideLayouts/slideLayout2.xml"/></Relationships>
</file>

<file path=ppt/slides/_rels/slide1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2.xml.rels><?xml version="1.0" encoding="UTF-8" standalone="yes"?>
<Relationships xmlns="http://schemas.openxmlformats.org/package/2006/relationships"><Relationship Id="rId3" Type="http://schemas.openxmlformats.org/officeDocument/2006/relationships/image" Target="../media/image143.jpeg"/><Relationship Id="rId2" Type="http://schemas.openxmlformats.org/officeDocument/2006/relationships/image" Target="../media/image142.gi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File:Jean-Guillaume Moitte - Scene from the Arch of Titus.jpg"/>
          <p:cNvPicPr>
            <a:picLocks noChangeAspect="1" noChangeArrowheads="1"/>
          </p:cNvPicPr>
          <p:nvPr/>
        </p:nvPicPr>
        <p:blipFill rotWithShape="1">
          <a:blip r:embed="rId2" cstate="print">
            <a:extLst>
              <a:ext uri="{BEBA8EAE-BF5A-486C-A8C5-ECC9F3942E4B}">
                <a14:imgProps xmlns:a14="http://schemas.microsoft.com/office/drawing/2010/main" xmlns="">
                  <a14:imgLayer r:embed="rId3">
                    <a14:imgEffect>
                      <a14:backgroundRemoval t="6000" b="95400" l="3500" r="96625"/>
                    </a14:imgEffect>
                  </a14:imgLayer>
                </a14:imgProps>
              </a:ext>
              <a:ext uri="{28A0092B-C50C-407E-A947-70E740481C1C}">
                <a14:useLocalDpi xmlns:a14="http://schemas.microsoft.com/office/drawing/2010/main" xmlns="" val="0"/>
              </a:ext>
            </a:extLst>
          </a:blip>
          <a:srcRect l="2746" t="11185" r="3674" b="7060"/>
          <a:stretch/>
        </p:blipFill>
        <p:spPr bwMode="auto">
          <a:xfrm>
            <a:off x="323528" y="116632"/>
            <a:ext cx="8688828" cy="4744309"/>
          </a:xfrm>
          <a:prstGeom prst="rect">
            <a:avLst/>
          </a:prstGeom>
          <a:noFill/>
          <a:extLst>
            <a:ext uri="{909E8E84-426E-40DD-AFC4-6F175D3DCCD1}">
              <a14:hiddenFill xmlns:a14="http://schemas.microsoft.com/office/drawing/2010/main" xmlns="">
                <a:solidFill>
                  <a:srgbClr val="FFFFFF"/>
                </a:solidFill>
              </a14:hiddenFill>
            </a:ext>
          </a:extLst>
        </p:spPr>
      </p:pic>
      <p:sp>
        <p:nvSpPr>
          <p:cNvPr id="2" name="Title 1"/>
          <p:cNvSpPr>
            <a:spLocks noGrp="1"/>
          </p:cNvSpPr>
          <p:nvPr>
            <p:ph type="ctrTitle"/>
          </p:nvPr>
        </p:nvSpPr>
        <p:spPr>
          <a:xfrm>
            <a:off x="381000" y="5301208"/>
            <a:ext cx="8458200" cy="1222375"/>
          </a:xfrm>
        </p:spPr>
        <p:txBody>
          <a:bodyPr/>
          <a:lstStyle/>
          <a:p>
            <a:r>
              <a:rPr lang="en-GB" dirty="0" smtClean="0"/>
              <a:t>Roman Imperialism – 3</a:t>
            </a:r>
            <a:r>
              <a:rPr lang="en-GB" baseline="30000" dirty="0" smtClean="0"/>
              <a:t>rd</a:t>
            </a:r>
            <a:r>
              <a:rPr lang="en-GB" dirty="0" smtClean="0"/>
              <a:t> session</a:t>
            </a:r>
            <a:endParaRPr lang="en-GB" dirty="0"/>
          </a:p>
        </p:txBody>
      </p:sp>
      <p:sp>
        <p:nvSpPr>
          <p:cNvPr id="3" name="Subtitle 2"/>
          <p:cNvSpPr>
            <a:spLocks noGrp="1"/>
          </p:cNvSpPr>
          <p:nvPr>
            <p:ph type="subTitle" idx="1"/>
          </p:nvPr>
        </p:nvSpPr>
        <p:spPr>
          <a:xfrm>
            <a:off x="381000" y="4437112"/>
            <a:ext cx="8458200" cy="914400"/>
          </a:xfrm>
        </p:spPr>
        <p:txBody>
          <a:bodyPr/>
          <a:lstStyle/>
          <a:p>
            <a:r>
              <a:rPr lang="en-GB" dirty="0" smtClean="0">
                <a:solidFill>
                  <a:schemeClr val="tx2">
                    <a:lumMod val="60000"/>
                    <a:lumOff val="40000"/>
                  </a:schemeClr>
                </a:solidFill>
              </a:rPr>
              <a:t>Village to Empire – THEME II</a:t>
            </a:r>
            <a:endParaRPr lang="en-GB" dirty="0">
              <a:solidFill>
                <a:schemeClr val="tx2">
                  <a:lumMod val="60000"/>
                  <a:lumOff val="40000"/>
                </a:schemeClr>
              </a:solidFill>
            </a:endParaRPr>
          </a:p>
        </p:txBody>
      </p:sp>
      <p:sp>
        <p:nvSpPr>
          <p:cNvPr id="4" name="Subtitle 2"/>
          <p:cNvSpPr txBox="1">
            <a:spLocks/>
          </p:cNvSpPr>
          <p:nvPr/>
        </p:nvSpPr>
        <p:spPr>
          <a:xfrm>
            <a:off x="395536" y="5805264"/>
            <a:ext cx="8458200" cy="914400"/>
          </a:xfrm>
          <a:prstGeom prst="rect">
            <a:avLst/>
          </a:prstGeom>
        </p:spPr>
        <p:txBody>
          <a:bodyPr vert="horz" anchor="b">
            <a:normAutofit/>
          </a:bodyPr>
          <a:lstStyle>
            <a:lvl1pPr marL="0" indent="0" algn="l" rtl="0" eaLnBrk="1" latinLnBrk="0" hangingPunct="1">
              <a:spcBef>
                <a:spcPct val="20000"/>
              </a:spcBef>
              <a:buClr>
                <a:schemeClr val="accent1"/>
              </a:buClr>
              <a:buSzPct val="70000"/>
              <a:buFont typeface="Wingdings 2"/>
              <a:buNone/>
              <a:defRPr kumimoji="0" sz="2400" kern="1200">
                <a:solidFill>
                  <a:schemeClr val="tx2">
                    <a:shade val="75000"/>
                  </a:schemeClr>
                </a:solidFill>
                <a:latin typeface="+mn-lt"/>
                <a:ea typeface="+mn-ea"/>
                <a:cs typeface="+mn-cs"/>
              </a:defRPr>
            </a:lvl1pPr>
            <a:lvl2pPr marL="457200" indent="0" algn="ctr" rtl="0" eaLnBrk="1" latinLnBrk="0" hangingPunct="1">
              <a:spcBef>
                <a:spcPct val="20000"/>
              </a:spcBef>
              <a:buClr>
                <a:schemeClr val="accent1"/>
              </a:buClr>
              <a:buSzPct val="70000"/>
              <a:buFont typeface="Wingdings 2"/>
              <a:buNone/>
              <a:defRPr kumimoji="0" sz="2800" kern="1200">
                <a:solidFill>
                  <a:schemeClr val="bg2">
                    <a:lumMod val="90000"/>
                  </a:schemeClr>
                </a:solidFill>
                <a:latin typeface="+mn-lt"/>
                <a:ea typeface="+mn-ea"/>
                <a:cs typeface="+mn-cs"/>
              </a:defRPr>
            </a:lvl2pPr>
            <a:lvl3pPr marL="914400" indent="0" algn="ctr" rtl="0" eaLnBrk="1" latinLnBrk="0" hangingPunct="1">
              <a:spcBef>
                <a:spcPct val="20000"/>
              </a:spcBef>
              <a:buClr>
                <a:schemeClr val="accent1"/>
              </a:buClr>
              <a:buSzPct val="70000"/>
              <a:buFont typeface="Wingdings 2"/>
              <a:buNone/>
              <a:defRPr kumimoji="0" sz="2400" kern="1200">
                <a:solidFill>
                  <a:schemeClr val="bg2">
                    <a:lumMod val="90000"/>
                  </a:schemeClr>
                </a:solidFill>
                <a:latin typeface="+mn-lt"/>
                <a:ea typeface="+mn-ea"/>
                <a:cs typeface="+mn-cs"/>
              </a:defRPr>
            </a:lvl3pPr>
            <a:lvl4pPr marL="1371600" indent="0" algn="ctr" rtl="0" eaLnBrk="1" latinLnBrk="0" hangingPunct="1">
              <a:spcBef>
                <a:spcPct val="20000"/>
              </a:spcBef>
              <a:buClr>
                <a:schemeClr val="accent1"/>
              </a:buClr>
              <a:buSzPct val="70000"/>
              <a:buFont typeface="Wingdings 2"/>
              <a:buNone/>
              <a:defRPr kumimoji="0" sz="2000" kern="1200">
                <a:solidFill>
                  <a:schemeClr val="bg2">
                    <a:lumMod val="90000"/>
                  </a:schemeClr>
                </a:solidFill>
                <a:latin typeface="+mn-lt"/>
                <a:ea typeface="+mn-ea"/>
                <a:cs typeface="+mn-cs"/>
              </a:defRPr>
            </a:lvl4pPr>
            <a:lvl5pPr marL="1828800" indent="0" algn="ctr" rtl="0" eaLnBrk="1" latinLnBrk="0" hangingPunct="1">
              <a:spcBef>
                <a:spcPct val="20000"/>
              </a:spcBef>
              <a:buClr>
                <a:schemeClr val="accent1"/>
              </a:buClr>
              <a:buSzPct val="60000"/>
              <a:buFont typeface="Wingdings 2"/>
              <a:buNone/>
              <a:defRPr kumimoji="0" sz="1800" kern="1200">
                <a:solidFill>
                  <a:schemeClr val="bg2">
                    <a:lumMod val="90000"/>
                  </a:schemeClr>
                </a:solidFill>
                <a:latin typeface="+mn-lt"/>
                <a:ea typeface="+mn-ea"/>
                <a:cs typeface="+mn-cs"/>
              </a:defRPr>
            </a:lvl5pPr>
            <a:lvl6pPr marL="2286000" indent="0" algn="ctr" rtl="0" eaLnBrk="1" latinLnBrk="0" hangingPunct="1">
              <a:spcBef>
                <a:spcPct val="20000"/>
              </a:spcBef>
              <a:buClr>
                <a:schemeClr val="accent1"/>
              </a:buClr>
              <a:buSzPct val="60000"/>
              <a:buFont typeface="Wingdings 2"/>
              <a:buNone/>
              <a:defRPr kumimoji="0" sz="1800" kern="1200">
                <a:solidFill>
                  <a:schemeClr val="tx2"/>
                </a:solidFill>
                <a:latin typeface="+mn-lt"/>
                <a:ea typeface="+mn-ea"/>
                <a:cs typeface="+mn-cs"/>
              </a:defRPr>
            </a:lvl6pPr>
            <a:lvl7pPr marL="2743200" indent="0" algn="ctr" rtl="0" eaLnBrk="1" latinLnBrk="0" hangingPunct="1">
              <a:spcBef>
                <a:spcPct val="20000"/>
              </a:spcBef>
              <a:buClr>
                <a:schemeClr val="accent1"/>
              </a:buClr>
              <a:buSzPct val="60000"/>
              <a:buFont typeface="Wingdings 2"/>
              <a:buNone/>
              <a:defRPr kumimoji="0" sz="1600" kern="1200">
                <a:solidFill>
                  <a:schemeClr val="tx2"/>
                </a:solidFill>
                <a:latin typeface="+mn-lt"/>
                <a:ea typeface="+mn-ea"/>
                <a:cs typeface="+mn-cs"/>
              </a:defRPr>
            </a:lvl7pPr>
            <a:lvl8pPr marL="3200400" indent="0" algn="ctr" rtl="0" eaLnBrk="1" latinLnBrk="0" hangingPunct="1">
              <a:spcBef>
                <a:spcPct val="20000"/>
              </a:spcBef>
              <a:buClr>
                <a:schemeClr val="accent1"/>
              </a:buClr>
              <a:buSzPct val="60000"/>
              <a:buFont typeface="Wingdings 2"/>
              <a:buNone/>
              <a:defRPr kumimoji="0" sz="1600" kern="1200" baseline="0">
                <a:solidFill>
                  <a:schemeClr val="tx2"/>
                </a:solidFill>
                <a:latin typeface="+mn-lt"/>
                <a:ea typeface="+mn-ea"/>
                <a:cs typeface="+mn-cs"/>
              </a:defRPr>
            </a:lvl8pPr>
            <a:lvl9pPr marL="3657600" indent="0" algn="ctr" rtl="0" eaLnBrk="1" latinLnBrk="0" hangingPunct="1">
              <a:spcBef>
                <a:spcPct val="20000"/>
              </a:spcBef>
              <a:buClr>
                <a:schemeClr val="accent1"/>
              </a:buClr>
              <a:buSzPct val="60000"/>
              <a:buFont typeface="Wingdings 2"/>
              <a:buNone/>
              <a:defRPr kumimoji="0" sz="1400" kern="1200" baseline="0">
                <a:solidFill>
                  <a:schemeClr val="tx2"/>
                </a:solidFill>
                <a:latin typeface="+mn-lt"/>
                <a:ea typeface="+mn-ea"/>
                <a:cs typeface="+mn-cs"/>
              </a:defRPr>
            </a:lvl9pPr>
          </a:lstStyle>
          <a:p>
            <a:pPr algn="r"/>
            <a:r>
              <a:rPr lang="en-GB" sz="1800" dirty="0" smtClean="0">
                <a:solidFill>
                  <a:schemeClr val="accent3">
                    <a:lumMod val="50000"/>
                  </a:schemeClr>
                </a:solidFill>
              </a:rPr>
              <a:t>Ralph Haeussler</a:t>
            </a:r>
            <a:br>
              <a:rPr lang="en-GB" sz="1800" dirty="0" smtClean="0">
                <a:solidFill>
                  <a:schemeClr val="accent3">
                    <a:lumMod val="50000"/>
                  </a:schemeClr>
                </a:solidFill>
              </a:rPr>
            </a:br>
            <a:r>
              <a:rPr lang="en-GB" sz="1800" dirty="0" smtClean="0">
                <a:solidFill>
                  <a:schemeClr val="accent3">
                    <a:lumMod val="50000"/>
                  </a:schemeClr>
                </a:solidFill>
                <a:hlinkClick r:id="rId4"/>
              </a:rPr>
              <a:t>r.haeussler@tsd.ac.uk</a:t>
            </a:r>
            <a:r>
              <a:rPr lang="en-GB" sz="1800" dirty="0" smtClean="0">
                <a:solidFill>
                  <a:schemeClr val="accent3">
                    <a:lumMod val="50000"/>
                  </a:schemeClr>
                </a:solidFill>
              </a:rPr>
              <a:t> </a:t>
            </a:r>
            <a:endParaRPr lang="en-GB" sz="1800" dirty="0">
              <a:solidFill>
                <a:schemeClr val="accent3">
                  <a:lumMod val="50000"/>
                </a:schemeClr>
              </a:solidFill>
            </a:endParaRPr>
          </a:p>
        </p:txBody>
      </p:sp>
      <p:sp>
        <p:nvSpPr>
          <p:cNvPr id="6" name="TextBox 5"/>
          <p:cNvSpPr txBox="1"/>
          <p:nvPr/>
        </p:nvSpPr>
        <p:spPr>
          <a:xfrm rot="5400000">
            <a:off x="7339662" y="1596369"/>
            <a:ext cx="3168352" cy="369332"/>
          </a:xfrm>
          <a:prstGeom prst="rect">
            <a:avLst/>
          </a:prstGeom>
          <a:noFill/>
        </p:spPr>
        <p:txBody>
          <a:bodyPr wrap="square" rtlCol="0">
            <a:spAutoFit/>
          </a:bodyPr>
          <a:lstStyle/>
          <a:p>
            <a:r>
              <a:rPr lang="en-GB" dirty="0" smtClean="0">
                <a:solidFill>
                  <a:srgbClr val="92D050"/>
                </a:solidFill>
              </a:rPr>
              <a:t>arch of Titus</a:t>
            </a:r>
            <a:endParaRPr lang="en-GB" dirty="0">
              <a:solidFill>
                <a:srgbClr val="92D050"/>
              </a:solidFill>
            </a:endParaRPr>
          </a:p>
        </p:txBody>
      </p:sp>
    </p:spTree>
    <p:extLst>
      <p:ext uri="{BB962C8B-B14F-4D97-AF65-F5344CB8AC3E}">
        <p14:creationId xmlns:p14="http://schemas.microsoft.com/office/powerpoint/2010/main" xmlns="" val="197360758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0" presetClass="entr" presetSubtype="0" fill="hold" nodeType="after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wedge">
                                      <p:cBhvr>
                                        <p:cTn id="7" dur="20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File:Jean-Guillaume Moitte - Scene from the Arch of Titus.jpg"/>
          <p:cNvPicPr>
            <a:picLocks noChangeAspect="1" noChangeArrowheads="1"/>
          </p:cNvPicPr>
          <p:nvPr/>
        </p:nvPicPr>
        <p:blipFill rotWithShape="1">
          <a:blip r:embed="rId2" cstate="print">
            <a:extLst>
              <a:ext uri="{BEBA8EAE-BF5A-486C-A8C5-ECC9F3942E4B}">
                <a14:imgProps xmlns:a14="http://schemas.microsoft.com/office/drawing/2010/main" xmlns="">
                  <a14:imgLayer r:embed="rId3">
                    <a14:imgEffect>
                      <a14:backgroundRemoval t="6000" b="95400" l="3500" r="96625"/>
                    </a14:imgEffect>
                  </a14:imgLayer>
                </a14:imgProps>
              </a:ext>
              <a:ext uri="{28A0092B-C50C-407E-A947-70E740481C1C}">
                <a14:useLocalDpi xmlns:a14="http://schemas.microsoft.com/office/drawing/2010/main" xmlns="" val="0"/>
              </a:ext>
            </a:extLst>
          </a:blip>
          <a:srcRect l="42298" t="11185" r="3674" b="7060"/>
          <a:stretch/>
        </p:blipFill>
        <p:spPr bwMode="auto">
          <a:xfrm>
            <a:off x="3995936" y="116632"/>
            <a:ext cx="5016420" cy="4744309"/>
          </a:xfrm>
          <a:prstGeom prst="rect">
            <a:avLst/>
          </a:prstGeom>
          <a:noFill/>
          <a:extLst>
            <a:ext uri="{909E8E84-426E-40DD-AFC4-6F175D3DCCD1}">
              <a14:hiddenFill xmlns:a14="http://schemas.microsoft.com/office/drawing/2010/main" xmlns="">
                <a:solidFill>
                  <a:srgbClr val="FFFFFF"/>
                </a:solidFill>
              </a14:hiddenFill>
            </a:ext>
          </a:extLst>
        </p:spPr>
      </p:pic>
      <p:sp>
        <p:nvSpPr>
          <p:cNvPr id="2" name="Titel 1"/>
          <p:cNvSpPr>
            <a:spLocks noGrp="1"/>
          </p:cNvSpPr>
          <p:nvPr>
            <p:ph type="title"/>
          </p:nvPr>
        </p:nvSpPr>
        <p:spPr/>
        <p:txBody>
          <a:bodyPr/>
          <a:lstStyle/>
          <a:p>
            <a:r>
              <a:rPr lang="en-GB" dirty="0" smtClean="0"/>
              <a:t>Keeping the Empire together…</a:t>
            </a:r>
            <a:endParaRPr lang="en-GB" dirty="0"/>
          </a:p>
        </p:txBody>
      </p:sp>
      <p:sp>
        <p:nvSpPr>
          <p:cNvPr id="3" name="Inhaltsplatzhalter 2"/>
          <p:cNvSpPr>
            <a:spLocks noGrp="1"/>
          </p:cNvSpPr>
          <p:nvPr>
            <p:ph idx="1"/>
          </p:nvPr>
        </p:nvSpPr>
        <p:spPr>
          <a:xfrm>
            <a:off x="0" y="1340768"/>
            <a:ext cx="8991600" cy="5115198"/>
          </a:xfrm>
        </p:spPr>
        <p:txBody>
          <a:bodyPr>
            <a:normAutofit fontScale="70000" lnSpcReduction="20000"/>
          </a:bodyPr>
          <a:lstStyle/>
          <a:p>
            <a:r>
              <a:rPr lang="en-GB" dirty="0" smtClean="0"/>
              <a:t>Opportunities</a:t>
            </a:r>
          </a:p>
          <a:p>
            <a:pPr lvl="1"/>
            <a:r>
              <a:rPr lang="en-GB" dirty="0" smtClean="0"/>
              <a:t>economy</a:t>
            </a:r>
          </a:p>
          <a:p>
            <a:pPr lvl="1"/>
            <a:r>
              <a:rPr lang="en-GB" dirty="0" smtClean="0"/>
              <a:t>social (upward) mobility</a:t>
            </a:r>
          </a:p>
          <a:p>
            <a:r>
              <a:rPr lang="en-GB" dirty="0" smtClean="0"/>
              <a:t>Participation &amp; Integration</a:t>
            </a:r>
          </a:p>
          <a:p>
            <a:pPr lvl="1"/>
            <a:r>
              <a:rPr lang="en-GB" dirty="0" smtClean="0"/>
              <a:t>no racism</a:t>
            </a:r>
          </a:p>
          <a:p>
            <a:pPr lvl="1"/>
            <a:r>
              <a:rPr lang="en-GB" dirty="0" smtClean="0"/>
              <a:t>no difference Romans/natives</a:t>
            </a:r>
          </a:p>
          <a:p>
            <a:pPr lvl="1"/>
            <a:r>
              <a:rPr lang="en-GB" dirty="0" err="1" smtClean="0"/>
              <a:t>ev.body</a:t>
            </a:r>
            <a:r>
              <a:rPr lang="en-GB" dirty="0" smtClean="0"/>
              <a:t> can become a Roman citizen</a:t>
            </a:r>
          </a:p>
          <a:p>
            <a:pPr lvl="2"/>
            <a:r>
              <a:rPr lang="en-GB" dirty="0" smtClean="0"/>
              <a:t>A.D. 212 </a:t>
            </a:r>
            <a:r>
              <a:rPr lang="en-GB" i="1" dirty="0" err="1" smtClean="0"/>
              <a:t>constitutio</a:t>
            </a:r>
            <a:r>
              <a:rPr lang="en-GB" i="1" dirty="0" smtClean="0"/>
              <a:t> </a:t>
            </a:r>
            <a:r>
              <a:rPr lang="en-GB" i="1" dirty="0" err="1" smtClean="0"/>
              <a:t>Antoniana</a:t>
            </a:r>
            <a:endParaRPr lang="en-GB" i="1" dirty="0" smtClean="0"/>
          </a:p>
          <a:p>
            <a:pPr lvl="1"/>
            <a:r>
              <a:rPr lang="en-GB" dirty="0" smtClean="0"/>
              <a:t>patronage networks</a:t>
            </a:r>
          </a:p>
          <a:p>
            <a:r>
              <a:rPr lang="en-GB" dirty="0" smtClean="0"/>
              <a:t>Ideological Discourse</a:t>
            </a:r>
          </a:p>
          <a:p>
            <a:pPr lvl="1"/>
            <a:r>
              <a:rPr lang="en-GB" dirty="0" smtClean="0"/>
              <a:t>peace &amp; prosperity</a:t>
            </a:r>
          </a:p>
          <a:p>
            <a:pPr lvl="1"/>
            <a:r>
              <a:rPr lang="en-GB" dirty="0" smtClean="0"/>
              <a:t>emperor/princeps as protector</a:t>
            </a:r>
          </a:p>
          <a:p>
            <a:pPr lvl="1"/>
            <a:r>
              <a:rPr lang="en-GB" dirty="0" smtClean="0"/>
              <a:t>Rome bringing </a:t>
            </a:r>
            <a:r>
              <a:rPr lang="en-GB" i="1" dirty="0" smtClean="0"/>
              <a:t>humanitas</a:t>
            </a:r>
          </a:p>
          <a:p>
            <a:pPr lvl="1"/>
            <a:r>
              <a:rPr lang="en-GB" dirty="0" smtClean="0"/>
              <a:t>Divine justification of Roman rule</a:t>
            </a:r>
          </a:p>
          <a:p>
            <a:r>
              <a:rPr lang="en-GB" dirty="0" smtClean="0"/>
              <a:t>Military threat</a:t>
            </a:r>
          </a:p>
          <a:p>
            <a:pPr lvl="2"/>
            <a:r>
              <a:rPr lang="en-GB" dirty="0" smtClean="0"/>
              <a:t>in case of uprising: e.g. Jewish revolt</a:t>
            </a:r>
            <a:endParaRPr lang="en-GB" dirty="0"/>
          </a:p>
        </p:txBody>
      </p:sp>
      <p:sp>
        <p:nvSpPr>
          <p:cNvPr id="5" name="Textfeld 4"/>
          <p:cNvSpPr txBox="1"/>
          <p:nvPr/>
        </p:nvSpPr>
        <p:spPr>
          <a:xfrm>
            <a:off x="4788024" y="2217053"/>
            <a:ext cx="4283968" cy="4524315"/>
          </a:xfrm>
          <a:prstGeom prst="rect">
            <a:avLst/>
          </a:prstGeom>
          <a:solidFill>
            <a:schemeClr val="accent6">
              <a:alpha val="58000"/>
            </a:schemeClr>
          </a:solidFill>
        </p:spPr>
        <p:style>
          <a:lnRef idx="3">
            <a:schemeClr val="lt1"/>
          </a:lnRef>
          <a:fillRef idx="1">
            <a:schemeClr val="accent6"/>
          </a:fillRef>
          <a:effectRef idx="1">
            <a:schemeClr val="accent6"/>
          </a:effectRef>
          <a:fontRef idx="minor">
            <a:schemeClr val="lt1"/>
          </a:fontRef>
        </p:style>
        <p:txBody>
          <a:bodyPr wrap="square" rtlCol="0">
            <a:spAutoFit/>
          </a:bodyPr>
          <a:lstStyle/>
          <a:p>
            <a:r>
              <a:rPr lang="en-GB" b="1" dirty="0" err="1" smtClean="0"/>
              <a:t>Aelius</a:t>
            </a:r>
            <a:r>
              <a:rPr lang="en-GB" b="1" dirty="0" smtClean="0"/>
              <a:t> </a:t>
            </a:r>
            <a:r>
              <a:rPr lang="en-GB" b="1" dirty="0" err="1" smtClean="0"/>
              <a:t>Aristeides</a:t>
            </a:r>
            <a:r>
              <a:rPr lang="en-GB" b="1" dirty="0" smtClean="0"/>
              <a:t>, </a:t>
            </a:r>
            <a:r>
              <a:rPr lang="en-GB" b="1" i="1" dirty="0" smtClean="0"/>
              <a:t>Panegyric to Rome</a:t>
            </a:r>
            <a:r>
              <a:rPr lang="en-GB" b="1" dirty="0" smtClean="0"/>
              <a:t> 93, 97)  - c. A.D. 150</a:t>
            </a:r>
          </a:p>
          <a:p>
            <a:r>
              <a:rPr lang="en-GB" dirty="0" smtClean="0"/>
              <a:t>You have made the word ‘Roman’ apply  not to a city but to a universal people.</a:t>
            </a:r>
          </a:p>
          <a:p>
            <a:r>
              <a:rPr lang="en-GB" dirty="0" smtClean="0"/>
              <a:t>(…) the grandeur of your concept of citizenship. (…) For you have divided all the people of the Empire (…) in two classes: the more cultured, better born, and more influential everywhere you have declared Roman citizens and even of the same stock (…)</a:t>
            </a:r>
            <a:br>
              <a:rPr lang="en-GB" dirty="0" smtClean="0"/>
            </a:br>
            <a:r>
              <a:rPr lang="en-GB" dirty="0" smtClean="0"/>
              <a:t>Were there ever so many cities, inland and maritime? Were they ever so thoroughly modernised? (...) Every place is full of gymnasia, fountains, gateways, temples, shops and schools (...).</a:t>
            </a:r>
            <a:endParaRPr lang="en-GB" dirty="0"/>
          </a:p>
        </p:txBody>
      </p:sp>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par>
                          <p:cTn id="8" fill="hold">
                            <p:stCondLst>
                              <p:cond delay="500"/>
                            </p:stCondLst>
                            <p:childTnLst>
                              <p:par>
                                <p:cTn id="9" presetID="14" presetClass="entr" presetSubtype="10" fill="hold" grpId="0"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1" dur="500"/>
                                        <p:tgtEl>
                                          <p:spTgt spid="3">
                                            <p:txEl>
                                              <p:pRg st="1" end="1"/>
                                            </p:txEl>
                                          </p:spTgt>
                                        </p:tgtEl>
                                      </p:cBhvr>
                                    </p:animEffect>
                                  </p:childTnLst>
                                </p:cTn>
                              </p:par>
                            </p:childTnLst>
                          </p:cTn>
                        </p:par>
                        <p:par>
                          <p:cTn id="12" fill="hold">
                            <p:stCondLst>
                              <p:cond delay="1000"/>
                            </p:stCondLst>
                            <p:childTnLst>
                              <p:par>
                                <p:cTn id="13" presetID="14" presetClass="entr" presetSubtype="10" fill="hold" grpId="0"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5" dur="500"/>
                                        <p:tgtEl>
                                          <p:spTgt spid="3">
                                            <p:txEl>
                                              <p:pRg st="2" end="2"/>
                                            </p:txEl>
                                          </p:spTgt>
                                        </p:tgtEl>
                                      </p:cBhvr>
                                    </p:animEffect>
                                  </p:childTnLst>
                                </p:cTn>
                              </p:par>
                            </p:childTnLst>
                          </p:cTn>
                        </p:par>
                        <p:par>
                          <p:cTn id="16" fill="hold">
                            <p:stCondLst>
                              <p:cond delay="1500"/>
                            </p:stCondLst>
                            <p:childTnLst>
                              <p:par>
                                <p:cTn id="17" presetID="14" presetClass="entr" presetSubtype="10" fill="hold" grpId="0" nodeType="after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randombar(horizontal)">
                                      <p:cBhvr>
                                        <p:cTn id="19" dur="500"/>
                                        <p:tgtEl>
                                          <p:spTgt spid="3">
                                            <p:txEl>
                                              <p:pRg st="3" end="3"/>
                                            </p:txEl>
                                          </p:spTgt>
                                        </p:tgtEl>
                                      </p:cBhvr>
                                    </p:animEffect>
                                  </p:childTnLst>
                                </p:cTn>
                              </p:par>
                            </p:childTnLst>
                          </p:cTn>
                        </p:par>
                        <p:par>
                          <p:cTn id="20" fill="hold">
                            <p:stCondLst>
                              <p:cond delay="2000"/>
                            </p:stCondLst>
                            <p:childTnLst>
                              <p:par>
                                <p:cTn id="21" presetID="14" presetClass="entr" presetSubtype="10" fill="hold" grpId="0" nodeType="after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randombar(horizontal)">
                                      <p:cBhvr>
                                        <p:cTn id="23" dur="500"/>
                                        <p:tgtEl>
                                          <p:spTgt spid="3">
                                            <p:txEl>
                                              <p:pRg st="4" end="4"/>
                                            </p:txEl>
                                          </p:spTgt>
                                        </p:tgtEl>
                                      </p:cBhvr>
                                    </p:animEffect>
                                  </p:childTnLst>
                                </p:cTn>
                              </p:par>
                              <p:par>
                                <p:cTn id="24" presetID="14" presetClass="entr" presetSubtype="10" fill="hold" grpId="0" nodeType="with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randombar(horizontal)">
                                      <p:cBhvr>
                                        <p:cTn id="26" dur="500"/>
                                        <p:tgtEl>
                                          <p:spTgt spid="3">
                                            <p:txEl>
                                              <p:pRg st="5" end="5"/>
                                            </p:txEl>
                                          </p:spTgt>
                                        </p:tgtEl>
                                      </p:cBhvr>
                                    </p:animEffect>
                                  </p:childTnLst>
                                </p:cTn>
                              </p:par>
                            </p:childTnLst>
                          </p:cTn>
                        </p:par>
                        <p:par>
                          <p:cTn id="27" fill="hold">
                            <p:stCondLst>
                              <p:cond delay="2500"/>
                            </p:stCondLst>
                            <p:childTnLst>
                              <p:par>
                                <p:cTn id="28" presetID="14" presetClass="entr" presetSubtype="10" fill="hold" grpId="0" nodeType="afterEffect">
                                  <p:stCondLst>
                                    <p:cond delay="0"/>
                                  </p:stCondLst>
                                  <p:childTnLst>
                                    <p:set>
                                      <p:cBhvr>
                                        <p:cTn id="29" dur="1" fill="hold">
                                          <p:stCondLst>
                                            <p:cond delay="0"/>
                                          </p:stCondLst>
                                        </p:cTn>
                                        <p:tgtEl>
                                          <p:spTgt spid="3">
                                            <p:txEl>
                                              <p:pRg st="6" end="6"/>
                                            </p:txEl>
                                          </p:spTgt>
                                        </p:tgtEl>
                                        <p:attrNameLst>
                                          <p:attrName>style.visibility</p:attrName>
                                        </p:attrNameLst>
                                      </p:cBhvr>
                                      <p:to>
                                        <p:strVal val="visible"/>
                                      </p:to>
                                    </p:set>
                                    <p:animEffect transition="in" filter="randombar(horizontal)">
                                      <p:cBhvr>
                                        <p:cTn id="30" dur="500"/>
                                        <p:tgtEl>
                                          <p:spTgt spid="3">
                                            <p:txEl>
                                              <p:pRg st="6" end="6"/>
                                            </p:txEl>
                                          </p:spTgt>
                                        </p:tgtEl>
                                      </p:cBhvr>
                                    </p:animEffect>
                                  </p:childTnLst>
                                </p:cTn>
                              </p:par>
                            </p:childTnLst>
                          </p:cTn>
                        </p:par>
                        <p:par>
                          <p:cTn id="31" fill="hold">
                            <p:stCondLst>
                              <p:cond delay="3000"/>
                            </p:stCondLst>
                            <p:childTnLst>
                              <p:par>
                                <p:cTn id="32" presetID="14" presetClass="entr" presetSubtype="10" fill="hold" grpId="0" nodeType="afterEffect">
                                  <p:stCondLst>
                                    <p:cond delay="0"/>
                                  </p:stCondLst>
                                  <p:childTnLst>
                                    <p:set>
                                      <p:cBhvr>
                                        <p:cTn id="33" dur="1" fill="hold">
                                          <p:stCondLst>
                                            <p:cond delay="0"/>
                                          </p:stCondLst>
                                        </p:cTn>
                                        <p:tgtEl>
                                          <p:spTgt spid="3">
                                            <p:txEl>
                                              <p:pRg st="7" end="7"/>
                                            </p:txEl>
                                          </p:spTgt>
                                        </p:tgtEl>
                                        <p:attrNameLst>
                                          <p:attrName>style.visibility</p:attrName>
                                        </p:attrNameLst>
                                      </p:cBhvr>
                                      <p:to>
                                        <p:strVal val="visible"/>
                                      </p:to>
                                    </p:set>
                                    <p:animEffect transition="in" filter="randombar(horizontal)">
                                      <p:cBhvr>
                                        <p:cTn id="34" dur="500"/>
                                        <p:tgtEl>
                                          <p:spTgt spid="3">
                                            <p:txEl>
                                              <p:pRg st="7" end="7"/>
                                            </p:txEl>
                                          </p:spTgt>
                                        </p:tgtEl>
                                      </p:cBhvr>
                                    </p:animEffect>
                                  </p:childTnLst>
                                </p:cTn>
                              </p:par>
                              <p:par>
                                <p:cTn id="35" presetID="14" presetClass="entr" presetSubtype="10" fill="hold" grpId="0" nodeType="withEffect">
                                  <p:stCondLst>
                                    <p:cond delay="0"/>
                                  </p:stCondLst>
                                  <p:childTnLst>
                                    <p:set>
                                      <p:cBhvr>
                                        <p:cTn id="36" dur="1" fill="hold">
                                          <p:stCondLst>
                                            <p:cond delay="0"/>
                                          </p:stCondLst>
                                        </p:cTn>
                                        <p:tgtEl>
                                          <p:spTgt spid="3">
                                            <p:txEl>
                                              <p:pRg st="8" end="8"/>
                                            </p:txEl>
                                          </p:spTgt>
                                        </p:tgtEl>
                                        <p:attrNameLst>
                                          <p:attrName>style.visibility</p:attrName>
                                        </p:attrNameLst>
                                      </p:cBhvr>
                                      <p:to>
                                        <p:strVal val="visible"/>
                                      </p:to>
                                    </p:set>
                                    <p:animEffect transition="in" filter="randombar(horizontal)">
                                      <p:cBhvr>
                                        <p:cTn id="37" dur="500"/>
                                        <p:tgtEl>
                                          <p:spTgt spid="3">
                                            <p:txEl>
                                              <p:pRg st="8" end="8"/>
                                            </p:txEl>
                                          </p:spTgt>
                                        </p:tgtEl>
                                      </p:cBhvr>
                                    </p:animEffect>
                                  </p:childTnLst>
                                </p:cTn>
                              </p:par>
                            </p:childTnLst>
                          </p:cTn>
                        </p:par>
                        <p:par>
                          <p:cTn id="38" fill="hold">
                            <p:stCondLst>
                              <p:cond delay="3500"/>
                            </p:stCondLst>
                            <p:childTnLst>
                              <p:par>
                                <p:cTn id="39" presetID="21" presetClass="entr" presetSubtype="4" fill="hold" grpId="0" nodeType="afterEffect">
                                  <p:stCondLst>
                                    <p:cond delay="0"/>
                                  </p:stCondLst>
                                  <p:childTnLst>
                                    <p:set>
                                      <p:cBhvr>
                                        <p:cTn id="40" dur="1" fill="hold">
                                          <p:stCondLst>
                                            <p:cond delay="0"/>
                                          </p:stCondLst>
                                        </p:cTn>
                                        <p:tgtEl>
                                          <p:spTgt spid="5"/>
                                        </p:tgtEl>
                                        <p:attrNameLst>
                                          <p:attrName>style.visibility</p:attrName>
                                        </p:attrNameLst>
                                      </p:cBhvr>
                                      <p:to>
                                        <p:strVal val="visible"/>
                                      </p:to>
                                    </p:set>
                                    <p:animEffect transition="in" filter="wheel(4)">
                                      <p:cBhvr>
                                        <p:cTn id="41" dur="2000"/>
                                        <p:tgtEl>
                                          <p:spTgt spid="5"/>
                                        </p:tgtEl>
                                      </p:cBhvr>
                                    </p:animEffect>
                                  </p:childTnLst>
                                </p:cTn>
                              </p:par>
                            </p:childTnLst>
                          </p:cTn>
                        </p:par>
                      </p:childTnLst>
                    </p:cTn>
                  </p:par>
                  <p:par>
                    <p:cTn id="42" fill="hold">
                      <p:stCondLst>
                        <p:cond delay="indefinite"/>
                      </p:stCondLst>
                      <p:childTnLst>
                        <p:par>
                          <p:cTn id="43" fill="hold">
                            <p:stCondLst>
                              <p:cond delay="0"/>
                            </p:stCondLst>
                            <p:childTnLst>
                              <p:par>
                                <p:cTn id="44" presetID="14" presetClass="entr" presetSubtype="10" fill="hold" grpId="0" nodeType="clickEffect">
                                  <p:stCondLst>
                                    <p:cond delay="0"/>
                                  </p:stCondLst>
                                  <p:childTnLst>
                                    <p:set>
                                      <p:cBhvr>
                                        <p:cTn id="45" dur="1" fill="hold">
                                          <p:stCondLst>
                                            <p:cond delay="0"/>
                                          </p:stCondLst>
                                        </p:cTn>
                                        <p:tgtEl>
                                          <p:spTgt spid="3">
                                            <p:txEl>
                                              <p:pRg st="9" end="9"/>
                                            </p:txEl>
                                          </p:spTgt>
                                        </p:tgtEl>
                                        <p:attrNameLst>
                                          <p:attrName>style.visibility</p:attrName>
                                        </p:attrNameLst>
                                      </p:cBhvr>
                                      <p:to>
                                        <p:strVal val="visible"/>
                                      </p:to>
                                    </p:set>
                                    <p:animEffect transition="in" filter="randombar(horizontal)">
                                      <p:cBhvr>
                                        <p:cTn id="46" dur="500"/>
                                        <p:tgtEl>
                                          <p:spTgt spid="3">
                                            <p:txEl>
                                              <p:pRg st="9" end="9"/>
                                            </p:txEl>
                                          </p:spTgt>
                                        </p:tgtEl>
                                      </p:cBhvr>
                                    </p:animEffect>
                                  </p:childTnLst>
                                </p:cTn>
                              </p:par>
                            </p:childTnLst>
                          </p:cTn>
                        </p:par>
                        <p:par>
                          <p:cTn id="47" fill="hold">
                            <p:stCondLst>
                              <p:cond delay="500"/>
                            </p:stCondLst>
                            <p:childTnLst>
                              <p:par>
                                <p:cTn id="48" presetID="14" presetClass="entr" presetSubtype="10" fill="hold" grpId="0" nodeType="afterEffect">
                                  <p:stCondLst>
                                    <p:cond delay="0"/>
                                  </p:stCondLst>
                                  <p:childTnLst>
                                    <p:set>
                                      <p:cBhvr>
                                        <p:cTn id="49" dur="1" fill="hold">
                                          <p:stCondLst>
                                            <p:cond delay="0"/>
                                          </p:stCondLst>
                                        </p:cTn>
                                        <p:tgtEl>
                                          <p:spTgt spid="3">
                                            <p:txEl>
                                              <p:pRg st="10" end="10"/>
                                            </p:txEl>
                                          </p:spTgt>
                                        </p:tgtEl>
                                        <p:attrNameLst>
                                          <p:attrName>style.visibility</p:attrName>
                                        </p:attrNameLst>
                                      </p:cBhvr>
                                      <p:to>
                                        <p:strVal val="visible"/>
                                      </p:to>
                                    </p:set>
                                    <p:animEffect transition="in" filter="randombar(horizontal)">
                                      <p:cBhvr>
                                        <p:cTn id="50" dur="500"/>
                                        <p:tgtEl>
                                          <p:spTgt spid="3">
                                            <p:txEl>
                                              <p:pRg st="10" end="10"/>
                                            </p:txEl>
                                          </p:spTgt>
                                        </p:tgtEl>
                                      </p:cBhvr>
                                    </p:animEffect>
                                  </p:childTnLst>
                                </p:cTn>
                              </p:par>
                            </p:childTnLst>
                          </p:cTn>
                        </p:par>
                        <p:par>
                          <p:cTn id="51" fill="hold">
                            <p:stCondLst>
                              <p:cond delay="1000"/>
                            </p:stCondLst>
                            <p:childTnLst>
                              <p:par>
                                <p:cTn id="52" presetID="14" presetClass="entr" presetSubtype="10" fill="hold" grpId="0" nodeType="afterEffect">
                                  <p:stCondLst>
                                    <p:cond delay="0"/>
                                  </p:stCondLst>
                                  <p:childTnLst>
                                    <p:set>
                                      <p:cBhvr>
                                        <p:cTn id="53" dur="1" fill="hold">
                                          <p:stCondLst>
                                            <p:cond delay="0"/>
                                          </p:stCondLst>
                                        </p:cTn>
                                        <p:tgtEl>
                                          <p:spTgt spid="3">
                                            <p:txEl>
                                              <p:pRg st="11" end="11"/>
                                            </p:txEl>
                                          </p:spTgt>
                                        </p:tgtEl>
                                        <p:attrNameLst>
                                          <p:attrName>style.visibility</p:attrName>
                                        </p:attrNameLst>
                                      </p:cBhvr>
                                      <p:to>
                                        <p:strVal val="visible"/>
                                      </p:to>
                                    </p:set>
                                    <p:animEffect transition="in" filter="randombar(horizontal)">
                                      <p:cBhvr>
                                        <p:cTn id="54" dur="500"/>
                                        <p:tgtEl>
                                          <p:spTgt spid="3">
                                            <p:txEl>
                                              <p:pRg st="11" end="11"/>
                                            </p:txEl>
                                          </p:spTgt>
                                        </p:tgtEl>
                                      </p:cBhvr>
                                    </p:animEffect>
                                  </p:childTnLst>
                                </p:cTn>
                              </p:par>
                            </p:childTnLst>
                          </p:cTn>
                        </p:par>
                        <p:par>
                          <p:cTn id="55" fill="hold">
                            <p:stCondLst>
                              <p:cond delay="1500"/>
                            </p:stCondLst>
                            <p:childTnLst>
                              <p:par>
                                <p:cTn id="56" presetID="14" presetClass="entr" presetSubtype="10" fill="hold" grpId="0" nodeType="afterEffect">
                                  <p:stCondLst>
                                    <p:cond delay="0"/>
                                  </p:stCondLst>
                                  <p:childTnLst>
                                    <p:set>
                                      <p:cBhvr>
                                        <p:cTn id="57" dur="1" fill="hold">
                                          <p:stCondLst>
                                            <p:cond delay="0"/>
                                          </p:stCondLst>
                                        </p:cTn>
                                        <p:tgtEl>
                                          <p:spTgt spid="3">
                                            <p:txEl>
                                              <p:pRg st="12" end="12"/>
                                            </p:txEl>
                                          </p:spTgt>
                                        </p:tgtEl>
                                        <p:attrNameLst>
                                          <p:attrName>style.visibility</p:attrName>
                                        </p:attrNameLst>
                                      </p:cBhvr>
                                      <p:to>
                                        <p:strVal val="visible"/>
                                      </p:to>
                                    </p:set>
                                    <p:animEffect transition="in" filter="randombar(horizontal)">
                                      <p:cBhvr>
                                        <p:cTn id="58" dur="500"/>
                                        <p:tgtEl>
                                          <p:spTgt spid="3">
                                            <p:txEl>
                                              <p:pRg st="12" end="12"/>
                                            </p:txEl>
                                          </p:spTgt>
                                        </p:tgtEl>
                                      </p:cBhvr>
                                    </p:animEffect>
                                  </p:childTnLst>
                                </p:cTn>
                              </p:par>
                            </p:childTnLst>
                          </p:cTn>
                        </p:par>
                        <p:par>
                          <p:cTn id="59" fill="hold">
                            <p:stCondLst>
                              <p:cond delay="2000"/>
                            </p:stCondLst>
                            <p:childTnLst>
                              <p:par>
                                <p:cTn id="60" presetID="14" presetClass="entr" presetSubtype="10" fill="hold" grpId="0" nodeType="afterEffect">
                                  <p:stCondLst>
                                    <p:cond delay="0"/>
                                  </p:stCondLst>
                                  <p:childTnLst>
                                    <p:set>
                                      <p:cBhvr>
                                        <p:cTn id="61" dur="1" fill="hold">
                                          <p:stCondLst>
                                            <p:cond delay="0"/>
                                          </p:stCondLst>
                                        </p:cTn>
                                        <p:tgtEl>
                                          <p:spTgt spid="3">
                                            <p:txEl>
                                              <p:pRg st="13" end="13"/>
                                            </p:txEl>
                                          </p:spTgt>
                                        </p:tgtEl>
                                        <p:attrNameLst>
                                          <p:attrName>style.visibility</p:attrName>
                                        </p:attrNameLst>
                                      </p:cBhvr>
                                      <p:to>
                                        <p:strVal val="visible"/>
                                      </p:to>
                                    </p:set>
                                    <p:animEffect transition="in" filter="randombar(horizontal)">
                                      <p:cBhvr>
                                        <p:cTn id="62" dur="500"/>
                                        <p:tgtEl>
                                          <p:spTgt spid="3">
                                            <p:txEl>
                                              <p:pRg st="13" end="13"/>
                                            </p:txEl>
                                          </p:spTgt>
                                        </p:tgtEl>
                                      </p:cBhvr>
                                    </p:animEffect>
                                  </p:childTnLst>
                                </p:cTn>
                              </p:par>
                            </p:childTnLst>
                          </p:cTn>
                        </p:par>
                        <p:par>
                          <p:cTn id="63" fill="hold">
                            <p:stCondLst>
                              <p:cond delay="2500"/>
                            </p:stCondLst>
                            <p:childTnLst>
                              <p:par>
                                <p:cTn id="64" presetID="14" presetClass="entr" presetSubtype="10" fill="hold" grpId="0" nodeType="afterEffect">
                                  <p:stCondLst>
                                    <p:cond delay="0"/>
                                  </p:stCondLst>
                                  <p:childTnLst>
                                    <p:set>
                                      <p:cBhvr>
                                        <p:cTn id="65" dur="1" fill="hold">
                                          <p:stCondLst>
                                            <p:cond delay="0"/>
                                          </p:stCondLst>
                                        </p:cTn>
                                        <p:tgtEl>
                                          <p:spTgt spid="3">
                                            <p:txEl>
                                              <p:pRg st="14" end="14"/>
                                            </p:txEl>
                                          </p:spTgt>
                                        </p:tgtEl>
                                        <p:attrNameLst>
                                          <p:attrName>style.visibility</p:attrName>
                                        </p:attrNameLst>
                                      </p:cBhvr>
                                      <p:to>
                                        <p:strVal val="visible"/>
                                      </p:to>
                                    </p:set>
                                    <p:animEffect transition="in" filter="randombar(horizontal)">
                                      <p:cBhvr>
                                        <p:cTn id="66" dur="500"/>
                                        <p:tgtEl>
                                          <p:spTgt spid="3">
                                            <p:txEl>
                                              <p:pRg st="14" end="14"/>
                                            </p:txEl>
                                          </p:spTgt>
                                        </p:tgtEl>
                                      </p:cBhvr>
                                    </p:animEffect>
                                  </p:childTnLst>
                                </p:cTn>
                              </p:par>
                            </p:childTnLst>
                          </p:cTn>
                        </p:par>
                        <p:par>
                          <p:cTn id="67" fill="hold">
                            <p:stCondLst>
                              <p:cond delay="3000"/>
                            </p:stCondLst>
                            <p:childTnLst>
                              <p:par>
                                <p:cTn id="68" presetID="14" presetClass="entr" presetSubtype="10" fill="hold" grpId="0" nodeType="afterEffect">
                                  <p:stCondLst>
                                    <p:cond delay="0"/>
                                  </p:stCondLst>
                                  <p:childTnLst>
                                    <p:set>
                                      <p:cBhvr>
                                        <p:cTn id="69" dur="1" fill="hold">
                                          <p:stCondLst>
                                            <p:cond delay="0"/>
                                          </p:stCondLst>
                                        </p:cTn>
                                        <p:tgtEl>
                                          <p:spTgt spid="3">
                                            <p:txEl>
                                              <p:pRg st="15" end="15"/>
                                            </p:txEl>
                                          </p:spTgt>
                                        </p:tgtEl>
                                        <p:attrNameLst>
                                          <p:attrName>style.visibility</p:attrName>
                                        </p:attrNameLst>
                                      </p:cBhvr>
                                      <p:to>
                                        <p:strVal val="visible"/>
                                      </p:to>
                                    </p:set>
                                    <p:animEffect transition="in" filter="randombar(horizontal)">
                                      <p:cBhvr>
                                        <p:cTn id="70" dur="500"/>
                                        <p:tgtEl>
                                          <p:spTgt spid="3">
                                            <p:txEl>
                                              <p:pRg st="15" end="1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5"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 name="Textfeld 61"/>
          <p:cNvSpPr txBox="1"/>
          <p:nvPr/>
        </p:nvSpPr>
        <p:spPr>
          <a:xfrm>
            <a:off x="827584" y="5951021"/>
            <a:ext cx="5472608" cy="630942"/>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GB" sz="900" b="1" dirty="0" smtClean="0"/>
              <a:t/>
            </a:r>
            <a:br>
              <a:rPr lang="en-GB" sz="900" b="1" dirty="0" smtClean="0"/>
            </a:br>
            <a:r>
              <a:rPr lang="en-GB" b="1" dirty="0" smtClean="0"/>
              <a:t>plebs </a:t>
            </a:r>
            <a:r>
              <a:rPr lang="en-GB" b="1" dirty="0" err="1" smtClean="0"/>
              <a:t>urbana</a:t>
            </a:r>
            <a:r>
              <a:rPr lang="en-GB" b="1" dirty="0" smtClean="0"/>
              <a:t> </a:t>
            </a:r>
            <a:r>
              <a:rPr lang="en-GB" dirty="0" smtClean="0"/>
              <a:t>/ </a:t>
            </a:r>
            <a:r>
              <a:rPr lang="en-GB" dirty="0" err="1" smtClean="0"/>
              <a:t>rustica</a:t>
            </a:r>
            <a:r>
              <a:rPr lang="en-GB" dirty="0" smtClean="0"/>
              <a:t/>
            </a:r>
            <a:br>
              <a:rPr lang="en-GB" dirty="0" smtClean="0"/>
            </a:br>
            <a:endParaRPr lang="en-GB" sz="700" dirty="0"/>
          </a:p>
        </p:txBody>
      </p:sp>
      <p:sp>
        <p:nvSpPr>
          <p:cNvPr id="13" name="Textfeld 12"/>
          <p:cNvSpPr txBox="1"/>
          <p:nvPr/>
        </p:nvSpPr>
        <p:spPr>
          <a:xfrm>
            <a:off x="3347864" y="4005064"/>
            <a:ext cx="1224136" cy="646331"/>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GB" b="1" dirty="0" err="1" smtClean="0"/>
              <a:t>pater</a:t>
            </a:r>
            <a:r>
              <a:rPr lang="en-GB" b="1" dirty="0" smtClean="0"/>
              <a:t/>
            </a:r>
            <a:br>
              <a:rPr lang="en-GB" b="1" dirty="0" smtClean="0"/>
            </a:br>
            <a:r>
              <a:rPr lang="en-GB" b="1" dirty="0" err="1" smtClean="0"/>
              <a:t>familias</a:t>
            </a:r>
            <a:endParaRPr lang="en-GB" b="1" dirty="0"/>
          </a:p>
        </p:txBody>
      </p:sp>
      <p:sp>
        <p:nvSpPr>
          <p:cNvPr id="14" name="Textfeld 13"/>
          <p:cNvSpPr txBox="1"/>
          <p:nvPr/>
        </p:nvSpPr>
        <p:spPr>
          <a:xfrm>
            <a:off x="3347864" y="5374957"/>
            <a:ext cx="1224136" cy="646331"/>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GB" b="1" dirty="0" err="1" smtClean="0"/>
              <a:t>familia</a:t>
            </a:r>
            <a:r>
              <a:rPr lang="en-GB" b="1" dirty="0" smtClean="0"/>
              <a:t/>
            </a:r>
            <a:br>
              <a:rPr lang="en-GB" b="1" dirty="0" smtClean="0"/>
            </a:br>
            <a:r>
              <a:rPr lang="en-GB" dirty="0" smtClean="0"/>
              <a:t>(inc. </a:t>
            </a:r>
            <a:r>
              <a:rPr lang="en-GB" dirty="0" err="1" smtClean="0"/>
              <a:t>servi</a:t>
            </a:r>
            <a:r>
              <a:rPr lang="en-GB" dirty="0" smtClean="0"/>
              <a:t>)</a:t>
            </a:r>
            <a:endParaRPr lang="en-GB" dirty="0"/>
          </a:p>
        </p:txBody>
      </p:sp>
      <p:cxnSp>
        <p:nvCxnSpPr>
          <p:cNvPr id="15" name="Gerade Verbindung mit Pfeil 14"/>
          <p:cNvCxnSpPr>
            <a:stCxn id="13" idx="2"/>
            <a:endCxn id="14" idx="0"/>
          </p:cNvCxnSpPr>
          <p:nvPr/>
        </p:nvCxnSpPr>
        <p:spPr>
          <a:xfrm>
            <a:off x="3959932" y="4651395"/>
            <a:ext cx="0" cy="723562"/>
          </a:xfrm>
          <a:prstGeom prst="straightConnector1">
            <a:avLst/>
          </a:prstGeom>
          <a:ln w="66675">
            <a:tailEnd type="arrow"/>
          </a:ln>
        </p:spPr>
        <p:style>
          <a:lnRef idx="1">
            <a:schemeClr val="accent1"/>
          </a:lnRef>
          <a:fillRef idx="0">
            <a:schemeClr val="accent1"/>
          </a:fillRef>
          <a:effectRef idx="0">
            <a:schemeClr val="accent1"/>
          </a:effectRef>
          <a:fontRef idx="minor">
            <a:schemeClr val="tx1"/>
          </a:fontRef>
        </p:style>
      </p:cxnSp>
      <p:sp>
        <p:nvSpPr>
          <p:cNvPr id="37" name="Rechteck 36"/>
          <p:cNvSpPr/>
          <p:nvPr/>
        </p:nvSpPr>
        <p:spPr>
          <a:xfrm>
            <a:off x="467544" y="1988840"/>
            <a:ext cx="6048672" cy="4680520"/>
          </a:xfrm>
          <a:prstGeom prst="rect">
            <a:avLst/>
          </a:prstGeom>
          <a:no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el 1"/>
          <p:cNvSpPr>
            <a:spLocks noGrp="1"/>
          </p:cNvSpPr>
          <p:nvPr>
            <p:ph type="title"/>
          </p:nvPr>
        </p:nvSpPr>
        <p:spPr/>
        <p:txBody>
          <a:bodyPr/>
          <a:lstStyle/>
          <a:p>
            <a:r>
              <a:rPr lang="en-GB" dirty="0" smtClean="0"/>
              <a:t>Patronage</a:t>
            </a:r>
            <a:endParaRPr lang="en-GB" dirty="0"/>
          </a:p>
        </p:txBody>
      </p:sp>
      <p:sp>
        <p:nvSpPr>
          <p:cNvPr id="6" name="Textfeld 5"/>
          <p:cNvSpPr txBox="1"/>
          <p:nvPr/>
        </p:nvSpPr>
        <p:spPr>
          <a:xfrm>
            <a:off x="2195736" y="3717032"/>
            <a:ext cx="1224136" cy="369332"/>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GB" b="1" dirty="0" smtClean="0"/>
              <a:t>patronus</a:t>
            </a:r>
            <a:endParaRPr lang="en-GB" b="1" dirty="0"/>
          </a:p>
        </p:txBody>
      </p:sp>
      <p:sp>
        <p:nvSpPr>
          <p:cNvPr id="7" name="Textfeld 6"/>
          <p:cNvSpPr txBox="1"/>
          <p:nvPr/>
        </p:nvSpPr>
        <p:spPr>
          <a:xfrm>
            <a:off x="2195736" y="4715852"/>
            <a:ext cx="1224136" cy="369332"/>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GB" b="1" dirty="0" err="1" smtClean="0"/>
              <a:t>clientes</a:t>
            </a:r>
            <a:endParaRPr lang="en-GB" b="1" dirty="0"/>
          </a:p>
        </p:txBody>
      </p:sp>
      <p:cxnSp>
        <p:nvCxnSpPr>
          <p:cNvPr id="9" name="Gerade Verbindung mit Pfeil 8"/>
          <p:cNvCxnSpPr>
            <a:stCxn id="6" idx="2"/>
            <a:endCxn id="7" idx="0"/>
          </p:cNvCxnSpPr>
          <p:nvPr/>
        </p:nvCxnSpPr>
        <p:spPr>
          <a:xfrm>
            <a:off x="2807804" y="4086364"/>
            <a:ext cx="0" cy="629488"/>
          </a:xfrm>
          <a:prstGeom prst="straightConnector1">
            <a:avLst/>
          </a:prstGeom>
          <a:ln w="66675">
            <a:tailEnd type="arrow"/>
          </a:ln>
        </p:spPr>
        <p:style>
          <a:lnRef idx="1">
            <a:schemeClr val="accent1"/>
          </a:lnRef>
          <a:fillRef idx="0">
            <a:schemeClr val="accent1"/>
          </a:fillRef>
          <a:effectRef idx="0">
            <a:schemeClr val="accent1"/>
          </a:effectRef>
          <a:fontRef idx="minor">
            <a:schemeClr val="tx1"/>
          </a:fontRef>
        </p:style>
      </p:cxnSp>
      <p:sp>
        <p:nvSpPr>
          <p:cNvPr id="16" name="Textfeld 15"/>
          <p:cNvSpPr txBox="1"/>
          <p:nvPr/>
        </p:nvSpPr>
        <p:spPr>
          <a:xfrm>
            <a:off x="827584" y="3717032"/>
            <a:ext cx="1224136" cy="369332"/>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GB" b="1" dirty="0" smtClean="0"/>
              <a:t>patronus</a:t>
            </a:r>
            <a:endParaRPr lang="en-GB" b="1" dirty="0"/>
          </a:p>
        </p:txBody>
      </p:sp>
      <p:sp>
        <p:nvSpPr>
          <p:cNvPr id="17" name="Textfeld 16"/>
          <p:cNvSpPr txBox="1"/>
          <p:nvPr/>
        </p:nvSpPr>
        <p:spPr>
          <a:xfrm>
            <a:off x="827584" y="4715852"/>
            <a:ext cx="1224136" cy="923330"/>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GB" b="1" i="1" dirty="0" smtClean="0"/>
              <a:t>collegia</a:t>
            </a:r>
            <a:r>
              <a:rPr lang="en-GB" b="1" dirty="0" smtClean="0"/>
              <a:t/>
            </a:r>
            <a:br>
              <a:rPr lang="en-GB" b="1" dirty="0" smtClean="0"/>
            </a:br>
            <a:r>
              <a:rPr lang="en-GB" b="1" dirty="0" smtClean="0"/>
              <a:t>colleges,</a:t>
            </a:r>
            <a:br>
              <a:rPr lang="en-GB" b="1" dirty="0" smtClean="0"/>
            </a:br>
            <a:r>
              <a:rPr lang="en-GB" b="1" dirty="0" smtClean="0"/>
              <a:t>guilds</a:t>
            </a:r>
            <a:endParaRPr lang="en-GB" b="1" dirty="0"/>
          </a:p>
        </p:txBody>
      </p:sp>
      <p:cxnSp>
        <p:nvCxnSpPr>
          <p:cNvPr id="18" name="Gerade Verbindung mit Pfeil 17"/>
          <p:cNvCxnSpPr>
            <a:stCxn id="17" idx="0"/>
            <a:endCxn id="16" idx="2"/>
          </p:cNvCxnSpPr>
          <p:nvPr/>
        </p:nvCxnSpPr>
        <p:spPr>
          <a:xfrm flipV="1">
            <a:off x="1439652" y="4086364"/>
            <a:ext cx="0" cy="629488"/>
          </a:xfrm>
          <a:prstGeom prst="straightConnector1">
            <a:avLst/>
          </a:prstGeom>
          <a:ln w="66675">
            <a:tailEnd type="arrow"/>
          </a:ln>
        </p:spPr>
        <p:style>
          <a:lnRef idx="1">
            <a:schemeClr val="accent1"/>
          </a:lnRef>
          <a:fillRef idx="0">
            <a:schemeClr val="accent1"/>
          </a:fillRef>
          <a:effectRef idx="0">
            <a:schemeClr val="accent1"/>
          </a:effectRef>
          <a:fontRef idx="minor">
            <a:schemeClr val="tx1"/>
          </a:fontRef>
        </p:style>
      </p:cxnSp>
      <p:sp>
        <p:nvSpPr>
          <p:cNvPr id="19" name="Textfeld 18"/>
          <p:cNvSpPr txBox="1"/>
          <p:nvPr/>
        </p:nvSpPr>
        <p:spPr>
          <a:xfrm>
            <a:off x="1187624" y="1628800"/>
            <a:ext cx="1224136" cy="646331"/>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GB" b="1" dirty="0" smtClean="0"/>
              <a:t>patron</a:t>
            </a:r>
            <a:r>
              <a:rPr lang="en-GB" dirty="0" smtClean="0"/>
              <a:t> of the city</a:t>
            </a:r>
            <a:endParaRPr lang="en-GB" dirty="0"/>
          </a:p>
        </p:txBody>
      </p:sp>
      <p:sp>
        <p:nvSpPr>
          <p:cNvPr id="20" name="Textfeld 19"/>
          <p:cNvSpPr txBox="1"/>
          <p:nvPr/>
        </p:nvSpPr>
        <p:spPr>
          <a:xfrm>
            <a:off x="3203848" y="332656"/>
            <a:ext cx="1224136" cy="369332"/>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GB" b="1" dirty="0" smtClean="0"/>
              <a:t>princeps</a:t>
            </a:r>
            <a:endParaRPr lang="en-GB" b="1" dirty="0"/>
          </a:p>
        </p:txBody>
      </p:sp>
      <p:cxnSp>
        <p:nvCxnSpPr>
          <p:cNvPr id="21" name="Gerade Verbindung mit Pfeil 20"/>
          <p:cNvCxnSpPr>
            <a:stCxn id="7" idx="2"/>
            <a:endCxn id="22" idx="0"/>
          </p:cNvCxnSpPr>
          <p:nvPr/>
        </p:nvCxnSpPr>
        <p:spPr>
          <a:xfrm>
            <a:off x="2807804" y="5085184"/>
            <a:ext cx="36004" cy="360040"/>
          </a:xfrm>
          <a:prstGeom prst="straightConnector1">
            <a:avLst/>
          </a:prstGeom>
          <a:ln w="66675">
            <a:tailEnd type="arrow"/>
          </a:ln>
        </p:spPr>
        <p:style>
          <a:lnRef idx="1">
            <a:schemeClr val="accent1"/>
          </a:lnRef>
          <a:fillRef idx="0">
            <a:schemeClr val="accent1"/>
          </a:fillRef>
          <a:effectRef idx="0">
            <a:schemeClr val="accent1"/>
          </a:effectRef>
          <a:fontRef idx="minor">
            <a:schemeClr val="tx1"/>
          </a:fontRef>
        </p:style>
      </p:cxnSp>
      <p:sp>
        <p:nvSpPr>
          <p:cNvPr id="22" name="Textfeld 21"/>
          <p:cNvSpPr txBox="1"/>
          <p:nvPr/>
        </p:nvSpPr>
        <p:spPr>
          <a:xfrm>
            <a:off x="2231740" y="5445224"/>
            <a:ext cx="1224136" cy="646331"/>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GB" b="1" dirty="0" smtClean="0"/>
              <a:t>tenant</a:t>
            </a:r>
            <a:br>
              <a:rPr lang="en-GB" b="1" dirty="0" smtClean="0"/>
            </a:br>
            <a:r>
              <a:rPr lang="en-GB" b="1" dirty="0" smtClean="0"/>
              <a:t>farmers</a:t>
            </a:r>
            <a:endParaRPr lang="en-GB" dirty="0"/>
          </a:p>
        </p:txBody>
      </p:sp>
      <p:cxnSp>
        <p:nvCxnSpPr>
          <p:cNvPr id="26" name="Gerade Verbindung mit Pfeil 25"/>
          <p:cNvCxnSpPr>
            <a:stCxn id="16" idx="0"/>
            <a:endCxn id="30" idx="2"/>
          </p:cNvCxnSpPr>
          <p:nvPr/>
        </p:nvCxnSpPr>
        <p:spPr>
          <a:xfrm flipV="1">
            <a:off x="1439652" y="3211235"/>
            <a:ext cx="864096" cy="505797"/>
          </a:xfrm>
          <a:prstGeom prst="straightConnector1">
            <a:avLst/>
          </a:prstGeom>
          <a:ln w="66675">
            <a:tailEnd type="arrow"/>
          </a:ln>
        </p:spPr>
        <p:style>
          <a:lnRef idx="1">
            <a:schemeClr val="accent1"/>
          </a:lnRef>
          <a:fillRef idx="0">
            <a:schemeClr val="accent1"/>
          </a:fillRef>
          <a:effectRef idx="0">
            <a:schemeClr val="accent1"/>
          </a:effectRef>
          <a:fontRef idx="minor">
            <a:schemeClr val="tx1"/>
          </a:fontRef>
        </p:style>
      </p:cxnSp>
      <p:cxnSp>
        <p:nvCxnSpPr>
          <p:cNvPr id="28" name="Gerade Verbindung mit Pfeil 27"/>
          <p:cNvCxnSpPr>
            <a:endCxn id="30" idx="2"/>
          </p:cNvCxnSpPr>
          <p:nvPr/>
        </p:nvCxnSpPr>
        <p:spPr>
          <a:xfrm flipH="1" flipV="1">
            <a:off x="2303748" y="3211235"/>
            <a:ext cx="512440" cy="487213"/>
          </a:xfrm>
          <a:prstGeom prst="straightConnector1">
            <a:avLst/>
          </a:prstGeom>
          <a:ln w="66675">
            <a:tailEnd type="arrow"/>
          </a:ln>
        </p:spPr>
        <p:style>
          <a:lnRef idx="1">
            <a:schemeClr val="accent1"/>
          </a:lnRef>
          <a:fillRef idx="0">
            <a:schemeClr val="accent1"/>
          </a:fillRef>
          <a:effectRef idx="0">
            <a:schemeClr val="accent1"/>
          </a:effectRef>
          <a:fontRef idx="minor">
            <a:schemeClr val="tx1"/>
          </a:fontRef>
        </p:style>
      </p:cxnSp>
      <p:sp>
        <p:nvSpPr>
          <p:cNvPr id="30" name="Textfeld 29"/>
          <p:cNvSpPr txBox="1"/>
          <p:nvPr/>
        </p:nvSpPr>
        <p:spPr>
          <a:xfrm>
            <a:off x="1259632" y="2564904"/>
            <a:ext cx="2088232" cy="646331"/>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GB" b="1" dirty="0" smtClean="0"/>
              <a:t>decurions/ordo</a:t>
            </a:r>
            <a:r>
              <a:rPr lang="en-GB" dirty="0" smtClean="0"/>
              <a:t/>
            </a:r>
            <a:br>
              <a:rPr lang="en-GB" dirty="0" smtClean="0"/>
            </a:br>
            <a:r>
              <a:rPr lang="en-GB" dirty="0" smtClean="0"/>
              <a:t>(local sensate)</a:t>
            </a:r>
            <a:endParaRPr lang="en-GB" dirty="0"/>
          </a:p>
        </p:txBody>
      </p:sp>
      <p:cxnSp>
        <p:nvCxnSpPr>
          <p:cNvPr id="39" name="Gerade Verbindung mit Pfeil 38"/>
          <p:cNvCxnSpPr>
            <a:stCxn id="30" idx="0"/>
            <a:endCxn id="19" idx="2"/>
          </p:cNvCxnSpPr>
          <p:nvPr/>
        </p:nvCxnSpPr>
        <p:spPr>
          <a:xfrm flipH="1" flipV="1">
            <a:off x="1799692" y="2275131"/>
            <a:ext cx="504056" cy="289773"/>
          </a:xfrm>
          <a:prstGeom prst="straightConnector1">
            <a:avLst/>
          </a:prstGeom>
          <a:ln w="66675">
            <a:tailEnd type="arrow"/>
          </a:ln>
        </p:spPr>
        <p:style>
          <a:lnRef idx="1">
            <a:schemeClr val="accent1"/>
          </a:lnRef>
          <a:fillRef idx="0">
            <a:schemeClr val="accent1"/>
          </a:fillRef>
          <a:effectRef idx="0">
            <a:schemeClr val="accent1"/>
          </a:effectRef>
          <a:fontRef idx="minor">
            <a:schemeClr val="tx1"/>
          </a:fontRef>
        </p:style>
      </p:cxnSp>
      <p:sp>
        <p:nvSpPr>
          <p:cNvPr id="44" name="Textfeld 43"/>
          <p:cNvSpPr txBox="1"/>
          <p:nvPr/>
        </p:nvSpPr>
        <p:spPr>
          <a:xfrm>
            <a:off x="2555776" y="1628800"/>
            <a:ext cx="1224136" cy="646331"/>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GB" b="1" dirty="0" smtClean="0"/>
              <a:t>flamen</a:t>
            </a:r>
            <a:r>
              <a:rPr lang="en-GB" dirty="0" smtClean="0"/>
              <a:t/>
            </a:r>
            <a:br>
              <a:rPr lang="en-GB" dirty="0" smtClean="0"/>
            </a:br>
            <a:r>
              <a:rPr lang="en-GB" dirty="0" err="1" smtClean="0"/>
              <a:t>imp.cult</a:t>
            </a:r>
            <a:endParaRPr lang="en-GB" dirty="0"/>
          </a:p>
        </p:txBody>
      </p:sp>
      <p:cxnSp>
        <p:nvCxnSpPr>
          <p:cNvPr id="46" name="Gerade Verbindung mit Pfeil 45"/>
          <p:cNvCxnSpPr>
            <a:stCxn id="30" idx="0"/>
            <a:endCxn id="44" idx="2"/>
          </p:cNvCxnSpPr>
          <p:nvPr/>
        </p:nvCxnSpPr>
        <p:spPr>
          <a:xfrm flipV="1">
            <a:off x="2303748" y="2275131"/>
            <a:ext cx="864096" cy="289773"/>
          </a:xfrm>
          <a:prstGeom prst="straightConnector1">
            <a:avLst/>
          </a:prstGeom>
          <a:ln w="66675">
            <a:tailEnd type="arrow"/>
          </a:ln>
        </p:spPr>
        <p:style>
          <a:lnRef idx="1">
            <a:schemeClr val="accent1"/>
          </a:lnRef>
          <a:fillRef idx="0">
            <a:schemeClr val="accent1"/>
          </a:fillRef>
          <a:effectRef idx="0">
            <a:schemeClr val="accent1"/>
          </a:effectRef>
          <a:fontRef idx="minor">
            <a:schemeClr val="tx1"/>
          </a:fontRef>
        </p:style>
      </p:cxnSp>
      <p:cxnSp>
        <p:nvCxnSpPr>
          <p:cNvPr id="50" name="Gerade Verbindung mit Pfeil 49"/>
          <p:cNvCxnSpPr>
            <a:stCxn id="44" idx="0"/>
            <a:endCxn id="20" idx="2"/>
          </p:cNvCxnSpPr>
          <p:nvPr/>
        </p:nvCxnSpPr>
        <p:spPr>
          <a:xfrm flipV="1">
            <a:off x="3167844" y="701988"/>
            <a:ext cx="648072" cy="926812"/>
          </a:xfrm>
          <a:prstGeom prst="straightConnector1">
            <a:avLst/>
          </a:prstGeom>
          <a:ln w="66675">
            <a:tailEnd type="arrow"/>
          </a:ln>
        </p:spPr>
        <p:style>
          <a:lnRef idx="1">
            <a:schemeClr val="accent1"/>
          </a:lnRef>
          <a:fillRef idx="0">
            <a:schemeClr val="accent1"/>
          </a:fillRef>
          <a:effectRef idx="0">
            <a:schemeClr val="accent1"/>
          </a:effectRef>
          <a:fontRef idx="minor">
            <a:schemeClr val="tx1"/>
          </a:fontRef>
        </p:style>
      </p:cxnSp>
      <p:cxnSp>
        <p:nvCxnSpPr>
          <p:cNvPr id="65" name="Gerade Verbindung mit Pfeil 64"/>
          <p:cNvCxnSpPr>
            <a:endCxn id="20" idx="2"/>
          </p:cNvCxnSpPr>
          <p:nvPr/>
        </p:nvCxnSpPr>
        <p:spPr>
          <a:xfrm flipH="1" flipV="1">
            <a:off x="3815916" y="701988"/>
            <a:ext cx="1548172" cy="5247292"/>
          </a:xfrm>
          <a:prstGeom prst="straightConnector1">
            <a:avLst/>
          </a:prstGeom>
          <a:ln w="66675">
            <a:tailEnd type="arrow"/>
          </a:ln>
        </p:spPr>
        <p:style>
          <a:lnRef idx="1">
            <a:schemeClr val="accent1"/>
          </a:lnRef>
          <a:fillRef idx="0">
            <a:schemeClr val="accent1"/>
          </a:fillRef>
          <a:effectRef idx="0">
            <a:schemeClr val="accent1"/>
          </a:effectRef>
          <a:fontRef idx="minor">
            <a:schemeClr val="tx1"/>
          </a:fontRef>
        </p:style>
      </p:cxnSp>
      <p:cxnSp>
        <p:nvCxnSpPr>
          <p:cNvPr id="68" name="Gerade Verbindung mit Pfeil 67"/>
          <p:cNvCxnSpPr/>
          <p:nvPr/>
        </p:nvCxnSpPr>
        <p:spPr>
          <a:xfrm flipV="1">
            <a:off x="1835696" y="1340768"/>
            <a:ext cx="1008112" cy="269448"/>
          </a:xfrm>
          <a:prstGeom prst="straightConnector1">
            <a:avLst/>
          </a:prstGeom>
          <a:ln w="66675">
            <a:tailEnd type="arrow"/>
          </a:ln>
        </p:spPr>
        <p:style>
          <a:lnRef idx="1">
            <a:schemeClr val="accent1"/>
          </a:lnRef>
          <a:fillRef idx="0">
            <a:schemeClr val="accent1"/>
          </a:fillRef>
          <a:effectRef idx="0">
            <a:schemeClr val="accent1"/>
          </a:effectRef>
          <a:fontRef idx="minor">
            <a:schemeClr val="tx1"/>
          </a:fontRef>
        </p:style>
      </p:cxnSp>
      <p:sp>
        <p:nvSpPr>
          <p:cNvPr id="69" name="Textfeld 68"/>
          <p:cNvSpPr txBox="1"/>
          <p:nvPr/>
        </p:nvSpPr>
        <p:spPr>
          <a:xfrm>
            <a:off x="2231740" y="692696"/>
            <a:ext cx="1224136" cy="646331"/>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GB" dirty="0" smtClean="0"/>
              <a:t>prov. </a:t>
            </a:r>
            <a:r>
              <a:rPr lang="en-GB" b="1" dirty="0" smtClean="0"/>
              <a:t>governor</a:t>
            </a:r>
            <a:endParaRPr lang="en-GB" b="1" dirty="0"/>
          </a:p>
        </p:txBody>
      </p:sp>
      <p:cxnSp>
        <p:nvCxnSpPr>
          <p:cNvPr id="71" name="Gerade Verbindung mit Pfeil 70"/>
          <p:cNvCxnSpPr>
            <a:endCxn id="69" idx="2"/>
          </p:cNvCxnSpPr>
          <p:nvPr/>
        </p:nvCxnSpPr>
        <p:spPr>
          <a:xfrm flipH="1" flipV="1">
            <a:off x="2843808" y="1339027"/>
            <a:ext cx="252028" cy="291515"/>
          </a:xfrm>
          <a:prstGeom prst="straightConnector1">
            <a:avLst/>
          </a:prstGeom>
          <a:ln w="66675">
            <a:tailEnd type="arrow"/>
          </a:ln>
        </p:spPr>
        <p:style>
          <a:lnRef idx="1">
            <a:schemeClr val="accent1"/>
          </a:lnRef>
          <a:fillRef idx="0">
            <a:schemeClr val="accent1"/>
          </a:fillRef>
          <a:effectRef idx="0">
            <a:schemeClr val="accent1"/>
          </a:effectRef>
          <a:fontRef idx="minor">
            <a:schemeClr val="tx1"/>
          </a:fontRef>
        </p:style>
      </p:cxnSp>
      <p:sp>
        <p:nvSpPr>
          <p:cNvPr id="75" name="Textfeld 74"/>
          <p:cNvSpPr txBox="1"/>
          <p:nvPr/>
        </p:nvSpPr>
        <p:spPr>
          <a:xfrm>
            <a:off x="4932040" y="2031231"/>
            <a:ext cx="1440160" cy="461665"/>
          </a:xfrm>
          <a:prstGeom prst="rect">
            <a:avLst/>
          </a:prstGeom>
          <a:noFill/>
        </p:spPr>
        <p:txBody>
          <a:bodyPr wrap="square" rtlCol="0">
            <a:spAutoFit/>
          </a:bodyPr>
          <a:lstStyle/>
          <a:p>
            <a:r>
              <a:rPr lang="en-GB" sz="2400" b="1" dirty="0" smtClean="0">
                <a:solidFill>
                  <a:srgbClr val="92D050"/>
                </a:solidFill>
                <a:effectLst>
                  <a:outerShdw blurRad="38100" dist="38100" dir="2700000" algn="tl">
                    <a:srgbClr val="000000">
                      <a:alpha val="43137"/>
                    </a:srgbClr>
                  </a:outerShdw>
                </a:effectLst>
              </a:rPr>
              <a:t>Local City</a:t>
            </a:r>
            <a:endParaRPr lang="en-GB" sz="2400" b="1" dirty="0">
              <a:solidFill>
                <a:srgbClr val="92D050"/>
              </a:solidFill>
              <a:effectLst>
                <a:outerShdw blurRad="38100" dist="38100" dir="2700000" algn="tl">
                  <a:srgbClr val="000000">
                    <a:alpha val="43137"/>
                  </a:srgbClr>
                </a:outerShdw>
              </a:effectLst>
            </a:endParaRPr>
          </a:p>
        </p:txBody>
      </p:sp>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randombar(horizontal)">
                                      <p:cBhvr>
                                        <p:cTn id="7" dur="500"/>
                                        <p:tgtEl>
                                          <p:spTgt spid="6"/>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randombar(horizontal)">
                                      <p:cBhvr>
                                        <p:cTn id="10" dur="500"/>
                                        <p:tgtEl>
                                          <p:spTgt spid="7"/>
                                        </p:tgtEl>
                                      </p:cBhvr>
                                    </p:animEffect>
                                  </p:childTnLst>
                                </p:cTn>
                              </p:par>
                              <p:par>
                                <p:cTn id="11" presetID="14" presetClass="entr" presetSubtype="10" fill="hold" nodeType="withEffect">
                                  <p:stCondLst>
                                    <p:cond delay="0"/>
                                  </p:stCondLst>
                                  <p:childTnLst>
                                    <p:set>
                                      <p:cBhvr>
                                        <p:cTn id="12" dur="1" fill="hold">
                                          <p:stCondLst>
                                            <p:cond delay="0"/>
                                          </p:stCondLst>
                                        </p:cTn>
                                        <p:tgtEl>
                                          <p:spTgt spid="9"/>
                                        </p:tgtEl>
                                        <p:attrNameLst>
                                          <p:attrName>style.visibility</p:attrName>
                                        </p:attrNameLst>
                                      </p:cBhvr>
                                      <p:to>
                                        <p:strVal val="visible"/>
                                      </p:to>
                                    </p:set>
                                    <p:animEffect transition="in" filter="randombar(horizontal)">
                                      <p:cBhvr>
                                        <p:cTn id="13" dur="500"/>
                                        <p:tgtEl>
                                          <p:spTgt spid="9"/>
                                        </p:tgtEl>
                                      </p:cBhvr>
                                    </p:animEffect>
                                  </p:childTnLst>
                                </p:cTn>
                              </p:par>
                            </p:childTnLst>
                          </p:cTn>
                        </p:par>
                      </p:childTnLst>
                    </p:cTn>
                  </p:par>
                  <p:par>
                    <p:cTn id="14" fill="hold">
                      <p:stCondLst>
                        <p:cond delay="indefinite"/>
                      </p:stCondLst>
                      <p:childTnLst>
                        <p:par>
                          <p:cTn id="15" fill="hold">
                            <p:stCondLst>
                              <p:cond delay="0"/>
                            </p:stCondLst>
                            <p:childTnLst>
                              <p:par>
                                <p:cTn id="16" presetID="14" presetClass="entr" presetSubtype="10" fill="hold" grpId="0" nodeType="clickEffect">
                                  <p:stCondLst>
                                    <p:cond delay="0"/>
                                  </p:stCondLst>
                                  <p:childTnLst>
                                    <p:set>
                                      <p:cBhvr>
                                        <p:cTn id="17" dur="1" fill="hold">
                                          <p:stCondLst>
                                            <p:cond delay="0"/>
                                          </p:stCondLst>
                                        </p:cTn>
                                        <p:tgtEl>
                                          <p:spTgt spid="13"/>
                                        </p:tgtEl>
                                        <p:attrNameLst>
                                          <p:attrName>style.visibility</p:attrName>
                                        </p:attrNameLst>
                                      </p:cBhvr>
                                      <p:to>
                                        <p:strVal val="visible"/>
                                      </p:to>
                                    </p:set>
                                    <p:animEffect transition="in" filter="randombar(horizontal)">
                                      <p:cBhvr>
                                        <p:cTn id="18" dur="500"/>
                                        <p:tgtEl>
                                          <p:spTgt spid="13"/>
                                        </p:tgtEl>
                                      </p:cBhvr>
                                    </p:animEffect>
                                  </p:childTnLst>
                                </p:cTn>
                              </p:par>
                              <p:par>
                                <p:cTn id="19" presetID="14" presetClass="entr" presetSubtype="10" fill="hold" grpId="0" nodeType="withEffect">
                                  <p:stCondLst>
                                    <p:cond delay="0"/>
                                  </p:stCondLst>
                                  <p:childTnLst>
                                    <p:set>
                                      <p:cBhvr>
                                        <p:cTn id="20" dur="1" fill="hold">
                                          <p:stCondLst>
                                            <p:cond delay="0"/>
                                          </p:stCondLst>
                                        </p:cTn>
                                        <p:tgtEl>
                                          <p:spTgt spid="14"/>
                                        </p:tgtEl>
                                        <p:attrNameLst>
                                          <p:attrName>style.visibility</p:attrName>
                                        </p:attrNameLst>
                                      </p:cBhvr>
                                      <p:to>
                                        <p:strVal val="visible"/>
                                      </p:to>
                                    </p:set>
                                    <p:animEffect transition="in" filter="randombar(horizontal)">
                                      <p:cBhvr>
                                        <p:cTn id="21" dur="500"/>
                                        <p:tgtEl>
                                          <p:spTgt spid="14"/>
                                        </p:tgtEl>
                                      </p:cBhvr>
                                    </p:animEffect>
                                  </p:childTnLst>
                                </p:cTn>
                              </p:par>
                              <p:par>
                                <p:cTn id="22" presetID="14" presetClass="entr" presetSubtype="10" fill="hold" nodeType="withEffect">
                                  <p:stCondLst>
                                    <p:cond delay="0"/>
                                  </p:stCondLst>
                                  <p:childTnLst>
                                    <p:set>
                                      <p:cBhvr>
                                        <p:cTn id="23" dur="1" fill="hold">
                                          <p:stCondLst>
                                            <p:cond delay="0"/>
                                          </p:stCondLst>
                                        </p:cTn>
                                        <p:tgtEl>
                                          <p:spTgt spid="15"/>
                                        </p:tgtEl>
                                        <p:attrNameLst>
                                          <p:attrName>style.visibility</p:attrName>
                                        </p:attrNameLst>
                                      </p:cBhvr>
                                      <p:to>
                                        <p:strVal val="visible"/>
                                      </p:to>
                                    </p:set>
                                    <p:animEffect transition="in" filter="randombar(horizontal)">
                                      <p:cBhvr>
                                        <p:cTn id="24" dur="500"/>
                                        <p:tgtEl>
                                          <p:spTgt spid="15"/>
                                        </p:tgtEl>
                                      </p:cBhvr>
                                    </p:animEffect>
                                  </p:childTnLst>
                                </p:cTn>
                              </p:par>
                            </p:childTnLst>
                          </p:cTn>
                        </p:par>
                      </p:childTnLst>
                    </p:cTn>
                  </p:par>
                  <p:par>
                    <p:cTn id="25" fill="hold">
                      <p:stCondLst>
                        <p:cond delay="indefinite"/>
                      </p:stCondLst>
                      <p:childTnLst>
                        <p:par>
                          <p:cTn id="26" fill="hold">
                            <p:stCondLst>
                              <p:cond delay="0"/>
                            </p:stCondLst>
                            <p:childTnLst>
                              <p:par>
                                <p:cTn id="27" presetID="14" presetClass="entr" presetSubtype="10" fill="hold" nodeType="clickEffect">
                                  <p:stCondLst>
                                    <p:cond delay="0"/>
                                  </p:stCondLst>
                                  <p:childTnLst>
                                    <p:set>
                                      <p:cBhvr>
                                        <p:cTn id="28" dur="1" fill="hold">
                                          <p:stCondLst>
                                            <p:cond delay="0"/>
                                          </p:stCondLst>
                                        </p:cTn>
                                        <p:tgtEl>
                                          <p:spTgt spid="21"/>
                                        </p:tgtEl>
                                        <p:attrNameLst>
                                          <p:attrName>style.visibility</p:attrName>
                                        </p:attrNameLst>
                                      </p:cBhvr>
                                      <p:to>
                                        <p:strVal val="visible"/>
                                      </p:to>
                                    </p:set>
                                    <p:animEffect transition="in" filter="randombar(horizontal)">
                                      <p:cBhvr>
                                        <p:cTn id="29" dur="500"/>
                                        <p:tgtEl>
                                          <p:spTgt spid="21"/>
                                        </p:tgtEl>
                                      </p:cBhvr>
                                    </p:animEffect>
                                  </p:childTnLst>
                                </p:cTn>
                              </p:par>
                              <p:par>
                                <p:cTn id="30" presetID="14" presetClass="entr" presetSubtype="10" fill="hold" grpId="0" nodeType="withEffect">
                                  <p:stCondLst>
                                    <p:cond delay="0"/>
                                  </p:stCondLst>
                                  <p:childTnLst>
                                    <p:set>
                                      <p:cBhvr>
                                        <p:cTn id="31" dur="1" fill="hold">
                                          <p:stCondLst>
                                            <p:cond delay="0"/>
                                          </p:stCondLst>
                                        </p:cTn>
                                        <p:tgtEl>
                                          <p:spTgt spid="22"/>
                                        </p:tgtEl>
                                        <p:attrNameLst>
                                          <p:attrName>style.visibility</p:attrName>
                                        </p:attrNameLst>
                                      </p:cBhvr>
                                      <p:to>
                                        <p:strVal val="visible"/>
                                      </p:to>
                                    </p:set>
                                    <p:animEffect transition="in" filter="randombar(horizontal)">
                                      <p:cBhvr>
                                        <p:cTn id="32" dur="500"/>
                                        <p:tgtEl>
                                          <p:spTgt spid="22"/>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grpId="0" nodeType="clickEffect">
                                  <p:stCondLst>
                                    <p:cond delay="0"/>
                                  </p:stCondLst>
                                  <p:childTnLst>
                                    <p:set>
                                      <p:cBhvr>
                                        <p:cTn id="36" dur="1" fill="hold">
                                          <p:stCondLst>
                                            <p:cond delay="0"/>
                                          </p:stCondLst>
                                        </p:cTn>
                                        <p:tgtEl>
                                          <p:spTgt spid="16"/>
                                        </p:tgtEl>
                                        <p:attrNameLst>
                                          <p:attrName>style.visibility</p:attrName>
                                        </p:attrNameLst>
                                      </p:cBhvr>
                                      <p:to>
                                        <p:strVal val="visible"/>
                                      </p:to>
                                    </p:set>
                                    <p:animEffect transition="in" filter="randombar(horizontal)">
                                      <p:cBhvr>
                                        <p:cTn id="37" dur="500"/>
                                        <p:tgtEl>
                                          <p:spTgt spid="16"/>
                                        </p:tgtEl>
                                      </p:cBhvr>
                                    </p:animEffect>
                                  </p:childTnLst>
                                </p:cTn>
                              </p:par>
                              <p:par>
                                <p:cTn id="38" presetID="14" presetClass="entr" presetSubtype="10" fill="hold" grpId="0" nodeType="withEffect">
                                  <p:stCondLst>
                                    <p:cond delay="0"/>
                                  </p:stCondLst>
                                  <p:childTnLst>
                                    <p:set>
                                      <p:cBhvr>
                                        <p:cTn id="39" dur="1" fill="hold">
                                          <p:stCondLst>
                                            <p:cond delay="0"/>
                                          </p:stCondLst>
                                        </p:cTn>
                                        <p:tgtEl>
                                          <p:spTgt spid="17"/>
                                        </p:tgtEl>
                                        <p:attrNameLst>
                                          <p:attrName>style.visibility</p:attrName>
                                        </p:attrNameLst>
                                      </p:cBhvr>
                                      <p:to>
                                        <p:strVal val="visible"/>
                                      </p:to>
                                    </p:set>
                                    <p:animEffect transition="in" filter="randombar(horizontal)">
                                      <p:cBhvr>
                                        <p:cTn id="40" dur="500"/>
                                        <p:tgtEl>
                                          <p:spTgt spid="17"/>
                                        </p:tgtEl>
                                      </p:cBhvr>
                                    </p:animEffect>
                                  </p:childTnLst>
                                </p:cTn>
                              </p:par>
                              <p:par>
                                <p:cTn id="41" presetID="14" presetClass="entr" presetSubtype="10" fill="hold" nodeType="withEffect">
                                  <p:stCondLst>
                                    <p:cond delay="0"/>
                                  </p:stCondLst>
                                  <p:childTnLst>
                                    <p:set>
                                      <p:cBhvr>
                                        <p:cTn id="42" dur="1" fill="hold">
                                          <p:stCondLst>
                                            <p:cond delay="0"/>
                                          </p:stCondLst>
                                        </p:cTn>
                                        <p:tgtEl>
                                          <p:spTgt spid="18"/>
                                        </p:tgtEl>
                                        <p:attrNameLst>
                                          <p:attrName>style.visibility</p:attrName>
                                        </p:attrNameLst>
                                      </p:cBhvr>
                                      <p:to>
                                        <p:strVal val="visible"/>
                                      </p:to>
                                    </p:set>
                                    <p:animEffect transition="in" filter="randombar(horizontal)">
                                      <p:cBhvr>
                                        <p:cTn id="43" dur="500"/>
                                        <p:tgtEl>
                                          <p:spTgt spid="18"/>
                                        </p:tgtEl>
                                      </p:cBhvr>
                                    </p:animEffect>
                                  </p:childTnLst>
                                </p:cTn>
                              </p:par>
                            </p:childTnLst>
                          </p:cTn>
                        </p:par>
                      </p:childTnLst>
                    </p:cTn>
                  </p:par>
                  <p:par>
                    <p:cTn id="44" fill="hold">
                      <p:stCondLst>
                        <p:cond delay="indefinite"/>
                      </p:stCondLst>
                      <p:childTnLst>
                        <p:par>
                          <p:cTn id="45" fill="hold">
                            <p:stCondLst>
                              <p:cond delay="0"/>
                            </p:stCondLst>
                            <p:childTnLst>
                              <p:par>
                                <p:cTn id="46" presetID="14" presetClass="entr" presetSubtype="10" fill="hold" grpId="0" nodeType="clickEffect">
                                  <p:stCondLst>
                                    <p:cond delay="0"/>
                                  </p:stCondLst>
                                  <p:childTnLst>
                                    <p:set>
                                      <p:cBhvr>
                                        <p:cTn id="47" dur="1" fill="hold">
                                          <p:stCondLst>
                                            <p:cond delay="0"/>
                                          </p:stCondLst>
                                        </p:cTn>
                                        <p:tgtEl>
                                          <p:spTgt spid="62"/>
                                        </p:tgtEl>
                                        <p:attrNameLst>
                                          <p:attrName>style.visibility</p:attrName>
                                        </p:attrNameLst>
                                      </p:cBhvr>
                                      <p:to>
                                        <p:strVal val="visible"/>
                                      </p:to>
                                    </p:set>
                                    <p:animEffect transition="in" filter="randombar(horizontal)">
                                      <p:cBhvr>
                                        <p:cTn id="48" dur="500"/>
                                        <p:tgtEl>
                                          <p:spTgt spid="62"/>
                                        </p:tgtEl>
                                      </p:cBhvr>
                                    </p:animEffect>
                                  </p:childTnLst>
                                </p:cTn>
                              </p:par>
                            </p:childTnLst>
                          </p:cTn>
                        </p:par>
                      </p:childTnLst>
                    </p:cTn>
                  </p:par>
                  <p:par>
                    <p:cTn id="49" fill="hold">
                      <p:stCondLst>
                        <p:cond delay="indefinite"/>
                      </p:stCondLst>
                      <p:childTnLst>
                        <p:par>
                          <p:cTn id="50" fill="hold">
                            <p:stCondLst>
                              <p:cond delay="0"/>
                            </p:stCondLst>
                            <p:childTnLst>
                              <p:par>
                                <p:cTn id="51" presetID="14" presetClass="entr" presetSubtype="10" fill="hold" nodeType="clickEffect">
                                  <p:stCondLst>
                                    <p:cond delay="0"/>
                                  </p:stCondLst>
                                  <p:childTnLst>
                                    <p:set>
                                      <p:cBhvr>
                                        <p:cTn id="52" dur="1" fill="hold">
                                          <p:stCondLst>
                                            <p:cond delay="0"/>
                                          </p:stCondLst>
                                        </p:cTn>
                                        <p:tgtEl>
                                          <p:spTgt spid="26"/>
                                        </p:tgtEl>
                                        <p:attrNameLst>
                                          <p:attrName>style.visibility</p:attrName>
                                        </p:attrNameLst>
                                      </p:cBhvr>
                                      <p:to>
                                        <p:strVal val="visible"/>
                                      </p:to>
                                    </p:set>
                                    <p:animEffect transition="in" filter="randombar(horizontal)">
                                      <p:cBhvr>
                                        <p:cTn id="53" dur="500"/>
                                        <p:tgtEl>
                                          <p:spTgt spid="26"/>
                                        </p:tgtEl>
                                      </p:cBhvr>
                                    </p:animEffect>
                                  </p:childTnLst>
                                </p:cTn>
                              </p:par>
                              <p:par>
                                <p:cTn id="54" presetID="14" presetClass="entr" presetSubtype="10" fill="hold" nodeType="withEffect">
                                  <p:stCondLst>
                                    <p:cond delay="0"/>
                                  </p:stCondLst>
                                  <p:childTnLst>
                                    <p:set>
                                      <p:cBhvr>
                                        <p:cTn id="55" dur="1" fill="hold">
                                          <p:stCondLst>
                                            <p:cond delay="0"/>
                                          </p:stCondLst>
                                        </p:cTn>
                                        <p:tgtEl>
                                          <p:spTgt spid="28"/>
                                        </p:tgtEl>
                                        <p:attrNameLst>
                                          <p:attrName>style.visibility</p:attrName>
                                        </p:attrNameLst>
                                      </p:cBhvr>
                                      <p:to>
                                        <p:strVal val="visible"/>
                                      </p:to>
                                    </p:set>
                                    <p:animEffect transition="in" filter="randombar(horizontal)">
                                      <p:cBhvr>
                                        <p:cTn id="56" dur="500"/>
                                        <p:tgtEl>
                                          <p:spTgt spid="28"/>
                                        </p:tgtEl>
                                      </p:cBhvr>
                                    </p:animEffect>
                                  </p:childTnLst>
                                </p:cTn>
                              </p:par>
                              <p:par>
                                <p:cTn id="57" presetID="14" presetClass="entr" presetSubtype="10" fill="hold" grpId="0" nodeType="withEffect">
                                  <p:stCondLst>
                                    <p:cond delay="0"/>
                                  </p:stCondLst>
                                  <p:childTnLst>
                                    <p:set>
                                      <p:cBhvr>
                                        <p:cTn id="58" dur="1" fill="hold">
                                          <p:stCondLst>
                                            <p:cond delay="0"/>
                                          </p:stCondLst>
                                        </p:cTn>
                                        <p:tgtEl>
                                          <p:spTgt spid="30"/>
                                        </p:tgtEl>
                                        <p:attrNameLst>
                                          <p:attrName>style.visibility</p:attrName>
                                        </p:attrNameLst>
                                      </p:cBhvr>
                                      <p:to>
                                        <p:strVal val="visible"/>
                                      </p:to>
                                    </p:set>
                                    <p:animEffect transition="in" filter="randombar(horizontal)">
                                      <p:cBhvr>
                                        <p:cTn id="59" dur="500"/>
                                        <p:tgtEl>
                                          <p:spTgt spid="30"/>
                                        </p:tgtEl>
                                      </p:cBhvr>
                                    </p:animEffect>
                                  </p:childTnLst>
                                </p:cTn>
                              </p:par>
                            </p:childTnLst>
                          </p:cTn>
                        </p:par>
                      </p:childTnLst>
                    </p:cTn>
                  </p:par>
                  <p:par>
                    <p:cTn id="60" fill="hold">
                      <p:stCondLst>
                        <p:cond delay="indefinite"/>
                      </p:stCondLst>
                      <p:childTnLst>
                        <p:par>
                          <p:cTn id="61" fill="hold">
                            <p:stCondLst>
                              <p:cond delay="0"/>
                            </p:stCondLst>
                            <p:childTnLst>
                              <p:par>
                                <p:cTn id="62" presetID="14" presetClass="entr" presetSubtype="10" fill="hold" grpId="0" nodeType="clickEffect">
                                  <p:stCondLst>
                                    <p:cond delay="0"/>
                                  </p:stCondLst>
                                  <p:childTnLst>
                                    <p:set>
                                      <p:cBhvr>
                                        <p:cTn id="63" dur="1" fill="hold">
                                          <p:stCondLst>
                                            <p:cond delay="0"/>
                                          </p:stCondLst>
                                        </p:cTn>
                                        <p:tgtEl>
                                          <p:spTgt spid="19"/>
                                        </p:tgtEl>
                                        <p:attrNameLst>
                                          <p:attrName>style.visibility</p:attrName>
                                        </p:attrNameLst>
                                      </p:cBhvr>
                                      <p:to>
                                        <p:strVal val="visible"/>
                                      </p:to>
                                    </p:set>
                                    <p:animEffect transition="in" filter="randombar(horizontal)">
                                      <p:cBhvr>
                                        <p:cTn id="64" dur="500"/>
                                        <p:tgtEl>
                                          <p:spTgt spid="19"/>
                                        </p:tgtEl>
                                      </p:cBhvr>
                                    </p:animEffect>
                                  </p:childTnLst>
                                </p:cTn>
                              </p:par>
                              <p:par>
                                <p:cTn id="65" presetID="14" presetClass="entr" presetSubtype="10" fill="hold" nodeType="withEffect">
                                  <p:stCondLst>
                                    <p:cond delay="0"/>
                                  </p:stCondLst>
                                  <p:childTnLst>
                                    <p:set>
                                      <p:cBhvr>
                                        <p:cTn id="66" dur="1" fill="hold">
                                          <p:stCondLst>
                                            <p:cond delay="0"/>
                                          </p:stCondLst>
                                        </p:cTn>
                                        <p:tgtEl>
                                          <p:spTgt spid="39"/>
                                        </p:tgtEl>
                                        <p:attrNameLst>
                                          <p:attrName>style.visibility</p:attrName>
                                        </p:attrNameLst>
                                      </p:cBhvr>
                                      <p:to>
                                        <p:strVal val="visible"/>
                                      </p:to>
                                    </p:set>
                                    <p:animEffect transition="in" filter="randombar(horizontal)">
                                      <p:cBhvr>
                                        <p:cTn id="67" dur="500"/>
                                        <p:tgtEl>
                                          <p:spTgt spid="39"/>
                                        </p:tgtEl>
                                      </p:cBhvr>
                                    </p:animEffect>
                                  </p:childTnLst>
                                </p:cTn>
                              </p:par>
                            </p:childTnLst>
                          </p:cTn>
                        </p:par>
                      </p:childTnLst>
                    </p:cTn>
                  </p:par>
                  <p:par>
                    <p:cTn id="68" fill="hold">
                      <p:stCondLst>
                        <p:cond delay="indefinite"/>
                      </p:stCondLst>
                      <p:childTnLst>
                        <p:par>
                          <p:cTn id="69" fill="hold">
                            <p:stCondLst>
                              <p:cond delay="0"/>
                            </p:stCondLst>
                            <p:childTnLst>
                              <p:par>
                                <p:cTn id="70" presetID="14" presetClass="entr" presetSubtype="10" fill="hold" grpId="0" nodeType="clickEffect">
                                  <p:stCondLst>
                                    <p:cond delay="0"/>
                                  </p:stCondLst>
                                  <p:childTnLst>
                                    <p:set>
                                      <p:cBhvr>
                                        <p:cTn id="71" dur="1" fill="hold">
                                          <p:stCondLst>
                                            <p:cond delay="0"/>
                                          </p:stCondLst>
                                        </p:cTn>
                                        <p:tgtEl>
                                          <p:spTgt spid="44"/>
                                        </p:tgtEl>
                                        <p:attrNameLst>
                                          <p:attrName>style.visibility</p:attrName>
                                        </p:attrNameLst>
                                      </p:cBhvr>
                                      <p:to>
                                        <p:strVal val="visible"/>
                                      </p:to>
                                    </p:set>
                                    <p:animEffect transition="in" filter="randombar(horizontal)">
                                      <p:cBhvr>
                                        <p:cTn id="72" dur="500"/>
                                        <p:tgtEl>
                                          <p:spTgt spid="44"/>
                                        </p:tgtEl>
                                      </p:cBhvr>
                                    </p:animEffect>
                                  </p:childTnLst>
                                </p:cTn>
                              </p:par>
                              <p:par>
                                <p:cTn id="73" presetID="14" presetClass="entr" presetSubtype="10" fill="hold" nodeType="withEffect">
                                  <p:stCondLst>
                                    <p:cond delay="0"/>
                                  </p:stCondLst>
                                  <p:childTnLst>
                                    <p:set>
                                      <p:cBhvr>
                                        <p:cTn id="74" dur="1" fill="hold">
                                          <p:stCondLst>
                                            <p:cond delay="0"/>
                                          </p:stCondLst>
                                        </p:cTn>
                                        <p:tgtEl>
                                          <p:spTgt spid="46"/>
                                        </p:tgtEl>
                                        <p:attrNameLst>
                                          <p:attrName>style.visibility</p:attrName>
                                        </p:attrNameLst>
                                      </p:cBhvr>
                                      <p:to>
                                        <p:strVal val="visible"/>
                                      </p:to>
                                    </p:set>
                                    <p:animEffect transition="in" filter="randombar(horizontal)">
                                      <p:cBhvr>
                                        <p:cTn id="75" dur="500"/>
                                        <p:tgtEl>
                                          <p:spTgt spid="46"/>
                                        </p:tgtEl>
                                      </p:cBhvr>
                                    </p:animEffect>
                                  </p:childTnLst>
                                </p:cTn>
                              </p:par>
                            </p:childTnLst>
                          </p:cTn>
                        </p:par>
                      </p:childTnLst>
                    </p:cTn>
                  </p:par>
                  <p:par>
                    <p:cTn id="76" fill="hold">
                      <p:stCondLst>
                        <p:cond delay="indefinite"/>
                      </p:stCondLst>
                      <p:childTnLst>
                        <p:par>
                          <p:cTn id="77" fill="hold">
                            <p:stCondLst>
                              <p:cond delay="0"/>
                            </p:stCondLst>
                            <p:childTnLst>
                              <p:par>
                                <p:cTn id="78" presetID="14" presetClass="entr" presetSubtype="10" fill="hold" grpId="0" nodeType="clickEffect">
                                  <p:stCondLst>
                                    <p:cond delay="0"/>
                                  </p:stCondLst>
                                  <p:childTnLst>
                                    <p:set>
                                      <p:cBhvr>
                                        <p:cTn id="79" dur="1" fill="hold">
                                          <p:stCondLst>
                                            <p:cond delay="0"/>
                                          </p:stCondLst>
                                        </p:cTn>
                                        <p:tgtEl>
                                          <p:spTgt spid="20"/>
                                        </p:tgtEl>
                                        <p:attrNameLst>
                                          <p:attrName>style.visibility</p:attrName>
                                        </p:attrNameLst>
                                      </p:cBhvr>
                                      <p:to>
                                        <p:strVal val="visible"/>
                                      </p:to>
                                    </p:set>
                                    <p:animEffect transition="in" filter="randombar(horizontal)">
                                      <p:cBhvr>
                                        <p:cTn id="80" dur="500"/>
                                        <p:tgtEl>
                                          <p:spTgt spid="20"/>
                                        </p:tgtEl>
                                      </p:cBhvr>
                                    </p:animEffect>
                                  </p:childTnLst>
                                </p:cTn>
                              </p:par>
                              <p:par>
                                <p:cTn id="81" presetID="14" presetClass="entr" presetSubtype="10" fill="hold" nodeType="withEffect">
                                  <p:stCondLst>
                                    <p:cond delay="0"/>
                                  </p:stCondLst>
                                  <p:childTnLst>
                                    <p:set>
                                      <p:cBhvr>
                                        <p:cTn id="82" dur="1" fill="hold">
                                          <p:stCondLst>
                                            <p:cond delay="0"/>
                                          </p:stCondLst>
                                        </p:cTn>
                                        <p:tgtEl>
                                          <p:spTgt spid="50"/>
                                        </p:tgtEl>
                                        <p:attrNameLst>
                                          <p:attrName>style.visibility</p:attrName>
                                        </p:attrNameLst>
                                      </p:cBhvr>
                                      <p:to>
                                        <p:strVal val="visible"/>
                                      </p:to>
                                    </p:set>
                                    <p:animEffect transition="in" filter="randombar(horizontal)">
                                      <p:cBhvr>
                                        <p:cTn id="83" dur="500"/>
                                        <p:tgtEl>
                                          <p:spTgt spid="50"/>
                                        </p:tgtEl>
                                      </p:cBhvr>
                                    </p:animEffect>
                                  </p:childTnLst>
                                </p:cTn>
                              </p:par>
                              <p:par>
                                <p:cTn id="84" presetID="14" presetClass="entr" presetSubtype="10" fill="hold" nodeType="withEffect">
                                  <p:stCondLst>
                                    <p:cond delay="0"/>
                                  </p:stCondLst>
                                  <p:childTnLst>
                                    <p:set>
                                      <p:cBhvr>
                                        <p:cTn id="85" dur="1" fill="hold">
                                          <p:stCondLst>
                                            <p:cond delay="0"/>
                                          </p:stCondLst>
                                        </p:cTn>
                                        <p:tgtEl>
                                          <p:spTgt spid="68"/>
                                        </p:tgtEl>
                                        <p:attrNameLst>
                                          <p:attrName>style.visibility</p:attrName>
                                        </p:attrNameLst>
                                      </p:cBhvr>
                                      <p:to>
                                        <p:strVal val="visible"/>
                                      </p:to>
                                    </p:set>
                                    <p:animEffect transition="in" filter="randombar(horizontal)">
                                      <p:cBhvr>
                                        <p:cTn id="86" dur="500"/>
                                        <p:tgtEl>
                                          <p:spTgt spid="68"/>
                                        </p:tgtEl>
                                      </p:cBhvr>
                                    </p:animEffect>
                                  </p:childTnLst>
                                </p:cTn>
                              </p:par>
                              <p:par>
                                <p:cTn id="87" presetID="14" presetClass="entr" presetSubtype="10" fill="hold" grpId="0" nodeType="withEffect">
                                  <p:stCondLst>
                                    <p:cond delay="0"/>
                                  </p:stCondLst>
                                  <p:childTnLst>
                                    <p:set>
                                      <p:cBhvr>
                                        <p:cTn id="88" dur="1" fill="hold">
                                          <p:stCondLst>
                                            <p:cond delay="0"/>
                                          </p:stCondLst>
                                        </p:cTn>
                                        <p:tgtEl>
                                          <p:spTgt spid="69"/>
                                        </p:tgtEl>
                                        <p:attrNameLst>
                                          <p:attrName>style.visibility</p:attrName>
                                        </p:attrNameLst>
                                      </p:cBhvr>
                                      <p:to>
                                        <p:strVal val="visible"/>
                                      </p:to>
                                    </p:set>
                                    <p:animEffect transition="in" filter="randombar(horizontal)">
                                      <p:cBhvr>
                                        <p:cTn id="89" dur="500"/>
                                        <p:tgtEl>
                                          <p:spTgt spid="69"/>
                                        </p:tgtEl>
                                      </p:cBhvr>
                                    </p:animEffect>
                                  </p:childTnLst>
                                </p:cTn>
                              </p:par>
                              <p:par>
                                <p:cTn id="90" presetID="14" presetClass="entr" presetSubtype="10" fill="hold" nodeType="withEffect">
                                  <p:stCondLst>
                                    <p:cond delay="0"/>
                                  </p:stCondLst>
                                  <p:childTnLst>
                                    <p:set>
                                      <p:cBhvr>
                                        <p:cTn id="91" dur="1" fill="hold">
                                          <p:stCondLst>
                                            <p:cond delay="0"/>
                                          </p:stCondLst>
                                        </p:cTn>
                                        <p:tgtEl>
                                          <p:spTgt spid="71"/>
                                        </p:tgtEl>
                                        <p:attrNameLst>
                                          <p:attrName>style.visibility</p:attrName>
                                        </p:attrNameLst>
                                      </p:cBhvr>
                                      <p:to>
                                        <p:strVal val="visible"/>
                                      </p:to>
                                    </p:set>
                                    <p:animEffect transition="in" filter="randombar(horizontal)">
                                      <p:cBhvr>
                                        <p:cTn id="92" dur="500"/>
                                        <p:tgtEl>
                                          <p:spTgt spid="71"/>
                                        </p:tgtEl>
                                      </p:cBhvr>
                                    </p:animEffect>
                                  </p:childTnLst>
                                </p:cTn>
                              </p:par>
                            </p:childTnLst>
                          </p:cTn>
                        </p:par>
                      </p:childTnLst>
                    </p:cTn>
                  </p:par>
                  <p:par>
                    <p:cTn id="93" fill="hold">
                      <p:stCondLst>
                        <p:cond delay="indefinite"/>
                      </p:stCondLst>
                      <p:childTnLst>
                        <p:par>
                          <p:cTn id="94" fill="hold">
                            <p:stCondLst>
                              <p:cond delay="0"/>
                            </p:stCondLst>
                            <p:childTnLst>
                              <p:par>
                                <p:cTn id="95" presetID="21" presetClass="entr" presetSubtype="4" fill="hold" nodeType="clickEffect">
                                  <p:stCondLst>
                                    <p:cond delay="0"/>
                                  </p:stCondLst>
                                  <p:childTnLst>
                                    <p:set>
                                      <p:cBhvr>
                                        <p:cTn id="96" dur="1" fill="hold">
                                          <p:stCondLst>
                                            <p:cond delay="0"/>
                                          </p:stCondLst>
                                        </p:cTn>
                                        <p:tgtEl>
                                          <p:spTgt spid="65"/>
                                        </p:tgtEl>
                                        <p:attrNameLst>
                                          <p:attrName>style.visibility</p:attrName>
                                        </p:attrNameLst>
                                      </p:cBhvr>
                                      <p:to>
                                        <p:strVal val="visible"/>
                                      </p:to>
                                    </p:set>
                                    <p:animEffect transition="in" filter="wheel(4)">
                                      <p:cBhvr>
                                        <p:cTn id="97" dur="2000"/>
                                        <p:tgtEl>
                                          <p:spTgt spid="6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2" grpId="0" animBg="1"/>
      <p:bldP spid="13" grpId="0" animBg="1"/>
      <p:bldP spid="14" grpId="0" animBg="1"/>
      <p:bldP spid="6" grpId="0" animBg="1"/>
      <p:bldP spid="7" grpId="0" animBg="1"/>
      <p:bldP spid="16" grpId="0" animBg="1"/>
      <p:bldP spid="17" grpId="0" animBg="1"/>
      <p:bldP spid="19" grpId="0" animBg="1"/>
      <p:bldP spid="20" grpId="0" animBg="1"/>
      <p:bldP spid="22" grpId="0" animBg="1"/>
      <p:bldP spid="30" grpId="0" animBg="1"/>
      <p:bldP spid="44" grpId="0" animBg="1"/>
      <p:bldP spid="69"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feld 3"/>
          <p:cNvSpPr txBox="1"/>
          <p:nvPr/>
        </p:nvSpPr>
        <p:spPr>
          <a:xfrm>
            <a:off x="827584" y="5951021"/>
            <a:ext cx="5472608" cy="630942"/>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GB" sz="900" b="1" dirty="0" smtClean="0"/>
              <a:t/>
            </a:r>
            <a:br>
              <a:rPr lang="en-GB" sz="900" b="1" dirty="0" smtClean="0"/>
            </a:br>
            <a:r>
              <a:rPr lang="en-GB" b="1" dirty="0" smtClean="0"/>
              <a:t>plebs </a:t>
            </a:r>
            <a:r>
              <a:rPr lang="en-GB" b="1" dirty="0" err="1" smtClean="0"/>
              <a:t>urbana</a:t>
            </a:r>
            <a:r>
              <a:rPr lang="en-GB" b="1" dirty="0" smtClean="0"/>
              <a:t> </a:t>
            </a:r>
            <a:r>
              <a:rPr lang="en-GB" dirty="0" smtClean="0"/>
              <a:t>/ </a:t>
            </a:r>
            <a:r>
              <a:rPr lang="en-GB" dirty="0" err="1" smtClean="0"/>
              <a:t>rustica</a:t>
            </a:r>
            <a:r>
              <a:rPr lang="en-GB" dirty="0" smtClean="0"/>
              <a:t/>
            </a:r>
            <a:br>
              <a:rPr lang="en-GB" dirty="0" smtClean="0"/>
            </a:br>
            <a:endParaRPr lang="en-GB" sz="700" dirty="0"/>
          </a:p>
        </p:txBody>
      </p:sp>
      <p:sp>
        <p:nvSpPr>
          <p:cNvPr id="5" name="Textfeld 4"/>
          <p:cNvSpPr txBox="1"/>
          <p:nvPr/>
        </p:nvSpPr>
        <p:spPr>
          <a:xfrm>
            <a:off x="3347864" y="4005064"/>
            <a:ext cx="1224136" cy="646331"/>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GB" b="1" dirty="0" err="1" smtClean="0"/>
              <a:t>pater</a:t>
            </a:r>
            <a:r>
              <a:rPr lang="en-GB" b="1" dirty="0" smtClean="0"/>
              <a:t/>
            </a:r>
            <a:br>
              <a:rPr lang="en-GB" b="1" dirty="0" smtClean="0"/>
            </a:br>
            <a:r>
              <a:rPr lang="en-GB" b="1" dirty="0" err="1" smtClean="0"/>
              <a:t>familias</a:t>
            </a:r>
            <a:endParaRPr lang="en-GB" b="1" dirty="0"/>
          </a:p>
        </p:txBody>
      </p:sp>
      <p:sp>
        <p:nvSpPr>
          <p:cNvPr id="6" name="Textfeld 5"/>
          <p:cNvSpPr txBox="1"/>
          <p:nvPr/>
        </p:nvSpPr>
        <p:spPr>
          <a:xfrm>
            <a:off x="3347864" y="5374957"/>
            <a:ext cx="1224136" cy="646331"/>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GB" b="1" dirty="0" err="1" smtClean="0"/>
              <a:t>familia</a:t>
            </a:r>
            <a:r>
              <a:rPr lang="en-GB" b="1" dirty="0" smtClean="0"/>
              <a:t/>
            </a:r>
            <a:br>
              <a:rPr lang="en-GB" b="1" dirty="0" smtClean="0"/>
            </a:br>
            <a:r>
              <a:rPr lang="en-GB" dirty="0" smtClean="0"/>
              <a:t>(inc. </a:t>
            </a:r>
            <a:r>
              <a:rPr lang="en-GB" dirty="0" err="1" smtClean="0"/>
              <a:t>servi</a:t>
            </a:r>
            <a:r>
              <a:rPr lang="en-GB" dirty="0" smtClean="0"/>
              <a:t>)</a:t>
            </a:r>
            <a:endParaRPr lang="en-GB" dirty="0"/>
          </a:p>
        </p:txBody>
      </p:sp>
      <p:cxnSp>
        <p:nvCxnSpPr>
          <p:cNvPr id="7" name="Gerade Verbindung mit Pfeil 6"/>
          <p:cNvCxnSpPr>
            <a:stCxn id="5" idx="2"/>
            <a:endCxn id="6" idx="0"/>
          </p:cNvCxnSpPr>
          <p:nvPr/>
        </p:nvCxnSpPr>
        <p:spPr>
          <a:xfrm>
            <a:off x="3959932" y="4651395"/>
            <a:ext cx="0" cy="723562"/>
          </a:xfrm>
          <a:prstGeom prst="straightConnector1">
            <a:avLst/>
          </a:prstGeom>
          <a:ln w="66675">
            <a:tailEnd type="arrow"/>
          </a:ln>
        </p:spPr>
        <p:style>
          <a:lnRef idx="1">
            <a:schemeClr val="accent1"/>
          </a:lnRef>
          <a:fillRef idx="0">
            <a:schemeClr val="accent1"/>
          </a:fillRef>
          <a:effectRef idx="0">
            <a:schemeClr val="accent1"/>
          </a:effectRef>
          <a:fontRef idx="minor">
            <a:schemeClr val="tx1"/>
          </a:fontRef>
        </p:style>
      </p:cxnSp>
      <p:sp>
        <p:nvSpPr>
          <p:cNvPr id="8" name="Rechteck 7"/>
          <p:cNvSpPr/>
          <p:nvPr/>
        </p:nvSpPr>
        <p:spPr>
          <a:xfrm>
            <a:off x="467544" y="1988840"/>
            <a:ext cx="6048672" cy="4680520"/>
          </a:xfrm>
          <a:prstGeom prst="rect">
            <a:avLst/>
          </a:prstGeom>
          <a:no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itel 1"/>
          <p:cNvSpPr>
            <a:spLocks noGrp="1"/>
          </p:cNvSpPr>
          <p:nvPr>
            <p:ph type="title"/>
          </p:nvPr>
        </p:nvSpPr>
        <p:spPr>
          <a:xfrm>
            <a:off x="304800" y="457200"/>
            <a:ext cx="8686800" cy="838200"/>
          </a:xfrm>
        </p:spPr>
        <p:txBody>
          <a:bodyPr/>
          <a:lstStyle/>
          <a:p>
            <a:r>
              <a:rPr lang="en-GB" dirty="0" smtClean="0"/>
              <a:t>Patronage</a:t>
            </a:r>
            <a:endParaRPr lang="en-GB" dirty="0"/>
          </a:p>
        </p:txBody>
      </p:sp>
      <p:sp>
        <p:nvSpPr>
          <p:cNvPr id="10" name="Textfeld 9"/>
          <p:cNvSpPr txBox="1"/>
          <p:nvPr/>
        </p:nvSpPr>
        <p:spPr>
          <a:xfrm>
            <a:off x="2195736" y="3717032"/>
            <a:ext cx="1224136" cy="369332"/>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GB" b="1" dirty="0" smtClean="0"/>
              <a:t>patronus</a:t>
            </a:r>
            <a:endParaRPr lang="en-GB" b="1" dirty="0"/>
          </a:p>
        </p:txBody>
      </p:sp>
      <p:sp>
        <p:nvSpPr>
          <p:cNvPr id="11" name="Textfeld 10"/>
          <p:cNvSpPr txBox="1"/>
          <p:nvPr/>
        </p:nvSpPr>
        <p:spPr>
          <a:xfrm>
            <a:off x="2195736" y="4715852"/>
            <a:ext cx="1224136" cy="369332"/>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GB" b="1" dirty="0" err="1" smtClean="0"/>
              <a:t>clientes</a:t>
            </a:r>
            <a:endParaRPr lang="en-GB" b="1" dirty="0"/>
          </a:p>
        </p:txBody>
      </p:sp>
      <p:cxnSp>
        <p:nvCxnSpPr>
          <p:cNvPr id="12" name="Gerade Verbindung mit Pfeil 11"/>
          <p:cNvCxnSpPr>
            <a:stCxn id="10" idx="2"/>
            <a:endCxn id="11" idx="0"/>
          </p:cNvCxnSpPr>
          <p:nvPr/>
        </p:nvCxnSpPr>
        <p:spPr>
          <a:xfrm>
            <a:off x="2807804" y="4086364"/>
            <a:ext cx="0" cy="629488"/>
          </a:xfrm>
          <a:prstGeom prst="straightConnector1">
            <a:avLst/>
          </a:prstGeom>
          <a:ln w="66675">
            <a:tailEnd type="arrow"/>
          </a:ln>
        </p:spPr>
        <p:style>
          <a:lnRef idx="1">
            <a:schemeClr val="accent1"/>
          </a:lnRef>
          <a:fillRef idx="0">
            <a:schemeClr val="accent1"/>
          </a:fillRef>
          <a:effectRef idx="0">
            <a:schemeClr val="accent1"/>
          </a:effectRef>
          <a:fontRef idx="minor">
            <a:schemeClr val="tx1"/>
          </a:fontRef>
        </p:style>
      </p:cxnSp>
      <p:sp>
        <p:nvSpPr>
          <p:cNvPr id="13" name="Textfeld 12"/>
          <p:cNvSpPr txBox="1"/>
          <p:nvPr/>
        </p:nvSpPr>
        <p:spPr>
          <a:xfrm>
            <a:off x="827584" y="3717032"/>
            <a:ext cx="1224136" cy="369332"/>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GB" b="1" dirty="0" smtClean="0"/>
              <a:t>patronus</a:t>
            </a:r>
            <a:endParaRPr lang="en-GB" b="1" dirty="0"/>
          </a:p>
        </p:txBody>
      </p:sp>
      <p:sp>
        <p:nvSpPr>
          <p:cNvPr id="14" name="Textfeld 13"/>
          <p:cNvSpPr txBox="1"/>
          <p:nvPr/>
        </p:nvSpPr>
        <p:spPr>
          <a:xfrm>
            <a:off x="827584" y="4715852"/>
            <a:ext cx="1224136" cy="923330"/>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GB" b="1" i="1" dirty="0" smtClean="0"/>
              <a:t>collegia</a:t>
            </a:r>
            <a:r>
              <a:rPr lang="en-GB" b="1" dirty="0" smtClean="0"/>
              <a:t/>
            </a:r>
            <a:br>
              <a:rPr lang="en-GB" b="1" dirty="0" smtClean="0"/>
            </a:br>
            <a:r>
              <a:rPr lang="en-GB" b="1" dirty="0" smtClean="0"/>
              <a:t>colleges,</a:t>
            </a:r>
            <a:br>
              <a:rPr lang="en-GB" b="1" dirty="0" smtClean="0"/>
            </a:br>
            <a:r>
              <a:rPr lang="en-GB" b="1" dirty="0" smtClean="0"/>
              <a:t>guilds</a:t>
            </a:r>
            <a:endParaRPr lang="en-GB" b="1" dirty="0"/>
          </a:p>
        </p:txBody>
      </p:sp>
      <p:cxnSp>
        <p:nvCxnSpPr>
          <p:cNvPr id="15" name="Gerade Verbindung mit Pfeil 14"/>
          <p:cNvCxnSpPr>
            <a:stCxn id="14" idx="0"/>
            <a:endCxn id="13" idx="2"/>
          </p:cNvCxnSpPr>
          <p:nvPr/>
        </p:nvCxnSpPr>
        <p:spPr>
          <a:xfrm flipV="1">
            <a:off x="1439652" y="4086364"/>
            <a:ext cx="0" cy="629488"/>
          </a:xfrm>
          <a:prstGeom prst="straightConnector1">
            <a:avLst/>
          </a:prstGeom>
          <a:ln w="66675">
            <a:tailEnd type="arrow"/>
          </a:ln>
        </p:spPr>
        <p:style>
          <a:lnRef idx="1">
            <a:schemeClr val="accent1"/>
          </a:lnRef>
          <a:fillRef idx="0">
            <a:schemeClr val="accent1"/>
          </a:fillRef>
          <a:effectRef idx="0">
            <a:schemeClr val="accent1"/>
          </a:effectRef>
          <a:fontRef idx="minor">
            <a:schemeClr val="tx1"/>
          </a:fontRef>
        </p:style>
      </p:cxnSp>
      <p:sp>
        <p:nvSpPr>
          <p:cNvPr id="16" name="Textfeld 15"/>
          <p:cNvSpPr txBox="1"/>
          <p:nvPr/>
        </p:nvSpPr>
        <p:spPr>
          <a:xfrm>
            <a:off x="1187624" y="1628800"/>
            <a:ext cx="1224136" cy="646331"/>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GB" b="1" dirty="0" smtClean="0"/>
              <a:t>patron</a:t>
            </a:r>
            <a:r>
              <a:rPr lang="en-GB" dirty="0" smtClean="0"/>
              <a:t> of the city</a:t>
            </a:r>
            <a:endParaRPr lang="en-GB" dirty="0"/>
          </a:p>
        </p:txBody>
      </p:sp>
      <p:sp>
        <p:nvSpPr>
          <p:cNvPr id="17" name="Textfeld 16"/>
          <p:cNvSpPr txBox="1"/>
          <p:nvPr/>
        </p:nvSpPr>
        <p:spPr>
          <a:xfrm>
            <a:off x="3203848" y="332656"/>
            <a:ext cx="1224136" cy="369332"/>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GB" b="1" dirty="0" smtClean="0"/>
              <a:t>princeps</a:t>
            </a:r>
            <a:endParaRPr lang="en-GB" b="1" dirty="0"/>
          </a:p>
        </p:txBody>
      </p:sp>
      <p:cxnSp>
        <p:nvCxnSpPr>
          <p:cNvPr id="18" name="Gerade Verbindung mit Pfeil 17"/>
          <p:cNvCxnSpPr>
            <a:stCxn id="11" idx="2"/>
            <a:endCxn id="19" idx="0"/>
          </p:cNvCxnSpPr>
          <p:nvPr/>
        </p:nvCxnSpPr>
        <p:spPr>
          <a:xfrm>
            <a:off x="2807804" y="5085184"/>
            <a:ext cx="36004" cy="360040"/>
          </a:xfrm>
          <a:prstGeom prst="straightConnector1">
            <a:avLst/>
          </a:prstGeom>
          <a:ln w="66675">
            <a:tailEnd type="arrow"/>
          </a:ln>
        </p:spPr>
        <p:style>
          <a:lnRef idx="1">
            <a:schemeClr val="accent1"/>
          </a:lnRef>
          <a:fillRef idx="0">
            <a:schemeClr val="accent1"/>
          </a:fillRef>
          <a:effectRef idx="0">
            <a:schemeClr val="accent1"/>
          </a:effectRef>
          <a:fontRef idx="minor">
            <a:schemeClr val="tx1"/>
          </a:fontRef>
        </p:style>
      </p:cxnSp>
      <p:sp>
        <p:nvSpPr>
          <p:cNvPr id="19" name="Textfeld 18"/>
          <p:cNvSpPr txBox="1"/>
          <p:nvPr/>
        </p:nvSpPr>
        <p:spPr>
          <a:xfrm>
            <a:off x="2231740" y="5445224"/>
            <a:ext cx="1224136" cy="646331"/>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GB" b="1" dirty="0" smtClean="0"/>
              <a:t>tenant</a:t>
            </a:r>
            <a:br>
              <a:rPr lang="en-GB" b="1" dirty="0" smtClean="0"/>
            </a:br>
            <a:r>
              <a:rPr lang="en-GB" b="1" dirty="0" smtClean="0"/>
              <a:t>farmers</a:t>
            </a:r>
            <a:endParaRPr lang="en-GB" dirty="0"/>
          </a:p>
        </p:txBody>
      </p:sp>
      <p:cxnSp>
        <p:nvCxnSpPr>
          <p:cNvPr id="20" name="Gerade Verbindung mit Pfeil 19"/>
          <p:cNvCxnSpPr>
            <a:stCxn id="13" idx="0"/>
            <a:endCxn id="22" idx="2"/>
          </p:cNvCxnSpPr>
          <p:nvPr/>
        </p:nvCxnSpPr>
        <p:spPr>
          <a:xfrm flipV="1">
            <a:off x="1439652" y="3211235"/>
            <a:ext cx="864096" cy="505797"/>
          </a:xfrm>
          <a:prstGeom prst="straightConnector1">
            <a:avLst/>
          </a:prstGeom>
          <a:ln w="66675">
            <a:tailEnd type="arrow"/>
          </a:ln>
        </p:spPr>
        <p:style>
          <a:lnRef idx="1">
            <a:schemeClr val="accent1"/>
          </a:lnRef>
          <a:fillRef idx="0">
            <a:schemeClr val="accent1"/>
          </a:fillRef>
          <a:effectRef idx="0">
            <a:schemeClr val="accent1"/>
          </a:effectRef>
          <a:fontRef idx="minor">
            <a:schemeClr val="tx1"/>
          </a:fontRef>
        </p:style>
      </p:cxnSp>
      <p:cxnSp>
        <p:nvCxnSpPr>
          <p:cNvPr id="21" name="Gerade Verbindung mit Pfeil 20"/>
          <p:cNvCxnSpPr>
            <a:endCxn id="22" idx="2"/>
          </p:cNvCxnSpPr>
          <p:nvPr/>
        </p:nvCxnSpPr>
        <p:spPr>
          <a:xfrm flipH="1" flipV="1">
            <a:off x="2303748" y="3211235"/>
            <a:ext cx="512440" cy="487213"/>
          </a:xfrm>
          <a:prstGeom prst="straightConnector1">
            <a:avLst/>
          </a:prstGeom>
          <a:ln w="66675">
            <a:tailEnd type="arrow"/>
          </a:ln>
        </p:spPr>
        <p:style>
          <a:lnRef idx="1">
            <a:schemeClr val="accent1"/>
          </a:lnRef>
          <a:fillRef idx="0">
            <a:schemeClr val="accent1"/>
          </a:fillRef>
          <a:effectRef idx="0">
            <a:schemeClr val="accent1"/>
          </a:effectRef>
          <a:fontRef idx="minor">
            <a:schemeClr val="tx1"/>
          </a:fontRef>
        </p:style>
      </p:cxnSp>
      <p:sp>
        <p:nvSpPr>
          <p:cNvPr id="22" name="Textfeld 21"/>
          <p:cNvSpPr txBox="1"/>
          <p:nvPr/>
        </p:nvSpPr>
        <p:spPr>
          <a:xfrm>
            <a:off x="1259632" y="2564904"/>
            <a:ext cx="2088232" cy="646331"/>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GB" b="1" dirty="0" smtClean="0"/>
              <a:t>decurions/ordo</a:t>
            </a:r>
            <a:r>
              <a:rPr lang="en-GB" dirty="0" smtClean="0"/>
              <a:t/>
            </a:r>
            <a:br>
              <a:rPr lang="en-GB" dirty="0" smtClean="0"/>
            </a:br>
            <a:r>
              <a:rPr lang="en-GB" dirty="0" smtClean="0"/>
              <a:t>(local sensate)</a:t>
            </a:r>
            <a:endParaRPr lang="en-GB" dirty="0"/>
          </a:p>
        </p:txBody>
      </p:sp>
      <p:cxnSp>
        <p:nvCxnSpPr>
          <p:cNvPr id="23" name="Gerade Verbindung mit Pfeil 22"/>
          <p:cNvCxnSpPr>
            <a:stCxn id="22" idx="0"/>
            <a:endCxn id="16" idx="2"/>
          </p:cNvCxnSpPr>
          <p:nvPr/>
        </p:nvCxnSpPr>
        <p:spPr>
          <a:xfrm flipH="1" flipV="1">
            <a:off x="1799692" y="2275131"/>
            <a:ext cx="504056" cy="289773"/>
          </a:xfrm>
          <a:prstGeom prst="straightConnector1">
            <a:avLst/>
          </a:prstGeom>
          <a:ln w="66675">
            <a:tailEnd type="arrow"/>
          </a:ln>
        </p:spPr>
        <p:style>
          <a:lnRef idx="1">
            <a:schemeClr val="accent1"/>
          </a:lnRef>
          <a:fillRef idx="0">
            <a:schemeClr val="accent1"/>
          </a:fillRef>
          <a:effectRef idx="0">
            <a:schemeClr val="accent1"/>
          </a:effectRef>
          <a:fontRef idx="minor">
            <a:schemeClr val="tx1"/>
          </a:fontRef>
        </p:style>
      </p:cxnSp>
      <p:sp>
        <p:nvSpPr>
          <p:cNvPr id="24" name="Textfeld 23"/>
          <p:cNvSpPr txBox="1"/>
          <p:nvPr/>
        </p:nvSpPr>
        <p:spPr>
          <a:xfrm>
            <a:off x="2555776" y="1628800"/>
            <a:ext cx="1224136" cy="646331"/>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GB" b="1" dirty="0" smtClean="0"/>
              <a:t>flamen</a:t>
            </a:r>
            <a:r>
              <a:rPr lang="en-GB" dirty="0" smtClean="0"/>
              <a:t/>
            </a:r>
            <a:br>
              <a:rPr lang="en-GB" dirty="0" smtClean="0"/>
            </a:br>
            <a:r>
              <a:rPr lang="en-GB" dirty="0" err="1" smtClean="0"/>
              <a:t>imp.cult</a:t>
            </a:r>
            <a:endParaRPr lang="en-GB" dirty="0"/>
          </a:p>
        </p:txBody>
      </p:sp>
      <p:cxnSp>
        <p:nvCxnSpPr>
          <p:cNvPr id="25" name="Gerade Verbindung mit Pfeil 24"/>
          <p:cNvCxnSpPr>
            <a:stCxn id="22" idx="0"/>
            <a:endCxn id="24" idx="2"/>
          </p:cNvCxnSpPr>
          <p:nvPr/>
        </p:nvCxnSpPr>
        <p:spPr>
          <a:xfrm flipV="1">
            <a:off x="2303748" y="2275131"/>
            <a:ext cx="864096" cy="289773"/>
          </a:xfrm>
          <a:prstGeom prst="straightConnector1">
            <a:avLst/>
          </a:prstGeom>
          <a:ln w="66675">
            <a:tailEnd type="arrow"/>
          </a:ln>
        </p:spPr>
        <p:style>
          <a:lnRef idx="1">
            <a:schemeClr val="accent1"/>
          </a:lnRef>
          <a:fillRef idx="0">
            <a:schemeClr val="accent1"/>
          </a:fillRef>
          <a:effectRef idx="0">
            <a:schemeClr val="accent1"/>
          </a:effectRef>
          <a:fontRef idx="minor">
            <a:schemeClr val="tx1"/>
          </a:fontRef>
        </p:style>
      </p:cxnSp>
      <p:cxnSp>
        <p:nvCxnSpPr>
          <p:cNvPr id="26" name="Gerade Verbindung mit Pfeil 25"/>
          <p:cNvCxnSpPr>
            <a:stCxn id="24" idx="0"/>
            <a:endCxn id="17" idx="2"/>
          </p:cNvCxnSpPr>
          <p:nvPr/>
        </p:nvCxnSpPr>
        <p:spPr>
          <a:xfrm flipV="1">
            <a:off x="3167844" y="701988"/>
            <a:ext cx="648072" cy="926812"/>
          </a:xfrm>
          <a:prstGeom prst="straightConnector1">
            <a:avLst/>
          </a:prstGeom>
          <a:ln w="66675">
            <a:tailEnd type="arrow"/>
          </a:ln>
        </p:spPr>
        <p:style>
          <a:lnRef idx="1">
            <a:schemeClr val="accent1"/>
          </a:lnRef>
          <a:fillRef idx="0">
            <a:schemeClr val="accent1"/>
          </a:fillRef>
          <a:effectRef idx="0">
            <a:schemeClr val="accent1"/>
          </a:effectRef>
          <a:fontRef idx="minor">
            <a:schemeClr val="tx1"/>
          </a:fontRef>
        </p:style>
      </p:cxnSp>
      <p:cxnSp>
        <p:nvCxnSpPr>
          <p:cNvPr id="27" name="Gerade Verbindung mit Pfeil 26"/>
          <p:cNvCxnSpPr>
            <a:endCxn id="17" idx="2"/>
          </p:cNvCxnSpPr>
          <p:nvPr/>
        </p:nvCxnSpPr>
        <p:spPr>
          <a:xfrm flipH="1" flipV="1">
            <a:off x="3815916" y="701988"/>
            <a:ext cx="1548172" cy="5247292"/>
          </a:xfrm>
          <a:prstGeom prst="straightConnector1">
            <a:avLst/>
          </a:prstGeom>
          <a:ln w="66675">
            <a:tailEnd type="arrow"/>
          </a:ln>
        </p:spPr>
        <p:style>
          <a:lnRef idx="1">
            <a:schemeClr val="accent1"/>
          </a:lnRef>
          <a:fillRef idx="0">
            <a:schemeClr val="accent1"/>
          </a:fillRef>
          <a:effectRef idx="0">
            <a:schemeClr val="accent1"/>
          </a:effectRef>
          <a:fontRef idx="minor">
            <a:schemeClr val="tx1"/>
          </a:fontRef>
        </p:style>
      </p:cxnSp>
      <p:cxnSp>
        <p:nvCxnSpPr>
          <p:cNvPr id="28" name="Gerade Verbindung mit Pfeil 27"/>
          <p:cNvCxnSpPr/>
          <p:nvPr/>
        </p:nvCxnSpPr>
        <p:spPr>
          <a:xfrm flipV="1">
            <a:off x="1835696" y="1340768"/>
            <a:ext cx="1008112" cy="269448"/>
          </a:xfrm>
          <a:prstGeom prst="straightConnector1">
            <a:avLst/>
          </a:prstGeom>
          <a:ln w="66675">
            <a:tailEnd type="arrow"/>
          </a:ln>
        </p:spPr>
        <p:style>
          <a:lnRef idx="1">
            <a:schemeClr val="accent1"/>
          </a:lnRef>
          <a:fillRef idx="0">
            <a:schemeClr val="accent1"/>
          </a:fillRef>
          <a:effectRef idx="0">
            <a:schemeClr val="accent1"/>
          </a:effectRef>
          <a:fontRef idx="minor">
            <a:schemeClr val="tx1"/>
          </a:fontRef>
        </p:style>
      </p:cxnSp>
      <p:sp>
        <p:nvSpPr>
          <p:cNvPr id="29" name="Textfeld 28"/>
          <p:cNvSpPr txBox="1"/>
          <p:nvPr/>
        </p:nvSpPr>
        <p:spPr>
          <a:xfrm>
            <a:off x="2231740" y="692696"/>
            <a:ext cx="1224136" cy="646331"/>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GB" dirty="0" smtClean="0"/>
              <a:t>prov. </a:t>
            </a:r>
            <a:r>
              <a:rPr lang="en-GB" b="1" dirty="0" smtClean="0"/>
              <a:t>governor</a:t>
            </a:r>
            <a:endParaRPr lang="en-GB" b="1" dirty="0"/>
          </a:p>
        </p:txBody>
      </p:sp>
      <p:cxnSp>
        <p:nvCxnSpPr>
          <p:cNvPr id="30" name="Gerade Verbindung mit Pfeil 29"/>
          <p:cNvCxnSpPr>
            <a:endCxn id="29" idx="2"/>
          </p:cNvCxnSpPr>
          <p:nvPr/>
        </p:nvCxnSpPr>
        <p:spPr>
          <a:xfrm flipH="1" flipV="1">
            <a:off x="2843808" y="1339027"/>
            <a:ext cx="252028" cy="291515"/>
          </a:xfrm>
          <a:prstGeom prst="straightConnector1">
            <a:avLst/>
          </a:prstGeom>
          <a:ln w="66675">
            <a:tailEnd type="arrow"/>
          </a:ln>
        </p:spPr>
        <p:style>
          <a:lnRef idx="1">
            <a:schemeClr val="accent1"/>
          </a:lnRef>
          <a:fillRef idx="0">
            <a:schemeClr val="accent1"/>
          </a:fillRef>
          <a:effectRef idx="0">
            <a:schemeClr val="accent1"/>
          </a:effectRef>
          <a:fontRef idx="minor">
            <a:schemeClr val="tx1"/>
          </a:fontRef>
        </p:style>
      </p:cxnSp>
      <p:sp>
        <p:nvSpPr>
          <p:cNvPr id="31" name="Textfeld 30"/>
          <p:cNvSpPr txBox="1"/>
          <p:nvPr/>
        </p:nvSpPr>
        <p:spPr>
          <a:xfrm>
            <a:off x="4932040" y="2031231"/>
            <a:ext cx="1440160" cy="461665"/>
          </a:xfrm>
          <a:prstGeom prst="rect">
            <a:avLst/>
          </a:prstGeom>
          <a:noFill/>
        </p:spPr>
        <p:txBody>
          <a:bodyPr wrap="square" rtlCol="0">
            <a:spAutoFit/>
          </a:bodyPr>
          <a:lstStyle/>
          <a:p>
            <a:r>
              <a:rPr lang="en-GB" sz="2400" b="1" dirty="0" smtClean="0">
                <a:solidFill>
                  <a:srgbClr val="92D050"/>
                </a:solidFill>
                <a:effectLst>
                  <a:outerShdw blurRad="38100" dist="38100" dir="2700000" algn="tl">
                    <a:srgbClr val="000000">
                      <a:alpha val="43137"/>
                    </a:srgbClr>
                  </a:outerShdw>
                </a:effectLst>
              </a:rPr>
              <a:t>Local City</a:t>
            </a:r>
            <a:endParaRPr lang="en-GB" sz="2400" b="1" dirty="0">
              <a:solidFill>
                <a:srgbClr val="92D050"/>
              </a:solidFill>
              <a:effectLst>
                <a:outerShdw blurRad="38100" dist="38100" dir="2700000" algn="tl">
                  <a:srgbClr val="000000">
                    <a:alpha val="43137"/>
                  </a:srgbClr>
                </a:outerShdw>
              </a:effectLst>
            </a:endParaRPr>
          </a:p>
        </p:txBody>
      </p:sp>
      <p:pic>
        <p:nvPicPr>
          <p:cNvPr id="32" name="Picture 2" descr="http://db.edcs.eu/epigr/bilder/$PP_D_02740.jpg"/>
          <p:cNvPicPr>
            <a:picLocks noChangeAspect="1" noChangeArrowheads="1"/>
          </p:cNvPicPr>
          <p:nvPr/>
        </p:nvPicPr>
        <p:blipFill>
          <a:blip r:embed="rId2" cstate="print"/>
          <a:srcRect/>
          <a:stretch>
            <a:fillRect/>
          </a:stretch>
        </p:blipFill>
        <p:spPr bwMode="auto">
          <a:xfrm>
            <a:off x="4924425" y="988267"/>
            <a:ext cx="4219575" cy="5753101"/>
          </a:xfrm>
          <a:prstGeom prst="rect">
            <a:avLst/>
          </a:prstGeom>
          <a:noFill/>
        </p:spPr>
      </p:pic>
      <p:sp>
        <p:nvSpPr>
          <p:cNvPr id="33" name="Rechteck 32"/>
          <p:cNvSpPr/>
          <p:nvPr/>
        </p:nvSpPr>
        <p:spPr>
          <a:xfrm>
            <a:off x="6876256" y="4536504"/>
            <a:ext cx="1728192" cy="288032"/>
          </a:xfrm>
          <a:prstGeom prst="rect">
            <a:avLst/>
          </a:prstGeom>
          <a:solidFill>
            <a:srgbClr val="FFFF00">
              <a:alpha val="46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Rechteck 33"/>
          <p:cNvSpPr/>
          <p:nvPr/>
        </p:nvSpPr>
        <p:spPr>
          <a:xfrm>
            <a:off x="5436096" y="4824536"/>
            <a:ext cx="2736304" cy="288032"/>
          </a:xfrm>
          <a:prstGeom prst="rect">
            <a:avLst/>
          </a:prstGeom>
          <a:solidFill>
            <a:srgbClr val="FFFF00">
              <a:alpha val="46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Rechteck 34"/>
          <p:cNvSpPr/>
          <p:nvPr/>
        </p:nvSpPr>
        <p:spPr>
          <a:xfrm>
            <a:off x="6876256" y="3744416"/>
            <a:ext cx="1728192" cy="288032"/>
          </a:xfrm>
          <a:prstGeom prst="rect">
            <a:avLst/>
          </a:prstGeom>
          <a:solidFill>
            <a:srgbClr val="FFFF00">
              <a:alpha val="46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6" name="Rechteck 35"/>
          <p:cNvSpPr/>
          <p:nvPr/>
        </p:nvSpPr>
        <p:spPr>
          <a:xfrm>
            <a:off x="7236296" y="4032448"/>
            <a:ext cx="1368152" cy="288032"/>
          </a:xfrm>
          <a:prstGeom prst="rect">
            <a:avLst/>
          </a:prstGeom>
          <a:solidFill>
            <a:srgbClr val="FFFF00">
              <a:alpha val="46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Rechteck 36"/>
          <p:cNvSpPr/>
          <p:nvPr/>
        </p:nvSpPr>
        <p:spPr>
          <a:xfrm>
            <a:off x="6084168" y="2520280"/>
            <a:ext cx="1728192" cy="360040"/>
          </a:xfrm>
          <a:prstGeom prst="rect">
            <a:avLst/>
          </a:prstGeom>
          <a:solidFill>
            <a:srgbClr val="FFFF00">
              <a:alpha val="46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8" name="Rectangle 3"/>
          <p:cNvSpPr>
            <a:spLocks noChangeArrowheads="1"/>
          </p:cNvSpPr>
          <p:nvPr/>
        </p:nvSpPr>
        <p:spPr bwMode="auto">
          <a:xfrm rot="10800000" flipV="1">
            <a:off x="4572000" y="6027002"/>
            <a:ext cx="3960440" cy="738664"/>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r" defTabSz="914400" rtl="0" eaLnBrk="1" fontAlgn="base" latinLnBrk="0" hangingPunct="1">
              <a:lnSpc>
                <a:spcPct val="100000"/>
              </a:lnSpc>
              <a:spcBef>
                <a:spcPct val="0"/>
              </a:spcBef>
              <a:spcAft>
                <a:spcPct val="0"/>
              </a:spcAft>
              <a:buClrTx/>
              <a:buSzTx/>
              <a:buFontTx/>
              <a:buNone/>
              <a:tabLst/>
            </a:pPr>
            <a:r>
              <a:rPr kumimoji="0" lang="en-US" sz="1400" b="0" i="1" u="none" strike="noStrike" cap="none" normalizeH="0" baseline="0" dirty="0" smtClean="0">
                <a:ln>
                  <a:noFill/>
                </a:ln>
                <a:solidFill>
                  <a:schemeClr val="tx1">
                    <a:lumMod val="75000"/>
                    <a:lumOff val="25000"/>
                  </a:schemeClr>
                </a:solidFill>
                <a:effectLst/>
                <a:latin typeface="Arial" pitchFamily="34" charset="0"/>
                <a:cs typeface="Arial" pitchFamily="34" charset="0"/>
              </a:rPr>
              <a:t>CIL</a:t>
            </a:r>
            <a:r>
              <a:rPr kumimoji="0" lang="en-US" sz="1400" b="0" i="0" u="none" strike="noStrike" cap="none" normalizeH="0" baseline="0" dirty="0" smtClean="0">
                <a:ln>
                  <a:noFill/>
                </a:ln>
                <a:solidFill>
                  <a:schemeClr val="tx1">
                    <a:lumMod val="75000"/>
                    <a:lumOff val="25000"/>
                  </a:schemeClr>
                </a:solidFill>
                <a:effectLst/>
                <a:latin typeface="Arial" pitchFamily="34" charset="0"/>
                <a:cs typeface="Arial" pitchFamily="34" charset="0"/>
              </a:rPr>
              <a:t> XIV 3955 = </a:t>
            </a:r>
            <a:r>
              <a:rPr kumimoji="0" lang="en-US" sz="1400" b="0" i="1" u="none" strike="noStrike" cap="none" normalizeH="0" baseline="0" dirty="0" smtClean="0">
                <a:ln>
                  <a:noFill/>
                </a:ln>
                <a:solidFill>
                  <a:schemeClr val="tx1">
                    <a:lumMod val="75000"/>
                    <a:lumOff val="25000"/>
                  </a:schemeClr>
                </a:solidFill>
                <a:effectLst/>
                <a:latin typeface="Arial" pitchFamily="34" charset="0"/>
                <a:cs typeface="Arial" pitchFamily="34" charset="0"/>
              </a:rPr>
              <a:t>ILS</a:t>
            </a:r>
            <a:r>
              <a:rPr kumimoji="0" lang="en-US" sz="1400" b="0" i="0" u="none" strike="noStrike" cap="none" normalizeH="0" baseline="0" dirty="0" smtClean="0">
                <a:ln>
                  <a:noFill/>
                </a:ln>
                <a:solidFill>
                  <a:schemeClr val="tx1">
                    <a:lumMod val="75000"/>
                    <a:lumOff val="25000"/>
                  </a:schemeClr>
                </a:solidFill>
                <a:effectLst/>
                <a:latin typeface="Arial" pitchFamily="34" charset="0"/>
                <a:cs typeface="Arial" pitchFamily="34" charset="0"/>
              </a:rPr>
              <a:t> 2740</a:t>
            </a:r>
            <a:br>
              <a:rPr kumimoji="0" lang="en-US" sz="1400" b="0" i="0" u="none" strike="noStrike" cap="none" normalizeH="0" baseline="0" dirty="0" smtClean="0">
                <a:ln>
                  <a:noFill/>
                </a:ln>
                <a:solidFill>
                  <a:schemeClr val="tx1">
                    <a:lumMod val="75000"/>
                    <a:lumOff val="25000"/>
                  </a:schemeClr>
                </a:solidFill>
                <a:effectLst/>
                <a:latin typeface="Arial" pitchFamily="34" charset="0"/>
                <a:cs typeface="Arial" pitchFamily="34" charset="0"/>
              </a:rPr>
            </a:br>
            <a:r>
              <a:rPr kumimoji="0" lang="en-US" sz="1400" b="0" i="0" u="none" strike="noStrike" cap="none" normalizeH="0" baseline="0" dirty="0" smtClean="0">
                <a:ln>
                  <a:noFill/>
                </a:ln>
                <a:solidFill>
                  <a:schemeClr val="tx1">
                    <a:lumMod val="75000"/>
                    <a:lumOff val="25000"/>
                  </a:schemeClr>
                </a:solidFill>
                <a:effectLst/>
                <a:latin typeface="Arial" pitchFamily="34" charset="0"/>
                <a:cs typeface="Arial" pitchFamily="34" charset="0"/>
              </a:rPr>
              <a:t>Latium et Campania</a:t>
            </a:r>
            <a:br>
              <a:rPr kumimoji="0" lang="en-US" sz="1400" b="0" i="0" u="none" strike="noStrike" cap="none" normalizeH="0" baseline="0" dirty="0" smtClean="0">
                <a:ln>
                  <a:noFill/>
                </a:ln>
                <a:solidFill>
                  <a:schemeClr val="tx1">
                    <a:lumMod val="75000"/>
                    <a:lumOff val="25000"/>
                  </a:schemeClr>
                </a:solidFill>
                <a:effectLst/>
                <a:latin typeface="Arial" pitchFamily="34" charset="0"/>
                <a:cs typeface="Arial" pitchFamily="34" charset="0"/>
              </a:rPr>
            </a:br>
            <a:r>
              <a:rPr kumimoji="0" lang="en-US" sz="1400" b="0" i="0" u="none" strike="noStrike" cap="none" normalizeH="0" baseline="0" dirty="0" err="1" smtClean="0">
                <a:ln>
                  <a:noFill/>
                </a:ln>
                <a:solidFill>
                  <a:schemeClr val="tx1">
                    <a:lumMod val="75000"/>
                    <a:lumOff val="25000"/>
                  </a:schemeClr>
                </a:solidFill>
                <a:effectLst/>
                <a:latin typeface="Arial" pitchFamily="34" charset="0"/>
                <a:cs typeface="Arial" pitchFamily="34" charset="0"/>
              </a:rPr>
              <a:t>Mentana</a:t>
            </a:r>
            <a:r>
              <a:rPr kumimoji="0" lang="en-US" sz="1400" b="0" i="0" u="none" strike="noStrike" cap="none" normalizeH="0" baseline="0" dirty="0" smtClean="0">
                <a:ln>
                  <a:noFill/>
                </a:ln>
                <a:solidFill>
                  <a:schemeClr val="tx1">
                    <a:lumMod val="75000"/>
                    <a:lumOff val="25000"/>
                  </a:schemeClr>
                </a:solidFill>
                <a:effectLst/>
                <a:latin typeface="Arial" pitchFamily="34" charset="0"/>
                <a:cs typeface="Arial" pitchFamily="34" charset="0"/>
              </a:rPr>
              <a:t> / </a:t>
            </a:r>
            <a:r>
              <a:rPr kumimoji="0" lang="en-US" sz="1400" b="0" i="0" u="none" strike="noStrike" cap="none" normalizeH="0" baseline="0" dirty="0" err="1" smtClean="0">
                <a:ln>
                  <a:noFill/>
                </a:ln>
                <a:solidFill>
                  <a:schemeClr val="tx1">
                    <a:lumMod val="75000"/>
                    <a:lumOff val="25000"/>
                  </a:schemeClr>
                </a:solidFill>
                <a:effectLst/>
                <a:latin typeface="Arial" pitchFamily="34" charset="0"/>
                <a:cs typeface="Arial" pitchFamily="34" charset="0"/>
              </a:rPr>
              <a:t>Nomentum</a:t>
            </a:r>
            <a:r>
              <a:rPr kumimoji="0" lang="en-US" sz="1400" b="0" i="0" u="none" strike="noStrike" cap="none" normalizeH="0" baseline="0" dirty="0" smtClean="0">
                <a:ln>
                  <a:noFill/>
                </a:ln>
                <a:solidFill>
                  <a:schemeClr val="tx1">
                    <a:lumMod val="75000"/>
                    <a:lumOff val="25000"/>
                  </a:schemeClr>
                </a:solidFill>
                <a:effectLst/>
                <a:latin typeface="Arial" pitchFamily="34" charset="0"/>
                <a:cs typeface="Arial" pitchFamily="34" charset="0"/>
              </a:rPr>
              <a:t> </a:t>
            </a:r>
          </a:p>
        </p:txBody>
      </p:sp>
      <p:sp>
        <p:nvSpPr>
          <p:cNvPr id="39" name="Titel 1"/>
          <p:cNvSpPr txBox="1">
            <a:spLocks/>
          </p:cNvSpPr>
          <p:nvPr/>
        </p:nvSpPr>
        <p:spPr>
          <a:xfrm>
            <a:off x="4788024" y="332656"/>
            <a:ext cx="4355976" cy="838200"/>
          </a:xfrm>
          <a:prstGeom prst="rect">
            <a:avLst/>
          </a:prstGeom>
        </p:spPr>
        <p:txBody>
          <a:bodyPr vert="horz" anchor="ctr">
            <a:normAutofit/>
          </a:body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en-GB" sz="3600" b="0" i="0" u="none" strike="noStrike" kern="1200" cap="all" spc="0" normalizeH="0" baseline="0" noProof="0" dirty="0" smtClean="0">
                <a:ln>
                  <a:noFill/>
                </a:ln>
                <a:solidFill>
                  <a:schemeClr val="accent1">
                    <a:lumMod val="20000"/>
                    <a:lumOff val="80000"/>
                  </a:schemeClr>
                </a:solidFill>
                <a:effectLst>
                  <a:reflection blurRad="12700" stA="48000" endA="300" endPos="55000" dir="5400000" sy="-90000" algn="bl" rotWithShape="0"/>
                </a:effectLst>
                <a:uLnTx/>
                <a:uFillTx/>
                <a:latin typeface="+mj-lt"/>
                <a:ea typeface="+mj-ea"/>
                <a:cs typeface="+mj-cs"/>
              </a:rPr>
              <a:t>Flamen</a:t>
            </a:r>
            <a:endParaRPr kumimoji="0" lang="en-GB" sz="3600" b="0" i="0" u="none" strike="noStrike" kern="1200" cap="all" spc="0" normalizeH="0" baseline="0" noProof="0" dirty="0">
              <a:ln>
                <a:noFill/>
              </a:ln>
              <a:solidFill>
                <a:schemeClr val="accent1">
                  <a:lumMod val="20000"/>
                  <a:lumOff val="80000"/>
                </a:schemeClr>
              </a:solidFill>
              <a:effectLst>
                <a:reflection blurRad="12700" stA="48000" endA="300" endPos="55000" dir="5400000" sy="-90000" algn="bl" rotWithShape="0"/>
              </a:effectLst>
              <a:uLnTx/>
              <a:uFillTx/>
              <a:latin typeface="+mj-lt"/>
              <a:ea typeface="+mj-ea"/>
              <a:cs typeface="+mj-cs"/>
            </a:endParaRPr>
          </a:p>
        </p:txBody>
      </p:sp>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0" presetClass="entr" presetSubtype="0" fill="hold" nodeType="afterEffect">
                                  <p:stCondLst>
                                    <p:cond delay="0"/>
                                  </p:stCondLst>
                                  <p:childTnLst>
                                    <p:set>
                                      <p:cBhvr>
                                        <p:cTn id="6" dur="1" fill="hold">
                                          <p:stCondLst>
                                            <p:cond delay="0"/>
                                          </p:stCondLst>
                                        </p:cTn>
                                        <p:tgtEl>
                                          <p:spTgt spid="32"/>
                                        </p:tgtEl>
                                        <p:attrNameLst>
                                          <p:attrName>style.visibility</p:attrName>
                                        </p:attrNameLst>
                                      </p:cBhvr>
                                      <p:to>
                                        <p:strVal val="visible"/>
                                      </p:to>
                                    </p:set>
                                    <p:animEffect transition="in" filter="wedge">
                                      <p:cBhvr>
                                        <p:cTn id="7" dur="2000"/>
                                        <p:tgtEl>
                                          <p:spTgt spid="32"/>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33"/>
                                        </p:tgtEl>
                                        <p:attrNameLst>
                                          <p:attrName>style.visibility</p:attrName>
                                        </p:attrNameLst>
                                      </p:cBhvr>
                                      <p:to>
                                        <p:strVal val="visible"/>
                                      </p:to>
                                    </p:set>
                                    <p:animEffect transition="in" filter="randombar(horizontal)">
                                      <p:cBhvr>
                                        <p:cTn id="12" dur="500"/>
                                        <p:tgtEl>
                                          <p:spTgt spid="33"/>
                                        </p:tgtEl>
                                      </p:cBhvr>
                                    </p:animEffect>
                                  </p:childTnLst>
                                </p:cTn>
                              </p:par>
                              <p:par>
                                <p:cTn id="13" presetID="14" presetClass="entr" presetSubtype="10" fill="hold" grpId="0" nodeType="withEffect">
                                  <p:stCondLst>
                                    <p:cond delay="0"/>
                                  </p:stCondLst>
                                  <p:childTnLst>
                                    <p:set>
                                      <p:cBhvr>
                                        <p:cTn id="14" dur="1" fill="hold">
                                          <p:stCondLst>
                                            <p:cond delay="0"/>
                                          </p:stCondLst>
                                        </p:cTn>
                                        <p:tgtEl>
                                          <p:spTgt spid="34"/>
                                        </p:tgtEl>
                                        <p:attrNameLst>
                                          <p:attrName>style.visibility</p:attrName>
                                        </p:attrNameLst>
                                      </p:cBhvr>
                                      <p:to>
                                        <p:strVal val="visible"/>
                                      </p:to>
                                    </p:set>
                                    <p:animEffect transition="in" filter="randombar(horizontal)">
                                      <p:cBhvr>
                                        <p:cTn id="15" dur="500"/>
                                        <p:tgtEl>
                                          <p:spTgt spid="34"/>
                                        </p:tgtEl>
                                      </p:cBhvr>
                                    </p:animEffect>
                                  </p:childTnLst>
                                </p:cTn>
                              </p:par>
                              <p:par>
                                <p:cTn id="16" presetID="14" presetClass="entr" presetSubtype="10" fill="hold" grpId="0" nodeType="withEffect">
                                  <p:stCondLst>
                                    <p:cond delay="0"/>
                                  </p:stCondLst>
                                  <p:childTnLst>
                                    <p:set>
                                      <p:cBhvr>
                                        <p:cTn id="17" dur="1" fill="hold">
                                          <p:stCondLst>
                                            <p:cond delay="0"/>
                                          </p:stCondLst>
                                        </p:cTn>
                                        <p:tgtEl>
                                          <p:spTgt spid="35"/>
                                        </p:tgtEl>
                                        <p:attrNameLst>
                                          <p:attrName>style.visibility</p:attrName>
                                        </p:attrNameLst>
                                      </p:cBhvr>
                                      <p:to>
                                        <p:strVal val="visible"/>
                                      </p:to>
                                    </p:set>
                                    <p:animEffect transition="in" filter="randombar(horizontal)">
                                      <p:cBhvr>
                                        <p:cTn id="18" dur="500"/>
                                        <p:tgtEl>
                                          <p:spTgt spid="35"/>
                                        </p:tgtEl>
                                      </p:cBhvr>
                                    </p:animEffect>
                                  </p:childTnLst>
                                </p:cTn>
                              </p:par>
                              <p:par>
                                <p:cTn id="19" presetID="14" presetClass="entr" presetSubtype="10" fill="hold" grpId="0" nodeType="withEffect">
                                  <p:stCondLst>
                                    <p:cond delay="0"/>
                                  </p:stCondLst>
                                  <p:childTnLst>
                                    <p:set>
                                      <p:cBhvr>
                                        <p:cTn id="20" dur="1" fill="hold">
                                          <p:stCondLst>
                                            <p:cond delay="0"/>
                                          </p:stCondLst>
                                        </p:cTn>
                                        <p:tgtEl>
                                          <p:spTgt spid="36"/>
                                        </p:tgtEl>
                                        <p:attrNameLst>
                                          <p:attrName>style.visibility</p:attrName>
                                        </p:attrNameLst>
                                      </p:cBhvr>
                                      <p:to>
                                        <p:strVal val="visible"/>
                                      </p:to>
                                    </p:set>
                                    <p:animEffect transition="in" filter="randombar(horizontal)">
                                      <p:cBhvr>
                                        <p:cTn id="21" dur="500"/>
                                        <p:tgtEl>
                                          <p:spTgt spid="36"/>
                                        </p:tgtEl>
                                      </p:cBhvr>
                                    </p:animEffect>
                                  </p:childTnLst>
                                </p:cTn>
                              </p:par>
                              <p:par>
                                <p:cTn id="22" presetID="14" presetClass="entr" presetSubtype="10" fill="hold" grpId="0" nodeType="withEffect">
                                  <p:stCondLst>
                                    <p:cond delay="0"/>
                                  </p:stCondLst>
                                  <p:childTnLst>
                                    <p:set>
                                      <p:cBhvr>
                                        <p:cTn id="23" dur="1" fill="hold">
                                          <p:stCondLst>
                                            <p:cond delay="0"/>
                                          </p:stCondLst>
                                        </p:cTn>
                                        <p:tgtEl>
                                          <p:spTgt spid="37"/>
                                        </p:tgtEl>
                                        <p:attrNameLst>
                                          <p:attrName>style.visibility</p:attrName>
                                        </p:attrNameLst>
                                      </p:cBhvr>
                                      <p:to>
                                        <p:strVal val="visible"/>
                                      </p:to>
                                    </p:set>
                                    <p:animEffect transition="in" filter="randombar(horizontal)">
                                      <p:cBhvr>
                                        <p:cTn id="24" dur="500"/>
                                        <p:tgtEl>
                                          <p:spTgt spid="3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 grpId="0" animBg="1"/>
      <p:bldP spid="34" grpId="0" animBg="1"/>
      <p:bldP spid="35" grpId="0" animBg="1"/>
      <p:bldP spid="36" grpId="0" animBg="1"/>
      <p:bldP spid="37"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 name="Textfeld 40"/>
          <p:cNvSpPr txBox="1"/>
          <p:nvPr/>
        </p:nvSpPr>
        <p:spPr>
          <a:xfrm>
            <a:off x="3779912" y="620688"/>
            <a:ext cx="1440160" cy="369332"/>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GB" b="1" dirty="0" smtClean="0"/>
              <a:t>SENATUS</a:t>
            </a:r>
            <a:endParaRPr lang="en-GB" b="1" dirty="0"/>
          </a:p>
        </p:txBody>
      </p:sp>
      <p:sp>
        <p:nvSpPr>
          <p:cNvPr id="4" name="Textfeld 3"/>
          <p:cNvSpPr txBox="1"/>
          <p:nvPr/>
        </p:nvSpPr>
        <p:spPr>
          <a:xfrm>
            <a:off x="827584" y="5951021"/>
            <a:ext cx="5472608" cy="630942"/>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GB" sz="900" b="1" dirty="0" smtClean="0"/>
              <a:t/>
            </a:r>
            <a:br>
              <a:rPr lang="en-GB" sz="900" b="1" dirty="0" smtClean="0"/>
            </a:br>
            <a:r>
              <a:rPr lang="en-GB" b="1" dirty="0" smtClean="0"/>
              <a:t>plebs </a:t>
            </a:r>
            <a:r>
              <a:rPr lang="en-GB" b="1" dirty="0" err="1" smtClean="0"/>
              <a:t>urbana</a:t>
            </a:r>
            <a:r>
              <a:rPr lang="en-GB" b="1" dirty="0" smtClean="0"/>
              <a:t> </a:t>
            </a:r>
            <a:r>
              <a:rPr lang="en-GB" dirty="0" smtClean="0"/>
              <a:t>/ </a:t>
            </a:r>
            <a:r>
              <a:rPr lang="en-GB" dirty="0" err="1" smtClean="0"/>
              <a:t>rustica</a:t>
            </a:r>
            <a:r>
              <a:rPr lang="en-GB" dirty="0" smtClean="0"/>
              <a:t/>
            </a:r>
            <a:br>
              <a:rPr lang="en-GB" dirty="0" smtClean="0"/>
            </a:br>
            <a:endParaRPr lang="en-GB" sz="700" dirty="0"/>
          </a:p>
        </p:txBody>
      </p:sp>
      <p:sp>
        <p:nvSpPr>
          <p:cNvPr id="5" name="Textfeld 4"/>
          <p:cNvSpPr txBox="1"/>
          <p:nvPr/>
        </p:nvSpPr>
        <p:spPr>
          <a:xfrm>
            <a:off x="3347864" y="4005064"/>
            <a:ext cx="1224136" cy="646331"/>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GB" b="1" dirty="0" err="1" smtClean="0"/>
              <a:t>pater</a:t>
            </a:r>
            <a:r>
              <a:rPr lang="en-GB" b="1" dirty="0" smtClean="0"/>
              <a:t/>
            </a:r>
            <a:br>
              <a:rPr lang="en-GB" b="1" dirty="0" smtClean="0"/>
            </a:br>
            <a:r>
              <a:rPr lang="en-GB" b="1" dirty="0" err="1" smtClean="0"/>
              <a:t>familias</a:t>
            </a:r>
            <a:endParaRPr lang="en-GB" b="1" dirty="0"/>
          </a:p>
        </p:txBody>
      </p:sp>
      <p:sp>
        <p:nvSpPr>
          <p:cNvPr id="6" name="Textfeld 5"/>
          <p:cNvSpPr txBox="1"/>
          <p:nvPr/>
        </p:nvSpPr>
        <p:spPr>
          <a:xfrm>
            <a:off x="3347864" y="5374957"/>
            <a:ext cx="1224136" cy="646331"/>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GB" b="1" dirty="0" err="1" smtClean="0"/>
              <a:t>familia</a:t>
            </a:r>
            <a:r>
              <a:rPr lang="en-GB" b="1" dirty="0" smtClean="0"/>
              <a:t/>
            </a:r>
            <a:br>
              <a:rPr lang="en-GB" b="1" dirty="0" smtClean="0"/>
            </a:br>
            <a:r>
              <a:rPr lang="en-GB" dirty="0" smtClean="0"/>
              <a:t>(inc. </a:t>
            </a:r>
            <a:r>
              <a:rPr lang="en-GB" dirty="0" err="1" smtClean="0"/>
              <a:t>servi</a:t>
            </a:r>
            <a:r>
              <a:rPr lang="en-GB" dirty="0" smtClean="0"/>
              <a:t>)</a:t>
            </a:r>
            <a:endParaRPr lang="en-GB" dirty="0"/>
          </a:p>
        </p:txBody>
      </p:sp>
      <p:cxnSp>
        <p:nvCxnSpPr>
          <p:cNvPr id="7" name="Gerade Verbindung mit Pfeil 6"/>
          <p:cNvCxnSpPr>
            <a:stCxn id="5" idx="2"/>
            <a:endCxn id="6" idx="0"/>
          </p:cNvCxnSpPr>
          <p:nvPr/>
        </p:nvCxnSpPr>
        <p:spPr>
          <a:xfrm>
            <a:off x="3959932" y="4651395"/>
            <a:ext cx="0" cy="723562"/>
          </a:xfrm>
          <a:prstGeom prst="straightConnector1">
            <a:avLst/>
          </a:prstGeom>
          <a:ln w="66675">
            <a:tailEnd type="arrow"/>
          </a:ln>
        </p:spPr>
        <p:style>
          <a:lnRef idx="1">
            <a:schemeClr val="accent1"/>
          </a:lnRef>
          <a:fillRef idx="0">
            <a:schemeClr val="accent1"/>
          </a:fillRef>
          <a:effectRef idx="0">
            <a:schemeClr val="accent1"/>
          </a:effectRef>
          <a:fontRef idx="minor">
            <a:schemeClr val="tx1"/>
          </a:fontRef>
        </p:style>
      </p:cxnSp>
      <p:sp>
        <p:nvSpPr>
          <p:cNvPr id="8" name="Rechteck 7"/>
          <p:cNvSpPr/>
          <p:nvPr/>
        </p:nvSpPr>
        <p:spPr>
          <a:xfrm>
            <a:off x="467544" y="1988840"/>
            <a:ext cx="6048672" cy="4680520"/>
          </a:xfrm>
          <a:prstGeom prst="rect">
            <a:avLst/>
          </a:prstGeom>
          <a:no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itel 1"/>
          <p:cNvSpPr>
            <a:spLocks noGrp="1"/>
          </p:cNvSpPr>
          <p:nvPr>
            <p:ph type="title"/>
          </p:nvPr>
        </p:nvSpPr>
        <p:spPr>
          <a:xfrm>
            <a:off x="304800" y="457200"/>
            <a:ext cx="8686800" cy="838200"/>
          </a:xfrm>
        </p:spPr>
        <p:txBody>
          <a:bodyPr/>
          <a:lstStyle/>
          <a:p>
            <a:r>
              <a:rPr lang="en-GB" dirty="0" smtClean="0"/>
              <a:t>Patronage</a:t>
            </a:r>
            <a:endParaRPr lang="en-GB" dirty="0"/>
          </a:p>
        </p:txBody>
      </p:sp>
      <p:sp>
        <p:nvSpPr>
          <p:cNvPr id="10" name="Textfeld 9"/>
          <p:cNvSpPr txBox="1"/>
          <p:nvPr/>
        </p:nvSpPr>
        <p:spPr>
          <a:xfrm>
            <a:off x="2195736" y="3717032"/>
            <a:ext cx="1224136" cy="369332"/>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GB" b="1" dirty="0" smtClean="0"/>
              <a:t>patronus</a:t>
            </a:r>
            <a:endParaRPr lang="en-GB" b="1" dirty="0"/>
          </a:p>
        </p:txBody>
      </p:sp>
      <p:sp>
        <p:nvSpPr>
          <p:cNvPr id="11" name="Textfeld 10"/>
          <p:cNvSpPr txBox="1"/>
          <p:nvPr/>
        </p:nvSpPr>
        <p:spPr>
          <a:xfrm>
            <a:off x="2195736" y="4715852"/>
            <a:ext cx="1224136" cy="369332"/>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GB" b="1" dirty="0" err="1" smtClean="0"/>
              <a:t>clientes</a:t>
            </a:r>
            <a:endParaRPr lang="en-GB" b="1" dirty="0"/>
          </a:p>
        </p:txBody>
      </p:sp>
      <p:cxnSp>
        <p:nvCxnSpPr>
          <p:cNvPr id="12" name="Gerade Verbindung mit Pfeil 11"/>
          <p:cNvCxnSpPr>
            <a:stCxn id="10" idx="2"/>
            <a:endCxn id="11" idx="0"/>
          </p:cNvCxnSpPr>
          <p:nvPr/>
        </p:nvCxnSpPr>
        <p:spPr>
          <a:xfrm>
            <a:off x="2807804" y="4086364"/>
            <a:ext cx="0" cy="629488"/>
          </a:xfrm>
          <a:prstGeom prst="straightConnector1">
            <a:avLst/>
          </a:prstGeom>
          <a:ln w="66675">
            <a:tailEnd type="arrow"/>
          </a:ln>
        </p:spPr>
        <p:style>
          <a:lnRef idx="1">
            <a:schemeClr val="accent1"/>
          </a:lnRef>
          <a:fillRef idx="0">
            <a:schemeClr val="accent1"/>
          </a:fillRef>
          <a:effectRef idx="0">
            <a:schemeClr val="accent1"/>
          </a:effectRef>
          <a:fontRef idx="minor">
            <a:schemeClr val="tx1"/>
          </a:fontRef>
        </p:style>
      </p:cxnSp>
      <p:sp>
        <p:nvSpPr>
          <p:cNvPr id="13" name="Textfeld 12"/>
          <p:cNvSpPr txBox="1"/>
          <p:nvPr/>
        </p:nvSpPr>
        <p:spPr>
          <a:xfrm>
            <a:off x="827584" y="3717032"/>
            <a:ext cx="1224136" cy="369332"/>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GB" b="1" dirty="0" smtClean="0"/>
              <a:t>patronus</a:t>
            </a:r>
            <a:endParaRPr lang="en-GB" b="1" dirty="0"/>
          </a:p>
        </p:txBody>
      </p:sp>
      <p:sp>
        <p:nvSpPr>
          <p:cNvPr id="14" name="Textfeld 13"/>
          <p:cNvSpPr txBox="1"/>
          <p:nvPr/>
        </p:nvSpPr>
        <p:spPr>
          <a:xfrm>
            <a:off x="827584" y="4715852"/>
            <a:ext cx="1224136" cy="923330"/>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GB" b="1" i="1" dirty="0" smtClean="0"/>
              <a:t>collegia</a:t>
            </a:r>
            <a:r>
              <a:rPr lang="en-GB" b="1" dirty="0" smtClean="0"/>
              <a:t/>
            </a:r>
            <a:br>
              <a:rPr lang="en-GB" b="1" dirty="0" smtClean="0"/>
            </a:br>
            <a:r>
              <a:rPr lang="en-GB" b="1" dirty="0" smtClean="0"/>
              <a:t>colleges,</a:t>
            </a:r>
            <a:br>
              <a:rPr lang="en-GB" b="1" dirty="0" smtClean="0"/>
            </a:br>
            <a:r>
              <a:rPr lang="en-GB" b="1" dirty="0" smtClean="0"/>
              <a:t>guilds</a:t>
            </a:r>
            <a:endParaRPr lang="en-GB" b="1" dirty="0"/>
          </a:p>
        </p:txBody>
      </p:sp>
      <p:cxnSp>
        <p:nvCxnSpPr>
          <p:cNvPr id="15" name="Gerade Verbindung mit Pfeil 14"/>
          <p:cNvCxnSpPr>
            <a:stCxn id="14" idx="0"/>
            <a:endCxn id="13" idx="2"/>
          </p:cNvCxnSpPr>
          <p:nvPr/>
        </p:nvCxnSpPr>
        <p:spPr>
          <a:xfrm flipV="1">
            <a:off x="1439652" y="4086364"/>
            <a:ext cx="0" cy="629488"/>
          </a:xfrm>
          <a:prstGeom prst="straightConnector1">
            <a:avLst/>
          </a:prstGeom>
          <a:ln w="66675">
            <a:tailEnd type="arrow"/>
          </a:ln>
        </p:spPr>
        <p:style>
          <a:lnRef idx="1">
            <a:schemeClr val="accent1"/>
          </a:lnRef>
          <a:fillRef idx="0">
            <a:schemeClr val="accent1"/>
          </a:fillRef>
          <a:effectRef idx="0">
            <a:schemeClr val="accent1"/>
          </a:effectRef>
          <a:fontRef idx="minor">
            <a:schemeClr val="tx1"/>
          </a:fontRef>
        </p:style>
      </p:cxnSp>
      <p:sp>
        <p:nvSpPr>
          <p:cNvPr id="16" name="Textfeld 15"/>
          <p:cNvSpPr txBox="1"/>
          <p:nvPr/>
        </p:nvSpPr>
        <p:spPr>
          <a:xfrm>
            <a:off x="1187624" y="1628800"/>
            <a:ext cx="1224136" cy="646331"/>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GB" b="1" dirty="0" smtClean="0"/>
              <a:t>patron</a:t>
            </a:r>
            <a:r>
              <a:rPr lang="en-GB" dirty="0" smtClean="0"/>
              <a:t> of the city</a:t>
            </a:r>
            <a:endParaRPr lang="en-GB" dirty="0"/>
          </a:p>
        </p:txBody>
      </p:sp>
      <p:sp>
        <p:nvSpPr>
          <p:cNvPr id="17" name="Textfeld 16"/>
          <p:cNvSpPr txBox="1"/>
          <p:nvPr/>
        </p:nvSpPr>
        <p:spPr>
          <a:xfrm>
            <a:off x="3203848" y="332656"/>
            <a:ext cx="1224136" cy="369332"/>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GB" b="1" dirty="0" smtClean="0"/>
              <a:t>princeps</a:t>
            </a:r>
            <a:endParaRPr lang="en-GB" b="1" dirty="0"/>
          </a:p>
        </p:txBody>
      </p:sp>
      <p:cxnSp>
        <p:nvCxnSpPr>
          <p:cNvPr id="18" name="Gerade Verbindung mit Pfeil 17"/>
          <p:cNvCxnSpPr>
            <a:stCxn id="11" idx="2"/>
            <a:endCxn id="19" idx="0"/>
          </p:cNvCxnSpPr>
          <p:nvPr/>
        </p:nvCxnSpPr>
        <p:spPr>
          <a:xfrm>
            <a:off x="2807804" y="5085184"/>
            <a:ext cx="36004" cy="360040"/>
          </a:xfrm>
          <a:prstGeom prst="straightConnector1">
            <a:avLst/>
          </a:prstGeom>
          <a:ln w="66675">
            <a:tailEnd type="arrow"/>
          </a:ln>
        </p:spPr>
        <p:style>
          <a:lnRef idx="1">
            <a:schemeClr val="accent1"/>
          </a:lnRef>
          <a:fillRef idx="0">
            <a:schemeClr val="accent1"/>
          </a:fillRef>
          <a:effectRef idx="0">
            <a:schemeClr val="accent1"/>
          </a:effectRef>
          <a:fontRef idx="minor">
            <a:schemeClr val="tx1"/>
          </a:fontRef>
        </p:style>
      </p:cxnSp>
      <p:sp>
        <p:nvSpPr>
          <p:cNvPr id="19" name="Textfeld 18"/>
          <p:cNvSpPr txBox="1"/>
          <p:nvPr/>
        </p:nvSpPr>
        <p:spPr>
          <a:xfrm>
            <a:off x="2231740" y="5445224"/>
            <a:ext cx="1224136" cy="646331"/>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GB" b="1" dirty="0" smtClean="0"/>
              <a:t>tenant</a:t>
            </a:r>
            <a:br>
              <a:rPr lang="en-GB" b="1" dirty="0" smtClean="0"/>
            </a:br>
            <a:r>
              <a:rPr lang="en-GB" b="1" dirty="0" smtClean="0"/>
              <a:t>farmers</a:t>
            </a:r>
            <a:endParaRPr lang="en-GB" dirty="0"/>
          </a:p>
        </p:txBody>
      </p:sp>
      <p:cxnSp>
        <p:nvCxnSpPr>
          <p:cNvPr id="20" name="Gerade Verbindung mit Pfeil 19"/>
          <p:cNvCxnSpPr>
            <a:stCxn id="13" idx="0"/>
            <a:endCxn id="22" idx="2"/>
          </p:cNvCxnSpPr>
          <p:nvPr/>
        </p:nvCxnSpPr>
        <p:spPr>
          <a:xfrm flipV="1">
            <a:off x="1439652" y="3211235"/>
            <a:ext cx="864096" cy="505797"/>
          </a:xfrm>
          <a:prstGeom prst="straightConnector1">
            <a:avLst/>
          </a:prstGeom>
          <a:ln w="66675">
            <a:tailEnd type="arrow"/>
          </a:ln>
        </p:spPr>
        <p:style>
          <a:lnRef idx="1">
            <a:schemeClr val="accent1"/>
          </a:lnRef>
          <a:fillRef idx="0">
            <a:schemeClr val="accent1"/>
          </a:fillRef>
          <a:effectRef idx="0">
            <a:schemeClr val="accent1"/>
          </a:effectRef>
          <a:fontRef idx="minor">
            <a:schemeClr val="tx1"/>
          </a:fontRef>
        </p:style>
      </p:cxnSp>
      <p:cxnSp>
        <p:nvCxnSpPr>
          <p:cNvPr id="21" name="Gerade Verbindung mit Pfeil 20"/>
          <p:cNvCxnSpPr>
            <a:endCxn id="22" idx="2"/>
          </p:cNvCxnSpPr>
          <p:nvPr/>
        </p:nvCxnSpPr>
        <p:spPr>
          <a:xfrm flipH="1" flipV="1">
            <a:off x="2303748" y="3211235"/>
            <a:ext cx="512440" cy="487213"/>
          </a:xfrm>
          <a:prstGeom prst="straightConnector1">
            <a:avLst/>
          </a:prstGeom>
          <a:ln w="66675">
            <a:tailEnd type="arrow"/>
          </a:ln>
        </p:spPr>
        <p:style>
          <a:lnRef idx="1">
            <a:schemeClr val="accent1"/>
          </a:lnRef>
          <a:fillRef idx="0">
            <a:schemeClr val="accent1"/>
          </a:fillRef>
          <a:effectRef idx="0">
            <a:schemeClr val="accent1"/>
          </a:effectRef>
          <a:fontRef idx="minor">
            <a:schemeClr val="tx1"/>
          </a:fontRef>
        </p:style>
      </p:cxnSp>
      <p:sp>
        <p:nvSpPr>
          <p:cNvPr id="22" name="Textfeld 21"/>
          <p:cNvSpPr txBox="1"/>
          <p:nvPr/>
        </p:nvSpPr>
        <p:spPr>
          <a:xfrm>
            <a:off x="1259632" y="2564904"/>
            <a:ext cx="2088232" cy="646331"/>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GB" b="1" dirty="0" smtClean="0"/>
              <a:t>decurions/ordo</a:t>
            </a:r>
            <a:r>
              <a:rPr lang="en-GB" dirty="0" smtClean="0"/>
              <a:t/>
            </a:r>
            <a:br>
              <a:rPr lang="en-GB" dirty="0" smtClean="0"/>
            </a:br>
            <a:r>
              <a:rPr lang="en-GB" dirty="0" smtClean="0"/>
              <a:t>(local sensate)</a:t>
            </a:r>
            <a:endParaRPr lang="en-GB" dirty="0"/>
          </a:p>
        </p:txBody>
      </p:sp>
      <p:cxnSp>
        <p:nvCxnSpPr>
          <p:cNvPr id="23" name="Gerade Verbindung mit Pfeil 22"/>
          <p:cNvCxnSpPr>
            <a:stCxn id="22" idx="0"/>
            <a:endCxn id="16" idx="2"/>
          </p:cNvCxnSpPr>
          <p:nvPr/>
        </p:nvCxnSpPr>
        <p:spPr>
          <a:xfrm flipH="1" flipV="1">
            <a:off x="1799692" y="2275131"/>
            <a:ext cx="504056" cy="289773"/>
          </a:xfrm>
          <a:prstGeom prst="straightConnector1">
            <a:avLst/>
          </a:prstGeom>
          <a:ln w="66675">
            <a:tailEnd type="arrow"/>
          </a:ln>
        </p:spPr>
        <p:style>
          <a:lnRef idx="1">
            <a:schemeClr val="accent1"/>
          </a:lnRef>
          <a:fillRef idx="0">
            <a:schemeClr val="accent1"/>
          </a:fillRef>
          <a:effectRef idx="0">
            <a:schemeClr val="accent1"/>
          </a:effectRef>
          <a:fontRef idx="minor">
            <a:schemeClr val="tx1"/>
          </a:fontRef>
        </p:style>
      </p:cxnSp>
      <p:sp>
        <p:nvSpPr>
          <p:cNvPr id="24" name="Textfeld 23"/>
          <p:cNvSpPr txBox="1"/>
          <p:nvPr/>
        </p:nvSpPr>
        <p:spPr>
          <a:xfrm>
            <a:off x="2555776" y="1628800"/>
            <a:ext cx="1224136" cy="646331"/>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GB" b="1" dirty="0" smtClean="0"/>
              <a:t>flamen</a:t>
            </a:r>
            <a:r>
              <a:rPr lang="en-GB" dirty="0" smtClean="0"/>
              <a:t/>
            </a:r>
            <a:br>
              <a:rPr lang="en-GB" dirty="0" smtClean="0"/>
            </a:br>
            <a:r>
              <a:rPr lang="en-GB" dirty="0" err="1" smtClean="0"/>
              <a:t>imp.cult</a:t>
            </a:r>
            <a:endParaRPr lang="en-GB" dirty="0"/>
          </a:p>
        </p:txBody>
      </p:sp>
      <p:cxnSp>
        <p:nvCxnSpPr>
          <p:cNvPr id="25" name="Gerade Verbindung mit Pfeil 24"/>
          <p:cNvCxnSpPr>
            <a:stCxn id="22" idx="0"/>
            <a:endCxn id="24" idx="2"/>
          </p:cNvCxnSpPr>
          <p:nvPr/>
        </p:nvCxnSpPr>
        <p:spPr>
          <a:xfrm flipV="1">
            <a:off x="2303748" y="2275131"/>
            <a:ext cx="864096" cy="289773"/>
          </a:xfrm>
          <a:prstGeom prst="straightConnector1">
            <a:avLst/>
          </a:prstGeom>
          <a:ln w="66675">
            <a:tailEnd type="arrow"/>
          </a:ln>
        </p:spPr>
        <p:style>
          <a:lnRef idx="1">
            <a:schemeClr val="accent1"/>
          </a:lnRef>
          <a:fillRef idx="0">
            <a:schemeClr val="accent1"/>
          </a:fillRef>
          <a:effectRef idx="0">
            <a:schemeClr val="accent1"/>
          </a:effectRef>
          <a:fontRef idx="minor">
            <a:schemeClr val="tx1"/>
          </a:fontRef>
        </p:style>
      </p:cxnSp>
      <p:cxnSp>
        <p:nvCxnSpPr>
          <p:cNvPr id="26" name="Gerade Verbindung mit Pfeil 25"/>
          <p:cNvCxnSpPr>
            <a:stCxn id="24" idx="0"/>
            <a:endCxn id="17" idx="2"/>
          </p:cNvCxnSpPr>
          <p:nvPr/>
        </p:nvCxnSpPr>
        <p:spPr>
          <a:xfrm flipV="1">
            <a:off x="3167844" y="701988"/>
            <a:ext cx="648072" cy="926812"/>
          </a:xfrm>
          <a:prstGeom prst="straightConnector1">
            <a:avLst/>
          </a:prstGeom>
          <a:ln w="66675">
            <a:tailEnd type="arrow"/>
          </a:ln>
        </p:spPr>
        <p:style>
          <a:lnRef idx="1">
            <a:schemeClr val="accent1"/>
          </a:lnRef>
          <a:fillRef idx="0">
            <a:schemeClr val="accent1"/>
          </a:fillRef>
          <a:effectRef idx="0">
            <a:schemeClr val="accent1"/>
          </a:effectRef>
          <a:fontRef idx="minor">
            <a:schemeClr val="tx1"/>
          </a:fontRef>
        </p:style>
      </p:cxnSp>
      <p:cxnSp>
        <p:nvCxnSpPr>
          <p:cNvPr id="27" name="Gerade Verbindung mit Pfeil 26"/>
          <p:cNvCxnSpPr>
            <a:endCxn id="17" idx="2"/>
          </p:cNvCxnSpPr>
          <p:nvPr/>
        </p:nvCxnSpPr>
        <p:spPr>
          <a:xfrm flipH="1" flipV="1">
            <a:off x="3815916" y="701988"/>
            <a:ext cx="1548172" cy="5247292"/>
          </a:xfrm>
          <a:prstGeom prst="straightConnector1">
            <a:avLst/>
          </a:prstGeom>
          <a:ln w="66675">
            <a:tailEnd type="arrow"/>
          </a:ln>
        </p:spPr>
        <p:style>
          <a:lnRef idx="1">
            <a:schemeClr val="accent1"/>
          </a:lnRef>
          <a:fillRef idx="0">
            <a:schemeClr val="accent1"/>
          </a:fillRef>
          <a:effectRef idx="0">
            <a:schemeClr val="accent1"/>
          </a:effectRef>
          <a:fontRef idx="minor">
            <a:schemeClr val="tx1"/>
          </a:fontRef>
        </p:style>
      </p:cxnSp>
      <p:cxnSp>
        <p:nvCxnSpPr>
          <p:cNvPr id="28" name="Gerade Verbindung mit Pfeil 27"/>
          <p:cNvCxnSpPr/>
          <p:nvPr/>
        </p:nvCxnSpPr>
        <p:spPr>
          <a:xfrm flipV="1">
            <a:off x="1835696" y="1340768"/>
            <a:ext cx="1008112" cy="269448"/>
          </a:xfrm>
          <a:prstGeom prst="straightConnector1">
            <a:avLst/>
          </a:prstGeom>
          <a:ln w="66675">
            <a:tailEnd type="arrow"/>
          </a:ln>
        </p:spPr>
        <p:style>
          <a:lnRef idx="1">
            <a:schemeClr val="accent1"/>
          </a:lnRef>
          <a:fillRef idx="0">
            <a:schemeClr val="accent1"/>
          </a:fillRef>
          <a:effectRef idx="0">
            <a:schemeClr val="accent1"/>
          </a:effectRef>
          <a:fontRef idx="minor">
            <a:schemeClr val="tx1"/>
          </a:fontRef>
        </p:style>
      </p:cxnSp>
      <p:sp>
        <p:nvSpPr>
          <p:cNvPr id="29" name="Textfeld 28"/>
          <p:cNvSpPr txBox="1"/>
          <p:nvPr/>
        </p:nvSpPr>
        <p:spPr>
          <a:xfrm>
            <a:off x="2231740" y="692696"/>
            <a:ext cx="1224136" cy="646331"/>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GB" dirty="0" smtClean="0"/>
              <a:t>prov. </a:t>
            </a:r>
            <a:r>
              <a:rPr lang="en-GB" b="1" dirty="0" smtClean="0"/>
              <a:t>governor</a:t>
            </a:r>
            <a:endParaRPr lang="en-GB" b="1" dirty="0"/>
          </a:p>
        </p:txBody>
      </p:sp>
      <p:cxnSp>
        <p:nvCxnSpPr>
          <p:cNvPr id="30" name="Gerade Verbindung mit Pfeil 29"/>
          <p:cNvCxnSpPr>
            <a:endCxn id="29" idx="2"/>
          </p:cNvCxnSpPr>
          <p:nvPr/>
        </p:nvCxnSpPr>
        <p:spPr>
          <a:xfrm flipH="1" flipV="1">
            <a:off x="2843808" y="1339027"/>
            <a:ext cx="252028" cy="291515"/>
          </a:xfrm>
          <a:prstGeom prst="straightConnector1">
            <a:avLst/>
          </a:prstGeom>
          <a:ln w="66675">
            <a:tailEnd type="arrow"/>
          </a:ln>
        </p:spPr>
        <p:style>
          <a:lnRef idx="1">
            <a:schemeClr val="accent1"/>
          </a:lnRef>
          <a:fillRef idx="0">
            <a:schemeClr val="accent1"/>
          </a:fillRef>
          <a:effectRef idx="0">
            <a:schemeClr val="accent1"/>
          </a:effectRef>
          <a:fontRef idx="minor">
            <a:schemeClr val="tx1"/>
          </a:fontRef>
        </p:style>
      </p:cxnSp>
      <p:sp>
        <p:nvSpPr>
          <p:cNvPr id="31" name="Textfeld 30"/>
          <p:cNvSpPr txBox="1"/>
          <p:nvPr/>
        </p:nvSpPr>
        <p:spPr>
          <a:xfrm>
            <a:off x="4932040" y="2031231"/>
            <a:ext cx="1440160" cy="461665"/>
          </a:xfrm>
          <a:prstGeom prst="rect">
            <a:avLst/>
          </a:prstGeom>
          <a:noFill/>
        </p:spPr>
        <p:txBody>
          <a:bodyPr wrap="square" rtlCol="0">
            <a:spAutoFit/>
          </a:bodyPr>
          <a:lstStyle/>
          <a:p>
            <a:r>
              <a:rPr lang="en-GB" sz="2400" b="1" dirty="0" smtClean="0">
                <a:solidFill>
                  <a:srgbClr val="92D050"/>
                </a:solidFill>
                <a:effectLst>
                  <a:outerShdw blurRad="38100" dist="38100" dir="2700000" algn="tl">
                    <a:srgbClr val="000000">
                      <a:alpha val="43137"/>
                    </a:srgbClr>
                  </a:outerShdw>
                </a:effectLst>
              </a:rPr>
              <a:t>Local City</a:t>
            </a:r>
            <a:endParaRPr lang="en-GB" sz="2400" b="1" dirty="0">
              <a:solidFill>
                <a:srgbClr val="92D050"/>
              </a:solidFill>
              <a:effectLst>
                <a:outerShdw blurRad="38100" dist="38100" dir="2700000" algn="tl">
                  <a:srgbClr val="000000">
                    <a:alpha val="43137"/>
                  </a:srgbClr>
                </a:outerShdw>
              </a:effectLst>
            </a:endParaRPr>
          </a:p>
        </p:txBody>
      </p:sp>
      <p:sp>
        <p:nvSpPr>
          <p:cNvPr id="39" name="Titel 1"/>
          <p:cNvSpPr txBox="1">
            <a:spLocks/>
          </p:cNvSpPr>
          <p:nvPr/>
        </p:nvSpPr>
        <p:spPr>
          <a:xfrm>
            <a:off x="4572000" y="332656"/>
            <a:ext cx="4572000" cy="838200"/>
          </a:xfrm>
          <a:prstGeom prst="rect">
            <a:avLst/>
          </a:prstGeom>
        </p:spPr>
        <p:txBody>
          <a:bodyPr vert="horz" anchor="ctr">
            <a:normAutofit fontScale="92500"/>
          </a:body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en-GB" sz="3600" b="0" i="0" u="none" strike="noStrike" kern="1200" cap="all" spc="0" normalizeH="0" baseline="0" noProof="0" dirty="0" smtClean="0">
                <a:ln>
                  <a:noFill/>
                </a:ln>
                <a:solidFill>
                  <a:schemeClr val="accent1">
                    <a:lumMod val="20000"/>
                    <a:lumOff val="80000"/>
                  </a:schemeClr>
                </a:solidFill>
                <a:effectLst>
                  <a:reflection blurRad="12700" stA="48000" endA="300" endPos="55000" dir="5400000" sy="-90000" algn="bl" rotWithShape="0"/>
                </a:effectLst>
                <a:uLnTx/>
                <a:uFillTx/>
                <a:latin typeface="+mj-lt"/>
                <a:ea typeface="+mj-ea"/>
                <a:cs typeface="+mj-cs"/>
              </a:rPr>
              <a:t>INTEGRATION/MOBILITY</a:t>
            </a:r>
            <a:endParaRPr kumimoji="0" lang="en-GB" sz="3600" b="0" i="0" u="none" strike="noStrike" kern="1200" cap="all" spc="0" normalizeH="0" baseline="0" noProof="0" dirty="0">
              <a:ln>
                <a:noFill/>
              </a:ln>
              <a:solidFill>
                <a:schemeClr val="accent1">
                  <a:lumMod val="20000"/>
                  <a:lumOff val="80000"/>
                </a:schemeClr>
              </a:solidFill>
              <a:effectLst>
                <a:reflection blurRad="12700" stA="48000" endA="300" endPos="55000" dir="5400000" sy="-90000" algn="bl" rotWithShape="0"/>
              </a:effectLst>
              <a:uLnTx/>
              <a:uFillTx/>
              <a:latin typeface="+mj-lt"/>
              <a:ea typeface="+mj-ea"/>
              <a:cs typeface="+mj-cs"/>
            </a:endParaRPr>
          </a:p>
        </p:txBody>
      </p:sp>
      <p:sp>
        <p:nvSpPr>
          <p:cNvPr id="42" name="Textfeld 41"/>
          <p:cNvSpPr txBox="1"/>
          <p:nvPr/>
        </p:nvSpPr>
        <p:spPr>
          <a:xfrm>
            <a:off x="3707904" y="2340163"/>
            <a:ext cx="5364088" cy="4401205"/>
          </a:xfrm>
          <a:prstGeom prst="rect">
            <a:avLst/>
          </a:prstGeom>
        </p:spPr>
        <p:style>
          <a:lnRef idx="1">
            <a:schemeClr val="accent1"/>
          </a:lnRef>
          <a:fillRef idx="2">
            <a:schemeClr val="accent1"/>
          </a:fillRef>
          <a:effectRef idx="1">
            <a:schemeClr val="accent1"/>
          </a:effectRef>
          <a:fontRef idx="minor">
            <a:schemeClr val="dk1"/>
          </a:fontRef>
        </p:style>
        <p:txBody>
          <a:bodyPr wrap="square" rtlCol="0">
            <a:spAutoFit/>
          </a:bodyPr>
          <a:lstStyle/>
          <a:p>
            <a:pPr algn="ctr"/>
            <a:r>
              <a:rPr lang="en-GB" sz="2000" b="1" dirty="0" smtClean="0">
                <a:effectLst>
                  <a:outerShdw blurRad="38100" dist="38100" dir="2700000" algn="tl">
                    <a:srgbClr val="000000">
                      <a:alpha val="43137"/>
                    </a:srgbClr>
                  </a:outerShdw>
                </a:effectLst>
                <a:latin typeface="Tahoma" pitchFamily="34" charset="0"/>
                <a:ea typeface="Tahoma" pitchFamily="34" charset="0"/>
                <a:cs typeface="Tahoma" pitchFamily="34" charset="0"/>
              </a:rPr>
              <a:t>Tacitus </a:t>
            </a:r>
            <a:r>
              <a:rPr lang="en-GB" sz="2000" b="1" i="1" dirty="0" smtClean="0">
                <a:effectLst>
                  <a:outerShdw blurRad="38100" dist="38100" dir="2700000" algn="tl">
                    <a:srgbClr val="000000">
                      <a:alpha val="43137"/>
                    </a:srgbClr>
                  </a:outerShdw>
                </a:effectLst>
                <a:latin typeface="Tahoma" pitchFamily="34" charset="0"/>
                <a:ea typeface="Tahoma" pitchFamily="34" charset="0"/>
                <a:cs typeface="Tahoma" pitchFamily="34" charset="0"/>
              </a:rPr>
              <a:t>Dial. </a:t>
            </a:r>
            <a:r>
              <a:rPr lang="en-GB" sz="2000" b="1" dirty="0" smtClean="0">
                <a:effectLst>
                  <a:outerShdw blurRad="38100" dist="38100" dir="2700000" algn="tl">
                    <a:srgbClr val="000000">
                      <a:alpha val="43137"/>
                    </a:srgbClr>
                  </a:outerShdw>
                </a:effectLst>
                <a:latin typeface="Tahoma" pitchFamily="34" charset="0"/>
                <a:ea typeface="Tahoma" pitchFamily="34" charset="0"/>
                <a:cs typeface="Tahoma" pitchFamily="34" charset="0"/>
              </a:rPr>
              <a:t>8 </a:t>
            </a:r>
            <a:br>
              <a:rPr lang="en-GB" sz="2000" b="1" dirty="0" smtClean="0">
                <a:effectLst>
                  <a:outerShdw blurRad="38100" dist="38100" dir="2700000" algn="tl">
                    <a:srgbClr val="000000">
                      <a:alpha val="43137"/>
                    </a:srgbClr>
                  </a:outerShdw>
                </a:effectLst>
                <a:latin typeface="Tahoma" pitchFamily="34" charset="0"/>
                <a:ea typeface="Tahoma" pitchFamily="34" charset="0"/>
                <a:cs typeface="Tahoma" pitchFamily="34" charset="0"/>
              </a:rPr>
            </a:br>
            <a:r>
              <a:rPr lang="en-GB" sz="2000" b="1" dirty="0" smtClean="0">
                <a:effectLst>
                  <a:outerShdw blurRad="38100" dist="38100" dir="2700000" algn="tl">
                    <a:srgbClr val="000000">
                      <a:alpha val="43137"/>
                    </a:srgbClr>
                  </a:outerShdw>
                </a:effectLst>
                <a:latin typeface="Tahoma" pitchFamily="34" charset="0"/>
                <a:ea typeface="Tahoma" pitchFamily="34" charset="0"/>
                <a:cs typeface="Tahoma" pitchFamily="34" charset="0"/>
              </a:rPr>
              <a:t>	</a:t>
            </a:r>
            <a:r>
              <a:rPr lang="en-GB" sz="2000" dirty="0" smtClean="0">
                <a:effectLst>
                  <a:outerShdw blurRad="38100" dist="38100" dir="2700000" algn="tl">
                    <a:srgbClr val="000000">
                      <a:alpha val="43137"/>
                    </a:srgbClr>
                  </a:outerShdw>
                </a:effectLst>
                <a:latin typeface="Tahoma" pitchFamily="34" charset="0"/>
                <a:ea typeface="Tahoma" pitchFamily="34" charset="0"/>
                <a:cs typeface="Tahoma" pitchFamily="34" charset="0"/>
              </a:rPr>
              <a:t>No, what makes them (L. </a:t>
            </a:r>
            <a:r>
              <a:rPr lang="en-GB" sz="2000" dirty="0" err="1" smtClean="0">
                <a:effectLst>
                  <a:outerShdw blurRad="38100" dist="38100" dir="2700000" algn="tl">
                    <a:srgbClr val="000000">
                      <a:alpha val="43137"/>
                    </a:srgbClr>
                  </a:outerShdw>
                </a:effectLst>
                <a:latin typeface="Tahoma" pitchFamily="34" charset="0"/>
                <a:ea typeface="Tahoma" pitchFamily="34" charset="0"/>
                <a:cs typeface="Tahoma" pitchFamily="34" charset="0"/>
              </a:rPr>
              <a:t>Iunius</a:t>
            </a:r>
            <a:r>
              <a:rPr lang="en-GB" sz="2000" dirty="0" smtClean="0">
                <a:effectLst>
                  <a:outerShdw blurRad="38100" dist="38100" dir="2700000" algn="tl">
                    <a:srgbClr val="000000">
                      <a:alpha val="43137"/>
                    </a:srgbClr>
                  </a:outerShdw>
                </a:effectLst>
                <a:latin typeface="Tahoma" pitchFamily="34" charset="0"/>
                <a:ea typeface="Tahoma" pitchFamily="34" charset="0"/>
                <a:cs typeface="Tahoma" pitchFamily="34" charset="0"/>
              </a:rPr>
              <a:t> </a:t>
            </a:r>
            <a:r>
              <a:rPr lang="en-GB" sz="2000" dirty="0" err="1" smtClean="0">
                <a:effectLst>
                  <a:outerShdw blurRad="38100" dist="38100" dir="2700000" algn="tl">
                    <a:srgbClr val="000000">
                      <a:alpha val="43137"/>
                    </a:srgbClr>
                  </a:outerShdw>
                </a:effectLst>
                <a:latin typeface="Tahoma" pitchFamily="34" charset="0"/>
                <a:ea typeface="Tahoma" pitchFamily="34" charset="0"/>
                <a:cs typeface="Tahoma" pitchFamily="34" charset="0"/>
              </a:rPr>
              <a:t>Vibius</a:t>
            </a:r>
            <a:r>
              <a:rPr lang="en-GB" sz="2000" dirty="0" smtClean="0">
                <a:effectLst>
                  <a:outerShdw blurRad="38100" dist="38100" dir="2700000" algn="tl">
                    <a:srgbClr val="000000">
                      <a:alpha val="43137"/>
                    </a:srgbClr>
                  </a:outerShdw>
                </a:effectLst>
                <a:latin typeface="Tahoma" pitchFamily="34" charset="0"/>
                <a:ea typeface="Tahoma" pitchFamily="34" charset="0"/>
                <a:cs typeface="Tahoma" pitchFamily="34" charset="0"/>
              </a:rPr>
              <a:t> </a:t>
            </a:r>
            <a:r>
              <a:rPr lang="en-GB" sz="2000" dirty="0" err="1" smtClean="0">
                <a:effectLst>
                  <a:outerShdw blurRad="38100" dist="38100" dir="2700000" algn="tl">
                    <a:srgbClr val="000000">
                      <a:alpha val="43137"/>
                    </a:srgbClr>
                  </a:outerShdw>
                </a:effectLst>
                <a:latin typeface="Tahoma" pitchFamily="34" charset="0"/>
                <a:ea typeface="Tahoma" pitchFamily="34" charset="0"/>
                <a:cs typeface="Tahoma" pitchFamily="34" charset="0"/>
              </a:rPr>
              <a:t>Crispus</a:t>
            </a:r>
            <a:r>
              <a:rPr lang="en-GB" sz="2000" dirty="0" smtClean="0">
                <a:effectLst>
                  <a:outerShdw blurRad="38100" dist="38100" dir="2700000" algn="tl">
                    <a:srgbClr val="000000">
                      <a:alpha val="43137"/>
                    </a:srgbClr>
                  </a:outerShdw>
                </a:effectLst>
                <a:latin typeface="Tahoma" pitchFamily="34" charset="0"/>
                <a:ea typeface="Tahoma" pitchFamily="34" charset="0"/>
                <a:cs typeface="Tahoma" pitchFamily="34" charset="0"/>
              </a:rPr>
              <a:t> and </a:t>
            </a:r>
            <a:r>
              <a:rPr lang="en-GB" sz="2000" dirty="0" err="1" smtClean="0">
                <a:effectLst>
                  <a:outerShdw blurRad="38100" dist="38100" dir="2700000" algn="tl">
                    <a:srgbClr val="000000">
                      <a:alpha val="43137"/>
                    </a:srgbClr>
                  </a:outerShdw>
                </a:effectLst>
                <a:latin typeface="Tahoma" pitchFamily="34" charset="0"/>
                <a:ea typeface="Tahoma" pitchFamily="34" charset="0"/>
                <a:cs typeface="Tahoma" pitchFamily="34" charset="0"/>
              </a:rPr>
              <a:t>Eprius</a:t>
            </a:r>
            <a:r>
              <a:rPr lang="en-GB" sz="2000" dirty="0" smtClean="0">
                <a:effectLst>
                  <a:outerShdw blurRad="38100" dist="38100" dir="2700000" algn="tl">
                    <a:srgbClr val="000000">
                      <a:alpha val="43137"/>
                    </a:srgbClr>
                  </a:outerShdw>
                </a:effectLst>
                <a:latin typeface="Tahoma" pitchFamily="34" charset="0"/>
                <a:ea typeface="Tahoma" pitchFamily="34" charset="0"/>
                <a:cs typeface="Tahoma" pitchFamily="34" charset="0"/>
              </a:rPr>
              <a:t> Marcellus) famous is simply their eloquence. The meaner and the more humble was the origin of those two men, and the more notorious the poverty and want that hemmed in their young lives, so the more brightly do they shine as conspicuous examples of the practical advantages of oratorical power. Though they had none of the recommendations of birth or the resources of wealth (...) they take today the leading place in the Emperor’s circle of friends.</a:t>
            </a:r>
            <a:endParaRPr lang="en-GB" sz="2000" dirty="0">
              <a:effectLst>
                <a:outerShdw blurRad="38100" dist="38100" dir="2700000" algn="tl">
                  <a:srgbClr val="000000">
                    <a:alpha val="43137"/>
                  </a:srgbClr>
                </a:outerShdw>
              </a:effectLst>
              <a:latin typeface="Tahoma" pitchFamily="34" charset="0"/>
              <a:ea typeface="Tahoma" pitchFamily="34" charset="0"/>
              <a:cs typeface="Tahoma" pitchFamily="34" charset="0"/>
            </a:endParaRPr>
          </a:p>
        </p:txBody>
      </p:sp>
      <p:sp>
        <p:nvSpPr>
          <p:cNvPr id="40" name="Nach oben gebogener Pfeil 39"/>
          <p:cNvSpPr/>
          <p:nvPr/>
        </p:nvSpPr>
        <p:spPr>
          <a:xfrm>
            <a:off x="3347864" y="908720"/>
            <a:ext cx="1584176" cy="2160240"/>
          </a:xfrm>
          <a:prstGeom prst="bentUpArrow">
            <a:avLst/>
          </a:prstGeom>
          <a:solidFill>
            <a:srgbClr val="FFFF00">
              <a:alpha val="6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4" name="Textfeld 43"/>
          <p:cNvSpPr txBox="1"/>
          <p:nvPr/>
        </p:nvSpPr>
        <p:spPr>
          <a:xfrm>
            <a:off x="5940152" y="1178168"/>
            <a:ext cx="2987824" cy="738664"/>
          </a:xfrm>
          <a:prstGeom prst="rect">
            <a:avLst/>
          </a:prstGeom>
          <a:noFill/>
        </p:spPr>
        <p:txBody>
          <a:bodyPr wrap="square" rtlCol="0">
            <a:spAutoFit/>
          </a:bodyPr>
          <a:lstStyle/>
          <a:p>
            <a:pPr algn="r"/>
            <a:r>
              <a:rPr lang="en-GB" b="1" dirty="0" smtClean="0">
                <a:solidFill>
                  <a:schemeClr val="bg1">
                    <a:lumMod val="95000"/>
                  </a:schemeClr>
                </a:solidFill>
              </a:rPr>
              <a:t>For example, the city of </a:t>
            </a:r>
            <a:r>
              <a:rPr lang="en-GB" sz="2400" b="1" dirty="0" smtClean="0">
                <a:solidFill>
                  <a:schemeClr val="bg1">
                    <a:lumMod val="95000"/>
                  </a:schemeClr>
                </a:solidFill>
              </a:rPr>
              <a:t>Vercelli</a:t>
            </a:r>
            <a:r>
              <a:rPr lang="en-GB" b="1" dirty="0" smtClean="0">
                <a:solidFill>
                  <a:schemeClr val="bg1">
                    <a:lumMod val="95000"/>
                  </a:schemeClr>
                </a:solidFill>
              </a:rPr>
              <a:t>, Cisalpine Gaul</a:t>
            </a:r>
            <a:endParaRPr lang="en-GB" b="1" dirty="0">
              <a:solidFill>
                <a:schemeClr val="bg1">
                  <a:lumMod val="95000"/>
                </a:schemeClr>
              </a:solidFill>
            </a:endParaRPr>
          </a:p>
        </p:txBody>
      </p:sp>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2" fill="hold" grpId="0" nodeType="clickEffect">
                                  <p:stCondLst>
                                    <p:cond delay="0"/>
                                  </p:stCondLst>
                                  <p:childTnLst>
                                    <p:set>
                                      <p:cBhvr>
                                        <p:cTn id="6" dur="1" fill="hold">
                                          <p:stCondLst>
                                            <p:cond delay="0"/>
                                          </p:stCondLst>
                                        </p:cTn>
                                        <p:tgtEl>
                                          <p:spTgt spid="40"/>
                                        </p:tgtEl>
                                        <p:attrNameLst>
                                          <p:attrName>style.visibility</p:attrName>
                                        </p:attrNameLst>
                                      </p:cBhvr>
                                      <p:to>
                                        <p:strVal val="visible"/>
                                      </p:to>
                                    </p:set>
                                    <p:animEffect transition="in" filter="wheel(2)">
                                      <p:cBhvr>
                                        <p:cTn id="7" dur="2000"/>
                                        <p:tgtEl>
                                          <p:spTgt spid="40"/>
                                        </p:tgtEl>
                                      </p:cBhvr>
                                    </p:animEffect>
                                  </p:childTnLst>
                                </p:cTn>
                              </p:par>
                              <p:par>
                                <p:cTn id="8" presetID="21" presetClass="entr" presetSubtype="4" fill="hold" grpId="0" nodeType="withEffect">
                                  <p:stCondLst>
                                    <p:cond delay="0"/>
                                  </p:stCondLst>
                                  <p:childTnLst>
                                    <p:set>
                                      <p:cBhvr>
                                        <p:cTn id="9" dur="1" fill="hold">
                                          <p:stCondLst>
                                            <p:cond delay="0"/>
                                          </p:stCondLst>
                                        </p:cTn>
                                        <p:tgtEl>
                                          <p:spTgt spid="41"/>
                                        </p:tgtEl>
                                        <p:attrNameLst>
                                          <p:attrName>style.visibility</p:attrName>
                                        </p:attrNameLst>
                                      </p:cBhvr>
                                      <p:to>
                                        <p:strVal val="visible"/>
                                      </p:to>
                                    </p:set>
                                    <p:animEffect transition="in" filter="wheel(4)">
                                      <p:cBhvr>
                                        <p:cTn id="10" dur="2000"/>
                                        <p:tgtEl>
                                          <p:spTgt spid="41"/>
                                        </p:tgtEl>
                                      </p:cBhvr>
                                    </p:animEffect>
                                  </p:childTnLst>
                                </p:cTn>
                              </p:par>
                            </p:childTnLst>
                          </p:cTn>
                        </p:par>
                        <p:par>
                          <p:cTn id="11" fill="hold">
                            <p:stCondLst>
                              <p:cond delay="2000"/>
                            </p:stCondLst>
                            <p:childTnLst>
                              <p:par>
                                <p:cTn id="12" presetID="2" presetClass="entr" presetSubtype="4" fill="hold" grpId="0" nodeType="afterEffect">
                                  <p:stCondLst>
                                    <p:cond delay="0"/>
                                  </p:stCondLst>
                                  <p:childTnLst>
                                    <p:set>
                                      <p:cBhvr>
                                        <p:cTn id="13" dur="1" fill="hold">
                                          <p:stCondLst>
                                            <p:cond delay="0"/>
                                          </p:stCondLst>
                                        </p:cTn>
                                        <p:tgtEl>
                                          <p:spTgt spid="44"/>
                                        </p:tgtEl>
                                        <p:attrNameLst>
                                          <p:attrName>style.visibility</p:attrName>
                                        </p:attrNameLst>
                                      </p:cBhvr>
                                      <p:to>
                                        <p:strVal val="visible"/>
                                      </p:to>
                                    </p:set>
                                    <p:anim calcmode="lin" valueType="num">
                                      <p:cBhvr additive="base">
                                        <p:cTn id="14" dur="2000" fill="hold"/>
                                        <p:tgtEl>
                                          <p:spTgt spid="44"/>
                                        </p:tgtEl>
                                        <p:attrNameLst>
                                          <p:attrName>ppt_x</p:attrName>
                                        </p:attrNameLst>
                                      </p:cBhvr>
                                      <p:tavLst>
                                        <p:tav tm="0">
                                          <p:val>
                                            <p:strVal val="#ppt_x"/>
                                          </p:val>
                                        </p:tav>
                                        <p:tav tm="100000">
                                          <p:val>
                                            <p:strVal val="#ppt_x"/>
                                          </p:val>
                                        </p:tav>
                                      </p:tavLst>
                                    </p:anim>
                                    <p:anim calcmode="lin" valueType="num">
                                      <p:cBhvr additive="base">
                                        <p:cTn id="15" dur="2000" fill="hold"/>
                                        <p:tgtEl>
                                          <p:spTgt spid="44"/>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0" presetClass="entr" presetSubtype="0" fill="hold" grpId="0" nodeType="clickEffect">
                                  <p:stCondLst>
                                    <p:cond delay="0"/>
                                  </p:stCondLst>
                                  <p:childTnLst>
                                    <p:set>
                                      <p:cBhvr>
                                        <p:cTn id="19" dur="1" fill="hold">
                                          <p:stCondLst>
                                            <p:cond delay="0"/>
                                          </p:stCondLst>
                                        </p:cTn>
                                        <p:tgtEl>
                                          <p:spTgt spid="42"/>
                                        </p:tgtEl>
                                        <p:attrNameLst>
                                          <p:attrName>style.visibility</p:attrName>
                                        </p:attrNameLst>
                                      </p:cBhvr>
                                      <p:to>
                                        <p:strVal val="visible"/>
                                      </p:to>
                                    </p:set>
                                    <p:animEffect transition="in" filter="wedge">
                                      <p:cBhvr>
                                        <p:cTn id="20" dur="2000"/>
                                        <p:tgtEl>
                                          <p:spTgt spid="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 grpId="0" animBg="1"/>
      <p:bldP spid="42" grpId="0" animBg="1"/>
      <p:bldP spid="40" grpId="0" animBg="1"/>
      <p:bldP spid="4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feld 4"/>
          <p:cNvSpPr txBox="1"/>
          <p:nvPr/>
        </p:nvSpPr>
        <p:spPr>
          <a:xfrm>
            <a:off x="3779912" y="620688"/>
            <a:ext cx="1440160" cy="369332"/>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GB" b="1" dirty="0" smtClean="0"/>
              <a:t>SENATUS</a:t>
            </a:r>
            <a:endParaRPr lang="en-GB" b="1" dirty="0"/>
          </a:p>
        </p:txBody>
      </p:sp>
      <p:sp>
        <p:nvSpPr>
          <p:cNvPr id="6" name="Textfeld 5"/>
          <p:cNvSpPr txBox="1"/>
          <p:nvPr/>
        </p:nvSpPr>
        <p:spPr>
          <a:xfrm>
            <a:off x="827584" y="5951021"/>
            <a:ext cx="5472608" cy="630942"/>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GB" sz="900" b="1" dirty="0" smtClean="0"/>
              <a:t/>
            </a:r>
            <a:br>
              <a:rPr lang="en-GB" sz="900" b="1" dirty="0" smtClean="0"/>
            </a:br>
            <a:r>
              <a:rPr lang="en-GB" b="1" dirty="0" smtClean="0"/>
              <a:t>plebs </a:t>
            </a:r>
            <a:r>
              <a:rPr lang="en-GB" b="1" dirty="0" err="1" smtClean="0"/>
              <a:t>urbana</a:t>
            </a:r>
            <a:r>
              <a:rPr lang="en-GB" b="1" dirty="0" smtClean="0"/>
              <a:t> </a:t>
            </a:r>
            <a:r>
              <a:rPr lang="en-GB" dirty="0" smtClean="0"/>
              <a:t>/ </a:t>
            </a:r>
            <a:r>
              <a:rPr lang="en-GB" dirty="0" err="1" smtClean="0"/>
              <a:t>rustica</a:t>
            </a:r>
            <a:r>
              <a:rPr lang="en-GB" dirty="0" smtClean="0"/>
              <a:t/>
            </a:r>
            <a:br>
              <a:rPr lang="en-GB" dirty="0" smtClean="0"/>
            </a:br>
            <a:endParaRPr lang="en-GB" sz="700" dirty="0"/>
          </a:p>
        </p:txBody>
      </p:sp>
      <p:sp>
        <p:nvSpPr>
          <p:cNvPr id="7" name="Textfeld 6"/>
          <p:cNvSpPr txBox="1"/>
          <p:nvPr/>
        </p:nvSpPr>
        <p:spPr>
          <a:xfrm>
            <a:off x="3347864" y="4005064"/>
            <a:ext cx="1224136" cy="646331"/>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GB" b="1" dirty="0" err="1" smtClean="0"/>
              <a:t>pater</a:t>
            </a:r>
            <a:r>
              <a:rPr lang="en-GB" b="1" dirty="0" smtClean="0"/>
              <a:t/>
            </a:r>
            <a:br>
              <a:rPr lang="en-GB" b="1" dirty="0" smtClean="0"/>
            </a:br>
            <a:r>
              <a:rPr lang="en-GB" b="1" dirty="0" err="1" smtClean="0"/>
              <a:t>familias</a:t>
            </a:r>
            <a:endParaRPr lang="en-GB" b="1" dirty="0"/>
          </a:p>
        </p:txBody>
      </p:sp>
      <p:sp>
        <p:nvSpPr>
          <p:cNvPr id="8" name="Textfeld 7"/>
          <p:cNvSpPr txBox="1"/>
          <p:nvPr/>
        </p:nvSpPr>
        <p:spPr>
          <a:xfrm>
            <a:off x="3347864" y="5374957"/>
            <a:ext cx="1224136" cy="646331"/>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GB" b="1" dirty="0" err="1" smtClean="0"/>
              <a:t>familia</a:t>
            </a:r>
            <a:r>
              <a:rPr lang="en-GB" b="1" dirty="0" smtClean="0"/>
              <a:t/>
            </a:r>
            <a:br>
              <a:rPr lang="en-GB" b="1" dirty="0" smtClean="0"/>
            </a:br>
            <a:r>
              <a:rPr lang="en-GB" dirty="0" smtClean="0"/>
              <a:t>(inc. </a:t>
            </a:r>
            <a:r>
              <a:rPr lang="en-GB" dirty="0" err="1" smtClean="0"/>
              <a:t>servi</a:t>
            </a:r>
            <a:r>
              <a:rPr lang="en-GB" dirty="0" smtClean="0"/>
              <a:t>)</a:t>
            </a:r>
            <a:endParaRPr lang="en-GB" dirty="0"/>
          </a:p>
        </p:txBody>
      </p:sp>
      <p:cxnSp>
        <p:nvCxnSpPr>
          <p:cNvPr id="9" name="Gerade Verbindung mit Pfeil 8"/>
          <p:cNvCxnSpPr>
            <a:stCxn id="7" idx="2"/>
            <a:endCxn id="8" idx="0"/>
          </p:cNvCxnSpPr>
          <p:nvPr/>
        </p:nvCxnSpPr>
        <p:spPr>
          <a:xfrm>
            <a:off x="3959932" y="4651395"/>
            <a:ext cx="0" cy="723562"/>
          </a:xfrm>
          <a:prstGeom prst="straightConnector1">
            <a:avLst/>
          </a:prstGeom>
          <a:ln w="66675">
            <a:tailEnd type="arrow"/>
          </a:ln>
        </p:spPr>
        <p:style>
          <a:lnRef idx="1">
            <a:schemeClr val="accent1"/>
          </a:lnRef>
          <a:fillRef idx="0">
            <a:schemeClr val="accent1"/>
          </a:fillRef>
          <a:effectRef idx="0">
            <a:schemeClr val="accent1"/>
          </a:effectRef>
          <a:fontRef idx="minor">
            <a:schemeClr val="tx1"/>
          </a:fontRef>
        </p:style>
      </p:cxnSp>
      <p:sp>
        <p:nvSpPr>
          <p:cNvPr id="10" name="Rechteck 9"/>
          <p:cNvSpPr/>
          <p:nvPr/>
        </p:nvSpPr>
        <p:spPr>
          <a:xfrm>
            <a:off x="467544" y="1988840"/>
            <a:ext cx="6048672" cy="4680520"/>
          </a:xfrm>
          <a:prstGeom prst="rect">
            <a:avLst/>
          </a:prstGeom>
          <a:no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itel 1"/>
          <p:cNvSpPr txBox="1">
            <a:spLocks/>
          </p:cNvSpPr>
          <p:nvPr/>
        </p:nvSpPr>
        <p:spPr>
          <a:xfrm>
            <a:off x="304800" y="457200"/>
            <a:ext cx="8686800" cy="838200"/>
          </a:xfrm>
          <a:prstGeom prst="rect">
            <a:avLst/>
          </a:prstGeom>
        </p:spPr>
        <p:txBody>
          <a:bodyPr vert="horz" anchor="ctr">
            <a:normAutofit/>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sz="3600" b="0" i="0" u="none" strike="noStrike" kern="1200" cap="all" spc="0" normalizeH="0" baseline="0" noProof="0" smtClean="0">
                <a:ln>
                  <a:noFill/>
                </a:ln>
                <a:solidFill>
                  <a:schemeClr val="accent1">
                    <a:lumMod val="20000"/>
                    <a:lumOff val="80000"/>
                  </a:schemeClr>
                </a:solidFill>
                <a:effectLst>
                  <a:reflection blurRad="12700" stA="48000" endA="300" endPos="55000" dir="5400000" sy="-90000" algn="bl" rotWithShape="0"/>
                </a:effectLst>
                <a:uLnTx/>
                <a:uFillTx/>
                <a:latin typeface="+mj-lt"/>
                <a:ea typeface="+mj-ea"/>
                <a:cs typeface="+mj-cs"/>
              </a:rPr>
              <a:t>Patronage</a:t>
            </a:r>
            <a:endParaRPr kumimoji="0" lang="en-GB" sz="3600" b="0" i="0" u="none" strike="noStrike" kern="1200" cap="all" spc="0" normalizeH="0" baseline="0" noProof="0" dirty="0">
              <a:ln>
                <a:noFill/>
              </a:ln>
              <a:solidFill>
                <a:schemeClr val="accent1">
                  <a:lumMod val="20000"/>
                  <a:lumOff val="80000"/>
                </a:schemeClr>
              </a:solidFill>
              <a:effectLst>
                <a:reflection blurRad="12700" stA="48000" endA="300" endPos="55000" dir="5400000" sy="-90000" algn="bl" rotWithShape="0"/>
              </a:effectLst>
              <a:uLnTx/>
              <a:uFillTx/>
              <a:latin typeface="+mj-lt"/>
              <a:ea typeface="+mj-ea"/>
              <a:cs typeface="+mj-cs"/>
            </a:endParaRPr>
          </a:p>
        </p:txBody>
      </p:sp>
      <p:sp>
        <p:nvSpPr>
          <p:cNvPr id="12" name="Textfeld 11"/>
          <p:cNvSpPr txBox="1"/>
          <p:nvPr/>
        </p:nvSpPr>
        <p:spPr>
          <a:xfrm>
            <a:off x="2195736" y="3717032"/>
            <a:ext cx="1224136" cy="369332"/>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GB" b="1" dirty="0" smtClean="0"/>
              <a:t>patronus</a:t>
            </a:r>
            <a:endParaRPr lang="en-GB" b="1" dirty="0"/>
          </a:p>
        </p:txBody>
      </p:sp>
      <p:sp>
        <p:nvSpPr>
          <p:cNvPr id="13" name="Textfeld 12"/>
          <p:cNvSpPr txBox="1"/>
          <p:nvPr/>
        </p:nvSpPr>
        <p:spPr>
          <a:xfrm>
            <a:off x="2195736" y="4715852"/>
            <a:ext cx="1224136" cy="369332"/>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GB" b="1" dirty="0" err="1" smtClean="0"/>
              <a:t>clientes</a:t>
            </a:r>
            <a:endParaRPr lang="en-GB" b="1" dirty="0"/>
          </a:p>
        </p:txBody>
      </p:sp>
      <p:cxnSp>
        <p:nvCxnSpPr>
          <p:cNvPr id="14" name="Gerade Verbindung mit Pfeil 13"/>
          <p:cNvCxnSpPr>
            <a:stCxn id="12" idx="2"/>
            <a:endCxn id="13" idx="0"/>
          </p:cNvCxnSpPr>
          <p:nvPr/>
        </p:nvCxnSpPr>
        <p:spPr>
          <a:xfrm>
            <a:off x="2807804" y="4086364"/>
            <a:ext cx="0" cy="629488"/>
          </a:xfrm>
          <a:prstGeom prst="straightConnector1">
            <a:avLst/>
          </a:prstGeom>
          <a:ln w="66675">
            <a:tailEnd type="arrow"/>
          </a:ln>
        </p:spPr>
        <p:style>
          <a:lnRef idx="1">
            <a:schemeClr val="accent1"/>
          </a:lnRef>
          <a:fillRef idx="0">
            <a:schemeClr val="accent1"/>
          </a:fillRef>
          <a:effectRef idx="0">
            <a:schemeClr val="accent1"/>
          </a:effectRef>
          <a:fontRef idx="minor">
            <a:schemeClr val="tx1"/>
          </a:fontRef>
        </p:style>
      </p:cxnSp>
      <p:sp>
        <p:nvSpPr>
          <p:cNvPr id="15" name="Textfeld 14"/>
          <p:cNvSpPr txBox="1"/>
          <p:nvPr/>
        </p:nvSpPr>
        <p:spPr>
          <a:xfrm>
            <a:off x="827584" y="3717032"/>
            <a:ext cx="1224136" cy="369332"/>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GB" b="1" dirty="0" smtClean="0"/>
              <a:t>patronus</a:t>
            </a:r>
            <a:endParaRPr lang="en-GB" b="1" dirty="0"/>
          </a:p>
        </p:txBody>
      </p:sp>
      <p:sp>
        <p:nvSpPr>
          <p:cNvPr id="16" name="Textfeld 15"/>
          <p:cNvSpPr txBox="1"/>
          <p:nvPr/>
        </p:nvSpPr>
        <p:spPr>
          <a:xfrm>
            <a:off x="827584" y="4715852"/>
            <a:ext cx="1224136" cy="923330"/>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GB" b="1" i="1" dirty="0" smtClean="0"/>
              <a:t>collegia</a:t>
            </a:r>
            <a:r>
              <a:rPr lang="en-GB" b="1" dirty="0" smtClean="0"/>
              <a:t/>
            </a:r>
            <a:br>
              <a:rPr lang="en-GB" b="1" dirty="0" smtClean="0"/>
            </a:br>
            <a:r>
              <a:rPr lang="en-GB" b="1" dirty="0" smtClean="0"/>
              <a:t>colleges,</a:t>
            </a:r>
            <a:br>
              <a:rPr lang="en-GB" b="1" dirty="0" smtClean="0"/>
            </a:br>
            <a:r>
              <a:rPr lang="en-GB" b="1" dirty="0" smtClean="0"/>
              <a:t>guilds</a:t>
            </a:r>
            <a:endParaRPr lang="en-GB" b="1" dirty="0"/>
          </a:p>
        </p:txBody>
      </p:sp>
      <p:cxnSp>
        <p:nvCxnSpPr>
          <p:cNvPr id="17" name="Gerade Verbindung mit Pfeil 16"/>
          <p:cNvCxnSpPr>
            <a:stCxn id="16" idx="0"/>
            <a:endCxn id="15" idx="2"/>
          </p:cNvCxnSpPr>
          <p:nvPr/>
        </p:nvCxnSpPr>
        <p:spPr>
          <a:xfrm flipV="1">
            <a:off x="1439652" y="4086364"/>
            <a:ext cx="0" cy="629488"/>
          </a:xfrm>
          <a:prstGeom prst="straightConnector1">
            <a:avLst/>
          </a:prstGeom>
          <a:ln w="66675">
            <a:tailEnd type="arrow"/>
          </a:ln>
        </p:spPr>
        <p:style>
          <a:lnRef idx="1">
            <a:schemeClr val="accent1"/>
          </a:lnRef>
          <a:fillRef idx="0">
            <a:schemeClr val="accent1"/>
          </a:fillRef>
          <a:effectRef idx="0">
            <a:schemeClr val="accent1"/>
          </a:effectRef>
          <a:fontRef idx="minor">
            <a:schemeClr val="tx1"/>
          </a:fontRef>
        </p:style>
      </p:cxnSp>
      <p:sp>
        <p:nvSpPr>
          <p:cNvPr id="18" name="Textfeld 17"/>
          <p:cNvSpPr txBox="1"/>
          <p:nvPr/>
        </p:nvSpPr>
        <p:spPr>
          <a:xfrm>
            <a:off x="1187624" y="1628800"/>
            <a:ext cx="1224136" cy="646331"/>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GB" b="1" dirty="0" smtClean="0"/>
              <a:t>patron</a:t>
            </a:r>
            <a:r>
              <a:rPr lang="en-GB" dirty="0" smtClean="0"/>
              <a:t> of the city</a:t>
            </a:r>
            <a:endParaRPr lang="en-GB" dirty="0"/>
          </a:p>
        </p:txBody>
      </p:sp>
      <p:sp>
        <p:nvSpPr>
          <p:cNvPr id="19" name="Textfeld 18"/>
          <p:cNvSpPr txBox="1"/>
          <p:nvPr/>
        </p:nvSpPr>
        <p:spPr>
          <a:xfrm>
            <a:off x="3203848" y="332656"/>
            <a:ext cx="1224136" cy="369332"/>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GB" b="1" dirty="0" smtClean="0"/>
              <a:t>princeps</a:t>
            </a:r>
            <a:endParaRPr lang="en-GB" b="1" dirty="0"/>
          </a:p>
        </p:txBody>
      </p:sp>
      <p:cxnSp>
        <p:nvCxnSpPr>
          <p:cNvPr id="20" name="Gerade Verbindung mit Pfeil 19"/>
          <p:cNvCxnSpPr>
            <a:stCxn id="13" idx="2"/>
            <a:endCxn id="21" idx="0"/>
          </p:cNvCxnSpPr>
          <p:nvPr/>
        </p:nvCxnSpPr>
        <p:spPr>
          <a:xfrm>
            <a:off x="2807804" y="5085184"/>
            <a:ext cx="36004" cy="360040"/>
          </a:xfrm>
          <a:prstGeom prst="straightConnector1">
            <a:avLst/>
          </a:prstGeom>
          <a:ln w="66675">
            <a:tailEnd type="arrow"/>
          </a:ln>
        </p:spPr>
        <p:style>
          <a:lnRef idx="1">
            <a:schemeClr val="accent1"/>
          </a:lnRef>
          <a:fillRef idx="0">
            <a:schemeClr val="accent1"/>
          </a:fillRef>
          <a:effectRef idx="0">
            <a:schemeClr val="accent1"/>
          </a:effectRef>
          <a:fontRef idx="minor">
            <a:schemeClr val="tx1"/>
          </a:fontRef>
        </p:style>
      </p:cxnSp>
      <p:sp>
        <p:nvSpPr>
          <p:cNvPr id="21" name="Textfeld 20"/>
          <p:cNvSpPr txBox="1"/>
          <p:nvPr/>
        </p:nvSpPr>
        <p:spPr>
          <a:xfrm>
            <a:off x="2231740" y="5445224"/>
            <a:ext cx="1224136" cy="646331"/>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GB" b="1" dirty="0" smtClean="0"/>
              <a:t>tenant</a:t>
            </a:r>
            <a:br>
              <a:rPr lang="en-GB" b="1" dirty="0" smtClean="0"/>
            </a:br>
            <a:r>
              <a:rPr lang="en-GB" b="1" dirty="0" smtClean="0"/>
              <a:t>farmers</a:t>
            </a:r>
            <a:endParaRPr lang="en-GB" dirty="0"/>
          </a:p>
        </p:txBody>
      </p:sp>
      <p:cxnSp>
        <p:nvCxnSpPr>
          <p:cNvPr id="22" name="Gerade Verbindung mit Pfeil 21"/>
          <p:cNvCxnSpPr>
            <a:stCxn id="15" idx="0"/>
            <a:endCxn id="24" idx="2"/>
          </p:cNvCxnSpPr>
          <p:nvPr/>
        </p:nvCxnSpPr>
        <p:spPr>
          <a:xfrm flipV="1">
            <a:off x="1439652" y="3211235"/>
            <a:ext cx="864096" cy="505797"/>
          </a:xfrm>
          <a:prstGeom prst="straightConnector1">
            <a:avLst/>
          </a:prstGeom>
          <a:ln w="66675">
            <a:tailEnd type="arrow"/>
          </a:ln>
        </p:spPr>
        <p:style>
          <a:lnRef idx="1">
            <a:schemeClr val="accent1"/>
          </a:lnRef>
          <a:fillRef idx="0">
            <a:schemeClr val="accent1"/>
          </a:fillRef>
          <a:effectRef idx="0">
            <a:schemeClr val="accent1"/>
          </a:effectRef>
          <a:fontRef idx="minor">
            <a:schemeClr val="tx1"/>
          </a:fontRef>
        </p:style>
      </p:cxnSp>
      <p:cxnSp>
        <p:nvCxnSpPr>
          <p:cNvPr id="23" name="Gerade Verbindung mit Pfeil 22"/>
          <p:cNvCxnSpPr>
            <a:endCxn id="24" idx="2"/>
          </p:cNvCxnSpPr>
          <p:nvPr/>
        </p:nvCxnSpPr>
        <p:spPr>
          <a:xfrm flipH="1" flipV="1">
            <a:off x="2303748" y="3211235"/>
            <a:ext cx="512440" cy="487213"/>
          </a:xfrm>
          <a:prstGeom prst="straightConnector1">
            <a:avLst/>
          </a:prstGeom>
          <a:ln w="66675">
            <a:tailEnd type="arrow"/>
          </a:ln>
        </p:spPr>
        <p:style>
          <a:lnRef idx="1">
            <a:schemeClr val="accent1"/>
          </a:lnRef>
          <a:fillRef idx="0">
            <a:schemeClr val="accent1"/>
          </a:fillRef>
          <a:effectRef idx="0">
            <a:schemeClr val="accent1"/>
          </a:effectRef>
          <a:fontRef idx="minor">
            <a:schemeClr val="tx1"/>
          </a:fontRef>
        </p:style>
      </p:cxnSp>
      <p:sp>
        <p:nvSpPr>
          <p:cNvPr id="24" name="Textfeld 23"/>
          <p:cNvSpPr txBox="1"/>
          <p:nvPr/>
        </p:nvSpPr>
        <p:spPr>
          <a:xfrm>
            <a:off x="1259632" y="2564904"/>
            <a:ext cx="2088232" cy="646331"/>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GB" b="1" dirty="0" smtClean="0"/>
              <a:t>decurions/ordo</a:t>
            </a:r>
            <a:r>
              <a:rPr lang="en-GB" dirty="0" smtClean="0"/>
              <a:t/>
            </a:r>
            <a:br>
              <a:rPr lang="en-GB" dirty="0" smtClean="0"/>
            </a:br>
            <a:r>
              <a:rPr lang="en-GB" dirty="0" smtClean="0"/>
              <a:t>(local sensate)</a:t>
            </a:r>
            <a:endParaRPr lang="en-GB" dirty="0"/>
          </a:p>
        </p:txBody>
      </p:sp>
      <p:cxnSp>
        <p:nvCxnSpPr>
          <p:cNvPr id="25" name="Gerade Verbindung mit Pfeil 24"/>
          <p:cNvCxnSpPr>
            <a:stCxn id="24" idx="0"/>
            <a:endCxn id="18" idx="2"/>
          </p:cNvCxnSpPr>
          <p:nvPr/>
        </p:nvCxnSpPr>
        <p:spPr>
          <a:xfrm flipH="1" flipV="1">
            <a:off x="1799692" y="2275131"/>
            <a:ext cx="504056" cy="289773"/>
          </a:xfrm>
          <a:prstGeom prst="straightConnector1">
            <a:avLst/>
          </a:prstGeom>
          <a:ln w="66675">
            <a:tailEnd type="arrow"/>
          </a:ln>
        </p:spPr>
        <p:style>
          <a:lnRef idx="1">
            <a:schemeClr val="accent1"/>
          </a:lnRef>
          <a:fillRef idx="0">
            <a:schemeClr val="accent1"/>
          </a:fillRef>
          <a:effectRef idx="0">
            <a:schemeClr val="accent1"/>
          </a:effectRef>
          <a:fontRef idx="minor">
            <a:schemeClr val="tx1"/>
          </a:fontRef>
        </p:style>
      </p:cxnSp>
      <p:sp>
        <p:nvSpPr>
          <p:cNvPr id="26" name="Textfeld 25"/>
          <p:cNvSpPr txBox="1"/>
          <p:nvPr/>
        </p:nvSpPr>
        <p:spPr>
          <a:xfrm>
            <a:off x="2555776" y="1628800"/>
            <a:ext cx="1224136" cy="646331"/>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GB" b="1" dirty="0" smtClean="0"/>
              <a:t>flamen</a:t>
            </a:r>
            <a:r>
              <a:rPr lang="en-GB" dirty="0" smtClean="0"/>
              <a:t/>
            </a:r>
            <a:br>
              <a:rPr lang="en-GB" dirty="0" smtClean="0"/>
            </a:br>
            <a:r>
              <a:rPr lang="en-GB" dirty="0" err="1" smtClean="0"/>
              <a:t>imp.cult</a:t>
            </a:r>
            <a:endParaRPr lang="en-GB" dirty="0"/>
          </a:p>
        </p:txBody>
      </p:sp>
      <p:cxnSp>
        <p:nvCxnSpPr>
          <p:cNvPr id="27" name="Gerade Verbindung mit Pfeil 26"/>
          <p:cNvCxnSpPr>
            <a:stCxn id="24" idx="0"/>
            <a:endCxn id="26" idx="2"/>
          </p:cNvCxnSpPr>
          <p:nvPr/>
        </p:nvCxnSpPr>
        <p:spPr>
          <a:xfrm flipV="1">
            <a:off x="2303748" y="2275131"/>
            <a:ext cx="864096" cy="289773"/>
          </a:xfrm>
          <a:prstGeom prst="straightConnector1">
            <a:avLst/>
          </a:prstGeom>
          <a:ln w="66675">
            <a:tailEnd type="arrow"/>
          </a:ln>
        </p:spPr>
        <p:style>
          <a:lnRef idx="1">
            <a:schemeClr val="accent1"/>
          </a:lnRef>
          <a:fillRef idx="0">
            <a:schemeClr val="accent1"/>
          </a:fillRef>
          <a:effectRef idx="0">
            <a:schemeClr val="accent1"/>
          </a:effectRef>
          <a:fontRef idx="minor">
            <a:schemeClr val="tx1"/>
          </a:fontRef>
        </p:style>
      </p:cxnSp>
      <p:cxnSp>
        <p:nvCxnSpPr>
          <p:cNvPr id="28" name="Gerade Verbindung mit Pfeil 27"/>
          <p:cNvCxnSpPr>
            <a:stCxn id="26" idx="0"/>
            <a:endCxn id="19" idx="2"/>
          </p:cNvCxnSpPr>
          <p:nvPr/>
        </p:nvCxnSpPr>
        <p:spPr>
          <a:xfrm flipV="1">
            <a:off x="3167844" y="701988"/>
            <a:ext cx="648072" cy="926812"/>
          </a:xfrm>
          <a:prstGeom prst="straightConnector1">
            <a:avLst/>
          </a:prstGeom>
          <a:ln w="66675">
            <a:tailEnd type="arrow"/>
          </a:ln>
        </p:spPr>
        <p:style>
          <a:lnRef idx="1">
            <a:schemeClr val="accent1"/>
          </a:lnRef>
          <a:fillRef idx="0">
            <a:schemeClr val="accent1"/>
          </a:fillRef>
          <a:effectRef idx="0">
            <a:schemeClr val="accent1"/>
          </a:effectRef>
          <a:fontRef idx="minor">
            <a:schemeClr val="tx1"/>
          </a:fontRef>
        </p:style>
      </p:cxnSp>
      <p:cxnSp>
        <p:nvCxnSpPr>
          <p:cNvPr id="29" name="Gerade Verbindung mit Pfeil 28"/>
          <p:cNvCxnSpPr>
            <a:endCxn id="19" idx="2"/>
          </p:cNvCxnSpPr>
          <p:nvPr/>
        </p:nvCxnSpPr>
        <p:spPr>
          <a:xfrm flipH="1" flipV="1">
            <a:off x="3815916" y="701988"/>
            <a:ext cx="1548172" cy="5247292"/>
          </a:xfrm>
          <a:prstGeom prst="straightConnector1">
            <a:avLst/>
          </a:prstGeom>
          <a:ln w="66675">
            <a:tailEnd type="arrow"/>
          </a:ln>
        </p:spPr>
        <p:style>
          <a:lnRef idx="1">
            <a:schemeClr val="accent1"/>
          </a:lnRef>
          <a:fillRef idx="0">
            <a:schemeClr val="accent1"/>
          </a:fillRef>
          <a:effectRef idx="0">
            <a:schemeClr val="accent1"/>
          </a:effectRef>
          <a:fontRef idx="minor">
            <a:schemeClr val="tx1"/>
          </a:fontRef>
        </p:style>
      </p:cxnSp>
      <p:cxnSp>
        <p:nvCxnSpPr>
          <p:cNvPr id="30" name="Gerade Verbindung mit Pfeil 29"/>
          <p:cNvCxnSpPr/>
          <p:nvPr/>
        </p:nvCxnSpPr>
        <p:spPr>
          <a:xfrm flipV="1">
            <a:off x="1835696" y="1340768"/>
            <a:ext cx="1008112" cy="269448"/>
          </a:xfrm>
          <a:prstGeom prst="straightConnector1">
            <a:avLst/>
          </a:prstGeom>
          <a:ln w="66675">
            <a:tailEnd type="arrow"/>
          </a:ln>
        </p:spPr>
        <p:style>
          <a:lnRef idx="1">
            <a:schemeClr val="accent1"/>
          </a:lnRef>
          <a:fillRef idx="0">
            <a:schemeClr val="accent1"/>
          </a:fillRef>
          <a:effectRef idx="0">
            <a:schemeClr val="accent1"/>
          </a:effectRef>
          <a:fontRef idx="minor">
            <a:schemeClr val="tx1"/>
          </a:fontRef>
        </p:style>
      </p:cxnSp>
      <p:sp>
        <p:nvSpPr>
          <p:cNvPr id="31" name="Textfeld 30"/>
          <p:cNvSpPr txBox="1"/>
          <p:nvPr/>
        </p:nvSpPr>
        <p:spPr>
          <a:xfrm>
            <a:off x="2231740" y="692696"/>
            <a:ext cx="1224136" cy="646331"/>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GB" dirty="0" smtClean="0"/>
              <a:t>prov. </a:t>
            </a:r>
            <a:r>
              <a:rPr lang="en-GB" b="1" dirty="0" smtClean="0"/>
              <a:t>governor</a:t>
            </a:r>
            <a:endParaRPr lang="en-GB" b="1" dirty="0"/>
          </a:p>
        </p:txBody>
      </p:sp>
      <p:cxnSp>
        <p:nvCxnSpPr>
          <p:cNvPr id="32" name="Gerade Verbindung mit Pfeil 31"/>
          <p:cNvCxnSpPr>
            <a:endCxn id="31" idx="2"/>
          </p:cNvCxnSpPr>
          <p:nvPr/>
        </p:nvCxnSpPr>
        <p:spPr>
          <a:xfrm flipH="1" flipV="1">
            <a:off x="2843808" y="1339027"/>
            <a:ext cx="252028" cy="291515"/>
          </a:xfrm>
          <a:prstGeom prst="straightConnector1">
            <a:avLst/>
          </a:prstGeom>
          <a:ln w="66675">
            <a:tailEnd type="arrow"/>
          </a:ln>
        </p:spPr>
        <p:style>
          <a:lnRef idx="1">
            <a:schemeClr val="accent1"/>
          </a:lnRef>
          <a:fillRef idx="0">
            <a:schemeClr val="accent1"/>
          </a:fillRef>
          <a:effectRef idx="0">
            <a:schemeClr val="accent1"/>
          </a:effectRef>
          <a:fontRef idx="minor">
            <a:schemeClr val="tx1"/>
          </a:fontRef>
        </p:style>
      </p:cxnSp>
      <p:sp>
        <p:nvSpPr>
          <p:cNvPr id="33" name="Textfeld 32"/>
          <p:cNvSpPr txBox="1"/>
          <p:nvPr/>
        </p:nvSpPr>
        <p:spPr>
          <a:xfrm>
            <a:off x="4932040" y="2031231"/>
            <a:ext cx="1440160" cy="461665"/>
          </a:xfrm>
          <a:prstGeom prst="rect">
            <a:avLst/>
          </a:prstGeom>
          <a:noFill/>
        </p:spPr>
        <p:txBody>
          <a:bodyPr wrap="square" rtlCol="0">
            <a:spAutoFit/>
          </a:bodyPr>
          <a:lstStyle/>
          <a:p>
            <a:r>
              <a:rPr lang="en-GB" sz="2400" b="1" dirty="0" smtClean="0">
                <a:solidFill>
                  <a:srgbClr val="92D050"/>
                </a:solidFill>
                <a:effectLst>
                  <a:outerShdw blurRad="38100" dist="38100" dir="2700000" algn="tl">
                    <a:srgbClr val="000000">
                      <a:alpha val="43137"/>
                    </a:srgbClr>
                  </a:outerShdw>
                </a:effectLst>
              </a:rPr>
              <a:t>Local City</a:t>
            </a:r>
            <a:endParaRPr lang="en-GB" sz="2400" b="1" dirty="0">
              <a:solidFill>
                <a:srgbClr val="92D050"/>
              </a:solidFill>
              <a:effectLst>
                <a:outerShdw blurRad="38100" dist="38100" dir="2700000" algn="tl">
                  <a:srgbClr val="000000">
                    <a:alpha val="43137"/>
                  </a:srgbClr>
                </a:outerShdw>
              </a:effectLst>
            </a:endParaRPr>
          </a:p>
        </p:txBody>
      </p:sp>
      <p:sp>
        <p:nvSpPr>
          <p:cNvPr id="34" name="Titel 1"/>
          <p:cNvSpPr txBox="1">
            <a:spLocks/>
          </p:cNvSpPr>
          <p:nvPr/>
        </p:nvSpPr>
        <p:spPr>
          <a:xfrm>
            <a:off x="4572000" y="332656"/>
            <a:ext cx="4572000" cy="838200"/>
          </a:xfrm>
          <a:prstGeom prst="rect">
            <a:avLst/>
          </a:prstGeom>
        </p:spPr>
        <p:txBody>
          <a:bodyPr vert="horz" anchor="ctr">
            <a:normAutofit fontScale="92500"/>
          </a:body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en-GB" sz="3600" b="0" i="0" u="none" strike="noStrike" kern="1200" cap="all" spc="0" normalizeH="0" baseline="0" noProof="0" dirty="0" smtClean="0">
                <a:ln>
                  <a:noFill/>
                </a:ln>
                <a:solidFill>
                  <a:schemeClr val="accent1">
                    <a:lumMod val="20000"/>
                    <a:lumOff val="80000"/>
                  </a:schemeClr>
                </a:solidFill>
                <a:effectLst>
                  <a:reflection blurRad="12700" stA="48000" endA="300" endPos="55000" dir="5400000" sy="-90000" algn="bl" rotWithShape="0"/>
                </a:effectLst>
                <a:uLnTx/>
                <a:uFillTx/>
                <a:latin typeface="+mj-lt"/>
                <a:ea typeface="+mj-ea"/>
                <a:cs typeface="+mj-cs"/>
              </a:rPr>
              <a:t>INTEGRATION/MOBILITY</a:t>
            </a:r>
            <a:endParaRPr kumimoji="0" lang="en-GB" sz="3600" b="0" i="0" u="none" strike="noStrike" kern="1200" cap="all" spc="0" normalizeH="0" baseline="0" noProof="0" dirty="0">
              <a:ln>
                <a:noFill/>
              </a:ln>
              <a:solidFill>
                <a:schemeClr val="accent1">
                  <a:lumMod val="20000"/>
                  <a:lumOff val="80000"/>
                </a:schemeClr>
              </a:solidFill>
              <a:effectLst>
                <a:reflection blurRad="12700" stA="48000" endA="300" endPos="55000" dir="5400000" sy="-90000" algn="bl" rotWithShape="0"/>
              </a:effectLst>
              <a:uLnTx/>
              <a:uFillTx/>
              <a:latin typeface="+mj-lt"/>
              <a:ea typeface="+mj-ea"/>
              <a:cs typeface="+mj-cs"/>
            </a:endParaRPr>
          </a:p>
        </p:txBody>
      </p:sp>
      <p:sp>
        <p:nvSpPr>
          <p:cNvPr id="36" name="Nach oben gebogener Pfeil 35"/>
          <p:cNvSpPr/>
          <p:nvPr/>
        </p:nvSpPr>
        <p:spPr>
          <a:xfrm>
            <a:off x="3347864" y="908720"/>
            <a:ext cx="1584176" cy="2160240"/>
          </a:xfrm>
          <a:prstGeom prst="bentUpArrow">
            <a:avLst/>
          </a:prstGeom>
          <a:solidFill>
            <a:srgbClr val="FFFF00">
              <a:alpha val="6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Textfeld 36"/>
          <p:cNvSpPr txBox="1"/>
          <p:nvPr/>
        </p:nvSpPr>
        <p:spPr>
          <a:xfrm>
            <a:off x="5940152" y="1178168"/>
            <a:ext cx="2987824" cy="738664"/>
          </a:xfrm>
          <a:prstGeom prst="rect">
            <a:avLst/>
          </a:prstGeom>
          <a:noFill/>
        </p:spPr>
        <p:txBody>
          <a:bodyPr wrap="square" rtlCol="0">
            <a:spAutoFit/>
          </a:bodyPr>
          <a:lstStyle/>
          <a:p>
            <a:pPr algn="r"/>
            <a:r>
              <a:rPr lang="en-GB" b="1" dirty="0" smtClean="0">
                <a:solidFill>
                  <a:schemeClr val="bg1">
                    <a:lumMod val="95000"/>
                  </a:schemeClr>
                </a:solidFill>
              </a:rPr>
              <a:t>For example, the city of </a:t>
            </a:r>
            <a:r>
              <a:rPr lang="en-GB" sz="2400" b="1" dirty="0" smtClean="0">
                <a:solidFill>
                  <a:schemeClr val="bg1">
                    <a:lumMod val="95000"/>
                  </a:schemeClr>
                </a:solidFill>
              </a:rPr>
              <a:t>Vercelli</a:t>
            </a:r>
            <a:r>
              <a:rPr lang="en-GB" b="1" dirty="0" smtClean="0">
                <a:solidFill>
                  <a:schemeClr val="bg1">
                    <a:lumMod val="95000"/>
                  </a:schemeClr>
                </a:solidFill>
              </a:rPr>
              <a:t>, Cisalpine Gaul</a:t>
            </a:r>
            <a:endParaRPr lang="en-GB" b="1" dirty="0">
              <a:solidFill>
                <a:schemeClr val="bg1">
                  <a:lumMod val="95000"/>
                </a:schemeClr>
              </a:solidFill>
            </a:endParaRPr>
          </a:p>
        </p:txBody>
      </p:sp>
      <p:pic>
        <p:nvPicPr>
          <p:cNvPr id="4" name="Grafik 3" descr="To VERCELLI 2 100_6954.JPG"/>
          <p:cNvPicPr>
            <a:picLocks noChangeAspect="1"/>
          </p:cNvPicPr>
          <p:nvPr/>
        </p:nvPicPr>
        <p:blipFill>
          <a:blip r:embed="rId2" cstate="print">
            <a:lum contrast="20000"/>
          </a:blip>
          <a:srcRect l="24609" t="6954" r="16329" b="16758"/>
          <a:stretch>
            <a:fillRect/>
          </a:stretch>
        </p:blipFill>
        <p:spPr>
          <a:xfrm>
            <a:off x="5220072" y="84628"/>
            <a:ext cx="3888432" cy="6696745"/>
          </a:xfrm>
          <a:prstGeom prst="rect">
            <a:avLst/>
          </a:prstGeom>
        </p:spPr>
      </p:pic>
      <p:sp>
        <p:nvSpPr>
          <p:cNvPr id="38" name="Textfeld 37"/>
          <p:cNvSpPr txBox="1"/>
          <p:nvPr/>
        </p:nvSpPr>
        <p:spPr>
          <a:xfrm>
            <a:off x="5220072" y="6228601"/>
            <a:ext cx="3851920" cy="584775"/>
          </a:xfrm>
          <a:prstGeom prst="rect">
            <a:avLst/>
          </a:prstGeom>
          <a:solidFill>
            <a:schemeClr val="accent2">
              <a:alpha val="69000"/>
            </a:schemeClr>
          </a:solidFill>
        </p:spPr>
        <p:style>
          <a:lnRef idx="3">
            <a:schemeClr val="lt1"/>
          </a:lnRef>
          <a:fillRef idx="1">
            <a:schemeClr val="accent2"/>
          </a:fillRef>
          <a:effectRef idx="1">
            <a:schemeClr val="accent2"/>
          </a:effectRef>
          <a:fontRef idx="minor">
            <a:schemeClr val="lt1"/>
          </a:fontRef>
        </p:style>
        <p:txBody>
          <a:bodyPr wrap="square" rtlCol="0">
            <a:spAutoFit/>
          </a:bodyPr>
          <a:lstStyle/>
          <a:p>
            <a:r>
              <a:rPr lang="en-GB" sz="1600" dirty="0" smtClean="0"/>
              <a:t>Gallo-Latin bilingual inscription, Vercelli, </a:t>
            </a:r>
            <a:br>
              <a:rPr lang="en-GB" sz="1600" dirty="0" smtClean="0"/>
            </a:br>
            <a:r>
              <a:rPr lang="en-GB" sz="1600" dirty="0" smtClean="0"/>
              <a:t>by </a:t>
            </a:r>
            <a:r>
              <a:rPr lang="en-GB" sz="1600" dirty="0" err="1" smtClean="0"/>
              <a:t>Acisius</a:t>
            </a:r>
            <a:r>
              <a:rPr lang="en-GB" sz="1600" dirty="0" smtClean="0"/>
              <a:t> </a:t>
            </a:r>
            <a:r>
              <a:rPr lang="en-GB" sz="1600" dirty="0" err="1" smtClean="0"/>
              <a:t>Argantocomaterecus</a:t>
            </a:r>
            <a:r>
              <a:rPr lang="en-GB" sz="1600" dirty="0" smtClean="0"/>
              <a:t>, c. 70 BC</a:t>
            </a:r>
            <a:endParaRPr lang="en-GB" sz="1600" dirty="0"/>
          </a:p>
        </p:txBody>
      </p:sp>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0"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edge">
                                      <p:cBhvr>
                                        <p:cTn id="7" dur="2000"/>
                                        <p:tgtEl>
                                          <p:spTgt spid="4"/>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38"/>
                                        </p:tgtEl>
                                        <p:attrNameLst>
                                          <p:attrName>style.visibility</p:attrName>
                                        </p:attrNameLst>
                                      </p:cBhvr>
                                      <p:to>
                                        <p:strVal val="visible"/>
                                      </p:to>
                                    </p:set>
                                    <p:animEffect transition="in" filter="randombar(horizontal)">
                                      <p:cBhvr>
                                        <p:cTn id="10" dur="500"/>
                                        <p:tgtEl>
                                          <p:spTgt spid="3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feld 3"/>
          <p:cNvSpPr txBox="1"/>
          <p:nvPr/>
        </p:nvSpPr>
        <p:spPr>
          <a:xfrm>
            <a:off x="3779912" y="620688"/>
            <a:ext cx="1440160" cy="369332"/>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GB" b="1" dirty="0" smtClean="0"/>
              <a:t>SENATUS</a:t>
            </a:r>
            <a:endParaRPr lang="en-GB" b="1" dirty="0"/>
          </a:p>
        </p:txBody>
      </p:sp>
      <p:sp>
        <p:nvSpPr>
          <p:cNvPr id="5" name="Textfeld 4"/>
          <p:cNvSpPr txBox="1"/>
          <p:nvPr/>
        </p:nvSpPr>
        <p:spPr>
          <a:xfrm>
            <a:off x="827584" y="5951021"/>
            <a:ext cx="5472608" cy="630942"/>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GB" sz="900" b="1" dirty="0" smtClean="0"/>
              <a:t/>
            </a:r>
            <a:br>
              <a:rPr lang="en-GB" sz="900" b="1" dirty="0" smtClean="0"/>
            </a:br>
            <a:r>
              <a:rPr lang="en-GB" b="1" dirty="0" smtClean="0"/>
              <a:t>plebs </a:t>
            </a:r>
            <a:r>
              <a:rPr lang="en-GB" b="1" dirty="0" err="1" smtClean="0"/>
              <a:t>urbana</a:t>
            </a:r>
            <a:r>
              <a:rPr lang="en-GB" b="1" dirty="0" smtClean="0"/>
              <a:t> </a:t>
            </a:r>
            <a:r>
              <a:rPr lang="en-GB" dirty="0" smtClean="0"/>
              <a:t>/ </a:t>
            </a:r>
            <a:r>
              <a:rPr lang="en-GB" dirty="0" err="1" smtClean="0"/>
              <a:t>rustica</a:t>
            </a:r>
            <a:r>
              <a:rPr lang="en-GB" dirty="0" smtClean="0"/>
              <a:t/>
            </a:r>
            <a:br>
              <a:rPr lang="en-GB" dirty="0" smtClean="0"/>
            </a:br>
            <a:endParaRPr lang="en-GB" sz="700" dirty="0"/>
          </a:p>
        </p:txBody>
      </p:sp>
      <p:sp>
        <p:nvSpPr>
          <p:cNvPr id="6" name="Textfeld 5"/>
          <p:cNvSpPr txBox="1"/>
          <p:nvPr/>
        </p:nvSpPr>
        <p:spPr>
          <a:xfrm>
            <a:off x="3347864" y="4005064"/>
            <a:ext cx="1224136" cy="646331"/>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GB" b="1" dirty="0" err="1" smtClean="0"/>
              <a:t>pater</a:t>
            </a:r>
            <a:r>
              <a:rPr lang="en-GB" b="1" dirty="0" smtClean="0"/>
              <a:t/>
            </a:r>
            <a:br>
              <a:rPr lang="en-GB" b="1" dirty="0" smtClean="0"/>
            </a:br>
            <a:r>
              <a:rPr lang="en-GB" b="1" dirty="0" err="1" smtClean="0"/>
              <a:t>familias</a:t>
            </a:r>
            <a:endParaRPr lang="en-GB" b="1" dirty="0"/>
          </a:p>
        </p:txBody>
      </p:sp>
      <p:sp>
        <p:nvSpPr>
          <p:cNvPr id="7" name="Textfeld 6"/>
          <p:cNvSpPr txBox="1"/>
          <p:nvPr/>
        </p:nvSpPr>
        <p:spPr>
          <a:xfrm>
            <a:off x="3347864" y="5374957"/>
            <a:ext cx="1224136" cy="646331"/>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GB" b="1" dirty="0" err="1" smtClean="0"/>
              <a:t>familia</a:t>
            </a:r>
            <a:r>
              <a:rPr lang="en-GB" b="1" dirty="0" smtClean="0"/>
              <a:t/>
            </a:r>
            <a:br>
              <a:rPr lang="en-GB" b="1" dirty="0" smtClean="0"/>
            </a:br>
            <a:r>
              <a:rPr lang="en-GB" dirty="0" smtClean="0"/>
              <a:t>(inc. </a:t>
            </a:r>
            <a:r>
              <a:rPr lang="en-GB" dirty="0" err="1" smtClean="0"/>
              <a:t>servi</a:t>
            </a:r>
            <a:r>
              <a:rPr lang="en-GB" dirty="0" smtClean="0"/>
              <a:t>)</a:t>
            </a:r>
            <a:endParaRPr lang="en-GB" dirty="0"/>
          </a:p>
        </p:txBody>
      </p:sp>
      <p:cxnSp>
        <p:nvCxnSpPr>
          <p:cNvPr id="8" name="Gerade Verbindung mit Pfeil 7"/>
          <p:cNvCxnSpPr>
            <a:stCxn id="6" idx="2"/>
            <a:endCxn id="7" idx="0"/>
          </p:cNvCxnSpPr>
          <p:nvPr/>
        </p:nvCxnSpPr>
        <p:spPr>
          <a:xfrm>
            <a:off x="3959932" y="4651395"/>
            <a:ext cx="0" cy="723562"/>
          </a:xfrm>
          <a:prstGeom prst="straightConnector1">
            <a:avLst/>
          </a:prstGeom>
          <a:ln w="66675">
            <a:tailEnd type="arrow"/>
          </a:ln>
        </p:spPr>
        <p:style>
          <a:lnRef idx="1">
            <a:schemeClr val="accent1"/>
          </a:lnRef>
          <a:fillRef idx="0">
            <a:schemeClr val="accent1"/>
          </a:fillRef>
          <a:effectRef idx="0">
            <a:schemeClr val="accent1"/>
          </a:effectRef>
          <a:fontRef idx="minor">
            <a:schemeClr val="tx1"/>
          </a:fontRef>
        </p:style>
      </p:cxnSp>
      <p:sp>
        <p:nvSpPr>
          <p:cNvPr id="9" name="Rechteck 8"/>
          <p:cNvSpPr/>
          <p:nvPr/>
        </p:nvSpPr>
        <p:spPr>
          <a:xfrm>
            <a:off x="467544" y="1988840"/>
            <a:ext cx="6048672" cy="4680520"/>
          </a:xfrm>
          <a:prstGeom prst="rect">
            <a:avLst/>
          </a:prstGeom>
          <a:no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itel 1"/>
          <p:cNvSpPr txBox="1">
            <a:spLocks/>
          </p:cNvSpPr>
          <p:nvPr/>
        </p:nvSpPr>
        <p:spPr>
          <a:xfrm>
            <a:off x="304800" y="457200"/>
            <a:ext cx="8686800" cy="838200"/>
          </a:xfrm>
          <a:prstGeom prst="rect">
            <a:avLst/>
          </a:prstGeom>
        </p:spPr>
        <p:txBody>
          <a:bodyPr vert="horz" anchor="ctr">
            <a:normAutofit/>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sz="3600" b="0" i="0" u="none" strike="noStrike" kern="1200" cap="all" spc="0" normalizeH="0" baseline="0" noProof="0" smtClean="0">
                <a:ln>
                  <a:noFill/>
                </a:ln>
                <a:solidFill>
                  <a:schemeClr val="accent1">
                    <a:lumMod val="20000"/>
                    <a:lumOff val="80000"/>
                  </a:schemeClr>
                </a:solidFill>
                <a:effectLst>
                  <a:reflection blurRad="12700" stA="48000" endA="300" endPos="55000" dir="5400000" sy="-90000" algn="bl" rotWithShape="0"/>
                </a:effectLst>
                <a:uLnTx/>
                <a:uFillTx/>
                <a:latin typeface="+mj-lt"/>
                <a:ea typeface="+mj-ea"/>
                <a:cs typeface="+mj-cs"/>
              </a:rPr>
              <a:t>Patronage</a:t>
            </a:r>
            <a:endParaRPr kumimoji="0" lang="en-GB" sz="3600" b="0" i="0" u="none" strike="noStrike" kern="1200" cap="all" spc="0" normalizeH="0" baseline="0" noProof="0" dirty="0">
              <a:ln>
                <a:noFill/>
              </a:ln>
              <a:solidFill>
                <a:schemeClr val="accent1">
                  <a:lumMod val="20000"/>
                  <a:lumOff val="80000"/>
                </a:schemeClr>
              </a:solidFill>
              <a:effectLst>
                <a:reflection blurRad="12700" stA="48000" endA="300" endPos="55000" dir="5400000" sy="-90000" algn="bl" rotWithShape="0"/>
              </a:effectLst>
              <a:uLnTx/>
              <a:uFillTx/>
              <a:latin typeface="+mj-lt"/>
              <a:ea typeface="+mj-ea"/>
              <a:cs typeface="+mj-cs"/>
            </a:endParaRPr>
          </a:p>
        </p:txBody>
      </p:sp>
      <p:sp>
        <p:nvSpPr>
          <p:cNvPr id="11" name="Textfeld 10"/>
          <p:cNvSpPr txBox="1"/>
          <p:nvPr/>
        </p:nvSpPr>
        <p:spPr>
          <a:xfrm>
            <a:off x="2195736" y="3717032"/>
            <a:ext cx="1224136" cy="369332"/>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GB" b="1" dirty="0" smtClean="0"/>
              <a:t>patronus</a:t>
            </a:r>
            <a:endParaRPr lang="en-GB" b="1" dirty="0"/>
          </a:p>
        </p:txBody>
      </p:sp>
      <p:sp>
        <p:nvSpPr>
          <p:cNvPr id="12" name="Textfeld 11"/>
          <p:cNvSpPr txBox="1"/>
          <p:nvPr/>
        </p:nvSpPr>
        <p:spPr>
          <a:xfrm>
            <a:off x="2195736" y="4715852"/>
            <a:ext cx="1224136" cy="369332"/>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GB" b="1" dirty="0" err="1" smtClean="0"/>
              <a:t>clientes</a:t>
            </a:r>
            <a:endParaRPr lang="en-GB" b="1" dirty="0"/>
          </a:p>
        </p:txBody>
      </p:sp>
      <p:cxnSp>
        <p:nvCxnSpPr>
          <p:cNvPr id="13" name="Gerade Verbindung mit Pfeil 12"/>
          <p:cNvCxnSpPr>
            <a:stCxn id="11" idx="2"/>
            <a:endCxn id="12" idx="0"/>
          </p:cNvCxnSpPr>
          <p:nvPr/>
        </p:nvCxnSpPr>
        <p:spPr>
          <a:xfrm>
            <a:off x="2807804" y="4086364"/>
            <a:ext cx="0" cy="629488"/>
          </a:xfrm>
          <a:prstGeom prst="straightConnector1">
            <a:avLst/>
          </a:prstGeom>
          <a:ln w="66675">
            <a:tailEnd type="arrow"/>
          </a:ln>
        </p:spPr>
        <p:style>
          <a:lnRef idx="1">
            <a:schemeClr val="accent1"/>
          </a:lnRef>
          <a:fillRef idx="0">
            <a:schemeClr val="accent1"/>
          </a:fillRef>
          <a:effectRef idx="0">
            <a:schemeClr val="accent1"/>
          </a:effectRef>
          <a:fontRef idx="minor">
            <a:schemeClr val="tx1"/>
          </a:fontRef>
        </p:style>
      </p:cxnSp>
      <p:sp>
        <p:nvSpPr>
          <p:cNvPr id="14" name="Textfeld 13"/>
          <p:cNvSpPr txBox="1"/>
          <p:nvPr/>
        </p:nvSpPr>
        <p:spPr>
          <a:xfrm>
            <a:off x="827584" y="3717032"/>
            <a:ext cx="1224136" cy="369332"/>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GB" b="1" dirty="0" smtClean="0"/>
              <a:t>patronus</a:t>
            </a:r>
            <a:endParaRPr lang="en-GB" b="1" dirty="0"/>
          </a:p>
        </p:txBody>
      </p:sp>
      <p:sp>
        <p:nvSpPr>
          <p:cNvPr id="15" name="Textfeld 14"/>
          <p:cNvSpPr txBox="1"/>
          <p:nvPr/>
        </p:nvSpPr>
        <p:spPr>
          <a:xfrm>
            <a:off x="827584" y="4715852"/>
            <a:ext cx="1224136" cy="923330"/>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GB" b="1" i="1" dirty="0" smtClean="0"/>
              <a:t>collegia</a:t>
            </a:r>
            <a:r>
              <a:rPr lang="en-GB" b="1" dirty="0" smtClean="0"/>
              <a:t/>
            </a:r>
            <a:br>
              <a:rPr lang="en-GB" b="1" dirty="0" smtClean="0"/>
            </a:br>
            <a:r>
              <a:rPr lang="en-GB" b="1" dirty="0" smtClean="0"/>
              <a:t>colleges,</a:t>
            </a:r>
            <a:br>
              <a:rPr lang="en-GB" b="1" dirty="0" smtClean="0"/>
            </a:br>
            <a:r>
              <a:rPr lang="en-GB" b="1" dirty="0" smtClean="0"/>
              <a:t>guilds</a:t>
            </a:r>
            <a:endParaRPr lang="en-GB" b="1" dirty="0"/>
          </a:p>
        </p:txBody>
      </p:sp>
      <p:cxnSp>
        <p:nvCxnSpPr>
          <p:cNvPr id="16" name="Gerade Verbindung mit Pfeil 15"/>
          <p:cNvCxnSpPr>
            <a:stCxn id="15" idx="0"/>
            <a:endCxn id="14" idx="2"/>
          </p:cNvCxnSpPr>
          <p:nvPr/>
        </p:nvCxnSpPr>
        <p:spPr>
          <a:xfrm flipV="1">
            <a:off x="1439652" y="4086364"/>
            <a:ext cx="0" cy="629488"/>
          </a:xfrm>
          <a:prstGeom prst="straightConnector1">
            <a:avLst/>
          </a:prstGeom>
          <a:ln w="66675">
            <a:tailEnd type="arrow"/>
          </a:ln>
        </p:spPr>
        <p:style>
          <a:lnRef idx="1">
            <a:schemeClr val="accent1"/>
          </a:lnRef>
          <a:fillRef idx="0">
            <a:schemeClr val="accent1"/>
          </a:fillRef>
          <a:effectRef idx="0">
            <a:schemeClr val="accent1"/>
          </a:effectRef>
          <a:fontRef idx="minor">
            <a:schemeClr val="tx1"/>
          </a:fontRef>
        </p:style>
      </p:cxnSp>
      <p:sp>
        <p:nvSpPr>
          <p:cNvPr id="17" name="Textfeld 16"/>
          <p:cNvSpPr txBox="1"/>
          <p:nvPr/>
        </p:nvSpPr>
        <p:spPr>
          <a:xfrm>
            <a:off x="1187624" y="1628800"/>
            <a:ext cx="1224136" cy="646331"/>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GB" b="1" dirty="0" smtClean="0"/>
              <a:t>patron</a:t>
            </a:r>
            <a:r>
              <a:rPr lang="en-GB" dirty="0" smtClean="0"/>
              <a:t> of the city</a:t>
            </a:r>
            <a:endParaRPr lang="en-GB" dirty="0"/>
          </a:p>
        </p:txBody>
      </p:sp>
      <p:sp>
        <p:nvSpPr>
          <p:cNvPr id="18" name="Textfeld 17"/>
          <p:cNvSpPr txBox="1"/>
          <p:nvPr/>
        </p:nvSpPr>
        <p:spPr>
          <a:xfrm>
            <a:off x="3203848" y="332656"/>
            <a:ext cx="1224136" cy="369332"/>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GB" b="1" dirty="0" smtClean="0"/>
              <a:t>princeps</a:t>
            </a:r>
            <a:endParaRPr lang="en-GB" b="1" dirty="0"/>
          </a:p>
        </p:txBody>
      </p:sp>
      <p:cxnSp>
        <p:nvCxnSpPr>
          <p:cNvPr id="19" name="Gerade Verbindung mit Pfeil 18"/>
          <p:cNvCxnSpPr>
            <a:stCxn id="12" idx="2"/>
            <a:endCxn id="20" idx="0"/>
          </p:cNvCxnSpPr>
          <p:nvPr/>
        </p:nvCxnSpPr>
        <p:spPr>
          <a:xfrm>
            <a:off x="2807804" y="5085184"/>
            <a:ext cx="36004" cy="360040"/>
          </a:xfrm>
          <a:prstGeom prst="straightConnector1">
            <a:avLst/>
          </a:prstGeom>
          <a:ln w="66675">
            <a:tailEnd type="arrow"/>
          </a:ln>
        </p:spPr>
        <p:style>
          <a:lnRef idx="1">
            <a:schemeClr val="accent1"/>
          </a:lnRef>
          <a:fillRef idx="0">
            <a:schemeClr val="accent1"/>
          </a:fillRef>
          <a:effectRef idx="0">
            <a:schemeClr val="accent1"/>
          </a:effectRef>
          <a:fontRef idx="minor">
            <a:schemeClr val="tx1"/>
          </a:fontRef>
        </p:style>
      </p:cxnSp>
      <p:sp>
        <p:nvSpPr>
          <p:cNvPr id="20" name="Textfeld 19"/>
          <p:cNvSpPr txBox="1"/>
          <p:nvPr/>
        </p:nvSpPr>
        <p:spPr>
          <a:xfrm>
            <a:off x="2231740" y="5445224"/>
            <a:ext cx="1224136" cy="646331"/>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GB" b="1" dirty="0" smtClean="0"/>
              <a:t>tenant</a:t>
            </a:r>
            <a:br>
              <a:rPr lang="en-GB" b="1" dirty="0" smtClean="0"/>
            </a:br>
            <a:r>
              <a:rPr lang="en-GB" b="1" dirty="0" smtClean="0"/>
              <a:t>farmers</a:t>
            </a:r>
            <a:endParaRPr lang="en-GB" dirty="0"/>
          </a:p>
        </p:txBody>
      </p:sp>
      <p:cxnSp>
        <p:nvCxnSpPr>
          <p:cNvPr id="21" name="Gerade Verbindung mit Pfeil 20"/>
          <p:cNvCxnSpPr>
            <a:stCxn id="14" idx="0"/>
            <a:endCxn id="23" idx="2"/>
          </p:cNvCxnSpPr>
          <p:nvPr/>
        </p:nvCxnSpPr>
        <p:spPr>
          <a:xfrm flipV="1">
            <a:off x="1439652" y="3211235"/>
            <a:ext cx="864096" cy="505797"/>
          </a:xfrm>
          <a:prstGeom prst="straightConnector1">
            <a:avLst/>
          </a:prstGeom>
          <a:ln w="66675">
            <a:tailEnd type="arrow"/>
          </a:ln>
        </p:spPr>
        <p:style>
          <a:lnRef idx="1">
            <a:schemeClr val="accent1"/>
          </a:lnRef>
          <a:fillRef idx="0">
            <a:schemeClr val="accent1"/>
          </a:fillRef>
          <a:effectRef idx="0">
            <a:schemeClr val="accent1"/>
          </a:effectRef>
          <a:fontRef idx="minor">
            <a:schemeClr val="tx1"/>
          </a:fontRef>
        </p:style>
      </p:cxnSp>
      <p:cxnSp>
        <p:nvCxnSpPr>
          <p:cNvPr id="22" name="Gerade Verbindung mit Pfeil 21"/>
          <p:cNvCxnSpPr>
            <a:endCxn id="23" idx="2"/>
          </p:cNvCxnSpPr>
          <p:nvPr/>
        </p:nvCxnSpPr>
        <p:spPr>
          <a:xfrm flipH="1" flipV="1">
            <a:off x="2303748" y="3211235"/>
            <a:ext cx="512440" cy="487213"/>
          </a:xfrm>
          <a:prstGeom prst="straightConnector1">
            <a:avLst/>
          </a:prstGeom>
          <a:ln w="66675">
            <a:tailEnd type="arrow"/>
          </a:ln>
        </p:spPr>
        <p:style>
          <a:lnRef idx="1">
            <a:schemeClr val="accent1"/>
          </a:lnRef>
          <a:fillRef idx="0">
            <a:schemeClr val="accent1"/>
          </a:fillRef>
          <a:effectRef idx="0">
            <a:schemeClr val="accent1"/>
          </a:effectRef>
          <a:fontRef idx="minor">
            <a:schemeClr val="tx1"/>
          </a:fontRef>
        </p:style>
      </p:cxnSp>
      <p:sp>
        <p:nvSpPr>
          <p:cNvPr id="23" name="Textfeld 22"/>
          <p:cNvSpPr txBox="1"/>
          <p:nvPr/>
        </p:nvSpPr>
        <p:spPr>
          <a:xfrm>
            <a:off x="1259632" y="2564904"/>
            <a:ext cx="2088232" cy="646331"/>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GB" b="1" dirty="0" smtClean="0"/>
              <a:t>decurions/ordo</a:t>
            </a:r>
            <a:r>
              <a:rPr lang="en-GB" dirty="0" smtClean="0"/>
              <a:t/>
            </a:r>
            <a:br>
              <a:rPr lang="en-GB" dirty="0" smtClean="0"/>
            </a:br>
            <a:r>
              <a:rPr lang="en-GB" dirty="0" smtClean="0"/>
              <a:t>(local sensate)</a:t>
            </a:r>
            <a:endParaRPr lang="en-GB" dirty="0"/>
          </a:p>
        </p:txBody>
      </p:sp>
      <p:cxnSp>
        <p:nvCxnSpPr>
          <p:cNvPr id="24" name="Gerade Verbindung mit Pfeil 23"/>
          <p:cNvCxnSpPr>
            <a:stCxn id="23" idx="0"/>
            <a:endCxn id="17" idx="2"/>
          </p:cNvCxnSpPr>
          <p:nvPr/>
        </p:nvCxnSpPr>
        <p:spPr>
          <a:xfrm flipH="1" flipV="1">
            <a:off x="1799692" y="2275131"/>
            <a:ext cx="504056" cy="289773"/>
          </a:xfrm>
          <a:prstGeom prst="straightConnector1">
            <a:avLst/>
          </a:prstGeom>
          <a:ln w="66675">
            <a:tailEnd type="arrow"/>
          </a:ln>
        </p:spPr>
        <p:style>
          <a:lnRef idx="1">
            <a:schemeClr val="accent1"/>
          </a:lnRef>
          <a:fillRef idx="0">
            <a:schemeClr val="accent1"/>
          </a:fillRef>
          <a:effectRef idx="0">
            <a:schemeClr val="accent1"/>
          </a:effectRef>
          <a:fontRef idx="minor">
            <a:schemeClr val="tx1"/>
          </a:fontRef>
        </p:style>
      </p:cxnSp>
      <p:sp>
        <p:nvSpPr>
          <p:cNvPr id="25" name="Textfeld 24"/>
          <p:cNvSpPr txBox="1"/>
          <p:nvPr/>
        </p:nvSpPr>
        <p:spPr>
          <a:xfrm>
            <a:off x="2555776" y="1628800"/>
            <a:ext cx="1224136" cy="646331"/>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GB" b="1" dirty="0" smtClean="0"/>
              <a:t>flamen</a:t>
            </a:r>
            <a:r>
              <a:rPr lang="en-GB" dirty="0" smtClean="0"/>
              <a:t/>
            </a:r>
            <a:br>
              <a:rPr lang="en-GB" dirty="0" smtClean="0"/>
            </a:br>
            <a:r>
              <a:rPr lang="en-GB" dirty="0" err="1" smtClean="0"/>
              <a:t>imp.cult</a:t>
            </a:r>
            <a:endParaRPr lang="en-GB" dirty="0"/>
          </a:p>
        </p:txBody>
      </p:sp>
      <p:cxnSp>
        <p:nvCxnSpPr>
          <p:cNvPr id="26" name="Gerade Verbindung mit Pfeil 25"/>
          <p:cNvCxnSpPr>
            <a:stCxn id="23" idx="0"/>
            <a:endCxn id="25" idx="2"/>
          </p:cNvCxnSpPr>
          <p:nvPr/>
        </p:nvCxnSpPr>
        <p:spPr>
          <a:xfrm flipV="1">
            <a:off x="2303748" y="2275131"/>
            <a:ext cx="864096" cy="289773"/>
          </a:xfrm>
          <a:prstGeom prst="straightConnector1">
            <a:avLst/>
          </a:prstGeom>
          <a:ln w="66675">
            <a:tailEnd type="arrow"/>
          </a:ln>
        </p:spPr>
        <p:style>
          <a:lnRef idx="1">
            <a:schemeClr val="accent1"/>
          </a:lnRef>
          <a:fillRef idx="0">
            <a:schemeClr val="accent1"/>
          </a:fillRef>
          <a:effectRef idx="0">
            <a:schemeClr val="accent1"/>
          </a:effectRef>
          <a:fontRef idx="minor">
            <a:schemeClr val="tx1"/>
          </a:fontRef>
        </p:style>
      </p:cxnSp>
      <p:cxnSp>
        <p:nvCxnSpPr>
          <p:cNvPr id="27" name="Gerade Verbindung mit Pfeil 26"/>
          <p:cNvCxnSpPr>
            <a:stCxn id="25" idx="0"/>
            <a:endCxn id="18" idx="2"/>
          </p:cNvCxnSpPr>
          <p:nvPr/>
        </p:nvCxnSpPr>
        <p:spPr>
          <a:xfrm flipV="1">
            <a:off x="3167844" y="701988"/>
            <a:ext cx="648072" cy="926812"/>
          </a:xfrm>
          <a:prstGeom prst="straightConnector1">
            <a:avLst/>
          </a:prstGeom>
          <a:ln w="66675">
            <a:tailEnd type="arrow"/>
          </a:ln>
        </p:spPr>
        <p:style>
          <a:lnRef idx="1">
            <a:schemeClr val="accent1"/>
          </a:lnRef>
          <a:fillRef idx="0">
            <a:schemeClr val="accent1"/>
          </a:fillRef>
          <a:effectRef idx="0">
            <a:schemeClr val="accent1"/>
          </a:effectRef>
          <a:fontRef idx="minor">
            <a:schemeClr val="tx1"/>
          </a:fontRef>
        </p:style>
      </p:cxnSp>
      <p:cxnSp>
        <p:nvCxnSpPr>
          <p:cNvPr id="28" name="Gerade Verbindung mit Pfeil 27"/>
          <p:cNvCxnSpPr>
            <a:endCxn id="18" idx="2"/>
          </p:cNvCxnSpPr>
          <p:nvPr/>
        </p:nvCxnSpPr>
        <p:spPr>
          <a:xfrm flipH="1" flipV="1">
            <a:off x="3815916" y="701988"/>
            <a:ext cx="1548172" cy="5247292"/>
          </a:xfrm>
          <a:prstGeom prst="straightConnector1">
            <a:avLst/>
          </a:prstGeom>
          <a:ln w="66675">
            <a:tailEnd type="arrow"/>
          </a:ln>
        </p:spPr>
        <p:style>
          <a:lnRef idx="1">
            <a:schemeClr val="accent1"/>
          </a:lnRef>
          <a:fillRef idx="0">
            <a:schemeClr val="accent1"/>
          </a:fillRef>
          <a:effectRef idx="0">
            <a:schemeClr val="accent1"/>
          </a:effectRef>
          <a:fontRef idx="minor">
            <a:schemeClr val="tx1"/>
          </a:fontRef>
        </p:style>
      </p:cxnSp>
      <p:cxnSp>
        <p:nvCxnSpPr>
          <p:cNvPr id="29" name="Gerade Verbindung mit Pfeil 28"/>
          <p:cNvCxnSpPr/>
          <p:nvPr/>
        </p:nvCxnSpPr>
        <p:spPr>
          <a:xfrm flipV="1">
            <a:off x="1835696" y="1340768"/>
            <a:ext cx="1008112" cy="269448"/>
          </a:xfrm>
          <a:prstGeom prst="straightConnector1">
            <a:avLst/>
          </a:prstGeom>
          <a:ln w="66675">
            <a:tailEnd type="arrow"/>
          </a:ln>
        </p:spPr>
        <p:style>
          <a:lnRef idx="1">
            <a:schemeClr val="accent1"/>
          </a:lnRef>
          <a:fillRef idx="0">
            <a:schemeClr val="accent1"/>
          </a:fillRef>
          <a:effectRef idx="0">
            <a:schemeClr val="accent1"/>
          </a:effectRef>
          <a:fontRef idx="minor">
            <a:schemeClr val="tx1"/>
          </a:fontRef>
        </p:style>
      </p:cxnSp>
      <p:sp>
        <p:nvSpPr>
          <p:cNvPr id="30" name="Textfeld 29"/>
          <p:cNvSpPr txBox="1"/>
          <p:nvPr/>
        </p:nvSpPr>
        <p:spPr>
          <a:xfrm>
            <a:off x="2231740" y="692696"/>
            <a:ext cx="1224136" cy="646331"/>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GB" dirty="0" smtClean="0"/>
              <a:t>prov. </a:t>
            </a:r>
            <a:r>
              <a:rPr lang="en-GB" b="1" dirty="0" smtClean="0"/>
              <a:t>governor</a:t>
            </a:r>
            <a:endParaRPr lang="en-GB" b="1" dirty="0"/>
          </a:p>
        </p:txBody>
      </p:sp>
      <p:cxnSp>
        <p:nvCxnSpPr>
          <p:cNvPr id="31" name="Gerade Verbindung mit Pfeil 30"/>
          <p:cNvCxnSpPr>
            <a:endCxn id="30" idx="2"/>
          </p:cNvCxnSpPr>
          <p:nvPr/>
        </p:nvCxnSpPr>
        <p:spPr>
          <a:xfrm flipH="1" flipV="1">
            <a:off x="2843808" y="1339027"/>
            <a:ext cx="252028" cy="291515"/>
          </a:xfrm>
          <a:prstGeom prst="straightConnector1">
            <a:avLst/>
          </a:prstGeom>
          <a:ln w="66675">
            <a:tailEnd type="arrow"/>
          </a:ln>
        </p:spPr>
        <p:style>
          <a:lnRef idx="1">
            <a:schemeClr val="accent1"/>
          </a:lnRef>
          <a:fillRef idx="0">
            <a:schemeClr val="accent1"/>
          </a:fillRef>
          <a:effectRef idx="0">
            <a:schemeClr val="accent1"/>
          </a:effectRef>
          <a:fontRef idx="minor">
            <a:schemeClr val="tx1"/>
          </a:fontRef>
        </p:style>
      </p:cxnSp>
      <p:sp>
        <p:nvSpPr>
          <p:cNvPr id="32" name="Textfeld 31"/>
          <p:cNvSpPr txBox="1"/>
          <p:nvPr/>
        </p:nvSpPr>
        <p:spPr>
          <a:xfrm>
            <a:off x="4932040" y="2031231"/>
            <a:ext cx="1440160" cy="461665"/>
          </a:xfrm>
          <a:prstGeom prst="rect">
            <a:avLst/>
          </a:prstGeom>
          <a:noFill/>
        </p:spPr>
        <p:txBody>
          <a:bodyPr wrap="square" rtlCol="0">
            <a:spAutoFit/>
          </a:bodyPr>
          <a:lstStyle/>
          <a:p>
            <a:r>
              <a:rPr lang="en-GB" sz="2400" b="1" dirty="0" smtClean="0">
                <a:solidFill>
                  <a:srgbClr val="92D050"/>
                </a:solidFill>
                <a:effectLst>
                  <a:outerShdw blurRad="38100" dist="38100" dir="2700000" algn="tl">
                    <a:srgbClr val="000000">
                      <a:alpha val="43137"/>
                    </a:srgbClr>
                  </a:outerShdw>
                </a:effectLst>
              </a:rPr>
              <a:t>Local City</a:t>
            </a:r>
            <a:endParaRPr lang="en-GB" sz="2400" b="1" dirty="0">
              <a:solidFill>
                <a:srgbClr val="92D050"/>
              </a:solidFill>
              <a:effectLst>
                <a:outerShdw blurRad="38100" dist="38100" dir="2700000" algn="tl">
                  <a:srgbClr val="000000">
                    <a:alpha val="43137"/>
                  </a:srgbClr>
                </a:outerShdw>
              </a:effectLst>
            </a:endParaRPr>
          </a:p>
        </p:txBody>
      </p:sp>
      <p:sp>
        <p:nvSpPr>
          <p:cNvPr id="33" name="Titel 1"/>
          <p:cNvSpPr txBox="1">
            <a:spLocks/>
          </p:cNvSpPr>
          <p:nvPr/>
        </p:nvSpPr>
        <p:spPr>
          <a:xfrm>
            <a:off x="4572000" y="332656"/>
            <a:ext cx="4572000" cy="838200"/>
          </a:xfrm>
          <a:prstGeom prst="rect">
            <a:avLst/>
          </a:prstGeom>
        </p:spPr>
        <p:txBody>
          <a:bodyPr vert="horz" anchor="ctr">
            <a:normAutofit fontScale="92500"/>
          </a:body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en-GB" sz="3600" b="0" i="0" u="none" strike="noStrike" kern="1200" cap="all" spc="0" normalizeH="0" baseline="0" noProof="0" dirty="0" smtClean="0">
                <a:ln>
                  <a:noFill/>
                </a:ln>
                <a:solidFill>
                  <a:schemeClr val="accent1">
                    <a:lumMod val="20000"/>
                    <a:lumOff val="80000"/>
                  </a:schemeClr>
                </a:solidFill>
                <a:effectLst>
                  <a:reflection blurRad="12700" stA="48000" endA="300" endPos="55000" dir="5400000" sy="-90000" algn="bl" rotWithShape="0"/>
                </a:effectLst>
                <a:uLnTx/>
                <a:uFillTx/>
                <a:latin typeface="+mj-lt"/>
                <a:ea typeface="+mj-ea"/>
                <a:cs typeface="+mj-cs"/>
              </a:rPr>
              <a:t>INTEGRATION/MOBILITY</a:t>
            </a:r>
            <a:endParaRPr kumimoji="0" lang="en-GB" sz="3600" b="0" i="0" u="none" strike="noStrike" kern="1200" cap="all" spc="0" normalizeH="0" baseline="0" noProof="0" dirty="0">
              <a:ln>
                <a:noFill/>
              </a:ln>
              <a:solidFill>
                <a:schemeClr val="accent1">
                  <a:lumMod val="20000"/>
                  <a:lumOff val="80000"/>
                </a:schemeClr>
              </a:solidFill>
              <a:effectLst>
                <a:reflection blurRad="12700" stA="48000" endA="300" endPos="55000" dir="5400000" sy="-90000" algn="bl" rotWithShape="0"/>
              </a:effectLst>
              <a:uLnTx/>
              <a:uFillTx/>
              <a:latin typeface="+mj-lt"/>
              <a:ea typeface="+mj-ea"/>
              <a:cs typeface="+mj-cs"/>
            </a:endParaRPr>
          </a:p>
        </p:txBody>
      </p:sp>
      <p:sp>
        <p:nvSpPr>
          <p:cNvPr id="34" name="Nach oben gebogener Pfeil 33"/>
          <p:cNvSpPr/>
          <p:nvPr/>
        </p:nvSpPr>
        <p:spPr>
          <a:xfrm>
            <a:off x="3347864" y="908720"/>
            <a:ext cx="1584176" cy="2160240"/>
          </a:xfrm>
          <a:prstGeom prst="bentUpArrow">
            <a:avLst/>
          </a:prstGeom>
          <a:solidFill>
            <a:srgbClr val="FFFF00">
              <a:alpha val="6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Textfeld 34"/>
          <p:cNvSpPr txBox="1"/>
          <p:nvPr/>
        </p:nvSpPr>
        <p:spPr>
          <a:xfrm>
            <a:off x="5940152" y="1178168"/>
            <a:ext cx="2987824" cy="738664"/>
          </a:xfrm>
          <a:prstGeom prst="rect">
            <a:avLst/>
          </a:prstGeom>
          <a:noFill/>
        </p:spPr>
        <p:txBody>
          <a:bodyPr wrap="square" rtlCol="0">
            <a:spAutoFit/>
          </a:bodyPr>
          <a:lstStyle/>
          <a:p>
            <a:pPr algn="r"/>
            <a:r>
              <a:rPr lang="en-GB" b="1" dirty="0" smtClean="0">
                <a:solidFill>
                  <a:schemeClr val="bg1">
                    <a:lumMod val="95000"/>
                  </a:schemeClr>
                </a:solidFill>
              </a:rPr>
              <a:t>For example, the city of </a:t>
            </a:r>
            <a:r>
              <a:rPr lang="en-GB" sz="2400" b="1" dirty="0" smtClean="0">
                <a:solidFill>
                  <a:schemeClr val="bg1">
                    <a:lumMod val="95000"/>
                  </a:schemeClr>
                </a:solidFill>
              </a:rPr>
              <a:t>Vercelli</a:t>
            </a:r>
            <a:r>
              <a:rPr lang="en-GB" b="1" dirty="0" smtClean="0">
                <a:solidFill>
                  <a:schemeClr val="bg1">
                    <a:lumMod val="95000"/>
                  </a:schemeClr>
                </a:solidFill>
              </a:rPr>
              <a:t>, Cisalpine Gaul</a:t>
            </a:r>
            <a:endParaRPr lang="en-GB" b="1" dirty="0">
              <a:solidFill>
                <a:schemeClr val="bg1">
                  <a:lumMod val="95000"/>
                </a:schemeClr>
              </a:solidFill>
            </a:endParaRPr>
          </a:p>
        </p:txBody>
      </p:sp>
      <p:pic>
        <p:nvPicPr>
          <p:cNvPr id="38" name="Grafik 37" descr="RH 30 Vercelli Domitia Vetilia 100_7429n small.jpg"/>
          <p:cNvPicPr>
            <a:picLocks noChangeAspect="1"/>
          </p:cNvPicPr>
          <p:nvPr/>
        </p:nvPicPr>
        <p:blipFill>
          <a:blip r:embed="rId2" cstate="print">
            <a:lum contrast="20000"/>
          </a:blip>
          <a:stretch>
            <a:fillRect/>
          </a:stretch>
        </p:blipFill>
        <p:spPr>
          <a:xfrm>
            <a:off x="4717142" y="0"/>
            <a:ext cx="4426858" cy="6858000"/>
          </a:xfrm>
          <a:prstGeom prst="rect">
            <a:avLst/>
          </a:prstGeom>
        </p:spPr>
      </p:pic>
      <p:sp>
        <p:nvSpPr>
          <p:cNvPr id="39" name="Textfeld 38"/>
          <p:cNvSpPr txBox="1"/>
          <p:nvPr/>
        </p:nvSpPr>
        <p:spPr>
          <a:xfrm>
            <a:off x="5436096" y="4653136"/>
            <a:ext cx="3672408" cy="2092881"/>
          </a:xfrm>
          <a:prstGeom prst="rect">
            <a:avLst/>
          </a:prstGeom>
          <a:gradFill>
            <a:gsLst>
              <a:gs pos="0">
                <a:schemeClr val="dk1">
                  <a:tint val="30000"/>
                  <a:satMod val="250000"/>
                  <a:alpha val="57000"/>
                </a:schemeClr>
              </a:gs>
              <a:gs pos="72000">
                <a:schemeClr val="dk1">
                  <a:tint val="75000"/>
                  <a:satMod val="210000"/>
                </a:schemeClr>
              </a:gs>
              <a:gs pos="100000">
                <a:schemeClr val="dk1">
                  <a:tint val="85000"/>
                  <a:satMod val="210000"/>
                </a:schemeClr>
              </a:gs>
            </a:gsLst>
          </a:gradFill>
        </p:spPr>
        <p:style>
          <a:lnRef idx="1">
            <a:schemeClr val="dk1"/>
          </a:lnRef>
          <a:fillRef idx="2">
            <a:schemeClr val="dk1"/>
          </a:fillRef>
          <a:effectRef idx="1">
            <a:schemeClr val="dk1"/>
          </a:effectRef>
          <a:fontRef idx="minor">
            <a:schemeClr val="dk1"/>
          </a:fontRef>
        </p:style>
        <p:txBody>
          <a:bodyPr wrap="square" rtlCol="0">
            <a:spAutoFit/>
          </a:bodyPr>
          <a:lstStyle/>
          <a:p>
            <a:r>
              <a:rPr lang="en-GB" sz="1600" i="1" dirty="0" err="1" smtClean="0"/>
              <a:t>Domitia</a:t>
            </a:r>
            <a:r>
              <a:rPr lang="en-GB" sz="1600" i="1" dirty="0" smtClean="0"/>
              <a:t> </a:t>
            </a:r>
            <a:r>
              <a:rPr lang="en-GB" sz="1600" i="1" dirty="0" err="1" smtClean="0"/>
              <a:t>Vettilla</a:t>
            </a:r>
            <a:endParaRPr lang="en-GB" sz="1600" i="1" dirty="0" smtClean="0"/>
          </a:p>
          <a:p>
            <a:pPr>
              <a:buFont typeface="Wingdings" pitchFamily="2" charset="2"/>
              <a:buChar char="v"/>
            </a:pPr>
            <a:r>
              <a:rPr lang="en-GB" sz="1600" dirty="0" smtClean="0"/>
              <a:t> daughter of </a:t>
            </a:r>
            <a:r>
              <a:rPr lang="en-GB" sz="1600" dirty="0" err="1" smtClean="0"/>
              <a:t>Domitius</a:t>
            </a:r>
            <a:r>
              <a:rPr lang="en-GB" sz="1600" dirty="0" smtClean="0"/>
              <a:t> </a:t>
            </a:r>
            <a:r>
              <a:rPr lang="en-GB" sz="1600" dirty="0" err="1" smtClean="0"/>
              <a:t>Patruinus</a:t>
            </a:r>
            <a:r>
              <a:rPr lang="en-GB" sz="1600" dirty="0" smtClean="0"/>
              <a:t> </a:t>
            </a:r>
          </a:p>
          <a:p>
            <a:pPr>
              <a:buFont typeface="Wingdings" pitchFamily="2" charset="2"/>
              <a:buChar char="v"/>
            </a:pPr>
            <a:r>
              <a:rPr lang="en-GB" sz="1600" dirty="0" smtClean="0"/>
              <a:t>honoured by the </a:t>
            </a:r>
            <a:r>
              <a:rPr lang="en-GB" sz="1600" i="1" dirty="0" err="1" smtClean="0"/>
              <a:t>seuiri</a:t>
            </a:r>
            <a:r>
              <a:rPr lang="en-GB" sz="1600" i="1" dirty="0" smtClean="0"/>
              <a:t> </a:t>
            </a:r>
            <a:r>
              <a:rPr lang="en-GB" sz="1600" i="1" dirty="0" err="1" smtClean="0"/>
              <a:t>Augustales</a:t>
            </a:r>
            <a:r>
              <a:rPr lang="en-GB" sz="1600" i="1" dirty="0" smtClean="0"/>
              <a:t> socii cultures </a:t>
            </a:r>
            <a:r>
              <a:rPr lang="en-GB" sz="1600" i="1" dirty="0" err="1" smtClean="0"/>
              <a:t>domus</a:t>
            </a:r>
            <a:r>
              <a:rPr lang="en-GB" sz="1600" i="1" dirty="0" smtClean="0"/>
              <a:t> </a:t>
            </a:r>
            <a:r>
              <a:rPr lang="en-GB" sz="1600" i="1" dirty="0" err="1" smtClean="0"/>
              <a:t>divinae</a:t>
            </a:r>
            <a:r>
              <a:rPr lang="en-GB" sz="1600" dirty="0" smtClean="0"/>
              <a:t> of Vercellae </a:t>
            </a:r>
          </a:p>
          <a:p>
            <a:pPr>
              <a:buFont typeface="Wingdings" pitchFamily="2" charset="2"/>
              <a:buChar char="v"/>
            </a:pPr>
            <a:r>
              <a:rPr lang="en-GB" sz="1600" dirty="0" smtClean="0"/>
              <a:t> wife of </a:t>
            </a:r>
            <a:r>
              <a:rPr lang="en-GB" sz="1600" dirty="0" err="1" smtClean="0"/>
              <a:t>Lucius</a:t>
            </a:r>
            <a:r>
              <a:rPr lang="en-GB" sz="1600" dirty="0" smtClean="0"/>
              <a:t> </a:t>
            </a:r>
            <a:r>
              <a:rPr lang="en-GB" sz="1600" dirty="0" err="1" smtClean="0"/>
              <a:t>Roscius</a:t>
            </a:r>
            <a:r>
              <a:rPr lang="en-GB" sz="1600" dirty="0" smtClean="0"/>
              <a:t> </a:t>
            </a:r>
            <a:r>
              <a:rPr lang="en-GB" sz="1600" dirty="0" err="1" smtClean="0"/>
              <a:t>Paculus</a:t>
            </a:r>
            <a:r>
              <a:rPr lang="en-GB" sz="1600" dirty="0" smtClean="0"/>
              <a:t>, </a:t>
            </a:r>
            <a:r>
              <a:rPr lang="en-GB" sz="1600" i="1" dirty="0" smtClean="0"/>
              <a:t>consul </a:t>
            </a:r>
            <a:r>
              <a:rPr lang="en-GB" sz="1600" i="1" dirty="0" err="1" smtClean="0"/>
              <a:t>designatus</a:t>
            </a:r>
            <a:r>
              <a:rPr lang="en-GB" sz="1600" dirty="0" smtClean="0"/>
              <a:t> and </a:t>
            </a:r>
            <a:r>
              <a:rPr lang="en-GB" sz="1600" i="1" dirty="0" smtClean="0"/>
              <a:t>consul </a:t>
            </a:r>
            <a:r>
              <a:rPr lang="en-GB" sz="1600" i="1" dirty="0" err="1" smtClean="0"/>
              <a:t>suffragationis</a:t>
            </a:r>
            <a:endParaRPr lang="en-GB" sz="1600" i="1" dirty="0" smtClean="0"/>
          </a:p>
          <a:p>
            <a:pPr lvl="1">
              <a:buFont typeface="Wingdings" pitchFamily="2" charset="2"/>
              <a:buChar char="v"/>
            </a:pPr>
            <a:r>
              <a:rPr lang="en-GB" sz="1600" dirty="0" smtClean="0"/>
              <a:t> </a:t>
            </a:r>
            <a:r>
              <a:rPr lang="en-GB" sz="1600" dirty="0" smtClean="0">
                <a:sym typeface="Wingdings" pitchFamily="2" charset="2"/>
              </a:rPr>
              <a:t></a:t>
            </a:r>
            <a:r>
              <a:rPr lang="en-GB" sz="1600" b="1" dirty="0" smtClean="0">
                <a:sym typeface="Wingdings" pitchFamily="2" charset="2"/>
              </a:rPr>
              <a:t>Hispania</a:t>
            </a:r>
            <a:r>
              <a:rPr lang="en-GB" sz="1600" b="1" dirty="0" smtClean="0"/>
              <a:t> </a:t>
            </a:r>
            <a:endParaRPr lang="en-GB" sz="1600" b="1" dirty="0"/>
          </a:p>
        </p:txBody>
      </p:sp>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0" presetClass="entr" presetSubtype="0" fill="hold" nodeType="afterEffect">
                                  <p:stCondLst>
                                    <p:cond delay="0"/>
                                  </p:stCondLst>
                                  <p:childTnLst>
                                    <p:set>
                                      <p:cBhvr>
                                        <p:cTn id="6" dur="1" fill="hold">
                                          <p:stCondLst>
                                            <p:cond delay="0"/>
                                          </p:stCondLst>
                                        </p:cTn>
                                        <p:tgtEl>
                                          <p:spTgt spid="38"/>
                                        </p:tgtEl>
                                        <p:attrNameLst>
                                          <p:attrName>style.visibility</p:attrName>
                                        </p:attrNameLst>
                                      </p:cBhvr>
                                      <p:to>
                                        <p:strVal val="visible"/>
                                      </p:to>
                                    </p:set>
                                    <p:animEffect transition="in" filter="wedge">
                                      <p:cBhvr>
                                        <p:cTn id="7" dur="2000"/>
                                        <p:tgtEl>
                                          <p:spTgt spid="38"/>
                                        </p:tgtEl>
                                      </p:cBhvr>
                                    </p:animEffect>
                                  </p:childTnLst>
                                </p:cTn>
                              </p:par>
                            </p:childTnLst>
                          </p:cTn>
                        </p:par>
                        <p:par>
                          <p:cTn id="8" fill="hold">
                            <p:stCondLst>
                              <p:cond delay="2000"/>
                            </p:stCondLst>
                            <p:childTnLst>
                              <p:par>
                                <p:cTn id="9" presetID="20" presetClass="entr" presetSubtype="0" fill="hold" grpId="0" nodeType="afterEffect">
                                  <p:stCondLst>
                                    <p:cond delay="0"/>
                                  </p:stCondLst>
                                  <p:childTnLst>
                                    <p:set>
                                      <p:cBhvr>
                                        <p:cTn id="10" dur="1" fill="hold">
                                          <p:stCondLst>
                                            <p:cond delay="0"/>
                                          </p:stCondLst>
                                        </p:cTn>
                                        <p:tgtEl>
                                          <p:spTgt spid="39"/>
                                        </p:tgtEl>
                                        <p:attrNameLst>
                                          <p:attrName>style.visibility</p:attrName>
                                        </p:attrNameLst>
                                      </p:cBhvr>
                                      <p:to>
                                        <p:strVal val="visible"/>
                                      </p:to>
                                    </p:set>
                                    <p:animEffect transition="in" filter="wedge">
                                      <p:cBhvr>
                                        <p:cTn id="11" dur="2000"/>
                                        <p:tgtEl>
                                          <p:spTgt spid="3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feld 4"/>
          <p:cNvSpPr txBox="1"/>
          <p:nvPr/>
        </p:nvSpPr>
        <p:spPr>
          <a:xfrm>
            <a:off x="3779912" y="620688"/>
            <a:ext cx="1440160" cy="369332"/>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GB" b="1" dirty="0" smtClean="0"/>
              <a:t>SENATUS</a:t>
            </a:r>
            <a:endParaRPr lang="en-GB" b="1" dirty="0"/>
          </a:p>
        </p:txBody>
      </p:sp>
      <p:sp>
        <p:nvSpPr>
          <p:cNvPr id="6" name="Textfeld 5"/>
          <p:cNvSpPr txBox="1"/>
          <p:nvPr/>
        </p:nvSpPr>
        <p:spPr>
          <a:xfrm>
            <a:off x="827584" y="5951021"/>
            <a:ext cx="5472608" cy="630942"/>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GB" sz="900" b="1" dirty="0" smtClean="0"/>
              <a:t/>
            </a:r>
            <a:br>
              <a:rPr lang="en-GB" sz="900" b="1" dirty="0" smtClean="0"/>
            </a:br>
            <a:r>
              <a:rPr lang="en-GB" b="1" dirty="0" smtClean="0"/>
              <a:t>plebs </a:t>
            </a:r>
            <a:r>
              <a:rPr lang="en-GB" b="1" dirty="0" err="1" smtClean="0"/>
              <a:t>urbana</a:t>
            </a:r>
            <a:r>
              <a:rPr lang="en-GB" b="1" dirty="0" smtClean="0"/>
              <a:t> </a:t>
            </a:r>
            <a:r>
              <a:rPr lang="en-GB" dirty="0" smtClean="0"/>
              <a:t>/ </a:t>
            </a:r>
            <a:r>
              <a:rPr lang="en-GB" dirty="0" err="1" smtClean="0"/>
              <a:t>rustica</a:t>
            </a:r>
            <a:r>
              <a:rPr lang="en-GB" dirty="0" smtClean="0"/>
              <a:t/>
            </a:r>
            <a:br>
              <a:rPr lang="en-GB" dirty="0" smtClean="0"/>
            </a:br>
            <a:endParaRPr lang="en-GB" sz="700" dirty="0"/>
          </a:p>
        </p:txBody>
      </p:sp>
      <p:sp>
        <p:nvSpPr>
          <p:cNvPr id="7" name="Textfeld 6"/>
          <p:cNvSpPr txBox="1"/>
          <p:nvPr/>
        </p:nvSpPr>
        <p:spPr>
          <a:xfrm>
            <a:off x="3347864" y="4005064"/>
            <a:ext cx="1224136" cy="646331"/>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GB" b="1" dirty="0" err="1" smtClean="0"/>
              <a:t>pater</a:t>
            </a:r>
            <a:r>
              <a:rPr lang="en-GB" b="1" dirty="0" smtClean="0"/>
              <a:t/>
            </a:r>
            <a:br>
              <a:rPr lang="en-GB" b="1" dirty="0" smtClean="0"/>
            </a:br>
            <a:r>
              <a:rPr lang="en-GB" b="1" dirty="0" err="1" smtClean="0"/>
              <a:t>familias</a:t>
            </a:r>
            <a:endParaRPr lang="en-GB" b="1" dirty="0"/>
          </a:p>
        </p:txBody>
      </p:sp>
      <p:sp>
        <p:nvSpPr>
          <p:cNvPr id="8" name="Textfeld 7"/>
          <p:cNvSpPr txBox="1"/>
          <p:nvPr/>
        </p:nvSpPr>
        <p:spPr>
          <a:xfrm>
            <a:off x="3347864" y="5374957"/>
            <a:ext cx="1224136" cy="646331"/>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GB" b="1" dirty="0" err="1" smtClean="0"/>
              <a:t>familia</a:t>
            </a:r>
            <a:r>
              <a:rPr lang="en-GB" b="1" dirty="0" smtClean="0"/>
              <a:t/>
            </a:r>
            <a:br>
              <a:rPr lang="en-GB" b="1" dirty="0" smtClean="0"/>
            </a:br>
            <a:r>
              <a:rPr lang="en-GB" dirty="0" smtClean="0"/>
              <a:t>(inc. </a:t>
            </a:r>
            <a:r>
              <a:rPr lang="en-GB" dirty="0" err="1" smtClean="0"/>
              <a:t>servi</a:t>
            </a:r>
            <a:r>
              <a:rPr lang="en-GB" dirty="0" smtClean="0"/>
              <a:t>)</a:t>
            </a:r>
            <a:endParaRPr lang="en-GB" dirty="0"/>
          </a:p>
        </p:txBody>
      </p:sp>
      <p:cxnSp>
        <p:nvCxnSpPr>
          <p:cNvPr id="9" name="Gerade Verbindung mit Pfeil 8"/>
          <p:cNvCxnSpPr>
            <a:stCxn id="7" idx="2"/>
            <a:endCxn id="8" idx="0"/>
          </p:cNvCxnSpPr>
          <p:nvPr/>
        </p:nvCxnSpPr>
        <p:spPr>
          <a:xfrm>
            <a:off x="3959932" y="4651395"/>
            <a:ext cx="0" cy="723562"/>
          </a:xfrm>
          <a:prstGeom prst="straightConnector1">
            <a:avLst/>
          </a:prstGeom>
          <a:ln w="66675">
            <a:tailEnd type="arrow"/>
          </a:ln>
        </p:spPr>
        <p:style>
          <a:lnRef idx="1">
            <a:schemeClr val="accent1"/>
          </a:lnRef>
          <a:fillRef idx="0">
            <a:schemeClr val="accent1"/>
          </a:fillRef>
          <a:effectRef idx="0">
            <a:schemeClr val="accent1"/>
          </a:effectRef>
          <a:fontRef idx="minor">
            <a:schemeClr val="tx1"/>
          </a:fontRef>
        </p:style>
      </p:cxnSp>
      <p:sp>
        <p:nvSpPr>
          <p:cNvPr id="10" name="Rechteck 9"/>
          <p:cNvSpPr/>
          <p:nvPr/>
        </p:nvSpPr>
        <p:spPr>
          <a:xfrm>
            <a:off x="467544" y="1988840"/>
            <a:ext cx="6048672" cy="4680520"/>
          </a:xfrm>
          <a:prstGeom prst="rect">
            <a:avLst/>
          </a:prstGeom>
          <a:no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itel 1"/>
          <p:cNvSpPr txBox="1">
            <a:spLocks/>
          </p:cNvSpPr>
          <p:nvPr/>
        </p:nvSpPr>
        <p:spPr>
          <a:xfrm>
            <a:off x="304800" y="457200"/>
            <a:ext cx="8686800" cy="838200"/>
          </a:xfrm>
          <a:prstGeom prst="rect">
            <a:avLst/>
          </a:prstGeom>
        </p:spPr>
        <p:txBody>
          <a:bodyPr vert="horz" anchor="ctr">
            <a:normAutofit/>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sz="3600" b="0" i="0" u="none" strike="noStrike" kern="1200" cap="all" spc="0" normalizeH="0" baseline="0" noProof="0" smtClean="0">
                <a:ln>
                  <a:noFill/>
                </a:ln>
                <a:solidFill>
                  <a:schemeClr val="accent1">
                    <a:lumMod val="20000"/>
                    <a:lumOff val="80000"/>
                  </a:schemeClr>
                </a:solidFill>
                <a:effectLst>
                  <a:reflection blurRad="12700" stA="48000" endA="300" endPos="55000" dir="5400000" sy="-90000" algn="bl" rotWithShape="0"/>
                </a:effectLst>
                <a:uLnTx/>
                <a:uFillTx/>
                <a:latin typeface="+mj-lt"/>
                <a:ea typeface="+mj-ea"/>
                <a:cs typeface="+mj-cs"/>
              </a:rPr>
              <a:t>Patronage</a:t>
            </a:r>
            <a:endParaRPr kumimoji="0" lang="en-GB" sz="3600" b="0" i="0" u="none" strike="noStrike" kern="1200" cap="all" spc="0" normalizeH="0" baseline="0" noProof="0" dirty="0">
              <a:ln>
                <a:noFill/>
              </a:ln>
              <a:solidFill>
                <a:schemeClr val="accent1">
                  <a:lumMod val="20000"/>
                  <a:lumOff val="80000"/>
                </a:schemeClr>
              </a:solidFill>
              <a:effectLst>
                <a:reflection blurRad="12700" stA="48000" endA="300" endPos="55000" dir="5400000" sy="-90000" algn="bl" rotWithShape="0"/>
              </a:effectLst>
              <a:uLnTx/>
              <a:uFillTx/>
              <a:latin typeface="+mj-lt"/>
              <a:ea typeface="+mj-ea"/>
              <a:cs typeface="+mj-cs"/>
            </a:endParaRPr>
          </a:p>
        </p:txBody>
      </p:sp>
      <p:sp>
        <p:nvSpPr>
          <p:cNvPr id="12" name="Textfeld 11"/>
          <p:cNvSpPr txBox="1"/>
          <p:nvPr/>
        </p:nvSpPr>
        <p:spPr>
          <a:xfrm>
            <a:off x="2195736" y="3717032"/>
            <a:ext cx="1224136" cy="369332"/>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GB" b="1" dirty="0" smtClean="0"/>
              <a:t>patronus</a:t>
            </a:r>
            <a:endParaRPr lang="en-GB" b="1" dirty="0"/>
          </a:p>
        </p:txBody>
      </p:sp>
      <p:sp>
        <p:nvSpPr>
          <p:cNvPr id="13" name="Textfeld 12"/>
          <p:cNvSpPr txBox="1"/>
          <p:nvPr/>
        </p:nvSpPr>
        <p:spPr>
          <a:xfrm>
            <a:off x="2195736" y="4715852"/>
            <a:ext cx="1224136" cy="369332"/>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GB" b="1" dirty="0" err="1" smtClean="0"/>
              <a:t>clientes</a:t>
            </a:r>
            <a:endParaRPr lang="en-GB" b="1" dirty="0"/>
          </a:p>
        </p:txBody>
      </p:sp>
      <p:cxnSp>
        <p:nvCxnSpPr>
          <p:cNvPr id="14" name="Gerade Verbindung mit Pfeil 13"/>
          <p:cNvCxnSpPr>
            <a:stCxn id="12" idx="2"/>
            <a:endCxn id="13" idx="0"/>
          </p:cNvCxnSpPr>
          <p:nvPr/>
        </p:nvCxnSpPr>
        <p:spPr>
          <a:xfrm>
            <a:off x="2807804" y="4086364"/>
            <a:ext cx="0" cy="629488"/>
          </a:xfrm>
          <a:prstGeom prst="straightConnector1">
            <a:avLst/>
          </a:prstGeom>
          <a:ln w="66675">
            <a:tailEnd type="arrow"/>
          </a:ln>
        </p:spPr>
        <p:style>
          <a:lnRef idx="1">
            <a:schemeClr val="accent1"/>
          </a:lnRef>
          <a:fillRef idx="0">
            <a:schemeClr val="accent1"/>
          </a:fillRef>
          <a:effectRef idx="0">
            <a:schemeClr val="accent1"/>
          </a:effectRef>
          <a:fontRef idx="minor">
            <a:schemeClr val="tx1"/>
          </a:fontRef>
        </p:style>
      </p:cxnSp>
      <p:sp>
        <p:nvSpPr>
          <p:cNvPr id="15" name="Textfeld 14"/>
          <p:cNvSpPr txBox="1"/>
          <p:nvPr/>
        </p:nvSpPr>
        <p:spPr>
          <a:xfrm>
            <a:off x="827584" y="3717032"/>
            <a:ext cx="1224136" cy="369332"/>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GB" b="1" dirty="0" smtClean="0"/>
              <a:t>patronus</a:t>
            </a:r>
            <a:endParaRPr lang="en-GB" b="1" dirty="0"/>
          </a:p>
        </p:txBody>
      </p:sp>
      <p:sp>
        <p:nvSpPr>
          <p:cNvPr id="16" name="Textfeld 15"/>
          <p:cNvSpPr txBox="1"/>
          <p:nvPr/>
        </p:nvSpPr>
        <p:spPr>
          <a:xfrm>
            <a:off x="827584" y="4715852"/>
            <a:ext cx="1224136" cy="923330"/>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GB" b="1" i="1" dirty="0" smtClean="0"/>
              <a:t>collegia</a:t>
            </a:r>
            <a:r>
              <a:rPr lang="en-GB" b="1" dirty="0" smtClean="0"/>
              <a:t/>
            </a:r>
            <a:br>
              <a:rPr lang="en-GB" b="1" dirty="0" smtClean="0"/>
            </a:br>
            <a:r>
              <a:rPr lang="en-GB" b="1" dirty="0" smtClean="0"/>
              <a:t>colleges,</a:t>
            </a:r>
            <a:br>
              <a:rPr lang="en-GB" b="1" dirty="0" smtClean="0"/>
            </a:br>
            <a:r>
              <a:rPr lang="en-GB" b="1" dirty="0" smtClean="0"/>
              <a:t>guilds</a:t>
            </a:r>
            <a:endParaRPr lang="en-GB" b="1" dirty="0"/>
          </a:p>
        </p:txBody>
      </p:sp>
      <p:cxnSp>
        <p:nvCxnSpPr>
          <p:cNvPr id="17" name="Gerade Verbindung mit Pfeil 16"/>
          <p:cNvCxnSpPr>
            <a:stCxn id="16" idx="0"/>
            <a:endCxn id="15" idx="2"/>
          </p:cNvCxnSpPr>
          <p:nvPr/>
        </p:nvCxnSpPr>
        <p:spPr>
          <a:xfrm flipV="1">
            <a:off x="1439652" y="4086364"/>
            <a:ext cx="0" cy="629488"/>
          </a:xfrm>
          <a:prstGeom prst="straightConnector1">
            <a:avLst/>
          </a:prstGeom>
          <a:ln w="66675">
            <a:tailEnd type="arrow"/>
          </a:ln>
        </p:spPr>
        <p:style>
          <a:lnRef idx="1">
            <a:schemeClr val="accent1"/>
          </a:lnRef>
          <a:fillRef idx="0">
            <a:schemeClr val="accent1"/>
          </a:fillRef>
          <a:effectRef idx="0">
            <a:schemeClr val="accent1"/>
          </a:effectRef>
          <a:fontRef idx="minor">
            <a:schemeClr val="tx1"/>
          </a:fontRef>
        </p:style>
      </p:cxnSp>
      <p:sp>
        <p:nvSpPr>
          <p:cNvPr id="18" name="Textfeld 17"/>
          <p:cNvSpPr txBox="1"/>
          <p:nvPr/>
        </p:nvSpPr>
        <p:spPr>
          <a:xfrm>
            <a:off x="1187624" y="1628800"/>
            <a:ext cx="1224136" cy="646331"/>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GB" b="1" dirty="0" smtClean="0"/>
              <a:t>patron</a:t>
            </a:r>
            <a:r>
              <a:rPr lang="en-GB" dirty="0" smtClean="0"/>
              <a:t> of the city</a:t>
            </a:r>
            <a:endParaRPr lang="en-GB" dirty="0"/>
          </a:p>
        </p:txBody>
      </p:sp>
      <p:sp>
        <p:nvSpPr>
          <p:cNvPr id="19" name="Textfeld 18"/>
          <p:cNvSpPr txBox="1"/>
          <p:nvPr/>
        </p:nvSpPr>
        <p:spPr>
          <a:xfrm>
            <a:off x="3203848" y="332656"/>
            <a:ext cx="1224136" cy="369332"/>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GB" b="1" dirty="0" smtClean="0"/>
              <a:t>princeps</a:t>
            </a:r>
            <a:endParaRPr lang="en-GB" b="1" dirty="0"/>
          </a:p>
        </p:txBody>
      </p:sp>
      <p:cxnSp>
        <p:nvCxnSpPr>
          <p:cNvPr id="20" name="Gerade Verbindung mit Pfeil 19"/>
          <p:cNvCxnSpPr>
            <a:stCxn id="13" idx="2"/>
            <a:endCxn id="21" idx="0"/>
          </p:cNvCxnSpPr>
          <p:nvPr/>
        </p:nvCxnSpPr>
        <p:spPr>
          <a:xfrm>
            <a:off x="2807804" y="5085184"/>
            <a:ext cx="36004" cy="360040"/>
          </a:xfrm>
          <a:prstGeom prst="straightConnector1">
            <a:avLst/>
          </a:prstGeom>
          <a:ln w="66675">
            <a:tailEnd type="arrow"/>
          </a:ln>
        </p:spPr>
        <p:style>
          <a:lnRef idx="1">
            <a:schemeClr val="accent1"/>
          </a:lnRef>
          <a:fillRef idx="0">
            <a:schemeClr val="accent1"/>
          </a:fillRef>
          <a:effectRef idx="0">
            <a:schemeClr val="accent1"/>
          </a:effectRef>
          <a:fontRef idx="minor">
            <a:schemeClr val="tx1"/>
          </a:fontRef>
        </p:style>
      </p:cxnSp>
      <p:sp>
        <p:nvSpPr>
          <p:cNvPr id="21" name="Textfeld 20"/>
          <p:cNvSpPr txBox="1"/>
          <p:nvPr/>
        </p:nvSpPr>
        <p:spPr>
          <a:xfrm>
            <a:off x="2231740" y="5445224"/>
            <a:ext cx="1224136" cy="646331"/>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GB" b="1" dirty="0" smtClean="0"/>
              <a:t>tenant</a:t>
            </a:r>
            <a:br>
              <a:rPr lang="en-GB" b="1" dirty="0" smtClean="0"/>
            </a:br>
            <a:r>
              <a:rPr lang="en-GB" b="1" dirty="0" smtClean="0"/>
              <a:t>farmers</a:t>
            </a:r>
            <a:endParaRPr lang="en-GB" dirty="0"/>
          </a:p>
        </p:txBody>
      </p:sp>
      <p:cxnSp>
        <p:nvCxnSpPr>
          <p:cNvPr id="22" name="Gerade Verbindung mit Pfeil 21"/>
          <p:cNvCxnSpPr>
            <a:stCxn id="15" idx="0"/>
            <a:endCxn id="24" idx="2"/>
          </p:cNvCxnSpPr>
          <p:nvPr/>
        </p:nvCxnSpPr>
        <p:spPr>
          <a:xfrm flipV="1">
            <a:off x="1439652" y="3211235"/>
            <a:ext cx="864096" cy="505797"/>
          </a:xfrm>
          <a:prstGeom prst="straightConnector1">
            <a:avLst/>
          </a:prstGeom>
          <a:ln w="66675">
            <a:tailEnd type="arrow"/>
          </a:ln>
        </p:spPr>
        <p:style>
          <a:lnRef idx="1">
            <a:schemeClr val="accent1"/>
          </a:lnRef>
          <a:fillRef idx="0">
            <a:schemeClr val="accent1"/>
          </a:fillRef>
          <a:effectRef idx="0">
            <a:schemeClr val="accent1"/>
          </a:effectRef>
          <a:fontRef idx="minor">
            <a:schemeClr val="tx1"/>
          </a:fontRef>
        </p:style>
      </p:cxnSp>
      <p:cxnSp>
        <p:nvCxnSpPr>
          <p:cNvPr id="23" name="Gerade Verbindung mit Pfeil 22"/>
          <p:cNvCxnSpPr>
            <a:endCxn id="24" idx="2"/>
          </p:cNvCxnSpPr>
          <p:nvPr/>
        </p:nvCxnSpPr>
        <p:spPr>
          <a:xfrm flipH="1" flipV="1">
            <a:off x="2303748" y="3211235"/>
            <a:ext cx="512440" cy="487213"/>
          </a:xfrm>
          <a:prstGeom prst="straightConnector1">
            <a:avLst/>
          </a:prstGeom>
          <a:ln w="66675">
            <a:tailEnd type="arrow"/>
          </a:ln>
        </p:spPr>
        <p:style>
          <a:lnRef idx="1">
            <a:schemeClr val="accent1"/>
          </a:lnRef>
          <a:fillRef idx="0">
            <a:schemeClr val="accent1"/>
          </a:fillRef>
          <a:effectRef idx="0">
            <a:schemeClr val="accent1"/>
          </a:effectRef>
          <a:fontRef idx="minor">
            <a:schemeClr val="tx1"/>
          </a:fontRef>
        </p:style>
      </p:cxnSp>
      <p:cxnSp>
        <p:nvCxnSpPr>
          <p:cNvPr id="25" name="Gerade Verbindung mit Pfeil 24"/>
          <p:cNvCxnSpPr>
            <a:stCxn id="24" idx="0"/>
            <a:endCxn id="18" idx="2"/>
          </p:cNvCxnSpPr>
          <p:nvPr/>
        </p:nvCxnSpPr>
        <p:spPr>
          <a:xfrm flipH="1" flipV="1">
            <a:off x="1799692" y="2275131"/>
            <a:ext cx="504056" cy="289773"/>
          </a:xfrm>
          <a:prstGeom prst="straightConnector1">
            <a:avLst/>
          </a:prstGeom>
          <a:ln w="66675">
            <a:tailEnd type="arrow"/>
          </a:ln>
        </p:spPr>
        <p:style>
          <a:lnRef idx="1">
            <a:schemeClr val="accent1"/>
          </a:lnRef>
          <a:fillRef idx="0">
            <a:schemeClr val="accent1"/>
          </a:fillRef>
          <a:effectRef idx="0">
            <a:schemeClr val="accent1"/>
          </a:effectRef>
          <a:fontRef idx="minor">
            <a:schemeClr val="tx1"/>
          </a:fontRef>
        </p:style>
      </p:cxnSp>
      <p:sp>
        <p:nvSpPr>
          <p:cNvPr id="26" name="Textfeld 25"/>
          <p:cNvSpPr txBox="1"/>
          <p:nvPr/>
        </p:nvSpPr>
        <p:spPr>
          <a:xfrm>
            <a:off x="2555776" y="1628800"/>
            <a:ext cx="1224136" cy="646331"/>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GB" b="1" dirty="0" smtClean="0"/>
              <a:t>flamen</a:t>
            </a:r>
            <a:r>
              <a:rPr lang="en-GB" dirty="0" smtClean="0"/>
              <a:t/>
            </a:r>
            <a:br>
              <a:rPr lang="en-GB" dirty="0" smtClean="0"/>
            </a:br>
            <a:r>
              <a:rPr lang="en-GB" dirty="0" err="1" smtClean="0"/>
              <a:t>imp.cult</a:t>
            </a:r>
            <a:endParaRPr lang="en-GB" dirty="0"/>
          </a:p>
        </p:txBody>
      </p:sp>
      <p:cxnSp>
        <p:nvCxnSpPr>
          <p:cNvPr id="27" name="Gerade Verbindung mit Pfeil 26"/>
          <p:cNvCxnSpPr>
            <a:stCxn id="24" idx="0"/>
            <a:endCxn id="26" idx="2"/>
          </p:cNvCxnSpPr>
          <p:nvPr/>
        </p:nvCxnSpPr>
        <p:spPr>
          <a:xfrm flipV="1">
            <a:off x="2303748" y="2275131"/>
            <a:ext cx="864096" cy="289773"/>
          </a:xfrm>
          <a:prstGeom prst="straightConnector1">
            <a:avLst/>
          </a:prstGeom>
          <a:ln w="66675">
            <a:tailEnd type="arrow"/>
          </a:ln>
        </p:spPr>
        <p:style>
          <a:lnRef idx="1">
            <a:schemeClr val="accent1"/>
          </a:lnRef>
          <a:fillRef idx="0">
            <a:schemeClr val="accent1"/>
          </a:fillRef>
          <a:effectRef idx="0">
            <a:schemeClr val="accent1"/>
          </a:effectRef>
          <a:fontRef idx="minor">
            <a:schemeClr val="tx1"/>
          </a:fontRef>
        </p:style>
      </p:cxnSp>
      <p:cxnSp>
        <p:nvCxnSpPr>
          <p:cNvPr id="28" name="Gerade Verbindung mit Pfeil 27"/>
          <p:cNvCxnSpPr>
            <a:stCxn id="26" idx="0"/>
            <a:endCxn id="19" idx="2"/>
          </p:cNvCxnSpPr>
          <p:nvPr/>
        </p:nvCxnSpPr>
        <p:spPr>
          <a:xfrm flipV="1">
            <a:off x="3167844" y="701988"/>
            <a:ext cx="648072" cy="926812"/>
          </a:xfrm>
          <a:prstGeom prst="straightConnector1">
            <a:avLst/>
          </a:prstGeom>
          <a:ln w="66675">
            <a:tailEnd type="arrow"/>
          </a:ln>
        </p:spPr>
        <p:style>
          <a:lnRef idx="1">
            <a:schemeClr val="accent1"/>
          </a:lnRef>
          <a:fillRef idx="0">
            <a:schemeClr val="accent1"/>
          </a:fillRef>
          <a:effectRef idx="0">
            <a:schemeClr val="accent1"/>
          </a:effectRef>
          <a:fontRef idx="minor">
            <a:schemeClr val="tx1"/>
          </a:fontRef>
        </p:style>
      </p:cxnSp>
      <p:cxnSp>
        <p:nvCxnSpPr>
          <p:cNvPr id="29" name="Gerade Verbindung mit Pfeil 28"/>
          <p:cNvCxnSpPr>
            <a:endCxn id="19" idx="2"/>
          </p:cNvCxnSpPr>
          <p:nvPr/>
        </p:nvCxnSpPr>
        <p:spPr>
          <a:xfrm flipH="1" flipV="1">
            <a:off x="3815916" y="701988"/>
            <a:ext cx="1548172" cy="5247292"/>
          </a:xfrm>
          <a:prstGeom prst="straightConnector1">
            <a:avLst/>
          </a:prstGeom>
          <a:ln w="66675">
            <a:tailEnd type="arrow"/>
          </a:ln>
        </p:spPr>
        <p:style>
          <a:lnRef idx="1">
            <a:schemeClr val="accent1"/>
          </a:lnRef>
          <a:fillRef idx="0">
            <a:schemeClr val="accent1"/>
          </a:fillRef>
          <a:effectRef idx="0">
            <a:schemeClr val="accent1"/>
          </a:effectRef>
          <a:fontRef idx="minor">
            <a:schemeClr val="tx1"/>
          </a:fontRef>
        </p:style>
      </p:cxnSp>
      <p:cxnSp>
        <p:nvCxnSpPr>
          <p:cNvPr id="30" name="Gerade Verbindung mit Pfeil 29"/>
          <p:cNvCxnSpPr/>
          <p:nvPr/>
        </p:nvCxnSpPr>
        <p:spPr>
          <a:xfrm flipV="1">
            <a:off x="1835696" y="1340768"/>
            <a:ext cx="1008112" cy="269448"/>
          </a:xfrm>
          <a:prstGeom prst="straightConnector1">
            <a:avLst/>
          </a:prstGeom>
          <a:ln w="66675">
            <a:tailEnd type="arrow"/>
          </a:ln>
        </p:spPr>
        <p:style>
          <a:lnRef idx="1">
            <a:schemeClr val="accent1"/>
          </a:lnRef>
          <a:fillRef idx="0">
            <a:schemeClr val="accent1"/>
          </a:fillRef>
          <a:effectRef idx="0">
            <a:schemeClr val="accent1"/>
          </a:effectRef>
          <a:fontRef idx="minor">
            <a:schemeClr val="tx1"/>
          </a:fontRef>
        </p:style>
      </p:cxnSp>
      <p:sp>
        <p:nvSpPr>
          <p:cNvPr id="31" name="Textfeld 30"/>
          <p:cNvSpPr txBox="1"/>
          <p:nvPr/>
        </p:nvSpPr>
        <p:spPr>
          <a:xfrm>
            <a:off x="2231740" y="692696"/>
            <a:ext cx="1224136" cy="646331"/>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GB" dirty="0" smtClean="0"/>
              <a:t>prov. </a:t>
            </a:r>
            <a:r>
              <a:rPr lang="en-GB" b="1" dirty="0" smtClean="0"/>
              <a:t>governor</a:t>
            </a:r>
            <a:endParaRPr lang="en-GB" b="1" dirty="0"/>
          </a:p>
        </p:txBody>
      </p:sp>
      <p:cxnSp>
        <p:nvCxnSpPr>
          <p:cNvPr id="32" name="Gerade Verbindung mit Pfeil 31"/>
          <p:cNvCxnSpPr>
            <a:endCxn id="31" idx="2"/>
          </p:cNvCxnSpPr>
          <p:nvPr/>
        </p:nvCxnSpPr>
        <p:spPr>
          <a:xfrm flipH="1" flipV="1">
            <a:off x="2843808" y="1339027"/>
            <a:ext cx="252028" cy="291515"/>
          </a:xfrm>
          <a:prstGeom prst="straightConnector1">
            <a:avLst/>
          </a:prstGeom>
          <a:ln w="66675">
            <a:tailEnd type="arrow"/>
          </a:ln>
        </p:spPr>
        <p:style>
          <a:lnRef idx="1">
            <a:schemeClr val="accent1"/>
          </a:lnRef>
          <a:fillRef idx="0">
            <a:schemeClr val="accent1"/>
          </a:fillRef>
          <a:effectRef idx="0">
            <a:schemeClr val="accent1"/>
          </a:effectRef>
          <a:fontRef idx="minor">
            <a:schemeClr val="tx1"/>
          </a:fontRef>
        </p:style>
      </p:cxnSp>
      <p:sp>
        <p:nvSpPr>
          <p:cNvPr id="33" name="Textfeld 32"/>
          <p:cNvSpPr txBox="1"/>
          <p:nvPr/>
        </p:nvSpPr>
        <p:spPr>
          <a:xfrm>
            <a:off x="4932040" y="2031231"/>
            <a:ext cx="1440160" cy="461665"/>
          </a:xfrm>
          <a:prstGeom prst="rect">
            <a:avLst/>
          </a:prstGeom>
          <a:noFill/>
        </p:spPr>
        <p:txBody>
          <a:bodyPr wrap="square" rtlCol="0">
            <a:spAutoFit/>
          </a:bodyPr>
          <a:lstStyle/>
          <a:p>
            <a:r>
              <a:rPr lang="en-GB" sz="2400" b="1" dirty="0" smtClean="0">
                <a:solidFill>
                  <a:srgbClr val="92D050"/>
                </a:solidFill>
                <a:effectLst>
                  <a:outerShdw blurRad="38100" dist="38100" dir="2700000" algn="tl">
                    <a:srgbClr val="000000">
                      <a:alpha val="43137"/>
                    </a:srgbClr>
                  </a:outerShdw>
                </a:effectLst>
              </a:rPr>
              <a:t>Local City</a:t>
            </a:r>
            <a:endParaRPr lang="en-GB" sz="2400" b="1" dirty="0">
              <a:solidFill>
                <a:srgbClr val="92D050"/>
              </a:solidFill>
              <a:effectLst>
                <a:outerShdw blurRad="38100" dist="38100" dir="2700000" algn="tl">
                  <a:srgbClr val="000000">
                    <a:alpha val="43137"/>
                  </a:srgbClr>
                </a:outerShdw>
              </a:effectLst>
            </a:endParaRPr>
          </a:p>
        </p:txBody>
      </p:sp>
      <p:sp>
        <p:nvSpPr>
          <p:cNvPr id="34" name="Titel 1"/>
          <p:cNvSpPr txBox="1">
            <a:spLocks/>
          </p:cNvSpPr>
          <p:nvPr/>
        </p:nvSpPr>
        <p:spPr>
          <a:xfrm>
            <a:off x="4572000" y="332656"/>
            <a:ext cx="4572000" cy="838200"/>
          </a:xfrm>
          <a:prstGeom prst="rect">
            <a:avLst/>
          </a:prstGeom>
        </p:spPr>
        <p:txBody>
          <a:bodyPr vert="horz" anchor="ctr">
            <a:normAutofit fontScale="92500"/>
          </a:body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en-GB" sz="3600" b="0" i="0" u="none" strike="noStrike" kern="1200" cap="all" spc="0" normalizeH="0" baseline="0" noProof="0" dirty="0" smtClean="0">
                <a:ln>
                  <a:noFill/>
                </a:ln>
                <a:solidFill>
                  <a:schemeClr val="accent1">
                    <a:lumMod val="20000"/>
                    <a:lumOff val="80000"/>
                  </a:schemeClr>
                </a:solidFill>
                <a:effectLst>
                  <a:reflection blurRad="12700" stA="48000" endA="300" endPos="55000" dir="5400000" sy="-90000" algn="bl" rotWithShape="0"/>
                </a:effectLst>
                <a:uLnTx/>
                <a:uFillTx/>
                <a:latin typeface="+mj-lt"/>
                <a:ea typeface="+mj-ea"/>
                <a:cs typeface="+mj-cs"/>
              </a:rPr>
              <a:t>INTEGRATION/MOBILITY</a:t>
            </a:r>
            <a:endParaRPr kumimoji="0" lang="en-GB" sz="3600" b="0" i="0" u="none" strike="noStrike" kern="1200" cap="all" spc="0" normalizeH="0" baseline="0" noProof="0" dirty="0">
              <a:ln>
                <a:noFill/>
              </a:ln>
              <a:solidFill>
                <a:schemeClr val="accent1">
                  <a:lumMod val="20000"/>
                  <a:lumOff val="80000"/>
                </a:schemeClr>
              </a:solidFill>
              <a:effectLst>
                <a:reflection blurRad="12700" stA="48000" endA="300" endPos="55000" dir="5400000" sy="-90000" algn="bl" rotWithShape="0"/>
              </a:effectLst>
              <a:uLnTx/>
              <a:uFillTx/>
              <a:latin typeface="+mj-lt"/>
              <a:ea typeface="+mj-ea"/>
              <a:cs typeface="+mj-cs"/>
            </a:endParaRPr>
          </a:p>
        </p:txBody>
      </p:sp>
      <p:sp>
        <p:nvSpPr>
          <p:cNvPr id="35" name="Nach oben gebogener Pfeil 34"/>
          <p:cNvSpPr/>
          <p:nvPr/>
        </p:nvSpPr>
        <p:spPr>
          <a:xfrm>
            <a:off x="3347864" y="908720"/>
            <a:ext cx="1584176" cy="2160240"/>
          </a:xfrm>
          <a:prstGeom prst="bentUpArrow">
            <a:avLst/>
          </a:prstGeom>
          <a:solidFill>
            <a:srgbClr val="FFFF00">
              <a:alpha val="6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9" name="Textfeld 38"/>
          <p:cNvSpPr txBox="1"/>
          <p:nvPr/>
        </p:nvSpPr>
        <p:spPr>
          <a:xfrm>
            <a:off x="4896544" y="1916832"/>
            <a:ext cx="3923928" cy="4770537"/>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pPr algn="ctr"/>
            <a:r>
              <a:rPr lang="en-GB" sz="1600" b="1" dirty="0" smtClean="0">
                <a:effectLst>
                  <a:outerShdw blurRad="38100" dist="38100" dir="2700000" algn="tl">
                    <a:srgbClr val="000000">
                      <a:alpha val="43137"/>
                    </a:srgbClr>
                  </a:outerShdw>
                </a:effectLst>
                <a:latin typeface="Tahoma" pitchFamily="34" charset="0"/>
                <a:ea typeface="Tahoma" pitchFamily="34" charset="0"/>
                <a:cs typeface="Tahoma" pitchFamily="34" charset="0"/>
              </a:rPr>
              <a:t>External connections become increasingly important</a:t>
            </a:r>
          </a:p>
          <a:p>
            <a:pPr>
              <a:buFont typeface="Arial" pitchFamily="34" charset="0"/>
              <a:buChar char="•"/>
            </a:pPr>
            <a:r>
              <a:rPr lang="en-GB" sz="1600" b="1" dirty="0" smtClean="0">
                <a:effectLst>
                  <a:outerShdw blurRad="38100" dist="38100" dir="2700000" algn="tl">
                    <a:srgbClr val="000000">
                      <a:alpha val="43137"/>
                    </a:srgbClr>
                  </a:outerShdw>
                </a:effectLst>
                <a:latin typeface="Tahoma" pitchFamily="34" charset="0"/>
                <a:ea typeface="Tahoma" pitchFamily="34" charset="0"/>
                <a:cs typeface="Tahoma" pitchFamily="34" charset="0"/>
              </a:rPr>
              <a:t> governor – imperial administration</a:t>
            </a:r>
          </a:p>
          <a:p>
            <a:pPr>
              <a:buFont typeface="Arial" pitchFamily="34" charset="0"/>
              <a:buChar char="•"/>
            </a:pPr>
            <a:r>
              <a:rPr lang="en-GB" sz="1600" b="1" dirty="0" smtClean="0">
                <a:effectLst>
                  <a:outerShdw blurRad="38100" dist="38100" dir="2700000" algn="tl">
                    <a:srgbClr val="000000">
                      <a:alpha val="43137"/>
                    </a:srgbClr>
                  </a:outerShdw>
                </a:effectLst>
                <a:latin typeface="Tahoma" pitchFamily="34" charset="0"/>
                <a:ea typeface="Tahoma" pitchFamily="34" charset="0"/>
                <a:cs typeface="Tahoma" pitchFamily="34" charset="0"/>
              </a:rPr>
              <a:t> career in the army</a:t>
            </a:r>
          </a:p>
          <a:p>
            <a:pPr>
              <a:buFont typeface="Arial" pitchFamily="34" charset="0"/>
              <a:buChar char="•"/>
            </a:pPr>
            <a:r>
              <a:rPr lang="en-GB" sz="1600" b="1" dirty="0" smtClean="0">
                <a:effectLst>
                  <a:outerShdw blurRad="38100" dist="38100" dir="2700000" algn="tl">
                    <a:srgbClr val="000000">
                      <a:alpha val="43137"/>
                    </a:srgbClr>
                  </a:outerShdw>
                </a:effectLst>
                <a:latin typeface="Tahoma" pitchFamily="34" charset="0"/>
                <a:ea typeface="Tahoma" pitchFamily="34" charset="0"/>
                <a:cs typeface="Tahoma" pitchFamily="34" charset="0"/>
              </a:rPr>
              <a:t> political career</a:t>
            </a:r>
            <a:br>
              <a:rPr lang="en-GB" sz="1600" b="1" dirty="0" smtClean="0">
                <a:effectLst>
                  <a:outerShdw blurRad="38100" dist="38100" dir="2700000" algn="tl">
                    <a:srgbClr val="000000">
                      <a:alpha val="43137"/>
                    </a:srgbClr>
                  </a:outerShdw>
                </a:effectLst>
                <a:latin typeface="Tahoma" pitchFamily="34" charset="0"/>
                <a:ea typeface="Tahoma" pitchFamily="34" charset="0"/>
                <a:cs typeface="Tahoma" pitchFamily="34" charset="0"/>
              </a:rPr>
            </a:br>
            <a:r>
              <a:rPr lang="en-GB" sz="1600" b="1" dirty="0" smtClean="0">
                <a:effectLst>
                  <a:outerShdw blurRad="38100" dist="38100" dir="2700000" algn="tl">
                    <a:srgbClr val="000000">
                      <a:alpha val="43137"/>
                    </a:srgbClr>
                  </a:outerShdw>
                </a:effectLst>
                <a:latin typeface="Tahoma" pitchFamily="34" charset="0"/>
                <a:ea typeface="Tahoma" pitchFamily="34" charset="0"/>
                <a:cs typeface="Tahoma" pitchFamily="34" charset="0"/>
              </a:rPr>
              <a:t>	e.g. elite </a:t>
            </a:r>
            <a:r>
              <a:rPr lang="en-GB" sz="1600" b="1" dirty="0" smtClean="0">
                <a:effectLst>
                  <a:outerShdw blurRad="38100" dist="38100" dir="2700000" algn="tl">
                    <a:srgbClr val="000000">
                      <a:alpha val="43137"/>
                    </a:srgbClr>
                  </a:outerShdw>
                </a:effectLst>
                <a:latin typeface="Tahoma" pitchFamily="34" charset="0"/>
                <a:ea typeface="Tahoma" pitchFamily="34" charset="0"/>
                <a:cs typeface="Tahoma" pitchFamily="34" charset="0"/>
                <a:sym typeface="Wingdings" pitchFamily="2" charset="2"/>
              </a:rPr>
              <a:t>senate</a:t>
            </a:r>
            <a:endParaRPr lang="en-GB" sz="1600" b="1" dirty="0" smtClean="0">
              <a:effectLst>
                <a:outerShdw blurRad="38100" dist="38100" dir="2700000" algn="tl">
                  <a:srgbClr val="000000">
                    <a:alpha val="43137"/>
                  </a:srgbClr>
                </a:outerShdw>
              </a:effectLst>
              <a:latin typeface="Tahoma" pitchFamily="34" charset="0"/>
              <a:ea typeface="Tahoma" pitchFamily="34" charset="0"/>
              <a:cs typeface="Tahoma" pitchFamily="34" charset="0"/>
            </a:endParaRPr>
          </a:p>
          <a:p>
            <a:pPr>
              <a:buFont typeface="Arial" pitchFamily="34" charset="0"/>
              <a:buChar char="•"/>
            </a:pPr>
            <a:r>
              <a:rPr lang="en-GB" sz="1600" b="1" dirty="0" smtClean="0">
                <a:effectLst>
                  <a:outerShdw blurRad="38100" dist="38100" dir="2700000" algn="tl">
                    <a:srgbClr val="000000">
                      <a:alpha val="43137"/>
                    </a:srgbClr>
                  </a:outerShdw>
                </a:effectLst>
                <a:latin typeface="Tahoma" pitchFamily="34" charset="0"/>
                <a:ea typeface="Tahoma" pitchFamily="34" charset="0"/>
                <a:cs typeface="Tahoma" pitchFamily="34" charset="0"/>
              </a:rPr>
              <a:t> economy / trade </a:t>
            </a:r>
            <a:br>
              <a:rPr lang="en-GB" sz="1600" b="1" dirty="0" smtClean="0">
                <a:effectLst>
                  <a:outerShdw blurRad="38100" dist="38100" dir="2700000" algn="tl">
                    <a:srgbClr val="000000">
                      <a:alpha val="43137"/>
                    </a:srgbClr>
                  </a:outerShdw>
                </a:effectLst>
                <a:latin typeface="Tahoma" pitchFamily="34" charset="0"/>
                <a:ea typeface="Tahoma" pitchFamily="34" charset="0"/>
                <a:cs typeface="Tahoma" pitchFamily="34" charset="0"/>
              </a:rPr>
            </a:br>
            <a:r>
              <a:rPr lang="en-GB" sz="1600" b="1" dirty="0" smtClean="0">
                <a:effectLst>
                  <a:outerShdw blurRad="38100" dist="38100" dir="2700000" algn="tl">
                    <a:srgbClr val="000000">
                      <a:alpha val="43137"/>
                    </a:srgbClr>
                  </a:outerShdw>
                </a:effectLst>
                <a:latin typeface="Tahoma" pitchFamily="34" charset="0"/>
                <a:ea typeface="Tahoma" pitchFamily="34" charset="0"/>
                <a:cs typeface="Tahoma" pitchFamily="34" charset="0"/>
              </a:rPr>
              <a:t>     / market places</a:t>
            </a:r>
            <a:br>
              <a:rPr lang="en-GB" sz="1600" b="1" dirty="0" smtClean="0">
                <a:effectLst>
                  <a:outerShdw blurRad="38100" dist="38100" dir="2700000" algn="tl">
                    <a:srgbClr val="000000">
                      <a:alpha val="43137"/>
                    </a:srgbClr>
                  </a:outerShdw>
                </a:effectLst>
                <a:latin typeface="Tahoma" pitchFamily="34" charset="0"/>
                <a:ea typeface="Tahoma" pitchFamily="34" charset="0"/>
                <a:cs typeface="Tahoma" pitchFamily="34" charset="0"/>
              </a:rPr>
            </a:br>
            <a:r>
              <a:rPr lang="en-GB" sz="1600" b="1" dirty="0" smtClean="0">
                <a:effectLst>
                  <a:outerShdw blurRad="38100" dist="38100" dir="2700000" algn="tl">
                    <a:srgbClr val="000000">
                      <a:alpha val="43137"/>
                    </a:srgbClr>
                  </a:outerShdw>
                </a:effectLst>
                <a:latin typeface="Tahoma" pitchFamily="34" charset="0"/>
                <a:ea typeface="Tahoma" pitchFamily="34" charset="0"/>
                <a:cs typeface="Tahoma" pitchFamily="34" charset="0"/>
              </a:rPr>
              <a:t>	       </a:t>
            </a:r>
            <a:r>
              <a:rPr lang="en-GB" sz="1600" b="1" dirty="0" smtClean="0">
                <a:effectLst>
                  <a:outerShdw blurRad="38100" dist="38100" dir="2700000" algn="tl">
                    <a:srgbClr val="000000">
                      <a:alpha val="43137"/>
                    </a:srgbClr>
                  </a:outerShdw>
                </a:effectLst>
                <a:latin typeface="Tahoma" pitchFamily="34" charset="0"/>
                <a:ea typeface="Tahoma" pitchFamily="34" charset="0"/>
                <a:cs typeface="Tahoma" pitchFamily="34" charset="0"/>
                <a:sym typeface="Wingdings" pitchFamily="2" charset="2"/>
              </a:rPr>
              <a:t>monocultures</a:t>
            </a:r>
            <a:br>
              <a:rPr lang="en-GB" sz="1600" b="1" dirty="0" smtClean="0">
                <a:effectLst>
                  <a:outerShdw blurRad="38100" dist="38100" dir="2700000" algn="tl">
                    <a:srgbClr val="000000">
                      <a:alpha val="43137"/>
                    </a:srgbClr>
                  </a:outerShdw>
                </a:effectLst>
                <a:latin typeface="Tahoma" pitchFamily="34" charset="0"/>
                <a:ea typeface="Tahoma" pitchFamily="34" charset="0"/>
                <a:cs typeface="Tahoma" pitchFamily="34" charset="0"/>
                <a:sym typeface="Wingdings" pitchFamily="2" charset="2"/>
              </a:rPr>
            </a:br>
            <a:r>
              <a:rPr lang="en-GB" sz="1600" b="1" dirty="0" smtClean="0">
                <a:effectLst>
                  <a:outerShdw blurRad="38100" dist="38100" dir="2700000" algn="tl">
                    <a:srgbClr val="000000">
                      <a:alpha val="43137"/>
                    </a:srgbClr>
                  </a:outerShdw>
                </a:effectLst>
                <a:latin typeface="Tahoma" pitchFamily="34" charset="0"/>
                <a:ea typeface="Tahoma" pitchFamily="34" charset="0"/>
                <a:cs typeface="Tahoma" pitchFamily="34" charset="0"/>
                <a:sym typeface="Wingdings" pitchFamily="2" charset="2"/>
              </a:rPr>
              <a:t>	       import</a:t>
            </a:r>
          </a:p>
          <a:p>
            <a:pPr>
              <a:buFont typeface="Arial" pitchFamily="34" charset="0"/>
              <a:buChar char="•"/>
            </a:pPr>
            <a:r>
              <a:rPr lang="en-GB" sz="1600" b="1" dirty="0" smtClean="0">
                <a:effectLst>
                  <a:outerShdw blurRad="38100" dist="38100" dir="2700000" algn="tl">
                    <a:srgbClr val="000000">
                      <a:alpha val="43137"/>
                    </a:srgbClr>
                  </a:outerShdw>
                </a:effectLst>
                <a:latin typeface="Tahoma" pitchFamily="34" charset="0"/>
                <a:ea typeface="Tahoma" pitchFamily="34" charset="0"/>
                <a:cs typeface="Tahoma" pitchFamily="34" charset="0"/>
                <a:sym typeface="Wingdings" pitchFamily="2" charset="2"/>
              </a:rPr>
              <a:t> the princeps</a:t>
            </a:r>
          </a:p>
          <a:p>
            <a:pPr lvl="1">
              <a:buFont typeface="Arial" pitchFamily="34" charset="0"/>
              <a:buChar char="•"/>
            </a:pPr>
            <a:r>
              <a:rPr lang="en-GB" sz="1600" b="1" dirty="0" smtClean="0">
                <a:effectLst>
                  <a:outerShdw blurRad="38100" dist="38100" dir="2700000" algn="tl">
                    <a:srgbClr val="000000">
                      <a:alpha val="43137"/>
                    </a:srgbClr>
                  </a:outerShdw>
                </a:effectLst>
                <a:latin typeface="Tahoma" pitchFamily="34" charset="0"/>
                <a:ea typeface="Tahoma" pitchFamily="34" charset="0"/>
                <a:cs typeface="Tahoma" pitchFamily="34" charset="0"/>
                <a:sym typeface="Wingdings" pitchFamily="2" charset="2"/>
              </a:rPr>
              <a:t> proximity to emperor</a:t>
            </a:r>
          </a:p>
          <a:p>
            <a:pPr lvl="1">
              <a:buFont typeface="Arial" pitchFamily="34" charset="0"/>
              <a:buChar char="•"/>
            </a:pPr>
            <a:r>
              <a:rPr lang="en-GB" sz="1600" b="1" dirty="0" smtClean="0">
                <a:effectLst>
                  <a:outerShdw blurRad="38100" dist="38100" dir="2700000" algn="tl">
                    <a:srgbClr val="000000">
                      <a:alpha val="43137"/>
                    </a:srgbClr>
                  </a:outerShdw>
                </a:effectLst>
                <a:latin typeface="Tahoma" pitchFamily="34" charset="0"/>
                <a:ea typeface="Tahoma" pitchFamily="34" charset="0"/>
                <a:cs typeface="Tahoma" pitchFamily="34" charset="0"/>
                <a:sym typeface="Wingdings" pitchFamily="2" charset="2"/>
              </a:rPr>
              <a:t> cult of emperor</a:t>
            </a:r>
            <a:br>
              <a:rPr lang="en-GB" sz="1600" b="1" dirty="0" smtClean="0">
                <a:effectLst>
                  <a:outerShdw blurRad="38100" dist="38100" dir="2700000" algn="tl">
                    <a:srgbClr val="000000">
                      <a:alpha val="43137"/>
                    </a:srgbClr>
                  </a:outerShdw>
                </a:effectLst>
                <a:latin typeface="Tahoma" pitchFamily="34" charset="0"/>
                <a:ea typeface="Tahoma" pitchFamily="34" charset="0"/>
                <a:cs typeface="Tahoma" pitchFamily="34" charset="0"/>
                <a:sym typeface="Wingdings" pitchFamily="2" charset="2"/>
              </a:rPr>
            </a:br>
            <a:endParaRPr lang="en-GB" sz="1600" b="1" dirty="0" smtClean="0">
              <a:effectLst>
                <a:outerShdw blurRad="38100" dist="38100" dir="2700000" algn="tl">
                  <a:srgbClr val="000000">
                    <a:alpha val="43137"/>
                  </a:srgbClr>
                </a:outerShdw>
              </a:effectLst>
              <a:latin typeface="Tahoma" pitchFamily="34" charset="0"/>
              <a:ea typeface="Tahoma" pitchFamily="34" charset="0"/>
              <a:cs typeface="Tahoma" pitchFamily="34" charset="0"/>
              <a:sym typeface="Wingdings" pitchFamily="2" charset="2"/>
            </a:endParaRPr>
          </a:p>
          <a:p>
            <a:r>
              <a:rPr lang="en-GB" sz="1600" b="1" dirty="0" smtClean="0">
                <a:effectLst>
                  <a:outerShdw blurRad="38100" dist="38100" dir="2700000" algn="tl">
                    <a:srgbClr val="000000">
                      <a:alpha val="43137"/>
                    </a:srgbClr>
                  </a:outerShdw>
                </a:effectLst>
                <a:latin typeface="Tahoma" pitchFamily="34" charset="0"/>
                <a:ea typeface="Tahoma" pitchFamily="34" charset="0"/>
                <a:cs typeface="Tahoma" pitchFamily="34" charset="0"/>
                <a:sym typeface="Wingdings" pitchFamily="2" charset="2"/>
              </a:rPr>
              <a:t>people adhere to Roman cultural norms for social advancement…</a:t>
            </a:r>
            <a:br>
              <a:rPr lang="en-GB" sz="1600" b="1" dirty="0" smtClean="0">
                <a:effectLst>
                  <a:outerShdw blurRad="38100" dist="38100" dir="2700000" algn="tl">
                    <a:srgbClr val="000000">
                      <a:alpha val="43137"/>
                    </a:srgbClr>
                  </a:outerShdw>
                </a:effectLst>
                <a:latin typeface="Tahoma" pitchFamily="34" charset="0"/>
                <a:ea typeface="Tahoma" pitchFamily="34" charset="0"/>
                <a:cs typeface="Tahoma" pitchFamily="34" charset="0"/>
                <a:sym typeface="Wingdings" pitchFamily="2" charset="2"/>
              </a:rPr>
            </a:br>
            <a:r>
              <a:rPr lang="en-GB" sz="1600" b="1" dirty="0" smtClean="0">
                <a:effectLst>
                  <a:outerShdw blurRad="38100" dist="38100" dir="2700000" algn="tl">
                    <a:srgbClr val="000000">
                      <a:alpha val="43137"/>
                    </a:srgbClr>
                  </a:outerShdw>
                </a:effectLst>
                <a:latin typeface="Tahoma" pitchFamily="34" charset="0"/>
                <a:ea typeface="Tahoma" pitchFamily="34" charset="0"/>
                <a:cs typeface="Tahoma" pitchFamily="34" charset="0"/>
                <a:sym typeface="Wingdings" pitchFamily="2" charset="2"/>
              </a:rPr>
              <a:t/>
            </a:r>
            <a:br>
              <a:rPr lang="en-GB" sz="1600" b="1" dirty="0" smtClean="0">
                <a:effectLst>
                  <a:outerShdw blurRad="38100" dist="38100" dir="2700000" algn="tl">
                    <a:srgbClr val="000000">
                      <a:alpha val="43137"/>
                    </a:srgbClr>
                  </a:outerShdw>
                </a:effectLst>
                <a:latin typeface="Tahoma" pitchFamily="34" charset="0"/>
                <a:ea typeface="Tahoma" pitchFamily="34" charset="0"/>
                <a:cs typeface="Tahoma" pitchFamily="34" charset="0"/>
                <a:sym typeface="Wingdings" pitchFamily="2" charset="2"/>
              </a:rPr>
            </a:br>
            <a:r>
              <a:rPr lang="en-GB" sz="1600" b="1" dirty="0" smtClean="0">
                <a:effectLst>
                  <a:outerShdw blurRad="38100" dist="38100" dir="2700000" algn="tl">
                    <a:srgbClr val="000000">
                      <a:alpha val="43137"/>
                    </a:srgbClr>
                  </a:outerShdw>
                </a:effectLst>
                <a:latin typeface="Tahoma" pitchFamily="34" charset="0"/>
                <a:ea typeface="Tahoma" pitchFamily="34" charset="0"/>
                <a:cs typeface="Tahoma" pitchFamily="34" charset="0"/>
                <a:sym typeface="Wingdings" pitchFamily="2" charset="2"/>
              </a:rPr>
              <a:t>   some will ‘internalise’ Rome’s behaviour code / culture</a:t>
            </a:r>
            <a:endParaRPr lang="en-GB" sz="1600" b="1" dirty="0">
              <a:effectLst>
                <a:outerShdw blurRad="38100" dist="38100" dir="2700000" algn="tl">
                  <a:srgbClr val="000000">
                    <a:alpha val="43137"/>
                  </a:srgbClr>
                </a:outerShdw>
              </a:effectLst>
              <a:latin typeface="Tahoma" pitchFamily="34" charset="0"/>
              <a:ea typeface="Tahoma" pitchFamily="34" charset="0"/>
              <a:cs typeface="Tahoma" pitchFamily="34" charset="0"/>
            </a:endParaRPr>
          </a:p>
        </p:txBody>
      </p:sp>
      <p:pic>
        <p:nvPicPr>
          <p:cNvPr id="41" name="Picture 2" descr="http://upload.wikimedia.org/wikipedia/commons/thumb/b/ba/Carte_de_la_gaule_romaine.jpg/370px-Carte_de_la_gaule_romaine.jpg"/>
          <p:cNvPicPr>
            <a:picLocks noChangeAspect="1" noChangeArrowheads="1"/>
          </p:cNvPicPr>
          <p:nvPr/>
        </p:nvPicPr>
        <p:blipFill>
          <a:blip r:embed="rId2" cstate="print"/>
          <a:srcRect l="30875" t="-706"/>
          <a:stretch>
            <a:fillRect/>
          </a:stretch>
        </p:blipFill>
        <p:spPr bwMode="auto">
          <a:xfrm>
            <a:off x="-36513" y="3140968"/>
            <a:ext cx="4195576" cy="3717032"/>
          </a:xfrm>
          <a:prstGeom prst="rect">
            <a:avLst/>
          </a:prstGeom>
          <a:noFill/>
        </p:spPr>
      </p:pic>
      <p:sp>
        <p:nvSpPr>
          <p:cNvPr id="24" name="Textfeld 23"/>
          <p:cNvSpPr txBox="1"/>
          <p:nvPr/>
        </p:nvSpPr>
        <p:spPr>
          <a:xfrm>
            <a:off x="1259632" y="2564904"/>
            <a:ext cx="2088232" cy="646331"/>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GB" b="1" dirty="0" smtClean="0"/>
              <a:t>decurions/ordo</a:t>
            </a:r>
            <a:r>
              <a:rPr lang="en-GB" dirty="0" smtClean="0"/>
              <a:t/>
            </a:r>
            <a:br>
              <a:rPr lang="en-GB" dirty="0" smtClean="0"/>
            </a:br>
            <a:r>
              <a:rPr lang="en-GB" dirty="0" smtClean="0"/>
              <a:t>(local sensate)</a:t>
            </a:r>
            <a:endParaRPr lang="en-GB" dirty="0"/>
          </a:p>
        </p:txBody>
      </p:sp>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39"/>
                                        </p:tgtEl>
                                        <p:attrNameLst>
                                          <p:attrName>style.visibility</p:attrName>
                                        </p:attrNameLst>
                                      </p:cBhvr>
                                      <p:to>
                                        <p:strVal val="visible"/>
                                      </p:to>
                                    </p:set>
                                    <p:animEffect transition="in" filter="randombar(horizontal)">
                                      <p:cBhvr>
                                        <p:cTn id="7" dur="500"/>
                                        <p:tgtEl>
                                          <p:spTgt spid="39"/>
                                        </p:tgtEl>
                                      </p:cBhvr>
                                    </p:animEffect>
                                  </p:childTnLst>
                                </p:cTn>
                              </p:par>
                            </p:childTnLst>
                          </p:cTn>
                        </p:par>
                        <p:par>
                          <p:cTn id="8" fill="hold">
                            <p:stCondLst>
                              <p:cond delay="500"/>
                            </p:stCondLst>
                            <p:childTnLst>
                              <p:par>
                                <p:cTn id="9" presetID="20" presetClass="entr" presetSubtype="0" fill="hold" nodeType="afterEffect">
                                  <p:stCondLst>
                                    <p:cond delay="0"/>
                                  </p:stCondLst>
                                  <p:childTnLst>
                                    <p:set>
                                      <p:cBhvr>
                                        <p:cTn id="10" dur="1" fill="hold">
                                          <p:stCondLst>
                                            <p:cond delay="0"/>
                                          </p:stCondLst>
                                        </p:cTn>
                                        <p:tgtEl>
                                          <p:spTgt spid="41"/>
                                        </p:tgtEl>
                                        <p:attrNameLst>
                                          <p:attrName>style.visibility</p:attrName>
                                        </p:attrNameLst>
                                      </p:cBhvr>
                                      <p:to>
                                        <p:strVal val="visible"/>
                                      </p:to>
                                    </p:set>
                                    <p:animEffect transition="in" filter="wedge">
                                      <p:cBhvr>
                                        <p:cTn id="11" dur="2000"/>
                                        <p:tgtEl>
                                          <p:spTgt spid="4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feld 3"/>
          <p:cNvSpPr txBox="1"/>
          <p:nvPr/>
        </p:nvSpPr>
        <p:spPr>
          <a:xfrm>
            <a:off x="3779912" y="620688"/>
            <a:ext cx="1440160" cy="369332"/>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GB" b="1" dirty="0" smtClean="0"/>
              <a:t>SENATUS</a:t>
            </a:r>
            <a:endParaRPr lang="en-GB" b="1" dirty="0"/>
          </a:p>
        </p:txBody>
      </p:sp>
      <p:sp>
        <p:nvSpPr>
          <p:cNvPr id="5" name="Textfeld 4"/>
          <p:cNvSpPr txBox="1"/>
          <p:nvPr/>
        </p:nvSpPr>
        <p:spPr>
          <a:xfrm>
            <a:off x="827584" y="5951021"/>
            <a:ext cx="5472608" cy="630942"/>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GB" sz="900" b="1" dirty="0" smtClean="0"/>
              <a:t/>
            </a:r>
            <a:br>
              <a:rPr lang="en-GB" sz="900" b="1" dirty="0" smtClean="0"/>
            </a:br>
            <a:r>
              <a:rPr lang="en-GB" b="1" dirty="0" smtClean="0"/>
              <a:t>plebs </a:t>
            </a:r>
            <a:r>
              <a:rPr lang="en-GB" b="1" dirty="0" err="1" smtClean="0"/>
              <a:t>urbana</a:t>
            </a:r>
            <a:r>
              <a:rPr lang="en-GB" b="1" dirty="0" smtClean="0"/>
              <a:t> </a:t>
            </a:r>
            <a:r>
              <a:rPr lang="en-GB" dirty="0" smtClean="0"/>
              <a:t>/ </a:t>
            </a:r>
            <a:r>
              <a:rPr lang="en-GB" dirty="0" err="1" smtClean="0"/>
              <a:t>rustica</a:t>
            </a:r>
            <a:r>
              <a:rPr lang="en-GB" dirty="0" smtClean="0"/>
              <a:t/>
            </a:r>
            <a:br>
              <a:rPr lang="en-GB" dirty="0" smtClean="0"/>
            </a:br>
            <a:endParaRPr lang="en-GB" sz="700" dirty="0"/>
          </a:p>
        </p:txBody>
      </p:sp>
      <p:sp>
        <p:nvSpPr>
          <p:cNvPr id="6" name="Textfeld 5"/>
          <p:cNvSpPr txBox="1"/>
          <p:nvPr/>
        </p:nvSpPr>
        <p:spPr>
          <a:xfrm>
            <a:off x="3347864" y="4005064"/>
            <a:ext cx="1224136" cy="646331"/>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GB" b="1" dirty="0" err="1" smtClean="0"/>
              <a:t>pater</a:t>
            </a:r>
            <a:r>
              <a:rPr lang="en-GB" b="1" dirty="0" smtClean="0"/>
              <a:t/>
            </a:r>
            <a:br>
              <a:rPr lang="en-GB" b="1" dirty="0" smtClean="0"/>
            </a:br>
            <a:r>
              <a:rPr lang="en-GB" b="1" dirty="0" err="1" smtClean="0"/>
              <a:t>familias</a:t>
            </a:r>
            <a:endParaRPr lang="en-GB" b="1" dirty="0"/>
          </a:p>
        </p:txBody>
      </p:sp>
      <p:sp>
        <p:nvSpPr>
          <p:cNvPr id="7" name="Textfeld 6"/>
          <p:cNvSpPr txBox="1"/>
          <p:nvPr/>
        </p:nvSpPr>
        <p:spPr>
          <a:xfrm>
            <a:off x="3347864" y="5374957"/>
            <a:ext cx="1224136" cy="646331"/>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GB" b="1" dirty="0" err="1" smtClean="0"/>
              <a:t>familia</a:t>
            </a:r>
            <a:r>
              <a:rPr lang="en-GB" b="1" dirty="0" smtClean="0"/>
              <a:t/>
            </a:r>
            <a:br>
              <a:rPr lang="en-GB" b="1" dirty="0" smtClean="0"/>
            </a:br>
            <a:r>
              <a:rPr lang="en-GB" dirty="0" smtClean="0"/>
              <a:t>(inc. </a:t>
            </a:r>
            <a:r>
              <a:rPr lang="en-GB" dirty="0" err="1" smtClean="0"/>
              <a:t>servi</a:t>
            </a:r>
            <a:r>
              <a:rPr lang="en-GB" dirty="0" smtClean="0"/>
              <a:t>)</a:t>
            </a:r>
            <a:endParaRPr lang="en-GB" dirty="0"/>
          </a:p>
        </p:txBody>
      </p:sp>
      <p:cxnSp>
        <p:nvCxnSpPr>
          <p:cNvPr id="8" name="Gerade Verbindung mit Pfeil 7"/>
          <p:cNvCxnSpPr>
            <a:stCxn id="6" idx="2"/>
            <a:endCxn id="7" idx="0"/>
          </p:cNvCxnSpPr>
          <p:nvPr/>
        </p:nvCxnSpPr>
        <p:spPr>
          <a:xfrm>
            <a:off x="3959932" y="4651395"/>
            <a:ext cx="0" cy="723562"/>
          </a:xfrm>
          <a:prstGeom prst="straightConnector1">
            <a:avLst/>
          </a:prstGeom>
          <a:ln w="66675">
            <a:tailEnd type="arrow"/>
          </a:ln>
        </p:spPr>
        <p:style>
          <a:lnRef idx="1">
            <a:schemeClr val="accent1"/>
          </a:lnRef>
          <a:fillRef idx="0">
            <a:schemeClr val="accent1"/>
          </a:fillRef>
          <a:effectRef idx="0">
            <a:schemeClr val="accent1"/>
          </a:effectRef>
          <a:fontRef idx="minor">
            <a:schemeClr val="tx1"/>
          </a:fontRef>
        </p:style>
      </p:cxnSp>
      <p:sp>
        <p:nvSpPr>
          <p:cNvPr id="9" name="Rechteck 8"/>
          <p:cNvSpPr/>
          <p:nvPr/>
        </p:nvSpPr>
        <p:spPr>
          <a:xfrm>
            <a:off x="467544" y="1988840"/>
            <a:ext cx="6048672" cy="4680520"/>
          </a:xfrm>
          <a:prstGeom prst="rect">
            <a:avLst/>
          </a:prstGeom>
          <a:no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itel 1"/>
          <p:cNvSpPr txBox="1">
            <a:spLocks/>
          </p:cNvSpPr>
          <p:nvPr/>
        </p:nvSpPr>
        <p:spPr>
          <a:xfrm>
            <a:off x="304800" y="457200"/>
            <a:ext cx="8686800" cy="838200"/>
          </a:xfrm>
          <a:prstGeom prst="rect">
            <a:avLst/>
          </a:prstGeom>
        </p:spPr>
        <p:txBody>
          <a:bodyPr vert="horz" anchor="ctr">
            <a:normAutofit/>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sz="3600" b="0" i="0" u="none" strike="noStrike" kern="1200" cap="all" spc="0" normalizeH="0" baseline="0" noProof="0" smtClean="0">
                <a:ln>
                  <a:noFill/>
                </a:ln>
                <a:solidFill>
                  <a:schemeClr val="accent1">
                    <a:lumMod val="20000"/>
                    <a:lumOff val="80000"/>
                  </a:schemeClr>
                </a:solidFill>
                <a:effectLst>
                  <a:reflection blurRad="12700" stA="48000" endA="300" endPos="55000" dir="5400000" sy="-90000" algn="bl" rotWithShape="0"/>
                </a:effectLst>
                <a:uLnTx/>
                <a:uFillTx/>
                <a:latin typeface="+mj-lt"/>
                <a:ea typeface="+mj-ea"/>
                <a:cs typeface="+mj-cs"/>
              </a:rPr>
              <a:t>Patronage</a:t>
            </a:r>
            <a:endParaRPr kumimoji="0" lang="en-GB" sz="3600" b="0" i="0" u="none" strike="noStrike" kern="1200" cap="all" spc="0" normalizeH="0" baseline="0" noProof="0" dirty="0">
              <a:ln>
                <a:noFill/>
              </a:ln>
              <a:solidFill>
                <a:schemeClr val="accent1">
                  <a:lumMod val="20000"/>
                  <a:lumOff val="80000"/>
                </a:schemeClr>
              </a:solidFill>
              <a:effectLst>
                <a:reflection blurRad="12700" stA="48000" endA="300" endPos="55000" dir="5400000" sy="-90000" algn="bl" rotWithShape="0"/>
              </a:effectLst>
              <a:uLnTx/>
              <a:uFillTx/>
              <a:latin typeface="+mj-lt"/>
              <a:ea typeface="+mj-ea"/>
              <a:cs typeface="+mj-cs"/>
            </a:endParaRPr>
          </a:p>
        </p:txBody>
      </p:sp>
      <p:sp>
        <p:nvSpPr>
          <p:cNvPr id="11" name="Textfeld 10"/>
          <p:cNvSpPr txBox="1"/>
          <p:nvPr/>
        </p:nvSpPr>
        <p:spPr>
          <a:xfrm>
            <a:off x="2195736" y="3717032"/>
            <a:ext cx="1224136" cy="369332"/>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GB" b="1" dirty="0" smtClean="0"/>
              <a:t>patronus</a:t>
            </a:r>
            <a:endParaRPr lang="en-GB" b="1" dirty="0"/>
          </a:p>
        </p:txBody>
      </p:sp>
      <p:sp>
        <p:nvSpPr>
          <p:cNvPr id="12" name="Textfeld 11"/>
          <p:cNvSpPr txBox="1"/>
          <p:nvPr/>
        </p:nvSpPr>
        <p:spPr>
          <a:xfrm>
            <a:off x="2195736" y="4715852"/>
            <a:ext cx="1224136" cy="369332"/>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GB" b="1" dirty="0" err="1" smtClean="0"/>
              <a:t>clientes</a:t>
            </a:r>
            <a:endParaRPr lang="en-GB" b="1" dirty="0"/>
          </a:p>
        </p:txBody>
      </p:sp>
      <p:cxnSp>
        <p:nvCxnSpPr>
          <p:cNvPr id="13" name="Gerade Verbindung mit Pfeil 12"/>
          <p:cNvCxnSpPr>
            <a:stCxn id="11" idx="2"/>
            <a:endCxn id="12" idx="0"/>
          </p:cNvCxnSpPr>
          <p:nvPr/>
        </p:nvCxnSpPr>
        <p:spPr>
          <a:xfrm>
            <a:off x="2807804" y="4086364"/>
            <a:ext cx="0" cy="629488"/>
          </a:xfrm>
          <a:prstGeom prst="straightConnector1">
            <a:avLst/>
          </a:prstGeom>
          <a:ln w="66675">
            <a:tailEnd type="arrow"/>
          </a:ln>
        </p:spPr>
        <p:style>
          <a:lnRef idx="1">
            <a:schemeClr val="accent1"/>
          </a:lnRef>
          <a:fillRef idx="0">
            <a:schemeClr val="accent1"/>
          </a:fillRef>
          <a:effectRef idx="0">
            <a:schemeClr val="accent1"/>
          </a:effectRef>
          <a:fontRef idx="minor">
            <a:schemeClr val="tx1"/>
          </a:fontRef>
        </p:style>
      </p:cxnSp>
      <p:sp>
        <p:nvSpPr>
          <p:cNvPr id="14" name="Textfeld 13"/>
          <p:cNvSpPr txBox="1"/>
          <p:nvPr/>
        </p:nvSpPr>
        <p:spPr>
          <a:xfrm>
            <a:off x="827584" y="3717032"/>
            <a:ext cx="1224136" cy="369332"/>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GB" b="1" dirty="0" smtClean="0"/>
              <a:t>patronus</a:t>
            </a:r>
            <a:endParaRPr lang="en-GB" b="1" dirty="0"/>
          </a:p>
        </p:txBody>
      </p:sp>
      <p:sp>
        <p:nvSpPr>
          <p:cNvPr id="15" name="Textfeld 14"/>
          <p:cNvSpPr txBox="1"/>
          <p:nvPr/>
        </p:nvSpPr>
        <p:spPr>
          <a:xfrm>
            <a:off x="827584" y="4715852"/>
            <a:ext cx="1224136" cy="923330"/>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GB" b="1" i="1" dirty="0" smtClean="0"/>
              <a:t>collegia</a:t>
            </a:r>
            <a:r>
              <a:rPr lang="en-GB" b="1" dirty="0" smtClean="0"/>
              <a:t/>
            </a:r>
            <a:br>
              <a:rPr lang="en-GB" b="1" dirty="0" smtClean="0"/>
            </a:br>
            <a:r>
              <a:rPr lang="en-GB" b="1" dirty="0" smtClean="0"/>
              <a:t>colleges,</a:t>
            </a:r>
            <a:br>
              <a:rPr lang="en-GB" b="1" dirty="0" smtClean="0"/>
            </a:br>
            <a:r>
              <a:rPr lang="en-GB" b="1" dirty="0" smtClean="0"/>
              <a:t>guilds</a:t>
            </a:r>
            <a:endParaRPr lang="en-GB" b="1" dirty="0"/>
          </a:p>
        </p:txBody>
      </p:sp>
      <p:cxnSp>
        <p:nvCxnSpPr>
          <p:cNvPr id="16" name="Gerade Verbindung mit Pfeil 15"/>
          <p:cNvCxnSpPr>
            <a:stCxn id="15" idx="0"/>
            <a:endCxn id="14" idx="2"/>
          </p:cNvCxnSpPr>
          <p:nvPr/>
        </p:nvCxnSpPr>
        <p:spPr>
          <a:xfrm flipV="1">
            <a:off x="1439652" y="4086364"/>
            <a:ext cx="0" cy="629488"/>
          </a:xfrm>
          <a:prstGeom prst="straightConnector1">
            <a:avLst/>
          </a:prstGeom>
          <a:ln w="66675">
            <a:tailEnd type="arrow"/>
          </a:ln>
        </p:spPr>
        <p:style>
          <a:lnRef idx="1">
            <a:schemeClr val="accent1"/>
          </a:lnRef>
          <a:fillRef idx="0">
            <a:schemeClr val="accent1"/>
          </a:fillRef>
          <a:effectRef idx="0">
            <a:schemeClr val="accent1"/>
          </a:effectRef>
          <a:fontRef idx="minor">
            <a:schemeClr val="tx1"/>
          </a:fontRef>
        </p:style>
      </p:cxnSp>
      <p:sp>
        <p:nvSpPr>
          <p:cNvPr id="17" name="Textfeld 16"/>
          <p:cNvSpPr txBox="1"/>
          <p:nvPr/>
        </p:nvSpPr>
        <p:spPr>
          <a:xfrm>
            <a:off x="1187624" y="1628800"/>
            <a:ext cx="1224136" cy="646331"/>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GB" b="1" dirty="0" smtClean="0"/>
              <a:t>patron</a:t>
            </a:r>
            <a:r>
              <a:rPr lang="en-GB" dirty="0" smtClean="0"/>
              <a:t> of the city</a:t>
            </a:r>
            <a:endParaRPr lang="en-GB" dirty="0"/>
          </a:p>
        </p:txBody>
      </p:sp>
      <p:sp>
        <p:nvSpPr>
          <p:cNvPr id="18" name="Textfeld 17"/>
          <p:cNvSpPr txBox="1"/>
          <p:nvPr/>
        </p:nvSpPr>
        <p:spPr>
          <a:xfrm>
            <a:off x="3203848" y="332656"/>
            <a:ext cx="1224136" cy="369332"/>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GB" b="1" dirty="0" smtClean="0"/>
              <a:t>princeps</a:t>
            </a:r>
            <a:endParaRPr lang="en-GB" b="1" dirty="0"/>
          </a:p>
        </p:txBody>
      </p:sp>
      <p:cxnSp>
        <p:nvCxnSpPr>
          <p:cNvPr id="19" name="Gerade Verbindung mit Pfeil 18"/>
          <p:cNvCxnSpPr>
            <a:stCxn id="12" idx="2"/>
            <a:endCxn id="20" idx="0"/>
          </p:cNvCxnSpPr>
          <p:nvPr/>
        </p:nvCxnSpPr>
        <p:spPr>
          <a:xfrm>
            <a:off x="2807804" y="5085184"/>
            <a:ext cx="36004" cy="360040"/>
          </a:xfrm>
          <a:prstGeom prst="straightConnector1">
            <a:avLst/>
          </a:prstGeom>
          <a:ln w="66675">
            <a:tailEnd type="arrow"/>
          </a:ln>
        </p:spPr>
        <p:style>
          <a:lnRef idx="1">
            <a:schemeClr val="accent1"/>
          </a:lnRef>
          <a:fillRef idx="0">
            <a:schemeClr val="accent1"/>
          </a:fillRef>
          <a:effectRef idx="0">
            <a:schemeClr val="accent1"/>
          </a:effectRef>
          <a:fontRef idx="minor">
            <a:schemeClr val="tx1"/>
          </a:fontRef>
        </p:style>
      </p:cxnSp>
      <p:sp>
        <p:nvSpPr>
          <p:cNvPr id="20" name="Textfeld 19"/>
          <p:cNvSpPr txBox="1"/>
          <p:nvPr/>
        </p:nvSpPr>
        <p:spPr>
          <a:xfrm>
            <a:off x="2231740" y="5445224"/>
            <a:ext cx="1224136" cy="646331"/>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GB" b="1" dirty="0" smtClean="0"/>
              <a:t>tenant</a:t>
            </a:r>
            <a:br>
              <a:rPr lang="en-GB" b="1" dirty="0" smtClean="0"/>
            </a:br>
            <a:r>
              <a:rPr lang="en-GB" b="1" dirty="0" smtClean="0"/>
              <a:t>farmers</a:t>
            </a:r>
            <a:endParaRPr lang="en-GB" dirty="0"/>
          </a:p>
        </p:txBody>
      </p:sp>
      <p:cxnSp>
        <p:nvCxnSpPr>
          <p:cNvPr id="21" name="Gerade Verbindung mit Pfeil 20"/>
          <p:cNvCxnSpPr>
            <a:stCxn id="14" idx="0"/>
            <a:endCxn id="36" idx="2"/>
          </p:cNvCxnSpPr>
          <p:nvPr/>
        </p:nvCxnSpPr>
        <p:spPr>
          <a:xfrm flipV="1">
            <a:off x="1439652" y="3211235"/>
            <a:ext cx="864096" cy="505797"/>
          </a:xfrm>
          <a:prstGeom prst="straightConnector1">
            <a:avLst/>
          </a:prstGeom>
          <a:ln w="66675">
            <a:tailEnd type="arrow"/>
          </a:ln>
        </p:spPr>
        <p:style>
          <a:lnRef idx="1">
            <a:schemeClr val="accent1"/>
          </a:lnRef>
          <a:fillRef idx="0">
            <a:schemeClr val="accent1"/>
          </a:fillRef>
          <a:effectRef idx="0">
            <a:schemeClr val="accent1"/>
          </a:effectRef>
          <a:fontRef idx="minor">
            <a:schemeClr val="tx1"/>
          </a:fontRef>
        </p:style>
      </p:cxnSp>
      <p:cxnSp>
        <p:nvCxnSpPr>
          <p:cNvPr id="22" name="Gerade Verbindung mit Pfeil 21"/>
          <p:cNvCxnSpPr>
            <a:endCxn id="36" idx="2"/>
          </p:cNvCxnSpPr>
          <p:nvPr/>
        </p:nvCxnSpPr>
        <p:spPr>
          <a:xfrm flipH="1" flipV="1">
            <a:off x="2303748" y="3211235"/>
            <a:ext cx="512440" cy="487213"/>
          </a:xfrm>
          <a:prstGeom prst="straightConnector1">
            <a:avLst/>
          </a:prstGeom>
          <a:ln w="66675">
            <a:tailEnd type="arrow"/>
          </a:ln>
        </p:spPr>
        <p:style>
          <a:lnRef idx="1">
            <a:schemeClr val="accent1"/>
          </a:lnRef>
          <a:fillRef idx="0">
            <a:schemeClr val="accent1"/>
          </a:fillRef>
          <a:effectRef idx="0">
            <a:schemeClr val="accent1"/>
          </a:effectRef>
          <a:fontRef idx="minor">
            <a:schemeClr val="tx1"/>
          </a:fontRef>
        </p:style>
      </p:cxnSp>
      <p:cxnSp>
        <p:nvCxnSpPr>
          <p:cNvPr id="23" name="Gerade Verbindung mit Pfeil 22"/>
          <p:cNvCxnSpPr>
            <a:stCxn id="36" idx="0"/>
            <a:endCxn id="17" idx="2"/>
          </p:cNvCxnSpPr>
          <p:nvPr/>
        </p:nvCxnSpPr>
        <p:spPr>
          <a:xfrm flipH="1" flipV="1">
            <a:off x="1799692" y="2275131"/>
            <a:ext cx="504056" cy="289773"/>
          </a:xfrm>
          <a:prstGeom prst="straightConnector1">
            <a:avLst/>
          </a:prstGeom>
          <a:ln w="66675">
            <a:tailEnd type="arrow"/>
          </a:ln>
        </p:spPr>
        <p:style>
          <a:lnRef idx="1">
            <a:schemeClr val="accent1"/>
          </a:lnRef>
          <a:fillRef idx="0">
            <a:schemeClr val="accent1"/>
          </a:fillRef>
          <a:effectRef idx="0">
            <a:schemeClr val="accent1"/>
          </a:effectRef>
          <a:fontRef idx="minor">
            <a:schemeClr val="tx1"/>
          </a:fontRef>
        </p:style>
      </p:cxnSp>
      <p:sp>
        <p:nvSpPr>
          <p:cNvPr id="24" name="Textfeld 23"/>
          <p:cNvSpPr txBox="1"/>
          <p:nvPr/>
        </p:nvSpPr>
        <p:spPr>
          <a:xfrm>
            <a:off x="2555776" y="1628800"/>
            <a:ext cx="1224136" cy="646331"/>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GB" b="1" dirty="0" smtClean="0"/>
              <a:t>flamen</a:t>
            </a:r>
            <a:r>
              <a:rPr lang="en-GB" dirty="0" smtClean="0"/>
              <a:t/>
            </a:r>
            <a:br>
              <a:rPr lang="en-GB" dirty="0" smtClean="0"/>
            </a:br>
            <a:r>
              <a:rPr lang="en-GB" dirty="0" err="1" smtClean="0"/>
              <a:t>imp.cult</a:t>
            </a:r>
            <a:endParaRPr lang="en-GB" dirty="0"/>
          </a:p>
        </p:txBody>
      </p:sp>
      <p:cxnSp>
        <p:nvCxnSpPr>
          <p:cNvPr id="25" name="Gerade Verbindung mit Pfeil 24"/>
          <p:cNvCxnSpPr>
            <a:stCxn id="36" idx="0"/>
            <a:endCxn id="24" idx="2"/>
          </p:cNvCxnSpPr>
          <p:nvPr/>
        </p:nvCxnSpPr>
        <p:spPr>
          <a:xfrm flipV="1">
            <a:off x="2303748" y="2275131"/>
            <a:ext cx="864096" cy="289773"/>
          </a:xfrm>
          <a:prstGeom prst="straightConnector1">
            <a:avLst/>
          </a:prstGeom>
          <a:ln w="66675">
            <a:tailEnd type="arrow"/>
          </a:ln>
        </p:spPr>
        <p:style>
          <a:lnRef idx="1">
            <a:schemeClr val="accent1"/>
          </a:lnRef>
          <a:fillRef idx="0">
            <a:schemeClr val="accent1"/>
          </a:fillRef>
          <a:effectRef idx="0">
            <a:schemeClr val="accent1"/>
          </a:effectRef>
          <a:fontRef idx="minor">
            <a:schemeClr val="tx1"/>
          </a:fontRef>
        </p:style>
      </p:cxnSp>
      <p:cxnSp>
        <p:nvCxnSpPr>
          <p:cNvPr id="26" name="Gerade Verbindung mit Pfeil 25"/>
          <p:cNvCxnSpPr>
            <a:stCxn id="24" idx="0"/>
            <a:endCxn id="18" idx="2"/>
          </p:cNvCxnSpPr>
          <p:nvPr/>
        </p:nvCxnSpPr>
        <p:spPr>
          <a:xfrm flipV="1">
            <a:off x="3167844" y="701988"/>
            <a:ext cx="648072" cy="926812"/>
          </a:xfrm>
          <a:prstGeom prst="straightConnector1">
            <a:avLst/>
          </a:prstGeom>
          <a:ln w="66675">
            <a:tailEnd type="arrow"/>
          </a:ln>
        </p:spPr>
        <p:style>
          <a:lnRef idx="1">
            <a:schemeClr val="accent1"/>
          </a:lnRef>
          <a:fillRef idx="0">
            <a:schemeClr val="accent1"/>
          </a:fillRef>
          <a:effectRef idx="0">
            <a:schemeClr val="accent1"/>
          </a:effectRef>
          <a:fontRef idx="minor">
            <a:schemeClr val="tx1"/>
          </a:fontRef>
        </p:style>
      </p:cxnSp>
      <p:cxnSp>
        <p:nvCxnSpPr>
          <p:cNvPr id="27" name="Gerade Verbindung mit Pfeil 26"/>
          <p:cNvCxnSpPr>
            <a:endCxn id="18" idx="2"/>
          </p:cNvCxnSpPr>
          <p:nvPr/>
        </p:nvCxnSpPr>
        <p:spPr>
          <a:xfrm flipH="1" flipV="1">
            <a:off x="3815916" y="701988"/>
            <a:ext cx="1548172" cy="5247292"/>
          </a:xfrm>
          <a:prstGeom prst="straightConnector1">
            <a:avLst/>
          </a:prstGeom>
          <a:ln w="66675">
            <a:tailEnd type="arrow"/>
          </a:ln>
        </p:spPr>
        <p:style>
          <a:lnRef idx="1">
            <a:schemeClr val="accent1"/>
          </a:lnRef>
          <a:fillRef idx="0">
            <a:schemeClr val="accent1"/>
          </a:fillRef>
          <a:effectRef idx="0">
            <a:schemeClr val="accent1"/>
          </a:effectRef>
          <a:fontRef idx="minor">
            <a:schemeClr val="tx1"/>
          </a:fontRef>
        </p:style>
      </p:cxnSp>
      <p:cxnSp>
        <p:nvCxnSpPr>
          <p:cNvPr id="28" name="Gerade Verbindung mit Pfeil 27"/>
          <p:cNvCxnSpPr/>
          <p:nvPr/>
        </p:nvCxnSpPr>
        <p:spPr>
          <a:xfrm flipV="1">
            <a:off x="1835696" y="1340768"/>
            <a:ext cx="1008112" cy="269448"/>
          </a:xfrm>
          <a:prstGeom prst="straightConnector1">
            <a:avLst/>
          </a:prstGeom>
          <a:ln w="66675">
            <a:tailEnd type="arrow"/>
          </a:ln>
        </p:spPr>
        <p:style>
          <a:lnRef idx="1">
            <a:schemeClr val="accent1"/>
          </a:lnRef>
          <a:fillRef idx="0">
            <a:schemeClr val="accent1"/>
          </a:fillRef>
          <a:effectRef idx="0">
            <a:schemeClr val="accent1"/>
          </a:effectRef>
          <a:fontRef idx="minor">
            <a:schemeClr val="tx1"/>
          </a:fontRef>
        </p:style>
      </p:cxnSp>
      <p:sp>
        <p:nvSpPr>
          <p:cNvPr id="29" name="Textfeld 28"/>
          <p:cNvSpPr txBox="1"/>
          <p:nvPr/>
        </p:nvSpPr>
        <p:spPr>
          <a:xfrm>
            <a:off x="2231740" y="692696"/>
            <a:ext cx="1224136" cy="646331"/>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GB" dirty="0" smtClean="0"/>
              <a:t>prov. </a:t>
            </a:r>
            <a:r>
              <a:rPr lang="en-GB" b="1" dirty="0" smtClean="0"/>
              <a:t>governor</a:t>
            </a:r>
            <a:endParaRPr lang="en-GB" b="1" dirty="0"/>
          </a:p>
        </p:txBody>
      </p:sp>
      <p:cxnSp>
        <p:nvCxnSpPr>
          <p:cNvPr id="30" name="Gerade Verbindung mit Pfeil 29"/>
          <p:cNvCxnSpPr>
            <a:endCxn id="29" idx="2"/>
          </p:cNvCxnSpPr>
          <p:nvPr/>
        </p:nvCxnSpPr>
        <p:spPr>
          <a:xfrm flipH="1" flipV="1">
            <a:off x="2843808" y="1339027"/>
            <a:ext cx="252028" cy="291515"/>
          </a:xfrm>
          <a:prstGeom prst="straightConnector1">
            <a:avLst/>
          </a:prstGeom>
          <a:ln w="66675">
            <a:tailEnd type="arrow"/>
          </a:ln>
        </p:spPr>
        <p:style>
          <a:lnRef idx="1">
            <a:schemeClr val="accent1"/>
          </a:lnRef>
          <a:fillRef idx="0">
            <a:schemeClr val="accent1"/>
          </a:fillRef>
          <a:effectRef idx="0">
            <a:schemeClr val="accent1"/>
          </a:effectRef>
          <a:fontRef idx="minor">
            <a:schemeClr val="tx1"/>
          </a:fontRef>
        </p:style>
      </p:cxnSp>
      <p:sp>
        <p:nvSpPr>
          <p:cNvPr id="31" name="Textfeld 30"/>
          <p:cNvSpPr txBox="1"/>
          <p:nvPr/>
        </p:nvSpPr>
        <p:spPr>
          <a:xfrm>
            <a:off x="4932040" y="2031231"/>
            <a:ext cx="1440160" cy="461665"/>
          </a:xfrm>
          <a:prstGeom prst="rect">
            <a:avLst/>
          </a:prstGeom>
          <a:noFill/>
        </p:spPr>
        <p:txBody>
          <a:bodyPr wrap="square" rtlCol="0">
            <a:spAutoFit/>
          </a:bodyPr>
          <a:lstStyle/>
          <a:p>
            <a:r>
              <a:rPr lang="en-GB" sz="2400" b="1" dirty="0" smtClean="0">
                <a:solidFill>
                  <a:srgbClr val="92D050"/>
                </a:solidFill>
                <a:effectLst>
                  <a:outerShdw blurRad="38100" dist="38100" dir="2700000" algn="tl">
                    <a:srgbClr val="000000">
                      <a:alpha val="43137"/>
                    </a:srgbClr>
                  </a:outerShdw>
                </a:effectLst>
              </a:rPr>
              <a:t>Local City</a:t>
            </a:r>
            <a:endParaRPr lang="en-GB" sz="2400" b="1" dirty="0">
              <a:solidFill>
                <a:srgbClr val="92D050"/>
              </a:solidFill>
              <a:effectLst>
                <a:outerShdw blurRad="38100" dist="38100" dir="2700000" algn="tl">
                  <a:srgbClr val="000000">
                    <a:alpha val="43137"/>
                  </a:srgbClr>
                </a:outerShdw>
              </a:effectLst>
            </a:endParaRPr>
          </a:p>
        </p:txBody>
      </p:sp>
      <p:sp>
        <p:nvSpPr>
          <p:cNvPr id="32" name="Titel 1"/>
          <p:cNvSpPr txBox="1">
            <a:spLocks/>
          </p:cNvSpPr>
          <p:nvPr/>
        </p:nvSpPr>
        <p:spPr>
          <a:xfrm>
            <a:off x="4572000" y="332656"/>
            <a:ext cx="4572000" cy="838200"/>
          </a:xfrm>
          <a:prstGeom prst="rect">
            <a:avLst/>
          </a:prstGeom>
        </p:spPr>
        <p:txBody>
          <a:bodyPr vert="horz" anchor="ctr">
            <a:normAutofit fontScale="92500"/>
          </a:body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en-GB" sz="3600" b="0" i="0" u="none" strike="noStrike" kern="1200" cap="all" spc="0" normalizeH="0" baseline="0" noProof="0" dirty="0" smtClean="0">
                <a:ln>
                  <a:noFill/>
                </a:ln>
                <a:solidFill>
                  <a:schemeClr val="accent1">
                    <a:lumMod val="20000"/>
                    <a:lumOff val="80000"/>
                  </a:schemeClr>
                </a:solidFill>
                <a:effectLst>
                  <a:reflection blurRad="12700" stA="48000" endA="300" endPos="55000" dir="5400000" sy="-90000" algn="bl" rotWithShape="0"/>
                </a:effectLst>
                <a:uLnTx/>
                <a:uFillTx/>
                <a:latin typeface="+mj-lt"/>
                <a:ea typeface="+mj-ea"/>
                <a:cs typeface="+mj-cs"/>
              </a:rPr>
              <a:t>INTEGRATION/MOBILITY</a:t>
            </a:r>
            <a:endParaRPr kumimoji="0" lang="en-GB" sz="3600" b="0" i="0" u="none" strike="noStrike" kern="1200" cap="all" spc="0" normalizeH="0" baseline="0" noProof="0" dirty="0">
              <a:ln>
                <a:noFill/>
              </a:ln>
              <a:solidFill>
                <a:schemeClr val="accent1">
                  <a:lumMod val="20000"/>
                  <a:lumOff val="80000"/>
                </a:schemeClr>
              </a:solidFill>
              <a:effectLst>
                <a:reflection blurRad="12700" stA="48000" endA="300" endPos="55000" dir="5400000" sy="-90000" algn="bl" rotWithShape="0"/>
              </a:effectLst>
              <a:uLnTx/>
              <a:uFillTx/>
              <a:latin typeface="+mj-lt"/>
              <a:ea typeface="+mj-ea"/>
              <a:cs typeface="+mj-cs"/>
            </a:endParaRPr>
          </a:p>
        </p:txBody>
      </p:sp>
      <p:sp>
        <p:nvSpPr>
          <p:cNvPr id="33" name="Nach oben gebogener Pfeil 32"/>
          <p:cNvSpPr/>
          <p:nvPr/>
        </p:nvSpPr>
        <p:spPr>
          <a:xfrm>
            <a:off x="3347864" y="908720"/>
            <a:ext cx="1584176" cy="2160240"/>
          </a:xfrm>
          <a:prstGeom prst="bentUpArrow">
            <a:avLst/>
          </a:prstGeom>
          <a:solidFill>
            <a:srgbClr val="FFFF00">
              <a:alpha val="6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Textfeld 33"/>
          <p:cNvSpPr txBox="1"/>
          <p:nvPr/>
        </p:nvSpPr>
        <p:spPr>
          <a:xfrm>
            <a:off x="4896544" y="1916832"/>
            <a:ext cx="3923928" cy="4770537"/>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pPr algn="ctr"/>
            <a:r>
              <a:rPr lang="en-GB" sz="1600" b="1" dirty="0" smtClean="0">
                <a:effectLst>
                  <a:outerShdw blurRad="38100" dist="38100" dir="2700000" algn="tl">
                    <a:srgbClr val="000000">
                      <a:alpha val="43137"/>
                    </a:srgbClr>
                  </a:outerShdw>
                </a:effectLst>
                <a:latin typeface="Tahoma" pitchFamily="34" charset="0"/>
                <a:ea typeface="Tahoma" pitchFamily="34" charset="0"/>
                <a:cs typeface="Tahoma" pitchFamily="34" charset="0"/>
              </a:rPr>
              <a:t>External connections become increasingly important</a:t>
            </a:r>
          </a:p>
          <a:p>
            <a:pPr>
              <a:buFont typeface="Arial" pitchFamily="34" charset="0"/>
              <a:buChar char="•"/>
            </a:pPr>
            <a:r>
              <a:rPr lang="en-GB" sz="1600" b="1" dirty="0" smtClean="0">
                <a:effectLst>
                  <a:outerShdw blurRad="38100" dist="38100" dir="2700000" algn="tl">
                    <a:srgbClr val="000000">
                      <a:alpha val="43137"/>
                    </a:srgbClr>
                  </a:outerShdw>
                </a:effectLst>
                <a:latin typeface="Tahoma" pitchFamily="34" charset="0"/>
                <a:ea typeface="Tahoma" pitchFamily="34" charset="0"/>
                <a:cs typeface="Tahoma" pitchFamily="34" charset="0"/>
              </a:rPr>
              <a:t> governor – imperial administration</a:t>
            </a:r>
          </a:p>
          <a:p>
            <a:pPr>
              <a:buFont typeface="Arial" pitchFamily="34" charset="0"/>
              <a:buChar char="•"/>
            </a:pPr>
            <a:r>
              <a:rPr lang="en-GB" sz="1600" b="1" dirty="0" smtClean="0">
                <a:effectLst>
                  <a:outerShdw blurRad="38100" dist="38100" dir="2700000" algn="tl">
                    <a:srgbClr val="000000">
                      <a:alpha val="43137"/>
                    </a:srgbClr>
                  </a:outerShdw>
                </a:effectLst>
                <a:latin typeface="Tahoma" pitchFamily="34" charset="0"/>
                <a:ea typeface="Tahoma" pitchFamily="34" charset="0"/>
                <a:cs typeface="Tahoma" pitchFamily="34" charset="0"/>
              </a:rPr>
              <a:t> career in the army</a:t>
            </a:r>
          </a:p>
          <a:p>
            <a:pPr>
              <a:buFont typeface="Arial" pitchFamily="34" charset="0"/>
              <a:buChar char="•"/>
            </a:pPr>
            <a:r>
              <a:rPr lang="en-GB" sz="1600" b="1" dirty="0" smtClean="0">
                <a:effectLst>
                  <a:outerShdw blurRad="38100" dist="38100" dir="2700000" algn="tl">
                    <a:srgbClr val="000000">
                      <a:alpha val="43137"/>
                    </a:srgbClr>
                  </a:outerShdw>
                </a:effectLst>
                <a:latin typeface="Tahoma" pitchFamily="34" charset="0"/>
                <a:ea typeface="Tahoma" pitchFamily="34" charset="0"/>
                <a:cs typeface="Tahoma" pitchFamily="34" charset="0"/>
              </a:rPr>
              <a:t> political career</a:t>
            </a:r>
            <a:br>
              <a:rPr lang="en-GB" sz="1600" b="1" dirty="0" smtClean="0">
                <a:effectLst>
                  <a:outerShdw blurRad="38100" dist="38100" dir="2700000" algn="tl">
                    <a:srgbClr val="000000">
                      <a:alpha val="43137"/>
                    </a:srgbClr>
                  </a:outerShdw>
                </a:effectLst>
                <a:latin typeface="Tahoma" pitchFamily="34" charset="0"/>
                <a:ea typeface="Tahoma" pitchFamily="34" charset="0"/>
                <a:cs typeface="Tahoma" pitchFamily="34" charset="0"/>
              </a:rPr>
            </a:br>
            <a:r>
              <a:rPr lang="en-GB" sz="1600" b="1" dirty="0" smtClean="0">
                <a:effectLst>
                  <a:outerShdw blurRad="38100" dist="38100" dir="2700000" algn="tl">
                    <a:srgbClr val="000000">
                      <a:alpha val="43137"/>
                    </a:srgbClr>
                  </a:outerShdw>
                </a:effectLst>
                <a:latin typeface="Tahoma" pitchFamily="34" charset="0"/>
                <a:ea typeface="Tahoma" pitchFamily="34" charset="0"/>
                <a:cs typeface="Tahoma" pitchFamily="34" charset="0"/>
              </a:rPr>
              <a:t>	e.g. elite </a:t>
            </a:r>
            <a:r>
              <a:rPr lang="en-GB" sz="1600" b="1" dirty="0" smtClean="0">
                <a:effectLst>
                  <a:outerShdw blurRad="38100" dist="38100" dir="2700000" algn="tl">
                    <a:srgbClr val="000000">
                      <a:alpha val="43137"/>
                    </a:srgbClr>
                  </a:outerShdw>
                </a:effectLst>
                <a:latin typeface="Tahoma" pitchFamily="34" charset="0"/>
                <a:ea typeface="Tahoma" pitchFamily="34" charset="0"/>
                <a:cs typeface="Tahoma" pitchFamily="34" charset="0"/>
                <a:sym typeface="Wingdings" pitchFamily="2" charset="2"/>
              </a:rPr>
              <a:t>senate</a:t>
            </a:r>
            <a:endParaRPr lang="en-GB" sz="1600" b="1" dirty="0" smtClean="0">
              <a:effectLst>
                <a:outerShdw blurRad="38100" dist="38100" dir="2700000" algn="tl">
                  <a:srgbClr val="000000">
                    <a:alpha val="43137"/>
                  </a:srgbClr>
                </a:outerShdw>
              </a:effectLst>
              <a:latin typeface="Tahoma" pitchFamily="34" charset="0"/>
              <a:ea typeface="Tahoma" pitchFamily="34" charset="0"/>
              <a:cs typeface="Tahoma" pitchFamily="34" charset="0"/>
            </a:endParaRPr>
          </a:p>
          <a:p>
            <a:pPr>
              <a:buFont typeface="Arial" pitchFamily="34" charset="0"/>
              <a:buChar char="•"/>
            </a:pPr>
            <a:r>
              <a:rPr lang="en-GB" sz="1600" b="1" dirty="0" smtClean="0">
                <a:effectLst>
                  <a:outerShdw blurRad="38100" dist="38100" dir="2700000" algn="tl">
                    <a:srgbClr val="000000">
                      <a:alpha val="43137"/>
                    </a:srgbClr>
                  </a:outerShdw>
                </a:effectLst>
                <a:latin typeface="Tahoma" pitchFamily="34" charset="0"/>
                <a:ea typeface="Tahoma" pitchFamily="34" charset="0"/>
                <a:cs typeface="Tahoma" pitchFamily="34" charset="0"/>
              </a:rPr>
              <a:t> economy / trade </a:t>
            </a:r>
            <a:br>
              <a:rPr lang="en-GB" sz="1600" b="1" dirty="0" smtClean="0">
                <a:effectLst>
                  <a:outerShdw blurRad="38100" dist="38100" dir="2700000" algn="tl">
                    <a:srgbClr val="000000">
                      <a:alpha val="43137"/>
                    </a:srgbClr>
                  </a:outerShdw>
                </a:effectLst>
                <a:latin typeface="Tahoma" pitchFamily="34" charset="0"/>
                <a:ea typeface="Tahoma" pitchFamily="34" charset="0"/>
                <a:cs typeface="Tahoma" pitchFamily="34" charset="0"/>
              </a:rPr>
            </a:br>
            <a:r>
              <a:rPr lang="en-GB" sz="1600" b="1" dirty="0" smtClean="0">
                <a:effectLst>
                  <a:outerShdw blurRad="38100" dist="38100" dir="2700000" algn="tl">
                    <a:srgbClr val="000000">
                      <a:alpha val="43137"/>
                    </a:srgbClr>
                  </a:outerShdw>
                </a:effectLst>
                <a:latin typeface="Tahoma" pitchFamily="34" charset="0"/>
                <a:ea typeface="Tahoma" pitchFamily="34" charset="0"/>
                <a:cs typeface="Tahoma" pitchFamily="34" charset="0"/>
              </a:rPr>
              <a:t>     / market places</a:t>
            </a:r>
            <a:br>
              <a:rPr lang="en-GB" sz="1600" b="1" dirty="0" smtClean="0">
                <a:effectLst>
                  <a:outerShdw blurRad="38100" dist="38100" dir="2700000" algn="tl">
                    <a:srgbClr val="000000">
                      <a:alpha val="43137"/>
                    </a:srgbClr>
                  </a:outerShdw>
                </a:effectLst>
                <a:latin typeface="Tahoma" pitchFamily="34" charset="0"/>
                <a:ea typeface="Tahoma" pitchFamily="34" charset="0"/>
                <a:cs typeface="Tahoma" pitchFamily="34" charset="0"/>
              </a:rPr>
            </a:br>
            <a:r>
              <a:rPr lang="en-GB" sz="1600" b="1" dirty="0" smtClean="0">
                <a:effectLst>
                  <a:outerShdw blurRad="38100" dist="38100" dir="2700000" algn="tl">
                    <a:srgbClr val="000000">
                      <a:alpha val="43137"/>
                    </a:srgbClr>
                  </a:outerShdw>
                </a:effectLst>
                <a:latin typeface="Tahoma" pitchFamily="34" charset="0"/>
                <a:ea typeface="Tahoma" pitchFamily="34" charset="0"/>
                <a:cs typeface="Tahoma" pitchFamily="34" charset="0"/>
              </a:rPr>
              <a:t>	       </a:t>
            </a:r>
            <a:r>
              <a:rPr lang="en-GB" sz="1600" b="1" dirty="0" smtClean="0">
                <a:effectLst>
                  <a:outerShdw blurRad="38100" dist="38100" dir="2700000" algn="tl">
                    <a:srgbClr val="000000">
                      <a:alpha val="43137"/>
                    </a:srgbClr>
                  </a:outerShdw>
                </a:effectLst>
                <a:latin typeface="Tahoma" pitchFamily="34" charset="0"/>
                <a:ea typeface="Tahoma" pitchFamily="34" charset="0"/>
                <a:cs typeface="Tahoma" pitchFamily="34" charset="0"/>
                <a:sym typeface="Wingdings" pitchFamily="2" charset="2"/>
              </a:rPr>
              <a:t>monocultures</a:t>
            </a:r>
            <a:br>
              <a:rPr lang="en-GB" sz="1600" b="1" dirty="0" smtClean="0">
                <a:effectLst>
                  <a:outerShdw blurRad="38100" dist="38100" dir="2700000" algn="tl">
                    <a:srgbClr val="000000">
                      <a:alpha val="43137"/>
                    </a:srgbClr>
                  </a:outerShdw>
                </a:effectLst>
                <a:latin typeface="Tahoma" pitchFamily="34" charset="0"/>
                <a:ea typeface="Tahoma" pitchFamily="34" charset="0"/>
                <a:cs typeface="Tahoma" pitchFamily="34" charset="0"/>
                <a:sym typeface="Wingdings" pitchFamily="2" charset="2"/>
              </a:rPr>
            </a:br>
            <a:r>
              <a:rPr lang="en-GB" sz="1600" b="1" dirty="0" smtClean="0">
                <a:effectLst>
                  <a:outerShdw blurRad="38100" dist="38100" dir="2700000" algn="tl">
                    <a:srgbClr val="000000">
                      <a:alpha val="43137"/>
                    </a:srgbClr>
                  </a:outerShdw>
                </a:effectLst>
                <a:latin typeface="Tahoma" pitchFamily="34" charset="0"/>
                <a:ea typeface="Tahoma" pitchFamily="34" charset="0"/>
                <a:cs typeface="Tahoma" pitchFamily="34" charset="0"/>
                <a:sym typeface="Wingdings" pitchFamily="2" charset="2"/>
              </a:rPr>
              <a:t>	       import</a:t>
            </a:r>
          </a:p>
          <a:p>
            <a:pPr>
              <a:buFont typeface="Arial" pitchFamily="34" charset="0"/>
              <a:buChar char="•"/>
            </a:pPr>
            <a:r>
              <a:rPr lang="en-GB" sz="1600" b="1" dirty="0" smtClean="0">
                <a:effectLst>
                  <a:outerShdw blurRad="38100" dist="38100" dir="2700000" algn="tl">
                    <a:srgbClr val="000000">
                      <a:alpha val="43137"/>
                    </a:srgbClr>
                  </a:outerShdw>
                </a:effectLst>
                <a:latin typeface="Tahoma" pitchFamily="34" charset="0"/>
                <a:ea typeface="Tahoma" pitchFamily="34" charset="0"/>
                <a:cs typeface="Tahoma" pitchFamily="34" charset="0"/>
                <a:sym typeface="Wingdings" pitchFamily="2" charset="2"/>
              </a:rPr>
              <a:t> the princeps</a:t>
            </a:r>
          </a:p>
          <a:p>
            <a:pPr lvl="1">
              <a:buFont typeface="Arial" pitchFamily="34" charset="0"/>
              <a:buChar char="•"/>
            </a:pPr>
            <a:r>
              <a:rPr lang="en-GB" sz="1600" b="1" dirty="0" smtClean="0">
                <a:effectLst>
                  <a:outerShdw blurRad="38100" dist="38100" dir="2700000" algn="tl">
                    <a:srgbClr val="000000">
                      <a:alpha val="43137"/>
                    </a:srgbClr>
                  </a:outerShdw>
                </a:effectLst>
                <a:latin typeface="Tahoma" pitchFamily="34" charset="0"/>
                <a:ea typeface="Tahoma" pitchFamily="34" charset="0"/>
                <a:cs typeface="Tahoma" pitchFamily="34" charset="0"/>
                <a:sym typeface="Wingdings" pitchFamily="2" charset="2"/>
              </a:rPr>
              <a:t> proximity to emperor</a:t>
            </a:r>
          </a:p>
          <a:p>
            <a:pPr lvl="1">
              <a:buFont typeface="Arial" pitchFamily="34" charset="0"/>
              <a:buChar char="•"/>
            </a:pPr>
            <a:r>
              <a:rPr lang="en-GB" sz="1600" b="1" dirty="0" smtClean="0">
                <a:effectLst>
                  <a:outerShdw blurRad="38100" dist="38100" dir="2700000" algn="tl">
                    <a:srgbClr val="000000">
                      <a:alpha val="43137"/>
                    </a:srgbClr>
                  </a:outerShdw>
                </a:effectLst>
                <a:latin typeface="Tahoma" pitchFamily="34" charset="0"/>
                <a:ea typeface="Tahoma" pitchFamily="34" charset="0"/>
                <a:cs typeface="Tahoma" pitchFamily="34" charset="0"/>
                <a:sym typeface="Wingdings" pitchFamily="2" charset="2"/>
              </a:rPr>
              <a:t> cult of emperor</a:t>
            </a:r>
            <a:br>
              <a:rPr lang="en-GB" sz="1600" b="1" dirty="0" smtClean="0">
                <a:effectLst>
                  <a:outerShdw blurRad="38100" dist="38100" dir="2700000" algn="tl">
                    <a:srgbClr val="000000">
                      <a:alpha val="43137"/>
                    </a:srgbClr>
                  </a:outerShdw>
                </a:effectLst>
                <a:latin typeface="Tahoma" pitchFamily="34" charset="0"/>
                <a:ea typeface="Tahoma" pitchFamily="34" charset="0"/>
                <a:cs typeface="Tahoma" pitchFamily="34" charset="0"/>
                <a:sym typeface="Wingdings" pitchFamily="2" charset="2"/>
              </a:rPr>
            </a:br>
            <a:endParaRPr lang="en-GB" sz="1600" b="1" dirty="0" smtClean="0">
              <a:effectLst>
                <a:outerShdw blurRad="38100" dist="38100" dir="2700000" algn="tl">
                  <a:srgbClr val="000000">
                    <a:alpha val="43137"/>
                  </a:srgbClr>
                </a:outerShdw>
              </a:effectLst>
              <a:latin typeface="Tahoma" pitchFamily="34" charset="0"/>
              <a:ea typeface="Tahoma" pitchFamily="34" charset="0"/>
              <a:cs typeface="Tahoma" pitchFamily="34" charset="0"/>
              <a:sym typeface="Wingdings" pitchFamily="2" charset="2"/>
            </a:endParaRPr>
          </a:p>
          <a:p>
            <a:r>
              <a:rPr lang="en-GB" sz="1600" b="1" dirty="0" smtClean="0">
                <a:effectLst>
                  <a:outerShdw blurRad="38100" dist="38100" dir="2700000" algn="tl">
                    <a:srgbClr val="000000">
                      <a:alpha val="43137"/>
                    </a:srgbClr>
                  </a:outerShdw>
                </a:effectLst>
                <a:latin typeface="Tahoma" pitchFamily="34" charset="0"/>
                <a:ea typeface="Tahoma" pitchFamily="34" charset="0"/>
                <a:cs typeface="Tahoma" pitchFamily="34" charset="0"/>
                <a:sym typeface="Wingdings" pitchFamily="2" charset="2"/>
              </a:rPr>
              <a:t>people adhere to Roman cultural norms for social advancement…</a:t>
            </a:r>
            <a:br>
              <a:rPr lang="en-GB" sz="1600" b="1" dirty="0" smtClean="0">
                <a:effectLst>
                  <a:outerShdw blurRad="38100" dist="38100" dir="2700000" algn="tl">
                    <a:srgbClr val="000000">
                      <a:alpha val="43137"/>
                    </a:srgbClr>
                  </a:outerShdw>
                </a:effectLst>
                <a:latin typeface="Tahoma" pitchFamily="34" charset="0"/>
                <a:ea typeface="Tahoma" pitchFamily="34" charset="0"/>
                <a:cs typeface="Tahoma" pitchFamily="34" charset="0"/>
                <a:sym typeface="Wingdings" pitchFamily="2" charset="2"/>
              </a:rPr>
            </a:br>
            <a:r>
              <a:rPr lang="en-GB" sz="1600" b="1" dirty="0" smtClean="0">
                <a:effectLst>
                  <a:outerShdw blurRad="38100" dist="38100" dir="2700000" algn="tl">
                    <a:srgbClr val="000000">
                      <a:alpha val="43137"/>
                    </a:srgbClr>
                  </a:outerShdw>
                </a:effectLst>
                <a:latin typeface="Tahoma" pitchFamily="34" charset="0"/>
                <a:ea typeface="Tahoma" pitchFamily="34" charset="0"/>
                <a:cs typeface="Tahoma" pitchFamily="34" charset="0"/>
                <a:sym typeface="Wingdings" pitchFamily="2" charset="2"/>
              </a:rPr>
              <a:t/>
            </a:r>
            <a:br>
              <a:rPr lang="en-GB" sz="1600" b="1" dirty="0" smtClean="0">
                <a:effectLst>
                  <a:outerShdw blurRad="38100" dist="38100" dir="2700000" algn="tl">
                    <a:srgbClr val="000000">
                      <a:alpha val="43137"/>
                    </a:srgbClr>
                  </a:outerShdw>
                </a:effectLst>
                <a:latin typeface="Tahoma" pitchFamily="34" charset="0"/>
                <a:ea typeface="Tahoma" pitchFamily="34" charset="0"/>
                <a:cs typeface="Tahoma" pitchFamily="34" charset="0"/>
                <a:sym typeface="Wingdings" pitchFamily="2" charset="2"/>
              </a:rPr>
            </a:br>
            <a:r>
              <a:rPr lang="en-GB" sz="1600" b="1" dirty="0" smtClean="0">
                <a:effectLst>
                  <a:outerShdw blurRad="38100" dist="38100" dir="2700000" algn="tl">
                    <a:srgbClr val="000000">
                      <a:alpha val="43137"/>
                    </a:srgbClr>
                  </a:outerShdw>
                </a:effectLst>
                <a:latin typeface="Tahoma" pitchFamily="34" charset="0"/>
                <a:ea typeface="Tahoma" pitchFamily="34" charset="0"/>
                <a:cs typeface="Tahoma" pitchFamily="34" charset="0"/>
                <a:sym typeface="Wingdings" pitchFamily="2" charset="2"/>
              </a:rPr>
              <a:t>   some will ‘internalise’ Rome’s behaviour code / culture</a:t>
            </a:r>
            <a:endParaRPr lang="en-GB" sz="1600" b="1" dirty="0">
              <a:effectLst>
                <a:outerShdw blurRad="38100" dist="38100" dir="2700000" algn="tl">
                  <a:srgbClr val="000000">
                    <a:alpha val="43137"/>
                  </a:srgbClr>
                </a:outerShdw>
              </a:effectLst>
              <a:latin typeface="Tahoma" pitchFamily="34" charset="0"/>
              <a:ea typeface="Tahoma" pitchFamily="34" charset="0"/>
              <a:cs typeface="Tahoma" pitchFamily="34" charset="0"/>
            </a:endParaRPr>
          </a:p>
        </p:txBody>
      </p:sp>
      <p:pic>
        <p:nvPicPr>
          <p:cNvPr id="35" name="Picture 2" descr="http://upload.wikimedia.org/wikipedia/commons/thumb/b/ba/Carte_de_la_gaule_romaine.jpg/370px-Carte_de_la_gaule_romaine.jpg"/>
          <p:cNvPicPr>
            <a:picLocks noChangeAspect="1" noChangeArrowheads="1"/>
          </p:cNvPicPr>
          <p:nvPr/>
        </p:nvPicPr>
        <p:blipFill>
          <a:blip r:embed="rId2" cstate="print"/>
          <a:srcRect l="30875" t="-706"/>
          <a:stretch>
            <a:fillRect/>
          </a:stretch>
        </p:blipFill>
        <p:spPr bwMode="auto">
          <a:xfrm>
            <a:off x="-36513" y="3140968"/>
            <a:ext cx="4195576" cy="3717032"/>
          </a:xfrm>
          <a:prstGeom prst="rect">
            <a:avLst/>
          </a:prstGeom>
          <a:noFill/>
        </p:spPr>
      </p:pic>
      <p:sp>
        <p:nvSpPr>
          <p:cNvPr id="36" name="Textfeld 35"/>
          <p:cNvSpPr txBox="1"/>
          <p:nvPr/>
        </p:nvSpPr>
        <p:spPr>
          <a:xfrm>
            <a:off x="1259632" y="2564904"/>
            <a:ext cx="2088232" cy="646331"/>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GB" b="1" dirty="0" smtClean="0"/>
              <a:t>decurions/ordo</a:t>
            </a:r>
            <a:r>
              <a:rPr lang="en-GB" dirty="0" smtClean="0"/>
              <a:t/>
            </a:r>
            <a:br>
              <a:rPr lang="en-GB" dirty="0" smtClean="0"/>
            </a:br>
            <a:r>
              <a:rPr lang="en-GB" dirty="0" smtClean="0"/>
              <a:t>(local sensate)</a:t>
            </a:r>
            <a:endParaRPr lang="en-GB" dirty="0"/>
          </a:p>
        </p:txBody>
      </p:sp>
      <p:pic>
        <p:nvPicPr>
          <p:cNvPr id="37" name="Picture 2" descr="The villa in its final 4th-century phase, after an apsidal dining room has been added to the heart of the building"/>
          <p:cNvPicPr>
            <a:picLocks noChangeAspect="1" noChangeArrowheads="1"/>
          </p:cNvPicPr>
          <p:nvPr/>
        </p:nvPicPr>
        <p:blipFill>
          <a:blip r:embed="rId3" cstate="print">
            <a:extLst>
              <a:ext uri="{28A0092B-C50C-407E-A947-70E740481C1C}">
                <a14:useLocalDpi xmlns:a14="http://schemas.microsoft.com/office/drawing/2010/main" xmlns="" val="0"/>
              </a:ext>
            </a:extLst>
          </a:blip>
          <a:srcRect t="11912" b="3301"/>
          <a:stretch>
            <a:fillRect/>
          </a:stretch>
        </p:blipFill>
        <p:spPr bwMode="auto">
          <a:xfrm>
            <a:off x="4788024" y="-27384"/>
            <a:ext cx="4203948" cy="2880320"/>
          </a:xfrm>
          <a:prstGeom prst="rect">
            <a:avLst/>
          </a:prstGeom>
          <a:noFill/>
          <a:extLst>
            <a:ext uri="{909E8E84-426E-40DD-AFC4-6F175D3DCCD1}">
              <a14:hiddenFill xmlns:a14="http://schemas.microsoft.com/office/drawing/2010/main" xmlns="">
                <a:solidFill>
                  <a:srgbClr val="FFFFFF"/>
                </a:solidFill>
              </a14:hiddenFill>
            </a:ext>
          </a:extLst>
        </p:spPr>
      </p:pic>
      <p:sp>
        <p:nvSpPr>
          <p:cNvPr id="38" name="Content Placeholder 2"/>
          <p:cNvSpPr>
            <a:spLocks noGrp="1"/>
          </p:cNvSpPr>
          <p:nvPr>
            <p:ph idx="1"/>
          </p:nvPr>
        </p:nvSpPr>
        <p:spPr>
          <a:xfrm>
            <a:off x="5580112" y="0"/>
            <a:ext cx="2098576" cy="683568"/>
          </a:xfrm>
        </p:spPr>
        <p:txBody>
          <a:bodyPr>
            <a:normAutofit fontScale="70000" lnSpcReduction="20000"/>
          </a:bodyPr>
          <a:lstStyle/>
          <a:p>
            <a:r>
              <a:rPr lang="en-GB" dirty="0" err="1"/>
              <a:t>Lullingstone</a:t>
            </a:r>
            <a:r>
              <a:rPr lang="en-GB" dirty="0"/>
              <a:t> </a:t>
            </a:r>
          </a:p>
        </p:txBody>
      </p:sp>
      <p:pic>
        <p:nvPicPr>
          <p:cNvPr id="39" name="Picture 4" descr="File:Dolphin mosaic.JPG"/>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4067944" y="2636912"/>
            <a:ext cx="3420268" cy="2565201"/>
          </a:xfrm>
          <a:prstGeom prst="rect">
            <a:avLst/>
          </a:prstGeom>
          <a:noFill/>
          <a:extLst>
            <a:ext uri="{909E8E84-426E-40DD-AFC4-6F175D3DCCD1}">
              <a14:hiddenFill xmlns:a14="http://schemas.microsoft.com/office/drawing/2010/main" xmlns="">
                <a:solidFill>
                  <a:srgbClr val="FFFFFF"/>
                </a:solidFill>
              </a14:hiddenFill>
            </a:ext>
          </a:extLst>
        </p:spPr>
      </p:pic>
      <p:pic>
        <p:nvPicPr>
          <p:cNvPr id="40" name="Picture 8" descr="http://www.associationromanarchaeology.org/lil.jpg"/>
          <p:cNvPicPr>
            <a:picLocks noChangeAspect="1" noChangeArrowheads="1"/>
          </p:cNvPicPr>
          <p:nvPr/>
        </p:nvPicPr>
        <p:blipFill>
          <a:blip r:embed="rId5" cstate="print">
            <a:extLst>
              <a:ext uri="{28A0092B-C50C-407E-A947-70E740481C1C}">
                <a14:useLocalDpi xmlns:a14="http://schemas.microsoft.com/office/drawing/2010/main" xmlns="" val="0"/>
              </a:ext>
            </a:extLst>
          </a:blip>
          <a:srcRect/>
          <a:stretch>
            <a:fillRect/>
          </a:stretch>
        </p:blipFill>
        <p:spPr bwMode="auto">
          <a:xfrm>
            <a:off x="6363468" y="2132856"/>
            <a:ext cx="2780532" cy="1831083"/>
          </a:xfrm>
          <a:prstGeom prst="rect">
            <a:avLst/>
          </a:prstGeom>
          <a:noFill/>
          <a:extLst>
            <a:ext uri="{909E8E84-426E-40DD-AFC4-6F175D3DCCD1}">
              <a14:hiddenFill xmlns:a14="http://schemas.microsoft.com/office/drawing/2010/main" xmlns="">
                <a:solidFill>
                  <a:srgbClr val="FFFFFF"/>
                </a:solidFill>
              </a14:hiddenFill>
            </a:ext>
          </a:extLst>
        </p:spPr>
      </p:pic>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38">
                                            <p:txEl>
                                              <p:pRg st="0" end="0"/>
                                            </p:txEl>
                                          </p:spTgt>
                                        </p:tgtEl>
                                        <p:attrNameLst>
                                          <p:attrName>style.visibility</p:attrName>
                                        </p:attrNameLst>
                                      </p:cBhvr>
                                      <p:to>
                                        <p:strVal val="visible"/>
                                      </p:to>
                                    </p:set>
                                    <p:animEffect transition="in" filter="randombar(horizontal)">
                                      <p:cBhvr>
                                        <p:cTn id="7" dur="500"/>
                                        <p:tgtEl>
                                          <p:spTgt spid="38">
                                            <p:txEl>
                                              <p:pRg st="0" end="0"/>
                                            </p:txEl>
                                          </p:spTgt>
                                        </p:tgtEl>
                                      </p:cBhvr>
                                    </p:animEffect>
                                  </p:childTnLst>
                                </p:cTn>
                              </p:par>
                            </p:childTnLst>
                          </p:cTn>
                        </p:par>
                        <p:par>
                          <p:cTn id="8" fill="hold">
                            <p:stCondLst>
                              <p:cond delay="500"/>
                            </p:stCondLst>
                            <p:childTnLst>
                              <p:par>
                                <p:cTn id="9" presetID="14" presetClass="entr" presetSubtype="10" fill="hold" nodeType="afterEffect">
                                  <p:stCondLst>
                                    <p:cond delay="0"/>
                                  </p:stCondLst>
                                  <p:childTnLst>
                                    <p:set>
                                      <p:cBhvr>
                                        <p:cTn id="10" dur="1" fill="hold">
                                          <p:stCondLst>
                                            <p:cond delay="0"/>
                                          </p:stCondLst>
                                        </p:cTn>
                                        <p:tgtEl>
                                          <p:spTgt spid="39"/>
                                        </p:tgtEl>
                                        <p:attrNameLst>
                                          <p:attrName>style.visibility</p:attrName>
                                        </p:attrNameLst>
                                      </p:cBhvr>
                                      <p:to>
                                        <p:strVal val="visible"/>
                                      </p:to>
                                    </p:set>
                                    <p:animEffect transition="in" filter="randombar(horizontal)">
                                      <p:cBhvr>
                                        <p:cTn id="11" dur="500"/>
                                        <p:tgtEl>
                                          <p:spTgt spid="39"/>
                                        </p:tgtEl>
                                      </p:cBhvr>
                                    </p:animEffect>
                                  </p:childTnLst>
                                </p:cTn>
                              </p:par>
                            </p:childTnLst>
                          </p:cTn>
                        </p:par>
                        <p:par>
                          <p:cTn id="12" fill="hold">
                            <p:stCondLst>
                              <p:cond delay="1000"/>
                            </p:stCondLst>
                            <p:childTnLst>
                              <p:par>
                                <p:cTn id="13" presetID="14" presetClass="entr" presetSubtype="10" fill="hold" nodeType="afterEffect">
                                  <p:stCondLst>
                                    <p:cond delay="0"/>
                                  </p:stCondLst>
                                  <p:childTnLst>
                                    <p:set>
                                      <p:cBhvr>
                                        <p:cTn id="14" dur="1" fill="hold">
                                          <p:stCondLst>
                                            <p:cond delay="0"/>
                                          </p:stCondLst>
                                        </p:cTn>
                                        <p:tgtEl>
                                          <p:spTgt spid="40"/>
                                        </p:tgtEl>
                                        <p:attrNameLst>
                                          <p:attrName>style.visibility</p:attrName>
                                        </p:attrNameLst>
                                      </p:cBhvr>
                                      <p:to>
                                        <p:strVal val="visible"/>
                                      </p:to>
                                    </p:set>
                                    <p:animEffect transition="in" filter="randombar(horizontal)">
                                      <p:cBhvr>
                                        <p:cTn id="15" dur="500"/>
                                        <p:tgtEl>
                                          <p:spTgt spid="40"/>
                                        </p:tgtEl>
                                      </p:cBhvr>
                                    </p:animEffect>
                                  </p:childTnLst>
                                </p:cTn>
                              </p:par>
                            </p:childTnLst>
                          </p:cTn>
                        </p:par>
                        <p:par>
                          <p:cTn id="16" fill="hold">
                            <p:stCondLst>
                              <p:cond delay="1500"/>
                            </p:stCondLst>
                            <p:childTnLst>
                              <p:par>
                                <p:cTn id="17" presetID="21" presetClass="entr" presetSubtype="4" fill="hold" nodeType="afterEffect">
                                  <p:stCondLst>
                                    <p:cond delay="0"/>
                                  </p:stCondLst>
                                  <p:childTnLst>
                                    <p:set>
                                      <p:cBhvr>
                                        <p:cTn id="18" dur="1" fill="hold">
                                          <p:stCondLst>
                                            <p:cond delay="0"/>
                                          </p:stCondLst>
                                        </p:cTn>
                                        <p:tgtEl>
                                          <p:spTgt spid="37"/>
                                        </p:tgtEl>
                                        <p:attrNameLst>
                                          <p:attrName>style.visibility</p:attrName>
                                        </p:attrNameLst>
                                      </p:cBhvr>
                                      <p:to>
                                        <p:strVal val="visible"/>
                                      </p:to>
                                    </p:set>
                                    <p:animEffect transition="in" filter="wheel(4)">
                                      <p:cBhvr>
                                        <p:cTn id="19" dur="2000"/>
                                        <p:tgtEl>
                                          <p:spTgt spid="3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feld 3"/>
          <p:cNvSpPr txBox="1"/>
          <p:nvPr/>
        </p:nvSpPr>
        <p:spPr>
          <a:xfrm>
            <a:off x="3779912" y="620688"/>
            <a:ext cx="1440160" cy="369332"/>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GB" b="1" dirty="0" smtClean="0"/>
              <a:t>SENATUS</a:t>
            </a:r>
            <a:endParaRPr lang="en-GB" b="1" dirty="0"/>
          </a:p>
        </p:txBody>
      </p:sp>
      <p:sp>
        <p:nvSpPr>
          <p:cNvPr id="5" name="Textfeld 4"/>
          <p:cNvSpPr txBox="1"/>
          <p:nvPr/>
        </p:nvSpPr>
        <p:spPr>
          <a:xfrm>
            <a:off x="827584" y="5951021"/>
            <a:ext cx="5472608" cy="630942"/>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GB" sz="900" b="1" dirty="0" smtClean="0"/>
              <a:t/>
            </a:r>
            <a:br>
              <a:rPr lang="en-GB" sz="900" b="1" dirty="0" smtClean="0"/>
            </a:br>
            <a:r>
              <a:rPr lang="en-GB" b="1" dirty="0" smtClean="0"/>
              <a:t>plebs </a:t>
            </a:r>
            <a:r>
              <a:rPr lang="en-GB" b="1" dirty="0" err="1" smtClean="0"/>
              <a:t>urbana</a:t>
            </a:r>
            <a:r>
              <a:rPr lang="en-GB" b="1" dirty="0" smtClean="0"/>
              <a:t> </a:t>
            </a:r>
            <a:r>
              <a:rPr lang="en-GB" dirty="0" smtClean="0"/>
              <a:t>/ </a:t>
            </a:r>
            <a:r>
              <a:rPr lang="en-GB" dirty="0" err="1" smtClean="0"/>
              <a:t>rustica</a:t>
            </a:r>
            <a:r>
              <a:rPr lang="en-GB" dirty="0" smtClean="0"/>
              <a:t/>
            </a:r>
            <a:br>
              <a:rPr lang="en-GB" dirty="0" smtClean="0"/>
            </a:br>
            <a:endParaRPr lang="en-GB" sz="700" dirty="0"/>
          </a:p>
        </p:txBody>
      </p:sp>
      <p:sp>
        <p:nvSpPr>
          <p:cNvPr id="6" name="Textfeld 5"/>
          <p:cNvSpPr txBox="1"/>
          <p:nvPr/>
        </p:nvSpPr>
        <p:spPr>
          <a:xfrm>
            <a:off x="3347864" y="4005064"/>
            <a:ext cx="1224136" cy="646331"/>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GB" b="1" dirty="0" err="1" smtClean="0"/>
              <a:t>pater</a:t>
            </a:r>
            <a:r>
              <a:rPr lang="en-GB" b="1" dirty="0" smtClean="0"/>
              <a:t/>
            </a:r>
            <a:br>
              <a:rPr lang="en-GB" b="1" dirty="0" smtClean="0"/>
            </a:br>
            <a:r>
              <a:rPr lang="en-GB" b="1" dirty="0" err="1" smtClean="0"/>
              <a:t>familias</a:t>
            </a:r>
            <a:endParaRPr lang="en-GB" b="1" dirty="0"/>
          </a:p>
        </p:txBody>
      </p:sp>
      <p:sp>
        <p:nvSpPr>
          <p:cNvPr id="7" name="Textfeld 6"/>
          <p:cNvSpPr txBox="1"/>
          <p:nvPr/>
        </p:nvSpPr>
        <p:spPr>
          <a:xfrm>
            <a:off x="3347864" y="5374957"/>
            <a:ext cx="1224136" cy="646331"/>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GB" b="1" dirty="0" err="1" smtClean="0"/>
              <a:t>familia</a:t>
            </a:r>
            <a:r>
              <a:rPr lang="en-GB" b="1" dirty="0" smtClean="0"/>
              <a:t/>
            </a:r>
            <a:br>
              <a:rPr lang="en-GB" b="1" dirty="0" smtClean="0"/>
            </a:br>
            <a:r>
              <a:rPr lang="en-GB" dirty="0" smtClean="0"/>
              <a:t>(inc. </a:t>
            </a:r>
            <a:r>
              <a:rPr lang="en-GB" dirty="0" err="1" smtClean="0"/>
              <a:t>servi</a:t>
            </a:r>
            <a:r>
              <a:rPr lang="en-GB" dirty="0" smtClean="0"/>
              <a:t>)</a:t>
            </a:r>
            <a:endParaRPr lang="en-GB" dirty="0"/>
          </a:p>
        </p:txBody>
      </p:sp>
      <p:cxnSp>
        <p:nvCxnSpPr>
          <p:cNvPr id="8" name="Gerade Verbindung mit Pfeil 7"/>
          <p:cNvCxnSpPr>
            <a:stCxn id="6" idx="2"/>
            <a:endCxn id="7" idx="0"/>
          </p:cNvCxnSpPr>
          <p:nvPr/>
        </p:nvCxnSpPr>
        <p:spPr>
          <a:xfrm>
            <a:off x="3959932" y="4651395"/>
            <a:ext cx="0" cy="723562"/>
          </a:xfrm>
          <a:prstGeom prst="straightConnector1">
            <a:avLst/>
          </a:prstGeom>
          <a:ln w="66675">
            <a:tailEnd type="arrow"/>
          </a:ln>
        </p:spPr>
        <p:style>
          <a:lnRef idx="1">
            <a:schemeClr val="accent1"/>
          </a:lnRef>
          <a:fillRef idx="0">
            <a:schemeClr val="accent1"/>
          </a:fillRef>
          <a:effectRef idx="0">
            <a:schemeClr val="accent1"/>
          </a:effectRef>
          <a:fontRef idx="minor">
            <a:schemeClr val="tx1"/>
          </a:fontRef>
        </p:style>
      </p:cxnSp>
      <p:sp>
        <p:nvSpPr>
          <p:cNvPr id="9" name="Rechteck 8"/>
          <p:cNvSpPr/>
          <p:nvPr/>
        </p:nvSpPr>
        <p:spPr>
          <a:xfrm>
            <a:off x="467544" y="1988840"/>
            <a:ext cx="6048672" cy="4680520"/>
          </a:xfrm>
          <a:prstGeom prst="rect">
            <a:avLst/>
          </a:prstGeom>
          <a:no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itel 1"/>
          <p:cNvSpPr txBox="1">
            <a:spLocks/>
          </p:cNvSpPr>
          <p:nvPr/>
        </p:nvSpPr>
        <p:spPr>
          <a:xfrm>
            <a:off x="304800" y="457200"/>
            <a:ext cx="8686800" cy="838200"/>
          </a:xfrm>
          <a:prstGeom prst="rect">
            <a:avLst/>
          </a:prstGeom>
        </p:spPr>
        <p:txBody>
          <a:bodyPr vert="horz" anchor="ctr">
            <a:normAutofit/>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sz="3600" b="0" i="0" u="none" strike="noStrike" kern="1200" cap="all" spc="0" normalizeH="0" baseline="0" noProof="0" smtClean="0">
                <a:ln>
                  <a:noFill/>
                </a:ln>
                <a:solidFill>
                  <a:schemeClr val="accent1">
                    <a:lumMod val="20000"/>
                    <a:lumOff val="80000"/>
                  </a:schemeClr>
                </a:solidFill>
                <a:effectLst>
                  <a:reflection blurRad="12700" stA="48000" endA="300" endPos="55000" dir="5400000" sy="-90000" algn="bl" rotWithShape="0"/>
                </a:effectLst>
                <a:uLnTx/>
                <a:uFillTx/>
                <a:latin typeface="+mj-lt"/>
                <a:ea typeface="+mj-ea"/>
                <a:cs typeface="+mj-cs"/>
              </a:rPr>
              <a:t>Patronage</a:t>
            </a:r>
            <a:endParaRPr kumimoji="0" lang="en-GB" sz="3600" b="0" i="0" u="none" strike="noStrike" kern="1200" cap="all" spc="0" normalizeH="0" baseline="0" noProof="0" dirty="0">
              <a:ln>
                <a:noFill/>
              </a:ln>
              <a:solidFill>
                <a:schemeClr val="accent1">
                  <a:lumMod val="20000"/>
                  <a:lumOff val="80000"/>
                </a:schemeClr>
              </a:solidFill>
              <a:effectLst>
                <a:reflection blurRad="12700" stA="48000" endA="300" endPos="55000" dir="5400000" sy="-90000" algn="bl" rotWithShape="0"/>
              </a:effectLst>
              <a:uLnTx/>
              <a:uFillTx/>
              <a:latin typeface="+mj-lt"/>
              <a:ea typeface="+mj-ea"/>
              <a:cs typeface="+mj-cs"/>
            </a:endParaRPr>
          </a:p>
        </p:txBody>
      </p:sp>
      <p:sp>
        <p:nvSpPr>
          <p:cNvPr id="11" name="Textfeld 10"/>
          <p:cNvSpPr txBox="1"/>
          <p:nvPr/>
        </p:nvSpPr>
        <p:spPr>
          <a:xfrm>
            <a:off x="2195736" y="3717032"/>
            <a:ext cx="1224136" cy="369332"/>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GB" b="1" dirty="0" smtClean="0"/>
              <a:t>patronus</a:t>
            </a:r>
            <a:endParaRPr lang="en-GB" b="1" dirty="0"/>
          </a:p>
        </p:txBody>
      </p:sp>
      <p:sp>
        <p:nvSpPr>
          <p:cNvPr id="12" name="Textfeld 11"/>
          <p:cNvSpPr txBox="1"/>
          <p:nvPr/>
        </p:nvSpPr>
        <p:spPr>
          <a:xfrm>
            <a:off x="2195736" y="4715852"/>
            <a:ext cx="1224136" cy="369332"/>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GB" b="1" dirty="0" err="1" smtClean="0"/>
              <a:t>clientes</a:t>
            </a:r>
            <a:endParaRPr lang="en-GB" b="1" dirty="0"/>
          </a:p>
        </p:txBody>
      </p:sp>
      <p:cxnSp>
        <p:nvCxnSpPr>
          <p:cNvPr id="13" name="Gerade Verbindung mit Pfeil 12"/>
          <p:cNvCxnSpPr>
            <a:stCxn id="11" idx="2"/>
            <a:endCxn id="12" idx="0"/>
          </p:cNvCxnSpPr>
          <p:nvPr/>
        </p:nvCxnSpPr>
        <p:spPr>
          <a:xfrm>
            <a:off x="2807804" y="4086364"/>
            <a:ext cx="0" cy="629488"/>
          </a:xfrm>
          <a:prstGeom prst="straightConnector1">
            <a:avLst/>
          </a:prstGeom>
          <a:ln w="66675">
            <a:tailEnd type="arrow"/>
          </a:ln>
        </p:spPr>
        <p:style>
          <a:lnRef idx="1">
            <a:schemeClr val="accent1"/>
          </a:lnRef>
          <a:fillRef idx="0">
            <a:schemeClr val="accent1"/>
          </a:fillRef>
          <a:effectRef idx="0">
            <a:schemeClr val="accent1"/>
          </a:effectRef>
          <a:fontRef idx="minor">
            <a:schemeClr val="tx1"/>
          </a:fontRef>
        </p:style>
      </p:cxnSp>
      <p:sp>
        <p:nvSpPr>
          <p:cNvPr id="14" name="Textfeld 13"/>
          <p:cNvSpPr txBox="1"/>
          <p:nvPr/>
        </p:nvSpPr>
        <p:spPr>
          <a:xfrm>
            <a:off x="827584" y="3717032"/>
            <a:ext cx="1224136" cy="369332"/>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GB" b="1" dirty="0" smtClean="0"/>
              <a:t>patronus</a:t>
            </a:r>
            <a:endParaRPr lang="en-GB" b="1" dirty="0"/>
          </a:p>
        </p:txBody>
      </p:sp>
      <p:sp>
        <p:nvSpPr>
          <p:cNvPr id="15" name="Textfeld 14"/>
          <p:cNvSpPr txBox="1"/>
          <p:nvPr/>
        </p:nvSpPr>
        <p:spPr>
          <a:xfrm>
            <a:off x="827584" y="4715852"/>
            <a:ext cx="1224136" cy="923330"/>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GB" b="1" i="1" dirty="0" smtClean="0"/>
              <a:t>collegia</a:t>
            </a:r>
            <a:r>
              <a:rPr lang="en-GB" b="1" dirty="0" smtClean="0"/>
              <a:t/>
            </a:r>
            <a:br>
              <a:rPr lang="en-GB" b="1" dirty="0" smtClean="0"/>
            </a:br>
            <a:r>
              <a:rPr lang="en-GB" b="1" dirty="0" smtClean="0"/>
              <a:t>colleges,</a:t>
            </a:r>
            <a:br>
              <a:rPr lang="en-GB" b="1" dirty="0" smtClean="0"/>
            </a:br>
            <a:r>
              <a:rPr lang="en-GB" b="1" dirty="0" smtClean="0"/>
              <a:t>guilds</a:t>
            </a:r>
            <a:endParaRPr lang="en-GB" b="1" dirty="0"/>
          </a:p>
        </p:txBody>
      </p:sp>
      <p:cxnSp>
        <p:nvCxnSpPr>
          <p:cNvPr id="16" name="Gerade Verbindung mit Pfeil 15"/>
          <p:cNvCxnSpPr>
            <a:stCxn id="15" idx="0"/>
            <a:endCxn id="14" idx="2"/>
          </p:cNvCxnSpPr>
          <p:nvPr/>
        </p:nvCxnSpPr>
        <p:spPr>
          <a:xfrm flipV="1">
            <a:off x="1439652" y="4086364"/>
            <a:ext cx="0" cy="629488"/>
          </a:xfrm>
          <a:prstGeom prst="straightConnector1">
            <a:avLst/>
          </a:prstGeom>
          <a:ln w="66675">
            <a:tailEnd type="arrow"/>
          </a:ln>
        </p:spPr>
        <p:style>
          <a:lnRef idx="1">
            <a:schemeClr val="accent1"/>
          </a:lnRef>
          <a:fillRef idx="0">
            <a:schemeClr val="accent1"/>
          </a:fillRef>
          <a:effectRef idx="0">
            <a:schemeClr val="accent1"/>
          </a:effectRef>
          <a:fontRef idx="minor">
            <a:schemeClr val="tx1"/>
          </a:fontRef>
        </p:style>
      </p:cxnSp>
      <p:sp>
        <p:nvSpPr>
          <p:cNvPr id="17" name="Textfeld 16"/>
          <p:cNvSpPr txBox="1"/>
          <p:nvPr/>
        </p:nvSpPr>
        <p:spPr>
          <a:xfrm>
            <a:off x="1187624" y="1628800"/>
            <a:ext cx="1224136" cy="646331"/>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GB" b="1" dirty="0" smtClean="0"/>
              <a:t>patron</a:t>
            </a:r>
            <a:r>
              <a:rPr lang="en-GB" dirty="0" smtClean="0"/>
              <a:t> of the city</a:t>
            </a:r>
            <a:endParaRPr lang="en-GB" dirty="0"/>
          </a:p>
        </p:txBody>
      </p:sp>
      <p:sp>
        <p:nvSpPr>
          <p:cNvPr id="18" name="Textfeld 17"/>
          <p:cNvSpPr txBox="1"/>
          <p:nvPr/>
        </p:nvSpPr>
        <p:spPr>
          <a:xfrm>
            <a:off x="3203848" y="332656"/>
            <a:ext cx="1224136" cy="369332"/>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GB" b="1" dirty="0" smtClean="0"/>
              <a:t>princeps</a:t>
            </a:r>
            <a:endParaRPr lang="en-GB" b="1" dirty="0"/>
          </a:p>
        </p:txBody>
      </p:sp>
      <p:cxnSp>
        <p:nvCxnSpPr>
          <p:cNvPr id="19" name="Gerade Verbindung mit Pfeil 18"/>
          <p:cNvCxnSpPr>
            <a:stCxn id="12" idx="2"/>
            <a:endCxn id="20" idx="0"/>
          </p:cNvCxnSpPr>
          <p:nvPr/>
        </p:nvCxnSpPr>
        <p:spPr>
          <a:xfrm>
            <a:off x="2807804" y="5085184"/>
            <a:ext cx="36004" cy="360040"/>
          </a:xfrm>
          <a:prstGeom prst="straightConnector1">
            <a:avLst/>
          </a:prstGeom>
          <a:ln w="66675">
            <a:tailEnd type="arrow"/>
          </a:ln>
        </p:spPr>
        <p:style>
          <a:lnRef idx="1">
            <a:schemeClr val="accent1"/>
          </a:lnRef>
          <a:fillRef idx="0">
            <a:schemeClr val="accent1"/>
          </a:fillRef>
          <a:effectRef idx="0">
            <a:schemeClr val="accent1"/>
          </a:effectRef>
          <a:fontRef idx="minor">
            <a:schemeClr val="tx1"/>
          </a:fontRef>
        </p:style>
      </p:cxnSp>
      <p:sp>
        <p:nvSpPr>
          <p:cNvPr id="20" name="Textfeld 19"/>
          <p:cNvSpPr txBox="1"/>
          <p:nvPr/>
        </p:nvSpPr>
        <p:spPr>
          <a:xfrm>
            <a:off x="2231740" y="5445224"/>
            <a:ext cx="1224136" cy="646331"/>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GB" b="1" dirty="0" smtClean="0"/>
              <a:t>tenant</a:t>
            </a:r>
            <a:br>
              <a:rPr lang="en-GB" b="1" dirty="0" smtClean="0"/>
            </a:br>
            <a:r>
              <a:rPr lang="en-GB" b="1" dirty="0" smtClean="0"/>
              <a:t>farmers</a:t>
            </a:r>
            <a:endParaRPr lang="en-GB" dirty="0"/>
          </a:p>
        </p:txBody>
      </p:sp>
      <p:cxnSp>
        <p:nvCxnSpPr>
          <p:cNvPr id="21" name="Gerade Verbindung mit Pfeil 20"/>
          <p:cNvCxnSpPr>
            <a:stCxn id="14" idx="0"/>
            <a:endCxn id="23" idx="2"/>
          </p:cNvCxnSpPr>
          <p:nvPr/>
        </p:nvCxnSpPr>
        <p:spPr>
          <a:xfrm flipV="1">
            <a:off x="1439652" y="3211235"/>
            <a:ext cx="864096" cy="505797"/>
          </a:xfrm>
          <a:prstGeom prst="straightConnector1">
            <a:avLst/>
          </a:prstGeom>
          <a:ln w="66675">
            <a:tailEnd type="arrow"/>
          </a:ln>
        </p:spPr>
        <p:style>
          <a:lnRef idx="1">
            <a:schemeClr val="accent1"/>
          </a:lnRef>
          <a:fillRef idx="0">
            <a:schemeClr val="accent1"/>
          </a:fillRef>
          <a:effectRef idx="0">
            <a:schemeClr val="accent1"/>
          </a:effectRef>
          <a:fontRef idx="minor">
            <a:schemeClr val="tx1"/>
          </a:fontRef>
        </p:style>
      </p:cxnSp>
      <p:cxnSp>
        <p:nvCxnSpPr>
          <p:cNvPr id="22" name="Gerade Verbindung mit Pfeil 21"/>
          <p:cNvCxnSpPr>
            <a:endCxn id="23" idx="2"/>
          </p:cNvCxnSpPr>
          <p:nvPr/>
        </p:nvCxnSpPr>
        <p:spPr>
          <a:xfrm flipH="1" flipV="1">
            <a:off x="2303748" y="3211235"/>
            <a:ext cx="512440" cy="487213"/>
          </a:xfrm>
          <a:prstGeom prst="straightConnector1">
            <a:avLst/>
          </a:prstGeom>
          <a:ln w="66675">
            <a:tailEnd type="arrow"/>
          </a:ln>
        </p:spPr>
        <p:style>
          <a:lnRef idx="1">
            <a:schemeClr val="accent1"/>
          </a:lnRef>
          <a:fillRef idx="0">
            <a:schemeClr val="accent1"/>
          </a:fillRef>
          <a:effectRef idx="0">
            <a:schemeClr val="accent1"/>
          </a:effectRef>
          <a:fontRef idx="minor">
            <a:schemeClr val="tx1"/>
          </a:fontRef>
        </p:style>
      </p:cxnSp>
      <p:cxnSp>
        <p:nvCxnSpPr>
          <p:cNvPr id="24" name="Gerade Verbindung mit Pfeil 23"/>
          <p:cNvCxnSpPr>
            <a:stCxn id="23" idx="0"/>
            <a:endCxn id="17" idx="2"/>
          </p:cNvCxnSpPr>
          <p:nvPr/>
        </p:nvCxnSpPr>
        <p:spPr>
          <a:xfrm flipH="1" flipV="1">
            <a:off x="1799692" y="2275131"/>
            <a:ext cx="504056" cy="289773"/>
          </a:xfrm>
          <a:prstGeom prst="straightConnector1">
            <a:avLst/>
          </a:prstGeom>
          <a:ln w="66675">
            <a:tailEnd type="arrow"/>
          </a:ln>
        </p:spPr>
        <p:style>
          <a:lnRef idx="1">
            <a:schemeClr val="accent1"/>
          </a:lnRef>
          <a:fillRef idx="0">
            <a:schemeClr val="accent1"/>
          </a:fillRef>
          <a:effectRef idx="0">
            <a:schemeClr val="accent1"/>
          </a:effectRef>
          <a:fontRef idx="minor">
            <a:schemeClr val="tx1"/>
          </a:fontRef>
        </p:style>
      </p:cxnSp>
      <p:sp>
        <p:nvSpPr>
          <p:cNvPr id="25" name="Textfeld 24"/>
          <p:cNvSpPr txBox="1"/>
          <p:nvPr/>
        </p:nvSpPr>
        <p:spPr>
          <a:xfrm>
            <a:off x="2555776" y="1628800"/>
            <a:ext cx="1224136" cy="646331"/>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GB" b="1" dirty="0" smtClean="0"/>
              <a:t>flamen</a:t>
            </a:r>
            <a:r>
              <a:rPr lang="en-GB" dirty="0" smtClean="0"/>
              <a:t/>
            </a:r>
            <a:br>
              <a:rPr lang="en-GB" dirty="0" smtClean="0"/>
            </a:br>
            <a:r>
              <a:rPr lang="en-GB" dirty="0" err="1" smtClean="0"/>
              <a:t>imp.cult</a:t>
            </a:r>
            <a:endParaRPr lang="en-GB" dirty="0"/>
          </a:p>
        </p:txBody>
      </p:sp>
      <p:cxnSp>
        <p:nvCxnSpPr>
          <p:cNvPr id="26" name="Gerade Verbindung mit Pfeil 25"/>
          <p:cNvCxnSpPr>
            <a:stCxn id="23" idx="0"/>
            <a:endCxn id="25" idx="2"/>
          </p:cNvCxnSpPr>
          <p:nvPr/>
        </p:nvCxnSpPr>
        <p:spPr>
          <a:xfrm flipV="1">
            <a:off x="2303748" y="2275131"/>
            <a:ext cx="864096" cy="289773"/>
          </a:xfrm>
          <a:prstGeom prst="straightConnector1">
            <a:avLst/>
          </a:prstGeom>
          <a:ln w="66675">
            <a:tailEnd type="arrow"/>
          </a:ln>
        </p:spPr>
        <p:style>
          <a:lnRef idx="1">
            <a:schemeClr val="accent1"/>
          </a:lnRef>
          <a:fillRef idx="0">
            <a:schemeClr val="accent1"/>
          </a:fillRef>
          <a:effectRef idx="0">
            <a:schemeClr val="accent1"/>
          </a:effectRef>
          <a:fontRef idx="minor">
            <a:schemeClr val="tx1"/>
          </a:fontRef>
        </p:style>
      </p:cxnSp>
      <p:cxnSp>
        <p:nvCxnSpPr>
          <p:cNvPr id="27" name="Gerade Verbindung mit Pfeil 26"/>
          <p:cNvCxnSpPr>
            <a:stCxn id="25" idx="0"/>
            <a:endCxn id="18" idx="2"/>
          </p:cNvCxnSpPr>
          <p:nvPr/>
        </p:nvCxnSpPr>
        <p:spPr>
          <a:xfrm flipV="1">
            <a:off x="3167844" y="701988"/>
            <a:ext cx="648072" cy="926812"/>
          </a:xfrm>
          <a:prstGeom prst="straightConnector1">
            <a:avLst/>
          </a:prstGeom>
          <a:ln w="66675">
            <a:tailEnd type="arrow"/>
          </a:ln>
        </p:spPr>
        <p:style>
          <a:lnRef idx="1">
            <a:schemeClr val="accent1"/>
          </a:lnRef>
          <a:fillRef idx="0">
            <a:schemeClr val="accent1"/>
          </a:fillRef>
          <a:effectRef idx="0">
            <a:schemeClr val="accent1"/>
          </a:effectRef>
          <a:fontRef idx="minor">
            <a:schemeClr val="tx1"/>
          </a:fontRef>
        </p:style>
      </p:cxnSp>
      <p:cxnSp>
        <p:nvCxnSpPr>
          <p:cNvPr id="28" name="Gerade Verbindung mit Pfeil 27"/>
          <p:cNvCxnSpPr>
            <a:endCxn id="18" idx="2"/>
          </p:cNvCxnSpPr>
          <p:nvPr/>
        </p:nvCxnSpPr>
        <p:spPr>
          <a:xfrm flipH="1" flipV="1">
            <a:off x="3815916" y="701988"/>
            <a:ext cx="1548172" cy="5247292"/>
          </a:xfrm>
          <a:prstGeom prst="straightConnector1">
            <a:avLst/>
          </a:prstGeom>
          <a:ln w="66675">
            <a:tailEnd type="arrow"/>
          </a:ln>
        </p:spPr>
        <p:style>
          <a:lnRef idx="1">
            <a:schemeClr val="accent1"/>
          </a:lnRef>
          <a:fillRef idx="0">
            <a:schemeClr val="accent1"/>
          </a:fillRef>
          <a:effectRef idx="0">
            <a:schemeClr val="accent1"/>
          </a:effectRef>
          <a:fontRef idx="minor">
            <a:schemeClr val="tx1"/>
          </a:fontRef>
        </p:style>
      </p:cxnSp>
      <p:cxnSp>
        <p:nvCxnSpPr>
          <p:cNvPr id="29" name="Gerade Verbindung mit Pfeil 28"/>
          <p:cNvCxnSpPr/>
          <p:nvPr/>
        </p:nvCxnSpPr>
        <p:spPr>
          <a:xfrm flipV="1">
            <a:off x="1835696" y="1340768"/>
            <a:ext cx="1008112" cy="269448"/>
          </a:xfrm>
          <a:prstGeom prst="straightConnector1">
            <a:avLst/>
          </a:prstGeom>
          <a:ln w="66675">
            <a:tailEnd type="arrow"/>
          </a:ln>
        </p:spPr>
        <p:style>
          <a:lnRef idx="1">
            <a:schemeClr val="accent1"/>
          </a:lnRef>
          <a:fillRef idx="0">
            <a:schemeClr val="accent1"/>
          </a:fillRef>
          <a:effectRef idx="0">
            <a:schemeClr val="accent1"/>
          </a:effectRef>
          <a:fontRef idx="minor">
            <a:schemeClr val="tx1"/>
          </a:fontRef>
        </p:style>
      </p:cxnSp>
      <p:sp>
        <p:nvSpPr>
          <p:cNvPr id="30" name="Textfeld 29"/>
          <p:cNvSpPr txBox="1"/>
          <p:nvPr/>
        </p:nvSpPr>
        <p:spPr>
          <a:xfrm>
            <a:off x="2231740" y="692696"/>
            <a:ext cx="1224136" cy="646331"/>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GB" dirty="0" smtClean="0"/>
              <a:t>prov. </a:t>
            </a:r>
            <a:r>
              <a:rPr lang="en-GB" b="1" dirty="0" smtClean="0"/>
              <a:t>governor</a:t>
            </a:r>
            <a:endParaRPr lang="en-GB" b="1" dirty="0"/>
          </a:p>
        </p:txBody>
      </p:sp>
      <p:cxnSp>
        <p:nvCxnSpPr>
          <p:cNvPr id="31" name="Gerade Verbindung mit Pfeil 30"/>
          <p:cNvCxnSpPr>
            <a:endCxn id="30" idx="2"/>
          </p:cNvCxnSpPr>
          <p:nvPr/>
        </p:nvCxnSpPr>
        <p:spPr>
          <a:xfrm flipH="1" flipV="1">
            <a:off x="2843808" y="1339027"/>
            <a:ext cx="252028" cy="291515"/>
          </a:xfrm>
          <a:prstGeom prst="straightConnector1">
            <a:avLst/>
          </a:prstGeom>
          <a:ln w="66675">
            <a:tailEnd type="arrow"/>
          </a:ln>
        </p:spPr>
        <p:style>
          <a:lnRef idx="1">
            <a:schemeClr val="accent1"/>
          </a:lnRef>
          <a:fillRef idx="0">
            <a:schemeClr val="accent1"/>
          </a:fillRef>
          <a:effectRef idx="0">
            <a:schemeClr val="accent1"/>
          </a:effectRef>
          <a:fontRef idx="minor">
            <a:schemeClr val="tx1"/>
          </a:fontRef>
        </p:style>
      </p:cxnSp>
      <p:sp>
        <p:nvSpPr>
          <p:cNvPr id="32" name="Textfeld 31"/>
          <p:cNvSpPr txBox="1"/>
          <p:nvPr/>
        </p:nvSpPr>
        <p:spPr>
          <a:xfrm>
            <a:off x="4932040" y="2031231"/>
            <a:ext cx="1440160" cy="461665"/>
          </a:xfrm>
          <a:prstGeom prst="rect">
            <a:avLst/>
          </a:prstGeom>
          <a:noFill/>
        </p:spPr>
        <p:txBody>
          <a:bodyPr wrap="square" rtlCol="0">
            <a:spAutoFit/>
          </a:bodyPr>
          <a:lstStyle/>
          <a:p>
            <a:r>
              <a:rPr lang="en-GB" sz="2400" b="1" dirty="0" smtClean="0">
                <a:solidFill>
                  <a:srgbClr val="92D050"/>
                </a:solidFill>
                <a:effectLst>
                  <a:outerShdw blurRad="38100" dist="38100" dir="2700000" algn="tl">
                    <a:srgbClr val="000000">
                      <a:alpha val="43137"/>
                    </a:srgbClr>
                  </a:outerShdw>
                </a:effectLst>
              </a:rPr>
              <a:t>Local City</a:t>
            </a:r>
            <a:endParaRPr lang="en-GB" sz="2400" b="1" dirty="0">
              <a:solidFill>
                <a:srgbClr val="92D050"/>
              </a:solidFill>
              <a:effectLst>
                <a:outerShdw blurRad="38100" dist="38100" dir="2700000" algn="tl">
                  <a:srgbClr val="000000">
                    <a:alpha val="43137"/>
                  </a:srgbClr>
                </a:outerShdw>
              </a:effectLst>
            </a:endParaRPr>
          </a:p>
        </p:txBody>
      </p:sp>
      <p:sp>
        <p:nvSpPr>
          <p:cNvPr id="33" name="Titel 1"/>
          <p:cNvSpPr txBox="1">
            <a:spLocks/>
          </p:cNvSpPr>
          <p:nvPr/>
        </p:nvSpPr>
        <p:spPr>
          <a:xfrm>
            <a:off x="4572000" y="332656"/>
            <a:ext cx="4572000" cy="838200"/>
          </a:xfrm>
          <a:prstGeom prst="rect">
            <a:avLst/>
          </a:prstGeom>
        </p:spPr>
        <p:txBody>
          <a:bodyPr vert="horz" anchor="ctr">
            <a:normAutofit fontScale="92500"/>
          </a:body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en-GB" sz="3600" b="0" i="0" u="none" strike="noStrike" kern="1200" cap="all" spc="0" normalizeH="0" baseline="0" noProof="0" dirty="0" smtClean="0">
                <a:ln>
                  <a:noFill/>
                </a:ln>
                <a:solidFill>
                  <a:schemeClr val="accent1">
                    <a:lumMod val="20000"/>
                    <a:lumOff val="80000"/>
                  </a:schemeClr>
                </a:solidFill>
                <a:effectLst>
                  <a:reflection blurRad="12700" stA="48000" endA="300" endPos="55000" dir="5400000" sy="-90000" algn="bl" rotWithShape="0"/>
                </a:effectLst>
                <a:uLnTx/>
                <a:uFillTx/>
                <a:latin typeface="+mj-lt"/>
                <a:ea typeface="+mj-ea"/>
                <a:cs typeface="+mj-cs"/>
              </a:rPr>
              <a:t>INTEGRATION/MOBILITY</a:t>
            </a:r>
            <a:endParaRPr kumimoji="0" lang="en-GB" sz="3600" b="0" i="0" u="none" strike="noStrike" kern="1200" cap="all" spc="0" normalizeH="0" baseline="0" noProof="0" dirty="0">
              <a:ln>
                <a:noFill/>
              </a:ln>
              <a:solidFill>
                <a:schemeClr val="accent1">
                  <a:lumMod val="20000"/>
                  <a:lumOff val="80000"/>
                </a:schemeClr>
              </a:solidFill>
              <a:effectLst>
                <a:reflection blurRad="12700" stA="48000" endA="300" endPos="55000" dir="5400000" sy="-90000" algn="bl" rotWithShape="0"/>
              </a:effectLst>
              <a:uLnTx/>
              <a:uFillTx/>
              <a:latin typeface="+mj-lt"/>
              <a:ea typeface="+mj-ea"/>
              <a:cs typeface="+mj-cs"/>
            </a:endParaRPr>
          </a:p>
        </p:txBody>
      </p:sp>
      <p:sp>
        <p:nvSpPr>
          <p:cNvPr id="34" name="Nach oben gebogener Pfeil 33"/>
          <p:cNvSpPr/>
          <p:nvPr/>
        </p:nvSpPr>
        <p:spPr>
          <a:xfrm>
            <a:off x="3347864" y="908720"/>
            <a:ext cx="1584176" cy="2160240"/>
          </a:xfrm>
          <a:prstGeom prst="bentUpArrow">
            <a:avLst/>
          </a:prstGeom>
          <a:solidFill>
            <a:srgbClr val="FFFF00">
              <a:alpha val="6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5" name="Picture 2" descr="http://upload.wikimedia.org/wikipedia/commons/thumb/b/ba/Carte_de_la_gaule_romaine.jpg/370px-Carte_de_la_gaule_romaine.jpg"/>
          <p:cNvPicPr>
            <a:picLocks noChangeAspect="1" noChangeArrowheads="1"/>
          </p:cNvPicPr>
          <p:nvPr/>
        </p:nvPicPr>
        <p:blipFill>
          <a:blip r:embed="rId2" cstate="print"/>
          <a:srcRect l="30875" t="-706"/>
          <a:stretch>
            <a:fillRect/>
          </a:stretch>
        </p:blipFill>
        <p:spPr bwMode="auto">
          <a:xfrm>
            <a:off x="-36513" y="3140968"/>
            <a:ext cx="4195576" cy="3717032"/>
          </a:xfrm>
          <a:prstGeom prst="rect">
            <a:avLst/>
          </a:prstGeom>
          <a:noFill/>
        </p:spPr>
      </p:pic>
      <p:pic>
        <p:nvPicPr>
          <p:cNvPr id="83970" name="Picture 2" descr="http://www.livius.org/a/1/romanempire/seebronn_stuttgart_lapidarium_decuriones.JPG"/>
          <p:cNvPicPr>
            <a:picLocks noChangeAspect="1" noChangeArrowheads="1"/>
          </p:cNvPicPr>
          <p:nvPr/>
        </p:nvPicPr>
        <p:blipFill>
          <a:blip r:embed="rId3" cstate="print"/>
          <a:srcRect/>
          <a:stretch>
            <a:fillRect/>
          </a:stretch>
        </p:blipFill>
        <p:spPr bwMode="auto">
          <a:xfrm rot="466456">
            <a:off x="5343859" y="2408438"/>
            <a:ext cx="3505170" cy="4259447"/>
          </a:xfrm>
          <a:prstGeom prst="rect">
            <a:avLst/>
          </a:prstGeom>
          <a:noFill/>
        </p:spPr>
      </p:pic>
      <p:sp>
        <p:nvSpPr>
          <p:cNvPr id="38" name="Ellipse 37"/>
          <p:cNvSpPr/>
          <p:nvPr/>
        </p:nvSpPr>
        <p:spPr>
          <a:xfrm>
            <a:off x="827584" y="2204864"/>
            <a:ext cx="3168352" cy="1368152"/>
          </a:xfrm>
          <a:prstGeom prst="ellipse">
            <a:avLst/>
          </a:prstGeom>
          <a:noFill/>
          <a:ln w="762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9" name="Inhaltsplatzhalter 2"/>
          <p:cNvSpPr>
            <a:spLocks noGrp="1"/>
          </p:cNvSpPr>
          <p:nvPr>
            <p:ph idx="1"/>
          </p:nvPr>
        </p:nvSpPr>
        <p:spPr>
          <a:xfrm>
            <a:off x="5336976" y="980728"/>
            <a:ext cx="3771528" cy="1512167"/>
          </a:xfrm>
        </p:spPr>
        <p:style>
          <a:lnRef idx="1">
            <a:schemeClr val="accent2"/>
          </a:lnRef>
          <a:fillRef idx="2">
            <a:schemeClr val="accent2"/>
          </a:fillRef>
          <a:effectRef idx="1">
            <a:schemeClr val="accent2"/>
          </a:effectRef>
          <a:fontRef idx="minor">
            <a:schemeClr val="dk1"/>
          </a:fontRef>
        </p:style>
        <p:txBody>
          <a:bodyPr>
            <a:normAutofit fontScale="92500" lnSpcReduction="20000"/>
          </a:bodyPr>
          <a:lstStyle/>
          <a:p>
            <a:pPr algn="ctr">
              <a:buNone/>
            </a:pPr>
            <a:r>
              <a:rPr lang="en-GB" sz="2000" b="1" i="1" dirty="0" smtClean="0">
                <a:solidFill>
                  <a:schemeClr val="tx1"/>
                </a:solidFill>
              </a:rPr>
              <a:t>Local self government</a:t>
            </a:r>
          </a:p>
          <a:p>
            <a:r>
              <a:rPr lang="en-GB" sz="2000" b="1" i="1" dirty="0" smtClean="0">
                <a:solidFill>
                  <a:schemeClr val="tx1"/>
                </a:solidFill>
              </a:rPr>
              <a:t>ordo</a:t>
            </a:r>
            <a:r>
              <a:rPr lang="en-GB" sz="2000" dirty="0" smtClean="0">
                <a:solidFill>
                  <a:schemeClr val="tx1"/>
                </a:solidFill>
              </a:rPr>
              <a:t> “senate”</a:t>
            </a:r>
          </a:p>
          <a:p>
            <a:r>
              <a:rPr lang="en-GB" sz="2000" b="1" i="1" dirty="0" err="1" smtClean="0">
                <a:solidFill>
                  <a:schemeClr val="tx1"/>
                </a:solidFill>
              </a:rPr>
              <a:t>decuriones</a:t>
            </a:r>
            <a:r>
              <a:rPr lang="en-GB" sz="2000" dirty="0" smtClean="0">
                <a:solidFill>
                  <a:schemeClr val="tx1"/>
                </a:solidFill>
              </a:rPr>
              <a:t> “councillors”</a:t>
            </a:r>
          </a:p>
          <a:p>
            <a:r>
              <a:rPr lang="en-GB" sz="2000" b="1" i="1" dirty="0" err="1" smtClean="0">
                <a:solidFill>
                  <a:schemeClr val="tx1"/>
                </a:solidFill>
              </a:rPr>
              <a:t>duoviri</a:t>
            </a:r>
            <a:r>
              <a:rPr lang="en-GB" sz="2000" dirty="0" smtClean="0">
                <a:solidFill>
                  <a:schemeClr val="tx1"/>
                </a:solidFill>
              </a:rPr>
              <a:t> - 2 “mayors”</a:t>
            </a:r>
          </a:p>
          <a:p>
            <a:r>
              <a:rPr lang="en-GB" sz="2000" b="1" i="1" dirty="0" err="1" smtClean="0">
                <a:solidFill>
                  <a:schemeClr val="tx1"/>
                </a:solidFill>
              </a:rPr>
              <a:t>aediles</a:t>
            </a:r>
            <a:endParaRPr lang="en-GB" sz="2000" dirty="0">
              <a:solidFill>
                <a:schemeClr val="tx1"/>
              </a:solidFill>
            </a:endParaRPr>
          </a:p>
        </p:txBody>
      </p:sp>
      <p:sp>
        <p:nvSpPr>
          <p:cNvPr id="40" name="Textfeld 39"/>
          <p:cNvSpPr txBox="1"/>
          <p:nvPr/>
        </p:nvSpPr>
        <p:spPr>
          <a:xfrm rot="464791">
            <a:off x="6752569" y="6316694"/>
            <a:ext cx="1656184" cy="369332"/>
          </a:xfrm>
          <a:prstGeom prst="rect">
            <a:avLst/>
          </a:prstGeom>
          <a:noFill/>
        </p:spPr>
        <p:txBody>
          <a:bodyPr wrap="square" rtlCol="0">
            <a:spAutoFit/>
          </a:bodyPr>
          <a:lstStyle/>
          <a:p>
            <a:r>
              <a:rPr lang="en-GB" b="1" dirty="0" err="1" smtClean="0">
                <a:solidFill>
                  <a:schemeClr val="bg1"/>
                </a:solidFill>
                <a:effectLst>
                  <a:outerShdw blurRad="38100" dist="38100" dir="2700000" algn="tl">
                    <a:srgbClr val="000000">
                      <a:alpha val="43137"/>
                    </a:srgbClr>
                  </a:outerShdw>
                </a:effectLst>
              </a:rPr>
              <a:t>Seebronn</a:t>
            </a:r>
            <a:endParaRPr lang="en-GB" b="1" dirty="0">
              <a:solidFill>
                <a:schemeClr val="bg1"/>
              </a:solidFill>
              <a:effectLst>
                <a:outerShdw blurRad="38100" dist="38100" dir="2700000" algn="tl">
                  <a:srgbClr val="000000">
                    <a:alpha val="43137"/>
                  </a:srgbClr>
                </a:outerShdw>
              </a:effectLst>
            </a:endParaRPr>
          </a:p>
        </p:txBody>
      </p:sp>
      <p:sp>
        <p:nvSpPr>
          <p:cNvPr id="23" name="Textfeld 22"/>
          <p:cNvSpPr txBox="1"/>
          <p:nvPr/>
        </p:nvSpPr>
        <p:spPr>
          <a:xfrm>
            <a:off x="1259632" y="2564904"/>
            <a:ext cx="2088232" cy="646331"/>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GB" b="1" dirty="0" smtClean="0"/>
              <a:t>decurions/ordo</a:t>
            </a:r>
            <a:r>
              <a:rPr lang="en-GB" dirty="0" smtClean="0"/>
              <a:t/>
            </a:r>
            <a:br>
              <a:rPr lang="en-GB" dirty="0" smtClean="0"/>
            </a:br>
            <a:r>
              <a:rPr lang="en-GB" dirty="0" smtClean="0"/>
              <a:t>(local sensate)</a:t>
            </a:r>
            <a:endParaRPr lang="en-GB" dirty="0"/>
          </a:p>
        </p:txBody>
      </p:sp>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grpId="0" nodeType="afterEffect">
                                  <p:stCondLst>
                                    <p:cond delay="0"/>
                                  </p:stCondLst>
                                  <p:childTnLst>
                                    <p:set>
                                      <p:cBhvr>
                                        <p:cTn id="6" dur="1" fill="hold">
                                          <p:stCondLst>
                                            <p:cond delay="0"/>
                                          </p:stCondLst>
                                        </p:cTn>
                                        <p:tgtEl>
                                          <p:spTgt spid="38"/>
                                        </p:tgtEl>
                                        <p:attrNameLst>
                                          <p:attrName>style.visibility</p:attrName>
                                        </p:attrNameLst>
                                      </p:cBhvr>
                                      <p:to>
                                        <p:strVal val="visible"/>
                                      </p:to>
                                    </p:set>
                                    <p:animEffect transition="in" filter="wheel(1)">
                                      <p:cBhvr>
                                        <p:cTn id="7" dur="2000"/>
                                        <p:tgtEl>
                                          <p:spTgt spid="38"/>
                                        </p:tgtEl>
                                      </p:cBhvr>
                                    </p:animEffect>
                                  </p:childTnLst>
                                </p:cTn>
                              </p:par>
                            </p:childTnLst>
                          </p:cTn>
                        </p:par>
                        <p:par>
                          <p:cTn id="8" fill="hold">
                            <p:stCondLst>
                              <p:cond delay="2000"/>
                            </p:stCondLst>
                            <p:childTnLst>
                              <p:par>
                                <p:cTn id="9" presetID="14" presetClass="entr" presetSubtype="10" fill="hold" grpId="0" nodeType="afterEffect">
                                  <p:stCondLst>
                                    <p:cond delay="0"/>
                                  </p:stCondLst>
                                  <p:childTnLst>
                                    <p:set>
                                      <p:cBhvr>
                                        <p:cTn id="10" dur="1" fill="hold">
                                          <p:stCondLst>
                                            <p:cond delay="0"/>
                                          </p:stCondLst>
                                        </p:cTn>
                                        <p:tgtEl>
                                          <p:spTgt spid="39">
                                            <p:bg/>
                                          </p:spTgt>
                                        </p:tgtEl>
                                        <p:attrNameLst>
                                          <p:attrName>style.visibility</p:attrName>
                                        </p:attrNameLst>
                                      </p:cBhvr>
                                      <p:to>
                                        <p:strVal val="visible"/>
                                      </p:to>
                                    </p:set>
                                    <p:animEffect transition="in" filter="randombar(horizontal)">
                                      <p:cBhvr>
                                        <p:cTn id="11" dur="500"/>
                                        <p:tgtEl>
                                          <p:spTgt spid="39">
                                            <p:bg/>
                                          </p:spTgt>
                                        </p:tgtEl>
                                      </p:cBhvr>
                                    </p:animEffect>
                                  </p:childTnLst>
                                </p:cTn>
                              </p:par>
                            </p:childTnLst>
                          </p:cTn>
                        </p:par>
                        <p:par>
                          <p:cTn id="12" fill="hold">
                            <p:stCondLst>
                              <p:cond delay="2500"/>
                            </p:stCondLst>
                            <p:childTnLst>
                              <p:par>
                                <p:cTn id="13" presetID="14" presetClass="entr" presetSubtype="10" fill="hold" grpId="0" nodeType="afterEffect">
                                  <p:stCondLst>
                                    <p:cond delay="0"/>
                                  </p:stCondLst>
                                  <p:childTnLst>
                                    <p:set>
                                      <p:cBhvr>
                                        <p:cTn id="14" dur="1" fill="hold">
                                          <p:stCondLst>
                                            <p:cond delay="0"/>
                                          </p:stCondLst>
                                        </p:cTn>
                                        <p:tgtEl>
                                          <p:spTgt spid="39">
                                            <p:txEl>
                                              <p:pRg st="0" end="0"/>
                                            </p:txEl>
                                          </p:spTgt>
                                        </p:tgtEl>
                                        <p:attrNameLst>
                                          <p:attrName>style.visibility</p:attrName>
                                        </p:attrNameLst>
                                      </p:cBhvr>
                                      <p:to>
                                        <p:strVal val="visible"/>
                                      </p:to>
                                    </p:set>
                                    <p:animEffect transition="in" filter="randombar(horizontal)">
                                      <p:cBhvr>
                                        <p:cTn id="15" dur="500"/>
                                        <p:tgtEl>
                                          <p:spTgt spid="39">
                                            <p:txEl>
                                              <p:pRg st="0" end="0"/>
                                            </p:txEl>
                                          </p:spTgt>
                                        </p:tgtEl>
                                      </p:cBhvr>
                                    </p:animEffect>
                                  </p:childTnLst>
                                </p:cTn>
                              </p:par>
                            </p:childTnLst>
                          </p:cTn>
                        </p:par>
                        <p:par>
                          <p:cTn id="16" fill="hold">
                            <p:stCondLst>
                              <p:cond delay="3000"/>
                            </p:stCondLst>
                            <p:childTnLst>
                              <p:par>
                                <p:cTn id="17" presetID="14" presetClass="entr" presetSubtype="10" fill="hold" grpId="0" nodeType="afterEffect">
                                  <p:stCondLst>
                                    <p:cond delay="0"/>
                                  </p:stCondLst>
                                  <p:childTnLst>
                                    <p:set>
                                      <p:cBhvr>
                                        <p:cTn id="18" dur="1" fill="hold">
                                          <p:stCondLst>
                                            <p:cond delay="0"/>
                                          </p:stCondLst>
                                        </p:cTn>
                                        <p:tgtEl>
                                          <p:spTgt spid="39">
                                            <p:txEl>
                                              <p:pRg st="1" end="1"/>
                                            </p:txEl>
                                          </p:spTgt>
                                        </p:tgtEl>
                                        <p:attrNameLst>
                                          <p:attrName>style.visibility</p:attrName>
                                        </p:attrNameLst>
                                      </p:cBhvr>
                                      <p:to>
                                        <p:strVal val="visible"/>
                                      </p:to>
                                    </p:set>
                                    <p:animEffect transition="in" filter="randombar(horizontal)">
                                      <p:cBhvr>
                                        <p:cTn id="19" dur="500"/>
                                        <p:tgtEl>
                                          <p:spTgt spid="39">
                                            <p:txEl>
                                              <p:pRg st="1" end="1"/>
                                            </p:txEl>
                                          </p:spTgt>
                                        </p:tgtEl>
                                      </p:cBhvr>
                                    </p:animEffect>
                                  </p:childTnLst>
                                </p:cTn>
                              </p:par>
                            </p:childTnLst>
                          </p:cTn>
                        </p:par>
                        <p:par>
                          <p:cTn id="20" fill="hold">
                            <p:stCondLst>
                              <p:cond delay="3500"/>
                            </p:stCondLst>
                            <p:childTnLst>
                              <p:par>
                                <p:cTn id="21" presetID="14" presetClass="entr" presetSubtype="10" fill="hold" grpId="0" nodeType="afterEffect">
                                  <p:stCondLst>
                                    <p:cond delay="0"/>
                                  </p:stCondLst>
                                  <p:childTnLst>
                                    <p:set>
                                      <p:cBhvr>
                                        <p:cTn id="22" dur="1" fill="hold">
                                          <p:stCondLst>
                                            <p:cond delay="0"/>
                                          </p:stCondLst>
                                        </p:cTn>
                                        <p:tgtEl>
                                          <p:spTgt spid="39">
                                            <p:txEl>
                                              <p:pRg st="2" end="2"/>
                                            </p:txEl>
                                          </p:spTgt>
                                        </p:tgtEl>
                                        <p:attrNameLst>
                                          <p:attrName>style.visibility</p:attrName>
                                        </p:attrNameLst>
                                      </p:cBhvr>
                                      <p:to>
                                        <p:strVal val="visible"/>
                                      </p:to>
                                    </p:set>
                                    <p:animEffect transition="in" filter="randombar(horizontal)">
                                      <p:cBhvr>
                                        <p:cTn id="23" dur="500"/>
                                        <p:tgtEl>
                                          <p:spTgt spid="39">
                                            <p:txEl>
                                              <p:pRg st="2" end="2"/>
                                            </p:txEl>
                                          </p:spTgt>
                                        </p:tgtEl>
                                      </p:cBhvr>
                                    </p:animEffect>
                                  </p:childTnLst>
                                </p:cTn>
                              </p:par>
                            </p:childTnLst>
                          </p:cTn>
                        </p:par>
                        <p:par>
                          <p:cTn id="24" fill="hold">
                            <p:stCondLst>
                              <p:cond delay="4000"/>
                            </p:stCondLst>
                            <p:childTnLst>
                              <p:par>
                                <p:cTn id="25" presetID="14" presetClass="entr" presetSubtype="10" fill="hold" grpId="0" nodeType="afterEffect">
                                  <p:stCondLst>
                                    <p:cond delay="0"/>
                                  </p:stCondLst>
                                  <p:childTnLst>
                                    <p:set>
                                      <p:cBhvr>
                                        <p:cTn id="26" dur="1" fill="hold">
                                          <p:stCondLst>
                                            <p:cond delay="0"/>
                                          </p:stCondLst>
                                        </p:cTn>
                                        <p:tgtEl>
                                          <p:spTgt spid="39">
                                            <p:txEl>
                                              <p:pRg st="3" end="3"/>
                                            </p:txEl>
                                          </p:spTgt>
                                        </p:tgtEl>
                                        <p:attrNameLst>
                                          <p:attrName>style.visibility</p:attrName>
                                        </p:attrNameLst>
                                      </p:cBhvr>
                                      <p:to>
                                        <p:strVal val="visible"/>
                                      </p:to>
                                    </p:set>
                                    <p:animEffect transition="in" filter="randombar(horizontal)">
                                      <p:cBhvr>
                                        <p:cTn id="27" dur="500"/>
                                        <p:tgtEl>
                                          <p:spTgt spid="39">
                                            <p:txEl>
                                              <p:pRg st="3" end="3"/>
                                            </p:txEl>
                                          </p:spTgt>
                                        </p:tgtEl>
                                      </p:cBhvr>
                                    </p:animEffect>
                                  </p:childTnLst>
                                </p:cTn>
                              </p:par>
                            </p:childTnLst>
                          </p:cTn>
                        </p:par>
                        <p:par>
                          <p:cTn id="28" fill="hold">
                            <p:stCondLst>
                              <p:cond delay="4500"/>
                            </p:stCondLst>
                            <p:childTnLst>
                              <p:par>
                                <p:cTn id="29" presetID="14" presetClass="entr" presetSubtype="10" fill="hold" grpId="0" nodeType="afterEffect">
                                  <p:stCondLst>
                                    <p:cond delay="0"/>
                                  </p:stCondLst>
                                  <p:childTnLst>
                                    <p:set>
                                      <p:cBhvr>
                                        <p:cTn id="30" dur="1" fill="hold">
                                          <p:stCondLst>
                                            <p:cond delay="0"/>
                                          </p:stCondLst>
                                        </p:cTn>
                                        <p:tgtEl>
                                          <p:spTgt spid="39">
                                            <p:txEl>
                                              <p:pRg st="4" end="4"/>
                                            </p:txEl>
                                          </p:spTgt>
                                        </p:tgtEl>
                                        <p:attrNameLst>
                                          <p:attrName>style.visibility</p:attrName>
                                        </p:attrNameLst>
                                      </p:cBhvr>
                                      <p:to>
                                        <p:strVal val="visible"/>
                                      </p:to>
                                    </p:set>
                                    <p:animEffect transition="in" filter="randombar(horizontal)">
                                      <p:cBhvr>
                                        <p:cTn id="31" dur="500"/>
                                        <p:tgtEl>
                                          <p:spTgt spid="39">
                                            <p:txEl>
                                              <p:pRg st="4" end="4"/>
                                            </p:txEl>
                                          </p:spTgt>
                                        </p:tgtEl>
                                      </p:cBhvr>
                                    </p:animEffect>
                                  </p:childTnLst>
                                </p:cTn>
                              </p:par>
                            </p:childTnLst>
                          </p:cTn>
                        </p:par>
                        <p:par>
                          <p:cTn id="32" fill="hold">
                            <p:stCondLst>
                              <p:cond delay="5000"/>
                            </p:stCondLst>
                            <p:childTnLst>
                              <p:par>
                                <p:cTn id="33" presetID="14" presetClass="entr" presetSubtype="10" fill="hold" nodeType="afterEffect">
                                  <p:stCondLst>
                                    <p:cond delay="0"/>
                                  </p:stCondLst>
                                  <p:childTnLst>
                                    <p:set>
                                      <p:cBhvr>
                                        <p:cTn id="34" dur="1" fill="hold">
                                          <p:stCondLst>
                                            <p:cond delay="0"/>
                                          </p:stCondLst>
                                        </p:cTn>
                                        <p:tgtEl>
                                          <p:spTgt spid="83970"/>
                                        </p:tgtEl>
                                        <p:attrNameLst>
                                          <p:attrName>style.visibility</p:attrName>
                                        </p:attrNameLst>
                                      </p:cBhvr>
                                      <p:to>
                                        <p:strVal val="visible"/>
                                      </p:to>
                                    </p:set>
                                    <p:animEffect transition="in" filter="randombar(horizontal)">
                                      <p:cBhvr>
                                        <p:cTn id="35" dur="500"/>
                                        <p:tgtEl>
                                          <p:spTgt spid="83970"/>
                                        </p:tgtEl>
                                      </p:cBhvr>
                                    </p:animEffect>
                                  </p:childTnLst>
                                </p:cTn>
                              </p:par>
                            </p:childTnLst>
                          </p:cTn>
                        </p:par>
                        <p:par>
                          <p:cTn id="36" fill="hold">
                            <p:stCondLst>
                              <p:cond delay="5500"/>
                            </p:stCondLst>
                            <p:childTnLst>
                              <p:par>
                                <p:cTn id="37" presetID="14" presetClass="entr" presetSubtype="10" fill="hold" grpId="0" nodeType="afterEffect">
                                  <p:stCondLst>
                                    <p:cond delay="0"/>
                                  </p:stCondLst>
                                  <p:childTnLst>
                                    <p:set>
                                      <p:cBhvr>
                                        <p:cTn id="38" dur="1" fill="hold">
                                          <p:stCondLst>
                                            <p:cond delay="0"/>
                                          </p:stCondLst>
                                        </p:cTn>
                                        <p:tgtEl>
                                          <p:spTgt spid="40"/>
                                        </p:tgtEl>
                                        <p:attrNameLst>
                                          <p:attrName>style.visibility</p:attrName>
                                        </p:attrNameLst>
                                      </p:cBhvr>
                                      <p:to>
                                        <p:strVal val="visible"/>
                                      </p:to>
                                    </p:set>
                                    <p:animEffect transition="in" filter="randombar(horizontal)">
                                      <p:cBhvr>
                                        <p:cTn id="39" dur="500"/>
                                        <p:tgtEl>
                                          <p:spTgt spid="4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 grpId="0" animBg="1"/>
      <p:bldP spid="39" grpId="0" build="p" animBg="1"/>
      <p:bldP spid="40"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Titel 1"/>
          <p:cNvSpPr txBox="1">
            <a:spLocks/>
          </p:cNvSpPr>
          <p:nvPr/>
        </p:nvSpPr>
        <p:spPr>
          <a:xfrm>
            <a:off x="4572000" y="332656"/>
            <a:ext cx="4572000" cy="838200"/>
          </a:xfrm>
          <a:prstGeom prst="rect">
            <a:avLst/>
          </a:prstGeom>
        </p:spPr>
        <p:txBody>
          <a:bodyPr vert="horz" anchor="ctr">
            <a:normAutofit/>
          </a:body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en-GB" sz="3600" b="0" i="0" u="none" strike="noStrike" kern="1200" cap="all" spc="0" normalizeH="0" baseline="0" noProof="0" dirty="0" smtClean="0">
                <a:ln>
                  <a:noFill/>
                </a:ln>
                <a:solidFill>
                  <a:schemeClr val="accent1">
                    <a:lumMod val="20000"/>
                    <a:lumOff val="80000"/>
                  </a:schemeClr>
                </a:solidFill>
                <a:effectLst>
                  <a:reflection blurRad="12700" stA="48000" endA="300" endPos="55000" dir="5400000" sy="-90000" algn="bl" rotWithShape="0"/>
                </a:effectLst>
                <a:uLnTx/>
                <a:uFillTx/>
                <a:latin typeface="+mj-lt"/>
                <a:ea typeface="+mj-ea"/>
                <a:cs typeface="+mj-cs"/>
              </a:rPr>
              <a:t>Local Elites</a:t>
            </a:r>
            <a:endParaRPr kumimoji="0" lang="en-GB" sz="3600" b="0" i="0" u="none" strike="noStrike" kern="1200" cap="all" spc="0" normalizeH="0" baseline="0" noProof="0" dirty="0">
              <a:ln>
                <a:noFill/>
              </a:ln>
              <a:solidFill>
                <a:schemeClr val="accent1">
                  <a:lumMod val="20000"/>
                  <a:lumOff val="80000"/>
                </a:schemeClr>
              </a:solidFill>
              <a:effectLst>
                <a:reflection blurRad="12700" stA="48000" endA="300" endPos="55000" dir="5400000" sy="-90000" algn="bl" rotWithShape="0"/>
              </a:effectLst>
              <a:uLnTx/>
              <a:uFillTx/>
              <a:latin typeface="+mj-lt"/>
              <a:ea typeface="+mj-ea"/>
              <a:cs typeface="+mj-cs"/>
            </a:endParaRPr>
          </a:p>
        </p:txBody>
      </p:sp>
      <p:pic>
        <p:nvPicPr>
          <p:cNvPr id="35" name="Picture 2" descr="http://www.livius.org/a/1/romanempire/seebronn_stuttgart_lapidarium_decuriones.JPG"/>
          <p:cNvPicPr>
            <a:picLocks noChangeAspect="1" noChangeArrowheads="1"/>
          </p:cNvPicPr>
          <p:nvPr/>
        </p:nvPicPr>
        <p:blipFill>
          <a:blip r:embed="rId2" cstate="print"/>
          <a:srcRect/>
          <a:stretch>
            <a:fillRect/>
          </a:stretch>
        </p:blipFill>
        <p:spPr bwMode="auto">
          <a:xfrm rot="466456">
            <a:off x="5343859" y="2408438"/>
            <a:ext cx="3505170" cy="4259447"/>
          </a:xfrm>
          <a:prstGeom prst="rect">
            <a:avLst/>
          </a:prstGeom>
          <a:noFill/>
        </p:spPr>
      </p:pic>
      <p:sp>
        <p:nvSpPr>
          <p:cNvPr id="37" name="Inhaltsplatzhalter 2"/>
          <p:cNvSpPr>
            <a:spLocks noGrp="1"/>
          </p:cNvSpPr>
          <p:nvPr>
            <p:ph idx="1"/>
          </p:nvPr>
        </p:nvSpPr>
        <p:spPr>
          <a:xfrm>
            <a:off x="5336976" y="980728"/>
            <a:ext cx="3771528" cy="1512167"/>
          </a:xfrm>
        </p:spPr>
        <p:style>
          <a:lnRef idx="1">
            <a:schemeClr val="accent2"/>
          </a:lnRef>
          <a:fillRef idx="2">
            <a:schemeClr val="accent2"/>
          </a:fillRef>
          <a:effectRef idx="1">
            <a:schemeClr val="accent2"/>
          </a:effectRef>
          <a:fontRef idx="minor">
            <a:schemeClr val="dk1"/>
          </a:fontRef>
        </p:style>
        <p:txBody>
          <a:bodyPr>
            <a:normAutofit fontScale="92500" lnSpcReduction="20000"/>
          </a:bodyPr>
          <a:lstStyle/>
          <a:p>
            <a:pPr algn="ctr">
              <a:buNone/>
            </a:pPr>
            <a:r>
              <a:rPr lang="en-GB" sz="2000" b="1" i="1" dirty="0" smtClean="0">
                <a:solidFill>
                  <a:schemeClr val="tx1"/>
                </a:solidFill>
              </a:rPr>
              <a:t>Local self government</a:t>
            </a:r>
          </a:p>
          <a:p>
            <a:r>
              <a:rPr lang="en-GB" sz="2000" b="1" i="1" dirty="0" smtClean="0">
                <a:solidFill>
                  <a:schemeClr val="tx1"/>
                </a:solidFill>
              </a:rPr>
              <a:t>ordo</a:t>
            </a:r>
            <a:r>
              <a:rPr lang="en-GB" sz="2000" dirty="0" smtClean="0">
                <a:solidFill>
                  <a:schemeClr val="tx1"/>
                </a:solidFill>
              </a:rPr>
              <a:t> “senate”</a:t>
            </a:r>
          </a:p>
          <a:p>
            <a:r>
              <a:rPr lang="en-GB" sz="2000" b="1" i="1" dirty="0" err="1" smtClean="0">
                <a:solidFill>
                  <a:schemeClr val="tx1"/>
                </a:solidFill>
              </a:rPr>
              <a:t>decuriones</a:t>
            </a:r>
            <a:r>
              <a:rPr lang="en-GB" sz="2000" dirty="0" smtClean="0">
                <a:solidFill>
                  <a:schemeClr val="tx1"/>
                </a:solidFill>
              </a:rPr>
              <a:t> “councillors”</a:t>
            </a:r>
          </a:p>
          <a:p>
            <a:r>
              <a:rPr lang="en-GB" sz="2000" b="1" i="1" dirty="0" err="1" smtClean="0">
                <a:solidFill>
                  <a:schemeClr val="tx1"/>
                </a:solidFill>
              </a:rPr>
              <a:t>duoviri</a:t>
            </a:r>
            <a:r>
              <a:rPr lang="en-GB" sz="2000" dirty="0" smtClean="0">
                <a:solidFill>
                  <a:schemeClr val="tx1"/>
                </a:solidFill>
              </a:rPr>
              <a:t> - 2 “mayors”</a:t>
            </a:r>
          </a:p>
          <a:p>
            <a:r>
              <a:rPr lang="en-GB" sz="2000" b="1" i="1" dirty="0" err="1" smtClean="0">
                <a:solidFill>
                  <a:schemeClr val="tx1"/>
                </a:solidFill>
              </a:rPr>
              <a:t>aediles</a:t>
            </a:r>
            <a:endParaRPr lang="en-GB" sz="2000" dirty="0">
              <a:solidFill>
                <a:schemeClr val="tx1"/>
              </a:solidFill>
            </a:endParaRPr>
          </a:p>
        </p:txBody>
      </p:sp>
      <p:sp>
        <p:nvSpPr>
          <p:cNvPr id="38" name="Textfeld 37"/>
          <p:cNvSpPr txBox="1"/>
          <p:nvPr/>
        </p:nvSpPr>
        <p:spPr>
          <a:xfrm rot="464791">
            <a:off x="6752569" y="6316694"/>
            <a:ext cx="1656184" cy="369332"/>
          </a:xfrm>
          <a:prstGeom prst="rect">
            <a:avLst/>
          </a:prstGeom>
          <a:noFill/>
        </p:spPr>
        <p:txBody>
          <a:bodyPr wrap="square" rtlCol="0">
            <a:spAutoFit/>
          </a:bodyPr>
          <a:lstStyle/>
          <a:p>
            <a:r>
              <a:rPr lang="en-GB" b="1" dirty="0" err="1" smtClean="0">
                <a:solidFill>
                  <a:schemeClr val="bg1"/>
                </a:solidFill>
                <a:effectLst>
                  <a:outerShdw blurRad="38100" dist="38100" dir="2700000" algn="tl">
                    <a:srgbClr val="000000">
                      <a:alpha val="43137"/>
                    </a:srgbClr>
                  </a:outerShdw>
                </a:effectLst>
              </a:rPr>
              <a:t>Seebronn</a:t>
            </a:r>
            <a:endParaRPr lang="en-GB" b="1" dirty="0">
              <a:solidFill>
                <a:schemeClr val="bg1"/>
              </a:solidFill>
              <a:effectLst>
                <a:outerShdw blurRad="38100" dist="38100" dir="2700000" algn="tl">
                  <a:srgbClr val="000000">
                    <a:alpha val="43137"/>
                  </a:srgbClr>
                </a:outerShdw>
              </a:effectLst>
            </a:endParaRPr>
          </a:p>
        </p:txBody>
      </p:sp>
      <p:sp>
        <p:nvSpPr>
          <p:cNvPr id="40" name="Content Placeholder 1"/>
          <p:cNvSpPr txBox="1">
            <a:spLocks/>
          </p:cNvSpPr>
          <p:nvPr/>
        </p:nvSpPr>
        <p:spPr>
          <a:xfrm>
            <a:off x="0" y="0"/>
            <a:ext cx="5292080" cy="4437112"/>
          </a:xfrm>
          <a:prstGeom prst="rect">
            <a:avLst/>
          </a:prstGeom>
        </p:spPr>
        <p:txBody>
          <a:bodyPr vert="horz">
            <a:normAutofit fontScale="77500" lnSpcReduction="20000"/>
          </a:bodyPr>
          <a:lstStyle/>
          <a:p>
            <a:pPr marL="342900" marR="0" lvl="0" indent="-342900" algn="l" defTabSz="914400" rtl="0" eaLnBrk="1" fontAlgn="auto" latinLnBrk="0" hangingPunct="1">
              <a:lnSpc>
                <a:spcPct val="100000"/>
              </a:lnSpc>
              <a:spcBef>
                <a:spcPct val="20000"/>
              </a:spcBef>
              <a:spcAft>
                <a:spcPts val="0"/>
              </a:spcAft>
              <a:buClr>
                <a:schemeClr val="accent1"/>
              </a:buClr>
              <a:buSzPct val="70000"/>
              <a:buFont typeface="Wingdings 2"/>
              <a:buChar char=""/>
              <a:tabLst/>
              <a:defRPr/>
            </a:pPr>
            <a:r>
              <a:rPr kumimoji="0" lang="en-GB" sz="3200" b="0" i="0" u="none" strike="noStrike" kern="1200" cap="none" spc="0" normalizeH="0" baseline="0" noProof="0" dirty="0" smtClean="0">
                <a:ln>
                  <a:noFill/>
                </a:ln>
                <a:solidFill>
                  <a:schemeClr val="bg2">
                    <a:lumMod val="90000"/>
                  </a:schemeClr>
                </a:solidFill>
                <a:effectLst/>
                <a:uLnTx/>
                <a:uFillTx/>
                <a:latin typeface="+mn-lt"/>
                <a:ea typeface="+mn-ea"/>
                <a:cs typeface="+mn-cs"/>
              </a:rPr>
              <a:t>Roman presence was always limited </a:t>
            </a:r>
          </a:p>
          <a:p>
            <a:pPr marL="742950" marR="0" lvl="1" indent="-285750" algn="l" defTabSz="914400" rtl="0" eaLnBrk="1" fontAlgn="auto" latinLnBrk="0" hangingPunct="1">
              <a:lnSpc>
                <a:spcPct val="100000"/>
              </a:lnSpc>
              <a:spcBef>
                <a:spcPct val="20000"/>
              </a:spcBef>
              <a:spcAft>
                <a:spcPts val="0"/>
              </a:spcAft>
              <a:buClr>
                <a:schemeClr val="accent1"/>
              </a:buClr>
              <a:buSzPct val="70000"/>
              <a:buFont typeface="Wingdings 2"/>
              <a:buChar char=""/>
              <a:tabLst/>
              <a:defRPr/>
            </a:pPr>
            <a:r>
              <a:rPr kumimoji="0" lang="en-GB" sz="2800" b="0" i="0" u="none" strike="noStrike" kern="1200" cap="none" spc="0" normalizeH="0" baseline="0" noProof="0" dirty="0" smtClean="0">
                <a:ln>
                  <a:noFill/>
                </a:ln>
                <a:solidFill>
                  <a:schemeClr val="bg2">
                    <a:lumMod val="90000"/>
                  </a:schemeClr>
                </a:solidFill>
                <a:effectLst/>
                <a:uLnTx/>
                <a:uFillTx/>
                <a:latin typeface="+mn-lt"/>
                <a:ea typeface="+mn-ea"/>
                <a:cs typeface="+mn-cs"/>
              </a:rPr>
              <a:t>There were hardly any “Romans” in the provinces</a:t>
            </a:r>
          </a:p>
          <a:p>
            <a:pPr marL="1200150" lvl="2" indent="-285750">
              <a:spcBef>
                <a:spcPct val="20000"/>
              </a:spcBef>
              <a:buClr>
                <a:schemeClr val="accent1"/>
              </a:buClr>
              <a:buSzPct val="70000"/>
              <a:buFont typeface="Wingdings 2"/>
              <a:buChar char=""/>
            </a:pPr>
            <a:r>
              <a:rPr kumimoji="0" lang="en-GB" sz="2400" b="0" i="0" u="none" strike="noStrike" kern="1200" cap="none" spc="0" normalizeH="0" baseline="0" noProof="0" dirty="0" smtClean="0">
                <a:ln>
                  <a:noFill/>
                </a:ln>
                <a:solidFill>
                  <a:schemeClr val="bg2">
                    <a:lumMod val="90000"/>
                  </a:schemeClr>
                </a:solidFill>
                <a:effectLst/>
                <a:uLnTx/>
                <a:uFillTx/>
                <a:latin typeface="+mn-lt"/>
                <a:ea typeface="+mn-ea"/>
                <a:cs typeface="+mn-cs"/>
              </a:rPr>
              <a:t>most Roman citizens were of “native” origin</a:t>
            </a:r>
          </a:p>
          <a:p>
            <a:pPr marL="1657350" lvl="3" indent="-285750">
              <a:spcBef>
                <a:spcPct val="20000"/>
              </a:spcBef>
              <a:buClr>
                <a:schemeClr val="accent1"/>
              </a:buClr>
              <a:buSzPct val="70000"/>
              <a:buFont typeface="Wingdings 2"/>
              <a:buChar char=""/>
            </a:pPr>
            <a:r>
              <a:rPr lang="en-GB" sz="2400" dirty="0" smtClean="0">
                <a:solidFill>
                  <a:schemeClr val="bg2">
                    <a:lumMod val="90000"/>
                  </a:schemeClr>
                </a:solidFill>
              </a:rPr>
              <a:t>the local people</a:t>
            </a:r>
          </a:p>
          <a:p>
            <a:pPr marL="1657350" lvl="3" indent="-285750">
              <a:spcBef>
                <a:spcPct val="20000"/>
              </a:spcBef>
              <a:buClr>
                <a:schemeClr val="accent1"/>
              </a:buClr>
              <a:buSzPct val="70000"/>
              <a:buFont typeface="Wingdings 2"/>
              <a:buChar char=""/>
            </a:pPr>
            <a:r>
              <a:rPr kumimoji="0" lang="en-GB" sz="2400" b="0" i="0" u="none" strike="noStrike" kern="1200" cap="none" spc="0" normalizeH="0" baseline="0" noProof="0" dirty="0" smtClean="0">
                <a:ln>
                  <a:noFill/>
                </a:ln>
                <a:solidFill>
                  <a:schemeClr val="bg2">
                    <a:lumMod val="90000"/>
                  </a:schemeClr>
                </a:solidFill>
                <a:effectLst/>
                <a:uLnTx/>
                <a:uFillTx/>
                <a:latin typeface="+mn-lt"/>
                <a:ea typeface="+mn-ea"/>
                <a:cs typeface="+mn-cs"/>
              </a:rPr>
              <a:t>immigrants</a:t>
            </a:r>
            <a:r>
              <a:rPr kumimoji="0" lang="en-GB" sz="2400" b="0" i="0" u="none" strike="noStrike" kern="1200" cap="none" spc="0" normalizeH="0" noProof="0" dirty="0" smtClean="0">
                <a:ln>
                  <a:noFill/>
                </a:ln>
                <a:solidFill>
                  <a:schemeClr val="bg2">
                    <a:lumMod val="90000"/>
                  </a:schemeClr>
                </a:solidFill>
                <a:effectLst/>
                <a:uLnTx/>
                <a:uFillTx/>
                <a:latin typeface="+mn-lt"/>
                <a:ea typeface="+mn-ea"/>
                <a:cs typeface="+mn-cs"/>
              </a:rPr>
              <a:t> from other provinces</a:t>
            </a:r>
            <a:r>
              <a:rPr kumimoji="0" lang="en-GB" sz="2400" b="0" i="0" u="none" strike="noStrike" kern="1200" cap="none" spc="0" normalizeH="0" baseline="0" noProof="0" dirty="0" smtClean="0">
                <a:ln>
                  <a:noFill/>
                </a:ln>
                <a:solidFill>
                  <a:schemeClr val="bg2">
                    <a:lumMod val="90000"/>
                  </a:schemeClr>
                </a:solidFill>
                <a:effectLst/>
                <a:uLnTx/>
                <a:uFillTx/>
                <a:latin typeface="+mn-lt"/>
                <a:ea typeface="+mn-ea"/>
                <a:cs typeface="+mn-cs"/>
              </a:rPr>
              <a:t/>
            </a:r>
            <a:br>
              <a:rPr kumimoji="0" lang="en-GB" sz="2400" b="0" i="0" u="none" strike="noStrike" kern="1200" cap="none" spc="0" normalizeH="0" baseline="0" noProof="0" dirty="0" smtClean="0">
                <a:ln>
                  <a:noFill/>
                </a:ln>
                <a:solidFill>
                  <a:schemeClr val="bg2">
                    <a:lumMod val="90000"/>
                  </a:schemeClr>
                </a:solidFill>
                <a:effectLst/>
                <a:uLnTx/>
                <a:uFillTx/>
                <a:latin typeface="+mn-lt"/>
                <a:ea typeface="+mn-ea"/>
                <a:cs typeface="+mn-cs"/>
              </a:rPr>
            </a:br>
            <a:endParaRPr kumimoji="0" lang="en-GB" sz="2400" b="0" i="0" u="none" strike="noStrike" kern="1200" cap="none" spc="0" normalizeH="0" baseline="0" noProof="0" dirty="0" smtClean="0">
              <a:ln>
                <a:noFill/>
              </a:ln>
              <a:solidFill>
                <a:schemeClr val="bg2">
                  <a:lumMod val="90000"/>
                </a:schemeClr>
              </a:solidFill>
              <a:effectLst/>
              <a:uLnTx/>
              <a:uFillTx/>
              <a:latin typeface="+mn-lt"/>
              <a:ea typeface="+mn-ea"/>
              <a:cs typeface="+mn-cs"/>
            </a:endParaRPr>
          </a:p>
          <a:p>
            <a:pPr marL="454914" marR="0" lvl="1" indent="0" algn="l" defTabSz="914400" rtl="0" eaLnBrk="1" fontAlgn="auto" latinLnBrk="0" hangingPunct="1">
              <a:lnSpc>
                <a:spcPct val="100000"/>
              </a:lnSpc>
              <a:spcBef>
                <a:spcPct val="20000"/>
              </a:spcBef>
              <a:spcAft>
                <a:spcPts val="0"/>
              </a:spcAft>
              <a:buClr>
                <a:schemeClr val="accent1"/>
              </a:buClr>
              <a:buSzPct val="70000"/>
              <a:buFont typeface="Wingdings 2"/>
              <a:buNone/>
              <a:tabLst/>
              <a:defRPr/>
            </a:pPr>
            <a:r>
              <a:rPr kumimoji="0" lang="en-GB" sz="2800" b="0" i="0" u="none" strike="noStrike" kern="1200" cap="none" spc="0" normalizeH="0" baseline="0" noProof="0" dirty="0" smtClean="0">
                <a:ln>
                  <a:noFill/>
                </a:ln>
                <a:solidFill>
                  <a:schemeClr val="bg2">
                    <a:lumMod val="90000"/>
                  </a:schemeClr>
                </a:solidFill>
                <a:effectLst/>
                <a:uLnTx/>
                <a:uFillTx/>
                <a:latin typeface="+mn-lt"/>
                <a:ea typeface="+mn-ea"/>
                <a:cs typeface="+mn-cs"/>
                <a:sym typeface="Wingdings" panose="05000000000000000000" pitchFamily="2" charset="2"/>
              </a:rPr>
              <a:t>Rome always relied on local elites to run the cities and territories of a province</a:t>
            </a:r>
          </a:p>
          <a:p>
            <a:pPr marL="742950" marR="0" lvl="1" indent="-285750" algn="l" defTabSz="914400" rtl="0" eaLnBrk="1" fontAlgn="auto" latinLnBrk="0" hangingPunct="1">
              <a:lnSpc>
                <a:spcPct val="100000"/>
              </a:lnSpc>
              <a:spcBef>
                <a:spcPct val="20000"/>
              </a:spcBef>
              <a:spcAft>
                <a:spcPts val="0"/>
              </a:spcAft>
              <a:buClr>
                <a:schemeClr val="accent1"/>
              </a:buClr>
              <a:buSzPct val="70000"/>
              <a:buFont typeface="Wingdings 2"/>
              <a:buChar char=""/>
              <a:tabLst/>
              <a:defRPr/>
            </a:pPr>
            <a:r>
              <a:rPr kumimoji="0" lang="en-GB" sz="2800" b="0" i="0" u="none" strike="noStrike" kern="1200" cap="none" spc="0" normalizeH="0" baseline="0" noProof="0" dirty="0" smtClean="0">
                <a:ln>
                  <a:noFill/>
                </a:ln>
                <a:solidFill>
                  <a:schemeClr val="bg2">
                    <a:lumMod val="90000"/>
                  </a:schemeClr>
                </a:solidFill>
                <a:effectLst/>
                <a:uLnTx/>
                <a:uFillTx/>
                <a:latin typeface="+mn-lt"/>
                <a:ea typeface="+mn-ea"/>
                <a:cs typeface="+mn-cs"/>
                <a:sym typeface="Wingdings" panose="05000000000000000000" pitchFamily="2" charset="2"/>
              </a:rPr>
              <a:t>local elites – Roman collaborators…?</a:t>
            </a:r>
          </a:p>
          <a:p>
            <a:pPr marL="1200150" lvl="2" indent="-285750">
              <a:spcBef>
                <a:spcPct val="20000"/>
              </a:spcBef>
              <a:buClr>
                <a:schemeClr val="accent1"/>
              </a:buClr>
              <a:buSzPct val="70000"/>
              <a:buFont typeface="Wingdings 2"/>
              <a:buChar char=""/>
            </a:pPr>
            <a:r>
              <a:rPr kumimoji="0" lang="en-GB" sz="2400" b="0" i="0" u="none" strike="noStrike" kern="1200" cap="none" spc="0" normalizeH="0" baseline="0" noProof="0" dirty="0" smtClean="0">
                <a:ln>
                  <a:noFill/>
                </a:ln>
                <a:solidFill>
                  <a:schemeClr val="bg2">
                    <a:lumMod val="90000"/>
                  </a:schemeClr>
                </a:solidFill>
                <a:effectLst/>
                <a:uLnTx/>
                <a:uFillTx/>
                <a:latin typeface="+mn-lt"/>
                <a:ea typeface="+mn-ea"/>
                <a:cs typeface="+mn-cs"/>
                <a:sym typeface="Wingdings" panose="05000000000000000000" pitchFamily="2" charset="2"/>
              </a:rPr>
              <a:t>Rome favoured “Rome-friendly” elites</a:t>
            </a:r>
            <a:endParaRPr kumimoji="0" lang="en-GB" sz="2400" b="0" i="0" u="none" strike="noStrike" kern="1200" cap="none" spc="0" normalizeH="0" baseline="0" noProof="0" dirty="0">
              <a:ln>
                <a:noFill/>
              </a:ln>
              <a:solidFill>
                <a:schemeClr val="bg2">
                  <a:lumMod val="90000"/>
                </a:schemeClr>
              </a:solidFill>
              <a:effectLst/>
              <a:uLnTx/>
              <a:uFillTx/>
              <a:latin typeface="+mn-lt"/>
              <a:ea typeface="+mn-ea"/>
              <a:cs typeface="+mn-cs"/>
            </a:endParaRPr>
          </a:p>
        </p:txBody>
      </p:sp>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40"/>
                                        </p:tgtEl>
                                        <p:attrNameLst>
                                          <p:attrName>style.visibility</p:attrName>
                                        </p:attrNameLst>
                                      </p:cBhvr>
                                      <p:to>
                                        <p:strVal val="visible"/>
                                      </p:to>
                                    </p:set>
                                    <p:animEffect transition="in" filter="randombar(horizontal)">
                                      <p:cBhvr>
                                        <p:cTn id="7" dur="500"/>
                                        <p:tgtEl>
                                          <p:spTgt spid="4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el 1"/>
          <p:cNvSpPr txBox="1">
            <a:spLocks/>
          </p:cNvSpPr>
          <p:nvPr/>
        </p:nvSpPr>
        <p:spPr>
          <a:xfrm>
            <a:off x="4572000" y="332656"/>
            <a:ext cx="4572000" cy="838200"/>
          </a:xfrm>
          <a:prstGeom prst="rect">
            <a:avLst/>
          </a:prstGeom>
        </p:spPr>
        <p:txBody>
          <a:bodyPr vert="horz" anchor="ctr">
            <a:normAutofit/>
          </a:body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en-GB" sz="3600" b="0" i="0" u="none" strike="noStrike" kern="1200" cap="all" spc="0" normalizeH="0" baseline="0" noProof="0" dirty="0" smtClean="0">
                <a:ln>
                  <a:noFill/>
                </a:ln>
                <a:solidFill>
                  <a:schemeClr val="accent1">
                    <a:lumMod val="20000"/>
                    <a:lumOff val="80000"/>
                  </a:schemeClr>
                </a:solidFill>
                <a:effectLst>
                  <a:reflection blurRad="12700" stA="48000" endA="300" endPos="55000" dir="5400000" sy="-90000" algn="bl" rotWithShape="0"/>
                </a:effectLst>
                <a:uLnTx/>
                <a:uFillTx/>
                <a:latin typeface="+mj-lt"/>
                <a:ea typeface="+mj-ea"/>
                <a:cs typeface="+mj-cs"/>
              </a:rPr>
              <a:t>Local Elites</a:t>
            </a:r>
            <a:endParaRPr kumimoji="0" lang="en-GB" sz="3600" b="0" i="0" u="none" strike="noStrike" kern="1200" cap="all" spc="0" normalizeH="0" baseline="0" noProof="0" dirty="0">
              <a:ln>
                <a:noFill/>
              </a:ln>
              <a:solidFill>
                <a:schemeClr val="accent1">
                  <a:lumMod val="20000"/>
                  <a:lumOff val="80000"/>
                </a:schemeClr>
              </a:solidFill>
              <a:effectLst>
                <a:reflection blurRad="12700" stA="48000" endA="300" endPos="55000" dir="5400000" sy="-90000" algn="bl" rotWithShape="0"/>
              </a:effectLst>
              <a:uLnTx/>
              <a:uFillTx/>
              <a:latin typeface="+mj-lt"/>
              <a:ea typeface="+mj-ea"/>
              <a:cs typeface="+mj-cs"/>
            </a:endParaRPr>
          </a:p>
        </p:txBody>
      </p:sp>
      <p:sp>
        <p:nvSpPr>
          <p:cNvPr id="6" name="Inhaltsplatzhalter 2"/>
          <p:cNvSpPr>
            <a:spLocks noGrp="1"/>
          </p:cNvSpPr>
          <p:nvPr>
            <p:ph idx="1"/>
          </p:nvPr>
        </p:nvSpPr>
        <p:spPr>
          <a:xfrm>
            <a:off x="5336976" y="980728"/>
            <a:ext cx="3771528" cy="1512167"/>
          </a:xfrm>
        </p:spPr>
        <p:style>
          <a:lnRef idx="1">
            <a:schemeClr val="accent2"/>
          </a:lnRef>
          <a:fillRef idx="2">
            <a:schemeClr val="accent2"/>
          </a:fillRef>
          <a:effectRef idx="1">
            <a:schemeClr val="accent2"/>
          </a:effectRef>
          <a:fontRef idx="minor">
            <a:schemeClr val="dk1"/>
          </a:fontRef>
        </p:style>
        <p:txBody>
          <a:bodyPr>
            <a:normAutofit fontScale="92500" lnSpcReduction="20000"/>
          </a:bodyPr>
          <a:lstStyle/>
          <a:p>
            <a:pPr algn="ctr">
              <a:buNone/>
            </a:pPr>
            <a:r>
              <a:rPr lang="en-GB" sz="2000" b="1" i="1" dirty="0" smtClean="0">
                <a:solidFill>
                  <a:schemeClr val="tx1"/>
                </a:solidFill>
              </a:rPr>
              <a:t>Local self government</a:t>
            </a:r>
          </a:p>
          <a:p>
            <a:r>
              <a:rPr lang="en-GB" sz="2000" b="1" i="1" dirty="0" smtClean="0">
                <a:solidFill>
                  <a:schemeClr val="tx1"/>
                </a:solidFill>
              </a:rPr>
              <a:t>ordo</a:t>
            </a:r>
            <a:r>
              <a:rPr lang="en-GB" sz="2000" dirty="0" smtClean="0">
                <a:solidFill>
                  <a:schemeClr val="tx1"/>
                </a:solidFill>
              </a:rPr>
              <a:t> “senate”</a:t>
            </a:r>
          </a:p>
          <a:p>
            <a:r>
              <a:rPr lang="en-GB" sz="2000" b="1" i="1" dirty="0" err="1" smtClean="0">
                <a:solidFill>
                  <a:schemeClr val="tx1"/>
                </a:solidFill>
              </a:rPr>
              <a:t>decuriones</a:t>
            </a:r>
            <a:r>
              <a:rPr lang="en-GB" sz="2000" dirty="0" smtClean="0">
                <a:solidFill>
                  <a:schemeClr val="tx1"/>
                </a:solidFill>
              </a:rPr>
              <a:t> “councillors”</a:t>
            </a:r>
          </a:p>
          <a:p>
            <a:r>
              <a:rPr lang="en-GB" sz="2000" b="1" i="1" dirty="0" err="1" smtClean="0">
                <a:solidFill>
                  <a:schemeClr val="tx1"/>
                </a:solidFill>
              </a:rPr>
              <a:t>duoviri</a:t>
            </a:r>
            <a:r>
              <a:rPr lang="en-GB" sz="2000" dirty="0" smtClean="0">
                <a:solidFill>
                  <a:schemeClr val="tx1"/>
                </a:solidFill>
              </a:rPr>
              <a:t> - 2 “mayors”</a:t>
            </a:r>
          </a:p>
          <a:p>
            <a:r>
              <a:rPr lang="en-GB" sz="2000" b="1" i="1" dirty="0" err="1" smtClean="0">
                <a:solidFill>
                  <a:schemeClr val="tx1"/>
                </a:solidFill>
              </a:rPr>
              <a:t>aediles</a:t>
            </a:r>
            <a:endParaRPr lang="en-GB" sz="2000" dirty="0">
              <a:solidFill>
                <a:schemeClr val="tx1"/>
              </a:solidFill>
            </a:endParaRPr>
          </a:p>
        </p:txBody>
      </p:sp>
      <p:sp>
        <p:nvSpPr>
          <p:cNvPr id="8" name="Content Placeholder 1"/>
          <p:cNvSpPr txBox="1">
            <a:spLocks/>
          </p:cNvSpPr>
          <p:nvPr/>
        </p:nvSpPr>
        <p:spPr>
          <a:xfrm>
            <a:off x="0" y="0"/>
            <a:ext cx="5292080" cy="4437112"/>
          </a:xfrm>
          <a:prstGeom prst="rect">
            <a:avLst/>
          </a:prstGeom>
        </p:spPr>
        <p:txBody>
          <a:bodyPr vert="horz">
            <a:normAutofit fontScale="77500" lnSpcReduction="20000"/>
          </a:bodyPr>
          <a:lstStyle/>
          <a:p>
            <a:pPr marL="342900" marR="0" lvl="0" indent="-342900" algn="l" defTabSz="914400" rtl="0" eaLnBrk="1" fontAlgn="auto" latinLnBrk="0" hangingPunct="1">
              <a:lnSpc>
                <a:spcPct val="100000"/>
              </a:lnSpc>
              <a:spcBef>
                <a:spcPct val="20000"/>
              </a:spcBef>
              <a:spcAft>
                <a:spcPts val="0"/>
              </a:spcAft>
              <a:buClr>
                <a:schemeClr val="accent1"/>
              </a:buClr>
              <a:buSzPct val="70000"/>
              <a:buFont typeface="Wingdings 2"/>
              <a:buChar char=""/>
              <a:tabLst/>
              <a:defRPr/>
            </a:pPr>
            <a:r>
              <a:rPr kumimoji="0" lang="en-GB" sz="3200" b="0" i="0" u="none" strike="noStrike" kern="1200" cap="none" spc="0" normalizeH="0" baseline="0" noProof="0" dirty="0" smtClean="0">
                <a:ln>
                  <a:noFill/>
                </a:ln>
                <a:solidFill>
                  <a:schemeClr val="bg2">
                    <a:lumMod val="90000"/>
                  </a:schemeClr>
                </a:solidFill>
                <a:effectLst/>
                <a:uLnTx/>
                <a:uFillTx/>
                <a:latin typeface="+mn-lt"/>
                <a:ea typeface="+mn-ea"/>
                <a:cs typeface="+mn-cs"/>
              </a:rPr>
              <a:t>Roman presence was always limited </a:t>
            </a:r>
          </a:p>
          <a:p>
            <a:pPr marL="742950" marR="0" lvl="1" indent="-285750" algn="l" defTabSz="914400" rtl="0" eaLnBrk="1" fontAlgn="auto" latinLnBrk="0" hangingPunct="1">
              <a:lnSpc>
                <a:spcPct val="100000"/>
              </a:lnSpc>
              <a:spcBef>
                <a:spcPct val="20000"/>
              </a:spcBef>
              <a:spcAft>
                <a:spcPts val="0"/>
              </a:spcAft>
              <a:buClr>
                <a:schemeClr val="accent1"/>
              </a:buClr>
              <a:buSzPct val="70000"/>
              <a:buFont typeface="Wingdings 2"/>
              <a:buChar char=""/>
              <a:tabLst/>
              <a:defRPr/>
            </a:pPr>
            <a:r>
              <a:rPr kumimoji="0" lang="en-GB" sz="2800" b="0" i="0" u="none" strike="noStrike" kern="1200" cap="none" spc="0" normalizeH="0" baseline="0" noProof="0" dirty="0" smtClean="0">
                <a:ln>
                  <a:noFill/>
                </a:ln>
                <a:solidFill>
                  <a:schemeClr val="bg2">
                    <a:lumMod val="90000"/>
                  </a:schemeClr>
                </a:solidFill>
                <a:effectLst/>
                <a:uLnTx/>
                <a:uFillTx/>
                <a:latin typeface="+mn-lt"/>
                <a:ea typeface="+mn-ea"/>
                <a:cs typeface="+mn-cs"/>
              </a:rPr>
              <a:t>There were hardly any “Romans” in the provinces</a:t>
            </a:r>
          </a:p>
          <a:p>
            <a:pPr marL="1200150" lvl="2" indent="-285750">
              <a:spcBef>
                <a:spcPct val="20000"/>
              </a:spcBef>
              <a:buClr>
                <a:schemeClr val="accent1"/>
              </a:buClr>
              <a:buSzPct val="70000"/>
              <a:buFont typeface="Wingdings 2"/>
              <a:buChar char=""/>
            </a:pPr>
            <a:r>
              <a:rPr kumimoji="0" lang="en-GB" sz="2400" b="0" i="0" u="none" strike="noStrike" kern="1200" cap="none" spc="0" normalizeH="0" baseline="0" noProof="0" dirty="0" smtClean="0">
                <a:ln>
                  <a:noFill/>
                </a:ln>
                <a:solidFill>
                  <a:schemeClr val="bg2">
                    <a:lumMod val="90000"/>
                  </a:schemeClr>
                </a:solidFill>
                <a:effectLst/>
                <a:uLnTx/>
                <a:uFillTx/>
                <a:latin typeface="+mn-lt"/>
                <a:ea typeface="+mn-ea"/>
                <a:cs typeface="+mn-cs"/>
              </a:rPr>
              <a:t>most Roman citizens were of “native” origin</a:t>
            </a:r>
          </a:p>
          <a:p>
            <a:pPr marL="1657350" lvl="3" indent="-285750">
              <a:spcBef>
                <a:spcPct val="20000"/>
              </a:spcBef>
              <a:buClr>
                <a:schemeClr val="accent1"/>
              </a:buClr>
              <a:buSzPct val="70000"/>
              <a:buFont typeface="Wingdings 2"/>
              <a:buChar char=""/>
            </a:pPr>
            <a:r>
              <a:rPr lang="en-GB" sz="2400" dirty="0" smtClean="0">
                <a:solidFill>
                  <a:schemeClr val="bg2">
                    <a:lumMod val="90000"/>
                  </a:schemeClr>
                </a:solidFill>
              </a:rPr>
              <a:t>the local people</a:t>
            </a:r>
          </a:p>
          <a:p>
            <a:pPr marL="1657350" lvl="3" indent="-285750">
              <a:spcBef>
                <a:spcPct val="20000"/>
              </a:spcBef>
              <a:buClr>
                <a:schemeClr val="accent1"/>
              </a:buClr>
              <a:buSzPct val="70000"/>
              <a:buFont typeface="Wingdings 2"/>
              <a:buChar char=""/>
            </a:pPr>
            <a:r>
              <a:rPr kumimoji="0" lang="en-GB" sz="2400" b="0" i="0" u="none" strike="noStrike" kern="1200" cap="none" spc="0" normalizeH="0" baseline="0" noProof="0" dirty="0" smtClean="0">
                <a:ln>
                  <a:noFill/>
                </a:ln>
                <a:solidFill>
                  <a:schemeClr val="bg2">
                    <a:lumMod val="90000"/>
                  </a:schemeClr>
                </a:solidFill>
                <a:effectLst/>
                <a:uLnTx/>
                <a:uFillTx/>
                <a:latin typeface="+mn-lt"/>
                <a:ea typeface="+mn-ea"/>
                <a:cs typeface="+mn-cs"/>
              </a:rPr>
              <a:t>immigrants</a:t>
            </a:r>
            <a:r>
              <a:rPr kumimoji="0" lang="en-GB" sz="2400" b="0" i="0" u="none" strike="noStrike" kern="1200" cap="none" spc="0" normalizeH="0" noProof="0" dirty="0" smtClean="0">
                <a:ln>
                  <a:noFill/>
                </a:ln>
                <a:solidFill>
                  <a:schemeClr val="bg2">
                    <a:lumMod val="90000"/>
                  </a:schemeClr>
                </a:solidFill>
                <a:effectLst/>
                <a:uLnTx/>
                <a:uFillTx/>
                <a:latin typeface="+mn-lt"/>
                <a:ea typeface="+mn-ea"/>
                <a:cs typeface="+mn-cs"/>
              </a:rPr>
              <a:t> from other provinces</a:t>
            </a:r>
            <a:r>
              <a:rPr kumimoji="0" lang="en-GB" sz="2400" b="0" i="0" u="none" strike="noStrike" kern="1200" cap="none" spc="0" normalizeH="0" baseline="0" noProof="0" dirty="0" smtClean="0">
                <a:ln>
                  <a:noFill/>
                </a:ln>
                <a:solidFill>
                  <a:schemeClr val="bg2">
                    <a:lumMod val="90000"/>
                  </a:schemeClr>
                </a:solidFill>
                <a:effectLst/>
                <a:uLnTx/>
                <a:uFillTx/>
                <a:latin typeface="+mn-lt"/>
                <a:ea typeface="+mn-ea"/>
                <a:cs typeface="+mn-cs"/>
              </a:rPr>
              <a:t/>
            </a:r>
            <a:br>
              <a:rPr kumimoji="0" lang="en-GB" sz="2400" b="0" i="0" u="none" strike="noStrike" kern="1200" cap="none" spc="0" normalizeH="0" baseline="0" noProof="0" dirty="0" smtClean="0">
                <a:ln>
                  <a:noFill/>
                </a:ln>
                <a:solidFill>
                  <a:schemeClr val="bg2">
                    <a:lumMod val="90000"/>
                  </a:schemeClr>
                </a:solidFill>
                <a:effectLst/>
                <a:uLnTx/>
                <a:uFillTx/>
                <a:latin typeface="+mn-lt"/>
                <a:ea typeface="+mn-ea"/>
                <a:cs typeface="+mn-cs"/>
              </a:rPr>
            </a:br>
            <a:endParaRPr kumimoji="0" lang="en-GB" sz="2400" b="0" i="0" u="none" strike="noStrike" kern="1200" cap="none" spc="0" normalizeH="0" baseline="0" noProof="0" dirty="0" smtClean="0">
              <a:ln>
                <a:noFill/>
              </a:ln>
              <a:solidFill>
                <a:schemeClr val="bg2">
                  <a:lumMod val="90000"/>
                </a:schemeClr>
              </a:solidFill>
              <a:effectLst/>
              <a:uLnTx/>
              <a:uFillTx/>
              <a:latin typeface="+mn-lt"/>
              <a:ea typeface="+mn-ea"/>
              <a:cs typeface="+mn-cs"/>
            </a:endParaRPr>
          </a:p>
          <a:p>
            <a:pPr marL="454914" marR="0" lvl="1" indent="0" algn="l" defTabSz="914400" rtl="0" eaLnBrk="1" fontAlgn="auto" latinLnBrk="0" hangingPunct="1">
              <a:lnSpc>
                <a:spcPct val="100000"/>
              </a:lnSpc>
              <a:spcBef>
                <a:spcPct val="20000"/>
              </a:spcBef>
              <a:spcAft>
                <a:spcPts val="0"/>
              </a:spcAft>
              <a:buClr>
                <a:schemeClr val="accent1"/>
              </a:buClr>
              <a:buSzPct val="70000"/>
              <a:buFont typeface="Wingdings 2"/>
              <a:buNone/>
              <a:tabLst/>
              <a:defRPr/>
            </a:pPr>
            <a:r>
              <a:rPr kumimoji="0" lang="en-GB" sz="2800" b="0" i="0" u="none" strike="noStrike" kern="1200" cap="none" spc="0" normalizeH="0" baseline="0" noProof="0" dirty="0" smtClean="0">
                <a:ln>
                  <a:noFill/>
                </a:ln>
                <a:solidFill>
                  <a:schemeClr val="bg2">
                    <a:lumMod val="90000"/>
                  </a:schemeClr>
                </a:solidFill>
                <a:effectLst/>
                <a:uLnTx/>
                <a:uFillTx/>
                <a:latin typeface="+mn-lt"/>
                <a:ea typeface="+mn-ea"/>
                <a:cs typeface="+mn-cs"/>
                <a:sym typeface="Wingdings" panose="05000000000000000000" pitchFamily="2" charset="2"/>
              </a:rPr>
              <a:t>Rome always relied on local elites to run the cities and territories of a province</a:t>
            </a:r>
          </a:p>
          <a:p>
            <a:pPr marL="742950" marR="0" lvl="1" indent="-285750" algn="l" defTabSz="914400" rtl="0" eaLnBrk="1" fontAlgn="auto" latinLnBrk="0" hangingPunct="1">
              <a:lnSpc>
                <a:spcPct val="100000"/>
              </a:lnSpc>
              <a:spcBef>
                <a:spcPct val="20000"/>
              </a:spcBef>
              <a:spcAft>
                <a:spcPts val="0"/>
              </a:spcAft>
              <a:buClr>
                <a:schemeClr val="accent1"/>
              </a:buClr>
              <a:buSzPct val="70000"/>
              <a:buFont typeface="Wingdings 2"/>
              <a:buChar char=""/>
              <a:tabLst/>
              <a:defRPr/>
            </a:pPr>
            <a:r>
              <a:rPr kumimoji="0" lang="en-GB" sz="2800" b="0" i="0" u="none" strike="noStrike" kern="1200" cap="none" spc="0" normalizeH="0" baseline="0" noProof="0" dirty="0" smtClean="0">
                <a:ln>
                  <a:noFill/>
                </a:ln>
                <a:solidFill>
                  <a:schemeClr val="bg2">
                    <a:lumMod val="90000"/>
                  </a:schemeClr>
                </a:solidFill>
                <a:effectLst/>
                <a:uLnTx/>
                <a:uFillTx/>
                <a:latin typeface="+mn-lt"/>
                <a:ea typeface="+mn-ea"/>
                <a:cs typeface="+mn-cs"/>
                <a:sym typeface="Wingdings" panose="05000000000000000000" pitchFamily="2" charset="2"/>
              </a:rPr>
              <a:t>local elites – Roman collaborators…?</a:t>
            </a:r>
          </a:p>
          <a:p>
            <a:pPr marL="1200150" lvl="2" indent="-285750">
              <a:spcBef>
                <a:spcPct val="20000"/>
              </a:spcBef>
              <a:buClr>
                <a:schemeClr val="accent1"/>
              </a:buClr>
              <a:buSzPct val="70000"/>
              <a:buFont typeface="Wingdings 2"/>
              <a:buChar char=""/>
            </a:pPr>
            <a:r>
              <a:rPr kumimoji="0" lang="en-GB" sz="2400" b="0" i="0" u="none" strike="noStrike" kern="1200" cap="none" spc="0" normalizeH="0" baseline="0" noProof="0" dirty="0" smtClean="0">
                <a:ln>
                  <a:noFill/>
                </a:ln>
                <a:solidFill>
                  <a:schemeClr val="bg2">
                    <a:lumMod val="90000"/>
                  </a:schemeClr>
                </a:solidFill>
                <a:effectLst/>
                <a:uLnTx/>
                <a:uFillTx/>
                <a:latin typeface="+mn-lt"/>
                <a:ea typeface="+mn-ea"/>
                <a:cs typeface="+mn-cs"/>
                <a:sym typeface="Wingdings" panose="05000000000000000000" pitchFamily="2" charset="2"/>
              </a:rPr>
              <a:t>Rome favoured “Rome-friendly” elites</a:t>
            </a:r>
            <a:endParaRPr kumimoji="0" lang="en-GB" sz="2400" b="0" i="0" u="none" strike="noStrike" kern="1200" cap="none" spc="0" normalizeH="0" baseline="0" noProof="0" dirty="0">
              <a:ln>
                <a:noFill/>
              </a:ln>
              <a:solidFill>
                <a:schemeClr val="bg2">
                  <a:lumMod val="90000"/>
                </a:schemeClr>
              </a:solidFill>
              <a:effectLst/>
              <a:uLnTx/>
              <a:uFillTx/>
              <a:latin typeface="+mn-lt"/>
              <a:ea typeface="+mn-ea"/>
              <a:cs typeface="+mn-cs"/>
            </a:endParaRPr>
          </a:p>
        </p:txBody>
      </p:sp>
      <p:pic>
        <p:nvPicPr>
          <p:cNvPr id="9" name="Picture 6" descr="http://www.stalbansmuseums.org.uk/var/ezwebin_site/storage/images/media/museum-images/sorrell-the-forum-at-verulamium-section/194405-1-eng-GB/Sorrell-The-Forum-at-Verulamium-section1_museumimage.jpg"/>
          <p:cNvPicPr>
            <a:picLocks noChangeAspect="1" noChangeArrowheads="1"/>
          </p:cNvPicPr>
          <p:nvPr/>
        </p:nvPicPr>
        <p:blipFill>
          <a:blip r:embed="rId2" cstate="print">
            <a:lum contrast="10000"/>
            <a:extLst>
              <a:ext uri="{BEBA8EAE-BF5A-486C-A8C5-ECC9F3942E4B}">
                <a14:imgProps xmlns:a14="http://schemas.microsoft.com/office/drawing/2010/main" xmlns="">
                  <a14:imgLayer r:embed="rId3">
                    <a14:imgEffect>
                      <a14:brightnessContrast contrast="40000"/>
                    </a14:imgEffect>
                  </a14:imgLayer>
                </a14:imgProps>
              </a:ext>
              <a:ext uri="{28A0092B-C50C-407E-A947-70E740481C1C}">
                <a14:useLocalDpi xmlns:a14="http://schemas.microsoft.com/office/drawing/2010/main" xmlns="" val="0"/>
              </a:ext>
            </a:extLst>
          </a:blip>
          <a:srcRect/>
          <a:stretch>
            <a:fillRect/>
          </a:stretch>
        </p:blipFill>
        <p:spPr bwMode="auto">
          <a:xfrm>
            <a:off x="2267744" y="2178252"/>
            <a:ext cx="6696744" cy="4670981"/>
          </a:xfrm>
          <a:prstGeom prst="rect">
            <a:avLst/>
          </a:prstGeom>
          <a:noFill/>
          <a:extLst>
            <a:ext uri="{909E8E84-426E-40DD-AFC4-6F175D3DCCD1}">
              <a14:hiddenFill xmlns:a14="http://schemas.microsoft.com/office/drawing/2010/main" xmlns="">
                <a:solidFill>
                  <a:srgbClr val="FFFFFF"/>
                </a:solidFill>
              </a14:hiddenFill>
            </a:ext>
          </a:extLst>
        </p:spPr>
      </p:pic>
      <p:sp>
        <p:nvSpPr>
          <p:cNvPr id="10" name="TextBox 6"/>
          <p:cNvSpPr txBox="1"/>
          <p:nvPr/>
        </p:nvSpPr>
        <p:spPr>
          <a:xfrm rot="18174654">
            <a:off x="303687" y="5224595"/>
            <a:ext cx="2880320" cy="584775"/>
          </a:xfrm>
          <a:prstGeom prst="rect">
            <a:avLst/>
          </a:prstGeom>
          <a:noFill/>
        </p:spPr>
        <p:txBody>
          <a:bodyPr wrap="square" rtlCol="0">
            <a:spAutoFit/>
          </a:bodyPr>
          <a:lstStyle/>
          <a:p>
            <a:r>
              <a:rPr lang="en-GB" sz="1600" dirty="0" smtClean="0">
                <a:solidFill>
                  <a:schemeClr val="accent2">
                    <a:lumMod val="40000"/>
                    <a:lumOff val="60000"/>
                  </a:schemeClr>
                </a:solidFill>
              </a:rPr>
              <a:t>Roman forum, </a:t>
            </a:r>
            <a:r>
              <a:rPr lang="en-GB" sz="1600" dirty="0" err="1" smtClean="0">
                <a:solidFill>
                  <a:schemeClr val="accent2">
                    <a:lumMod val="40000"/>
                    <a:lumOff val="60000"/>
                  </a:schemeClr>
                </a:solidFill>
              </a:rPr>
              <a:t>Verulamium</a:t>
            </a:r>
            <a:r>
              <a:rPr lang="en-GB" sz="1600" dirty="0" smtClean="0">
                <a:solidFill>
                  <a:schemeClr val="accent2">
                    <a:lumMod val="40000"/>
                    <a:lumOff val="60000"/>
                  </a:schemeClr>
                </a:solidFill>
              </a:rPr>
              <a:t/>
            </a:r>
            <a:br>
              <a:rPr lang="en-GB" sz="1600" dirty="0" smtClean="0">
                <a:solidFill>
                  <a:schemeClr val="accent2">
                    <a:lumMod val="40000"/>
                    <a:lumOff val="60000"/>
                  </a:schemeClr>
                </a:solidFill>
              </a:rPr>
            </a:br>
            <a:r>
              <a:rPr lang="en-GB" sz="1600" dirty="0" smtClean="0">
                <a:solidFill>
                  <a:schemeClr val="accent2">
                    <a:lumMod val="40000"/>
                    <a:lumOff val="60000"/>
                  </a:schemeClr>
                </a:solidFill>
              </a:rPr>
              <a:t>(St Albans, Herts.)</a:t>
            </a:r>
            <a:endParaRPr lang="en-GB" sz="1600" dirty="0">
              <a:solidFill>
                <a:schemeClr val="accent2">
                  <a:lumMod val="40000"/>
                  <a:lumOff val="60000"/>
                </a:schemeClr>
              </a:solidFill>
            </a:endParaRPr>
          </a:p>
        </p:txBody>
      </p:sp>
      <p:sp>
        <p:nvSpPr>
          <p:cNvPr id="11" name="Content Placeholder 1"/>
          <p:cNvSpPr txBox="1">
            <a:spLocks/>
          </p:cNvSpPr>
          <p:nvPr/>
        </p:nvSpPr>
        <p:spPr>
          <a:xfrm>
            <a:off x="4406280" y="980728"/>
            <a:ext cx="4737720" cy="1512168"/>
          </a:xfrm>
          <a:prstGeom prst="rect">
            <a:avLst/>
          </a:prstGeom>
        </p:spPr>
        <p:style>
          <a:lnRef idx="1">
            <a:schemeClr val="dk1"/>
          </a:lnRef>
          <a:fillRef idx="2">
            <a:schemeClr val="dk1"/>
          </a:fillRef>
          <a:effectRef idx="1">
            <a:schemeClr val="dk1"/>
          </a:effectRef>
          <a:fontRef idx="minor">
            <a:schemeClr val="dk1"/>
          </a:fontRef>
        </p:style>
        <p:txBody>
          <a:bodyPr vert="horz">
            <a:noAutofit/>
          </a:bodyPr>
          <a:lstStyle/>
          <a:p>
            <a:pPr marL="342900" marR="0" lvl="0" indent="-342900" algn="l" defTabSz="914400" rtl="0" eaLnBrk="1" fontAlgn="auto" latinLnBrk="0" hangingPunct="1">
              <a:lnSpc>
                <a:spcPct val="100000"/>
              </a:lnSpc>
              <a:spcBef>
                <a:spcPct val="20000"/>
              </a:spcBef>
              <a:spcAft>
                <a:spcPts val="0"/>
              </a:spcAft>
              <a:buClr>
                <a:schemeClr val="accent1"/>
              </a:buClr>
              <a:buSzPct val="70000"/>
              <a:buFont typeface="Wingdings 2"/>
              <a:buChar char=""/>
              <a:tabLst/>
              <a:defRPr/>
            </a:pPr>
            <a:r>
              <a:rPr kumimoji="0" lang="en-GB" sz="2000" b="0" i="0" u="none" strike="noStrike" kern="1200" cap="none" spc="0" normalizeH="0" baseline="0" noProof="0" dirty="0" smtClean="0">
                <a:ln>
                  <a:noFill/>
                </a:ln>
                <a:solidFill>
                  <a:schemeClr val="tx1"/>
                </a:solidFill>
                <a:effectLst/>
                <a:uLnTx/>
                <a:uFillTx/>
                <a:latin typeface="+mn-lt"/>
                <a:ea typeface="+mn-ea"/>
                <a:cs typeface="+mn-cs"/>
              </a:rPr>
              <a:t>Local (“native”) elites embellish the new towns</a:t>
            </a:r>
          </a:p>
          <a:p>
            <a:pPr marL="342900" marR="0" lvl="0" indent="-342900" algn="l" defTabSz="914400" rtl="0" eaLnBrk="1" fontAlgn="auto" latinLnBrk="0" hangingPunct="1">
              <a:lnSpc>
                <a:spcPct val="100000"/>
              </a:lnSpc>
              <a:spcBef>
                <a:spcPct val="20000"/>
              </a:spcBef>
              <a:spcAft>
                <a:spcPts val="0"/>
              </a:spcAft>
              <a:buClr>
                <a:schemeClr val="accent1"/>
              </a:buClr>
              <a:buSzPct val="70000"/>
              <a:buFont typeface="Wingdings 2"/>
              <a:buChar char=""/>
              <a:tabLst/>
              <a:defRPr/>
            </a:pPr>
            <a:r>
              <a:rPr kumimoji="0" lang="en-GB" sz="2000" b="0" i="0" u="none" strike="noStrike" kern="1200" cap="none" spc="0" normalizeH="0" baseline="0" noProof="0" dirty="0" smtClean="0">
                <a:ln>
                  <a:noFill/>
                </a:ln>
                <a:solidFill>
                  <a:schemeClr val="tx1"/>
                </a:solidFill>
                <a:effectLst/>
                <a:uLnTx/>
                <a:uFillTx/>
                <a:latin typeface="+mn-lt"/>
                <a:ea typeface="+mn-ea"/>
                <a:cs typeface="+mn-cs"/>
              </a:rPr>
              <a:t>They build theatres, temples,…</a:t>
            </a:r>
          </a:p>
          <a:p>
            <a:pPr marL="342900" marR="0" lvl="0" indent="-342900" algn="l" defTabSz="914400" rtl="0" eaLnBrk="1" fontAlgn="auto" latinLnBrk="0" hangingPunct="1">
              <a:lnSpc>
                <a:spcPct val="100000"/>
              </a:lnSpc>
              <a:spcBef>
                <a:spcPct val="20000"/>
              </a:spcBef>
              <a:spcAft>
                <a:spcPts val="0"/>
              </a:spcAft>
              <a:buClr>
                <a:schemeClr val="accent1"/>
              </a:buClr>
              <a:buSzPct val="70000"/>
              <a:buFont typeface="Wingdings 2"/>
              <a:buChar char=""/>
              <a:tabLst/>
              <a:defRPr/>
            </a:pPr>
            <a:r>
              <a:rPr lang="en-GB" sz="2000" dirty="0" smtClean="0">
                <a:solidFill>
                  <a:schemeClr val="tx1"/>
                </a:solidFill>
              </a:rPr>
              <a:t>They might need know-how</a:t>
            </a:r>
            <a:endParaRPr kumimoji="0" lang="en-GB" sz="2000" b="0" i="0" u="none" strike="noStrike" kern="1200" cap="none" spc="0" normalizeH="0" baseline="0" noProof="0" dirty="0" smtClean="0">
              <a:ln>
                <a:noFill/>
              </a:ln>
              <a:solidFill>
                <a:schemeClr val="tx1"/>
              </a:solidFill>
              <a:effectLst/>
              <a:uLnTx/>
              <a:uFillTx/>
              <a:latin typeface="+mn-lt"/>
              <a:ea typeface="+mn-ea"/>
              <a:cs typeface="+mn-cs"/>
            </a:endParaRPr>
          </a:p>
        </p:txBody>
      </p:sp>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randombar(horizontal)">
                                      <p:cBhvr>
                                        <p:cTn id="7" dur="500"/>
                                        <p:tgtEl>
                                          <p:spTgt spid="9"/>
                                        </p:tgtEl>
                                      </p:cBhvr>
                                    </p:animEffect>
                                  </p:childTnLst>
                                </p:cTn>
                              </p:par>
                            </p:childTnLst>
                          </p:cTn>
                        </p:par>
                        <p:par>
                          <p:cTn id="8" fill="hold">
                            <p:stCondLst>
                              <p:cond delay="500"/>
                            </p:stCondLst>
                            <p:childTnLst>
                              <p:par>
                                <p:cTn id="9" presetID="14" presetClass="entr" presetSubtype="10" fill="hold" grpId="0" nodeType="afterEffect">
                                  <p:stCondLst>
                                    <p:cond delay="0"/>
                                  </p:stCondLst>
                                  <p:childTnLst>
                                    <p:set>
                                      <p:cBhvr>
                                        <p:cTn id="10" dur="1" fill="hold">
                                          <p:stCondLst>
                                            <p:cond delay="0"/>
                                          </p:stCondLst>
                                        </p:cTn>
                                        <p:tgtEl>
                                          <p:spTgt spid="10"/>
                                        </p:tgtEl>
                                        <p:attrNameLst>
                                          <p:attrName>style.visibility</p:attrName>
                                        </p:attrNameLst>
                                      </p:cBhvr>
                                      <p:to>
                                        <p:strVal val="visible"/>
                                      </p:to>
                                    </p:set>
                                    <p:animEffect transition="in" filter="randombar(horizontal)">
                                      <p:cBhvr>
                                        <p:cTn id="11" dur="500"/>
                                        <p:tgtEl>
                                          <p:spTgt spid="10"/>
                                        </p:tgtEl>
                                      </p:cBhvr>
                                    </p:animEffect>
                                  </p:childTnLst>
                                </p:cTn>
                              </p:par>
                            </p:childTnLst>
                          </p:cTn>
                        </p:par>
                        <p:par>
                          <p:cTn id="12" fill="hold">
                            <p:stCondLst>
                              <p:cond delay="1000"/>
                            </p:stCondLst>
                            <p:childTnLst>
                              <p:par>
                                <p:cTn id="13" presetID="14" presetClass="entr" presetSubtype="10" fill="hold" grpId="0" nodeType="afterEffect">
                                  <p:stCondLst>
                                    <p:cond delay="0"/>
                                  </p:stCondLst>
                                  <p:childTnLst>
                                    <p:set>
                                      <p:cBhvr>
                                        <p:cTn id="14" dur="1" fill="hold">
                                          <p:stCondLst>
                                            <p:cond delay="0"/>
                                          </p:stCondLst>
                                        </p:cTn>
                                        <p:tgtEl>
                                          <p:spTgt spid="11"/>
                                        </p:tgtEl>
                                        <p:attrNameLst>
                                          <p:attrName>style.visibility</p:attrName>
                                        </p:attrNameLst>
                                      </p:cBhvr>
                                      <p:to>
                                        <p:strVal val="visible"/>
                                      </p:to>
                                    </p:set>
                                    <p:animEffect transition="in" filter="randombar(horizontal)">
                                      <p:cBhvr>
                                        <p:cTn id="15"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el 1"/>
          <p:cNvSpPr txBox="1">
            <a:spLocks/>
          </p:cNvSpPr>
          <p:nvPr/>
        </p:nvSpPr>
        <p:spPr>
          <a:xfrm>
            <a:off x="4572000" y="332656"/>
            <a:ext cx="4572000" cy="838200"/>
          </a:xfrm>
          <a:prstGeom prst="rect">
            <a:avLst/>
          </a:prstGeom>
        </p:spPr>
        <p:txBody>
          <a:bodyPr vert="horz" anchor="ctr">
            <a:normAutofit/>
          </a:bodyPr>
          <a:lstStyle/>
          <a:p>
            <a:pPr marL="0" marR="0" lvl="0" indent="0" algn="r" defTabSz="914400" rtl="0" eaLnBrk="1" fontAlgn="auto" latinLnBrk="0" hangingPunct="1">
              <a:lnSpc>
                <a:spcPct val="100000"/>
              </a:lnSpc>
              <a:spcBef>
                <a:spcPct val="0"/>
              </a:spcBef>
              <a:spcAft>
                <a:spcPts val="0"/>
              </a:spcAft>
              <a:buClrTx/>
              <a:buSzTx/>
              <a:buFontTx/>
              <a:buNone/>
              <a:tabLst/>
              <a:defRPr/>
            </a:pPr>
            <a:r>
              <a:rPr kumimoji="0" lang="en-GB" sz="3600" b="0" i="0" u="none" strike="noStrike" kern="1200" cap="all" spc="0" normalizeH="0" baseline="0" noProof="0" dirty="0" smtClean="0">
                <a:ln>
                  <a:noFill/>
                </a:ln>
                <a:solidFill>
                  <a:schemeClr val="accent1">
                    <a:lumMod val="20000"/>
                    <a:lumOff val="80000"/>
                  </a:schemeClr>
                </a:solidFill>
                <a:effectLst>
                  <a:reflection blurRad="12700" stA="48000" endA="300" endPos="55000" dir="5400000" sy="-90000" algn="bl" rotWithShape="0"/>
                </a:effectLst>
                <a:uLnTx/>
                <a:uFillTx/>
                <a:latin typeface="+mj-lt"/>
                <a:ea typeface="+mj-ea"/>
                <a:cs typeface="+mj-cs"/>
              </a:rPr>
              <a:t>Local Elites</a:t>
            </a:r>
            <a:endParaRPr kumimoji="0" lang="en-GB" sz="3600" b="0" i="0" u="none" strike="noStrike" kern="1200" cap="all" spc="0" normalizeH="0" baseline="0" noProof="0" dirty="0">
              <a:ln>
                <a:noFill/>
              </a:ln>
              <a:solidFill>
                <a:schemeClr val="accent1">
                  <a:lumMod val="20000"/>
                  <a:lumOff val="80000"/>
                </a:schemeClr>
              </a:solidFill>
              <a:effectLst>
                <a:reflection blurRad="12700" stA="48000" endA="300" endPos="55000" dir="5400000" sy="-90000" algn="bl" rotWithShape="0"/>
              </a:effectLst>
              <a:uLnTx/>
              <a:uFillTx/>
              <a:latin typeface="+mj-lt"/>
              <a:ea typeface="+mj-ea"/>
              <a:cs typeface="+mj-cs"/>
            </a:endParaRPr>
          </a:p>
        </p:txBody>
      </p:sp>
      <p:sp>
        <p:nvSpPr>
          <p:cNvPr id="5" name="Inhaltsplatzhalter 2"/>
          <p:cNvSpPr>
            <a:spLocks noGrp="1"/>
          </p:cNvSpPr>
          <p:nvPr>
            <p:ph idx="1"/>
          </p:nvPr>
        </p:nvSpPr>
        <p:spPr>
          <a:xfrm>
            <a:off x="5336976" y="980728"/>
            <a:ext cx="3771528" cy="1512167"/>
          </a:xfrm>
        </p:spPr>
        <p:style>
          <a:lnRef idx="1">
            <a:schemeClr val="accent2"/>
          </a:lnRef>
          <a:fillRef idx="2">
            <a:schemeClr val="accent2"/>
          </a:fillRef>
          <a:effectRef idx="1">
            <a:schemeClr val="accent2"/>
          </a:effectRef>
          <a:fontRef idx="minor">
            <a:schemeClr val="dk1"/>
          </a:fontRef>
        </p:style>
        <p:txBody>
          <a:bodyPr>
            <a:normAutofit fontScale="92500" lnSpcReduction="20000"/>
          </a:bodyPr>
          <a:lstStyle/>
          <a:p>
            <a:pPr algn="ctr">
              <a:buNone/>
            </a:pPr>
            <a:r>
              <a:rPr lang="en-GB" sz="2000" b="1" i="1" dirty="0" smtClean="0">
                <a:solidFill>
                  <a:schemeClr val="tx1"/>
                </a:solidFill>
              </a:rPr>
              <a:t>Local self government</a:t>
            </a:r>
          </a:p>
          <a:p>
            <a:r>
              <a:rPr lang="en-GB" sz="2000" b="1" i="1" dirty="0" smtClean="0">
                <a:solidFill>
                  <a:schemeClr val="tx1"/>
                </a:solidFill>
              </a:rPr>
              <a:t>ordo</a:t>
            </a:r>
            <a:r>
              <a:rPr lang="en-GB" sz="2000" dirty="0" smtClean="0">
                <a:solidFill>
                  <a:schemeClr val="tx1"/>
                </a:solidFill>
              </a:rPr>
              <a:t> “senate”</a:t>
            </a:r>
          </a:p>
          <a:p>
            <a:r>
              <a:rPr lang="en-GB" sz="2000" b="1" i="1" dirty="0" err="1" smtClean="0">
                <a:solidFill>
                  <a:schemeClr val="tx1"/>
                </a:solidFill>
              </a:rPr>
              <a:t>decuriones</a:t>
            </a:r>
            <a:r>
              <a:rPr lang="en-GB" sz="2000" dirty="0" smtClean="0">
                <a:solidFill>
                  <a:schemeClr val="tx1"/>
                </a:solidFill>
              </a:rPr>
              <a:t> “councillors”</a:t>
            </a:r>
          </a:p>
          <a:p>
            <a:r>
              <a:rPr lang="en-GB" sz="2000" b="1" i="1" dirty="0" err="1" smtClean="0">
                <a:solidFill>
                  <a:schemeClr val="tx1"/>
                </a:solidFill>
              </a:rPr>
              <a:t>duoviri</a:t>
            </a:r>
            <a:r>
              <a:rPr lang="en-GB" sz="2000" dirty="0" smtClean="0">
                <a:solidFill>
                  <a:schemeClr val="tx1"/>
                </a:solidFill>
              </a:rPr>
              <a:t> - 2 “mayors”</a:t>
            </a:r>
          </a:p>
          <a:p>
            <a:r>
              <a:rPr lang="en-GB" sz="2000" b="1" i="1" dirty="0" err="1" smtClean="0">
                <a:solidFill>
                  <a:schemeClr val="tx1"/>
                </a:solidFill>
              </a:rPr>
              <a:t>aediles</a:t>
            </a:r>
            <a:endParaRPr lang="en-GB" sz="2000" dirty="0">
              <a:solidFill>
                <a:schemeClr val="tx1"/>
              </a:solidFill>
            </a:endParaRPr>
          </a:p>
        </p:txBody>
      </p:sp>
      <p:sp>
        <p:nvSpPr>
          <p:cNvPr id="6" name="Content Placeholder 1"/>
          <p:cNvSpPr txBox="1">
            <a:spLocks/>
          </p:cNvSpPr>
          <p:nvPr/>
        </p:nvSpPr>
        <p:spPr>
          <a:xfrm>
            <a:off x="0" y="0"/>
            <a:ext cx="5292080" cy="4437112"/>
          </a:xfrm>
          <a:prstGeom prst="rect">
            <a:avLst/>
          </a:prstGeom>
        </p:spPr>
        <p:txBody>
          <a:bodyPr vert="horz">
            <a:normAutofit fontScale="77500" lnSpcReduction="20000"/>
          </a:bodyPr>
          <a:lstStyle/>
          <a:p>
            <a:pPr marL="342900" marR="0" lvl="0" indent="-342900" algn="l" defTabSz="914400" rtl="0" eaLnBrk="1" fontAlgn="auto" latinLnBrk="0" hangingPunct="1">
              <a:lnSpc>
                <a:spcPct val="100000"/>
              </a:lnSpc>
              <a:spcBef>
                <a:spcPct val="20000"/>
              </a:spcBef>
              <a:spcAft>
                <a:spcPts val="0"/>
              </a:spcAft>
              <a:buClr>
                <a:schemeClr val="accent1"/>
              </a:buClr>
              <a:buSzPct val="70000"/>
              <a:buFont typeface="Wingdings 2"/>
              <a:buChar char=""/>
              <a:tabLst/>
              <a:defRPr/>
            </a:pPr>
            <a:r>
              <a:rPr kumimoji="0" lang="en-GB" sz="3200" b="0" i="0" u="none" strike="noStrike" kern="1200" cap="none" spc="0" normalizeH="0" baseline="0" noProof="0" dirty="0" smtClean="0">
                <a:ln>
                  <a:noFill/>
                </a:ln>
                <a:solidFill>
                  <a:schemeClr val="bg2">
                    <a:lumMod val="90000"/>
                  </a:schemeClr>
                </a:solidFill>
                <a:effectLst/>
                <a:uLnTx/>
                <a:uFillTx/>
                <a:latin typeface="+mn-lt"/>
                <a:ea typeface="+mn-ea"/>
                <a:cs typeface="+mn-cs"/>
              </a:rPr>
              <a:t>Roman presence was always limited </a:t>
            </a:r>
          </a:p>
          <a:p>
            <a:pPr marL="742950" marR="0" lvl="1" indent="-285750" algn="l" defTabSz="914400" rtl="0" eaLnBrk="1" fontAlgn="auto" latinLnBrk="0" hangingPunct="1">
              <a:lnSpc>
                <a:spcPct val="100000"/>
              </a:lnSpc>
              <a:spcBef>
                <a:spcPct val="20000"/>
              </a:spcBef>
              <a:spcAft>
                <a:spcPts val="0"/>
              </a:spcAft>
              <a:buClr>
                <a:schemeClr val="accent1"/>
              </a:buClr>
              <a:buSzPct val="70000"/>
              <a:buFont typeface="Wingdings 2"/>
              <a:buChar char=""/>
              <a:tabLst/>
              <a:defRPr/>
            </a:pPr>
            <a:r>
              <a:rPr kumimoji="0" lang="en-GB" sz="2800" b="0" i="0" u="none" strike="noStrike" kern="1200" cap="none" spc="0" normalizeH="0" baseline="0" noProof="0" dirty="0" smtClean="0">
                <a:ln>
                  <a:noFill/>
                </a:ln>
                <a:solidFill>
                  <a:schemeClr val="bg2">
                    <a:lumMod val="90000"/>
                  </a:schemeClr>
                </a:solidFill>
                <a:effectLst/>
                <a:uLnTx/>
                <a:uFillTx/>
                <a:latin typeface="+mn-lt"/>
                <a:ea typeface="+mn-ea"/>
                <a:cs typeface="+mn-cs"/>
              </a:rPr>
              <a:t>There were hardly any “Romans” in the provinces</a:t>
            </a:r>
          </a:p>
          <a:p>
            <a:pPr marL="1200150" lvl="2" indent="-285750">
              <a:spcBef>
                <a:spcPct val="20000"/>
              </a:spcBef>
              <a:buClr>
                <a:schemeClr val="accent1"/>
              </a:buClr>
              <a:buSzPct val="70000"/>
              <a:buFont typeface="Wingdings 2"/>
              <a:buChar char=""/>
            </a:pPr>
            <a:r>
              <a:rPr kumimoji="0" lang="en-GB" sz="2400" b="0" i="0" u="none" strike="noStrike" kern="1200" cap="none" spc="0" normalizeH="0" baseline="0" noProof="0" dirty="0" smtClean="0">
                <a:ln>
                  <a:noFill/>
                </a:ln>
                <a:solidFill>
                  <a:schemeClr val="bg2">
                    <a:lumMod val="90000"/>
                  </a:schemeClr>
                </a:solidFill>
                <a:effectLst/>
                <a:uLnTx/>
                <a:uFillTx/>
                <a:latin typeface="+mn-lt"/>
                <a:ea typeface="+mn-ea"/>
                <a:cs typeface="+mn-cs"/>
              </a:rPr>
              <a:t>most Roman citizens were of “native” origin</a:t>
            </a:r>
          </a:p>
          <a:p>
            <a:pPr marL="1657350" lvl="3" indent="-285750">
              <a:spcBef>
                <a:spcPct val="20000"/>
              </a:spcBef>
              <a:buClr>
                <a:schemeClr val="accent1"/>
              </a:buClr>
              <a:buSzPct val="70000"/>
              <a:buFont typeface="Wingdings 2"/>
              <a:buChar char=""/>
            </a:pPr>
            <a:r>
              <a:rPr lang="en-GB" sz="2400" dirty="0" smtClean="0">
                <a:solidFill>
                  <a:schemeClr val="bg2">
                    <a:lumMod val="90000"/>
                  </a:schemeClr>
                </a:solidFill>
              </a:rPr>
              <a:t>the local people</a:t>
            </a:r>
          </a:p>
          <a:p>
            <a:pPr marL="1657350" lvl="3" indent="-285750">
              <a:spcBef>
                <a:spcPct val="20000"/>
              </a:spcBef>
              <a:buClr>
                <a:schemeClr val="accent1"/>
              </a:buClr>
              <a:buSzPct val="70000"/>
              <a:buFont typeface="Wingdings 2"/>
              <a:buChar char=""/>
            </a:pPr>
            <a:r>
              <a:rPr kumimoji="0" lang="en-GB" sz="2400" b="0" i="0" u="none" strike="noStrike" kern="1200" cap="none" spc="0" normalizeH="0" baseline="0" noProof="0" dirty="0" smtClean="0">
                <a:ln>
                  <a:noFill/>
                </a:ln>
                <a:solidFill>
                  <a:schemeClr val="bg2">
                    <a:lumMod val="90000"/>
                  </a:schemeClr>
                </a:solidFill>
                <a:effectLst/>
                <a:uLnTx/>
                <a:uFillTx/>
                <a:latin typeface="+mn-lt"/>
                <a:ea typeface="+mn-ea"/>
                <a:cs typeface="+mn-cs"/>
              </a:rPr>
              <a:t>immigrants</a:t>
            </a:r>
            <a:r>
              <a:rPr kumimoji="0" lang="en-GB" sz="2400" b="0" i="0" u="none" strike="noStrike" kern="1200" cap="none" spc="0" normalizeH="0" noProof="0" dirty="0" smtClean="0">
                <a:ln>
                  <a:noFill/>
                </a:ln>
                <a:solidFill>
                  <a:schemeClr val="bg2">
                    <a:lumMod val="90000"/>
                  </a:schemeClr>
                </a:solidFill>
                <a:effectLst/>
                <a:uLnTx/>
                <a:uFillTx/>
                <a:latin typeface="+mn-lt"/>
                <a:ea typeface="+mn-ea"/>
                <a:cs typeface="+mn-cs"/>
              </a:rPr>
              <a:t> from other provinces</a:t>
            </a:r>
            <a:r>
              <a:rPr kumimoji="0" lang="en-GB" sz="2400" b="0" i="0" u="none" strike="noStrike" kern="1200" cap="none" spc="0" normalizeH="0" baseline="0" noProof="0" dirty="0" smtClean="0">
                <a:ln>
                  <a:noFill/>
                </a:ln>
                <a:solidFill>
                  <a:schemeClr val="bg2">
                    <a:lumMod val="90000"/>
                  </a:schemeClr>
                </a:solidFill>
                <a:effectLst/>
                <a:uLnTx/>
                <a:uFillTx/>
                <a:latin typeface="+mn-lt"/>
                <a:ea typeface="+mn-ea"/>
                <a:cs typeface="+mn-cs"/>
              </a:rPr>
              <a:t/>
            </a:r>
            <a:br>
              <a:rPr kumimoji="0" lang="en-GB" sz="2400" b="0" i="0" u="none" strike="noStrike" kern="1200" cap="none" spc="0" normalizeH="0" baseline="0" noProof="0" dirty="0" smtClean="0">
                <a:ln>
                  <a:noFill/>
                </a:ln>
                <a:solidFill>
                  <a:schemeClr val="bg2">
                    <a:lumMod val="90000"/>
                  </a:schemeClr>
                </a:solidFill>
                <a:effectLst/>
                <a:uLnTx/>
                <a:uFillTx/>
                <a:latin typeface="+mn-lt"/>
                <a:ea typeface="+mn-ea"/>
                <a:cs typeface="+mn-cs"/>
              </a:rPr>
            </a:br>
            <a:endParaRPr kumimoji="0" lang="en-GB" sz="2400" b="0" i="0" u="none" strike="noStrike" kern="1200" cap="none" spc="0" normalizeH="0" baseline="0" noProof="0" dirty="0" smtClean="0">
              <a:ln>
                <a:noFill/>
              </a:ln>
              <a:solidFill>
                <a:schemeClr val="bg2">
                  <a:lumMod val="90000"/>
                </a:schemeClr>
              </a:solidFill>
              <a:effectLst/>
              <a:uLnTx/>
              <a:uFillTx/>
              <a:latin typeface="+mn-lt"/>
              <a:ea typeface="+mn-ea"/>
              <a:cs typeface="+mn-cs"/>
            </a:endParaRPr>
          </a:p>
          <a:p>
            <a:pPr marL="454914" marR="0" lvl="1" indent="0" algn="l" defTabSz="914400" rtl="0" eaLnBrk="1" fontAlgn="auto" latinLnBrk="0" hangingPunct="1">
              <a:lnSpc>
                <a:spcPct val="100000"/>
              </a:lnSpc>
              <a:spcBef>
                <a:spcPct val="20000"/>
              </a:spcBef>
              <a:spcAft>
                <a:spcPts val="0"/>
              </a:spcAft>
              <a:buClr>
                <a:schemeClr val="accent1"/>
              </a:buClr>
              <a:buSzPct val="70000"/>
              <a:buFont typeface="Wingdings 2"/>
              <a:buNone/>
              <a:tabLst/>
              <a:defRPr/>
            </a:pPr>
            <a:r>
              <a:rPr kumimoji="0" lang="en-GB" sz="2800" b="0" i="0" u="none" strike="noStrike" kern="1200" cap="none" spc="0" normalizeH="0" baseline="0" noProof="0" dirty="0" smtClean="0">
                <a:ln>
                  <a:noFill/>
                </a:ln>
                <a:solidFill>
                  <a:schemeClr val="bg2">
                    <a:lumMod val="90000"/>
                  </a:schemeClr>
                </a:solidFill>
                <a:effectLst/>
                <a:uLnTx/>
                <a:uFillTx/>
                <a:latin typeface="+mn-lt"/>
                <a:ea typeface="+mn-ea"/>
                <a:cs typeface="+mn-cs"/>
                <a:sym typeface="Wingdings" panose="05000000000000000000" pitchFamily="2" charset="2"/>
              </a:rPr>
              <a:t>Rome always relied on local elites to run the cities and territories of a province</a:t>
            </a:r>
          </a:p>
          <a:p>
            <a:pPr marL="742950" marR="0" lvl="1" indent="-285750" algn="l" defTabSz="914400" rtl="0" eaLnBrk="1" fontAlgn="auto" latinLnBrk="0" hangingPunct="1">
              <a:lnSpc>
                <a:spcPct val="100000"/>
              </a:lnSpc>
              <a:spcBef>
                <a:spcPct val="20000"/>
              </a:spcBef>
              <a:spcAft>
                <a:spcPts val="0"/>
              </a:spcAft>
              <a:buClr>
                <a:schemeClr val="accent1"/>
              </a:buClr>
              <a:buSzPct val="70000"/>
              <a:buFont typeface="Wingdings 2"/>
              <a:buChar char=""/>
              <a:tabLst/>
              <a:defRPr/>
            </a:pPr>
            <a:r>
              <a:rPr kumimoji="0" lang="en-GB" sz="2800" b="0" i="0" u="none" strike="noStrike" kern="1200" cap="none" spc="0" normalizeH="0" baseline="0" noProof="0" dirty="0" smtClean="0">
                <a:ln>
                  <a:noFill/>
                </a:ln>
                <a:solidFill>
                  <a:schemeClr val="bg2">
                    <a:lumMod val="90000"/>
                  </a:schemeClr>
                </a:solidFill>
                <a:effectLst/>
                <a:uLnTx/>
                <a:uFillTx/>
                <a:latin typeface="+mn-lt"/>
                <a:ea typeface="+mn-ea"/>
                <a:cs typeface="+mn-cs"/>
                <a:sym typeface="Wingdings" panose="05000000000000000000" pitchFamily="2" charset="2"/>
              </a:rPr>
              <a:t>local elites – Roman collaborators…?</a:t>
            </a:r>
          </a:p>
          <a:p>
            <a:pPr marL="1200150" lvl="2" indent="-285750">
              <a:spcBef>
                <a:spcPct val="20000"/>
              </a:spcBef>
              <a:buClr>
                <a:schemeClr val="accent1"/>
              </a:buClr>
              <a:buSzPct val="70000"/>
              <a:buFont typeface="Wingdings 2"/>
              <a:buChar char=""/>
            </a:pPr>
            <a:r>
              <a:rPr kumimoji="0" lang="en-GB" sz="2400" b="0" i="0" u="none" strike="noStrike" kern="1200" cap="none" spc="0" normalizeH="0" baseline="0" noProof="0" dirty="0" smtClean="0">
                <a:ln>
                  <a:noFill/>
                </a:ln>
                <a:solidFill>
                  <a:schemeClr val="bg2">
                    <a:lumMod val="90000"/>
                  </a:schemeClr>
                </a:solidFill>
                <a:effectLst/>
                <a:uLnTx/>
                <a:uFillTx/>
                <a:latin typeface="+mn-lt"/>
                <a:ea typeface="+mn-ea"/>
                <a:cs typeface="+mn-cs"/>
                <a:sym typeface="Wingdings" panose="05000000000000000000" pitchFamily="2" charset="2"/>
              </a:rPr>
              <a:t>Rome favoured “Rome-friendly” elites</a:t>
            </a:r>
            <a:endParaRPr kumimoji="0" lang="en-GB" sz="2400" b="0" i="0" u="none" strike="noStrike" kern="1200" cap="none" spc="0" normalizeH="0" baseline="0" noProof="0" dirty="0">
              <a:ln>
                <a:noFill/>
              </a:ln>
              <a:solidFill>
                <a:schemeClr val="bg2">
                  <a:lumMod val="90000"/>
                </a:schemeClr>
              </a:solidFill>
              <a:effectLst/>
              <a:uLnTx/>
              <a:uFillTx/>
              <a:latin typeface="+mn-lt"/>
              <a:ea typeface="+mn-ea"/>
              <a:cs typeface="+mn-cs"/>
            </a:endParaRPr>
          </a:p>
        </p:txBody>
      </p:sp>
      <p:pic>
        <p:nvPicPr>
          <p:cNvPr id="7" name="Picture 6" descr="http://www.stalbansmuseums.org.uk/var/ezwebin_site/storage/images/media/museum-images/sorrell-the-forum-at-verulamium-section/194405-1-eng-GB/Sorrell-The-Forum-at-Verulamium-section1_museumimage.jpg"/>
          <p:cNvPicPr>
            <a:picLocks noChangeAspect="1" noChangeArrowheads="1"/>
          </p:cNvPicPr>
          <p:nvPr/>
        </p:nvPicPr>
        <p:blipFill>
          <a:blip r:embed="rId2" cstate="print">
            <a:lum contrast="10000"/>
            <a:extLst>
              <a:ext uri="{BEBA8EAE-BF5A-486C-A8C5-ECC9F3942E4B}">
                <a14:imgProps xmlns:a14="http://schemas.microsoft.com/office/drawing/2010/main" xmlns="">
                  <a14:imgLayer r:embed="rId3">
                    <a14:imgEffect>
                      <a14:brightnessContrast contrast="40000"/>
                    </a14:imgEffect>
                  </a14:imgLayer>
                </a14:imgProps>
              </a:ext>
              <a:ext uri="{28A0092B-C50C-407E-A947-70E740481C1C}">
                <a14:useLocalDpi xmlns:a14="http://schemas.microsoft.com/office/drawing/2010/main" xmlns="" val="0"/>
              </a:ext>
            </a:extLst>
          </a:blip>
          <a:srcRect/>
          <a:stretch>
            <a:fillRect/>
          </a:stretch>
        </p:blipFill>
        <p:spPr bwMode="auto">
          <a:xfrm>
            <a:off x="2267744" y="2178252"/>
            <a:ext cx="6696744" cy="4670981"/>
          </a:xfrm>
          <a:prstGeom prst="rect">
            <a:avLst/>
          </a:prstGeom>
          <a:noFill/>
          <a:extLst>
            <a:ext uri="{909E8E84-426E-40DD-AFC4-6F175D3DCCD1}">
              <a14:hiddenFill xmlns:a14="http://schemas.microsoft.com/office/drawing/2010/main" xmlns="">
                <a:solidFill>
                  <a:srgbClr val="FFFFFF"/>
                </a:solidFill>
              </a14:hiddenFill>
            </a:ext>
          </a:extLst>
        </p:spPr>
      </p:pic>
      <p:sp>
        <p:nvSpPr>
          <p:cNvPr id="8" name="TextBox 6"/>
          <p:cNvSpPr txBox="1"/>
          <p:nvPr/>
        </p:nvSpPr>
        <p:spPr>
          <a:xfrm rot="18174654">
            <a:off x="303687" y="5224595"/>
            <a:ext cx="2880320" cy="584775"/>
          </a:xfrm>
          <a:prstGeom prst="rect">
            <a:avLst/>
          </a:prstGeom>
          <a:noFill/>
        </p:spPr>
        <p:txBody>
          <a:bodyPr wrap="square" rtlCol="0">
            <a:spAutoFit/>
          </a:bodyPr>
          <a:lstStyle/>
          <a:p>
            <a:r>
              <a:rPr lang="en-GB" sz="1600" dirty="0" smtClean="0">
                <a:solidFill>
                  <a:schemeClr val="accent2">
                    <a:lumMod val="40000"/>
                    <a:lumOff val="60000"/>
                  </a:schemeClr>
                </a:solidFill>
              </a:rPr>
              <a:t>Roman forum, </a:t>
            </a:r>
            <a:r>
              <a:rPr lang="en-GB" sz="1600" dirty="0" err="1" smtClean="0">
                <a:solidFill>
                  <a:schemeClr val="accent2">
                    <a:lumMod val="40000"/>
                    <a:lumOff val="60000"/>
                  </a:schemeClr>
                </a:solidFill>
              </a:rPr>
              <a:t>Verulamium</a:t>
            </a:r>
            <a:r>
              <a:rPr lang="en-GB" sz="1600" dirty="0" smtClean="0">
                <a:solidFill>
                  <a:schemeClr val="accent2">
                    <a:lumMod val="40000"/>
                    <a:lumOff val="60000"/>
                  </a:schemeClr>
                </a:solidFill>
              </a:rPr>
              <a:t/>
            </a:r>
            <a:br>
              <a:rPr lang="en-GB" sz="1600" dirty="0" smtClean="0">
                <a:solidFill>
                  <a:schemeClr val="accent2">
                    <a:lumMod val="40000"/>
                    <a:lumOff val="60000"/>
                  </a:schemeClr>
                </a:solidFill>
              </a:rPr>
            </a:br>
            <a:r>
              <a:rPr lang="en-GB" sz="1600" dirty="0" smtClean="0">
                <a:solidFill>
                  <a:schemeClr val="accent2">
                    <a:lumMod val="40000"/>
                    <a:lumOff val="60000"/>
                  </a:schemeClr>
                </a:solidFill>
              </a:rPr>
              <a:t>(St Albans, Herts.)</a:t>
            </a:r>
            <a:endParaRPr lang="en-GB" sz="1600" dirty="0">
              <a:solidFill>
                <a:schemeClr val="accent2">
                  <a:lumMod val="40000"/>
                  <a:lumOff val="60000"/>
                </a:schemeClr>
              </a:solidFill>
            </a:endParaRPr>
          </a:p>
        </p:txBody>
      </p:sp>
      <p:pic>
        <p:nvPicPr>
          <p:cNvPr id="10" name="Picture 2" descr="File:Vitruvius.jpg"/>
          <p:cNvPicPr>
            <a:picLocks noChangeAspect="1" noChangeArrowheads="1"/>
          </p:cNvPicPr>
          <p:nvPr/>
        </p:nvPicPr>
        <p:blipFill>
          <a:blip r:embed="rId4" cstate="print"/>
          <a:srcRect/>
          <a:stretch>
            <a:fillRect/>
          </a:stretch>
        </p:blipFill>
        <p:spPr bwMode="auto">
          <a:xfrm>
            <a:off x="1331640" y="1914524"/>
            <a:ext cx="7620000" cy="4943476"/>
          </a:xfrm>
          <a:prstGeom prst="rect">
            <a:avLst/>
          </a:prstGeom>
          <a:noFill/>
        </p:spPr>
      </p:pic>
      <p:sp>
        <p:nvSpPr>
          <p:cNvPr id="9" name="Content Placeholder 1"/>
          <p:cNvSpPr txBox="1">
            <a:spLocks/>
          </p:cNvSpPr>
          <p:nvPr/>
        </p:nvSpPr>
        <p:spPr>
          <a:xfrm>
            <a:off x="4406280" y="980728"/>
            <a:ext cx="4737720" cy="1512168"/>
          </a:xfrm>
          <a:prstGeom prst="rect">
            <a:avLst/>
          </a:prstGeom>
        </p:spPr>
        <p:style>
          <a:lnRef idx="1">
            <a:schemeClr val="dk1"/>
          </a:lnRef>
          <a:fillRef idx="2">
            <a:schemeClr val="dk1"/>
          </a:fillRef>
          <a:effectRef idx="1">
            <a:schemeClr val="dk1"/>
          </a:effectRef>
          <a:fontRef idx="minor">
            <a:schemeClr val="dk1"/>
          </a:fontRef>
        </p:style>
        <p:txBody>
          <a:bodyPr vert="horz">
            <a:noAutofit/>
          </a:bodyPr>
          <a:lstStyle/>
          <a:p>
            <a:pPr marL="342900" marR="0" lvl="0" indent="-342900" algn="l" defTabSz="914400" rtl="0" eaLnBrk="1" fontAlgn="auto" latinLnBrk="0" hangingPunct="1">
              <a:lnSpc>
                <a:spcPct val="100000"/>
              </a:lnSpc>
              <a:spcBef>
                <a:spcPct val="20000"/>
              </a:spcBef>
              <a:spcAft>
                <a:spcPts val="0"/>
              </a:spcAft>
              <a:buClr>
                <a:schemeClr val="accent1"/>
              </a:buClr>
              <a:buSzPct val="70000"/>
              <a:buFont typeface="Wingdings 2"/>
              <a:buChar char=""/>
              <a:tabLst/>
              <a:defRPr/>
            </a:pPr>
            <a:r>
              <a:rPr kumimoji="0" lang="en-GB" sz="2000" b="0" i="0" u="none" strike="noStrike" kern="1200" cap="none" spc="0" normalizeH="0" baseline="0" noProof="0" dirty="0" smtClean="0">
                <a:ln>
                  <a:noFill/>
                </a:ln>
                <a:solidFill>
                  <a:schemeClr val="tx1"/>
                </a:solidFill>
                <a:effectLst/>
                <a:uLnTx/>
                <a:uFillTx/>
                <a:latin typeface="+mn-lt"/>
                <a:ea typeface="+mn-ea"/>
                <a:cs typeface="+mn-cs"/>
              </a:rPr>
              <a:t>Local (“native”) elites embellish the new towns</a:t>
            </a:r>
          </a:p>
          <a:p>
            <a:pPr marL="342900" marR="0" lvl="0" indent="-342900" algn="l" defTabSz="914400" rtl="0" eaLnBrk="1" fontAlgn="auto" latinLnBrk="0" hangingPunct="1">
              <a:lnSpc>
                <a:spcPct val="100000"/>
              </a:lnSpc>
              <a:spcBef>
                <a:spcPct val="20000"/>
              </a:spcBef>
              <a:spcAft>
                <a:spcPts val="0"/>
              </a:spcAft>
              <a:buClr>
                <a:schemeClr val="accent1"/>
              </a:buClr>
              <a:buSzPct val="70000"/>
              <a:buFont typeface="Wingdings 2"/>
              <a:buChar char=""/>
              <a:tabLst/>
              <a:defRPr/>
            </a:pPr>
            <a:r>
              <a:rPr kumimoji="0" lang="en-GB" sz="2000" b="0" i="0" u="none" strike="noStrike" kern="1200" cap="none" spc="0" normalizeH="0" baseline="0" noProof="0" dirty="0" smtClean="0">
                <a:ln>
                  <a:noFill/>
                </a:ln>
                <a:solidFill>
                  <a:schemeClr val="tx1"/>
                </a:solidFill>
                <a:effectLst/>
                <a:uLnTx/>
                <a:uFillTx/>
                <a:latin typeface="+mn-lt"/>
                <a:ea typeface="+mn-ea"/>
                <a:cs typeface="+mn-cs"/>
              </a:rPr>
              <a:t>They build theatres, temples,…</a:t>
            </a:r>
          </a:p>
          <a:p>
            <a:pPr marL="342900" marR="0" lvl="0" indent="-342900" algn="l" defTabSz="914400" rtl="0" eaLnBrk="1" fontAlgn="auto" latinLnBrk="0" hangingPunct="1">
              <a:lnSpc>
                <a:spcPct val="100000"/>
              </a:lnSpc>
              <a:spcBef>
                <a:spcPct val="20000"/>
              </a:spcBef>
              <a:spcAft>
                <a:spcPts val="0"/>
              </a:spcAft>
              <a:buClr>
                <a:schemeClr val="accent1"/>
              </a:buClr>
              <a:buSzPct val="70000"/>
              <a:buFont typeface="Wingdings 2"/>
              <a:buChar char=""/>
              <a:tabLst/>
              <a:defRPr/>
            </a:pPr>
            <a:r>
              <a:rPr lang="en-GB" sz="2000" dirty="0" smtClean="0">
                <a:solidFill>
                  <a:schemeClr val="tx1"/>
                </a:solidFill>
              </a:rPr>
              <a:t>They might need know-how</a:t>
            </a:r>
            <a:endParaRPr kumimoji="0" lang="en-GB" sz="20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11" name="Rechteck 10"/>
          <p:cNvSpPr/>
          <p:nvPr/>
        </p:nvSpPr>
        <p:spPr>
          <a:xfrm>
            <a:off x="1475656" y="6211669"/>
            <a:ext cx="4572000" cy="646331"/>
          </a:xfrm>
          <a:prstGeom prst="rect">
            <a:avLst/>
          </a:prstGeom>
          <a:solidFill>
            <a:schemeClr val="accent6">
              <a:alpha val="55000"/>
            </a:schemeClr>
          </a:solidFill>
        </p:spPr>
        <p:style>
          <a:lnRef idx="1">
            <a:schemeClr val="accent1"/>
          </a:lnRef>
          <a:fillRef idx="3">
            <a:schemeClr val="accent1"/>
          </a:fillRef>
          <a:effectRef idx="2">
            <a:schemeClr val="accent1"/>
          </a:effectRef>
          <a:fontRef idx="minor">
            <a:schemeClr val="lt1"/>
          </a:fontRef>
        </p:style>
        <p:txBody>
          <a:bodyPr>
            <a:spAutoFit/>
          </a:bodyPr>
          <a:lstStyle/>
          <a:p>
            <a:r>
              <a:rPr lang="en-GB" dirty="0" smtClean="0"/>
              <a:t>Vitruvius presenting </a:t>
            </a:r>
            <a:r>
              <a:rPr lang="en-GB" i="1" dirty="0" smtClean="0"/>
              <a:t>De </a:t>
            </a:r>
            <a:r>
              <a:rPr lang="en-GB" i="1" dirty="0" err="1" smtClean="0"/>
              <a:t>Architectura</a:t>
            </a:r>
            <a:r>
              <a:rPr lang="en-GB" i="1" dirty="0" smtClean="0"/>
              <a:t> </a:t>
            </a:r>
            <a:r>
              <a:rPr lang="en-GB" dirty="0" smtClean="0"/>
              <a:t>to Augustus (1684)</a:t>
            </a:r>
            <a:endParaRPr lang="en-GB" dirty="0"/>
          </a:p>
        </p:txBody>
      </p:sp>
    </p:spTree>
  </p:cSld>
  <p:clrMapOvr>
    <a:masterClrMapping/>
  </p:clrMapOvr>
  <p:transition spd="slow">
    <p:randomBar dir="vert"/>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File:Claudius (M.A.N. Madrid) 01.jpg"/>
          <p:cNvPicPr>
            <a:picLocks noChangeAspect="1" noChangeArrowheads="1"/>
          </p:cNvPicPr>
          <p:nvPr/>
        </p:nvPicPr>
        <p:blipFill>
          <a:blip r:embed="rId2" cstate="print">
            <a:extLst>
              <a:ext uri="{BEBA8EAE-BF5A-486C-A8C5-ECC9F3942E4B}">
                <a14:imgProps xmlns:a14="http://schemas.microsoft.com/office/drawing/2010/main" xmlns="">
                  <a14:imgLayer r:embed="rId3">
                    <a14:imgEffect>
                      <a14:backgroundRemoval t="1503" b="97496" l="9483" r="94253">
                        <a14:foregroundMark x1="34195" y1="5509" x2="34195" y2="5509"/>
                        <a14:foregroundMark x1="39655" y1="3673" x2="39655" y2="3673"/>
                        <a14:foregroundMark x1="14655" y1="12354" x2="14655" y2="12354"/>
                        <a14:foregroundMark x1="73851" y1="5509" x2="73851" y2="5509"/>
                        <a14:foregroundMark x1="81897" y1="85142" x2="81897" y2="85142"/>
                        <a14:foregroundMark x1="88218" y1="84641" x2="88218" y2="84641"/>
                        <a14:foregroundMark x1="67529" y1="93656" x2="67529" y2="93656"/>
                        <a14:foregroundMark x1="52586" y1="96160" x2="52586" y2="96160"/>
                        <a14:foregroundMark x1="31322" y1="97496" x2="31322" y2="97496"/>
                        <a14:foregroundMark x1="58046" y1="3840" x2="58046" y2="3840"/>
                        <a14:foregroundMark x1="66667" y1="3840" x2="66667" y2="3840"/>
                        <a14:foregroundMark x1="17816" y1="9015" x2="17816" y2="9015"/>
                        <a14:foregroundMark x1="22126" y1="8180" x2="22126" y2="8180"/>
                        <a14:foregroundMark x1="25000" y1="7012" x2="25000" y2="7012"/>
                        <a14:backgroundMark x1="83908" y1="73957" x2="83908" y2="73957"/>
                        <a14:backgroundMark x1="91379" y1="11185" x2="91379" y2="11185"/>
                      </a14:backgroundRemoval>
                    </a14:imgEffect>
                  </a14:imgLayer>
                </a14:imgProps>
              </a:ext>
              <a:ext uri="{28A0092B-C50C-407E-A947-70E740481C1C}">
                <a14:useLocalDpi xmlns:a14="http://schemas.microsoft.com/office/drawing/2010/main" xmlns="" val="0"/>
              </a:ext>
            </a:extLst>
          </a:blip>
          <a:srcRect/>
          <a:stretch>
            <a:fillRect/>
          </a:stretch>
        </p:blipFill>
        <p:spPr bwMode="auto">
          <a:xfrm rot="21201510">
            <a:off x="0" y="222892"/>
            <a:ext cx="2041379" cy="3513753"/>
          </a:xfrm>
          <a:prstGeom prst="rect">
            <a:avLst/>
          </a:prstGeom>
          <a:noFill/>
          <a:extLst>
            <a:ext uri="{909E8E84-426E-40DD-AFC4-6F175D3DCCD1}">
              <a14:hiddenFill xmlns:a14="http://schemas.microsoft.com/office/drawing/2010/main" xmlns="">
                <a:solidFill>
                  <a:srgbClr val="FFFFFF"/>
                </a:solidFill>
              </a14:hiddenFill>
            </a:ext>
          </a:extLst>
        </p:spPr>
      </p:pic>
      <p:sp>
        <p:nvSpPr>
          <p:cNvPr id="5" name="Textplatzhalter 4"/>
          <p:cNvSpPr>
            <a:spLocks noGrp="1"/>
          </p:cNvSpPr>
          <p:nvPr>
            <p:ph type="body" idx="1"/>
          </p:nvPr>
        </p:nvSpPr>
        <p:spPr/>
        <p:txBody>
          <a:bodyPr/>
          <a:lstStyle/>
          <a:p>
            <a:endParaRPr lang="en-GB"/>
          </a:p>
        </p:txBody>
      </p:sp>
      <p:sp>
        <p:nvSpPr>
          <p:cNvPr id="2" name="Titel 1"/>
          <p:cNvSpPr>
            <a:spLocks noGrp="1"/>
          </p:cNvSpPr>
          <p:nvPr>
            <p:ph type="title"/>
          </p:nvPr>
        </p:nvSpPr>
        <p:spPr/>
        <p:txBody>
          <a:bodyPr/>
          <a:lstStyle/>
          <a:p>
            <a:r>
              <a:rPr lang="en-GB" dirty="0" smtClean="0"/>
              <a:t>Roman Britain – Limits of empire…?</a:t>
            </a:r>
            <a:endParaRPr lang="en-GB" dirty="0"/>
          </a:p>
        </p:txBody>
      </p:sp>
    </p:spTree>
  </p:cSld>
  <p:clrMapOvr>
    <a:masterClrMapping/>
  </p:clrMapOvr>
  <p:transition spd="slow">
    <p:strips dir="rd"/>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File:Claudius (M.A.N. Madrid) 01.jpg"/>
          <p:cNvPicPr>
            <a:picLocks noChangeAspect="1" noChangeArrowheads="1"/>
          </p:cNvPicPr>
          <p:nvPr/>
        </p:nvPicPr>
        <p:blipFill>
          <a:blip r:embed="rId2" cstate="print">
            <a:extLst>
              <a:ext uri="{BEBA8EAE-BF5A-486C-A8C5-ECC9F3942E4B}">
                <a14:imgProps xmlns:a14="http://schemas.microsoft.com/office/drawing/2010/main" xmlns="">
                  <a14:imgLayer r:embed="rId3">
                    <a14:imgEffect>
                      <a14:backgroundRemoval t="1503" b="97496" l="9483" r="94253">
                        <a14:foregroundMark x1="34195" y1="5509" x2="34195" y2="5509"/>
                        <a14:foregroundMark x1="39655" y1="3673" x2="39655" y2="3673"/>
                        <a14:foregroundMark x1="14655" y1="12354" x2="14655" y2="12354"/>
                        <a14:foregroundMark x1="73851" y1="5509" x2="73851" y2="5509"/>
                        <a14:foregroundMark x1="81897" y1="85142" x2="81897" y2="85142"/>
                        <a14:foregroundMark x1="88218" y1="84641" x2="88218" y2="84641"/>
                        <a14:foregroundMark x1="67529" y1="93656" x2="67529" y2="93656"/>
                        <a14:foregroundMark x1="52586" y1="96160" x2="52586" y2="96160"/>
                        <a14:foregroundMark x1="31322" y1="97496" x2="31322" y2="97496"/>
                        <a14:foregroundMark x1="58046" y1="3840" x2="58046" y2="3840"/>
                        <a14:foregroundMark x1="66667" y1="3840" x2="66667" y2="3840"/>
                        <a14:foregroundMark x1="17816" y1="9015" x2="17816" y2="9015"/>
                        <a14:foregroundMark x1="22126" y1="8180" x2="22126" y2="8180"/>
                        <a14:foregroundMark x1="25000" y1="7012" x2="25000" y2="7012"/>
                        <a14:backgroundMark x1="83908" y1="73957" x2="83908" y2="73957"/>
                        <a14:backgroundMark x1="91379" y1="11185" x2="91379" y2="11185"/>
                      </a14:backgroundRemoval>
                    </a14:imgEffect>
                  </a14:imgLayer>
                </a14:imgProps>
              </a:ext>
              <a:ext uri="{28A0092B-C50C-407E-A947-70E740481C1C}">
                <a14:useLocalDpi xmlns:a14="http://schemas.microsoft.com/office/drawing/2010/main" xmlns="" val="0"/>
              </a:ext>
            </a:extLst>
          </a:blip>
          <a:srcRect/>
          <a:stretch>
            <a:fillRect/>
          </a:stretch>
        </p:blipFill>
        <p:spPr bwMode="auto">
          <a:xfrm rot="21201510">
            <a:off x="0" y="222892"/>
            <a:ext cx="2041379" cy="3513753"/>
          </a:xfrm>
          <a:prstGeom prst="rect">
            <a:avLst/>
          </a:prstGeom>
          <a:noFill/>
          <a:extLst>
            <a:ext uri="{909E8E84-426E-40DD-AFC4-6F175D3DCCD1}">
              <a14:hiddenFill xmlns:a14="http://schemas.microsoft.com/office/drawing/2010/main" xmlns="">
                <a:solidFill>
                  <a:srgbClr val="FFFFFF"/>
                </a:solidFill>
              </a14:hiddenFill>
            </a:ext>
          </a:extLst>
        </p:spPr>
      </p:pic>
      <p:sp>
        <p:nvSpPr>
          <p:cNvPr id="5" name="Title 1"/>
          <p:cNvSpPr txBox="1">
            <a:spLocks/>
          </p:cNvSpPr>
          <p:nvPr/>
        </p:nvSpPr>
        <p:spPr>
          <a:xfrm>
            <a:off x="914400" y="44624"/>
            <a:ext cx="7772400" cy="914400"/>
          </a:xfrm>
          <a:prstGeom prst="rect">
            <a:avLst/>
          </a:prstGeom>
        </p:spPr>
        <p:txBody>
          <a:bodyPr vert="horz" anchor="ctr">
            <a:normAutofit/>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sz="3600" b="0" i="0" u="none" strike="noStrike" kern="1200" cap="all" spc="0" normalizeH="0" baseline="0" noProof="0" smtClean="0">
                <a:ln>
                  <a:noFill/>
                </a:ln>
                <a:solidFill>
                  <a:schemeClr val="accent1">
                    <a:lumMod val="20000"/>
                    <a:lumOff val="80000"/>
                  </a:schemeClr>
                </a:solidFill>
                <a:effectLst>
                  <a:reflection blurRad="12700" stA="48000" endA="300" endPos="55000" dir="5400000" sy="-90000" algn="bl" rotWithShape="0"/>
                </a:effectLst>
                <a:uLnTx/>
                <a:uFillTx/>
                <a:latin typeface="+mj-lt"/>
                <a:ea typeface="+mj-ea"/>
                <a:cs typeface="+mj-cs"/>
              </a:rPr>
              <a:t>Roman conquest A.D. 43</a:t>
            </a:r>
            <a:endParaRPr kumimoji="0" lang="en-GB" sz="3600" b="0" i="0" u="none" strike="noStrike" kern="1200" cap="all" spc="0" normalizeH="0" baseline="0" noProof="0" dirty="0">
              <a:ln>
                <a:noFill/>
              </a:ln>
              <a:solidFill>
                <a:schemeClr val="accent1">
                  <a:lumMod val="20000"/>
                  <a:lumOff val="80000"/>
                </a:schemeClr>
              </a:solidFill>
              <a:effectLst>
                <a:reflection blurRad="12700" stA="48000" endA="300" endPos="55000" dir="5400000" sy="-90000" algn="bl" rotWithShape="0"/>
              </a:effectLst>
              <a:uLnTx/>
              <a:uFillTx/>
              <a:latin typeface="+mj-lt"/>
              <a:ea typeface="+mj-ea"/>
              <a:cs typeface="+mj-cs"/>
            </a:endParaRPr>
          </a:p>
        </p:txBody>
      </p:sp>
      <p:sp>
        <p:nvSpPr>
          <p:cNvPr id="6" name="Content Placeholder 2"/>
          <p:cNvSpPr txBox="1">
            <a:spLocks/>
          </p:cNvSpPr>
          <p:nvPr/>
        </p:nvSpPr>
        <p:spPr>
          <a:xfrm>
            <a:off x="3470274" y="764704"/>
            <a:ext cx="5216525" cy="5004048"/>
          </a:xfrm>
          <a:prstGeom prst="rect">
            <a:avLst/>
          </a:prstGeom>
        </p:spPr>
        <p:txBody>
          <a:bodyPr vert="horz">
            <a:normAutofit/>
          </a:bodyPr>
          <a:lstStyle/>
          <a:p>
            <a:pPr marL="342900" marR="0" lvl="0" indent="-342900" algn="l" defTabSz="914400" rtl="0" eaLnBrk="1" fontAlgn="auto" latinLnBrk="0" hangingPunct="1">
              <a:lnSpc>
                <a:spcPct val="100000"/>
              </a:lnSpc>
              <a:spcBef>
                <a:spcPct val="20000"/>
              </a:spcBef>
              <a:spcAft>
                <a:spcPts val="0"/>
              </a:spcAft>
              <a:buClr>
                <a:schemeClr val="accent1"/>
              </a:buClr>
              <a:buSzPct val="70000"/>
              <a:buFont typeface="Wingdings 2"/>
              <a:buChar char=""/>
              <a:tabLst/>
              <a:defRPr/>
            </a:pPr>
            <a:r>
              <a:rPr kumimoji="0" lang="en-GB" sz="2400" b="0" i="0" u="none" strike="noStrike" kern="1200" cap="none" spc="0" normalizeH="0" baseline="0" noProof="0" smtClean="0">
                <a:ln>
                  <a:noFill/>
                </a:ln>
                <a:solidFill>
                  <a:schemeClr val="bg2">
                    <a:lumMod val="90000"/>
                  </a:schemeClr>
                </a:solidFill>
                <a:effectLst/>
                <a:uLnTx/>
                <a:uFillTx/>
                <a:latin typeface="+mn-lt"/>
                <a:ea typeface="+mn-ea"/>
                <a:cs typeface="+mn-cs"/>
              </a:rPr>
              <a:t>emperor Claudius A.D. 41-54</a:t>
            </a:r>
            <a:endParaRPr kumimoji="0" lang="en-GB" sz="2400" b="0" i="0" u="none" strike="noStrike" kern="1200" cap="none" spc="0" normalizeH="0" baseline="0" noProof="0" dirty="0">
              <a:ln>
                <a:noFill/>
              </a:ln>
              <a:solidFill>
                <a:schemeClr val="bg2">
                  <a:lumMod val="90000"/>
                </a:schemeClr>
              </a:solidFill>
              <a:effectLst/>
              <a:uLnTx/>
              <a:uFillTx/>
              <a:latin typeface="+mn-lt"/>
              <a:ea typeface="+mn-ea"/>
              <a:cs typeface="+mn-cs"/>
            </a:endParaRPr>
          </a:p>
        </p:txBody>
      </p:sp>
      <p:pic>
        <p:nvPicPr>
          <p:cNvPr id="7" name="Picture 3"/>
          <p:cNvPicPr>
            <a:picLocks noChangeAspect="1"/>
          </p:cNvPicPr>
          <p:nvPr/>
        </p:nvPicPr>
        <p:blipFill>
          <a:blip r:embed="rId4" cstate="print">
            <a:extLst>
              <a:ext uri="{28A0092B-C50C-407E-A947-70E740481C1C}">
                <a14:useLocalDpi xmlns:a14="http://schemas.microsoft.com/office/drawing/2010/main" xmlns="" val="0"/>
              </a:ext>
            </a:extLst>
          </a:blip>
          <a:stretch>
            <a:fillRect/>
          </a:stretch>
        </p:blipFill>
        <p:spPr>
          <a:xfrm rot="528087">
            <a:off x="3579588" y="1627854"/>
            <a:ext cx="5083441" cy="4869159"/>
          </a:xfrm>
          <a:prstGeom prst="rect">
            <a:avLst/>
          </a:prstGeom>
        </p:spPr>
      </p:pic>
      <p:pic>
        <p:nvPicPr>
          <p:cNvPr id="122882" name="Picture 2" descr="http://www.coinarchives.com/981f5e431b8ac10a19fc68c905591772/img/gemini/011/image00002.jpg"/>
          <p:cNvPicPr>
            <a:picLocks noChangeAspect="1" noChangeArrowheads="1"/>
          </p:cNvPicPr>
          <p:nvPr/>
        </p:nvPicPr>
        <p:blipFill>
          <a:blip r:embed="rId5" cstate="print">
            <a:clrChange>
              <a:clrFrom>
                <a:srgbClr val="FFFFFF"/>
              </a:clrFrom>
              <a:clrTo>
                <a:srgbClr val="FFFFFF">
                  <a:alpha val="0"/>
                </a:srgbClr>
              </a:clrTo>
            </a:clrChange>
          </a:blip>
          <a:srcRect/>
          <a:stretch>
            <a:fillRect/>
          </a:stretch>
        </p:blipFill>
        <p:spPr bwMode="auto">
          <a:xfrm rot="20971092">
            <a:off x="395275" y="1099508"/>
            <a:ext cx="6326417" cy="2952328"/>
          </a:xfrm>
          <a:prstGeom prst="rect">
            <a:avLst/>
          </a:prstGeom>
          <a:noFill/>
        </p:spPr>
      </p:pic>
      <p:sp>
        <p:nvSpPr>
          <p:cNvPr id="10" name="TextBox 9"/>
          <p:cNvSpPr txBox="1"/>
          <p:nvPr/>
        </p:nvSpPr>
        <p:spPr>
          <a:xfrm>
            <a:off x="755576" y="4221088"/>
            <a:ext cx="2304256" cy="523220"/>
          </a:xfrm>
          <a:prstGeom prst="rect">
            <a:avLst/>
          </a:prstGeom>
          <a:noFill/>
        </p:spPr>
        <p:txBody>
          <a:bodyPr wrap="square" rtlCol="0">
            <a:spAutoFit/>
          </a:bodyPr>
          <a:lstStyle/>
          <a:p>
            <a:r>
              <a:rPr lang="it-IT" sz="1400" dirty="0" smtClean="0">
                <a:solidFill>
                  <a:schemeClr val="bg2">
                    <a:lumMod val="50000"/>
                  </a:schemeClr>
                </a:solidFill>
              </a:rPr>
              <a:t>Trinovantes and Catuvellauni. c. 10-20 AD</a:t>
            </a:r>
            <a:endParaRPr lang="en-GB" sz="1400" dirty="0">
              <a:solidFill>
                <a:schemeClr val="bg2">
                  <a:lumMod val="50000"/>
                </a:schemeClr>
              </a:solidFill>
            </a:endParaRPr>
          </a:p>
        </p:txBody>
      </p:sp>
      <p:pic>
        <p:nvPicPr>
          <p:cNvPr id="122884" name="Picture 4" descr="http://www.coinarchives.com/891fcbe18cac82665390614108795ff0/img/nomos/008/image00002.jpg"/>
          <p:cNvPicPr>
            <a:picLocks noChangeAspect="1" noChangeArrowheads="1"/>
          </p:cNvPicPr>
          <p:nvPr/>
        </p:nvPicPr>
        <p:blipFill>
          <a:blip r:embed="rId6" cstate="print">
            <a:clrChange>
              <a:clrFrom>
                <a:srgbClr val="FFFFFF"/>
              </a:clrFrom>
              <a:clrTo>
                <a:srgbClr val="FFFFFF">
                  <a:alpha val="0"/>
                </a:srgbClr>
              </a:clrTo>
            </a:clrChange>
          </a:blip>
          <a:srcRect/>
          <a:stretch>
            <a:fillRect/>
          </a:stretch>
        </p:blipFill>
        <p:spPr bwMode="auto">
          <a:xfrm>
            <a:off x="0" y="4153672"/>
            <a:ext cx="5328592" cy="2704328"/>
          </a:xfrm>
          <a:prstGeom prst="rect">
            <a:avLst/>
          </a:prstGeom>
          <a:noFill/>
        </p:spPr>
      </p:pic>
      <p:sp>
        <p:nvSpPr>
          <p:cNvPr id="11" name="TextBox 10"/>
          <p:cNvSpPr txBox="1"/>
          <p:nvPr/>
        </p:nvSpPr>
        <p:spPr>
          <a:xfrm>
            <a:off x="1619672" y="6550223"/>
            <a:ext cx="2592288" cy="307777"/>
          </a:xfrm>
          <a:prstGeom prst="rect">
            <a:avLst/>
          </a:prstGeom>
          <a:noFill/>
        </p:spPr>
        <p:txBody>
          <a:bodyPr wrap="square" rtlCol="0">
            <a:spAutoFit/>
          </a:bodyPr>
          <a:lstStyle/>
          <a:p>
            <a:r>
              <a:rPr lang="en-GB" sz="1400" dirty="0" err="1" smtClean="0">
                <a:solidFill>
                  <a:schemeClr val="bg2">
                    <a:lumMod val="50000"/>
                  </a:schemeClr>
                </a:solidFill>
              </a:rPr>
              <a:t>Tasciovanus</a:t>
            </a:r>
            <a:r>
              <a:rPr lang="en-GB" sz="1400" dirty="0" smtClean="0">
                <a:solidFill>
                  <a:schemeClr val="bg2">
                    <a:lumMod val="50000"/>
                  </a:schemeClr>
                </a:solidFill>
              </a:rPr>
              <a:t>. Circa 25-10 BC</a:t>
            </a:r>
            <a:endParaRPr lang="en-GB" sz="1400" dirty="0">
              <a:solidFill>
                <a:schemeClr val="bg2">
                  <a:lumMod val="50000"/>
                </a:schemeClr>
              </a:solidFill>
            </a:endParaRPr>
          </a:p>
        </p:txBody>
      </p:sp>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0" presetClass="entr" presetSubtype="0" fill="hold" nodeType="clickEffect">
                                  <p:stCondLst>
                                    <p:cond delay="0"/>
                                  </p:stCondLst>
                                  <p:childTnLst>
                                    <p:set>
                                      <p:cBhvr>
                                        <p:cTn id="6" dur="1" fill="hold">
                                          <p:stCondLst>
                                            <p:cond delay="0"/>
                                          </p:stCondLst>
                                        </p:cTn>
                                        <p:tgtEl>
                                          <p:spTgt spid="122882"/>
                                        </p:tgtEl>
                                        <p:attrNameLst>
                                          <p:attrName>style.visibility</p:attrName>
                                        </p:attrNameLst>
                                      </p:cBhvr>
                                      <p:to>
                                        <p:strVal val="visible"/>
                                      </p:to>
                                    </p:set>
                                    <p:animEffect transition="in" filter="wedge">
                                      <p:cBhvr>
                                        <p:cTn id="7" dur="2000"/>
                                        <p:tgtEl>
                                          <p:spTgt spid="122882"/>
                                        </p:tgtEl>
                                      </p:cBhvr>
                                    </p:animEffect>
                                  </p:childTnLst>
                                </p:cTn>
                              </p:par>
                            </p:childTnLst>
                          </p:cTn>
                        </p:par>
                        <p:par>
                          <p:cTn id="8" fill="hold">
                            <p:stCondLst>
                              <p:cond delay="2000"/>
                            </p:stCondLst>
                            <p:childTnLst>
                              <p:par>
                                <p:cTn id="9" presetID="14" presetClass="entr" presetSubtype="10" fill="hold" grpId="0" nodeType="afterEffect">
                                  <p:stCondLst>
                                    <p:cond delay="0"/>
                                  </p:stCondLst>
                                  <p:childTnLst>
                                    <p:set>
                                      <p:cBhvr>
                                        <p:cTn id="10" dur="1" fill="hold">
                                          <p:stCondLst>
                                            <p:cond delay="0"/>
                                          </p:stCondLst>
                                        </p:cTn>
                                        <p:tgtEl>
                                          <p:spTgt spid="10"/>
                                        </p:tgtEl>
                                        <p:attrNameLst>
                                          <p:attrName>style.visibility</p:attrName>
                                        </p:attrNameLst>
                                      </p:cBhvr>
                                      <p:to>
                                        <p:strVal val="visible"/>
                                      </p:to>
                                    </p:set>
                                    <p:animEffect transition="in" filter="randombar(horizontal)">
                                      <p:cBhvr>
                                        <p:cTn id="11" dur="500"/>
                                        <p:tgtEl>
                                          <p:spTgt spid="10"/>
                                        </p:tgtEl>
                                      </p:cBhvr>
                                    </p:animEffect>
                                  </p:childTnLst>
                                </p:cTn>
                              </p:par>
                            </p:childTnLst>
                          </p:cTn>
                        </p:par>
                      </p:childTnLst>
                    </p:cTn>
                  </p:par>
                  <p:par>
                    <p:cTn id="12" fill="hold">
                      <p:stCondLst>
                        <p:cond delay="indefinite"/>
                      </p:stCondLst>
                      <p:childTnLst>
                        <p:par>
                          <p:cTn id="13" fill="hold">
                            <p:stCondLst>
                              <p:cond delay="0"/>
                            </p:stCondLst>
                            <p:childTnLst>
                              <p:par>
                                <p:cTn id="14" presetID="20" presetClass="entr" presetSubtype="0" fill="hold" nodeType="clickEffect">
                                  <p:stCondLst>
                                    <p:cond delay="0"/>
                                  </p:stCondLst>
                                  <p:childTnLst>
                                    <p:set>
                                      <p:cBhvr>
                                        <p:cTn id="15" dur="1" fill="hold">
                                          <p:stCondLst>
                                            <p:cond delay="0"/>
                                          </p:stCondLst>
                                        </p:cTn>
                                        <p:tgtEl>
                                          <p:spTgt spid="122884"/>
                                        </p:tgtEl>
                                        <p:attrNameLst>
                                          <p:attrName>style.visibility</p:attrName>
                                        </p:attrNameLst>
                                      </p:cBhvr>
                                      <p:to>
                                        <p:strVal val="visible"/>
                                      </p:to>
                                    </p:set>
                                    <p:animEffect transition="in" filter="wedge">
                                      <p:cBhvr>
                                        <p:cTn id="16" dur="2000"/>
                                        <p:tgtEl>
                                          <p:spTgt spid="122884"/>
                                        </p:tgtEl>
                                      </p:cBhvr>
                                    </p:animEffect>
                                  </p:childTnLst>
                                </p:cTn>
                              </p:par>
                            </p:childTnLst>
                          </p:cTn>
                        </p:par>
                        <p:par>
                          <p:cTn id="17" fill="hold">
                            <p:stCondLst>
                              <p:cond delay="2000"/>
                            </p:stCondLst>
                            <p:childTnLst>
                              <p:par>
                                <p:cTn id="18" presetID="14" presetClass="entr" presetSubtype="10" fill="hold" grpId="0" nodeType="afterEffect">
                                  <p:stCondLst>
                                    <p:cond delay="0"/>
                                  </p:stCondLst>
                                  <p:childTnLst>
                                    <p:set>
                                      <p:cBhvr>
                                        <p:cTn id="19" dur="1" fill="hold">
                                          <p:stCondLst>
                                            <p:cond delay="0"/>
                                          </p:stCondLst>
                                        </p:cTn>
                                        <p:tgtEl>
                                          <p:spTgt spid="11"/>
                                        </p:tgtEl>
                                        <p:attrNameLst>
                                          <p:attrName>style.visibility</p:attrName>
                                        </p:attrNameLst>
                                      </p:cBhvr>
                                      <p:to>
                                        <p:strVal val="visible"/>
                                      </p:to>
                                    </p:set>
                                    <p:animEffect transition="in" filter="randombar(horizontal)">
                                      <p:cBhvr>
                                        <p:cTn id="20"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914400" y="44624"/>
            <a:ext cx="7772400" cy="914400"/>
          </a:xfrm>
        </p:spPr>
        <p:txBody>
          <a:bodyPr/>
          <a:lstStyle/>
          <a:p>
            <a:r>
              <a:rPr lang="en-GB" dirty="0" smtClean="0"/>
              <a:t>Roman conquest A.D. 43</a:t>
            </a:r>
            <a:endParaRPr lang="en-GB" dirty="0"/>
          </a:p>
        </p:txBody>
      </p:sp>
      <p:sp>
        <p:nvSpPr>
          <p:cNvPr id="6" name="Content Placeholder 2"/>
          <p:cNvSpPr>
            <a:spLocks noGrp="1"/>
          </p:cNvSpPr>
          <p:nvPr>
            <p:ph idx="1"/>
          </p:nvPr>
        </p:nvSpPr>
        <p:spPr>
          <a:xfrm>
            <a:off x="3470274" y="764704"/>
            <a:ext cx="5216525" cy="5004048"/>
          </a:xfrm>
        </p:spPr>
        <p:txBody>
          <a:bodyPr>
            <a:normAutofit/>
          </a:bodyPr>
          <a:lstStyle/>
          <a:p>
            <a:r>
              <a:rPr lang="en-GB" sz="2400" dirty="0" smtClean="0"/>
              <a:t>Control // Fosse Way // Frontier</a:t>
            </a:r>
            <a:endParaRPr lang="en-GB" sz="2400" dirty="0"/>
          </a:p>
        </p:txBody>
      </p:sp>
      <p:pic>
        <p:nvPicPr>
          <p:cNvPr id="7" name="Picture 6"/>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rot="528087">
            <a:off x="3579588" y="1627854"/>
            <a:ext cx="5083441" cy="4869159"/>
          </a:xfrm>
          <a:prstGeom prst="rect">
            <a:avLst/>
          </a:prstGeom>
        </p:spPr>
      </p:pic>
      <p:pic>
        <p:nvPicPr>
          <p:cNvPr id="8" name="Picture 4" descr="The Fosse Way - a Roman road in England"/>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0" y="764704"/>
            <a:ext cx="4067944" cy="6101916"/>
          </a:xfrm>
          <a:prstGeom prst="rect">
            <a:avLst/>
          </a:prstGeom>
          <a:noFill/>
          <a:extLst>
            <a:ext uri="{909E8E84-426E-40DD-AFC4-6F175D3DCCD1}">
              <a14:hiddenFill xmlns:a14="http://schemas.microsoft.com/office/drawing/2010/main" xmlns="">
                <a:solidFill>
                  <a:srgbClr val="FFFFFF"/>
                </a:solidFill>
              </a14:hiddenFill>
            </a:ext>
          </a:extLst>
        </p:spPr>
      </p:pic>
      <p:cxnSp>
        <p:nvCxnSpPr>
          <p:cNvPr id="11" name="Straight Connector 10"/>
          <p:cNvCxnSpPr/>
          <p:nvPr/>
        </p:nvCxnSpPr>
        <p:spPr>
          <a:xfrm flipV="1">
            <a:off x="5076056" y="3140968"/>
            <a:ext cx="2304256" cy="2448272"/>
          </a:xfrm>
          <a:prstGeom prst="line">
            <a:avLst/>
          </a:prstGeom>
          <a:ln w="76200">
            <a:solidFill>
              <a:srgbClr val="FF0000"/>
            </a:solidFill>
          </a:ln>
        </p:spPr>
        <p:style>
          <a:lnRef idx="1">
            <a:schemeClr val="accent1"/>
          </a:lnRef>
          <a:fillRef idx="0">
            <a:schemeClr val="accent1"/>
          </a:fillRef>
          <a:effectRef idx="0">
            <a:schemeClr val="accent1"/>
          </a:effectRef>
          <a:fontRef idx="minor">
            <a:schemeClr val="tx1"/>
          </a:fontRef>
        </p:style>
      </p:cxnSp>
      <p:sp>
        <p:nvSpPr>
          <p:cNvPr id="14" name="TextBox 13"/>
          <p:cNvSpPr txBox="1"/>
          <p:nvPr/>
        </p:nvSpPr>
        <p:spPr>
          <a:xfrm>
            <a:off x="4788024" y="5589240"/>
            <a:ext cx="2232248" cy="400110"/>
          </a:xfrm>
          <a:prstGeom prst="rect">
            <a:avLst/>
          </a:prstGeom>
          <a:noFill/>
        </p:spPr>
        <p:txBody>
          <a:bodyPr wrap="square" rtlCol="0">
            <a:spAutoFit/>
          </a:bodyPr>
          <a:lstStyle/>
          <a:p>
            <a:r>
              <a:rPr lang="en-GB" sz="2000" b="1" dirty="0" smtClean="0">
                <a:solidFill>
                  <a:srgbClr val="FF0000"/>
                </a:solidFill>
                <a:effectLst>
                  <a:outerShdw blurRad="38100" dist="38100" dir="2700000" algn="tl">
                    <a:srgbClr val="000000">
                      <a:alpha val="43137"/>
                    </a:srgbClr>
                  </a:outerShdw>
                </a:effectLst>
              </a:rPr>
              <a:t>EXETER</a:t>
            </a:r>
            <a:endParaRPr lang="en-GB" sz="2000" b="1" dirty="0">
              <a:solidFill>
                <a:srgbClr val="FF0000"/>
              </a:solidFill>
              <a:effectLst>
                <a:outerShdw blurRad="38100" dist="38100" dir="2700000" algn="tl">
                  <a:srgbClr val="000000">
                    <a:alpha val="43137"/>
                  </a:srgbClr>
                </a:outerShdw>
              </a:effectLst>
            </a:endParaRPr>
          </a:p>
        </p:txBody>
      </p:sp>
      <p:sp>
        <p:nvSpPr>
          <p:cNvPr id="15" name="TextBox 14"/>
          <p:cNvSpPr txBox="1"/>
          <p:nvPr/>
        </p:nvSpPr>
        <p:spPr>
          <a:xfrm>
            <a:off x="7092280" y="3429000"/>
            <a:ext cx="2232248" cy="400110"/>
          </a:xfrm>
          <a:prstGeom prst="rect">
            <a:avLst/>
          </a:prstGeom>
          <a:noFill/>
        </p:spPr>
        <p:txBody>
          <a:bodyPr wrap="square" rtlCol="0">
            <a:spAutoFit/>
          </a:bodyPr>
          <a:lstStyle/>
          <a:p>
            <a:r>
              <a:rPr lang="en-GB" sz="2000" b="1" dirty="0" smtClean="0">
                <a:solidFill>
                  <a:srgbClr val="FF0000"/>
                </a:solidFill>
                <a:effectLst>
                  <a:outerShdw blurRad="38100" dist="38100" dir="2700000" algn="tl">
                    <a:srgbClr val="000000">
                      <a:alpha val="43137"/>
                    </a:srgbClr>
                  </a:outerShdw>
                </a:effectLst>
              </a:rPr>
              <a:t>LINCOLN</a:t>
            </a:r>
            <a:endParaRPr lang="en-GB" sz="2000" b="1" dirty="0">
              <a:solidFill>
                <a:srgbClr val="FF0000"/>
              </a:solidFill>
              <a:effectLst>
                <a:outerShdw blurRad="38100" dist="38100" dir="2700000" algn="tl">
                  <a:srgbClr val="000000">
                    <a:alpha val="43137"/>
                  </a:srgbClr>
                </a:outerShdw>
              </a:effectLst>
            </a:endParaRPr>
          </a:p>
        </p:txBody>
      </p:sp>
      <p:sp>
        <p:nvSpPr>
          <p:cNvPr id="16" name="TextBox 15"/>
          <p:cNvSpPr txBox="1"/>
          <p:nvPr/>
        </p:nvSpPr>
        <p:spPr>
          <a:xfrm>
            <a:off x="5508104" y="4941168"/>
            <a:ext cx="2232248" cy="400110"/>
          </a:xfrm>
          <a:prstGeom prst="rect">
            <a:avLst/>
          </a:prstGeom>
          <a:noFill/>
        </p:spPr>
        <p:txBody>
          <a:bodyPr wrap="square" rtlCol="0">
            <a:spAutoFit/>
          </a:bodyPr>
          <a:lstStyle/>
          <a:p>
            <a:r>
              <a:rPr lang="en-GB" sz="2000" b="1" dirty="0" smtClean="0">
                <a:solidFill>
                  <a:srgbClr val="FF0000"/>
                </a:solidFill>
                <a:effectLst>
                  <a:outerShdw blurRad="38100" dist="38100" dir="2700000" algn="tl">
                    <a:srgbClr val="000000">
                      <a:alpha val="43137"/>
                    </a:srgbClr>
                  </a:outerShdw>
                </a:effectLst>
              </a:rPr>
              <a:t>  BATH</a:t>
            </a:r>
            <a:endParaRPr lang="en-GB" sz="2000" b="1" dirty="0">
              <a:solidFill>
                <a:srgbClr val="FF0000"/>
              </a:solidFill>
              <a:effectLst>
                <a:outerShdw blurRad="38100" dist="38100" dir="2700000" algn="tl">
                  <a:srgbClr val="000000">
                    <a:alpha val="43137"/>
                  </a:srgbClr>
                </a:outerShdw>
              </a:effectLst>
            </a:endParaRPr>
          </a:p>
        </p:txBody>
      </p:sp>
      <p:sp>
        <p:nvSpPr>
          <p:cNvPr id="17" name="TextBox 16"/>
          <p:cNvSpPr txBox="1"/>
          <p:nvPr/>
        </p:nvSpPr>
        <p:spPr>
          <a:xfrm>
            <a:off x="5930966" y="4541058"/>
            <a:ext cx="2232248" cy="400110"/>
          </a:xfrm>
          <a:prstGeom prst="rect">
            <a:avLst/>
          </a:prstGeom>
          <a:noFill/>
        </p:spPr>
        <p:txBody>
          <a:bodyPr wrap="square" rtlCol="0">
            <a:spAutoFit/>
          </a:bodyPr>
          <a:lstStyle/>
          <a:p>
            <a:r>
              <a:rPr lang="en-GB" sz="2000" b="1" dirty="0" smtClean="0">
                <a:solidFill>
                  <a:srgbClr val="FF0000"/>
                </a:solidFill>
                <a:effectLst>
                  <a:outerShdw blurRad="38100" dist="38100" dir="2700000" algn="tl">
                    <a:srgbClr val="000000">
                      <a:alpha val="43137"/>
                    </a:srgbClr>
                  </a:outerShdw>
                </a:effectLst>
              </a:rPr>
              <a:t>  CIRENCESTER</a:t>
            </a:r>
            <a:endParaRPr lang="en-GB" sz="2000" b="1" dirty="0">
              <a:solidFill>
                <a:srgbClr val="FF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xmlns="" val="414583093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randombar(horizontal)">
                                      <p:cBhvr>
                                        <p:cTn id="7" dur="500"/>
                                        <p:tgtEl>
                                          <p:spTgt spid="8"/>
                                        </p:tgtEl>
                                      </p:cBhvr>
                                    </p:animEffect>
                                  </p:childTnLst>
                                </p:cTn>
                              </p:par>
                            </p:childTnLst>
                          </p:cTn>
                        </p:par>
                        <p:par>
                          <p:cTn id="8" fill="hold">
                            <p:stCondLst>
                              <p:cond delay="500"/>
                            </p:stCondLst>
                            <p:childTnLst>
                              <p:par>
                                <p:cTn id="9" presetID="22" presetClass="entr" presetSubtype="4" fill="hold" nodeType="afterEffect">
                                  <p:stCondLst>
                                    <p:cond delay="0"/>
                                  </p:stCondLst>
                                  <p:childTnLst>
                                    <p:set>
                                      <p:cBhvr>
                                        <p:cTn id="10" dur="1" fill="hold">
                                          <p:stCondLst>
                                            <p:cond delay="0"/>
                                          </p:stCondLst>
                                        </p:cTn>
                                        <p:tgtEl>
                                          <p:spTgt spid="11"/>
                                        </p:tgtEl>
                                        <p:attrNameLst>
                                          <p:attrName>style.visibility</p:attrName>
                                        </p:attrNameLst>
                                      </p:cBhvr>
                                      <p:to>
                                        <p:strVal val="visible"/>
                                      </p:to>
                                    </p:set>
                                    <p:animEffect transition="in" filter="wipe(down)">
                                      <p:cBhvr>
                                        <p:cTn id="11" dur="1000"/>
                                        <p:tgtEl>
                                          <p:spTgt spid="11"/>
                                        </p:tgtEl>
                                      </p:cBhvr>
                                    </p:animEffect>
                                  </p:childTnLst>
                                </p:cTn>
                              </p:par>
                            </p:childTnLst>
                          </p:cTn>
                        </p:par>
                        <p:par>
                          <p:cTn id="12" fill="hold">
                            <p:stCondLst>
                              <p:cond delay="1500"/>
                            </p:stCondLst>
                            <p:childTnLst>
                              <p:par>
                                <p:cTn id="13" presetID="10" presetClass="entr" presetSubtype="0" fill="hold" grpId="0" nodeType="afterEffect">
                                  <p:stCondLst>
                                    <p:cond delay="0"/>
                                  </p:stCondLst>
                                  <p:childTnLst>
                                    <p:set>
                                      <p:cBhvr>
                                        <p:cTn id="14" dur="1" fill="hold">
                                          <p:stCondLst>
                                            <p:cond delay="0"/>
                                          </p:stCondLst>
                                        </p:cTn>
                                        <p:tgtEl>
                                          <p:spTgt spid="14"/>
                                        </p:tgtEl>
                                        <p:attrNameLst>
                                          <p:attrName>style.visibility</p:attrName>
                                        </p:attrNameLst>
                                      </p:cBhvr>
                                      <p:to>
                                        <p:strVal val="visible"/>
                                      </p:to>
                                    </p:set>
                                    <p:animEffect transition="in" filter="fade">
                                      <p:cBhvr>
                                        <p:cTn id="15" dur="500"/>
                                        <p:tgtEl>
                                          <p:spTgt spid="14"/>
                                        </p:tgtEl>
                                      </p:cBhvr>
                                    </p:animEffect>
                                  </p:childTnLst>
                                </p:cTn>
                              </p:par>
                            </p:childTnLst>
                          </p:cTn>
                        </p:par>
                        <p:par>
                          <p:cTn id="16" fill="hold">
                            <p:stCondLst>
                              <p:cond delay="2000"/>
                            </p:stCondLst>
                            <p:childTnLst>
                              <p:par>
                                <p:cTn id="17" presetID="10" presetClass="entr" presetSubtype="0" fill="hold" grpId="0" nodeType="afterEffect">
                                  <p:stCondLst>
                                    <p:cond delay="0"/>
                                  </p:stCondLst>
                                  <p:childTnLst>
                                    <p:set>
                                      <p:cBhvr>
                                        <p:cTn id="18" dur="1" fill="hold">
                                          <p:stCondLst>
                                            <p:cond delay="0"/>
                                          </p:stCondLst>
                                        </p:cTn>
                                        <p:tgtEl>
                                          <p:spTgt spid="16"/>
                                        </p:tgtEl>
                                        <p:attrNameLst>
                                          <p:attrName>style.visibility</p:attrName>
                                        </p:attrNameLst>
                                      </p:cBhvr>
                                      <p:to>
                                        <p:strVal val="visible"/>
                                      </p:to>
                                    </p:set>
                                    <p:animEffect transition="in" filter="fade">
                                      <p:cBhvr>
                                        <p:cTn id="19" dur="500"/>
                                        <p:tgtEl>
                                          <p:spTgt spid="16"/>
                                        </p:tgtEl>
                                      </p:cBhvr>
                                    </p:animEffect>
                                  </p:childTnLst>
                                </p:cTn>
                              </p:par>
                            </p:childTnLst>
                          </p:cTn>
                        </p:par>
                        <p:par>
                          <p:cTn id="20" fill="hold">
                            <p:stCondLst>
                              <p:cond delay="2500"/>
                            </p:stCondLst>
                            <p:childTnLst>
                              <p:par>
                                <p:cTn id="21" presetID="10" presetClass="entr" presetSubtype="0" fill="hold" grpId="0" nodeType="afterEffect">
                                  <p:stCondLst>
                                    <p:cond delay="0"/>
                                  </p:stCondLst>
                                  <p:childTnLst>
                                    <p:set>
                                      <p:cBhvr>
                                        <p:cTn id="22" dur="1" fill="hold">
                                          <p:stCondLst>
                                            <p:cond delay="0"/>
                                          </p:stCondLst>
                                        </p:cTn>
                                        <p:tgtEl>
                                          <p:spTgt spid="17"/>
                                        </p:tgtEl>
                                        <p:attrNameLst>
                                          <p:attrName>style.visibility</p:attrName>
                                        </p:attrNameLst>
                                      </p:cBhvr>
                                      <p:to>
                                        <p:strVal val="visible"/>
                                      </p:to>
                                    </p:set>
                                    <p:animEffect transition="in" filter="fade">
                                      <p:cBhvr>
                                        <p:cTn id="23" dur="500"/>
                                        <p:tgtEl>
                                          <p:spTgt spid="17"/>
                                        </p:tgtEl>
                                      </p:cBhvr>
                                    </p:animEffect>
                                  </p:childTnLst>
                                </p:cTn>
                              </p:par>
                            </p:childTnLst>
                          </p:cTn>
                        </p:par>
                        <p:par>
                          <p:cTn id="24" fill="hold">
                            <p:stCondLst>
                              <p:cond delay="3000"/>
                            </p:stCondLst>
                            <p:childTnLst>
                              <p:par>
                                <p:cTn id="25" presetID="10" presetClass="entr" presetSubtype="0" fill="hold" grpId="0" nodeType="afterEffect">
                                  <p:stCondLst>
                                    <p:cond delay="0"/>
                                  </p:stCondLst>
                                  <p:childTnLst>
                                    <p:set>
                                      <p:cBhvr>
                                        <p:cTn id="26" dur="1" fill="hold">
                                          <p:stCondLst>
                                            <p:cond delay="0"/>
                                          </p:stCondLst>
                                        </p:cTn>
                                        <p:tgtEl>
                                          <p:spTgt spid="15"/>
                                        </p:tgtEl>
                                        <p:attrNameLst>
                                          <p:attrName>style.visibility</p:attrName>
                                        </p:attrNameLst>
                                      </p:cBhvr>
                                      <p:to>
                                        <p:strVal val="visible"/>
                                      </p:to>
                                    </p:set>
                                    <p:animEffect transition="in" filter="fade">
                                      <p:cBhvr>
                                        <p:cTn id="27"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P spid="15" grpId="0"/>
      <p:bldP spid="16" grpId="0"/>
      <p:bldP spid="17"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914400" y="44624"/>
            <a:ext cx="7772400" cy="914400"/>
          </a:xfrm>
        </p:spPr>
        <p:txBody>
          <a:bodyPr/>
          <a:lstStyle/>
          <a:p>
            <a:r>
              <a:rPr lang="en-GB" dirty="0" smtClean="0"/>
              <a:t>Roman conquest A.D. 43</a:t>
            </a:r>
            <a:endParaRPr lang="en-GB" dirty="0"/>
          </a:p>
        </p:txBody>
      </p:sp>
      <p:sp>
        <p:nvSpPr>
          <p:cNvPr id="5" name="Content Placeholder 2"/>
          <p:cNvSpPr>
            <a:spLocks noGrp="1"/>
          </p:cNvSpPr>
          <p:nvPr>
            <p:ph idx="1"/>
          </p:nvPr>
        </p:nvSpPr>
        <p:spPr>
          <a:xfrm>
            <a:off x="3470274" y="764704"/>
            <a:ext cx="5216525" cy="5004048"/>
          </a:xfrm>
        </p:spPr>
        <p:txBody>
          <a:bodyPr>
            <a:normAutofit/>
          </a:bodyPr>
          <a:lstStyle/>
          <a:p>
            <a:r>
              <a:rPr lang="en-GB" sz="2400" dirty="0" smtClean="0"/>
              <a:t>Control // Fosse Way // Frontier</a:t>
            </a:r>
            <a:endParaRPr lang="en-GB" sz="2400" dirty="0"/>
          </a:p>
        </p:txBody>
      </p:sp>
      <p:pic>
        <p:nvPicPr>
          <p:cNvPr id="6" name="Picture 5"/>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rot="528087">
            <a:off x="3579588" y="1627854"/>
            <a:ext cx="5083441" cy="4869159"/>
          </a:xfrm>
          <a:prstGeom prst="rect">
            <a:avLst/>
          </a:prstGeom>
        </p:spPr>
      </p:pic>
      <p:sp>
        <p:nvSpPr>
          <p:cNvPr id="9" name="TextBox 8"/>
          <p:cNvSpPr txBox="1"/>
          <p:nvPr/>
        </p:nvSpPr>
        <p:spPr>
          <a:xfrm>
            <a:off x="4788024" y="5589240"/>
            <a:ext cx="2232248" cy="400110"/>
          </a:xfrm>
          <a:prstGeom prst="rect">
            <a:avLst/>
          </a:prstGeom>
          <a:noFill/>
        </p:spPr>
        <p:txBody>
          <a:bodyPr wrap="square" rtlCol="0">
            <a:spAutoFit/>
          </a:bodyPr>
          <a:lstStyle/>
          <a:p>
            <a:r>
              <a:rPr lang="en-GB" sz="2000" b="1" dirty="0" smtClean="0">
                <a:solidFill>
                  <a:srgbClr val="FF0000"/>
                </a:solidFill>
                <a:effectLst>
                  <a:outerShdw blurRad="38100" dist="38100" dir="2700000" algn="tl">
                    <a:srgbClr val="000000">
                      <a:alpha val="43137"/>
                    </a:srgbClr>
                  </a:outerShdw>
                </a:effectLst>
              </a:rPr>
              <a:t>EXETER</a:t>
            </a:r>
            <a:endParaRPr lang="en-GB" sz="2000" b="1" dirty="0">
              <a:solidFill>
                <a:srgbClr val="FF0000"/>
              </a:solidFill>
              <a:effectLst>
                <a:outerShdw blurRad="38100" dist="38100" dir="2700000" algn="tl">
                  <a:srgbClr val="000000">
                    <a:alpha val="43137"/>
                  </a:srgbClr>
                </a:outerShdw>
              </a:effectLst>
            </a:endParaRPr>
          </a:p>
        </p:txBody>
      </p:sp>
      <p:sp>
        <p:nvSpPr>
          <p:cNvPr id="11" name="TextBox 10"/>
          <p:cNvSpPr txBox="1"/>
          <p:nvPr/>
        </p:nvSpPr>
        <p:spPr>
          <a:xfrm>
            <a:off x="5508104" y="4941168"/>
            <a:ext cx="2232248" cy="400110"/>
          </a:xfrm>
          <a:prstGeom prst="rect">
            <a:avLst/>
          </a:prstGeom>
          <a:noFill/>
        </p:spPr>
        <p:txBody>
          <a:bodyPr wrap="square" rtlCol="0">
            <a:spAutoFit/>
          </a:bodyPr>
          <a:lstStyle/>
          <a:p>
            <a:r>
              <a:rPr lang="en-GB" sz="2000" b="1" dirty="0" smtClean="0">
                <a:solidFill>
                  <a:srgbClr val="FF0000"/>
                </a:solidFill>
                <a:effectLst>
                  <a:outerShdw blurRad="38100" dist="38100" dir="2700000" algn="tl">
                    <a:srgbClr val="000000">
                      <a:alpha val="43137"/>
                    </a:srgbClr>
                  </a:outerShdw>
                </a:effectLst>
              </a:rPr>
              <a:t>  BATH</a:t>
            </a:r>
            <a:endParaRPr lang="en-GB" sz="2000" b="1" dirty="0">
              <a:solidFill>
                <a:srgbClr val="FF0000"/>
              </a:solidFill>
              <a:effectLst>
                <a:outerShdw blurRad="38100" dist="38100" dir="2700000" algn="tl">
                  <a:srgbClr val="000000">
                    <a:alpha val="43137"/>
                  </a:srgbClr>
                </a:outerShdw>
              </a:effectLst>
            </a:endParaRPr>
          </a:p>
        </p:txBody>
      </p:sp>
      <p:sp>
        <p:nvSpPr>
          <p:cNvPr id="12" name="TextBox 11"/>
          <p:cNvSpPr txBox="1"/>
          <p:nvPr/>
        </p:nvSpPr>
        <p:spPr>
          <a:xfrm>
            <a:off x="5930966" y="4541058"/>
            <a:ext cx="2232248" cy="400110"/>
          </a:xfrm>
          <a:prstGeom prst="rect">
            <a:avLst/>
          </a:prstGeom>
          <a:noFill/>
        </p:spPr>
        <p:txBody>
          <a:bodyPr wrap="square" rtlCol="0">
            <a:spAutoFit/>
          </a:bodyPr>
          <a:lstStyle/>
          <a:p>
            <a:r>
              <a:rPr lang="en-GB" sz="2000" b="1" dirty="0" smtClean="0">
                <a:solidFill>
                  <a:srgbClr val="FF0000"/>
                </a:solidFill>
                <a:effectLst>
                  <a:outerShdw blurRad="38100" dist="38100" dir="2700000" algn="tl">
                    <a:srgbClr val="000000">
                      <a:alpha val="43137"/>
                    </a:srgbClr>
                  </a:outerShdw>
                </a:effectLst>
              </a:rPr>
              <a:t>  CIRENCESTER</a:t>
            </a:r>
            <a:endParaRPr lang="en-GB" sz="2000" b="1" dirty="0">
              <a:solidFill>
                <a:srgbClr val="FF0000"/>
              </a:solidFill>
              <a:effectLst>
                <a:outerShdw blurRad="38100" dist="38100" dir="2700000" algn="tl">
                  <a:srgbClr val="000000">
                    <a:alpha val="43137"/>
                  </a:srgbClr>
                </a:outerShdw>
              </a:effectLst>
            </a:endParaRPr>
          </a:p>
        </p:txBody>
      </p:sp>
      <p:cxnSp>
        <p:nvCxnSpPr>
          <p:cNvPr id="14" name="Straight Connector 13"/>
          <p:cNvCxnSpPr/>
          <p:nvPr/>
        </p:nvCxnSpPr>
        <p:spPr>
          <a:xfrm flipV="1">
            <a:off x="5076056" y="3140968"/>
            <a:ext cx="2304256" cy="2448272"/>
          </a:xfrm>
          <a:prstGeom prst="line">
            <a:avLst/>
          </a:prstGeom>
          <a:ln w="76200">
            <a:solidFill>
              <a:srgbClr val="FF0000"/>
            </a:solidFill>
          </a:ln>
        </p:spPr>
        <p:style>
          <a:lnRef idx="1">
            <a:schemeClr val="accent1"/>
          </a:lnRef>
          <a:fillRef idx="0">
            <a:schemeClr val="accent1"/>
          </a:fillRef>
          <a:effectRef idx="0">
            <a:schemeClr val="accent1"/>
          </a:effectRef>
          <a:fontRef idx="minor">
            <a:schemeClr val="tx1"/>
          </a:fontRef>
        </p:style>
      </p:cxnSp>
      <p:sp>
        <p:nvSpPr>
          <p:cNvPr id="15" name="TextBox 14"/>
          <p:cNvSpPr txBox="1"/>
          <p:nvPr/>
        </p:nvSpPr>
        <p:spPr>
          <a:xfrm>
            <a:off x="7092280" y="3429000"/>
            <a:ext cx="2232248" cy="400110"/>
          </a:xfrm>
          <a:prstGeom prst="rect">
            <a:avLst/>
          </a:prstGeom>
          <a:noFill/>
        </p:spPr>
        <p:txBody>
          <a:bodyPr wrap="square" rtlCol="0">
            <a:spAutoFit/>
          </a:bodyPr>
          <a:lstStyle/>
          <a:p>
            <a:r>
              <a:rPr lang="en-GB" sz="2000" b="1" dirty="0" smtClean="0">
                <a:solidFill>
                  <a:srgbClr val="FF0000"/>
                </a:solidFill>
                <a:effectLst>
                  <a:outerShdw blurRad="38100" dist="38100" dir="2700000" algn="tl">
                    <a:srgbClr val="000000">
                      <a:alpha val="43137"/>
                    </a:srgbClr>
                  </a:outerShdw>
                </a:effectLst>
              </a:rPr>
              <a:t>LINCOLN</a:t>
            </a:r>
            <a:endParaRPr lang="en-GB" sz="2000" b="1" dirty="0">
              <a:solidFill>
                <a:srgbClr val="FF0000"/>
              </a:solidFill>
              <a:effectLst>
                <a:outerShdw blurRad="38100" dist="38100" dir="2700000" algn="tl">
                  <a:srgbClr val="000000">
                    <a:alpha val="43137"/>
                  </a:srgbClr>
                </a:outerShdw>
              </a:effectLst>
            </a:endParaRPr>
          </a:p>
        </p:txBody>
      </p:sp>
      <p:pic>
        <p:nvPicPr>
          <p:cNvPr id="13" name="Picture 2" descr="C:\Eigene Dateien\TEACHING MATERIAL\CITIES &amp; SETTLEMENTS\Trade\Transport Fosse Way.JP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27188" y="1267611"/>
            <a:ext cx="9144000" cy="31099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16" name="TextBox 15"/>
          <p:cNvSpPr txBox="1"/>
          <p:nvPr/>
        </p:nvSpPr>
        <p:spPr>
          <a:xfrm rot="21172322">
            <a:off x="767946" y="4682503"/>
            <a:ext cx="2381389" cy="1631216"/>
          </a:xfrm>
          <a:prstGeom prst="rect">
            <a:avLst/>
          </a:prstGeom>
          <a:noFill/>
        </p:spPr>
        <p:txBody>
          <a:bodyPr wrap="square" rtlCol="0">
            <a:spAutoFit/>
          </a:bodyPr>
          <a:lstStyle/>
          <a:p>
            <a:pPr marL="0" lvl="1"/>
            <a:r>
              <a:rPr lang="en-GB" sz="2000" i="1" dirty="0"/>
              <a:t>From Lincoln </a:t>
            </a:r>
            <a:r>
              <a:rPr lang="en-GB" sz="2000" i="1" dirty="0" smtClean="0"/>
              <a:t/>
            </a:r>
            <a:br>
              <a:rPr lang="en-GB" sz="2000" i="1" dirty="0" smtClean="0"/>
            </a:br>
            <a:r>
              <a:rPr lang="en-GB" sz="2000" i="1" dirty="0" smtClean="0"/>
              <a:t>to </a:t>
            </a:r>
            <a:r>
              <a:rPr lang="en-GB" sz="2000" i="1" dirty="0" err="1"/>
              <a:t>Ilchester</a:t>
            </a:r>
            <a:r>
              <a:rPr lang="en-GB" sz="2000" i="1" dirty="0"/>
              <a:t>:  </a:t>
            </a:r>
            <a:r>
              <a:rPr lang="en-GB" sz="2000" i="1" dirty="0" smtClean="0"/>
              <a:t/>
            </a:r>
            <a:br>
              <a:rPr lang="en-GB" sz="2000" i="1" dirty="0" smtClean="0"/>
            </a:br>
            <a:r>
              <a:rPr lang="en-GB" sz="2000" i="1" dirty="0" smtClean="0"/>
              <a:t>293 </a:t>
            </a:r>
            <a:r>
              <a:rPr lang="en-GB" sz="2000" i="1" dirty="0"/>
              <a:t>km: less than </a:t>
            </a:r>
            <a:r>
              <a:rPr lang="en-GB" sz="2000" i="1" dirty="0" smtClean="0"/>
              <a:t/>
            </a:r>
            <a:br>
              <a:rPr lang="en-GB" sz="2000" i="1" dirty="0" smtClean="0"/>
            </a:br>
            <a:r>
              <a:rPr lang="en-GB" sz="2000" i="1" dirty="0" smtClean="0"/>
              <a:t>10 </a:t>
            </a:r>
            <a:r>
              <a:rPr lang="en-GB" sz="2000" i="1" dirty="0"/>
              <a:t>km </a:t>
            </a:r>
            <a:r>
              <a:rPr lang="en-GB" sz="2000" i="1" dirty="0" smtClean="0"/>
              <a:t>variation from a </a:t>
            </a:r>
            <a:r>
              <a:rPr lang="en-GB" sz="2000" i="1" dirty="0"/>
              <a:t>straight </a:t>
            </a:r>
            <a:r>
              <a:rPr lang="en-GB" sz="2000" i="1" dirty="0" smtClean="0"/>
              <a:t>line</a:t>
            </a:r>
            <a:endParaRPr lang="en-GB" dirty="0"/>
          </a:p>
        </p:txBody>
      </p:sp>
      <p:pic>
        <p:nvPicPr>
          <p:cNvPr id="17" name="Picture 13" descr="C:\Eigene Dateien\TEACHING MATERIAL\CITIES &amp; SETTLEMENTS\Trade\Transport Kutsche.JPG"/>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rot="20976166">
            <a:off x="157839" y="3328307"/>
            <a:ext cx="4943725" cy="2846311"/>
          </a:xfrm>
          <a:prstGeom prst="rect">
            <a:avLst/>
          </a:prstGeom>
          <a:ln/>
        </p:spPr>
        <p:style>
          <a:lnRef idx="1">
            <a:schemeClr val="accent2"/>
          </a:lnRef>
          <a:fillRef idx="3">
            <a:schemeClr val="accent2"/>
          </a:fillRef>
          <a:effectRef idx="2">
            <a:schemeClr val="accent2"/>
          </a:effectRef>
          <a:fontRef idx="minor">
            <a:schemeClr val="lt1"/>
          </a:fontRef>
        </p:style>
      </p:pic>
      <p:sp>
        <p:nvSpPr>
          <p:cNvPr id="18" name="Content Placeholder 2"/>
          <p:cNvSpPr txBox="1">
            <a:spLocks/>
          </p:cNvSpPr>
          <p:nvPr/>
        </p:nvSpPr>
        <p:spPr>
          <a:xfrm>
            <a:off x="734479" y="5258798"/>
            <a:ext cx="5216525" cy="478626"/>
          </a:xfrm>
          <a:prstGeom prst="rect">
            <a:avLst/>
          </a:prstGeom>
        </p:spPr>
        <p:txBody>
          <a:bodyPr vert="horz">
            <a:normAutofit/>
          </a:bodyPr>
          <a:lstStyle>
            <a:lvl1pPr marL="411480" indent="-342900" algn="l" rtl="0" eaLnBrk="1" latinLnBrk="0" hangingPunct="1">
              <a:spcBef>
                <a:spcPts val="700"/>
              </a:spcBef>
              <a:buClr>
                <a:schemeClr val="tx2"/>
              </a:buClr>
              <a:buSzPct val="95000"/>
              <a:buFont typeface="Wingdings"/>
              <a:buChar char=""/>
              <a:defRPr kumimoji="0" sz="3000" kern="1200">
                <a:solidFill>
                  <a:schemeClr val="tx1"/>
                </a:solidFill>
                <a:latin typeface="+mn-lt"/>
                <a:ea typeface="+mn-ea"/>
                <a:cs typeface="+mn-cs"/>
              </a:defRPr>
            </a:lvl1pPr>
            <a:lvl2pPr marL="740664" indent="-285750" algn="l" rtl="0" eaLnBrk="1" latinLnBrk="0" hangingPunct="1">
              <a:spcBef>
                <a:spcPct val="20000"/>
              </a:spcBef>
              <a:buClr>
                <a:schemeClr val="accent2"/>
              </a:buClr>
              <a:buSzPct val="90000"/>
              <a:buFont typeface="Wingdings"/>
              <a:buChar char=""/>
              <a:defRPr kumimoji="0" sz="2600" kern="1200">
                <a:solidFill>
                  <a:schemeClr val="tx1"/>
                </a:solidFill>
                <a:latin typeface="+mn-lt"/>
                <a:ea typeface="+mn-ea"/>
                <a:cs typeface="+mn-cs"/>
              </a:defRPr>
            </a:lvl2pPr>
            <a:lvl3pPr marL="996696" indent="-228600" algn="l" rtl="0" eaLnBrk="1" latinLnBrk="0" hangingPunct="1">
              <a:spcBef>
                <a:spcPct val="20000"/>
              </a:spcBef>
              <a:buClr>
                <a:schemeClr val="accent2"/>
              </a:buClr>
              <a:buFont typeface="Wingdings 2"/>
              <a:buChar char=""/>
              <a:defRPr kumimoji="0" sz="2400" kern="1200">
                <a:solidFill>
                  <a:schemeClr val="tx1"/>
                </a:solidFill>
                <a:latin typeface="+mn-lt"/>
                <a:ea typeface="+mn-ea"/>
                <a:cs typeface="+mn-cs"/>
              </a:defRPr>
            </a:lvl3pPr>
            <a:lvl4pPr marL="1261872" indent="-228600" algn="l" rtl="0" eaLnBrk="1" latinLnBrk="0" hangingPunct="1">
              <a:spcBef>
                <a:spcPct val="20000"/>
              </a:spcBef>
              <a:buClr>
                <a:schemeClr val="accent3"/>
              </a:buClr>
              <a:buFont typeface="Wingdings 3"/>
              <a:buChar char=""/>
              <a:defRPr kumimoji="0" sz="2200" kern="1200">
                <a:solidFill>
                  <a:schemeClr val="tx1"/>
                </a:solidFill>
                <a:latin typeface="+mn-lt"/>
                <a:ea typeface="+mn-ea"/>
                <a:cs typeface="+mn-cs"/>
              </a:defRPr>
            </a:lvl4pPr>
            <a:lvl5pPr marL="1481328" indent="-210312" algn="l" rtl="0" eaLnBrk="1" latinLnBrk="0" hangingPunct="1">
              <a:spcBef>
                <a:spcPct val="20000"/>
              </a:spcBef>
              <a:buClr>
                <a:schemeClr val="accent3"/>
              </a:buClr>
              <a:buFont typeface="Wingdings 2"/>
              <a:buChar char=""/>
              <a:defRPr kumimoji="0" sz="2000" kern="1200">
                <a:solidFill>
                  <a:schemeClr val="tx1"/>
                </a:solidFill>
                <a:latin typeface="+mn-lt"/>
                <a:ea typeface="+mn-ea"/>
                <a:cs typeface="+mn-cs"/>
              </a:defRPr>
            </a:lvl5pPr>
            <a:lvl6pPr marL="1709928" indent="-210312" algn="l" rtl="0" eaLnBrk="1" latinLnBrk="0" hangingPunct="1">
              <a:spcBef>
                <a:spcPct val="20000"/>
              </a:spcBef>
              <a:buClr>
                <a:schemeClr val="accent3"/>
              </a:buClr>
              <a:buFont typeface="Wingdings 2"/>
              <a:buChar char=""/>
              <a:defRPr kumimoji="0" sz="1800" kern="1200">
                <a:solidFill>
                  <a:schemeClr val="tx1"/>
                </a:solidFill>
                <a:latin typeface="+mn-lt"/>
                <a:ea typeface="+mn-ea"/>
                <a:cs typeface="+mn-cs"/>
              </a:defRPr>
            </a:lvl6pPr>
            <a:lvl7pPr marL="1901952" indent="-182880" algn="l" rtl="0" eaLnBrk="1" latinLnBrk="0" hangingPunct="1">
              <a:spcBef>
                <a:spcPct val="20000"/>
              </a:spcBef>
              <a:buClr>
                <a:schemeClr val="accent4"/>
              </a:buClr>
              <a:buFont typeface="Wingdings 2"/>
              <a:buChar char=""/>
              <a:defRPr kumimoji="0" sz="1600" kern="1200">
                <a:solidFill>
                  <a:schemeClr val="tx1"/>
                </a:solidFill>
                <a:latin typeface="+mn-lt"/>
                <a:ea typeface="+mn-ea"/>
                <a:cs typeface="+mn-cs"/>
              </a:defRPr>
            </a:lvl7pPr>
            <a:lvl8pPr marL="2093976" indent="-182880" algn="l" rtl="0" eaLnBrk="1" latinLnBrk="0" hangingPunct="1">
              <a:spcBef>
                <a:spcPct val="20000"/>
              </a:spcBef>
              <a:buClr>
                <a:schemeClr val="accent4"/>
              </a:buClr>
              <a:buFont typeface="Wingdings 2"/>
              <a:buChar char=""/>
              <a:defRPr kumimoji="0" sz="1600" kern="1200">
                <a:solidFill>
                  <a:schemeClr val="tx1"/>
                </a:solidFill>
                <a:latin typeface="+mn-lt"/>
                <a:ea typeface="+mn-ea"/>
                <a:cs typeface="+mn-cs"/>
              </a:defRPr>
            </a:lvl8pPr>
            <a:lvl9pPr marL="2286000" indent="-182880" algn="l" rtl="0" eaLnBrk="1" latinLnBrk="0" hangingPunct="1">
              <a:spcBef>
                <a:spcPct val="20000"/>
              </a:spcBef>
              <a:buClr>
                <a:schemeClr val="accent4"/>
              </a:buClr>
              <a:buFont typeface="Wingdings 2"/>
              <a:buChar char=""/>
              <a:defRPr kumimoji="0" sz="1600" kern="1200">
                <a:solidFill>
                  <a:schemeClr val="tx1"/>
                </a:solidFill>
                <a:latin typeface="+mn-lt"/>
                <a:ea typeface="+mn-ea"/>
                <a:cs typeface="+mn-cs"/>
              </a:defRPr>
            </a:lvl9pPr>
            <a:extLst/>
          </a:lstStyle>
          <a:p>
            <a:r>
              <a:rPr lang="en-GB" sz="2400" dirty="0" smtClean="0">
                <a:solidFill>
                  <a:srgbClr val="FFFF00"/>
                </a:solidFill>
              </a:rPr>
              <a:t>Infrastructure</a:t>
            </a:r>
            <a:endParaRPr lang="en-GB" sz="2400" dirty="0">
              <a:solidFill>
                <a:srgbClr val="FFFF00"/>
              </a:solidFill>
            </a:endParaRPr>
          </a:p>
        </p:txBody>
      </p:sp>
    </p:spTree>
    <p:extLst>
      <p:ext uri="{BB962C8B-B14F-4D97-AF65-F5344CB8AC3E}">
        <p14:creationId xmlns:p14="http://schemas.microsoft.com/office/powerpoint/2010/main" xmlns="" val="196501543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nodeType="after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circle(in)">
                                      <p:cBhvr>
                                        <p:cTn id="7" dur="200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17"/>
                                        </p:tgtEl>
                                        <p:attrNameLst>
                                          <p:attrName>style.visibility</p:attrName>
                                        </p:attrNameLst>
                                      </p:cBhvr>
                                      <p:to>
                                        <p:strVal val="visible"/>
                                      </p:to>
                                    </p:set>
                                    <p:animEffect transition="in" filter="fade">
                                      <p:cBhvr>
                                        <p:cTn id="12" dur="1000"/>
                                        <p:tgtEl>
                                          <p:spTgt spid="17"/>
                                        </p:tgtEl>
                                      </p:cBhvr>
                                    </p:animEffect>
                                    <p:anim calcmode="lin" valueType="num">
                                      <p:cBhvr>
                                        <p:cTn id="13" dur="1000" fill="hold"/>
                                        <p:tgtEl>
                                          <p:spTgt spid="17"/>
                                        </p:tgtEl>
                                        <p:attrNameLst>
                                          <p:attrName>ppt_x</p:attrName>
                                        </p:attrNameLst>
                                      </p:cBhvr>
                                      <p:tavLst>
                                        <p:tav tm="0">
                                          <p:val>
                                            <p:strVal val="#ppt_x"/>
                                          </p:val>
                                        </p:tav>
                                        <p:tav tm="100000">
                                          <p:val>
                                            <p:strVal val="#ppt_x"/>
                                          </p:val>
                                        </p:tav>
                                      </p:tavLst>
                                    </p:anim>
                                    <p:anim calcmode="lin" valueType="num">
                                      <p:cBhvr>
                                        <p:cTn id="14" dur="1000" fill="hold"/>
                                        <p:tgtEl>
                                          <p:spTgt spid="17"/>
                                        </p:tgtEl>
                                        <p:attrNameLst>
                                          <p:attrName>ppt_y</p:attrName>
                                        </p:attrNameLst>
                                      </p:cBhvr>
                                      <p:tavLst>
                                        <p:tav tm="0">
                                          <p:val>
                                            <p:strVal val="#ppt_y+.1"/>
                                          </p:val>
                                        </p:tav>
                                        <p:tav tm="100000">
                                          <p:val>
                                            <p:strVal val="#ppt_y"/>
                                          </p:val>
                                        </p:tav>
                                      </p:tavLst>
                                    </p:anim>
                                  </p:childTnLst>
                                </p:cTn>
                              </p:par>
                            </p:childTnLst>
                          </p:cTn>
                        </p:par>
                        <p:par>
                          <p:cTn id="15" fill="hold">
                            <p:stCondLst>
                              <p:cond delay="1000"/>
                            </p:stCondLst>
                            <p:childTnLst>
                              <p:par>
                                <p:cTn id="16" presetID="10" presetClass="entr" presetSubtype="0" fill="hold" grpId="0" nodeType="afterEffect">
                                  <p:stCondLst>
                                    <p:cond delay="0"/>
                                  </p:stCondLst>
                                  <p:childTnLst>
                                    <p:set>
                                      <p:cBhvr>
                                        <p:cTn id="17" dur="1" fill="hold">
                                          <p:stCondLst>
                                            <p:cond delay="0"/>
                                          </p:stCondLst>
                                        </p:cTn>
                                        <p:tgtEl>
                                          <p:spTgt spid="18"/>
                                        </p:tgtEl>
                                        <p:attrNameLst>
                                          <p:attrName>style.visibility</p:attrName>
                                        </p:attrNameLst>
                                      </p:cBhvr>
                                      <p:to>
                                        <p:strVal val="visible"/>
                                      </p:to>
                                    </p:set>
                                    <p:animEffect transition="in" filter="fade">
                                      <p:cBhvr>
                                        <p:cTn id="18"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914400" y="44624"/>
            <a:ext cx="7772400" cy="914400"/>
          </a:xfrm>
        </p:spPr>
        <p:txBody>
          <a:bodyPr/>
          <a:lstStyle/>
          <a:p>
            <a:r>
              <a:rPr lang="en-GB" dirty="0" smtClean="0"/>
              <a:t>Roman conquest A.D. 43</a:t>
            </a:r>
            <a:endParaRPr lang="en-GB" dirty="0"/>
          </a:p>
        </p:txBody>
      </p:sp>
      <p:pic>
        <p:nvPicPr>
          <p:cNvPr id="6" name="Picture 5"/>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rot="528087">
            <a:off x="3579588" y="1627854"/>
            <a:ext cx="5083441" cy="4869159"/>
          </a:xfrm>
          <a:prstGeom prst="rect">
            <a:avLst/>
          </a:prstGeom>
        </p:spPr>
      </p:pic>
      <p:sp>
        <p:nvSpPr>
          <p:cNvPr id="8" name="Oval 7"/>
          <p:cNvSpPr/>
          <p:nvPr/>
        </p:nvSpPr>
        <p:spPr>
          <a:xfrm>
            <a:off x="6660232" y="5373216"/>
            <a:ext cx="504056" cy="504056"/>
          </a:xfrm>
          <a:prstGeom prst="ellipse">
            <a:avLst/>
          </a:prstGeom>
          <a:solidFill>
            <a:schemeClr val="accent1">
              <a:alpha val="48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Content Placeholder 2"/>
          <p:cNvSpPr>
            <a:spLocks noGrp="1"/>
          </p:cNvSpPr>
          <p:nvPr>
            <p:ph idx="1"/>
          </p:nvPr>
        </p:nvSpPr>
        <p:spPr>
          <a:xfrm>
            <a:off x="3470274" y="764704"/>
            <a:ext cx="5216525" cy="5004048"/>
          </a:xfrm>
        </p:spPr>
        <p:txBody>
          <a:bodyPr>
            <a:normAutofit/>
          </a:bodyPr>
          <a:lstStyle/>
          <a:p>
            <a:r>
              <a:rPr lang="en-GB" sz="2400" dirty="0" err="1" smtClean="0"/>
              <a:t>rex</a:t>
            </a:r>
            <a:r>
              <a:rPr lang="en-GB" sz="2400" dirty="0" smtClean="0"/>
              <a:t> </a:t>
            </a:r>
            <a:r>
              <a:rPr lang="en-GB" sz="2400" dirty="0" err="1" smtClean="0"/>
              <a:t>magnus</a:t>
            </a:r>
            <a:r>
              <a:rPr lang="en-GB" sz="2400" dirty="0"/>
              <a:t> </a:t>
            </a:r>
            <a:r>
              <a:rPr lang="en-GB" sz="2400" dirty="0" smtClean="0"/>
              <a:t>of Britain: </a:t>
            </a:r>
            <a:r>
              <a:rPr lang="en-GB" sz="2400" dirty="0" err="1" smtClean="0"/>
              <a:t>Togidubnus</a:t>
            </a:r>
            <a:endParaRPr lang="en-GB" sz="2400" dirty="0" smtClean="0"/>
          </a:p>
          <a:p>
            <a:r>
              <a:rPr lang="en-GB" sz="2400" dirty="0" smtClean="0"/>
              <a:t>palace of </a:t>
            </a:r>
            <a:r>
              <a:rPr lang="en-GB" sz="2400" dirty="0" err="1" smtClean="0"/>
              <a:t>Fishbourne</a:t>
            </a:r>
            <a:endParaRPr lang="en-GB" sz="2400" dirty="0"/>
          </a:p>
        </p:txBody>
      </p:sp>
      <p:pic>
        <p:nvPicPr>
          <p:cNvPr id="9" name="Picture 8"/>
          <p:cNvPicPr>
            <a:picLocks noChangeAspect="1" noChangeArrowheads="1"/>
          </p:cNvPicPr>
          <p:nvPr/>
        </p:nvPicPr>
        <p:blipFill>
          <a:blip r:embed="rId3" cstate="print"/>
          <a:srcRect/>
          <a:stretch>
            <a:fillRect/>
          </a:stretch>
        </p:blipFill>
        <p:spPr bwMode="auto">
          <a:xfrm>
            <a:off x="539552" y="1905529"/>
            <a:ext cx="5581756" cy="3242965"/>
          </a:xfrm>
          <a:prstGeom prst="rect">
            <a:avLst/>
          </a:prstGeom>
          <a:noFill/>
          <a:ln w="9525">
            <a:noFill/>
            <a:miter lim="800000"/>
            <a:headEnd/>
            <a:tailEnd/>
          </a:ln>
        </p:spPr>
      </p:pic>
      <p:sp>
        <p:nvSpPr>
          <p:cNvPr id="10" name="Snip Single Corner Rectangle 9"/>
          <p:cNvSpPr/>
          <p:nvPr/>
        </p:nvSpPr>
        <p:spPr>
          <a:xfrm>
            <a:off x="827584" y="3527011"/>
            <a:ext cx="5040560" cy="406045"/>
          </a:xfrm>
          <a:prstGeom prst="snip1Rect">
            <a:avLst/>
          </a:prstGeom>
          <a:solidFill>
            <a:schemeClr val="accent1">
              <a:alpha val="31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Content Placeholder 2"/>
          <p:cNvSpPr txBox="1">
            <a:spLocks/>
          </p:cNvSpPr>
          <p:nvPr/>
        </p:nvSpPr>
        <p:spPr>
          <a:xfrm>
            <a:off x="251520" y="5301208"/>
            <a:ext cx="3655231" cy="1296144"/>
          </a:xfrm>
          <a:prstGeom prst="rect">
            <a:avLst/>
          </a:prstGeom>
        </p:spPr>
        <p:txBody>
          <a:bodyPr vert="horz">
            <a:normAutofit fontScale="92500" lnSpcReduction="10000"/>
          </a:bodyPr>
          <a:lstStyle>
            <a:lvl1pPr marL="411480" indent="-342900" algn="l" rtl="0" eaLnBrk="1" latinLnBrk="0" hangingPunct="1">
              <a:spcBef>
                <a:spcPts val="700"/>
              </a:spcBef>
              <a:buClr>
                <a:schemeClr val="tx2"/>
              </a:buClr>
              <a:buSzPct val="95000"/>
              <a:buFont typeface="Wingdings"/>
              <a:buChar char=""/>
              <a:defRPr kumimoji="0" sz="3000" kern="1200">
                <a:solidFill>
                  <a:schemeClr val="tx1"/>
                </a:solidFill>
                <a:latin typeface="+mn-lt"/>
                <a:ea typeface="+mn-ea"/>
                <a:cs typeface="+mn-cs"/>
              </a:defRPr>
            </a:lvl1pPr>
            <a:lvl2pPr marL="740664" indent="-285750" algn="l" rtl="0" eaLnBrk="1" latinLnBrk="0" hangingPunct="1">
              <a:spcBef>
                <a:spcPct val="20000"/>
              </a:spcBef>
              <a:buClr>
                <a:schemeClr val="accent2"/>
              </a:buClr>
              <a:buSzPct val="90000"/>
              <a:buFont typeface="Wingdings"/>
              <a:buChar char=""/>
              <a:defRPr kumimoji="0" sz="2600" kern="1200">
                <a:solidFill>
                  <a:schemeClr val="tx1"/>
                </a:solidFill>
                <a:latin typeface="+mn-lt"/>
                <a:ea typeface="+mn-ea"/>
                <a:cs typeface="+mn-cs"/>
              </a:defRPr>
            </a:lvl2pPr>
            <a:lvl3pPr marL="996696" indent="-228600" algn="l" rtl="0" eaLnBrk="1" latinLnBrk="0" hangingPunct="1">
              <a:spcBef>
                <a:spcPct val="20000"/>
              </a:spcBef>
              <a:buClr>
                <a:schemeClr val="accent2"/>
              </a:buClr>
              <a:buFont typeface="Wingdings 2"/>
              <a:buChar char=""/>
              <a:defRPr kumimoji="0" sz="2400" kern="1200">
                <a:solidFill>
                  <a:schemeClr val="tx1"/>
                </a:solidFill>
                <a:latin typeface="+mn-lt"/>
                <a:ea typeface="+mn-ea"/>
                <a:cs typeface="+mn-cs"/>
              </a:defRPr>
            </a:lvl3pPr>
            <a:lvl4pPr marL="1261872" indent="-228600" algn="l" rtl="0" eaLnBrk="1" latinLnBrk="0" hangingPunct="1">
              <a:spcBef>
                <a:spcPct val="20000"/>
              </a:spcBef>
              <a:buClr>
                <a:schemeClr val="accent3"/>
              </a:buClr>
              <a:buFont typeface="Wingdings 3"/>
              <a:buChar char=""/>
              <a:defRPr kumimoji="0" sz="2200" kern="1200">
                <a:solidFill>
                  <a:schemeClr val="tx1"/>
                </a:solidFill>
                <a:latin typeface="+mn-lt"/>
                <a:ea typeface="+mn-ea"/>
                <a:cs typeface="+mn-cs"/>
              </a:defRPr>
            </a:lvl4pPr>
            <a:lvl5pPr marL="1481328" indent="-210312" algn="l" rtl="0" eaLnBrk="1" latinLnBrk="0" hangingPunct="1">
              <a:spcBef>
                <a:spcPct val="20000"/>
              </a:spcBef>
              <a:buClr>
                <a:schemeClr val="accent3"/>
              </a:buClr>
              <a:buFont typeface="Wingdings 2"/>
              <a:buChar char=""/>
              <a:defRPr kumimoji="0" sz="2000" kern="1200">
                <a:solidFill>
                  <a:schemeClr val="tx1"/>
                </a:solidFill>
                <a:latin typeface="+mn-lt"/>
                <a:ea typeface="+mn-ea"/>
                <a:cs typeface="+mn-cs"/>
              </a:defRPr>
            </a:lvl5pPr>
            <a:lvl6pPr marL="1709928" indent="-210312" algn="l" rtl="0" eaLnBrk="1" latinLnBrk="0" hangingPunct="1">
              <a:spcBef>
                <a:spcPct val="20000"/>
              </a:spcBef>
              <a:buClr>
                <a:schemeClr val="accent3"/>
              </a:buClr>
              <a:buFont typeface="Wingdings 2"/>
              <a:buChar char=""/>
              <a:defRPr kumimoji="0" sz="1800" kern="1200">
                <a:solidFill>
                  <a:schemeClr val="tx1"/>
                </a:solidFill>
                <a:latin typeface="+mn-lt"/>
                <a:ea typeface="+mn-ea"/>
                <a:cs typeface="+mn-cs"/>
              </a:defRPr>
            </a:lvl6pPr>
            <a:lvl7pPr marL="1901952" indent="-182880" algn="l" rtl="0" eaLnBrk="1" latinLnBrk="0" hangingPunct="1">
              <a:spcBef>
                <a:spcPct val="20000"/>
              </a:spcBef>
              <a:buClr>
                <a:schemeClr val="accent4"/>
              </a:buClr>
              <a:buFont typeface="Wingdings 2"/>
              <a:buChar char=""/>
              <a:defRPr kumimoji="0" sz="1600" kern="1200">
                <a:solidFill>
                  <a:schemeClr val="tx1"/>
                </a:solidFill>
                <a:latin typeface="+mn-lt"/>
                <a:ea typeface="+mn-ea"/>
                <a:cs typeface="+mn-cs"/>
              </a:defRPr>
            </a:lvl7pPr>
            <a:lvl8pPr marL="2093976" indent="-182880" algn="l" rtl="0" eaLnBrk="1" latinLnBrk="0" hangingPunct="1">
              <a:spcBef>
                <a:spcPct val="20000"/>
              </a:spcBef>
              <a:buClr>
                <a:schemeClr val="accent4"/>
              </a:buClr>
              <a:buFont typeface="Wingdings 2"/>
              <a:buChar char=""/>
              <a:defRPr kumimoji="0" sz="1600" kern="1200">
                <a:solidFill>
                  <a:schemeClr val="tx1"/>
                </a:solidFill>
                <a:latin typeface="+mn-lt"/>
                <a:ea typeface="+mn-ea"/>
                <a:cs typeface="+mn-cs"/>
              </a:defRPr>
            </a:lvl8pPr>
            <a:lvl9pPr marL="2286000" indent="-182880" algn="l" rtl="0" eaLnBrk="1" latinLnBrk="0" hangingPunct="1">
              <a:spcBef>
                <a:spcPct val="20000"/>
              </a:spcBef>
              <a:buClr>
                <a:schemeClr val="accent4"/>
              </a:buClr>
              <a:buFont typeface="Wingdings 2"/>
              <a:buChar char=""/>
              <a:defRPr kumimoji="0" sz="1600" kern="1200">
                <a:solidFill>
                  <a:schemeClr val="tx1"/>
                </a:solidFill>
                <a:latin typeface="+mn-lt"/>
                <a:ea typeface="+mn-ea"/>
                <a:cs typeface="+mn-cs"/>
              </a:defRPr>
            </a:lvl9pPr>
            <a:extLst/>
          </a:lstStyle>
          <a:p>
            <a:pPr marL="68580" indent="0">
              <a:buNone/>
            </a:pPr>
            <a:r>
              <a:rPr lang="en-GB" sz="1800" dirty="0" err="1" smtClean="0">
                <a:solidFill>
                  <a:schemeClr val="bg2">
                    <a:lumMod val="90000"/>
                  </a:schemeClr>
                </a:solidFill>
              </a:rPr>
              <a:t>Togidubnus</a:t>
            </a:r>
            <a:r>
              <a:rPr lang="en-GB" sz="1800" dirty="0" smtClean="0">
                <a:solidFill>
                  <a:schemeClr val="bg2">
                    <a:lumMod val="90000"/>
                  </a:schemeClr>
                </a:solidFill>
              </a:rPr>
              <a:t>,</a:t>
            </a:r>
            <a:br>
              <a:rPr lang="en-GB" sz="1800" dirty="0" smtClean="0">
                <a:solidFill>
                  <a:schemeClr val="bg2">
                    <a:lumMod val="90000"/>
                  </a:schemeClr>
                </a:solidFill>
              </a:rPr>
            </a:br>
            <a:r>
              <a:rPr lang="en-GB" sz="1800" dirty="0" smtClean="0">
                <a:solidFill>
                  <a:schemeClr val="bg2">
                    <a:lumMod val="90000"/>
                  </a:schemeClr>
                </a:solidFill>
              </a:rPr>
              <a:t>an indigenous ruler,</a:t>
            </a:r>
            <a:br>
              <a:rPr lang="en-GB" sz="1800" dirty="0" smtClean="0">
                <a:solidFill>
                  <a:schemeClr val="bg2">
                    <a:lumMod val="90000"/>
                  </a:schemeClr>
                </a:solidFill>
              </a:rPr>
            </a:br>
            <a:r>
              <a:rPr lang="en-GB" sz="1800" dirty="0" smtClean="0">
                <a:solidFill>
                  <a:schemeClr val="bg2">
                    <a:lumMod val="90000"/>
                  </a:schemeClr>
                </a:solidFill>
              </a:rPr>
              <a:t>becoming a Roman citizen under Claudius, making a dedication to Roman deities</a:t>
            </a:r>
            <a:endParaRPr lang="en-GB" sz="1800" dirty="0">
              <a:solidFill>
                <a:schemeClr val="bg2">
                  <a:lumMod val="90000"/>
                </a:schemeClr>
              </a:solidFill>
            </a:endParaRPr>
          </a:p>
        </p:txBody>
      </p:sp>
    </p:spTree>
    <p:extLst>
      <p:ext uri="{BB962C8B-B14F-4D97-AF65-F5344CB8AC3E}">
        <p14:creationId xmlns:p14="http://schemas.microsoft.com/office/powerpoint/2010/main" xmlns="" val="326438721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mph" presetSubtype="0" fill="hold" grpId="0" nodeType="afterEffect">
                                  <p:stCondLst>
                                    <p:cond delay="0"/>
                                  </p:stCondLst>
                                  <p:childTnLst>
                                    <p:animScale>
                                      <p:cBhvr>
                                        <p:cTn id="6" dur="2000" fill="hold"/>
                                        <p:tgtEl>
                                          <p:spTgt spid="8"/>
                                        </p:tgtEl>
                                      </p:cBhvr>
                                      <p:by x="150000" y="150000"/>
                                    </p:animScale>
                                  </p:childTnLst>
                                </p:cTn>
                              </p:par>
                            </p:childTnLst>
                          </p:cTn>
                        </p:par>
                        <p:par>
                          <p:cTn id="7" fill="hold">
                            <p:stCondLst>
                              <p:cond delay="2000"/>
                            </p:stCondLst>
                            <p:childTnLst>
                              <p:par>
                                <p:cTn id="8" presetID="4" presetClass="entr" presetSubtype="16" fill="hold" nodeType="after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box(in)">
                                      <p:cBhvr>
                                        <p:cTn id="10" dur="500"/>
                                        <p:tgtEl>
                                          <p:spTgt spid="9"/>
                                        </p:tgtEl>
                                      </p:cBhvr>
                                    </p:animEffect>
                                  </p:childTnLst>
                                </p:cTn>
                              </p:par>
                            </p:childTnLst>
                          </p:cTn>
                        </p:par>
                        <p:par>
                          <p:cTn id="11" fill="hold">
                            <p:stCondLst>
                              <p:cond delay="2750"/>
                            </p:stCondLst>
                            <p:childTnLst>
                              <p:par>
                                <p:cTn id="12" presetID="21" presetClass="entr" presetSubtype="1" fill="hold" grpId="0" nodeType="afterEffect">
                                  <p:stCondLst>
                                    <p:cond delay="0"/>
                                  </p:stCondLst>
                                  <p:childTnLst>
                                    <p:set>
                                      <p:cBhvr>
                                        <p:cTn id="13" dur="1" fill="hold">
                                          <p:stCondLst>
                                            <p:cond delay="0"/>
                                          </p:stCondLst>
                                        </p:cTn>
                                        <p:tgtEl>
                                          <p:spTgt spid="10"/>
                                        </p:tgtEl>
                                        <p:attrNameLst>
                                          <p:attrName>style.visibility</p:attrName>
                                        </p:attrNameLst>
                                      </p:cBhvr>
                                      <p:to>
                                        <p:strVal val="visible"/>
                                      </p:to>
                                    </p:set>
                                    <p:animEffect transition="in" filter="wheel(1)">
                                      <p:cBhvr>
                                        <p:cTn id="14" dur="2000"/>
                                        <p:tgtEl>
                                          <p:spTgt spid="10"/>
                                        </p:tgtEl>
                                      </p:cBhvr>
                                    </p:animEffect>
                                  </p:childTnLst>
                                </p:cTn>
                              </p:par>
                            </p:childTnLst>
                          </p:cTn>
                        </p:par>
                        <p:par>
                          <p:cTn id="15" fill="hold">
                            <p:stCondLst>
                              <p:cond delay="4750"/>
                            </p:stCondLst>
                            <p:childTnLst>
                              <p:par>
                                <p:cTn id="16" presetID="14" presetClass="entr" presetSubtype="10" fill="hold" grpId="0" nodeType="afterEffect">
                                  <p:stCondLst>
                                    <p:cond delay="0"/>
                                  </p:stCondLst>
                                  <p:childTnLst>
                                    <p:set>
                                      <p:cBhvr>
                                        <p:cTn id="17" dur="1" fill="hold">
                                          <p:stCondLst>
                                            <p:cond delay="0"/>
                                          </p:stCondLst>
                                        </p:cTn>
                                        <p:tgtEl>
                                          <p:spTgt spid="11"/>
                                        </p:tgtEl>
                                        <p:attrNameLst>
                                          <p:attrName>style.visibility</p:attrName>
                                        </p:attrNameLst>
                                      </p:cBhvr>
                                      <p:to>
                                        <p:strVal val="visible"/>
                                      </p:to>
                                    </p:set>
                                    <p:animEffect transition="in" filter="randombar(horizontal)">
                                      <p:cBhvr>
                                        <p:cTn id="18"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0" grpId="0" animBg="1"/>
      <p:bldP spid="11"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“Roman” army in Britain</a:t>
            </a:r>
          </a:p>
        </p:txBody>
      </p:sp>
      <p:pic>
        <p:nvPicPr>
          <p:cNvPr id="5" name="Picture 4"/>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107503" y="692696"/>
            <a:ext cx="6432913" cy="6165304"/>
          </a:xfrm>
          <a:prstGeom prst="rect">
            <a:avLst/>
          </a:prstGeom>
        </p:spPr>
      </p:pic>
      <p:pic>
        <p:nvPicPr>
          <p:cNvPr id="7" name="Picture 2" descr="http://static.guim.co.uk/sys-images/Guardian/Pix/pictures/2010/8/12/1281624620910/Reconstruction-of-Caerleo-006.jp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5326392" y="1484784"/>
            <a:ext cx="3817607" cy="2290564"/>
          </a:xfrm>
          <a:prstGeom prst="rect">
            <a:avLst/>
          </a:prstGeom>
          <a:noFill/>
          <a:extLst>
            <a:ext uri="{909E8E84-426E-40DD-AFC4-6F175D3DCCD1}">
              <a14:hiddenFill xmlns:a14="http://schemas.microsoft.com/office/drawing/2010/main" xmlns="">
                <a:solidFill>
                  <a:srgbClr val="FFFFFF"/>
                </a:solidFill>
              </a14:hiddenFill>
            </a:ext>
          </a:extLst>
        </p:spPr>
      </p:pic>
      <p:pic>
        <p:nvPicPr>
          <p:cNvPr id="75778" name="Picture 2" descr="http://www.royalforestofdean.info/images/monmouthshire/caerleon_amphitheatre.jpg"/>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4315259" y="3933056"/>
            <a:ext cx="4800600" cy="2524126"/>
          </a:xfrm>
          <a:prstGeom prst="rect">
            <a:avLst/>
          </a:prstGeom>
          <a:noFill/>
          <a:extLst>
            <a:ext uri="{909E8E84-426E-40DD-AFC4-6F175D3DCCD1}">
              <a14:hiddenFill xmlns:a14="http://schemas.microsoft.com/office/drawing/2010/main" xmlns="">
                <a:solidFill>
                  <a:srgbClr val="FFFFFF"/>
                </a:solidFill>
              </a14:hiddenFill>
            </a:ext>
          </a:extLst>
        </p:spPr>
      </p:pic>
      <p:sp>
        <p:nvSpPr>
          <p:cNvPr id="10" name="Oval 9"/>
          <p:cNvSpPr/>
          <p:nvPr/>
        </p:nvSpPr>
        <p:spPr>
          <a:xfrm>
            <a:off x="2156455" y="4293096"/>
            <a:ext cx="540060" cy="576064"/>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p:cNvSpPr txBox="1"/>
          <p:nvPr/>
        </p:nvSpPr>
        <p:spPr>
          <a:xfrm>
            <a:off x="6871081" y="3280278"/>
            <a:ext cx="2232248" cy="523220"/>
          </a:xfrm>
          <a:prstGeom prst="rect">
            <a:avLst/>
          </a:prstGeom>
          <a:noFill/>
        </p:spPr>
        <p:txBody>
          <a:bodyPr wrap="square" rtlCol="0">
            <a:spAutoFit/>
          </a:bodyPr>
          <a:lstStyle/>
          <a:p>
            <a:pPr algn="r"/>
            <a:r>
              <a:rPr lang="en-GB" sz="2800" dirty="0" err="1" smtClean="0">
                <a:solidFill>
                  <a:srgbClr val="FF0000"/>
                </a:solidFill>
              </a:rPr>
              <a:t>Caerleon</a:t>
            </a:r>
            <a:endParaRPr lang="en-GB" dirty="0">
              <a:solidFill>
                <a:srgbClr val="FF0000"/>
              </a:solidFill>
            </a:endParaRPr>
          </a:p>
        </p:txBody>
      </p:sp>
    </p:spTree>
    <p:extLst>
      <p:ext uri="{BB962C8B-B14F-4D97-AF65-F5344CB8AC3E}">
        <p14:creationId xmlns:p14="http://schemas.microsoft.com/office/powerpoint/2010/main" xmlns="" val="189094765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after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14" presetClass="entr" presetSubtype="10" fill="hold" nodeType="after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randombar(horizontal)">
                                      <p:cBhvr>
                                        <p:cTn id="12" dur="500"/>
                                        <p:tgtEl>
                                          <p:spTgt spid="7"/>
                                        </p:tgtEl>
                                      </p:cBhvr>
                                    </p:animEffect>
                                  </p:childTnLst>
                                </p:cTn>
                              </p:par>
                            </p:childTnLst>
                          </p:cTn>
                        </p:par>
                        <p:par>
                          <p:cTn id="13" fill="hold">
                            <p:stCondLst>
                              <p:cond delay="1000"/>
                            </p:stCondLst>
                            <p:childTnLst>
                              <p:par>
                                <p:cTn id="14" presetID="14" presetClass="entr" presetSubtype="10" fill="hold" nodeType="afterEffect">
                                  <p:stCondLst>
                                    <p:cond delay="0"/>
                                  </p:stCondLst>
                                  <p:childTnLst>
                                    <p:set>
                                      <p:cBhvr>
                                        <p:cTn id="15" dur="1" fill="hold">
                                          <p:stCondLst>
                                            <p:cond delay="0"/>
                                          </p:stCondLst>
                                        </p:cTn>
                                        <p:tgtEl>
                                          <p:spTgt spid="75778"/>
                                        </p:tgtEl>
                                        <p:attrNameLst>
                                          <p:attrName>style.visibility</p:attrName>
                                        </p:attrNameLst>
                                      </p:cBhvr>
                                      <p:to>
                                        <p:strVal val="visible"/>
                                      </p:to>
                                    </p:set>
                                    <p:animEffect transition="in" filter="randombar(horizontal)">
                                      <p:cBhvr>
                                        <p:cTn id="16" dur="500"/>
                                        <p:tgtEl>
                                          <p:spTgt spid="75778"/>
                                        </p:tgtEl>
                                      </p:cBhvr>
                                    </p:animEffect>
                                  </p:childTnLst>
                                </p:cTn>
                              </p:par>
                            </p:childTnLst>
                          </p:cTn>
                        </p:par>
                        <p:par>
                          <p:cTn id="17" fill="hold">
                            <p:stCondLst>
                              <p:cond delay="1500"/>
                            </p:stCondLst>
                            <p:childTnLst>
                              <p:par>
                                <p:cTn id="18" presetID="14" presetClass="entr" presetSubtype="10" fill="hold" grpId="0" nodeType="afterEffect">
                                  <p:stCondLst>
                                    <p:cond delay="0"/>
                                  </p:stCondLst>
                                  <p:childTnLst>
                                    <p:set>
                                      <p:cBhvr>
                                        <p:cTn id="19" dur="1" fill="hold">
                                          <p:stCondLst>
                                            <p:cond delay="0"/>
                                          </p:stCondLst>
                                        </p:cTn>
                                        <p:tgtEl>
                                          <p:spTgt spid="9"/>
                                        </p:tgtEl>
                                        <p:attrNameLst>
                                          <p:attrName>style.visibility</p:attrName>
                                        </p:attrNameLst>
                                      </p:cBhvr>
                                      <p:to>
                                        <p:strVal val="visible"/>
                                      </p:to>
                                    </p:set>
                                    <p:animEffect transition="in" filter="randombar(horizontal)">
                                      <p:cBhvr>
                                        <p:cTn id="2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9"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107503" y="692696"/>
            <a:ext cx="6432913" cy="6165304"/>
          </a:xfrm>
          <a:prstGeom prst="rect">
            <a:avLst/>
          </a:prstGeom>
        </p:spPr>
      </p:pic>
      <p:sp>
        <p:nvSpPr>
          <p:cNvPr id="6" name="Oval 7"/>
          <p:cNvSpPr/>
          <p:nvPr/>
        </p:nvSpPr>
        <p:spPr>
          <a:xfrm>
            <a:off x="899592" y="1916832"/>
            <a:ext cx="1080120" cy="936104"/>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25" name="Rectangle 1"/>
          <p:cNvSpPr>
            <a:spLocks noChangeArrowheads="1"/>
          </p:cNvSpPr>
          <p:nvPr/>
        </p:nvSpPr>
        <p:spPr bwMode="auto">
          <a:xfrm>
            <a:off x="3491880" y="2289648"/>
            <a:ext cx="5436096" cy="3293209"/>
          </a:xfrm>
          <a:prstGeom prst="rect">
            <a:avLst/>
          </a:prstGeom>
          <a:ln>
            <a:headEnd/>
            <a:tailEnd/>
          </a:ln>
        </p:spPr>
        <p:style>
          <a:lnRef idx="1">
            <a:schemeClr val="accent3"/>
          </a:lnRef>
          <a:fillRef idx="2">
            <a:schemeClr val="accent3"/>
          </a:fillRef>
          <a:effectRef idx="1">
            <a:schemeClr val="accent3"/>
          </a:effectRef>
          <a:fontRef idx="minor">
            <a:schemeClr val="dk1"/>
          </a:fontRef>
        </p:style>
        <p:txBody>
          <a:bodyPr vert="horz" wrap="square" lIns="91440" tIns="45720" rIns="91440" bIns="45720" numCol="1" anchor="ctr" anchorCtr="0" compatLnSpc="1">
            <a:prstTxWarp prst="textNoShape">
              <a:avLst/>
            </a:prstTxWarp>
            <a:spAutoFit/>
          </a:bodyPr>
          <a:lstStyle/>
          <a:p>
            <a:pPr lvl="0" algn="just" fontAlgn="base">
              <a:spcBef>
                <a:spcPct val="0"/>
              </a:spcBef>
              <a:spcAft>
                <a:spcPct val="0"/>
              </a:spcAft>
            </a:pPr>
            <a:r>
              <a:rPr lang="en-GB" sz="1600" b="1" dirty="0" err="1" smtClean="0"/>
              <a:t>Tac</a:t>
            </a:r>
            <a:r>
              <a:rPr lang="en-GB" sz="1600" b="1" dirty="0" smtClean="0"/>
              <a:t>. </a:t>
            </a:r>
            <a:r>
              <a:rPr lang="en-GB" sz="1600" b="1" i="1" dirty="0" smtClean="0"/>
              <a:t>Ann</a:t>
            </a:r>
            <a:r>
              <a:rPr lang="en-GB" sz="1600" b="1" dirty="0" smtClean="0"/>
              <a:t>. 14.30</a:t>
            </a:r>
          </a:p>
          <a:p>
            <a:pPr lvl="0" algn="just" fontAlgn="base">
              <a:spcBef>
                <a:spcPct val="0"/>
              </a:spcBef>
              <a:spcAft>
                <a:spcPct val="0"/>
              </a:spcAft>
            </a:pPr>
            <a:r>
              <a:rPr kumimoji="0" lang="en-GB" sz="16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On the shore stood the opposing army with its dense array of armed warriors, while between the ranks dashed women, in black attire like the Furies (</a:t>
            </a:r>
            <a:r>
              <a:rPr kumimoji="0" lang="en-GB" sz="1600" b="0" i="1"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in </a:t>
            </a:r>
            <a:r>
              <a:rPr kumimoji="0" lang="en-GB" sz="1600" b="0" i="1" u="none" strike="noStrike" cap="none" normalizeH="0" baseline="0" dirty="0" err="1" smtClean="0">
                <a:ln>
                  <a:noFill/>
                </a:ln>
                <a:solidFill>
                  <a:schemeClr val="tx1"/>
                </a:solidFill>
                <a:effectLst/>
                <a:latin typeface="Calibri" pitchFamily="34" charset="0"/>
                <a:ea typeface="Calibri" pitchFamily="34" charset="0"/>
                <a:cs typeface="Times New Roman" pitchFamily="18" charset="0"/>
              </a:rPr>
              <a:t>modum</a:t>
            </a:r>
            <a:r>
              <a:rPr kumimoji="0" lang="en-GB" sz="1600" b="0" i="1"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 </a:t>
            </a:r>
            <a:r>
              <a:rPr kumimoji="0" lang="en-GB" sz="1600" b="0" i="1" u="none" strike="noStrike" cap="none" normalizeH="0" baseline="0" dirty="0" err="1" smtClean="0">
                <a:ln>
                  <a:noFill/>
                </a:ln>
                <a:solidFill>
                  <a:schemeClr val="tx1"/>
                </a:solidFill>
                <a:effectLst/>
                <a:latin typeface="Calibri" pitchFamily="34" charset="0"/>
                <a:ea typeface="Calibri" pitchFamily="34" charset="0"/>
                <a:cs typeface="Times New Roman" pitchFamily="18" charset="0"/>
              </a:rPr>
              <a:t>Furiarum</a:t>
            </a:r>
            <a:r>
              <a:rPr kumimoji="0" lang="en-GB" sz="16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 with hair dishevelled, waving brands. All around, the druids, lifting up their hands to heaven, and pouring forth dreadful imprecations, scared our soldiers by the unfamiliar sight, so that, as if their limbs were paralysed, they stood motionless, and exposed to wounds. (…)  A force was next set over the conquered, and their groves, devoted to inhuman superstitions (</a:t>
            </a:r>
            <a:r>
              <a:rPr kumimoji="0" lang="en-GB" sz="1600" b="0" i="1" u="none" strike="noStrike" cap="none" normalizeH="0" baseline="0" dirty="0" err="1" smtClean="0">
                <a:ln>
                  <a:noFill/>
                </a:ln>
                <a:solidFill>
                  <a:schemeClr val="tx1"/>
                </a:solidFill>
                <a:effectLst/>
                <a:latin typeface="Calibri" pitchFamily="34" charset="0"/>
                <a:ea typeface="Calibri" pitchFamily="34" charset="0"/>
                <a:cs typeface="Times New Roman" pitchFamily="18" charset="0"/>
              </a:rPr>
              <a:t>luci</a:t>
            </a:r>
            <a:r>
              <a:rPr kumimoji="0" lang="en-GB" sz="1600" b="0" i="1"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 </a:t>
            </a:r>
            <a:r>
              <a:rPr kumimoji="0" lang="en-GB" sz="1600" b="0" i="1" u="none" strike="noStrike" cap="none" normalizeH="0" baseline="0" dirty="0" err="1" smtClean="0">
                <a:ln>
                  <a:noFill/>
                </a:ln>
                <a:solidFill>
                  <a:schemeClr val="tx1"/>
                </a:solidFill>
                <a:effectLst/>
                <a:latin typeface="Calibri" pitchFamily="34" charset="0"/>
                <a:ea typeface="Calibri" pitchFamily="34" charset="0"/>
                <a:cs typeface="Times New Roman" pitchFamily="18" charset="0"/>
              </a:rPr>
              <a:t>saeuis</a:t>
            </a:r>
            <a:r>
              <a:rPr kumimoji="0" lang="en-GB" sz="1600" b="0" i="1"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 </a:t>
            </a:r>
            <a:r>
              <a:rPr kumimoji="0" lang="en-GB" sz="1600" b="0" i="1" u="none" strike="noStrike" cap="none" normalizeH="0" baseline="0" dirty="0" err="1" smtClean="0">
                <a:ln>
                  <a:noFill/>
                </a:ln>
                <a:solidFill>
                  <a:schemeClr val="tx1"/>
                </a:solidFill>
                <a:effectLst/>
                <a:latin typeface="Calibri" pitchFamily="34" charset="0"/>
                <a:ea typeface="Calibri" pitchFamily="34" charset="0"/>
                <a:cs typeface="Times New Roman" pitchFamily="18" charset="0"/>
              </a:rPr>
              <a:t>superstitionibus</a:t>
            </a:r>
            <a:r>
              <a:rPr kumimoji="0" lang="en-GB" sz="1600" b="0" i="1"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 </a:t>
            </a:r>
            <a:r>
              <a:rPr kumimoji="0" lang="en-GB" sz="1600" b="0" i="1" u="none" strike="noStrike" cap="none" normalizeH="0" baseline="0" dirty="0" err="1" smtClean="0">
                <a:ln>
                  <a:noFill/>
                </a:ln>
                <a:solidFill>
                  <a:schemeClr val="tx1"/>
                </a:solidFill>
                <a:effectLst/>
                <a:latin typeface="Calibri" pitchFamily="34" charset="0"/>
                <a:ea typeface="Calibri" pitchFamily="34" charset="0"/>
                <a:cs typeface="Times New Roman" pitchFamily="18" charset="0"/>
              </a:rPr>
              <a:t>sacri</a:t>
            </a:r>
            <a:r>
              <a:rPr kumimoji="0" lang="en-GB" sz="16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 were destroyed. They deemed it indeed a duty to cover their altars with the blood of captives and to consult their deities through human entrails. </a:t>
            </a:r>
            <a:endParaRPr kumimoji="0" lang="en-GB" sz="2800" b="0" i="0" u="none" strike="noStrike" cap="none" normalizeH="0" baseline="0" dirty="0" smtClean="0">
              <a:ln>
                <a:noFill/>
              </a:ln>
              <a:solidFill>
                <a:schemeClr val="tx1"/>
              </a:solidFill>
              <a:effectLst/>
              <a:latin typeface="Arial" pitchFamily="34" charset="0"/>
              <a:cs typeface="Arial" pitchFamily="34" charset="0"/>
            </a:endParaRPr>
          </a:p>
        </p:txBody>
      </p:sp>
      <p:sp>
        <p:nvSpPr>
          <p:cNvPr id="8" name="Title 1"/>
          <p:cNvSpPr>
            <a:spLocks noGrp="1"/>
          </p:cNvSpPr>
          <p:nvPr>
            <p:ph type="title"/>
          </p:nvPr>
        </p:nvSpPr>
        <p:spPr>
          <a:xfrm>
            <a:off x="914400" y="44624"/>
            <a:ext cx="7772400" cy="914400"/>
          </a:xfrm>
        </p:spPr>
        <p:txBody>
          <a:bodyPr/>
          <a:lstStyle/>
          <a:p>
            <a:r>
              <a:rPr lang="en-GB" dirty="0"/>
              <a:t>“Roman” army in Britain</a:t>
            </a:r>
          </a:p>
        </p:txBody>
      </p:sp>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heel(1)">
                                      <p:cBhvr>
                                        <p:cTn id="7" dur="2000"/>
                                        <p:tgtEl>
                                          <p:spTgt spid="6"/>
                                        </p:tgtEl>
                                      </p:cBhvr>
                                    </p:animEffect>
                                  </p:childTnLst>
                                </p:cTn>
                              </p:par>
                            </p:childTnLst>
                          </p:cTn>
                        </p:par>
                        <p:par>
                          <p:cTn id="8" fill="hold">
                            <p:stCondLst>
                              <p:cond delay="2000"/>
                            </p:stCondLst>
                            <p:childTnLst>
                              <p:par>
                                <p:cTn id="9" presetID="20" presetClass="entr" presetSubtype="0" fill="hold" grpId="0" nodeType="afterEffect">
                                  <p:stCondLst>
                                    <p:cond delay="0"/>
                                  </p:stCondLst>
                                  <p:childTnLst>
                                    <p:set>
                                      <p:cBhvr>
                                        <p:cTn id="10" dur="1" fill="hold">
                                          <p:stCondLst>
                                            <p:cond delay="0"/>
                                          </p:stCondLst>
                                        </p:cTn>
                                        <p:tgtEl>
                                          <p:spTgt spid="1025"/>
                                        </p:tgtEl>
                                        <p:attrNameLst>
                                          <p:attrName>style.visibility</p:attrName>
                                        </p:attrNameLst>
                                      </p:cBhvr>
                                      <p:to>
                                        <p:strVal val="visible"/>
                                      </p:to>
                                    </p:set>
                                    <p:animEffect transition="in" filter="wedge">
                                      <p:cBhvr>
                                        <p:cTn id="11" dur="2000"/>
                                        <p:tgtEl>
                                          <p:spTgt spid="10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1025"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endParaRPr lang="en-GB" dirty="0"/>
          </a:p>
        </p:txBody>
      </p:sp>
      <p:pic>
        <p:nvPicPr>
          <p:cNvPr id="4" name="Content Placeholder 3"/>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9713" y="836712"/>
            <a:ext cx="5305572" cy="6021288"/>
          </a:xfrm>
          <a:prstGeom prst="rect">
            <a:avLst/>
          </a:prstGeom>
        </p:spPr>
      </p:pic>
      <p:pic>
        <p:nvPicPr>
          <p:cNvPr id="76802" name="Picture 2" descr="File:Near infra-red kite aerial photo of Kinneil Roman Fortlet.jpg"/>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4935422" y="1196752"/>
            <a:ext cx="4208578" cy="3156434"/>
          </a:xfrm>
          <a:prstGeom prst="rect">
            <a:avLst/>
          </a:prstGeom>
          <a:noFill/>
          <a:extLst>
            <a:ext uri="{909E8E84-426E-40DD-AFC4-6F175D3DCCD1}">
              <a14:hiddenFill xmlns:a14="http://schemas.microsoft.com/office/drawing/2010/main" xmlns="">
                <a:solidFill>
                  <a:srgbClr val="FFFFFF"/>
                </a:solidFill>
              </a14:hiddenFill>
            </a:ext>
          </a:extLst>
        </p:spPr>
      </p:pic>
      <p:sp>
        <p:nvSpPr>
          <p:cNvPr id="5" name="TextBox 4"/>
          <p:cNvSpPr txBox="1"/>
          <p:nvPr/>
        </p:nvSpPr>
        <p:spPr>
          <a:xfrm>
            <a:off x="7226019" y="1196752"/>
            <a:ext cx="1728192" cy="646331"/>
          </a:xfrm>
          <a:prstGeom prst="rect">
            <a:avLst/>
          </a:prstGeom>
          <a:noFill/>
        </p:spPr>
        <p:txBody>
          <a:bodyPr wrap="square" rtlCol="0">
            <a:spAutoFit/>
          </a:bodyPr>
          <a:lstStyle/>
          <a:p>
            <a:pPr algn="r"/>
            <a:r>
              <a:rPr lang="nn-NO" dirty="0">
                <a:solidFill>
                  <a:srgbClr val="FFFF00"/>
                </a:solidFill>
              </a:rPr>
              <a:t>Kinneil Roman Fortlet, </a:t>
            </a:r>
            <a:r>
              <a:rPr lang="nn-NO" dirty="0" smtClean="0">
                <a:solidFill>
                  <a:srgbClr val="FFFF00"/>
                </a:solidFill>
              </a:rPr>
              <a:t>Falkirk</a:t>
            </a:r>
            <a:endParaRPr lang="en-GB" dirty="0">
              <a:solidFill>
                <a:srgbClr val="FFFF00"/>
              </a:solidFill>
            </a:endParaRPr>
          </a:p>
        </p:txBody>
      </p:sp>
      <p:sp>
        <p:nvSpPr>
          <p:cNvPr id="8" name="Title 1"/>
          <p:cNvSpPr>
            <a:spLocks noGrp="1"/>
          </p:cNvSpPr>
          <p:nvPr>
            <p:ph type="title"/>
          </p:nvPr>
        </p:nvSpPr>
        <p:spPr>
          <a:xfrm>
            <a:off x="914400" y="44624"/>
            <a:ext cx="7772400" cy="914400"/>
          </a:xfrm>
        </p:spPr>
        <p:txBody>
          <a:bodyPr/>
          <a:lstStyle/>
          <a:p>
            <a:r>
              <a:rPr lang="en-GB" dirty="0"/>
              <a:t>“Roman” army in Britain</a:t>
            </a:r>
          </a:p>
        </p:txBody>
      </p:sp>
    </p:spTree>
    <p:extLst>
      <p:ext uri="{BB962C8B-B14F-4D97-AF65-F5344CB8AC3E}">
        <p14:creationId xmlns:p14="http://schemas.microsoft.com/office/powerpoint/2010/main" xmlns="" val="175402578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76802"/>
                                        </p:tgtEl>
                                        <p:attrNameLst>
                                          <p:attrName>style.visibility</p:attrName>
                                        </p:attrNameLst>
                                      </p:cBhvr>
                                      <p:to>
                                        <p:strVal val="visible"/>
                                      </p:to>
                                    </p:set>
                                    <p:animEffect transition="in" filter="randombar(horizontal)">
                                      <p:cBhvr>
                                        <p:cTn id="7" dur="500"/>
                                        <p:tgtEl>
                                          <p:spTgt spid="76802"/>
                                        </p:tgtEl>
                                      </p:cBhvr>
                                    </p:animEffect>
                                  </p:childTnLst>
                                </p:cTn>
                              </p:par>
                            </p:childTnLst>
                          </p:cTn>
                        </p:par>
                        <p:par>
                          <p:cTn id="8" fill="hold">
                            <p:stCondLst>
                              <p:cond delay="500"/>
                            </p:stCondLst>
                            <p:childTnLst>
                              <p:par>
                                <p:cTn id="9" presetID="14" presetClass="entr" presetSubtype="10" fill="hold" grpId="0"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randombar(horizontal)">
                                      <p:cBhvr>
                                        <p:cTn id="11"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3"/>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9713" y="836712"/>
            <a:ext cx="5305572" cy="6021288"/>
          </a:xfrm>
          <a:prstGeom prst="rect">
            <a:avLst/>
          </a:prstGeom>
        </p:spPr>
      </p:pic>
      <p:sp>
        <p:nvSpPr>
          <p:cNvPr id="4" name="Rechteck 3"/>
          <p:cNvSpPr/>
          <p:nvPr/>
        </p:nvSpPr>
        <p:spPr>
          <a:xfrm>
            <a:off x="5256584" y="6211669"/>
            <a:ext cx="3635896" cy="584775"/>
          </a:xfrm>
          <a:prstGeom prst="rect">
            <a:avLst/>
          </a:prstGeom>
        </p:spPr>
        <p:txBody>
          <a:bodyPr wrap="square">
            <a:spAutoFit/>
          </a:bodyPr>
          <a:lstStyle/>
          <a:p>
            <a:pPr algn="r"/>
            <a:r>
              <a:rPr lang="en-GB" sz="1600" dirty="0" smtClean="0">
                <a:solidFill>
                  <a:schemeClr val="bg1">
                    <a:lumMod val="95000"/>
                  </a:schemeClr>
                </a:solidFill>
              </a:rPr>
              <a:t>750,000 iron nails and other iron objects weighing a total of ten tonnes</a:t>
            </a:r>
            <a:endParaRPr lang="en-GB" sz="1600" dirty="0">
              <a:solidFill>
                <a:schemeClr val="bg1">
                  <a:lumMod val="95000"/>
                </a:schemeClr>
              </a:solidFill>
            </a:endParaRPr>
          </a:p>
        </p:txBody>
      </p:sp>
      <p:sp>
        <p:nvSpPr>
          <p:cNvPr id="6" name="Title 1"/>
          <p:cNvSpPr>
            <a:spLocks noGrp="1"/>
          </p:cNvSpPr>
          <p:nvPr>
            <p:ph type="title"/>
          </p:nvPr>
        </p:nvSpPr>
        <p:spPr>
          <a:xfrm>
            <a:off x="914400" y="44624"/>
            <a:ext cx="7772400" cy="914400"/>
          </a:xfrm>
        </p:spPr>
        <p:txBody>
          <a:bodyPr/>
          <a:lstStyle/>
          <a:p>
            <a:r>
              <a:rPr lang="en-GB" dirty="0"/>
              <a:t>“Roman” army in Britain</a:t>
            </a:r>
          </a:p>
        </p:txBody>
      </p:sp>
      <p:pic>
        <p:nvPicPr>
          <p:cNvPr id="90116" name="Picture 4" descr="http://www.educationscotland.gov.uk/Images/Fortress%20at%20Inchtuthil%20L_tcm4-566099.jpg"/>
          <p:cNvPicPr>
            <a:picLocks noChangeAspect="1" noChangeArrowheads="1"/>
          </p:cNvPicPr>
          <p:nvPr/>
        </p:nvPicPr>
        <p:blipFill>
          <a:blip r:embed="rId3" cstate="print"/>
          <a:srcRect/>
          <a:stretch>
            <a:fillRect/>
          </a:stretch>
        </p:blipFill>
        <p:spPr bwMode="auto">
          <a:xfrm>
            <a:off x="3333114" y="1196752"/>
            <a:ext cx="5810885" cy="3312368"/>
          </a:xfrm>
          <a:prstGeom prst="rect">
            <a:avLst/>
          </a:prstGeom>
          <a:noFill/>
        </p:spPr>
      </p:pic>
      <p:sp>
        <p:nvSpPr>
          <p:cNvPr id="3" name="Inhaltsplatzhalter 2"/>
          <p:cNvSpPr>
            <a:spLocks noGrp="1"/>
          </p:cNvSpPr>
          <p:nvPr>
            <p:ph idx="1"/>
          </p:nvPr>
        </p:nvSpPr>
        <p:spPr>
          <a:xfrm>
            <a:off x="5156448" y="1052736"/>
            <a:ext cx="3987552" cy="4525963"/>
          </a:xfrm>
        </p:spPr>
        <p:txBody>
          <a:bodyPr/>
          <a:lstStyle/>
          <a:p>
            <a:r>
              <a:rPr lang="en-GB" b="1" dirty="0" err="1" smtClean="0">
                <a:solidFill>
                  <a:srgbClr val="C00000"/>
                </a:solidFill>
              </a:rPr>
              <a:t>Inchtuthil</a:t>
            </a:r>
            <a:r>
              <a:rPr lang="en-GB" dirty="0" smtClean="0">
                <a:solidFill>
                  <a:srgbClr val="C00000"/>
                </a:solidFill>
              </a:rPr>
              <a:t> </a:t>
            </a:r>
          </a:p>
          <a:p>
            <a:pPr lvl="1"/>
            <a:r>
              <a:rPr lang="en-GB" dirty="0" smtClean="0">
                <a:solidFill>
                  <a:srgbClr val="C00000"/>
                </a:solidFill>
              </a:rPr>
              <a:t>legionary fortress</a:t>
            </a:r>
          </a:p>
          <a:p>
            <a:pPr lvl="1"/>
            <a:r>
              <a:rPr lang="en-GB" dirty="0" smtClean="0">
                <a:solidFill>
                  <a:srgbClr val="C00000"/>
                </a:solidFill>
              </a:rPr>
              <a:t>AD 82/83 – 86/87</a:t>
            </a:r>
            <a:endParaRPr lang="en-GB" dirty="0">
              <a:solidFill>
                <a:srgbClr val="C00000"/>
              </a:solidFill>
            </a:endParaRPr>
          </a:p>
        </p:txBody>
      </p:sp>
      <p:pic>
        <p:nvPicPr>
          <p:cNvPr id="90114" name="Picture 2" descr="http://www.odysseyadventures.ca/articles/hadrian-wall/01inchtuthil-plan.png"/>
          <p:cNvPicPr>
            <a:picLocks noChangeAspect="1" noChangeArrowheads="1"/>
          </p:cNvPicPr>
          <p:nvPr/>
        </p:nvPicPr>
        <p:blipFill>
          <a:blip r:embed="rId4" cstate="print"/>
          <a:srcRect/>
          <a:stretch>
            <a:fillRect/>
          </a:stretch>
        </p:blipFill>
        <p:spPr bwMode="auto">
          <a:xfrm>
            <a:off x="5004048" y="3977969"/>
            <a:ext cx="4051970" cy="2331351"/>
          </a:xfrm>
          <a:prstGeom prst="rect">
            <a:avLst/>
          </a:prstGeom>
          <a:solidFill>
            <a:schemeClr val="bg2">
              <a:lumMod val="75000"/>
            </a:schemeClr>
          </a:solidFill>
        </p:spPr>
      </p:pic>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heckerboard(across)">
                                      <p:cBhvr>
                                        <p:cTn id="7" dur="1000"/>
                                        <p:tgtEl>
                                          <p:spTgt spid="4"/>
                                        </p:tgtEl>
                                      </p:cBhvr>
                                    </p:animEffect>
                                  </p:childTnLst>
                                </p:cTn>
                              </p:par>
                            </p:childTnLst>
                          </p:cTn>
                        </p:par>
                        <p:par>
                          <p:cTn id="8" fill="hold">
                            <p:stCondLst>
                              <p:cond delay="1000"/>
                            </p:stCondLst>
                            <p:childTnLst>
                              <p:par>
                                <p:cTn id="9" presetID="5" presetClass="entr" presetSubtype="10" fill="hold" nodeType="afterEffect">
                                  <p:stCondLst>
                                    <p:cond delay="0"/>
                                  </p:stCondLst>
                                  <p:childTnLst>
                                    <p:set>
                                      <p:cBhvr>
                                        <p:cTn id="10" dur="1" fill="hold">
                                          <p:stCondLst>
                                            <p:cond delay="0"/>
                                          </p:stCondLst>
                                        </p:cTn>
                                        <p:tgtEl>
                                          <p:spTgt spid="90116"/>
                                        </p:tgtEl>
                                        <p:attrNameLst>
                                          <p:attrName>style.visibility</p:attrName>
                                        </p:attrNameLst>
                                      </p:cBhvr>
                                      <p:to>
                                        <p:strVal val="visible"/>
                                      </p:to>
                                    </p:set>
                                    <p:animEffect transition="in" filter="checkerboard(across)">
                                      <p:cBhvr>
                                        <p:cTn id="11" dur="1000"/>
                                        <p:tgtEl>
                                          <p:spTgt spid="90116"/>
                                        </p:tgtEl>
                                      </p:cBhvr>
                                    </p:animEffect>
                                  </p:childTnLst>
                                </p:cTn>
                              </p:par>
                            </p:childTnLst>
                          </p:cTn>
                        </p:par>
                        <p:par>
                          <p:cTn id="12" fill="hold">
                            <p:stCondLst>
                              <p:cond delay="2000"/>
                            </p:stCondLst>
                            <p:childTnLst>
                              <p:par>
                                <p:cTn id="13" presetID="5" presetClass="entr" presetSubtype="10" fill="hold" grpId="0" nodeType="after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Effect transition="in" filter="checkerboard(across)">
                                      <p:cBhvr>
                                        <p:cTn id="15" dur="1000"/>
                                        <p:tgtEl>
                                          <p:spTgt spid="3">
                                            <p:txEl>
                                              <p:pRg st="0" end="0"/>
                                            </p:txEl>
                                          </p:spTgt>
                                        </p:tgtEl>
                                      </p:cBhvr>
                                    </p:animEffect>
                                  </p:childTnLst>
                                </p:cTn>
                              </p:par>
                            </p:childTnLst>
                          </p:cTn>
                        </p:par>
                        <p:par>
                          <p:cTn id="16" fill="hold">
                            <p:stCondLst>
                              <p:cond delay="3000"/>
                            </p:stCondLst>
                            <p:childTnLst>
                              <p:par>
                                <p:cTn id="17" presetID="5" presetClass="entr" presetSubtype="10" fill="hold" grpId="0" nodeType="after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checkerboard(across)">
                                      <p:cBhvr>
                                        <p:cTn id="19" dur="1000"/>
                                        <p:tgtEl>
                                          <p:spTgt spid="3">
                                            <p:txEl>
                                              <p:pRg st="1" end="1"/>
                                            </p:txEl>
                                          </p:spTgt>
                                        </p:tgtEl>
                                      </p:cBhvr>
                                    </p:animEffect>
                                  </p:childTnLst>
                                </p:cTn>
                              </p:par>
                            </p:childTnLst>
                          </p:cTn>
                        </p:par>
                        <p:par>
                          <p:cTn id="20" fill="hold">
                            <p:stCondLst>
                              <p:cond delay="4000"/>
                            </p:stCondLst>
                            <p:childTnLst>
                              <p:par>
                                <p:cTn id="21" presetID="5" presetClass="entr" presetSubtype="10" fill="hold" grpId="0" nodeType="after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checkerboard(across)">
                                      <p:cBhvr>
                                        <p:cTn id="23" dur="1000"/>
                                        <p:tgtEl>
                                          <p:spTgt spid="3">
                                            <p:txEl>
                                              <p:pRg st="2" end="2"/>
                                            </p:txEl>
                                          </p:spTgt>
                                        </p:tgtEl>
                                      </p:cBhvr>
                                    </p:animEffect>
                                  </p:childTnLst>
                                </p:cTn>
                              </p:par>
                            </p:childTnLst>
                          </p:cTn>
                        </p:par>
                        <p:par>
                          <p:cTn id="24" fill="hold">
                            <p:stCondLst>
                              <p:cond delay="5000"/>
                            </p:stCondLst>
                            <p:childTnLst>
                              <p:par>
                                <p:cTn id="25" presetID="5" presetClass="entr" presetSubtype="10" fill="hold" nodeType="afterEffect">
                                  <p:stCondLst>
                                    <p:cond delay="0"/>
                                  </p:stCondLst>
                                  <p:childTnLst>
                                    <p:set>
                                      <p:cBhvr>
                                        <p:cTn id="26" dur="1" fill="hold">
                                          <p:stCondLst>
                                            <p:cond delay="0"/>
                                          </p:stCondLst>
                                        </p:cTn>
                                        <p:tgtEl>
                                          <p:spTgt spid="90114"/>
                                        </p:tgtEl>
                                        <p:attrNameLst>
                                          <p:attrName>style.visibility</p:attrName>
                                        </p:attrNameLst>
                                      </p:cBhvr>
                                      <p:to>
                                        <p:strVal val="visible"/>
                                      </p:to>
                                    </p:set>
                                    <p:animEffect transition="in" filter="checkerboard(across)">
                                      <p:cBhvr>
                                        <p:cTn id="27" dur="1000"/>
                                        <p:tgtEl>
                                          <p:spTgt spid="901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3730" name="Picture 2" descr="http://www.coolcamping.co.uk/system/images/417/hadrian-s-wall-campsite-large.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2915816" y="10175"/>
            <a:ext cx="6228184" cy="6847825"/>
          </a:xfrm>
          <a:prstGeom prst="rect">
            <a:avLst/>
          </a:prstGeom>
          <a:noFill/>
          <a:extLst>
            <a:ext uri="{909E8E84-426E-40DD-AFC4-6F175D3DCCD1}">
              <a14:hiddenFill xmlns:a14="http://schemas.microsoft.com/office/drawing/2010/main" xmlns="">
                <a:solidFill>
                  <a:srgbClr val="FFFFFF"/>
                </a:solidFill>
              </a14:hiddenFill>
            </a:ext>
          </a:extLst>
        </p:spPr>
      </p:pic>
      <p:sp>
        <p:nvSpPr>
          <p:cNvPr id="3" name="Content Placeholder 2"/>
          <p:cNvSpPr>
            <a:spLocks noGrp="1"/>
          </p:cNvSpPr>
          <p:nvPr>
            <p:ph idx="1"/>
          </p:nvPr>
        </p:nvSpPr>
        <p:spPr>
          <a:xfrm>
            <a:off x="179512" y="801216"/>
            <a:ext cx="7772400" cy="4572000"/>
          </a:xfrm>
        </p:spPr>
        <p:txBody>
          <a:bodyPr>
            <a:normAutofit/>
          </a:bodyPr>
          <a:lstStyle/>
          <a:p>
            <a:r>
              <a:rPr lang="en-GB" sz="2800" dirty="0" smtClean="0"/>
              <a:t>length: 117.5</a:t>
            </a:r>
            <a:r>
              <a:rPr lang="en-GB" sz="2800" dirty="0"/>
              <a:t> </a:t>
            </a:r>
            <a:r>
              <a:rPr lang="en-GB" sz="2800" dirty="0" smtClean="0"/>
              <a:t>km</a:t>
            </a:r>
          </a:p>
          <a:p>
            <a:r>
              <a:rPr lang="en-GB" sz="2800" dirty="0" smtClean="0"/>
              <a:t>construction:</a:t>
            </a:r>
            <a:br>
              <a:rPr lang="en-GB" sz="2800" dirty="0" smtClean="0"/>
            </a:br>
            <a:r>
              <a:rPr lang="en-GB" sz="2800" dirty="0" smtClean="0"/>
              <a:t>AD 122-128</a:t>
            </a:r>
          </a:p>
          <a:p>
            <a:endParaRPr lang="en-GB" sz="2800" dirty="0"/>
          </a:p>
        </p:txBody>
      </p:sp>
      <p:sp>
        <p:nvSpPr>
          <p:cNvPr id="6" name="Title 1"/>
          <p:cNvSpPr txBox="1">
            <a:spLocks/>
          </p:cNvSpPr>
          <p:nvPr/>
        </p:nvSpPr>
        <p:spPr>
          <a:xfrm>
            <a:off x="914400" y="44624"/>
            <a:ext cx="7772400" cy="914400"/>
          </a:xfrm>
          <a:prstGeom prst="rect">
            <a:avLst/>
          </a:prstGeom>
        </p:spPr>
        <p:txBody>
          <a:bodyPr vert="horz" anchor="ctr">
            <a:normAutofit/>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sz="3600" b="0" i="0" u="none" strike="noStrike" kern="1200" cap="all" spc="0" normalizeH="0" baseline="0" noProof="0" dirty="0" smtClean="0">
                <a:ln>
                  <a:noFill/>
                </a:ln>
                <a:solidFill>
                  <a:schemeClr val="accent1">
                    <a:lumMod val="20000"/>
                    <a:lumOff val="80000"/>
                  </a:schemeClr>
                </a:solidFill>
                <a:effectLst>
                  <a:reflection blurRad="12700" stA="48000" endA="300" endPos="55000" dir="5400000" sy="-90000" algn="bl" rotWithShape="0"/>
                </a:effectLst>
                <a:uLnTx/>
                <a:uFillTx/>
                <a:latin typeface="+mj-lt"/>
                <a:ea typeface="+mj-ea"/>
                <a:cs typeface="+mj-cs"/>
              </a:rPr>
              <a:t>“Roman” army in Britain</a:t>
            </a:r>
            <a:endParaRPr kumimoji="0" lang="en-GB" sz="3600" b="0" i="0" u="none" strike="noStrike" kern="1200" cap="all" spc="0" normalizeH="0" baseline="0" noProof="0" dirty="0">
              <a:ln>
                <a:noFill/>
              </a:ln>
              <a:solidFill>
                <a:schemeClr val="accent1">
                  <a:lumMod val="20000"/>
                  <a:lumOff val="80000"/>
                </a:schemeClr>
              </a:solidFill>
              <a:effectLst>
                <a:reflection blurRad="12700" stA="48000" endA="300" endPos="55000" dir="5400000" sy="-90000" algn="bl" rotWithShape="0"/>
              </a:effectLst>
              <a:uLnTx/>
              <a:uFillTx/>
              <a:latin typeface="+mj-lt"/>
              <a:ea typeface="+mj-ea"/>
              <a:cs typeface="+mj-cs"/>
            </a:endParaRPr>
          </a:p>
        </p:txBody>
      </p:sp>
      <p:pic>
        <p:nvPicPr>
          <p:cNvPr id="8" name="Picture 2" descr="http://2.bp.blogspot.com/-8qECThbEnIM/T7gmOQtmUvI/AAAAAAAAH3s/TZDQuQ9rK_c/s1600/1205060118.jpg"/>
          <p:cNvPicPr>
            <a:picLocks noChangeAspect="1" noChangeArrowheads="1"/>
          </p:cNvPicPr>
          <p:nvPr/>
        </p:nvPicPr>
        <p:blipFill>
          <a:blip r:embed="rId3" cstate="print">
            <a:extLst>
              <a:ext uri="{BEBA8EAE-BF5A-486C-A8C5-ECC9F3942E4B}">
                <a14:imgProps xmlns:a14="http://schemas.microsoft.com/office/drawing/2010/main" xmlns="">
                  <a14:imgLayer r:embed="rId4">
                    <a14:imgEffect>
                      <a14:backgroundRemoval t="9896" b="99870" l="7227" r="92578">
                        <a14:foregroundMark x1="7324" y1="34245" x2="7324" y2="34245"/>
                        <a14:foregroundMark x1="59863" y1="95052" x2="59863" y2="95052"/>
                        <a14:foregroundMark x1="71777" y1="99870" x2="71777" y2="99870"/>
                        <a14:foregroundMark x1="92578" y1="65885" x2="92578" y2="65885"/>
                      </a14:backgroundRemoval>
                    </a14:imgEffect>
                  </a14:imgLayer>
                </a14:imgProps>
              </a:ext>
              <a:ext uri="{28A0092B-C50C-407E-A947-70E740481C1C}">
                <a14:useLocalDpi xmlns:a14="http://schemas.microsoft.com/office/drawing/2010/main" xmlns="" val="0"/>
              </a:ext>
            </a:extLst>
          </a:blip>
          <a:srcRect/>
          <a:stretch>
            <a:fillRect/>
          </a:stretch>
        </p:blipFill>
        <p:spPr bwMode="auto">
          <a:xfrm>
            <a:off x="59500" y="2564904"/>
            <a:ext cx="5664628" cy="4248472"/>
          </a:xfrm>
          <a:prstGeom prst="rect">
            <a:avLst/>
          </a:prstGeom>
          <a:noFill/>
          <a:extLst>
            <a:ext uri="{909E8E84-426E-40DD-AFC4-6F175D3DCCD1}">
              <a14:hiddenFill xmlns:a14="http://schemas.microsoft.com/office/drawing/2010/main" xmlns="">
                <a:solidFill>
                  <a:srgbClr val="FFFFFF"/>
                </a:solidFill>
              </a14:hiddenFill>
            </a:ext>
          </a:extLst>
        </p:spPr>
      </p:pic>
      <p:pic>
        <p:nvPicPr>
          <p:cNvPr id="73732" name="Picture 4" descr="http://www.aboutscotland.com/hadrian/wallph/wallmap.gif"/>
          <p:cNvPicPr>
            <a:picLocks noChangeAspect="1" noChangeArrowheads="1"/>
          </p:cNvPicPr>
          <p:nvPr/>
        </p:nvPicPr>
        <p:blipFill rotWithShape="1">
          <a:blip r:embed="rId5" cstate="print">
            <a:extLst>
              <a:ext uri="{28A0092B-C50C-407E-A947-70E740481C1C}">
                <a14:useLocalDpi xmlns:a14="http://schemas.microsoft.com/office/drawing/2010/main" xmlns="" val="0"/>
              </a:ext>
            </a:extLst>
          </a:blip>
          <a:srcRect b="50000"/>
          <a:stretch/>
        </p:blipFill>
        <p:spPr bwMode="auto">
          <a:xfrm>
            <a:off x="454119" y="4437112"/>
            <a:ext cx="8706865" cy="2088232"/>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234507011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3732"/>
                                        </p:tgtEl>
                                        <p:attrNameLst>
                                          <p:attrName>style.visibility</p:attrName>
                                        </p:attrNameLst>
                                      </p:cBhvr>
                                      <p:to>
                                        <p:strVal val="visible"/>
                                      </p:to>
                                    </p:set>
                                    <p:animEffect transition="in" filter="fade">
                                      <p:cBhvr>
                                        <p:cTn id="7" dur="1000"/>
                                        <p:tgtEl>
                                          <p:spTgt spid="73732"/>
                                        </p:tgtEl>
                                      </p:cBhvr>
                                    </p:animEffect>
                                    <p:anim calcmode="lin" valueType="num">
                                      <p:cBhvr>
                                        <p:cTn id="8" dur="1000" fill="hold"/>
                                        <p:tgtEl>
                                          <p:spTgt spid="73732"/>
                                        </p:tgtEl>
                                        <p:attrNameLst>
                                          <p:attrName>ppt_x</p:attrName>
                                        </p:attrNameLst>
                                      </p:cBhvr>
                                      <p:tavLst>
                                        <p:tav tm="0">
                                          <p:val>
                                            <p:strVal val="#ppt_x"/>
                                          </p:val>
                                        </p:tav>
                                        <p:tav tm="100000">
                                          <p:val>
                                            <p:strVal val="#ppt_x"/>
                                          </p:val>
                                        </p:tav>
                                      </p:tavLst>
                                    </p:anim>
                                    <p:anim calcmode="lin" valueType="num">
                                      <p:cBhvr>
                                        <p:cTn id="9" dur="1000" fill="hold"/>
                                        <p:tgtEl>
                                          <p:spTgt spid="7373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7826" name="Picture 2" descr="File:Milecastle 39 on Hadrian's Wall.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0" y="789188"/>
            <a:ext cx="9108909" cy="6068812"/>
          </a:xfrm>
          <a:prstGeom prst="rect">
            <a:avLst/>
          </a:prstGeom>
          <a:noFill/>
          <a:extLst>
            <a:ext uri="{909E8E84-426E-40DD-AFC4-6F175D3DCCD1}">
              <a14:hiddenFill xmlns:a14="http://schemas.microsoft.com/office/drawing/2010/main" xmlns="">
                <a:solidFill>
                  <a:srgbClr val="FFFFFF"/>
                </a:solidFill>
              </a14:hiddenFill>
            </a:ext>
          </a:extLst>
        </p:spPr>
      </p:pic>
      <p:sp>
        <p:nvSpPr>
          <p:cNvPr id="6" name="Title 1"/>
          <p:cNvSpPr>
            <a:spLocks noGrp="1"/>
          </p:cNvSpPr>
          <p:nvPr>
            <p:ph type="title"/>
          </p:nvPr>
        </p:nvSpPr>
        <p:spPr>
          <a:xfrm>
            <a:off x="914400" y="44624"/>
            <a:ext cx="7772400" cy="914400"/>
          </a:xfrm>
        </p:spPr>
        <p:txBody>
          <a:bodyPr/>
          <a:lstStyle/>
          <a:p>
            <a:r>
              <a:rPr lang="en-GB" dirty="0"/>
              <a:t>“Roman” army in Britain</a:t>
            </a:r>
          </a:p>
        </p:txBody>
      </p:sp>
      <p:sp>
        <p:nvSpPr>
          <p:cNvPr id="7" name="Content Placeholder 2"/>
          <p:cNvSpPr>
            <a:spLocks noGrp="1"/>
          </p:cNvSpPr>
          <p:nvPr>
            <p:ph idx="1"/>
          </p:nvPr>
        </p:nvSpPr>
        <p:spPr>
          <a:xfrm>
            <a:off x="179512" y="801216"/>
            <a:ext cx="7772400" cy="4572000"/>
          </a:xfrm>
        </p:spPr>
        <p:txBody>
          <a:bodyPr>
            <a:normAutofit/>
          </a:bodyPr>
          <a:lstStyle/>
          <a:p>
            <a:r>
              <a:rPr lang="en-GB" sz="2800" dirty="0" smtClean="0">
                <a:solidFill>
                  <a:srgbClr val="FFFF00"/>
                </a:solidFill>
              </a:rPr>
              <a:t>length: 117.5</a:t>
            </a:r>
            <a:r>
              <a:rPr lang="en-GB" sz="2800" dirty="0">
                <a:solidFill>
                  <a:srgbClr val="FFFF00"/>
                </a:solidFill>
              </a:rPr>
              <a:t> </a:t>
            </a:r>
            <a:r>
              <a:rPr lang="en-GB" sz="2800" dirty="0" smtClean="0">
                <a:solidFill>
                  <a:srgbClr val="FFFF00"/>
                </a:solidFill>
              </a:rPr>
              <a:t>km</a:t>
            </a:r>
          </a:p>
          <a:p>
            <a:r>
              <a:rPr lang="en-GB" sz="2800" dirty="0" smtClean="0">
                <a:solidFill>
                  <a:srgbClr val="FFFF00"/>
                </a:solidFill>
              </a:rPr>
              <a:t>construction:</a:t>
            </a:r>
            <a:br>
              <a:rPr lang="en-GB" sz="2800" dirty="0" smtClean="0">
                <a:solidFill>
                  <a:srgbClr val="FFFF00"/>
                </a:solidFill>
              </a:rPr>
            </a:br>
            <a:r>
              <a:rPr lang="en-GB" sz="2800" dirty="0" smtClean="0">
                <a:solidFill>
                  <a:srgbClr val="FFFF00"/>
                </a:solidFill>
              </a:rPr>
              <a:t>AD 122-128</a:t>
            </a:r>
          </a:p>
          <a:p>
            <a:endParaRPr lang="en-GB" sz="2800" dirty="0"/>
          </a:p>
        </p:txBody>
      </p:sp>
      <p:pic>
        <p:nvPicPr>
          <p:cNvPr id="5" name="Picture 2" descr="http://2.bp.blogspot.com/-8qECThbEnIM/T7gmOQtmUvI/AAAAAAAAH3s/TZDQuQ9rK_c/s1600/1205060118.jpg"/>
          <p:cNvPicPr>
            <a:picLocks noChangeAspect="1" noChangeArrowheads="1"/>
          </p:cNvPicPr>
          <p:nvPr/>
        </p:nvPicPr>
        <p:blipFill>
          <a:blip r:embed="rId3" cstate="print">
            <a:extLst>
              <a:ext uri="{BEBA8EAE-BF5A-486C-A8C5-ECC9F3942E4B}">
                <a14:imgProps xmlns:a14="http://schemas.microsoft.com/office/drawing/2010/main" xmlns="">
                  <a14:imgLayer r:embed="rId4">
                    <a14:imgEffect>
                      <a14:backgroundRemoval t="9896" b="99870" l="7227" r="92578">
                        <a14:foregroundMark x1="7324" y1="34245" x2="7324" y2="34245"/>
                        <a14:foregroundMark x1="59863" y1="95052" x2="59863" y2="95052"/>
                        <a14:foregroundMark x1="71777" y1="99870" x2="71777" y2="99870"/>
                        <a14:foregroundMark x1="92578" y1="65885" x2="92578" y2="65885"/>
                      </a14:backgroundRemoval>
                    </a14:imgEffect>
                  </a14:imgLayer>
                </a14:imgProps>
              </a:ext>
              <a:ext uri="{28A0092B-C50C-407E-A947-70E740481C1C}">
                <a14:useLocalDpi xmlns:a14="http://schemas.microsoft.com/office/drawing/2010/main" xmlns="" val="0"/>
              </a:ext>
            </a:extLst>
          </a:blip>
          <a:srcRect/>
          <a:stretch>
            <a:fillRect/>
          </a:stretch>
        </p:blipFill>
        <p:spPr bwMode="auto">
          <a:xfrm>
            <a:off x="59500" y="2564904"/>
            <a:ext cx="5664628" cy="4248472"/>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118521603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5" presetClass="exit" presetSubtype="0" fill="hold" nodeType="afterEffect">
                                  <p:stCondLst>
                                    <p:cond delay="0"/>
                                  </p:stCondLst>
                                  <p:childTnLst>
                                    <p:anim calcmode="lin" valueType="num">
                                      <p:cBhvr>
                                        <p:cTn id="6" dur="500"/>
                                        <p:tgtEl>
                                          <p:spTgt spid="5"/>
                                        </p:tgtEl>
                                        <p:attrNameLst>
                                          <p:attrName>ppt_w</p:attrName>
                                        </p:attrNameLst>
                                      </p:cBhvr>
                                      <p:tavLst>
                                        <p:tav tm="0">
                                          <p:val>
                                            <p:strVal val="ppt_w"/>
                                          </p:val>
                                        </p:tav>
                                        <p:tav tm="100000">
                                          <p:val>
                                            <p:strVal val="ppt_w*0.70"/>
                                          </p:val>
                                        </p:tav>
                                      </p:tavLst>
                                    </p:anim>
                                    <p:anim calcmode="lin" valueType="num">
                                      <p:cBhvr>
                                        <p:cTn id="7" dur="500"/>
                                        <p:tgtEl>
                                          <p:spTgt spid="5"/>
                                        </p:tgtEl>
                                        <p:attrNameLst>
                                          <p:attrName>ppt_h</p:attrName>
                                        </p:attrNameLst>
                                      </p:cBhvr>
                                      <p:tavLst>
                                        <p:tav tm="0">
                                          <p:val>
                                            <p:strVal val="ppt_h"/>
                                          </p:val>
                                        </p:tav>
                                        <p:tav tm="100000">
                                          <p:val>
                                            <p:strVal val="ppt_h"/>
                                          </p:val>
                                        </p:tav>
                                      </p:tavLst>
                                    </p:anim>
                                    <p:animEffect transition="out" filter="fade">
                                      <p:cBhvr>
                                        <p:cTn id="8" dur="500"/>
                                        <p:tgtEl>
                                          <p:spTgt spid="5"/>
                                        </p:tgtEl>
                                      </p:cBhvr>
                                    </p:animEffect>
                                    <p:set>
                                      <p:cBhvr>
                                        <p:cTn id="9" dur="1" fill="hold">
                                          <p:stCondLst>
                                            <p:cond delay="499"/>
                                          </p:stCondLst>
                                        </p:cTn>
                                        <p:tgtEl>
                                          <p:spTgt spid="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7044" name="Picture 4" descr="File:Hadrians Wall map.png"/>
          <p:cNvPicPr>
            <a:picLocks noChangeAspect="1" noChangeArrowheads="1"/>
          </p:cNvPicPr>
          <p:nvPr/>
        </p:nvPicPr>
        <p:blipFill>
          <a:blip r:embed="rId2" cstate="print"/>
          <a:srcRect/>
          <a:stretch>
            <a:fillRect/>
          </a:stretch>
        </p:blipFill>
        <p:spPr bwMode="auto">
          <a:xfrm>
            <a:off x="-19050" y="1152524"/>
            <a:ext cx="4591050" cy="5705476"/>
          </a:xfrm>
          <a:prstGeom prst="rect">
            <a:avLst/>
          </a:prstGeom>
          <a:noFill/>
        </p:spPr>
      </p:pic>
      <p:sp>
        <p:nvSpPr>
          <p:cNvPr id="3" name="Inhaltsplatzhalter 2"/>
          <p:cNvSpPr>
            <a:spLocks noGrp="1"/>
          </p:cNvSpPr>
          <p:nvPr>
            <p:ph idx="1"/>
          </p:nvPr>
        </p:nvSpPr>
        <p:spPr>
          <a:xfrm>
            <a:off x="4572000" y="1554162"/>
            <a:ext cx="4419600" cy="4525963"/>
          </a:xfrm>
        </p:spPr>
        <p:txBody>
          <a:bodyPr>
            <a:normAutofit/>
          </a:bodyPr>
          <a:lstStyle/>
          <a:p>
            <a:r>
              <a:rPr lang="en-GB" sz="2000" dirty="0" smtClean="0"/>
              <a:t> </a:t>
            </a:r>
            <a:r>
              <a:rPr lang="en-GB" sz="2000" dirty="0" err="1" smtClean="0"/>
              <a:t>Antonine’s</a:t>
            </a:r>
            <a:r>
              <a:rPr lang="en-GB" sz="2000" dirty="0" smtClean="0"/>
              <a:t> Wall</a:t>
            </a:r>
          </a:p>
          <a:p>
            <a:pPr lvl="1"/>
            <a:r>
              <a:rPr lang="en-GB" sz="1800" dirty="0" smtClean="0"/>
              <a:t>63 kilometres</a:t>
            </a:r>
          </a:p>
          <a:p>
            <a:pPr lvl="1"/>
            <a:r>
              <a:rPr lang="en-GB" sz="1800" dirty="0" smtClean="0"/>
              <a:t>12 years to complete</a:t>
            </a:r>
          </a:p>
          <a:p>
            <a:pPr lvl="1"/>
            <a:r>
              <a:rPr lang="en-GB" sz="1800" dirty="0" smtClean="0"/>
              <a:t>abandoned after 20 years</a:t>
            </a:r>
            <a:endParaRPr lang="en-GB" sz="1800" dirty="0"/>
          </a:p>
        </p:txBody>
      </p:sp>
      <p:pic>
        <p:nvPicPr>
          <p:cNvPr id="87042" name="Picture 2" descr="http://www.coinarchives.com/6776dca572c24677d898f15dc305d2c4/img/gorny/219/image00416.jpg"/>
          <p:cNvPicPr>
            <a:picLocks noChangeAspect="1" noChangeArrowheads="1"/>
          </p:cNvPicPr>
          <p:nvPr/>
        </p:nvPicPr>
        <p:blipFill>
          <a:blip r:embed="rId3" cstate="print">
            <a:clrChange>
              <a:clrFrom>
                <a:srgbClr val="FFFFFF"/>
              </a:clrFrom>
              <a:clrTo>
                <a:srgbClr val="FFFFFF">
                  <a:alpha val="0"/>
                </a:srgbClr>
              </a:clrTo>
            </a:clrChange>
          </a:blip>
          <a:srcRect/>
          <a:stretch>
            <a:fillRect/>
          </a:stretch>
        </p:blipFill>
        <p:spPr bwMode="auto">
          <a:xfrm>
            <a:off x="3131840" y="3936273"/>
            <a:ext cx="6012160" cy="2875689"/>
          </a:xfrm>
          <a:prstGeom prst="rect">
            <a:avLst/>
          </a:prstGeom>
          <a:noFill/>
        </p:spPr>
      </p:pic>
      <p:sp>
        <p:nvSpPr>
          <p:cNvPr id="5" name="Title 1"/>
          <p:cNvSpPr txBox="1">
            <a:spLocks/>
          </p:cNvSpPr>
          <p:nvPr/>
        </p:nvSpPr>
        <p:spPr>
          <a:xfrm>
            <a:off x="914400" y="44624"/>
            <a:ext cx="7772400" cy="914400"/>
          </a:xfrm>
          <a:prstGeom prst="rect">
            <a:avLst/>
          </a:prstGeom>
        </p:spPr>
        <p:txBody>
          <a:bodyPr vert="horz" anchor="ctr">
            <a:normAutofit/>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sz="3600" b="0" i="0" u="none" strike="noStrike" kern="1200" cap="all" spc="0" normalizeH="0" baseline="0" noProof="0" smtClean="0">
                <a:ln>
                  <a:noFill/>
                </a:ln>
                <a:solidFill>
                  <a:schemeClr val="accent1">
                    <a:lumMod val="20000"/>
                    <a:lumOff val="80000"/>
                  </a:schemeClr>
                </a:solidFill>
                <a:effectLst>
                  <a:reflection blurRad="12700" stA="48000" endA="300" endPos="55000" dir="5400000" sy="-90000" algn="bl" rotWithShape="0"/>
                </a:effectLst>
                <a:uLnTx/>
                <a:uFillTx/>
                <a:latin typeface="+mj-lt"/>
                <a:ea typeface="+mj-ea"/>
                <a:cs typeface="+mj-cs"/>
              </a:rPr>
              <a:t>“Roman” army in Britain</a:t>
            </a:r>
            <a:endParaRPr kumimoji="0" lang="en-GB" sz="3600" b="0" i="0" u="none" strike="noStrike" kern="1200" cap="all" spc="0" normalizeH="0" baseline="0" noProof="0" dirty="0">
              <a:ln>
                <a:noFill/>
              </a:ln>
              <a:solidFill>
                <a:schemeClr val="accent1">
                  <a:lumMod val="20000"/>
                  <a:lumOff val="80000"/>
                </a:schemeClr>
              </a:solidFill>
              <a:effectLst>
                <a:reflection blurRad="12700" stA="48000" endA="300" endPos="55000" dir="5400000" sy="-90000" algn="bl" rotWithShape="0"/>
              </a:effectLst>
              <a:uLnTx/>
              <a:uFillTx/>
              <a:latin typeface="+mj-lt"/>
              <a:ea typeface="+mj-ea"/>
              <a:cs typeface="+mj-cs"/>
            </a:endParaRPr>
          </a:p>
        </p:txBody>
      </p:sp>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0" presetClass="entr" presetSubtype="0" fill="hold" nodeType="afterEffect">
                                  <p:stCondLst>
                                    <p:cond delay="0"/>
                                  </p:stCondLst>
                                  <p:childTnLst>
                                    <p:set>
                                      <p:cBhvr>
                                        <p:cTn id="6" dur="1" fill="hold">
                                          <p:stCondLst>
                                            <p:cond delay="0"/>
                                          </p:stCondLst>
                                        </p:cTn>
                                        <p:tgtEl>
                                          <p:spTgt spid="87042"/>
                                        </p:tgtEl>
                                        <p:attrNameLst>
                                          <p:attrName>style.visibility</p:attrName>
                                        </p:attrNameLst>
                                      </p:cBhvr>
                                      <p:to>
                                        <p:strVal val="visible"/>
                                      </p:to>
                                    </p:set>
                                    <p:animEffect transition="in" filter="wedge">
                                      <p:cBhvr>
                                        <p:cTn id="7" dur="2000"/>
                                        <p:tgtEl>
                                          <p:spTgt spid="870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p:cNvSpPr>
            <a:spLocks noGrp="1"/>
          </p:cNvSpPr>
          <p:nvPr>
            <p:ph idx="1"/>
          </p:nvPr>
        </p:nvSpPr>
        <p:spPr>
          <a:xfrm>
            <a:off x="467544" y="764704"/>
            <a:ext cx="7772400" cy="4572000"/>
          </a:xfrm>
        </p:spPr>
        <p:txBody>
          <a:bodyPr/>
          <a:lstStyle/>
          <a:p>
            <a:r>
              <a:rPr lang="en-GB" dirty="0" smtClean="0"/>
              <a:t>diaspora communities, </a:t>
            </a:r>
            <a:br>
              <a:rPr lang="en-GB" dirty="0" smtClean="0"/>
            </a:br>
            <a:r>
              <a:rPr lang="en-GB" dirty="0" smtClean="0"/>
              <a:t>for example on Hadrian’s Wall</a:t>
            </a:r>
            <a:endParaRPr lang="en-GB" dirty="0"/>
          </a:p>
        </p:txBody>
      </p:sp>
      <p:sp>
        <p:nvSpPr>
          <p:cNvPr id="5" name="Title 2"/>
          <p:cNvSpPr>
            <a:spLocks noGrp="1"/>
          </p:cNvSpPr>
          <p:nvPr>
            <p:ph type="title"/>
          </p:nvPr>
        </p:nvSpPr>
        <p:spPr>
          <a:xfrm>
            <a:off x="395536" y="44624"/>
            <a:ext cx="8748464" cy="914400"/>
          </a:xfrm>
        </p:spPr>
        <p:txBody>
          <a:bodyPr/>
          <a:lstStyle/>
          <a:p>
            <a:r>
              <a:rPr lang="en-GB" dirty="0" smtClean="0"/>
              <a:t>Roman army: a multicultural army</a:t>
            </a:r>
            <a:endParaRPr lang="en-GB" dirty="0"/>
          </a:p>
        </p:txBody>
      </p:sp>
      <p:pic>
        <p:nvPicPr>
          <p:cNvPr id="6" name="Picture 5"/>
          <p:cNvPicPr>
            <a:picLocks noChangeAspect="1"/>
          </p:cNvPicPr>
          <p:nvPr/>
        </p:nvPicPr>
        <p:blipFill rotWithShape="1">
          <a:blip r:embed="rId2" cstate="print">
            <a:extLst>
              <a:ext uri="{28A0092B-C50C-407E-A947-70E740481C1C}">
                <a14:useLocalDpi xmlns:a14="http://schemas.microsoft.com/office/drawing/2010/main" xmlns="" val="0"/>
              </a:ext>
            </a:extLst>
          </a:blip>
          <a:srcRect l="29641" t="8259" r="18137"/>
          <a:stretch/>
        </p:blipFill>
        <p:spPr>
          <a:xfrm>
            <a:off x="6300192" y="638629"/>
            <a:ext cx="2646219" cy="6198337"/>
          </a:xfrm>
          <a:prstGeom prst="rect">
            <a:avLst/>
          </a:prstGeom>
        </p:spPr>
      </p:pic>
      <p:pic>
        <p:nvPicPr>
          <p:cNvPr id="78850" name="Picture 2" descr="http://www.vroma.org/images/mcmanus_images/legionaries.jp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483309" y="2276871"/>
            <a:ext cx="5660084" cy="3888433"/>
          </a:xfrm>
          <a:prstGeom prst="rect">
            <a:avLst/>
          </a:prstGeom>
          <a:noFill/>
          <a:extLst>
            <a:ext uri="{909E8E84-426E-40DD-AFC4-6F175D3DCCD1}">
              <a14:hiddenFill xmlns:a14="http://schemas.microsoft.com/office/drawing/2010/main" xmlns="">
                <a:solidFill>
                  <a:srgbClr val="FFFFFF"/>
                </a:solidFill>
              </a14:hiddenFill>
            </a:ext>
          </a:extLst>
        </p:spPr>
      </p:pic>
      <p:sp>
        <p:nvSpPr>
          <p:cNvPr id="7" name="TextBox 6"/>
          <p:cNvSpPr txBox="1"/>
          <p:nvPr/>
        </p:nvSpPr>
        <p:spPr>
          <a:xfrm>
            <a:off x="483309" y="6149335"/>
            <a:ext cx="2664296" cy="400110"/>
          </a:xfrm>
          <a:prstGeom prst="rect">
            <a:avLst/>
          </a:prstGeom>
          <a:noFill/>
        </p:spPr>
        <p:txBody>
          <a:bodyPr wrap="square" rtlCol="0">
            <a:spAutoFit/>
          </a:bodyPr>
          <a:lstStyle/>
          <a:p>
            <a:r>
              <a:rPr lang="en-GB" sz="2000" dirty="0" smtClean="0"/>
              <a:t>Trajan’s column</a:t>
            </a:r>
            <a:endParaRPr lang="en-GB" sz="2000" dirty="0"/>
          </a:p>
        </p:txBody>
      </p:sp>
    </p:spTree>
    <p:extLst>
      <p:ext uri="{BB962C8B-B14F-4D97-AF65-F5344CB8AC3E}">
        <p14:creationId xmlns:p14="http://schemas.microsoft.com/office/powerpoint/2010/main" xmlns="" val="77156635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8850"/>
                                        </p:tgtEl>
                                        <p:attrNameLst>
                                          <p:attrName>style.visibility</p:attrName>
                                        </p:attrNameLst>
                                      </p:cBhvr>
                                      <p:to>
                                        <p:strVal val="visible"/>
                                      </p:to>
                                    </p:set>
                                    <p:animEffect transition="in" filter="fade">
                                      <p:cBhvr>
                                        <p:cTn id="7" dur="1000"/>
                                        <p:tgtEl>
                                          <p:spTgt spid="78850"/>
                                        </p:tgtEl>
                                      </p:cBhvr>
                                    </p:animEffect>
                                    <p:anim calcmode="lin" valueType="num">
                                      <p:cBhvr>
                                        <p:cTn id="8" dur="1000" fill="hold"/>
                                        <p:tgtEl>
                                          <p:spTgt spid="78850"/>
                                        </p:tgtEl>
                                        <p:attrNameLst>
                                          <p:attrName>ppt_x</p:attrName>
                                        </p:attrNameLst>
                                      </p:cBhvr>
                                      <p:tavLst>
                                        <p:tav tm="0">
                                          <p:val>
                                            <p:strVal val="#ppt_x"/>
                                          </p:val>
                                        </p:tav>
                                        <p:tav tm="100000">
                                          <p:val>
                                            <p:strVal val="#ppt_x"/>
                                          </p:val>
                                        </p:tav>
                                      </p:tavLst>
                                    </p:anim>
                                    <p:anim calcmode="lin" valueType="num">
                                      <p:cBhvr>
                                        <p:cTn id="9" dur="1000" fill="hold"/>
                                        <p:tgtEl>
                                          <p:spTgt spid="78850"/>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1000"/>
                                        <p:tgtEl>
                                          <p:spTgt spid="7"/>
                                        </p:tgtEl>
                                      </p:cBhvr>
                                    </p:animEffect>
                                    <p:anim calcmode="lin" valueType="num">
                                      <p:cBhvr>
                                        <p:cTn id="13" dur="1000" fill="hold"/>
                                        <p:tgtEl>
                                          <p:spTgt spid="7"/>
                                        </p:tgtEl>
                                        <p:attrNameLst>
                                          <p:attrName>ppt_x</p:attrName>
                                        </p:attrNameLst>
                                      </p:cBhvr>
                                      <p:tavLst>
                                        <p:tav tm="0">
                                          <p:val>
                                            <p:strVal val="#ppt_x"/>
                                          </p:val>
                                        </p:tav>
                                        <p:tav tm="100000">
                                          <p:val>
                                            <p:strVal val="#ppt_x"/>
                                          </p:val>
                                        </p:tav>
                                      </p:tavLst>
                                    </p:anim>
                                    <p:anim calcmode="lin" valueType="num">
                                      <p:cBhvr>
                                        <p:cTn id="14"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rafik 4" descr="RIB 108 8474-1.jpg"/>
          <p:cNvPicPr>
            <a:picLocks noChangeAspect="1"/>
          </p:cNvPicPr>
          <p:nvPr/>
        </p:nvPicPr>
        <p:blipFill>
          <a:blip r:embed="rId3" cstate="print"/>
          <a:stretch>
            <a:fillRect/>
          </a:stretch>
        </p:blipFill>
        <p:spPr>
          <a:xfrm>
            <a:off x="5136866" y="44624"/>
            <a:ext cx="3683606" cy="7587952"/>
          </a:xfrm>
          <a:prstGeom prst="rect">
            <a:avLst/>
          </a:prstGeom>
        </p:spPr>
      </p:pic>
      <p:sp>
        <p:nvSpPr>
          <p:cNvPr id="5" name="Textfeld 5"/>
          <p:cNvSpPr txBox="1"/>
          <p:nvPr/>
        </p:nvSpPr>
        <p:spPr>
          <a:xfrm>
            <a:off x="323528" y="1340768"/>
            <a:ext cx="3960440" cy="923330"/>
          </a:xfrm>
          <a:prstGeom prst="rect">
            <a:avLst/>
          </a:prstGeom>
          <a:noFill/>
        </p:spPr>
        <p:txBody>
          <a:bodyPr wrap="square" rtlCol="0">
            <a:spAutoFit/>
          </a:bodyPr>
          <a:lstStyle/>
          <a:p>
            <a:r>
              <a:rPr lang="en-GB" sz="1800" dirty="0" smtClean="0">
                <a:solidFill>
                  <a:schemeClr val="bg1">
                    <a:lumMod val="95000"/>
                  </a:schemeClr>
                </a:solidFill>
              </a:rPr>
              <a:t> RIB-1, 108 = CSIR-GB I.7, 138</a:t>
            </a:r>
          </a:p>
          <a:p>
            <a:r>
              <a:rPr lang="en-GB" sz="1800" b="1" dirty="0" smtClean="0">
                <a:solidFill>
                  <a:schemeClr val="bg1">
                    <a:lumMod val="95000"/>
                  </a:schemeClr>
                </a:solidFill>
              </a:rPr>
              <a:t> Cirencester / </a:t>
            </a:r>
            <a:r>
              <a:rPr lang="en-GB" sz="1800" b="1" dirty="0" err="1" smtClean="0">
                <a:solidFill>
                  <a:schemeClr val="bg1">
                    <a:lumMod val="95000"/>
                  </a:schemeClr>
                </a:solidFill>
              </a:rPr>
              <a:t>Corinium</a:t>
            </a:r>
            <a:endParaRPr lang="en-GB" sz="1800" b="1" dirty="0" smtClean="0">
              <a:solidFill>
                <a:schemeClr val="bg1">
                  <a:lumMod val="95000"/>
                </a:schemeClr>
              </a:solidFill>
            </a:endParaRPr>
          </a:p>
          <a:p>
            <a:endParaRPr lang="en-GB" sz="1800" dirty="0" smtClean="0">
              <a:solidFill>
                <a:schemeClr val="bg1">
                  <a:lumMod val="95000"/>
                </a:schemeClr>
              </a:solidFill>
            </a:endParaRPr>
          </a:p>
        </p:txBody>
      </p:sp>
      <p:sp>
        <p:nvSpPr>
          <p:cNvPr id="6" name="Textfeld 7"/>
          <p:cNvSpPr txBox="1"/>
          <p:nvPr/>
        </p:nvSpPr>
        <p:spPr>
          <a:xfrm>
            <a:off x="395536" y="2264098"/>
            <a:ext cx="4824536" cy="1785104"/>
          </a:xfrm>
          <a:prstGeom prst="rect">
            <a:avLst/>
          </a:prstGeom>
        </p:spPr>
        <p:style>
          <a:lnRef idx="1">
            <a:schemeClr val="accent1"/>
          </a:lnRef>
          <a:fillRef idx="2">
            <a:schemeClr val="accent1"/>
          </a:fillRef>
          <a:effectRef idx="1">
            <a:schemeClr val="accent1"/>
          </a:effectRef>
          <a:fontRef idx="minor">
            <a:schemeClr val="dk1"/>
          </a:fontRef>
        </p:style>
        <p:txBody>
          <a:bodyPr wrap="square" rtlCol="0">
            <a:spAutoFit/>
          </a:bodyPr>
          <a:lstStyle/>
          <a:p>
            <a:pPr>
              <a:buNone/>
            </a:pPr>
            <a:r>
              <a:rPr lang="en-GB" sz="2200" i="1" dirty="0" err="1" smtClean="0"/>
              <a:t>Dannicus</a:t>
            </a:r>
            <a:r>
              <a:rPr lang="en-GB" sz="2200" i="1" dirty="0" smtClean="0"/>
              <a:t> </a:t>
            </a:r>
            <a:r>
              <a:rPr lang="en-GB" sz="2200" i="1" dirty="0" err="1" smtClean="0">
                <a:solidFill>
                  <a:srgbClr val="FF0000"/>
                </a:solidFill>
              </a:rPr>
              <a:t>eq</a:t>
            </a:r>
            <a:r>
              <a:rPr lang="en-GB" sz="2200" i="1" dirty="0" smtClean="0">
                <a:solidFill>
                  <a:srgbClr val="FF0000"/>
                </a:solidFill>
              </a:rPr>
              <a:t>(u)</a:t>
            </a:r>
            <a:r>
              <a:rPr lang="en-GB" sz="2200" i="1" dirty="0" err="1" smtClean="0">
                <a:solidFill>
                  <a:srgbClr val="FF0000"/>
                </a:solidFill>
              </a:rPr>
              <a:t>es</a:t>
            </a:r>
            <a:r>
              <a:rPr lang="en-GB" sz="2200" i="1" dirty="0" smtClean="0">
                <a:solidFill>
                  <a:srgbClr val="FF0000"/>
                </a:solidFill>
              </a:rPr>
              <a:t> </a:t>
            </a:r>
            <a:r>
              <a:rPr lang="en-GB" sz="2200" i="1" dirty="0" err="1" smtClean="0">
                <a:solidFill>
                  <a:srgbClr val="FF0000"/>
                </a:solidFill>
              </a:rPr>
              <a:t>alae</a:t>
            </a:r>
            <a:r>
              <a:rPr lang="en-GB" sz="2200" i="1" dirty="0" smtClean="0">
                <a:solidFill>
                  <a:srgbClr val="FF0000"/>
                </a:solidFill>
              </a:rPr>
              <a:t> </a:t>
            </a:r>
            <a:r>
              <a:rPr lang="en-GB" sz="2200" dirty="0" smtClean="0">
                <a:solidFill>
                  <a:srgbClr val="FF0000"/>
                </a:solidFill>
              </a:rPr>
              <a:t>|</a:t>
            </a:r>
            <a:r>
              <a:rPr lang="en-GB" sz="2200" i="1" dirty="0" smtClean="0">
                <a:solidFill>
                  <a:srgbClr val="FF0000"/>
                </a:solidFill>
              </a:rPr>
              <a:t> Indian(</a:t>
            </a:r>
            <a:r>
              <a:rPr lang="en-GB" sz="2200" i="1" dirty="0" err="1" smtClean="0">
                <a:solidFill>
                  <a:srgbClr val="FF0000"/>
                </a:solidFill>
              </a:rPr>
              <a:t>ae</a:t>
            </a:r>
            <a:r>
              <a:rPr lang="en-GB" sz="2200" i="1" dirty="0" smtClean="0">
                <a:solidFill>
                  <a:srgbClr val="FF0000"/>
                </a:solidFill>
              </a:rPr>
              <a:t>)</a:t>
            </a:r>
            <a:r>
              <a:rPr lang="en-GB" sz="2200" i="1" dirty="0" smtClean="0"/>
              <a:t> </a:t>
            </a:r>
            <a:r>
              <a:rPr lang="en-GB" sz="2200" i="1" dirty="0" err="1" smtClean="0"/>
              <a:t>tur</a:t>
            </a:r>
            <a:r>
              <a:rPr lang="en-GB" sz="2200" i="1" dirty="0" smtClean="0"/>
              <a:t>(ma) </a:t>
            </a:r>
            <a:r>
              <a:rPr lang="en-GB" sz="2200" i="1" dirty="0" err="1" smtClean="0"/>
              <a:t>Albani</a:t>
            </a:r>
            <a:r>
              <a:rPr lang="en-GB" sz="2200" i="1" dirty="0" smtClean="0"/>
              <a:t>  </a:t>
            </a:r>
            <a:r>
              <a:rPr lang="en-GB" sz="2200" dirty="0" smtClean="0"/>
              <a:t>|</a:t>
            </a:r>
            <a:r>
              <a:rPr lang="en-GB" sz="2200" i="1" dirty="0" smtClean="0"/>
              <a:t> </a:t>
            </a:r>
            <a:r>
              <a:rPr lang="en-GB" sz="2200" i="1" dirty="0" err="1" smtClean="0"/>
              <a:t>stip</a:t>
            </a:r>
            <a:r>
              <a:rPr lang="en-GB" sz="2200" i="1" dirty="0" smtClean="0"/>
              <a:t>(</a:t>
            </a:r>
            <a:r>
              <a:rPr lang="en-GB" sz="2200" i="1" dirty="0" err="1" smtClean="0"/>
              <a:t>endiorum</a:t>
            </a:r>
            <a:r>
              <a:rPr lang="en-GB" sz="2200" i="1" dirty="0" smtClean="0"/>
              <a:t>) XVI </a:t>
            </a:r>
            <a:r>
              <a:rPr lang="en-GB" sz="2200" i="1" dirty="0" err="1" smtClean="0">
                <a:solidFill>
                  <a:srgbClr val="FF0000"/>
                </a:solidFill>
              </a:rPr>
              <a:t>civ</a:t>
            </a:r>
            <a:r>
              <a:rPr lang="en-GB" sz="2200" i="1" dirty="0" smtClean="0">
                <a:solidFill>
                  <a:srgbClr val="FF0000"/>
                </a:solidFill>
              </a:rPr>
              <a:t>&lt;</a:t>
            </a:r>
            <a:r>
              <a:rPr lang="en-GB" sz="2200" i="1" dirty="0" err="1" smtClean="0">
                <a:solidFill>
                  <a:srgbClr val="FF0000"/>
                </a:solidFill>
              </a:rPr>
              <a:t>i</a:t>
            </a:r>
            <a:r>
              <a:rPr lang="en-GB" sz="2200" i="1" dirty="0" smtClean="0">
                <a:solidFill>
                  <a:srgbClr val="FF0000"/>
                </a:solidFill>
              </a:rPr>
              <a:t>=E&gt;s </a:t>
            </a:r>
            <a:r>
              <a:rPr lang="en-GB" sz="2200" i="1" dirty="0" err="1" smtClean="0">
                <a:solidFill>
                  <a:srgbClr val="FF0000"/>
                </a:solidFill>
              </a:rPr>
              <a:t>Raur</a:t>
            </a:r>
            <a:r>
              <a:rPr lang="en-GB" sz="2200" i="1" dirty="0" smtClean="0">
                <a:solidFill>
                  <a:srgbClr val="FF0000"/>
                </a:solidFill>
              </a:rPr>
              <a:t>(</a:t>
            </a:r>
            <a:r>
              <a:rPr lang="en-GB" sz="2200" i="1" dirty="0" err="1" smtClean="0">
                <a:solidFill>
                  <a:srgbClr val="FF0000"/>
                </a:solidFill>
              </a:rPr>
              <a:t>icus</a:t>
            </a:r>
            <a:r>
              <a:rPr lang="en-GB" sz="2200" i="1" dirty="0" smtClean="0">
                <a:solidFill>
                  <a:srgbClr val="FF0000"/>
                </a:solidFill>
              </a:rPr>
              <a:t>) </a:t>
            </a:r>
            <a:r>
              <a:rPr lang="en-GB" sz="2200" dirty="0" smtClean="0"/>
              <a:t>|</a:t>
            </a:r>
            <a:r>
              <a:rPr lang="en-GB" sz="2200" i="1" dirty="0" smtClean="0"/>
              <a:t> cur(</a:t>
            </a:r>
            <a:r>
              <a:rPr lang="en-GB" sz="2200" i="1" dirty="0" err="1" smtClean="0"/>
              <a:t>averunt</a:t>
            </a:r>
            <a:r>
              <a:rPr lang="en-GB" sz="2200" i="1" dirty="0" smtClean="0"/>
              <a:t>) </a:t>
            </a:r>
            <a:r>
              <a:rPr lang="en-GB" sz="2200" i="1" dirty="0" err="1" smtClean="0"/>
              <a:t>Fulvius</a:t>
            </a:r>
            <a:r>
              <a:rPr lang="en-GB" sz="2200" i="1" dirty="0" smtClean="0"/>
              <a:t> </a:t>
            </a:r>
            <a:r>
              <a:rPr lang="en-GB" sz="2200" i="1" dirty="0" err="1" smtClean="0"/>
              <a:t>Natalis</a:t>
            </a:r>
            <a:r>
              <a:rPr lang="en-GB" sz="2200" i="1" dirty="0" smtClean="0"/>
              <a:t> &lt;e=I&gt;t  </a:t>
            </a:r>
            <a:r>
              <a:rPr lang="en-GB" sz="2200" dirty="0" smtClean="0"/>
              <a:t>|</a:t>
            </a:r>
            <a:r>
              <a:rPr lang="en-GB" sz="2200" i="1" dirty="0" smtClean="0"/>
              <a:t> Fl[</a:t>
            </a:r>
            <a:r>
              <a:rPr lang="en-GB" sz="2200" i="1" dirty="0" err="1" smtClean="0"/>
              <a:t>av</a:t>
            </a:r>
            <a:r>
              <a:rPr lang="en-GB" sz="2200" i="1" dirty="0" smtClean="0"/>
              <a:t>]ius </a:t>
            </a:r>
            <a:r>
              <a:rPr lang="en-GB" sz="2200" i="1" dirty="0" err="1" smtClean="0"/>
              <a:t>Bitucus</a:t>
            </a:r>
            <a:r>
              <a:rPr lang="en-GB" sz="2200" i="1" dirty="0" smtClean="0"/>
              <a:t> ex </a:t>
            </a:r>
            <a:r>
              <a:rPr lang="en-GB" sz="2200" i="1" dirty="0" err="1" smtClean="0"/>
              <a:t>testame</a:t>
            </a:r>
            <a:r>
              <a:rPr lang="en-GB" sz="2200" i="1" dirty="0" smtClean="0"/>
              <a:t>(</a:t>
            </a:r>
            <a:r>
              <a:rPr lang="en-GB" sz="2200" i="1" dirty="0" err="1" smtClean="0"/>
              <a:t>nto</a:t>
            </a:r>
            <a:r>
              <a:rPr lang="en-GB" sz="2200" i="1" dirty="0" smtClean="0"/>
              <a:t>)  </a:t>
            </a:r>
            <a:r>
              <a:rPr lang="en-GB" sz="2200" dirty="0" smtClean="0"/>
              <a:t>|</a:t>
            </a:r>
            <a:r>
              <a:rPr lang="en-GB" sz="2200" i="1" dirty="0" smtClean="0"/>
              <a:t> h(</a:t>
            </a:r>
            <a:r>
              <a:rPr lang="en-GB" sz="2200" i="1" dirty="0" err="1" smtClean="0"/>
              <a:t>ic</a:t>
            </a:r>
            <a:r>
              <a:rPr lang="en-GB" sz="2200" i="1" dirty="0" smtClean="0"/>
              <a:t>) s(</a:t>
            </a:r>
            <a:r>
              <a:rPr lang="en-GB" sz="2200" i="1" dirty="0" err="1" smtClean="0"/>
              <a:t>itus</a:t>
            </a:r>
            <a:r>
              <a:rPr lang="en-GB" sz="2200" i="1" dirty="0" smtClean="0"/>
              <a:t>) e(</a:t>
            </a:r>
            <a:r>
              <a:rPr lang="en-GB" sz="2200" i="1" dirty="0" err="1" smtClean="0"/>
              <a:t>st</a:t>
            </a:r>
            <a:r>
              <a:rPr lang="en-GB" sz="2200" i="1" dirty="0" smtClean="0"/>
              <a:t>).</a:t>
            </a:r>
            <a:endParaRPr lang="en-GB" sz="2200" i="1" dirty="0"/>
          </a:p>
        </p:txBody>
      </p:sp>
      <p:sp>
        <p:nvSpPr>
          <p:cNvPr id="8" name="Textfeld 9"/>
          <p:cNvSpPr txBox="1"/>
          <p:nvPr/>
        </p:nvSpPr>
        <p:spPr>
          <a:xfrm>
            <a:off x="304078" y="6382204"/>
            <a:ext cx="4680520" cy="523220"/>
          </a:xfrm>
          <a:prstGeom prst="rect">
            <a:avLst/>
          </a:prstGeom>
          <a:noFill/>
        </p:spPr>
        <p:txBody>
          <a:bodyPr wrap="square" rtlCol="0">
            <a:spAutoFit/>
          </a:bodyPr>
          <a:lstStyle/>
          <a:p>
            <a:pPr algn="r">
              <a:buNone/>
            </a:pPr>
            <a:r>
              <a:rPr lang="en-GB" sz="1400" b="1" i="1" dirty="0" smtClean="0">
                <a:solidFill>
                  <a:srgbClr val="FFC000"/>
                </a:solidFill>
              </a:rPr>
              <a:t>ala </a:t>
            </a:r>
            <a:r>
              <a:rPr lang="en-GB" sz="1400" b="1" i="1" dirty="0" err="1" smtClean="0">
                <a:solidFill>
                  <a:srgbClr val="FFC000"/>
                </a:solidFill>
              </a:rPr>
              <a:t>Gallorum</a:t>
            </a:r>
            <a:r>
              <a:rPr lang="en-GB" sz="1400" b="1" i="1" dirty="0" smtClean="0">
                <a:solidFill>
                  <a:srgbClr val="FFC000"/>
                </a:solidFill>
              </a:rPr>
              <a:t> Indiana</a:t>
            </a:r>
            <a:r>
              <a:rPr lang="en-GB" sz="1400" dirty="0" smtClean="0">
                <a:solidFill>
                  <a:srgbClr val="FFC000"/>
                </a:solidFill>
              </a:rPr>
              <a:t>  - named after 1</a:t>
            </a:r>
            <a:r>
              <a:rPr lang="en-GB" sz="1400" baseline="30000" dirty="0" smtClean="0">
                <a:solidFill>
                  <a:srgbClr val="FFC000"/>
                </a:solidFill>
              </a:rPr>
              <a:t>st</a:t>
            </a:r>
            <a:r>
              <a:rPr lang="en-GB" sz="1400" dirty="0" smtClean="0">
                <a:solidFill>
                  <a:srgbClr val="FFC000"/>
                </a:solidFill>
              </a:rPr>
              <a:t> commander, </a:t>
            </a:r>
            <a:br>
              <a:rPr lang="en-GB" sz="1400" dirty="0" smtClean="0">
                <a:solidFill>
                  <a:srgbClr val="FFC000"/>
                </a:solidFill>
              </a:rPr>
            </a:br>
            <a:r>
              <a:rPr lang="en-GB" sz="1400" dirty="0" err="1" smtClean="0">
                <a:solidFill>
                  <a:srgbClr val="FFC000"/>
                </a:solidFill>
              </a:rPr>
              <a:t>Iulius</a:t>
            </a:r>
            <a:r>
              <a:rPr lang="en-GB" sz="1400" dirty="0" smtClean="0">
                <a:solidFill>
                  <a:srgbClr val="FFC000"/>
                </a:solidFill>
              </a:rPr>
              <a:t> Indus (</a:t>
            </a:r>
            <a:r>
              <a:rPr lang="en-GB" sz="1400" dirty="0" err="1" smtClean="0">
                <a:solidFill>
                  <a:srgbClr val="FFC000"/>
                </a:solidFill>
              </a:rPr>
              <a:t>Treveran</a:t>
            </a:r>
            <a:r>
              <a:rPr lang="en-GB" sz="1400" dirty="0" smtClean="0">
                <a:solidFill>
                  <a:srgbClr val="FFC000"/>
                </a:solidFill>
              </a:rPr>
              <a:t>)</a:t>
            </a:r>
            <a:endParaRPr lang="en-GB" sz="1400" dirty="0">
              <a:solidFill>
                <a:srgbClr val="FFC000"/>
              </a:solidFill>
            </a:endParaRPr>
          </a:p>
        </p:txBody>
      </p:sp>
      <p:sp>
        <p:nvSpPr>
          <p:cNvPr id="11" name="Title 2"/>
          <p:cNvSpPr>
            <a:spLocks noGrp="1"/>
          </p:cNvSpPr>
          <p:nvPr>
            <p:ph type="title"/>
          </p:nvPr>
        </p:nvSpPr>
        <p:spPr>
          <a:xfrm>
            <a:off x="395536" y="44624"/>
            <a:ext cx="8748464" cy="914400"/>
          </a:xfrm>
        </p:spPr>
        <p:txBody>
          <a:bodyPr/>
          <a:lstStyle/>
          <a:p>
            <a:r>
              <a:rPr lang="en-GB" dirty="0" smtClean="0"/>
              <a:t>Roman army: a multicultural army</a:t>
            </a:r>
            <a:endParaRPr lang="en-GB" dirty="0"/>
          </a:p>
        </p:txBody>
      </p:sp>
    </p:spTree>
    <p:extLst>
      <p:ext uri="{BB962C8B-B14F-4D97-AF65-F5344CB8AC3E}">
        <p14:creationId xmlns:p14="http://schemas.microsoft.com/office/powerpoint/2010/main" xmlns="" val="391278818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randombar(horizontal)">
                                      <p:cBhvr>
                                        <p:cTn id="7" dur="500"/>
                                        <p:tgtEl>
                                          <p:spTgt spid="4"/>
                                        </p:tgtEl>
                                      </p:cBhvr>
                                    </p:animEffect>
                                  </p:childTnLst>
                                </p:cTn>
                              </p:par>
                            </p:childTnLst>
                          </p:cTn>
                        </p:par>
                        <p:par>
                          <p:cTn id="8" fill="hold">
                            <p:stCondLst>
                              <p:cond delay="500"/>
                            </p:stCondLst>
                            <p:childTnLst>
                              <p:par>
                                <p:cTn id="9" presetID="14" presetClass="entr" presetSubtype="10" fill="hold" grpId="0"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randombar(horizontal)">
                                      <p:cBhvr>
                                        <p:cTn id="11" dur="500"/>
                                        <p:tgtEl>
                                          <p:spTgt spid="5"/>
                                        </p:tgtEl>
                                      </p:cBhvr>
                                    </p:animEffect>
                                  </p:childTnLst>
                                </p:cTn>
                              </p:par>
                            </p:childTnLst>
                          </p:cTn>
                        </p:par>
                      </p:childTnLst>
                    </p:cTn>
                  </p:par>
                  <p:par>
                    <p:cTn id="12" fill="hold">
                      <p:stCondLst>
                        <p:cond delay="indefinite"/>
                      </p:stCondLst>
                      <p:childTnLst>
                        <p:par>
                          <p:cTn id="13" fill="hold">
                            <p:stCondLst>
                              <p:cond delay="0"/>
                            </p:stCondLst>
                            <p:childTnLst>
                              <p:par>
                                <p:cTn id="14" presetID="14" presetClass="entr" presetSubtype="10" fill="hold" grpId="0" nodeType="click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randombar(horizontal)">
                                      <p:cBhvr>
                                        <p:cTn id="16"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57" descr="http://db.edcs.eu/epigr/bilder/$RIB_00492.jpg"/>
          <p:cNvPicPr/>
          <p:nvPr/>
        </p:nvPicPr>
        <p:blipFill>
          <a:blip r:embed="rId2" cstate="print"/>
          <a:srcRect/>
          <a:stretch>
            <a:fillRect/>
          </a:stretch>
        </p:blipFill>
        <p:spPr bwMode="auto">
          <a:xfrm>
            <a:off x="6444208" y="1484784"/>
            <a:ext cx="2592288" cy="5256584"/>
          </a:xfrm>
          <a:prstGeom prst="rect">
            <a:avLst/>
          </a:prstGeom>
          <a:noFill/>
          <a:ln w="9525">
            <a:noFill/>
            <a:miter lim="800000"/>
            <a:headEnd/>
            <a:tailEnd/>
          </a:ln>
        </p:spPr>
      </p:pic>
      <p:pic>
        <p:nvPicPr>
          <p:cNvPr id="5" name="Picture 63" descr="http://db.edcs.eu/epigr/bilder/$RIB-01_00492_1.jpg"/>
          <p:cNvPicPr/>
          <p:nvPr/>
        </p:nvPicPr>
        <p:blipFill>
          <a:blip r:embed="rId3" cstate="print"/>
          <a:srcRect/>
          <a:stretch>
            <a:fillRect/>
          </a:stretch>
        </p:blipFill>
        <p:spPr bwMode="auto">
          <a:xfrm>
            <a:off x="3923928" y="1484784"/>
            <a:ext cx="2498456" cy="5256584"/>
          </a:xfrm>
          <a:prstGeom prst="rect">
            <a:avLst/>
          </a:prstGeom>
          <a:noFill/>
          <a:ln w="9525">
            <a:noFill/>
            <a:miter lim="800000"/>
            <a:headEnd/>
            <a:tailEnd/>
          </a:ln>
        </p:spPr>
      </p:pic>
      <p:sp>
        <p:nvSpPr>
          <p:cNvPr id="6" name="Inhaltsplatzhalter 2"/>
          <p:cNvSpPr>
            <a:spLocks noGrp="1"/>
          </p:cNvSpPr>
          <p:nvPr>
            <p:ph idx="4294967295"/>
          </p:nvPr>
        </p:nvSpPr>
        <p:spPr>
          <a:xfrm>
            <a:off x="179512" y="1196752"/>
            <a:ext cx="7467600" cy="3600400"/>
          </a:xfrm>
          <a:prstGeom prst="rect">
            <a:avLst/>
          </a:prstGeom>
        </p:spPr>
        <p:txBody>
          <a:bodyPr/>
          <a:lstStyle/>
          <a:p>
            <a:r>
              <a:rPr lang="en-GB" dirty="0" smtClean="0"/>
              <a:t>from Chester/Deva (</a:t>
            </a:r>
            <a:r>
              <a:rPr lang="en-GB" i="1" dirty="0" smtClean="0"/>
              <a:t>RIB</a:t>
            </a:r>
            <a:r>
              <a:rPr lang="en-GB" dirty="0" smtClean="0"/>
              <a:t> 492)</a:t>
            </a:r>
            <a:br>
              <a:rPr lang="en-GB" dirty="0" smtClean="0"/>
            </a:br>
            <a:r>
              <a:rPr lang="en-GB" sz="2400" dirty="0" smtClean="0"/>
              <a:t>D M </a:t>
            </a:r>
            <a:br>
              <a:rPr lang="en-GB" sz="2400" dirty="0" smtClean="0"/>
            </a:br>
            <a:r>
              <a:rPr lang="en-GB" sz="2400" dirty="0" smtClean="0"/>
              <a:t>CAECILIVS AVIT</a:t>
            </a:r>
            <a:br>
              <a:rPr lang="en-GB" sz="2400" dirty="0" smtClean="0"/>
            </a:br>
            <a:r>
              <a:rPr lang="en-GB" sz="2400" dirty="0" smtClean="0"/>
              <a:t>V EMER AVG</a:t>
            </a:r>
            <a:br>
              <a:rPr lang="en-GB" sz="2400" dirty="0" smtClean="0"/>
            </a:br>
            <a:r>
              <a:rPr lang="en-GB" sz="2400" dirty="0" smtClean="0"/>
              <a:t>OPTIO LEG XX</a:t>
            </a:r>
            <a:br>
              <a:rPr lang="en-GB" sz="2400" dirty="0" smtClean="0"/>
            </a:br>
            <a:r>
              <a:rPr lang="en-GB" sz="2400" dirty="0" smtClean="0"/>
              <a:t>V </a:t>
            </a:r>
            <a:r>
              <a:rPr lang="en-GB" sz="2400" dirty="0" err="1" smtClean="0"/>
              <a:t>V</a:t>
            </a:r>
            <a:r>
              <a:rPr lang="en-GB" sz="2400" dirty="0" smtClean="0"/>
              <a:t> STP XV VIX</a:t>
            </a:r>
            <a:br>
              <a:rPr lang="en-GB" sz="2400" dirty="0" smtClean="0"/>
            </a:br>
            <a:r>
              <a:rPr lang="en-GB" sz="2400" dirty="0" smtClean="0"/>
              <a:t>AN XXXIIII</a:t>
            </a:r>
            <a:br>
              <a:rPr lang="en-GB" sz="2400" dirty="0" smtClean="0"/>
            </a:br>
            <a:r>
              <a:rPr lang="en-GB" sz="2400" dirty="0" smtClean="0"/>
              <a:t>H F C</a:t>
            </a:r>
          </a:p>
          <a:p>
            <a:endParaRPr lang="en-GB" dirty="0"/>
          </a:p>
        </p:txBody>
      </p:sp>
      <p:sp>
        <p:nvSpPr>
          <p:cNvPr id="7" name="Textfeld 6"/>
          <p:cNvSpPr txBox="1"/>
          <p:nvPr/>
        </p:nvSpPr>
        <p:spPr>
          <a:xfrm>
            <a:off x="222626" y="5143544"/>
            <a:ext cx="5904656" cy="1323439"/>
          </a:xfrm>
          <a:prstGeom prst="rect">
            <a:avLst/>
          </a:prstGeom>
          <a:solidFill>
            <a:schemeClr val="bg1">
              <a:lumMod val="85000"/>
              <a:lumOff val="15000"/>
              <a:alpha val="73000"/>
            </a:schemeClr>
          </a:solidFill>
        </p:spPr>
        <p:txBody>
          <a:bodyPr wrap="square" rtlCol="0">
            <a:spAutoFit/>
          </a:bodyPr>
          <a:lstStyle/>
          <a:p>
            <a:r>
              <a:rPr lang="en-GB" sz="2000" i="1" dirty="0" smtClean="0"/>
              <a:t>D(is) M(</a:t>
            </a:r>
            <a:r>
              <a:rPr lang="en-GB" sz="2000" i="1" dirty="0" err="1" smtClean="0"/>
              <a:t>anibus</a:t>
            </a:r>
            <a:r>
              <a:rPr lang="en-GB" sz="2000" i="1" dirty="0" smtClean="0"/>
              <a:t>) / </a:t>
            </a:r>
            <a:r>
              <a:rPr lang="en-GB" sz="2000" i="1" dirty="0" err="1" smtClean="0"/>
              <a:t>Caecilius</a:t>
            </a:r>
            <a:r>
              <a:rPr lang="en-GB" sz="2000" i="1" dirty="0" smtClean="0"/>
              <a:t> </a:t>
            </a:r>
            <a:r>
              <a:rPr lang="en-GB" sz="2000" i="1" dirty="0" err="1" smtClean="0"/>
              <a:t>Avit</a:t>
            </a:r>
            <a:r>
              <a:rPr lang="en-GB" sz="2000" i="1" dirty="0" smtClean="0"/>
              <a:t>/us </a:t>
            </a:r>
            <a:r>
              <a:rPr lang="en-GB" sz="2000" i="1" dirty="0" err="1" smtClean="0">
                <a:solidFill>
                  <a:srgbClr val="FFC000"/>
                </a:solidFill>
              </a:rPr>
              <a:t>Emer</a:t>
            </a:r>
            <a:r>
              <a:rPr lang="en-GB" sz="2000" i="1" dirty="0" smtClean="0">
                <a:solidFill>
                  <a:srgbClr val="FFC000"/>
                </a:solidFill>
              </a:rPr>
              <a:t>(</a:t>
            </a:r>
            <a:r>
              <a:rPr lang="en-GB" sz="2000" i="1" dirty="0" err="1" smtClean="0">
                <a:solidFill>
                  <a:srgbClr val="FFC000"/>
                </a:solidFill>
              </a:rPr>
              <a:t>ita</a:t>
            </a:r>
            <a:r>
              <a:rPr lang="en-GB" sz="2000" i="1" dirty="0" smtClean="0">
                <a:solidFill>
                  <a:srgbClr val="FFC000"/>
                </a:solidFill>
              </a:rPr>
              <a:t>) Aug(</a:t>
            </a:r>
            <a:r>
              <a:rPr lang="en-GB" sz="2000" i="1" dirty="0" err="1" smtClean="0">
                <a:solidFill>
                  <a:srgbClr val="FFC000"/>
                </a:solidFill>
              </a:rPr>
              <a:t>usta</a:t>
            </a:r>
            <a:r>
              <a:rPr lang="en-GB" sz="2000" i="1" dirty="0" smtClean="0">
                <a:solidFill>
                  <a:srgbClr val="FFC000"/>
                </a:solidFill>
              </a:rPr>
              <a:t>)</a:t>
            </a:r>
            <a:r>
              <a:rPr lang="en-GB" sz="2000" i="1" dirty="0" smtClean="0"/>
              <a:t> / </a:t>
            </a:r>
            <a:r>
              <a:rPr lang="en-GB" sz="2000" i="1" dirty="0" err="1" smtClean="0">
                <a:solidFill>
                  <a:srgbClr val="00B0F0"/>
                </a:solidFill>
              </a:rPr>
              <a:t>optio</a:t>
            </a:r>
            <a:r>
              <a:rPr lang="en-GB" sz="2000" i="1" dirty="0" smtClean="0"/>
              <a:t> l</a:t>
            </a:r>
            <a:r>
              <a:rPr lang="en-GB" sz="2000" i="1" dirty="0" smtClean="0">
                <a:solidFill>
                  <a:srgbClr val="FFFF00"/>
                </a:solidFill>
              </a:rPr>
              <a:t>eg(</a:t>
            </a:r>
            <a:r>
              <a:rPr lang="en-GB" sz="2000" i="1" dirty="0" err="1" smtClean="0">
                <a:solidFill>
                  <a:srgbClr val="FFFF00"/>
                </a:solidFill>
              </a:rPr>
              <a:t>ionis</a:t>
            </a:r>
            <a:r>
              <a:rPr lang="en-GB" sz="2000" i="1" dirty="0" smtClean="0">
                <a:solidFill>
                  <a:srgbClr val="FFFF00"/>
                </a:solidFill>
              </a:rPr>
              <a:t>) XX / V(</a:t>
            </a:r>
            <a:r>
              <a:rPr lang="en-GB" sz="2000" i="1" dirty="0" err="1" smtClean="0">
                <a:solidFill>
                  <a:srgbClr val="FFFF00"/>
                </a:solidFill>
              </a:rPr>
              <a:t>aleriae</a:t>
            </a:r>
            <a:r>
              <a:rPr lang="en-GB" sz="2000" i="1" dirty="0" smtClean="0">
                <a:solidFill>
                  <a:srgbClr val="FFFF00"/>
                </a:solidFill>
              </a:rPr>
              <a:t>) V(</a:t>
            </a:r>
            <a:r>
              <a:rPr lang="en-GB" sz="2000" i="1" dirty="0" err="1" smtClean="0">
                <a:solidFill>
                  <a:srgbClr val="FFFF00"/>
                </a:solidFill>
              </a:rPr>
              <a:t>ictricis</a:t>
            </a:r>
            <a:r>
              <a:rPr lang="en-GB" sz="2000" i="1" dirty="0" smtClean="0">
                <a:solidFill>
                  <a:srgbClr val="FFFF00"/>
                </a:solidFill>
              </a:rPr>
              <a:t>)</a:t>
            </a:r>
            <a:r>
              <a:rPr lang="en-GB" sz="2000" i="1" dirty="0" smtClean="0"/>
              <a:t> </a:t>
            </a:r>
            <a:r>
              <a:rPr lang="en-GB" sz="2000" i="1" dirty="0" err="1" smtClean="0"/>
              <a:t>st</a:t>
            </a:r>
            <a:r>
              <a:rPr lang="en-GB" sz="2000" i="1" dirty="0" smtClean="0"/>
              <a:t>(</a:t>
            </a:r>
            <a:r>
              <a:rPr lang="en-GB" sz="2000" i="1" dirty="0" err="1" smtClean="0"/>
              <a:t>i</a:t>
            </a:r>
            <a:r>
              <a:rPr lang="en-GB" sz="2000" i="1" dirty="0" smtClean="0"/>
              <a:t>)p(</a:t>
            </a:r>
            <a:r>
              <a:rPr lang="en-GB" sz="2000" i="1" dirty="0" err="1" smtClean="0"/>
              <a:t>endiorum</a:t>
            </a:r>
            <a:r>
              <a:rPr lang="en-GB" sz="2000" i="1" dirty="0" smtClean="0"/>
              <a:t>) XV </a:t>
            </a:r>
            <a:r>
              <a:rPr lang="en-GB" sz="2000" i="1" dirty="0" err="1" smtClean="0"/>
              <a:t>vix</a:t>
            </a:r>
            <a:r>
              <a:rPr lang="en-GB" sz="2000" i="1" dirty="0" smtClean="0"/>
              <a:t>(it) / an(</a:t>
            </a:r>
            <a:r>
              <a:rPr lang="en-GB" sz="2000" i="1" dirty="0" err="1" smtClean="0"/>
              <a:t>nos</a:t>
            </a:r>
            <a:r>
              <a:rPr lang="en-GB" sz="2000" i="1" dirty="0" smtClean="0"/>
              <a:t>) XXXIIII / h(</a:t>
            </a:r>
            <a:r>
              <a:rPr lang="en-GB" sz="2000" i="1" dirty="0" err="1" smtClean="0"/>
              <a:t>eres</a:t>
            </a:r>
            <a:r>
              <a:rPr lang="en-GB" sz="2000" i="1" dirty="0" smtClean="0"/>
              <a:t>) f(</a:t>
            </a:r>
            <a:r>
              <a:rPr lang="en-GB" sz="2000" i="1" dirty="0" err="1" smtClean="0"/>
              <a:t>aciendum</a:t>
            </a:r>
            <a:r>
              <a:rPr lang="en-GB" sz="2000" i="1" dirty="0" smtClean="0"/>
              <a:t>) c(</a:t>
            </a:r>
            <a:r>
              <a:rPr lang="en-GB" sz="2000" i="1" dirty="0" err="1" smtClean="0"/>
              <a:t>uravit</a:t>
            </a:r>
            <a:r>
              <a:rPr lang="en-GB" sz="2000" i="1" dirty="0" smtClean="0"/>
              <a:t>).</a:t>
            </a:r>
            <a:endParaRPr lang="en-GB" sz="2000" i="1" dirty="0"/>
          </a:p>
        </p:txBody>
      </p:sp>
      <p:sp>
        <p:nvSpPr>
          <p:cNvPr id="8" name="Textfeld 7"/>
          <p:cNvSpPr txBox="1"/>
          <p:nvPr/>
        </p:nvSpPr>
        <p:spPr>
          <a:xfrm>
            <a:off x="1806802" y="3933056"/>
            <a:ext cx="2736304" cy="707886"/>
          </a:xfrm>
          <a:prstGeom prst="rect">
            <a:avLst/>
          </a:prstGeom>
          <a:solidFill>
            <a:schemeClr val="bg1">
              <a:lumMod val="85000"/>
              <a:lumOff val="15000"/>
              <a:alpha val="55000"/>
            </a:schemeClr>
          </a:solidFill>
        </p:spPr>
        <p:txBody>
          <a:bodyPr wrap="square" rtlCol="0">
            <a:spAutoFit/>
          </a:bodyPr>
          <a:lstStyle/>
          <a:p>
            <a:pPr>
              <a:buNone/>
            </a:pPr>
            <a:r>
              <a:rPr lang="en-GB" sz="2000" dirty="0" smtClean="0">
                <a:solidFill>
                  <a:srgbClr val="FF0000"/>
                </a:solidFill>
              </a:rPr>
              <a:t>Mérida</a:t>
            </a:r>
            <a:r>
              <a:rPr lang="en-GB" sz="2000" dirty="0" smtClean="0">
                <a:solidFill>
                  <a:srgbClr val="FFC000"/>
                </a:solidFill>
              </a:rPr>
              <a:t> (Spain), founded in 25 B.C. by Augustus</a:t>
            </a:r>
            <a:endParaRPr lang="en-GB" sz="2000" dirty="0"/>
          </a:p>
        </p:txBody>
      </p:sp>
      <p:sp>
        <p:nvSpPr>
          <p:cNvPr id="12" name="Title 2"/>
          <p:cNvSpPr>
            <a:spLocks noGrp="1"/>
          </p:cNvSpPr>
          <p:nvPr>
            <p:ph type="title"/>
          </p:nvPr>
        </p:nvSpPr>
        <p:spPr>
          <a:xfrm>
            <a:off x="395536" y="44624"/>
            <a:ext cx="8748464" cy="914400"/>
          </a:xfrm>
        </p:spPr>
        <p:txBody>
          <a:bodyPr/>
          <a:lstStyle/>
          <a:p>
            <a:r>
              <a:rPr lang="en-GB" dirty="0" smtClean="0"/>
              <a:t>Roman army: a multicultural army</a:t>
            </a:r>
            <a:endParaRPr lang="en-GB" dirty="0"/>
          </a:p>
        </p:txBody>
      </p:sp>
    </p:spTree>
    <p:extLst>
      <p:ext uri="{BB962C8B-B14F-4D97-AF65-F5344CB8AC3E}">
        <p14:creationId xmlns:p14="http://schemas.microsoft.com/office/powerpoint/2010/main" xmlns="" val="313084511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checkerboard(across)">
                                      <p:cBhvr>
                                        <p:cTn id="7" dur="500"/>
                                        <p:tgtEl>
                                          <p:spTgt spid="7"/>
                                        </p:tgtEl>
                                      </p:cBhvr>
                                    </p:animEffect>
                                  </p:childTnLst>
                                </p:cTn>
                              </p:par>
                            </p:childTnLst>
                          </p:cTn>
                        </p:par>
                        <p:par>
                          <p:cTn id="8" fill="hold">
                            <p:stCondLst>
                              <p:cond delay="500"/>
                            </p:stCondLst>
                            <p:childTnLst>
                              <p:par>
                                <p:cTn id="9" presetID="21" presetClass="entr" presetSubtype="4" fill="hold" grpId="0" nodeType="afterEffect">
                                  <p:stCondLst>
                                    <p:cond delay="0"/>
                                  </p:stCondLst>
                                  <p:childTnLst>
                                    <p:set>
                                      <p:cBhvr>
                                        <p:cTn id="10" dur="1" fill="hold">
                                          <p:stCondLst>
                                            <p:cond delay="0"/>
                                          </p:stCondLst>
                                        </p:cTn>
                                        <p:tgtEl>
                                          <p:spTgt spid="8"/>
                                        </p:tgtEl>
                                        <p:attrNameLst>
                                          <p:attrName>style.visibility</p:attrName>
                                        </p:attrNameLst>
                                      </p:cBhvr>
                                      <p:to>
                                        <p:strVal val="visible"/>
                                      </p:to>
                                    </p:set>
                                    <p:animEffect transition="in" filter="wheel(4)">
                                      <p:cBhvr>
                                        <p:cTn id="11" dur="2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txBox="1">
            <a:spLocks noChangeArrowheads="1"/>
          </p:cNvSpPr>
          <p:nvPr/>
        </p:nvSpPr>
        <p:spPr>
          <a:xfrm>
            <a:off x="0" y="7123112"/>
            <a:ext cx="8763000" cy="914400"/>
          </a:xfrm>
          <a:prstGeom prst="rect">
            <a:avLst/>
          </a:prstGeom>
        </p:spPr>
        <p:txBody>
          <a:bodyPr vert="horz">
            <a:normAutofit/>
          </a:bodyPr>
          <a:lstStyle>
            <a:lvl1pPr marL="411480" indent="-342900" algn="l" rtl="0" eaLnBrk="1" latinLnBrk="0" hangingPunct="1">
              <a:spcBef>
                <a:spcPts val="700"/>
              </a:spcBef>
              <a:buClr>
                <a:schemeClr val="tx2"/>
              </a:buClr>
              <a:buSzPct val="95000"/>
              <a:buFont typeface="Wingdings"/>
              <a:buChar char=""/>
              <a:defRPr kumimoji="0" sz="3000" kern="1200">
                <a:solidFill>
                  <a:schemeClr val="tx1"/>
                </a:solidFill>
                <a:latin typeface="+mn-lt"/>
                <a:ea typeface="+mn-ea"/>
                <a:cs typeface="+mn-cs"/>
              </a:defRPr>
            </a:lvl1pPr>
            <a:lvl2pPr marL="740664" indent="-285750" algn="l" rtl="0" eaLnBrk="1" latinLnBrk="0" hangingPunct="1">
              <a:spcBef>
                <a:spcPct val="20000"/>
              </a:spcBef>
              <a:buClr>
                <a:schemeClr val="accent2"/>
              </a:buClr>
              <a:buSzPct val="90000"/>
              <a:buFont typeface="Wingdings"/>
              <a:buChar char=""/>
              <a:defRPr kumimoji="0" sz="2600" kern="1200">
                <a:solidFill>
                  <a:schemeClr val="tx1"/>
                </a:solidFill>
                <a:latin typeface="+mn-lt"/>
                <a:ea typeface="+mn-ea"/>
                <a:cs typeface="+mn-cs"/>
              </a:defRPr>
            </a:lvl2pPr>
            <a:lvl3pPr marL="996696" indent="-228600" algn="l" rtl="0" eaLnBrk="1" latinLnBrk="0" hangingPunct="1">
              <a:spcBef>
                <a:spcPct val="20000"/>
              </a:spcBef>
              <a:buClr>
                <a:schemeClr val="accent2"/>
              </a:buClr>
              <a:buFont typeface="Wingdings 2"/>
              <a:buChar char=""/>
              <a:defRPr kumimoji="0" sz="2400" kern="1200">
                <a:solidFill>
                  <a:schemeClr val="tx1"/>
                </a:solidFill>
                <a:latin typeface="+mn-lt"/>
                <a:ea typeface="+mn-ea"/>
                <a:cs typeface="+mn-cs"/>
              </a:defRPr>
            </a:lvl3pPr>
            <a:lvl4pPr marL="1261872" indent="-228600" algn="l" rtl="0" eaLnBrk="1" latinLnBrk="0" hangingPunct="1">
              <a:spcBef>
                <a:spcPct val="20000"/>
              </a:spcBef>
              <a:buClr>
                <a:schemeClr val="accent3"/>
              </a:buClr>
              <a:buFont typeface="Wingdings 3"/>
              <a:buChar char=""/>
              <a:defRPr kumimoji="0" sz="2200" kern="1200">
                <a:solidFill>
                  <a:schemeClr val="tx1"/>
                </a:solidFill>
                <a:latin typeface="+mn-lt"/>
                <a:ea typeface="+mn-ea"/>
                <a:cs typeface="+mn-cs"/>
              </a:defRPr>
            </a:lvl4pPr>
            <a:lvl5pPr marL="1481328" indent="-210312" algn="l" rtl="0" eaLnBrk="1" latinLnBrk="0" hangingPunct="1">
              <a:spcBef>
                <a:spcPct val="20000"/>
              </a:spcBef>
              <a:buClr>
                <a:schemeClr val="accent3"/>
              </a:buClr>
              <a:buFont typeface="Wingdings 2"/>
              <a:buChar char=""/>
              <a:defRPr kumimoji="0" sz="2000" kern="1200">
                <a:solidFill>
                  <a:schemeClr val="tx1"/>
                </a:solidFill>
                <a:latin typeface="+mn-lt"/>
                <a:ea typeface="+mn-ea"/>
                <a:cs typeface="+mn-cs"/>
              </a:defRPr>
            </a:lvl5pPr>
            <a:lvl6pPr marL="1709928" indent="-210312" algn="l" rtl="0" eaLnBrk="1" latinLnBrk="0" hangingPunct="1">
              <a:spcBef>
                <a:spcPct val="20000"/>
              </a:spcBef>
              <a:buClr>
                <a:schemeClr val="accent3"/>
              </a:buClr>
              <a:buFont typeface="Wingdings 2"/>
              <a:buChar char=""/>
              <a:defRPr kumimoji="0" sz="1800" kern="1200">
                <a:solidFill>
                  <a:schemeClr val="tx1"/>
                </a:solidFill>
                <a:latin typeface="+mn-lt"/>
                <a:ea typeface="+mn-ea"/>
                <a:cs typeface="+mn-cs"/>
              </a:defRPr>
            </a:lvl6pPr>
            <a:lvl7pPr marL="1901952" indent="-182880" algn="l" rtl="0" eaLnBrk="1" latinLnBrk="0" hangingPunct="1">
              <a:spcBef>
                <a:spcPct val="20000"/>
              </a:spcBef>
              <a:buClr>
                <a:schemeClr val="accent4"/>
              </a:buClr>
              <a:buFont typeface="Wingdings 2"/>
              <a:buChar char=""/>
              <a:defRPr kumimoji="0" sz="1600" kern="1200">
                <a:solidFill>
                  <a:schemeClr val="tx1"/>
                </a:solidFill>
                <a:latin typeface="+mn-lt"/>
                <a:ea typeface="+mn-ea"/>
                <a:cs typeface="+mn-cs"/>
              </a:defRPr>
            </a:lvl7pPr>
            <a:lvl8pPr marL="2093976" indent="-182880" algn="l" rtl="0" eaLnBrk="1" latinLnBrk="0" hangingPunct="1">
              <a:spcBef>
                <a:spcPct val="20000"/>
              </a:spcBef>
              <a:buClr>
                <a:schemeClr val="accent4"/>
              </a:buClr>
              <a:buFont typeface="Wingdings 2"/>
              <a:buChar char=""/>
              <a:defRPr kumimoji="0" sz="1600" kern="1200">
                <a:solidFill>
                  <a:schemeClr val="tx1"/>
                </a:solidFill>
                <a:latin typeface="+mn-lt"/>
                <a:ea typeface="+mn-ea"/>
                <a:cs typeface="+mn-cs"/>
              </a:defRPr>
            </a:lvl8pPr>
            <a:lvl9pPr marL="2286000" indent="-182880" algn="l" rtl="0" eaLnBrk="1" latinLnBrk="0" hangingPunct="1">
              <a:spcBef>
                <a:spcPct val="20000"/>
              </a:spcBef>
              <a:buClr>
                <a:schemeClr val="accent4"/>
              </a:buClr>
              <a:buFont typeface="Wingdings 2"/>
              <a:buChar char=""/>
              <a:defRPr kumimoji="0" sz="1600" kern="1200">
                <a:solidFill>
                  <a:schemeClr val="tx1"/>
                </a:solidFill>
                <a:latin typeface="+mn-lt"/>
                <a:ea typeface="+mn-ea"/>
                <a:cs typeface="+mn-cs"/>
              </a:defRPr>
            </a:lvl9pPr>
            <a:extLst/>
          </a:lstStyle>
          <a:p>
            <a:r>
              <a:rPr lang="de-DE" altLang="en-US" sz="2000" i="1" smtClean="0"/>
              <a:t>A Celtic theonym does not imply a native, Celtic deity, </a:t>
            </a:r>
            <a:br>
              <a:rPr lang="de-DE" altLang="en-US" sz="2000" i="1" smtClean="0"/>
            </a:br>
            <a:r>
              <a:rPr lang="de-DE" altLang="en-US" sz="2000" i="1" smtClean="0"/>
              <a:t>esp. on Hadrian</a:t>
            </a:r>
            <a:r>
              <a:rPr lang="de-DE" altLang="en-US" sz="2000" i="1" smtClean="0">
                <a:latin typeface="Times New Roman"/>
              </a:rPr>
              <a:t>‘</a:t>
            </a:r>
            <a:r>
              <a:rPr lang="de-DE" altLang="en-US" sz="2000" i="1" smtClean="0"/>
              <a:t>s Wall</a:t>
            </a:r>
            <a:endParaRPr lang="de-DE" altLang="en-US" sz="2000" i="1"/>
          </a:p>
        </p:txBody>
      </p:sp>
      <p:sp>
        <p:nvSpPr>
          <p:cNvPr id="5" name="Rectangle 5"/>
          <p:cNvSpPr>
            <a:spLocks noChangeArrowheads="1"/>
          </p:cNvSpPr>
          <p:nvPr/>
        </p:nvSpPr>
        <p:spPr bwMode="auto">
          <a:xfrm>
            <a:off x="2719388" y="3546475"/>
            <a:ext cx="9144000" cy="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cap="sq">
                <a:solidFill>
                  <a:schemeClr val="tx1"/>
                </a:solidFill>
                <a:miter lim="800000"/>
                <a:headEnd type="none" w="sm" len="sm"/>
                <a:tailEnd type="none" w="sm" len="sm"/>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spAutoFit/>
          </a:bodyPr>
          <a:lstStyle/>
          <a:p>
            <a:endParaRPr lang="en-GB"/>
          </a:p>
        </p:txBody>
      </p:sp>
      <p:pic>
        <p:nvPicPr>
          <p:cNvPr id="6" name="Picture 4" descr="RIB1318"/>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3347864" y="1052736"/>
            <a:ext cx="5575920" cy="3884349"/>
          </a:xfrm>
          <a:prstGeom prst="rect">
            <a:avLst/>
          </a:prstGeom>
          <a:noFill/>
          <a:extLst>
            <a:ext uri="{909E8E84-426E-40DD-AFC4-6F175D3DCCD1}">
              <a14:hiddenFill xmlns:a14="http://schemas.microsoft.com/office/drawing/2010/main" xmlns="">
                <a:solidFill>
                  <a:srgbClr val="FFFFFF"/>
                </a:solidFill>
              </a14:hiddenFill>
            </a:ext>
          </a:extLst>
        </p:spPr>
      </p:pic>
      <p:sp>
        <p:nvSpPr>
          <p:cNvPr id="7" name="Text Box 6"/>
          <p:cNvSpPr txBox="1">
            <a:spLocks noChangeArrowheads="1"/>
          </p:cNvSpPr>
          <p:nvPr/>
        </p:nvSpPr>
        <p:spPr bwMode="auto">
          <a:xfrm>
            <a:off x="3351212" y="5013176"/>
            <a:ext cx="5685284" cy="1754326"/>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cap="sq">
                <a:solidFill>
                  <a:schemeClr val="tx1"/>
                </a:solidFill>
                <a:miter lim="800000"/>
                <a:headEnd type="none" w="sm" len="sm"/>
                <a:tailEnd type="none" w="sm" len="sm"/>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square">
            <a:spAutoFit/>
          </a:bodyPr>
          <a:lstStyle/>
          <a:p>
            <a:pPr>
              <a:spcBef>
                <a:spcPct val="50000"/>
              </a:spcBef>
              <a:buClrTx/>
              <a:buSzTx/>
              <a:buFontTx/>
              <a:buNone/>
            </a:pPr>
            <a:r>
              <a:rPr kumimoji="1" lang="en-GB" altLang="en-US" b="1" dirty="0" smtClean="0">
                <a:solidFill>
                  <a:schemeClr val="bg1">
                    <a:lumMod val="95000"/>
                  </a:schemeClr>
                </a:solidFill>
                <a:latin typeface="Times New Roman" pitchFamily="18" charset="0"/>
              </a:rPr>
              <a:t>Newcastle</a:t>
            </a:r>
          </a:p>
          <a:p>
            <a:pPr>
              <a:spcBef>
                <a:spcPct val="50000"/>
              </a:spcBef>
              <a:buClrTx/>
              <a:buSzTx/>
              <a:buFontTx/>
              <a:buNone/>
            </a:pPr>
            <a:r>
              <a:rPr kumimoji="1" lang="en-GB" altLang="en-US" b="0" i="1" dirty="0" smtClean="0">
                <a:solidFill>
                  <a:schemeClr val="bg1">
                    <a:lumMod val="95000"/>
                  </a:schemeClr>
                </a:solidFill>
                <a:latin typeface="Times New Roman" pitchFamily="18" charset="0"/>
              </a:rPr>
              <a:t>Dea(bus</a:t>
            </a:r>
            <a:r>
              <a:rPr kumimoji="1" lang="en-GB" altLang="en-US" b="0" i="1" dirty="0">
                <a:solidFill>
                  <a:schemeClr val="bg1">
                    <a:lumMod val="95000"/>
                  </a:schemeClr>
                </a:solidFill>
                <a:latin typeface="Times New Roman" pitchFamily="18" charset="0"/>
              </a:rPr>
              <a:t>) / </a:t>
            </a:r>
            <a:r>
              <a:rPr kumimoji="1" lang="en-GB" altLang="en-US" b="0" i="1" dirty="0" err="1">
                <a:solidFill>
                  <a:schemeClr val="bg1">
                    <a:lumMod val="95000"/>
                  </a:schemeClr>
                </a:solidFill>
                <a:latin typeface="Times New Roman" pitchFamily="18" charset="0"/>
              </a:rPr>
              <a:t>Matribus</a:t>
            </a:r>
            <a:r>
              <a:rPr kumimoji="1" lang="en-GB" altLang="en-US" b="0" i="1" dirty="0">
                <a:solidFill>
                  <a:schemeClr val="bg1">
                    <a:lumMod val="95000"/>
                  </a:schemeClr>
                </a:solidFill>
                <a:latin typeface="Times New Roman" pitchFamily="18" charset="0"/>
              </a:rPr>
              <a:t> </a:t>
            </a:r>
            <a:r>
              <a:rPr kumimoji="1" lang="en-GB" altLang="en-US" b="0" i="1" dirty="0" err="1">
                <a:solidFill>
                  <a:schemeClr val="bg1">
                    <a:lumMod val="95000"/>
                  </a:schemeClr>
                </a:solidFill>
                <a:latin typeface="Times New Roman" pitchFamily="18" charset="0"/>
              </a:rPr>
              <a:t>Tra</a:t>
            </a:r>
            <a:r>
              <a:rPr kumimoji="1" lang="en-GB" altLang="en-US" b="0" i="1" dirty="0">
                <a:solidFill>
                  <a:schemeClr val="bg1">
                    <a:lumMod val="95000"/>
                  </a:schemeClr>
                </a:solidFill>
                <a:latin typeface="Times New Roman" pitchFamily="18" charset="0"/>
              </a:rPr>
              <a:t>(ns)</a:t>
            </a:r>
            <a:r>
              <a:rPr kumimoji="1" lang="en-GB" altLang="en-US" b="0" i="1" dirty="0" err="1">
                <a:solidFill>
                  <a:schemeClr val="bg1">
                    <a:lumMod val="95000"/>
                  </a:schemeClr>
                </a:solidFill>
                <a:latin typeface="Times New Roman" pitchFamily="18" charset="0"/>
              </a:rPr>
              <a:t>marinis</a:t>
            </a:r>
            <a:r>
              <a:rPr kumimoji="1" lang="en-GB" altLang="en-US" b="0" i="1" dirty="0">
                <a:solidFill>
                  <a:schemeClr val="bg1">
                    <a:lumMod val="95000"/>
                  </a:schemeClr>
                </a:solidFill>
                <a:latin typeface="Times New Roman" pitchFamily="18" charset="0"/>
              </a:rPr>
              <a:t> / </a:t>
            </a:r>
            <a:r>
              <a:rPr kumimoji="1" lang="en-GB" altLang="en-US" b="0" i="1" dirty="0" err="1">
                <a:solidFill>
                  <a:schemeClr val="bg1">
                    <a:lumMod val="95000"/>
                  </a:schemeClr>
                </a:solidFill>
                <a:latin typeface="Times New Roman" pitchFamily="18" charset="0"/>
              </a:rPr>
              <a:t>patri</a:t>
            </a:r>
            <a:r>
              <a:rPr kumimoji="1" lang="en-GB" altLang="en-US" b="0" i="1" dirty="0">
                <a:solidFill>
                  <a:schemeClr val="bg1">
                    <a:lumMod val="95000"/>
                  </a:schemeClr>
                </a:solidFill>
                <a:latin typeface="Times New Roman" pitchFamily="18" charset="0"/>
              </a:rPr>
              <a:t>(</a:t>
            </a:r>
            <a:r>
              <a:rPr kumimoji="1" lang="en-GB" altLang="en-US" b="0" i="1" dirty="0" err="1">
                <a:solidFill>
                  <a:schemeClr val="bg1">
                    <a:lumMod val="95000"/>
                  </a:schemeClr>
                </a:solidFill>
                <a:latin typeface="Times New Roman" pitchFamily="18" charset="0"/>
              </a:rPr>
              <a:t>i</a:t>
            </a:r>
            <a:r>
              <a:rPr kumimoji="1" lang="en-GB" altLang="en-US" b="0" i="1" dirty="0">
                <a:solidFill>
                  <a:schemeClr val="bg1">
                    <a:lumMod val="95000"/>
                  </a:schemeClr>
                </a:solidFill>
                <a:latin typeface="Times New Roman" pitchFamily="18" charset="0"/>
              </a:rPr>
              <a:t>)s Aurelius </a:t>
            </a:r>
            <a:r>
              <a:rPr kumimoji="1" lang="en-GB" altLang="en-US" b="0" i="1" dirty="0" err="1">
                <a:solidFill>
                  <a:schemeClr val="bg1">
                    <a:lumMod val="95000"/>
                  </a:schemeClr>
                </a:solidFill>
                <a:latin typeface="Times New Roman" pitchFamily="18" charset="0"/>
              </a:rPr>
              <a:t>Iuvenalis</a:t>
            </a:r>
            <a:r>
              <a:rPr kumimoji="1" lang="en-GB" altLang="en-US" b="0" i="1" dirty="0">
                <a:solidFill>
                  <a:schemeClr val="bg1">
                    <a:lumMod val="95000"/>
                  </a:schemeClr>
                </a:solidFill>
                <a:latin typeface="Times New Roman" pitchFamily="18" charset="0"/>
              </a:rPr>
              <a:t> / s(</a:t>
            </a:r>
            <a:r>
              <a:rPr kumimoji="1" lang="en-GB" altLang="en-US" b="0" i="1" dirty="0" err="1">
                <a:solidFill>
                  <a:schemeClr val="bg1">
                    <a:lumMod val="95000"/>
                  </a:schemeClr>
                </a:solidFill>
                <a:latin typeface="Times New Roman" pitchFamily="18" charset="0"/>
              </a:rPr>
              <a:t>acrum</a:t>
            </a:r>
            <a:r>
              <a:rPr kumimoji="1" lang="en-GB" altLang="en-US" b="0" i="1" dirty="0">
                <a:solidFill>
                  <a:schemeClr val="bg1">
                    <a:lumMod val="95000"/>
                  </a:schemeClr>
                </a:solidFill>
                <a:latin typeface="Times New Roman" pitchFamily="18" charset="0"/>
              </a:rPr>
              <a:t>)</a:t>
            </a:r>
            <a:r>
              <a:rPr kumimoji="1" lang="de-DE" altLang="en-US" b="0" dirty="0">
                <a:solidFill>
                  <a:schemeClr val="bg1">
                    <a:lumMod val="95000"/>
                  </a:schemeClr>
                </a:solidFill>
                <a:latin typeface="Times New Roman" pitchFamily="18" charset="0"/>
              </a:rPr>
              <a:t> </a:t>
            </a:r>
          </a:p>
          <a:p>
            <a:pPr>
              <a:spcBef>
                <a:spcPct val="50000"/>
              </a:spcBef>
              <a:buClrTx/>
              <a:buSzTx/>
              <a:buFontTx/>
              <a:buNone/>
            </a:pPr>
            <a:r>
              <a:rPr kumimoji="1" lang="en-GB" altLang="en-US" b="0" dirty="0">
                <a:solidFill>
                  <a:schemeClr val="bg1">
                    <a:lumMod val="95000"/>
                  </a:schemeClr>
                </a:solidFill>
                <a:latin typeface="Times New Roman" pitchFamily="18" charset="0"/>
              </a:rPr>
              <a:t>‘To the </a:t>
            </a:r>
            <a:r>
              <a:rPr kumimoji="1" lang="en-GB" altLang="en-US" b="1" dirty="0">
                <a:solidFill>
                  <a:schemeClr val="bg1">
                    <a:lumMod val="95000"/>
                  </a:schemeClr>
                </a:solidFill>
                <a:latin typeface="Times New Roman" pitchFamily="18" charset="0"/>
              </a:rPr>
              <a:t>Mother Goddesses of his native land from overseas</a:t>
            </a:r>
            <a:r>
              <a:rPr kumimoji="1" lang="en-GB" altLang="en-US" b="0" dirty="0">
                <a:solidFill>
                  <a:schemeClr val="bg1">
                    <a:lumMod val="95000"/>
                  </a:schemeClr>
                </a:solidFill>
                <a:latin typeface="Times New Roman" pitchFamily="18" charset="0"/>
              </a:rPr>
              <a:t>, Aurelius </a:t>
            </a:r>
            <a:r>
              <a:rPr kumimoji="1" lang="en-GB" altLang="en-US" b="0" dirty="0" err="1">
                <a:solidFill>
                  <a:schemeClr val="bg1">
                    <a:lumMod val="95000"/>
                  </a:schemeClr>
                </a:solidFill>
                <a:latin typeface="Times New Roman" pitchFamily="18" charset="0"/>
              </a:rPr>
              <a:t>Iuvenalis</a:t>
            </a:r>
            <a:r>
              <a:rPr kumimoji="1" lang="en-GB" altLang="en-US" b="0" dirty="0">
                <a:solidFill>
                  <a:schemeClr val="bg1">
                    <a:lumMod val="95000"/>
                  </a:schemeClr>
                </a:solidFill>
                <a:latin typeface="Times New Roman" pitchFamily="18" charset="0"/>
              </a:rPr>
              <a:t> made this offering.’</a:t>
            </a:r>
            <a:r>
              <a:rPr kumimoji="1" lang="de-DE" altLang="en-US" b="0" dirty="0">
                <a:solidFill>
                  <a:schemeClr val="bg1">
                    <a:lumMod val="95000"/>
                  </a:schemeClr>
                </a:solidFill>
                <a:latin typeface="Times New Roman" pitchFamily="18" charset="0"/>
              </a:rPr>
              <a:t> </a:t>
            </a:r>
          </a:p>
        </p:txBody>
      </p:sp>
      <p:sp>
        <p:nvSpPr>
          <p:cNvPr id="10" name="Title 2"/>
          <p:cNvSpPr>
            <a:spLocks noGrp="1"/>
          </p:cNvSpPr>
          <p:nvPr>
            <p:ph type="title"/>
          </p:nvPr>
        </p:nvSpPr>
        <p:spPr>
          <a:xfrm>
            <a:off x="395536" y="44624"/>
            <a:ext cx="8748464" cy="914400"/>
          </a:xfrm>
        </p:spPr>
        <p:txBody>
          <a:bodyPr/>
          <a:lstStyle/>
          <a:p>
            <a:r>
              <a:rPr lang="en-GB" dirty="0" smtClean="0"/>
              <a:t>Roman army: a multicultural army</a:t>
            </a:r>
            <a:endParaRPr lang="en-GB" dirty="0"/>
          </a:p>
        </p:txBody>
      </p:sp>
      <p:sp>
        <p:nvSpPr>
          <p:cNvPr id="11" name="Inhaltsplatzhalter 2"/>
          <p:cNvSpPr>
            <a:spLocks noGrp="1"/>
          </p:cNvSpPr>
          <p:nvPr>
            <p:ph idx="4294967295"/>
          </p:nvPr>
        </p:nvSpPr>
        <p:spPr>
          <a:xfrm>
            <a:off x="179512" y="1196752"/>
            <a:ext cx="7467600" cy="3600400"/>
          </a:xfrm>
          <a:prstGeom prst="rect">
            <a:avLst/>
          </a:prstGeom>
        </p:spPr>
        <p:txBody>
          <a:bodyPr>
            <a:normAutofit fontScale="92500" lnSpcReduction="20000"/>
          </a:bodyPr>
          <a:lstStyle/>
          <a:p>
            <a:r>
              <a:rPr lang="en-GB" dirty="0" smtClean="0"/>
              <a:t>consequently,</a:t>
            </a:r>
            <a:br>
              <a:rPr lang="en-GB" dirty="0" smtClean="0"/>
            </a:br>
            <a:r>
              <a:rPr lang="en-GB" dirty="0" smtClean="0"/>
              <a:t>soldiers in </a:t>
            </a:r>
            <a:br>
              <a:rPr lang="en-GB" dirty="0" smtClean="0"/>
            </a:br>
            <a:r>
              <a:rPr lang="en-GB" dirty="0" smtClean="0"/>
              <a:t>Britain</a:t>
            </a:r>
            <a:br>
              <a:rPr lang="en-GB" dirty="0" smtClean="0"/>
            </a:br>
            <a:r>
              <a:rPr lang="en-GB" dirty="0" smtClean="0"/>
              <a:t>worship a </a:t>
            </a:r>
            <a:br>
              <a:rPr lang="en-GB" dirty="0" smtClean="0"/>
            </a:br>
            <a:r>
              <a:rPr lang="en-GB" dirty="0" smtClean="0"/>
              <a:t>variety of</a:t>
            </a:r>
            <a:br>
              <a:rPr lang="en-GB" dirty="0" smtClean="0"/>
            </a:br>
            <a:r>
              <a:rPr lang="en-GB" dirty="0" smtClean="0"/>
              <a:t>local &amp; imported</a:t>
            </a:r>
            <a:br>
              <a:rPr lang="en-GB" dirty="0" smtClean="0"/>
            </a:br>
            <a:r>
              <a:rPr lang="en-GB" dirty="0" smtClean="0"/>
              <a:t>deities: </a:t>
            </a:r>
            <a:br>
              <a:rPr lang="en-GB" dirty="0" smtClean="0"/>
            </a:br>
            <a:r>
              <a:rPr lang="en-GB" dirty="0" smtClean="0"/>
              <a:t>from Gaul, Africa,</a:t>
            </a:r>
            <a:br>
              <a:rPr lang="en-GB" dirty="0" smtClean="0"/>
            </a:br>
            <a:r>
              <a:rPr lang="en-GB" dirty="0" smtClean="0"/>
              <a:t>Germany,…</a:t>
            </a:r>
            <a:endParaRPr lang="en-GB" dirty="0"/>
          </a:p>
        </p:txBody>
      </p:sp>
    </p:spTree>
    <p:extLst>
      <p:ext uri="{BB962C8B-B14F-4D97-AF65-F5344CB8AC3E}">
        <p14:creationId xmlns:p14="http://schemas.microsoft.com/office/powerpoint/2010/main" xmlns="" val="4101894206"/>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randombar(horizontal)">
                                      <p:cBhvr>
                                        <p:cTn id="7" dur="500"/>
                                        <p:tgtEl>
                                          <p:spTgt spid="6"/>
                                        </p:tgtEl>
                                      </p:cBhvr>
                                    </p:animEffect>
                                  </p:childTnLst>
                                </p:cTn>
                              </p:par>
                            </p:childTnLst>
                          </p:cTn>
                        </p:par>
                        <p:par>
                          <p:cTn id="8" fill="hold">
                            <p:stCondLst>
                              <p:cond delay="500"/>
                            </p:stCondLst>
                            <p:childTnLst>
                              <p:par>
                                <p:cTn id="9" presetID="14" presetClass="entr" presetSubtype="10" fill="hold" grpId="0" nodeType="after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randombar(horizontal)">
                                      <p:cBhvr>
                                        <p:cTn id="11"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utoUpdateAnimBg="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3" cstate="print">
            <a:extLst>
              <a:ext uri="{28A0092B-C50C-407E-A947-70E740481C1C}">
                <a14:useLocalDpi xmlns:a14="http://schemas.microsoft.com/office/drawing/2010/main" xmlns="" val="0"/>
              </a:ext>
            </a:extLst>
          </a:blip>
          <a:srcRect b="11011"/>
          <a:stretch/>
        </p:blipFill>
        <p:spPr>
          <a:xfrm>
            <a:off x="1803214" y="620391"/>
            <a:ext cx="7161274" cy="4248472"/>
          </a:xfrm>
        </p:spPr>
      </p:pic>
      <p:sp>
        <p:nvSpPr>
          <p:cNvPr id="5" name="Title 2"/>
          <p:cNvSpPr>
            <a:spLocks noGrp="1"/>
          </p:cNvSpPr>
          <p:nvPr>
            <p:ph type="title"/>
          </p:nvPr>
        </p:nvSpPr>
        <p:spPr>
          <a:xfrm>
            <a:off x="395536" y="44624"/>
            <a:ext cx="8748464" cy="914400"/>
          </a:xfrm>
        </p:spPr>
        <p:txBody>
          <a:bodyPr/>
          <a:lstStyle/>
          <a:p>
            <a:r>
              <a:rPr lang="en-GB" dirty="0" smtClean="0"/>
              <a:t>Roman army: a multicultural army</a:t>
            </a:r>
            <a:endParaRPr lang="en-GB" dirty="0"/>
          </a:p>
        </p:txBody>
      </p:sp>
      <p:sp>
        <p:nvSpPr>
          <p:cNvPr id="6" name="TextBox 5"/>
          <p:cNvSpPr txBox="1"/>
          <p:nvPr/>
        </p:nvSpPr>
        <p:spPr>
          <a:xfrm>
            <a:off x="179512" y="5085184"/>
            <a:ext cx="3744416" cy="1569660"/>
          </a:xfrm>
          <a:prstGeom prst="rect">
            <a:avLst/>
          </a:prstGeom>
          <a:noFill/>
        </p:spPr>
        <p:txBody>
          <a:bodyPr wrap="square" rtlCol="0">
            <a:spAutoFit/>
          </a:bodyPr>
          <a:lstStyle/>
          <a:p>
            <a:pPr algn="ctr"/>
            <a:r>
              <a:rPr lang="en-GB" sz="1600" dirty="0" smtClean="0">
                <a:solidFill>
                  <a:schemeClr val="bg1">
                    <a:lumMod val="95000"/>
                  </a:schemeClr>
                </a:solidFill>
              </a:rPr>
              <a:t>“To the god Mars </a:t>
            </a:r>
            <a:r>
              <a:rPr lang="en-GB" sz="1600" dirty="0" err="1" smtClean="0">
                <a:solidFill>
                  <a:schemeClr val="bg1">
                    <a:lumMod val="95000"/>
                  </a:schemeClr>
                </a:solidFill>
              </a:rPr>
              <a:t>Thincus</a:t>
            </a:r>
            <a:r>
              <a:rPr lang="en-GB" sz="1600" dirty="0" smtClean="0">
                <a:solidFill>
                  <a:schemeClr val="bg1">
                    <a:lumMod val="95000"/>
                  </a:schemeClr>
                </a:solidFill>
              </a:rPr>
              <a:t> and the two </a:t>
            </a:r>
            <a:r>
              <a:rPr lang="en-GB" sz="1600" dirty="0" err="1" smtClean="0">
                <a:solidFill>
                  <a:schemeClr val="bg1">
                    <a:lumMod val="95000"/>
                  </a:schemeClr>
                </a:solidFill>
              </a:rPr>
              <a:t>Alaisiagae</a:t>
            </a:r>
            <a:r>
              <a:rPr lang="en-GB" sz="1600" dirty="0" smtClean="0">
                <a:solidFill>
                  <a:schemeClr val="bg1">
                    <a:lumMod val="95000"/>
                  </a:schemeClr>
                </a:solidFill>
              </a:rPr>
              <a:t> Beda and </a:t>
            </a:r>
            <a:r>
              <a:rPr lang="en-GB" sz="1600" dirty="0" err="1" smtClean="0">
                <a:solidFill>
                  <a:schemeClr val="bg1">
                    <a:lumMod val="95000"/>
                  </a:schemeClr>
                </a:solidFill>
              </a:rPr>
              <a:t>Fimmilena</a:t>
            </a:r>
            <a:r>
              <a:rPr lang="en-GB" sz="1600" dirty="0" smtClean="0">
                <a:solidFill>
                  <a:schemeClr val="bg1">
                    <a:lumMod val="95000"/>
                  </a:schemeClr>
                </a:solidFill>
              </a:rPr>
              <a:t> and to the divine force of the emperor, the Germans, citizens of </a:t>
            </a:r>
            <a:r>
              <a:rPr lang="en-GB" sz="1600" dirty="0" err="1" smtClean="0">
                <a:solidFill>
                  <a:schemeClr val="bg1">
                    <a:lumMod val="95000"/>
                  </a:schemeClr>
                </a:solidFill>
              </a:rPr>
              <a:t>Tuihanti</a:t>
            </a:r>
            <a:r>
              <a:rPr lang="en-GB" sz="1600" dirty="0" smtClean="0">
                <a:solidFill>
                  <a:schemeClr val="bg1">
                    <a:lumMod val="95000"/>
                  </a:schemeClr>
                </a:solidFill>
              </a:rPr>
              <a:t>, have willingly and deservedly fulfilled their vow.”</a:t>
            </a:r>
            <a:endParaRPr lang="en-GB" sz="1600" dirty="0">
              <a:solidFill>
                <a:schemeClr val="bg1">
                  <a:lumMod val="95000"/>
                </a:schemeClr>
              </a:solidFill>
            </a:endParaRPr>
          </a:p>
        </p:txBody>
      </p:sp>
    </p:spTree>
    <p:extLst>
      <p:ext uri="{BB962C8B-B14F-4D97-AF65-F5344CB8AC3E}">
        <p14:creationId xmlns:p14="http://schemas.microsoft.com/office/powerpoint/2010/main" xmlns="" val="2389628629"/>
      </p:ext>
    </p:extLst>
  </p:cSld>
  <p:clrMapOvr>
    <a:masterClrMapping/>
  </p:clrMapOvr>
  <p:transition spd="slow">
    <p:randomBar dir="vert"/>
  </p:transition>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3"/>
          <p:cNvPicPr>
            <a:picLocks noChangeAspect="1"/>
          </p:cNvPicPr>
          <p:nvPr/>
        </p:nvPicPr>
        <p:blipFill rotWithShape="1">
          <a:blip r:embed="rId2" cstate="print">
            <a:extLst>
              <a:ext uri="{28A0092B-C50C-407E-A947-70E740481C1C}">
                <a14:useLocalDpi xmlns:a14="http://schemas.microsoft.com/office/drawing/2010/main" xmlns="" val="0"/>
              </a:ext>
            </a:extLst>
          </a:blip>
          <a:srcRect b="11011"/>
          <a:stretch/>
        </p:blipFill>
        <p:spPr>
          <a:xfrm>
            <a:off x="1803214" y="620391"/>
            <a:ext cx="7161274" cy="4248472"/>
          </a:xfrm>
          <a:prstGeom prst="rect">
            <a:avLst/>
          </a:prstGeom>
        </p:spPr>
      </p:pic>
      <p:sp>
        <p:nvSpPr>
          <p:cNvPr id="4" name="Titel 3"/>
          <p:cNvSpPr>
            <a:spLocks noGrp="1"/>
          </p:cNvSpPr>
          <p:nvPr>
            <p:ph type="title"/>
          </p:nvPr>
        </p:nvSpPr>
        <p:spPr/>
        <p:txBody>
          <a:bodyPr/>
          <a:lstStyle/>
          <a:p>
            <a:r>
              <a:rPr lang="en-GB" dirty="0" smtClean="0"/>
              <a:t>“Becoming Roman” in Britain…</a:t>
            </a:r>
            <a:endParaRPr lang="en-GB" dirty="0"/>
          </a:p>
        </p:txBody>
      </p:sp>
    </p:spTree>
  </p:cSld>
  <p:clrMapOvr>
    <a:masterClrMapping/>
  </p:clrMapOvr>
  <p:transition spd="slow">
    <p:cover/>
  </p:transition>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platzhalter 1"/>
          <p:cNvSpPr>
            <a:spLocks noGrp="1"/>
          </p:cNvSpPr>
          <p:nvPr>
            <p:ph type="body" idx="1"/>
          </p:nvPr>
        </p:nvSpPr>
        <p:spPr/>
        <p:txBody>
          <a:bodyPr/>
          <a:lstStyle/>
          <a:p>
            <a:endParaRPr lang="en-GB"/>
          </a:p>
        </p:txBody>
      </p:sp>
      <p:sp>
        <p:nvSpPr>
          <p:cNvPr id="3" name="Titel 2"/>
          <p:cNvSpPr>
            <a:spLocks noGrp="1"/>
          </p:cNvSpPr>
          <p:nvPr>
            <p:ph type="title"/>
          </p:nvPr>
        </p:nvSpPr>
        <p:spPr/>
        <p:txBody>
          <a:bodyPr/>
          <a:lstStyle/>
          <a:p>
            <a:endParaRPr lang="en-GB"/>
          </a:p>
        </p:txBody>
      </p:sp>
    </p:spTree>
  </p:cSld>
  <p:clrMapOvr>
    <a:masterClrMapping/>
  </p:clrMapOvr>
  <p:transition spd="slow">
    <p:randomBar dir="vert"/>
  </p:transition>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http://upload.wikimedia.org/wikipedia/commons/thumb/d/d1/Pompeii_family_feast_painting_Naples.jpg/330px-Pompeii_family_feast_painting_Naples.jpg"/>
          <p:cNvPicPr>
            <a:picLocks noChangeAspect="1" noChangeArrowheads="1"/>
          </p:cNvPicPr>
          <p:nvPr/>
        </p:nvPicPr>
        <p:blipFill rotWithShape="1">
          <a:blip r:embed="rId2" cstate="print">
            <a:extLst>
              <a:ext uri="{28A0092B-C50C-407E-A947-70E740481C1C}">
                <a14:useLocalDpi xmlns:a14="http://schemas.microsoft.com/office/drawing/2010/main" xmlns="" val="0"/>
              </a:ext>
            </a:extLst>
          </a:blip>
          <a:srcRect l="3494" t="1396" r="3552" b="38424"/>
          <a:stretch/>
        </p:blipFill>
        <p:spPr bwMode="auto">
          <a:xfrm>
            <a:off x="19427" y="1862427"/>
            <a:ext cx="8585021" cy="4968552"/>
          </a:xfrm>
          <a:prstGeom prst="rect">
            <a:avLst/>
          </a:prstGeom>
          <a:noFill/>
          <a:extLst>
            <a:ext uri="{909E8E84-426E-40DD-AFC4-6F175D3DCCD1}">
              <a14:hiddenFill xmlns:a14="http://schemas.microsoft.com/office/drawing/2010/main" xmlns="">
                <a:solidFill>
                  <a:srgbClr val="FFFFFF"/>
                </a:solidFill>
              </a14:hiddenFill>
            </a:ext>
          </a:extLst>
        </p:spPr>
      </p:pic>
      <p:sp>
        <p:nvSpPr>
          <p:cNvPr id="7" name="TextBox 6"/>
          <p:cNvSpPr txBox="1"/>
          <p:nvPr/>
        </p:nvSpPr>
        <p:spPr>
          <a:xfrm>
            <a:off x="3880357" y="6493743"/>
            <a:ext cx="5280598" cy="338554"/>
          </a:xfrm>
          <a:prstGeom prst="rect">
            <a:avLst/>
          </a:prstGeom>
          <a:noFill/>
        </p:spPr>
        <p:txBody>
          <a:bodyPr wrap="square" rtlCol="0">
            <a:spAutoFit/>
          </a:bodyPr>
          <a:lstStyle/>
          <a:p>
            <a:pPr algn="r"/>
            <a:r>
              <a:rPr lang="en-GB" sz="1600" b="1" dirty="0" err="1" smtClean="0">
                <a:solidFill>
                  <a:schemeClr val="accent5">
                    <a:lumMod val="20000"/>
                    <a:lumOff val="80000"/>
                  </a:schemeClr>
                </a:solidFill>
              </a:rPr>
              <a:t>Wandmalerei</a:t>
            </a:r>
            <a:r>
              <a:rPr lang="en-GB" sz="1600" b="1" dirty="0" smtClean="0">
                <a:solidFill>
                  <a:schemeClr val="accent5">
                    <a:lumMod val="20000"/>
                    <a:lumOff val="80000"/>
                  </a:schemeClr>
                </a:solidFill>
              </a:rPr>
              <a:t>, </a:t>
            </a:r>
            <a:r>
              <a:rPr lang="en-GB" sz="1600" b="1" dirty="0" err="1" smtClean="0">
                <a:solidFill>
                  <a:schemeClr val="accent5">
                    <a:lumMod val="20000"/>
                    <a:lumOff val="80000"/>
                  </a:schemeClr>
                </a:solidFill>
              </a:rPr>
              <a:t>vor</a:t>
            </a:r>
            <a:r>
              <a:rPr lang="en-GB" sz="1600" b="1" dirty="0" smtClean="0">
                <a:solidFill>
                  <a:schemeClr val="accent5">
                    <a:lumMod val="20000"/>
                    <a:lumOff val="80000"/>
                  </a:schemeClr>
                </a:solidFill>
              </a:rPr>
              <a:t> 79 n. Chr. </a:t>
            </a:r>
            <a:r>
              <a:rPr lang="en-GB" sz="1600" b="1" dirty="0" err="1" smtClean="0">
                <a:solidFill>
                  <a:schemeClr val="accent5">
                    <a:lumMod val="20000"/>
                    <a:lumOff val="80000"/>
                  </a:schemeClr>
                </a:solidFill>
              </a:rPr>
              <a:t>aus</a:t>
            </a:r>
            <a:r>
              <a:rPr lang="en-GB" sz="1600" b="1" dirty="0" smtClean="0">
                <a:solidFill>
                  <a:schemeClr val="accent5">
                    <a:lumMod val="20000"/>
                    <a:lumOff val="80000"/>
                  </a:schemeClr>
                </a:solidFill>
              </a:rPr>
              <a:t> </a:t>
            </a:r>
            <a:r>
              <a:rPr lang="en-GB" sz="1600" b="1" dirty="0" err="1" smtClean="0">
                <a:solidFill>
                  <a:schemeClr val="accent5">
                    <a:lumMod val="20000"/>
                    <a:lumOff val="80000"/>
                  </a:schemeClr>
                </a:solidFill>
              </a:rPr>
              <a:t>Pompeji</a:t>
            </a:r>
            <a:endParaRPr lang="en-GB" sz="1600" b="1" dirty="0">
              <a:solidFill>
                <a:schemeClr val="accent5">
                  <a:lumMod val="20000"/>
                  <a:lumOff val="80000"/>
                </a:schemeClr>
              </a:solidFill>
            </a:endParaRPr>
          </a:p>
        </p:txBody>
      </p:sp>
      <p:sp>
        <p:nvSpPr>
          <p:cNvPr id="10" name="TextBox 9"/>
          <p:cNvSpPr txBox="1"/>
          <p:nvPr/>
        </p:nvSpPr>
        <p:spPr>
          <a:xfrm>
            <a:off x="-324544" y="-99392"/>
            <a:ext cx="3456384" cy="646331"/>
          </a:xfrm>
          <a:prstGeom prst="rect">
            <a:avLst/>
          </a:prstGeom>
          <a:solidFill>
            <a:schemeClr val="accent2"/>
          </a:solidFill>
        </p:spPr>
        <p:txBody>
          <a:bodyPr wrap="square" rtlCol="0">
            <a:spAutoFit/>
          </a:bodyPr>
          <a:lstStyle/>
          <a:p>
            <a:pPr algn="r"/>
            <a:endParaRPr lang="de-DE" dirty="0" smtClean="0"/>
          </a:p>
          <a:p>
            <a:pPr algn="r"/>
            <a:r>
              <a:rPr lang="de-DE" dirty="0" err="1" smtClean="0"/>
              <a:t>Becoming</a:t>
            </a:r>
            <a:r>
              <a:rPr lang="de-DE" dirty="0" smtClean="0"/>
              <a:t> Roman…?</a:t>
            </a:r>
            <a:endParaRPr lang="en-GB" dirty="0"/>
          </a:p>
        </p:txBody>
      </p:sp>
      <p:pic>
        <p:nvPicPr>
          <p:cNvPr id="8194" name="Picture 2"/>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rot="923803">
            <a:off x="5482537" y="449863"/>
            <a:ext cx="2933700" cy="4543425"/>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Tree>
    <p:extLst>
      <p:ext uri="{BB962C8B-B14F-4D97-AF65-F5344CB8AC3E}">
        <p14:creationId xmlns:p14="http://schemas.microsoft.com/office/powerpoint/2010/main" xmlns="" val="169412142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7" presetClass="entr" presetSubtype="0" fill="hold" grpId="0" nodeType="after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anim calcmode="lin" valueType="num">
                                      <p:cBhvr>
                                        <p:cTn id="8" dur="1000" fill="hold"/>
                                        <p:tgtEl>
                                          <p:spTgt spid="10"/>
                                        </p:tgtEl>
                                        <p:attrNameLst>
                                          <p:attrName>ppt_x</p:attrName>
                                        </p:attrNameLst>
                                      </p:cBhvr>
                                      <p:tavLst>
                                        <p:tav tm="0">
                                          <p:val>
                                            <p:strVal val="#ppt_x"/>
                                          </p:val>
                                        </p:tav>
                                        <p:tav tm="100000">
                                          <p:val>
                                            <p:strVal val="#ppt_x"/>
                                          </p:val>
                                        </p:tav>
                                      </p:tavLst>
                                    </p:anim>
                                    <p:anim calcmode="lin" valueType="num">
                                      <p:cBhvr>
                                        <p:cTn id="9" dur="1000" fill="hold"/>
                                        <p:tgtEl>
                                          <p:spTgt spid="10"/>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750"/>
                                  </p:stCondLst>
                                  <p:childTnLst>
                                    <p:set>
                                      <p:cBhvr>
                                        <p:cTn id="12" dur="1" fill="hold">
                                          <p:stCondLst>
                                            <p:cond delay="0"/>
                                          </p:stCondLst>
                                        </p:cTn>
                                        <p:tgtEl>
                                          <p:spTgt spid="8194"/>
                                        </p:tgtEl>
                                        <p:attrNameLst>
                                          <p:attrName>style.visibility</p:attrName>
                                        </p:attrNameLst>
                                      </p:cBhvr>
                                      <p:to>
                                        <p:strVal val="visible"/>
                                      </p:to>
                                    </p:set>
                                    <p:animEffect transition="in" filter="fade">
                                      <p:cBhvr>
                                        <p:cTn id="13" dur="1000"/>
                                        <p:tgtEl>
                                          <p:spTgt spid="8194"/>
                                        </p:tgtEl>
                                      </p:cBhvr>
                                    </p:animEffect>
                                    <p:anim calcmode="lin" valueType="num">
                                      <p:cBhvr>
                                        <p:cTn id="14" dur="1000" fill="hold"/>
                                        <p:tgtEl>
                                          <p:spTgt spid="8194"/>
                                        </p:tgtEl>
                                        <p:attrNameLst>
                                          <p:attrName>ppt_x</p:attrName>
                                        </p:attrNameLst>
                                      </p:cBhvr>
                                      <p:tavLst>
                                        <p:tav tm="0">
                                          <p:val>
                                            <p:strVal val="#ppt_x"/>
                                          </p:val>
                                        </p:tav>
                                        <p:tav tm="100000">
                                          <p:val>
                                            <p:strVal val="#ppt_x"/>
                                          </p:val>
                                        </p:tav>
                                      </p:tavLst>
                                    </p:anim>
                                    <p:anim calcmode="lin" valueType="num">
                                      <p:cBhvr>
                                        <p:cTn id="15" dur="1000" fill="hold"/>
                                        <p:tgtEl>
                                          <p:spTgt spid="819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http://upload.wikimedia.org/wikipedia/commons/thumb/d/d1/Pompeii_family_feast_painting_Naples.jpg/330px-Pompeii_family_feast_painting_Naples.jpg"/>
          <p:cNvPicPr>
            <a:picLocks noChangeAspect="1" noChangeArrowheads="1"/>
          </p:cNvPicPr>
          <p:nvPr/>
        </p:nvPicPr>
        <p:blipFill rotWithShape="1">
          <a:blip r:embed="rId2" cstate="print">
            <a:extLst>
              <a:ext uri="{28A0092B-C50C-407E-A947-70E740481C1C}">
                <a14:useLocalDpi xmlns:a14="http://schemas.microsoft.com/office/drawing/2010/main" xmlns="" val="0"/>
              </a:ext>
            </a:extLst>
          </a:blip>
          <a:srcRect l="3494" t="1396" r="3552" b="38424"/>
          <a:stretch/>
        </p:blipFill>
        <p:spPr bwMode="auto">
          <a:xfrm>
            <a:off x="19427" y="1862427"/>
            <a:ext cx="8585021" cy="4968552"/>
          </a:xfrm>
          <a:prstGeom prst="rect">
            <a:avLst/>
          </a:prstGeom>
          <a:noFill/>
          <a:extLst>
            <a:ext uri="{909E8E84-426E-40DD-AFC4-6F175D3DCCD1}">
              <a14:hiddenFill xmlns:a14="http://schemas.microsoft.com/office/drawing/2010/main" xmlns="">
                <a:solidFill>
                  <a:srgbClr val="FFFFFF"/>
                </a:solidFill>
              </a14:hiddenFill>
            </a:ext>
          </a:extLst>
        </p:spPr>
      </p:pic>
      <p:sp>
        <p:nvSpPr>
          <p:cNvPr id="6" name="TextBox 5"/>
          <p:cNvSpPr txBox="1"/>
          <p:nvPr/>
        </p:nvSpPr>
        <p:spPr>
          <a:xfrm>
            <a:off x="3880357" y="6493743"/>
            <a:ext cx="5280598" cy="338554"/>
          </a:xfrm>
          <a:prstGeom prst="rect">
            <a:avLst/>
          </a:prstGeom>
          <a:noFill/>
        </p:spPr>
        <p:txBody>
          <a:bodyPr wrap="square" rtlCol="0">
            <a:spAutoFit/>
          </a:bodyPr>
          <a:lstStyle/>
          <a:p>
            <a:pPr algn="r"/>
            <a:r>
              <a:rPr lang="en-GB" sz="1600" b="1" dirty="0" err="1" smtClean="0">
                <a:solidFill>
                  <a:schemeClr val="accent5">
                    <a:lumMod val="20000"/>
                    <a:lumOff val="80000"/>
                  </a:schemeClr>
                </a:solidFill>
              </a:rPr>
              <a:t>Wandmalerei</a:t>
            </a:r>
            <a:r>
              <a:rPr lang="en-GB" sz="1600" b="1" dirty="0" smtClean="0">
                <a:solidFill>
                  <a:schemeClr val="accent5">
                    <a:lumMod val="20000"/>
                    <a:lumOff val="80000"/>
                  </a:schemeClr>
                </a:solidFill>
              </a:rPr>
              <a:t>, </a:t>
            </a:r>
            <a:r>
              <a:rPr lang="en-GB" sz="1600" b="1" dirty="0" err="1" smtClean="0">
                <a:solidFill>
                  <a:schemeClr val="accent5">
                    <a:lumMod val="20000"/>
                    <a:lumOff val="80000"/>
                  </a:schemeClr>
                </a:solidFill>
              </a:rPr>
              <a:t>vor</a:t>
            </a:r>
            <a:r>
              <a:rPr lang="en-GB" sz="1600" b="1" dirty="0" smtClean="0">
                <a:solidFill>
                  <a:schemeClr val="accent5">
                    <a:lumMod val="20000"/>
                    <a:lumOff val="80000"/>
                  </a:schemeClr>
                </a:solidFill>
              </a:rPr>
              <a:t> 79 n. Chr. </a:t>
            </a:r>
            <a:r>
              <a:rPr lang="en-GB" sz="1600" b="1" dirty="0" err="1" smtClean="0">
                <a:solidFill>
                  <a:schemeClr val="accent5">
                    <a:lumMod val="20000"/>
                    <a:lumOff val="80000"/>
                  </a:schemeClr>
                </a:solidFill>
              </a:rPr>
              <a:t>aus</a:t>
            </a:r>
            <a:r>
              <a:rPr lang="en-GB" sz="1600" b="1" dirty="0" smtClean="0">
                <a:solidFill>
                  <a:schemeClr val="accent5">
                    <a:lumMod val="20000"/>
                    <a:lumOff val="80000"/>
                  </a:schemeClr>
                </a:solidFill>
              </a:rPr>
              <a:t> </a:t>
            </a:r>
            <a:r>
              <a:rPr lang="en-GB" sz="1600" b="1" dirty="0" err="1" smtClean="0">
                <a:solidFill>
                  <a:schemeClr val="accent5">
                    <a:lumMod val="20000"/>
                    <a:lumOff val="80000"/>
                  </a:schemeClr>
                </a:solidFill>
              </a:rPr>
              <a:t>Pompeji</a:t>
            </a:r>
            <a:endParaRPr lang="en-GB" sz="1600" b="1" dirty="0">
              <a:solidFill>
                <a:schemeClr val="accent5">
                  <a:lumMod val="20000"/>
                  <a:lumOff val="80000"/>
                </a:schemeClr>
              </a:solidFill>
            </a:endParaRPr>
          </a:p>
        </p:txBody>
      </p:sp>
      <p:pic>
        <p:nvPicPr>
          <p:cNvPr id="7" name="Picture 9" descr="C:\Eigene Dateien\TEACHING MATERIAL\SLAVERY 2006 2007\Pompey Wall Painting small.JPG"/>
          <p:cNvPicPr>
            <a:picLocks noChangeAspect="1" noChangeArrowheads="1"/>
          </p:cNvPicPr>
          <p:nvPr/>
        </p:nvPicPr>
        <p:blipFill rotWithShape="1">
          <a:blip r:embed="rId3" cstate="print">
            <a:extLst>
              <a:ext uri="{28A0092B-C50C-407E-A947-70E740481C1C}">
                <a14:useLocalDpi xmlns:a14="http://schemas.microsoft.com/office/drawing/2010/main" xmlns="" val="0"/>
              </a:ext>
            </a:extLst>
          </a:blip>
          <a:srcRect l="6533" t="18010" r="4721" b="3232"/>
          <a:stretch/>
        </p:blipFill>
        <p:spPr bwMode="auto">
          <a:xfrm>
            <a:off x="2411760" y="332656"/>
            <a:ext cx="6696745" cy="64919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8" name="TextBox 7"/>
          <p:cNvSpPr txBox="1"/>
          <p:nvPr/>
        </p:nvSpPr>
        <p:spPr>
          <a:xfrm rot="5400000">
            <a:off x="6700882" y="2380238"/>
            <a:ext cx="4320480" cy="369332"/>
          </a:xfrm>
          <a:prstGeom prst="rect">
            <a:avLst/>
          </a:prstGeom>
          <a:noFill/>
        </p:spPr>
        <p:txBody>
          <a:bodyPr wrap="square" rtlCol="0">
            <a:spAutoFit/>
          </a:bodyPr>
          <a:lstStyle/>
          <a:p>
            <a:r>
              <a:rPr lang="de-DE" dirty="0" smtClean="0"/>
              <a:t>Pompeii</a:t>
            </a:r>
            <a:endParaRPr lang="en-GB" dirty="0"/>
          </a:p>
        </p:txBody>
      </p:sp>
      <p:sp>
        <p:nvSpPr>
          <p:cNvPr id="9" name="TextBox 8"/>
          <p:cNvSpPr txBox="1"/>
          <p:nvPr/>
        </p:nvSpPr>
        <p:spPr>
          <a:xfrm>
            <a:off x="-324544" y="-99392"/>
            <a:ext cx="3456384" cy="646331"/>
          </a:xfrm>
          <a:prstGeom prst="rect">
            <a:avLst/>
          </a:prstGeom>
          <a:solidFill>
            <a:schemeClr val="accent2"/>
          </a:solidFill>
        </p:spPr>
        <p:txBody>
          <a:bodyPr wrap="square" rtlCol="0">
            <a:spAutoFit/>
          </a:bodyPr>
          <a:lstStyle/>
          <a:p>
            <a:pPr algn="r"/>
            <a:endParaRPr lang="de-DE" dirty="0" smtClean="0"/>
          </a:p>
          <a:p>
            <a:pPr algn="r"/>
            <a:r>
              <a:rPr lang="de-DE" dirty="0" err="1" smtClean="0"/>
              <a:t>Becoming</a:t>
            </a:r>
            <a:r>
              <a:rPr lang="de-DE" dirty="0" smtClean="0"/>
              <a:t> Roman…?</a:t>
            </a:r>
            <a:endParaRPr lang="en-GB" dirty="0"/>
          </a:p>
        </p:txBody>
      </p:sp>
    </p:spTree>
    <p:extLst>
      <p:ext uri="{BB962C8B-B14F-4D97-AF65-F5344CB8AC3E}">
        <p14:creationId xmlns:p14="http://schemas.microsoft.com/office/powerpoint/2010/main" xmlns="" val="130325521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0" presetClass="entr" presetSubtype="0" fill="hold" grpId="0" nodeType="after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fade">
                                      <p:cBhvr>
                                        <p:cTn id="13"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http://upload.wikimedia.org/wikipedia/commons/thumb/d/d1/Pompeii_family_feast_painting_Naples.jpg/330px-Pompeii_family_feast_painting_Naples.jpg"/>
          <p:cNvPicPr>
            <a:picLocks noChangeAspect="1" noChangeArrowheads="1"/>
          </p:cNvPicPr>
          <p:nvPr/>
        </p:nvPicPr>
        <p:blipFill rotWithShape="1">
          <a:blip r:embed="rId2" cstate="print">
            <a:extLst>
              <a:ext uri="{28A0092B-C50C-407E-A947-70E740481C1C}">
                <a14:useLocalDpi xmlns:a14="http://schemas.microsoft.com/office/drawing/2010/main" xmlns="" val="0"/>
              </a:ext>
            </a:extLst>
          </a:blip>
          <a:srcRect l="3494" t="1396" r="3552" b="38424"/>
          <a:stretch/>
        </p:blipFill>
        <p:spPr bwMode="auto">
          <a:xfrm>
            <a:off x="19427" y="1862427"/>
            <a:ext cx="8585021" cy="4968552"/>
          </a:xfrm>
          <a:prstGeom prst="rect">
            <a:avLst/>
          </a:prstGeom>
          <a:noFill/>
          <a:extLst>
            <a:ext uri="{909E8E84-426E-40DD-AFC4-6F175D3DCCD1}">
              <a14:hiddenFill xmlns:a14="http://schemas.microsoft.com/office/drawing/2010/main" xmlns="">
                <a:solidFill>
                  <a:srgbClr val="FFFFFF"/>
                </a:solidFill>
              </a14:hiddenFill>
            </a:ext>
          </a:extLst>
        </p:spPr>
      </p:pic>
      <p:sp>
        <p:nvSpPr>
          <p:cNvPr id="5" name="TextBox 4"/>
          <p:cNvSpPr txBox="1"/>
          <p:nvPr/>
        </p:nvSpPr>
        <p:spPr>
          <a:xfrm>
            <a:off x="3880357" y="6493743"/>
            <a:ext cx="5280598" cy="338554"/>
          </a:xfrm>
          <a:prstGeom prst="rect">
            <a:avLst/>
          </a:prstGeom>
          <a:noFill/>
        </p:spPr>
        <p:txBody>
          <a:bodyPr wrap="square" rtlCol="0">
            <a:spAutoFit/>
          </a:bodyPr>
          <a:lstStyle/>
          <a:p>
            <a:pPr algn="r"/>
            <a:r>
              <a:rPr lang="en-GB" sz="1600" b="1" dirty="0" err="1" smtClean="0">
                <a:solidFill>
                  <a:schemeClr val="accent5">
                    <a:lumMod val="20000"/>
                    <a:lumOff val="80000"/>
                  </a:schemeClr>
                </a:solidFill>
              </a:rPr>
              <a:t>Wandmalerei</a:t>
            </a:r>
            <a:r>
              <a:rPr lang="en-GB" sz="1600" b="1" dirty="0" smtClean="0">
                <a:solidFill>
                  <a:schemeClr val="accent5">
                    <a:lumMod val="20000"/>
                    <a:lumOff val="80000"/>
                  </a:schemeClr>
                </a:solidFill>
              </a:rPr>
              <a:t>, </a:t>
            </a:r>
            <a:r>
              <a:rPr lang="en-GB" sz="1600" b="1" dirty="0" err="1" smtClean="0">
                <a:solidFill>
                  <a:schemeClr val="accent5">
                    <a:lumMod val="20000"/>
                    <a:lumOff val="80000"/>
                  </a:schemeClr>
                </a:solidFill>
              </a:rPr>
              <a:t>vor</a:t>
            </a:r>
            <a:r>
              <a:rPr lang="en-GB" sz="1600" b="1" dirty="0" smtClean="0">
                <a:solidFill>
                  <a:schemeClr val="accent5">
                    <a:lumMod val="20000"/>
                    <a:lumOff val="80000"/>
                  </a:schemeClr>
                </a:solidFill>
              </a:rPr>
              <a:t> 79 n. Chr. </a:t>
            </a:r>
            <a:r>
              <a:rPr lang="en-GB" sz="1600" b="1" dirty="0" err="1" smtClean="0">
                <a:solidFill>
                  <a:schemeClr val="accent5">
                    <a:lumMod val="20000"/>
                    <a:lumOff val="80000"/>
                  </a:schemeClr>
                </a:solidFill>
              </a:rPr>
              <a:t>aus</a:t>
            </a:r>
            <a:r>
              <a:rPr lang="en-GB" sz="1600" b="1" dirty="0" smtClean="0">
                <a:solidFill>
                  <a:schemeClr val="accent5">
                    <a:lumMod val="20000"/>
                    <a:lumOff val="80000"/>
                  </a:schemeClr>
                </a:solidFill>
              </a:rPr>
              <a:t> </a:t>
            </a:r>
            <a:r>
              <a:rPr lang="en-GB" sz="1600" b="1" dirty="0" err="1" smtClean="0">
                <a:solidFill>
                  <a:schemeClr val="accent5">
                    <a:lumMod val="20000"/>
                    <a:lumOff val="80000"/>
                  </a:schemeClr>
                </a:solidFill>
              </a:rPr>
              <a:t>Pompeji</a:t>
            </a:r>
            <a:endParaRPr lang="en-GB" sz="1600" b="1" dirty="0">
              <a:solidFill>
                <a:schemeClr val="accent5">
                  <a:lumMod val="20000"/>
                  <a:lumOff val="80000"/>
                </a:schemeClr>
              </a:solidFill>
            </a:endParaRPr>
          </a:p>
        </p:txBody>
      </p:sp>
      <p:pic>
        <p:nvPicPr>
          <p:cNvPr id="6" name="Picture 9" descr="C:\Eigene Dateien\TEACHING MATERIAL\SLAVERY 2006 2007\Pompey Wall Painting small.JPG"/>
          <p:cNvPicPr>
            <a:picLocks noChangeAspect="1" noChangeArrowheads="1"/>
          </p:cNvPicPr>
          <p:nvPr/>
        </p:nvPicPr>
        <p:blipFill rotWithShape="1">
          <a:blip r:embed="rId3" cstate="print">
            <a:extLst>
              <a:ext uri="{28A0092B-C50C-407E-A947-70E740481C1C}">
                <a14:useLocalDpi xmlns:a14="http://schemas.microsoft.com/office/drawing/2010/main" xmlns="" val="0"/>
              </a:ext>
            </a:extLst>
          </a:blip>
          <a:srcRect l="6533" t="18010" r="4721" b="3232"/>
          <a:stretch/>
        </p:blipFill>
        <p:spPr bwMode="auto">
          <a:xfrm>
            <a:off x="2411760" y="332656"/>
            <a:ext cx="6696745" cy="64919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7" name="Picture 4" descr="C:\Eigene Dateien\TEACHING MATERIAL\CITIES &amp; SETTLEMENTS\Roman Egypt\Porträt Met 1 Port_young_woman ad 70 on wood Berlin.jpg"/>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19427" y="620688"/>
            <a:ext cx="3880362" cy="547260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8" name="TextBox 7"/>
          <p:cNvSpPr txBox="1"/>
          <p:nvPr/>
        </p:nvSpPr>
        <p:spPr>
          <a:xfrm rot="16200000">
            <a:off x="-1923524" y="3604374"/>
            <a:ext cx="4320480" cy="369332"/>
          </a:xfrm>
          <a:prstGeom prst="rect">
            <a:avLst/>
          </a:prstGeom>
          <a:noFill/>
        </p:spPr>
        <p:txBody>
          <a:bodyPr wrap="square" rtlCol="0">
            <a:spAutoFit/>
          </a:bodyPr>
          <a:lstStyle/>
          <a:p>
            <a:r>
              <a:rPr lang="en-GB" dirty="0" err="1" smtClean="0"/>
              <a:t>Mumienportr</a:t>
            </a:r>
            <a:r>
              <a:rPr lang="de-DE" dirty="0" smtClean="0"/>
              <a:t>ät, Fayum, Ägypten</a:t>
            </a:r>
            <a:endParaRPr lang="en-GB" dirty="0"/>
          </a:p>
        </p:txBody>
      </p:sp>
      <p:sp>
        <p:nvSpPr>
          <p:cNvPr id="9" name="TextBox 8"/>
          <p:cNvSpPr txBox="1"/>
          <p:nvPr/>
        </p:nvSpPr>
        <p:spPr>
          <a:xfrm rot="5400000">
            <a:off x="6700882" y="2380238"/>
            <a:ext cx="4320480" cy="369332"/>
          </a:xfrm>
          <a:prstGeom prst="rect">
            <a:avLst/>
          </a:prstGeom>
          <a:noFill/>
        </p:spPr>
        <p:txBody>
          <a:bodyPr wrap="square" rtlCol="0">
            <a:spAutoFit/>
          </a:bodyPr>
          <a:lstStyle/>
          <a:p>
            <a:r>
              <a:rPr lang="de-DE" dirty="0" smtClean="0"/>
              <a:t>Pompeii</a:t>
            </a:r>
            <a:endParaRPr lang="en-GB" dirty="0"/>
          </a:p>
        </p:txBody>
      </p:sp>
      <p:sp>
        <p:nvSpPr>
          <p:cNvPr id="10" name="TextBox 9"/>
          <p:cNvSpPr txBox="1"/>
          <p:nvPr/>
        </p:nvSpPr>
        <p:spPr>
          <a:xfrm>
            <a:off x="-324544" y="-99392"/>
            <a:ext cx="3456384" cy="646331"/>
          </a:xfrm>
          <a:prstGeom prst="rect">
            <a:avLst/>
          </a:prstGeom>
          <a:solidFill>
            <a:schemeClr val="accent2"/>
          </a:solidFill>
        </p:spPr>
        <p:txBody>
          <a:bodyPr wrap="square" rtlCol="0">
            <a:spAutoFit/>
          </a:bodyPr>
          <a:lstStyle/>
          <a:p>
            <a:pPr algn="r"/>
            <a:endParaRPr lang="de-DE" dirty="0" smtClean="0"/>
          </a:p>
          <a:p>
            <a:pPr algn="r"/>
            <a:r>
              <a:rPr lang="de-DE" dirty="0" err="1" smtClean="0"/>
              <a:t>Becoming</a:t>
            </a:r>
            <a:r>
              <a:rPr lang="de-DE" dirty="0" smtClean="0"/>
              <a:t> Roman…?</a:t>
            </a:r>
            <a:endParaRPr lang="en-GB" dirty="0"/>
          </a:p>
        </p:txBody>
      </p:sp>
    </p:spTree>
    <p:extLst>
      <p:ext uri="{BB962C8B-B14F-4D97-AF65-F5344CB8AC3E}">
        <p14:creationId xmlns:p14="http://schemas.microsoft.com/office/powerpoint/2010/main" xmlns="" val="3366983676"/>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randombar(horizontal)">
                                      <p:cBhvr>
                                        <p:cTn id="7" dur="500"/>
                                        <p:tgtEl>
                                          <p:spTgt spid="7"/>
                                        </p:tgtEl>
                                      </p:cBhvr>
                                    </p:animEffect>
                                  </p:childTnLst>
                                </p:cTn>
                              </p:par>
                            </p:childTnLst>
                          </p:cTn>
                        </p:par>
                        <p:par>
                          <p:cTn id="8" fill="hold">
                            <p:stCondLst>
                              <p:cond delay="500"/>
                            </p:stCondLst>
                            <p:childTnLst>
                              <p:par>
                                <p:cTn id="9" presetID="10" presetClass="entr" presetSubtype="0" fill="hold" grpId="0" nodeType="afterEffect">
                                  <p:stCondLst>
                                    <p:cond delay="1000"/>
                                  </p:stCondLst>
                                  <p:childTnLst>
                                    <p:set>
                                      <p:cBhvr>
                                        <p:cTn id="10" dur="1" fill="hold">
                                          <p:stCondLst>
                                            <p:cond delay="0"/>
                                          </p:stCondLst>
                                        </p:cTn>
                                        <p:tgtEl>
                                          <p:spTgt spid="8"/>
                                        </p:tgtEl>
                                        <p:attrNameLst>
                                          <p:attrName>style.visibility</p:attrName>
                                        </p:attrNameLst>
                                      </p:cBhvr>
                                      <p:to>
                                        <p:strVal val="visible"/>
                                      </p:to>
                                    </p:set>
                                    <p:animEffect transition="in" filter="fade">
                                      <p:cBhvr>
                                        <p:cTn id="11"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9" descr="C:\Eigene Dateien\TEACHING MATERIAL\SLAVERY 2006 2007\Pompey Wall Painting small.JPG"/>
          <p:cNvPicPr>
            <a:picLocks noChangeAspect="1" noChangeArrowheads="1"/>
          </p:cNvPicPr>
          <p:nvPr/>
        </p:nvPicPr>
        <p:blipFill rotWithShape="1">
          <a:blip r:embed="rId2" cstate="print">
            <a:extLst>
              <a:ext uri="{28A0092B-C50C-407E-A947-70E740481C1C}">
                <a14:useLocalDpi xmlns:a14="http://schemas.microsoft.com/office/drawing/2010/main" xmlns="" val="0"/>
              </a:ext>
            </a:extLst>
          </a:blip>
          <a:srcRect l="6533" t="18010" r="4721" b="3232"/>
          <a:stretch/>
        </p:blipFill>
        <p:spPr bwMode="auto">
          <a:xfrm>
            <a:off x="2411760" y="332656"/>
            <a:ext cx="6696745" cy="64919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5" name="Picture 4"/>
          <p:cNvPicPr>
            <a:picLocks noChangeAspect="1"/>
          </p:cNvPicPr>
          <p:nvPr/>
        </p:nvPicPr>
        <p:blipFill rotWithShape="1">
          <a:blip r:embed="rId3" cstate="print">
            <a:extLst>
              <a:ext uri="{BEBA8EAE-BF5A-486C-A8C5-ECC9F3942E4B}">
                <a14:imgProps xmlns:a14="http://schemas.microsoft.com/office/drawing/2010/main" xmlns="">
                  <a14:imgLayer r:embed="rId4">
                    <a14:imgEffect>
                      <a14:backgroundRemoval t="1220" b="93598" l="14286" r="99048">
                        <a14:foregroundMark x1="15476" y1="22256" x2="15476" y2="22256"/>
                        <a14:foregroundMark x1="18810" y1="61890" x2="18810" y2="61890"/>
                        <a14:foregroundMark x1="23095" y1="84146" x2="23095" y2="84146"/>
                        <a14:foregroundMark x1="32381" y1="86890" x2="32381" y2="86890"/>
                        <a14:foregroundMark x1="70952" y1="68902" x2="70952" y2="68902"/>
                        <a14:foregroundMark x1="78810" y1="64939" x2="78810" y2="64939"/>
                        <a14:foregroundMark x1="86190" y1="46037" x2="86190" y2="46037"/>
                        <a14:foregroundMark x1="82857" y1="19817" x2="82857" y2="19817"/>
                        <a14:foregroundMark x1="80714" y1="7622" x2="80714" y2="7622"/>
                        <a14:foregroundMark x1="75714" y1="10366" x2="75714" y2="10366"/>
                        <a14:foregroundMark x1="80000" y1="21646" x2="80000" y2="21646"/>
                        <a14:foregroundMark x1="43810" y1="13415" x2="43810" y2="13415"/>
                        <a14:foregroundMark x1="47619" y1="10061" x2="47619" y2="10061"/>
                        <a14:foregroundMark x1="35952" y1="21646" x2="35952" y2="21646"/>
                        <a14:foregroundMark x1="39048" y1="21951" x2="39048" y2="21951"/>
                        <a14:foregroundMark x1="38810" y1="20732" x2="38810" y2="20732"/>
                        <a14:foregroundMark x1="33571" y1="25610" x2="33571" y2="25610"/>
                        <a14:foregroundMark x1="23095" y1="25610" x2="23095" y2="25610"/>
                        <a14:foregroundMark x1="20238" y1="36585" x2="20238" y2="36585"/>
                        <a14:foregroundMark x1="19762" y1="14024" x2="19762" y2="14024"/>
                        <a14:foregroundMark x1="17857" y1="29268" x2="17857" y2="29268"/>
                        <a14:foregroundMark x1="19524" y1="50915" x2="19524" y2="50915"/>
                        <a14:foregroundMark x1="23095" y1="61890" x2="23095" y2="61890"/>
                        <a14:foregroundMark x1="15238" y1="71341" x2="15238" y2="71341"/>
                        <a14:foregroundMark x1="15952" y1="60671" x2="15952" y2="60671"/>
                        <a14:foregroundMark x1="15714" y1="53963" x2="15714" y2="53963"/>
                        <a14:foregroundMark x1="20238" y1="18293" x2="20238" y2="18293"/>
                        <a14:foregroundMark x1="17619" y1="17378" x2="17619" y2="17378"/>
                        <a14:foregroundMark x1="15952" y1="14329" x2="15952" y2="14329"/>
                        <a14:foregroundMark x1="17143" y1="11280" x2="17143" y2="11280"/>
                        <a14:foregroundMark x1="26429" y1="15854" x2="26429" y2="15854"/>
                        <a14:foregroundMark x1="15476" y1="66768" x2="15476" y2="66768"/>
                        <a14:foregroundMark x1="63810" y1="86585" x2="63810" y2="86585"/>
                        <a14:foregroundMark x1="49524" y1="89634" x2="49524" y2="89634"/>
                        <a14:foregroundMark x1="44762" y1="89634" x2="44762" y2="89634"/>
                        <a14:foregroundMark x1="32143" y1="91463" x2="32143" y2="91463"/>
                        <a14:foregroundMark x1="25714" y1="90854" x2="25714" y2="90854"/>
                        <a14:foregroundMark x1="95714" y1="83537" x2="95714" y2="83537"/>
                        <a14:foregroundMark x1="94048" y1="91159" x2="94048" y2="91159"/>
                        <a14:foregroundMark x1="16190" y1="87805" x2="16190" y2="87805"/>
                        <a14:foregroundMark x1="16190" y1="87805" x2="16190" y2="87805"/>
                        <a14:foregroundMark x1="16429" y1="92378" x2="16429" y2="92378"/>
                        <a14:foregroundMark x1="24524" y1="14024" x2="24524" y2="14024"/>
                        <a14:foregroundMark x1="15238" y1="56402" x2="15238" y2="56402"/>
                        <a14:foregroundMark x1="14762" y1="74085" x2="14762" y2="74085"/>
                        <a14:foregroundMark x1="14762" y1="74085" x2="14762" y2="74085"/>
                        <a14:foregroundMark x1="14762" y1="75610" x2="14762" y2="75610"/>
                        <a14:foregroundMark x1="14762" y1="55183" x2="14762" y2="55183"/>
                        <a14:foregroundMark x1="15238" y1="86280" x2="15238" y2="86280"/>
                        <a14:foregroundMark x1="15476" y1="84451" x2="15476" y2="84451"/>
                        <a14:foregroundMark x1="14762" y1="91463" x2="14762" y2="91463"/>
                        <a14:foregroundMark x1="15000" y1="92683" x2="15000" y2="92683"/>
                        <a14:foregroundMark x1="15000" y1="92683" x2="15000" y2="92683"/>
                        <a14:foregroundMark x1="49524" y1="7622" x2="49524" y2="7622"/>
                        <a14:foregroundMark x1="51429" y1="4878" x2="51429" y2="4878"/>
                        <a14:foregroundMark x1="48333" y1="5183" x2="48333" y2="5183"/>
                        <a14:foregroundMark x1="65952" y1="5488" x2="65952" y2="5488"/>
                        <a14:foregroundMark x1="65238" y1="4878" x2="65238" y2="4878"/>
                        <a14:foregroundMark x1="85952" y1="6707" x2="85952" y2="6707"/>
                        <a14:backgroundMark x1="71667" y1="2744" x2="71667" y2="2744"/>
                        <a14:backgroundMark x1="87619" y1="3354" x2="87619" y2="3354"/>
                      </a14:backgroundRemoval>
                    </a14:imgEffect>
                    <a14:imgEffect>
                      <a14:brightnessContrast bright="-20000" contrast="40000"/>
                    </a14:imgEffect>
                  </a14:imgLayer>
                </a14:imgProps>
              </a:ext>
              <a:ext uri="{28A0092B-C50C-407E-A947-70E740481C1C}">
                <a14:useLocalDpi xmlns:a14="http://schemas.microsoft.com/office/drawing/2010/main" xmlns="" val="0"/>
              </a:ext>
            </a:extLst>
          </a:blip>
          <a:srcRect l="16963" r="1" b="8021"/>
          <a:stretch/>
        </p:blipFill>
        <p:spPr>
          <a:xfrm>
            <a:off x="0" y="764704"/>
            <a:ext cx="6228184" cy="5387831"/>
          </a:xfrm>
          <a:prstGeom prst="rect">
            <a:avLst/>
          </a:prstGeom>
        </p:spPr>
      </p:pic>
      <p:sp>
        <p:nvSpPr>
          <p:cNvPr id="7" name="TextBox 6"/>
          <p:cNvSpPr txBox="1"/>
          <p:nvPr/>
        </p:nvSpPr>
        <p:spPr>
          <a:xfrm>
            <a:off x="-324544" y="-99392"/>
            <a:ext cx="3456384" cy="646331"/>
          </a:xfrm>
          <a:prstGeom prst="rect">
            <a:avLst/>
          </a:prstGeom>
          <a:solidFill>
            <a:schemeClr val="accent2"/>
          </a:solidFill>
        </p:spPr>
        <p:txBody>
          <a:bodyPr wrap="square" rtlCol="0">
            <a:spAutoFit/>
          </a:bodyPr>
          <a:lstStyle/>
          <a:p>
            <a:pPr algn="r"/>
            <a:endParaRPr lang="de-DE" dirty="0" smtClean="0"/>
          </a:p>
          <a:p>
            <a:pPr algn="r"/>
            <a:r>
              <a:rPr lang="de-DE" dirty="0" err="1" smtClean="0"/>
              <a:t>Becoming</a:t>
            </a:r>
            <a:r>
              <a:rPr lang="de-DE" dirty="0" smtClean="0"/>
              <a:t> Roman…?</a:t>
            </a:r>
            <a:endParaRPr lang="en-GB" dirty="0"/>
          </a:p>
        </p:txBody>
      </p:sp>
    </p:spTree>
    <p:extLst>
      <p:ext uri="{BB962C8B-B14F-4D97-AF65-F5344CB8AC3E}">
        <p14:creationId xmlns:p14="http://schemas.microsoft.com/office/powerpoint/2010/main" xmlns="" val="3423213326"/>
      </p:ext>
    </p:extLst>
  </p:cSld>
  <p:clrMapOvr>
    <a:masterClrMapping/>
  </p:clrMapOvr>
  <p:transition spd="slow" advClick="0" advTm="2000">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250"/>
                                  </p:stCondLst>
                                  <p:childTnLst>
                                    <p:set>
                                      <p:cBhvr>
                                        <p:cTn id="6" dur="1" fill="hold">
                                          <p:stCondLst>
                                            <p:cond delay="0"/>
                                          </p:stCondLst>
                                        </p:cTn>
                                        <p:tgtEl>
                                          <p:spTgt spid="5"/>
                                        </p:tgtEl>
                                        <p:attrNameLst>
                                          <p:attrName>style.visibility</p:attrName>
                                        </p:attrNameLst>
                                      </p:cBhvr>
                                      <p:to>
                                        <p:strVal val="visible"/>
                                      </p:to>
                                    </p:set>
                                    <p:animEffect transition="in" filter="randombar(horizont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2" cstate="print">
            <a:extLst>
              <a:ext uri="{BEBA8EAE-BF5A-486C-A8C5-ECC9F3942E4B}">
                <a14:imgProps xmlns:a14="http://schemas.microsoft.com/office/drawing/2010/main" xmlns="">
                  <a14:imgLayer r:embed="rId3">
                    <a14:imgEffect>
                      <a14:backgroundRemoval t="1220" b="93598" l="14286" r="99048">
                        <a14:foregroundMark x1="15476" y1="22256" x2="15476" y2="22256"/>
                        <a14:foregroundMark x1="18810" y1="61890" x2="18810" y2="61890"/>
                        <a14:foregroundMark x1="23095" y1="84146" x2="23095" y2="84146"/>
                        <a14:foregroundMark x1="32381" y1="86890" x2="32381" y2="86890"/>
                        <a14:foregroundMark x1="70952" y1="68902" x2="70952" y2="68902"/>
                        <a14:foregroundMark x1="78810" y1="64939" x2="78810" y2="64939"/>
                        <a14:foregroundMark x1="86190" y1="46037" x2="86190" y2="46037"/>
                        <a14:foregroundMark x1="82857" y1="19817" x2="82857" y2="19817"/>
                        <a14:foregroundMark x1="80714" y1="7622" x2="80714" y2="7622"/>
                        <a14:foregroundMark x1="75714" y1="10366" x2="75714" y2="10366"/>
                        <a14:foregroundMark x1="80000" y1="21646" x2="80000" y2="21646"/>
                        <a14:foregroundMark x1="43810" y1="13415" x2="43810" y2="13415"/>
                        <a14:foregroundMark x1="47619" y1="10061" x2="47619" y2="10061"/>
                        <a14:foregroundMark x1="35952" y1="21646" x2="35952" y2="21646"/>
                        <a14:foregroundMark x1="39048" y1="21951" x2="39048" y2="21951"/>
                        <a14:foregroundMark x1="38810" y1="20732" x2="38810" y2="20732"/>
                        <a14:foregroundMark x1="33571" y1="25610" x2="33571" y2="25610"/>
                        <a14:foregroundMark x1="23095" y1="25610" x2="23095" y2="25610"/>
                        <a14:foregroundMark x1="20238" y1="36585" x2="20238" y2="36585"/>
                        <a14:foregroundMark x1="19762" y1="14024" x2="19762" y2="14024"/>
                        <a14:foregroundMark x1="17857" y1="29268" x2="17857" y2="29268"/>
                        <a14:foregroundMark x1="19524" y1="50915" x2="19524" y2="50915"/>
                        <a14:foregroundMark x1="23095" y1="61890" x2="23095" y2="61890"/>
                        <a14:foregroundMark x1="15238" y1="71341" x2="15238" y2="71341"/>
                        <a14:foregroundMark x1="15952" y1="60671" x2="15952" y2="60671"/>
                        <a14:foregroundMark x1="15714" y1="53963" x2="15714" y2="53963"/>
                        <a14:foregroundMark x1="20238" y1="18293" x2="20238" y2="18293"/>
                        <a14:foregroundMark x1="17619" y1="17378" x2="17619" y2="17378"/>
                        <a14:foregroundMark x1="15952" y1="14329" x2="15952" y2="14329"/>
                        <a14:foregroundMark x1="17143" y1="11280" x2="17143" y2="11280"/>
                        <a14:foregroundMark x1="26429" y1="15854" x2="26429" y2="15854"/>
                        <a14:foregroundMark x1="15476" y1="66768" x2="15476" y2="66768"/>
                        <a14:foregroundMark x1="63810" y1="86585" x2="63810" y2="86585"/>
                        <a14:foregroundMark x1="49524" y1="89634" x2="49524" y2="89634"/>
                        <a14:foregroundMark x1="44762" y1="89634" x2="44762" y2="89634"/>
                        <a14:foregroundMark x1="32143" y1="91463" x2="32143" y2="91463"/>
                        <a14:foregroundMark x1="25714" y1="90854" x2="25714" y2="90854"/>
                        <a14:foregroundMark x1="95714" y1="83537" x2="95714" y2="83537"/>
                        <a14:foregroundMark x1="94048" y1="91159" x2="94048" y2="91159"/>
                        <a14:foregroundMark x1="16190" y1="87805" x2="16190" y2="87805"/>
                        <a14:foregroundMark x1="16190" y1="87805" x2="16190" y2="87805"/>
                        <a14:foregroundMark x1="16429" y1="92378" x2="16429" y2="92378"/>
                        <a14:foregroundMark x1="24524" y1="14024" x2="24524" y2="14024"/>
                        <a14:foregroundMark x1="15238" y1="56402" x2="15238" y2="56402"/>
                        <a14:foregroundMark x1="14762" y1="74085" x2="14762" y2="74085"/>
                        <a14:foregroundMark x1="14762" y1="74085" x2="14762" y2="74085"/>
                        <a14:foregroundMark x1="14762" y1="75610" x2="14762" y2="75610"/>
                        <a14:foregroundMark x1="14762" y1="55183" x2="14762" y2="55183"/>
                        <a14:foregroundMark x1="15238" y1="86280" x2="15238" y2="86280"/>
                        <a14:foregroundMark x1="15476" y1="84451" x2="15476" y2="84451"/>
                        <a14:foregroundMark x1="14762" y1="91463" x2="14762" y2="91463"/>
                        <a14:foregroundMark x1="15000" y1="92683" x2="15000" y2="92683"/>
                        <a14:foregroundMark x1="15000" y1="92683" x2="15000" y2="92683"/>
                        <a14:foregroundMark x1="49524" y1="7622" x2="49524" y2="7622"/>
                        <a14:foregroundMark x1="51429" y1="4878" x2="51429" y2="4878"/>
                        <a14:foregroundMark x1="48333" y1="5183" x2="48333" y2="5183"/>
                        <a14:foregroundMark x1="65952" y1="5488" x2="65952" y2="5488"/>
                        <a14:foregroundMark x1="65238" y1="4878" x2="65238" y2="4878"/>
                        <a14:foregroundMark x1="85952" y1="6707" x2="85952" y2="6707"/>
                        <a14:backgroundMark x1="71667" y1="2744" x2="71667" y2="2744"/>
                        <a14:backgroundMark x1="87619" y1="3354" x2="87619" y2="3354"/>
                      </a14:backgroundRemoval>
                    </a14:imgEffect>
                    <a14:imgEffect>
                      <a14:brightnessContrast bright="-20000" contrast="40000"/>
                    </a14:imgEffect>
                  </a14:imgLayer>
                </a14:imgProps>
              </a:ext>
              <a:ext uri="{28A0092B-C50C-407E-A947-70E740481C1C}">
                <a14:useLocalDpi xmlns:a14="http://schemas.microsoft.com/office/drawing/2010/main" xmlns="" val="0"/>
              </a:ext>
            </a:extLst>
          </a:blip>
          <a:srcRect l="16963" r="1" b="8021"/>
          <a:stretch/>
        </p:blipFill>
        <p:spPr>
          <a:xfrm>
            <a:off x="0" y="764704"/>
            <a:ext cx="6228184" cy="5387831"/>
          </a:xfrm>
          <a:prstGeom prst="rect">
            <a:avLst/>
          </a:prstGeom>
        </p:spPr>
      </p:pic>
      <p:pic>
        <p:nvPicPr>
          <p:cNvPr id="6" name="Picture 2" descr="http://mag.rochester.edu/wp-content/uploads/2012/10/73.146_A2.jpg"/>
          <p:cNvPicPr>
            <a:picLocks noChangeAspect="1" noChangeArrowheads="1"/>
          </p:cNvPicPr>
          <p:nvPr/>
        </p:nvPicPr>
        <p:blipFill rotWithShape="1">
          <a:blip r:embed="rId4" cstate="print">
            <a:extLst>
              <a:ext uri="{BEBA8EAE-BF5A-486C-A8C5-ECC9F3942E4B}">
                <a14:imgProps xmlns:a14="http://schemas.microsoft.com/office/drawing/2010/main" xmlns="">
                  <a14:imgLayer r:embed="rId5">
                    <a14:imgEffect>
                      <a14:backgroundRemoval t="2700" b="95300" l="9975" r="89899">
                        <a14:foregroundMark x1="39268" y1="12000" x2="39268" y2="12000"/>
                        <a14:foregroundMark x1="40909" y1="10900" x2="40909" y2="10900"/>
                        <a14:foregroundMark x1="39773" y1="10400" x2="39773" y2="10400"/>
                        <a14:foregroundMark x1="55303" y1="51500" x2="55303" y2="51500"/>
                        <a14:foregroundMark x1="58207" y1="45200" x2="58207" y2="45200"/>
                        <a14:foregroundMark x1="62500" y1="45000" x2="62500" y2="45000"/>
                        <a14:foregroundMark x1="62500" y1="28800" x2="62500" y2="28800"/>
                        <a14:foregroundMark x1="61490" y1="24500" x2="61490" y2="24500"/>
                        <a14:foregroundMark x1="61111" y1="23300" x2="61111" y2="23300"/>
                        <a14:foregroundMark x1="39394" y1="72500" x2="39394" y2="72500"/>
                        <a14:foregroundMark x1="49242" y1="69500" x2="49242" y2="69500"/>
                        <a14:foregroundMark x1="66035" y1="35500" x2="66035" y2="35500"/>
                        <a14:foregroundMark x1="66793" y1="36400" x2="66793" y2="36400"/>
                        <a14:foregroundMark x1="66035" y1="34500" x2="66035" y2="34500"/>
                        <a14:foregroundMark x1="66667" y1="94100" x2="66667" y2="94100"/>
                        <a14:foregroundMark x1="68434" y1="91900" x2="68434" y2="91900"/>
                        <a14:foregroundMark x1="72348" y1="66300" x2="72348" y2="66300"/>
                        <a14:foregroundMark x1="72348" y1="66300" x2="72348" y2="66300"/>
                        <a14:foregroundMark x1="70581" y1="62100" x2="70581" y2="62100"/>
                        <a14:foregroundMark x1="70076" y1="57600" x2="70076" y2="57600"/>
                        <a14:foregroundMark x1="69823" y1="55600" x2="69823" y2="55600"/>
                        <a14:foregroundMark x1="57955" y1="87800" x2="57955" y2="87800"/>
                        <a14:foregroundMark x1="61364" y1="82200" x2="61364" y2="82200"/>
                        <a14:foregroundMark x1="67298" y1="90000" x2="67298" y2="90000"/>
                        <a14:foregroundMark x1="68561" y1="89900" x2="68561" y2="89900"/>
                        <a14:foregroundMark x1="68687" y1="93700" x2="68687" y2="93700"/>
                        <a14:foregroundMark x1="49116" y1="14100" x2="49116" y2="14100"/>
                        <a14:foregroundMark x1="58586" y1="18800" x2="58586" y2="18800"/>
                        <a14:foregroundMark x1="51515" y1="16800" x2="51515" y2="16800"/>
                        <a14:backgroundMark x1="65909" y1="82800" x2="65909" y2="82800"/>
                      </a14:backgroundRemoval>
                    </a14:imgEffect>
                  </a14:imgLayer>
                </a14:imgProps>
              </a:ext>
              <a:ext uri="{28A0092B-C50C-407E-A947-70E740481C1C}">
                <a14:useLocalDpi xmlns:a14="http://schemas.microsoft.com/office/drawing/2010/main" xmlns="" val="0"/>
              </a:ext>
            </a:extLst>
          </a:blip>
          <a:srcRect l="14528" r="21280" b="2174"/>
          <a:stretch/>
        </p:blipFill>
        <p:spPr bwMode="auto">
          <a:xfrm>
            <a:off x="5641735" y="137053"/>
            <a:ext cx="3466769" cy="6676323"/>
          </a:xfrm>
          <a:prstGeom prst="rect">
            <a:avLst/>
          </a:prstGeom>
          <a:noFill/>
          <a:extLst>
            <a:ext uri="{909E8E84-426E-40DD-AFC4-6F175D3DCCD1}">
              <a14:hiddenFill xmlns:a14="http://schemas.microsoft.com/office/drawing/2010/main" xmlns="">
                <a:solidFill>
                  <a:srgbClr val="FFFFFF"/>
                </a:solidFill>
              </a14:hiddenFill>
            </a:ext>
          </a:extLst>
        </p:spPr>
      </p:pic>
      <p:sp>
        <p:nvSpPr>
          <p:cNvPr id="8" name="TextBox 7"/>
          <p:cNvSpPr txBox="1"/>
          <p:nvPr/>
        </p:nvSpPr>
        <p:spPr>
          <a:xfrm>
            <a:off x="-324544" y="-99392"/>
            <a:ext cx="3456384" cy="646331"/>
          </a:xfrm>
          <a:prstGeom prst="rect">
            <a:avLst/>
          </a:prstGeom>
          <a:solidFill>
            <a:schemeClr val="accent2"/>
          </a:solidFill>
        </p:spPr>
        <p:txBody>
          <a:bodyPr wrap="square" rtlCol="0">
            <a:spAutoFit/>
          </a:bodyPr>
          <a:lstStyle/>
          <a:p>
            <a:pPr algn="r"/>
            <a:endParaRPr lang="de-DE" dirty="0" smtClean="0"/>
          </a:p>
          <a:p>
            <a:pPr algn="r"/>
            <a:r>
              <a:rPr lang="de-DE" dirty="0" err="1" smtClean="0"/>
              <a:t>Becoming</a:t>
            </a:r>
            <a:r>
              <a:rPr lang="de-DE" dirty="0" smtClean="0"/>
              <a:t> Roman…?</a:t>
            </a:r>
            <a:endParaRPr lang="en-GB" dirty="0"/>
          </a:p>
        </p:txBody>
      </p:sp>
    </p:spTree>
    <p:extLst>
      <p:ext uri="{BB962C8B-B14F-4D97-AF65-F5344CB8AC3E}">
        <p14:creationId xmlns:p14="http://schemas.microsoft.com/office/powerpoint/2010/main" xmlns="" val="2069998251"/>
      </p:ext>
    </p:extLst>
  </p:cSld>
  <p:clrMapOvr>
    <a:masterClrMapping/>
  </p:clrMapOvr>
  <p:transition spd="slow" advClick="0" advTm="2000">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250"/>
                                  </p:stCondLst>
                                  <p:childTnLst>
                                    <p:set>
                                      <p:cBhvr>
                                        <p:cTn id="6" dur="1" fill="hold">
                                          <p:stCondLst>
                                            <p:cond delay="0"/>
                                          </p:stCondLst>
                                        </p:cTn>
                                        <p:tgtEl>
                                          <p:spTgt spid="6"/>
                                        </p:tgtEl>
                                        <p:attrNameLst>
                                          <p:attrName>style.visibility</p:attrName>
                                        </p:attrNameLst>
                                      </p:cBhvr>
                                      <p:to>
                                        <p:strVal val="visible"/>
                                      </p:to>
                                    </p:set>
                                    <p:animEffect transition="in" filter="randombar(horizontal)">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rotWithShape="1">
          <a:blip r:embed="rId2" cstate="print">
            <a:extLst>
              <a:ext uri="{BEBA8EAE-BF5A-486C-A8C5-ECC9F3942E4B}">
                <a14:imgProps xmlns:a14="http://schemas.microsoft.com/office/drawing/2010/main" xmlns="">
                  <a14:imgLayer r:embed="rId3">
                    <a14:imgEffect>
                      <a14:backgroundRemoval t="1220" b="93598" l="14286" r="99048">
                        <a14:foregroundMark x1="15476" y1="22256" x2="15476" y2="22256"/>
                        <a14:foregroundMark x1="18810" y1="61890" x2="18810" y2="61890"/>
                        <a14:foregroundMark x1="23095" y1="84146" x2="23095" y2="84146"/>
                        <a14:foregroundMark x1="32381" y1="86890" x2="32381" y2="86890"/>
                        <a14:foregroundMark x1="70952" y1="68902" x2="70952" y2="68902"/>
                        <a14:foregroundMark x1="78810" y1="64939" x2="78810" y2="64939"/>
                        <a14:foregroundMark x1="86190" y1="46037" x2="86190" y2="46037"/>
                        <a14:foregroundMark x1="82857" y1="19817" x2="82857" y2="19817"/>
                        <a14:foregroundMark x1="80714" y1="7622" x2="80714" y2="7622"/>
                        <a14:foregroundMark x1="75714" y1="10366" x2="75714" y2="10366"/>
                        <a14:foregroundMark x1="80000" y1="21646" x2="80000" y2="21646"/>
                        <a14:foregroundMark x1="43810" y1="13415" x2="43810" y2="13415"/>
                        <a14:foregroundMark x1="47619" y1="10061" x2="47619" y2="10061"/>
                        <a14:foregroundMark x1="35952" y1="21646" x2="35952" y2="21646"/>
                        <a14:foregroundMark x1="39048" y1="21951" x2="39048" y2="21951"/>
                        <a14:foregroundMark x1="38810" y1="20732" x2="38810" y2="20732"/>
                        <a14:foregroundMark x1="33571" y1="25610" x2="33571" y2="25610"/>
                        <a14:foregroundMark x1="23095" y1="25610" x2="23095" y2="25610"/>
                        <a14:foregroundMark x1="20238" y1="36585" x2="20238" y2="36585"/>
                        <a14:foregroundMark x1="19762" y1="14024" x2="19762" y2="14024"/>
                        <a14:foregroundMark x1="17857" y1="29268" x2="17857" y2="29268"/>
                        <a14:foregroundMark x1="19524" y1="50915" x2="19524" y2="50915"/>
                        <a14:foregroundMark x1="23095" y1="61890" x2="23095" y2="61890"/>
                        <a14:foregroundMark x1="15238" y1="71341" x2="15238" y2="71341"/>
                        <a14:foregroundMark x1="15952" y1="60671" x2="15952" y2="60671"/>
                        <a14:foregroundMark x1="15714" y1="53963" x2="15714" y2="53963"/>
                        <a14:foregroundMark x1="20238" y1="18293" x2="20238" y2="18293"/>
                        <a14:foregroundMark x1="17619" y1="17378" x2="17619" y2="17378"/>
                        <a14:foregroundMark x1="15952" y1="14329" x2="15952" y2="14329"/>
                        <a14:foregroundMark x1="17143" y1="11280" x2="17143" y2="11280"/>
                        <a14:foregroundMark x1="26429" y1="15854" x2="26429" y2="15854"/>
                        <a14:foregroundMark x1="15476" y1="66768" x2="15476" y2="66768"/>
                        <a14:foregroundMark x1="63810" y1="86585" x2="63810" y2="86585"/>
                        <a14:foregroundMark x1="49524" y1="89634" x2="49524" y2="89634"/>
                        <a14:foregroundMark x1="44762" y1="89634" x2="44762" y2="89634"/>
                        <a14:foregroundMark x1="32143" y1="91463" x2="32143" y2="91463"/>
                        <a14:foregroundMark x1="25714" y1="90854" x2="25714" y2="90854"/>
                        <a14:foregroundMark x1="95714" y1="83537" x2="95714" y2="83537"/>
                        <a14:foregroundMark x1="94048" y1="91159" x2="94048" y2="91159"/>
                        <a14:foregroundMark x1="16190" y1="87805" x2="16190" y2="87805"/>
                        <a14:foregroundMark x1="16190" y1="87805" x2="16190" y2="87805"/>
                        <a14:foregroundMark x1="16429" y1="92378" x2="16429" y2="92378"/>
                        <a14:foregroundMark x1="24524" y1="14024" x2="24524" y2="14024"/>
                        <a14:foregroundMark x1="15238" y1="56402" x2="15238" y2="56402"/>
                        <a14:foregroundMark x1="14762" y1="74085" x2="14762" y2="74085"/>
                        <a14:foregroundMark x1="14762" y1="74085" x2="14762" y2="74085"/>
                        <a14:foregroundMark x1="14762" y1="75610" x2="14762" y2="75610"/>
                        <a14:foregroundMark x1="14762" y1="55183" x2="14762" y2="55183"/>
                        <a14:foregroundMark x1="15238" y1="86280" x2="15238" y2="86280"/>
                        <a14:foregroundMark x1="15476" y1="84451" x2="15476" y2="84451"/>
                        <a14:foregroundMark x1="14762" y1="91463" x2="14762" y2="91463"/>
                        <a14:foregroundMark x1="15000" y1="92683" x2="15000" y2="92683"/>
                        <a14:foregroundMark x1="15000" y1="92683" x2="15000" y2="92683"/>
                        <a14:foregroundMark x1="49524" y1="7622" x2="49524" y2="7622"/>
                        <a14:foregroundMark x1="51429" y1="4878" x2="51429" y2="4878"/>
                        <a14:foregroundMark x1="48333" y1="5183" x2="48333" y2="5183"/>
                        <a14:foregroundMark x1="65952" y1="5488" x2="65952" y2="5488"/>
                        <a14:foregroundMark x1="65238" y1="4878" x2="65238" y2="4878"/>
                        <a14:foregroundMark x1="85952" y1="6707" x2="85952" y2="6707"/>
                        <a14:backgroundMark x1="71667" y1="2744" x2="71667" y2="2744"/>
                        <a14:backgroundMark x1="87619" y1="3354" x2="87619" y2="3354"/>
                      </a14:backgroundRemoval>
                    </a14:imgEffect>
                    <a14:imgEffect>
                      <a14:brightnessContrast bright="-20000" contrast="40000"/>
                    </a14:imgEffect>
                  </a14:imgLayer>
                </a14:imgProps>
              </a:ext>
              <a:ext uri="{28A0092B-C50C-407E-A947-70E740481C1C}">
                <a14:useLocalDpi xmlns:a14="http://schemas.microsoft.com/office/drawing/2010/main" xmlns="" val="0"/>
              </a:ext>
            </a:extLst>
          </a:blip>
          <a:srcRect l="16963" r="1" b="8021"/>
          <a:stretch/>
        </p:blipFill>
        <p:spPr>
          <a:xfrm>
            <a:off x="0" y="764704"/>
            <a:ext cx="6228184" cy="5387831"/>
          </a:xfrm>
          <a:prstGeom prst="rect">
            <a:avLst/>
          </a:prstGeom>
        </p:spPr>
      </p:pic>
      <p:sp>
        <p:nvSpPr>
          <p:cNvPr id="7" name="TextBox 6"/>
          <p:cNvSpPr txBox="1"/>
          <p:nvPr/>
        </p:nvSpPr>
        <p:spPr>
          <a:xfrm>
            <a:off x="-324544" y="-99392"/>
            <a:ext cx="3456384" cy="646331"/>
          </a:xfrm>
          <a:prstGeom prst="rect">
            <a:avLst/>
          </a:prstGeom>
          <a:solidFill>
            <a:schemeClr val="accent2"/>
          </a:solidFill>
        </p:spPr>
        <p:txBody>
          <a:bodyPr wrap="square" rtlCol="0">
            <a:spAutoFit/>
          </a:bodyPr>
          <a:lstStyle/>
          <a:p>
            <a:pPr algn="r"/>
            <a:endParaRPr lang="de-DE" dirty="0" smtClean="0"/>
          </a:p>
          <a:p>
            <a:pPr algn="r"/>
            <a:r>
              <a:rPr lang="de-DE" dirty="0" err="1" smtClean="0"/>
              <a:t>Becoming</a:t>
            </a:r>
            <a:r>
              <a:rPr lang="de-DE" dirty="0" smtClean="0"/>
              <a:t> Roman…?</a:t>
            </a:r>
            <a:endParaRPr lang="en-GB" dirty="0"/>
          </a:p>
        </p:txBody>
      </p:sp>
      <p:pic>
        <p:nvPicPr>
          <p:cNvPr id="8" name="Picture 7"/>
          <p:cNvPicPr>
            <a:picLocks noChangeAspect="1"/>
          </p:cNvPicPr>
          <p:nvPr/>
        </p:nvPicPr>
        <p:blipFill rotWithShape="1">
          <a:blip r:embed="rId4" cstate="print">
            <a:extLst>
              <a:ext uri="{BEBA8EAE-BF5A-486C-A8C5-ECC9F3942E4B}">
                <a14:imgProps xmlns:a14="http://schemas.microsoft.com/office/drawing/2010/main" xmlns="">
                  <a14:imgLayer r:embed="rId5">
                    <a14:imgEffect>
                      <a14:backgroundRemoval t="2823" b="98871" l="25588" r="84384">
                        <a14:backgroundMark x1="31515" y1="60621" x2="31515" y2="60621"/>
                        <a14:backgroundMark x1="73283" y1="52435" x2="73283" y2="52435"/>
                        <a14:backgroundMark x1="73001" y1="55258" x2="73001" y2="55258"/>
                        <a14:backgroundMark x1="29069" y1="52294" x2="29069" y2="52294"/>
                        <a14:backgroundMark x1="53434" y1="4375" x2="53434" y2="4375"/>
                        <a14:backgroundMark x1="43932" y1="4023" x2="43932" y2="4023"/>
                      </a14:backgroundRemoval>
                    </a14:imgEffect>
                  </a14:imgLayer>
                </a14:imgProps>
              </a:ext>
              <a:ext uri="{28A0092B-C50C-407E-A947-70E740481C1C}">
                <a14:useLocalDpi xmlns:a14="http://schemas.microsoft.com/office/drawing/2010/main" xmlns="" val="0"/>
              </a:ext>
            </a:extLst>
          </a:blip>
          <a:srcRect l="24006" t="3749" r="21226"/>
          <a:stretch/>
        </p:blipFill>
        <p:spPr>
          <a:xfrm>
            <a:off x="3707904" y="44624"/>
            <a:ext cx="2870820" cy="6725576"/>
          </a:xfrm>
          <a:prstGeom prst="rect">
            <a:avLst/>
          </a:prstGeom>
        </p:spPr>
      </p:pic>
      <p:pic>
        <p:nvPicPr>
          <p:cNvPr id="5" name="Picture 2" descr="http://mag.rochester.edu/wp-content/uploads/2012/10/73.146_A2.jpg"/>
          <p:cNvPicPr>
            <a:picLocks noChangeAspect="1" noChangeArrowheads="1"/>
          </p:cNvPicPr>
          <p:nvPr/>
        </p:nvPicPr>
        <p:blipFill rotWithShape="1">
          <a:blip r:embed="rId6" cstate="print">
            <a:extLst>
              <a:ext uri="{BEBA8EAE-BF5A-486C-A8C5-ECC9F3942E4B}">
                <a14:imgProps xmlns:a14="http://schemas.microsoft.com/office/drawing/2010/main" xmlns="">
                  <a14:imgLayer r:embed="rId7">
                    <a14:imgEffect>
                      <a14:backgroundRemoval t="2700" b="95300" l="9975" r="89899">
                        <a14:foregroundMark x1="39268" y1="12000" x2="39268" y2="12000"/>
                        <a14:foregroundMark x1="40909" y1="10900" x2="40909" y2="10900"/>
                        <a14:foregroundMark x1="39773" y1="10400" x2="39773" y2="10400"/>
                        <a14:foregroundMark x1="55303" y1="51500" x2="55303" y2="51500"/>
                        <a14:foregroundMark x1="58207" y1="45200" x2="58207" y2="45200"/>
                        <a14:foregroundMark x1="62500" y1="45000" x2="62500" y2="45000"/>
                        <a14:foregroundMark x1="62500" y1="28800" x2="62500" y2="28800"/>
                        <a14:foregroundMark x1="61490" y1="24500" x2="61490" y2="24500"/>
                        <a14:foregroundMark x1="61111" y1="23300" x2="61111" y2="23300"/>
                        <a14:foregroundMark x1="39394" y1="72500" x2="39394" y2="72500"/>
                        <a14:foregroundMark x1="49242" y1="69500" x2="49242" y2="69500"/>
                        <a14:foregroundMark x1="66035" y1="35500" x2="66035" y2="35500"/>
                        <a14:foregroundMark x1="66793" y1="36400" x2="66793" y2="36400"/>
                        <a14:foregroundMark x1="66035" y1="34500" x2="66035" y2="34500"/>
                        <a14:foregroundMark x1="66667" y1="94100" x2="66667" y2="94100"/>
                        <a14:foregroundMark x1="68434" y1="91900" x2="68434" y2="91900"/>
                        <a14:foregroundMark x1="72348" y1="66300" x2="72348" y2="66300"/>
                        <a14:foregroundMark x1="72348" y1="66300" x2="72348" y2="66300"/>
                        <a14:foregroundMark x1="70581" y1="62100" x2="70581" y2="62100"/>
                        <a14:foregroundMark x1="70076" y1="57600" x2="70076" y2="57600"/>
                        <a14:foregroundMark x1="69823" y1="55600" x2="69823" y2="55600"/>
                        <a14:foregroundMark x1="57955" y1="87800" x2="57955" y2="87800"/>
                        <a14:foregroundMark x1="61364" y1="82200" x2="61364" y2="82200"/>
                        <a14:foregroundMark x1="67298" y1="90000" x2="67298" y2="90000"/>
                        <a14:foregroundMark x1="68561" y1="89900" x2="68561" y2="89900"/>
                        <a14:foregroundMark x1="68687" y1="93700" x2="68687" y2="93700"/>
                        <a14:foregroundMark x1="49116" y1="14100" x2="49116" y2="14100"/>
                        <a14:foregroundMark x1="58586" y1="18800" x2="58586" y2="18800"/>
                        <a14:foregroundMark x1="51515" y1="16800" x2="51515" y2="16800"/>
                        <a14:backgroundMark x1="65909" y1="82800" x2="65909" y2="82800"/>
                      </a14:backgroundRemoval>
                    </a14:imgEffect>
                  </a14:imgLayer>
                </a14:imgProps>
              </a:ext>
              <a:ext uri="{28A0092B-C50C-407E-A947-70E740481C1C}">
                <a14:useLocalDpi xmlns:a14="http://schemas.microsoft.com/office/drawing/2010/main" xmlns="" val="0"/>
              </a:ext>
            </a:extLst>
          </a:blip>
          <a:srcRect l="14528" r="21280" b="2174"/>
          <a:stretch/>
        </p:blipFill>
        <p:spPr bwMode="auto">
          <a:xfrm>
            <a:off x="5641735" y="137053"/>
            <a:ext cx="3466769" cy="6676323"/>
          </a:xfrm>
          <a:prstGeom prst="rect">
            <a:avLst/>
          </a:prstGeom>
          <a:noFill/>
          <a:extLst>
            <a:ext uri="{909E8E84-426E-40DD-AFC4-6F175D3DCCD1}">
              <a14:hiddenFill xmlns:a14="http://schemas.microsoft.com/office/drawing/2010/main" xmlns="">
                <a:solidFill>
                  <a:srgbClr val="FFFFFF"/>
                </a:solidFill>
              </a14:hiddenFill>
            </a:ext>
          </a:extLst>
        </p:spPr>
      </p:pic>
      <p:sp>
        <p:nvSpPr>
          <p:cNvPr id="9" name="TextBox 8"/>
          <p:cNvSpPr txBox="1"/>
          <p:nvPr/>
        </p:nvSpPr>
        <p:spPr>
          <a:xfrm>
            <a:off x="5252526" y="6476940"/>
            <a:ext cx="975658" cy="369332"/>
          </a:xfrm>
          <a:prstGeom prst="rect">
            <a:avLst/>
          </a:prstGeom>
          <a:noFill/>
        </p:spPr>
        <p:txBody>
          <a:bodyPr wrap="square" rtlCol="0">
            <a:spAutoFit/>
          </a:bodyPr>
          <a:lstStyle/>
          <a:p>
            <a:r>
              <a:rPr lang="de-DE" dirty="0" smtClean="0"/>
              <a:t>Arles</a:t>
            </a:r>
            <a:endParaRPr lang="en-GB" dirty="0"/>
          </a:p>
        </p:txBody>
      </p:sp>
    </p:spTree>
    <p:extLst>
      <p:ext uri="{BB962C8B-B14F-4D97-AF65-F5344CB8AC3E}">
        <p14:creationId xmlns:p14="http://schemas.microsoft.com/office/powerpoint/2010/main" xmlns="" val="298408706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xit" presetSubtype="10" fill="hold" nodeType="afterEffect">
                                  <p:stCondLst>
                                    <p:cond delay="0"/>
                                  </p:stCondLst>
                                  <p:childTnLst>
                                    <p:animEffect transition="out" filter="randombar(horizontal)">
                                      <p:cBhvr>
                                        <p:cTn id="6" dur="500"/>
                                        <p:tgtEl>
                                          <p:spTgt spid="6"/>
                                        </p:tgtEl>
                                      </p:cBhvr>
                                    </p:animEffect>
                                    <p:set>
                                      <p:cBhvr>
                                        <p:cTn id="7" dur="1" fill="hold">
                                          <p:stCondLst>
                                            <p:cond delay="499"/>
                                          </p:stCondLst>
                                        </p:cTn>
                                        <p:tgtEl>
                                          <p:spTgt spid="6"/>
                                        </p:tgtEl>
                                        <p:attrNameLst>
                                          <p:attrName>style.visibility</p:attrName>
                                        </p:attrNameLst>
                                      </p:cBhvr>
                                      <p:to>
                                        <p:strVal val="hidden"/>
                                      </p:to>
                                    </p:set>
                                  </p:childTnLst>
                                </p:cTn>
                              </p:par>
                            </p:childTnLst>
                          </p:cTn>
                        </p:par>
                        <p:par>
                          <p:cTn id="8" fill="hold">
                            <p:stCondLst>
                              <p:cond delay="500"/>
                            </p:stCondLst>
                            <p:childTnLst>
                              <p:par>
                                <p:cTn id="9" presetID="47" presetClass="entr" presetSubtype="0" fill="hold" nodeType="afterEffect">
                                  <p:stCondLst>
                                    <p:cond delay="0"/>
                                  </p:stCondLst>
                                  <p:childTnLst>
                                    <p:set>
                                      <p:cBhvr>
                                        <p:cTn id="10" dur="1" fill="hold">
                                          <p:stCondLst>
                                            <p:cond delay="0"/>
                                          </p:stCondLst>
                                        </p:cTn>
                                        <p:tgtEl>
                                          <p:spTgt spid="8"/>
                                        </p:tgtEl>
                                        <p:attrNameLst>
                                          <p:attrName>style.visibility</p:attrName>
                                        </p:attrNameLst>
                                      </p:cBhvr>
                                      <p:to>
                                        <p:strVal val="visible"/>
                                      </p:to>
                                    </p:set>
                                    <p:animEffect transition="in" filter="fade">
                                      <p:cBhvr>
                                        <p:cTn id="11" dur="1000"/>
                                        <p:tgtEl>
                                          <p:spTgt spid="8"/>
                                        </p:tgtEl>
                                      </p:cBhvr>
                                    </p:animEffect>
                                    <p:anim calcmode="lin" valueType="num">
                                      <p:cBhvr>
                                        <p:cTn id="12" dur="1000" fill="hold"/>
                                        <p:tgtEl>
                                          <p:spTgt spid="8"/>
                                        </p:tgtEl>
                                        <p:attrNameLst>
                                          <p:attrName>ppt_x</p:attrName>
                                        </p:attrNameLst>
                                      </p:cBhvr>
                                      <p:tavLst>
                                        <p:tav tm="0">
                                          <p:val>
                                            <p:strVal val="#ppt_x"/>
                                          </p:val>
                                        </p:tav>
                                        <p:tav tm="100000">
                                          <p:val>
                                            <p:strVal val="#ppt_x"/>
                                          </p:val>
                                        </p:tav>
                                      </p:tavLst>
                                    </p:anim>
                                    <p:anim calcmode="lin" valueType="num">
                                      <p:cBhvr>
                                        <p:cTn id="13" dur="1000" fill="hold"/>
                                        <p:tgtEl>
                                          <p:spTgt spid="8"/>
                                        </p:tgtEl>
                                        <p:attrNameLst>
                                          <p:attrName>ppt_y</p:attrName>
                                        </p:attrNameLst>
                                      </p:cBhvr>
                                      <p:tavLst>
                                        <p:tav tm="0">
                                          <p:val>
                                            <p:strVal val="#ppt_y-.1"/>
                                          </p:val>
                                        </p:tav>
                                        <p:tav tm="100000">
                                          <p:val>
                                            <p:strVal val="#ppt_y"/>
                                          </p:val>
                                        </p:tav>
                                      </p:tavLst>
                                    </p:anim>
                                  </p:childTnLst>
                                </p:cTn>
                              </p:par>
                            </p:childTnLst>
                          </p:cTn>
                        </p:par>
                        <p:par>
                          <p:cTn id="14" fill="hold">
                            <p:stCondLst>
                              <p:cond delay="1500"/>
                            </p:stCondLst>
                            <p:childTnLst>
                              <p:par>
                                <p:cTn id="15" presetID="10" presetClass="entr" presetSubtype="0" fill="hold" grpId="0" nodeType="after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xmlns="" val="0"/>
              </a:ext>
            </a:extLst>
          </a:blip>
          <a:stretch>
            <a:fillRect/>
          </a:stretch>
        </p:blipFill>
        <p:spPr>
          <a:xfrm>
            <a:off x="111387" y="65219"/>
            <a:ext cx="8277037" cy="6748157"/>
          </a:xfrm>
        </p:spPr>
      </p:pic>
      <p:sp>
        <p:nvSpPr>
          <p:cNvPr id="6" name="Freeform 5"/>
          <p:cNvSpPr/>
          <p:nvPr/>
        </p:nvSpPr>
        <p:spPr>
          <a:xfrm>
            <a:off x="2770496" y="2688609"/>
            <a:ext cx="1678674" cy="2006221"/>
          </a:xfrm>
          <a:custGeom>
            <a:avLst/>
            <a:gdLst>
              <a:gd name="connsiteX0" fmla="*/ 805217 w 1678674"/>
              <a:gd name="connsiteY0" fmla="*/ 1003110 h 2006221"/>
              <a:gd name="connsiteX1" fmla="*/ 661916 w 1678674"/>
              <a:gd name="connsiteY1" fmla="*/ 873457 h 2006221"/>
              <a:gd name="connsiteX2" fmla="*/ 580029 w 1678674"/>
              <a:gd name="connsiteY2" fmla="*/ 716507 h 2006221"/>
              <a:gd name="connsiteX3" fmla="*/ 580029 w 1678674"/>
              <a:gd name="connsiteY3" fmla="*/ 614149 h 2006221"/>
              <a:gd name="connsiteX4" fmla="*/ 539086 w 1678674"/>
              <a:gd name="connsiteY4" fmla="*/ 532263 h 2006221"/>
              <a:gd name="connsiteX5" fmla="*/ 457200 w 1678674"/>
              <a:gd name="connsiteY5" fmla="*/ 450376 h 2006221"/>
              <a:gd name="connsiteX6" fmla="*/ 368489 w 1678674"/>
              <a:gd name="connsiteY6" fmla="*/ 443552 h 2006221"/>
              <a:gd name="connsiteX7" fmla="*/ 307074 w 1678674"/>
              <a:gd name="connsiteY7" fmla="*/ 511791 h 2006221"/>
              <a:gd name="connsiteX8" fmla="*/ 197892 w 1678674"/>
              <a:gd name="connsiteY8" fmla="*/ 580030 h 2006221"/>
              <a:gd name="connsiteX9" fmla="*/ 122829 w 1678674"/>
              <a:gd name="connsiteY9" fmla="*/ 607325 h 2006221"/>
              <a:gd name="connsiteX10" fmla="*/ 0 w 1678674"/>
              <a:gd name="connsiteY10" fmla="*/ 320722 h 2006221"/>
              <a:gd name="connsiteX11" fmla="*/ 88710 w 1678674"/>
              <a:gd name="connsiteY11" fmla="*/ 116006 h 2006221"/>
              <a:gd name="connsiteX12" fmla="*/ 348017 w 1678674"/>
              <a:gd name="connsiteY12" fmla="*/ 20472 h 2006221"/>
              <a:gd name="connsiteX13" fmla="*/ 696035 w 1678674"/>
              <a:gd name="connsiteY13" fmla="*/ 0 h 2006221"/>
              <a:gd name="connsiteX14" fmla="*/ 928047 w 1678674"/>
              <a:gd name="connsiteY14" fmla="*/ 6824 h 2006221"/>
              <a:gd name="connsiteX15" fmla="*/ 1057701 w 1678674"/>
              <a:gd name="connsiteY15" fmla="*/ 211540 h 2006221"/>
              <a:gd name="connsiteX16" fmla="*/ 1044053 w 1678674"/>
              <a:gd name="connsiteY16" fmla="*/ 286603 h 2006221"/>
              <a:gd name="connsiteX17" fmla="*/ 893928 w 1678674"/>
              <a:gd name="connsiteY17" fmla="*/ 293427 h 2006221"/>
              <a:gd name="connsiteX18" fmla="*/ 839337 w 1678674"/>
              <a:gd name="connsiteY18" fmla="*/ 327546 h 2006221"/>
              <a:gd name="connsiteX19" fmla="*/ 880280 w 1678674"/>
              <a:gd name="connsiteY19" fmla="*/ 491319 h 2006221"/>
              <a:gd name="connsiteX20" fmla="*/ 900752 w 1678674"/>
              <a:gd name="connsiteY20" fmla="*/ 552734 h 2006221"/>
              <a:gd name="connsiteX21" fmla="*/ 934871 w 1678674"/>
              <a:gd name="connsiteY21" fmla="*/ 607325 h 2006221"/>
              <a:gd name="connsiteX22" fmla="*/ 1037229 w 1678674"/>
              <a:gd name="connsiteY22" fmla="*/ 696036 h 2006221"/>
              <a:gd name="connsiteX23" fmla="*/ 1078173 w 1678674"/>
              <a:gd name="connsiteY23" fmla="*/ 880281 h 2006221"/>
              <a:gd name="connsiteX24" fmla="*/ 1214650 w 1678674"/>
              <a:gd name="connsiteY24" fmla="*/ 1016758 h 2006221"/>
              <a:gd name="connsiteX25" fmla="*/ 1378423 w 1678674"/>
              <a:gd name="connsiteY25" fmla="*/ 1023582 h 2006221"/>
              <a:gd name="connsiteX26" fmla="*/ 1323832 w 1678674"/>
              <a:gd name="connsiteY26" fmla="*/ 1112292 h 2006221"/>
              <a:gd name="connsiteX27" fmla="*/ 1542197 w 1678674"/>
              <a:gd name="connsiteY27" fmla="*/ 1187355 h 2006221"/>
              <a:gd name="connsiteX28" fmla="*/ 1651379 w 1678674"/>
              <a:gd name="connsiteY28" fmla="*/ 1289713 h 2006221"/>
              <a:gd name="connsiteX29" fmla="*/ 1678674 w 1678674"/>
              <a:gd name="connsiteY29" fmla="*/ 1433015 h 2006221"/>
              <a:gd name="connsiteX30" fmla="*/ 1678674 w 1678674"/>
              <a:gd name="connsiteY30" fmla="*/ 1433015 h 2006221"/>
              <a:gd name="connsiteX31" fmla="*/ 1569492 w 1678674"/>
              <a:gd name="connsiteY31" fmla="*/ 1317009 h 2006221"/>
              <a:gd name="connsiteX32" fmla="*/ 1542197 w 1678674"/>
              <a:gd name="connsiteY32" fmla="*/ 1289713 h 2006221"/>
              <a:gd name="connsiteX33" fmla="*/ 1487605 w 1678674"/>
              <a:gd name="connsiteY33" fmla="*/ 1289713 h 2006221"/>
              <a:gd name="connsiteX34" fmla="*/ 1433014 w 1678674"/>
              <a:gd name="connsiteY34" fmla="*/ 1330657 h 2006221"/>
              <a:gd name="connsiteX35" fmla="*/ 1433014 w 1678674"/>
              <a:gd name="connsiteY35" fmla="*/ 1405719 h 2006221"/>
              <a:gd name="connsiteX36" fmla="*/ 1392071 w 1678674"/>
              <a:gd name="connsiteY36" fmla="*/ 1426191 h 2006221"/>
              <a:gd name="connsiteX37" fmla="*/ 1501253 w 1678674"/>
              <a:gd name="connsiteY37" fmla="*/ 1514901 h 2006221"/>
              <a:gd name="connsiteX38" fmla="*/ 1480782 w 1678674"/>
              <a:gd name="connsiteY38" fmla="*/ 1576316 h 2006221"/>
              <a:gd name="connsiteX39" fmla="*/ 1398895 w 1678674"/>
              <a:gd name="connsiteY39" fmla="*/ 1596788 h 2006221"/>
              <a:gd name="connsiteX40" fmla="*/ 1371600 w 1678674"/>
              <a:gd name="connsiteY40" fmla="*/ 1665027 h 2006221"/>
              <a:gd name="connsiteX41" fmla="*/ 1337480 w 1678674"/>
              <a:gd name="connsiteY41" fmla="*/ 1740090 h 2006221"/>
              <a:gd name="connsiteX42" fmla="*/ 1248770 w 1678674"/>
              <a:gd name="connsiteY42" fmla="*/ 1828800 h 2006221"/>
              <a:gd name="connsiteX43" fmla="*/ 1187355 w 1678674"/>
              <a:gd name="connsiteY43" fmla="*/ 1815152 h 2006221"/>
              <a:gd name="connsiteX44" fmla="*/ 1187355 w 1678674"/>
              <a:gd name="connsiteY44" fmla="*/ 1958454 h 2006221"/>
              <a:gd name="connsiteX45" fmla="*/ 1146411 w 1678674"/>
              <a:gd name="connsiteY45" fmla="*/ 2006221 h 2006221"/>
              <a:gd name="connsiteX46" fmla="*/ 1084997 w 1678674"/>
              <a:gd name="connsiteY46" fmla="*/ 1972101 h 2006221"/>
              <a:gd name="connsiteX47" fmla="*/ 1023582 w 1678674"/>
              <a:gd name="connsiteY47" fmla="*/ 1903863 h 2006221"/>
              <a:gd name="connsiteX48" fmla="*/ 934871 w 1678674"/>
              <a:gd name="connsiteY48" fmla="*/ 1856095 h 2006221"/>
              <a:gd name="connsiteX49" fmla="*/ 812041 w 1678674"/>
              <a:gd name="connsiteY49" fmla="*/ 1787857 h 2006221"/>
              <a:gd name="connsiteX50" fmla="*/ 791570 w 1678674"/>
              <a:gd name="connsiteY50" fmla="*/ 1740090 h 2006221"/>
              <a:gd name="connsiteX51" fmla="*/ 825689 w 1678674"/>
              <a:gd name="connsiteY51" fmla="*/ 1685498 h 2006221"/>
              <a:gd name="connsiteX52" fmla="*/ 928047 w 1678674"/>
              <a:gd name="connsiteY52" fmla="*/ 1726442 h 2006221"/>
              <a:gd name="connsiteX53" fmla="*/ 1078173 w 1678674"/>
              <a:gd name="connsiteY53" fmla="*/ 1746913 h 2006221"/>
              <a:gd name="connsiteX54" fmla="*/ 1194179 w 1678674"/>
              <a:gd name="connsiteY54" fmla="*/ 1733266 h 2006221"/>
              <a:gd name="connsiteX55" fmla="*/ 1310185 w 1678674"/>
              <a:gd name="connsiteY55" fmla="*/ 1678675 h 2006221"/>
              <a:gd name="connsiteX56" fmla="*/ 1371600 w 1678674"/>
              <a:gd name="connsiteY56" fmla="*/ 1610436 h 2006221"/>
              <a:gd name="connsiteX57" fmla="*/ 1337480 w 1678674"/>
              <a:gd name="connsiteY57" fmla="*/ 1521725 h 2006221"/>
              <a:gd name="connsiteX58" fmla="*/ 1310185 w 1678674"/>
              <a:gd name="connsiteY58" fmla="*/ 1405719 h 2006221"/>
              <a:gd name="connsiteX59" fmla="*/ 1221474 w 1678674"/>
              <a:gd name="connsiteY59" fmla="*/ 1330657 h 2006221"/>
              <a:gd name="connsiteX60" fmla="*/ 1091820 w 1678674"/>
              <a:gd name="connsiteY60" fmla="*/ 1221475 h 2006221"/>
              <a:gd name="connsiteX61" fmla="*/ 989462 w 1678674"/>
              <a:gd name="connsiteY61" fmla="*/ 1119116 h 2006221"/>
              <a:gd name="connsiteX62" fmla="*/ 805217 w 1678674"/>
              <a:gd name="connsiteY62" fmla="*/ 1003110 h 2006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Lst>
            <a:rect l="l" t="t" r="r" b="b"/>
            <a:pathLst>
              <a:path w="1678674" h="2006221">
                <a:moveTo>
                  <a:pt x="805217" y="1003110"/>
                </a:moveTo>
                <a:lnTo>
                  <a:pt x="661916" y="873457"/>
                </a:lnTo>
                <a:lnTo>
                  <a:pt x="580029" y="716507"/>
                </a:lnTo>
                <a:lnTo>
                  <a:pt x="580029" y="614149"/>
                </a:lnTo>
                <a:lnTo>
                  <a:pt x="539086" y="532263"/>
                </a:lnTo>
                <a:lnTo>
                  <a:pt x="457200" y="450376"/>
                </a:lnTo>
                <a:lnTo>
                  <a:pt x="368489" y="443552"/>
                </a:lnTo>
                <a:lnTo>
                  <a:pt x="307074" y="511791"/>
                </a:lnTo>
                <a:lnTo>
                  <a:pt x="197892" y="580030"/>
                </a:lnTo>
                <a:lnTo>
                  <a:pt x="122829" y="607325"/>
                </a:lnTo>
                <a:lnTo>
                  <a:pt x="0" y="320722"/>
                </a:lnTo>
                <a:lnTo>
                  <a:pt x="88710" y="116006"/>
                </a:lnTo>
                <a:lnTo>
                  <a:pt x="348017" y="20472"/>
                </a:lnTo>
                <a:lnTo>
                  <a:pt x="696035" y="0"/>
                </a:lnTo>
                <a:lnTo>
                  <a:pt x="928047" y="6824"/>
                </a:lnTo>
                <a:lnTo>
                  <a:pt x="1057701" y="211540"/>
                </a:lnTo>
                <a:lnTo>
                  <a:pt x="1044053" y="286603"/>
                </a:lnTo>
                <a:lnTo>
                  <a:pt x="893928" y="293427"/>
                </a:lnTo>
                <a:lnTo>
                  <a:pt x="839337" y="327546"/>
                </a:lnTo>
                <a:lnTo>
                  <a:pt x="880280" y="491319"/>
                </a:lnTo>
                <a:lnTo>
                  <a:pt x="900752" y="552734"/>
                </a:lnTo>
                <a:lnTo>
                  <a:pt x="934871" y="607325"/>
                </a:lnTo>
                <a:lnTo>
                  <a:pt x="1037229" y="696036"/>
                </a:lnTo>
                <a:lnTo>
                  <a:pt x="1078173" y="880281"/>
                </a:lnTo>
                <a:lnTo>
                  <a:pt x="1214650" y="1016758"/>
                </a:lnTo>
                <a:lnTo>
                  <a:pt x="1378423" y="1023582"/>
                </a:lnTo>
                <a:lnTo>
                  <a:pt x="1323832" y="1112292"/>
                </a:lnTo>
                <a:lnTo>
                  <a:pt x="1542197" y="1187355"/>
                </a:lnTo>
                <a:lnTo>
                  <a:pt x="1651379" y="1289713"/>
                </a:lnTo>
                <a:lnTo>
                  <a:pt x="1678674" y="1433015"/>
                </a:lnTo>
                <a:lnTo>
                  <a:pt x="1678674" y="1433015"/>
                </a:lnTo>
                <a:lnTo>
                  <a:pt x="1569492" y="1317009"/>
                </a:lnTo>
                <a:lnTo>
                  <a:pt x="1542197" y="1289713"/>
                </a:lnTo>
                <a:lnTo>
                  <a:pt x="1487605" y="1289713"/>
                </a:lnTo>
                <a:lnTo>
                  <a:pt x="1433014" y="1330657"/>
                </a:lnTo>
                <a:lnTo>
                  <a:pt x="1433014" y="1405719"/>
                </a:lnTo>
                <a:lnTo>
                  <a:pt x="1392071" y="1426191"/>
                </a:lnTo>
                <a:lnTo>
                  <a:pt x="1501253" y="1514901"/>
                </a:lnTo>
                <a:lnTo>
                  <a:pt x="1480782" y="1576316"/>
                </a:lnTo>
                <a:lnTo>
                  <a:pt x="1398895" y="1596788"/>
                </a:lnTo>
                <a:lnTo>
                  <a:pt x="1371600" y="1665027"/>
                </a:lnTo>
                <a:lnTo>
                  <a:pt x="1337480" y="1740090"/>
                </a:lnTo>
                <a:lnTo>
                  <a:pt x="1248770" y="1828800"/>
                </a:lnTo>
                <a:lnTo>
                  <a:pt x="1187355" y="1815152"/>
                </a:lnTo>
                <a:lnTo>
                  <a:pt x="1187355" y="1958454"/>
                </a:lnTo>
                <a:lnTo>
                  <a:pt x="1146411" y="2006221"/>
                </a:lnTo>
                <a:lnTo>
                  <a:pt x="1084997" y="1972101"/>
                </a:lnTo>
                <a:lnTo>
                  <a:pt x="1023582" y="1903863"/>
                </a:lnTo>
                <a:lnTo>
                  <a:pt x="934871" y="1856095"/>
                </a:lnTo>
                <a:lnTo>
                  <a:pt x="812041" y="1787857"/>
                </a:lnTo>
                <a:lnTo>
                  <a:pt x="791570" y="1740090"/>
                </a:lnTo>
                <a:lnTo>
                  <a:pt x="825689" y="1685498"/>
                </a:lnTo>
                <a:lnTo>
                  <a:pt x="928047" y="1726442"/>
                </a:lnTo>
                <a:lnTo>
                  <a:pt x="1078173" y="1746913"/>
                </a:lnTo>
                <a:lnTo>
                  <a:pt x="1194179" y="1733266"/>
                </a:lnTo>
                <a:lnTo>
                  <a:pt x="1310185" y="1678675"/>
                </a:lnTo>
                <a:lnTo>
                  <a:pt x="1371600" y="1610436"/>
                </a:lnTo>
                <a:lnTo>
                  <a:pt x="1337480" y="1521725"/>
                </a:lnTo>
                <a:lnTo>
                  <a:pt x="1310185" y="1405719"/>
                </a:lnTo>
                <a:lnTo>
                  <a:pt x="1221474" y="1330657"/>
                </a:lnTo>
                <a:lnTo>
                  <a:pt x="1091820" y="1221475"/>
                </a:lnTo>
                <a:lnTo>
                  <a:pt x="989462" y="1119116"/>
                </a:lnTo>
                <a:lnTo>
                  <a:pt x="805217" y="1003110"/>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Freeform 6"/>
          <p:cNvSpPr/>
          <p:nvPr/>
        </p:nvSpPr>
        <p:spPr>
          <a:xfrm>
            <a:off x="409433" y="1665027"/>
            <a:ext cx="2415654" cy="2586251"/>
          </a:xfrm>
          <a:custGeom>
            <a:avLst/>
            <a:gdLst>
              <a:gd name="connsiteX0" fmla="*/ 2415654 w 2415654"/>
              <a:gd name="connsiteY0" fmla="*/ 1678674 h 2586251"/>
              <a:gd name="connsiteX1" fmla="*/ 2231409 w 2415654"/>
              <a:gd name="connsiteY1" fmla="*/ 1610436 h 2586251"/>
              <a:gd name="connsiteX2" fmla="*/ 2053988 w 2415654"/>
              <a:gd name="connsiteY2" fmla="*/ 1542197 h 2586251"/>
              <a:gd name="connsiteX3" fmla="*/ 1931158 w 2415654"/>
              <a:gd name="connsiteY3" fmla="*/ 1637731 h 2586251"/>
              <a:gd name="connsiteX4" fmla="*/ 1910686 w 2415654"/>
              <a:gd name="connsiteY4" fmla="*/ 1794680 h 2586251"/>
              <a:gd name="connsiteX5" fmla="*/ 1856095 w 2415654"/>
              <a:gd name="connsiteY5" fmla="*/ 1869743 h 2586251"/>
              <a:gd name="connsiteX6" fmla="*/ 1692322 w 2415654"/>
              <a:gd name="connsiteY6" fmla="*/ 1903863 h 2586251"/>
              <a:gd name="connsiteX7" fmla="*/ 1535373 w 2415654"/>
              <a:gd name="connsiteY7" fmla="*/ 1965277 h 2586251"/>
              <a:gd name="connsiteX8" fmla="*/ 1337480 w 2415654"/>
              <a:gd name="connsiteY8" fmla="*/ 2129051 h 2586251"/>
              <a:gd name="connsiteX9" fmla="*/ 1337480 w 2415654"/>
              <a:gd name="connsiteY9" fmla="*/ 2129051 h 2586251"/>
              <a:gd name="connsiteX10" fmla="*/ 1364776 w 2415654"/>
              <a:gd name="connsiteY10" fmla="*/ 2340591 h 2586251"/>
              <a:gd name="connsiteX11" fmla="*/ 1228298 w 2415654"/>
              <a:gd name="connsiteY11" fmla="*/ 2381534 h 2586251"/>
              <a:gd name="connsiteX12" fmla="*/ 1153236 w 2415654"/>
              <a:gd name="connsiteY12" fmla="*/ 2477069 h 2586251"/>
              <a:gd name="connsiteX13" fmla="*/ 1023582 w 2415654"/>
              <a:gd name="connsiteY13" fmla="*/ 2490716 h 2586251"/>
              <a:gd name="connsiteX14" fmla="*/ 975815 w 2415654"/>
              <a:gd name="connsiteY14" fmla="*/ 2586251 h 2586251"/>
              <a:gd name="connsiteX15" fmla="*/ 975815 w 2415654"/>
              <a:gd name="connsiteY15" fmla="*/ 2586251 h 2586251"/>
              <a:gd name="connsiteX16" fmla="*/ 859809 w 2415654"/>
              <a:gd name="connsiteY16" fmla="*/ 2579427 h 2586251"/>
              <a:gd name="connsiteX17" fmla="*/ 757451 w 2415654"/>
              <a:gd name="connsiteY17" fmla="*/ 2531660 h 2586251"/>
              <a:gd name="connsiteX18" fmla="*/ 614149 w 2415654"/>
              <a:gd name="connsiteY18" fmla="*/ 2497540 h 2586251"/>
              <a:gd name="connsiteX19" fmla="*/ 552734 w 2415654"/>
              <a:gd name="connsiteY19" fmla="*/ 2497540 h 2586251"/>
              <a:gd name="connsiteX20" fmla="*/ 491319 w 2415654"/>
              <a:gd name="connsiteY20" fmla="*/ 2538483 h 2586251"/>
              <a:gd name="connsiteX21" fmla="*/ 409433 w 2415654"/>
              <a:gd name="connsiteY21" fmla="*/ 2579427 h 2586251"/>
              <a:gd name="connsiteX22" fmla="*/ 409433 w 2415654"/>
              <a:gd name="connsiteY22" fmla="*/ 2579427 h 2586251"/>
              <a:gd name="connsiteX23" fmla="*/ 327546 w 2415654"/>
              <a:gd name="connsiteY23" fmla="*/ 2531660 h 2586251"/>
              <a:gd name="connsiteX24" fmla="*/ 334370 w 2415654"/>
              <a:gd name="connsiteY24" fmla="*/ 2436125 h 2586251"/>
              <a:gd name="connsiteX25" fmla="*/ 313898 w 2415654"/>
              <a:gd name="connsiteY25" fmla="*/ 2333767 h 2586251"/>
              <a:gd name="connsiteX26" fmla="*/ 170597 w 2415654"/>
              <a:gd name="connsiteY26" fmla="*/ 2265528 h 2586251"/>
              <a:gd name="connsiteX27" fmla="*/ 88710 w 2415654"/>
              <a:gd name="connsiteY27" fmla="*/ 2251880 h 2586251"/>
              <a:gd name="connsiteX28" fmla="*/ 0 w 2415654"/>
              <a:gd name="connsiteY28" fmla="*/ 2224585 h 2586251"/>
              <a:gd name="connsiteX29" fmla="*/ 88710 w 2415654"/>
              <a:gd name="connsiteY29" fmla="*/ 2094931 h 2586251"/>
              <a:gd name="connsiteX30" fmla="*/ 95534 w 2415654"/>
              <a:gd name="connsiteY30" fmla="*/ 1999397 h 2586251"/>
              <a:gd name="connsiteX31" fmla="*/ 95534 w 2415654"/>
              <a:gd name="connsiteY31" fmla="*/ 1999397 h 2586251"/>
              <a:gd name="connsiteX32" fmla="*/ 75063 w 2415654"/>
              <a:gd name="connsiteY32" fmla="*/ 1965277 h 2586251"/>
              <a:gd name="connsiteX33" fmla="*/ 54591 w 2415654"/>
              <a:gd name="connsiteY33" fmla="*/ 1897039 h 2586251"/>
              <a:gd name="connsiteX34" fmla="*/ 27295 w 2415654"/>
              <a:gd name="connsiteY34" fmla="*/ 1890215 h 2586251"/>
              <a:gd name="connsiteX35" fmla="*/ 143301 w 2415654"/>
              <a:gd name="connsiteY35" fmla="*/ 1712794 h 2586251"/>
              <a:gd name="connsiteX36" fmla="*/ 293427 w 2415654"/>
              <a:gd name="connsiteY36" fmla="*/ 1542197 h 2586251"/>
              <a:gd name="connsiteX37" fmla="*/ 286603 w 2415654"/>
              <a:gd name="connsiteY37" fmla="*/ 1357952 h 2586251"/>
              <a:gd name="connsiteX38" fmla="*/ 348018 w 2415654"/>
              <a:gd name="connsiteY38" fmla="*/ 1255594 h 2586251"/>
              <a:gd name="connsiteX39" fmla="*/ 348018 w 2415654"/>
              <a:gd name="connsiteY39" fmla="*/ 1105469 h 2586251"/>
              <a:gd name="connsiteX40" fmla="*/ 423080 w 2415654"/>
              <a:gd name="connsiteY40" fmla="*/ 1078173 h 2586251"/>
              <a:gd name="connsiteX41" fmla="*/ 532263 w 2415654"/>
              <a:gd name="connsiteY41" fmla="*/ 1064525 h 2586251"/>
              <a:gd name="connsiteX42" fmla="*/ 750627 w 2415654"/>
              <a:gd name="connsiteY42" fmla="*/ 1187355 h 2586251"/>
              <a:gd name="connsiteX43" fmla="*/ 866633 w 2415654"/>
              <a:gd name="connsiteY43" fmla="*/ 1255594 h 2586251"/>
              <a:gd name="connsiteX44" fmla="*/ 1023582 w 2415654"/>
              <a:gd name="connsiteY44" fmla="*/ 1310185 h 2586251"/>
              <a:gd name="connsiteX45" fmla="*/ 1139588 w 2415654"/>
              <a:gd name="connsiteY45" fmla="*/ 1337480 h 2586251"/>
              <a:gd name="connsiteX46" fmla="*/ 1241946 w 2415654"/>
              <a:gd name="connsiteY46" fmla="*/ 1385248 h 2586251"/>
              <a:gd name="connsiteX47" fmla="*/ 1351128 w 2415654"/>
              <a:gd name="connsiteY47" fmla="*/ 1385248 h 2586251"/>
              <a:gd name="connsiteX48" fmla="*/ 1412543 w 2415654"/>
              <a:gd name="connsiteY48" fmla="*/ 1276066 h 2586251"/>
              <a:gd name="connsiteX49" fmla="*/ 1514901 w 2415654"/>
              <a:gd name="connsiteY49" fmla="*/ 1050877 h 2586251"/>
              <a:gd name="connsiteX50" fmla="*/ 1542197 w 2415654"/>
              <a:gd name="connsiteY50" fmla="*/ 907576 h 2586251"/>
              <a:gd name="connsiteX51" fmla="*/ 1473958 w 2415654"/>
              <a:gd name="connsiteY51" fmla="*/ 825689 h 2586251"/>
              <a:gd name="connsiteX52" fmla="*/ 1439839 w 2415654"/>
              <a:gd name="connsiteY52" fmla="*/ 743803 h 2586251"/>
              <a:gd name="connsiteX53" fmla="*/ 1467134 w 2415654"/>
              <a:gd name="connsiteY53" fmla="*/ 675564 h 2586251"/>
              <a:gd name="connsiteX54" fmla="*/ 1378424 w 2415654"/>
              <a:gd name="connsiteY54" fmla="*/ 566382 h 2586251"/>
              <a:gd name="connsiteX55" fmla="*/ 1269242 w 2415654"/>
              <a:gd name="connsiteY55" fmla="*/ 484495 h 2586251"/>
              <a:gd name="connsiteX56" fmla="*/ 1194179 w 2415654"/>
              <a:gd name="connsiteY56" fmla="*/ 436728 h 2586251"/>
              <a:gd name="connsiteX57" fmla="*/ 1207827 w 2415654"/>
              <a:gd name="connsiteY57" fmla="*/ 354842 h 2586251"/>
              <a:gd name="connsiteX58" fmla="*/ 1269242 w 2415654"/>
              <a:gd name="connsiteY58" fmla="*/ 327546 h 2586251"/>
              <a:gd name="connsiteX59" fmla="*/ 1385248 w 2415654"/>
              <a:gd name="connsiteY59" fmla="*/ 334370 h 2586251"/>
              <a:gd name="connsiteX60" fmla="*/ 1467134 w 2415654"/>
              <a:gd name="connsiteY60" fmla="*/ 361666 h 2586251"/>
              <a:gd name="connsiteX61" fmla="*/ 1467134 w 2415654"/>
              <a:gd name="connsiteY61" fmla="*/ 361666 h 2586251"/>
              <a:gd name="connsiteX62" fmla="*/ 1678674 w 2415654"/>
              <a:gd name="connsiteY62" fmla="*/ 450376 h 2586251"/>
              <a:gd name="connsiteX63" fmla="*/ 1624083 w 2415654"/>
              <a:gd name="connsiteY63" fmla="*/ 293427 h 2586251"/>
              <a:gd name="connsiteX64" fmla="*/ 1617260 w 2415654"/>
              <a:gd name="connsiteY64" fmla="*/ 245660 h 2586251"/>
              <a:gd name="connsiteX65" fmla="*/ 1617260 w 2415654"/>
              <a:gd name="connsiteY65" fmla="*/ 245660 h 2586251"/>
              <a:gd name="connsiteX66" fmla="*/ 1719618 w 2415654"/>
              <a:gd name="connsiteY66" fmla="*/ 313898 h 2586251"/>
              <a:gd name="connsiteX67" fmla="*/ 1828800 w 2415654"/>
              <a:gd name="connsiteY67" fmla="*/ 348018 h 2586251"/>
              <a:gd name="connsiteX68" fmla="*/ 1999397 w 2415654"/>
              <a:gd name="connsiteY68" fmla="*/ 272955 h 2586251"/>
              <a:gd name="connsiteX69" fmla="*/ 2047164 w 2415654"/>
              <a:gd name="connsiteY69" fmla="*/ 218364 h 2586251"/>
              <a:gd name="connsiteX70" fmla="*/ 2094931 w 2415654"/>
              <a:gd name="connsiteY70" fmla="*/ 122830 h 2586251"/>
              <a:gd name="connsiteX71" fmla="*/ 2292824 w 2415654"/>
              <a:gd name="connsiteY71" fmla="*/ 61415 h 2586251"/>
              <a:gd name="connsiteX72" fmla="*/ 2415654 w 2415654"/>
              <a:gd name="connsiteY72" fmla="*/ 0 h 25862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2415654" h="2586251">
                <a:moveTo>
                  <a:pt x="2415654" y="1678674"/>
                </a:moveTo>
                <a:lnTo>
                  <a:pt x="2231409" y="1610436"/>
                </a:lnTo>
                <a:lnTo>
                  <a:pt x="2053988" y="1542197"/>
                </a:lnTo>
                <a:lnTo>
                  <a:pt x="1931158" y="1637731"/>
                </a:lnTo>
                <a:lnTo>
                  <a:pt x="1910686" y="1794680"/>
                </a:lnTo>
                <a:lnTo>
                  <a:pt x="1856095" y="1869743"/>
                </a:lnTo>
                <a:lnTo>
                  <a:pt x="1692322" y="1903863"/>
                </a:lnTo>
                <a:lnTo>
                  <a:pt x="1535373" y="1965277"/>
                </a:lnTo>
                <a:lnTo>
                  <a:pt x="1337480" y="2129051"/>
                </a:lnTo>
                <a:lnTo>
                  <a:pt x="1337480" y="2129051"/>
                </a:lnTo>
                <a:lnTo>
                  <a:pt x="1364776" y="2340591"/>
                </a:lnTo>
                <a:lnTo>
                  <a:pt x="1228298" y="2381534"/>
                </a:lnTo>
                <a:lnTo>
                  <a:pt x="1153236" y="2477069"/>
                </a:lnTo>
                <a:lnTo>
                  <a:pt x="1023582" y="2490716"/>
                </a:lnTo>
                <a:lnTo>
                  <a:pt x="975815" y="2586251"/>
                </a:lnTo>
                <a:lnTo>
                  <a:pt x="975815" y="2586251"/>
                </a:lnTo>
                <a:lnTo>
                  <a:pt x="859809" y="2579427"/>
                </a:lnTo>
                <a:lnTo>
                  <a:pt x="757451" y="2531660"/>
                </a:lnTo>
                <a:lnTo>
                  <a:pt x="614149" y="2497540"/>
                </a:lnTo>
                <a:lnTo>
                  <a:pt x="552734" y="2497540"/>
                </a:lnTo>
                <a:lnTo>
                  <a:pt x="491319" y="2538483"/>
                </a:lnTo>
                <a:lnTo>
                  <a:pt x="409433" y="2579427"/>
                </a:lnTo>
                <a:lnTo>
                  <a:pt x="409433" y="2579427"/>
                </a:lnTo>
                <a:lnTo>
                  <a:pt x="327546" y="2531660"/>
                </a:lnTo>
                <a:lnTo>
                  <a:pt x="334370" y="2436125"/>
                </a:lnTo>
                <a:lnTo>
                  <a:pt x="313898" y="2333767"/>
                </a:lnTo>
                <a:lnTo>
                  <a:pt x="170597" y="2265528"/>
                </a:lnTo>
                <a:lnTo>
                  <a:pt x="88710" y="2251880"/>
                </a:lnTo>
                <a:lnTo>
                  <a:pt x="0" y="2224585"/>
                </a:lnTo>
                <a:lnTo>
                  <a:pt x="88710" y="2094931"/>
                </a:lnTo>
                <a:lnTo>
                  <a:pt x="95534" y="1999397"/>
                </a:lnTo>
                <a:lnTo>
                  <a:pt x="95534" y="1999397"/>
                </a:lnTo>
                <a:lnTo>
                  <a:pt x="75063" y="1965277"/>
                </a:lnTo>
                <a:lnTo>
                  <a:pt x="54591" y="1897039"/>
                </a:lnTo>
                <a:lnTo>
                  <a:pt x="27295" y="1890215"/>
                </a:lnTo>
                <a:lnTo>
                  <a:pt x="143301" y="1712794"/>
                </a:lnTo>
                <a:lnTo>
                  <a:pt x="293427" y="1542197"/>
                </a:lnTo>
                <a:lnTo>
                  <a:pt x="286603" y="1357952"/>
                </a:lnTo>
                <a:lnTo>
                  <a:pt x="348018" y="1255594"/>
                </a:lnTo>
                <a:lnTo>
                  <a:pt x="348018" y="1105469"/>
                </a:lnTo>
                <a:lnTo>
                  <a:pt x="423080" y="1078173"/>
                </a:lnTo>
                <a:lnTo>
                  <a:pt x="532263" y="1064525"/>
                </a:lnTo>
                <a:lnTo>
                  <a:pt x="750627" y="1187355"/>
                </a:lnTo>
                <a:lnTo>
                  <a:pt x="866633" y="1255594"/>
                </a:lnTo>
                <a:lnTo>
                  <a:pt x="1023582" y="1310185"/>
                </a:lnTo>
                <a:lnTo>
                  <a:pt x="1139588" y="1337480"/>
                </a:lnTo>
                <a:lnTo>
                  <a:pt x="1241946" y="1385248"/>
                </a:lnTo>
                <a:lnTo>
                  <a:pt x="1351128" y="1385248"/>
                </a:lnTo>
                <a:lnTo>
                  <a:pt x="1412543" y="1276066"/>
                </a:lnTo>
                <a:lnTo>
                  <a:pt x="1514901" y="1050877"/>
                </a:lnTo>
                <a:lnTo>
                  <a:pt x="1542197" y="907576"/>
                </a:lnTo>
                <a:lnTo>
                  <a:pt x="1473958" y="825689"/>
                </a:lnTo>
                <a:lnTo>
                  <a:pt x="1439839" y="743803"/>
                </a:lnTo>
                <a:lnTo>
                  <a:pt x="1467134" y="675564"/>
                </a:lnTo>
                <a:lnTo>
                  <a:pt x="1378424" y="566382"/>
                </a:lnTo>
                <a:lnTo>
                  <a:pt x="1269242" y="484495"/>
                </a:lnTo>
                <a:lnTo>
                  <a:pt x="1194179" y="436728"/>
                </a:lnTo>
                <a:lnTo>
                  <a:pt x="1207827" y="354842"/>
                </a:lnTo>
                <a:lnTo>
                  <a:pt x="1269242" y="327546"/>
                </a:lnTo>
                <a:lnTo>
                  <a:pt x="1385248" y="334370"/>
                </a:lnTo>
                <a:lnTo>
                  <a:pt x="1467134" y="361666"/>
                </a:lnTo>
                <a:lnTo>
                  <a:pt x="1467134" y="361666"/>
                </a:lnTo>
                <a:lnTo>
                  <a:pt x="1678674" y="450376"/>
                </a:lnTo>
                <a:lnTo>
                  <a:pt x="1624083" y="293427"/>
                </a:lnTo>
                <a:lnTo>
                  <a:pt x="1617260" y="245660"/>
                </a:lnTo>
                <a:lnTo>
                  <a:pt x="1617260" y="245660"/>
                </a:lnTo>
                <a:lnTo>
                  <a:pt x="1719618" y="313898"/>
                </a:lnTo>
                <a:lnTo>
                  <a:pt x="1828800" y="348018"/>
                </a:lnTo>
                <a:lnTo>
                  <a:pt x="1999397" y="272955"/>
                </a:lnTo>
                <a:lnTo>
                  <a:pt x="2047164" y="218364"/>
                </a:lnTo>
                <a:lnTo>
                  <a:pt x="2094931" y="122830"/>
                </a:lnTo>
                <a:lnTo>
                  <a:pt x="2292824" y="61415"/>
                </a:lnTo>
                <a:lnTo>
                  <a:pt x="2415654" y="0"/>
                </a:lnTo>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Freeform 8"/>
          <p:cNvSpPr/>
          <p:nvPr/>
        </p:nvSpPr>
        <p:spPr>
          <a:xfrm>
            <a:off x="2831910" y="1610436"/>
            <a:ext cx="3186753" cy="3125337"/>
          </a:xfrm>
          <a:custGeom>
            <a:avLst/>
            <a:gdLst>
              <a:gd name="connsiteX0" fmla="*/ 6824 w 3186753"/>
              <a:gd name="connsiteY0" fmla="*/ 0 h 3125337"/>
              <a:gd name="connsiteX1" fmla="*/ 0 w 3186753"/>
              <a:gd name="connsiteY1" fmla="*/ 313898 h 3125337"/>
              <a:gd name="connsiteX2" fmla="*/ 13648 w 3186753"/>
              <a:gd name="connsiteY2" fmla="*/ 1139588 h 3125337"/>
              <a:gd name="connsiteX3" fmla="*/ 518615 w 3186753"/>
              <a:gd name="connsiteY3" fmla="*/ 1078173 h 3125337"/>
              <a:gd name="connsiteX4" fmla="*/ 859809 w 3186753"/>
              <a:gd name="connsiteY4" fmla="*/ 1057701 h 3125337"/>
              <a:gd name="connsiteX5" fmla="*/ 907577 w 3186753"/>
              <a:gd name="connsiteY5" fmla="*/ 1105468 h 3125337"/>
              <a:gd name="connsiteX6" fmla="*/ 982639 w 3186753"/>
              <a:gd name="connsiteY6" fmla="*/ 1337480 h 3125337"/>
              <a:gd name="connsiteX7" fmla="*/ 1003111 w 3186753"/>
              <a:gd name="connsiteY7" fmla="*/ 1562668 h 3125337"/>
              <a:gd name="connsiteX8" fmla="*/ 1119117 w 3186753"/>
              <a:gd name="connsiteY8" fmla="*/ 1433015 h 3125337"/>
              <a:gd name="connsiteX9" fmla="*/ 1173708 w 3186753"/>
              <a:gd name="connsiteY9" fmla="*/ 1692322 h 3125337"/>
              <a:gd name="connsiteX10" fmla="*/ 1405720 w 3186753"/>
              <a:gd name="connsiteY10" fmla="*/ 1849271 h 3125337"/>
              <a:gd name="connsiteX11" fmla="*/ 1692323 w 3186753"/>
              <a:gd name="connsiteY11" fmla="*/ 2047164 h 3125337"/>
              <a:gd name="connsiteX12" fmla="*/ 1753738 w 3186753"/>
              <a:gd name="connsiteY12" fmla="*/ 2272352 h 3125337"/>
              <a:gd name="connsiteX13" fmla="*/ 1787857 w 3186753"/>
              <a:gd name="connsiteY13" fmla="*/ 2449773 h 3125337"/>
              <a:gd name="connsiteX14" fmla="*/ 1937983 w 3186753"/>
              <a:gd name="connsiteY14" fmla="*/ 2634018 h 3125337"/>
              <a:gd name="connsiteX15" fmla="*/ 2006221 w 3186753"/>
              <a:gd name="connsiteY15" fmla="*/ 2777319 h 3125337"/>
              <a:gd name="connsiteX16" fmla="*/ 2006221 w 3186753"/>
              <a:gd name="connsiteY16" fmla="*/ 2886501 h 3125337"/>
              <a:gd name="connsiteX17" fmla="*/ 2094932 w 3186753"/>
              <a:gd name="connsiteY17" fmla="*/ 2995683 h 3125337"/>
              <a:gd name="connsiteX18" fmla="*/ 2108580 w 3186753"/>
              <a:gd name="connsiteY18" fmla="*/ 3098042 h 3125337"/>
              <a:gd name="connsiteX19" fmla="*/ 2156347 w 3186753"/>
              <a:gd name="connsiteY19" fmla="*/ 3036627 h 3125337"/>
              <a:gd name="connsiteX20" fmla="*/ 2190466 w 3186753"/>
              <a:gd name="connsiteY20" fmla="*/ 3125337 h 3125337"/>
              <a:gd name="connsiteX21" fmla="*/ 2231409 w 3186753"/>
              <a:gd name="connsiteY21" fmla="*/ 3104865 h 3125337"/>
              <a:gd name="connsiteX22" fmla="*/ 2299648 w 3186753"/>
              <a:gd name="connsiteY22" fmla="*/ 3125337 h 3125337"/>
              <a:gd name="connsiteX23" fmla="*/ 2313296 w 3186753"/>
              <a:gd name="connsiteY23" fmla="*/ 3029803 h 3125337"/>
              <a:gd name="connsiteX24" fmla="*/ 2251881 w 3186753"/>
              <a:gd name="connsiteY24" fmla="*/ 2954740 h 3125337"/>
              <a:gd name="connsiteX25" fmla="*/ 2408830 w 3186753"/>
              <a:gd name="connsiteY25" fmla="*/ 2913797 h 3125337"/>
              <a:gd name="connsiteX26" fmla="*/ 2442950 w 3186753"/>
              <a:gd name="connsiteY26" fmla="*/ 2845558 h 3125337"/>
              <a:gd name="connsiteX27" fmla="*/ 2354239 w 3186753"/>
              <a:gd name="connsiteY27" fmla="*/ 2715904 h 3125337"/>
              <a:gd name="connsiteX28" fmla="*/ 2265529 w 3186753"/>
              <a:gd name="connsiteY28" fmla="*/ 2558955 h 3125337"/>
              <a:gd name="connsiteX29" fmla="*/ 2224586 w 3186753"/>
              <a:gd name="connsiteY29" fmla="*/ 2402006 h 3125337"/>
              <a:gd name="connsiteX30" fmla="*/ 2279177 w 3186753"/>
              <a:gd name="connsiteY30" fmla="*/ 2340591 h 3125337"/>
              <a:gd name="connsiteX31" fmla="*/ 2354239 w 3186753"/>
              <a:gd name="connsiteY31" fmla="*/ 2442949 h 3125337"/>
              <a:gd name="connsiteX32" fmla="*/ 2436126 w 3186753"/>
              <a:gd name="connsiteY32" fmla="*/ 2361063 h 3125337"/>
              <a:gd name="connsiteX33" fmla="*/ 2456597 w 3186753"/>
              <a:gd name="connsiteY33" fmla="*/ 2306471 h 3125337"/>
              <a:gd name="connsiteX34" fmla="*/ 2654490 w 3186753"/>
              <a:gd name="connsiteY34" fmla="*/ 2258704 h 3125337"/>
              <a:gd name="connsiteX35" fmla="*/ 2736377 w 3186753"/>
              <a:gd name="connsiteY35" fmla="*/ 2361063 h 3125337"/>
              <a:gd name="connsiteX36" fmla="*/ 2982036 w 3186753"/>
              <a:gd name="connsiteY36" fmla="*/ 2210937 h 3125337"/>
              <a:gd name="connsiteX37" fmla="*/ 3166281 w 3186753"/>
              <a:gd name="connsiteY37" fmla="*/ 2217761 h 3125337"/>
              <a:gd name="connsiteX38" fmla="*/ 3186753 w 3186753"/>
              <a:gd name="connsiteY38" fmla="*/ 2169994 h 3125337"/>
              <a:gd name="connsiteX39" fmla="*/ 3029803 w 3186753"/>
              <a:gd name="connsiteY39" fmla="*/ 2149522 h 3125337"/>
              <a:gd name="connsiteX40" fmla="*/ 2941093 w 3186753"/>
              <a:gd name="connsiteY40" fmla="*/ 2026692 h 3125337"/>
              <a:gd name="connsiteX41" fmla="*/ 2872854 w 3186753"/>
              <a:gd name="connsiteY41" fmla="*/ 1931158 h 3125337"/>
              <a:gd name="connsiteX42" fmla="*/ 3016156 w 3186753"/>
              <a:gd name="connsiteY42" fmla="*/ 1767385 h 3125337"/>
              <a:gd name="connsiteX43" fmla="*/ 3036627 w 3186753"/>
              <a:gd name="connsiteY43" fmla="*/ 1637731 h 3125337"/>
              <a:gd name="connsiteX44" fmla="*/ 3043451 w 3186753"/>
              <a:gd name="connsiteY44" fmla="*/ 1549021 h 3125337"/>
              <a:gd name="connsiteX45" fmla="*/ 2995684 w 3186753"/>
              <a:gd name="connsiteY45" fmla="*/ 1378424 h 3125337"/>
              <a:gd name="connsiteX46" fmla="*/ 2954741 w 3186753"/>
              <a:gd name="connsiteY46" fmla="*/ 1371600 h 3125337"/>
              <a:gd name="connsiteX47" fmla="*/ 2934269 w 3186753"/>
              <a:gd name="connsiteY47" fmla="*/ 1460310 h 3125337"/>
              <a:gd name="connsiteX48" fmla="*/ 2920621 w 3186753"/>
              <a:gd name="connsiteY48" fmla="*/ 1589964 h 3125337"/>
              <a:gd name="connsiteX49" fmla="*/ 2859206 w 3186753"/>
              <a:gd name="connsiteY49" fmla="*/ 1658203 h 3125337"/>
              <a:gd name="connsiteX50" fmla="*/ 2709081 w 3186753"/>
              <a:gd name="connsiteY50" fmla="*/ 1699146 h 3125337"/>
              <a:gd name="connsiteX51" fmla="*/ 2545308 w 3186753"/>
              <a:gd name="connsiteY51" fmla="*/ 1753737 h 3125337"/>
              <a:gd name="connsiteX52" fmla="*/ 2504365 w 3186753"/>
              <a:gd name="connsiteY52" fmla="*/ 1658203 h 3125337"/>
              <a:gd name="connsiteX53" fmla="*/ 2490717 w 3186753"/>
              <a:gd name="connsiteY53" fmla="*/ 1528549 h 3125337"/>
              <a:gd name="connsiteX54" fmla="*/ 2668138 w 3186753"/>
              <a:gd name="connsiteY54" fmla="*/ 1392071 h 3125337"/>
              <a:gd name="connsiteX55" fmla="*/ 2688609 w 3186753"/>
              <a:gd name="connsiteY55" fmla="*/ 1310185 h 3125337"/>
              <a:gd name="connsiteX56" fmla="*/ 2593075 w 3186753"/>
              <a:gd name="connsiteY56" fmla="*/ 1317009 h 3125337"/>
              <a:gd name="connsiteX57" fmla="*/ 2402006 w 3186753"/>
              <a:gd name="connsiteY57" fmla="*/ 1098645 h 3125337"/>
              <a:gd name="connsiteX58" fmla="*/ 2292824 w 3186753"/>
              <a:gd name="connsiteY58" fmla="*/ 1098645 h 3125337"/>
              <a:gd name="connsiteX59" fmla="*/ 2210938 w 3186753"/>
              <a:gd name="connsiteY59" fmla="*/ 1153236 h 3125337"/>
              <a:gd name="connsiteX60" fmla="*/ 2210938 w 3186753"/>
              <a:gd name="connsiteY60" fmla="*/ 1262418 h 3125337"/>
              <a:gd name="connsiteX61" fmla="*/ 2149523 w 3186753"/>
              <a:gd name="connsiteY61" fmla="*/ 1337480 h 3125337"/>
              <a:gd name="connsiteX62" fmla="*/ 2067636 w 3186753"/>
              <a:gd name="connsiteY62" fmla="*/ 1364776 h 3125337"/>
              <a:gd name="connsiteX63" fmla="*/ 2040341 w 3186753"/>
              <a:gd name="connsiteY63" fmla="*/ 1569492 h 3125337"/>
              <a:gd name="connsiteX64" fmla="*/ 2040341 w 3186753"/>
              <a:gd name="connsiteY64" fmla="*/ 1569492 h 3125337"/>
              <a:gd name="connsiteX65" fmla="*/ 1910687 w 3186753"/>
              <a:gd name="connsiteY65" fmla="*/ 1576316 h 3125337"/>
              <a:gd name="connsiteX66" fmla="*/ 1856096 w 3186753"/>
              <a:gd name="connsiteY66" fmla="*/ 1542197 h 3125337"/>
              <a:gd name="connsiteX67" fmla="*/ 1781033 w 3186753"/>
              <a:gd name="connsiteY67" fmla="*/ 1508077 h 3125337"/>
              <a:gd name="connsiteX68" fmla="*/ 1705971 w 3186753"/>
              <a:gd name="connsiteY68" fmla="*/ 1467134 h 3125337"/>
              <a:gd name="connsiteX69" fmla="*/ 1685499 w 3186753"/>
              <a:gd name="connsiteY69" fmla="*/ 1371600 h 3125337"/>
              <a:gd name="connsiteX70" fmla="*/ 1705971 w 3186753"/>
              <a:gd name="connsiteY70" fmla="*/ 1187355 h 3125337"/>
              <a:gd name="connsiteX71" fmla="*/ 1746914 w 3186753"/>
              <a:gd name="connsiteY71" fmla="*/ 1003110 h 3125337"/>
              <a:gd name="connsiteX72" fmla="*/ 1685499 w 3186753"/>
              <a:gd name="connsiteY72" fmla="*/ 1009934 h 3125337"/>
              <a:gd name="connsiteX73" fmla="*/ 1576317 w 3186753"/>
              <a:gd name="connsiteY73" fmla="*/ 1009934 h 3125337"/>
              <a:gd name="connsiteX74" fmla="*/ 1460311 w 3186753"/>
              <a:gd name="connsiteY74" fmla="*/ 948519 h 3125337"/>
              <a:gd name="connsiteX75" fmla="*/ 1364777 w 3186753"/>
              <a:gd name="connsiteY75" fmla="*/ 900752 h 3125337"/>
              <a:gd name="connsiteX76" fmla="*/ 1282890 w 3186753"/>
              <a:gd name="connsiteY76" fmla="*/ 887104 h 3125337"/>
              <a:gd name="connsiteX77" fmla="*/ 1119117 w 3186753"/>
              <a:gd name="connsiteY77" fmla="*/ 880280 h 3125337"/>
              <a:gd name="connsiteX78" fmla="*/ 1030406 w 3186753"/>
              <a:gd name="connsiteY78" fmla="*/ 846161 h 3125337"/>
              <a:gd name="connsiteX79" fmla="*/ 887105 w 3186753"/>
              <a:gd name="connsiteY79" fmla="*/ 716507 h 3125337"/>
              <a:gd name="connsiteX80" fmla="*/ 723332 w 3186753"/>
              <a:gd name="connsiteY80" fmla="*/ 689212 h 3125337"/>
              <a:gd name="connsiteX81" fmla="*/ 675565 w 3186753"/>
              <a:gd name="connsiteY81" fmla="*/ 675564 h 3125337"/>
              <a:gd name="connsiteX82" fmla="*/ 566383 w 3186753"/>
              <a:gd name="connsiteY82" fmla="*/ 702860 h 3125337"/>
              <a:gd name="connsiteX83" fmla="*/ 552735 w 3186753"/>
              <a:gd name="connsiteY83" fmla="*/ 648268 h 3125337"/>
              <a:gd name="connsiteX84" fmla="*/ 539087 w 3186753"/>
              <a:gd name="connsiteY84" fmla="*/ 539086 h 3125337"/>
              <a:gd name="connsiteX85" fmla="*/ 498144 w 3186753"/>
              <a:gd name="connsiteY85" fmla="*/ 388961 h 3125337"/>
              <a:gd name="connsiteX86" fmla="*/ 464024 w 3186753"/>
              <a:gd name="connsiteY86" fmla="*/ 388961 h 3125337"/>
              <a:gd name="connsiteX87" fmla="*/ 423081 w 3186753"/>
              <a:gd name="connsiteY87" fmla="*/ 423080 h 3125337"/>
              <a:gd name="connsiteX88" fmla="*/ 361666 w 3186753"/>
              <a:gd name="connsiteY88" fmla="*/ 423080 h 3125337"/>
              <a:gd name="connsiteX89" fmla="*/ 320723 w 3186753"/>
              <a:gd name="connsiteY89" fmla="*/ 388961 h 3125337"/>
              <a:gd name="connsiteX90" fmla="*/ 293427 w 3186753"/>
              <a:gd name="connsiteY90" fmla="*/ 245660 h 3125337"/>
              <a:gd name="connsiteX91" fmla="*/ 245660 w 3186753"/>
              <a:gd name="connsiteY91" fmla="*/ 122830 h 3125337"/>
              <a:gd name="connsiteX92" fmla="*/ 177421 w 3186753"/>
              <a:gd name="connsiteY92" fmla="*/ 88710 h 3125337"/>
              <a:gd name="connsiteX93" fmla="*/ 95535 w 3186753"/>
              <a:gd name="connsiteY93" fmla="*/ 27295 h 3125337"/>
              <a:gd name="connsiteX94" fmla="*/ 6824 w 3186753"/>
              <a:gd name="connsiteY94" fmla="*/ 0 h 31253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3186753" h="3125337">
                <a:moveTo>
                  <a:pt x="6824" y="0"/>
                </a:moveTo>
                <a:lnTo>
                  <a:pt x="0" y="313898"/>
                </a:lnTo>
                <a:lnTo>
                  <a:pt x="13648" y="1139588"/>
                </a:lnTo>
                <a:lnTo>
                  <a:pt x="518615" y="1078173"/>
                </a:lnTo>
                <a:lnTo>
                  <a:pt x="859809" y="1057701"/>
                </a:lnTo>
                <a:lnTo>
                  <a:pt x="907577" y="1105468"/>
                </a:lnTo>
                <a:lnTo>
                  <a:pt x="982639" y="1337480"/>
                </a:lnTo>
                <a:lnTo>
                  <a:pt x="1003111" y="1562668"/>
                </a:lnTo>
                <a:lnTo>
                  <a:pt x="1119117" y="1433015"/>
                </a:lnTo>
                <a:lnTo>
                  <a:pt x="1173708" y="1692322"/>
                </a:lnTo>
                <a:lnTo>
                  <a:pt x="1405720" y="1849271"/>
                </a:lnTo>
                <a:lnTo>
                  <a:pt x="1692323" y="2047164"/>
                </a:lnTo>
                <a:lnTo>
                  <a:pt x="1753738" y="2272352"/>
                </a:lnTo>
                <a:lnTo>
                  <a:pt x="1787857" y="2449773"/>
                </a:lnTo>
                <a:lnTo>
                  <a:pt x="1937983" y="2634018"/>
                </a:lnTo>
                <a:lnTo>
                  <a:pt x="2006221" y="2777319"/>
                </a:lnTo>
                <a:lnTo>
                  <a:pt x="2006221" y="2886501"/>
                </a:lnTo>
                <a:lnTo>
                  <a:pt x="2094932" y="2995683"/>
                </a:lnTo>
                <a:lnTo>
                  <a:pt x="2108580" y="3098042"/>
                </a:lnTo>
                <a:lnTo>
                  <a:pt x="2156347" y="3036627"/>
                </a:lnTo>
                <a:lnTo>
                  <a:pt x="2190466" y="3125337"/>
                </a:lnTo>
                <a:lnTo>
                  <a:pt x="2231409" y="3104865"/>
                </a:lnTo>
                <a:lnTo>
                  <a:pt x="2299648" y="3125337"/>
                </a:lnTo>
                <a:lnTo>
                  <a:pt x="2313296" y="3029803"/>
                </a:lnTo>
                <a:lnTo>
                  <a:pt x="2251881" y="2954740"/>
                </a:lnTo>
                <a:lnTo>
                  <a:pt x="2408830" y="2913797"/>
                </a:lnTo>
                <a:lnTo>
                  <a:pt x="2442950" y="2845558"/>
                </a:lnTo>
                <a:lnTo>
                  <a:pt x="2354239" y="2715904"/>
                </a:lnTo>
                <a:lnTo>
                  <a:pt x="2265529" y="2558955"/>
                </a:lnTo>
                <a:lnTo>
                  <a:pt x="2224586" y="2402006"/>
                </a:lnTo>
                <a:lnTo>
                  <a:pt x="2279177" y="2340591"/>
                </a:lnTo>
                <a:lnTo>
                  <a:pt x="2354239" y="2442949"/>
                </a:lnTo>
                <a:lnTo>
                  <a:pt x="2436126" y="2361063"/>
                </a:lnTo>
                <a:lnTo>
                  <a:pt x="2456597" y="2306471"/>
                </a:lnTo>
                <a:lnTo>
                  <a:pt x="2654490" y="2258704"/>
                </a:lnTo>
                <a:lnTo>
                  <a:pt x="2736377" y="2361063"/>
                </a:lnTo>
                <a:lnTo>
                  <a:pt x="2982036" y="2210937"/>
                </a:lnTo>
                <a:lnTo>
                  <a:pt x="3166281" y="2217761"/>
                </a:lnTo>
                <a:lnTo>
                  <a:pt x="3186753" y="2169994"/>
                </a:lnTo>
                <a:lnTo>
                  <a:pt x="3029803" y="2149522"/>
                </a:lnTo>
                <a:lnTo>
                  <a:pt x="2941093" y="2026692"/>
                </a:lnTo>
                <a:lnTo>
                  <a:pt x="2872854" y="1931158"/>
                </a:lnTo>
                <a:lnTo>
                  <a:pt x="3016156" y="1767385"/>
                </a:lnTo>
                <a:lnTo>
                  <a:pt x="3036627" y="1637731"/>
                </a:lnTo>
                <a:lnTo>
                  <a:pt x="3043451" y="1549021"/>
                </a:lnTo>
                <a:lnTo>
                  <a:pt x="2995684" y="1378424"/>
                </a:lnTo>
                <a:lnTo>
                  <a:pt x="2954741" y="1371600"/>
                </a:lnTo>
                <a:lnTo>
                  <a:pt x="2934269" y="1460310"/>
                </a:lnTo>
                <a:lnTo>
                  <a:pt x="2920621" y="1589964"/>
                </a:lnTo>
                <a:lnTo>
                  <a:pt x="2859206" y="1658203"/>
                </a:lnTo>
                <a:lnTo>
                  <a:pt x="2709081" y="1699146"/>
                </a:lnTo>
                <a:lnTo>
                  <a:pt x="2545308" y="1753737"/>
                </a:lnTo>
                <a:lnTo>
                  <a:pt x="2504365" y="1658203"/>
                </a:lnTo>
                <a:lnTo>
                  <a:pt x="2490717" y="1528549"/>
                </a:lnTo>
                <a:lnTo>
                  <a:pt x="2668138" y="1392071"/>
                </a:lnTo>
                <a:lnTo>
                  <a:pt x="2688609" y="1310185"/>
                </a:lnTo>
                <a:lnTo>
                  <a:pt x="2593075" y="1317009"/>
                </a:lnTo>
                <a:lnTo>
                  <a:pt x="2402006" y="1098645"/>
                </a:lnTo>
                <a:lnTo>
                  <a:pt x="2292824" y="1098645"/>
                </a:lnTo>
                <a:lnTo>
                  <a:pt x="2210938" y="1153236"/>
                </a:lnTo>
                <a:lnTo>
                  <a:pt x="2210938" y="1262418"/>
                </a:lnTo>
                <a:lnTo>
                  <a:pt x="2149523" y="1337480"/>
                </a:lnTo>
                <a:lnTo>
                  <a:pt x="2067636" y="1364776"/>
                </a:lnTo>
                <a:lnTo>
                  <a:pt x="2040341" y="1569492"/>
                </a:lnTo>
                <a:lnTo>
                  <a:pt x="2040341" y="1569492"/>
                </a:lnTo>
                <a:lnTo>
                  <a:pt x="1910687" y="1576316"/>
                </a:lnTo>
                <a:lnTo>
                  <a:pt x="1856096" y="1542197"/>
                </a:lnTo>
                <a:lnTo>
                  <a:pt x="1781033" y="1508077"/>
                </a:lnTo>
                <a:lnTo>
                  <a:pt x="1705971" y="1467134"/>
                </a:lnTo>
                <a:lnTo>
                  <a:pt x="1685499" y="1371600"/>
                </a:lnTo>
                <a:lnTo>
                  <a:pt x="1705971" y="1187355"/>
                </a:lnTo>
                <a:lnTo>
                  <a:pt x="1746914" y="1003110"/>
                </a:lnTo>
                <a:lnTo>
                  <a:pt x="1685499" y="1009934"/>
                </a:lnTo>
                <a:lnTo>
                  <a:pt x="1576317" y="1009934"/>
                </a:lnTo>
                <a:lnTo>
                  <a:pt x="1460311" y="948519"/>
                </a:lnTo>
                <a:lnTo>
                  <a:pt x="1364777" y="900752"/>
                </a:lnTo>
                <a:lnTo>
                  <a:pt x="1282890" y="887104"/>
                </a:lnTo>
                <a:lnTo>
                  <a:pt x="1119117" y="880280"/>
                </a:lnTo>
                <a:lnTo>
                  <a:pt x="1030406" y="846161"/>
                </a:lnTo>
                <a:lnTo>
                  <a:pt x="887105" y="716507"/>
                </a:lnTo>
                <a:lnTo>
                  <a:pt x="723332" y="689212"/>
                </a:lnTo>
                <a:lnTo>
                  <a:pt x="675565" y="675564"/>
                </a:lnTo>
                <a:lnTo>
                  <a:pt x="566383" y="702860"/>
                </a:lnTo>
                <a:lnTo>
                  <a:pt x="552735" y="648268"/>
                </a:lnTo>
                <a:lnTo>
                  <a:pt x="539087" y="539086"/>
                </a:lnTo>
                <a:lnTo>
                  <a:pt x="498144" y="388961"/>
                </a:lnTo>
                <a:lnTo>
                  <a:pt x="464024" y="388961"/>
                </a:lnTo>
                <a:lnTo>
                  <a:pt x="423081" y="423080"/>
                </a:lnTo>
                <a:lnTo>
                  <a:pt x="361666" y="423080"/>
                </a:lnTo>
                <a:lnTo>
                  <a:pt x="320723" y="388961"/>
                </a:lnTo>
                <a:lnTo>
                  <a:pt x="293427" y="245660"/>
                </a:lnTo>
                <a:lnTo>
                  <a:pt x="245660" y="122830"/>
                </a:lnTo>
                <a:lnTo>
                  <a:pt x="177421" y="88710"/>
                </a:lnTo>
                <a:lnTo>
                  <a:pt x="95535" y="27295"/>
                </a:lnTo>
                <a:lnTo>
                  <a:pt x="6824" y="0"/>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Freeform 12"/>
          <p:cNvSpPr/>
          <p:nvPr/>
        </p:nvSpPr>
        <p:spPr>
          <a:xfrm>
            <a:off x="1611517" y="878186"/>
            <a:ext cx="991354" cy="878186"/>
          </a:xfrm>
          <a:custGeom>
            <a:avLst/>
            <a:gdLst>
              <a:gd name="connsiteX0" fmla="*/ 851026 w 991354"/>
              <a:gd name="connsiteY0" fmla="*/ 864606 h 878186"/>
              <a:gd name="connsiteX1" fmla="*/ 751437 w 991354"/>
              <a:gd name="connsiteY1" fmla="*/ 878186 h 878186"/>
              <a:gd name="connsiteX2" fmla="*/ 624689 w 991354"/>
              <a:gd name="connsiteY2" fmla="*/ 841972 h 878186"/>
              <a:gd name="connsiteX3" fmla="*/ 547734 w 991354"/>
              <a:gd name="connsiteY3" fmla="*/ 841972 h 878186"/>
              <a:gd name="connsiteX4" fmla="*/ 488887 w 991354"/>
              <a:gd name="connsiteY4" fmla="*/ 823865 h 878186"/>
              <a:gd name="connsiteX5" fmla="*/ 398352 w 991354"/>
              <a:gd name="connsiteY5" fmla="*/ 796705 h 878186"/>
              <a:gd name="connsiteX6" fmla="*/ 289711 w 991354"/>
              <a:gd name="connsiteY6" fmla="*/ 769545 h 878186"/>
              <a:gd name="connsiteX7" fmla="*/ 230863 w 991354"/>
              <a:gd name="connsiteY7" fmla="*/ 828392 h 878186"/>
              <a:gd name="connsiteX8" fmla="*/ 131275 w 991354"/>
              <a:gd name="connsiteY8" fmla="*/ 805759 h 878186"/>
              <a:gd name="connsiteX9" fmla="*/ 0 w 991354"/>
              <a:gd name="connsiteY9" fmla="*/ 819339 h 878186"/>
              <a:gd name="connsiteX10" fmla="*/ 104115 w 991354"/>
              <a:gd name="connsiteY10" fmla="*/ 765018 h 878186"/>
              <a:gd name="connsiteX11" fmla="*/ 253497 w 991354"/>
              <a:gd name="connsiteY11" fmla="*/ 669957 h 878186"/>
              <a:gd name="connsiteX12" fmla="*/ 380245 w 991354"/>
              <a:gd name="connsiteY12" fmla="*/ 697117 h 878186"/>
              <a:gd name="connsiteX13" fmla="*/ 434566 w 991354"/>
              <a:gd name="connsiteY13" fmla="*/ 620163 h 878186"/>
              <a:gd name="connsiteX14" fmla="*/ 276131 w 991354"/>
              <a:gd name="connsiteY14" fmla="*/ 606582 h 878186"/>
              <a:gd name="connsiteX15" fmla="*/ 230863 w 991354"/>
              <a:gd name="connsiteY15" fmla="*/ 552262 h 878186"/>
              <a:gd name="connsiteX16" fmla="*/ 176542 w 991354"/>
              <a:gd name="connsiteY16" fmla="*/ 543208 h 878186"/>
              <a:gd name="connsiteX17" fmla="*/ 172016 w 991354"/>
              <a:gd name="connsiteY17" fmla="*/ 493414 h 878186"/>
              <a:gd name="connsiteX18" fmla="*/ 298764 w 991354"/>
              <a:gd name="connsiteY18" fmla="*/ 475307 h 878186"/>
              <a:gd name="connsiteX19" fmla="*/ 357612 w 991354"/>
              <a:gd name="connsiteY19" fmla="*/ 443620 h 878186"/>
              <a:gd name="connsiteX20" fmla="*/ 348558 w 991354"/>
              <a:gd name="connsiteY20" fmla="*/ 325925 h 878186"/>
              <a:gd name="connsiteX21" fmla="*/ 357612 w 991354"/>
              <a:gd name="connsiteY21" fmla="*/ 262551 h 878186"/>
              <a:gd name="connsiteX22" fmla="*/ 502467 w 991354"/>
              <a:gd name="connsiteY22" fmla="*/ 312345 h 878186"/>
              <a:gd name="connsiteX23" fmla="*/ 534154 w 991354"/>
              <a:gd name="connsiteY23" fmla="*/ 235390 h 878186"/>
              <a:gd name="connsiteX24" fmla="*/ 565841 w 991354"/>
              <a:gd name="connsiteY24" fmla="*/ 153909 h 878186"/>
              <a:gd name="connsiteX25" fmla="*/ 520574 w 991354"/>
              <a:gd name="connsiteY25" fmla="*/ 126749 h 878186"/>
              <a:gd name="connsiteX26" fmla="*/ 488887 w 991354"/>
              <a:gd name="connsiteY26" fmla="*/ 9054 h 878186"/>
              <a:gd name="connsiteX27" fmla="*/ 769544 w 991354"/>
              <a:gd name="connsiteY27" fmla="*/ 0 h 878186"/>
              <a:gd name="connsiteX28" fmla="*/ 778598 w 991354"/>
              <a:gd name="connsiteY28" fmla="*/ 140329 h 878186"/>
              <a:gd name="connsiteX29" fmla="*/ 841972 w 991354"/>
              <a:gd name="connsiteY29" fmla="*/ 217283 h 878186"/>
              <a:gd name="connsiteX30" fmla="*/ 851026 w 991354"/>
              <a:gd name="connsiteY30" fmla="*/ 267077 h 878186"/>
              <a:gd name="connsiteX31" fmla="*/ 828392 w 991354"/>
              <a:gd name="connsiteY31" fmla="*/ 334978 h 878186"/>
              <a:gd name="connsiteX32" fmla="*/ 869133 w 991354"/>
              <a:gd name="connsiteY32" fmla="*/ 434566 h 878186"/>
              <a:gd name="connsiteX33" fmla="*/ 814812 w 991354"/>
              <a:gd name="connsiteY33" fmla="*/ 479834 h 878186"/>
              <a:gd name="connsiteX34" fmla="*/ 828392 w 991354"/>
              <a:gd name="connsiteY34" fmla="*/ 525101 h 878186"/>
              <a:gd name="connsiteX35" fmla="*/ 896293 w 991354"/>
              <a:gd name="connsiteY35" fmla="*/ 493414 h 878186"/>
              <a:gd name="connsiteX36" fmla="*/ 964194 w 991354"/>
              <a:gd name="connsiteY36" fmla="*/ 547735 h 878186"/>
              <a:gd name="connsiteX37" fmla="*/ 991354 w 991354"/>
              <a:gd name="connsiteY37" fmla="*/ 602056 h 878186"/>
              <a:gd name="connsiteX38" fmla="*/ 923453 w 991354"/>
              <a:gd name="connsiteY38" fmla="*/ 669957 h 878186"/>
              <a:gd name="connsiteX39" fmla="*/ 869133 w 991354"/>
              <a:gd name="connsiteY39" fmla="*/ 710697 h 878186"/>
              <a:gd name="connsiteX40" fmla="*/ 823865 w 991354"/>
              <a:gd name="connsiteY40" fmla="*/ 742384 h 878186"/>
              <a:gd name="connsiteX41" fmla="*/ 841972 w 991354"/>
              <a:gd name="connsiteY41" fmla="*/ 805759 h 878186"/>
              <a:gd name="connsiteX42" fmla="*/ 896293 w 991354"/>
              <a:gd name="connsiteY42" fmla="*/ 810285 h 878186"/>
              <a:gd name="connsiteX43" fmla="*/ 851026 w 991354"/>
              <a:gd name="connsiteY43" fmla="*/ 864606 h 878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991354" h="878186">
                <a:moveTo>
                  <a:pt x="851026" y="864606"/>
                </a:moveTo>
                <a:lnTo>
                  <a:pt x="751437" y="878186"/>
                </a:lnTo>
                <a:lnTo>
                  <a:pt x="624689" y="841972"/>
                </a:lnTo>
                <a:lnTo>
                  <a:pt x="547734" y="841972"/>
                </a:lnTo>
                <a:lnTo>
                  <a:pt x="488887" y="823865"/>
                </a:lnTo>
                <a:lnTo>
                  <a:pt x="398352" y="796705"/>
                </a:lnTo>
                <a:lnTo>
                  <a:pt x="289711" y="769545"/>
                </a:lnTo>
                <a:lnTo>
                  <a:pt x="230863" y="828392"/>
                </a:lnTo>
                <a:lnTo>
                  <a:pt x="131275" y="805759"/>
                </a:lnTo>
                <a:lnTo>
                  <a:pt x="0" y="819339"/>
                </a:lnTo>
                <a:lnTo>
                  <a:pt x="104115" y="765018"/>
                </a:lnTo>
                <a:lnTo>
                  <a:pt x="253497" y="669957"/>
                </a:lnTo>
                <a:lnTo>
                  <a:pt x="380245" y="697117"/>
                </a:lnTo>
                <a:lnTo>
                  <a:pt x="434566" y="620163"/>
                </a:lnTo>
                <a:lnTo>
                  <a:pt x="276131" y="606582"/>
                </a:lnTo>
                <a:lnTo>
                  <a:pt x="230863" y="552262"/>
                </a:lnTo>
                <a:lnTo>
                  <a:pt x="176542" y="543208"/>
                </a:lnTo>
                <a:lnTo>
                  <a:pt x="172016" y="493414"/>
                </a:lnTo>
                <a:lnTo>
                  <a:pt x="298764" y="475307"/>
                </a:lnTo>
                <a:lnTo>
                  <a:pt x="357612" y="443620"/>
                </a:lnTo>
                <a:lnTo>
                  <a:pt x="348558" y="325925"/>
                </a:lnTo>
                <a:lnTo>
                  <a:pt x="357612" y="262551"/>
                </a:lnTo>
                <a:lnTo>
                  <a:pt x="502467" y="312345"/>
                </a:lnTo>
                <a:lnTo>
                  <a:pt x="534154" y="235390"/>
                </a:lnTo>
                <a:lnTo>
                  <a:pt x="565841" y="153909"/>
                </a:lnTo>
                <a:lnTo>
                  <a:pt x="520574" y="126749"/>
                </a:lnTo>
                <a:lnTo>
                  <a:pt x="488887" y="9054"/>
                </a:lnTo>
                <a:lnTo>
                  <a:pt x="769544" y="0"/>
                </a:lnTo>
                <a:lnTo>
                  <a:pt x="778598" y="140329"/>
                </a:lnTo>
                <a:lnTo>
                  <a:pt x="841972" y="217283"/>
                </a:lnTo>
                <a:lnTo>
                  <a:pt x="851026" y="267077"/>
                </a:lnTo>
                <a:lnTo>
                  <a:pt x="828392" y="334978"/>
                </a:lnTo>
                <a:lnTo>
                  <a:pt x="869133" y="434566"/>
                </a:lnTo>
                <a:lnTo>
                  <a:pt x="814812" y="479834"/>
                </a:lnTo>
                <a:lnTo>
                  <a:pt x="828392" y="525101"/>
                </a:lnTo>
                <a:lnTo>
                  <a:pt x="896293" y="493414"/>
                </a:lnTo>
                <a:lnTo>
                  <a:pt x="964194" y="547735"/>
                </a:lnTo>
                <a:lnTo>
                  <a:pt x="991354" y="602056"/>
                </a:lnTo>
                <a:lnTo>
                  <a:pt x="923453" y="669957"/>
                </a:lnTo>
                <a:lnTo>
                  <a:pt x="869133" y="710697"/>
                </a:lnTo>
                <a:lnTo>
                  <a:pt x="823865" y="742384"/>
                </a:lnTo>
                <a:lnTo>
                  <a:pt x="841972" y="805759"/>
                </a:lnTo>
                <a:lnTo>
                  <a:pt x="896293" y="810285"/>
                </a:lnTo>
                <a:lnTo>
                  <a:pt x="851026" y="864606"/>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Freeform 13"/>
          <p:cNvSpPr/>
          <p:nvPr/>
        </p:nvSpPr>
        <p:spPr>
          <a:xfrm>
            <a:off x="5576254" y="3314039"/>
            <a:ext cx="2811912" cy="1506382"/>
          </a:xfrm>
          <a:custGeom>
            <a:avLst/>
            <a:gdLst>
              <a:gd name="connsiteX0" fmla="*/ 0 w 2811912"/>
              <a:gd name="connsiteY0" fmla="*/ 729406 h 1506382"/>
              <a:gd name="connsiteX1" fmla="*/ 5286 w 2811912"/>
              <a:gd name="connsiteY1" fmla="*/ 835117 h 1506382"/>
              <a:gd name="connsiteX2" fmla="*/ 137425 w 2811912"/>
              <a:gd name="connsiteY2" fmla="*/ 924971 h 1506382"/>
              <a:gd name="connsiteX3" fmla="*/ 100426 w 2811912"/>
              <a:gd name="connsiteY3" fmla="*/ 1041253 h 1506382"/>
              <a:gd name="connsiteX4" fmla="*/ 47570 w 2811912"/>
              <a:gd name="connsiteY4" fmla="*/ 1035968 h 1506382"/>
              <a:gd name="connsiteX5" fmla="*/ 47570 w 2811912"/>
              <a:gd name="connsiteY5" fmla="*/ 1104680 h 1506382"/>
              <a:gd name="connsiteX6" fmla="*/ 184995 w 2811912"/>
              <a:gd name="connsiteY6" fmla="*/ 1131108 h 1506382"/>
              <a:gd name="connsiteX7" fmla="*/ 232564 w 2811912"/>
              <a:gd name="connsiteY7" fmla="*/ 1273818 h 1506382"/>
              <a:gd name="connsiteX8" fmla="*/ 232564 w 2811912"/>
              <a:gd name="connsiteY8" fmla="*/ 1326673 h 1506382"/>
              <a:gd name="connsiteX9" fmla="*/ 269563 w 2811912"/>
              <a:gd name="connsiteY9" fmla="*/ 1289674 h 1506382"/>
              <a:gd name="connsiteX10" fmla="*/ 385845 w 2811912"/>
              <a:gd name="connsiteY10" fmla="*/ 1284389 h 1506382"/>
              <a:gd name="connsiteX11" fmla="*/ 338275 w 2811912"/>
              <a:gd name="connsiteY11" fmla="*/ 1363672 h 1506382"/>
              <a:gd name="connsiteX12" fmla="*/ 454558 w 2811912"/>
              <a:gd name="connsiteY12" fmla="*/ 1310816 h 1506382"/>
              <a:gd name="connsiteX13" fmla="*/ 581411 w 2811912"/>
              <a:gd name="connsiteY13" fmla="*/ 1395385 h 1506382"/>
              <a:gd name="connsiteX14" fmla="*/ 681836 w 2811912"/>
              <a:gd name="connsiteY14" fmla="*/ 1384814 h 1506382"/>
              <a:gd name="connsiteX15" fmla="*/ 739977 w 2811912"/>
              <a:gd name="connsiteY15" fmla="*/ 1257961 h 1506382"/>
              <a:gd name="connsiteX16" fmla="*/ 930257 w 2811912"/>
              <a:gd name="connsiteY16" fmla="*/ 1294960 h 1506382"/>
              <a:gd name="connsiteX17" fmla="*/ 1057110 w 2811912"/>
              <a:gd name="connsiteY17" fmla="*/ 1358386 h 1506382"/>
              <a:gd name="connsiteX18" fmla="*/ 1231533 w 2811912"/>
              <a:gd name="connsiteY18" fmla="*/ 1300245 h 1506382"/>
              <a:gd name="connsiteX19" fmla="*/ 1300245 w 2811912"/>
              <a:gd name="connsiteY19" fmla="*/ 1215677 h 1506382"/>
              <a:gd name="connsiteX20" fmla="*/ 1432384 w 2811912"/>
              <a:gd name="connsiteY20" fmla="*/ 1173392 h 1506382"/>
              <a:gd name="connsiteX21" fmla="*/ 1474669 w 2811912"/>
              <a:gd name="connsiteY21" fmla="*/ 1183963 h 1506382"/>
              <a:gd name="connsiteX22" fmla="*/ 1548666 w 2811912"/>
              <a:gd name="connsiteY22" fmla="*/ 1109966 h 1506382"/>
              <a:gd name="connsiteX23" fmla="*/ 1559237 w 2811912"/>
              <a:gd name="connsiteY23" fmla="*/ 1194534 h 1506382"/>
              <a:gd name="connsiteX24" fmla="*/ 1527524 w 2811912"/>
              <a:gd name="connsiteY24" fmla="*/ 1252675 h 1506382"/>
              <a:gd name="connsiteX25" fmla="*/ 1728375 w 2811912"/>
              <a:gd name="connsiteY25" fmla="*/ 1390100 h 1506382"/>
              <a:gd name="connsiteX26" fmla="*/ 1913369 w 2811912"/>
              <a:gd name="connsiteY26" fmla="*/ 1485240 h 1506382"/>
              <a:gd name="connsiteX27" fmla="*/ 2341499 w 2811912"/>
              <a:gd name="connsiteY27" fmla="*/ 1400671 h 1506382"/>
              <a:gd name="connsiteX28" fmla="*/ 2537064 w 2811912"/>
              <a:gd name="connsiteY28" fmla="*/ 1363672 h 1506382"/>
              <a:gd name="connsiteX29" fmla="*/ 2811912 w 2811912"/>
              <a:gd name="connsiteY29" fmla="*/ 1506382 h 1506382"/>
              <a:gd name="connsiteX30" fmla="*/ 2806627 w 2811912"/>
              <a:gd name="connsiteY30" fmla="*/ 1173392 h 1506382"/>
              <a:gd name="connsiteX31" fmla="*/ 2256930 w 2811912"/>
              <a:gd name="connsiteY31" fmla="*/ 792833 h 1506382"/>
              <a:gd name="connsiteX32" fmla="*/ 2156504 w 2811912"/>
              <a:gd name="connsiteY32" fmla="*/ 232564 h 1506382"/>
              <a:gd name="connsiteX33" fmla="*/ 2114220 w 2811912"/>
              <a:gd name="connsiteY33" fmla="*/ 0 h 1506382"/>
              <a:gd name="connsiteX34" fmla="*/ 2087792 w 2811912"/>
              <a:gd name="connsiteY34" fmla="*/ 190280 h 1506382"/>
              <a:gd name="connsiteX35" fmla="*/ 1908084 w 2811912"/>
              <a:gd name="connsiteY35" fmla="*/ 264278 h 1506382"/>
              <a:gd name="connsiteX36" fmla="*/ 1723089 w 2811912"/>
              <a:gd name="connsiteY36" fmla="*/ 317133 h 1506382"/>
              <a:gd name="connsiteX37" fmla="*/ 1516953 w 2811912"/>
              <a:gd name="connsiteY37" fmla="*/ 311848 h 1506382"/>
              <a:gd name="connsiteX38" fmla="*/ 1342530 w 2811912"/>
              <a:gd name="connsiteY38" fmla="*/ 258992 h 1506382"/>
              <a:gd name="connsiteX39" fmla="*/ 1199820 w 2811912"/>
              <a:gd name="connsiteY39" fmla="*/ 227279 h 1506382"/>
              <a:gd name="connsiteX40" fmla="*/ 1041254 w 2811912"/>
              <a:gd name="connsiteY40" fmla="*/ 237850 h 1506382"/>
              <a:gd name="connsiteX41" fmla="*/ 940828 w 2811912"/>
              <a:gd name="connsiteY41" fmla="*/ 264278 h 1506382"/>
              <a:gd name="connsiteX42" fmla="*/ 792833 w 2811912"/>
              <a:gd name="connsiteY42" fmla="*/ 375274 h 1506382"/>
              <a:gd name="connsiteX43" fmla="*/ 665980 w 2811912"/>
              <a:gd name="connsiteY43" fmla="*/ 475700 h 1506382"/>
              <a:gd name="connsiteX44" fmla="*/ 486271 w 2811912"/>
              <a:gd name="connsiteY44" fmla="*/ 465129 h 1506382"/>
              <a:gd name="connsiteX45" fmla="*/ 385845 w 2811912"/>
              <a:gd name="connsiteY45" fmla="*/ 475700 h 1506382"/>
              <a:gd name="connsiteX46" fmla="*/ 512699 w 2811912"/>
              <a:gd name="connsiteY46" fmla="*/ 554983 h 1506382"/>
              <a:gd name="connsiteX47" fmla="*/ 396417 w 2811912"/>
              <a:gd name="connsiteY47" fmla="*/ 607838 h 1506382"/>
              <a:gd name="connsiteX48" fmla="*/ 258992 w 2811912"/>
              <a:gd name="connsiteY48" fmla="*/ 650123 h 1506382"/>
              <a:gd name="connsiteX49" fmla="*/ 126854 w 2811912"/>
              <a:gd name="connsiteY49" fmla="*/ 639552 h 1506382"/>
              <a:gd name="connsiteX50" fmla="*/ 47570 w 2811912"/>
              <a:gd name="connsiteY50" fmla="*/ 650123 h 1506382"/>
              <a:gd name="connsiteX51" fmla="*/ 0 w 2811912"/>
              <a:gd name="connsiteY51" fmla="*/ 729406 h 15063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2811912" h="1506382">
                <a:moveTo>
                  <a:pt x="0" y="729406"/>
                </a:moveTo>
                <a:lnTo>
                  <a:pt x="5286" y="835117"/>
                </a:lnTo>
                <a:lnTo>
                  <a:pt x="137425" y="924971"/>
                </a:lnTo>
                <a:lnTo>
                  <a:pt x="100426" y="1041253"/>
                </a:lnTo>
                <a:lnTo>
                  <a:pt x="47570" y="1035968"/>
                </a:lnTo>
                <a:lnTo>
                  <a:pt x="47570" y="1104680"/>
                </a:lnTo>
                <a:lnTo>
                  <a:pt x="184995" y="1131108"/>
                </a:lnTo>
                <a:lnTo>
                  <a:pt x="232564" y="1273818"/>
                </a:lnTo>
                <a:lnTo>
                  <a:pt x="232564" y="1326673"/>
                </a:lnTo>
                <a:lnTo>
                  <a:pt x="269563" y="1289674"/>
                </a:lnTo>
                <a:lnTo>
                  <a:pt x="385845" y="1284389"/>
                </a:lnTo>
                <a:lnTo>
                  <a:pt x="338275" y="1363672"/>
                </a:lnTo>
                <a:lnTo>
                  <a:pt x="454558" y="1310816"/>
                </a:lnTo>
                <a:lnTo>
                  <a:pt x="581411" y="1395385"/>
                </a:lnTo>
                <a:lnTo>
                  <a:pt x="681836" y="1384814"/>
                </a:lnTo>
                <a:lnTo>
                  <a:pt x="739977" y="1257961"/>
                </a:lnTo>
                <a:lnTo>
                  <a:pt x="930257" y="1294960"/>
                </a:lnTo>
                <a:lnTo>
                  <a:pt x="1057110" y="1358386"/>
                </a:lnTo>
                <a:lnTo>
                  <a:pt x="1231533" y="1300245"/>
                </a:lnTo>
                <a:lnTo>
                  <a:pt x="1300245" y="1215677"/>
                </a:lnTo>
                <a:lnTo>
                  <a:pt x="1432384" y="1173392"/>
                </a:lnTo>
                <a:lnTo>
                  <a:pt x="1474669" y="1183963"/>
                </a:lnTo>
                <a:lnTo>
                  <a:pt x="1548666" y="1109966"/>
                </a:lnTo>
                <a:lnTo>
                  <a:pt x="1559237" y="1194534"/>
                </a:lnTo>
                <a:lnTo>
                  <a:pt x="1527524" y="1252675"/>
                </a:lnTo>
                <a:lnTo>
                  <a:pt x="1728375" y="1390100"/>
                </a:lnTo>
                <a:lnTo>
                  <a:pt x="1913369" y="1485240"/>
                </a:lnTo>
                <a:lnTo>
                  <a:pt x="2341499" y="1400671"/>
                </a:lnTo>
                <a:lnTo>
                  <a:pt x="2537064" y="1363672"/>
                </a:lnTo>
                <a:lnTo>
                  <a:pt x="2811912" y="1506382"/>
                </a:lnTo>
                <a:cubicBezTo>
                  <a:pt x="2810150" y="1395385"/>
                  <a:pt x="2808389" y="1284389"/>
                  <a:pt x="2806627" y="1173392"/>
                </a:cubicBezTo>
                <a:lnTo>
                  <a:pt x="2256930" y="792833"/>
                </a:lnTo>
                <a:lnTo>
                  <a:pt x="2156504" y="232564"/>
                </a:lnTo>
                <a:lnTo>
                  <a:pt x="2114220" y="0"/>
                </a:lnTo>
                <a:lnTo>
                  <a:pt x="2087792" y="190280"/>
                </a:lnTo>
                <a:lnTo>
                  <a:pt x="1908084" y="264278"/>
                </a:lnTo>
                <a:lnTo>
                  <a:pt x="1723089" y="317133"/>
                </a:lnTo>
                <a:lnTo>
                  <a:pt x="1516953" y="311848"/>
                </a:lnTo>
                <a:lnTo>
                  <a:pt x="1342530" y="258992"/>
                </a:lnTo>
                <a:lnTo>
                  <a:pt x="1199820" y="227279"/>
                </a:lnTo>
                <a:lnTo>
                  <a:pt x="1041254" y="237850"/>
                </a:lnTo>
                <a:lnTo>
                  <a:pt x="940828" y="264278"/>
                </a:lnTo>
                <a:lnTo>
                  <a:pt x="792833" y="375274"/>
                </a:lnTo>
                <a:lnTo>
                  <a:pt x="665980" y="475700"/>
                </a:lnTo>
                <a:lnTo>
                  <a:pt x="486271" y="465129"/>
                </a:lnTo>
                <a:lnTo>
                  <a:pt x="385845" y="475700"/>
                </a:lnTo>
                <a:lnTo>
                  <a:pt x="512699" y="554983"/>
                </a:lnTo>
                <a:lnTo>
                  <a:pt x="396417" y="607838"/>
                </a:lnTo>
                <a:lnTo>
                  <a:pt x="258992" y="650123"/>
                </a:lnTo>
                <a:lnTo>
                  <a:pt x="126854" y="639552"/>
                </a:lnTo>
                <a:lnTo>
                  <a:pt x="47570" y="650123"/>
                </a:lnTo>
                <a:lnTo>
                  <a:pt x="0" y="729406"/>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Freeform 14"/>
          <p:cNvSpPr/>
          <p:nvPr/>
        </p:nvSpPr>
        <p:spPr>
          <a:xfrm>
            <a:off x="4524430" y="4550858"/>
            <a:ext cx="3044476" cy="2082506"/>
          </a:xfrm>
          <a:custGeom>
            <a:avLst/>
            <a:gdLst>
              <a:gd name="connsiteX0" fmla="*/ 2595205 w 3044476"/>
              <a:gd name="connsiteY0" fmla="*/ 0 h 2082506"/>
              <a:gd name="connsiteX1" fmla="*/ 2589919 w 3044476"/>
              <a:gd name="connsiteY1" fmla="*/ 147995 h 2082506"/>
              <a:gd name="connsiteX2" fmla="*/ 2637489 w 3044476"/>
              <a:gd name="connsiteY2" fmla="*/ 306562 h 2082506"/>
              <a:gd name="connsiteX3" fmla="*/ 2579348 w 3044476"/>
              <a:gd name="connsiteY3" fmla="*/ 422844 h 2082506"/>
              <a:gd name="connsiteX4" fmla="*/ 2574062 w 3044476"/>
              <a:gd name="connsiteY4" fmla="*/ 560268 h 2082506"/>
              <a:gd name="connsiteX5" fmla="*/ 2547635 w 3044476"/>
              <a:gd name="connsiteY5" fmla="*/ 813974 h 2082506"/>
              <a:gd name="connsiteX6" fmla="*/ 2463066 w 3044476"/>
              <a:gd name="connsiteY6" fmla="*/ 972541 h 2082506"/>
              <a:gd name="connsiteX7" fmla="*/ 2357355 w 3044476"/>
              <a:gd name="connsiteY7" fmla="*/ 1067681 h 2082506"/>
              <a:gd name="connsiteX8" fmla="*/ 2172361 w 3044476"/>
              <a:gd name="connsiteY8" fmla="*/ 1062395 h 2082506"/>
              <a:gd name="connsiteX9" fmla="*/ 1992652 w 3044476"/>
              <a:gd name="connsiteY9" fmla="*/ 1004254 h 2082506"/>
              <a:gd name="connsiteX10" fmla="*/ 1908083 w 3044476"/>
              <a:gd name="connsiteY10" fmla="*/ 1035967 h 2082506"/>
              <a:gd name="connsiteX11" fmla="*/ 1770659 w 3044476"/>
              <a:gd name="connsiteY11" fmla="*/ 1104680 h 2082506"/>
              <a:gd name="connsiteX12" fmla="*/ 1638520 w 3044476"/>
              <a:gd name="connsiteY12" fmla="*/ 1178677 h 2082506"/>
              <a:gd name="connsiteX13" fmla="*/ 1501096 w 3044476"/>
              <a:gd name="connsiteY13" fmla="*/ 1162821 h 2082506"/>
              <a:gd name="connsiteX14" fmla="*/ 1242104 w 3044476"/>
              <a:gd name="connsiteY14" fmla="*/ 1104680 h 2082506"/>
              <a:gd name="connsiteX15" fmla="*/ 1020111 w 3044476"/>
              <a:gd name="connsiteY15" fmla="*/ 1115251 h 2082506"/>
              <a:gd name="connsiteX16" fmla="*/ 946113 w 3044476"/>
              <a:gd name="connsiteY16" fmla="*/ 1041253 h 2082506"/>
              <a:gd name="connsiteX17" fmla="*/ 824546 w 3044476"/>
              <a:gd name="connsiteY17" fmla="*/ 1041253 h 2082506"/>
              <a:gd name="connsiteX18" fmla="*/ 665979 w 3044476"/>
              <a:gd name="connsiteY18" fmla="*/ 1004254 h 2082506"/>
              <a:gd name="connsiteX19" fmla="*/ 618409 w 3044476"/>
              <a:gd name="connsiteY19" fmla="*/ 898543 h 2082506"/>
              <a:gd name="connsiteX20" fmla="*/ 475699 w 3044476"/>
              <a:gd name="connsiteY20" fmla="*/ 877401 h 2082506"/>
              <a:gd name="connsiteX21" fmla="*/ 295991 w 3044476"/>
              <a:gd name="connsiteY21" fmla="*/ 919685 h 2082506"/>
              <a:gd name="connsiteX22" fmla="*/ 147995 w 3044476"/>
              <a:gd name="connsiteY22" fmla="*/ 998969 h 2082506"/>
              <a:gd name="connsiteX23" fmla="*/ 184994 w 3044476"/>
              <a:gd name="connsiteY23" fmla="*/ 1173392 h 2082506"/>
              <a:gd name="connsiteX24" fmla="*/ 169138 w 3044476"/>
              <a:gd name="connsiteY24" fmla="*/ 1247389 h 2082506"/>
              <a:gd name="connsiteX25" fmla="*/ 47570 w 3044476"/>
              <a:gd name="connsiteY25" fmla="*/ 1374243 h 2082506"/>
              <a:gd name="connsiteX26" fmla="*/ 0 w 3044476"/>
              <a:gd name="connsiteY26" fmla="*/ 1379528 h 2082506"/>
              <a:gd name="connsiteX27" fmla="*/ 42284 w 3044476"/>
              <a:gd name="connsiteY27" fmla="*/ 1437669 h 2082506"/>
              <a:gd name="connsiteX28" fmla="*/ 121568 w 3044476"/>
              <a:gd name="connsiteY28" fmla="*/ 1437669 h 2082506"/>
              <a:gd name="connsiteX29" fmla="*/ 301276 w 3044476"/>
              <a:gd name="connsiteY29" fmla="*/ 1236818 h 2082506"/>
              <a:gd name="connsiteX30" fmla="*/ 401702 w 3044476"/>
              <a:gd name="connsiteY30" fmla="*/ 1152250 h 2082506"/>
              <a:gd name="connsiteX31" fmla="*/ 586696 w 3044476"/>
              <a:gd name="connsiteY31" fmla="*/ 1189248 h 2082506"/>
              <a:gd name="connsiteX32" fmla="*/ 755834 w 3044476"/>
              <a:gd name="connsiteY32" fmla="*/ 1321387 h 2082506"/>
              <a:gd name="connsiteX33" fmla="*/ 1051824 w 3044476"/>
              <a:gd name="connsiteY33" fmla="*/ 1532809 h 2082506"/>
              <a:gd name="connsiteX34" fmla="*/ 1395385 w 3044476"/>
              <a:gd name="connsiteY34" fmla="*/ 1659662 h 2082506"/>
              <a:gd name="connsiteX35" fmla="*/ 1659662 w 3044476"/>
              <a:gd name="connsiteY35" fmla="*/ 1744231 h 2082506"/>
              <a:gd name="connsiteX36" fmla="*/ 1844657 w 3044476"/>
              <a:gd name="connsiteY36" fmla="*/ 2056078 h 2082506"/>
              <a:gd name="connsiteX37" fmla="*/ 2700916 w 3044476"/>
              <a:gd name="connsiteY37" fmla="*/ 2082506 h 2082506"/>
              <a:gd name="connsiteX38" fmla="*/ 2510636 w 3044476"/>
              <a:gd name="connsiteY38" fmla="*/ 1823514 h 2082506"/>
              <a:gd name="connsiteX39" fmla="*/ 2452495 w 3044476"/>
              <a:gd name="connsiteY39" fmla="*/ 1728374 h 2082506"/>
              <a:gd name="connsiteX40" fmla="*/ 2378497 w 3044476"/>
              <a:gd name="connsiteY40" fmla="*/ 1606807 h 2082506"/>
              <a:gd name="connsiteX41" fmla="*/ 2225216 w 3044476"/>
              <a:gd name="connsiteY41" fmla="*/ 1437669 h 2082506"/>
              <a:gd name="connsiteX42" fmla="*/ 2214645 w 3044476"/>
              <a:gd name="connsiteY42" fmla="*/ 1279103 h 2082506"/>
              <a:gd name="connsiteX43" fmla="*/ 2309785 w 3044476"/>
              <a:gd name="connsiteY43" fmla="*/ 1416527 h 2082506"/>
              <a:gd name="connsiteX44" fmla="*/ 2378497 w 3044476"/>
              <a:gd name="connsiteY44" fmla="*/ 1511667 h 2082506"/>
              <a:gd name="connsiteX45" fmla="*/ 2547635 w 3044476"/>
              <a:gd name="connsiteY45" fmla="*/ 1643806 h 2082506"/>
              <a:gd name="connsiteX46" fmla="*/ 2568777 w 3044476"/>
              <a:gd name="connsiteY46" fmla="*/ 1580379 h 2082506"/>
              <a:gd name="connsiteX47" fmla="*/ 2611061 w 3044476"/>
              <a:gd name="connsiteY47" fmla="*/ 1257960 h 2082506"/>
              <a:gd name="connsiteX48" fmla="*/ 2642775 w 3044476"/>
              <a:gd name="connsiteY48" fmla="*/ 1538095 h 2082506"/>
              <a:gd name="connsiteX49" fmla="*/ 2695630 w 3044476"/>
              <a:gd name="connsiteY49" fmla="*/ 1548666 h 2082506"/>
              <a:gd name="connsiteX50" fmla="*/ 2737915 w 3044476"/>
              <a:gd name="connsiteY50" fmla="*/ 1321387 h 2082506"/>
              <a:gd name="connsiteX51" fmla="*/ 2801341 w 3044476"/>
              <a:gd name="connsiteY51" fmla="*/ 988397 h 2082506"/>
              <a:gd name="connsiteX52" fmla="*/ 2896481 w 3044476"/>
              <a:gd name="connsiteY52" fmla="*/ 560268 h 2082506"/>
              <a:gd name="connsiteX53" fmla="*/ 3044476 w 3044476"/>
              <a:gd name="connsiteY53" fmla="*/ 237850 h 2082506"/>
              <a:gd name="connsiteX54" fmla="*/ 2880624 w 3044476"/>
              <a:gd name="connsiteY54" fmla="*/ 227278 h 2082506"/>
              <a:gd name="connsiteX55" fmla="*/ 2780199 w 3044476"/>
              <a:gd name="connsiteY55" fmla="*/ 184994 h 2082506"/>
              <a:gd name="connsiteX56" fmla="*/ 2700916 w 3044476"/>
              <a:gd name="connsiteY56" fmla="*/ 73997 h 2082506"/>
              <a:gd name="connsiteX57" fmla="*/ 2595205 w 3044476"/>
              <a:gd name="connsiteY57" fmla="*/ 0 h 2082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3044476" h="2082506">
                <a:moveTo>
                  <a:pt x="2595205" y="0"/>
                </a:moveTo>
                <a:lnTo>
                  <a:pt x="2589919" y="147995"/>
                </a:lnTo>
                <a:lnTo>
                  <a:pt x="2637489" y="306562"/>
                </a:lnTo>
                <a:lnTo>
                  <a:pt x="2579348" y="422844"/>
                </a:lnTo>
                <a:lnTo>
                  <a:pt x="2574062" y="560268"/>
                </a:lnTo>
                <a:lnTo>
                  <a:pt x="2547635" y="813974"/>
                </a:lnTo>
                <a:lnTo>
                  <a:pt x="2463066" y="972541"/>
                </a:lnTo>
                <a:lnTo>
                  <a:pt x="2357355" y="1067681"/>
                </a:lnTo>
                <a:lnTo>
                  <a:pt x="2172361" y="1062395"/>
                </a:lnTo>
                <a:lnTo>
                  <a:pt x="1992652" y="1004254"/>
                </a:lnTo>
                <a:lnTo>
                  <a:pt x="1908083" y="1035967"/>
                </a:lnTo>
                <a:lnTo>
                  <a:pt x="1770659" y="1104680"/>
                </a:lnTo>
                <a:lnTo>
                  <a:pt x="1638520" y="1178677"/>
                </a:lnTo>
                <a:lnTo>
                  <a:pt x="1501096" y="1162821"/>
                </a:lnTo>
                <a:lnTo>
                  <a:pt x="1242104" y="1104680"/>
                </a:lnTo>
                <a:lnTo>
                  <a:pt x="1020111" y="1115251"/>
                </a:lnTo>
                <a:lnTo>
                  <a:pt x="946113" y="1041253"/>
                </a:lnTo>
                <a:lnTo>
                  <a:pt x="824546" y="1041253"/>
                </a:lnTo>
                <a:lnTo>
                  <a:pt x="665979" y="1004254"/>
                </a:lnTo>
                <a:lnTo>
                  <a:pt x="618409" y="898543"/>
                </a:lnTo>
                <a:lnTo>
                  <a:pt x="475699" y="877401"/>
                </a:lnTo>
                <a:lnTo>
                  <a:pt x="295991" y="919685"/>
                </a:lnTo>
                <a:lnTo>
                  <a:pt x="147995" y="998969"/>
                </a:lnTo>
                <a:lnTo>
                  <a:pt x="184994" y="1173392"/>
                </a:lnTo>
                <a:lnTo>
                  <a:pt x="169138" y="1247389"/>
                </a:lnTo>
                <a:lnTo>
                  <a:pt x="47570" y="1374243"/>
                </a:lnTo>
                <a:lnTo>
                  <a:pt x="0" y="1379528"/>
                </a:lnTo>
                <a:lnTo>
                  <a:pt x="42284" y="1437669"/>
                </a:lnTo>
                <a:lnTo>
                  <a:pt x="121568" y="1437669"/>
                </a:lnTo>
                <a:lnTo>
                  <a:pt x="301276" y="1236818"/>
                </a:lnTo>
                <a:lnTo>
                  <a:pt x="401702" y="1152250"/>
                </a:lnTo>
                <a:lnTo>
                  <a:pt x="586696" y="1189248"/>
                </a:lnTo>
                <a:lnTo>
                  <a:pt x="755834" y="1321387"/>
                </a:lnTo>
                <a:lnTo>
                  <a:pt x="1051824" y="1532809"/>
                </a:lnTo>
                <a:lnTo>
                  <a:pt x="1395385" y="1659662"/>
                </a:lnTo>
                <a:lnTo>
                  <a:pt x="1659662" y="1744231"/>
                </a:lnTo>
                <a:lnTo>
                  <a:pt x="1844657" y="2056078"/>
                </a:lnTo>
                <a:lnTo>
                  <a:pt x="2700916" y="2082506"/>
                </a:lnTo>
                <a:lnTo>
                  <a:pt x="2510636" y="1823514"/>
                </a:lnTo>
                <a:lnTo>
                  <a:pt x="2452495" y="1728374"/>
                </a:lnTo>
                <a:lnTo>
                  <a:pt x="2378497" y="1606807"/>
                </a:lnTo>
                <a:lnTo>
                  <a:pt x="2225216" y="1437669"/>
                </a:lnTo>
                <a:lnTo>
                  <a:pt x="2214645" y="1279103"/>
                </a:lnTo>
                <a:lnTo>
                  <a:pt x="2309785" y="1416527"/>
                </a:lnTo>
                <a:lnTo>
                  <a:pt x="2378497" y="1511667"/>
                </a:lnTo>
                <a:lnTo>
                  <a:pt x="2547635" y="1643806"/>
                </a:lnTo>
                <a:lnTo>
                  <a:pt x="2568777" y="1580379"/>
                </a:lnTo>
                <a:lnTo>
                  <a:pt x="2611061" y="1257960"/>
                </a:lnTo>
                <a:lnTo>
                  <a:pt x="2642775" y="1538095"/>
                </a:lnTo>
                <a:lnTo>
                  <a:pt x="2695630" y="1548666"/>
                </a:lnTo>
                <a:lnTo>
                  <a:pt x="2737915" y="1321387"/>
                </a:lnTo>
                <a:lnTo>
                  <a:pt x="2801341" y="988397"/>
                </a:lnTo>
                <a:lnTo>
                  <a:pt x="2896481" y="560268"/>
                </a:lnTo>
                <a:lnTo>
                  <a:pt x="3044476" y="237850"/>
                </a:lnTo>
                <a:lnTo>
                  <a:pt x="2880624" y="227278"/>
                </a:lnTo>
                <a:lnTo>
                  <a:pt x="2780199" y="184994"/>
                </a:lnTo>
                <a:lnTo>
                  <a:pt x="2700916" y="73997"/>
                </a:lnTo>
                <a:lnTo>
                  <a:pt x="2595205" y="0"/>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Freeform 15"/>
          <p:cNvSpPr/>
          <p:nvPr/>
        </p:nvSpPr>
        <p:spPr>
          <a:xfrm>
            <a:off x="514350" y="4279900"/>
            <a:ext cx="4006850" cy="1720850"/>
          </a:xfrm>
          <a:custGeom>
            <a:avLst/>
            <a:gdLst>
              <a:gd name="connsiteX0" fmla="*/ 0 w 4006850"/>
              <a:gd name="connsiteY0" fmla="*/ 247650 h 1720850"/>
              <a:gd name="connsiteX1" fmla="*/ 139700 w 4006850"/>
              <a:gd name="connsiteY1" fmla="*/ 158750 h 1720850"/>
              <a:gd name="connsiteX2" fmla="*/ 247650 w 4006850"/>
              <a:gd name="connsiteY2" fmla="*/ 0 h 1720850"/>
              <a:gd name="connsiteX3" fmla="*/ 311150 w 4006850"/>
              <a:gd name="connsiteY3" fmla="*/ 38100 h 1720850"/>
              <a:gd name="connsiteX4" fmla="*/ 387350 w 4006850"/>
              <a:gd name="connsiteY4" fmla="*/ 158750 h 1720850"/>
              <a:gd name="connsiteX5" fmla="*/ 558800 w 4006850"/>
              <a:gd name="connsiteY5" fmla="*/ 215900 h 1720850"/>
              <a:gd name="connsiteX6" fmla="*/ 641350 w 4006850"/>
              <a:gd name="connsiteY6" fmla="*/ 222250 h 1720850"/>
              <a:gd name="connsiteX7" fmla="*/ 723900 w 4006850"/>
              <a:gd name="connsiteY7" fmla="*/ 323850 h 1720850"/>
              <a:gd name="connsiteX8" fmla="*/ 984250 w 4006850"/>
              <a:gd name="connsiteY8" fmla="*/ 234950 h 1720850"/>
              <a:gd name="connsiteX9" fmla="*/ 1282700 w 4006850"/>
              <a:gd name="connsiteY9" fmla="*/ 177800 h 1720850"/>
              <a:gd name="connsiteX10" fmla="*/ 1511300 w 4006850"/>
              <a:gd name="connsiteY10" fmla="*/ 165100 h 1720850"/>
              <a:gd name="connsiteX11" fmla="*/ 1765300 w 4006850"/>
              <a:gd name="connsiteY11" fmla="*/ 190500 h 1720850"/>
              <a:gd name="connsiteX12" fmla="*/ 1917700 w 4006850"/>
              <a:gd name="connsiteY12" fmla="*/ 234950 h 1720850"/>
              <a:gd name="connsiteX13" fmla="*/ 2133600 w 4006850"/>
              <a:gd name="connsiteY13" fmla="*/ 234950 h 1720850"/>
              <a:gd name="connsiteX14" fmla="*/ 2298700 w 4006850"/>
              <a:gd name="connsiteY14" fmla="*/ 247650 h 1720850"/>
              <a:gd name="connsiteX15" fmla="*/ 2552700 w 4006850"/>
              <a:gd name="connsiteY15" fmla="*/ 266700 h 1720850"/>
              <a:gd name="connsiteX16" fmla="*/ 2641600 w 4006850"/>
              <a:gd name="connsiteY16" fmla="*/ 241300 h 1720850"/>
              <a:gd name="connsiteX17" fmla="*/ 2698750 w 4006850"/>
              <a:gd name="connsiteY17" fmla="*/ 323850 h 1720850"/>
              <a:gd name="connsiteX18" fmla="*/ 2832100 w 4006850"/>
              <a:gd name="connsiteY18" fmla="*/ 311150 h 1720850"/>
              <a:gd name="connsiteX19" fmla="*/ 2698750 w 4006850"/>
              <a:gd name="connsiteY19" fmla="*/ 425450 h 1720850"/>
              <a:gd name="connsiteX20" fmla="*/ 2736850 w 4006850"/>
              <a:gd name="connsiteY20" fmla="*/ 577850 h 1720850"/>
              <a:gd name="connsiteX21" fmla="*/ 2774950 w 4006850"/>
              <a:gd name="connsiteY21" fmla="*/ 654050 h 1720850"/>
              <a:gd name="connsiteX22" fmla="*/ 2609850 w 4006850"/>
              <a:gd name="connsiteY22" fmla="*/ 800100 h 1720850"/>
              <a:gd name="connsiteX23" fmla="*/ 2609850 w 4006850"/>
              <a:gd name="connsiteY23" fmla="*/ 882650 h 1720850"/>
              <a:gd name="connsiteX24" fmla="*/ 2717800 w 4006850"/>
              <a:gd name="connsiteY24" fmla="*/ 946150 h 1720850"/>
              <a:gd name="connsiteX25" fmla="*/ 2863850 w 4006850"/>
              <a:gd name="connsiteY25" fmla="*/ 1073150 h 1720850"/>
              <a:gd name="connsiteX26" fmla="*/ 3105150 w 4006850"/>
              <a:gd name="connsiteY26" fmla="*/ 1136650 h 1720850"/>
              <a:gd name="connsiteX27" fmla="*/ 3289300 w 4006850"/>
              <a:gd name="connsiteY27" fmla="*/ 1181100 h 1720850"/>
              <a:gd name="connsiteX28" fmla="*/ 3384550 w 4006850"/>
              <a:gd name="connsiteY28" fmla="*/ 1231900 h 1720850"/>
              <a:gd name="connsiteX29" fmla="*/ 3454400 w 4006850"/>
              <a:gd name="connsiteY29" fmla="*/ 1390650 h 1720850"/>
              <a:gd name="connsiteX30" fmla="*/ 3683000 w 4006850"/>
              <a:gd name="connsiteY30" fmla="*/ 1498600 h 1720850"/>
              <a:gd name="connsiteX31" fmla="*/ 3898900 w 4006850"/>
              <a:gd name="connsiteY31" fmla="*/ 1593850 h 1720850"/>
              <a:gd name="connsiteX32" fmla="*/ 4006850 w 4006850"/>
              <a:gd name="connsiteY32" fmla="*/ 1638300 h 1720850"/>
              <a:gd name="connsiteX33" fmla="*/ 4000500 w 4006850"/>
              <a:gd name="connsiteY33" fmla="*/ 1720850 h 1720850"/>
              <a:gd name="connsiteX34" fmla="*/ 3708400 w 4006850"/>
              <a:gd name="connsiteY34" fmla="*/ 1619250 h 1720850"/>
              <a:gd name="connsiteX35" fmla="*/ 3409950 w 4006850"/>
              <a:gd name="connsiteY35" fmla="*/ 1524000 h 1720850"/>
              <a:gd name="connsiteX36" fmla="*/ 3213100 w 4006850"/>
              <a:gd name="connsiteY36" fmla="*/ 1276350 h 1720850"/>
              <a:gd name="connsiteX37" fmla="*/ 2584450 w 4006850"/>
              <a:gd name="connsiteY37" fmla="*/ 1035050 h 1720850"/>
              <a:gd name="connsiteX38" fmla="*/ 2324100 w 4006850"/>
              <a:gd name="connsiteY38" fmla="*/ 920750 h 1720850"/>
              <a:gd name="connsiteX39" fmla="*/ 2165350 w 4006850"/>
              <a:gd name="connsiteY39" fmla="*/ 762000 h 1720850"/>
              <a:gd name="connsiteX40" fmla="*/ 1905000 w 4006850"/>
              <a:gd name="connsiteY40" fmla="*/ 565150 h 1720850"/>
              <a:gd name="connsiteX41" fmla="*/ 1644650 w 4006850"/>
              <a:gd name="connsiteY41" fmla="*/ 438150 h 1720850"/>
              <a:gd name="connsiteX42" fmla="*/ 1390650 w 4006850"/>
              <a:gd name="connsiteY42" fmla="*/ 361950 h 1720850"/>
              <a:gd name="connsiteX43" fmla="*/ 952500 w 4006850"/>
              <a:gd name="connsiteY43" fmla="*/ 425450 h 1720850"/>
              <a:gd name="connsiteX44" fmla="*/ 508000 w 4006850"/>
              <a:gd name="connsiteY44" fmla="*/ 438150 h 1720850"/>
              <a:gd name="connsiteX45" fmla="*/ 107950 w 4006850"/>
              <a:gd name="connsiteY45" fmla="*/ 393700 h 1720850"/>
              <a:gd name="connsiteX46" fmla="*/ 50800 w 4006850"/>
              <a:gd name="connsiteY46" fmla="*/ 336550 h 1720850"/>
              <a:gd name="connsiteX47" fmla="*/ 0 w 4006850"/>
              <a:gd name="connsiteY47" fmla="*/ 247650 h 1720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4006850" h="1720850">
                <a:moveTo>
                  <a:pt x="0" y="247650"/>
                </a:moveTo>
                <a:lnTo>
                  <a:pt x="139700" y="158750"/>
                </a:lnTo>
                <a:lnTo>
                  <a:pt x="247650" y="0"/>
                </a:lnTo>
                <a:lnTo>
                  <a:pt x="311150" y="38100"/>
                </a:lnTo>
                <a:lnTo>
                  <a:pt x="387350" y="158750"/>
                </a:lnTo>
                <a:lnTo>
                  <a:pt x="558800" y="215900"/>
                </a:lnTo>
                <a:lnTo>
                  <a:pt x="641350" y="222250"/>
                </a:lnTo>
                <a:lnTo>
                  <a:pt x="723900" y="323850"/>
                </a:lnTo>
                <a:lnTo>
                  <a:pt x="984250" y="234950"/>
                </a:lnTo>
                <a:lnTo>
                  <a:pt x="1282700" y="177800"/>
                </a:lnTo>
                <a:lnTo>
                  <a:pt x="1511300" y="165100"/>
                </a:lnTo>
                <a:lnTo>
                  <a:pt x="1765300" y="190500"/>
                </a:lnTo>
                <a:lnTo>
                  <a:pt x="1917700" y="234950"/>
                </a:lnTo>
                <a:lnTo>
                  <a:pt x="2133600" y="234950"/>
                </a:lnTo>
                <a:lnTo>
                  <a:pt x="2298700" y="247650"/>
                </a:lnTo>
                <a:lnTo>
                  <a:pt x="2552700" y="266700"/>
                </a:lnTo>
                <a:lnTo>
                  <a:pt x="2641600" y="241300"/>
                </a:lnTo>
                <a:lnTo>
                  <a:pt x="2698750" y="323850"/>
                </a:lnTo>
                <a:lnTo>
                  <a:pt x="2832100" y="311150"/>
                </a:lnTo>
                <a:lnTo>
                  <a:pt x="2698750" y="425450"/>
                </a:lnTo>
                <a:lnTo>
                  <a:pt x="2736850" y="577850"/>
                </a:lnTo>
                <a:lnTo>
                  <a:pt x="2774950" y="654050"/>
                </a:lnTo>
                <a:lnTo>
                  <a:pt x="2609850" y="800100"/>
                </a:lnTo>
                <a:lnTo>
                  <a:pt x="2609850" y="882650"/>
                </a:lnTo>
                <a:lnTo>
                  <a:pt x="2717800" y="946150"/>
                </a:lnTo>
                <a:lnTo>
                  <a:pt x="2863850" y="1073150"/>
                </a:lnTo>
                <a:lnTo>
                  <a:pt x="3105150" y="1136650"/>
                </a:lnTo>
                <a:lnTo>
                  <a:pt x="3289300" y="1181100"/>
                </a:lnTo>
                <a:lnTo>
                  <a:pt x="3384550" y="1231900"/>
                </a:lnTo>
                <a:lnTo>
                  <a:pt x="3454400" y="1390650"/>
                </a:lnTo>
                <a:lnTo>
                  <a:pt x="3683000" y="1498600"/>
                </a:lnTo>
                <a:lnTo>
                  <a:pt x="3898900" y="1593850"/>
                </a:lnTo>
                <a:lnTo>
                  <a:pt x="4006850" y="1638300"/>
                </a:lnTo>
                <a:lnTo>
                  <a:pt x="4000500" y="1720850"/>
                </a:lnTo>
                <a:lnTo>
                  <a:pt x="3708400" y="1619250"/>
                </a:lnTo>
                <a:lnTo>
                  <a:pt x="3409950" y="1524000"/>
                </a:lnTo>
                <a:lnTo>
                  <a:pt x="3213100" y="1276350"/>
                </a:lnTo>
                <a:lnTo>
                  <a:pt x="2584450" y="1035050"/>
                </a:lnTo>
                <a:lnTo>
                  <a:pt x="2324100" y="920750"/>
                </a:lnTo>
                <a:lnTo>
                  <a:pt x="2165350" y="762000"/>
                </a:lnTo>
                <a:lnTo>
                  <a:pt x="1905000" y="565150"/>
                </a:lnTo>
                <a:lnTo>
                  <a:pt x="1644650" y="438150"/>
                </a:lnTo>
                <a:lnTo>
                  <a:pt x="1390650" y="361950"/>
                </a:lnTo>
                <a:lnTo>
                  <a:pt x="952500" y="425450"/>
                </a:lnTo>
                <a:lnTo>
                  <a:pt x="508000" y="438150"/>
                </a:lnTo>
                <a:lnTo>
                  <a:pt x="107950" y="393700"/>
                </a:lnTo>
                <a:lnTo>
                  <a:pt x="50800" y="336550"/>
                </a:lnTo>
                <a:lnTo>
                  <a:pt x="0" y="247650"/>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Freeform 16"/>
          <p:cNvSpPr/>
          <p:nvPr/>
        </p:nvSpPr>
        <p:spPr>
          <a:xfrm>
            <a:off x="6550925" y="4769893"/>
            <a:ext cx="300251" cy="197892"/>
          </a:xfrm>
          <a:custGeom>
            <a:avLst/>
            <a:gdLst>
              <a:gd name="connsiteX0" fmla="*/ 0 w 300251"/>
              <a:gd name="connsiteY0" fmla="*/ 102358 h 197892"/>
              <a:gd name="connsiteX1" fmla="*/ 109182 w 300251"/>
              <a:gd name="connsiteY1" fmla="*/ 34119 h 197892"/>
              <a:gd name="connsiteX2" fmla="*/ 279779 w 300251"/>
              <a:gd name="connsiteY2" fmla="*/ 0 h 197892"/>
              <a:gd name="connsiteX3" fmla="*/ 300251 w 300251"/>
              <a:gd name="connsiteY3" fmla="*/ 54591 h 197892"/>
              <a:gd name="connsiteX4" fmla="*/ 218365 w 300251"/>
              <a:gd name="connsiteY4" fmla="*/ 129653 h 197892"/>
              <a:gd name="connsiteX5" fmla="*/ 136478 w 300251"/>
              <a:gd name="connsiteY5" fmla="*/ 197892 h 197892"/>
              <a:gd name="connsiteX6" fmla="*/ 40944 w 300251"/>
              <a:gd name="connsiteY6" fmla="*/ 197892 h 197892"/>
              <a:gd name="connsiteX7" fmla="*/ 0 w 300251"/>
              <a:gd name="connsiteY7" fmla="*/ 102358 h 1978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0251" h="197892">
                <a:moveTo>
                  <a:pt x="0" y="102358"/>
                </a:moveTo>
                <a:lnTo>
                  <a:pt x="109182" y="34119"/>
                </a:lnTo>
                <a:lnTo>
                  <a:pt x="279779" y="0"/>
                </a:lnTo>
                <a:lnTo>
                  <a:pt x="300251" y="54591"/>
                </a:lnTo>
                <a:lnTo>
                  <a:pt x="218365" y="129653"/>
                </a:lnTo>
                <a:lnTo>
                  <a:pt x="136478" y="197892"/>
                </a:lnTo>
                <a:lnTo>
                  <a:pt x="40944" y="197892"/>
                </a:lnTo>
                <a:lnTo>
                  <a:pt x="0" y="102358"/>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Freeform 17"/>
          <p:cNvSpPr/>
          <p:nvPr/>
        </p:nvSpPr>
        <p:spPr>
          <a:xfrm>
            <a:off x="5227093" y="4906370"/>
            <a:ext cx="361665" cy="109182"/>
          </a:xfrm>
          <a:custGeom>
            <a:avLst/>
            <a:gdLst>
              <a:gd name="connsiteX0" fmla="*/ 20471 w 361665"/>
              <a:gd name="connsiteY0" fmla="*/ 0 h 109182"/>
              <a:gd name="connsiteX1" fmla="*/ 197892 w 361665"/>
              <a:gd name="connsiteY1" fmla="*/ 20472 h 109182"/>
              <a:gd name="connsiteX2" fmla="*/ 361665 w 361665"/>
              <a:gd name="connsiteY2" fmla="*/ 34120 h 109182"/>
              <a:gd name="connsiteX3" fmla="*/ 361665 w 361665"/>
              <a:gd name="connsiteY3" fmla="*/ 34120 h 109182"/>
              <a:gd name="connsiteX4" fmla="*/ 252483 w 361665"/>
              <a:gd name="connsiteY4" fmla="*/ 109182 h 109182"/>
              <a:gd name="connsiteX5" fmla="*/ 150125 w 361665"/>
              <a:gd name="connsiteY5" fmla="*/ 102358 h 109182"/>
              <a:gd name="connsiteX6" fmla="*/ 61414 w 361665"/>
              <a:gd name="connsiteY6" fmla="*/ 75063 h 109182"/>
              <a:gd name="connsiteX7" fmla="*/ 0 w 361665"/>
              <a:gd name="connsiteY7" fmla="*/ 54591 h 109182"/>
              <a:gd name="connsiteX8" fmla="*/ 20471 w 361665"/>
              <a:gd name="connsiteY8" fmla="*/ 0 h 109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1665" h="109182">
                <a:moveTo>
                  <a:pt x="20471" y="0"/>
                </a:moveTo>
                <a:lnTo>
                  <a:pt x="197892" y="20472"/>
                </a:lnTo>
                <a:lnTo>
                  <a:pt x="361665" y="34120"/>
                </a:lnTo>
                <a:lnTo>
                  <a:pt x="361665" y="34120"/>
                </a:lnTo>
                <a:lnTo>
                  <a:pt x="252483" y="109182"/>
                </a:lnTo>
                <a:lnTo>
                  <a:pt x="150125" y="102358"/>
                </a:lnTo>
                <a:lnTo>
                  <a:pt x="61414" y="75063"/>
                </a:lnTo>
                <a:lnTo>
                  <a:pt x="0" y="54591"/>
                </a:lnTo>
                <a:lnTo>
                  <a:pt x="20471" y="0"/>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Freeform 18"/>
          <p:cNvSpPr/>
          <p:nvPr/>
        </p:nvSpPr>
        <p:spPr>
          <a:xfrm>
            <a:off x="2961564" y="3452884"/>
            <a:ext cx="272955" cy="750626"/>
          </a:xfrm>
          <a:custGeom>
            <a:avLst/>
            <a:gdLst>
              <a:gd name="connsiteX0" fmla="*/ 88711 w 272955"/>
              <a:gd name="connsiteY0" fmla="*/ 191068 h 750626"/>
              <a:gd name="connsiteX1" fmla="*/ 136478 w 272955"/>
              <a:gd name="connsiteY1" fmla="*/ 122829 h 750626"/>
              <a:gd name="connsiteX2" fmla="*/ 184245 w 272955"/>
              <a:gd name="connsiteY2" fmla="*/ 47767 h 750626"/>
              <a:gd name="connsiteX3" fmla="*/ 259308 w 272955"/>
              <a:gd name="connsiteY3" fmla="*/ 0 h 750626"/>
              <a:gd name="connsiteX4" fmla="*/ 272955 w 272955"/>
              <a:gd name="connsiteY4" fmla="*/ 88710 h 750626"/>
              <a:gd name="connsiteX5" fmla="*/ 232012 w 272955"/>
              <a:gd name="connsiteY5" fmla="*/ 197892 h 750626"/>
              <a:gd name="connsiteX6" fmla="*/ 184245 w 272955"/>
              <a:gd name="connsiteY6" fmla="*/ 286603 h 750626"/>
              <a:gd name="connsiteX7" fmla="*/ 184245 w 272955"/>
              <a:gd name="connsiteY7" fmla="*/ 348017 h 750626"/>
              <a:gd name="connsiteX8" fmla="*/ 252484 w 272955"/>
              <a:gd name="connsiteY8" fmla="*/ 375313 h 750626"/>
              <a:gd name="connsiteX9" fmla="*/ 232012 w 272955"/>
              <a:gd name="connsiteY9" fmla="*/ 498143 h 750626"/>
              <a:gd name="connsiteX10" fmla="*/ 191069 w 272955"/>
              <a:gd name="connsiteY10" fmla="*/ 648268 h 750626"/>
              <a:gd name="connsiteX11" fmla="*/ 163773 w 272955"/>
              <a:gd name="connsiteY11" fmla="*/ 702859 h 750626"/>
              <a:gd name="connsiteX12" fmla="*/ 102358 w 272955"/>
              <a:gd name="connsiteY12" fmla="*/ 702859 h 750626"/>
              <a:gd name="connsiteX13" fmla="*/ 61415 w 272955"/>
              <a:gd name="connsiteY13" fmla="*/ 750626 h 750626"/>
              <a:gd name="connsiteX14" fmla="*/ 0 w 272955"/>
              <a:gd name="connsiteY14" fmla="*/ 716507 h 750626"/>
              <a:gd name="connsiteX15" fmla="*/ 54591 w 272955"/>
              <a:gd name="connsiteY15" fmla="*/ 525438 h 750626"/>
              <a:gd name="connsiteX16" fmla="*/ 27296 w 272955"/>
              <a:gd name="connsiteY16" fmla="*/ 395785 h 750626"/>
              <a:gd name="connsiteX17" fmla="*/ 34120 w 272955"/>
              <a:gd name="connsiteY17" fmla="*/ 348017 h 750626"/>
              <a:gd name="connsiteX18" fmla="*/ 143302 w 272955"/>
              <a:gd name="connsiteY18" fmla="*/ 409432 h 750626"/>
              <a:gd name="connsiteX19" fmla="*/ 191069 w 272955"/>
              <a:gd name="connsiteY19" fmla="*/ 191068 h 750626"/>
              <a:gd name="connsiteX20" fmla="*/ 88711 w 272955"/>
              <a:gd name="connsiteY20" fmla="*/ 191068 h 7506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72955" h="750626">
                <a:moveTo>
                  <a:pt x="88711" y="191068"/>
                </a:moveTo>
                <a:lnTo>
                  <a:pt x="136478" y="122829"/>
                </a:lnTo>
                <a:lnTo>
                  <a:pt x="184245" y="47767"/>
                </a:lnTo>
                <a:lnTo>
                  <a:pt x="259308" y="0"/>
                </a:lnTo>
                <a:lnTo>
                  <a:pt x="272955" y="88710"/>
                </a:lnTo>
                <a:lnTo>
                  <a:pt x="232012" y="197892"/>
                </a:lnTo>
                <a:lnTo>
                  <a:pt x="184245" y="286603"/>
                </a:lnTo>
                <a:lnTo>
                  <a:pt x="184245" y="348017"/>
                </a:lnTo>
                <a:lnTo>
                  <a:pt x="252484" y="375313"/>
                </a:lnTo>
                <a:lnTo>
                  <a:pt x="232012" y="498143"/>
                </a:lnTo>
                <a:lnTo>
                  <a:pt x="191069" y="648268"/>
                </a:lnTo>
                <a:lnTo>
                  <a:pt x="163773" y="702859"/>
                </a:lnTo>
                <a:lnTo>
                  <a:pt x="102358" y="702859"/>
                </a:lnTo>
                <a:lnTo>
                  <a:pt x="61415" y="750626"/>
                </a:lnTo>
                <a:lnTo>
                  <a:pt x="0" y="716507"/>
                </a:lnTo>
                <a:lnTo>
                  <a:pt x="54591" y="525438"/>
                </a:lnTo>
                <a:lnTo>
                  <a:pt x="27296" y="395785"/>
                </a:lnTo>
                <a:lnTo>
                  <a:pt x="34120" y="348017"/>
                </a:lnTo>
                <a:lnTo>
                  <a:pt x="143302" y="409432"/>
                </a:lnTo>
                <a:lnTo>
                  <a:pt x="191069" y="191068"/>
                </a:lnTo>
                <a:lnTo>
                  <a:pt x="88711" y="191068"/>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TextBox 20"/>
          <p:cNvSpPr txBox="1"/>
          <p:nvPr/>
        </p:nvSpPr>
        <p:spPr>
          <a:xfrm>
            <a:off x="3275856" y="3429000"/>
            <a:ext cx="792088" cy="369332"/>
          </a:xfrm>
          <a:prstGeom prst="rect">
            <a:avLst/>
          </a:prstGeom>
          <a:noFill/>
        </p:spPr>
        <p:txBody>
          <a:bodyPr wrap="square" rtlCol="0">
            <a:spAutoFit/>
          </a:bodyPr>
          <a:lstStyle/>
          <a:p>
            <a:r>
              <a:rPr lang="de-DE" b="1" dirty="0" smtClean="0">
                <a:solidFill>
                  <a:srgbClr val="FFC000"/>
                </a:solidFill>
                <a:effectLst>
                  <a:outerShdw blurRad="38100" dist="38100" dir="2700000" algn="tl">
                    <a:srgbClr val="000000">
                      <a:alpha val="43137"/>
                    </a:srgbClr>
                  </a:outerShdw>
                </a:effectLst>
              </a:rPr>
              <a:t>Rom</a:t>
            </a:r>
            <a:endParaRPr lang="en-GB" b="1" dirty="0">
              <a:solidFill>
                <a:srgbClr val="FFC000"/>
              </a:solidFill>
              <a:effectLst>
                <a:outerShdw blurRad="38100" dist="38100" dir="2700000" algn="tl">
                  <a:srgbClr val="000000">
                    <a:alpha val="43137"/>
                  </a:srgbClr>
                </a:outerShdw>
              </a:effectLst>
            </a:endParaRPr>
          </a:p>
        </p:txBody>
      </p:sp>
      <p:sp>
        <p:nvSpPr>
          <p:cNvPr id="22" name="TextBox 21"/>
          <p:cNvSpPr txBox="1"/>
          <p:nvPr/>
        </p:nvSpPr>
        <p:spPr>
          <a:xfrm>
            <a:off x="5252526" y="6476940"/>
            <a:ext cx="975658" cy="369332"/>
          </a:xfrm>
          <a:prstGeom prst="rect">
            <a:avLst/>
          </a:prstGeom>
          <a:noFill/>
        </p:spPr>
        <p:txBody>
          <a:bodyPr wrap="square" rtlCol="0">
            <a:spAutoFit/>
          </a:bodyPr>
          <a:lstStyle/>
          <a:p>
            <a:r>
              <a:rPr lang="de-DE" dirty="0" smtClean="0"/>
              <a:t>Arles</a:t>
            </a:r>
            <a:endParaRPr lang="en-GB" dirty="0"/>
          </a:p>
        </p:txBody>
      </p:sp>
      <p:sp>
        <p:nvSpPr>
          <p:cNvPr id="3" name="TextBox 2"/>
          <p:cNvSpPr txBox="1"/>
          <p:nvPr/>
        </p:nvSpPr>
        <p:spPr>
          <a:xfrm>
            <a:off x="3234519" y="2046"/>
            <a:ext cx="3456384" cy="2031325"/>
          </a:xfrm>
          <a:prstGeom prst="rect">
            <a:avLst/>
          </a:prstGeom>
          <a:solidFill>
            <a:schemeClr val="accent2"/>
          </a:solidFill>
        </p:spPr>
        <p:txBody>
          <a:bodyPr wrap="square" rtlCol="0">
            <a:spAutoFit/>
          </a:bodyPr>
          <a:lstStyle/>
          <a:p>
            <a:r>
              <a:rPr lang="de-DE" dirty="0" err="1" smtClean="0"/>
              <a:t>Question</a:t>
            </a:r>
            <a:r>
              <a:rPr lang="de-DE" dirty="0" smtClean="0"/>
              <a:t> 1: </a:t>
            </a:r>
            <a:br>
              <a:rPr lang="de-DE" dirty="0" smtClean="0"/>
            </a:br>
            <a:r>
              <a:rPr lang="de-DE" dirty="0" smtClean="0"/>
              <a:t>„Diffusion“ </a:t>
            </a:r>
            <a:r>
              <a:rPr lang="de-DE" dirty="0" err="1" smtClean="0"/>
              <a:t>of</a:t>
            </a:r>
            <a:r>
              <a:rPr lang="de-DE" dirty="0" smtClean="0"/>
              <a:t> Roman </a:t>
            </a:r>
            <a:r>
              <a:rPr lang="de-DE" dirty="0" err="1" smtClean="0"/>
              <a:t>culture</a:t>
            </a:r>
            <a:endParaRPr lang="de-DE" dirty="0" smtClean="0"/>
          </a:p>
          <a:p>
            <a:endParaRPr lang="de-DE" dirty="0"/>
          </a:p>
          <a:p>
            <a:r>
              <a:rPr lang="de-DE" dirty="0" err="1" smtClean="0">
                <a:solidFill>
                  <a:srgbClr val="FF0000"/>
                </a:solidFill>
              </a:rPr>
              <a:t>Question</a:t>
            </a:r>
            <a:r>
              <a:rPr lang="de-DE" dirty="0" smtClean="0">
                <a:solidFill>
                  <a:srgbClr val="FF0000"/>
                </a:solidFill>
              </a:rPr>
              <a:t> 2:</a:t>
            </a:r>
          </a:p>
          <a:p>
            <a:r>
              <a:rPr lang="de-DE" dirty="0" smtClean="0">
                <a:solidFill>
                  <a:srgbClr val="FF0000"/>
                </a:solidFill>
              </a:rPr>
              <a:t>an </a:t>
            </a:r>
            <a:r>
              <a:rPr lang="de-DE" dirty="0" err="1" smtClean="0">
                <a:solidFill>
                  <a:srgbClr val="FF0000"/>
                </a:solidFill>
              </a:rPr>
              <a:t>increasingly</a:t>
            </a:r>
            <a:r>
              <a:rPr lang="de-DE" dirty="0" smtClean="0">
                <a:solidFill>
                  <a:srgbClr val="FF0000"/>
                </a:solidFill>
              </a:rPr>
              <a:t> „global“ </a:t>
            </a:r>
            <a:r>
              <a:rPr lang="de-DE" dirty="0" err="1" smtClean="0">
                <a:solidFill>
                  <a:srgbClr val="FF0000"/>
                </a:solidFill>
              </a:rPr>
              <a:t>culture</a:t>
            </a:r>
            <a:r>
              <a:rPr lang="de-DE" dirty="0" smtClean="0">
                <a:solidFill>
                  <a:srgbClr val="FF0000"/>
                </a:solidFill>
              </a:rPr>
              <a:t> in </a:t>
            </a:r>
            <a:r>
              <a:rPr lang="de-DE" dirty="0" err="1" smtClean="0">
                <a:solidFill>
                  <a:srgbClr val="FF0000"/>
                </a:solidFill>
              </a:rPr>
              <a:t>the</a:t>
            </a:r>
            <a:r>
              <a:rPr lang="de-DE" dirty="0" smtClean="0">
                <a:solidFill>
                  <a:srgbClr val="FF0000"/>
                </a:solidFill>
              </a:rPr>
              <a:t> Roman Empire ?</a:t>
            </a:r>
            <a:br>
              <a:rPr lang="de-DE" dirty="0" smtClean="0">
                <a:solidFill>
                  <a:srgbClr val="FF0000"/>
                </a:solidFill>
              </a:rPr>
            </a:br>
            <a:endParaRPr lang="en-GB" dirty="0">
              <a:solidFill>
                <a:srgbClr val="FF0000"/>
              </a:solidFill>
            </a:endParaRPr>
          </a:p>
        </p:txBody>
      </p:sp>
      <p:pic>
        <p:nvPicPr>
          <p:cNvPr id="20" name="Picture 19"/>
          <p:cNvPicPr>
            <a:picLocks noChangeAspect="1"/>
          </p:cNvPicPr>
          <p:nvPr/>
        </p:nvPicPr>
        <p:blipFill rotWithShape="1">
          <a:blip r:embed="rId3" cstate="print">
            <a:extLst>
              <a:ext uri="{BEBA8EAE-BF5A-486C-A8C5-ECC9F3942E4B}">
                <a14:imgProps xmlns:a14="http://schemas.microsoft.com/office/drawing/2010/main" xmlns="">
                  <a14:imgLayer r:embed="rId4">
                    <a14:imgEffect>
                      <a14:backgroundRemoval t="2823" b="98871" l="25588" r="84384">
                        <a14:backgroundMark x1="31515" y1="60621" x2="31515" y2="60621"/>
                        <a14:backgroundMark x1="73283" y1="52435" x2="73283" y2="52435"/>
                        <a14:backgroundMark x1="73001" y1="55258" x2="73001" y2="55258"/>
                        <a14:backgroundMark x1="29069" y1="52294" x2="29069" y2="52294"/>
                        <a14:backgroundMark x1="53434" y1="4375" x2="53434" y2="4375"/>
                        <a14:backgroundMark x1="43932" y1="4023" x2="43932" y2="4023"/>
                      </a14:backgroundRemoval>
                    </a14:imgEffect>
                  </a14:imgLayer>
                </a14:imgProps>
              </a:ext>
              <a:ext uri="{28A0092B-C50C-407E-A947-70E740481C1C}">
                <a14:useLocalDpi xmlns:a14="http://schemas.microsoft.com/office/drawing/2010/main" xmlns="" val="0"/>
              </a:ext>
            </a:extLst>
          </a:blip>
          <a:srcRect l="24006" t="3749" r="21226"/>
          <a:stretch/>
        </p:blipFill>
        <p:spPr>
          <a:xfrm>
            <a:off x="3707904" y="44624"/>
            <a:ext cx="2870820" cy="6725576"/>
          </a:xfrm>
          <a:prstGeom prst="rect">
            <a:avLst/>
          </a:prstGeom>
        </p:spPr>
      </p:pic>
    </p:spTree>
    <p:extLst>
      <p:ext uri="{BB962C8B-B14F-4D97-AF65-F5344CB8AC3E}">
        <p14:creationId xmlns:p14="http://schemas.microsoft.com/office/powerpoint/2010/main" xmlns="" val="245838826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xit" presetSubtype="10" fill="hold" nodeType="afterEffect">
                                  <p:stCondLst>
                                    <p:cond delay="500"/>
                                  </p:stCondLst>
                                  <p:childTnLst>
                                    <p:animEffect transition="out" filter="randombar(horizontal)">
                                      <p:cBhvr>
                                        <p:cTn id="6" dur="750"/>
                                        <p:tgtEl>
                                          <p:spTgt spid="20"/>
                                        </p:tgtEl>
                                      </p:cBhvr>
                                    </p:animEffect>
                                    <p:set>
                                      <p:cBhvr>
                                        <p:cTn id="7" dur="1" fill="hold">
                                          <p:stCondLst>
                                            <p:cond delay="749"/>
                                          </p:stCondLst>
                                        </p:cTn>
                                        <p:tgtEl>
                                          <p:spTgt spid="20"/>
                                        </p:tgtEl>
                                        <p:attrNameLst>
                                          <p:attrName>style.visibility</p:attrName>
                                        </p:attrNameLst>
                                      </p:cBhvr>
                                      <p:to>
                                        <p:strVal val="hidden"/>
                                      </p:to>
                                    </p:set>
                                  </p:childTnLst>
                                </p:cTn>
                              </p:par>
                            </p:childTnLst>
                          </p:cTn>
                        </p:par>
                        <p:par>
                          <p:cTn id="8" fill="hold">
                            <p:stCondLst>
                              <p:cond delay="1250"/>
                            </p:stCondLst>
                            <p:childTnLst>
                              <p:par>
                                <p:cTn id="9" presetID="10" presetClass="exit" presetSubtype="0" fill="hold" grpId="0" nodeType="afterEffect">
                                  <p:stCondLst>
                                    <p:cond delay="0"/>
                                  </p:stCondLst>
                                  <p:childTnLst>
                                    <p:animEffect transition="out" filter="fade">
                                      <p:cBhvr>
                                        <p:cTn id="10" dur="500"/>
                                        <p:tgtEl>
                                          <p:spTgt spid="22"/>
                                        </p:tgtEl>
                                      </p:cBhvr>
                                    </p:animEffect>
                                    <p:set>
                                      <p:cBhvr>
                                        <p:cTn id="11" dur="1" fill="hold">
                                          <p:stCondLst>
                                            <p:cond delay="499"/>
                                          </p:stCondLst>
                                        </p:cTn>
                                        <p:tgtEl>
                                          <p:spTgt spid="22"/>
                                        </p:tgtEl>
                                        <p:attrNameLst>
                                          <p:attrName>style.visibility</p:attrName>
                                        </p:attrNameLst>
                                      </p:cBhvr>
                                      <p:to>
                                        <p:strVal val="hidden"/>
                                      </p:to>
                                    </p:set>
                                  </p:childTnLst>
                                </p:cTn>
                              </p:par>
                            </p:childTnLst>
                          </p:cTn>
                        </p:par>
                        <p:par>
                          <p:cTn id="12" fill="hold">
                            <p:stCondLst>
                              <p:cond delay="1750"/>
                            </p:stCondLst>
                            <p:childTnLst>
                              <p:par>
                                <p:cTn id="13" presetID="47" presetClass="entr" presetSubtype="0" fill="hold" grpId="0" nodeType="afterEffect">
                                  <p:stCondLst>
                                    <p:cond delay="0"/>
                                  </p:stCondLst>
                                  <p:childTnLst>
                                    <p:set>
                                      <p:cBhvr>
                                        <p:cTn id="14" dur="1" fill="hold">
                                          <p:stCondLst>
                                            <p:cond delay="0"/>
                                          </p:stCondLst>
                                        </p:cTn>
                                        <p:tgtEl>
                                          <p:spTgt spid="3"/>
                                        </p:tgtEl>
                                        <p:attrNameLst>
                                          <p:attrName>style.visibility</p:attrName>
                                        </p:attrNameLst>
                                      </p:cBhvr>
                                      <p:to>
                                        <p:strVal val="visible"/>
                                      </p:to>
                                    </p:set>
                                    <p:animEffect transition="in" filter="fade">
                                      <p:cBhvr>
                                        <p:cTn id="15" dur="1000"/>
                                        <p:tgtEl>
                                          <p:spTgt spid="3"/>
                                        </p:tgtEl>
                                      </p:cBhvr>
                                    </p:animEffect>
                                    <p:anim calcmode="lin" valueType="num">
                                      <p:cBhvr>
                                        <p:cTn id="16" dur="1000" fill="hold"/>
                                        <p:tgtEl>
                                          <p:spTgt spid="3"/>
                                        </p:tgtEl>
                                        <p:attrNameLst>
                                          <p:attrName>ppt_x</p:attrName>
                                        </p:attrNameLst>
                                      </p:cBhvr>
                                      <p:tavLst>
                                        <p:tav tm="0">
                                          <p:val>
                                            <p:strVal val="#ppt_x"/>
                                          </p:val>
                                        </p:tav>
                                        <p:tav tm="100000">
                                          <p:val>
                                            <p:strVal val="#ppt_x"/>
                                          </p:val>
                                        </p:tav>
                                      </p:tavLst>
                                    </p:anim>
                                    <p:anim calcmode="lin" valueType="num">
                                      <p:cBhvr>
                                        <p:cTn id="17"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6" presetClass="entr" presetSubtype="32"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circle(out)">
                                      <p:cBhvr>
                                        <p:cTn id="22" dur="2500"/>
                                        <p:tgtEl>
                                          <p:spTgt spid="6"/>
                                        </p:tgtEl>
                                      </p:cBhvr>
                                    </p:animEffect>
                                  </p:childTnLst>
                                </p:cTn>
                              </p:par>
                            </p:childTnLst>
                          </p:cTn>
                        </p:par>
                        <p:par>
                          <p:cTn id="23" fill="hold">
                            <p:stCondLst>
                              <p:cond delay="2500"/>
                            </p:stCondLst>
                            <p:childTnLst>
                              <p:par>
                                <p:cTn id="24" presetID="22" presetClass="entr" presetSubtype="1" fill="hold" grpId="0" nodeType="afterEffect">
                                  <p:stCondLst>
                                    <p:cond delay="0"/>
                                  </p:stCondLst>
                                  <p:childTnLst>
                                    <p:set>
                                      <p:cBhvr>
                                        <p:cTn id="25" dur="1" fill="hold">
                                          <p:stCondLst>
                                            <p:cond delay="0"/>
                                          </p:stCondLst>
                                        </p:cTn>
                                        <p:tgtEl>
                                          <p:spTgt spid="19"/>
                                        </p:tgtEl>
                                        <p:attrNameLst>
                                          <p:attrName>style.visibility</p:attrName>
                                        </p:attrNameLst>
                                      </p:cBhvr>
                                      <p:to>
                                        <p:strVal val="visible"/>
                                      </p:to>
                                    </p:set>
                                    <p:animEffect transition="in" filter="wipe(up)">
                                      <p:cBhvr>
                                        <p:cTn id="26" dur="500"/>
                                        <p:tgtEl>
                                          <p:spTgt spid="19"/>
                                        </p:tgtEl>
                                      </p:cBhvr>
                                    </p:animEffect>
                                  </p:childTnLst>
                                </p:cTn>
                              </p:par>
                            </p:childTnLst>
                          </p:cTn>
                        </p:par>
                        <p:par>
                          <p:cTn id="27" fill="hold">
                            <p:stCondLst>
                              <p:cond delay="3000"/>
                            </p:stCondLst>
                            <p:childTnLst>
                              <p:par>
                                <p:cTn id="28" presetID="22" presetClass="entr" presetSubtype="2" fill="hold" grpId="0" nodeType="afterEffect">
                                  <p:stCondLst>
                                    <p:cond delay="0"/>
                                  </p:stCondLst>
                                  <p:childTnLst>
                                    <p:set>
                                      <p:cBhvr>
                                        <p:cTn id="29" dur="1" fill="hold">
                                          <p:stCondLst>
                                            <p:cond delay="0"/>
                                          </p:stCondLst>
                                        </p:cTn>
                                        <p:tgtEl>
                                          <p:spTgt spid="7"/>
                                        </p:tgtEl>
                                        <p:attrNameLst>
                                          <p:attrName>style.visibility</p:attrName>
                                        </p:attrNameLst>
                                      </p:cBhvr>
                                      <p:to>
                                        <p:strVal val="visible"/>
                                      </p:to>
                                    </p:set>
                                    <p:animEffect transition="in" filter="wipe(right)">
                                      <p:cBhvr>
                                        <p:cTn id="30" dur="2000"/>
                                        <p:tgtEl>
                                          <p:spTgt spid="7"/>
                                        </p:tgtEl>
                                      </p:cBhvr>
                                    </p:animEffect>
                                  </p:childTnLst>
                                </p:cTn>
                              </p:par>
                              <p:par>
                                <p:cTn id="31" presetID="22" presetClass="entr" presetSubtype="8" fill="hold" grpId="0" nodeType="withEffect">
                                  <p:stCondLst>
                                    <p:cond delay="0"/>
                                  </p:stCondLst>
                                  <p:childTnLst>
                                    <p:set>
                                      <p:cBhvr>
                                        <p:cTn id="32" dur="1" fill="hold">
                                          <p:stCondLst>
                                            <p:cond delay="0"/>
                                          </p:stCondLst>
                                        </p:cTn>
                                        <p:tgtEl>
                                          <p:spTgt spid="9"/>
                                        </p:tgtEl>
                                        <p:attrNameLst>
                                          <p:attrName>style.visibility</p:attrName>
                                        </p:attrNameLst>
                                      </p:cBhvr>
                                      <p:to>
                                        <p:strVal val="visible"/>
                                      </p:to>
                                    </p:set>
                                    <p:animEffect transition="in" filter="wipe(left)">
                                      <p:cBhvr>
                                        <p:cTn id="33" dur="2000"/>
                                        <p:tgtEl>
                                          <p:spTgt spid="9"/>
                                        </p:tgtEl>
                                      </p:cBhvr>
                                    </p:animEffect>
                                  </p:childTnLst>
                                </p:cTn>
                              </p:par>
                            </p:childTnLst>
                          </p:cTn>
                        </p:par>
                        <p:par>
                          <p:cTn id="34" fill="hold">
                            <p:stCondLst>
                              <p:cond delay="5000"/>
                            </p:stCondLst>
                            <p:childTnLst>
                              <p:par>
                                <p:cTn id="35" presetID="21" presetClass="entr" presetSubtype="1" fill="hold" grpId="0" nodeType="afterEffect">
                                  <p:stCondLst>
                                    <p:cond delay="0"/>
                                  </p:stCondLst>
                                  <p:childTnLst>
                                    <p:set>
                                      <p:cBhvr>
                                        <p:cTn id="36" dur="1" fill="hold">
                                          <p:stCondLst>
                                            <p:cond delay="0"/>
                                          </p:stCondLst>
                                        </p:cTn>
                                        <p:tgtEl>
                                          <p:spTgt spid="13"/>
                                        </p:tgtEl>
                                        <p:attrNameLst>
                                          <p:attrName>style.visibility</p:attrName>
                                        </p:attrNameLst>
                                      </p:cBhvr>
                                      <p:to>
                                        <p:strVal val="visible"/>
                                      </p:to>
                                    </p:set>
                                    <p:animEffect transition="in" filter="wheel(1)">
                                      <p:cBhvr>
                                        <p:cTn id="37" dur="2000"/>
                                        <p:tgtEl>
                                          <p:spTgt spid="13"/>
                                        </p:tgtEl>
                                      </p:cBhvr>
                                    </p:animEffect>
                                  </p:childTnLst>
                                </p:cTn>
                              </p:par>
                              <p:par>
                                <p:cTn id="38" presetID="22" presetClass="entr" presetSubtype="1" fill="hold" grpId="0" nodeType="withEffect">
                                  <p:stCondLst>
                                    <p:cond delay="0"/>
                                  </p:stCondLst>
                                  <p:childTnLst>
                                    <p:set>
                                      <p:cBhvr>
                                        <p:cTn id="39" dur="1" fill="hold">
                                          <p:stCondLst>
                                            <p:cond delay="0"/>
                                          </p:stCondLst>
                                        </p:cTn>
                                        <p:tgtEl>
                                          <p:spTgt spid="16"/>
                                        </p:tgtEl>
                                        <p:attrNameLst>
                                          <p:attrName>style.visibility</p:attrName>
                                        </p:attrNameLst>
                                      </p:cBhvr>
                                      <p:to>
                                        <p:strVal val="visible"/>
                                      </p:to>
                                    </p:set>
                                    <p:animEffect transition="in" filter="wipe(up)">
                                      <p:cBhvr>
                                        <p:cTn id="40" dur="1500"/>
                                        <p:tgtEl>
                                          <p:spTgt spid="16"/>
                                        </p:tgtEl>
                                      </p:cBhvr>
                                    </p:animEffect>
                                  </p:childTnLst>
                                </p:cTn>
                              </p:par>
                            </p:childTnLst>
                          </p:cTn>
                        </p:par>
                        <p:par>
                          <p:cTn id="41" fill="hold">
                            <p:stCondLst>
                              <p:cond delay="7000"/>
                            </p:stCondLst>
                            <p:childTnLst>
                              <p:par>
                                <p:cTn id="42" presetID="22" presetClass="entr" presetSubtype="8" fill="hold" grpId="0" nodeType="afterEffect">
                                  <p:stCondLst>
                                    <p:cond delay="0"/>
                                  </p:stCondLst>
                                  <p:childTnLst>
                                    <p:set>
                                      <p:cBhvr>
                                        <p:cTn id="43" dur="1" fill="hold">
                                          <p:stCondLst>
                                            <p:cond delay="0"/>
                                          </p:stCondLst>
                                        </p:cTn>
                                        <p:tgtEl>
                                          <p:spTgt spid="18"/>
                                        </p:tgtEl>
                                        <p:attrNameLst>
                                          <p:attrName>style.visibility</p:attrName>
                                        </p:attrNameLst>
                                      </p:cBhvr>
                                      <p:to>
                                        <p:strVal val="visible"/>
                                      </p:to>
                                    </p:set>
                                    <p:animEffect transition="in" filter="wipe(left)">
                                      <p:cBhvr>
                                        <p:cTn id="44" dur="500"/>
                                        <p:tgtEl>
                                          <p:spTgt spid="18"/>
                                        </p:tgtEl>
                                      </p:cBhvr>
                                    </p:animEffect>
                                  </p:childTnLst>
                                </p:cTn>
                              </p:par>
                            </p:childTnLst>
                          </p:cTn>
                        </p:par>
                      </p:childTnLst>
                    </p:cTn>
                  </p:par>
                  <p:par>
                    <p:cTn id="45" fill="hold">
                      <p:stCondLst>
                        <p:cond delay="indefinite"/>
                      </p:stCondLst>
                      <p:childTnLst>
                        <p:par>
                          <p:cTn id="46" fill="hold">
                            <p:stCondLst>
                              <p:cond delay="0"/>
                            </p:stCondLst>
                            <p:childTnLst>
                              <p:par>
                                <p:cTn id="47" presetID="22" presetClass="entr" presetSubtype="8" fill="hold" grpId="0" nodeType="clickEffect">
                                  <p:stCondLst>
                                    <p:cond delay="0"/>
                                  </p:stCondLst>
                                  <p:childTnLst>
                                    <p:set>
                                      <p:cBhvr>
                                        <p:cTn id="48" dur="1" fill="hold">
                                          <p:stCondLst>
                                            <p:cond delay="0"/>
                                          </p:stCondLst>
                                        </p:cTn>
                                        <p:tgtEl>
                                          <p:spTgt spid="14"/>
                                        </p:tgtEl>
                                        <p:attrNameLst>
                                          <p:attrName>style.visibility</p:attrName>
                                        </p:attrNameLst>
                                      </p:cBhvr>
                                      <p:to>
                                        <p:strVal val="visible"/>
                                      </p:to>
                                    </p:set>
                                    <p:animEffect transition="in" filter="wipe(left)">
                                      <p:cBhvr>
                                        <p:cTn id="49" dur="2250"/>
                                        <p:tgtEl>
                                          <p:spTgt spid="14"/>
                                        </p:tgtEl>
                                      </p:cBhvr>
                                    </p:animEffect>
                                  </p:childTnLst>
                                </p:cTn>
                              </p:par>
                            </p:childTnLst>
                          </p:cTn>
                        </p:par>
                        <p:par>
                          <p:cTn id="50" fill="hold">
                            <p:stCondLst>
                              <p:cond delay="2250"/>
                            </p:stCondLst>
                            <p:childTnLst>
                              <p:par>
                                <p:cTn id="51" presetID="22" presetClass="entr" presetSubtype="8" fill="hold" grpId="0" nodeType="afterEffect">
                                  <p:stCondLst>
                                    <p:cond delay="0"/>
                                  </p:stCondLst>
                                  <p:childTnLst>
                                    <p:set>
                                      <p:cBhvr>
                                        <p:cTn id="52" dur="1" fill="hold">
                                          <p:stCondLst>
                                            <p:cond delay="0"/>
                                          </p:stCondLst>
                                        </p:cTn>
                                        <p:tgtEl>
                                          <p:spTgt spid="17"/>
                                        </p:tgtEl>
                                        <p:attrNameLst>
                                          <p:attrName>style.visibility</p:attrName>
                                        </p:attrNameLst>
                                      </p:cBhvr>
                                      <p:to>
                                        <p:strVal val="visible"/>
                                      </p:to>
                                    </p:set>
                                    <p:animEffect transition="in" filter="wipe(left)">
                                      <p:cBhvr>
                                        <p:cTn id="53" dur="500"/>
                                        <p:tgtEl>
                                          <p:spTgt spid="17"/>
                                        </p:tgtEl>
                                      </p:cBhvr>
                                    </p:animEffect>
                                  </p:childTnLst>
                                </p:cTn>
                              </p:par>
                            </p:childTnLst>
                          </p:cTn>
                        </p:par>
                        <p:par>
                          <p:cTn id="54" fill="hold">
                            <p:stCondLst>
                              <p:cond delay="2750"/>
                            </p:stCondLst>
                            <p:childTnLst>
                              <p:par>
                                <p:cTn id="55" presetID="22" presetClass="entr" presetSubtype="1" fill="hold" grpId="0" nodeType="afterEffect">
                                  <p:stCondLst>
                                    <p:cond delay="0"/>
                                  </p:stCondLst>
                                  <p:childTnLst>
                                    <p:set>
                                      <p:cBhvr>
                                        <p:cTn id="56" dur="1" fill="hold">
                                          <p:stCondLst>
                                            <p:cond delay="0"/>
                                          </p:stCondLst>
                                        </p:cTn>
                                        <p:tgtEl>
                                          <p:spTgt spid="15"/>
                                        </p:tgtEl>
                                        <p:attrNameLst>
                                          <p:attrName>style.visibility</p:attrName>
                                        </p:attrNameLst>
                                      </p:cBhvr>
                                      <p:to>
                                        <p:strVal val="visible"/>
                                      </p:to>
                                    </p:set>
                                    <p:animEffect transition="in" filter="wipe(up)">
                                      <p:cBhvr>
                                        <p:cTn id="57" dur="225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9" grpId="0" animBg="1"/>
      <p:bldP spid="13" grpId="0" animBg="1"/>
      <p:bldP spid="14" grpId="0" animBg="1"/>
      <p:bldP spid="15" grpId="0" animBg="1"/>
      <p:bldP spid="16" grpId="0" animBg="1"/>
      <p:bldP spid="17" grpId="0" animBg="1"/>
      <p:bldP spid="18" grpId="0" animBg="1"/>
      <p:bldP spid="19" grpId="0" animBg="1"/>
      <p:bldP spid="22" grpId="0"/>
      <p:bldP spid="3" grpId="0"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xmlns="" val="0"/>
              </a:ext>
            </a:extLst>
          </a:blip>
          <a:stretch>
            <a:fillRect/>
          </a:stretch>
        </p:blipFill>
        <p:spPr>
          <a:xfrm>
            <a:off x="107504" y="65219"/>
            <a:ext cx="8277037" cy="6748157"/>
          </a:xfrm>
        </p:spPr>
      </p:pic>
      <p:sp>
        <p:nvSpPr>
          <p:cNvPr id="5" name="TextBox 4"/>
          <p:cNvSpPr txBox="1"/>
          <p:nvPr/>
        </p:nvSpPr>
        <p:spPr>
          <a:xfrm>
            <a:off x="3234519" y="2046"/>
            <a:ext cx="3456384" cy="2031325"/>
          </a:xfrm>
          <a:prstGeom prst="rect">
            <a:avLst/>
          </a:prstGeom>
          <a:solidFill>
            <a:schemeClr val="accent2"/>
          </a:solidFill>
        </p:spPr>
        <p:txBody>
          <a:bodyPr wrap="square" rtlCol="0">
            <a:spAutoFit/>
          </a:bodyPr>
          <a:lstStyle/>
          <a:p>
            <a:r>
              <a:rPr lang="de-DE" dirty="0" err="1" smtClean="0"/>
              <a:t>Question</a:t>
            </a:r>
            <a:r>
              <a:rPr lang="de-DE" dirty="0" smtClean="0"/>
              <a:t> 1: </a:t>
            </a:r>
            <a:br>
              <a:rPr lang="de-DE" dirty="0" smtClean="0"/>
            </a:br>
            <a:r>
              <a:rPr lang="de-DE" dirty="0" smtClean="0"/>
              <a:t>„Diffusion“ </a:t>
            </a:r>
            <a:r>
              <a:rPr lang="de-DE" dirty="0" err="1" smtClean="0"/>
              <a:t>of</a:t>
            </a:r>
            <a:r>
              <a:rPr lang="de-DE" dirty="0" smtClean="0"/>
              <a:t> Roman </a:t>
            </a:r>
            <a:r>
              <a:rPr lang="de-DE" dirty="0" err="1" smtClean="0"/>
              <a:t>culture</a:t>
            </a:r>
            <a:endParaRPr lang="de-DE" dirty="0" smtClean="0"/>
          </a:p>
          <a:p>
            <a:endParaRPr lang="de-DE" dirty="0" smtClean="0"/>
          </a:p>
          <a:p>
            <a:r>
              <a:rPr lang="de-DE" dirty="0" err="1" smtClean="0">
                <a:solidFill>
                  <a:srgbClr val="FF0000"/>
                </a:solidFill>
              </a:rPr>
              <a:t>Question</a:t>
            </a:r>
            <a:r>
              <a:rPr lang="de-DE" dirty="0" smtClean="0">
                <a:solidFill>
                  <a:srgbClr val="FF0000"/>
                </a:solidFill>
              </a:rPr>
              <a:t> 2:</a:t>
            </a:r>
          </a:p>
          <a:p>
            <a:r>
              <a:rPr lang="de-DE" dirty="0" smtClean="0">
                <a:solidFill>
                  <a:srgbClr val="FF0000"/>
                </a:solidFill>
              </a:rPr>
              <a:t>an </a:t>
            </a:r>
            <a:r>
              <a:rPr lang="de-DE" dirty="0" err="1" smtClean="0">
                <a:solidFill>
                  <a:srgbClr val="FF0000"/>
                </a:solidFill>
              </a:rPr>
              <a:t>increasingly</a:t>
            </a:r>
            <a:r>
              <a:rPr lang="de-DE" dirty="0" smtClean="0">
                <a:solidFill>
                  <a:srgbClr val="FF0000"/>
                </a:solidFill>
              </a:rPr>
              <a:t> „global“ </a:t>
            </a:r>
            <a:r>
              <a:rPr lang="de-DE" dirty="0" err="1" smtClean="0">
                <a:solidFill>
                  <a:srgbClr val="FF0000"/>
                </a:solidFill>
              </a:rPr>
              <a:t>culture</a:t>
            </a:r>
            <a:r>
              <a:rPr lang="de-DE" dirty="0" smtClean="0">
                <a:solidFill>
                  <a:srgbClr val="FF0000"/>
                </a:solidFill>
              </a:rPr>
              <a:t> in </a:t>
            </a:r>
            <a:r>
              <a:rPr lang="de-DE" dirty="0" err="1" smtClean="0">
                <a:solidFill>
                  <a:srgbClr val="FF0000"/>
                </a:solidFill>
              </a:rPr>
              <a:t>the</a:t>
            </a:r>
            <a:r>
              <a:rPr lang="de-DE" dirty="0" smtClean="0">
                <a:solidFill>
                  <a:srgbClr val="FF0000"/>
                </a:solidFill>
              </a:rPr>
              <a:t> Roman Empire ?</a:t>
            </a:r>
            <a:br>
              <a:rPr lang="de-DE" dirty="0" smtClean="0">
                <a:solidFill>
                  <a:srgbClr val="FF0000"/>
                </a:solidFill>
              </a:rPr>
            </a:br>
            <a:endParaRPr lang="en-GB" dirty="0">
              <a:solidFill>
                <a:srgbClr val="FF0000"/>
              </a:solidFill>
            </a:endParaRPr>
          </a:p>
        </p:txBody>
      </p:sp>
      <p:sp>
        <p:nvSpPr>
          <p:cNvPr id="6" name="Freeform 5"/>
          <p:cNvSpPr/>
          <p:nvPr/>
        </p:nvSpPr>
        <p:spPr>
          <a:xfrm>
            <a:off x="2749310" y="2688609"/>
            <a:ext cx="1678674" cy="2006221"/>
          </a:xfrm>
          <a:custGeom>
            <a:avLst/>
            <a:gdLst>
              <a:gd name="connsiteX0" fmla="*/ 805217 w 1678674"/>
              <a:gd name="connsiteY0" fmla="*/ 1003110 h 2006221"/>
              <a:gd name="connsiteX1" fmla="*/ 661916 w 1678674"/>
              <a:gd name="connsiteY1" fmla="*/ 873457 h 2006221"/>
              <a:gd name="connsiteX2" fmla="*/ 580029 w 1678674"/>
              <a:gd name="connsiteY2" fmla="*/ 716507 h 2006221"/>
              <a:gd name="connsiteX3" fmla="*/ 580029 w 1678674"/>
              <a:gd name="connsiteY3" fmla="*/ 614149 h 2006221"/>
              <a:gd name="connsiteX4" fmla="*/ 539086 w 1678674"/>
              <a:gd name="connsiteY4" fmla="*/ 532263 h 2006221"/>
              <a:gd name="connsiteX5" fmla="*/ 457200 w 1678674"/>
              <a:gd name="connsiteY5" fmla="*/ 450376 h 2006221"/>
              <a:gd name="connsiteX6" fmla="*/ 368489 w 1678674"/>
              <a:gd name="connsiteY6" fmla="*/ 443552 h 2006221"/>
              <a:gd name="connsiteX7" fmla="*/ 307074 w 1678674"/>
              <a:gd name="connsiteY7" fmla="*/ 511791 h 2006221"/>
              <a:gd name="connsiteX8" fmla="*/ 197892 w 1678674"/>
              <a:gd name="connsiteY8" fmla="*/ 580030 h 2006221"/>
              <a:gd name="connsiteX9" fmla="*/ 122829 w 1678674"/>
              <a:gd name="connsiteY9" fmla="*/ 607325 h 2006221"/>
              <a:gd name="connsiteX10" fmla="*/ 0 w 1678674"/>
              <a:gd name="connsiteY10" fmla="*/ 320722 h 2006221"/>
              <a:gd name="connsiteX11" fmla="*/ 88710 w 1678674"/>
              <a:gd name="connsiteY11" fmla="*/ 116006 h 2006221"/>
              <a:gd name="connsiteX12" fmla="*/ 348017 w 1678674"/>
              <a:gd name="connsiteY12" fmla="*/ 20472 h 2006221"/>
              <a:gd name="connsiteX13" fmla="*/ 696035 w 1678674"/>
              <a:gd name="connsiteY13" fmla="*/ 0 h 2006221"/>
              <a:gd name="connsiteX14" fmla="*/ 928047 w 1678674"/>
              <a:gd name="connsiteY14" fmla="*/ 6824 h 2006221"/>
              <a:gd name="connsiteX15" fmla="*/ 1057701 w 1678674"/>
              <a:gd name="connsiteY15" fmla="*/ 211540 h 2006221"/>
              <a:gd name="connsiteX16" fmla="*/ 1044053 w 1678674"/>
              <a:gd name="connsiteY16" fmla="*/ 286603 h 2006221"/>
              <a:gd name="connsiteX17" fmla="*/ 893928 w 1678674"/>
              <a:gd name="connsiteY17" fmla="*/ 293427 h 2006221"/>
              <a:gd name="connsiteX18" fmla="*/ 839337 w 1678674"/>
              <a:gd name="connsiteY18" fmla="*/ 327546 h 2006221"/>
              <a:gd name="connsiteX19" fmla="*/ 880280 w 1678674"/>
              <a:gd name="connsiteY19" fmla="*/ 491319 h 2006221"/>
              <a:gd name="connsiteX20" fmla="*/ 900752 w 1678674"/>
              <a:gd name="connsiteY20" fmla="*/ 552734 h 2006221"/>
              <a:gd name="connsiteX21" fmla="*/ 934871 w 1678674"/>
              <a:gd name="connsiteY21" fmla="*/ 607325 h 2006221"/>
              <a:gd name="connsiteX22" fmla="*/ 1037229 w 1678674"/>
              <a:gd name="connsiteY22" fmla="*/ 696036 h 2006221"/>
              <a:gd name="connsiteX23" fmla="*/ 1078173 w 1678674"/>
              <a:gd name="connsiteY23" fmla="*/ 880281 h 2006221"/>
              <a:gd name="connsiteX24" fmla="*/ 1214650 w 1678674"/>
              <a:gd name="connsiteY24" fmla="*/ 1016758 h 2006221"/>
              <a:gd name="connsiteX25" fmla="*/ 1378423 w 1678674"/>
              <a:gd name="connsiteY25" fmla="*/ 1023582 h 2006221"/>
              <a:gd name="connsiteX26" fmla="*/ 1323832 w 1678674"/>
              <a:gd name="connsiteY26" fmla="*/ 1112292 h 2006221"/>
              <a:gd name="connsiteX27" fmla="*/ 1542197 w 1678674"/>
              <a:gd name="connsiteY27" fmla="*/ 1187355 h 2006221"/>
              <a:gd name="connsiteX28" fmla="*/ 1651379 w 1678674"/>
              <a:gd name="connsiteY28" fmla="*/ 1289713 h 2006221"/>
              <a:gd name="connsiteX29" fmla="*/ 1678674 w 1678674"/>
              <a:gd name="connsiteY29" fmla="*/ 1433015 h 2006221"/>
              <a:gd name="connsiteX30" fmla="*/ 1678674 w 1678674"/>
              <a:gd name="connsiteY30" fmla="*/ 1433015 h 2006221"/>
              <a:gd name="connsiteX31" fmla="*/ 1569492 w 1678674"/>
              <a:gd name="connsiteY31" fmla="*/ 1317009 h 2006221"/>
              <a:gd name="connsiteX32" fmla="*/ 1542197 w 1678674"/>
              <a:gd name="connsiteY32" fmla="*/ 1289713 h 2006221"/>
              <a:gd name="connsiteX33" fmla="*/ 1487605 w 1678674"/>
              <a:gd name="connsiteY33" fmla="*/ 1289713 h 2006221"/>
              <a:gd name="connsiteX34" fmla="*/ 1433014 w 1678674"/>
              <a:gd name="connsiteY34" fmla="*/ 1330657 h 2006221"/>
              <a:gd name="connsiteX35" fmla="*/ 1433014 w 1678674"/>
              <a:gd name="connsiteY35" fmla="*/ 1405719 h 2006221"/>
              <a:gd name="connsiteX36" fmla="*/ 1392071 w 1678674"/>
              <a:gd name="connsiteY36" fmla="*/ 1426191 h 2006221"/>
              <a:gd name="connsiteX37" fmla="*/ 1501253 w 1678674"/>
              <a:gd name="connsiteY37" fmla="*/ 1514901 h 2006221"/>
              <a:gd name="connsiteX38" fmla="*/ 1480782 w 1678674"/>
              <a:gd name="connsiteY38" fmla="*/ 1576316 h 2006221"/>
              <a:gd name="connsiteX39" fmla="*/ 1398895 w 1678674"/>
              <a:gd name="connsiteY39" fmla="*/ 1596788 h 2006221"/>
              <a:gd name="connsiteX40" fmla="*/ 1371600 w 1678674"/>
              <a:gd name="connsiteY40" fmla="*/ 1665027 h 2006221"/>
              <a:gd name="connsiteX41" fmla="*/ 1337480 w 1678674"/>
              <a:gd name="connsiteY41" fmla="*/ 1740090 h 2006221"/>
              <a:gd name="connsiteX42" fmla="*/ 1248770 w 1678674"/>
              <a:gd name="connsiteY42" fmla="*/ 1828800 h 2006221"/>
              <a:gd name="connsiteX43" fmla="*/ 1187355 w 1678674"/>
              <a:gd name="connsiteY43" fmla="*/ 1815152 h 2006221"/>
              <a:gd name="connsiteX44" fmla="*/ 1187355 w 1678674"/>
              <a:gd name="connsiteY44" fmla="*/ 1958454 h 2006221"/>
              <a:gd name="connsiteX45" fmla="*/ 1146411 w 1678674"/>
              <a:gd name="connsiteY45" fmla="*/ 2006221 h 2006221"/>
              <a:gd name="connsiteX46" fmla="*/ 1084997 w 1678674"/>
              <a:gd name="connsiteY46" fmla="*/ 1972101 h 2006221"/>
              <a:gd name="connsiteX47" fmla="*/ 1023582 w 1678674"/>
              <a:gd name="connsiteY47" fmla="*/ 1903863 h 2006221"/>
              <a:gd name="connsiteX48" fmla="*/ 934871 w 1678674"/>
              <a:gd name="connsiteY48" fmla="*/ 1856095 h 2006221"/>
              <a:gd name="connsiteX49" fmla="*/ 812041 w 1678674"/>
              <a:gd name="connsiteY49" fmla="*/ 1787857 h 2006221"/>
              <a:gd name="connsiteX50" fmla="*/ 791570 w 1678674"/>
              <a:gd name="connsiteY50" fmla="*/ 1740090 h 2006221"/>
              <a:gd name="connsiteX51" fmla="*/ 825689 w 1678674"/>
              <a:gd name="connsiteY51" fmla="*/ 1685498 h 2006221"/>
              <a:gd name="connsiteX52" fmla="*/ 928047 w 1678674"/>
              <a:gd name="connsiteY52" fmla="*/ 1726442 h 2006221"/>
              <a:gd name="connsiteX53" fmla="*/ 1078173 w 1678674"/>
              <a:gd name="connsiteY53" fmla="*/ 1746913 h 2006221"/>
              <a:gd name="connsiteX54" fmla="*/ 1194179 w 1678674"/>
              <a:gd name="connsiteY54" fmla="*/ 1733266 h 2006221"/>
              <a:gd name="connsiteX55" fmla="*/ 1310185 w 1678674"/>
              <a:gd name="connsiteY55" fmla="*/ 1678675 h 2006221"/>
              <a:gd name="connsiteX56" fmla="*/ 1371600 w 1678674"/>
              <a:gd name="connsiteY56" fmla="*/ 1610436 h 2006221"/>
              <a:gd name="connsiteX57" fmla="*/ 1337480 w 1678674"/>
              <a:gd name="connsiteY57" fmla="*/ 1521725 h 2006221"/>
              <a:gd name="connsiteX58" fmla="*/ 1310185 w 1678674"/>
              <a:gd name="connsiteY58" fmla="*/ 1405719 h 2006221"/>
              <a:gd name="connsiteX59" fmla="*/ 1221474 w 1678674"/>
              <a:gd name="connsiteY59" fmla="*/ 1330657 h 2006221"/>
              <a:gd name="connsiteX60" fmla="*/ 1091820 w 1678674"/>
              <a:gd name="connsiteY60" fmla="*/ 1221475 h 2006221"/>
              <a:gd name="connsiteX61" fmla="*/ 989462 w 1678674"/>
              <a:gd name="connsiteY61" fmla="*/ 1119116 h 2006221"/>
              <a:gd name="connsiteX62" fmla="*/ 805217 w 1678674"/>
              <a:gd name="connsiteY62" fmla="*/ 1003110 h 2006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Lst>
            <a:rect l="l" t="t" r="r" b="b"/>
            <a:pathLst>
              <a:path w="1678674" h="2006221">
                <a:moveTo>
                  <a:pt x="805217" y="1003110"/>
                </a:moveTo>
                <a:lnTo>
                  <a:pt x="661916" y="873457"/>
                </a:lnTo>
                <a:lnTo>
                  <a:pt x="580029" y="716507"/>
                </a:lnTo>
                <a:lnTo>
                  <a:pt x="580029" y="614149"/>
                </a:lnTo>
                <a:lnTo>
                  <a:pt x="539086" y="532263"/>
                </a:lnTo>
                <a:lnTo>
                  <a:pt x="457200" y="450376"/>
                </a:lnTo>
                <a:lnTo>
                  <a:pt x="368489" y="443552"/>
                </a:lnTo>
                <a:lnTo>
                  <a:pt x="307074" y="511791"/>
                </a:lnTo>
                <a:lnTo>
                  <a:pt x="197892" y="580030"/>
                </a:lnTo>
                <a:lnTo>
                  <a:pt x="122829" y="607325"/>
                </a:lnTo>
                <a:lnTo>
                  <a:pt x="0" y="320722"/>
                </a:lnTo>
                <a:lnTo>
                  <a:pt x="88710" y="116006"/>
                </a:lnTo>
                <a:lnTo>
                  <a:pt x="348017" y="20472"/>
                </a:lnTo>
                <a:lnTo>
                  <a:pt x="696035" y="0"/>
                </a:lnTo>
                <a:lnTo>
                  <a:pt x="928047" y="6824"/>
                </a:lnTo>
                <a:lnTo>
                  <a:pt x="1057701" y="211540"/>
                </a:lnTo>
                <a:lnTo>
                  <a:pt x="1044053" y="286603"/>
                </a:lnTo>
                <a:lnTo>
                  <a:pt x="893928" y="293427"/>
                </a:lnTo>
                <a:lnTo>
                  <a:pt x="839337" y="327546"/>
                </a:lnTo>
                <a:lnTo>
                  <a:pt x="880280" y="491319"/>
                </a:lnTo>
                <a:lnTo>
                  <a:pt x="900752" y="552734"/>
                </a:lnTo>
                <a:lnTo>
                  <a:pt x="934871" y="607325"/>
                </a:lnTo>
                <a:lnTo>
                  <a:pt x="1037229" y="696036"/>
                </a:lnTo>
                <a:lnTo>
                  <a:pt x="1078173" y="880281"/>
                </a:lnTo>
                <a:lnTo>
                  <a:pt x="1214650" y="1016758"/>
                </a:lnTo>
                <a:lnTo>
                  <a:pt x="1378423" y="1023582"/>
                </a:lnTo>
                <a:lnTo>
                  <a:pt x="1323832" y="1112292"/>
                </a:lnTo>
                <a:lnTo>
                  <a:pt x="1542197" y="1187355"/>
                </a:lnTo>
                <a:lnTo>
                  <a:pt x="1651379" y="1289713"/>
                </a:lnTo>
                <a:lnTo>
                  <a:pt x="1678674" y="1433015"/>
                </a:lnTo>
                <a:lnTo>
                  <a:pt x="1678674" y="1433015"/>
                </a:lnTo>
                <a:lnTo>
                  <a:pt x="1569492" y="1317009"/>
                </a:lnTo>
                <a:lnTo>
                  <a:pt x="1542197" y="1289713"/>
                </a:lnTo>
                <a:lnTo>
                  <a:pt x="1487605" y="1289713"/>
                </a:lnTo>
                <a:lnTo>
                  <a:pt x="1433014" y="1330657"/>
                </a:lnTo>
                <a:lnTo>
                  <a:pt x="1433014" y="1405719"/>
                </a:lnTo>
                <a:lnTo>
                  <a:pt x="1392071" y="1426191"/>
                </a:lnTo>
                <a:lnTo>
                  <a:pt x="1501253" y="1514901"/>
                </a:lnTo>
                <a:lnTo>
                  <a:pt x="1480782" y="1576316"/>
                </a:lnTo>
                <a:lnTo>
                  <a:pt x="1398895" y="1596788"/>
                </a:lnTo>
                <a:lnTo>
                  <a:pt x="1371600" y="1665027"/>
                </a:lnTo>
                <a:lnTo>
                  <a:pt x="1337480" y="1740090"/>
                </a:lnTo>
                <a:lnTo>
                  <a:pt x="1248770" y="1828800"/>
                </a:lnTo>
                <a:lnTo>
                  <a:pt x="1187355" y="1815152"/>
                </a:lnTo>
                <a:lnTo>
                  <a:pt x="1187355" y="1958454"/>
                </a:lnTo>
                <a:lnTo>
                  <a:pt x="1146411" y="2006221"/>
                </a:lnTo>
                <a:lnTo>
                  <a:pt x="1084997" y="1972101"/>
                </a:lnTo>
                <a:lnTo>
                  <a:pt x="1023582" y="1903863"/>
                </a:lnTo>
                <a:lnTo>
                  <a:pt x="934871" y="1856095"/>
                </a:lnTo>
                <a:lnTo>
                  <a:pt x="812041" y="1787857"/>
                </a:lnTo>
                <a:lnTo>
                  <a:pt x="791570" y="1740090"/>
                </a:lnTo>
                <a:lnTo>
                  <a:pt x="825689" y="1685498"/>
                </a:lnTo>
                <a:lnTo>
                  <a:pt x="928047" y="1726442"/>
                </a:lnTo>
                <a:lnTo>
                  <a:pt x="1078173" y="1746913"/>
                </a:lnTo>
                <a:lnTo>
                  <a:pt x="1194179" y="1733266"/>
                </a:lnTo>
                <a:lnTo>
                  <a:pt x="1310185" y="1678675"/>
                </a:lnTo>
                <a:lnTo>
                  <a:pt x="1371600" y="1610436"/>
                </a:lnTo>
                <a:lnTo>
                  <a:pt x="1337480" y="1521725"/>
                </a:lnTo>
                <a:lnTo>
                  <a:pt x="1310185" y="1405719"/>
                </a:lnTo>
                <a:lnTo>
                  <a:pt x="1221474" y="1330657"/>
                </a:lnTo>
                <a:lnTo>
                  <a:pt x="1091820" y="1221475"/>
                </a:lnTo>
                <a:lnTo>
                  <a:pt x="989462" y="1119116"/>
                </a:lnTo>
                <a:lnTo>
                  <a:pt x="805217" y="1003110"/>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Freeform 6"/>
          <p:cNvSpPr/>
          <p:nvPr/>
        </p:nvSpPr>
        <p:spPr>
          <a:xfrm>
            <a:off x="409433" y="1665027"/>
            <a:ext cx="2415654" cy="2586251"/>
          </a:xfrm>
          <a:custGeom>
            <a:avLst/>
            <a:gdLst>
              <a:gd name="connsiteX0" fmla="*/ 2415654 w 2415654"/>
              <a:gd name="connsiteY0" fmla="*/ 1678674 h 2586251"/>
              <a:gd name="connsiteX1" fmla="*/ 2231409 w 2415654"/>
              <a:gd name="connsiteY1" fmla="*/ 1610436 h 2586251"/>
              <a:gd name="connsiteX2" fmla="*/ 2053988 w 2415654"/>
              <a:gd name="connsiteY2" fmla="*/ 1542197 h 2586251"/>
              <a:gd name="connsiteX3" fmla="*/ 1931158 w 2415654"/>
              <a:gd name="connsiteY3" fmla="*/ 1637731 h 2586251"/>
              <a:gd name="connsiteX4" fmla="*/ 1910686 w 2415654"/>
              <a:gd name="connsiteY4" fmla="*/ 1794680 h 2586251"/>
              <a:gd name="connsiteX5" fmla="*/ 1856095 w 2415654"/>
              <a:gd name="connsiteY5" fmla="*/ 1869743 h 2586251"/>
              <a:gd name="connsiteX6" fmla="*/ 1692322 w 2415654"/>
              <a:gd name="connsiteY6" fmla="*/ 1903863 h 2586251"/>
              <a:gd name="connsiteX7" fmla="*/ 1535373 w 2415654"/>
              <a:gd name="connsiteY7" fmla="*/ 1965277 h 2586251"/>
              <a:gd name="connsiteX8" fmla="*/ 1337480 w 2415654"/>
              <a:gd name="connsiteY8" fmla="*/ 2129051 h 2586251"/>
              <a:gd name="connsiteX9" fmla="*/ 1337480 w 2415654"/>
              <a:gd name="connsiteY9" fmla="*/ 2129051 h 2586251"/>
              <a:gd name="connsiteX10" fmla="*/ 1364776 w 2415654"/>
              <a:gd name="connsiteY10" fmla="*/ 2340591 h 2586251"/>
              <a:gd name="connsiteX11" fmla="*/ 1228298 w 2415654"/>
              <a:gd name="connsiteY11" fmla="*/ 2381534 h 2586251"/>
              <a:gd name="connsiteX12" fmla="*/ 1153236 w 2415654"/>
              <a:gd name="connsiteY12" fmla="*/ 2477069 h 2586251"/>
              <a:gd name="connsiteX13" fmla="*/ 1023582 w 2415654"/>
              <a:gd name="connsiteY13" fmla="*/ 2490716 h 2586251"/>
              <a:gd name="connsiteX14" fmla="*/ 975815 w 2415654"/>
              <a:gd name="connsiteY14" fmla="*/ 2586251 h 2586251"/>
              <a:gd name="connsiteX15" fmla="*/ 975815 w 2415654"/>
              <a:gd name="connsiteY15" fmla="*/ 2586251 h 2586251"/>
              <a:gd name="connsiteX16" fmla="*/ 859809 w 2415654"/>
              <a:gd name="connsiteY16" fmla="*/ 2579427 h 2586251"/>
              <a:gd name="connsiteX17" fmla="*/ 757451 w 2415654"/>
              <a:gd name="connsiteY17" fmla="*/ 2531660 h 2586251"/>
              <a:gd name="connsiteX18" fmla="*/ 614149 w 2415654"/>
              <a:gd name="connsiteY18" fmla="*/ 2497540 h 2586251"/>
              <a:gd name="connsiteX19" fmla="*/ 552734 w 2415654"/>
              <a:gd name="connsiteY19" fmla="*/ 2497540 h 2586251"/>
              <a:gd name="connsiteX20" fmla="*/ 491319 w 2415654"/>
              <a:gd name="connsiteY20" fmla="*/ 2538483 h 2586251"/>
              <a:gd name="connsiteX21" fmla="*/ 409433 w 2415654"/>
              <a:gd name="connsiteY21" fmla="*/ 2579427 h 2586251"/>
              <a:gd name="connsiteX22" fmla="*/ 409433 w 2415654"/>
              <a:gd name="connsiteY22" fmla="*/ 2579427 h 2586251"/>
              <a:gd name="connsiteX23" fmla="*/ 327546 w 2415654"/>
              <a:gd name="connsiteY23" fmla="*/ 2531660 h 2586251"/>
              <a:gd name="connsiteX24" fmla="*/ 334370 w 2415654"/>
              <a:gd name="connsiteY24" fmla="*/ 2436125 h 2586251"/>
              <a:gd name="connsiteX25" fmla="*/ 313898 w 2415654"/>
              <a:gd name="connsiteY25" fmla="*/ 2333767 h 2586251"/>
              <a:gd name="connsiteX26" fmla="*/ 170597 w 2415654"/>
              <a:gd name="connsiteY26" fmla="*/ 2265528 h 2586251"/>
              <a:gd name="connsiteX27" fmla="*/ 88710 w 2415654"/>
              <a:gd name="connsiteY27" fmla="*/ 2251880 h 2586251"/>
              <a:gd name="connsiteX28" fmla="*/ 0 w 2415654"/>
              <a:gd name="connsiteY28" fmla="*/ 2224585 h 2586251"/>
              <a:gd name="connsiteX29" fmla="*/ 88710 w 2415654"/>
              <a:gd name="connsiteY29" fmla="*/ 2094931 h 2586251"/>
              <a:gd name="connsiteX30" fmla="*/ 95534 w 2415654"/>
              <a:gd name="connsiteY30" fmla="*/ 1999397 h 2586251"/>
              <a:gd name="connsiteX31" fmla="*/ 95534 w 2415654"/>
              <a:gd name="connsiteY31" fmla="*/ 1999397 h 2586251"/>
              <a:gd name="connsiteX32" fmla="*/ 75063 w 2415654"/>
              <a:gd name="connsiteY32" fmla="*/ 1965277 h 2586251"/>
              <a:gd name="connsiteX33" fmla="*/ 54591 w 2415654"/>
              <a:gd name="connsiteY33" fmla="*/ 1897039 h 2586251"/>
              <a:gd name="connsiteX34" fmla="*/ 27295 w 2415654"/>
              <a:gd name="connsiteY34" fmla="*/ 1890215 h 2586251"/>
              <a:gd name="connsiteX35" fmla="*/ 143301 w 2415654"/>
              <a:gd name="connsiteY35" fmla="*/ 1712794 h 2586251"/>
              <a:gd name="connsiteX36" fmla="*/ 293427 w 2415654"/>
              <a:gd name="connsiteY36" fmla="*/ 1542197 h 2586251"/>
              <a:gd name="connsiteX37" fmla="*/ 286603 w 2415654"/>
              <a:gd name="connsiteY37" fmla="*/ 1357952 h 2586251"/>
              <a:gd name="connsiteX38" fmla="*/ 348018 w 2415654"/>
              <a:gd name="connsiteY38" fmla="*/ 1255594 h 2586251"/>
              <a:gd name="connsiteX39" fmla="*/ 348018 w 2415654"/>
              <a:gd name="connsiteY39" fmla="*/ 1105469 h 2586251"/>
              <a:gd name="connsiteX40" fmla="*/ 423080 w 2415654"/>
              <a:gd name="connsiteY40" fmla="*/ 1078173 h 2586251"/>
              <a:gd name="connsiteX41" fmla="*/ 532263 w 2415654"/>
              <a:gd name="connsiteY41" fmla="*/ 1064525 h 2586251"/>
              <a:gd name="connsiteX42" fmla="*/ 750627 w 2415654"/>
              <a:gd name="connsiteY42" fmla="*/ 1187355 h 2586251"/>
              <a:gd name="connsiteX43" fmla="*/ 866633 w 2415654"/>
              <a:gd name="connsiteY43" fmla="*/ 1255594 h 2586251"/>
              <a:gd name="connsiteX44" fmla="*/ 1023582 w 2415654"/>
              <a:gd name="connsiteY44" fmla="*/ 1310185 h 2586251"/>
              <a:gd name="connsiteX45" fmla="*/ 1139588 w 2415654"/>
              <a:gd name="connsiteY45" fmla="*/ 1337480 h 2586251"/>
              <a:gd name="connsiteX46" fmla="*/ 1241946 w 2415654"/>
              <a:gd name="connsiteY46" fmla="*/ 1385248 h 2586251"/>
              <a:gd name="connsiteX47" fmla="*/ 1351128 w 2415654"/>
              <a:gd name="connsiteY47" fmla="*/ 1385248 h 2586251"/>
              <a:gd name="connsiteX48" fmla="*/ 1412543 w 2415654"/>
              <a:gd name="connsiteY48" fmla="*/ 1276066 h 2586251"/>
              <a:gd name="connsiteX49" fmla="*/ 1514901 w 2415654"/>
              <a:gd name="connsiteY49" fmla="*/ 1050877 h 2586251"/>
              <a:gd name="connsiteX50" fmla="*/ 1542197 w 2415654"/>
              <a:gd name="connsiteY50" fmla="*/ 907576 h 2586251"/>
              <a:gd name="connsiteX51" fmla="*/ 1473958 w 2415654"/>
              <a:gd name="connsiteY51" fmla="*/ 825689 h 2586251"/>
              <a:gd name="connsiteX52" fmla="*/ 1439839 w 2415654"/>
              <a:gd name="connsiteY52" fmla="*/ 743803 h 2586251"/>
              <a:gd name="connsiteX53" fmla="*/ 1467134 w 2415654"/>
              <a:gd name="connsiteY53" fmla="*/ 675564 h 2586251"/>
              <a:gd name="connsiteX54" fmla="*/ 1378424 w 2415654"/>
              <a:gd name="connsiteY54" fmla="*/ 566382 h 2586251"/>
              <a:gd name="connsiteX55" fmla="*/ 1269242 w 2415654"/>
              <a:gd name="connsiteY55" fmla="*/ 484495 h 2586251"/>
              <a:gd name="connsiteX56" fmla="*/ 1194179 w 2415654"/>
              <a:gd name="connsiteY56" fmla="*/ 436728 h 2586251"/>
              <a:gd name="connsiteX57" fmla="*/ 1207827 w 2415654"/>
              <a:gd name="connsiteY57" fmla="*/ 354842 h 2586251"/>
              <a:gd name="connsiteX58" fmla="*/ 1269242 w 2415654"/>
              <a:gd name="connsiteY58" fmla="*/ 327546 h 2586251"/>
              <a:gd name="connsiteX59" fmla="*/ 1385248 w 2415654"/>
              <a:gd name="connsiteY59" fmla="*/ 334370 h 2586251"/>
              <a:gd name="connsiteX60" fmla="*/ 1467134 w 2415654"/>
              <a:gd name="connsiteY60" fmla="*/ 361666 h 2586251"/>
              <a:gd name="connsiteX61" fmla="*/ 1467134 w 2415654"/>
              <a:gd name="connsiteY61" fmla="*/ 361666 h 2586251"/>
              <a:gd name="connsiteX62" fmla="*/ 1678674 w 2415654"/>
              <a:gd name="connsiteY62" fmla="*/ 450376 h 2586251"/>
              <a:gd name="connsiteX63" fmla="*/ 1624083 w 2415654"/>
              <a:gd name="connsiteY63" fmla="*/ 293427 h 2586251"/>
              <a:gd name="connsiteX64" fmla="*/ 1617260 w 2415654"/>
              <a:gd name="connsiteY64" fmla="*/ 245660 h 2586251"/>
              <a:gd name="connsiteX65" fmla="*/ 1617260 w 2415654"/>
              <a:gd name="connsiteY65" fmla="*/ 245660 h 2586251"/>
              <a:gd name="connsiteX66" fmla="*/ 1719618 w 2415654"/>
              <a:gd name="connsiteY66" fmla="*/ 313898 h 2586251"/>
              <a:gd name="connsiteX67" fmla="*/ 1828800 w 2415654"/>
              <a:gd name="connsiteY67" fmla="*/ 348018 h 2586251"/>
              <a:gd name="connsiteX68" fmla="*/ 1999397 w 2415654"/>
              <a:gd name="connsiteY68" fmla="*/ 272955 h 2586251"/>
              <a:gd name="connsiteX69" fmla="*/ 2047164 w 2415654"/>
              <a:gd name="connsiteY69" fmla="*/ 218364 h 2586251"/>
              <a:gd name="connsiteX70" fmla="*/ 2094931 w 2415654"/>
              <a:gd name="connsiteY70" fmla="*/ 122830 h 2586251"/>
              <a:gd name="connsiteX71" fmla="*/ 2292824 w 2415654"/>
              <a:gd name="connsiteY71" fmla="*/ 61415 h 2586251"/>
              <a:gd name="connsiteX72" fmla="*/ 2415654 w 2415654"/>
              <a:gd name="connsiteY72" fmla="*/ 0 h 25862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2415654" h="2586251">
                <a:moveTo>
                  <a:pt x="2415654" y="1678674"/>
                </a:moveTo>
                <a:lnTo>
                  <a:pt x="2231409" y="1610436"/>
                </a:lnTo>
                <a:lnTo>
                  <a:pt x="2053988" y="1542197"/>
                </a:lnTo>
                <a:lnTo>
                  <a:pt x="1931158" y="1637731"/>
                </a:lnTo>
                <a:lnTo>
                  <a:pt x="1910686" y="1794680"/>
                </a:lnTo>
                <a:lnTo>
                  <a:pt x="1856095" y="1869743"/>
                </a:lnTo>
                <a:lnTo>
                  <a:pt x="1692322" y="1903863"/>
                </a:lnTo>
                <a:lnTo>
                  <a:pt x="1535373" y="1965277"/>
                </a:lnTo>
                <a:lnTo>
                  <a:pt x="1337480" y="2129051"/>
                </a:lnTo>
                <a:lnTo>
                  <a:pt x="1337480" y="2129051"/>
                </a:lnTo>
                <a:lnTo>
                  <a:pt x="1364776" y="2340591"/>
                </a:lnTo>
                <a:lnTo>
                  <a:pt x="1228298" y="2381534"/>
                </a:lnTo>
                <a:lnTo>
                  <a:pt x="1153236" y="2477069"/>
                </a:lnTo>
                <a:lnTo>
                  <a:pt x="1023582" y="2490716"/>
                </a:lnTo>
                <a:lnTo>
                  <a:pt x="975815" y="2586251"/>
                </a:lnTo>
                <a:lnTo>
                  <a:pt x="975815" y="2586251"/>
                </a:lnTo>
                <a:lnTo>
                  <a:pt x="859809" y="2579427"/>
                </a:lnTo>
                <a:lnTo>
                  <a:pt x="757451" y="2531660"/>
                </a:lnTo>
                <a:lnTo>
                  <a:pt x="614149" y="2497540"/>
                </a:lnTo>
                <a:lnTo>
                  <a:pt x="552734" y="2497540"/>
                </a:lnTo>
                <a:lnTo>
                  <a:pt x="491319" y="2538483"/>
                </a:lnTo>
                <a:lnTo>
                  <a:pt x="409433" y="2579427"/>
                </a:lnTo>
                <a:lnTo>
                  <a:pt x="409433" y="2579427"/>
                </a:lnTo>
                <a:lnTo>
                  <a:pt x="327546" y="2531660"/>
                </a:lnTo>
                <a:lnTo>
                  <a:pt x="334370" y="2436125"/>
                </a:lnTo>
                <a:lnTo>
                  <a:pt x="313898" y="2333767"/>
                </a:lnTo>
                <a:lnTo>
                  <a:pt x="170597" y="2265528"/>
                </a:lnTo>
                <a:lnTo>
                  <a:pt x="88710" y="2251880"/>
                </a:lnTo>
                <a:lnTo>
                  <a:pt x="0" y="2224585"/>
                </a:lnTo>
                <a:lnTo>
                  <a:pt x="88710" y="2094931"/>
                </a:lnTo>
                <a:lnTo>
                  <a:pt x="95534" y="1999397"/>
                </a:lnTo>
                <a:lnTo>
                  <a:pt x="95534" y="1999397"/>
                </a:lnTo>
                <a:lnTo>
                  <a:pt x="75063" y="1965277"/>
                </a:lnTo>
                <a:lnTo>
                  <a:pt x="54591" y="1897039"/>
                </a:lnTo>
                <a:lnTo>
                  <a:pt x="27295" y="1890215"/>
                </a:lnTo>
                <a:lnTo>
                  <a:pt x="143301" y="1712794"/>
                </a:lnTo>
                <a:lnTo>
                  <a:pt x="293427" y="1542197"/>
                </a:lnTo>
                <a:lnTo>
                  <a:pt x="286603" y="1357952"/>
                </a:lnTo>
                <a:lnTo>
                  <a:pt x="348018" y="1255594"/>
                </a:lnTo>
                <a:lnTo>
                  <a:pt x="348018" y="1105469"/>
                </a:lnTo>
                <a:lnTo>
                  <a:pt x="423080" y="1078173"/>
                </a:lnTo>
                <a:lnTo>
                  <a:pt x="532263" y="1064525"/>
                </a:lnTo>
                <a:lnTo>
                  <a:pt x="750627" y="1187355"/>
                </a:lnTo>
                <a:lnTo>
                  <a:pt x="866633" y="1255594"/>
                </a:lnTo>
                <a:lnTo>
                  <a:pt x="1023582" y="1310185"/>
                </a:lnTo>
                <a:lnTo>
                  <a:pt x="1139588" y="1337480"/>
                </a:lnTo>
                <a:lnTo>
                  <a:pt x="1241946" y="1385248"/>
                </a:lnTo>
                <a:lnTo>
                  <a:pt x="1351128" y="1385248"/>
                </a:lnTo>
                <a:lnTo>
                  <a:pt x="1412543" y="1276066"/>
                </a:lnTo>
                <a:lnTo>
                  <a:pt x="1514901" y="1050877"/>
                </a:lnTo>
                <a:lnTo>
                  <a:pt x="1542197" y="907576"/>
                </a:lnTo>
                <a:lnTo>
                  <a:pt x="1473958" y="825689"/>
                </a:lnTo>
                <a:lnTo>
                  <a:pt x="1439839" y="743803"/>
                </a:lnTo>
                <a:lnTo>
                  <a:pt x="1467134" y="675564"/>
                </a:lnTo>
                <a:lnTo>
                  <a:pt x="1378424" y="566382"/>
                </a:lnTo>
                <a:lnTo>
                  <a:pt x="1269242" y="484495"/>
                </a:lnTo>
                <a:lnTo>
                  <a:pt x="1194179" y="436728"/>
                </a:lnTo>
                <a:lnTo>
                  <a:pt x="1207827" y="354842"/>
                </a:lnTo>
                <a:lnTo>
                  <a:pt x="1269242" y="327546"/>
                </a:lnTo>
                <a:lnTo>
                  <a:pt x="1385248" y="334370"/>
                </a:lnTo>
                <a:lnTo>
                  <a:pt x="1467134" y="361666"/>
                </a:lnTo>
                <a:lnTo>
                  <a:pt x="1467134" y="361666"/>
                </a:lnTo>
                <a:lnTo>
                  <a:pt x="1678674" y="450376"/>
                </a:lnTo>
                <a:lnTo>
                  <a:pt x="1624083" y="293427"/>
                </a:lnTo>
                <a:lnTo>
                  <a:pt x="1617260" y="245660"/>
                </a:lnTo>
                <a:lnTo>
                  <a:pt x="1617260" y="245660"/>
                </a:lnTo>
                <a:lnTo>
                  <a:pt x="1719618" y="313898"/>
                </a:lnTo>
                <a:lnTo>
                  <a:pt x="1828800" y="348018"/>
                </a:lnTo>
                <a:lnTo>
                  <a:pt x="1999397" y="272955"/>
                </a:lnTo>
                <a:lnTo>
                  <a:pt x="2047164" y="218364"/>
                </a:lnTo>
                <a:lnTo>
                  <a:pt x="2094931" y="122830"/>
                </a:lnTo>
                <a:lnTo>
                  <a:pt x="2292824" y="61415"/>
                </a:lnTo>
                <a:lnTo>
                  <a:pt x="2415654" y="0"/>
                </a:lnTo>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Freeform 7"/>
          <p:cNvSpPr/>
          <p:nvPr/>
        </p:nvSpPr>
        <p:spPr>
          <a:xfrm>
            <a:off x="2831910" y="1599807"/>
            <a:ext cx="3186753" cy="3125337"/>
          </a:xfrm>
          <a:custGeom>
            <a:avLst/>
            <a:gdLst>
              <a:gd name="connsiteX0" fmla="*/ 6824 w 3186753"/>
              <a:gd name="connsiteY0" fmla="*/ 0 h 3125337"/>
              <a:gd name="connsiteX1" fmla="*/ 0 w 3186753"/>
              <a:gd name="connsiteY1" fmla="*/ 313898 h 3125337"/>
              <a:gd name="connsiteX2" fmla="*/ 13648 w 3186753"/>
              <a:gd name="connsiteY2" fmla="*/ 1139588 h 3125337"/>
              <a:gd name="connsiteX3" fmla="*/ 518615 w 3186753"/>
              <a:gd name="connsiteY3" fmla="*/ 1078173 h 3125337"/>
              <a:gd name="connsiteX4" fmla="*/ 859809 w 3186753"/>
              <a:gd name="connsiteY4" fmla="*/ 1057701 h 3125337"/>
              <a:gd name="connsiteX5" fmla="*/ 907577 w 3186753"/>
              <a:gd name="connsiteY5" fmla="*/ 1105468 h 3125337"/>
              <a:gd name="connsiteX6" fmla="*/ 982639 w 3186753"/>
              <a:gd name="connsiteY6" fmla="*/ 1337480 h 3125337"/>
              <a:gd name="connsiteX7" fmla="*/ 1003111 w 3186753"/>
              <a:gd name="connsiteY7" fmla="*/ 1562668 h 3125337"/>
              <a:gd name="connsiteX8" fmla="*/ 1119117 w 3186753"/>
              <a:gd name="connsiteY8" fmla="*/ 1433015 h 3125337"/>
              <a:gd name="connsiteX9" fmla="*/ 1173708 w 3186753"/>
              <a:gd name="connsiteY9" fmla="*/ 1692322 h 3125337"/>
              <a:gd name="connsiteX10" fmla="*/ 1405720 w 3186753"/>
              <a:gd name="connsiteY10" fmla="*/ 1849271 h 3125337"/>
              <a:gd name="connsiteX11" fmla="*/ 1692323 w 3186753"/>
              <a:gd name="connsiteY11" fmla="*/ 2047164 h 3125337"/>
              <a:gd name="connsiteX12" fmla="*/ 1753738 w 3186753"/>
              <a:gd name="connsiteY12" fmla="*/ 2272352 h 3125337"/>
              <a:gd name="connsiteX13" fmla="*/ 1787857 w 3186753"/>
              <a:gd name="connsiteY13" fmla="*/ 2449773 h 3125337"/>
              <a:gd name="connsiteX14" fmla="*/ 1937983 w 3186753"/>
              <a:gd name="connsiteY14" fmla="*/ 2634018 h 3125337"/>
              <a:gd name="connsiteX15" fmla="*/ 2006221 w 3186753"/>
              <a:gd name="connsiteY15" fmla="*/ 2777319 h 3125337"/>
              <a:gd name="connsiteX16" fmla="*/ 2006221 w 3186753"/>
              <a:gd name="connsiteY16" fmla="*/ 2886501 h 3125337"/>
              <a:gd name="connsiteX17" fmla="*/ 2094932 w 3186753"/>
              <a:gd name="connsiteY17" fmla="*/ 2995683 h 3125337"/>
              <a:gd name="connsiteX18" fmla="*/ 2108580 w 3186753"/>
              <a:gd name="connsiteY18" fmla="*/ 3098042 h 3125337"/>
              <a:gd name="connsiteX19" fmla="*/ 2156347 w 3186753"/>
              <a:gd name="connsiteY19" fmla="*/ 3036627 h 3125337"/>
              <a:gd name="connsiteX20" fmla="*/ 2190466 w 3186753"/>
              <a:gd name="connsiteY20" fmla="*/ 3125337 h 3125337"/>
              <a:gd name="connsiteX21" fmla="*/ 2231409 w 3186753"/>
              <a:gd name="connsiteY21" fmla="*/ 3104865 h 3125337"/>
              <a:gd name="connsiteX22" fmla="*/ 2299648 w 3186753"/>
              <a:gd name="connsiteY22" fmla="*/ 3125337 h 3125337"/>
              <a:gd name="connsiteX23" fmla="*/ 2313296 w 3186753"/>
              <a:gd name="connsiteY23" fmla="*/ 3029803 h 3125337"/>
              <a:gd name="connsiteX24" fmla="*/ 2251881 w 3186753"/>
              <a:gd name="connsiteY24" fmla="*/ 2954740 h 3125337"/>
              <a:gd name="connsiteX25" fmla="*/ 2408830 w 3186753"/>
              <a:gd name="connsiteY25" fmla="*/ 2913797 h 3125337"/>
              <a:gd name="connsiteX26" fmla="*/ 2442950 w 3186753"/>
              <a:gd name="connsiteY26" fmla="*/ 2845558 h 3125337"/>
              <a:gd name="connsiteX27" fmla="*/ 2354239 w 3186753"/>
              <a:gd name="connsiteY27" fmla="*/ 2715904 h 3125337"/>
              <a:gd name="connsiteX28" fmla="*/ 2265529 w 3186753"/>
              <a:gd name="connsiteY28" fmla="*/ 2558955 h 3125337"/>
              <a:gd name="connsiteX29" fmla="*/ 2224586 w 3186753"/>
              <a:gd name="connsiteY29" fmla="*/ 2402006 h 3125337"/>
              <a:gd name="connsiteX30" fmla="*/ 2279177 w 3186753"/>
              <a:gd name="connsiteY30" fmla="*/ 2340591 h 3125337"/>
              <a:gd name="connsiteX31" fmla="*/ 2354239 w 3186753"/>
              <a:gd name="connsiteY31" fmla="*/ 2442949 h 3125337"/>
              <a:gd name="connsiteX32" fmla="*/ 2436126 w 3186753"/>
              <a:gd name="connsiteY32" fmla="*/ 2361063 h 3125337"/>
              <a:gd name="connsiteX33" fmla="*/ 2456597 w 3186753"/>
              <a:gd name="connsiteY33" fmla="*/ 2306471 h 3125337"/>
              <a:gd name="connsiteX34" fmla="*/ 2654490 w 3186753"/>
              <a:gd name="connsiteY34" fmla="*/ 2258704 h 3125337"/>
              <a:gd name="connsiteX35" fmla="*/ 2736377 w 3186753"/>
              <a:gd name="connsiteY35" fmla="*/ 2361063 h 3125337"/>
              <a:gd name="connsiteX36" fmla="*/ 2982036 w 3186753"/>
              <a:gd name="connsiteY36" fmla="*/ 2210937 h 3125337"/>
              <a:gd name="connsiteX37" fmla="*/ 3166281 w 3186753"/>
              <a:gd name="connsiteY37" fmla="*/ 2217761 h 3125337"/>
              <a:gd name="connsiteX38" fmla="*/ 3186753 w 3186753"/>
              <a:gd name="connsiteY38" fmla="*/ 2169994 h 3125337"/>
              <a:gd name="connsiteX39" fmla="*/ 3029803 w 3186753"/>
              <a:gd name="connsiteY39" fmla="*/ 2149522 h 3125337"/>
              <a:gd name="connsiteX40" fmla="*/ 2941093 w 3186753"/>
              <a:gd name="connsiteY40" fmla="*/ 2026692 h 3125337"/>
              <a:gd name="connsiteX41" fmla="*/ 2872854 w 3186753"/>
              <a:gd name="connsiteY41" fmla="*/ 1931158 h 3125337"/>
              <a:gd name="connsiteX42" fmla="*/ 3016156 w 3186753"/>
              <a:gd name="connsiteY42" fmla="*/ 1767385 h 3125337"/>
              <a:gd name="connsiteX43" fmla="*/ 3036627 w 3186753"/>
              <a:gd name="connsiteY43" fmla="*/ 1637731 h 3125337"/>
              <a:gd name="connsiteX44" fmla="*/ 3043451 w 3186753"/>
              <a:gd name="connsiteY44" fmla="*/ 1549021 h 3125337"/>
              <a:gd name="connsiteX45" fmla="*/ 2995684 w 3186753"/>
              <a:gd name="connsiteY45" fmla="*/ 1378424 h 3125337"/>
              <a:gd name="connsiteX46" fmla="*/ 2954741 w 3186753"/>
              <a:gd name="connsiteY46" fmla="*/ 1371600 h 3125337"/>
              <a:gd name="connsiteX47" fmla="*/ 2934269 w 3186753"/>
              <a:gd name="connsiteY47" fmla="*/ 1460310 h 3125337"/>
              <a:gd name="connsiteX48" fmla="*/ 2920621 w 3186753"/>
              <a:gd name="connsiteY48" fmla="*/ 1589964 h 3125337"/>
              <a:gd name="connsiteX49" fmla="*/ 2859206 w 3186753"/>
              <a:gd name="connsiteY49" fmla="*/ 1658203 h 3125337"/>
              <a:gd name="connsiteX50" fmla="*/ 2709081 w 3186753"/>
              <a:gd name="connsiteY50" fmla="*/ 1699146 h 3125337"/>
              <a:gd name="connsiteX51" fmla="*/ 2545308 w 3186753"/>
              <a:gd name="connsiteY51" fmla="*/ 1753737 h 3125337"/>
              <a:gd name="connsiteX52" fmla="*/ 2504365 w 3186753"/>
              <a:gd name="connsiteY52" fmla="*/ 1658203 h 3125337"/>
              <a:gd name="connsiteX53" fmla="*/ 2490717 w 3186753"/>
              <a:gd name="connsiteY53" fmla="*/ 1528549 h 3125337"/>
              <a:gd name="connsiteX54" fmla="*/ 2668138 w 3186753"/>
              <a:gd name="connsiteY54" fmla="*/ 1392071 h 3125337"/>
              <a:gd name="connsiteX55" fmla="*/ 2688609 w 3186753"/>
              <a:gd name="connsiteY55" fmla="*/ 1310185 h 3125337"/>
              <a:gd name="connsiteX56" fmla="*/ 2593075 w 3186753"/>
              <a:gd name="connsiteY56" fmla="*/ 1317009 h 3125337"/>
              <a:gd name="connsiteX57" fmla="*/ 2402006 w 3186753"/>
              <a:gd name="connsiteY57" fmla="*/ 1098645 h 3125337"/>
              <a:gd name="connsiteX58" fmla="*/ 2292824 w 3186753"/>
              <a:gd name="connsiteY58" fmla="*/ 1098645 h 3125337"/>
              <a:gd name="connsiteX59" fmla="*/ 2210938 w 3186753"/>
              <a:gd name="connsiteY59" fmla="*/ 1153236 h 3125337"/>
              <a:gd name="connsiteX60" fmla="*/ 2210938 w 3186753"/>
              <a:gd name="connsiteY60" fmla="*/ 1262418 h 3125337"/>
              <a:gd name="connsiteX61" fmla="*/ 2149523 w 3186753"/>
              <a:gd name="connsiteY61" fmla="*/ 1337480 h 3125337"/>
              <a:gd name="connsiteX62" fmla="*/ 2067636 w 3186753"/>
              <a:gd name="connsiteY62" fmla="*/ 1364776 h 3125337"/>
              <a:gd name="connsiteX63" fmla="*/ 2040341 w 3186753"/>
              <a:gd name="connsiteY63" fmla="*/ 1569492 h 3125337"/>
              <a:gd name="connsiteX64" fmla="*/ 2040341 w 3186753"/>
              <a:gd name="connsiteY64" fmla="*/ 1569492 h 3125337"/>
              <a:gd name="connsiteX65" fmla="*/ 1910687 w 3186753"/>
              <a:gd name="connsiteY65" fmla="*/ 1576316 h 3125337"/>
              <a:gd name="connsiteX66" fmla="*/ 1856096 w 3186753"/>
              <a:gd name="connsiteY66" fmla="*/ 1542197 h 3125337"/>
              <a:gd name="connsiteX67" fmla="*/ 1781033 w 3186753"/>
              <a:gd name="connsiteY67" fmla="*/ 1508077 h 3125337"/>
              <a:gd name="connsiteX68" fmla="*/ 1705971 w 3186753"/>
              <a:gd name="connsiteY68" fmla="*/ 1467134 h 3125337"/>
              <a:gd name="connsiteX69" fmla="*/ 1685499 w 3186753"/>
              <a:gd name="connsiteY69" fmla="*/ 1371600 h 3125337"/>
              <a:gd name="connsiteX70" fmla="*/ 1705971 w 3186753"/>
              <a:gd name="connsiteY70" fmla="*/ 1187355 h 3125337"/>
              <a:gd name="connsiteX71" fmla="*/ 1746914 w 3186753"/>
              <a:gd name="connsiteY71" fmla="*/ 1003110 h 3125337"/>
              <a:gd name="connsiteX72" fmla="*/ 1685499 w 3186753"/>
              <a:gd name="connsiteY72" fmla="*/ 1009934 h 3125337"/>
              <a:gd name="connsiteX73" fmla="*/ 1576317 w 3186753"/>
              <a:gd name="connsiteY73" fmla="*/ 1009934 h 3125337"/>
              <a:gd name="connsiteX74" fmla="*/ 1460311 w 3186753"/>
              <a:gd name="connsiteY74" fmla="*/ 948519 h 3125337"/>
              <a:gd name="connsiteX75" fmla="*/ 1364777 w 3186753"/>
              <a:gd name="connsiteY75" fmla="*/ 900752 h 3125337"/>
              <a:gd name="connsiteX76" fmla="*/ 1282890 w 3186753"/>
              <a:gd name="connsiteY76" fmla="*/ 887104 h 3125337"/>
              <a:gd name="connsiteX77" fmla="*/ 1119117 w 3186753"/>
              <a:gd name="connsiteY77" fmla="*/ 880280 h 3125337"/>
              <a:gd name="connsiteX78" fmla="*/ 1030406 w 3186753"/>
              <a:gd name="connsiteY78" fmla="*/ 846161 h 3125337"/>
              <a:gd name="connsiteX79" fmla="*/ 887105 w 3186753"/>
              <a:gd name="connsiteY79" fmla="*/ 716507 h 3125337"/>
              <a:gd name="connsiteX80" fmla="*/ 723332 w 3186753"/>
              <a:gd name="connsiteY80" fmla="*/ 689212 h 3125337"/>
              <a:gd name="connsiteX81" fmla="*/ 675565 w 3186753"/>
              <a:gd name="connsiteY81" fmla="*/ 675564 h 3125337"/>
              <a:gd name="connsiteX82" fmla="*/ 566383 w 3186753"/>
              <a:gd name="connsiteY82" fmla="*/ 702860 h 3125337"/>
              <a:gd name="connsiteX83" fmla="*/ 552735 w 3186753"/>
              <a:gd name="connsiteY83" fmla="*/ 648268 h 3125337"/>
              <a:gd name="connsiteX84" fmla="*/ 539087 w 3186753"/>
              <a:gd name="connsiteY84" fmla="*/ 539086 h 3125337"/>
              <a:gd name="connsiteX85" fmla="*/ 498144 w 3186753"/>
              <a:gd name="connsiteY85" fmla="*/ 388961 h 3125337"/>
              <a:gd name="connsiteX86" fmla="*/ 464024 w 3186753"/>
              <a:gd name="connsiteY86" fmla="*/ 388961 h 3125337"/>
              <a:gd name="connsiteX87" fmla="*/ 423081 w 3186753"/>
              <a:gd name="connsiteY87" fmla="*/ 423080 h 3125337"/>
              <a:gd name="connsiteX88" fmla="*/ 361666 w 3186753"/>
              <a:gd name="connsiteY88" fmla="*/ 423080 h 3125337"/>
              <a:gd name="connsiteX89" fmla="*/ 320723 w 3186753"/>
              <a:gd name="connsiteY89" fmla="*/ 388961 h 3125337"/>
              <a:gd name="connsiteX90" fmla="*/ 293427 w 3186753"/>
              <a:gd name="connsiteY90" fmla="*/ 245660 h 3125337"/>
              <a:gd name="connsiteX91" fmla="*/ 245660 w 3186753"/>
              <a:gd name="connsiteY91" fmla="*/ 122830 h 3125337"/>
              <a:gd name="connsiteX92" fmla="*/ 177421 w 3186753"/>
              <a:gd name="connsiteY92" fmla="*/ 88710 h 3125337"/>
              <a:gd name="connsiteX93" fmla="*/ 95535 w 3186753"/>
              <a:gd name="connsiteY93" fmla="*/ 27295 h 3125337"/>
              <a:gd name="connsiteX94" fmla="*/ 6824 w 3186753"/>
              <a:gd name="connsiteY94" fmla="*/ 0 h 31253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3186753" h="3125337">
                <a:moveTo>
                  <a:pt x="6824" y="0"/>
                </a:moveTo>
                <a:lnTo>
                  <a:pt x="0" y="313898"/>
                </a:lnTo>
                <a:lnTo>
                  <a:pt x="13648" y="1139588"/>
                </a:lnTo>
                <a:lnTo>
                  <a:pt x="518615" y="1078173"/>
                </a:lnTo>
                <a:lnTo>
                  <a:pt x="859809" y="1057701"/>
                </a:lnTo>
                <a:lnTo>
                  <a:pt x="907577" y="1105468"/>
                </a:lnTo>
                <a:lnTo>
                  <a:pt x="982639" y="1337480"/>
                </a:lnTo>
                <a:lnTo>
                  <a:pt x="1003111" y="1562668"/>
                </a:lnTo>
                <a:lnTo>
                  <a:pt x="1119117" y="1433015"/>
                </a:lnTo>
                <a:lnTo>
                  <a:pt x="1173708" y="1692322"/>
                </a:lnTo>
                <a:lnTo>
                  <a:pt x="1405720" y="1849271"/>
                </a:lnTo>
                <a:lnTo>
                  <a:pt x="1692323" y="2047164"/>
                </a:lnTo>
                <a:lnTo>
                  <a:pt x="1753738" y="2272352"/>
                </a:lnTo>
                <a:lnTo>
                  <a:pt x="1787857" y="2449773"/>
                </a:lnTo>
                <a:lnTo>
                  <a:pt x="1937983" y="2634018"/>
                </a:lnTo>
                <a:lnTo>
                  <a:pt x="2006221" y="2777319"/>
                </a:lnTo>
                <a:lnTo>
                  <a:pt x="2006221" y="2886501"/>
                </a:lnTo>
                <a:lnTo>
                  <a:pt x="2094932" y="2995683"/>
                </a:lnTo>
                <a:lnTo>
                  <a:pt x="2108580" y="3098042"/>
                </a:lnTo>
                <a:lnTo>
                  <a:pt x="2156347" y="3036627"/>
                </a:lnTo>
                <a:lnTo>
                  <a:pt x="2190466" y="3125337"/>
                </a:lnTo>
                <a:lnTo>
                  <a:pt x="2231409" y="3104865"/>
                </a:lnTo>
                <a:lnTo>
                  <a:pt x="2299648" y="3125337"/>
                </a:lnTo>
                <a:lnTo>
                  <a:pt x="2313296" y="3029803"/>
                </a:lnTo>
                <a:lnTo>
                  <a:pt x="2251881" y="2954740"/>
                </a:lnTo>
                <a:lnTo>
                  <a:pt x="2408830" y="2913797"/>
                </a:lnTo>
                <a:lnTo>
                  <a:pt x="2442950" y="2845558"/>
                </a:lnTo>
                <a:lnTo>
                  <a:pt x="2354239" y="2715904"/>
                </a:lnTo>
                <a:lnTo>
                  <a:pt x="2265529" y="2558955"/>
                </a:lnTo>
                <a:lnTo>
                  <a:pt x="2224586" y="2402006"/>
                </a:lnTo>
                <a:lnTo>
                  <a:pt x="2279177" y="2340591"/>
                </a:lnTo>
                <a:lnTo>
                  <a:pt x="2354239" y="2442949"/>
                </a:lnTo>
                <a:lnTo>
                  <a:pt x="2436126" y="2361063"/>
                </a:lnTo>
                <a:lnTo>
                  <a:pt x="2456597" y="2306471"/>
                </a:lnTo>
                <a:lnTo>
                  <a:pt x="2654490" y="2258704"/>
                </a:lnTo>
                <a:lnTo>
                  <a:pt x="2736377" y="2361063"/>
                </a:lnTo>
                <a:lnTo>
                  <a:pt x="2982036" y="2210937"/>
                </a:lnTo>
                <a:lnTo>
                  <a:pt x="3166281" y="2217761"/>
                </a:lnTo>
                <a:lnTo>
                  <a:pt x="3186753" y="2169994"/>
                </a:lnTo>
                <a:lnTo>
                  <a:pt x="3029803" y="2149522"/>
                </a:lnTo>
                <a:lnTo>
                  <a:pt x="2941093" y="2026692"/>
                </a:lnTo>
                <a:lnTo>
                  <a:pt x="2872854" y="1931158"/>
                </a:lnTo>
                <a:lnTo>
                  <a:pt x="3016156" y="1767385"/>
                </a:lnTo>
                <a:lnTo>
                  <a:pt x="3036627" y="1637731"/>
                </a:lnTo>
                <a:lnTo>
                  <a:pt x="3043451" y="1549021"/>
                </a:lnTo>
                <a:lnTo>
                  <a:pt x="2995684" y="1378424"/>
                </a:lnTo>
                <a:lnTo>
                  <a:pt x="2954741" y="1371600"/>
                </a:lnTo>
                <a:lnTo>
                  <a:pt x="2934269" y="1460310"/>
                </a:lnTo>
                <a:lnTo>
                  <a:pt x="2920621" y="1589964"/>
                </a:lnTo>
                <a:lnTo>
                  <a:pt x="2859206" y="1658203"/>
                </a:lnTo>
                <a:lnTo>
                  <a:pt x="2709081" y="1699146"/>
                </a:lnTo>
                <a:lnTo>
                  <a:pt x="2545308" y="1753737"/>
                </a:lnTo>
                <a:lnTo>
                  <a:pt x="2504365" y="1658203"/>
                </a:lnTo>
                <a:lnTo>
                  <a:pt x="2490717" y="1528549"/>
                </a:lnTo>
                <a:lnTo>
                  <a:pt x="2668138" y="1392071"/>
                </a:lnTo>
                <a:lnTo>
                  <a:pt x="2688609" y="1310185"/>
                </a:lnTo>
                <a:lnTo>
                  <a:pt x="2593075" y="1317009"/>
                </a:lnTo>
                <a:lnTo>
                  <a:pt x="2402006" y="1098645"/>
                </a:lnTo>
                <a:lnTo>
                  <a:pt x="2292824" y="1098645"/>
                </a:lnTo>
                <a:lnTo>
                  <a:pt x="2210938" y="1153236"/>
                </a:lnTo>
                <a:lnTo>
                  <a:pt x="2210938" y="1262418"/>
                </a:lnTo>
                <a:lnTo>
                  <a:pt x="2149523" y="1337480"/>
                </a:lnTo>
                <a:lnTo>
                  <a:pt x="2067636" y="1364776"/>
                </a:lnTo>
                <a:lnTo>
                  <a:pt x="2040341" y="1569492"/>
                </a:lnTo>
                <a:lnTo>
                  <a:pt x="2040341" y="1569492"/>
                </a:lnTo>
                <a:lnTo>
                  <a:pt x="1910687" y="1576316"/>
                </a:lnTo>
                <a:lnTo>
                  <a:pt x="1856096" y="1542197"/>
                </a:lnTo>
                <a:lnTo>
                  <a:pt x="1781033" y="1508077"/>
                </a:lnTo>
                <a:lnTo>
                  <a:pt x="1705971" y="1467134"/>
                </a:lnTo>
                <a:lnTo>
                  <a:pt x="1685499" y="1371600"/>
                </a:lnTo>
                <a:lnTo>
                  <a:pt x="1705971" y="1187355"/>
                </a:lnTo>
                <a:lnTo>
                  <a:pt x="1746914" y="1003110"/>
                </a:lnTo>
                <a:lnTo>
                  <a:pt x="1685499" y="1009934"/>
                </a:lnTo>
                <a:lnTo>
                  <a:pt x="1576317" y="1009934"/>
                </a:lnTo>
                <a:lnTo>
                  <a:pt x="1460311" y="948519"/>
                </a:lnTo>
                <a:lnTo>
                  <a:pt x="1364777" y="900752"/>
                </a:lnTo>
                <a:lnTo>
                  <a:pt x="1282890" y="887104"/>
                </a:lnTo>
                <a:lnTo>
                  <a:pt x="1119117" y="880280"/>
                </a:lnTo>
                <a:lnTo>
                  <a:pt x="1030406" y="846161"/>
                </a:lnTo>
                <a:lnTo>
                  <a:pt x="887105" y="716507"/>
                </a:lnTo>
                <a:lnTo>
                  <a:pt x="723332" y="689212"/>
                </a:lnTo>
                <a:lnTo>
                  <a:pt x="675565" y="675564"/>
                </a:lnTo>
                <a:lnTo>
                  <a:pt x="566383" y="702860"/>
                </a:lnTo>
                <a:lnTo>
                  <a:pt x="552735" y="648268"/>
                </a:lnTo>
                <a:lnTo>
                  <a:pt x="539087" y="539086"/>
                </a:lnTo>
                <a:lnTo>
                  <a:pt x="498144" y="388961"/>
                </a:lnTo>
                <a:lnTo>
                  <a:pt x="464024" y="388961"/>
                </a:lnTo>
                <a:lnTo>
                  <a:pt x="423081" y="423080"/>
                </a:lnTo>
                <a:lnTo>
                  <a:pt x="361666" y="423080"/>
                </a:lnTo>
                <a:lnTo>
                  <a:pt x="320723" y="388961"/>
                </a:lnTo>
                <a:lnTo>
                  <a:pt x="293427" y="245660"/>
                </a:lnTo>
                <a:lnTo>
                  <a:pt x="245660" y="122830"/>
                </a:lnTo>
                <a:lnTo>
                  <a:pt x="177421" y="88710"/>
                </a:lnTo>
                <a:lnTo>
                  <a:pt x="95535" y="27295"/>
                </a:lnTo>
                <a:lnTo>
                  <a:pt x="6824" y="0"/>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Freeform 8"/>
          <p:cNvSpPr/>
          <p:nvPr/>
        </p:nvSpPr>
        <p:spPr>
          <a:xfrm>
            <a:off x="1611517" y="878186"/>
            <a:ext cx="991354" cy="878186"/>
          </a:xfrm>
          <a:custGeom>
            <a:avLst/>
            <a:gdLst>
              <a:gd name="connsiteX0" fmla="*/ 851026 w 991354"/>
              <a:gd name="connsiteY0" fmla="*/ 864606 h 878186"/>
              <a:gd name="connsiteX1" fmla="*/ 751437 w 991354"/>
              <a:gd name="connsiteY1" fmla="*/ 878186 h 878186"/>
              <a:gd name="connsiteX2" fmla="*/ 624689 w 991354"/>
              <a:gd name="connsiteY2" fmla="*/ 841972 h 878186"/>
              <a:gd name="connsiteX3" fmla="*/ 547734 w 991354"/>
              <a:gd name="connsiteY3" fmla="*/ 841972 h 878186"/>
              <a:gd name="connsiteX4" fmla="*/ 488887 w 991354"/>
              <a:gd name="connsiteY4" fmla="*/ 823865 h 878186"/>
              <a:gd name="connsiteX5" fmla="*/ 398352 w 991354"/>
              <a:gd name="connsiteY5" fmla="*/ 796705 h 878186"/>
              <a:gd name="connsiteX6" fmla="*/ 289711 w 991354"/>
              <a:gd name="connsiteY6" fmla="*/ 769545 h 878186"/>
              <a:gd name="connsiteX7" fmla="*/ 230863 w 991354"/>
              <a:gd name="connsiteY7" fmla="*/ 828392 h 878186"/>
              <a:gd name="connsiteX8" fmla="*/ 131275 w 991354"/>
              <a:gd name="connsiteY8" fmla="*/ 805759 h 878186"/>
              <a:gd name="connsiteX9" fmla="*/ 0 w 991354"/>
              <a:gd name="connsiteY9" fmla="*/ 819339 h 878186"/>
              <a:gd name="connsiteX10" fmla="*/ 104115 w 991354"/>
              <a:gd name="connsiteY10" fmla="*/ 765018 h 878186"/>
              <a:gd name="connsiteX11" fmla="*/ 253497 w 991354"/>
              <a:gd name="connsiteY11" fmla="*/ 669957 h 878186"/>
              <a:gd name="connsiteX12" fmla="*/ 380245 w 991354"/>
              <a:gd name="connsiteY12" fmla="*/ 697117 h 878186"/>
              <a:gd name="connsiteX13" fmla="*/ 434566 w 991354"/>
              <a:gd name="connsiteY13" fmla="*/ 620163 h 878186"/>
              <a:gd name="connsiteX14" fmla="*/ 276131 w 991354"/>
              <a:gd name="connsiteY14" fmla="*/ 606582 h 878186"/>
              <a:gd name="connsiteX15" fmla="*/ 230863 w 991354"/>
              <a:gd name="connsiteY15" fmla="*/ 552262 h 878186"/>
              <a:gd name="connsiteX16" fmla="*/ 176542 w 991354"/>
              <a:gd name="connsiteY16" fmla="*/ 543208 h 878186"/>
              <a:gd name="connsiteX17" fmla="*/ 172016 w 991354"/>
              <a:gd name="connsiteY17" fmla="*/ 493414 h 878186"/>
              <a:gd name="connsiteX18" fmla="*/ 298764 w 991354"/>
              <a:gd name="connsiteY18" fmla="*/ 475307 h 878186"/>
              <a:gd name="connsiteX19" fmla="*/ 357612 w 991354"/>
              <a:gd name="connsiteY19" fmla="*/ 443620 h 878186"/>
              <a:gd name="connsiteX20" fmla="*/ 348558 w 991354"/>
              <a:gd name="connsiteY20" fmla="*/ 325925 h 878186"/>
              <a:gd name="connsiteX21" fmla="*/ 357612 w 991354"/>
              <a:gd name="connsiteY21" fmla="*/ 262551 h 878186"/>
              <a:gd name="connsiteX22" fmla="*/ 502467 w 991354"/>
              <a:gd name="connsiteY22" fmla="*/ 312345 h 878186"/>
              <a:gd name="connsiteX23" fmla="*/ 534154 w 991354"/>
              <a:gd name="connsiteY23" fmla="*/ 235390 h 878186"/>
              <a:gd name="connsiteX24" fmla="*/ 565841 w 991354"/>
              <a:gd name="connsiteY24" fmla="*/ 153909 h 878186"/>
              <a:gd name="connsiteX25" fmla="*/ 520574 w 991354"/>
              <a:gd name="connsiteY25" fmla="*/ 126749 h 878186"/>
              <a:gd name="connsiteX26" fmla="*/ 488887 w 991354"/>
              <a:gd name="connsiteY26" fmla="*/ 9054 h 878186"/>
              <a:gd name="connsiteX27" fmla="*/ 769544 w 991354"/>
              <a:gd name="connsiteY27" fmla="*/ 0 h 878186"/>
              <a:gd name="connsiteX28" fmla="*/ 778598 w 991354"/>
              <a:gd name="connsiteY28" fmla="*/ 140329 h 878186"/>
              <a:gd name="connsiteX29" fmla="*/ 841972 w 991354"/>
              <a:gd name="connsiteY29" fmla="*/ 217283 h 878186"/>
              <a:gd name="connsiteX30" fmla="*/ 851026 w 991354"/>
              <a:gd name="connsiteY30" fmla="*/ 267077 h 878186"/>
              <a:gd name="connsiteX31" fmla="*/ 828392 w 991354"/>
              <a:gd name="connsiteY31" fmla="*/ 334978 h 878186"/>
              <a:gd name="connsiteX32" fmla="*/ 869133 w 991354"/>
              <a:gd name="connsiteY32" fmla="*/ 434566 h 878186"/>
              <a:gd name="connsiteX33" fmla="*/ 814812 w 991354"/>
              <a:gd name="connsiteY33" fmla="*/ 479834 h 878186"/>
              <a:gd name="connsiteX34" fmla="*/ 828392 w 991354"/>
              <a:gd name="connsiteY34" fmla="*/ 525101 h 878186"/>
              <a:gd name="connsiteX35" fmla="*/ 896293 w 991354"/>
              <a:gd name="connsiteY35" fmla="*/ 493414 h 878186"/>
              <a:gd name="connsiteX36" fmla="*/ 964194 w 991354"/>
              <a:gd name="connsiteY36" fmla="*/ 547735 h 878186"/>
              <a:gd name="connsiteX37" fmla="*/ 991354 w 991354"/>
              <a:gd name="connsiteY37" fmla="*/ 602056 h 878186"/>
              <a:gd name="connsiteX38" fmla="*/ 923453 w 991354"/>
              <a:gd name="connsiteY38" fmla="*/ 669957 h 878186"/>
              <a:gd name="connsiteX39" fmla="*/ 869133 w 991354"/>
              <a:gd name="connsiteY39" fmla="*/ 710697 h 878186"/>
              <a:gd name="connsiteX40" fmla="*/ 823865 w 991354"/>
              <a:gd name="connsiteY40" fmla="*/ 742384 h 878186"/>
              <a:gd name="connsiteX41" fmla="*/ 841972 w 991354"/>
              <a:gd name="connsiteY41" fmla="*/ 805759 h 878186"/>
              <a:gd name="connsiteX42" fmla="*/ 896293 w 991354"/>
              <a:gd name="connsiteY42" fmla="*/ 810285 h 878186"/>
              <a:gd name="connsiteX43" fmla="*/ 851026 w 991354"/>
              <a:gd name="connsiteY43" fmla="*/ 864606 h 878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991354" h="878186">
                <a:moveTo>
                  <a:pt x="851026" y="864606"/>
                </a:moveTo>
                <a:lnTo>
                  <a:pt x="751437" y="878186"/>
                </a:lnTo>
                <a:lnTo>
                  <a:pt x="624689" y="841972"/>
                </a:lnTo>
                <a:lnTo>
                  <a:pt x="547734" y="841972"/>
                </a:lnTo>
                <a:lnTo>
                  <a:pt x="488887" y="823865"/>
                </a:lnTo>
                <a:lnTo>
                  <a:pt x="398352" y="796705"/>
                </a:lnTo>
                <a:lnTo>
                  <a:pt x="289711" y="769545"/>
                </a:lnTo>
                <a:lnTo>
                  <a:pt x="230863" y="828392"/>
                </a:lnTo>
                <a:lnTo>
                  <a:pt x="131275" y="805759"/>
                </a:lnTo>
                <a:lnTo>
                  <a:pt x="0" y="819339"/>
                </a:lnTo>
                <a:lnTo>
                  <a:pt x="104115" y="765018"/>
                </a:lnTo>
                <a:lnTo>
                  <a:pt x="253497" y="669957"/>
                </a:lnTo>
                <a:lnTo>
                  <a:pt x="380245" y="697117"/>
                </a:lnTo>
                <a:lnTo>
                  <a:pt x="434566" y="620163"/>
                </a:lnTo>
                <a:lnTo>
                  <a:pt x="276131" y="606582"/>
                </a:lnTo>
                <a:lnTo>
                  <a:pt x="230863" y="552262"/>
                </a:lnTo>
                <a:lnTo>
                  <a:pt x="176542" y="543208"/>
                </a:lnTo>
                <a:lnTo>
                  <a:pt x="172016" y="493414"/>
                </a:lnTo>
                <a:lnTo>
                  <a:pt x="298764" y="475307"/>
                </a:lnTo>
                <a:lnTo>
                  <a:pt x="357612" y="443620"/>
                </a:lnTo>
                <a:lnTo>
                  <a:pt x="348558" y="325925"/>
                </a:lnTo>
                <a:lnTo>
                  <a:pt x="357612" y="262551"/>
                </a:lnTo>
                <a:lnTo>
                  <a:pt x="502467" y="312345"/>
                </a:lnTo>
                <a:lnTo>
                  <a:pt x="534154" y="235390"/>
                </a:lnTo>
                <a:lnTo>
                  <a:pt x="565841" y="153909"/>
                </a:lnTo>
                <a:lnTo>
                  <a:pt x="520574" y="126749"/>
                </a:lnTo>
                <a:lnTo>
                  <a:pt x="488887" y="9054"/>
                </a:lnTo>
                <a:lnTo>
                  <a:pt x="769544" y="0"/>
                </a:lnTo>
                <a:lnTo>
                  <a:pt x="778598" y="140329"/>
                </a:lnTo>
                <a:lnTo>
                  <a:pt x="841972" y="217283"/>
                </a:lnTo>
                <a:lnTo>
                  <a:pt x="851026" y="267077"/>
                </a:lnTo>
                <a:lnTo>
                  <a:pt x="828392" y="334978"/>
                </a:lnTo>
                <a:lnTo>
                  <a:pt x="869133" y="434566"/>
                </a:lnTo>
                <a:lnTo>
                  <a:pt x="814812" y="479834"/>
                </a:lnTo>
                <a:lnTo>
                  <a:pt x="828392" y="525101"/>
                </a:lnTo>
                <a:lnTo>
                  <a:pt x="896293" y="493414"/>
                </a:lnTo>
                <a:lnTo>
                  <a:pt x="964194" y="547735"/>
                </a:lnTo>
                <a:lnTo>
                  <a:pt x="991354" y="602056"/>
                </a:lnTo>
                <a:lnTo>
                  <a:pt x="923453" y="669957"/>
                </a:lnTo>
                <a:lnTo>
                  <a:pt x="869133" y="710697"/>
                </a:lnTo>
                <a:lnTo>
                  <a:pt x="823865" y="742384"/>
                </a:lnTo>
                <a:lnTo>
                  <a:pt x="841972" y="805759"/>
                </a:lnTo>
                <a:lnTo>
                  <a:pt x="896293" y="810285"/>
                </a:lnTo>
                <a:lnTo>
                  <a:pt x="851026" y="864606"/>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Freeform 9"/>
          <p:cNvSpPr/>
          <p:nvPr/>
        </p:nvSpPr>
        <p:spPr>
          <a:xfrm>
            <a:off x="5576254" y="3314039"/>
            <a:ext cx="2811912" cy="1506382"/>
          </a:xfrm>
          <a:custGeom>
            <a:avLst/>
            <a:gdLst>
              <a:gd name="connsiteX0" fmla="*/ 0 w 2811912"/>
              <a:gd name="connsiteY0" fmla="*/ 729406 h 1506382"/>
              <a:gd name="connsiteX1" fmla="*/ 5286 w 2811912"/>
              <a:gd name="connsiteY1" fmla="*/ 835117 h 1506382"/>
              <a:gd name="connsiteX2" fmla="*/ 137425 w 2811912"/>
              <a:gd name="connsiteY2" fmla="*/ 924971 h 1506382"/>
              <a:gd name="connsiteX3" fmla="*/ 100426 w 2811912"/>
              <a:gd name="connsiteY3" fmla="*/ 1041253 h 1506382"/>
              <a:gd name="connsiteX4" fmla="*/ 47570 w 2811912"/>
              <a:gd name="connsiteY4" fmla="*/ 1035968 h 1506382"/>
              <a:gd name="connsiteX5" fmla="*/ 47570 w 2811912"/>
              <a:gd name="connsiteY5" fmla="*/ 1104680 h 1506382"/>
              <a:gd name="connsiteX6" fmla="*/ 184995 w 2811912"/>
              <a:gd name="connsiteY6" fmla="*/ 1131108 h 1506382"/>
              <a:gd name="connsiteX7" fmla="*/ 232564 w 2811912"/>
              <a:gd name="connsiteY7" fmla="*/ 1273818 h 1506382"/>
              <a:gd name="connsiteX8" fmla="*/ 232564 w 2811912"/>
              <a:gd name="connsiteY8" fmla="*/ 1326673 h 1506382"/>
              <a:gd name="connsiteX9" fmla="*/ 269563 w 2811912"/>
              <a:gd name="connsiteY9" fmla="*/ 1289674 h 1506382"/>
              <a:gd name="connsiteX10" fmla="*/ 385845 w 2811912"/>
              <a:gd name="connsiteY10" fmla="*/ 1284389 h 1506382"/>
              <a:gd name="connsiteX11" fmla="*/ 338275 w 2811912"/>
              <a:gd name="connsiteY11" fmla="*/ 1363672 h 1506382"/>
              <a:gd name="connsiteX12" fmla="*/ 454558 w 2811912"/>
              <a:gd name="connsiteY12" fmla="*/ 1310816 h 1506382"/>
              <a:gd name="connsiteX13" fmla="*/ 581411 w 2811912"/>
              <a:gd name="connsiteY13" fmla="*/ 1395385 h 1506382"/>
              <a:gd name="connsiteX14" fmla="*/ 681836 w 2811912"/>
              <a:gd name="connsiteY14" fmla="*/ 1384814 h 1506382"/>
              <a:gd name="connsiteX15" fmla="*/ 739977 w 2811912"/>
              <a:gd name="connsiteY15" fmla="*/ 1257961 h 1506382"/>
              <a:gd name="connsiteX16" fmla="*/ 930257 w 2811912"/>
              <a:gd name="connsiteY16" fmla="*/ 1294960 h 1506382"/>
              <a:gd name="connsiteX17" fmla="*/ 1057110 w 2811912"/>
              <a:gd name="connsiteY17" fmla="*/ 1358386 h 1506382"/>
              <a:gd name="connsiteX18" fmla="*/ 1231533 w 2811912"/>
              <a:gd name="connsiteY18" fmla="*/ 1300245 h 1506382"/>
              <a:gd name="connsiteX19" fmla="*/ 1300245 w 2811912"/>
              <a:gd name="connsiteY19" fmla="*/ 1215677 h 1506382"/>
              <a:gd name="connsiteX20" fmla="*/ 1432384 w 2811912"/>
              <a:gd name="connsiteY20" fmla="*/ 1173392 h 1506382"/>
              <a:gd name="connsiteX21" fmla="*/ 1474669 w 2811912"/>
              <a:gd name="connsiteY21" fmla="*/ 1183963 h 1506382"/>
              <a:gd name="connsiteX22" fmla="*/ 1548666 w 2811912"/>
              <a:gd name="connsiteY22" fmla="*/ 1109966 h 1506382"/>
              <a:gd name="connsiteX23" fmla="*/ 1559237 w 2811912"/>
              <a:gd name="connsiteY23" fmla="*/ 1194534 h 1506382"/>
              <a:gd name="connsiteX24" fmla="*/ 1527524 w 2811912"/>
              <a:gd name="connsiteY24" fmla="*/ 1252675 h 1506382"/>
              <a:gd name="connsiteX25" fmla="*/ 1728375 w 2811912"/>
              <a:gd name="connsiteY25" fmla="*/ 1390100 h 1506382"/>
              <a:gd name="connsiteX26" fmla="*/ 1913369 w 2811912"/>
              <a:gd name="connsiteY26" fmla="*/ 1485240 h 1506382"/>
              <a:gd name="connsiteX27" fmla="*/ 2341499 w 2811912"/>
              <a:gd name="connsiteY27" fmla="*/ 1400671 h 1506382"/>
              <a:gd name="connsiteX28" fmla="*/ 2537064 w 2811912"/>
              <a:gd name="connsiteY28" fmla="*/ 1363672 h 1506382"/>
              <a:gd name="connsiteX29" fmla="*/ 2811912 w 2811912"/>
              <a:gd name="connsiteY29" fmla="*/ 1506382 h 1506382"/>
              <a:gd name="connsiteX30" fmla="*/ 2806627 w 2811912"/>
              <a:gd name="connsiteY30" fmla="*/ 1173392 h 1506382"/>
              <a:gd name="connsiteX31" fmla="*/ 2256930 w 2811912"/>
              <a:gd name="connsiteY31" fmla="*/ 792833 h 1506382"/>
              <a:gd name="connsiteX32" fmla="*/ 2156504 w 2811912"/>
              <a:gd name="connsiteY32" fmla="*/ 232564 h 1506382"/>
              <a:gd name="connsiteX33" fmla="*/ 2114220 w 2811912"/>
              <a:gd name="connsiteY33" fmla="*/ 0 h 1506382"/>
              <a:gd name="connsiteX34" fmla="*/ 2087792 w 2811912"/>
              <a:gd name="connsiteY34" fmla="*/ 190280 h 1506382"/>
              <a:gd name="connsiteX35" fmla="*/ 1908084 w 2811912"/>
              <a:gd name="connsiteY35" fmla="*/ 264278 h 1506382"/>
              <a:gd name="connsiteX36" fmla="*/ 1723089 w 2811912"/>
              <a:gd name="connsiteY36" fmla="*/ 317133 h 1506382"/>
              <a:gd name="connsiteX37" fmla="*/ 1516953 w 2811912"/>
              <a:gd name="connsiteY37" fmla="*/ 311848 h 1506382"/>
              <a:gd name="connsiteX38" fmla="*/ 1342530 w 2811912"/>
              <a:gd name="connsiteY38" fmla="*/ 258992 h 1506382"/>
              <a:gd name="connsiteX39" fmla="*/ 1199820 w 2811912"/>
              <a:gd name="connsiteY39" fmla="*/ 227279 h 1506382"/>
              <a:gd name="connsiteX40" fmla="*/ 1041254 w 2811912"/>
              <a:gd name="connsiteY40" fmla="*/ 237850 h 1506382"/>
              <a:gd name="connsiteX41" fmla="*/ 940828 w 2811912"/>
              <a:gd name="connsiteY41" fmla="*/ 264278 h 1506382"/>
              <a:gd name="connsiteX42" fmla="*/ 792833 w 2811912"/>
              <a:gd name="connsiteY42" fmla="*/ 375274 h 1506382"/>
              <a:gd name="connsiteX43" fmla="*/ 665980 w 2811912"/>
              <a:gd name="connsiteY43" fmla="*/ 475700 h 1506382"/>
              <a:gd name="connsiteX44" fmla="*/ 486271 w 2811912"/>
              <a:gd name="connsiteY44" fmla="*/ 465129 h 1506382"/>
              <a:gd name="connsiteX45" fmla="*/ 385845 w 2811912"/>
              <a:gd name="connsiteY45" fmla="*/ 475700 h 1506382"/>
              <a:gd name="connsiteX46" fmla="*/ 512699 w 2811912"/>
              <a:gd name="connsiteY46" fmla="*/ 554983 h 1506382"/>
              <a:gd name="connsiteX47" fmla="*/ 396417 w 2811912"/>
              <a:gd name="connsiteY47" fmla="*/ 607838 h 1506382"/>
              <a:gd name="connsiteX48" fmla="*/ 258992 w 2811912"/>
              <a:gd name="connsiteY48" fmla="*/ 650123 h 1506382"/>
              <a:gd name="connsiteX49" fmla="*/ 126854 w 2811912"/>
              <a:gd name="connsiteY49" fmla="*/ 639552 h 1506382"/>
              <a:gd name="connsiteX50" fmla="*/ 47570 w 2811912"/>
              <a:gd name="connsiteY50" fmla="*/ 650123 h 1506382"/>
              <a:gd name="connsiteX51" fmla="*/ 0 w 2811912"/>
              <a:gd name="connsiteY51" fmla="*/ 729406 h 15063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2811912" h="1506382">
                <a:moveTo>
                  <a:pt x="0" y="729406"/>
                </a:moveTo>
                <a:lnTo>
                  <a:pt x="5286" y="835117"/>
                </a:lnTo>
                <a:lnTo>
                  <a:pt x="137425" y="924971"/>
                </a:lnTo>
                <a:lnTo>
                  <a:pt x="100426" y="1041253"/>
                </a:lnTo>
                <a:lnTo>
                  <a:pt x="47570" y="1035968"/>
                </a:lnTo>
                <a:lnTo>
                  <a:pt x="47570" y="1104680"/>
                </a:lnTo>
                <a:lnTo>
                  <a:pt x="184995" y="1131108"/>
                </a:lnTo>
                <a:lnTo>
                  <a:pt x="232564" y="1273818"/>
                </a:lnTo>
                <a:lnTo>
                  <a:pt x="232564" y="1326673"/>
                </a:lnTo>
                <a:lnTo>
                  <a:pt x="269563" y="1289674"/>
                </a:lnTo>
                <a:lnTo>
                  <a:pt x="385845" y="1284389"/>
                </a:lnTo>
                <a:lnTo>
                  <a:pt x="338275" y="1363672"/>
                </a:lnTo>
                <a:lnTo>
                  <a:pt x="454558" y="1310816"/>
                </a:lnTo>
                <a:lnTo>
                  <a:pt x="581411" y="1395385"/>
                </a:lnTo>
                <a:lnTo>
                  <a:pt x="681836" y="1384814"/>
                </a:lnTo>
                <a:lnTo>
                  <a:pt x="739977" y="1257961"/>
                </a:lnTo>
                <a:lnTo>
                  <a:pt x="930257" y="1294960"/>
                </a:lnTo>
                <a:lnTo>
                  <a:pt x="1057110" y="1358386"/>
                </a:lnTo>
                <a:lnTo>
                  <a:pt x="1231533" y="1300245"/>
                </a:lnTo>
                <a:lnTo>
                  <a:pt x="1300245" y="1215677"/>
                </a:lnTo>
                <a:lnTo>
                  <a:pt x="1432384" y="1173392"/>
                </a:lnTo>
                <a:lnTo>
                  <a:pt x="1474669" y="1183963"/>
                </a:lnTo>
                <a:lnTo>
                  <a:pt x="1548666" y="1109966"/>
                </a:lnTo>
                <a:lnTo>
                  <a:pt x="1559237" y="1194534"/>
                </a:lnTo>
                <a:lnTo>
                  <a:pt x="1527524" y="1252675"/>
                </a:lnTo>
                <a:lnTo>
                  <a:pt x="1728375" y="1390100"/>
                </a:lnTo>
                <a:lnTo>
                  <a:pt x="1913369" y="1485240"/>
                </a:lnTo>
                <a:lnTo>
                  <a:pt x="2341499" y="1400671"/>
                </a:lnTo>
                <a:lnTo>
                  <a:pt x="2537064" y="1363672"/>
                </a:lnTo>
                <a:lnTo>
                  <a:pt x="2811912" y="1506382"/>
                </a:lnTo>
                <a:cubicBezTo>
                  <a:pt x="2810150" y="1395385"/>
                  <a:pt x="2808389" y="1284389"/>
                  <a:pt x="2806627" y="1173392"/>
                </a:cubicBezTo>
                <a:lnTo>
                  <a:pt x="2256930" y="792833"/>
                </a:lnTo>
                <a:lnTo>
                  <a:pt x="2156504" y="232564"/>
                </a:lnTo>
                <a:lnTo>
                  <a:pt x="2114220" y="0"/>
                </a:lnTo>
                <a:lnTo>
                  <a:pt x="2087792" y="190280"/>
                </a:lnTo>
                <a:lnTo>
                  <a:pt x="1908084" y="264278"/>
                </a:lnTo>
                <a:lnTo>
                  <a:pt x="1723089" y="317133"/>
                </a:lnTo>
                <a:lnTo>
                  <a:pt x="1516953" y="311848"/>
                </a:lnTo>
                <a:lnTo>
                  <a:pt x="1342530" y="258992"/>
                </a:lnTo>
                <a:lnTo>
                  <a:pt x="1199820" y="227279"/>
                </a:lnTo>
                <a:lnTo>
                  <a:pt x="1041254" y="237850"/>
                </a:lnTo>
                <a:lnTo>
                  <a:pt x="940828" y="264278"/>
                </a:lnTo>
                <a:lnTo>
                  <a:pt x="792833" y="375274"/>
                </a:lnTo>
                <a:lnTo>
                  <a:pt x="665980" y="475700"/>
                </a:lnTo>
                <a:lnTo>
                  <a:pt x="486271" y="465129"/>
                </a:lnTo>
                <a:lnTo>
                  <a:pt x="385845" y="475700"/>
                </a:lnTo>
                <a:lnTo>
                  <a:pt x="512699" y="554983"/>
                </a:lnTo>
                <a:lnTo>
                  <a:pt x="396417" y="607838"/>
                </a:lnTo>
                <a:lnTo>
                  <a:pt x="258992" y="650123"/>
                </a:lnTo>
                <a:lnTo>
                  <a:pt x="126854" y="639552"/>
                </a:lnTo>
                <a:lnTo>
                  <a:pt x="47570" y="650123"/>
                </a:lnTo>
                <a:lnTo>
                  <a:pt x="0" y="729406"/>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Freeform 10"/>
          <p:cNvSpPr/>
          <p:nvPr/>
        </p:nvSpPr>
        <p:spPr>
          <a:xfrm>
            <a:off x="4524430" y="4550858"/>
            <a:ext cx="3044476" cy="2082506"/>
          </a:xfrm>
          <a:custGeom>
            <a:avLst/>
            <a:gdLst>
              <a:gd name="connsiteX0" fmla="*/ 2595205 w 3044476"/>
              <a:gd name="connsiteY0" fmla="*/ 0 h 2082506"/>
              <a:gd name="connsiteX1" fmla="*/ 2589919 w 3044476"/>
              <a:gd name="connsiteY1" fmla="*/ 147995 h 2082506"/>
              <a:gd name="connsiteX2" fmla="*/ 2637489 w 3044476"/>
              <a:gd name="connsiteY2" fmla="*/ 306562 h 2082506"/>
              <a:gd name="connsiteX3" fmla="*/ 2579348 w 3044476"/>
              <a:gd name="connsiteY3" fmla="*/ 422844 h 2082506"/>
              <a:gd name="connsiteX4" fmla="*/ 2574062 w 3044476"/>
              <a:gd name="connsiteY4" fmla="*/ 560268 h 2082506"/>
              <a:gd name="connsiteX5" fmla="*/ 2547635 w 3044476"/>
              <a:gd name="connsiteY5" fmla="*/ 813974 h 2082506"/>
              <a:gd name="connsiteX6" fmla="*/ 2463066 w 3044476"/>
              <a:gd name="connsiteY6" fmla="*/ 972541 h 2082506"/>
              <a:gd name="connsiteX7" fmla="*/ 2357355 w 3044476"/>
              <a:gd name="connsiteY7" fmla="*/ 1067681 h 2082506"/>
              <a:gd name="connsiteX8" fmla="*/ 2172361 w 3044476"/>
              <a:gd name="connsiteY8" fmla="*/ 1062395 h 2082506"/>
              <a:gd name="connsiteX9" fmla="*/ 1992652 w 3044476"/>
              <a:gd name="connsiteY9" fmla="*/ 1004254 h 2082506"/>
              <a:gd name="connsiteX10" fmla="*/ 1908083 w 3044476"/>
              <a:gd name="connsiteY10" fmla="*/ 1035967 h 2082506"/>
              <a:gd name="connsiteX11" fmla="*/ 1770659 w 3044476"/>
              <a:gd name="connsiteY11" fmla="*/ 1104680 h 2082506"/>
              <a:gd name="connsiteX12" fmla="*/ 1638520 w 3044476"/>
              <a:gd name="connsiteY12" fmla="*/ 1178677 h 2082506"/>
              <a:gd name="connsiteX13" fmla="*/ 1501096 w 3044476"/>
              <a:gd name="connsiteY13" fmla="*/ 1162821 h 2082506"/>
              <a:gd name="connsiteX14" fmla="*/ 1242104 w 3044476"/>
              <a:gd name="connsiteY14" fmla="*/ 1104680 h 2082506"/>
              <a:gd name="connsiteX15" fmla="*/ 1020111 w 3044476"/>
              <a:gd name="connsiteY15" fmla="*/ 1115251 h 2082506"/>
              <a:gd name="connsiteX16" fmla="*/ 946113 w 3044476"/>
              <a:gd name="connsiteY16" fmla="*/ 1041253 h 2082506"/>
              <a:gd name="connsiteX17" fmla="*/ 824546 w 3044476"/>
              <a:gd name="connsiteY17" fmla="*/ 1041253 h 2082506"/>
              <a:gd name="connsiteX18" fmla="*/ 665979 w 3044476"/>
              <a:gd name="connsiteY18" fmla="*/ 1004254 h 2082506"/>
              <a:gd name="connsiteX19" fmla="*/ 618409 w 3044476"/>
              <a:gd name="connsiteY19" fmla="*/ 898543 h 2082506"/>
              <a:gd name="connsiteX20" fmla="*/ 475699 w 3044476"/>
              <a:gd name="connsiteY20" fmla="*/ 877401 h 2082506"/>
              <a:gd name="connsiteX21" fmla="*/ 295991 w 3044476"/>
              <a:gd name="connsiteY21" fmla="*/ 919685 h 2082506"/>
              <a:gd name="connsiteX22" fmla="*/ 147995 w 3044476"/>
              <a:gd name="connsiteY22" fmla="*/ 998969 h 2082506"/>
              <a:gd name="connsiteX23" fmla="*/ 184994 w 3044476"/>
              <a:gd name="connsiteY23" fmla="*/ 1173392 h 2082506"/>
              <a:gd name="connsiteX24" fmla="*/ 169138 w 3044476"/>
              <a:gd name="connsiteY24" fmla="*/ 1247389 h 2082506"/>
              <a:gd name="connsiteX25" fmla="*/ 47570 w 3044476"/>
              <a:gd name="connsiteY25" fmla="*/ 1374243 h 2082506"/>
              <a:gd name="connsiteX26" fmla="*/ 0 w 3044476"/>
              <a:gd name="connsiteY26" fmla="*/ 1379528 h 2082506"/>
              <a:gd name="connsiteX27" fmla="*/ 42284 w 3044476"/>
              <a:gd name="connsiteY27" fmla="*/ 1437669 h 2082506"/>
              <a:gd name="connsiteX28" fmla="*/ 121568 w 3044476"/>
              <a:gd name="connsiteY28" fmla="*/ 1437669 h 2082506"/>
              <a:gd name="connsiteX29" fmla="*/ 301276 w 3044476"/>
              <a:gd name="connsiteY29" fmla="*/ 1236818 h 2082506"/>
              <a:gd name="connsiteX30" fmla="*/ 401702 w 3044476"/>
              <a:gd name="connsiteY30" fmla="*/ 1152250 h 2082506"/>
              <a:gd name="connsiteX31" fmla="*/ 586696 w 3044476"/>
              <a:gd name="connsiteY31" fmla="*/ 1189248 h 2082506"/>
              <a:gd name="connsiteX32" fmla="*/ 755834 w 3044476"/>
              <a:gd name="connsiteY32" fmla="*/ 1321387 h 2082506"/>
              <a:gd name="connsiteX33" fmla="*/ 1051824 w 3044476"/>
              <a:gd name="connsiteY33" fmla="*/ 1532809 h 2082506"/>
              <a:gd name="connsiteX34" fmla="*/ 1395385 w 3044476"/>
              <a:gd name="connsiteY34" fmla="*/ 1659662 h 2082506"/>
              <a:gd name="connsiteX35" fmla="*/ 1659662 w 3044476"/>
              <a:gd name="connsiteY35" fmla="*/ 1744231 h 2082506"/>
              <a:gd name="connsiteX36" fmla="*/ 1844657 w 3044476"/>
              <a:gd name="connsiteY36" fmla="*/ 2056078 h 2082506"/>
              <a:gd name="connsiteX37" fmla="*/ 2700916 w 3044476"/>
              <a:gd name="connsiteY37" fmla="*/ 2082506 h 2082506"/>
              <a:gd name="connsiteX38" fmla="*/ 2510636 w 3044476"/>
              <a:gd name="connsiteY38" fmla="*/ 1823514 h 2082506"/>
              <a:gd name="connsiteX39" fmla="*/ 2452495 w 3044476"/>
              <a:gd name="connsiteY39" fmla="*/ 1728374 h 2082506"/>
              <a:gd name="connsiteX40" fmla="*/ 2378497 w 3044476"/>
              <a:gd name="connsiteY40" fmla="*/ 1606807 h 2082506"/>
              <a:gd name="connsiteX41" fmla="*/ 2225216 w 3044476"/>
              <a:gd name="connsiteY41" fmla="*/ 1437669 h 2082506"/>
              <a:gd name="connsiteX42" fmla="*/ 2214645 w 3044476"/>
              <a:gd name="connsiteY42" fmla="*/ 1279103 h 2082506"/>
              <a:gd name="connsiteX43" fmla="*/ 2309785 w 3044476"/>
              <a:gd name="connsiteY43" fmla="*/ 1416527 h 2082506"/>
              <a:gd name="connsiteX44" fmla="*/ 2378497 w 3044476"/>
              <a:gd name="connsiteY44" fmla="*/ 1511667 h 2082506"/>
              <a:gd name="connsiteX45" fmla="*/ 2547635 w 3044476"/>
              <a:gd name="connsiteY45" fmla="*/ 1643806 h 2082506"/>
              <a:gd name="connsiteX46" fmla="*/ 2568777 w 3044476"/>
              <a:gd name="connsiteY46" fmla="*/ 1580379 h 2082506"/>
              <a:gd name="connsiteX47" fmla="*/ 2611061 w 3044476"/>
              <a:gd name="connsiteY47" fmla="*/ 1257960 h 2082506"/>
              <a:gd name="connsiteX48" fmla="*/ 2642775 w 3044476"/>
              <a:gd name="connsiteY48" fmla="*/ 1538095 h 2082506"/>
              <a:gd name="connsiteX49" fmla="*/ 2695630 w 3044476"/>
              <a:gd name="connsiteY49" fmla="*/ 1548666 h 2082506"/>
              <a:gd name="connsiteX50" fmla="*/ 2737915 w 3044476"/>
              <a:gd name="connsiteY50" fmla="*/ 1321387 h 2082506"/>
              <a:gd name="connsiteX51" fmla="*/ 2801341 w 3044476"/>
              <a:gd name="connsiteY51" fmla="*/ 988397 h 2082506"/>
              <a:gd name="connsiteX52" fmla="*/ 2896481 w 3044476"/>
              <a:gd name="connsiteY52" fmla="*/ 560268 h 2082506"/>
              <a:gd name="connsiteX53" fmla="*/ 3044476 w 3044476"/>
              <a:gd name="connsiteY53" fmla="*/ 237850 h 2082506"/>
              <a:gd name="connsiteX54" fmla="*/ 2880624 w 3044476"/>
              <a:gd name="connsiteY54" fmla="*/ 227278 h 2082506"/>
              <a:gd name="connsiteX55" fmla="*/ 2780199 w 3044476"/>
              <a:gd name="connsiteY55" fmla="*/ 184994 h 2082506"/>
              <a:gd name="connsiteX56" fmla="*/ 2700916 w 3044476"/>
              <a:gd name="connsiteY56" fmla="*/ 73997 h 2082506"/>
              <a:gd name="connsiteX57" fmla="*/ 2595205 w 3044476"/>
              <a:gd name="connsiteY57" fmla="*/ 0 h 2082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3044476" h="2082506">
                <a:moveTo>
                  <a:pt x="2595205" y="0"/>
                </a:moveTo>
                <a:lnTo>
                  <a:pt x="2589919" y="147995"/>
                </a:lnTo>
                <a:lnTo>
                  <a:pt x="2637489" y="306562"/>
                </a:lnTo>
                <a:lnTo>
                  <a:pt x="2579348" y="422844"/>
                </a:lnTo>
                <a:lnTo>
                  <a:pt x="2574062" y="560268"/>
                </a:lnTo>
                <a:lnTo>
                  <a:pt x="2547635" y="813974"/>
                </a:lnTo>
                <a:lnTo>
                  <a:pt x="2463066" y="972541"/>
                </a:lnTo>
                <a:lnTo>
                  <a:pt x="2357355" y="1067681"/>
                </a:lnTo>
                <a:lnTo>
                  <a:pt x="2172361" y="1062395"/>
                </a:lnTo>
                <a:lnTo>
                  <a:pt x="1992652" y="1004254"/>
                </a:lnTo>
                <a:lnTo>
                  <a:pt x="1908083" y="1035967"/>
                </a:lnTo>
                <a:lnTo>
                  <a:pt x="1770659" y="1104680"/>
                </a:lnTo>
                <a:lnTo>
                  <a:pt x="1638520" y="1178677"/>
                </a:lnTo>
                <a:lnTo>
                  <a:pt x="1501096" y="1162821"/>
                </a:lnTo>
                <a:lnTo>
                  <a:pt x="1242104" y="1104680"/>
                </a:lnTo>
                <a:lnTo>
                  <a:pt x="1020111" y="1115251"/>
                </a:lnTo>
                <a:lnTo>
                  <a:pt x="946113" y="1041253"/>
                </a:lnTo>
                <a:lnTo>
                  <a:pt x="824546" y="1041253"/>
                </a:lnTo>
                <a:lnTo>
                  <a:pt x="665979" y="1004254"/>
                </a:lnTo>
                <a:lnTo>
                  <a:pt x="618409" y="898543"/>
                </a:lnTo>
                <a:lnTo>
                  <a:pt x="475699" y="877401"/>
                </a:lnTo>
                <a:lnTo>
                  <a:pt x="295991" y="919685"/>
                </a:lnTo>
                <a:lnTo>
                  <a:pt x="147995" y="998969"/>
                </a:lnTo>
                <a:lnTo>
                  <a:pt x="184994" y="1173392"/>
                </a:lnTo>
                <a:lnTo>
                  <a:pt x="169138" y="1247389"/>
                </a:lnTo>
                <a:lnTo>
                  <a:pt x="47570" y="1374243"/>
                </a:lnTo>
                <a:lnTo>
                  <a:pt x="0" y="1379528"/>
                </a:lnTo>
                <a:lnTo>
                  <a:pt x="42284" y="1437669"/>
                </a:lnTo>
                <a:lnTo>
                  <a:pt x="121568" y="1437669"/>
                </a:lnTo>
                <a:lnTo>
                  <a:pt x="301276" y="1236818"/>
                </a:lnTo>
                <a:lnTo>
                  <a:pt x="401702" y="1152250"/>
                </a:lnTo>
                <a:lnTo>
                  <a:pt x="586696" y="1189248"/>
                </a:lnTo>
                <a:lnTo>
                  <a:pt x="755834" y="1321387"/>
                </a:lnTo>
                <a:lnTo>
                  <a:pt x="1051824" y="1532809"/>
                </a:lnTo>
                <a:lnTo>
                  <a:pt x="1395385" y="1659662"/>
                </a:lnTo>
                <a:lnTo>
                  <a:pt x="1659662" y="1744231"/>
                </a:lnTo>
                <a:lnTo>
                  <a:pt x="1844657" y="2056078"/>
                </a:lnTo>
                <a:lnTo>
                  <a:pt x="2700916" y="2082506"/>
                </a:lnTo>
                <a:lnTo>
                  <a:pt x="2510636" y="1823514"/>
                </a:lnTo>
                <a:lnTo>
                  <a:pt x="2452495" y="1728374"/>
                </a:lnTo>
                <a:lnTo>
                  <a:pt x="2378497" y="1606807"/>
                </a:lnTo>
                <a:lnTo>
                  <a:pt x="2225216" y="1437669"/>
                </a:lnTo>
                <a:lnTo>
                  <a:pt x="2214645" y="1279103"/>
                </a:lnTo>
                <a:lnTo>
                  <a:pt x="2309785" y="1416527"/>
                </a:lnTo>
                <a:lnTo>
                  <a:pt x="2378497" y="1511667"/>
                </a:lnTo>
                <a:lnTo>
                  <a:pt x="2547635" y="1643806"/>
                </a:lnTo>
                <a:lnTo>
                  <a:pt x="2568777" y="1580379"/>
                </a:lnTo>
                <a:lnTo>
                  <a:pt x="2611061" y="1257960"/>
                </a:lnTo>
                <a:lnTo>
                  <a:pt x="2642775" y="1538095"/>
                </a:lnTo>
                <a:lnTo>
                  <a:pt x="2695630" y="1548666"/>
                </a:lnTo>
                <a:lnTo>
                  <a:pt x="2737915" y="1321387"/>
                </a:lnTo>
                <a:lnTo>
                  <a:pt x="2801341" y="988397"/>
                </a:lnTo>
                <a:lnTo>
                  <a:pt x="2896481" y="560268"/>
                </a:lnTo>
                <a:lnTo>
                  <a:pt x="3044476" y="237850"/>
                </a:lnTo>
                <a:lnTo>
                  <a:pt x="2880624" y="227278"/>
                </a:lnTo>
                <a:lnTo>
                  <a:pt x="2780199" y="184994"/>
                </a:lnTo>
                <a:lnTo>
                  <a:pt x="2700916" y="73997"/>
                </a:lnTo>
                <a:lnTo>
                  <a:pt x="2595205" y="0"/>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Freeform 11"/>
          <p:cNvSpPr/>
          <p:nvPr/>
        </p:nvSpPr>
        <p:spPr>
          <a:xfrm>
            <a:off x="514350" y="4279900"/>
            <a:ext cx="4006850" cy="1720850"/>
          </a:xfrm>
          <a:custGeom>
            <a:avLst/>
            <a:gdLst>
              <a:gd name="connsiteX0" fmla="*/ 0 w 4006850"/>
              <a:gd name="connsiteY0" fmla="*/ 247650 h 1720850"/>
              <a:gd name="connsiteX1" fmla="*/ 139700 w 4006850"/>
              <a:gd name="connsiteY1" fmla="*/ 158750 h 1720850"/>
              <a:gd name="connsiteX2" fmla="*/ 247650 w 4006850"/>
              <a:gd name="connsiteY2" fmla="*/ 0 h 1720850"/>
              <a:gd name="connsiteX3" fmla="*/ 311150 w 4006850"/>
              <a:gd name="connsiteY3" fmla="*/ 38100 h 1720850"/>
              <a:gd name="connsiteX4" fmla="*/ 387350 w 4006850"/>
              <a:gd name="connsiteY4" fmla="*/ 158750 h 1720850"/>
              <a:gd name="connsiteX5" fmla="*/ 558800 w 4006850"/>
              <a:gd name="connsiteY5" fmla="*/ 215900 h 1720850"/>
              <a:gd name="connsiteX6" fmla="*/ 641350 w 4006850"/>
              <a:gd name="connsiteY6" fmla="*/ 222250 h 1720850"/>
              <a:gd name="connsiteX7" fmla="*/ 723900 w 4006850"/>
              <a:gd name="connsiteY7" fmla="*/ 323850 h 1720850"/>
              <a:gd name="connsiteX8" fmla="*/ 984250 w 4006850"/>
              <a:gd name="connsiteY8" fmla="*/ 234950 h 1720850"/>
              <a:gd name="connsiteX9" fmla="*/ 1282700 w 4006850"/>
              <a:gd name="connsiteY9" fmla="*/ 177800 h 1720850"/>
              <a:gd name="connsiteX10" fmla="*/ 1511300 w 4006850"/>
              <a:gd name="connsiteY10" fmla="*/ 165100 h 1720850"/>
              <a:gd name="connsiteX11" fmla="*/ 1765300 w 4006850"/>
              <a:gd name="connsiteY11" fmla="*/ 190500 h 1720850"/>
              <a:gd name="connsiteX12" fmla="*/ 1917700 w 4006850"/>
              <a:gd name="connsiteY12" fmla="*/ 234950 h 1720850"/>
              <a:gd name="connsiteX13" fmla="*/ 2133600 w 4006850"/>
              <a:gd name="connsiteY13" fmla="*/ 234950 h 1720850"/>
              <a:gd name="connsiteX14" fmla="*/ 2298700 w 4006850"/>
              <a:gd name="connsiteY14" fmla="*/ 247650 h 1720850"/>
              <a:gd name="connsiteX15" fmla="*/ 2552700 w 4006850"/>
              <a:gd name="connsiteY15" fmla="*/ 266700 h 1720850"/>
              <a:gd name="connsiteX16" fmla="*/ 2641600 w 4006850"/>
              <a:gd name="connsiteY16" fmla="*/ 241300 h 1720850"/>
              <a:gd name="connsiteX17" fmla="*/ 2698750 w 4006850"/>
              <a:gd name="connsiteY17" fmla="*/ 323850 h 1720850"/>
              <a:gd name="connsiteX18" fmla="*/ 2832100 w 4006850"/>
              <a:gd name="connsiteY18" fmla="*/ 311150 h 1720850"/>
              <a:gd name="connsiteX19" fmla="*/ 2698750 w 4006850"/>
              <a:gd name="connsiteY19" fmla="*/ 425450 h 1720850"/>
              <a:gd name="connsiteX20" fmla="*/ 2736850 w 4006850"/>
              <a:gd name="connsiteY20" fmla="*/ 577850 h 1720850"/>
              <a:gd name="connsiteX21" fmla="*/ 2774950 w 4006850"/>
              <a:gd name="connsiteY21" fmla="*/ 654050 h 1720850"/>
              <a:gd name="connsiteX22" fmla="*/ 2609850 w 4006850"/>
              <a:gd name="connsiteY22" fmla="*/ 800100 h 1720850"/>
              <a:gd name="connsiteX23" fmla="*/ 2609850 w 4006850"/>
              <a:gd name="connsiteY23" fmla="*/ 882650 h 1720850"/>
              <a:gd name="connsiteX24" fmla="*/ 2717800 w 4006850"/>
              <a:gd name="connsiteY24" fmla="*/ 946150 h 1720850"/>
              <a:gd name="connsiteX25" fmla="*/ 2863850 w 4006850"/>
              <a:gd name="connsiteY25" fmla="*/ 1073150 h 1720850"/>
              <a:gd name="connsiteX26" fmla="*/ 3105150 w 4006850"/>
              <a:gd name="connsiteY26" fmla="*/ 1136650 h 1720850"/>
              <a:gd name="connsiteX27" fmla="*/ 3289300 w 4006850"/>
              <a:gd name="connsiteY27" fmla="*/ 1181100 h 1720850"/>
              <a:gd name="connsiteX28" fmla="*/ 3384550 w 4006850"/>
              <a:gd name="connsiteY28" fmla="*/ 1231900 h 1720850"/>
              <a:gd name="connsiteX29" fmla="*/ 3454400 w 4006850"/>
              <a:gd name="connsiteY29" fmla="*/ 1390650 h 1720850"/>
              <a:gd name="connsiteX30" fmla="*/ 3683000 w 4006850"/>
              <a:gd name="connsiteY30" fmla="*/ 1498600 h 1720850"/>
              <a:gd name="connsiteX31" fmla="*/ 3898900 w 4006850"/>
              <a:gd name="connsiteY31" fmla="*/ 1593850 h 1720850"/>
              <a:gd name="connsiteX32" fmla="*/ 4006850 w 4006850"/>
              <a:gd name="connsiteY32" fmla="*/ 1638300 h 1720850"/>
              <a:gd name="connsiteX33" fmla="*/ 4000500 w 4006850"/>
              <a:gd name="connsiteY33" fmla="*/ 1720850 h 1720850"/>
              <a:gd name="connsiteX34" fmla="*/ 3708400 w 4006850"/>
              <a:gd name="connsiteY34" fmla="*/ 1619250 h 1720850"/>
              <a:gd name="connsiteX35" fmla="*/ 3409950 w 4006850"/>
              <a:gd name="connsiteY35" fmla="*/ 1524000 h 1720850"/>
              <a:gd name="connsiteX36" fmla="*/ 3213100 w 4006850"/>
              <a:gd name="connsiteY36" fmla="*/ 1276350 h 1720850"/>
              <a:gd name="connsiteX37" fmla="*/ 2584450 w 4006850"/>
              <a:gd name="connsiteY37" fmla="*/ 1035050 h 1720850"/>
              <a:gd name="connsiteX38" fmla="*/ 2324100 w 4006850"/>
              <a:gd name="connsiteY38" fmla="*/ 920750 h 1720850"/>
              <a:gd name="connsiteX39" fmla="*/ 2165350 w 4006850"/>
              <a:gd name="connsiteY39" fmla="*/ 762000 h 1720850"/>
              <a:gd name="connsiteX40" fmla="*/ 1905000 w 4006850"/>
              <a:gd name="connsiteY40" fmla="*/ 565150 h 1720850"/>
              <a:gd name="connsiteX41" fmla="*/ 1644650 w 4006850"/>
              <a:gd name="connsiteY41" fmla="*/ 438150 h 1720850"/>
              <a:gd name="connsiteX42" fmla="*/ 1390650 w 4006850"/>
              <a:gd name="connsiteY42" fmla="*/ 361950 h 1720850"/>
              <a:gd name="connsiteX43" fmla="*/ 952500 w 4006850"/>
              <a:gd name="connsiteY43" fmla="*/ 425450 h 1720850"/>
              <a:gd name="connsiteX44" fmla="*/ 508000 w 4006850"/>
              <a:gd name="connsiteY44" fmla="*/ 438150 h 1720850"/>
              <a:gd name="connsiteX45" fmla="*/ 107950 w 4006850"/>
              <a:gd name="connsiteY45" fmla="*/ 393700 h 1720850"/>
              <a:gd name="connsiteX46" fmla="*/ 50800 w 4006850"/>
              <a:gd name="connsiteY46" fmla="*/ 336550 h 1720850"/>
              <a:gd name="connsiteX47" fmla="*/ 0 w 4006850"/>
              <a:gd name="connsiteY47" fmla="*/ 247650 h 1720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4006850" h="1720850">
                <a:moveTo>
                  <a:pt x="0" y="247650"/>
                </a:moveTo>
                <a:lnTo>
                  <a:pt x="139700" y="158750"/>
                </a:lnTo>
                <a:lnTo>
                  <a:pt x="247650" y="0"/>
                </a:lnTo>
                <a:lnTo>
                  <a:pt x="311150" y="38100"/>
                </a:lnTo>
                <a:lnTo>
                  <a:pt x="387350" y="158750"/>
                </a:lnTo>
                <a:lnTo>
                  <a:pt x="558800" y="215900"/>
                </a:lnTo>
                <a:lnTo>
                  <a:pt x="641350" y="222250"/>
                </a:lnTo>
                <a:lnTo>
                  <a:pt x="723900" y="323850"/>
                </a:lnTo>
                <a:lnTo>
                  <a:pt x="984250" y="234950"/>
                </a:lnTo>
                <a:lnTo>
                  <a:pt x="1282700" y="177800"/>
                </a:lnTo>
                <a:lnTo>
                  <a:pt x="1511300" y="165100"/>
                </a:lnTo>
                <a:lnTo>
                  <a:pt x="1765300" y="190500"/>
                </a:lnTo>
                <a:lnTo>
                  <a:pt x="1917700" y="234950"/>
                </a:lnTo>
                <a:lnTo>
                  <a:pt x="2133600" y="234950"/>
                </a:lnTo>
                <a:lnTo>
                  <a:pt x="2298700" y="247650"/>
                </a:lnTo>
                <a:lnTo>
                  <a:pt x="2552700" y="266700"/>
                </a:lnTo>
                <a:lnTo>
                  <a:pt x="2641600" y="241300"/>
                </a:lnTo>
                <a:lnTo>
                  <a:pt x="2698750" y="323850"/>
                </a:lnTo>
                <a:lnTo>
                  <a:pt x="2832100" y="311150"/>
                </a:lnTo>
                <a:lnTo>
                  <a:pt x="2698750" y="425450"/>
                </a:lnTo>
                <a:lnTo>
                  <a:pt x="2736850" y="577850"/>
                </a:lnTo>
                <a:lnTo>
                  <a:pt x="2774950" y="654050"/>
                </a:lnTo>
                <a:lnTo>
                  <a:pt x="2609850" y="800100"/>
                </a:lnTo>
                <a:lnTo>
                  <a:pt x="2609850" y="882650"/>
                </a:lnTo>
                <a:lnTo>
                  <a:pt x="2717800" y="946150"/>
                </a:lnTo>
                <a:lnTo>
                  <a:pt x="2863850" y="1073150"/>
                </a:lnTo>
                <a:lnTo>
                  <a:pt x="3105150" y="1136650"/>
                </a:lnTo>
                <a:lnTo>
                  <a:pt x="3289300" y="1181100"/>
                </a:lnTo>
                <a:lnTo>
                  <a:pt x="3384550" y="1231900"/>
                </a:lnTo>
                <a:lnTo>
                  <a:pt x="3454400" y="1390650"/>
                </a:lnTo>
                <a:lnTo>
                  <a:pt x="3683000" y="1498600"/>
                </a:lnTo>
                <a:lnTo>
                  <a:pt x="3898900" y="1593850"/>
                </a:lnTo>
                <a:lnTo>
                  <a:pt x="4006850" y="1638300"/>
                </a:lnTo>
                <a:lnTo>
                  <a:pt x="4000500" y="1720850"/>
                </a:lnTo>
                <a:lnTo>
                  <a:pt x="3708400" y="1619250"/>
                </a:lnTo>
                <a:lnTo>
                  <a:pt x="3409950" y="1524000"/>
                </a:lnTo>
                <a:lnTo>
                  <a:pt x="3213100" y="1276350"/>
                </a:lnTo>
                <a:lnTo>
                  <a:pt x="2584450" y="1035050"/>
                </a:lnTo>
                <a:lnTo>
                  <a:pt x="2324100" y="920750"/>
                </a:lnTo>
                <a:lnTo>
                  <a:pt x="2165350" y="762000"/>
                </a:lnTo>
                <a:lnTo>
                  <a:pt x="1905000" y="565150"/>
                </a:lnTo>
                <a:lnTo>
                  <a:pt x="1644650" y="438150"/>
                </a:lnTo>
                <a:lnTo>
                  <a:pt x="1390650" y="361950"/>
                </a:lnTo>
                <a:lnTo>
                  <a:pt x="952500" y="425450"/>
                </a:lnTo>
                <a:lnTo>
                  <a:pt x="508000" y="438150"/>
                </a:lnTo>
                <a:lnTo>
                  <a:pt x="107950" y="393700"/>
                </a:lnTo>
                <a:lnTo>
                  <a:pt x="50800" y="336550"/>
                </a:lnTo>
                <a:lnTo>
                  <a:pt x="0" y="247650"/>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Freeform 12"/>
          <p:cNvSpPr/>
          <p:nvPr/>
        </p:nvSpPr>
        <p:spPr>
          <a:xfrm>
            <a:off x="6550925" y="4769893"/>
            <a:ext cx="300251" cy="197892"/>
          </a:xfrm>
          <a:custGeom>
            <a:avLst/>
            <a:gdLst>
              <a:gd name="connsiteX0" fmla="*/ 0 w 300251"/>
              <a:gd name="connsiteY0" fmla="*/ 102358 h 197892"/>
              <a:gd name="connsiteX1" fmla="*/ 109182 w 300251"/>
              <a:gd name="connsiteY1" fmla="*/ 34119 h 197892"/>
              <a:gd name="connsiteX2" fmla="*/ 279779 w 300251"/>
              <a:gd name="connsiteY2" fmla="*/ 0 h 197892"/>
              <a:gd name="connsiteX3" fmla="*/ 300251 w 300251"/>
              <a:gd name="connsiteY3" fmla="*/ 54591 h 197892"/>
              <a:gd name="connsiteX4" fmla="*/ 218365 w 300251"/>
              <a:gd name="connsiteY4" fmla="*/ 129653 h 197892"/>
              <a:gd name="connsiteX5" fmla="*/ 136478 w 300251"/>
              <a:gd name="connsiteY5" fmla="*/ 197892 h 197892"/>
              <a:gd name="connsiteX6" fmla="*/ 40944 w 300251"/>
              <a:gd name="connsiteY6" fmla="*/ 197892 h 197892"/>
              <a:gd name="connsiteX7" fmla="*/ 0 w 300251"/>
              <a:gd name="connsiteY7" fmla="*/ 102358 h 1978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0251" h="197892">
                <a:moveTo>
                  <a:pt x="0" y="102358"/>
                </a:moveTo>
                <a:lnTo>
                  <a:pt x="109182" y="34119"/>
                </a:lnTo>
                <a:lnTo>
                  <a:pt x="279779" y="0"/>
                </a:lnTo>
                <a:lnTo>
                  <a:pt x="300251" y="54591"/>
                </a:lnTo>
                <a:lnTo>
                  <a:pt x="218365" y="129653"/>
                </a:lnTo>
                <a:lnTo>
                  <a:pt x="136478" y="197892"/>
                </a:lnTo>
                <a:lnTo>
                  <a:pt x="40944" y="197892"/>
                </a:lnTo>
                <a:lnTo>
                  <a:pt x="0" y="102358"/>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Freeform 13"/>
          <p:cNvSpPr/>
          <p:nvPr/>
        </p:nvSpPr>
        <p:spPr>
          <a:xfrm>
            <a:off x="5227093" y="4906370"/>
            <a:ext cx="361665" cy="109182"/>
          </a:xfrm>
          <a:custGeom>
            <a:avLst/>
            <a:gdLst>
              <a:gd name="connsiteX0" fmla="*/ 20471 w 361665"/>
              <a:gd name="connsiteY0" fmla="*/ 0 h 109182"/>
              <a:gd name="connsiteX1" fmla="*/ 197892 w 361665"/>
              <a:gd name="connsiteY1" fmla="*/ 20472 h 109182"/>
              <a:gd name="connsiteX2" fmla="*/ 361665 w 361665"/>
              <a:gd name="connsiteY2" fmla="*/ 34120 h 109182"/>
              <a:gd name="connsiteX3" fmla="*/ 361665 w 361665"/>
              <a:gd name="connsiteY3" fmla="*/ 34120 h 109182"/>
              <a:gd name="connsiteX4" fmla="*/ 252483 w 361665"/>
              <a:gd name="connsiteY4" fmla="*/ 109182 h 109182"/>
              <a:gd name="connsiteX5" fmla="*/ 150125 w 361665"/>
              <a:gd name="connsiteY5" fmla="*/ 102358 h 109182"/>
              <a:gd name="connsiteX6" fmla="*/ 61414 w 361665"/>
              <a:gd name="connsiteY6" fmla="*/ 75063 h 109182"/>
              <a:gd name="connsiteX7" fmla="*/ 0 w 361665"/>
              <a:gd name="connsiteY7" fmla="*/ 54591 h 109182"/>
              <a:gd name="connsiteX8" fmla="*/ 20471 w 361665"/>
              <a:gd name="connsiteY8" fmla="*/ 0 h 109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1665" h="109182">
                <a:moveTo>
                  <a:pt x="20471" y="0"/>
                </a:moveTo>
                <a:lnTo>
                  <a:pt x="197892" y="20472"/>
                </a:lnTo>
                <a:lnTo>
                  <a:pt x="361665" y="34120"/>
                </a:lnTo>
                <a:lnTo>
                  <a:pt x="361665" y="34120"/>
                </a:lnTo>
                <a:lnTo>
                  <a:pt x="252483" y="109182"/>
                </a:lnTo>
                <a:lnTo>
                  <a:pt x="150125" y="102358"/>
                </a:lnTo>
                <a:lnTo>
                  <a:pt x="61414" y="75063"/>
                </a:lnTo>
                <a:lnTo>
                  <a:pt x="0" y="54591"/>
                </a:lnTo>
                <a:lnTo>
                  <a:pt x="20471" y="0"/>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Freeform 14"/>
          <p:cNvSpPr/>
          <p:nvPr/>
        </p:nvSpPr>
        <p:spPr>
          <a:xfrm>
            <a:off x="2961564" y="3452884"/>
            <a:ext cx="272955" cy="750626"/>
          </a:xfrm>
          <a:custGeom>
            <a:avLst/>
            <a:gdLst>
              <a:gd name="connsiteX0" fmla="*/ 88711 w 272955"/>
              <a:gd name="connsiteY0" fmla="*/ 191068 h 750626"/>
              <a:gd name="connsiteX1" fmla="*/ 136478 w 272955"/>
              <a:gd name="connsiteY1" fmla="*/ 122829 h 750626"/>
              <a:gd name="connsiteX2" fmla="*/ 184245 w 272955"/>
              <a:gd name="connsiteY2" fmla="*/ 47767 h 750626"/>
              <a:gd name="connsiteX3" fmla="*/ 259308 w 272955"/>
              <a:gd name="connsiteY3" fmla="*/ 0 h 750626"/>
              <a:gd name="connsiteX4" fmla="*/ 272955 w 272955"/>
              <a:gd name="connsiteY4" fmla="*/ 88710 h 750626"/>
              <a:gd name="connsiteX5" fmla="*/ 232012 w 272955"/>
              <a:gd name="connsiteY5" fmla="*/ 197892 h 750626"/>
              <a:gd name="connsiteX6" fmla="*/ 184245 w 272955"/>
              <a:gd name="connsiteY6" fmla="*/ 286603 h 750626"/>
              <a:gd name="connsiteX7" fmla="*/ 184245 w 272955"/>
              <a:gd name="connsiteY7" fmla="*/ 348017 h 750626"/>
              <a:gd name="connsiteX8" fmla="*/ 252484 w 272955"/>
              <a:gd name="connsiteY8" fmla="*/ 375313 h 750626"/>
              <a:gd name="connsiteX9" fmla="*/ 232012 w 272955"/>
              <a:gd name="connsiteY9" fmla="*/ 498143 h 750626"/>
              <a:gd name="connsiteX10" fmla="*/ 191069 w 272955"/>
              <a:gd name="connsiteY10" fmla="*/ 648268 h 750626"/>
              <a:gd name="connsiteX11" fmla="*/ 163773 w 272955"/>
              <a:gd name="connsiteY11" fmla="*/ 702859 h 750626"/>
              <a:gd name="connsiteX12" fmla="*/ 102358 w 272955"/>
              <a:gd name="connsiteY12" fmla="*/ 702859 h 750626"/>
              <a:gd name="connsiteX13" fmla="*/ 61415 w 272955"/>
              <a:gd name="connsiteY13" fmla="*/ 750626 h 750626"/>
              <a:gd name="connsiteX14" fmla="*/ 0 w 272955"/>
              <a:gd name="connsiteY14" fmla="*/ 716507 h 750626"/>
              <a:gd name="connsiteX15" fmla="*/ 54591 w 272955"/>
              <a:gd name="connsiteY15" fmla="*/ 525438 h 750626"/>
              <a:gd name="connsiteX16" fmla="*/ 27296 w 272955"/>
              <a:gd name="connsiteY16" fmla="*/ 395785 h 750626"/>
              <a:gd name="connsiteX17" fmla="*/ 34120 w 272955"/>
              <a:gd name="connsiteY17" fmla="*/ 348017 h 750626"/>
              <a:gd name="connsiteX18" fmla="*/ 143302 w 272955"/>
              <a:gd name="connsiteY18" fmla="*/ 409432 h 750626"/>
              <a:gd name="connsiteX19" fmla="*/ 191069 w 272955"/>
              <a:gd name="connsiteY19" fmla="*/ 191068 h 750626"/>
              <a:gd name="connsiteX20" fmla="*/ 88711 w 272955"/>
              <a:gd name="connsiteY20" fmla="*/ 191068 h 7506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72955" h="750626">
                <a:moveTo>
                  <a:pt x="88711" y="191068"/>
                </a:moveTo>
                <a:lnTo>
                  <a:pt x="136478" y="122829"/>
                </a:lnTo>
                <a:lnTo>
                  <a:pt x="184245" y="47767"/>
                </a:lnTo>
                <a:lnTo>
                  <a:pt x="259308" y="0"/>
                </a:lnTo>
                <a:lnTo>
                  <a:pt x="272955" y="88710"/>
                </a:lnTo>
                <a:lnTo>
                  <a:pt x="232012" y="197892"/>
                </a:lnTo>
                <a:lnTo>
                  <a:pt x="184245" y="286603"/>
                </a:lnTo>
                <a:lnTo>
                  <a:pt x="184245" y="348017"/>
                </a:lnTo>
                <a:lnTo>
                  <a:pt x="252484" y="375313"/>
                </a:lnTo>
                <a:lnTo>
                  <a:pt x="232012" y="498143"/>
                </a:lnTo>
                <a:lnTo>
                  <a:pt x="191069" y="648268"/>
                </a:lnTo>
                <a:lnTo>
                  <a:pt x="163773" y="702859"/>
                </a:lnTo>
                <a:lnTo>
                  <a:pt x="102358" y="702859"/>
                </a:lnTo>
                <a:lnTo>
                  <a:pt x="61415" y="750626"/>
                </a:lnTo>
                <a:lnTo>
                  <a:pt x="0" y="716507"/>
                </a:lnTo>
                <a:lnTo>
                  <a:pt x="54591" y="525438"/>
                </a:lnTo>
                <a:lnTo>
                  <a:pt x="27296" y="395785"/>
                </a:lnTo>
                <a:lnTo>
                  <a:pt x="34120" y="348017"/>
                </a:lnTo>
                <a:lnTo>
                  <a:pt x="143302" y="409432"/>
                </a:lnTo>
                <a:lnTo>
                  <a:pt x="191069" y="191068"/>
                </a:lnTo>
                <a:lnTo>
                  <a:pt x="88711" y="191068"/>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p:cNvSpPr txBox="1"/>
          <p:nvPr/>
        </p:nvSpPr>
        <p:spPr>
          <a:xfrm>
            <a:off x="3275856" y="3429000"/>
            <a:ext cx="792088" cy="369332"/>
          </a:xfrm>
          <a:prstGeom prst="rect">
            <a:avLst/>
          </a:prstGeom>
          <a:noFill/>
        </p:spPr>
        <p:txBody>
          <a:bodyPr wrap="square" rtlCol="0">
            <a:spAutoFit/>
          </a:bodyPr>
          <a:lstStyle/>
          <a:p>
            <a:r>
              <a:rPr lang="de-DE" b="1" dirty="0" smtClean="0">
                <a:solidFill>
                  <a:srgbClr val="FFC000"/>
                </a:solidFill>
                <a:effectLst>
                  <a:outerShdw blurRad="38100" dist="38100" dir="2700000" algn="tl">
                    <a:srgbClr val="000000">
                      <a:alpha val="43137"/>
                    </a:srgbClr>
                  </a:outerShdw>
                </a:effectLst>
              </a:rPr>
              <a:t>Rom</a:t>
            </a:r>
            <a:endParaRPr lang="en-GB" b="1" dirty="0">
              <a:solidFill>
                <a:srgbClr val="FFC000"/>
              </a:solidFill>
              <a:effectLst>
                <a:outerShdw blurRad="38100" dist="38100" dir="2700000" algn="tl">
                  <a:srgbClr val="000000">
                    <a:alpha val="43137"/>
                  </a:srgbClr>
                </a:outerShdw>
              </a:effectLst>
            </a:endParaRPr>
          </a:p>
        </p:txBody>
      </p:sp>
      <p:sp>
        <p:nvSpPr>
          <p:cNvPr id="2" name="Right Arrow 1"/>
          <p:cNvSpPr/>
          <p:nvPr/>
        </p:nvSpPr>
        <p:spPr>
          <a:xfrm rot="13948131">
            <a:off x="2110104" y="2152804"/>
            <a:ext cx="1869166" cy="754611"/>
          </a:xfrm>
          <a:prstGeom prst="rightArrow">
            <a:avLst/>
          </a:prstGeom>
          <a:solidFill>
            <a:srgbClr val="FFFF00">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ight Arrow 16"/>
          <p:cNvSpPr/>
          <p:nvPr/>
        </p:nvSpPr>
        <p:spPr>
          <a:xfrm rot="10800000">
            <a:off x="827584" y="3261885"/>
            <a:ext cx="2421235" cy="754611"/>
          </a:xfrm>
          <a:prstGeom prst="rightArrow">
            <a:avLst/>
          </a:prstGeom>
          <a:solidFill>
            <a:srgbClr val="FFFF00">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ight Arrow 17"/>
          <p:cNvSpPr/>
          <p:nvPr/>
        </p:nvSpPr>
        <p:spPr>
          <a:xfrm rot="6463440">
            <a:off x="2672604" y="4139377"/>
            <a:ext cx="1459618" cy="754611"/>
          </a:xfrm>
          <a:prstGeom prst="rightArrow">
            <a:avLst/>
          </a:prstGeom>
          <a:solidFill>
            <a:srgbClr val="FFFF00">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ight Arrow 18"/>
          <p:cNvSpPr/>
          <p:nvPr/>
        </p:nvSpPr>
        <p:spPr>
          <a:xfrm rot="567204">
            <a:off x="4086838" y="3599936"/>
            <a:ext cx="3249492" cy="754611"/>
          </a:xfrm>
          <a:prstGeom prst="rightArrow">
            <a:avLst/>
          </a:prstGeom>
          <a:solidFill>
            <a:srgbClr val="FFFF00">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ight Arrow 19"/>
          <p:cNvSpPr/>
          <p:nvPr/>
        </p:nvSpPr>
        <p:spPr>
          <a:xfrm rot="18294233">
            <a:off x="3754454" y="2674089"/>
            <a:ext cx="921175" cy="754611"/>
          </a:xfrm>
          <a:prstGeom prst="rightArrow">
            <a:avLst/>
          </a:prstGeom>
          <a:solidFill>
            <a:srgbClr val="FFFF00">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xmlns="" val="393003346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3000"/>
                                        <p:tgtEl>
                                          <p:spTgt spid="2"/>
                                        </p:tgtEl>
                                      </p:cBhvr>
                                    </p:animEffect>
                                  </p:childTnLst>
                                </p:cTn>
                              </p:par>
                              <p:par>
                                <p:cTn id="8" presetID="22" presetClass="entr" presetSubtype="2" fill="hold" grpId="0" nodeType="withEffect">
                                  <p:stCondLst>
                                    <p:cond delay="0"/>
                                  </p:stCondLst>
                                  <p:childTnLst>
                                    <p:set>
                                      <p:cBhvr>
                                        <p:cTn id="9" dur="1" fill="hold">
                                          <p:stCondLst>
                                            <p:cond delay="0"/>
                                          </p:stCondLst>
                                        </p:cTn>
                                        <p:tgtEl>
                                          <p:spTgt spid="17"/>
                                        </p:tgtEl>
                                        <p:attrNameLst>
                                          <p:attrName>style.visibility</p:attrName>
                                        </p:attrNameLst>
                                      </p:cBhvr>
                                      <p:to>
                                        <p:strVal val="visible"/>
                                      </p:to>
                                    </p:set>
                                    <p:animEffect transition="in" filter="wipe(right)">
                                      <p:cBhvr>
                                        <p:cTn id="10" dur="3000"/>
                                        <p:tgtEl>
                                          <p:spTgt spid="17"/>
                                        </p:tgtEl>
                                      </p:cBhvr>
                                    </p:animEffect>
                                  </p:childTnLst>
                                </p:cTn>
                              </p:par>
                              <p:par>
                                <p:cTn id="11" presetID="22" presetClass="entr" presetSubtype="4" fill="hold" grpId="0" nodeType="withEffect">
                                  <p:stCondLst>
                                    <p:cond delay="0"/>
                                  </p:stCondLst>
                                  <p:childTnLst>
                                    <p:set>
                                      <p:cBhvr>
                                        <p:cTn id="12" dur="1" fill="hold">
                                          <p:stCondLst>
                                            <p:cond delay="0"/>
                                          </p:stCondLst>
                                        </p:cTn>
                                        <p:tgtEl>
                                          <p:spTgt spid="20"/>
                                        </p:tgtEl>
                                        <p:attrNameLst>
                                          <p:attrName>style.visibility</p:attrName>
                                        </p:attrNameLst>
                                      </p:cBhvr>
                                      <p:to>
                                        <p:strVal val="visible"/>
                                      </p:to>
                                    </p:set>
                                    <p:animEffect transition="in" filter="wipe(down)">
                                      <p:cBhvr>
                                        <p:cTn id="13" dur="3000"/>
                                        <p:tgtEl>
                                          <p:spTgt spid="20"/>
                                        </p:tgtEl>
                                      </p:cBhvr>
                                    </p:animEffect>
                                  </p:childTnLst>
                                </p:cTn>
                              </p:par>
                              <p:par>
                                <p:cTn id="14" presetID="22" presetClass="entr" presetSubtype="1" fill="hold" grpId="0" nodeType="withEffect">
                                  <p:stCondLst>
                                    <p:cond delay="0"/>
                                  </p:stCondLst>
                                  <p:childTnLst>
                                    <p:set>
                                      <p:cBhvr>
                                        <p:cTn id="15" dur="1" fill="hold">
                                          <p:stCondLst>
                                            <p:cond delay="0"/>
                                          </p:stCondLst>
                                        </p:cTn>
                                        <p:tgtEl>
                                          <p:spTgt spid="18"/>
                                        </p:tgtEl>
                                        <p:attrNameLst>
                                          <p:attrName>style.visibility</p:attrName>
                                        </p:attrNameLst>
                                      </p:cBhvr>
                                      <p:to>
                                        <p:strVal val="visible"/>
                                      </p:to>
                                    </p:set>
                                    <p:animEffect transition="in" filter="wipe(up)">
                                      <p:cBhvr>
                                        <p:cTn id="16" dur="3000"/>
                                        <p:tgtEl>
                                          <p:spTgt spid="18"/>
                                        </p:tgtEl>
                                      </p:cBhvr>
                                    </p:animEffect>
                                  </p:childTnLst>
                                </p:cTn>
                              </p:par>
                              <p:par>
                                <p:cTn id="17" presetID="22" presetClass="entr" presetSubtype="8" fill="hold" grpId="0" nodeType="withEffect">
                                  <p:stCondLst>
                                    <p:cond delay="0"/>
                                  </p:stCondLst>
                                  <p:childTnLst>
                                    <p:set>
                                      <p:cBhvr>
                                        <p:cTn id="18" dur="1" fill="hold">
                                          <p:stCondLst>
                                            <p:cond delay="0"/>
                                          </p:stCondLst>
                                        </p:cTn>
                                        <p:tgtEl>
                                          <p:spTgt spid="19"/>
                                        </p:tgtEl>
                                        <p:attrNameLst>
                                          <p:attrName>style.visibility</p:attrName>
                                        </p:attrNameLst>
                                      </p:cBhvr>
                                      <p:to>
                                        <p:strVal val="visible"/>
                                      </p:to>
                                    </p:set>
                                    <p:animEffect transition="in" filter="wipe(left)">
                                      <p:cBhvr>
                                        <p:cTn id="19" dur="3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17" grpId="0" animBg="1"/>
      <p:bldP spid="18" grpId="0" animBg="1"/>
      <p:bldP spid="19" grpId="0" animBg="1"/>
      <p:bldP spid="20" grpId="0" animBg="1"/>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xmlns="" val="0"/>
              </a:ext>
            </a:extLst>
          </a:blip>
          <a:stretch>
            <a:fillRect/>
          </a:stretch>
        </p:blipFill>
        <p:spPr>
          <a:xfrm>
            <a:off x="107504" y="65219"/>
            <a:ext cx="8277037" cy="6748157"/>
          </a:xfrm>
        </p:spPr>
      </p:pic>
      <p:sp>
        <p:nvSpPr>
          <p:cNvPr id="5" name="TextBox 4"/>
          <p:cNvSpPr txBox="1"/>
          <p:nvPr/>
        </p:nvSpPr>
        <p:spPr>
          <a:xfrm>
            <a:off x="3234519" y="2046"/>
            <a:ext cx="3456384" cy="2031325"/>
          </a:xfrm>
          <a:prstGeom prst="rect">
            <a:avLst/>
          </a:prstGeom>
          <a:solidFill>
            <a:schemeClr val="accent2"/>
          </a:solidFill>
        </p:spPr>
        <p:txBody>
          <a:bodyPr wrap="square" rtlCol="0">
            <a:spAutoFit/>
          </a:bodyPr>
          <a:lstStyle/>
          <a:p>
            <a:r>
              <a:rPr lang="de-DE" dirty="0" err="1" smtClean="0"/>
              <a:t>Question</a:t>
            </a:r>
            <a:r>
              <a:rPr lang="de-DE" dirty="0" smtClean="0"/>
              <a:t> 1: </a:t>
            </a:r>
            <a:br>
              <a:rPr lang="de-DE" dirty="0" smtClean="0"/>
            </a:br>
            <a:r>
              <a:rPr lang="de-DE" dirty="0" smtClean="0"/>
              <a:t>„Diffusion“ </a:t>
            </a:r>
            <a:r>
              <a:rPr lang="de-DE" dirty="0" err="1" smtClean="0"/>
              <a:t>of</a:t>
            </a:r>
            <a:r>
              <a:rPr lang="de-DE" dirty="0" smtClean="0"/>
              <a:t> Roman </a:t>
            </a:r>
            <a:r>
              <a:rPr lang="de-DE" dirty="0" err="1" smtClean="0"/>
              <a:t>culture</a:t>
            </a:r>
            <a:endParaRPr lang="de-DE" dirty="0" smtClean="0"/>
          </a:p>
          <a:p>
            <a:endParaRPr lang="de-DE" dirty="0" smtClean="0"/>
          </a:p>
          <a:p>
            <a:r>
              <a:rPr lang="de-DE" dirty="0" err="1" smtClean="0">
                <a:solidFill>
                  <a:srgbClr val="FF0000"/>
                </a:solidFill>
              </a:rPr>
              <a:t>Question</a:t>
            </a:r>
            <a:r>
              <a:rPr lang="de-DE" dirty="0" smtClean="0">
                <a:solidFill>
                  <a:srgbClr val="FF0000"/>
                </a:solidFill>
              </a:rPr>
              <a:t> 2:</a:t>
            </a:r>
          </a:p>
          <a:p>
            <a:r>
              <a:rPr lang="de-DE" dirty="0" smtClean="0">
                <a:solidFill>
                  <a:srgbClr val="FF0000"/>
                </a:solidFill>
              </a:rPr>
              <a:t>an </a:t>
            </a:r>
            <a:r>
              <a:rPr lang="de-DE" dirty="0" err="1" smtClean="0">
                <a:solidFill>
                  <a:srgbClr val="FF0000"/>
                </a:solidFill>
              </a:rPr>
              <a:t>increasingly</a:t>
            </a:r>
            <a:r>
              <a:rPr lang="de-DE" dirty="0" smtClean="0">
                <a:solidFill>
                  <a:srgbClr val="FF0000"/>
                </a:solidFill>
              </a:rPr>
              <a:t> „global“ </a:t>
            </a:r>
            <a:r>
              <a:rPr lang="de-DE" dirty="0" err="1" smtClean="0">
                <a:solidFill>
                  <a:srgbClr val="FF0000"/>
                </a:solidFill>
              </a:rPr>
              <a:t>culture</a:t>
            </a:r>
            <a:r>
              <a:rPr lang="de-DE" dirty="0" smtClean="0">
                <a:solidFill>
                  <a:srgbClr val="FF0000"/>
                </a:solidFill>
              </a:rPr>
              <a:t> in </a:t>
            </a:r>
            <a:r>
              <a:rPr lang="de-DE" dirty="0" err="1" smtClean="0">
                <a:solidFill>
                  <a:srgbClr val="FF0000"/>
                </a:solidFill>
              </a:rPr>
              <a:t>the</a:t>
            </a:r>
            <a:r>
              <a:rPr lang="de-DE" dirty="0" smtClean="0">
                <a:solidFill>
                  <a:srgbClr val="FF0000"/>
                </a:solidFill>
              </a:rPr>
              <a:t> Roman Empire ?</a:t>
            </a:r>
            <a:br>
              <a:rPr lang="de-DE" dirty="0" smtClean="0">
                <a:solidFill>
                  <a:srgbClr val="FF0000"/>
                </a:solidFill>
              </a:rPr>
            </a:br>
            <a:endParaRPr lang="en-GB" dirty="0">
              <a:solidFill>
                <a:srgbClr val="FF0000"/>
              </a:solidFill>
            </a:endParaRPr>
          </a:p>
        </p:txBody>
      </p:sp>
      <p:sp>
        <p:nvSpPr>
          <p:cNvPr id="7" name="Freeform 6"/>
          <p:cNvSpPr/>
          <p:nvPr/>
        </p:nvSpPr>
        <p:spPr>
          <a:xfrm>
            <a:off x="2770496" y="2688609"/>
            <a:ext cx="1678674" cy="2006221"/>
          </a:xfrm>
          <a:custGeom>
            <a:avLst/>
            <a:gdLst>
              <a:gd name="connsiteX0" fmla="*/ 805217 w 1678674"/>
              <a:gd name="connsiteY0" fmla="*/ 1003110 h 2006221"/>
              <a:gd name="connsiteX1" fmla="*/ 661916 w 1678674"/>
              <a:gd name="connsiteY1" fmla="*/ 873457 h 2006221"/>
              <a:gd name="connsiteX2" fmla="*/ 580029 w 1678674"/>
              <a:gd name="connsiteY2" fmla="*/ 716507 h 2006221"/>
              <a:gd name="connsiteX3" fmla="*/ 580029 w 1678674"/>
              <a:gd name="connsiteY3" fmla="*/ 614149 h 2006221"/>
              <a:gd name="connsiteX4" fmla="*/ 539086 w 1678674"/>
              <a:gd name="connsiteY4" fmla="*/ 532263 h 2006221"/>
              <a:gd name="connsiteX5" fmla="*/ 457200 w 1678674"/>
              <a:gd name="connsiteY5" fmla="*/ 450376 h 2006221"/>
              <a:gd name="connsiteX6" fmla="*/ 368489 w 1678674"/>
              <a:gd name="connsiteY6" fmla="*/ 443552 h 2006221"/>
              <a:gd name="connsiteX7" fmla="*/ 307074 w 1678674"/>
              <a:gd name="connsiteY7" fmla="*/ 511791 h 2006221"/>
              <a:gd name="connsiteX8" fmla="*/ 197892 w 1678674"/>
              <a:gd name="connsiteY8" fmla="*/ 580030 h 2006221"/>
              <a:gd name="connsiteX9" fmla="*/ 122829 w 1678674"/>
              <a:gd name="connsiteY9" fmla="*/ 607325 h 2006221"/>
              <a:gd name="connsiteX10" fmla="*/ 0 w 1678674"/>
              <a:gd name="connsiteY10" fmla="*/ 320722 h 2006221"/>
              <a:gd name="connsiteX11" fmla="*/ 88710 w 1678674"/>
              <a:gd name="connsiteY11" fmla="*/ 116006 h 2006221"/>
              <a:gd name="connsiteX12" fmla="*/ 348017 w 1678674"/>
              <a:gd name="connsiteY12" fmla="*/ 20472 h 2006221"/>
              <a:gd name="connsiteX13" fmla="*/ 696035 w 1678674"/>
              <a:gd name="connsiteY13" fmla="*/ 0 h 2006221"/>
              <a:gd name="connsiteX14" fmla="*/ 928047 w 1678674"/>
              <a:gd name="connsiteY14" fmla="*/ 6824 h 2006221"/>
              <a:gd name="connsiteX15" fmla="*/ 1057701 w 1678674"/>
              <a:gd name="connsiteY15" fmla="*/ 211540 h 2006221"/>
              <a:gd name="connsiteX16" fmla="*/ 1044053 w 1678674"/>
              <a:gd name="connsiteY16" fmla="*/ 286603 h 2006221"/>
              <a:gd name="connsiteX17" fmla="*/ 893928 w 1678674"/>
              <a:gd name="connsiteY17" fmla="*/ 293427 h 2006221"/>
              <a:gd name="connsiteX18" fmla="*/ 839337 w 1678674"/>
              <a:gd name="connsiteY18" fmla="*/ 327546 h 2006221"/>
              <a:gd name="connsiteX19" fmla="*/ 880280 w 1678674"/>
              <a:gd name="connsiteY19" fmla="*/ 491319 h 2006221"/>
              <a:gd name="connsiteX20" fmla="*/ 900752 w 1678674"/>
              <a:gd name="connsiteY20" fmla="*/ 552734 h 2006221"/>
              <a:gd name="connsiteX21" fmla="*/ 934871 w 1678674"/>
              <a:gd name="connsiteY21" fmla="*/ 607325 h 2006221"/>
              <a:gd name="connsiteX22" fmla="*/ 1037229 w 1678674"/>
              <a:gd name="connsiteY22" fmla="*/ 696036 h 2006221"/>
              <a:gd name="connsiteX23" fmla="*/ 1078173 w 1678674"/>
              <a:gd name="connsiteY23" fmla="*/ 880281 h 2006221"/>
              <a:gd name="connsiteX24" fmla="*/ 1214650 w 1678674"/>
              <a:gd name="connsiteY24" fmla="*/ 1016758 h 2006221"/>
              <a:gd name="connsiteX25" fmla="*/ 1378423 w 1678674"/>
              <a:gd name="connsiteY25" fmla="*/ 1023582 h 2006221"/>
              <a:gd name="connsiteX26" fmla="*/ 1323832 w 1678674"/>
              <a:gd name="connsiteY26" fmla="*/ 1112292 h 2006221"/>
              <a:gd name="connsiteX27" fmla="*/ 1542197 w 1678674"/>
              <a:gd name="connsiteY27" fmla="*/ 1187355 h 2006221"/>
              <a:gd name="connsiteX28" fmla="*/ 1651379 w 1678674"/>
              <a:gd name="connsiteY28" fmla="*/ 1289713 h 2006221"/>
              <a:gd name="connsiteX29" fmla="*/ 1678674 w 1678674"/>
              <a:gd name="connsiteY29" fmla="*/ 1433015 h 2006221"/>
              <a:gd name="connsiteX30" fmla="*/ 1678674 w 1678674"/>
              <a:gd name="connsiteY30" fmla="*/ 1433015 h 2006221"/>
              <a:gd name="connsiteX31" fmla="*/ 1569492 w 1678674"/>
              <a:gd name="connsiteY31" fmla="*/ 1317009 h 2006221"/>
              <a:gd name="connsiteX32" fmla="*/ 1542197 w 1678674"/>
              <a:gd name="connsiteY32" fmla="*/ 1289713 h 2006221"/>
              <a:gd name="connsiteX33" fmla="*/ 1487605 w 1678674"/>
              <a:gd name="connsiteY33" fmla="*/ 1289713 h 2006221"/>
              <a:gd name="connsiteX34" fmla="*/ 1433014 w 1678674"/>
              <a:gd name="connsiteY34" fmla="*/ 1330657 h 2006221"/>
              <a:gd name="connsiteX35" fmla="*/ 1433014 w 1678674"/>
              <a:gd name="connsiteY35" fmla="*/ 1405719 h 2006221"/>
              <a:gd name="connsiteX36" fmla="*/ 1392071 w 1678674"/>
              <a:gd name="connsiteY36" fmla="*/ 1426191 h 2006221"/>
              <a:gd name="connsiteX37" fmla="*/ 1501253 w 1678674"/>
              <a:gd name="connsiteY37" fmla="*/ 1514901 h 2006221"/>
              <a:gd name="connsiteX38" fmla="*/ 1480782 w 1678674"/>
              <a:gd name="connsiteY38" fmla="*/ 1576316 h 2006221"/>
              <a:gd name="connsiteX39" fmla="*/ 1398895 w 1678674"/>
              <a:gd name="connsiteY39" fmla="*/ 1596788 h 2006221"/>
              <a:gd name="connsiteX40" fmla="*/ 1371600 w 1678674"/>
              <a:gd name="connsiteY40" fmla="*/ 1665027 h 2006221"/>
              <a:gd name="connsiteX41" fmla="*/ 1337480 w 1678674"/>
              <a:gd name="connsiteY41" fmla="*/ 1740090 h 2006221"/>
              <a:gd name="connsiteX42" fmla="*/ 1248770 w 1678674"/>
              <a:gd name="connsiteY42" fmla="*/ 1828800 h 2006221"/>
              <a:gd name="connsiteX43" fmla="*/ 1187355 w 1678674"/>
              <a:gd name="connsiteY43" fmla="*/ 1815152 h 2006221"/>
              <a:gd name="connsiteX44" fmla="*/ 1187355 w 1678674"/>
              <a:gd name="connsiteY44" fmla="*/ 1958454 h 2006221"/>
              <a:gd name="connsiteX45" fmla="*/ 1146411 w 1678674"/>
              <a:gd name="connsiteY45" fmla="*/ 2006221 h 2006221"/>
              <a:gd name="connsiteX46" fmla="*/ 1084997 w 1678674"/>
              <a:gd name="connsiteY46" fmla="*/ 1972101 h 2006221"/>
              <a:gd name="connsiteX47" fmla="*/ 1023582 w 1678674"/>
              <a:gd name="connsiteY47" fmla="*/ 1903863 h 2006221"/>
              <a:gd name="connsiteX48" fmla="*/ 934871 w 1678674"/>
              <a:gd name="connsiteY48" fmla="*/ 1856095 h 2006221"/>
              <a:gd name="connsiteX49" fmla="*/ 812041 w 1678674"/>
              <a:gd name="connsiteY49" fmla="*/ 1787857 h 2006221"/>
              <a:gd name="connsiteX50" fmla="*/ 791570 w 1678674"/>
              <a:gd name="connsiteY50" fmla="*/ 1740090 h 2006221"/>
              <a:gd name="connsiteX51" fmla="*/ 825689 w 1678674"/>
              <a:gd name="connsiteY51" fmla="*/ 1685498 h 2006221"/>
              <a:gd name="connsiteX52" fmla="*/ 928047 w 1678674"/>
              <a:gd name="connsiteY52" fmla="*/ 1726442 h 2006221"/>
              <a:gd name="connsiteX53" fmla="*/ 1078173 w 1678674"/>
              <a:gd name="connsiteY53" fmla="*/ 1746913 h 2006221"/>
              <a:gd name="connsiteX54" fmla="*/ 1194179 w 1678674"/>
              <a:gd name="connsiteY54" fmla="*/ 1733266 h 2006221"/>
              <a:gd name="connsiteX55" fmla="*/ 1310185 w 1678674"/>
              <a:gd name="connsiteY55" fmla="*/ 1678675 h 2006221"/>
              <a:gd name="connsiteX56" fmla="*/ 1371600 w 1678674"/>
              <a:gd name="connsiteY56" fmla="*/ 1610436 h 2006221"/>
              <a:gd name="connsiteX57" fmla="*/ 1337480 w 1678674"/>
              <a:gd name="connsiteY57" fmla="*/ 1521725 h 2006221"/>
              <a:gd name="connsiteX58" fmla="*/ 1310185 w 1678674"/>
              <a:gd name="connsiteY58" fmla="*/ 1405719 h 2006221"/>
              <a:gd name="connsiteX59" fmla="*/ 1221474 w 1678674"/>
              <a:gd name="connsiteY59" fmla="*/ 1330657 h 2006221"/>
              <a:gd name="connsiteX60" fmla="*/ 1091820 w 1678674"/>
              <a:gd name="connsiteY60" fmla="*/ 1221475 h 2006221"/>
              <a:gd name="connsiteX61" fmla="*/ 989462 w 1678674"/>
              <a:gd name="connsiteY61" fmla="*/ 1119116 h 2006221"/>
              <a:gd name="connsiteX62" fmla="*/ 805217 w 1678674"/>
              <a:gd name="connsiteY62" fmla="*/ 1003110 h 2006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Lst>
            <a:rect l="l" t="t" r="r" b="b"/>
            <a:pathLst>
              <a:path w="1678674" h="2006221">
                <a:moveTo>
                  <a:pt x="805217" y="1003110"/>
                </a:moveTo>
                <a:lnTo>
                  <a:pt x="661916" y="873457"/>
                </a:lnTo>
                <a:lnTo>
                  <a:pt x="580029" y="716507"/>
                </a:lnTo>
                <a:lnTo>
                  <a:pt x="580029" y="614149"/>
                </a:lnTo>
                <a:lnTo>
                  <a:pt x="539086" y="532263"/>
                </a:lnTo>
                <a:lnTo>
                  <a:pt x="457200" y="450376"/>
                </a:lnTo>
                <a:lnTo>
                  <a:pt x="368489" y="443552"/>
                </a:lnTo>
                <a:lnTo>
                  <a:pt x="307074" y="511791"/>
                </a:lnTo>
                <a:lnTo>
                  <a:pt x="197892" y="580030"/>
                </a:lnTo>
                <a:lnTo>
                  <a:pt x="122829" y="607325"/>
                </a:lnTo>
                <a:lnTo>
                  <a:pt x="0" y="320722"/>
                </a:lnTo>
                <a:lnTo>
                  <a:pt x="88710" y="116006"/>
                </a:lnTo>
                <a:lnTo>
                  <a:pt x="348017" y="20472"/>
                </a:lnTo>
                <a:lnTo>
                  <a:pt x="696035" y="0"/>
                </a:lnTo>
                <a:lnTo>
                  <a:pt x="928047" y="6824"/>
                </a:lnTo>
                <a:lnTo>
                  <a:pt x="1057701" y="211540"/>
                </a:lnTo>
                <a:lnTo>
                  <a:pt x="1044053" y="286603"/>
                </a:lnTo>
                <a:lnTo>
                  <a:pt x="893928" y="293427"/>
                </a:lnTo>
                <a:lnTo>
                  <a:pt x="839337" y="327546"/>
                </a:lnTo>
                <a:lnTo>
                  <a:pt x="880280" y="491319"/>
                </a:lnTo>
                <a:lnTo>
                  <a:pt x="900752" y="552734"/>
                </a:lnTo>
                <a:lnTo>
                  <a:pt x="934871" y="607325"/>
                </a:lnTo>
                <a:lnTo>
                  <a:pt x="1037229" y="696036"/>
                </a:lnTo>
                <a:lnTo>
                  <a:pt x="1078173" y="880281"/>
                </a:lnTo>
                <a:lnTo>
                  <a:pt x="1214650" y="1016758"/>
                </a:lnTo>
                <a:lnTo>
                  <a:pt x="1378423" y="1023582"/>
                </a:lnTo>
                <a:lnTo>
                  <a:pt x="1323832" y="1112292"/>
                </a:lnTo>
                <a:lnTo>
                  <a:pt x="1542197" y="1187355"/>
                </a:lnTo>
                <a:lnTo>
                  <a:pt x="1651379" y="1289713"/>
                </a:lnTo>
                <a:lnTo>
                  <a:pt x="1678674" y="1433015"/>
                </a:lnTo>
                <a:lnTo>
                  <a:pt x="1678674" y="1433015"/>
                </a:lnTo>
                <a:lnTo>
                  <a:pt x="1569492" y="1317009"/>
                </a:lnTo>
                <a:lnTo>
                  <a:pt x="1542197" y="1289713"/>
                </a:lnTo>
                <a:lnTo>
                  <a:pt x="1487605" y="1289713"/>
                </a:lnTo>
                <a:lnTo>
                  <a:pt x="1433014" y="1330657"/>
                </a:lnTo>
                <a:lnTo>
                  <a:pt x="1433014" y="1405719"/>
                </a:lnTo>
                <a:lnTo>
                  <a:pt x="1392071" y="1426191"/>
                </a:lnTo>
                <a:lnTo>
                  <a:pt x="1501253" y="1514901"/>
                </a:lnTo>
                <a:lnTo>
                  <a:pt x="1480782" y="1576316"/>
                </a:lnTo>
                <a:lnTo>
                  <a:pt x="1398895" y="1596788"/>
                </a:lnTo>
                <a:lnTo>
                  <a:pt x="1371600" y="1665027"/>
                </a:lnTo>
                <a:lnTo>
                  <a:pt x="1337480" y="1740090"/>
                </a:lnTo>
                <a:lnTo>
                  <a:pt x="1248770" y="1828800"/>
                </a:lnTo>
                <a:lnTo>
                  <a:pt x="1187355" y="1815152"/>
                </a:lnTo>
                <a:lnTo>
                  <a:pt x="1187355" y="1958454"/>
                </a:lnTo>
                <a:lnTo>
                  <a:pt x="1146411" y="2006221"/>
                </a:lnTo>
                <a:lnTo>
                  <a:pt x="1084997" y="1972101"/>
                </a:lnTo>
                <a:lnTo>
                  <a:pt x="1023582" y="1903863"/>
                </a:lnTo>
                <a:lnTo>
                  <a:pt x="934871" y="1856095"/>
                </a:lnTo>
                <a:lnTo>
                  <a:pt x="812041" y="1787857"/>
                </a:lnTo>
                <a:lnTo>
                  <a:pt x="791570" y="1740090"/>
                </a:lnTo>
                <a:lnTo>
                  <a:pt x="825689" y="1685498"/>
                </a:lnTo>
                <a:lnTo>
                  <a:pt x="928047" y="1726442"/>
                </a:lnTo>
                <a:lnTo>
                  <a:pt x="1078173" y="1746913"/>
                </a:lnTo>
                <a:lnTo>
                  <a:pt x="1194179" y="1733266"/>
                </a:lnTo>
                <a:lnTo>
                  <a:pt x="1310185" y="1678675"/>
                </a:lnTo>
                <a:lnTo>
                  <a:pt x="1371600" y="1610436"/>
                </a:lnTo>
                <a:lnTo>
                  <a:pt x="1337480" y="1521725"/>
                </a:lnTo>
                <a:lnTo>
                  <a:pt x="1310185" y="1405719"/>
                </a:lnTo>
                <a:lnTo>
                  <a:pt x="1221474" y="1330657"/>
                </a:lnTo>
                <a:lnTo>
                  <a:pt x="1091820" y="1221475"/>
                </a:lnTo>
                <a:lnTo>
                  <a:pt x="989462" y="1119116"/>
                </a:lnTo>
                <a:lnTo>
                  <a:pt x="805217" y="1003110"/>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Freeform 7"/>
          <p:cNvSpPr/>
          <p:nvPr/>
        </p:nvSpPr>
        <p:spPr>
          <a:xfrm>
            <a:off x="409433" y="1665027"/>
            <a:ext cx="2415654" cy="2586251"/>
          </a:xfrm>
          <a:custGeom>
            <a:avLst/>
            <a:gdLst>
              <a:gd name="connsiteX0" fmla="*/ 2415654 w 2415654"/>
              <a:gd name="connsiteY0" fmla="*/ 1678674 h 2586251"/>
              <a:gd name="connsiteX1" fmla="*/ 2231409 w 2415654"/>
              <a:gd name="connsiteY1" fmla="*/ 1610436 h 2586251"/>
              <a:gd name="connsiteX2" fmla="*/ 2053988 w 2415654"/>
              <a:gd name="connsiteY2" fmla="*/ 1542197 h 2586251"/>
              <a:gd name="connsiteX3" fmla="*/ 1931158 w 2415654"/>
              <a:gd name="connsiteY3" fmla="*/ 1637731 h 2586251"/>
              <a:gd name="connsiteX4" fmla="*/ 1910686 w 2415654"/>
              <a:gd name="connsiteY4" fmla="*/ 1794680 h 2586251"/>
              <a:gd name="connsiteX5" fmla="*/ 1856095 w 2415654"/>
              <a:gd name="connsiteY5" fmla="*/ 1869743 h 2586251"/>
              <a:gd name="connsiteX6" fmla="*/ 1692322 w 2415654"/>
              <a:gd name="connsiteY6" fmla="*/ 1903863 h 2586251"/>
              <a:gd name="connsiteX7" fmla="*/ 1535373 w 2415654"/>
              <a:gd name="connsiteY7" fmla="*/ 1965277 h 2586251"/>
              <a:gd name="connsiteX8" fmla="*/ 1337480 w 2415654"/>
              <a:gd name="connsiteY8" fmla="*/ 2129051 h 2586251"/>
              <a:gd name="connsiteX9" fmla="*/ 1337480 w 2415654"/>
              <a:gd name="connsiteY9" fmla="*/ 2129051 h 2586251"/>
              <a:gd name="connsiteX10" fmla="*/ 1364776 w 2415654"/>
              <a:gd name="connsiteY10" fmla="*/ 2340591 h 2586251"/>
              <a:gd name="connsiteX11" fmla="*/ 1228298 w 2415654"/>
              <a:gd name="connsiteY11" fmla="*/ 2381534 h 2586251"/>
              <a:gd name="connsiteX12" fmla="*/ 1153236 w 2415654"/>
              <a:gd name="connsiteY12" fmla="*/ 2477069 h 2586251"/>
              <a:gd name="connsiteX13" fmla="*/ 1023582 w 2415654"/>
              <a:gd name="connsiteY13" fmla="*/ 2490716 h 2586251"/>
              <a:gd name="connsiteX14" fmla="*/ 975815 w 2415654"/>
              <a:gd name="connsiteY14" fmla="*/ 2586251 h 2586251"/>
              <a:gd name="connsiteX15" fmla="*/ 975815 w 2415654"/>
              <a:gd name="connsiteY15" fmla="*/ 2586251 h 2586251"/>
              <a:gd name="connsiteX16" fmla="*/ 859809 w 2415654"/>
              <a:gd name="connsiteY16" fmla="*/ 2579427 h 2586251"/>
              <a:gd name="connsiteX17" fmla="*/ 757451 w 2415654"/>
              <a:gd name="connsiteY17" fmla="*/ 2531660 h 2586251"/>
              <a:gd name="connsiteX18" fmla="*/ 614149 w 2415654"/>
              <a:gd name="connsiteY18" fmla="*/ 2497540 h 2586251"/>
              <a:gd name="connsiteX19" fmla="*/ 552734 w 2415654"/>
              <a:gd name="connsiteY19" fmla="*/ 2497540 h 2586251"/>
              <a:gd name="connsiteX20" fmla="*/ 491319 w 2415654"/>
              <a:gd name="connsiteY20" fmla="*/ 2538483 h 2586251"/>
              <a:gd name="connsiteX21" fmla="*/ 409433 w 2415654"/>
              <a:gd name="connsiteY21" fmla="*/ 2579427 h 2586251"/>
              <a:gd name="connsiteX22" fmla="*/ 409433 w 2415654"/>
              <a:gd name="connsiteY22" fmla="*/ 2579427 h 2586251"/>
              <a:gd name="connsiteX23" fmla="*/ 327546 w 2415654"/>
              <a:gd name="connsiteY23" fmla="*/ 2531660 h 2586251"/>
              <a:gd name="connsiteX24" fmla="*/ 334370 w 2415654"/>
              <a:gd name="connsiteY24" fmla="*/ 2436125 h 2586251"/>
              <a:gd name="connsiteX25" fmla="*/ 313898 w 2415654"/>
              <a:gd name="connsiteY25" fmla="*/ 2333767 h 2586251"/>
              <a:gd name="connsiteX26" fmla="*/ 170597 w 2415654"/>
              <a:gd name="connsiteY26" fmla="*/ 2265528 h 2586251"/>
              <a:gd name="connsiteX27" fmla="*/ 88710 w 2415654"/>
              <a:gd name="connsiteY27" fmla="*/ 2251880 h 2586251"/>
              <a:gd name="connsiteX28" fmla="*/ 0 w 2415654"/>
              <a:gd name="connsiteY28" fmla="*/ 2224585 h 2586251"/>
              <a:gd name="connsiteX29" fmla="*/ 88710 w 2415654"/>
              <a:gd name="connsiteY29" fmla="*/ 2094931 h 2586251"/>
              <a:gd name="connsiteX30" fmla="*/ 95534 w 2415654"/>
              <a:gd name="connsiteY30" fmla="*/ 1999397 h 2586251"/>
              <a:gd name="connsiteX31" fmla="*/ 95534 w 2415654"/>
              <a:gd name="connsiteY31" fmla="*/ 1999397 h 2586251"/>
              <a:gd name="connsiteX32" fmla="*/ 75063 w 2415654"/>
              <a:gd name="connsiteY32" fmla="*/ 1965277 h 2586251"/>
              <a:gd name="connsiteX33" fmla="*/ 54591 w 2415654"/>
              <a:gd name="connsiteY33" fmla="*/ 1897039 h 2586251"/>
              <a:gd name="connsiteX34" fmla="*/ 27295 w 2415654"/>
              <a:gd name="connsiteY34" fmla="*/ 1890215 h 2586251"/>
              <a:gd name="connsiteX35" fmla="*/ 143301 w 2415654"/>
              <a:gd name="connsiteY35" fmla="*/ 1712794 h 2586251"/>
              <a:gd name="connsiteX36" fmla="*/ 293427 w 2415654"/>
              <a:gd name="connsiteY36" fmla="*/ 1542197 h 2586251"/>
              <a:gd name="connsiteX37" fmla="*/ 286603 w 2415654"/>
              <a:gd name="connsiteY37" fmla="*/ 1357952 h 2586251"/>
              <a:gd name="connsiteX38" fmla="*/ 348018 w 2415654"/>
              <a:gd name="connsiteY38" fmla="*/ 1255594 h 2586251"/>
              <a:gd name="connsiteX39" fmla="*/ 348018 w 2415654"/>
              <a:gd name="connsiteY39" fmla="*/ 1105469 h 2586251"/>
              <a:gd name="connsiteX40" fmla="*/ 423080 w 2415654"/>
              <a:gd name="connsiteY40" fmla="*/ 1078173 h 2586251"/>
              <a:gd name="connsiteX41" fmla="*/ 532263 w 2415654"/>
              <a:gd name="connsiteY41" fmla="*/ 1064525 h 2586251"/>
              <a:gd name="connsiteX42" fmla="*/ 750627 w 2415654"/>
              <a:gd name="connsiteY42" fmla="*/ 1187355 h 2586251"/>
              <a:gd name="connsiteX43" fmla="*/ 866633 w 2415654"/>
              <a:gd name="connsiteY43" fmla="*/ 1255594 h 2586251"/>
              <a:gd name="connsiteX44" fmla="*/ 1023582 w 2415654"/>
              <a:gd name="connsiteY44" fmla="*/ 1310185 h 2586251"/>
              <a:gd name="connsiteX45" fmla="*/ 1139588 w 2415654"/>
              <a:gd name="connsiteY45" fmla="*/ 1337480 h 2586251"/>
              <a:gd name="connsiteX46" fmla="*/ 1241946 w 2415654"/>
              <a:gd name="connsiteY46" fmla="*/ 1385248 h 2586251"/>
              <a:gd name="connsiteX47" fmla="*/ 1351128 w 2415654"/>
              <a:gd name="connsiteY47" fmla="*/ 1385248 h 2586251"/>
              <a:gd name="connsiteX48" fmla="*/ 1412543 w 2415654"/>
              <a:gd name="connsiteY48" fmla="*/ 1276066 h 2586251"/>
              <a:gd name="connsiteX49" fmla="*/ 1514901 w 2415654"/>
              <a:gd name="connsiteY49" fmla="*/ 1050877 h 2586251"/>
              <a:gd name="connsiteX50" fmla="*/ 1542197 w 2415654"/>
              <a:gd name="connsiteY50" fmla="*/ 907576 h 2586251"/>
              <a:gd name="connsiteX51" fmla="*/ 1473958 w 2415654"/>
              <a:gd name="connsiteY51" fmla="*/ 825689 h 2586251"/>
              <a:gd name="connsiteX52" fmla="*/ 1439839 w 2415654"/>
              <a:gd name="connsiteY52" fmla="*/ 743803 h 2586251"/>
              <a:gd name="connsiteX53" fmla="*/ 1467134 w 2415654"/>
              <a:gd name="connsiteY53" fmla="*/ 675564 h 2586251"/>
              <a:gd name="connsiteX54" fmla="*/ 1378424 w 2415654"/>
              <a:gd name="connsiteY54" fmla="*/ 566382 h 2586251"/>
              <a:gd name="connsiteX55" fmla="*/ 1269242 w 2415654"/>
              <a:gd name="connsiteY55" fmla="*/ 484495 h 2586251"/>
              <a:gd name="connsiteX56" fmla="*/ 1194179 w 2415654"/>
              <a:gd name="connsiteY56" fmla="*/ 436728 h 2586251"/>
              <a:gd name="connsiteX57" fmla="*/ 1207827 w 2415654"/>
              <a:gd name="connsiteY57" fmla="*/ 354842 h 2586251"/>
              <a:gd name="connsiteX58" fmla="*/ 1269242 w 2415654"/>
              <a:gd name="connsiteY58" fmla="*/ 327546 h 2586251"/>
              <a:gd name="connsiteX59" fmla="*/ 1385248 w 2415654"/>
              <a:gd name="connsiteY59" fmla="*/ 334370 h 2586251"/>
              <a:gd name="connsiteX60" fmla="*/ 1467134 w 2415654"/>
              <a:gd name="connsiteY60" fmla="*/ 361666 h 2586251"/>
              <a:gd name="connsiteX61" fmla="*/ 1467134 w 2415654"/>
              <a:gd name="connsiteY61" fmla="*/ 361666 h 2586251"/>
              <a:gd name="connsiteX62" fmla="*/ 1678674 w 2415654"/>
              <a:gd name="connsiteY62" fmla="*/ 450376 h 2586251"/>
              <a:gd name="connsiteX63" fmla="*/ 1624083 w 2415654"/>
              <a:gd name="connsiteY63" fmla="*/ 293427 h 2586251"/>
              <a:gd name="connsiteX64" fmla="*/ 1617260 w 2415654"/>
              <a:gd name="connsiteY64" fmla="*/ 245660 h 2586251"/>
              <a:gd name="connsiteX65" fmla="*/ 1617260 w 2415654"/>
              <a:gd name="connsiteY65" fmla="*/ 245660 h 2586251"/>
              <a:gd name="connsiteX66" fmla="*/ 1719618 w 2415654"/>
              <a:gd name="connsiteY66" fmla="*/ 313898 h 2586251"/>
              <a:gd name="connsiteX67" fmla="*/ 1828800 w 2415654"/>
              <a:gd name="connsiteY67" fmla="*/ 348018 h 2586251"/>
              <a:gd name="connsiteX68" fmla="*/ 1999397 w 2415654"/>
              <a:gd name="connsiteY68" fmla="*/ 272955 h 2586251"/>
              <a:gd name="connsiteX69" fmla="*/ 2047164 w 2415654"/>
              <a:gd name="connsiteY69" fmla="*/ 218364 h 2586251"/>
              <a:gd name="connsiteX70" fmla="*/ 2094931 w 2415654"/>
              <a:gd name="connsiteY70" fmla="*/ 122830 h 2586251"/>
              <a:gd name="connsiteX71" fmla="*/ 2292824 w 2415654"/>
              <a:gd name="connsiteY71" fmla="*/ 61415 h 2586251"/>
              <a:gd name="connsiteX72" fmla="*/ 2415654 w 2415654"/>
              <a:gd name="connsiteY72" fmla="*/ 0 h 25862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2415654" h="2586251">
                <a:moveTo>
                  <a:pt x="2415654" y="1678674"/>
                </a:moveTo>
                <a:lnTo>
                  <a:pt x="2231409" y="1610436"/>
                </a:lnTo>
                <a:lnTo>
                  <a:pt x="2053988" y="1542197"/>
                </a:lnTo>
                <a:lnTo>
                  <a:pt x="1931158" y="1637731"/>
                </a:lnTo>
                <a:lnTo>
                  <a:pt x="1910686" y="1794680"/>
                </a:lnTo>
                <a:lnTo>
                  <a:pt x="1856095" y="1869743"/>
                </a:lnTo>
                <a:lnTo>
                  <a:pt x="1692322" y="1903863"/>
                </a:lnTo>
                <a:lnTo>
                  <a:pt x="1535373" y="1965277"/>
                </a:lnTo>
                <a:lnTo>
                  <a:pt x="1337480" y="2129051"/>
                </a:lnTo>
                <a:lnTo>
                  <a:pt x="1337480" y="2129051"/>
                </a:lnTo>
                <a:lnTo>
                  <a:pt x="1364776" y="2340591"/>
                </a:lnTo>
                <a:lnTo>
                  <a:pt x="1228298" y="2381534"/>
                </a:lnTo>
                <a:lnTo>
                  <a:pt x="1153236" y="2477069"/>
                </a:lnTo>
                <a:lnTo>
                  <a:pt x="1023582" y="2490716"/>
                </a:lnTo>
                <a:lnTo>
                  <a:pt x="975815" y="2586251"/>
                </a:lnTo>
                <a:lnTo>
                  <a:pt x="975815" y="2586251"/>
                </a:lnTo>
                <a:lnTo>
                  <a:pt x="859809" y="2579427"/>
                </a:lnTo>
                <a:lnTo>
                  <a:pt x="757451" y="2531660"/>
                </a:lnTo>
                <a:lnTo>
                  <a:pt x="614149" y="2497540"/>
                </a:lnTo>
                <a:lnTo>
                  <a:pt x="552734" y="2497540"/>
                </a:lnTo>
                <a:lnTo>
                  <a:pt x="491319" y="2538483"/>
                </a:lnTo>
                <a:lnTo>
                  <a:pt x="409433" y="2579427"/>
                </a:lnTo>
                <a:lnTo>
                  <a:pt x="409433" y="2579427"/>
                </a:lnTo>
                <a:lnTo>
                  <a:pt x="327546" y="2531660"/>
                </a:lnTo>
                <a:lnTo>
                  <a:pt x="334370" y="2436125"/>
                </a:lnTo>
                <a:lnTo>
                  <a:pt x="313898" y="2333767"/>
                </a:lnTo>
                <a:lnTo>
                  <a:pt x="170597" y="2265528"/>
                </a:lnTo>
                <a:lnTo>
                  <a:pt x="88710" y="2251880"/>
                </a:lnTo>
                <a:lnTo>
                  <a:pt x="0" y="2224585"/>
                </a:lnTo>
                <a:lnTo>
                  <a:pt x="88710" y="2094931"/>
                </a:lnTo>
                <a:lnTo>
                  <a:pt x="95534" y="1999397"/>
                </a:lnTo>
                <a:lnTo>
                  <a:pt x="95534" y="1999397"/>
                </a:lnTo>
                <a:lnTo>
                  <a:pt x="75063" y="1965277"/>
                </a:lnTo>
                <a:lnTo>
                  <a:pt x="54591" y="1897039"/>
                </a:lnTo>
                <a:lnTo>
                  <a:pt x="27295" y="1890215"/>
                </a:lnTo>
                <a:lnTo>
                  <a:pt x="143301" y="1712794"/>
                </a:lnTo>
                <a:lnTo>
                  <a:pt x="293427" y="1542197"/>
                </a:lnTo>
                <a:lnTo>
                  <a:pt x="286603" y="1357952"/>
                </a:lnTo>
                <a:lnTo>
                  <a:pt x="348018" y="1255594"/>
                </a:lnTo>
                <a:lnTo>
                  <a:pt x="348018" y="1105469"/>
                </a:lnTo>
                <a:lnTo>
                  <a:pt x="423080" y="1078173"/>
                </a:lnTo>
                <a:lnTo>
                  <a:pt x="532263" y="1064525"/>
                </a:lnTo>
                <a:lnTo>
                  <a:pt x="750627" y="1187355"/>
                </a:lnTo>
                <a:lnTo>
                  <a:pt x="866633" y="1255594"/>
                </a:lnTo>
                <a:lnTo>
                  <a:pt x="1023582" y="1310185"/>
                </a:lnTo>
                <a:lnTo>
                  <a:pt x="1139588" y="1337480"/>
                </a:lnTo>
                <a:lnTo>
                  <a:pt x="1241946" y="1385248"/>
                </a:lnTo>
                <a:lnTo>
                  <a:pt x="1351128" y="1385248"/>
                </a:lnTo>
                <a:lnTo>
                  <a:pt x="1412543" y="1276066"/>
                </a:lnTo>
                <a:lnTo>
                  <a:pt x="1514901" y="1050877"/>
                </a:lnTo>
                <a:lnTo>
                  <a:pt x="1542197" y="907576"/>
                </a:lnTo>
                <a:lnTo>
                  <a:pt x="1473958" y="825689"/>
                </a:lnTo>
                <a:lnTo>
                  <a:pt x="1439839" y="743803"/>
                </a:lnTo>
                <a:lnTo>
                  <a:pt x="1467134" y="675564"/>
                </a:lnTo>
                <a:lnTo>
                  <a:pt x="1378424" y="566382"/>
                </a:lnTo>
                <a:lnTo>
                  <a:pt x="1269242" y="484495"/>
                </a:lnTo>
                <a:lnTo>
                  <a:pt x="1194179" y="436728"/>
                </a:lnTo>
                <a:lnTo>
                  <a:pt x="1207827" y="354842"/>
                </a:lnTo>
                <a:lnTo>
                  <a:pt x="1269242" y="327546"/>
                </a:lnTo>
                <a:lnTo>
                  <a:pt x="1385248" y="334370"/>
                </a:lnTo>
                <a:lnTo>
                  <a:pt x="1467134" y="361666"/>
                </a:lnTo>
                <a:lnTo>
                  <a:pt x="1467134" y="361666"/>
                </a:lnTo>
                <a:lnTo>
                  <a:pt x="1678674" y="450376"/>
                </a:lnTo>
                <a:lnTo>
                  <a:pt x="1624083" y="293427"/>
                </a:lnTo>
                <a:lnTo>
                  <a:pt x="1617260" y="245660"/>
                </a:lnTo>
                <a:lnTo>
                  <a:pt x="1617260" y="245660"/>
                </a:lnTo>
                <a:lnTo>
                  <a:pt x="1719618" y="313898"/>
                </a:lnTo>
                <a:lnTo>
                  <a:pt x="1828800" y="348018"/>
                </a:lnTo>
                <a:lnTo>
                  <a:pt x="1999397" y="272955"/>
                </a:lnTo>
                <a:lnTo>
                  <a:pt x="2047164" y="218364"/>
                </a:lnTo>
                <a:lnTo>
                  <a:pt x="2094931" y="122830"/>
                </a:lnTo>
                <a:lnTo>
                  <a:pt x="2292824" y="61415"/>
                </a:lnTo>
                <a:lnTo>
                  <a:pt x="2415654" y="0"/>
                </a:lnTo>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Freeform 8"/>
          <p:cNvSpPr/>
          <p:nvPr/>
        </p:nvSpPr>
        <p:spPr>
          <a:xfrm>
            <a:off x="2831910" y="1610436"/>
            <a:ext cx="3186753" cy="3125337"/>
          </a:xfrm>
          <a:custGeom>
            <a:avLst/>
            <a:gdLst>
              <a:gd name="connsiteX0" fmla="*/ 6824 w 3186753"/>
              <a:gd name="connsiteY0" fmla="*/ 0 h 3125337"/>
              <a:gd name="connsiteX1" fmla="*/ 0 w 3186753"/>
              <a:gd name="connsiteY1" fmla="*/ 313898 h 3125337"/>
              <a:gd name="connsiteX2" fmla="*/ 13648 w 3186753"/>
              <a:gd name="connsiteY2" fmla="*/ 1139588 h 3125337"/>
              <a:gd name="connsiteX3" fmla="*/ 518615 w 3186753"/>
              <a:gd name="connsiteY3" fmla="*/ 1078173 h 3125337"/>
              <a:gd name="connsiteX4" fmla="*/ 859809 w 3186753"/>
              <a:gd name="connsiteY4" fmla="*/ 1057701 h 3125337"/>
              <a:gd name="connsiteX5" fmla="*/ 907577 w 3186753"/>
              <a:gd name="connsiteY5" fmla="*/ 1105468 h 3125337"/>
              <a:gd name="connsiteX6" fmla="*/ 982639 w 3186753"/>
              <a:gd name="connsiteY6" fmla="*/ 1337480 h 3125337"/>
              <a:gd name="connsiteX7" fmla="*/ 1003111 w 3186753"/>
              <a:gd name="connsiteY7" fmla="*/ 1562668 h 3125337"/>
              <a:gd name="connsiteX8" fmla="*/ 1119117 w 3186753"/>
              <a:gd name="connsiteY8" fmla="*/ 1433015 h 3125337"/>
              <a:gd name="connsiteX9" fmla="*/ 1173708 w 3186753"/>
              <a:gd name="connsiteY9" fmla="*/ 1692322 h 3125337"/>
              <a:gd name="connsiteX10" fmla="*/ 1405720 w 3186753"/>
              <a:gd name="connsiteY10" fmla="*/ 1849271 h 3125337"/>
              <a:gd name="connsiteX11" fmla="*/ 1692323 w 3186753"/>
              <a:gd name="connsiteY11" fmla="*/ 2047164 h 3125337"/>
              <a:gd name="connsiteX12" fmla="*/ 1753738 w 3186753"/>
              <a:gd name="connsiteY12" fmla="*/ 2272352 h 3125337"/>
              <a:gd name="connsiteX13" fmla="*/ 1787857 w 3186753"/>
              <a:gd name="connsiteY13" fmla="*/ 2449773 h 3125337"/>
              <a:gd name="connsiteX14" fmla="*/ 1937983 w 3186753"/>
              <a:gd name="connsiteY14" fmla="*/ 2634018 h 3125337"/>
              <a:gd name="connsiteX15" fmla="*/ 2006221 w 3186753"/>
              <a:gd name="connsiteY15" fmla="*/ 2777319 h 3125337"/>
              <a:gd name="connsiteX16" fmla="*/ 2006221 w 3186753"/>
              <a:gd name="connsiteY16" fmla="*/ 2886501 h 3125337"/>
              <a:gd name="connsiteX17" fmla="*/ 2094932 w 3186753"/>
              <a:gd name="connsiteY17" fmla="*/ 2995683 h 3125337"/>
              <a:gd name="connsiteX18" fmla="*/ 2108580 w 3186753"/>
              <a:gd name="connsiteY18" fmla="*/ 3098042 h 3125337"/>
              <a:gd name="connsiteX19" fmla="*/ 2156347 w 3186753"/>
              <a:gd name="connsiteY19" fmla="*/ 3036627 h 3125337"/>
              <a:gd name="connsiteX20" fmla="*/ 2190466 w 3186753"/>
              <a:gd name="connsiteY20" fmla="*/ 3125337 h 3125337"/>
              <a:gd name="connsiteX21" fmla="*/ 2231409 w 3186753"/>
              <a:gd name="connsiteY21" fmla="*/ 3104865 h 3125337"/>
              <a:gd name="connsiteX22" fmla="*/ 2299648 w 3186753"/>
              <a:gd name="connsiteY22" fmla="*/ 3125337 h 3125337"/>
              <a:gd name="connsiteX23" fmla="*/ 2313296 w 3186753"/>
              <a:gd name="connsiteY23" fmla="*/ 3029803 h 3125337"/>
              <a:gd name="connsiteX24" fmla="*/ 2251881 w 3186753"/>
              <a:gd name="connsiteY24" fmla="*/ 2954740 h 3125337"/>
              <a:gd name="connsiteX25" fmla="*/ 2408830 w 3186753"/>
              <a:gd name="connsiteY25" fmla="*/ 2913797 h 3125337"/>
              <a:gd name="connsiteX26" fmla="*/ 2442950 w 3186753"/>
              <a:gd name="connsiteY26" fmla="*/ 2845558 h 3125337"/>
              <a:gd name="connsiteX27" fmla="*/ 2354239 w 3186753"/>
              <a:gd name="connsiteY27" fmla="*/ 2715904 h 3125337"/>
              <a:gd name="connsiteX28" fmla="*/ 2265529 w 3186753"/>
              <a:gd name="connsiteY28" fmla="*/ 2558955 h 3125337"/>
              <a:gd name="connsiteX29" fmla="*/ 2224586 w 3186753"/>
              <a:gd name="connsiteY29" fmla="*/ 2402006 h 3125337"/>
              <a:gd name="connsiteX30" fmla="*/ 2279177 w 3186753"/>
              <a:gd name="connsiteY30" fmla="*/ 2340591 h 3125337"/>
              <a:gd name="connsiteX31" fmla="*/ 2354239 w 3186753"/>
              <a:gd name="connsiteY31" fmla="*/ 2442949 h 3125337"/>
              <a:gd name="connsiteX32" fmla="*/ 2436126 w 3186753"/>
              <a:gd name="connsiteY32" fmla="*/ 2361063 h 3125337"/>
              <a:gd name="connsiteX33" fmla="*/ 2456597 w 3186753"/>
              <a:gd name="connsiteY33" fmla="*/ 2306471 h 3125337"/>
              <a:gd name="connsiteX34" fmla="*/ 2654490 w 3186753"/>
              <a:gd name="connsiteY34" fmla="*/ 2258704 h 3125337"/>
              <a:gd name="connsiteX35" fmla="*/ 2736377 w 3186753"/>
              <a:gd name="connsiteY35" fmla="*/ 2361063 h 3125337"/>
              <a:gd name="connsiteX36" fmla="*/ 2982036 w 3186753"/>
              <a:gd name="connsiteY36" fmla="*/ 2210937 h 3125337"/>
              <a:gd name="connsiteX37" fmla="*/ 3166281 w 3186753"/>
              <a:gd name="connsiteY37" fmla="*/ 2217761 h 3125337"/>
              <a:gd name="connsiteX38" fmla="*/ 3186753 w 3186753"/>
              <a:gd name="connsiteY38" fmla="*/ 2169994 h 3125337"/>
              <a:gd name="connsiteX39" fmla="*/ 3029803 w 3186753"/>
              <a:gd name="connsiteY39" fmla="*/ 2149522 h 3125337"/>
              <a:gd name="connsiteX40" fmla="*/ 2941093 w 3186753"/>
              <a:gd name="connsiteY40" fmla="*/ 2026692 h 3125337"/>
              <a:gd name="connsiteX41" fmla="*/ 2872854 w 3186753"/>
              <a:gd name="connsiteY41" fmla="*/ 1931158 h 3125337"/>
              <a:gd name="connsiteX42" fmla="*/ 3016156 w 3186753"/>
              <a:gd name="connsiteY42" fmla="*/ 1767385 h 3125337"/>
              <a:gd name="connsiteX43" fmla="*/ 3036627 w 3186753"/>
              <a:gd name="connsiteY43" fmla="*/ 1637731 h 3125337"/>
              <a:gd name="connsiteX44" fmla="*/ 3043451 w 3186753"/>
              <a:gd name="connsiteY44" fmla="*/ 1549021 h 3125337"/>
              <a:gd name="connsiteX45" fmla="*/ 2995684 w 3186753"/>
              <a:gd name="connsiteY45" fmla="*/ 1378424 h 3125337"/>
              <a:gd name="connsiteX46" fmla="*/ 2954741 w 3186753"/>
              <a:gd name="connsiteY46" fmla="*/ 1371600 h 3125337"/>
              <a:gd name="connsiteX47" fmla="*/ 2934269 w 3186753"/>
              <a:gd name="connsiteY47" fmla="*/ 1460310 h 3125337"/>
              <a:gd name="connsiteX48" fmla="*/ 2920621 w 3186753"/>
              <a:gd name="connsiteY48" fmla="*/ 1589964 h 3125337"/>
              <a:gd name="connsiteX49" fmla="*/ 2859206 w 3186753"/>
              <a:gd name="connsiteY49" fmla="*/ 1658203 h 3125337"/>
              <a:gd name="connsiteX50" fmla="*/ 2709081 w 3186753"/>
              <a:gd name="connsiteY50" fmla="*/ 1699146 h 3125337"/>
              <a:gd name="connsiteX51" fmla="*/ 2545308 w 3186753"/>
              <a:gd name="connsiteY51" fmla="*/ 1753737 h 3125337"/>
              <a:gd name="connsiteX52" fmla="*/ 2504365 w 3186753"/>
              <a:gd name="connsiteY52" fmla="*/ 1658203 h 3125337"/>
              <a:gd name="connsiteX53" fmla="*/ 2490717 w 3186753"/>
              <a:gd name="connsiteY53" fmla="*/ 1528549 h 3125337"/>
              <a:gd name="connsiteX54" fmla="*/ 2668138 w 3186753"/>
              <a:gd name="connsiteY54" fmla="*/ 1392071 h 3125337"/>
              <a:gd name="connsiteX55" fmla="*/ 2688609 w 3186753"/>
              <a:gd name="connsiteY55" fmla="*/ 1310185 h 3125337"/>
              <a:gd name="connsiteX56" fmla="*/ 2593075 w 3186753"/>
              <a:gd name="connsiteY56" fmla="*/ 1317009 h 3125337"/>
              <a:gd name="connsiteX57" fmla="*/ 2402006 w 3186753"/>
              <a:gd name="connsiteY57" fmla="*/ 1098645 h 3125337"/>
              <a:gd name="connsiteX58" fmla="*/ 2292824 w 3186753"/>
              <a:gd name="connsiteY58" fmla="*/ 1098645 h 3125337"/>
              <a:gd name="connsiteX59" fmla="*/ 2210938 w 3186753"/>
              <a:gd name="connsiteY59" fmla="*/ 1153236 h 3125337"/>
              <a:gd name="connsiteX60" fmla="*/ 2210938 w 3186753"/>
              <a:gd name="connsiteY60" fmla="*/ 1262418 h 3125337"/>
              <a:gd name="connsiteX61" fmla="*/ 2149523 w 3186753"/>
              <a:gd name="connsiteY61" fmla="*/ 1337480 h 3125337"/>
              <a:gd name="connsiteX62" fmla="*/ 2067636 w 3186753"/>
              <a:gd name="connsiteY62" fmla="*/ 1364776 h 3125337"/>
              <a:gd name="connsiteX63" fmla="*/ 2040341 w 3186753"/>
              <a:gd name="connsiteY63" fmla="*/ 1569492 h 3125337"/>
              <a:gd name="connsiteX64" fmla="*/ 2040341 w 3186753"/>
              <a:gd name="connsiteY64" fmla="*/ 1569492 h 3125337"/>
              <a:gd name="connsiteX65" fmla="*/ 1910687 w 3186753"/>
              <a:gd name="connsiteY65" fmla="*/ 1576316 h 3125337"/>
              <a:gd name="connsiteX66" fmla="*/ 1856096 w 3186753"/>
              <a:gd name="connsiteY66" fmla="*/ 1542197 h 3125337"/>
              <a:gd name="connsiteX67" fmla="*/ 1781033 w 3186753"/>
              <a:gd name="connsiteY67" fmla="*/ 1508077 h 3125337"/>
              <a:gd name="connsiteX68" fmla="*/ 1705971 w 3186753"/>
              <a:gd name="connsiteY68" fmla="*/ 1467134 h 3125337"/>
              <a:gd name="connsiteX69" fmla="*/ 1685499 w 3186753"/>
              <a:gd name="connsiteY69" fmla="*/ 1371600 h 3125337"/>
              <a:gd name="connsiteX70" fmla="*/ 1705971 w 3186753"/>
              <a:gd name="connsiteY70" fmla="*/ 1187355 h 3125337"/>
              <a:gd name="connsiteX71" fmla="*/ 1746914 w 3186753"/>
              <a:gd name="connsiteY71" fmla="*/ 1003110 h 3125337"/>
              <a:gd name="connsiteX72" fmla="*/ 1685499 w 3186753"/>
              <a:gd name="connsiteY72" fmla="*/ 1009934 h 3125337"/>
              <a:gd name="connsiteX73" fmla="*/ 1576317 w 3186753"/>
              <a:gd name="connsiteY73" fmla="*/ 1009934 h 3125337"/>
              <a:gd name="connsiteX74" fmla="*/ 1460311 w 3186753"/>
              <a:gd name="connsiteY74" fmla="*/ 948519 h 3125337"/>
              <a:gd name="connsiteX75" fmla="*/ 1364777 w 3186753"/>
              <a:gd name="connsiteY75" fmla="*/ 900752 h 3125337"/>
              <a:gd name="connsiteX76" fmla="*/ 1282890 w 3186753"/>
              <a:gd name="connsiteY76" fmla="*/ 887104 h 3125337"/>
              <a:gd name="connsiteX77" fmla="*/ 1119117 w 3186753"/>
              <a:gd name="connsiteY77" fmla="*/ 880280 h 3125337"/>
              <a:gd name="connsiteX78" fmla="*/ 1030406 w 3186753"/>
              <a:gd name="connsiteY78" fmla="*/ 846161 h 3125337"/>
              <a:gd name="connsiteX79" fmla="*/ 887105 w 3186753"/>
              <a:gd name="connsiteY79" fmla="*/ 716507 h 3125337"/>
              <a:gd name="connsiteX80" fmla="*/ 723332 w 3186753"/>
              <a:gd name="connsiteY80" fmla="*/ 689212 h 3125337"/>
              <a:gd name="connsiteX81" fmla="*/ 675565 w 3186753"/>
              <a:gd name="connsiteY81" fmla="*/ 675564 h 3125337"/>
              <a:gd name="connsiteX82" fmla="*/ 566383 w 3186753"/>
              <a:gd name="connsiteY82" fmla="*/ 702860 h 3125337"/>
              <a:gd name="connsiteX83" fmla="*/ 552735 w 3186753"/>
              <a:gd name="connsiteY83" fmla="*/ 648268 h 3125337"/>
              <a:gd name="connsiteX84" fmla="*/ 539087 w 3186753"/>
              <a:gd name="connsiteY84" fmla="*/ 539086 h 3125337"/>
              <a:gd name="connsiteX85" fmla="*/ 498144 w 3186753"/>
              <a:gd name="connsiteY85" fmla="*/ 388961 h 3125337"/>
              <a:gd name="connsiteX86" fmla="*/ 464024 w 3186753"/>
              <a:gd name="connsiteY86" fmla="*/ 388961 h 3125337"/>
              <a:gd name="connsiteX87" fmla="*/ 423081 w 3186753"/>
              <a:gd name="connsiteY87" fmla="*/ 423080 h 3125337"/>
              <a:gd name="connsiteX88" fmla="*/ 361666 w 3186753"/>
              <a:gd name="connsiteY88" fmla="*/ 423080 h 3125337"/>
              <a:gd name="connsiteX89" fmla="*/ 320723 w 3186753"/>
              <a:gd name="connsiteY89" fmla="*/ 388961 h 3125337"/>
              <a:gd name="connsiteX90" fmla="*/ 293427 w 3186753"/>
              <a:gd name="connsiteY90" fmla="*/ 245660 h 3125337"/>
              <a:gd name="connsiteX91" fmla="*/ 245660 w 3186753"/>
              <a:gd name="connsiteY91" fmla="*/ 122830 h 3125337"/>
              <a:gd name="connsiteX92" fmla="*/ 177421 w 3186753"/>
              <a:gd name="connsiteY92" fmla="*/ 88710 h 3125337"/>
              <a:gd name="connsiteX93" fmla="*/ 95535 w 3186753"/>
              <a:gd name="connsiteY93" fmla="*/ 27295 h 3125337"/>
              <a:gd name="connsiteX94" fmla="*/ 6824 w 3186753"/>
              <a:gd name="connsiteY94" fmla="*/ 0 h 31253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3186753" h="3125337">
                <a:moveTo>
                  <a:pt x="6824" y="0"/>
                </a:moveTo>
                <a:lnTo>
                  <a:pt x="0" y="313898"/>
                </a:lnTo>
                <a:lnTo>
                  <a:pt x="13648" y="1139588"/>
                </a:lnTo>
                <a:lnTo>
                  <a:pt x="518615" y="1078173"/>
                </a:lnTo>
                <a:lnTo>
                  <a:pt x="859809" y="1057701"/>
                </a:lnTo>
                <a:lnTo>
                  <a:pt x="907577" y="1105468"/>
                </a:lnTo>
                <a:lnTo>
                  <a:pt x="982639" y="1337480"/>
                </a:lnTo>
                <a:lnTo>
                  <a:pt x="1003111" y="1562668"/>
                </a:lnTo>
                <a:lnTo>
                  <a:pt x="1119117" y="1433015"/>
                </a:lnTo>
                <a:lnTo>
                  <a:pt x="1173708" y="1692322"/>
                </a:lnTo>
                <a:lnTo>
                  <a:pt x="1405720" y="1849271"/>
                </a:lnTo>
                <a:lnTo>
                  <a:pt x="1692323" y="2047164"/>
                </a:lnTo>
                <a:lnTo>
                  <a:pt x="1753738" y="2272352"/>
                </a:lnTo>
                <a:lnTo>
                  <a:pt x="1787857" y="2449773"/>
                </a:lnTo>
                <a:lnTo>
                  <a:pt x="1937983" y="2634018"/>
                </a:lnTo>
                <a:lnTo>
                  <a:pt x="2006221" y="2777319"/>
                </a:lnTo>
                <a:lnTo>
                  <a:pt x="2006221" y="2886501"/>
                </a:lnTo>
                <a:lnTo>
                  <a:pt x="2094932" y="2995683"/>
                </a:lnTo>
                <a:lnTo>
                  <a:pt x="2108580" y="3098042"/>
                </a:lnTo>
                <a:lnTo>
                  <a:pt x="2156347" y="3036627"/>
                </a:lnTo>
                <a:lnTo>
                  <a:pt x="2190466" y="3125337"/>
                </a:lnTo>
                <a:lnTo>
                  <a:pt x="2231409" y="3104865"/>
                </a:lnTo>
                <a:lnTo>
                  <a:pt x="2299648" y="3125337"/>
                </a:lnTo>
                <a:lnTo>
                  <a:pt x="2313296" y="3029803"/>
                </a:lnTo>
                <a:lnTo>
                  <a:pt x="2251881" y="2954740"/>
                </a:lnTo>
                <a:lnTo>
                  <a:pt x="2408830" y="2913797"/>
                </a:lnTo>
                <a:lnTo>
                  <a:pt x="2442950" y="2845558"/>
                </a:lnTo>
                <a:lnTo>
                  <a:pt x="2354239" y="2715904"/>
                </a:lnTo>
                <a:lnTo>
                  <a:pt x="2265529" y="2558955"/>
                </a:lnTo>
                <a:lnTo>
                  <a:pt x="2224586" y="2402006"/>
                </a:lnTo>
                <a:lnTo>
                  <a:pt x="2279177" y="2340591"/>
                </a:lnTo>
                <a:lnTo>
                  <a:pt x="2354239" y="2442949"/>
                </a:lnTo>
                <a:lnTo>
                  <a:pt x="2436126" y="2361063"/>
                </a:lnTo>
                <a:lnTo>
                  <a:pt x="2456597" y="2306471"/>
                </a:lnTo>
                <a:lnTo>
                  <a:pt x="2654490" y="2258704"/>
                </a:lnTo>
                <a:lnTo>
                  <a:pt x="2736377" y="2361063"/>
                </a:lnTo>
                <a:lnTo>
                  <a:pt x="2982036" y="2210937"/>
                </a:lnTo>
                <a:lnTo>
                  <a:pt x="3166281" y="2217761"/>
                </a:lnTo>
                <a:lnTo>
                  <a:pt x="3186753" y="2169994"/>
                </a:lnTo>
                <a:lnTo>
                  <a:pt x="3029803" y="2149522"/>
                </a:lnTo>
                <a:lnTo>
                  <a:pt x="2941093" y="2026692"/>
                </a:lnTo>
                <a:lnTo>
                  <a:pt x="2872854" y="1931158"/>
                </a:lnTo>
                <a:lnTo>
                  <a:pt x="3016156" y="1767385"/>
                </a:lnTo>
                <a:lnTo>
                  <a:pt x="3036627" y="1637731"/>
                </a:lnTo>
                <a:lnTo>
                  <a:pt x="3043451" y="1549021"/>
                </a:lnTo>
                <a:lnTo>
                  <a:pt x="2995684" y="1378424"/>
                </a:lnTo>
                <a:lnTo>
                  <a:pt x="2954741" y="1371600"/>
                </a:lnTo>
                <a:lnTo>
                  <a:pt x="2934269" y="1460310"/>
                </a:lnTo>
                <a:lnTo>
                  <a:pt x="2920621" y="1589964"/>
                </a:lnTo>
                <a:lnTo>
                  <a:pt x="2859206" y="1658203"/>
                </a:lnTo>
                <a:lnTo>
                  <a:pt x="2709081" y="1699146"/>
                </a:lnTo>
                <a:lnTo>
                  <a:pt x="2545308" y="1753737"/>
                </a:lnTo>
                <a:lnTo>
                  <a:pt x="2504365" y="1658203"/>
                </a:lnTo>
                <a:lnTo>
                  <a:pt x="2490717" y="1528549"/>
                </a:lnTo>
                <a:lnTo>
                  <a:pt x="2668138" y="1392071"/>
                </a:lnTo>
                <a:lnTo>
                  <a:pt x="2688609" y="1310185"/>
                </a:lnTo>
                <a:lnTo>
                  <a:pt x="2593075" y="1317009"/>
                </a:lnTo>
                <a:lnTo>
                  <a:pt x="2402006" y="1098645"/>
                </a:lnTo>
                <a:lnTo>
                  <a:pt x="2292824" y="1098645"/>
                </a:lnTo>
                <a:lnTo>
                  <a:pt x="2210938" y="1153236"/>
                </a:lnTo>
                <a:lnTo>
                  <a:pt x="2210938" y="1262418"/>
                </a:lnTo>
                <a:lnTo>
                  <a:pt x="2149523" y="1337480"/>
                </a:lnTo>
                <a:lnTo>
                  <a:pt x="2067636" y="1364776"/>
                </a:lnTo>
                <a:lnTo>
                  <a:pt x="2040341" y="1569492"/>
                </a:lnTo>
                <a:lnTo>
                  <a:pt x="2040341" y="1569492"/>
                </a:lnTo>
                <a:lnTo>
                  <a:pt x="1910687" y="1576316"/>
                </a:lnTo>
                <a:lnTo>
                  <a:pt x="1856096" y="1542197"/>
                </a:lnTo>
                <a:lnTo>
                  <a:pt x="1781033" y="1508077"/>
                </a:lnTo>
                <a:lnTo>
                  <a:pt x="1705971" y="1467134"/>
                </a:lnTo>
                <a:lnTo>
                  <a:pt x="1685499" y="1371600"/>
                </a:lnTo>
                <a:lnTo>
                  <a:pt x="1705971" y="1187355"/>
                </a:lnTo>
                <a:lnTo>
                  <a:pt x="1746914" y="1003110"/>
                </a:lnTo>
                <a:lnTo>
                  <a:pt x="1685499" y="1009934"/>
                </a:lnTo>
                <a:lnTo>
                  <a:pt x="1576317" y="1009934"/>
                </a:lnTo>
                <a:lnTo>
                  <a:pt x="1460311" y="948519"/>
                </a:lnTo>
                <a:lnTo>
                  <a:pt x="1364777" y="900752"/>
                </a:lnTo>
                <a:lnTo>
                  <a:pt x="1282890" y="887104"/>
                </a:lnTo>
                <a:lnTo>
                  <a:pt x="1119117" y="880280"/>
                </a:lnTo>
                <a:lnTo>
                  <a:pt x="1030406" y="846161"/>
                </a:lnTo>
                <a:lnTo>
                  <a:pt x="887105" y="716507"/>
                </a:lnTo>
                <a:lnTo>
                  <a:pt x="723332" y="689212"/>
                </a:lnTo>
                <a:lnTo>
                  <a:pt x="675565" y="675564"/>
                </a:lnTo>
                <a:lnTo>
                  <a:pt x="566383" y="702860"/>
                </a:lnTo>
                <a:lnTo>
                  <a:pt x="552735" y="648268"/>
                </a:lnTo>
                <a:lnTo>
                  <a:pt x="539087" y="539086"/>
                </a:lnTo>
                <a:lnTo>
                  <a:pt x="498144" y="388961"/>
                </a:lnTo>
                <a:lnTo>
                  <a:pt x="464024" y="388961"/>
                </a:lnTo>
                <a:lnTo>
                  <a:pt x="423081" y="423080"/>
                </a:lnTo>
                <a:lnTo>
                  <a:pt x="361666" y="423080"/>
                </a:lnTo>
                <a:lnTo>
                  <a:pt x="320723" y="388961"/>
                </a:lnTo>
                <a:lnTo>
                  <a:pt x="293427" y="245660"/>
                </a:lnTo>
                <a:lnTo>
                  <a:pt x="245660" y="122830"/>
                </a:lnTo>
                <a:lnTo>
                  <a:pt x="177421" y="88710"/>
                </a:lnTo>
                <a:lnTo>
                  <a:pt x="95535" y="27295"/>
                </a:lnTo>
                <a:lnTo>
                  <a:pt x="6824" y="0"/>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Freeform 9"/>
          <p:cNvSpPr/>
          <p:nvPr/>
        </p:nvSpPr>
        <p:spPr>
          <a:xfrm>
            <a:off x="1611517" y="878186"/>
            <a:ext cx="991354" cy="878186"/>
          </a:xfrm>
          <a:custGeom>
            <a:avLst/>
            <a:gdLst>
              <a:gd name="connsiteX0" fmla="*/ 851026 w 991354"/>
              <a:gd name="connsiteY0" fmla="*/ 864606 h 878186"/>
              <a:gd name="connsiteX1" fmla="*/ 751437 w 991354"/>
              <a:gd name="connsiteY1" fmla="*/ 878186 h 878186"/>
              <a:gd name="connsiteX2" fmla="*/ 624689 w 991354"/>
              <a:gd name="connsiteY2" fmla="*/ 841972 h 878186"/>
              <a:gd name="connsiteX3" fmla="*/ 547734 w 991354"/>
              <a:gd name="connsiteY3" fmla="*/ 841972 h 878186"/>
              <a:gd name="connsiteX4" fmla="*/ 488887 w 991354"/>
              <a:gd name="connsiteY4" fmla="*/ 823865 h 878186"/>
              <a:gd name="connsiteX5" fmla="*/ 398352 w 991354"/>
              <a:gd name="connsiteY5" fmla="*/ 796705 h 878186"/>
              <a:gd name="connsiteX6" fmla="*/ 289711 w 991354"/>
              <a:gd name="connsiteY6" fmla="*/ 769545 h 878186"/>
              <a:gd name="connsiteX7" fmla="*/ 230863 w 991354"/>
              <a:gd name="connsiteY7" fmla="*/ 828392 h 878186"/>
              <a:gd name="connsiteX8" fmla="*/ 131275 w 991354"/>
              <a:gd name="connsiteY8" fmla="*/ 805759 h 878186"/>
              <a:gd name="connsiteX9" fmla="*/ 0 w 991354"/>
              <a:gd name="connsiteY9" fmla="*/ 819339 h 878186"/>
              <a:gd name="connsiteX10" fmla="*/ 104115 w 991354"/>
              <a:gd name="connsiteY10" fmla="*/ 765018 h 878186"/>
              <a:gd name="connsiteX11" fmla="*/ 253497 w 991354"/>
              <a:gd name="connsiteY11" fmla="*/ 669957 h 878186"/>
              <a:gd name="connsiteX12" fmla="*/ 380245 w 991354"/>
              <a:gd name="connsiteY12" fmla="*/ 697117 h 878186"/>
              <a:gd name="connsiteX13" fmla="*/ 434566 w 991354"/>
              <a:gd name="connsiteY13" fmla="*/ 620163 h 878186"/>
              <a:gd name="connsiteX14" fmla="*/ 276131 w 991354"/>
              <a:gd name="connsiteY14" fmla="*/ 606582 h 878186"/>
              <a:gd name="connsiteX15" fmla="*/ 230863 w 991354"/>
              <a:gd name="connsiteY15" fmla="*/ 552262 h 878186"/>
              <a:gd name="connsiteX16" fmla="*/ 176542 w 991354"/>
              <a:gd name="connsiteY16" fmla="*/ 543208 h 878186"/>
              <a:gd name="connsiteX17" fmla="*/ 172016 w 991354"/>
              <a:gd name="connsiteY17" fmla="*/ 493414 h 878186"/>
              <a:gd name="connsiteX18" fmla="*/ 298764 w 991354"/>
              <a:gd name="connsiteY18" fmla="*/ 475307 h 878186"/>
              <a:gd name="connsiteX19" fmla="*/ 357612 w 991354"/>
              <a:gd name="connsiteY19" fmla="*/ 443620 h 878186"/>
              <a:gd name="connsiteX20" fmla="*/ 348558 w 991354"/>
              <a:gd name="connsiteY20" fmla="*/ 325925 h 878186"/>
              <a:gd name="connsiteX21" fmla="*/ 357612 w 991354"/>
              <a:gd name="connsiteY21" fmla="*/ 262551 h 878186"/>
              <a:gd name="connsiteX22" fmla="*/ 502467 w 991354"/>
              <a:gd name="connsiteY22" fmla="*/ 312345 h 878186"/>
              <a:gd name="connsiteX23" fmla="*/ 534154 w 991354"/>
              <a:gd name="connsiteY23" fmla="*/ 235390 h 878186"/>
              <a:gd name="connsiteX24" fmla="*/ 565841 w 991354"/>
              <a:gd name="connsiteY24" fmla="*/ 153909 h 878186"/>
              <a:gd name="connsiteX25" fmla="*/ 520574 w 991354"/>
              <a:gd name="connsiteY25" fmla="*/ 126749 h 878186"/>
              <a:gd name="connsiteX26" fmla="*/ 488887 w 991354"/>
              <a:gd name="connsiteY26" fmla="*/ 9054 h 878186"/>
              <a:gd name="connsiteX27" fmla="*/ 769544 w 991354"/>
              <a:gd name="connsiteY27" fmla="*/ 0 h 878186"/>
              <a:gd name="connsiteX28" fmla="*/ 778598 w 991354"/>
              <a:gd name="connsiteY28" fmla="*/ 140329 h 878186"/>
              <a:gd name="connsiteX29" fmla="*/ 841972 w 991354"/>
              <a:gd name="connsiteY29" fmla="*/ 217283 h 878186"/>
              <a:gd name="connsiteX30" fmla="*/ 851026 w 991354"/>
              <a:gd name="connsiteY30" fmla="*/ 267077 h 878186"/>
              <a:gd name="connsiteX31" fmla="*/ 828392 w 991354"/>
              <a:gd name="connsiteY31" fmla="*/ 334978 h 878186"/>
              <a:gd name="connsiteX32" fmla="*/ 869133 w 991354"/>
              <a:gd name="connsiteY32" fmla="*/ 434566 h 878186"/>
              <a:gd name="connsiteX33" fmla="*/ 814812 w 991354"/>
              <a:gd name="connsiteY33" fmla="*/ 479834 h 878186"/>
              <a:gd name="connsiteX34" fmla="*/ 828392 w 991354"/>
              <a:gd name="connsiteY34" fmla="*/ 525101 h 878186"/>
              <a:gd name="connsiteX35" fmla="*/ 896293 w 991354"/>
              <a:gd name="connsiteY35" fmla="*/ 493414 h 878186"/>
              <a:gd name="connsiteX36" fmla="*/ 964194 w 991354"/>
              <a:gd name="connsiteY36" fmla="*/ 547735 h 878186"/>
              <a:gd name="connsiteX37" fmla="*/ 991354 w 991354"/>
              <a:gd name="connsiteY37" fmla="*/ 602056 h 878186"/>
              <a:gd name="connsiteX38" fmla="*/ 923453 w 991354"/>
              <a:gd name="connsiteY38" fmla="*/ 669957 h 878186"/>
              <a:gd name="connsiteX39" fmla="*/ 869133 w 991354"/>
              <a:gd name="connsiteY39" fmla="*/ 710697 h 878186"/>
              <a:gd name="connsiteX40" fmla="*/ 823865 w 991354"/>
              <a:gd name="connsiteY40" fmla="*/ 742384 h 878186"/>
              <a:gd name="connsiteX41" fmla="*/ 841972 w 991354"/>
              <a:gd name="connsiteY41" fmla="*/ 805759 h 878186"/>
              <a:gd name="connsiteX42" fmla="*/ 896293 w 991354"/>
              <a:gd name="connsiteY42" fmla="*/ 810285 h 878186"/>
              <a:gd name="connsiteX43" fmla="*/ 851026 w 991354"/>
              <a:gd name="connsiteY43" fmla="*/ 864606 h 878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991354" h="878186">
                <a:moveTo>
                  <a:pt x="851026" y="864606"/>
                </a:moveTo>
                <a:lnTo>
                  <a:pt x="751437" y="878186"/>
                </a:lnTo>
                <a:lnTo>
                  <a:pt x="624689" y="841972"/>
                </a:lnTo>
                <a:lnTo>
                  <a:pt x="547734" y="841972"/>
                </a:lnTo>
                <a:lnTo>
                  <a:pt x="488887" y="823865"/>
                </a:lnTo>
                <a:lnTo>
                  <a:pt x="398352" y="796705"/>
                </a:lnTo>
                <a:lnTo>
                  <a:pt x="289711" y="769545"/>
                </a:lnTo>
                <a:lnTo>
                  <a:pt x="230863" y="828392"/>
                </a:lnTo>
                <a:lnTo>
                  <a:pt x="131275" y="805759"/>
                </a:lnTo>
                <a:lnTo>
                  <a:pt x="0" y="819339"/>
                </a:lnTo>
                <a:lnTo>
                  <a:pt x="104115" y="765018"/>
                </a:lnTo>
                <a:lnTo>
                  <a:pt x="253497" y="669957"/>
                </a:lnTo>
                <a:lnTo>
                  <a:pt x="380245" y="697117"/>
                </a:lnTo>
                <a:lnTo>
                  <a:pt x="434566" y="620163"/>
                </a:lnTo>
                <a:lnTo>
                  <a:pt x="276131" y="606582"/>
                </a:lnTo>
                <a:lnTo>
                  <a:pt x="230863" y="552262"/>
                </a:lnTo>
                <a:lnTo>
                  <a:pt x="176542" y="543208"/>
                </a:lnTo>
                <a:lnTo>
                  <a:pt x="172016" y="493414"/>
                </a:lnTo>
                <a:lnTo>
                  <a:pt x="298764" y="475307"/>
                </a:lnTo>
                <a:lnTo>
                  <a:pt x="357612" y="443620"/>
                </a:lnTo>
                <a:lnTo>
                  <a:pt x="348558" y="325925"/>
                </a:lnTo>
                <a:lnTo>
                  <a:pt x="357612" y="262551"/>
                </a:lnTo>
                <a:lnTo>
                  <a:pt x="502467" y="312345"/>
                </a:lnTo>
                <a:lnTo>
                  <a:pt x="534154" y="235390"/>
                </a:lnTo>
                <a:lnTo>
                  <a:pt x="565841" y="153909"/>
                </a:lnTo>
                <a:lnTo>
                  <a:pt x="520574" y="126749"/>
                </a:lnTo>
                <a:lnTo>
                  <a:pt x="488887" y="9054"/>
                </a:lnTo>
                <a:lnTo>
                  <a:pt x="769544" y="0"/>
                </a:lnTo>
                <a:lnTo>
                  <a:pt x="778598" y="140329"/>
                </a:lnTo>
                <a:lnTo>
                  <a:pt x="841972" y="217283"/>
                </a:lnTo>
                <a:lnTo>
                  <a:pt x="851026" y="267077"/>
                </a:lnTo>
                <a:lnTo>
                  <a:pt x="828392" y="334978"/>
                </a:lnTo>
                <a:lnTo>
                  <a:pt x="869133" y="434566"/>
                </a:lnTo>
                <a:lnTo>
                  <a:pt x="814812" y="479834"/>
                </a:lnTo>
                <a:lnTo>
                  <a:pt x="828392" y="525101"/>
                </a:lnTo>
                <a:lnTo>
                  <a:pt x="896293" y="493414"/>
                </a:lnTo>
                <a:lnTo>
                  <a:pt x="964194" y="547735"/>
                </a:lnTo>
                <a:lnTo>
                  <a:pt x="991354" y="602056"/>
                </a:lnTo>
                <a:lnTo>
                  <a:pt x="923453" y="669957"/>
                </a:lnTo>
                <a:lnTo>
                  <a:pt x="869133" y="710697"/>
                </a:lnTo>
                <a:lnTo>
                  <a:pt x="823865" y="742384"/>
                </a:lnTo>
                <a:lnTo>
                  <a:pt x="841972" y="805759"/>
                </a:lnTo>
                <a:lnTo>
                  <a:pt x="896293" y="810285"/>
                </a:lnTo>
                <a:lnTo>
                  <a:pt x="851026" y="864606"/>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Freeform 10"/>
          <p:cNvSpPr/>
          <p:nvPr/>
        </p:nvSpPr>
        <p:spPr>
          <a:xfrm>
            <a:off x="5576254" y="3314039"/>
            <a:ext cx="2811912" cy="1506382"/>
          </a:xfrm>
          <a:custGeom>
            <a:avLst/>
            <a:gdLst>
              <a:gd name="connsiteX0" fmla="*/ 0 w 2811912"/>
              <a:gd name="connsiteY0" fmla="*/ 729406 h 1506382"/>
              <a:gd name="connsiteX1" fmla="*/ 5286 w 2811912"/>
              <a:gd name="connsiteY1" fmla="*/ 835117 h 1506382"/>
              <a:gd name="connsiteX2" fmla="*/ 137425 w 2811912"/>
              <a:gd name="connsiteY2" fmla="*/ 924971 h 1506382"/>
              <a:gd name="connsiteX3" fmla="*/ 100426 w 2811912"/>
              <a:gd name="connsiteY3" fmla="*/ 1041253 h 1506382"/>
              <a:gd name="connsiteX4" fmla="*/ 47570 w 2811912"/>
              <a:gd name="connsiteY4" fmla="*/ 1035968 h 1506382"/>
              <a:gd name="connsiteX5" fmla="*/ 47570 w 2811912"/>
              <a:gd name="connsiteY5" fmla="*/ 1104680 h 1506382"/>
              <a:gd name="connsiteX6" fmla="*/ 184995 w 2811912"/>
              <a:gd name="connsiteY6" fmla="*/ 1131108 h 1506382"/>
              <a:gd name="connsiteX7" fmla="*/ 232564 w 2811912"/>
              <a:gd name="connsiteY7" fmla="*/ 1273818 h 1506382"/>
              <a:gd name="connsiteX8" fmla="*/ 232564 w 2811912"/>
              <a:gd name="connsiteY8" fmla="*/ 1326673 h 1506382"/>
              <a:gd name="connsiteX9" fmla="*/ 269563 w 2811912"/>
              <a:gd name="connsiteY9" fmla="*/ 1289674 h 1506382"/>
              <a:gd name="connsiteX10" fmla="*/ 385845 w 2811912"/>
              <a:gd name="connsiteY10" fmla="*/ 1284389 h 1506382"/>
              <a:gd name="connsiteX11" fmla="*/ 338275 w 2811912"/>
              <a:gd name="connsiteY11" fmla="*/ 1363672 h 1506382"/>
              <a:gd name="connsiteX12" fmla="*/ 454558 w 2811912"/>
              <a:gd name="connsiteY12" fmla="*/ 1310816 h 1506382"/>
              <a:gd name="connsiteX13" fmla="*/ 581411 w 2811912"/>
              <a:gd name="connsiteY13" fmla="*/ 1395385 h 1506382"/>
              <a:gd name="connsiteX14" fmla="*/ 681836 w 2811912"/>
              <a:gd name="connsiteY14" fmla="*/ 1384814 h 1506382"/>
              <a:gd name="connsiteX15" fmla="*/ 739977 w 2811912"/>
              <a:gd name="connsiteY15" fmla="*/ 1257961 h 1506382"/>
              <a:gd name="connsiteX16" fmla="*/ 930257 w 2811912"/>
              <a:gd name="connsiteY16" fmla="*/ 1294960 h 1506382"/>
              <a:gd name="connsiteX17" fmla="*/ 1057110 w 2811912"/>
              <a:gd name="connsiteY17" fmla="*/ 1358386 h 1506382"/>
              <a:gd name="connsiteX18" fmla="*/ 1231533 w 2811912"/>
              <a:gd name="connsiteY18" fmla="*/ 1300245 h 1506382"/>
              <a:gd name="connsiteX19" fmla="*/ 1300245 w 2811912"/>
              <a:gd name="connsiteY19" fmla="*/ 1215677 h 1506382"/>
              <a:gd name="connsiteX20" fmla="*/ 1432384 w 2811912"/>
              <a:gd name="connsiteY20" fmla="*/ 1173392 h 1506382"/>
              <a:gd name="connsiteX21" fmla="*/ 1474669 w 2811912"/>
              <a:gd name="connsiteY21" fmla="*/ 1183963 h 1506382"/>
              <a:gd name="connsiteX22" fmla="*/ 1548666 w 2811912"/>
              <a:gd name="connsiteY22" fmla="*/ 1109966 h 1506382"/>
              <a:gd name="connsiteX23" fmla="*/ 1559237 w 2811912"/>
              <a:gd name="connsiteY23" fmla="*/ 1194534 h 1506382"/>
              <a:gd name="connsiteX24" fmla="*/ 1527524 w 2811912"/>
              <a:gd name="connsiteY24" fmla="*/ 1252675 h 1506382"/>
              <a:gd name="connsiteX25" fmla="*/ 1728375 w 2811912"/>
              <a:gd name="connsiteY25" fmla="*/ 1390100 h 1506382"/>
              <a:gd name="connsiteX26" fmla="*/ 1913369 w 2811912"/>
              <a:gd name="connsiteY26" fmla="*/ 1485240 h 1506382"/>
              <a:gd name="connsiteX27" fmla="*/ 2341499 w 2811912"/>
              <a:gd name="connsiteY27" fmla="*/ 1400671 h 1506382"/>
              <a:gd name="connsiteX28" fmla="*/ 2537064 w 2811912"/>
              <a:gd name="connsiteY28" fmla="*/ 1363672 h 1506382"/>
              <a:gd name="connsiteX29" fmla="*/ 2811912 w 2811912"/>
              <a:gd name="connsiteY29" fmla="*/ 1506382 h 1506382"/>
              <a:gd name="connsiteX30" fmla="*/ 2806627 w 2811912"/>
              <a:gd name="connsiteY30" fmla="*/ 1173392 h 1506382"/>
              <a:gd name="connsiteX31" fmla="*/ 2256930 w 2811912"/>
              <a:gd name="connsiteY31" fmla="*/ 792833 h 1506382"/>
              <a:gd name="connsiteX32" fmla="*/ 2156504 w 2811912"/>
              <a:gd name="connsiteY32" fmla="*/ 232564 h 1506382"/>
              <a:gd name="connsiteX33" fmla="*/ 2114220 w 2811912"/>
              <a:gd name="connsiteY33" fmla="*/ 0 h 1506382"/>
              <a:gd name="connsiteX34" fmla="*/ 2087792 w 2811912"/>
              <a:gd name="connsiteY34" fmla="*/ 190280 h 1506382"/>
              <a:gd name="connsiteX35" fmla="*/ 1908084 w 2811912"/>
              <a:gd name="connsiteY35" fmla="*/ 264278 h 1506382"/>
              <a:gd name="connsiteX36" fmla="*/ 1723089 w 2811912"/>
              <a:gd name="connsiteY36" fmla="*/ 317133 h 1506382"/>
              <a:gd name="connsiteX37" fmla="*/ 1516953 w 2811912"/>
              <a:gd name="connsiteY37" fmla="*/ 311848 h 1506382"/>
              <a:gd name="connsiteX38" fmla="*/ 1342530 w 2811912"/>
              <a:gd name="connsiteY38" fmla="*/ 258992 h 1506382"/>
              <a:gd name="connsiteX39" fmla="*/ 1199820 w 2811912"/>
              <a:gd name="connsiteY39" fmla="*/ 227279 h 1506382"/>
              <a:gd name="connsiteX40" fmla="*/ 1041254 w 2811912"/>
              <a:gd name="connsiteY40" fmla="*/ 237850 h 1506382"/>
              <a:gd name="connsiteX41" fmla="*/ 940828 w 2811912"/>
              <a:gd name="connsiteY41" fmla="*/ 264278 h 1506382"/>
              <a:gd name="connsiteX42" fmla="*/ 792833 w 2811912"/>
              <a:gd name="connsiteY42" fmla="*/ 375274 h 1506382"/>
              <a:gd name="connsiteX43" fmla="*/ 665980 w 2811912"/>
              <a:gd name="connsiteY43" fmla="*/ 475700 h 1506382"/>
              <a:gd name="connsiteX44" fmla="*/ 486271 w 2811912"/>
              <a:gd name="connsiteY44" fmla="*/ 465129 h 1506382"/>
              <a:gd name="connsiteX45" fmla="*/ 385845 w 2811912"/>
              <a:gd name="connsiteY45" fmla="*/ 475700 h 1506382"/>
              <a:gd name="connsiteX46" fmla="*/ 512699 w 2811912"/>
              <a:gd name="connsiteY46" fmla="*/ 554983 h 1506382"/>
              <a:gd name="connsiteX47" fmla="*/ 396417 w 2811912"/>
              <a:gd name="connsiteY47" fmla="*/ 607838 h 1506382"/>
              <a:gd name="connsiteX48" fmla="*/ 258992 w 2811912"/>
              <a:gd name="connsiteY48" fmla="*/ 650123 h 1506382"/>
              <a:gd name="connsiteX49" fmla="*/ 126854 w 2811912"/>
              <a:gd name="connsiteY49" fmla="*/ 639552 h 1506382"/>
              <a:gd name="connsiteX50" fmla="*/ 47570 w 2811912"/>
              <a:gd name="connsiteY50" fmla="*/ 650123 h 1506382"/>
              <a:gd name="connsiteX51" fmla="*/ 0 w 2811912"/>
              <a:gd name="connsiteY51" fmla="*/ 729406 h 15063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2811912" h="1506382">
                <a:moveTo>
                  <a:pt x="0" y="729406"/>
                </a:moveTo>
                <a:lnTo>
                  <a:pt x="5286" y="835117"/>
                </a:lnTo>
                <a:lnTo>
                  <a:pt x="137425" y="924971"/>
                </a:lnTo>
                <a:lnTo>
                  <a:pt x="100426" y="1041253"/>
                </a:lnTo>
                <a:lnTo>
                  <a:pt x="47570" y="1035968"/>
                </a:lnTo>
                <a:lnTo>
                  <a:pt x="47570" y="1104680"/>
                </a:lnTo>
                <a:lnTo>
                  <a:pt x="184995" y="1131108"/>
                </a:lnTo>
                <a:lnTo>
                  <a:pt x="232564" y="1273818"/>
                </a:lnTo>
                <a:lnTo>
                  <a:pt x="232564" y="1326673"/>
                </a:lnTo>
                <a:lnTo>
                  <a:pt x="269563" y="1289674"/>
                </a:lnTo>
                <a:lnTo>
                  <a:pt x="385845" y="1284389"/>
                </a:lnTo>
                <a:lnTo>
                  <a:pt x="338275" y="1363672"/>
                </a:lnTo>
                <a:lnTo>
                  <a:pt x="454558" y="1310816"/>
                </a:lnTo>
                <a:lnTo>
                  <a:pt x="581411" y="1395385"/>
                </a:lnTo>
                <a:lnTo>
                  <a:pt x="681836" y="1384814"/>
                </a:lnTo>
                <a:lnTo>
                  <a:pt x="739977" y="1257961"/>
                </a:lnTo>
                <a:lnTo>
                  <a:pt x="930257" y="1294960"/>
                </a:lnTo>
                <a:lnTo>
                  <a:pt x="1057110" y="1358386"/>
                </a:lnTo>
                <a:lnTo>
                  <a:pt x="1231533" y="1300245"/>
                </a:lnTo>
                <a:lnTo>
                  <a:pt x="1300245" y="1215677"/>
                </a:lnTo>
                <a:lnTo>
                  <a:pt x="1432384" y="1173392"/>
                </a:lnTo>
                <a:lnTo>
                  <a:pt x="1474669" y="1183963"/>
                </a:lnTo>
                <a:lnTo>
                  <a:pt x="1548666" y="1109966"/>
                </a:lnTo>
                <a:lnTo>
                  <a:pt x="1559237" y="1194534"/>
                </a:lnTo>
                <a:lnTo>
                  <a:pt x="1527524" y="1252675"/>
                </a:lnTo>
                <a:lnTo>
                  <a:pt x="1728375" y="1390100"/>
                </a:lnTo>
                <a:lnTo>
                  <a:pt x="1913369" y="1485240"/>
                </a:lnTo>
                <a:lnTo>
                  <a:pt x="2341499" y="1400671"/>
                </a:lnTo>
                <a:lnTo>
                  <a:pt x="2537064" y="1363672"/>
                </a:lnTo>
                <a:lnTo>
                  <a:pt x="2811912" y="1506382"/>
                </a:lnTo>
                <a:cubicBezTo>
                  <a:pt x="2810150" y="1395385"/>
                  <a:pt x="2808389" y="1284389"/>
                  <a:pt x="2806627" y="1173392"/>
                </a:cubicBezTo>
                <a:lnTo>
                  <a:pt x="2256930" y="792833"/>
                </a:lnTo>
                <a:lnTo>
                  <a:pt x="2156504" y="232564"/>
                </a:lnTo>
                <a:lnTo>
                  <a:pt x="2114220" y="0"/>
                </a:lnTo>
                <a:lnTo>
                  <a:pt x="2087792" y="190280"/>
                </a:lnTo>
                <a:lnTo>
                  <a:pt x="1908084" y="264278"/>
                </a:lnTo>
                <a:lnTo>
                  <a:pt x="1723089" y="317133"/>
                </a:lnTo>
                <a:lnTo>
                  <a:pt x="1516953" y="311848"/>
                </a:lnTo>
                <a:lnTo>
                  <a:pt x="1342530" y="258992"/>
                </a:lnTo>
                <a:lnTo>
                  <a:pt x="1199820" y="227279"/>
                </a:lnTo>
                <a:lnTo>
                  <a:pt x="1041254" y="237850"/>
                </a:lnTo>
                <a:lnTo>
                  <a:pt x="940828" y="264278"/>
                </a:lnTo>
                <a:lnTo>
                  <a:pt x="792833" y="375274"/>
                </a:lnTo>
                <a:lnTo>
                  <a:pt x="665980" y="475700"/>
                </a:lnTo>
                <a:lnTo>
                  <a:pt x="486271" y="465129"/>
                </a:lnTo>
                <a:lnTo>
                  <a:pt x="385845" y="475700"/>
                </a:lnTo>
                <a:lnTo>
                  <a:pt x="512699" y="554983"/>
                </a:lnTo>
                <a:lnTo>
                  <a:pt x="396417" y="607838"/>
                </a:lnTo>
                <a:lnTo>
                  <a:pt x="258992" y="650123"/>
                </a:lnTo>
                <a:lnTo>
                  <a:pt x="126854" y="639552"/>
                </a:lnTo>
                <a:lnTo>
                  <a:pt x="47570" y="650123"/>
                </a:lnTo>
                <a:lnTo>
                  <a:pt x="0" y="729406"/>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Freeform 11"/>
          <p:cNvSpPr/>
          <p:nvPr/>
        </p:nvSpPr>
        <p:spPr>
          <a:xfrm>
            <a:off x="4524430" y="4550858"/>
            <a:ext cx="3044476" cy="2082506"/>
          </a:xfrm>
          <a:custGeom>
            <a:avLst/>
            <a:gdLst>
              <a:gd name="connsiteX0" fmla="*/ 2595205 w 3044476"/>
              <a:gd name="connsiteY0" fmla="*/ 0 h 2082506"/>
              <a:gd name="connsiteX1" fmla="*/ 2589919 w 3044476"/>
              <a:gd name="connsiteY1" fmla="*/ 147995 h 2082506"/>
              <a:gd name="connsiteX2" fmla="*/ 2637489 w 3044476"/>
              <a:gd name="connsiteY2" fmla="*/ 306562 h 2082506"/>
              <a:gd name="connsiteX3" fmla="*/ 2579348 w 3044476"/>
              <a:gd name="connsiteY3" fmla="*/ 422844 h 2082506"/>
              <a:gd name="connsiteX4" fmla="*/ 2574062 w 3044476"/>
              <a:gd name="connsiteY4" fmla="*/ 560268 h 2082506"/>
              <a:gd name="connsiteX5" fmla="*/ 2547635 w 3044476"/>
              <a:gd name="connsiteY5" fmla="*/ 813974 h 2082506"/>
              <a:gd name="connsiteX6" fmla="*/ 2463066 w 3044476"/>
              <a:gd name="connsiteY6" fmla="*/ 972541 h 2082506"/>
              <a:gd name="connsiteX7" fmla="*/ 2357355 w 3044476"/>
              <a:gd name="connsiteY7" fmla="*/ 1067681 h 2082506"/>
              <a:gd name="connsiteX8" fmla="*/ 2172361 w 3044476"/>
              <a:gd name="connsiteY8" fmla="*/ 1062395 h 2082506"/>
              <a:gd name="connsiteX9" fmla="*/ 1992652 w 3044476"/>
              <a:gd name="connsiteY9" fmla="*/ 1004254 h 2082506"/>
              <a:gd name="connsiteX10" fmla="*/ 1908083 w 3044476"/>
              <a:gd name="connsiteY10" fmla="*/ 1035967 h 2082506"/>
              <a:gd name="connsiteX11" fmla="*/ 1770659 w 3044476"/>
              <a:gd name="connsiteY11" fmla="*/ 1104680 h 2082506"/>
              <a:gd name="connsiteX12" fmla="*/ 1638520 w 3044476"/>
              <a:gd name="connsiteY12" fmla="*/ 1178677 h 2082506"/>
              <a:gd name="connsiteX13" fmla="*/ 1501096 w 3044476"/>
              <a:gd name="connsiteY13" fmla="*/ 1162821 h 2082506"/>
              <a:gd name="connsiteX14" fmla="*/ 1242104 w 3044476"/>
              <a:gd name="connsiteY14" fmla="*/ 1104680 h 2082506"/>
              <a:gd name="connsiteX15" fmla="*/ 1020111 w 3044476"/>
              <a:gd name="connsiteY15" fmla="*/ 1115251 h 2082506"/>
              <a:gd name="connsiteX16" fmla="*/ 946113 w 3044476"/>
              <a:gd name="connsiteY16" fmla="*/ 1041253 h 2082506"/>
              <a:gd name="connsiteX17" fmla="*/ 824546 w 3044476"/>
              <a:gd name="connsiteY17" fmla="*/ 1041253 h 2082506"/>
              <a:gd name="connsiteX18" fmla="*/ 665979 w 3044476"/>
              <a:gd name="connsiteY18" fmla="*/ 1004254 h 2082506"/>
              <a:gd name="connsiteX19" fmla="*/ 618409 w 3044476"/>
              <a:gd name="connsiteY19" fmla="*/ 898543 h 2082506"/>
              <a:gd name="connsiteX20" fmla="*/ 475699 w 3044476"/>
              <a:gd name="connsiteY20" fmla="*/ 877401 h 2082506"/>
              <a:gd name="connsiteX21" fmla="*/ 295991 w 3044476"/>
              <a:gd name="connsiteY21" fmla="*/ 919685 h 2082506"/>
              <a:gd name="connsiteX22" fmla="*/ 147995 w 3044476"/>
              <a:gd name="connsiteY22" fmla="*/ 998969 h 2082506"/>
              <a:gd name="connsiteX23" fmla="*/ 184994 w 3044476"/>
              <a:gd name="connsiteY23" fmla="*/ 1173392 h 2082506"/>
              <a:gd name="connsiteX24" fmla="*/ 169138 w 3044476"/>
              <a:gd name="connsiteY24" fmla="*/ 1247389 h 2082506"/>
              <a:gd name="connsiteX25" fmla="*/ 47570 w 3044476"/>
              <a:gd name="connsiteY25" fmla="*/ 1374243 h 2082506"/>
              <a:gd name="connsiteX26" fmla="*/ 0 w 3044476"/>
              <a:gd name="connsiteY26" fmla="*/ 1379528 h 2082506"/>
              <a:gd name="connsiteX27" fmla="*/ 42284 w 3044476"/>
              <a:gd name="connsiteY27" fmla="*/ 1437669 h 2082506"/>
              <a:gd name="connsiteX28" fmla="*/ 121568 w 3044476"/>
              <a:gd name="connsiteY28" fmla="*/ 1437669 h 2082506"/>
              <a:gd name="connsiteX29" fmla="*/ 301276 w 3044476"/>
              <a:gd name="connsiteY29" fmla="*/ 1236818 h 2082506"/>
              <a:gd name="connsiteX30" fmla="*/ 401702 w 3044476"/>
              <a:gd name="connsiteY30" fmla="*/ 1152250 h 2082506"/>
              <a:gd name="connsiteX31" fmla="*/ 586696 w 3044476"/>
              <a:gd name="connsiteY31" fmla="*/ 1189248 h 2082506"/>
              <a:gd name="connsiteX32" fmla="*/ 755834 w 3044476"/>
              <a:gd name="connsiteY32" fmla="*/ 1321387 h 2082506"/>
              <a:gd name="connsiteX33" fmla="*/ 1051824 w 3044476"/>
              <a:gd name="connsiteY33" fmla="*/ 1532809 h 2082506"/>
              <a:gd name="connsiteX34" fmla="*/ 1395385 w 3044476"/>
              <a:gd name="connsiteY34" fmla="*/ 1659662 h 2082506"/>
              <a:gd name="connsiteX35" fmla="*/ 1659662 w 3044476"/>
              <a:gd name="connsiteY35" fmla="*/ 1744231 h 2082506"/>
              <a:gd name="connsiteX36" fmla="*/ 1844657 w 3044476"/>
              <a:gd name="connsiteY36" fmla="*/ 2056078 h 2082506"/>
              <a:gd name="connsiteX37" fmla="*/ 2700916 w 3044476"/>
              <a:gd name="connsiteY37" fmla="*/ 2082506 h 2082506"/>
              <a:gd name="connsiteX38" fmla="*/ 2510636 w 3044476"/>
              <a:gd name="connsiteY38" fmla="*/ 1823514 h 2082506"/>
              <a:gd name="connsiteX39" fmla="*/ 2452495 w 3044476"/>
              <a:gd name="connsiteY39" fmla="*/ 1728374 h 2082506"/>
              <a:gd name="connsiteX40" fmla="*/ 2378497 w 3044476"/>
              <a:gd name="connsiteY40" fmla="*/ 1606807 h 2082506"/>
              <a:gd name="connsiteX41" fmla="*/ 2225216 w 3044476"/>
              <a:gd name="connsiteY41" fmla="*/ 1437669 h 2082506"/>
              <a:gd name="connsiteX42" fmla="*/ 2214645 w 3044476"/>
              <a:gd name="connsiteY42" fmla="*/ 1279103 h 2082506"/>
              <a:gd name="connsiteX43" fmla="*/ 2309785 w 3044476"/>
              <a:gd name="connsiteY43" fmla="*/ 1416527 h 2082506"/>
              <a:gd name="connsiteX44" fmla="*/ 2378497 w 3044476"/>
              <a:gd name="connsiteY44" fmla="*/ 1511667 h 2082506"/>
              <a:gd name="connsiteX45" fmla="*/ 2547635 w 3044476"/>
              <a:gd name="connsiteY45" fmla="*/ 1643806 h 2082506"/>
              <a:gd name="connsiteX46" fmla="*/ 2568777 w 3044476"/>
              <a:gd name="connsiteY46" fmla="*/ 1580379 h 2082506"/>
              <a:gd name="connsiteX47" fmla="*/ 2611061 w 3044476"/>
              <a:gd name="connsiteY47" fmla="*/ 1257960 h 2082506"/>
              <a:gd name="connsiteX48" fmla="*/ 2642775 w 3044476"/>
              <a:gd name="connsiteY48" fmla="*/ 1538095 h 2082506"/>
              <a:gd name="connsiteX49" fmla="*/ 2695630 w 3044476"/>
              <a:gd name="connsiteY49" fmla="*/ 1548666 h 2082506"/>
              <a:gd name="connsiteX50" fmla="*/ 2737915 w 3044476"/>
              <a:gd name="connsiteY50" fmla="*/ 1321387 h 2082506"/>
              <a:gd name="connsiteX51" fmla="*/ 2801341 w 3044476"/>
              <a:gd name="connsiteY51" fmla="*/ 988397 h 2082506"/>
              <a:gd name="connsiteX52" fmla="*/ 2896481 w 3044476"/>
              <a:gd name="connsiteY52" fmla="*/ 560268 h 2082506"/>
              <a:gd name="connsiteX53" fmla="*/ 3044476 w 3044476"/>
              <a:gd name="connsiteY53" fmla="*/ 237850 h 2082506"/>
              <a:gd name="connsiteX54" fmla="*/ 2880624 w 3044476"/>
              <a:gd name="connsiteY54" fmla="*/ 227278 h 2082506"/>
              <a:gd name="connsiteX55" fmla="*/ 2780199 w 3044476"/>
              <a:gd name="connsiteY55" fmla="*/ 184994 h 2082506"/>
              <a:gd name="connsiteX56" fmla="*/ 2700916 w 3044476"/>
              <a:gd name="connsiteY56" fmla="*/ 73997 h 2082506"/>
              <a:gd name="connsiteX57" fmla="*/ 2595205 w 3044476"/>
              <a:gd name="connsiteY57" fmla="*/ 0 h 2082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3044476" h="2082506">
                <a:moveTo>
                  <a:pt x="2595205" y="0"/>
                </a:moveTo>
                <a:lnTo>
                  <a:pt x="2589919" y="147995"/>
                </a:lnTo>
                <a:lnTo>
                  <a:pt x="2637489" y="306562"/>
                </a:lnTo>
                <a:lnTo>
                  <a:pt x="2579348" y="422844"/>
                </a:lnTo>
                <a:lnTo>
                  <a:pt x="2574062" y="560268"/>
                </a:lnTo>
                <a:lnTo>
                  <a:pt x="2547635" y="813974"/>
                </a:lnTo>
                <a:lnTo>
                  <a:pt x="2463066" y="972541"/>
                </a:lnTo>
                <a:lnTo>
                  <a:pt x="2357355" y="1067681"/>
                </a:lnTo>
                <a:lnTo>
                  <a:pt x="2172361" y="1062395"/>
                </a:lnTo>
                <a:lnTo>
                  <a:pt x="1992652" y="1004254"/>
                </a:lnTo>
                <a:lnTo>
                  <a:pt x="1908083" y="1035967"/>
                </a:lnTo>
                <a:lnTo>
                  <a:pt x="1770659" y="1104680"/>
                </a:lnTo>
                <a:lnTo>
                  <a:pt x="1638520" y="1178677"/>
                </a:lnTo>
                <a:lnTo>
                  <a:pt x="1501096" y="1162821"/>
                </a:lnTo>
                <a:lnTo>
                  <a:pt x="1242104" y="1104680"/>
                </a:lnTo>
                <a:lnTo>
                  <a:pt x="1020111" y="1115251"/>
                </a:lnTo>
                <a:lnTo>
                  <a:pt x="946113" y="1041253"/>
                </a:lnTo>
                <a:lnTo>
                  <a:pt x="824546" y="1041253"/>
                </a:lnTo>
                <a:lnTo>
                  <a:pt x="665979" y="1004254"/>
                </a:lnTo>
                <a:lnTo>
                  <a:pt x="618409" y="898543"/>
                </a:lnTo>
                <a:lnTo>
                  <a:pt x="475699" y="877401"/>
                </a:lnTo>
                <a:lnTo>
                  <a:pt x="295991" y="919685"/>
                </a:lnTo>
                <a:lnTo>
                  <a:pt x="147995" y="998969"/>
                </a:lnTo>
                <a:lnTo>
                  <a:pt x="184994" y="1173392"/>
                </a:lnTo>
                <a:lnTo>
                  <a:pt x="169138" y="1247389"/>
                </a:lnTo>
                <a:lnTo>
                  <a:pt x="47570" y="1374243"/>
                </a:lnTo>
                <a:lnTo>
                  <a:pt x="0" y="1379528"/>
                </a:lnTo>
                <a:lnTo>
                  <a:pt x="42284" y="1437669"/>
                </a:lnTo>
                <a:lnTo>
                  <a:pt x="121568" y="1437669"/>
                </a:lnTo>
                <a:lnTo>
                  <a:pt x="301276" y="1236818"/>
                </a:lnTo>
                <a:lnTo>
                  <a:pt x="401702" y="1152250"/>
                </a:lnTo>
                <a:lnTo>
                  <a:pt x="586696" y="1189248"/>
                </a:lnTo>
                <a:lnTo>
                  <a:pt x="755834" y="1321387"/>
                </a:lnTo>
                <a:lnTo>
                  <a:pt x="1051824" y="1532809"/>
                </a:lnTo>
                <a:lnTo>
                  <a:pt x="1395385" y="1659662"/>
                </a:lnTo>
                <a:lnTo>
                  <a:pt x="1659662" y="1744231"/>
                </a:lnTo>
                <a:lnTo>
                  <a:pt x="1844657" y="2056078"/>
                </a:lnTo>
                <a:lnTo>
                  <a:pt x="2700916" y="2082506"/>
                </a:lnTo>
                <a:lnTo>
                  <a:pt x="2510636" y="1823514"/>
                </a:lnTo>
                <a:lnTo>
                  <a:pt x="2452495" y="1728374"/>
                </a:lnTo>
                <a:lnTo>
                  <a:pt x="2378497" y="1606807"/>
                </a:lnTo>
                <a:lnTo>
                  <a:pt x="2225216" y="1437669"/>
                </a:lnTo>
                <a:lnTo>
                  <a:pt x="2214645" y="1279103"/>
                </a:lnTo>
                <a:lnTo>
                  <a:pt x="2309785" y="1416527"/>
                </a:lnTo>
                <a:lnTo>
                  <a:pt x="2378497" y="1511667"/>
                </a:lnTo>
                <a:lnTo>
                  <a:pt x="2547635" y="1643806"/>
                </a:lnTo>
                <a:lnTo>
                  <a:pt x="2568777" y="1580379"/>
                </a:lnTo>
                <a:lnTo>
                  <a:pt x="2611061" y="1257960"/>
                </a:lnTo>
                <a:lnTo>
                  <a:pt x="2642775" y="1538095"/>
                </a:lnTo>
                <a:lnTo>
                  <a:pt x="2695630" y="1548666"/>
                </a:lnTo>
                <a:lnTo>
                  <a:pt x="2737915" y="1321387"/>
                </a:lnTo>
                <a:lnTo>
                  <a:pt x="2801341" y="988397"/>
                </a:lnTo>
                <a:lnTo>
                  <a:pt x="2896481" y="560268"/>
                </a:lnTo>
                <a:lnTo>
                  <a:pt x="3044476" y="237850"/>
                </a:lnTo>
                <a:lnTo>
                  <a:pt x="2880624" y="227278"/>
                </a:lnTo>
                <a:lnTo>
                  <a:pt x="2780199" y="184994"/>
                </a:lnTo>
                <a:lnTo>
                  <a:pt x="2700916" y="73997"/>
                </a:lnTo>
                <a:lnTo>
                  <a:pt x="2595205" y="0"/>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Freeform 12"/>
          <p:cNvSpPr/>
          <p:nvPr/>
        </p:nvSpPr>
        <p:spPr>
          <a:xfrm>
            <a:off x="514350" y="4279900"/>
            <a:ext cx="4006850" cy="1720850"/>
          </a:xfrm>
          <a:custGeom>
            <a:avLst/>
            <a:gdLst>
              <a:gd name="connsiteX0" fmla="*/ 0 w 4006850"/>
              <a:gd name="connsiteY0" fmla="*/ 247650 h 1720850"/>
              <a:gd name="connsiteX1" fmla="*/ 139700 w 4006850"/>
              <a:gd name="connsiteY1" fmla="*/ 158750 h 1720850"/>
              <a:gd name="connsiteX2" fmla="*/ 247650 w 4006850"/>
              <a:gd name="connsiteY2" fmla="*/ 0 h 1720850"/>
              <a:gd name="connsiteX3" fmla="*/ 311150 w 4006850"/>
              <a:gd name="connsiteY3" fmla="*/ 38100 h 1720850"/>
              <a:gd name="connsiteX4" fmla="*/ 387350 w 4006850"/>
              <a:gd name="connsiteY4" fmla="*/ 158750 h 1720850"/>
              <a:gd name="connsiteX5" fmla="*/ 558800 w 4006850"/>
              <a:gd name="connsiteY5" fmla="*/ 215900 h 1720850"/>
              <a:gd name="connsiteX6" fmla="*/ 641350 w 4006850"/>
              <a:gd name="connsiteY6" fmla="*/ 222250 h 1720850"/>
              <a:gd name="connsiteX7" fmla="*/ 723900 w 4006850"/>
              <a:gd name="connsiteY7" fmla="*/ 323850 h 1720850"/>
              <a:gd name="connsiteX8" fmla="*/ 984250 w 4006850"/>
              <a:gd name="connsiteY8" fmla="*/ 234950 h 1720850"/>
              <a:gd name="connsiteX9" fmla="*/ 1282700 w 4006850"/>
              <a:gd name="connsiteY9" fmla="*/ 177800 h 1720850"/>
              <a:gd name="connsiteX10" fmla="*/ 1511300 w 4006850"/>
              <a:gd name="connsiteY10" fmla="*/ 165100 h 1720850"/>
              <a:gd name="connsiteX11" fmla="*/ 1765300 w 4006850"/>
              <a:gd name="connsiteY11" fmla="*/ 190500 h 1720850"/>
              <a:gd name="connsiteX12" fmla="*/ 1917700 w 4006850"/>
              <a:gd name="connsiteY12" fmla="*/ 234950 h 1720850"/>
              <a:gd name="connsiteX13" fmla="*/ 2133600 w 4006850"/>
              <a:gd name="connsiteY13" fmla="*/ 234950 h 1720850"/>
              <a:gd name="connsiteX14" fmla="*/ 2298700 w 4006850"/>
              <a:gd name="connsiteY14" fmla="*/ 247650 h 1720850"/>
              <a:gd name="connsiteX15" fmla="*/ 2552700 w 4006850"/>
              <a:gd name="connsiteY15" fmla="*/ 266700 h 1720850"/>
              <a:gd name="connsiteX16" fmla="*/ 2641600 w 4006850"/>
              <a:gd name="connsiteY16" fmla="*/ 241300 h 1720850"/>
              <a:gd name="connsiteX17" fmla="*/ 2698750 w 4006850"/>
              <a:gd name="connsiteY17" fmla="*/ 323850 h 1720850"/>
              <a:gd name="connsiteX18" fmla="*/ 2832100 w 4006850"/>
              <a:gd name="connsiteY18" fmla="*/ 311150 h 1720850"/>
              <a:gd name="connsiteX19" fmla="*/ 2698750 w 4006850"/>
              <a:gd name="connsiteY19" fmla="*/ 425450 h 1720850"/>
              <a:gd name="connsiteX20" fmla="*/ 2736850 w 4006850"/>
              <a:gd name="connsiteY20" fmla="*/ 577850 h 1720850"/>
              <a:gd name="connsiteX21" fmla="*/ 2774950 w 4006850"/>
              <a:gd name="connsiteY21" fmla="*/ 654050 h 1720850"/>
              <a:gd name="connsiteX22" fmla="*/ 2609850 w 4006850"/>
              <a:gd name="connsiteY22" fmla="*/ 800100 h 1720850"/>
              <a:gd name="connsiteX23" fmla="*/ 2609850 w 4006850"/>
              <a:gd name="connsiteY23" fmla="*/ 882650 h 1720850"/>
              <a:gd name="connsiteX24" fmla="*/ 2717800 w 4006850"/>
              <a:gd name="connsiteY24" fmla="*/ 946150 h 1720850"/>
              <a:gd name="connsiteX25" fmla="*/ 2863850 w 4006850"/>
              <a:gd name="connsiteY25" fmla="*/ 1073150 h 1720850"/>
              <a:gd name="connsiteX26" fmla="*/ 3105150 w 4006850"/>
              <a:gd name="connsiteY26" fmla="*/ 1136650 h 1720850"/>
              <a:gd name="connsiteX27" fmla="*/ 3289300 w 4006850"/>
              <a:gd name="connsiteY27" fmla="*/ 1181100 h 1720850"/>
              <a:gd name="connsiteX28" fmla="*/ 3384550 w 4006850"/>
              <a:gd name="connsiteY28" fmla="*/ 1231900 h 1720850"/>
              <a:gd name="connsiteX29" fmla="*/ 3454400 w 4006850"/>
              <a:gd name="connsiteY29" fmla="*/ 1390650 h 1720850"/>
              <a:gd name="connsiteX30" fmla="*/ 3683000 w 4006850"/>
              <a:gd name="connsiteY30" fmla="*/ 1498600 h 1720850"/>
              <a:gd name="connsiteX31" fmla="*/ 3898900 w 4006850"/>
              <a:gd name="connsiteY31" fmla="*/ 1593850 h 1720850"/>
              <a:gd name="connsiteX32" fmla="*/ 4006850 w 4006850"/>
              <a:gd name="connsiteY32" fmla="*/ 1638300 h 1720850"/>
              <a:gd name="connsiteX33" fmla="*/ 4000500 w 4006850"/>
              <a:gd name="connsiteY33" fmla="*/ 1720850 h 1720850"/>
              <a:gd name="connsiteX34" fmla="*/ 3708400 w 4006850"/>
              <a:gd name="connsiteY34" fmla="*/ 1619250 h 1720850"/>
              <a:gd name="connsiteX35" fmla="*/ 3409950 w 4006850"/>
              <a:gd name="connsiteY35" fmla="*/ 1524000 h 1720850"/>
              <a:gd name="connsiteX36" fmla="*/ 3213100 w 4006850"/>
              <a:gd name="connsiteY36" fmla="*/ 1276350 h 1720850"/>
              <a:gd name="connsiteX37" fmla="*/ 2584450 w 4006850"/>
              <a:gd name="connsiteY37" fmla="*/ 1035050 h 1720850"/>
              <a:gd name="connsiteX38" fmla="*/ 2324100 w 4006850"/>
              <a:gd name="connsiteY38" fmla="*/ 920750 h 1720850"/>
              <a:gd name="connsiteX39" fmla="*/ 2165350 w 4006850"/>
              <a:gd name="connsiteY39" fmla="*/ 762000 h 1720850"/>
              <a:gd name="connsiteX40" fmla="*/ 1905000 w 4006850"/>
              <a:gd name="connsiteY40" fmla="*/ 565150 h 1720850"/>
              <a:gd name="connsiteX41" fmla="*/ 1644650 w 4006850"/>
              <a:gd name="connsiteY41" fmla="*/ 438150 h 1720850"/>
              <a:gd name="connsiteX42" fmla="*/ 1390650 w 4006850"/>
              <a:gd name="connsiteY42" fmla="*/ 361950 h 1720850"/>
              <a:gd name="connsiteX43" fmla="*/ 952500 w 4006850"/>
              <a:gd name="connsiteY43" fmla="*/ 425450 h 1720850"/>
              <a:gd name="connsiteX44" fmla="*/ 508000 w 4006850"/>
              <a:gd name="connsiteY44" fmla="*/ 438150 h 1720850"/>
              <a:gd name="connsiteX45" fmla="*/ 107950 w 4006850"/>
              <a:gd name="connsiteY45" fmla="*/ 393700 h 1720850"/>
              <a:gd name="connsiteX46" fmla="*/ 50800 w 4006850"/>
              <a:gd name="connsiteY46" fmla="*/ 336550 h 1720850"/>
              <a:gd name="connsiteX47" fmla="*/ 0 w 4006850"/>
              <a:gd name="connsiteY47" fmla="*/ 247650 h 1720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4006850" h="1720850">
                <a:moveTo>
                  <a:pt x="0" y="247650"/>
                </a:moveTo>
                <a:lnTo>
                  <a:pt x="139700" y="158750"/>
                </a:lnTo>
                <a:lnTo>
                  <a:pt x="247650" y="0"/>
                </a:lnTo>
                <a:lnTo>
                  <a:pt x="311150" y="38100"/>
                </a:lnTo>
                <a:lnTo>
                  <a:pt x="387350" y="158750"/>
                </a:lnTo>
                <a:lnTo>
                  <a:pt x="558800" y="215900"/>
                </a:lnTo>
                <a:lnTo>
                  <a:pt x="641350" y="222250"/>
                </a:lnTo>
                <a:lnTo>
                  <a:pt x="723900" y="323850"/>
                </a:lnTo>
                <a:lnTo>
                  <a:pt x="984250" y="234950"/>
                </a:lnTo>
                <a:lnTo>
                  <a:pt x="1282700" y="177800"/>
                </a:lnTo>
                <a:lnTo>
                  <a:pt x="1511300" y="165100"/>
                </a:lnTo>
                <a:lnTo>
                  <a:pt x="1765300" y="190500"/>
                </a:lnTo>
                <a:lnTo>
                  <a:pt x="1917700" y="234950"/>
                </a:lnTo>
                <a:lnTo>
                  <a:pt x="2133600" y="234950"/>
                </a:lnTo>
                <a:lnTo>
                  <a:pt x="2298700" y="247650"/>
                </a:lnTo>
                <a:lnTo>
                  <a:pt x="2552700" y="266700"/>
                </a:lnTo>
                <a:lnTo>
                  <a:pt x="2641600" y="241300"/>
                </a:lnTo>
                <a:lnTo>
                  <a:pt x="2698750" y="323850"/>
                </a:lnTo>
                <a:lnTo>
                  <a:pt x="2832100" y="311150"/>
                </a:lnTo>
                <a:lnTo>
                  <a:pt x="2698750" y="425450"/>
                </a:lnTo>
                <a:lnTo>
                  <a:pt x="2736850" y="577850"/>
                </a:lnTo>
                <a:lnTo>
                  <a:pt x="2774950" y="654050"/>
                </a:lnTo>
                <a:lnTo>
                  <a:pt x="2609850" y="800100"/>
                </a:lnTo>
                <a:lnTo>
                  <a:pt x="2609850" y="882650"/>
                </a:lnTo>
                <a:lnTo>
                  <a:pt x="2717800" y="946150"/>
                </a:lnTo>
                <a:lnTo>
                  <a:pt x="2863850" y="1073150"/>
                </a:lnTo>
                <a:lnTo>
                  <a:pt x="3105150" y="1136650"/>
                </a:lnTo>
                <a:lnTo>
                  <a:pt x="3289300" y="1181100"/>
                </a:lnTo>
                <a:lnTo>
                  <a:pt x="3384550" y="1231900"/>
                </a:lnTo>
                <a:lnTo>
                  <a:pt x="3454400" y="1390650"/>
                </a:lnTo>
                <a:lnTo>
                  <a:pt x="3683000" y="1498600"/>
                </a:lnTo>
                <a:lnTo>
                  <a:pt x="3898900" y="1593850"/>
                </a:lnTo>
                <a:lnTo>
                  <a:pt x="4006850" y="1638300"/>
                </a:lnTo>
                <a:lnTo>
                  <a:pt x="4000500" y="1720850"/>
                </a:lnTo>
                <a:lnTo>
                  <a:pt x="3708400" y="1619250"/>
                </a:lnTo>
                <a:lnTo>
                  <a:pt x="3409950" y="1524000"/>
                </a:lnTo>
                <a:lnTo>
                  <a:pt x="3213100" y="1276350"/>
                </a:lnTo>
                <a:lnTo>
                  <a:pt x="2584450" y="1035050"/>
                </a:lnTo>
                <a:lnTo>
                  <a:pt x="2324100" y="920750"/>
                </a:lnTo>
                <a:lnTo>
                  <a:pt x="2165350" y="762000"/>
                </a:lnTo>
                <a:lnTo>
                  <a:pt x="1905000" y="565150"/>
                </a:lnTo>
                <a:lnTo>
                  <a:pt x="1644650" y="438150"/>
                </a:lnTo>
                <a:lnTo>
                  <a:pt x="1390650" y="361950"/>
                </a:lnTo>
                <a:lnTo>
                  <a:pt x="952500" y="425450"/>
                </a:lnTo>
                <a:lnTo>
                  <a:pt x="508000" y="438150"/>
                </a:lnTo>
                <a:lnTo>
                  <a:pt x="107950" y="393700"/>
                </a:lnTo>
                <a:lnTo>
                  <a:pt x="50800" y="336550"/>
                </a:lnTo>
                <a:lnTo>
                  <a:pt x="0" y="247650"/>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Freeform 13"/>
          <p:cNvSpPr/>
          <p:nvPr/>
        </p:nvSpPr>
        <p:spPr>
          <a:xfrm>
            <a:off x="6550925" y="4769893"/>
            <a:ext cx="300251" cy="197892"/>
          </a:xfrm>
          <a:custGeom>
            <a:avLst/>
            <a:gdLst>
              <a:gd name="connsiteX0" fmla="*/ 0 w 300251"/>
              <a:gd name="connsiteY0" fmla="*/ 102358 h 197892"/>
              <a:gd name="connsiteX1" fmla="*/ 109182 w 300251"/>
              <a:gd name="connsiteY1" fmla="*/ 34119 h 197892"/>
              <a:gd name="connsiteX2" fmla="*/ 279779 w 300251"/>
              <a:gd name="connsiteY2" fmla="*/ 0 h 197892"/>
              <a:gd name="connsiteX3" fmla="*/ 300251 w 300251"/>
              <a:gd name="connsiteY3" fmla="*/ 54591 h 197892"/>
              <a:gd name="connsiteX4" fmla="*/ 218365 w 300251"/>
              <a:gd name="connsiteY4" fmla="*/ 129653 h 197892"/>
              <a:gd name="connsiteX5" fmla="*/ 136478 w 300251"/>
              <a:gd name="connsiteY5" fmla="*/ 197892 h 197892"/>
              <a:gd name="connsiteX6" fmla="*/ 40944 w 300251"/>
              <a:gd name="connsiteY6" fmla="*/ 197892 h 197892"/>
              <a:gd name="connsiteX7" fmla="*/ 0 w 300251"/>
              <a:gd name="connsiteY7" fmla="*/ 102358 h 1978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0251" h="197892">
                <a:moveTo>
                  <a:pt x="0" y="102358"/>
                </a:moveTo>
                <a:lnTo>
                  <a:pt x="109182" y="34119"/>
                </a:lnTo>
                <a:lnTo>
                  <a:pt x="279779" y="0"/>
                </a:lnTo>
                <a:lnTo>
                  <a:pt x="300251" y="54591"/>
                </a:lnTo>
                <a:lnTo>
                  <a:pt x="218365" y="129653"/>
                </a:lnTo>
                <a:lnTo>
                  <a:pt x="136478" y="197892"/>
                </a:lnTo>
                <a:lnTo>
                  <a:pt x="40944" y="197892"/>
                </a:lnTo>
                <a:lnTo>
                  <a:pt x="0" y="102358"/>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Freeform 14"/>
          <p:cNvSpPr/>
          <p:nvPr/>
        </p:nvSpPr>
        <p:spPr>
          <a:xfrm>
            <a:off x="5227093" y="4906370"/>
            <a:ext cx="361665" cy="109182"/>
          </a:xfrm>
          <a:custGeom>
            <a:avLst/>
            <a:gdLst>
              <a:gd name="connsiteX0" fmla="*/ 20471 w 361665"/>
              <a:gd name="connsiteY0" fmla="*/ 0 h 109182"/>
              <a:gd name="connsiteX1" fmla="*/ 197892 w 361665"/>
              <a:gd name="connsiteY1" fmla="*/ 20472 h 109182"/>
              <a:gd name="connsiteX2" fmla="*/ 361665 w 361665"/>
              <a:gd name="connsiteY2" fmla="*/ 34120 h 109182"/>
              <a:gd name="connsiteX3" fmla="*/ 361665 w 361665"/>
              <a:gd name="connsiteY3" fmla="*/ 34120 h 109182"/>
              <a:gd name="connsiteX4" fmla="*/ 252483 w 361665"/>
              <a:gd name="connsiteY4" fmla="*/ 109182 h 109182"/>
              <a:gd name="connsiteX5" fmla="*/ 150125 w 361665"/>
              <a:gd name="connsiteY5" fmla="*/ 102358 h 109182"/>
              <a:gd name="connsiteX6" fmla="*/ 61414 w 361665"/>
              <a:gd name="connsiteY6" fmla="*/ 75063 h 109182"/>
              <a:gd name="connsiteX7" fmla="*/ 0 w 361665"/>
              <a:gd name="connsiteY7" fmla="*/ 54591 h 109182"/>
              <a:gd name="connsiteX8" fmla="*/ 20471 w 361665"/>
              <a:gd name="connsiteY8" fmla="*/ 0 h 109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1665" h="109182">
                <a:moveTo>
                  <a:pt x="20471" y="0"/>
                </a:moveTo>
                <a:lnTo>
                  <a:pt x="197892" y="20472"/>
                </a:lnTo>
                <a:lnTo>
                  <a:pt x="361665" y="34120"/>
                </a:lnTo>
                <a:lnTo>
                  <a:pt x="361665" y="34120"/>
                </a:lnTo>
                <a:lnTo>
                  <a:pt x="252483" y="109182"/>
                </a:lnTo>
                <a:lnTo>
                  <a:pt x="150125" y="102358"/>
                </a:lnTo>
                <a:lnTo>
                  <a:pt x="61414" y="75063"/>
                </a:lnTo>
                <a:lnTo>
                  <a:pt x="0" y="54591"/>
                </a:lnTo>
                <a:lnTo>
                  <a:pt x="20471" y="0"/>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Freeform 15"/>
          <p:cNvSpPr/>
          <p:nvPr/>
        </p:nvSpPr>
        <p:spPr>
          <a:xfrm>
            <a:off x="2961564" y="3452884"/>
            <a:ext cx="272955" cy="750626"/>
          </a:xfrm>
          <a:custGeom>
            <a:avLst/>
            <a:gdLst>
              <a:gd name="connsiteX0" fmla="*/ 88711 w 272955"/>
              <a:gd name="connsiteY0" fmla="*/ 191068 h 750626"/>
              <a:gd name="connsiteX1" fmla="*/ 136478 w 272955"/>
              <a:gd name="connsiteY1" fmla="*/ 122829 h 750626"/>
              <a:gd name="connsiteX2" fmla="*/ 184245 w 272955"/>
              <a:gd name="connsiteY2" fmla="*/ 47767 h 750626"/>
              <a:gd name="connsiteX3" fmla="*/ 259308 w 272955"/>
              <a:gd name="connsiteY3" fmla="*/ 0 h 750626"/>
              <a:gd name="connsiteX4" fmla="*/ 272955 w 272955"/>
              <a:gd name="connsiteY4" fmla="*/ 88710 h 750626"/>
              <a:gd name="connsiteX5" fmla="*/ 232012 w 272955"/>
              <a:gd name="connsiteY5" fmla="*/ 197892 h 750626"/>
              <a:gd name="connsiteX6" fmla="*/ 184245 w 272955"/>
              <a:gd name="connsiteY6" fmla="*/ 286603 h 750626"/>
              <a:gd name="connsiteX7" fmla="*/ 184245 w 272955"/>
              <a:gd name="connsiteY7" fmla="*/ 348017 h 750626"/>
              <a:gd name="connsiteX8" fmla="*/ 252484 w 272955"/>
              <a:gd name="connsiteY8" fmla="*/ 375313 h 750626"/>
              <a:gd name="connsiteX9" fmla="*/ 232012 w 272955"/>
              <a:gd name="connsiteY9" fmla="*/ 498143 h 750626"/>
              <a:gd name="connsiteX10" fmla="*/ 191069 w 272955"/>
              <a:gd name="connsiteY10" fmla="*/ 648268 h 750626"/>
              <a:gd name="connsiteX11" fmla="*/ 163773 w 272955"/>
              <a:gd name="connsiteY11" fmla="*/ 702859 h 750626"/>
              <a:gd name="connsiteX12" fmla="*/ 102358 w 272955"/>
              <a:gd name="connsiteY12" fmla="*/ 702859 h 750626"/>
              <a:gd name="connsiteX13" fmla="*/ 61415 w 272955"/>
              <a:gd name="connsiteY13" fmla="*/ 750626 h 750626"/>
              <a:gd name="connsiteX14" fmla="*/ 0 w 272955"/>
              <a:gd name="connsiteY14" fmla="*/ 716507 h 750626"/>
              <a:gd name="connsiteX15" fmla="*/ 54591 w 272955"/>
              <a:gd name="connsiteY15" fmla="*/ 525438 h 750626"/>
              <a:gd name="connsiteX16" fmla="*/ 27296 w 272955"/>
              <a:gd name="connsiteY16" fmla="*/ 395785 h 750626"/>
              <a:gd name="connsiteX17" fmla="*/ 34120 w 272955"/>
              <a:gd name="connsiteY17" fmla="*/ 348017 h 750626"/>
              <a:gd name="connsiteX18" fmla="*/ 143302 w 272955"/>
              <a:gd name="connsiteY18" fmla="*/ 409432 h 750626"/>
              <a:gd name="connsiteX19" fmla="*/ 191069 w 272955"/>
              <a:gd name="connsiteY19" fmla="*/ 191068 h 750626"/>
              <a:gd name="connsiteX20" fmla="*/ 88711 w 272955"/>
              <a:gd name="connsiteY20" fmla="*/ 191068 h 7506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72955" h="750626">
                <a:moveTo>
                  <a:pt x="88711" y="191068"/>
                </a:moveTo>
                <a:lnTo>
                  <a:pt x="136478" y="122829"/>
                </a:lnTo>
                <a:lnTo>
                  <a:pt x="184245" y="47767"/>
                </a:lnTo>
                <a:lnTo>
                  <a:pt x="259308" y="0"/>
                </a:lnTo>
                <a:lnTo>
                  <a:pt x="272955" y="88710"/>
                </a:lnTo>
                <a:lnTo>
                  <a:pt x="232012" y="197892"/>
                </a:lnTo>
                <a:lnTo>
                  <a:pt x="184245" y="286603"/>
                </a:lnTo>
                <a:lnTo>
                  <a:pt x="184245" y="348017"/>
                </a:lnTo>
                <a:lnTo>
                  <a:pt x="252484" y="375313"/>
                </a:lnTo>
                <a:lnTo>
                  <a:pt x="232012" y="498143"/>
                </a:lnTo>
                <a:lnTo>
                  <a:pt x="191069" y="648268"/>
                </a:lnTo>
                <a:lnTo>
                  <a:pt x="163773" y="702859"/>
                </a:lnTo>
                <a:lnTo>
                  <a:pt x="102358" y="702859"/>
                </a:lnTo>
                <a:lnTo>
                  <a:pt x="61415" y="750626"/>
                </a:lnTo>
                <a:lnTo>
                  <a:pt x="0" y="716507"/>
                </a:lnTo>
                <a:lnTo>
                  <a:pt x="54591" y="525438"/>
                </a:lnTo>
                <a:lnTo>
                  <a:pt x="27296" y="395785"/>
                </a:lnTo>
                <a:lnTo>
                  <a:pt x="34120" y="348017"/>
                </a:lnTo>
                <a:lnTo>
                  <a:pt x="143302" y="409432"/>
                </a:lnTo>
                <a:lnTo>
                  <a:pt x="191069" y="191068"/>
                </a:lnTo>
                <a:lnTo>
                  <a:pt x="88711" y="191068"/>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p:cNvSpPr txBox="1"/>
          <p:nvPr/>
        </p:nvSpPr>
        <p:spPr>
          <a:xfrm>
            <a:off x="3275856" y="3429000"/>
            <a:ext cx="792088" cy="369332"/>
          </a:xfrm>
          <a:prstGeom prst="rect">
            <a:avLst/>
          </a:prstGeom>
          <a:noFill/>
        </p:spPr>
        <p:txBody>
          <a:bodyPr wrap="square" rtlCol="0">
            <a:spAutoFit/>
          </a:bodyPr>
          <a:lstStyle/>
          <a:p>
            <a:r>
              <a:rPr lang="de-DE" b="1" dirty="0" smtClean="0">
                <a:solidFill>
                  <a:srgbClr val="FFC000"/>
                </a:solidFill>
                <a:effectLst>
                  <a:outerShdw blurRad="38100" dist="38100" dir="2700000" algn="tl">
                    <a:srgbClr val="000000">
                      <a:alpha val="43137"/>
                    </a:srgbClr>
                  </a:outerShdw>
                </a:effectLst>
              </a:rPr>
              <a:t>Rom</a:t>
            </a:r>
            <a:endParaRPr lang="en-GB" b="1" dirty="0">
              <a:solidFill>
                <a:srgbClr val="FFC000"/>
              </a:solidFill>
              <a:effectLst>
                <a:outerShdw blurRad="38100" dist="38100" dir="2700000" algn="tl">
                  <a:srgbClr val="000000">
                    <a:alpha val="43137"/>
                  </a:srgbClr>
                </a:outerShdw>
              </a:effectLst>
            </a:endParaRPr>
          </a:p>
        </p:txBody>
      </p:sp>
      <p:sp>
        <p:nvSpPr>
          <p:cNvPr id="18" name="Content Placeholder 2"/>
          <p:cNvSpPr txBox="1">
            <a:spLocks/>
          </p:cNvSpPr>
          <p:nvPr/>
        </p:nvSpPr>
        <p:spPr>
          <a:xfrm rot="337859">
            <a:off x="5374787" y="340985"/>
            <a:ext cx="3426842" cy="6539333"/>
          </a:xfrm>
          <a:prstGeom prst="rect">
            <a:avLst/>
          </a:prstGeom>
          <a:gradFill flip="none" rotWithShape="1">
            <a:gsLst>
              <a:gs pos="7000">
                <a:schemeClr val="tx1">
                  <a:shade val="30000"/>
                  <a:satMod val="115000"/>
                  <a:lumMod val="80000"/>
                  <a:alpha val="31000"/>
                </a:schemeClr>
              </a:gs>
              <a:gs pos="58000">
                <a:schemeClr val="tx1">
                  <a:lumMod val="50000"/>
                  <a:shade val="67500"/>
                  <a:satMod val="115000"/>
                </a:schemeClr>
              </a:gs>
              <a:gs pos="100000">
                <a:schemeClr val="tx1">
                  <a:lumMod val="50000"/>
                  <a:shade val="100000"/>
                  <a:satMod val="115000"/>
                </a:schemeClr>
              </a:gs>
            </a:gsLst>
            <a:path path="circle">
              <a:fillToRect t="100000" r="100000"/>
            </a:path>
            <a:tileRect l="-100000" b="-100000"/>
          </a:gradFill>
        </p:spPr>
        <p:txBody>
          <a:bodyPr vert="horz" anchor="t">
            <a:noAutofit/>
          </a:bodyPr>
          <a:lstStyle>
            <a:lvl1pPr marL="448056" indent="-384048" algn="l" rtl="0" eaLnBrk="1" latinLnBrk="0" hangingPunct="1">
              <a:spcBef>
                <a:spcPct val="20000"/>
              </a:spcBef>
              <a:buClr>
                <a:schemeClr val="accent1"/>
              </a:buClr>
              <a:buSzPct val="80000"/>
              <a:buFont typeface="Wingdings 2"/>
              <a:buChar char=""/>
              <a:defRPr kumimoji="0" sz="3000" kern="1200">
                <a:solidFill>
                  <a:schemeClr val="tx1"/>
                </a:solidFill>
                <a:latin typeface="+mn-lt"/>
                <a:ea typeface="+mn-ea"/>
                <a:cs typeface="+mn-cs"/>
              </a:defRPr>
            </a:lvl1pPr>
            <a:lvl2pPr marL="822960" indent="-285750" algn="l" rtl="0" eaLnBrk="1" latinLnBrk="0" hangingPunct="1">
              <a:spcBef>
                <a:spcPct val="20000"/>
              </a:spcBef>
              <a:buClr>
                <a:schemeClr val="accent1"/>
              </a:buClr>
              <a:buSzPct val="95000"/>
              <a:buFont typeface="Verdana"/>
              <a:buChar char="›"/>
              <a:defRPr kumimoji="0" sz="2600" kern="1200">
                <a:solidFill>
                  <a:schemeClr val="tx1"/>
                </a:solidFill>
                <a:latin typeface="+mn-lt"/>
                <a:ea typeface="+mn-ea"/>
                <a:cs typeface="+mn-cs"/>
              </a:defRPr>
            </a:lvl2pPr>
            <a:lvl3pPr marL="1106424" indent="-228600" algn="l" rtl="0" eaLnBrk="1" latinLnBrk="0" hangingPunct="1">
              <a:spcBef>
                <a:spcPct val="20000"/>
              </a:spcBef>
              <a:buClr>
                <a:schemeClr val="accent1"/>
              </a:buClr>
              <a:buFont typeface="Wingdings 2"/>
              <a:buChar char=""/>
              <a:defRPr kumimoji="0" sz="2400" kern="1200">
                <a:solidFill>
                  <a:schemeClr val="tx1"/>
                </a:solidFill>
                <a:latin typeface="+mn-lt"/>
                <a:ea typeface="+mn-ea"/>
                <a:cs typeface="+mn-cs"/>
              </a:defRPr>
            </a:lvl3pPr>
            <a:lvl4pPr marL="1371600" indent="-210312" algn="l" rtl="0" eaLnBrk="1" latinLnBrk="0" hangingPunct="1">
              <a:spcBef>
                <a:spcPct val="20000"/>
              </a:spcBef>
              <a:buClr>
                <a:schemeClr val="accent1"/>
              </a:buClr>
              <a:buFont typeface="Wingdings 2"/>
              <a:buChar char=""/>
              <a:defRPr kumimoji="0" sz="2000" kern="1200">
                <a:solidFill>
                  <a:schemeClr val="tx1"/>
                </a:solidFill>
                <a:latin typeface="+mn-lt"/>
                <a:ea typeface="+mn-ea"/>
                <a:cs typeface="+mn-cs"/>
              </a:defRPr>
            </a:lvl4pPr>
            <a:lvl5pPr marL="1600200" indent="-210312" algn="l" rtl="0" eaLnBrk="1" latinLnBrk="0" hangingPunct="1">
              <a:spcBef>
                <a:spcPct val="20000"/>
              </a:spcBef>
              <a:buClr>
                <a:schemeClr val="accent1">
                  <a:tint val="75000"/>
                </a:schemeClr>
              </a:buClr>
              <a:buFont typeface="Wingdings 2"/>
              <a:buChar char=""/>
              <a:defRPr kumimoji="0" sz="1900" kern="1200">
                <a:solidFill>
                  <a:schemeClr val="tx1"/>
                </a:solidFill>
                <a:latin typeface="+mn-lt"/>
                <a:ea typeface="+mn-ea"/>
                <a:cs typeface="+mn-cs"/>
              </a:defRPr>
            </a:lvl5pPr>
            <a:lvl6pPr marL="1828800" indent="-210312" algn="l" rtl="0" eaLnBrk="1" latinLnBrk="0" hangingPunct="1">
              <a:spcBef>
                <a:spcPct val="20000"/>
              </a:spcBef>
              <a:buClr>
                <a:schemeClr val="accent1">
                  <a:tint val="75000"/>
                </a:schemeClr>
              </a:buClr>
              <a:buFont typeface="Wingdings 2"/>
              <a:buChar char=""/>
              <a:defRPr kumimoji="0" sz="1800" kern="1200">
                <a:solidFill>
                  <a:schemeClr val="tx1"/>
                </a:solidFill>
                <a:latin typeface="+mn-lt"/>
                <a:ea typeface="+mn-ea"/>
                <a:cs typeface="+mn-cs"/>
              </a:defRPr>
            </a:lvl6pPr>
            <a:lvl7pPr marL="2084832" indent="-210312"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7pPr>
            <a:lvl8pPr marL="22860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8pPr>
            <a:lvl9pPr marL="25146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9pPr>
          </a:lstStyle>
          <a:p>
            <a:pPr marL="64008" indent="0" algn="ctr">
              <a:buNone/>
            </a:pPr>
            <a:r>
              <a:rPr lang="de-DE" sz="1800" b="1" dirty="0" smtClean="0">
                <a:solidFill>
                  <a:schemeClr val="accent2">
                    <a:lumMod val="20000"/>
                    <a:lumOff val="80000"/>
                  </a:schemeClr>
                </a:solidFill>
              </a:rPr>
              <a:t>„Ideal“ </a:t>
            </a:r>
            <a:r>
              <a:rPr lang="de-DE" sz="1800" b="1" dirty="0" err="1" smtClean="0">
                <a:solidFill>
                  <a:schemeClr val="accent2">
                    <a:lumMod val="20000"/>
                    <a:lumOff val="80000"/>
                  </a:schemeClr>
                </a:solidFill>
              </a:rPr>
              <a:t>of</a:t>
            </a:r>
            <a:r>
              <a:rPr lang="de-DE" sz="1800" b="1" dirty="0" smtClean="0">
                <a:solidFill>
                  <a:schemeClr val="accent2">
                    <a:lumMod val="20000"/>
                    <a:lumOff val="80000"/>
                  </a:schemeClr>
                </a:solidFill>
              </a:rPr>
              <a:t> a „</a:t>
            </a:r>
            <a:r>
              <a:rPr lang="de-DE" sz="1800" b="1" dirty="0" err="1" smtClean="0">
                <a:solidFill>
                  <a:schemeClr val="accent2">
                    <a:lumMod val="20000"/>
                    <a:lumOff val="80000"/>
                  </a:schemeClr>
                </a:solidFill>
              </a:rPr>
              <a:t>Romanized</a:t>
            </a:r>
            <a:r>
              <a:rPr lang="de-DE" sz="1800" b="1" dirty="0" smtClean="0">
                <a:solidFill>
                  <a:schemeClr val="accent2">
                    <a:lumMod val="20000"/>
                    <a:lumOff val="80000"/>
                  </a:schemeClr>
                </a:solidFill>
              </a:rPr>
              <a:t> “ </a:t>
            </a:r>
            <a:r>
              <a:rPr lang="de-DE" sz="1800" b="1" dirty="0" err="1" smtClean="0">
                <a:solidFill>
                  <a:schemeClr val="accent2">
                    <a:lumMod val="20000"/>
                    <a:lumOff val="80000"/>
                  </a:schemeClr>
                </a:solidFill>
              </a:rPr>
              <a:t>provincial</a:t>
            </a:r>
            <a:r>
              <a:rPr lang="de-DE" sz="1800" b="1" dirty="0" smtClean="0">
                <a:solidFill>
                  <a:schemeClr val="accent2">
                    <a:lumMod val="20000"/>
                    <a:lumOff val="80000"/>
                  </a:schemeClr>
                </a:solidFill>
              </a:rPr>
              <a:t> </a:t>
            </a:r>
            <a:r>
              <a:rPr lang="de-DE" sz="1800" b="1" dirty="0" err="1" smtClean="0">
                <a:solidFill>
                  <a:schemeClr val="accent2">
                    <a:lumMod val="20000"/>
                    <a:lumOff val="80000"/>
                  </a:schemeClr>
                </a:solidFill>
              </a:rPr>
              <a:t>inhabitant</a:t>
            </a:r>
            <a:r>
              <a:rPr lang="de-DE" sz="1800" b="1" dirty="0" smtClean="0">
                <a:solidFill>
                  <a:schemeClr val="accent2">
                    <a:lumMod val="20000"/>
                    <a:lumOff val="80000"/>
                  </a:schemeClr>
                </a:solidFill>
              </a:rPr>
              <a:t>?</a:t>
            </a:r>
          </a:p>
          <a:p>
            <a:r>
              <a:rPr lang="de-DE" sz="1800" dirty="0" err="1" smtClean="0">
                <a:solidFill>
                  <a:schemeClr val="accent2">
                    <a:lumMod val="20000"/>
                    <a:lumOff val="80000"/>
                  </a:schemeClr>
                </a:solidFill>
              </a:rPr>
              <a:t>language</a:t>
            </a:r>
            <a:r>
              <a:rPr lang="de-DE" sz="1800" dirty="0" smtClean="0">
                <a:solidFill>
                  <a:schemeClr val="accent2">
                    <a:lumMod val="20000"/>
                    <a:lumOff val="80000"/>
                  </a:schemeClr>
                </a:solidFill>
              </a:rPr>
              <a:t>: </a:t>
            </a:r>
            <a:r>
              <a:rPr lang="de-DE" sz="1800" dirty="0" err="1" smtClean="0">
                <a:solidFill>
                  <a:schemeClr val="accent2">
                    <a:lumMod val="20000"/>
                    <a:lumOff val="80000"/>
                  </a:schemeClr>
                </a:solidFill>
              </a:rPr>
              <a:t>Latin</a:t>
            </a:r>
            <a:endParaRPr lang="de-DE" sz="1800" dirty="0" smtClean="0">
              <a:solidFill>
                <a:schemeClr val="accent2">
                  <a:lumMod val="20000"/>
                  <a:lumOff val="80000"/>
                </a:schemeClr>
              </a:solidFill>
            </a:endParaRPr>
          </a:p>
          <a:p>
            <a:r>
              <a:rPr lang="de-DE" sz="1800" dirty="0" smtClean="0">
                <a:solidFill>
                  <a:schemeClr val="accent2">
                    <a:lumMod val="20000"/>
                    <a:lumOff val="80000"/>
                  </a:schemeClr>
                </a:solidFill>
              </a:rPr>
              <a:t>personal </a:t>
            </a:r>
            <a:r>
              <a:rPr lang="de-DE" sz="1800" dirty="0" err="1" smtClean="0">
                <a:solidFill>
                  <a:schemeClr val="accent2">
                    <a:lumMod val="20000"/>
                    <a:lumOff val="80000"/>
                  </a:schemeClr>
                </a:solidFill>
              </a:rPr>
              <a:t>name</a:t>
            </a:r>
            <a:r>
              <a:rPr lang="de-DE" sz="1800" dirty="0" smtClean="0">
                <a:solidFill>
                  <a:schemeClr val="accent2">
                    <a:lumMod val="20000"/>
                    <a:lumOff val="80000"/>
                  </a:schemeClr>
                </a:solidFill>
              </a:rPr>
              <a:t>: </a:t>
            </a:r>
            <a:r>
              <a:rPr lang="de-DE" sz="1800" dirty="0" err="1" smtClean="0">
                <a:solidFill>
                  <a:schemeClr val="accent2">
                    <a:lumMod val="20000"/>
                    <a:lumOff val="80000"/>
                  </a:schemeClr>
                </a:solidFill>
              </a:rPr>
              <a:t>Latin</a:t>
            </a:r>
            <a:endParaRPr lang="de-DE" sz="1800" dirty="0" smtClean="0">
              <a:solidFill>
                <a:schemeClr val="accent2">
                  <a:lumMod val="20000"/>
                  <a:lumOff val="80000"/>
                </a:schemeClr>
              </a:solidFill>
            </a:endParaRPr>
          </a:p>
          <a:p>
            <a:r>
              <a:rPr lang="de-DE" sz="1800" dirty="0" smtClean="0">
                <a:solidFill>
                  <a:schemeClr val="accent2">
                    <a:lumMod val="20000"/>
                    <a:lumOff val="80000"/>
                  </a:schemeClr>
                </a:solidFill>
              </a:rPr>
              <a:t>material </a:t>
            </a:r>
            <a:r>
              <a:rPr lang="de-DE" sz="1800" dirty="0" err="1" smtClean="0">
                <a:solidFill>
                  <a:schemeClr val="accent2">
                    <a:lumMod val="20000"/>
                    <a:lumOff val="80000"/>
                  </a:schemeClr>
                </a:solidFill>
              </a:rPr>
              <a:t>culture</a:t>
            </a:r>
            <a:endParaRPr lang="de-DE" sz="1800" dirty="0" smtClean="0">
              <a:solidFill>
                <a:schemeClr val="accent2">
                  <a:lumMod val="20000"/>
                  <a:lumOff val="80000"/>
                </a:schemeClr>
              </a:solidFill>
            </a:endParaRPr>
          </a:p>
          <a:p>
            <a:r>
              <a:rPr lang="de-DE" sz="1800" dirty="0" err="1" smtClean="0">
                <a:solidFill>
                  <a:schemeClr val="accent2">
                    <a:lumMod val="20000"/>
                    <a:lumOff val="80000"/>
                  </a:schemeClr>
                </a:solidFill>
              </a:rPr>
              <a:t>dress</a:t>
            </a:r>
            <a:endParaRPr lang="de-DE" sz="1800" dirty="0" smtClean="0">
              <a:solidFill>
                <a:schemeClr val="accent2">
                  <a:lumMod val="20000"/>
                  <a:lumOff val="80000"/>
                </a:schemeClr>
              </a:solidFill>
            </a:endParaRPr>
          </a:p>
          <a:p>
            <a:r>
              <a:rPr lang="de-DE" sz="1800" dirty="0" err="1" smtClean="0">
                <a:solidFill>
                  <a:schemeClr val="accent2">
                    <a:lumMod val="20000"/>
                    <a:lumOff val="80000"/>
                  </a:schemeClr>
                </a:solidFill>
              </a:rPr>
              <a:t>diet</a:t>
            </a:r>
            <a:r>
              <a:rPr lang="de-DE" sz="1800" dirty="0" smtClean="0">
                <a:solidFill>
                  <a:schemeClr val="accent2">
                    <a:lumMod val="20000"/>
                    <a:lumOff val="80000"/>
                  </a:schemeClr>
                </a:solidFill>
              </a:rPr>
              <a:t> - </a:t>
            </a:r>
            <a:r>
              <a:rPr lang="de-DE" sz="1800" dirty="0" err="1" smtClean="0">
                <a:solidFill>
                  <a:schemeClr val="accent2">
                    <a:lumMod val="20000"/>
                    <a:lumOff val="80000"/>
                  </a:schemeClr>
                </a:solidFill>
              </a:rPr>
              <a:t>food</a:t>
            </a:r>
            <a:endParaRPr lang="de-DE" sz="1800" dirty="0" smtClean="0">
              <a:solidFill>
                <a:schemeClr val="accent2">
                  <a:lumMod val="20000"/>
                  <a:lumOff val="80000"/>
                </a:schemeClr>
              </a:solidFill>
            </a:endParaRPr>
          </a:p>
          <a:p>
            <a:r>
              <a:rPr lang="de-DE" sz="1800" dirty="0" err="1" smtClean="0">
                <a:solidFill>
                  <a:schemeClr val="accent2">
                    <a:lumMod val="20000"/>
                    <a:lumOff val="80000"/>
                  </a:schemeClr>
                </a:solidFill>
              </a:rPr>
              <a:t>literacy</a:t>
            </a:r>
            <a:endParaRPr lang="de-DE" sz="1800" dirty="0" smtClean="0">
              <a:solidFill>
                <a:schemeClr val="accent2">
                  <a:lumMod val="20000"/>
                  <a:lumOff val="80000"/>
                </a:schemeClr>
              </a:solidFill>
            </a:endParaRPr>
          </a:p>
          <a:p>
            <a:r>
              <a:rPr lang="de-DE" sz="1800" dirty="0" err="1" smtClean="0">
                <a:solidFill>
                  <a:schemeClr val="accent2">
                    <a:lumMod val="20000"/>
                    <a:lumOff val="80000"/>
                  </a:schemeClr>
                </a:solidFill>
              </a:rPr>
              <a:t>education</a:t>
            </a:r>
            <a:endParaRPr lang="de-DE" sz="1800" dirty="0" smtClean="0">
              <a:solidFill>
                <a:schemeClr val="accent2">
                  <a:lumMod val="20000"/>
                  <a:lumOff val="80000"/>
                </a:schemeClr>
              </a:solidFill>
            </a:endParaRPr>
          </a:p>
          <a:p>
            <a:r>
              <a:rPr lang="de-DE" sz="1800" dirty="0" err="1" smtClean="0">
                <a:solidFill>
                  <a:schemeClr val="accent2">
                    <a:lumMod val="20000"/>
                    <a:lumOff val="80000"/>
                  </a:schemeClr>
                </a:solidFill>
              </a:rPr>
              <a:t>funerary</a:t>
            </a:r>
            <a:r>
              <a:rPr lang="de-DE" sz="1800" dirty="0" smtClean="0">
                <a:solidFill>
                  <a:schemeClr val="accent2">
                    <a:lumMod val="20000"/>
                    <a:lumOff val="80000"/>
                  </a:schemeClr>
                </a:solidFill>
              </a:rPr>
              <a:t> </a:t>
            </a:r>
            <a:r>
              <a:rPr lang="de-DE" sz="1800" dirty="0" err="1" smtClean="0">
                <a:solidFill>
                  <a:schemeClr val="accent2">
                    <a:lumMod val="20000"/>
                    <a:lumOff val="80000"/>
                  </a:schemeClr>
                </a:solidFill>
              </a:rPr>
              <a:t>rituals</a:t>
            </a:r>
            <a:endParaRPr lang="de-DE" sz="1800" dirty="0" smtClean="0">
              <a:solidFill>
                <a:schemeClr val="accent2">
                  <a:lumMod val="20000"/>
                  <a:lumOff val="80000"/>
                </a:schemeClr>
              </a:solidFill>
            </a:endParaRPr>
          </a:p>
          <a:p>
            <a:r>
              <a:rPr lang="de-DE" sz="1800" dirty="0" smtClean="0">
                <a:solidFill>
                  <a:schemeClr val="accent2">
                    <a:lumMod val="20000"/>
                    <a:lumOff val="80000"/>
                  </a:schemeClr>
                </a:solidFill>
              </a:rPr>
              <a:t>urban </a:t>
            </a:r>
            <a:r>
              <a:rPr lang="de-DE" sz="1800" dirty="0" err="1" smtClean="0">
                <a:solidFill>
                  <a:schemeClr val="accent2">
                    <a:lumMod val="20000"/>
                    <a:lumOff val="80000"/>
                  </a:schemeClr>
                </a:solidFill>
              </a:rPr>
              <a:t>lifestyle</a:t>
            </a:r>
            <a:endParaRPr lang="de-DE" sz="1800" dirty="0">
              <a:solidFill>
                <a:schemeClr val="accent2">
                  <a:lumMod val="20000"/>
                  <a:lumOff val="80000"/>
                </a:schemeClr>
              </a:solidFill>
            </a:endParaRPr>
          </a:p>
          <a:p>
            <a:r>
              <a:rPr lang="de-DE" sz="1800" dirty="0" err="1" smtClean="0">
                <a:solidFill>
                  <a:schemeClr val="accent2">
                    <a:lumMod val="20000"/>
                    <a:lumOff val="80000"/>
                  </a:schemeClr>
                </a:solidFill>
              </a:rPr>
              <a:t>behavioural</a:t>
            </a:r>
            <a:r>
              <a:rPr lang="de-DE" sz="1800" dirty="0" smtClean="0">
                <a:solidFill>
                  <a:schemeClr val="accent2">
                    <a:lumMod val="20000"/>
                    <a:lumOff val="80000"/>
                  </a:schemeClr>
                </a:solidFill>
              </a:rPr>
              <a:t> </a:t>
            </a:r>
            <a:r>
              <a:rPr lang="de-DE" sz="1800" dirty="0" err="1" smtClean="0">
                <a:solidFill>
                  <a:schemeClr val="accent2">
                    <a:lumMod val="20000"/>
                    <a:lumOff val="80000"/>
                  </a:schemeClr>
                </a:solidFill>
              </a:rPr>
              <a:t>patterns</a:t>
            </a:r>
            <a:r>
              <a:rPr lang="de-DE" sz="1800" dirty="0" smtClean="0">
                <a:solidFill>
                  <a:schemeClr val="accent2">
                    <a:lumMod val="20000"/>
                    <a:lumOff val="80000"/>
                  </a:schemeClr>
                </a:solidFill>
              </a:rPr>
              <a:t>:</a:t>
            </a:r>
          </a:p>
          <a:p>
            <a:pPr lvl="1"/>
            <a:r>
              <a:rPr lang="de-DE" sz="1800" i="1" dirty="0" smtClean="0">
                <a:solidFill>
                  <a:schemeClr val="accent2">
                    <a:lumMod val="20000"/>
                    <a:lumOff val="80000"/>
                  </a:schemeClr>
                </a:solidFill>
              </a:rPr>
              <a:t>humanitas</a:t>
            </a:r>
          </a:p>
          <a:p>
            <a:pPr lvl="1"/>
            <a:r>
              <a:rPr lang="de-DE" sz="1800" i="1" dirty="0" smtClean="0">
                <a:solidFill>
                  <a:schemeClr val="accent2">
                    <a:lumMod val="20000"/>
                    <a:lumOff val="80000"/>
                  </a:schemeClr>
                </a:solidFill>
              </a:rPr>
              <a:t>mores maiorum</a:t>
            </a:r>
          </a:p>
          <a:p>
            <a:pPr lvl="1"/>
            <a:r>
              <a:rPr lang="de-DE" sz="1800" dirty="0" err="1" smtClean="0">
                <a:solidFill>
                  <a:schemeClr val="accent2">
                    <a:lumMod val="20000"/>
                    <a:lumOff val="80000"/>
                  </a:schemeClr>
                </a:solidFill>
              </a:rPr>
              <a:t>values</a:t>
            </a:r>
            <a:endParaRPr lang="de-DE" sz="1800" dirty="0" smtClean="0">
              <a:solidFill>
                <a:schemeClr val="accent2">
                  <a:lumMod val="20000"/>
                  <a:lumOff val="80000"/>
                </a:schemeClr>
              </a:solidFill>
            </a:endParaRPr>
          </a:p>
          <a:p>
            <a:pPr lvl="1"/>
            <a:r>
              <a:rPr lang="de-DE" sz="1800" dirty="0" err="1" smtClean="0">
                <a:solidFill>
                  <a:schemeClr val="accent2">
                    <a:lumMod val="20000"/>
                    <a:lumOff val="80000"/>
                  </a:schemeClr>
                </a:solidFill>
              </a:rPr>
              <a:t>moral</a:t>
            </a:r>
            <a:r>
              <a:rPr lang="de-DE" sz="1800" dirty="0" smtClean="0">
                <a:solidFill>
                  <a:schemeClr val="accent2">
                    <a:lumMod val="20000"/>
                    <a:lumOff val="80000"/>
                  </a:schemeClr>
                </a:solidFill>
              </a:rPr>
              <a:t> </a:t>
            </a:r>
            <a:r>
              <a:rPr lang="de-DE" sz="1800" dirty="0" err="1" smtClean="0">
                <a:solidFill>
                  <a:schemeClr val="accent2">
                    <a:lumMod val="20000"/>
                    <a:lumOff val="80000"/>
                  </a:schemeClr>
                </a:solidFill>
              </a:rPr>
              <a:t>values</a:t>
            </a:r>
            <a:endParaRPr lang="de-DE" sz="1800" dirty="0" smtClean="0">
              <a:solidFill>
                <a:schemeClr val="accent2">
                  <a:lumMod val="20000"/>
                  <a:lumOff val="80000"/>
                </a:schemeClr>
              </a:solidFill>
            </a:endParaRPr>
          </a:p>
          <a:p>
            <a:r>
              <a:rPr lang="de-DE" sz="1800" dirty="0" err="1" smtClean="0">
                <a:solidFill>
                  <a:schemeClr val="accent2">
                    <a:lumMod val="20000"/>
                    <a:lumOff val="80000"/>
                  </a:schemeClr>
                </a:solidFill>
              </a:rPr>
              <a:t>identity</a:t>
            </a:r>
            <a:r>
              <a:rPr lang="de-DE" sz="1800" dirty="0" smtClean="0">
                <a:solidFill>
                  <a:schemeClr val="accent2">
                    <a:lumMod val="20000"/>
                    <a:lumOff val="80000"/>
                  </a:schemeClr>
                </a:solidFill>
              </a:rPr>
              <a:t> &amp; </a:t>
            </a:r>
            <a:r>
              <a:rPr lang="de-DE" sz="1800" dirty="0" err="1" smtClean="0">
                <a:solidFill>
                  <a:schemeClr val="accent2">
                    <a:lumMod val="20000"/>
                    <a:lumOff val="80000"/>
                  </a:schemeClr>
                </a:solidFill>
              </a:rPr>
              <a:t>self-identity</a:t>
            </a:r>
            <a:endParaRPr lang="de-DE" sz="1800" dirty="0" smtClean="0">
              <a:solidFill>
                <a:schemeClr val="accent2">
                  <a:lumMod val="20000"/>
                  <a:lumOff val="80000"/>
                </a:schemeClr>
              </a:solidFill>
            </a:endParaRPr>
          </a:p>
          <a:p>
            <a:r>
              <a:rPr lang="de-DE" sz="1800" dirty="0" err="1" smtClean="0">
                <a:solidFill>
                  <a:schemeClr val="accent2">
                    <a:lumMod val="20000"/>
                    <a:lumOff val="80000"/>
                  </a:schemeClr>
                </a:solidFill>
              </a:rPr>
              <a:t>identification</a:t>
            </a:r>
            <a:r>
              <a:rPr lang="de-DE" sz="1800" dirty="0" smtClean="0">
                <a:solidFill>
                  <a:schemeClr val="accent2">
                    <a:lumMod val="20000"/>
                    <a:lumOff val="80000"/>
                  </a:schemeClr>
                </a:solidFill>
              </a:rPr>
              <a:t> </a:t>
            </a:r>
            <a:r>
              <a:rPr lang="de-DE" sz="1800" dirty="0" err="1" smtClean="0">
                <a:solidFill>
                  <a:schemeClr val="accent2">
                    <a:lumMod val="20000"/>
                    <a:lumOff val="80000"/>
                  </a:schemeClr>
                </a:solidFill>
              </a:rPr>
              <a:t>with</a:t>
            </a:r>
            <a:r>
              <a:rPr lang="de-DE" sz="1800" dirty="0" smtClean="0">
                <a:solidFill>
                  <a:schemeClr val="accent2">
                    <a:lumMod val="20000"/>
                    <a:lumOff val="80000"/>
                  </a:schemeClr>
                </a:solidFill>
              </a:rPr>
              <a:t> </a:t>
            </a:r>
            <a:r>
              <a:rPr lang="de-DE" sz="1800" dirty="0" err="1" smtClean="0">
                <a:solidFill>
                  <a:schemeClr val="accent2">
                    <a:lumMod val="20000"/>
                    <a:lumOff val="80000"/>
                  </a:schemeClr>
                </a:solidFill>
              </a:rPr>
              <a:t>Rome</a:t>
            </a:r>
            <a:endParaRPr lang="de-DE" sz="1800" dirty="0" smtClean="0">
              <a:solidFill>
                <a:schemeClr val="accent2">
                  <a:lumMod val="20000"/>
                  <a:lumOff val="80000"/>
                </a:schemeClr>
              </a:solidFill>
            </a:endParaRPr>
          </a:p>
          <a:p>
            <a:r>
              <a:rPr lang="de-DE" sz="1800" dirty="0" err="1" smtClean="0">
                <a:solidFill>
                  <a:schemeClr val="accent2">
                    <a:lumMod val="20000"/>
                    <a:lumOff val="80000"/>
                  </a:schemeClr>
                </a:solidFill>
              </a:rPr>
              <a:t>institutions</a:t>
            </a:r>
            <a:r>
              <a:rPr lang="de-DE" sz="1800" dirty="0" smtClean="0">
                <a:solidFill>
                  <a:schemeClr val="accent2">
                    <a:lumMod val="20000"/>
                    <a:lumOff val="80000"/>
                  </a:schemeClr>
                </a:solidFill>
              </a:rPr>
              <a:t/>
            </a:r>
            <a:br>
              <a:rPr lang="de-DE" sz="1800" dirty="0" smtClean="0">
                <a:solidFill>
                  <a:schemeClr val="accent2">
                    <a:lumMod val="20000"/>
                    <a:lumOff val="80000"/>
                  </a:schemeClr>
                </a:solidFill>
              </a:rPr>
            </a:br>
            <a:r>
              <a:rPr lang="de-DE" sz="1800" dirty="0" smtClean="0">
                <a:solidFill>
                  <a:schemeClr val="accent2">
                    <a:lumMod val="20000"/>
                    <a:lumOff val="80000"/>
                  </a:schemeClr>
                </a:solidFill>
              </a:rPr>
              <a:t>etc., etc.</a:t>
            </a:r>
          </a:p>
        </p:txBody>
      </p:sp>
    </p:spTree>
    <p:extLst>
      <p:ext uri="{BB962C8B-B14F-4D97-AF65-F5344CB8AC3E}">
        <p14:creationId xmlns:p14="http://schemas.microsoft.com/office/powerpoint/2010/main" xmlns="" val="236360658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500"/>
                                  </p:stCondLst>
                                  <p:childTnLst>
                                    <p:set>
                                      <p:cBhvr>
                                        <p:cTn id="6" dur="1" fill="hold">
                                          <p:stCondLst>
                                            <p:cond delay="0"/>
                                          </p:stCondLst>
                                        </p:cTn>
                                        <p:tgtEl>
                                          <p:spTgt spid="18"/>
                                        </p:tgtEl>
                                        <p:attrNameLst>
                                          <p:attrName>style.visibility</p:attrName>
                                        </p:attrNameLst>
                                      </p:cBhvr>
                                      <p:to>
                                        <p:strVal val="visible"/>
                                      </p:to>
                                    </p:set>
                                    <p:animEffect transition="in" filter="fade">
                                      <p:cBhvr>
                                        <p:cTn id="7" dur="1000"/>
                                        <p:tgtEl>
                                          <p:spTgt spid="18"/>
                                        </p:tgtEl>
                                      </p:cBhvr>
                                    </p:animEffect>
                                    <p:anim calcmode="lin" valueType="num">
                                      <p:cBhvr>
                                        <p:cTn id="8" dur="1000" fill="hold"/>
                                        <p:tgtEl>
                                          <p:spTgt spid="18"/>
                                        </p:tgtEl>
                                        <p:attrNameLst>
                                          <p:attrName>ppt_x</p:attrName>
                                        </p:attrNameLst>
                                      </p:cBhvr>
                                      <p:tavLst>
                                        <p:tav tm="0">
                                          <p:val>
                                            <p:strVal val="#ppt_x"/>
                                          </p:val>
                                        </p:tav>
                                        <p:tav tm="100000">
                                          <p:val>
                                            <p:strVal val="#ppt_x"/>
                                          </p:val>
                                        </p:tav>
                                      </p:tavLst>
                                    </p:anim>
                                    <p:anim calcmode="lin" valueType="num">
                                      <p:cBhvr>
                                        <p:cTn id="9" dur="1000" fill="hold"/>
                                        <p:tgtEl>
                                          <p:spTgt spid="1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animBg="1"/>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xmlns="" val="0"/>
              </a:ext>
            </a:extLst>
          </a:blip>
          <a:stretch>
            <a:fillRect/>
          </a:stretch>
        </p:blipFill>
        <p:spPr>
          <a:xfrm>
            <a:off x="107504" y="65219"/>
            <a:ext cx="8277037" cy="6748157"/>
          </a:xfrm>
        </p:spPr>
      </p:pic>
      <p:sp>
        <p:nvSpPr>
          <p:cNvPr id="5" name="TextBox 4"/>
          <p:cNvSpPr txBox="1"/>
          <p:nvPr/>
        </p:nvSpPr>
        <p:spPr>
          <a:xfrm>
            <a:off x="3234519" y="2046"/>
            <a:ext cx="3456384" cy="2031325"/>
          </a:xfrm>
          <a:prstGeom prst="rect">
            <a:avLst/>
          </a:prstGeom>
          <a:solidFill>
            <a:schemeClr val="accent2"/>
          </a:solidFill>
        </p:spPr>
        <p:txBody>
          <a:bodyPr wrap="square" rtlCol="0">
            <a:spAutoFit/>
          </a:bodyPr>
          <a:lstStyle/>
          <a:p>
            <a:r>
              <a:rPr lang="de-DE" dirty="0" err="1" smtClean="0"/>
              <a:t>Question</a:t>
            </a:r>
            <a:r>
              <a:rPr lang="de-DE" dirty="0" smtClean="0"/>
              <a:t> 1: </a:t>
            </a:r>
            <a:br>
              <a:rPr lang="de-DE" dirty="0" smtClean="0"/>
            </a:br>
            <a:r>
              <a:rPr lang="de-DE" dirty="0" smtClean="0"/>
              <a:t>„Diffusion“ </a:t>
            </a:r>
            <a:r>
              <a:rPr lang="de-DE" dirty="0" err="1" smtClean="0"/>
              <a:t>of</a:t>
            </a:r>
            <a:r>
              <a:rPr lang="de-DE" dirty="0" smtClean="0"/>
              <a:t> Roman </a:t>
            </a:r>
            <a:r>
              <a:rPr lang="de-DE" dirty="0" err="1" smtClean="0"/>
              <a:t>culture</a:t>
            </a:r>
            <a:endParaRPr lang="de-DE" dirty="0" smtClean="0"/>
          </a:p>
          <a:p>
            <a:endParaRPr lang="de-DE" dirty="0" smtClean="0"/>
          </a:p>
          <a:p>
            <a:r>
              <a:rPr lang="de-DE" dirty="0" err="1" smtClean="0">
                <a:solidFill>
                  <a:srgbClr val="FF0000"/>
                </a:solidFill>
              </a:rPr>
              <a:t>Question</a:t>
            </a:r>
            <a:r>
              <a:rPr lang="de-DE" dirty="0" smtClean="0">
                <a:solidFill>
                  <a:srgbClr val="FF0000"/>
                </a:solidFill>
              </a:rPr>
              <a:t> 2:</a:t>
            </a:r>
          </a:p>
          <a:p>
            <a:r>
              <a:rPr lang="de-DE" dirty="0" smtClean="0">
                <a:solidFill>
                  <a:srgbClr val="FF0000"/>
                </a:solidFill>
              </a:rPr>
              <a:t>an </a:t>
            </a:r>
            <a:r>
              <a:rPr lang="de-DE" dirty="0" err="1" smtClean="0">
                <a:solidFill>
                  <a:srgbClr val="FF0000"/>
                </a:solidFill>
              </a:rPr>
              <a:t>increasingly</a:t>
            </a:r>
            <a:r>
              <a:rPr lang="de-DE" dirty="0" smtClean="0">
                <a:solidFill>
                  <a:srgbClr val="FF0000"/>
                </a:solidFill>
              </a:rPr>
              <a:t> „global“ </a:t>
            </a:r>
            <a:r>
              <a:rPr lang="de-DE" dirty="0" err="1" smtClean="0">
                <a:solidFill>
                  <a:srgbClr val="FF0000"/>
                </a:solidFill>
              </a:rPr>
              <a:t>culture</a:t>
            </a:r>
            <a:r>
              <a:rPr lang="de-DE" dirty="0" smtClean="0">
                <a:solidFill>
                  <a:srgbClr val="FF0000"/>
                </a:solidFill>
              </a:rPr>
              <a:t> in </a:t>
            </a:r>
            <a:r>
              <a:rPr lang="de-DE" dirty="0" err="1" smtClean="0">
                <a:solidFill>
                  <a:srgbClr val="FF0000"/>
                </a:solidFill>
              </a:rPr>
              <a:t>the</a:t>
            </a:r>
            <a:r>
              <a:rPr lang="de-DE" dirty="0" smtClean="0">
                <a:solidFill>
                  <a:srgbClr val="FF0000"/>
                </a:solidFill>
              </a:rPr>
              <a:t> Roman Empire ?</a:t>
            </a:r>
            <a:br>
              <a:rPr lang="de-DE" dirty="0" smtClean="0">
                <a:solidFill>
                  <a:srgbClr val="FF0000"/>
                </a:solidFill>
              </a:rPr>
            </a:br>
            <a:endParaRPr lang="en-GB" dirty="0">
              <a:solidFill>
                <a:srgbClr val="FF0000"/>
              </a:solidFill>
            </a:endParaRPr>
          </a:p>
        </p:txBody>
      </p:sp>
      <p:sp>
        <p:nvSpPr>
          <p:cNvPr id="6" name="Freeform 5"/>
          <p:cNvSpPr/>
          <p:nvPr/>
        </p:nvSpPr>
        <p:spPr>
          <a:xfrm>
            <a:off x="2749310" y="2688609"/>
            <a:ext cx="1678674" cy="2006221"/>
          </a:xfrm>
          <a:custGeom>
            <a:avLst/>
            <a:gdLst>
              <a:gd name="connsiteX0" fmla="*/ 805217 w 1678674"/>
              <a:gd name="connsiteY0" fmla="*/ 1003110 h 2006221"/>
              <a:gd name="connsiteX1" fmla="*/ 661916 w 1678674"/>
              <a:gd name="connsiteY1" fmla="*/ 873457 h 2006221"/>
              <a:gd name="connsiteX2" fmla="*/ 580029 w 1678674"/>
              <a:gd name="connsiteY2" fmla="*/ 716507 h 2006221"/>
              <a:gd name="connsiteX3" fmla="*/ 580029 w 1678674"/>
              <a:gd name="connsiteY3" fmla="*/ 614149 h 2006221"/>
              <a:gd name="connsiteX4" fmla="*/ 539086 w 1678674"/>
              <a:gd name="connsiteY4" fmla="*/ 532263 h 2006221"/>
              <a:gd name="connsiteX5" fmla="*/ 457200 w 1678674"/>
              <a:gd name="connsiteY5" fmla="*/ 450376 h 2006221"/>
              <a:gd name="connsiteX6" fmla="*/ 368489 w 1678674"/>
              <a:gd name="connsiteY6" fmla="*/ 443552 h 2006221"/>
              <a:gd name="connsiteX7" fmla="*/ 307074 w 1678674"/>
              <a:gd name="connsiteY7" fmla="*/ 511791 h 2006221"/>
              <a:gd name="connsiteX8" fmla="*/ 197892 w 1678674"/>
              <a:gd name="connsiteY8" fmla="*/ 580030 h 2006221"/>
              <a:gd name="connsiteX9" fmla="*/ 122829 w 1678674"/>
              <a:gd name="connsiteY9" fmla="*/ 607325 h 2006221"/>
              <a:gd name="connsiteX10" fmla="*/ 0 w 1678674"/>
              <a:gd name="connsiteY10" fmla="*/ 320722 h 2006221"/>
              <a:gd name="connsiteX11" fmla="*/ 88710 w 1678674"/>
              <a:gd name="connsiteY11" fmla="*/ 116006 h 2006221"/>
              <a:gd name="connsiteX12" fmla="*/ 348017 w 1678674"/>
              <a:gd name="connsiteY12" fmla="*/ 20472 h 2006221"/>
              <a:gd name="connsiteX13" fmla="*/ 696035 w 1678674"/>
              <a:gd name="connsiteY13" fmla="*/ 0 h 2006221"/>
              <a:gd name="connsiteX14" fmla="*/ 928047 w 1678674"/>
              <a:gd name="connsiteY14" fmla="*/ 6824 h 2006221"/>
              <a:gd name="connsiteX15" fmla="*/ 1057701 w 1678674"/>
              <a:gd name="connsiteY15" fmla="*/ 211540 h 2006221"/>
              <a:gd name="connsiteX16" fmla="*/ 1044053 w 1678674"/>
              <a:gd name="connsiteY16" fmla="*/ 286603 h 2006221"/>
              <a:gd name="connsiteX17" fmla="*/ 893928 w 1678674"/>
              <a:gd name="connsiteY17" fmla="*/ 293427 h 2006221"/>
              <a:gd name="connsiteX18" fmla="*/ 839337 w 1678674"/>
              <a:gd name="connsiteY18" fmla="*/ 327546 h 2006221"/>
              <a:gd name="connsiteX19" fmla="*/ 880280 w 1678674"/>
              <a:gd name="connsiteY19" fmla="*/ 491319 h 2006221"/>
              <a:gd name="connsiteX20" fmla="*/ 900752 w 1678674"/>
              <a:gd name="connsiteY20" fmla="*/ 552734 h 2006221"/>
              <a:gd name="connsiteX21" fmla="*/ 934871 w 1678674"/>
              <a:gd name="connsiteY21" fmla="*/ 607325 h 2006221"/>
              <a:gd name="connsiteX22" fmla="*/ 1037229 w 1678674"/>
              <a:gd name="connsiteY22" fmla="*/ 696036 h 2006221"/>
              <a:gd name="connsiteX23" fmla="*/ 1078173 w 1678674"/>
              <a:gd name="connsiteY23" fmla="*/ 880281 h 2006221"/>
              <a:gd name="connsiteX24" fmla="*/ 1214650 w 1678674"/>
              <a:gd name="connsiteY24" fmla="*/ 1016758 h 2006221"/>
              <a:gd name="connsiteX25" fmla="*/ 1378423 w 1678674"/>
              <a:gd name="connsiteY25" fmla="*/ 1023582 h 2006221"/>
              <a:gd name="connsiteX26" fmla="*/ 1323832 w 1678674"/>
              <a:gd name="connsiteY26" fmla="*/ 1112292 h 2006221"/>
              <a:gd name="connsiteX27" fmla="*/ 1542197 w 1678674"/>
              <a:gd name="connsiteY27" fmla="*/ 1187355 h 2006221"/>
              <a:gd name="connsiteX28" fmla="*/ 1651379 w 1678674"/>
              <a:gd name="connsiteY28" fmla="*/ 1289713 h 2006221"/>
              <a:gd name="connsiteX29" fmla="*/ 1678674 w 1678674"/>
              <a:gd name="connsiteY29" fmla="*/ 1433015 h 2006221"/>
              <a:gd name="connsiteX30" fmla="*/ 1678674 w 1678674"/>
              <a:gd name="connsiteY30" fmla="*/ 1433015 h 2006221"/>
              <a:gd name="connsiteX31" fmla="*/ 1569492 w 1678674"/>
              <a:gd name="connsiteY31" fmla="*/ 1317009 h 2006221"/>
              <a:gd name="connsiteX32" fmla="*/ 1542197 w 1678674"/>
              <a:gd name="connsiteY32" fmla="*/ 1289713 h 2006221"/>
              <a:gd name="connsiteX33" fmla="*/ 1487605 w 1678674"/>
              <a:gd name="connsiteY33" fmla="*/ 1289713 h 2006221"/>
              <a:gd name="connsiteX34" fmla="*/ 1433014 w 1678674"/>
              <a:gd name="connsiteY34" fmla="*/ 1330657 h 2006221"/>
              <a:gd name="connsiteX35" fmla="*/ 1433014 w 1678674"/>
              <a:gd name="connsiteY35" fmla="*/ 1405719 h 2006221"/>
              <a:gd name="connsiteX36" fmla="*/ 1392071 w 1678674"/>
              <a:gd name="connsiteY36" fmla="*/ 1426191 h 2006221"/>
              <a:gd name="connsiteX37" fmla="*/ 1501253 w 1678674"/>
              <a:gd name="connsiteY37" fmla="*/ 1514901 h 2006221"/>
              <a:gd name="connsiteX38" fmla="*/ 1480782 w 1678674"/>
              <a:gd name="connsiteY38" fmla="*/ 1576316 h 2006221"/>
              <a:gd name="connsiteX39" fmla="*/ 1398895 w 1678674"/>
              <a:gd name="connsiteY39" fmla="*/ 1596788 h 2006221"/>
              <a:gd name="connsiteX40" fmla="*/ 1371600 w 1678674"/>
              <a:gd name="connsiteY40" fmla="*/ 1665027 h 2006221"/>
              <a:gd name="connsiteX41" fmla="*/ 1337480 w 1678674"/>
              <a:gd name="connsiteY41" fmla="*/ 1740090 h 2006221"/>
              <a:gd name="connsiteX42" fmla="*/ 1248770 w 1678674"/>
              <a:gd name="connsiteY42" fmla="*/ 1828800 h 2006221"/>
              <a:gd name="connsiteX43" fmla="*/ 1187355 w 1678674"/>
              <a:gd name="connsiteY43" fmla="*/ 1815152 h 2006221"/>
              <a:gd name="connsiteX44" fmla="*/ 1187355 w 1678674"/>
              <a:gd name="connsiteY44" fmla="*/ 1958454 h 2006221"/>
              <a:gd name="connsiteX45" fmla="*/ 1146411 w 1678674"/>
              <a:gd name="connsiteY45" fmla="*/ 2006221 h 2006221"/>
              <a:gd name="connsiteX46" fmla="*/ 1084997 w 1678674"/>
              <a:gd name="connsiteY46" fmla="*/ 1972101 h 2006221"/>
              <a:gd name="connsiteX47" fmla="*/ 1023582 w 1678674"/>
              <a:gd name="connsiteY47" fmla="*/ 1903863 h 2006221"/>
              <a:gd name="connsiteX48" fmla="*/ 934871 w 1678674"/>
              <a:gd name="connsiteY48" fmla="*/ 1856095 h 2006221"/>
              <a:gd name="connsiteX49" fmla="*/ 812041 w 1678674"/>
              <a:gd name="connsiteY49" fmla="*/ 1787857 h 2006221"/>
              <a:gd name="connsiteX50" fmla="*/ 791570 w 1678674"/>
              <a:gd name="connsiteY50" fmla="*/ 1740090 h 2006221"/>
              <a:gd name="connsiteX51" fmla="*/ 825689 w 1678674"/>
              <a:gd name="connsiteY51" fmla="*/ 1685498 h 2006221"/>
              <a:gd name="connsiteX52" fmla="*/ 928047 w 1678674"/>
              <a:gd name="connsiteY52" fmla="*/ 1726442 h 2006221"/>
              <a:gd name="connsiteX53" fmla="*/ 1078173 w 1678674"/>
              <a:gd name="connsiteY53" fmla="*/ 1746913 h 2006221"/>
              <a:gd name="connsiteX54" fmla="*/ 1194179 w 1678674"/>
              <a:gd name="connsiteY54" fmla="*/ 1733266 h 2006221"/>
              <a:gd name="connsiteX55" fmla="*/ 1310185 w 1678674"/>
              <a:gd name="connsiteY55" fmla="*/ 1678675 h 2006221"/>
              <a:gd name="connsiteX56" fmla="*/ 1371600 w 1678674"/>
              <a:gd name="connsiteY56" fmla="*/ 1610436 h 2006221"/>
              <a:gd name="connsiteX57" fmla="*/ 1337480 w 1678674"/>
              <a:gd name="connsiteY57" fmla="*/ 1521725 h 2006221"/>
              <a:gd name="connsiteX58" fmla="*/ 1310185 w 1678674"/>
              <a:gd name="connsiteY58" fmla="*/ 1405719 h 2006221"/>
              <a:gd name="connsiteX59" fmla="*/ 1221474 w 1678674"/>
              <a:gd name="connsiteY59" fmla="*/ 1330657 h 2006221"/>
              <a:gd name="connsiteX60" fmla="*/ 1091820 w 1678674"/>
              <a:gd name="connsiteY60" fmla="*/ 1221475 h 2006221"/>
              <a:gd name="connsiteX61" fmla="*/ 989462 w 1678674"/>
              <a:gd name="connsiteY61" fmla="*/ 1119116 h 2006221"/>
              <a:gd name="connsiteX62" fmla="*/ 805217 w 1678674"/>
              <a:gd name="connsiteY62" fmla="*/ 1003110 h 2006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Lst>
            <a:rect l="l" t="t" r="r" b="b"/>
            <a:pathLst>
              <a:path w="1678674" h="2006221">
                <a:moveTo>
                  <a:pt x="805217" y="1003110"/>
                </a:moveTo>
                <a:lnTo>
                  <a:pt x="661916" y="873457"/>
                </a:lnTo>
                <a:lnTo>
                  <a:pt x="580029" y="716507"/>
                </a:lnTo>
                <a:lnTo>
                  <a:pt x="580029" y="614149"/>
                </a:lnTo>
                <a:lnTo>
                  <a:pt x="539086" y="532263"/>
                </a:lnTo>
                <a:lnTo>
                  <a:pt x="457200" y="450376"/>
                </a:lnTo>
                <a:lnTo>
                  <a:pt x="368489" y="443552"/>
                </a:lnTo>
                <a:lnTo>
                  <a:pt x="307074" y="511791"/>
                </a:lnTo>
                <a:lnTo>
                  <a:pt x="197892" y="580030"/>
                </a:lnTo>
                <a:lnTo>
                  <a:pt x="122829" y="607325"/>
                </a:lnTo>
                <a:lnTo>
                  <a:pt x="0" y="320722"/>
                </a:lnTo>
                <a:lnTo>
                  <a:pt x="88710" y="116006"/>
                </a:lnTo>
                <a:lnTo>
                  <a:pt x="348017" y="20472"/>
                </a:lnTo>
                <a:lnTo>
                  <a:pt x="696035" y="0"/>
                </a:lnTo>
                <a:lnTo>
                  <a:pt x="928047" y="6824"/>
                </a:lnTo>
                <a:lnTo>
                  <a:pt x="1057701" y="211540"/>
                </a:lnTo>
                <a:lnTo>
                  <a:pt x="1044053" y="286603"/>
                </a:lnTo>
                <a:lnTo>
                  <a:pt x="893928" y="293427"/>
                </a:lnTo>
                <a:lnTo>
                  <a:pt x="839337" y="327546"/>
                </a:lnTo>
                <a:lnTo>
                  <a:pt x="880280" y="491319"/>
                </a:lnTo>
                <a:lnTo>
                  <a:pt x="900752" y="552734"/>
                </a:lnTo>
                <a:lnTo>
                  <a:pt x="934871" y="607325"/>
                </a:lnTo>
                <a:lnTo>
                  <a:pt x="1037229" y="696036"/>
                </a:lnTo>
                <a:lnTo>
                  <a:pt x="1078173" y="880281"/>
                </a:lnTo>
                <a:lnTo>
                  <a:pt x="1214650" y="1016758"/>
                </a:lnTo>
                <a:lnTo>
                  <a:pt x="1378423" y="1023582"/>
                </a:lnTo>
                <a:lnTo>
                  <a:pt x="1323832" y="1112292"/>
                </a:lnTo>
                <a:lnTo>
                  <a:pt x="1542197" y="1187355"/>
                </a:lnTo>
                <a:lnTo>
                  <a:pt x="1651379" y="1289713"/>
                </a:lnTo>
                <a:lnTo>
                  <a:pt x="1678674" y="1433015"/>
                </a:lnTo>
                <a:lnTo>
                  <a:pt x="1678674" y="1433015"/>
                </a:lnTo>
                <a:lnTo>
                  <a:pt x="1569492" y="1317009"/>
                </a:lnTo>
                <a:lnTo>
                  <a:pt x="1542197" y="1289713"/>
                </a:lnTo>
                <a:lnTo>
                  <a:pt x="1487605" y="1289713"/>
                </a:lnTo>
                <a:lnTo>
                  <a:pt x="1433014" y="1330657"/>
                </a:lnTo>
                <a:lnTo>
                  <a:pt x="1433014" y="1405719"/>
                </a:lnTo>
                <a:lnTo>
                  <a:pt x="1392071" y="1426191"/>
                </a:lnTo>
                <a:lnTo>
                  <a:pt x="1501253" y="1514901"/>
                </a:lnTo>
                <a:lnTo>
                  <a:pt x="1480782" y="1576316"/>
                </a:lnTo>
                <a:lnTo>
                  <a:pt x="1398895" y="1596788"/>
                </a:lnTo>
                <a:lnTo>
                  <a:pt x="1371600" y="1665027"/>
                </a:lnTo>
                <a:lnTo>
                  <a:pt x="1337480" y="1740090"/>
                </a:lnTo>
                <a:lnTo>
                  <a:pt x="1248770" y="1828800"/>
                </a:lnTo>
                <a:lnTo>
                  <a:pt x="1187355" y="1815152"/>
                </a:lnTo>
                <a:lnTo>
                  <a:pt x="1187355" y="1958454"/>
                </a:lnTo>
                <a:lnTo>
                  <a:pt x="1146411" y="2006221"/>
                </a:lnTo>
                <a:lnTo>
                  <a:pt x="1084997" y="1972101"/>
                </a:lnTo>
                <a:lnTo>
                  <a:pt x="1023582" y="1903863"/>
                </a:lnTo>
                <a:lnTo>
                  <a:pt x="934871" y="1856095"/>
                </a:lnTo>
                <a:lnTo>
                  <a:pt x="812041" y="1787857"/>
                </a:lnTo>
                <a:lnTo>
                  <a:pt x="791570" y="1740090"/>
                </a:lnTo>
                <a:lnTo>
                  <a:pt x="825689" y="1685498"/>
                </a:lnTo>
                <a:lnTo>
                  <a:pt x="928047" y="1726442"/>
                </a:lnTo>
                <a:lnTo>
                  <a:pt x="1078173" y="1746913"/>
                </a:lnTo>
                <a:lnTo>
                  <a:pt x="1194179" y="1733266"/>
                </a:lnTo>
                <a:lnTo>
                  <a:pt x="1310185" y="1678675"/>
                </a:lnTo>
                <a:lnTo>
                  <a:pt x="1371600" y="1610436"/>
                </a:lnTo>
                <a:lnTo>
                  <a:pt x="1337480" y="1521725"/>
                </a:lnTo>
                <a:lnTo>
                  <a:pt x="1310185" y="1405719"/>
                </a:lnTo>
                <a:lnTo>
                  <a:pt x="1221474" y="1330657"/>
                </a:lnTo>
                <a:lnTo>
                  <a:pt x="1091820" y="1221475"/>
                </a:lnTo>
                <a:lnTo>
                  <a:pt x="989462" y="1119116"/>
                </a:lnTo>
                <a:lnTo>
                  <a:pt x="805217" y="1003110"/>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Freeform 6"/>
          <p:cNvSpPr/>
          <p:nvPr/>
        </p:nvSpPr>
        <p:spPr>
          <a:xfrm>
            <a:off x="409433" y="1665027"/>
            <a:ext cx="2415654" cy="2586251"/>
          </a:xfrm>
          <a:custGeom>
            <a:avLst/>
            <a:gdLst>
              <a:gd name="connsiteX0" fmla="*/ 2415654 w 2415654"/>
              <a:gd name="connsiteY0" fmla="*/ 1678674 h 2586251"/>
              <a:gd name="connsiteX1" fmla="*/ 2231409 w 2415654"/>
              <a:gd name="connsiteY1" fmla="*/ 1610436 h 2586251"/>
              <a:gd name="connsiteX2" fmla="*/ 2053988 w 2415654"/>
              <a:gd name="connsiteY2" fmla="*/ 1542197 h 2586251"/>
              <a:gd name="connsiteX3" fmla="*/ 1931158 w 2415654"/>
              <a:gd name="connsiteY3" fmla="*/ 1637731 h 2586251"/>
              <a:gd name="connsiteX4" fmla="*/ 1910686 w 2415654"/>
              <a:gd name="connsiteY4" fmla="*/ 1794680 h 2586251"/>
              <a:gd name="connsiteX5" fmla="*/ 1856095 w 2415654"/>
              <a:gd name="connsiteY5" fmla="*/ 1869743 h 2586251"/>
              <a:gd name="connsiteX6" fmla="*/ 1692322 w 2415654"/>
              <a:gd name="connsiteY6" fmla="*/ 1903863 h 2586251"/>
              <a:gd name="connsiteX7" fmla="*/ 1535373 w 2415654"/>
              <a:gd name="connsiteY7" fmla="*/ 1965277 h 2586251"/>
              <a:gd name="connsiteX8" fmla="*/ 1337480 w 2415654"/>
              <a:gd name="connsiteY8" fmla="*/ 2129051 h 2586251"/>
              <a:gd name="connsiteX9" fmla="*/ 1337480 w 2415654"/>
              <a:gd name="connsiteY9" fmla="*/ 2129051 h 2586251"/>
              <a:gd name="connsiteX10" fmla="*/ 1364776 w 2415654"/>
              <a:gd name="connsiteY10" fmla="*/ 2340591 h 2586251"/>
              <a:gd name="connsiteX11" fmla="*/ 1228298 w 2415654"/>
              <a:gd name="connsiteY11" fmla="*/ 2381534 h 2586251"/>
              <a:gd name="connsiteX12" fmla="*/ 1153236 w 2415654"/>
              <a:gd name="connsiteY12" fmla="*/ 2477069 h 2586251"/>
              <a:gd name="connsiteX13" fmla="*/ 1023582 w 2415654"/>
              <a:gd name="connsiteY13" fmla="*/ 2490716 h 2586251"/>
              <a:gd name="connsiteX14" fmla="*/ 975815 w 2415654"/>
              <a:gd name="connsiteY14" fmla="*/ 2586251 h 2586251"/>
              <a:gd name="connsiteX15" fmla="*/ 975815 w 2415654"/>
              <a:gd name="connsiteY15" fmla="*/ 2586251 h 2586251"/>
              <a:gd name="connsiteX16" fmla="*/ 859809 w 2415654"/>
              <a:gd name="connsiteY16" fmla="*/ 2579427 h 2586251"/>
              <a:gd name="connsiteX17" fmla="*/ 757451 w 2415654"/>
              <a:gd name="connsiteY17" fmla="*/ 2531660 h 2586251"/>
              <a:gd name="connsiteX18" fmla="*/ 614149 w 2415654"/>
              <a:gd name="connsiteY18" fmla="*/ 2497540 h 2586251"/>
              <a:gd name="connsiteX19" fmla="*/ 552734 w 2415654"/>
              <a:gd name="connsiteY19" fmla="*/ 2497540 h 2586251"/>
              <a:gd name="connsiteX20" fmla="*/ 491319 w 2415654"/>
              <a:gd name="connsiteY20" fmla="*/ 2538483 h 2586251"/>
              <a:gd name="connsiteX21" fmla="*/ 409433 w 2415654"/>
              <a:gd name="connsiteY21" fmla="*/ 2579427 h 2586251"/>
              <a:gd name="connsiteX22" fmla="*/ 409433 w 2415654"/>
              <a:gd name="connsiteY22" fmla="*/ 2579427 h 2586251"/>
              <a:gd name="connsiteX23" fmla="*/ 327546 w 2415654"/>
              <a:gd name="connsiteY23" fmla="*/ 2531660 h 2586251"/>
              <a:gd name="connsiteX24" fmla="*/ 334370 w 2415654"/>
              <a:gd name="connsiteY24" fmla="*/ 2436125 h 2586251"/>
              <a:gd name="connsiteX25" fmla="*/ 313898 w 2415654"/>
              <a:gd name="connsiteY25" fmla="*/ 2333767 h 2586251"/>
              <a:gd name="connsiteX26" fmla="*/ 170597 w 2415654"/>
              <a:gd name="connsiteY26" fmla="*/ 2265528 h 2586251"/>
              <a:gd name="connsiteX27" fmla="*/ 88710 w 2415654"/>
              <a:gd name="connsiteY27" fmla="*/ 2251880 h 2586251"/>
              <a:gd name="connsiteX28" fmla="*/ 0 w 2415654"/>
              <a:gd name="connsiteY28" fmla="*/ 2224585 h 2586251"/>
              <a:gd name="connsiteX29" fmla="*/ 88710 w 2415654"/>
              <a:gd name="connsiteY29" fmla="*/ 2094931 h 2586251"/>
              <a:gd name="connsiteX30" fmla="*/ 95534 w 2415654"/>
              <a:gd name="connsiteY30" fmla="*/ 1999397 h 2586251"/>
              <a:gd name="connsiteX31" fmla="*/ 95534 w 2415654"/>
              <a:gd name="connsiteY31" fmla="*/ 1999397 h 2586251"/>
              <a:gd name="connsiteX32" fmla="*/ 75063 w 2415654"/>
              <a:gd name="connsiteY32" fmla="*/ 1965277 h 2586251"/>
              <a:gd name="connsiteX33" fmla="*/ 54591 w 2415654"/>
              <a:gd name="connsiteY33" fmla="*/ 1897039 h 2586251"/>
              <a:gd name="connsiteX34" fmla="*/ 27295 w 2415654"/>
              <a:gd name="connsiteY34" fmla="*/ 1890215 h 2586251"/>
              <a:gd name="connsiteX35" fmla="*/ 143301 w 2415654"/>
              <a:gd name="connsiteY35" fmla="*/ 1712794 h 2586251"/>
              <a:gd name="connsiteX36" fmla="*/ 293427 w 2415654"/>
              <a:gd name="connsiteY36" fmla="*/ 1542197 h 2586251"/>
              <a:gd name="connsiteX37" fmla="*/ 286603 w 2415654"/>
              <a:gd name="connsiteY37" fmla="*/ 1357952 h 2586251"/>
              <a:gd name="connsiteX38" fmla="*/ 348018 w 2415654"/>
              <a:gd name="connsiteY38" fmla="*/ 1255594 h 2586251"/>
              <a:gd name="connsiteX39" fmla="*/ 348018 w 2415654"/>
              <a:gd name="connsiteY39" fmla="*/ 1105469 h 2586251"/>
              <a:gd name="connsiteX40" fmla="*/ 423080 w 2415654"/>
              <a:gd name="connsiteY40" fmla="*/ 1078173 h 2586251"/>
              <a:gd name="connsiteX41" fmla="*/ 532263 w 2415654"/>
              <a:gd name="connsiteY41" fmla="*/ 1064525 h 2586251"/>
              <a:gd name="connsiteX42" fmla="*/ 750627 w 2415654"/>
              <a:gd name="connsiteY42" fmla="*/ 1187355 h 2586251"/>
              <a:gd name="connsiteX43" fmla="*/ 866633 w 2415654"/>
              <a:gd name="connsiteY43" fmla="*/ 1255594 h 2586251"/>
              <a:gd name="connsiteX44" fmla="*/ 1023582 w 2415654"/>
              <a:gd name="connsiteY44" fmla="*/ 1310185 h 2586251"/>
              <a:gd name="connsiteX45" fmla="*/ 1139588 w 2415654"/>
              <a:gd name="connsiteY45" fmla="*/ 1337480 h 2586251"/>
              <a:gd name="connsiteX46" fmla="*/ 1241946 w 2415654"/>
              <a:gd name="connsiteY46" fmla="*/ 1385248 h 2586251"/>
              <a:gd name="connsiteX47" fmla="*/ 1351128 w 2415654"/>
              <a:gd name="connsiteY47" fmla="*/ 1385248 h 2586251"/>
              <a:gd name="connsiteX48" fmla="*/ 1412543 w 2415654"/>
              <a:gd name="connsiteY48" fmla="*/ 1276066 h 2586251"/>
              <a:gd name="connsiteX49" fmla="*/ 1514901 w 2415654"/>
              <a:gd name="connsiteY49" fmla="*/ 1050877 h 2586251"/>
              <a:gd name="connsiteX50" fmla="*/ 1542197 w 2415654"/>
              <a:gd name="connsiteY50" fmla="*/ 907576 h 2586251"/>
              <a:gd name="connsiteX51" fmla="*/ 1473958 w 2415654"/>
              <a:gd name="connsiteY51" fmla="*/ 825689 h 2586251"/>
              <a:gd name="connsiteX52" fmla="*/ 1439839 w 2415654"/>
              <a:gd name="connsiteY52" fmla="*/ 743803 h 2586251"/>
              <a:gd name="connsiteX53" fmla="*/ 1467134 w 2415654"/>
              <a:gd name="connsiteY53" fmla="*/ 675564 h 2586251"/>
              <a:gd name="connsiteX54" fmla="*/ 1378424 w 2415654"/>
              <a:gd name="connsiteY54" fmla="*/ 566382 h 2586251"/>
              <a:gd name="connsiteX55" fmla="*/ 1269242 w 2415654"/>
              <a:gd name="connsiteY55" fmla="*/ 484495 h 2586251"/>
              <a:gd name="connsiteX56" fmla="*/ 1194179 w 2415654"/>
              <a:gd name="connsiteY56" fmla="*/ 436728 h 2586251"/>
              <a:gd name="connsiteX57" fmla="*/ 1207827 w 2415654"/>
              <a:gd name="connsiteY57" fmla="*/ 354842 h 2586251"/>
              <a:gd name="connsiteX58" fmla="*/ 1269242 w 2415654"/>
              <a:gd name="connsiteY58" fmla="*/ 327546 h 2586251"/>
              <a:gd name="connsiteX59" fmla="*/ 1385248 w 2415654"/>
              <a:gd name="connsiteY59" fmla="*/ 334370 h 2586251"/>
              <a:gd name="connsiteX60" fmla="*/ 1467134 w 2415654"/>
              <a:gd name="connsiteY60" fmla="*/ 361666 h 2586251"/>
              <a:gd name="connsiteX61" fmla="*/ 1467134 w 2415654"/>
              <a:gd name="connsiteY61" fmla="*/ 361666 h 2586251"/>
              <a:gd name="connsiteX62" fmla="*/ 1678674 w 2415654"/>
              <a:gd name="connsiteY62" fmla="*/ 450376 h 2586251"/>
              <a:gd name="connsiteX63" fmla="*/ 1624083 w 2415654"/>
              <a:gd name="connsiteY63" fmla="*/ 293427 h 2586251"/>
              <a:gd name="connsiteX64" fmla="*/ 1617260 w 2415654"/>
              <a:gd name="connsiteY64" fmla="*/ 245660 h 2586251"/>
              <a:gd name="connsiteX65" fmla="*/ 1617260 w 2415654"/>
              <a:gd name="connsiteY65" fmla="*/ 245660 h 2586251"/>
              <a:gd name="connsiteX66" fmla="*/ 1719618 w 2415654"/>
              <a:gd name="connsiteY66" fmla="*/ 313898 h 2586251"/>
              <a:gd name="connsiteX67" fmla="*/ 1828800 w 2415654"/>
              <a:gd name="connsiteY67" fmla="*/ 348018 h 2586251"/>
              <a:gd name="connsiteX68" fmla="*/ 1999397 w 2415654"/>
              <a:gd name="connsiteY68" fmla="*/ 272955 h 2586251"/>
              <a:gd name="connsiteX69" fmla="*/ 2047164 w 2415654"/>
              <a:gd name="connsiteY69" fmla="*/ 218364 h 2586251"/>
              <a:gd name="connsiteX70" fmla="*/ 2094931 w 2415654"/>
              <a:gd name="connsiteY70" fmla="*/ 122830 h 2586251"/>
              <a:gd name="connsiteX71" fmla="*/ 2292824 w 2415654"/>
              <a:gd name="connsiteY71" fmla="*/ 61415 h 2586251"/>
              <a:gd name="connsiteX72" fmla="*/ 2415654 w 2415654"/>
              <a:gd name="connsiteY72" fmla="*/ 0 h 25862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2415654" h="2586251">
                <a:moveTo>
                  <a:pt x="2415654" y="1678674"/>
                </a:moveTo>
                <a:lnTo>
                  <a:pt x="2231409" y="1610436"/>
                </a:lnTo>
                <a:lnTo>
                  <a:pt x="2053988" y="1542197"/>
                </a:lnTo>
                <a:lnTo>
                  <a:pt x="1931158" y="1637731"/>
                </a:lnTo>
                <a:lnTo>
                  <a:pt x="1910686" y="1794680"/>
                </a:lnTo>
                <a:lnTo>
                  <a:pt x="1856095" y="1869743"/>
                </a:lnTo>
                <a:lnTo>
                  <a:pt x="1692322" y="1903863"/>
                </a:lnTo>
                <a:lnTo>
                  <a:pt x="1535373" y="1965277"/>
                </a:lnTo>
                <a:lnTo>
                  <a:pt x="1337480" y="2129051"/>
                </a:lnTo>
                <a:lnTo>
                  <a:pt x="1337480" y="2129051"/>
                </a:lnTo>
                <a:lnTo>
                  <a:pt x="1364776" y="2340591"/>
                </a:lnTo>
                <a:lnTo>
                  <a:pt x="1228298" y="2381534"/>
                </a:lnTo>
                <a:lnTo>
                  <a:pt x="1153236" y="2477069"/>
                </a:lnTo>
                <a:lnTo>
                  <a:pt x="1023582" y="2490716"/>
                </a:lnTo>
                <a:lnTo>
                  <a:pt x="975815" y="2586251"/>
                </a:lnTo>
                <a:lnTo>
                  <a:pt x="975815" y="2586251"/>
                </a:lnTo>
                <a:lnTo>
                  <a:pt x="859809" y="2579427"/>
                </a:lnTo>
                <a:lnTo>
                  <a:pt x="757451" y="2531660"/>
                </a:lnTo>
                <a:lnTo>
                  <a:pt x="614149" y="2497540"/>
                </a:lnTo>
                <a:lnTo>
                  <a:pt x="552734" y="2497540"/>
                </a:lnTo>
                <a:lnTo>
                  <a:pt x="491319" y="2538483"/>
                </a:lnTo>
                <a:lnTo>
                  <a:pt x="409433" y="2579427"/>
                </a:lnTo>
                <a:lnTo>
                  <a:pt x="409433" y="2579427"/>
                </a:lnTo>
                <a:lnTo>
                  <a:pt x="327546" y="2531660"/>
                </a:lnTo>
                <a:lnTo>
                  <a:pt x="334370" y="2436125"/>
                </a:lnTo>
                <a:lnTo>
                  <a:pt x="313898" y="2333767"/>
                </a:lnTo>
                <a:lnTo>
                  <a:pt x="170597" y="2265528"/>
                </a:lnTo>
                <a:lnTo>
                  <a:pt x="88710" y="2251880"/>
                </a:lnTo>
                <a:lnTo>
                  <a:pt x="0" y="2224585"/>
                </a:lnTo>
                <a:lnTo>
                  <a:pt x="88710" y="2094931"/>
                </a:lnTo>
                <a:lnTo>
                  <a:pt x="95534" y="1999397"/>
                </a:lnTo>
                <a:lnTo>
                  <a:pt x="95534" y="1999397"/>
                </a:lnTo>
                <a:lnTo>
                  <a:pt x="75063" y="1965277"/>
                </a:lnTo>
                <a:lnTo>
                  <a:pt x="54591" y="1897039"/>
                </a:lnTo>
                <a:lnTo>
                  <a:pt x="27295" y="1890215"/>
                </a:lnTo>
                <a:lnTo>
                  <a:pt x="143301" y="1712794"/>
                </a:lnTo>
                <a:lnTo>
                  <a:pt x="293427" y="1542197"/>
                </a:lnTo>
                <a:lnTo>
                  <a:pt x="286603" y="1357952"/>
                </a:lnTo>
                <a:lnTo>
                  <a:pt x="348018" y="1255594"/>
                </a:lnTo>
                <a:lnTo>
                  <a:pt x="348018" y="1105469"/>
                </a:lnTo>
                <a:lnTo>
                  <a:pt x="423080" y="1078173"/>
                </a:lnTo>
                <a:lnTo>
                  <a:pt x="532263" y="1064525"/>
                </a:lnTo>
                <a:lnTo>
                  <a:pt x="750627" y="1187355"/>
                </a:lnTo>
                <a:lnTo>
                  <a:pt x="866633" y="1255594"/>
                </a:lnTo>
                <a:lnTo>
                  <a:pt x="1023582" y="1310185"/>
                </a:lnTo>
                <a:lnTo>
                  <a:pt x="1139588" y="1337480"/>
                </a:lnTo>
                <a:lnTo>
                  <a:pt x="1241946" y="1385248"/>
                </a:lnTo>
                <a:lnTo>
                  <a:pt x="1351128" y="1385248"/>
                </a:lnTo>
                <a:lnTo>
                  <a:pt x="1412543" y="1276066"/>
                </a:lnTo>
                <a:lnTo>
                  <a:pt x="1514901" y="1050877"/>
                </a:lnTo>
                <a:lnTo>
                  <a:pt x="1542197" y="907576"/>
                </a:lnTo>
                <a:lnTo>
                  <a:pt x="1473958" y="825689"/>
                </a:lnTo>
                <a:lnTo>
                  <a:pt x="1439839" y="743803"/>
                </a:lnTo>
                <a:lnTo>
                  <a:pt x="1467134" y="675564"/>
                </a:lnTo>
                <a:lnTo>
                  <a:pt x="1378424" y="566382"/>
                </a:lnTo>
                <a:lnTo>
                  <a:pt x="1269242" y="484495"/>
                </a:lnTo>
                <a:lnTo>
                  <a:pt x="1194179" y="436728"/>
                </a:lnTo>
                <a:lnTo>
                  <a:pt x="1207827" y="354842"/>
                </a:lnTo>
                <a:lnTo>
                  <a:pt x="1269242" y="327546"/>
                </a:lnTo>
                <a:lnTo>
                  <a:pt x="1385248" y="334370"/>
                </a:lnTo>
                <a:lnTo>
                  <a:pt x="1467134" y="361666"/>
                </a:lnTo>
                <a:lnTo>
                  <a:pt x="1467134" y="361666"/>
                </a:lnTo>
                <a:lnTo>
                  <a:pt x="1678674" y="450376"/>
                </a:lnTo>
                <a:lnTo>
                  <a:pt x="1624083" y="293427"/>
                </a:lnTo>
                <a:lnTo>
                  <a:pt x="1617260" y="245660"/>
                </a:lnTo>
                <a:lnTo>
                  <a:pt x="1617260" y="245660"/>
                </a:lnTo>
                <a:lnTo>
                  <a:pt x="1719618" y="313898"/>
                </a:lnTo>
                <a:lnTo>
                  <a:pt x="1828800" y="348018"/>
                </a:lnTo>
                <a:lnTo>
                  <a:pt x="1999397" y="272955"/>
                </a:lnTo>
                <a:lnTo>
                  <a:pt x="2047164" y="218364"/>
                </a:lnTo>
                <a:lnTo>
                  <a:pt x="2094931" y="122830"/>
                </a:lnTo>
                <a:lnTo>
                  <a:pt x="2292824" y="61415"/>
                </a:lnTo>
                <a:lnTo>
                  <a:pt x="2415654" y="0"/>
                </a:lnTo>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Freeform 7"/>
          <p:cNvSpPr/>
          <p:nvPr/>
        </p:nvSpPr>
        <p:spPr>
          <a:xfrm>
            <a:off x="2831910" y="1599807"/>
            <a:ext cx="3186753" cy="3125337"/>
          </a:xfrm>
          <a:custGeom>
            <a:avLst/>
            <a:gdLst>
              <a:gd name="connsiteX0" fmla="*/ 6824 w 3186753"/>
              <a:gd name="connsiteY0" fmla="*/ 0 h 3125337"/>
              <a:gd name="connsiteX1" fmla="*/ 0 w 3186753"/>
              <a:gd name="connsiteY1" fmla="*/ 313898 h 3125337"/>
              <a:gd name="connsiteX2" fmla="*/ 13648 w 3186753"/>
              <a:gd name="connsiteY2" fmla="*/ 1139588 h 3125337"/>
              <a:gd name="connsiteX3" fmla="*/ 518615 w 3186753"/>
              <a:gd name="connsiteY3" fmla="*/ 1078173 h 3125337"/>
              <a:gd name="connsiteX4" fmla="*/ 859809 w 3186753"/>
              <a:gd name="connsiteY4" fmla="*/ 1057701 h 3125337"/>
              <a:gd name="connsiteX5" fmla="*/ 907577 w 3186753"/>
              <a:gd name="connsiteY5" fmla="*/ 1105468 h 3125337"/>
              <a:gd name="connsiteX6" fmla="*/ 982639 w 3186753"/>
              <a:gd name="connsiteY6" fmla="*/ 1337480 h 3125337"/>
              <a:gd name="connsiteX7" fmla="*/ 1003111 w 3186753"/>
              <a:gd name="connsiteY7" fmla="*/ 1562668 h 3125337"/>
              <a:gd name="connsiteX8" fmla="*/ 1119117 w 3186753"/>
              <a:gd name="connsiteY8" fmla="*/ 1433015 h 3125337"/>
              <a:gd name="connsiteX9" fmla="*/ 1173708 w 3186753"/>
              <a:gd name="connsiteY9" fmla="*/ 1692322 h 3125337"/>
              <a:gd name="connsiteX10" fmla="*/ 1405720 w 3186753"/>
              <a:gd name="connsiteY10" fmla="*/ 1849271 h 3125337"/>
              <a:gd name="connsiteX11" fmla="*/ 1692323 w 3186753"/>
              <a:gd name="connsiteY11" fmla="*/ 2047164 h 3125337"/>
              <a:gd name="connsiteX12" fmla="*/ 1753738 w 3186753"/>
              <a:gd name="connsiteY12" fmla="*/ 2272352 h 3125337"/>
              <a:gd name="connsiteX13" fmla="*/ 1787857 w 3186753"/>
              <a:gd name="connsiteY13" fmla="*/ 2449773 h 3125337"/>
              <a:gd name="connsiteX14" fmla="*/ 1937983 w 3186753"/>
              <a:gd name="connsiteY14" fmla="*/ 2634018 h 3125337"/>
              <a:gd name="connsiteX15" fmla="*/ 2006221 w 3186753"/>
              <a:gd name="connsiteY15" fmla="*/ 2777319 h 3125337"/>
              <a:gd name="connsiteX16" fmla="*/ 2006221 w 3186753"/>
              <a:gd name="connsiteY16" fmla="*/ 2886501 h 3125337"/>
              <a:gd name="connsiteX17" fmla="*/ 2094932 w 3186753"/>
              <a:gd name="connsiteY17" fmla="*/ 2995683 h 3125337"/>
              <a:gd name="connsiteX18" fmla="*/ 2108580 w 3186753"/>
              <a:gd name="connsiteY18" fmla="*/ 3098042 h 3125337"/>
              <a:gd name="connsiteX19" fmla="*/ 2156347 w 3186753"/>
              <a:gd name="connsiteY19" fmla="*/ 3036627 h 3125337"/>
              <a:gd name="connsiteX20" fmla="*/ 2190466 w 3186753"/>
              <a:gd name="connsiteY20" fmla="*/ 3125337 h 3125337"/>
              <a:gd name="connsiteX21" fmla="*/ 2231409 w 3186753"/>
              <a:gd name="connsiteY21" fmla="*/ 3104865 h 3125337"/>
              <a:gd name="connsiteX22" fmla="*/ 2299648 w 3186753"/>
              <a:gd name="connsiteY22" fmla="*/ 3125337 h 3125337"/>
              <a:gd name="connsiteX23" fmla="*/ 2313296 w 3186753"/>
              <a:gd name="connsiteY23" fmla="*/ 3029803 h 3125337"/>
              <a:gd name="connsiteX24" fmla="*/ 2251881 w 3186753"/>
              <a:gd name="connsiteY24" fmla="*/ 2954740 h 3125337"/>
              <a:gd name="connsiteX25" fmla="*/ 2408830 w 3186753"/>
              <a:gd name="connsiteY25" fmla="*/ 2913797 h 3125337"/>
              <a:gd name="connsiteX26" fmla="*/ 2442950 w 3186753"/>
              <a:gd name="connsiteY26" fmla="*/ 2845558 h 3125337"/>
              <a:gd name="connsiteX27" fmla="*/ 2354239 w 3186753"/>
              <a:gd name="connsiteY27" fmla="*/ 2715904 h 3125337"/>
              <a:gd name="connsiteX28" fmla="*/ 2265529 w 3186753"/>
              <a:gd name="connsiteY28" fmla="*/ 2558955 h 3125337"/>
              <a:gd name="connsiteX29" fmla="*/ 2224586 w 3186753"/>
              <a:gd name="connsiteY29" fmla="*/ 2402006 h 3125337"/>
              <a:gd name="connsiteX30" fmla="*/ 2279177 w 3186753"/>
              <a:gd name="connsiteY30" fmla="*/ 2340591 h 3125337"/>
              <a:gd name="connsiteX31" fmla="*/ 2354239 w 3186753"/>
              <a:gd name="connsiteY31" fmla="*/ 2442949 h 3125337"/>
              <a:gd name="connsiteX32" fmla="*/ 2436126 w 3186753"/>
              <a:gd name="connsiteY32" fmla="*/ 2361063 h 3125337"/>
              <a:gd name="connsiteX33" fmla="*/ 2456597 w 3186753"/>
              <a:gd name="connsiteY33" fmla="*/ 2306471 h 3125337"/>
              <a:gd name="connsiteX34" fmla="*/ 2654490 w 3186753"/>
              <a:gd name="connsiteY34" fmla="*/ 2258704 h 3125337"/>
              <a:gd name="connsiteX35" fmla="*/ 2736377 w 3186753"/>
              <a:gd name="connsiteY35" fmla="*/ 2361063 h 3125337"/>
              <a:gd name="connsiteX36" fmla="*/ 2982036 w 3186753"/>
              <a:gd name="connsiteY36" fmla="*/ 2210937 h 3125337"/>
              <a:gd name="connsiteX37" fmla="*/ 3166281 w 3186753"/>
              <a:gd name="connsiteY37" fmla="*/ 2217761 h 3125337"/>
              <a:gd name="connsiteX38" fmla="*/ 3186753 w 3186753"/>
              <a:gd name="connsiteY38" fmla="*/ 2169994 h 3125337"/>
              <a:gd name="connsiteX39" fmla="*/ 3029803 w 3186753"/>
              <a:gd name="connsiteY39" fmla="*/ 2149522 h 3125337"/>
              <a:gd name="connsiteX40" fmla="*/ 2941093 w 3186753"/>
              <a:gd name="connsiteY40" fmla="*/ 2026692 h 3125337"/>
              <a:gd name="connsiteX41" fmla="*/ 2872854 w 3186753"/>
              <a:gd name="connsiteY41" fmla="*/ 1931158 h 3125337"/>
              <a:gd name="connsiteX42" fmla="*/ 3016156 w 3186753"/>
              <a:gd name="connsiteY42" fmla="*/ 1767385 h 3125337"/>
              <a:gd name="connsiteX43" fmla="*/ 3036627 w 3186753"/>
              <a:gd name="connsiteY43" fmla="*/ 1637731 h 3125337"/>
              <a:gd name="connsiteX44" fmla="*/ 3043451 w 3186753"/>
              <a:gd name="connsiteY44" fmla="*/ 1549021 h 3125337"/>
              <a:gd name="connsiteX45" fmla="*/ 2995684 w 3186753"/>
              <a:gd name="connsiteY45" fmla="*/ 1378424 h 3125337"/>
              <a:gd name="connsiteX46" fmla="*/ 2954741 w 3186753"/>
              <a:gd name="connsiteY46" fmla="*/ 1371600 h 3125337"/>
              <a:gd name="connsiteX47" fmla="*/ 2934269 w 3186753"/>
              <a:gd name="connsiteY47" fmla="*/ 1460310 h 3125337"/>
              <a:gd name="connsiteX48" fmla="*/ 2920621 w 3186753"/>
              <a:gd name="connsiteY48" fmla="*/ 1589964 h 3125337"/>
              <a:gd name="connsiteX49" fmla="*/ 2859206 w 3186753"/>
              <a:gd name="connsiteY49" fmla="*/ 1658203 h 3125337"/>
              <a:gd name="connsiteX50" fmla="*/ 2709081 w 3186753"/>
              <a:gd name="connsiteY50" fmla="*/ 1699146 h 3125337"/>
              <a:gd name="connsiteX51" fmla="*/ 2545308 w 3186753"/>
              <a:gd name="connsiteY51" fmla="*/ 1753737 h 3125337"/>
              <a:gd name="connsiteX52" fmla="*/ 2504365 w 3186753"/>
              <a:gd name="connsiteY52" fmla="*/ 1658203 h 3125337"/>
              <a:gd name="connsiteX53" fmla="*/ 2490717 w 3186753"/>
              <a:gd name="connsiteY53" fmla="*/ 1528549 h 3125337"/>
              <a:gd name="connsiteX54" fmla="*/ 2668138 w 3186753"/>
              <a:gd name="connsiteY54" fmla="*/ 1392071 h 3125337"/>
              <a:gd name="connsiteX55" fmla="*/ 2688609 w 3186753"/>
              <a:gd name="connsiteY55" fmla="*/ 1310185 h 3125337"/>
              <a:gd name="connsiteX56" fmla="*/ 2593075 w 3186753"/>
              <a:gd name="connsiteY56" fmla="*/ 1317009 h 3125337"/>
              <a:gd name="connsiteX57" fmla="*/ 2402006 w 3186753"/>
              <a:gd name="connsiteY57" fmla="*/ 1098645 h 3125337"/>
              <a:gd name="connsiteX58" fmla="*/ 2292824 w 3186753"/>
              <a:gd name="connsiteY58" fmla="*/ 1098645 h 3125337"/>
              <a:gd name="connsiteX59" fmla="*/ 2210938 w 3186753"/>
              <a:gd name="connsiteY59" fmla="*/ 1153236 h 3125337"/>
              <a:gd name="connsiteX60" fmla="*/ 2210938 w 3186753"/>
              <a:gd name="connsiteY60" fmla="*/ 1262418 h 3125337"/>
              <a:gd name="connsiteX61" fmla="*/ 2149523 w 3186753"/>
              <a:gd name="connsiteY61" fmla="*/ 1337480 h 3125337"/>
              <a:gd name="connsiteX62" fmla="*/ 2067636 w 3186753"/>
              <a:gd name="connsiteY62" fmla="*/ 1364776 h 3125337"/>
              <a:gd name="connsiteX63" fmla="*/ 2040341 w 3186753"/>
              <a:gd name="connsiteY63" fmla="*/ 1569492 h 3125337"/>
              <a:gd name="connsiteX64" fmla="*/ 2040341 w 3186753"/>
              <a:gd name="connsiteY64" fmla="*/ 1569492 h 3125337"/>
              <a:gd name="connsiteX65" fmla="*/ 1910687 w 3186753"/>
              <a:gd name="connsiteY65" fmla="*/ 1576316 h 3125337"/>
              <a:gd name="connsiteX66" fmla="*/ 1856096 w 3186753"/>
              <a:gd name="connsiteY66" fmla="*/ 1542197 h 3125337"/>
              <a:gd name="connsiteX67" fmla="*/ 1781033 w 3186753"/>
              <a:gd name="connsiteY67" fmla="*/ 1508077 h 3125337"/>
              <a:gd name="connsiteX68" fmla="*/ 1705971 w 3186753"/>
              <a:gd name="connsiteY68" fmla="*/ 1467134 h 3125337"/>
              <a:gd name="connsiteX69" fmla="*/ 1685499 w 3186753"/>
              <a:gd name="connsiteY69" fmla="*/ 1371600 h 3125337"/>
              <a:gd name="connsiteX70" fmla="*/ 1705971 w 3186753"/>
              <a:gd name="connsiteY70" fmla="*/ 1187355 h 3125337"/>
              <a:gd name="connsiteX71" fmla="*/ 1746914 w 3186753"/>
              <a:gd name="connsiteY71" fmla="*/ 1003110 h 3125337"/>
              <a:gd name="connsiteX72" fmla="*/ 1685499 w 3186753"/>
              <a:gd name="connsiteY72" fmla="*/ 1009934 h 3125337"/>
              <a:gd name="connsiteX73" fmla="*/ 1576317 w 3186753"/>
              <a:gd name="connsiteY73" fmla="*/ 1009934 h 3125337"/>
              <a:gd name="connsiteX74" fmla="*/ 1460311 w 3186753"/>
              <a:gd name="connsiteY74" fmla="*/ 948519 h 3125337"/>
              <a:gd name="connsiteX75" fmla="*/ 1364777 w 3186753"/>
              <a:gd name="connsiteY75" fmla="*/ 900752 h 3125337"/>
              <a:gd name="connsiteX76" fmla="*/ 1282890 w 3186753"/>
              <a:gd name="connsiteY76" fmla="*/ 887104 h 3125337"/>
              <a:gd name="connsiteX77" fmla="*/ 1119117 w 3186753"/>
              <a:gd name="connsiteY77" fmla="*/ 880280 h 3125337"/>
              <a:gd name="connsiteX78" fmla="*/ 1030406 w 3186753"/>
              <a:gd name="connsiteY78" fmla="*/ 846161 h 3125337"/>
              <a:gd name="connsiteX79" fmla="*/ 887105 w 3186753"/>
              <a:gd name="connsiteY79" fmla="*/ 716507 h 3125337"/>
              <a:gd name="connsiteX80" fmla="*/ 723332 w 3186753"/>
              <a:gd name="connsiteY80" fmla="*/ 689212 h 3125337"/>
              <a:gd name="connsiteX81" fmla="*/ 675565 w 3186753"/>
              <a:gd name="connsiteY81" fmla="*/ 675564 h 3125337"/>
              <a:gd name="connsiteX82" fmla="*/ 566383 w 3186753"/>
              <a:gd name="connsiteY82" fmla="*/ 702860 h 3125337"/>
              <a:gd name="connsiteX83" fmla="*/ 552735 w 3186753"/>
              <a:gd name="connsiteY83" fmla="*/ 648268 h 3125337"/>
              <a:gd name="connsiteX84" fmla="*/ 539087 w 3186753"/>
              <a:gd name="connsiteY84" fmla="*/ 539086 h 3125337"/>
              <a:gd name="connsiteX85" fmla="*/ 498144 w 3186753"/>
              <a:gd name="connsiteY85" fmla="*/ 388961 h 3125337"/>
              <a:gd name="connsiteX86" fmla="*/ 464024 w 3186753"/>
              <a:gd name="connsiteY86" fmla="*/ 388961 h 3125337"/>
              <a:gd name="connsiteX87" fmla="*/ 423081 w 3186753"/>
              <a:gd name="connsiteY87" fmla="*/ 423080 h 3125337"/>
              <a:gd name="connsiteX88" fmla="*/ 361666 w 3186753"/>
              <a:gd name="connsiteY88" fmla="*/ 423080 h 3125337"/>
              <a:gd name="connsiteX89" fmla="*/ 320723 w 3186753"/>
              <a:gd name="connsiteY89" fmla="*/ 388961 h 3125337"/>
              <a:gd name="connsiteX90" fmla="*/ 293427 w 3186753"/>
              <a:gd name="connsiteY90" fmla="*/ 245660 h 3125337"/>
              <a:gd name="connsiteX91" fmla="*/ 245660 w 3186753"/>
              <a:gd name="connsiteY91" fmla="*/ 122830 h 3125337"/>
              <a:gd name="connsiteX92" fmla="*/ 177421 w 3186753"/>
              <a:gd name="connsiteY92" fmla="*/ 88710 h 3125337"/>
              <a:gd name="connsiteX93" fmla="*/ 95535 w 3186753"/>
              <a:gd name="connsiteY93" fmla="*/ 27295 h 3125337"/>
              <a:gd name="connsiteX94" fmla="*/ 6824 w 3186753"/>
              <a:gd name="connsiteY94" fmla="*/ 0 h 31253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3186753" h="3125337">
                <a:moveTo>
                  <a:pt x="6824" y="0"/>
                </a:moveTo>
                <a:lnTo>
                  <a:pt x="0" y="313898"/>
                </a:lnTo>
                <a:lnTo>
                  <a:pt x="13648" y="1139588"/>
                </a:lnTo>
                <a:lnTo>
                  <a:pt x="518615" y="1078173"/>
                </a:lnTo>
                <a:lnTo>
                  <a:pt x="859809" y="1057701"/>
                </a:lnTo>
                <a:lnTo>
                  <a:pt x="907577" y="1105468"/>
                </a:lnTo>
                <a:lnTo>
                  <a:pt x="982639" y="1337480"/>
                </a:lnTo>
                <a:lnTo>
                  <a:pt x="1003111" y="1562668"/>
                </a:lnTo>
                <a:lnTo>
                  <a:pt x="1119117" y="1433015"/>
                </a:lnTo>
                <a:lnTo>
                  <a:pt x="1173708" y="1692322"/>
                </a:lnTo>
                <a:lnTo>
                  <a:pt x="1405720" y="1849271"/>
                </a:lnTo>
                <a:lnTo>
                  <a:pt x="1692323" y="2047164"/>
                </a:lnTo>
                <a:lnTo>
                  <a:pt x="1753738" y="2272352"/>
                </a:lnTo>
                <a:lnTo>
                  <a:pt x="1787857" y="2449773"/>
                </a:lnTo>
                <a:lnTo>
                  <a:pt x="1937983" y="2634018"/>
                </a:lnTo>
                <a:lnTo>
                  <a:pt x="2006221" y="2777319"/>
                </a:lnTo>
                <a:lnTo>
                  <a:pt x="2006221" y="2886501"/>
                </a:lnTo>
                <a:lnTo>
                  <a:pt x="2094932" y="2995683"/>
                </a:lnTo>
                <a:lnTo>
                  <a:pt x="2108580" y="3098042"/>
                </a:lnTo>
                <a:lnTo>
                  <a:pt x="2156347" y="3036627"/>
                </a:lnTo>
                <a:lnTo>
                  <a:pt x="2190466" y="3125337"/>
                </a:lnTo>
                <a:lnTo>
                  <a:pt x="2231409" y="3104865"/>
                </a:lnTo>
                <a:lnTo>
                  <a:pt x="2299648" y="3125337"/>
                </a:lnTo>
                <a:lnTo>
                  <a:pt x="2313296" y="3029803"/>
                </a:lnTo>
                <a:lnTo>
                  <a:pt x="2251881" y="2954740"/>
                </a:lnTo>
                <a:lnTo>
                  <a:pt x="2408830" y="2913797"/>
                </a:lnTo>
                <a:lnTo>
                  <a:pt x="2442950" y="2845558"/>
                </a:lnTo>
                <a:lnTo>
                  <a:pt x="2354239" y="2715904"/>
                </a:lnTo>
                <a:lnTo>
                  <a:pt x="2265529" y="2558955"/>
                </a:lnTo>
                <a:lnTo>
                  <a:pt x="2224586" y="2402006"/>
                </a:lnTo>
                <a:lnTo>
                  <a:pt x="2279177" y="2340591"/>
                </a:lnTo>
                <a:lnTo>
                  <a:pt x="2354239" y="2442949"/>
                </a:lnTo>
                <a:lnTo>
                  <a:pt x="2436126" y="2361063"/>
                </a:lnTo>
                <a:lnTo>
                  <a:pt x="2456597" y="2306471"/>
                </a:lnTo>
                <a:lnTo>
                  <a:pt x="2654490" y="2258704"/>
                </a:lnTo>
                <a:lnTo>
                  <a:pt x="2736377" y="2361063"/>
                </a:lnTo>
                <a:lnTo>
                  <a:pt x="2982036" y="2210937"/>
                </a:lnTo>
                <a:lnTo>
                  <a:pt x="3166281" y="2217761"/>
                </a:lnTo>
                <a:lnTo>
                  <a:pt x="3186753" y="2169994"/>
                </a:lnTo>
                <a:lnTo>
                  <a:pt x="3029803" y="2149522"/>
                </a:lnTo>
                <a:lnTo>
                  <a:pt x="2941093" y="2026692"/>
                </a:lnTo>
                <a:lnTo>
                  <a:pt x="2872854" y="1931158"/>
                </a:lnTo>
                <a:lnTo>
                  <a:pt x="3016156" y="1767385"/>
                </a:lnTo>
                <a:lnTo>
                  <a:pt x="3036627" y="1637731"/>
                </a:lnTo>
                <a:lnTo>
                  <a:pt x="3043451" y="1549021"/>
                </a:lnTo>
                <a:lnTo>
                  <a:pt x="2995684" y="1378424"/>
                </a:lnTo>
                <a:lnTo>
                  <a:pt x="2954741" y="1371600"/>
                </a:lnTo>
                <a:lnTo>
                  <a:pt x="2934269" y="1460310"/>
                </a:lnTo>
                <a:lnTo>
                  <a:pt x="2920621" y="1589964"/>
                </a:lnTo>
                <a:lnTo>
                  <a:pt x="2859206" y="1658203"/>
                </a:lnTo>
                <a:lnTo>
                  <a:pt x="2709081" y="1699146"/>
                </a:lnTo>
                <a:lnTo>
                  <a:pt x="2545308" y="1753737"/>
                </a:lnTo>
                <a:lnTo>
                  <a:pt x="2504365" y="1658203"/>
                </a:lnTo>
                <a:lnTo>
                  <a:pt x="2490717" y="1528549"/>
                </a:lnTo>
                <a:lnTo>
                  <a:pt x="2668138" y="1392071"/>
                </a:lnTo>
                <a:lnTo>
                  <a:pt x="2688609" y="1310185"/>
                </a:lnTo>
                <a:lnTo>
                  <a:pt x="2593075" y="1317009"/>
                </a:lnTo>
                <a:lnTo>
                  <a:pt x="2402006" y="1098645"/>
                </a:lnTo>
                <a:lnTo>
                  <a:pt x="2292824" y="1098645"/>
                </a:lnTo>
                <a:lnTo>
                  <a:pt x="2210938" y="1153236"/>
                </a:lnTo>
                <a:lnTo>
                  <a:pt x="2210938" y="1262418"/>
                </a:lnTo>
                <a:lnTo>
                  <a:pt x="2149523" y="1337480"/>
                </a:lnTo>
                <a:lnTo>
                  <a:pt x="2067636" y="1364776"/>
                </a:lnTo>
                <a:lnTo>
                  <a:pt x="2040341" y="1569492"/>
                </a:lnTo>
                <a:lnTo>
                  <a:pt x="2040341" y="1569492"/>
                </a:lnTo>
                <a:lnTo>
                  <a:pt x="1910687" y="1576316"/>
                </a:lnTo>
                <a:lnTo>
                  <a:pt x="1856096" y="1542197"/>
                </a:lnTo>
                <a:lnTo>
                  <a:pt x="1781033" y="1508077"/>
                </a:lnTo>
                <a:lnTo>
                  <a:pt x="1705971" y="1467134"/>
                </a:lnTo>
                <a:lnTo>
                  <a:pt x="1685499" y="1371600"/>
                </a:lnTo>
                <a:lnTo>
                  <a:pt x="1705971" y="1187355"/>
                </a:lnTo>
                <a:lnTo>
                  <a:pt x="1746914" y="1003110"/>
                </a:lnTo>
                <a:lnTo>
                  <a:pt x="1685499" y="1009934"/>
                </a:lnTo>
                <a:lnTo>
                  <a:pt x="1576317" y="1009934"/>
                </a:lnTo>
                <a:lnTo>
                  <a:pt x="1460311" y="948519"/>
                </a:lnTo>
                <a:lnTo>
                  <a:pt x="1364777" y="900752"/>
                </a:lnTo>
                <a:lnTo>
                  <a:pt x="1282890" y="887104"/>
                </a:lnTo>
                <a:lnTo>
                  <a:pt x="1119117" y="880280"/>
                </a:lnTo>
                <a:lnTo>
                  <a:pt x="1030406" y="846161"/>
                </a:lnTo>
                <a:lnTo>
                  <a:pt x="887105" y="716507"/>
                </a:lnTo>
                <a:lnTo>
                  <a:pt x="723332" y="689212"/>
                </a:lnTo>
                <a:lnTo>
                  <a:pt x="675565" y="675564"/>
                </a:lnTo>
                <a:lnTo>
                  <a:pt x="566383" y="702860"/>
                </a:lnTo>
                <a:lnTo>
                  <a:pt x="552735" y="648268"/>
                </a:lnTo>
                <a:lnTo>
                  <a:pt x="539087" y="539086"/>
                </a:lnTo>
                <a:lnTo>
                  <a:pt x="498144" y="388961"/>
                </a:lnTo>
                <a:lnTo>
                  <a:pt x="464024" y="388961"/>
                </a:lnTo>
                <a:lnTo>
                  <a:pt x="423081" y="423080"/>
                </a:lnTo>
                <a:lnTo>
                  <a:pt x="361666" y="423080"/>
                </a:lnTo>
                <a:lnTo>
                  <a:pt x="320723" y="388961"/>
                </a:lnTo>
                <a:lnTo>
                  <a:pt x="293427" y="245660"/>
                </a:lnTo>
                <a:lnTo>
                  <a:pt x="245660" y="122830"/>
                </a:lnTo>
                <a:lnTo>
                  <a:pt x="177421" y="88710"/>
                </a:lnTo>
                <a:lnTo>
                  <a:pt x="95535" y="27295"/>
                </a:lnTo>
                <a:lnTo>
                  <a:pt x="6824" y="0"/>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Freeform 8"/>
          <p:cNvSpPr/>
          <p:nvPr/>
        </p:nvSpPr>
        <p:spPr>
          <a:xfrm>
            <a:off x="1611517" y="878186"/>
            <a:ext cx="991354" cy="878186"/>
          </a:xfrm>
          <a:custGeom>
            <a:avLst/>
            <a:gdLst>
              <a:gd name="connsiteX0" fmla="*/ 851026 w 991354"/>
              <a:gd name="connsiteY0" fmla="*/ 864606 h 878186"/>
              <a:gd name="connsiteX1" fmla="*/ 751437 w 991354"/>
              <a:gd name="connsiteY1" fmla="*/ 878186 h 878186"/>
              <a:gd name="connsiteX2" fmla="*/ 624689 w 991354"/>
              <a:gd name="connsiteY2" fmla="*/ 841972 h 878186"/>
              <a:gd name="connsiteX3" fmla="*/ 547734 w 991354"/>
              <a:gd name="connsiteY3" fmla="*/ 841972 h 878186"/>
              <a:gd name="connsiteX4" fmla="*/ 488887 w 991354"/>
              <a:gd name="connsiteY4" fmla="*/ 823865 h 878186"/>
              <a:gd name="connsiteX5" fmla="*/ 398352 w 991354"/>
              <a:gd name="connsiteY5" fmla="*/ 796705 h 878186"/>
              <a:gd name="connsiteX6" fmla="*/ 289711 w 991354"/>
              <a:gd name="connsiteY6" fmla="*/ 769545 h 878186"/>
              <a:gd name="connsiteX7" fmla="*/ 230863 w 991354"/>
              <a:gd name="connsiteY7" fmla="*/ 828392 h 878186"/>
              <a:gd name="connsiteX8" fmla="*/ 131275 w 991354"/>
              <a:gd name="connsiteY8" fmla="*/ 805759 h 878186"/>
              <a:gd name="connsiteX9" fmla="*/ 0 w 991354"/>
              <a:gd name="connsiteY9" fmla="*/ 819339 h 878186"/>
              <a:gd name="connsiteX10" fmla="*/ 104115 w 991354"/>
              <a:gd name="connsiteY10" fmla="*/ 765018 h 878186"/>
              <a:gd name="connsiteX11" fmla="*/ 253497 w 991354"/>
              <a:gd name="connsiteY11" fmla="*/ 669957 h 878186"/>
              <a:gd name="connsiteX12" fmla="*/ 380245 w 991354"/>
              <a:gd name="connsiteY12" fmla="*/ 697117 h 878186"/>
              <a:gd name="connsiteX13" fmla="*/ 434566 w 991354"/>
              <a:gd name="connsiteY13" fmla="*/ 620163 h 878186"/>
              <a:gd name="connsiteX14" fmla="*/ 276131 w 991354"/>
              <a:gd name="connsiteY14" fmla="*/ 606582 h 878186"/>
              <a:gd name="connsiteX15" fmla="*/ 230863 w 991354"/>
              <a:gd name="connsiteY15" fmla="*/ 552262 h 878186"/>
              <a:gd name="connsiteX16" fmla="*/ 176542 w 991354"/>
              <a:gd name="connsiteY16" fmla="*/ 543208 h 878186"/>
              <a:gd name="connsiteX17" fmla="*/ 172016 w 991354"/>
              <a:gd name="connsiteY17" fmla="*/ 493414 h 878186"/>
              <a:gd name="connsiteX18" fmla="*/ 298764 w 991354"/>
              <a:gd name="connsiteY18" fmla="*/ 475307 h 878186"/>
              <a:gd name="connsiteX19" fmla="*/ 357612 w 991354"/>
              <a:gd name="connsiteY19" fmla="*/ 443620 h 878186"/>
              <a:gd name="connsiteX20" fmla="*/ 348558 w 991354"/>
              <a:gd name="connsiteY20" fmla="*/ 325925 h 878186"/>
              <a:gd name="connsiteX21" fmla="*/ 357612 w 991354"/>
              <a:gd name="connsiteY21" fmla="*/ 262551 h 878186"/>
              <a:gd name="connsiteX22" fmla="*/ 502467 w 991354"/>
              <a:gd name="connsiteY22" fmla="*/ 312345 h 878186"/>
              <a:gd name="connsiteX23" fmla="*/ 534154 w 991354"/>
              <a:gd name="connsiteY23" fmla="*/ 235390 h 878186"/>
              <a:gd name="connsiteX24" fmla="*/ 565841 w 991354"/>
              <a:gd name="connsiteY24" fmla="*/ 153909 h 878186"/>
              <a:gd name="connsiteX25" fmla="*/ 520574 w 991354"/>
              <a:gd name="connsiteY25" fmla="*/ 126749 h 878186"/>
              <a:gd name="connsiteX26" fmla="*/ 488887 w 991354"/>
              <a:gd name="connsiteY26" fmla="*/ 9054 h 878186"/>
              <a:gd name="connsiteX27" fmla="*/ 769544 w 991354"/>
              <a:gd name="connsiteY27" fmla="*/ 0 h 878186"/>
              <a:gd name="connsiteX28" fmla="*/ 778598 w 991354"/>
              <a:gd name="connsiteY28" fmla="*/ 140329 h 878186"/>
              <a:gd name="connsiteX29" fmla="*/ 841972 w 991354"/>
              <a:gd name="connsiteY29" fmla="*/ 217283 h 878186"/>
              <a:gd name="connsiteX30" fmla="*/ 851026 w 991354"/>
              <a:gd name="connsiteY30" fmla="*/ 267077 h 878186"/>
              <a:gd name="connsiteX31" fmla="*/ 828392 w 991354"/>
              <a:gd name="connsiteY31" fmla="*/ 334978 h 878186"/>
              <a:gd name="connsiteX32" fmla="*/ 869133 w 991354"/>
              <a:gd name="connsiteY32" fmla="*/ 434566 h 878186"/>
              <a:gd name="connsiteX33" fmla="*/ 814812 w 991354"/>
              <a:gd name="connsiteY33" fmla="*/ 479834 h 878186"/>
              <a:gd name="connsiteX34" fmla="*/ 828392 w 991354"/>
              <a:gd name="connsiteY34" fmla="*/ 525101 h 878186"/>
              <a:gd name="connsiteX35" fmla="*/ 896293 w 991354"/>
              <a:gd name="connsiteY35" fmla="*/ 493414 h 878186"/>
              <a:gd name="connsiteX36" fmla="*/ 964194 w 991354"/>
              <a:gd name="connsiteY36" fmla="*/ 547735 h 878186"/>
              <a:gd name="connsiteX37" fmla="*/ 991354 w 991354"/>
              <a:gd name="connsiteY37" fmla="*/ 602056 h 878186"/>
              <a:gd name="connsiteX38" fmla="*/ 923453 w 991354"/>
              <a:gd name="connsiteY38" fmla="*/ 669957 h 878186"/>
              <a:gd name="connsiteX39" fmla="*/ 869133 w 991354"/>
              <a:gd name="connsiteY39" fmla="*/ 710697 h 878186"/>
              <a:gd name="connsiteX40" fmla="*/ 823865 w 991354"/>
              <a:gd name="connsiteY40" fmla="*/ 742384 h 878186"/>
              <a:gd name="connsiteX41" fmla="*/ 841972 w 991354"/>
              <a:gd name="connsiteY41" fmla="*/ 805759 h 878186"/>
              <a:gd name="connsiteX42" fmla="*/ 896293 w 991354"/>
              <a:gd name="connsiteY42" fmla="*/ 810285 h 878186"/>
              <a:gd name="connsiteX43" fmla="*/ 851026 w 991354"/>
              <a:gd name="connsiteY43" fmla="*/ 864606 h 878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991354" h="878186">
                <a:moveTo>
                  <a:pt x="851026" y="864606"/>
                </a:moveTo>
                <a:lnTo>
                  <a:pt x="751437" y="878186"/>
                </a:lnTo>
                <a:lnTo>
                  <a:pt x="624689" y="841972"/>
                </a:lnTo>
                <a:lnTo>
                  <a:pt x="547734" y="841972"/>
                </a:lnTo>
                <a:lnTo>
                  <a:pt x="488887" y="823865"/>
                </a:lnTo>
                <a:lnTo>
                  <a:pt x="398352" y="796705"/>
                </a:lnTo>
                <a:lnTo>
                  <a:pt x="289711" y="769545"/>
                </a:lnTo>
                <a:lnTo>
                  <a:pt x="230863" y="828392"/>
                </a:lnTo>
                <a:lnTo>
                  <a:pt x="131275" y="805759"/>
                </a:lnTo>
                <a:lnTo>
                  <a:pt x="0" y="819339"/>
                </a:lnTo>
                <a:lnTo>
                  <a:pt x="104115" y="765018"/>
                </a:lnTo>
                <a:lnTo>
                  <a:pt x="253497" y="669957"/>
                </a:lnTo>
                <a:lnTo>
                  <a:pt x="380245" y="697117"/>
                </a:lnTo>
                <a:lnTo>
                  <a:pt x="434566" y="620163"/>
                </a:lnTo>
                <a:lnTo>
                  <a:pt x="276131" y="606582"/>
                </a:lnTo>
                <a:lnTo>
                  <a:pt x="230863" y="552262"/>
                </a:lnTo>
                <a:lnTo>
                  <a:pt x="176542" y="543208"/>
                </a:lnTo>
                <a:lnTo>
                  <a:pt x="172016" y="493414"/>
                </a:lnTo>
                <a:lnTo>
                  <a:pt x="298764" y="475307"/>
                </a:lnTo>
                <a:lnTo>
                  <a:pt x="357612" y="443620"/>
                </a:lnTo>
                <a:lnTo>
                  <a:pt x="348558" y="325925"/>
                </a:lnTo>
                <a:lnTo>
                  <a:pt x="357612" y="262551"/>
                </a:lnTo>
                <a:lnTo>
                  <a:pt x="502467" y="312345"/>
                </a:lnTo>
                <a:lnTo>
                  <a:pt x="534154" y="235390"/>
                </a:lnTo>
                <a:lnTo>
                  <a:pt x="565841" y="153909"/>
                </a:lnTo>
                <a:lnTo>
                  <a:pt x="520574" y="126749"/>
                </a:lnTo>
                <a:lnTo>
                  <a:pt x="488887" y="9054"/>
                </a:lnTo>
                <a:lnTo>
                  <a:pt x="769544" y="0"/>
                </a:lnTo>
                <a:lnTo>
                  <a:pt x="778598" y="140329"/>
                </a:lnTo>
                <a:lnTo>
                  <a:pt x="841972" y="217283"/>
                </a:lnTo>
                <a:lnTo>
                  <a:pt x="851026" y="267077"/>
                </a:lnTo>
                <a:lnTo>
                  <a:pt x="828392" y="334978"/>
                </a:lnTo>
                <a:lnTo>
                  <a:pt x="869133" y="434566"/>
                </a:lnTo>
                <a:lnTo>
                  <a:pt x="814812" y="479834"/>
                </a:lnTo>
                <a:lnTo>
                  <a:pt x="828392" y="525101"/>
                </a:lnTo>
                <a:lnTo>
                  <a:pt x="896293" y="493414"/>
                </a:lnTo>
                <a:lnTo>
                  <a:pt x="964194" y="547735"/>
                </a:lnTo>
                <a:lnTo>
                  <a:pt x="991354" y="602056"/>
                </a:lnTo>
                <a:lnTo>
                  <a:pt x="923453" y="669957"/>
                </a:lnTo>
                <a:lnTo>
                  <a:pt x="869133" y="710697"/>
                </a:lnTo>
                <a:lnTo>
                  <a:pt x="823865" y="742384"/>
                </a:lnTo>
                <a:lnTo>
                  <a:pt x="841972" y="805759"/>
                </a:lnTo>
                <a:lnTo>
                  <a:pt x="896293" y="810285"/>
                </a:lnTo>
                <a:lnTo>
                  <a:pt x="851026" y="864606"/>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Freeform 9"/>
          <p:cNvSpPr/>
          <p:nvPr/>
        </p:nvSpPr>
        <p:spPr>
          <a:xfrm>
            <a:off x="5576254" y="3314039"/>
            <a:ext cx="2811912" cy="1506382"/>
          </a:xfrm>
          <a:custGeom>
            <a:avLst/>
            <a:gdLst>
              <a:gd name="connsiteX0" fmla="*/ 0 w 2811912"/>
              <a:gd name="connsiteY0" fmla="*/ 729406 h 1506382"/>
              <a:gd name="connsiteX1" fmla="*/ 5286 w 2811912"/>
              <a:gd name="connsiteY1" fmla="*/ 835117 h 1506382"/>
              <a:gd name="connsiteX2" fmla="*/ 137425 w 2811912"/>
              <a:gd name="connsiteY2" fmla="*/ 924971 h 1506382"/>
              <a:gd name="connsiteX3" fmla="*/ 100426 w 2811912"/>
              <a:gd name="connsiteY3" fmla="*/ 1041253 h 1506382"/>
              <a:gd name="connsiteX4" fmla="*/ 47570 w 2811912"/>
              <a:gd name="connsiteY4" fmla="*/ 1035968 h 1506382"/>
              <a:gd name="connsiteX5" fmla="*/ 47570 w 2811912"/>
              <a:gd name="connsiteY5" fmla="*/ 1104680 h 1506382"/>
              <a:gd name="connsiteX6" fmla="*/ 184995 w 2811912"/>
              <a:gd name="connsiteY6" fmla="*/ 1131108 h 1506382"/>
              <a:gd name="connsiteX7" fmla="*/ 232564 w 2811912"/>
              <a:gd name="connsiteY7" fmla="*/ 1273818 h 1506382"/>
              <a:gd name="connsiteX8" fmla="*/ 232564 w 2811912"/>
              <a:gd name="connsiteY8" fmla="*/ 1326673 h 1506382"/>
              <a:gd name="connsiteX9" fmla="*/ 269563 w 2811912"/>
              <a:gd name="connsiteY9" fmla="*/ 1289674 h 1506382"/>
              <a:gd name="connsiteX10" fmla="*/ 385845 w 2811912"/>
              <a:gd name="connsiteY10" fmla="*/ 1284389 h 1506382"/>
              <a:gd name="connsiteX11" fmla="*/ 338275 w 2811912"/>
              <a:gd name="connsiteY11" fmla="*/ 1363672 h 1506382"/>
              <a:gd name="connsiteX12" fmla="*/ 454558 w 2811912"/>
              <a:gd name="connsiteY12" fmla="*/ 1310816 h 1506382"/>
              <a:gd name="connsiteX13" fmla="*/ 581411 w 2811912"/>
              <a:gd name="connsiteY13" fmla="*/ 1395385 h 1506382"/>
              <a:gd name="connsiteX14" fmla="*/ 681836 w 2811912"/>
              <a:gd name="connsiteY14" fmla="*/ 1384814 h 1506382"/>
              <a:gd name="connsiteX15" fmla="*/ 739977 w 2811912"/>
              <a:gd name="connsiteY15" fmla="*/ 1257961 h 1506382"/>
              <a:gd name="connsiteX16" fmla="*/ 930257 w 2811912"/>
              <a:gd name="connsiteY16" fmla="*/ 1294960 h 1506382"/>
              <a:gd name="connsiteX17" fmla="*/ 1057110 w 2811912"/>
              <a:gd name="connsiteY17" fmla="*/ 1358386 h 1506382"/>
              <a:gd name="connsiteX18" fmla="*/ 1231533 w 2811912"/>
              <a:gd name="connsiteY18" fmla="*/ 1300245 h 1506382"/>
              <a:gd name="connsiteX19" fmla="*/ 1300245 w 2811912"/>
              <a:gd name="connsiteY19" fmla="*/ 1215677 h 1506382"/>
              <a:gd name="connsiteX20" fmla="*/ 1432384 w 2811912"/>
              <a:gd name="connsiteY20" fmla="*/ 1173392 h 1506382"/>
              <a:gd name="connsiteX21" fmla="*/ 1474669 w 2811912"/>
              <a:gd name="connsiteY21" fmla="*/ 1183963 h 1506382"/>
              <a:gd name="connsiteX22" fmla="*/ 1548666 w 2811912"/>
              <a:gd name="connsiteY22" fmla="*/ 1109966 h 1506382"/>
              <a:gd name="connsiteX23" fmla="*/ 1559237 w 2811912"/>
              <a:gd name="connsiteY23" fmla="*/ 1194534 h 1506382"/>
              <a:gd name="connsiteX24" fmla="*/ 1527524 w 2811912"/>
              <a:gd name="connsiteY24" fmla="*/ 1252675 h 1506382"/>
              <a:gd name="connsiteX25" fmla="*/ 1728375 w 2811912"/>
              <a:gd name="connsiteY25" fmla="*/ 1390100 h 1506382"/>
              <a:gd name="connsiteX26" fmla="*/ 1913369 w 2811912"/>
              <a:gd name="connsiteY26" fmla="*/ 1485240 h 1506382"/>
              <a:gd name="connsiteX27" fmla="*/ 2341499 w 2811912"/>
              <a:gd name="connsiteY27" fmla="*/ 1400671 h 1506382"/>
              <a:gd name="connsiteX28" fmla="*/ 2537064 w 2811912"/>
              <a:gd name="connsiteY28" fmla="*/ 1363672 h 1506382"/>
              <a:gd name="connsiteX29" fmla="*/ 2811912 w 2811912"/>
              <a:gd name="connsiteY29" fmla="*/ 1506382 h 1506382"/>
              <a:gd name="connsiteX30" fmla="*/ 2806627 w 2811912"/>
              <a:gd name="connsiteY30" fmla="*/ 1173392 h 1506382"/>
              <a:gd name="connsiteX31" fmla="*/ 2256930 w 2811912"/>
              <a:gd name="connsiteY31" fmla="*/ 792833 h 1506382"/>
              <a:gd name="connsiteX32" fmla="*/ 2156504 w 2811912"/>
              <a:gd name="connsiteY32" fmla="*/ 232564 h 1506382"/>
              <a:gd name="connsiteX33" fmla="*/ 2114220 w 2811912"/>
              <a:gd name="connsiteY33" fmla="*/ 0 h 1506382"/>
              <a:gd name="connsiteX34" fmla="*/ 2087792 w 2811912"/>
              <a:gd name="connsiteY34" fmla="*/ 190280 h 1506382"/>
              <a:gd name="connsiteX35" fmla="*/ 1908084 w 2811912"/>
              <a:gd name="connsiteY35" fmla="*/ 264278 h 1506382"/>
              <a:gd name="connsiteX36" fmla="*/ 1723089 w 2811912"/>
              <a:gd name="connsiteY36" fmla="*/ 317133 h 1506382"/>
              <a:gd name="connsiteX37" fmla="*/ 1516953 w 2811912"/>
              <a:gd name="connsiteY37" fmla="*/ 311848 h 1506382"/>
              <a:gd name="connsiteX38" fmla="*/ 1342530 w 2811912"/>
              <a:gd name="connsiteY38" fmla="*/ 258992 h 1506382"/>
              <a:gd name="connsiteX39" fmla="*/ 1199820 w 2811912"/>
              <a:gd name="connsiteY39" fmla="*/ 227279 h 1506382"/>
              <a:gd name="connsiteX40" fmla="*/ 1041254 w 2811912"/>
              <a:gd name="connsiteY40" fmla="*/ 237850 h 1506382"/>
              <a:gd name="connsiteX41" fmla="*/ 940828 w 2811912"/>
              <a:gd name="connsiteY41" fmla="*/ 264278 h 1506382"/>
              <a:gd name="connsiteX42" fmla="*/ 792833 w 2811912"/>
              <a:gd name="connsiteY42" fmla="*/ 375274 h 1506382"/>
              <a:gd name="connsiteX43" fmla="*/ 665980 w 2811912"/>
              <a:gd name="connsiteY43" fmla="*/ 475700 h 1506382"/>
              <a:gd name="connsiteX44" fmla="*/ 486271 w 2811912"/>
              <a:gd name="connsiteY44" fmla="*/ 465129 h 1506382"/>
              <a:gd name="connsiteX45" fmla="*/ 385845 w 2811912"/>
              <a:gd name="connsiteY45" fmla="*/ 475700 h 1506382"/>
              <a:gd name="connsiteX46" fmla="*/ 512699 w 2811912"/>
              <a:gd name="connsiteY46" fmla="*/ 554983 h 1506382"/>
              <a:gd name="connsiteX47" fmla="*/ 396417 w 2811912"/>
              <a:gd name="connsiteY47" fmla="*/ 607838 h 1506382"/>
              <a:gd name="connsiteX48" fmla="*/ 258992 w 2811912"/>
              <a:gd name="connsiteY48" fmla="*/ 650123 h 1506382"/>
              <a:gd name="connsiteX49" fmla="*/ 126854 w 2811912"/>
              <a:gd name="connsiteY49" fmla="*/ 639552 h 1506382"/>
              <a:gd name="connsiteX50" fmla="*/ 47570 w 2811912"/>
              <a:gd name="connsiteY50" fmla="*/ 650123 h 1506382"/>
              <a:gd name="connsiteX51" fmla="*/ 0 w 2811912"/>
              <a:gd name="connsiteY51" fmla="*/ 729406 h 15063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2811912" h="1506382">
                <a:moveTo>
                  <a:pt x="0" y="729406"/>
                </a:moveTo>
                <a:lnTo>
                  <a:pt x="5286" y="835117"/>
                </a:lnTo>
                <a:lnTo>
                  <a:pt x="137425" y="924971"/>
                </a:lnTo>
                <a:lnTo>
                  <a:pt x="100426" y="1041253"/>
                </a:lnTo>
                <a:lnTo>
                  <a:pt x="47570" y="1035968"/>
                </a:lnTo>
                <a:lnTo>
                  <a:pt x="47570" y="1104680"/>
                </a:lnTo>
                <a:lnTo>
                  <a:pt x="184995" y="1131108"/>
                </a:lnTo>
                <a:lnTo>
                  <a:pt x="232564" y="1273818"/>
                </a:lnTo>
                <a:lnTo>
                  <a:pt x="232564" y="1326673"/>
                </a:lnTo>
                <a:lnTo>
                  <a:pt x="269563" y="1289674"/>
                </a:lnTo>
                <a:lnTo>
                  <a:pt x="385845" y="1284389"/>
                </a:lnTo>
                <a:lnTo>
                  <a:pt x="338275" y="1363672"/>
                </a:lnTo>
                <a:lnTo>
                  <a:pt x="454558" y="1310816"/>
                </a:lnTo>
                <a:lnTo>
                  <a:pt x="581411" y="1395385"/>
                </a:lnTo>
                <a:lnTo>
                  <a:pt x="681836" y="1384814"/>
                </a:lnTo>
                <a:lnTo>
                  <a:pt x="739977" y="1257961"/>
                </a:lnTo>
                <a:lnTo>
                  <a:pt x="930257" y="1294960"/>
                </a:lnTo>
                <a:lnTo>
                  <a:pt x="1057110" y="1358386"/>
                </a:lnTo>
                <a:lnTo>
                  <a:pt x="1231533" y="1300245"/>
                </a:lnTo>
                <a:lnTo>
                  <a:pt x="1300245" y="1215677"/>
                </a:lnTo>
                <a:lnTo>
                  <a:pt x="1432384" y="1173392"/>
                </a:lnTo>
                <a:lnTo>
                  <a:pt x="1474669" y="1183963"/>
                </a:lnTo>
                <a:lnTo>
                  <a:pt x="1548666" y="1109966"/>
                </a:lnTo>
                <a:lnTo>
                  <a:pt x="1559237" y="1194534"/>
                </a:lnTo>
                <a:lnTo>
                  <a:pt x="1527524" y="1252675"/>
                </a:lnTo>
                <a:lnTo>
                  <a:pt x="1728375" y="1390100"/>
                </a:lnTo>
                <a:lnTo>
                  <a:pt x="1913369" y="1485240"/>
                </a:lnTo>
                <a:lnTo>
                  <a:pt x="2341499" y="1400671"/>
                </a:lnTo>
                <a:lnTo>
                  <a:pt x="2537064" y="1363672"/>
                </a:lnTo>
                <a:lnTo>
                  <a:pt x="2811912" y="1506382"/>
                </a:lnTo>
                <a:cubicBezTo>
                  <a:pt x="2810150" y="1395385"/>
                  <a:pt x="2808389" y="1284389"/>
                  <a:pt x="2806627" y="1173392"/>
                </a:cubicBezTo>
                <a:lnTo>
                  <a:pt x="2256930" y="792833"/>
                </a:lnTo>
                <a:lnTo>
                  <a:pt x="2156504" y="232564"/>
                </a:lnTo>
                <a:lnTo>
                  <a:pt x="2114220" y="0"/>
                </a:lnTo>
                <a:lnTo>
                  <a:pt x="2087792" y="190280"/>
                </a:lnTo>
                <a:lnTo>
                  <a:pt x="1908084" y="264278"/>
                </a:lnTo>
                <a:lnTo>
                  <a:pt x="1723089" y="317133"/>
                </a:lnTo>
                <a:lnTo>
                  <a:pt x="1516953" y="311848"/>
                </a:lnTo>
                <a:lnTo>
                  <a:pt x="1342530" y="258992"/>
                </a:lnTo>
                <a:lnTo>
                  <a:pt x="1199820" y="227279"/>
                </a:lnTo>
                <a:lnTo>
                  <a:pt x="1041254" y="237850"/>
                </a:lnTo>
                <a:lnTo>
                  <a:pt x="940828" y="264278"/>
                </a:lnTo>
                <a:lnTo>
                  <a:pt x="792833" y="375274"/>
                </a:lnTo>
                <a:lnTo>
                  <a:pt x="665980" y="475700"/>
                </a:lnTo>
                <a:lnTo>
                  <a:pt x="486271" y="465129"/>
                </a:lnTo>
                <a:lnTo>
                  <a:pt x="385845" y="475700"/>
                </a:lnTo>
                <a:lnTo>
                  <a:pt x="512699" y="554983"/>
                </a:lnTo>
                <a:lnTo>
                  <a:pt x="396417" y="607838"/>
                </a:lnTo>
                <a:lnTo>
                  <a:pt x="258992" y="650123"/>
                </a:lnTo>
                <a:lnTo>
                  <a:pt x="126854" y="639552"/>
                </a:lnTo>
                <a:lnTo>
                  <a:pt x="47570" y="650123"/>
                </a:lnTo>
                <a:lnTo>
                  <a:pt x="0" y="729406"/>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Freeform 10"/>
          <p:cNvSpPr/>
          <p:nvPr/>
        </p:nvSpPr>
        <p:spPr>
          <a:xfrm>
            <a:off x="4524430" y="4550858"/>
            <a:ext cx="3044476" cy="2082506"/>
          </a:xfrm>
          <a:custGeom>
            <a:avLst/>
            <a:gdLst>
              <a:gd name="connsiteX0" fmla="*/ 2595205 w 3044476"/>
              <a:gd name="connsiteY0" fmla="*/ 0 h 2082506"/>
              <a:gd name="connsiteX1" fmla="*/ 2589919 w 3044476"/>
              <a:gd name="connsiteY1" fmla="*/ 147995 h 2082506"/>
              <a:gd name="connsiteX2" fmla="*/ 2637489 w 3044476"/>
              <a:gd name="connsiteY2" fmla="*/ 306562 h 2082506"/>
              <a:gd name="connsiteX3" fmla="*/ 2579348 w 3044476"/>
              <a:gd name="connsiteY3" fmla="*/ 422844 h 2082506"/>
              <a:gd name="connsiteX4" fmla="*/ 2574062 w 3044476"/>
              <a:gd name="connsiteY4" fmla="*/ 560268 h 2082506"/>
              <a:gd name="connsiteX5" fmla="*/ 2547635 w 3044476"/>
              <a:gd name="connsiteY5" fmla="*/ 813974 h 2082506"/>
              <a:gd name="connsiteX6" fmla="*/ 2463066 w 3044476"/>
              <a:gd name="connsiteY6" fmla="*/ 972541 h 2082506"/>
              <a:gd name="connsiteX7" fmla="*/ 2357355 w 3044476"/>
              <a:gd name="connsiteY7" fmla="*/ 1067681 h 2082506"/>
              <a:gd name="connsiteX8" fmla="*/ 2172361 w 3044476"/>
              <a:gd name="connsiteY8" fmla="*/ 1062395 h 2082506"/>
              <a:gd name="connsiteX9" fmla="*/ 1992652 w 3044476"/>
              <a:gd name="connsiteY9" fmla="*/ 1004254 h 2082506"/>
              <a:gd name="connsiteX10" fmla="*/ 1908083 w 3044476"/>
              <a:gd name="connsiteY10" fmla="*/ 1035967 h 2082506"/>
              <a:gd name="connsiteX11" fmla="*/ 1770659 w 3044476"/>
              <a:gd name="connsiteY11" fmla="*/ 1104680 h 2082506"/>
              <a:gd name="connsiteX12" fmla="*/ 1638520 w 3044476"/>
              <a:gd name="connsiteY12" fmla="*/ 1178677 h 2082506"/>
              <a:gd name="connsiteX13" fmla="*/ 1501096 w 3044476"/>
              <a:gd name="connsiteY13" fmla="*/ 1162821 h 2082506"/>
              <a:gd name="connsiteX14" fmla="*/ 1242104 w 3044476"/>
              <a:gd name="connsiteY14" fmla="*/ 1104680 h 2082506"/>
              <a:gd name="connsiteX15" fmla="*/ 1020111 w 3044476"/>
              <a:gd name="connsiteY15" fmla="*/ 1115251 h 2082506"/>
              <a:gd name="connsiteX16" fmla="*/ 946113 w 3044476"/>
              <a:gd name="connsiteY16" fmla="*/ 1041253 h 2082506"/>
              <a:gd name="connsiteX17" fmla="*/ 824546 w 3044476"/>
              <a:gd name="connsiteY17" fmla="*/ 1041253 h 2082506"/>
              <a:gd name="connsiteX18" fmla="*/ 665979 w 3044476"/>
              <a:gd name="connsiteY18" fmla="*/ 1004254 h 2082506"/>
              <a:gd name="connsiteX19" fmla="*/ 618409 w 3044476"/>
              <a:gd name="connsiteY19" fmla="*/ 898543 h 2082506"/>
              <a:gd name="connsiteX20" fmla="*/ 475699 w 3044476"/>
              <a:gd name="connsiteY20" fmla="*/ 877401 h 2082506"/>
              <a:gd name="connsiteX21" fmla="*/ 295991 w 3044476"/>
              <a:gd name="connsiteY21" fmla="*/ 919685 h 2082506"/>
              <a:gd name="connsiteX22" fmla="*/ 147995 w 3044476"/>
              <a:gd name="connsiteY22" fmla="*/ 998969 h 2082506"/>
              <a:gd name="connsiteX23" fmla="*/ 184994 w 3044476"/>
              <a:gd name="connsiteY23" fmla="*/ 1173392 h 2082506"/>
              <a:gd name="connsiteX24" fmla="*/ 169138 w 3044476"/>
              <a:gd name="connsiteY24" fmla="*/ 1247389 h 2082506"/>
              <a:gd name="connsiteX25" fmla="*/ 47570 w 3044476"/>
              <a:gd name="connsiteY25" fmla="*/ 1374243 h 2082506"/>
              <a:gd name="connsiteX26" fmla="*/ 0 w 3044476"/>
              <a:gd name="connsiteY26" fmla="*/ 1379528 h 2082506"/>
              <a:gd name="connsiteX27" fmla="*/ 42284 w 3044476"/>
              <a:gd name="connsiteY27" fmla="*/ 1437669 h 2082506"/>
              <a:gd name="connsiteX28" fmla="*/ 121568 w 3044476"/>
              <a:gd name="connsiteY28" fmla="*/ 1437669 h 2082506"/>
              <a:gd name="connsiteX29" fmla="*/ 301276 w 3044476"/>
              <a:gd name="connsiteY29" fmla="*/ 1236818 h 2082506"/>
              <a:gd name="connsiteX30" fmla="*/ 401702 w 3044476"/>
              <a:gd name="connsiteY30" fmla="*/ 1152250 h 2082506"/>
              <a:gd name="connsiteX31" fmla="*/ 586696 w 3044476"/>
              <a:gd name="connsiteY31" fmla="*/ 1189248 h 2082506"/>
              <a:gd name="connsiteX32" fmla="*/ 755834 w 3044476"/>
              <a:gd name="connsiteY32" fmla="*/ 1321387 h 2082506"/>
              <a:gd name="connsiteX33" fmla="*/ 1051824 w 3044476"/>
              <a:gd name="connsiteY33" fmla="*/ 1532809 h 2082506"/>
              <a:gd name="connsiteX34" fmla="*/ 1395385 w 3044476"/>
              <a:gd name="connsiteY34" fmla="*/ 1659662 h 2082506"/>
              <a:gd name="connsiteX35" fmla="*/ 1659662 w 3044476"/>
              <a:gd name="connsiteY35" fmla="*/ 1744231 h 2082506"/>
              <a:gd name="connsiteX36" fmla="*/ 1844657 w 3044476"/>
              <a:gd name="connsiteY36" fmla="*/ 2056078 h 2082506"/>
              <a:gd name="connsiteX37" fmla="*/ 2700916 w 3044476"/>
              <a:gd name="connsiteY37" fmla="*/ 2082506 h 2082506"/>
              <a:gd name="connsiteX38" fmla="*/ 2510636 w 3044476"/>
              <a:gd name="connsiteY38" fmla="*/ 1823514 h 2082506"/>
              <a:gd name="connsiteX39" fmla="*/ 2452495 w 3044476"/>
              <a:gd name="connsiteY39" fmla="*/ 1728374 h 2082506"/>
              <a:gd name="connsiteX40" fmla="*/ 2378497 w 3044476"/>
              <a:gd name="connsiteY40" fmla="*/ 1606807 h 2082506"/>
              <a:gd name="connsiteX41" fmla="*/ 2225216 w 3044476"/>
              <a:gd name="connsiteY41" fmla="*/ 1437669 h 2082506"/>
              <a:gd name="connsiteX42" fmla="*/ 2214645 w 3044476"/>
              <a:gd name="connsiteY42" fmla="*/ 1279103 h 2082506"/>
              <a:gd name="connsiteX43" fmla="*/ 2309785 w 3044476"/>
              <a:gd name="connsiteY43" fmla="*/ 1416527 h 2082506"/>
              <a:gd name="connsiteX44" fmla="*/ 2378497 w 3044476"/>
              <a:gd name="connsiteY44" fmla="*/ 1511667 h 2082506"/>
              <a:gd name="connsiteX45" fmla="*/ 2547635 w 3044476"/>
              <a:gd name="connsiteY45" fmla="*/ 1643806 h 2082506"/>
              <a:gd name="connsiteX46" fmla="*/ 2568777 w 3044476"/>
              <a:gd name="connsiteY46" fmla="*/ 1580379 h 2082506"/>
              <a:gd name="connsiteX47" fmla="*/ 2611061 w 3044476"/>
              <a:gd name="connsiteY47" fmla="*/ 1257960 h 2082506"/>
              <a:gd name="connsiteX48" fmla="*/ 2642775 w 3044476"/>
              <a:gd name="connsiteY48" fmla="*/ 1538095 h 2082506"/>
              <a:gd name="connsiteX49" fmla="*/ 2695630 w 3044476"/>
              <a:gd name="connsiteY49" fmla="*/ 1548666 h 2082506"/>
              <a:gd name="connsiteX50" fmla="*/ 2737915 w 3044476"/>
              <a:gd name="connsiteY50" fmla="*/ 1321387 h 2082506"/>
              <a:gd name="connsiteX51" fmla="*/ 2801341 w 3044476"/>
              <a:gd name="connsiteY51" fmla="*/ 988397 h 2082506"/>
              <a:gd name="connsiteX52" fmla="*/ 2896481 w 3044476"/>
              <a:gd name="connsiteY52" fmla="*/ 560268 h 2082506"/>
              <a:gd name="connsiteX53" fmla="*/ 3044476 w 3044476"/>
              <a:gd name="connsiteY53" fmla="*/ 237850 h 2082506"/>
              <a:gd name="connsiteX54" fmla="*/ 2880624 w 3044476"/>
              <a:gd name="connsiteY54" fmla="*/ 227278 h 2082506"/>
              <a:gd name="connsiteX55" fmla="*/ 2780199 w 3044476"/>
              <a:gd name="connsiteY55" fmla="*/ 184994 h 2082506"/>
              <a:gd name="connsiteX56" fmla="*/ 2700916 w 3044476"/>
              <a:gd name="connsiteY56" fmla="*/ 73997 h 2082506"/>
              <a:gd name="connsiteX57" fmla="*/ 2595205 w 3044476"/>
              <a:gd name="connsiteY57" fmla="*/ 0 h 2082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3044476" h="2082506">
                <a:moveTo>
                  <a:pt x="2595205" y="0"/>
                </a:moveTo>
                <a:lnTo>
                  <a:pt x="2589919" y="147995"/>
                </a:lnTo>
                <a:lnTo>
                  <a:pt x="2637489" y="306562"/>
                </a:lnTo>
                <a:lnTo>
                  <a:pt x="2579348" y="422844"/>
                </a:lnTo>
                <a:lnTo>
                  <a:pt x="2574062" y="560268"/>
                </a:lnTo>
                <a:lnTo>
                  <a:pt x="2547635" y="813974"/>
                </a:lnTo>
                <a:lnTo>
                  <a:pt x="2463066" y="972541"/>
                </a:lnTo>
                <a:lnTo>
                  <a:pt x="2357355" y="1067681"/>
                </a:lnTo>
                <a:lnTo>
                  <a:pt x="2172361" y="1062395"/>
                </a:lnTo>
                <a:lnTo>
                  <a:pt x="1992652" y="1004254"/>
                </a:lnTo>
                <a:lnTo>
                  <a:pt x="1908083" y="1035967"/>
                </a:lnTo>
                <a:lnTo>
                  <a:pt x="1770659" y="1104680"/>
                </a:lnTo>
                <a:lnTo>
                  <a:pt x="1638520" y="1178677"/>
                </a:lnTo>
                <a:lnTo>
                  <a:pt x="1501096" y="1162821"/>
                </a:lnTo>
                <a:lnTo>
                  <a:pt x="1242104" y="1104680"/>
                </a:lnTo>
                <a:lnTo>
                  <a:pt x="1020111" y="1115251"/>
                </a:lnTo>
                <a:lnTo>
                  <a:pt x="946113" y="1041253"/>
                </a:lnTo>
                <a:lnTo>
                  <a:pt x="824546" y="1041253"/>
                </a:lnTo>
                <a:lnTo>
                  <a:pt x="665979" y="1004254"/>
                </a:lnTo>
                <a:lnTo>
                  <a:pt x="618409" y="898543"/>
                </a:lnTo>
                <a:lnTo>
                  <a:pt x="475699" y="877401"/>
                </a:lnTo>
                <a:lnTo>
                  <a:pt x="295991" y="919685"/>
                </a:lnTo>
                <a:lnTo>
                  <a:pt x="147995" y="998969"/>
                </a:lnTo>
                <a:lnTo>
                  <a:pt x="184994" y="1173392"/>
                </a:lnTo>
                <a:lnTo>
                  <a:pt x="169138" y="1247389"/>
                </a:lnTo>
                <a:lnTo>
                  <a:pt x="47570" y="1374243"/>
                </a:lnTo>
                <a:lnTo>
                  <a:pt x="0" y="1379528"/>
                </a:lnTo>
                <a:lnTo>
                  <a:pt x="42284" y="1437669"/>
                </a:lnTo>
                <a:lnTo>
                  <a:pt x="121568" y="1437669"/>
                </a:lnTo>
                <a:lnTo>
                  <a:pt x="301276" y="1236818"/>
                </a:lnTo>
                <a:lnTo>
                  <a:pt x="401702" y="1152250"/>
                </a:lnTo>
                <a:lnTo>
                  <a:pt x="586696" y="1189248"/>
                </a:lnTo>
                <a:lnTo>
                  <a:pt x="755834" y="1321387"/>
                </a:lnTo>
                <a:lnTo>
                  <a:pt x="1051824" y="1532809"/>
                </a:lnTo>
                <a:lnTo>
                  <a:pt x="1395385" y="1659662"/>
                </a:lnTo>
                <a:lnTo>
                  <a:pt x="1659662" y="1744231"/>
                </a:lnTo>
                <a:lnTo>
                  <a:pt x="1844657" y="2056078"/>
                </a:lnTo>
                <a:lnTo>
                  <a:pt x="2700916" y="2082506"/>
                </a:lnTo>
                <a:lnTo>
                  <a:pt x="2510636" y="1823514"/>
                </a:lnTo>
                <a:lnTo>
                  <a:pt x="2452495" y="1728374"/>
                </a:lnTo>
                <a:lnTo>
                  <a:pt x="2378497" y="1606807"/>
                </a:lnTo>
                <a:lnTo>
                  <a:pt x="2225216" y="1437669"/>
                </a:lnTo>
                <a:lnTo>
                  <a:pt x="2214645" y="1279103"/>
                </a:lnTo>
                <a:lnTo>
                  <a:pt x="2309785" y="1416527"/>
                </a:lnTo>
                <a:lnTo>
                  <a:pt x="2378497" y="1511667"/>
                </a:lnTo>
                <a:lnTo>
                  <a:pt x="2547635" y="1643806"/>
                </a:lnTo>
                <a:lnTo>
                  <a:pt x="2568777" y="1580379"/>
                </a:lnTo>
                <a:lnTo>
                  <a:pt x="2611061" y="1257960"/>
                </a:lnTo>
                <a:lnTo>
                  <a:pt x="2642775" y="1538095"/>
                </a:lnTo>
                <a:lnTo>
                  <a:pt x="2695630" y="1548666"/>
                </a:lnTo>
                <a:lnTo>
                  <a:pt x="2737915" y="1321387"/>
                </a:lnTo>
                <a:lnTo>
                  <a:pt x="2801341" y="988397"/>
                </a:lnTo>
                <a:lnTo>
                  <a:pt x="2896481" y="560268"/>
                </a:lnTo>
                <a:lnTo>
                  <a:pt x="3044476" y="237850"/>
                </a:lnTo>
                <a:lnTo>
                  <a:pt x="2880624" y="227278"/>
                </a:lnTo>
                <a:lnTo>
                  <a:pt x="2780199" y="184994"/>
                </a:lnTo>
                <a:lnTo>
                  <a:pt x="2700916" y="73997"/>
                </a:lnTo>
                <a:lnTo>
                  <a:pt x="2595205" y="0"/>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Freeform 11"/>
          <p:cNvSpPr/>
          <p:nvPr/>
        </p:nvSpPr>
        <p:spPr>
          <a:xfrm>
            <a:off x="514350" y="4279900"/>
            <a:ext cx="4006850" cy="1720850"/>
          </a:xfrm>
          <a:custGeom>
            <a:avLst/>
            <a:gdLst>
              <a:gd name="connsiteX0" fmla="*/ 0 w 4006850"/>
              <a:gd name="connsiteY0" fmla="*/ 247650 h 1720850"/>
              <a:gd name="connsiteX1" fmla="*/ 139700 w 4006850"/>
              <a:gd name="connsiteY1" fmla="*/ 158750 h 1720850"/>
              <a:gd name="connsiteX2" fmla="*/ 247650 w 4006850"/>
              <a:gd name="connsiteY2" fmla="*/ 0 h 1720850"/>
              <a:gd name="connsiteX3" fmla="*/ 311150 w 4006850"/>
              <a:gd name="connsiteY3" fmla="*/ 38100 h 1720850"/>
              <a:gd name="connsiteX4" fmla="*/ 387350 w 4006850"/>
              <a:gd name="connsiteY4" fmla="*/ 158750 h 1720850"/>
              <a:gd name="connsiteX5" fmla="*/ 558800 w 4006850"/>
              <a:gd name="connsiteY5" fmla="*/ 215900 h 1720850"/>
              <a:gd name="connsiteX6" fmla="*/ 641350 w 4006850"/>
              <a:gd name="connsiteY6" fmla="*/ 222250 h 1720850"/>
              <a:gd name="connsiteX7" fmla="*/ 723900 w 4006850"/>
              <a:gd name="connsiteY7" fmla="*/ 323850 h 1720850"/>
              <a:gd name="connsiteX8" fmla="*/ 984250 w 4006850"/>
              <a:gd name="connsiteY8" fmla="*/ 234950 h 1720850"/>
              <a:gd name="connsiteX9" fmla="*/ 1282700 w 4006850"/>
              <a:gd name="connsiteY9" fmla="*/ 177800 h 1720850"/>
              <a:gd name="connsiteX10" fmla="*/ 1511300 w 4006850"/>
              <a:gd name="connsiteY10" fmla="*/ 165100 h 1720850"/>
              <a:gd name="connsiteX11" fmla="*/ 1765300 w 4006850"/>
              <a:gd name="connsiteY11" fmla="*/ 190500 h 1720850"/>
              <a:gd name="connsiteX12" fmla="*/ 1917700 w 4006850"/>
              <a:gd name="connsiteY12" fmla="*/ 234950 h 1720850"/>
              <a:gd name="connsiteX13" fmla="*/ 2133600 w 4006850"/>
              <a:gd name="connsiteY13" fmla="*/ 234950 h 1720850"/>
              <a:gd name="connsiteX14" fmla="*/ 2298700 w 4006850"/>
              <a:gd name="connsiteY14" fmla="*/ 247650 h 1720850"/>
              <a:gd name="connsiteX15" fmla="*/ 2552700 w 4006850"/>
              <a:gd name="connsiteY15" fmla="*/ 266700 h 1720850"/>
              <a:gd name="connsiteX16" fmla="*/ 2641600 w 4006850"/>
              <a:gd name="connsiteY16" fmla="*/ 241300 h 1720850"/>
              <a:gd name="connsiteX17" fmla="*/ 2698750 w 4006850"/>
              <a:gd name="connsiteY17" fmla="*/ 323850 h 1720850"/>
              <a:gd name="connsiteX18" fmla="*/ 2832100 w 4006850"/>
              <a:gd name="connsiteY18" fmla="*/ 311150 h 1720850"/>
              <a:gd name="connsiteX19" fmla="*/ 2698750 w 4006850"/>
              <a:gd name="connsiteY19" fmla="*/ 425450 h 1720850"/>
              <a:gd name="connsiteX20" fmla="*/ 2736850 w 4006850"/>
              <a:gd name="connsiteY20" fmla="*/ 577850 h 1720850"/>
              <a:gd name="connsiteX21" fmla="*/ 2774950 w 4006850"/>
              <a:gd name="connsiteY21" fmla="*/ 654050 h 1720850"/>
              <a:gd name="connsiteX22" fmla="*/ 2609850 w 4006850"/>
              <a:gd name="connsiteY22" fmla="*/ 800100 h 1720850"/>
              <a:gd name="connsiteX23" fmla="*/ 2609850 w 4006850"/>
              <a:gd name="connsiteY23" fmla="*/ 882650 h 1720850"/>
              <a:gd name="connsiteX24" fmla="*/ 2717800 w 4006850"/>
              <a:gd name="connsiteY24" fmla="*/ 946150 h 1720850"/>
              <a:gd name="connsiteX25" fmla="*/ 2863850 w 4006850"/>
              <a:gd name="connsiteY25" fmla="*/ 1073150 h 1720850"/>
              <a:gd name="connsiteX26" fmla="*/ 3105150 w 4006850"/>
              <a:gd name="connsiteY26" fmla="*/ 1136650 h 1720850"/>
              <a:gd name="connsiteX27" fmla="*/ 3289300 w 4006850"/>
              <a:gd name="connsiteY27" fmla="*/ 1181100 h 1720850"/>
              <a:gd name="connsiteX28" fmla="*/ 3384550 w 4006850"/>
              <a:gd name="connsiteY28" fmla="*/ 1231900 h 1720850"/>
              <a:gd name="connsiteX29" fmla="*/ 3454400 w 4006850"/>
              <a:gd name="connsiteY29" fmla="*/ 1390650 h 1720850"/>
              <a:gd name="connsiteX30" fmla="*/ 3683000 w 4006850"/>
              <a:gd name="connsiteY30" fmla="*/ 1498600 h 1720850"/>
              <a:gd name="connsiteX31" fmla="*/ 3898900 w 4006850"/>
              <a:gd name="connsiteY31" fmla="*/ 1593850 h 1720850"/>
              <a:gd name="connsiteX32" fmla="*/ 4006850 w 4006850"/>
              <a:gd name="connsiteY32" fmla="*/ 1638300 h 1720850"/>
              <a:gd name="connsiteX33" fmla="*/ 4000500 w 4006850"/>
              <a:gd name="connsiteY33" fmla="*/ 1720850 h 1720850"/>
              <a:gd name="connsiteX34" fmla="*/ 3708400 w 4006850"/>
              <a:gd name="connsiteY34" fmla="*/ 1619250 h 1720850"/>
              <a:gd name="connsiteX35" fmla="*/ 3409950 w 4006850"/>
              <a:gd name="connsiteY35" fmla="*/ 1524000 h 1720850"/>
              <a:gd name="connsiteX36" fmla="*/ 3213100 w 4006850"/>
              <a:gd name="connsiteY36" fmla="*/ 1276350 h 1720850"/>
              <a:gd name="connsiteX37" fmla="*/ 2584450 w 4006850"/>
              <a:gd name="connsiteY37" fmla="*/ 1035050 h 1720850"/>
              <a:gd name="connsiteX38" fmla="*/ 2324100 w 4006850"/>
              <a:gd name="connsiteY38" fmla="*/ 920750 h 1720850"/>
              <a:gd name="connsiteX39" fmla="*/ 2165350 w 4006850"/>
              <a:gd name="connsiteY39" fmla="*/ 762000 h 1720850"/>
              <a:gd name="connsiteX40" fmla="*/ 1905000 w 4006850"/>
              <a:gd name="connsiteY40" fmla="*/ 565150 h 1720850"/>
              <a:gd name="connsiteX41" fmla="*/ 1644650 w 4006850"/>
              <a:gd name="connsiteY41" fmla="*/ 438150 h 1720850"/>
              <a:gd name="connsiteX42" fmla="*/ 1390650 w 4006850"/>
              <a:gd name="connsiteY42" fmla="*/ 361950 h 1720850"/>
              <a:gd name="connsiteX43" fmla="*/ 952500 w 4006850"/>
              <a:gd name="connsiteY43" fmla="*/ 425450 h 1720850"/>
              <a:gd name="connsiteX44" fmla="*/ 508000 w 4006850"/>
              <a:gd name="connsiteY44" fmla="*/ 438150 h 1720850"/>
              <a:gd name="connsiteX45" fmla="*/ 107950 w 4006850"/>
              <a:gd name="connsiteY45" fmla="*/ 393700 h 1720850"/>
              <a:gd name="connsiteX46" fmla="*/ 50800 w 4006850"/>
              <a:gd name="connsiteY46" fmla="*/ 336550 h 1720850"/>
              <a:gd name="connsiteX47" fmla="*/ 0 w 4006850"/>
              <a:gd name="connsiteY47" fmla="*/ 247650 h 1720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4006850" h="1720850">
                <a:moveTo>
                  <a:pt x="0" y="247650"/>
                </a:moveTo>
                <a:lnTo>
                  <a:pt x="139700" y="158750"/>
                </a:lnTo>
                <a:lnTo>
                  <a:pt x="247650" y="0"/>
                </a:lnTo>
                <a:lnTo>
                  <a:pt x="311150" y="38100"/>
                </a:lnTo>
                <a:lnTo>
                  <a:pt x="387350" y="158750"/>
                </a:lnTo>
                <a:lnTo>
                  <a:pt x="558800" y="215900"/>
                </a:lnTo>
                <a:lnTo>
                  <a:pt x="641350" y="222250"/>
                </a:lnTo>
                <a:lnTo>
                  <a:pt x="723900" y="323850"/>
                </a:lnTo>
                <a:lnTo>
                  <a:pt x="984250" y="234950"/>
                </a:lnTo>
                <a:lnTo>
                  <a:pt x="1282700" y="177800"/>
                </a:lnTo>
                <a:lnTo>
                  <a:pt x="1511300" y="165100"/>
                </a:lnTo>
                <a:lnTo>
                  <a:pt x="1765300" y="190500"/>
                </a:lnTo>
                <a:lnTo>
                  <a:pt x="1917700" y="234950"/>
                </a:lnTo>
                <a:lnTo>
                  <a:pt x="2133600" y="234950"/>
                </a:lnTo>
                <a:lnTo>
                  <a:pt x="2298700" y="247650"/>
                </a:lnTo>
                <a:lnTo>
                  <a:pt x="2552700" y="266700"/>
                </a:lnTo>
                <a:lnTo>
                  <a:pt x="2641600" y="241300"/>
                </a:lnTo>
                <a:lnTo>
                  <a:pt x="2698750" y="323850"/>
                </a:lnTo>
                <a:lnTo>
                  <a:pt x="2832100" y="311150"/>
                </a:lnTo>
                <a:lnTo>
                  <a:pt x="2698750" y="425450"/>
                </a:lnTo>
                <a:lnTo>
                  <a:pt x="2736850" y="577850"/>
                </a:lnTo>
                <a:lnTo>
                  <a:pt x="2774950" y="654050"/>
                </a:lnTo>
                <a:lnTo>
                  <a:pt x="2609850" y="800100"/>
                </a:lnTo>
                <a:lnTo>
                  <a:pt x="2609850" y="882650"/>
                </a:lnTo>
                <a:lnTo>
                  <a:pt x="2717800" y="946150"/>
                </a:lnTo>
                <a:lnTo>
                  <a:pt x="2863850" y="1073150"/>
                </a:lnTo>
                <a:lnTo>
                  <a:pt x="3105150" y="1136650"/>
                </a:lnTo>
                <a:lnTo>
                  <a:pt x="3289300" y="1181100"/>
                </a:lnTo>
                <a:lnTo>
                  <a:pt x="3384550" y="1231900"/>
                </a:lnTo>
                <a:lnTo>
                  <a:pt x="3454400" y="1390650"/>
                </a:lnTo>
                <a:lnTo>
                  <a:pt x="3683000" y="1498600"/>
                </a:lnTo>
                <a:lnTo>
                  <a:pt x="3898900" y="1593850"/>
                </a:lnTo>
                <a:lnTo>
                  <a:pt x="4006850" y="1638300"/>
                </a:lnTo>
                <a:lnTo>
                  <a:pt x="4000500" y="1720850"/>
                </a:lnTo>
                <a:lnTo>
                  <a:pt x="3708400" y="1619250"/>
                </a:lnTo>
                <a:lnTo>
                  <a:pt x="3409950" y="1524000"/>
                </a:lnTo>
                <a:lnTo>
                  <a:pt x="3213100" y="1276350"/>
                </a:lnTo>
                <a:lnTo>
                  <a:pt x="2584450" y="1035050"/>
                </a:lnTo>
                <a:lnTo>
                  <a:pt x="2324100" y="920750"/>
                </a:lnTo>
                <a:lnTo>
                  <a:pt x="2165350" y="762000"/>
                </a:lnTo>
                <a:lnTo>
                  <a:pt x="1905000" y="565150"/>
                </a:lnTo>
                <a:lnTo>
                  <a:pt x="1644650" y="438150"/>
                </a:lnTo>
                <a:lnTo>
                  <a:pt x="1390650" y="361950"/>
                </a:lnTo>
                <a:lnTo>
                  <a:pt x="952500" y="425450"/>
                </a:lnTo>
                <a:lnTo>
                  <a:pt x="508000" y="438150"/>
                </a:lnTo>
                <a:lnTo>
                  <a:pt x="107950" y="393700"/>
                </a:lnTo>
                <a:lnTo>
                  <a:pt x="50800" y="336550"/>
                </a:lnTo>
                <a:lnTo>
                  <a:pt x="0" y="247650"/>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Freeform 12"/>
          <p:cNvSpPr/>
          <p:nvPr/>
        </p:nvSpPr>
        <p:spPr>
          <a:xfrm>
            <a:off x="6550925" y="4769893"/>
            <a:ext cx="300251" cy="197892"/>
          </a:xfrm>
          <a:custGeom>
            <a:avLst/>
            <a:gdLst>
              <a:gd name="connsiteX0" fmla="*/ 0 w 300251"/>
              <a:gd name="connsiteY0" fmla="*/ 102358 h 197892"/>
              <a:gd name="connsiteX1" fmla="*/ 109182 w 300251"/>
              <a:gd name="connsiteY1" fmla="*/ 34119 h 197892"/>
              <a:gd name="connsiteX2" fmla="*/ 279779 w 300251"/>
              <a:gd name="connsiteY2" fmla="*/ 0 h 197892"/>
              <a:gd name="connsiteX3" fmla="*/ 300251 w 300251"/>
              <a:gd name="connsiteY3" fmla="*/ 54591 h 197892"/>
              <a:gd name="connsiteX4" fmla="*/ 218365 w 300251"/>
              <a:gd name="connsiteY4" fmla="*/ 129653 h 197892"/>
              <a:gd name="connsiteX5" fmla="*/ 136478 w 300251"/>
              <a:gd name="connsiteY5" fmla="*/ 197892 h 197892"/>
              <a:gd name="connsiteX6" fmla="*/ 40944 w 300251"/>
              <a:gd name="connsiteY6" fmla="*/ 197892 h 197892"/>
              <a:gd name="connsiteX7" fmla="*/ 0 w 300251"/>
              <a:gd name="connsiteY7" fmla="*/ 102358 h 1978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0251" h="197892">
                <a:moveTo>
                  <a:pt x="0" y="102358"/>
                </a:moveTo>
                <a:lnTo>
                  <a:pt x="109182" y="34119"/>
                </a:lnTo>
                <a:lnTo>
                  <a:pt x="279779" y="0"/>
                </a:lnTo>
                <a:lnTo>
                  <a:pt x="300251" y="54591"/>
                </a:lnTo>
                <a:lnTo>
                  <a:pt x="218365" y="129653"/>
                </a:lnTo>
                <a:lnTo>
                  <a:pt x="136478" y="197892"/>
                </a:lnTo>
                <a:lnTo>
                  <a:pt x="40944" y="197892"/>
                </a:lnTo>
                <a:lnTo>
                  <a:pt x="0" y="102358"/>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Freeform 13"/>
          <p:cNvSpPr/>
          <p:nvPr/>
        </p:nvSpPr>
        <p:spPr>
          <a:xfrm>
            <a:off x="5227093" y="4906370"/>
            <a:ext cx="361665" cy="109182"/>
          </a:xfrm>
          <a:custGeom>
            <a:avLst/>
            <a:gdLst>
              <a:gd name="connsiteX0" fmla="*/ 20471 w 361665"/>
              <a:gd name="connsiteY0" fmla="*/ 0 h 109182"/>
              <a:gd name="connsiteX1" fmla="*/ 197892 w 361665"/>
              <a:gd name="connsiteY1" fmla="*/ 20472 h 109182"/>
              <a:gd name="connsiteX2" fmla="*/ 361665 w 361665"/>
              <a:gd name="connsiteY2" fmla="*/ 34120 h 109182"/>
              <a:gd name="connsiteX3" fmla="*/ 361665 w 361665"/>
              <a:gd name="connsiteY3" fmla="*/ 34120 h 109182"/>
              <a:gd name="connsiteX4" fmla="*/ 252483 w 361665"/>
              <a:gd name="connsiteY4" fmla="*/ 109182 h 109182"/>
              <a:gd name="connsiteX5" fmla="*/ 150125 w 361665"/>
              <a:gd name="connsiteY5" fmla="*/ 102358 h 109182"/>
              <a:gd name="connsiteX6" fmla="*/ 61414 w 361665"/>
              <a:gd name="connsiteY6" fmla="*/ 75063 h 109182"/>
              <a:gd name="connsiteX7" fmla="*/ 0 w 361665"/>
              <a:gd name="connsiteY7" fmla="*/ 54591 h 109182"/>
              <a:gd name="connsiteX8" fmla="*/ 20471 w 361665"/>
              <a:gd name="connsiteY8" fmla="*/ 0 h 109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1665" h="109182">
                <a:moveTo>
                  <a:pt x="20471" y="0"/>
                </a:moveTo>
                <a:lnTo>
                  <a:pt x="197892" y="20472"/>
                </a:lnTo>
                <a:lnTo>
                  <a:pt x="361665" y="34120"/>
                </a:lnTo>
                <a:lnTo>
                  <a:pt x="361665" y="34120"/>
                </a:lnTo>
                <a:lnTo>
                  <a:pt x="252483" y="109182"/>
                </a:lnTo>
                <a:lnTo>
                  <a:pt x="150125" y="102358"/>
                </a:lnTo>
                <a:lnTo>
                  <a:pt x="61414" y="75063"/>
                </a:lnTo>
                <a:lnTo>
                  <a:pt x="0" y="54591"/>
                </a:lnTo>
                <a:lnTo>
                  <a:pt x="20471" y="0"/>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Freeform 14"/>
          <p:cNvSpPr/>
          <p:nvPr/>
        </p:nvSpPr>
        <p:spPr>
          <a:xfrm>
            <a:off x="2961564" y="3452884"/>
            <a:ext cx="272955" cy="750626"/>
          </a:xfrm>
          <a:custGeom>
            <a:avLst/>
            <a:gdLst>
              <a:gd name="connsiteX0" fmla="*/ 88711 w 272955"/>
              <a:gd name="connsiteY0" fmla="*/ 191068 h 750626"/>
              <a:gd name="connsiteX1" fmla="*/ 136478 w 272955"/>
              <a:gd name="connsiteY1" fmla="*/ 122829 h 750626"/>
              <a:gd name="connsiteX2" fmla="*/ 184245 w 272955"/>
              <a:gd name="connsiteY2" fmla="*/ 47767 h 750626"/>
              <a:gd name="connsiteX3" fmla="*/ 259308 w 272955"/>
              <a:gd name="connsiteY3" fmla="*/ 0 h 750626"/>
              <a:gd name="connsiteX4" fmla="*/ 272955 w 272955"/>
              <a:gd name="connsiteY4" fmla="*/ 88710 h 750626"/>
              <a:gd name="connsiteX5" fmla="*/ 232012 w 272955"/>
              <a:gd name="connsiteY5" fmla="*/ 197892 h 750626"/>
              <a:gd name="connsiteX6" fmla="*/ 184245 w 272955"/>
              <a:gd name="connsiteY6" fmla="*/ 286603 h 750626"/>
              <a:gd name="connsiteX7" fmla="*/ 184245 w 272955"/>
              <a:gd name="connsiteY7" fmla="*/ 348017 h 750626"/>
              <a:gd name="connsiteX8" fmla="*/ 252484 w 272955"/>
              <a:gd name="connsiteY8" fmla="*/ 375313 h 750626"/>
              <a:gd name="connsiteX9" fmla="*/ 232012 w 272955"/>
              <a:gd name="connsiteY9" fmla="*/ 498143 h 750626"/>
              <a:gd name="connsiteX10" fmla="*/ 191069 w 272955"/>
              <a:gd name="connsiteY10" fmla="*/ 648268 h 750626"/>
              <a:gd name="connsiteX11" fmla="*/ 163773 w 272955"/>
              <a:gd name="connsiteY11" fmla="*/ 702859 h 750626"/>
              <a:gd name="connsiteX12" fmla="*/ 102358 w 272955"/>
              <a:gd name="connsiteY12" fmla="*/ 702859 h 750626"/>
              <a:gd name="connsiteX13" fmla="*/ 61415 w 272955"/>
              <a:gd name="connsiteY13" fmla="*/ 750626 h 750626"/>
              <a:gd name="connsiteX14" fmla="*/ 0 w 272955"/>
              <a:gd name="connsiteY14" fmla="*/ 716507 h 750626"/>
              <a:gd name="connsiteX15" fmla="*/ 54591 w 272955"/>
              <a:gd name="connsiteY15" fmla="*/ 525438 h 750626"/>
              <a:gd name="connsiteX16" fmla="*/ 27296 w 272955"/>
              <a:gd name="connsiteY16" fmla="*/ 395785 h 750626"/>
              <a:gd name="connsiteX17" fmla="*/ 34120 w 272955"/>
              <a:gd name="connsiteY17" fmla="*/ 348017 h 750626"/>
              <a:gd name="connsiteX18" fmla="*/ 143302 w 272955"/>
              <a:gd name="connsiteY18" fmla="*/ 409432 h 750626"/>
              <a:gd name="connsiteX19" fmla="*/ 191069 w 272955"/>
              <a:gd name="connsiteY19" fmla="*/ 191068 h 750626"/>
              <a:gd name="connsiteX20" fmla="*/ 88711 w 272955"/>
              <a:gd name="connsiteY20" fmla="*/ 191068 h 7506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72955" h="750626">
                <a:moveTo>
                  <a:pt x="88711" y="191068"/>
                </a:moveTo>
                <a:lnTo>
                  <a:pt x="136478" y="122829"/>
                </a:lnTo>
                <a:lnTo>
                  <a:pt x="184245" y="47767"/>
                </a:lnTo>
                <a:lnTo>
                  <a:pt x="259308" y="0"/>
                </a:lnTo>
                <a:lnTo>
                  <a:pt x="272955" y="88710"/>
                </a:lnTo>
                <a:lnTo>
                  <a:pt x="232012" y="197892"/>
                </a:lnTo>
                <a:lnTo>
                  <a:pt x="184245" y="286603"/>
                </a:lnTo>
                <a:lnTo>
                  <a:pt x="184245" y="348017"/>
                </a:lnTo>
                <a:lnTo>
                  <a:pt x="252484" y="375313"/>
                </a:lnTo>
                <a:lnTo>
                  <a:pt x="232012" y="498143"/>
                </a:lnTo>
                <a:lnTo>
                  <a:pt x="191069" y="648268"/>
                </a:lnTo>
                <a:lnTo>
                  <a:pt x="163773" y="702859"/>
                </a:lnTo>
                <a:lnTo>
                  <a:pt x="102358" y="702859"/>
                </a:lnTo>
                <a:lnTo>
                  <a:pt x="61415" y="750626"/>
                </a:lnTo>
                <a:lnTo>
                  <a:pt x="0" y="716507"/>
                </a:lnTo>
                <a:lnTo>
                  <a:pt x="54591" y="525438"/>
                </a:lnTo>
                <a:lnTo>
                  <a:pt x="27296" y="395785"/>
                </a:lnTo>
                <a:lnTo>
                  <a:pt x="34120" y="348017"/>
                </a:lnTo>
                <a:lnTo>
                  <a:pt x="143302" y="409432"/>
                </a:lnTo>
                <a:lnTo>
                  <a:pt x="191069" y="191068"/>
                </a:lnTo>
                <a:lnTo>
                  <a:pt x="88711" y="191068"/>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p:cNvSpPr txBox="1"/>
          <p:nvPr/>
        </p:nvSpPr>
        <p:spPr>
          <a:xfrm>
            <a:off x="3275856" y="3429000"/>
            <a:ext cx="792088" cy="369332"/>
          </a:xfrm>
          <a:prstGeom prst="rect">
            <a:avLst/>
          </a:prstGeom>
          <a:noFill/>
        </p:spPr>
        <p:txBody>
          <a:bodyPr wrap="square" rtlCol="0">
            <a:spAutoFit/>
          </a:bodyPr>
          <a:lstStyle/>
          <a:p>
            <a:r>
              <a:rPr lang="de-DE" b="1" dirty="0" smtClean="0">
                <a:solidFill>
                  <a:srgbClr val="FFC000"/>
                </a:solidFill>
                <a:effectLst>
                  <a:outerShdw blurRad="38100" dist="38100" dir="2700000" algn="tl">
                    <a:srgbClr val="000000">
                      <a:alpha val="43137"/>
                    </a:srgbClr>
                  </a:outerShdw>
                </a:effectLst>
              </a:rPr>
              <a:t>Rom</a:t>
            </a:r>
            <a:endParaRPr lang="en-GB" b="1" dirty="0">
              <a:solidFill>
                <a:srgbClr val="FFC000"/>
              </a:solidFill>
              <a:effectLst>
                <a:outerShdw blurRad="38100" dist="38100" dir="2700000" algn="tl">
                  <a:srgbClr val="000000">
                    <a:alpha val="43137"/>
                  </a:srgbClr>
                </a:outerShdw>
              </a:effectLst>
            </a:endParaRPr>
          </a:p>
        </p:txBody>
      </p:sp>
      <p:sp>
        <p:nvSpPr>
          <p:cNvPr id="22" name="Curved Down Arrow 21"/>
          <p:cNvSpPr/>
          <p:nvPr/>
        </p:nvSpPr>
        <p:spPr>
          <a:xfrm rot="1028752" flipH="1">
            <a:off x="2581830" y="2865667"/>
            <a:ext cx="5124294" cy="1013644"/>
          </a:xfrm>
          <a:prstGeom prst="curved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3" name="Curved Down Arrow 22"/>
          <p:cNvSpPr/>
          <p:nvPr/>
        </p:nvSpPr>
        <p:spPr>
          <a:xfrm rot="14665198">
            <a:off x="964645" y="3494806"/>
            <a:ext cx="2393841" cy="1013644"/>
          </a:xfrm>
          <a:prstGeom prst="curved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4" name="Down Arrow 23"/>
          <p:cNvSpPr/>
          <p:nvPr/>
        </p:nvSpPr>
        <p:spPr>
          <a:xfrm rot="20141263">
            <a:off x="2046765" y="1379553"/>
            <a:ext cx="538063" cy="87403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Curved Down Arrow 24"/>
          <p:cNvSpPr/>
          <p:nvPr/>
        </p:nvSpPr>
        <p:spPr>
          <a:xfrm rot="2346118" flipH="1">
            <a:off x="2435747" y="2497730"/>
            <a:ext cx="3385938" cy="1013644"/>
          </a:xfrm>
          <a:prstGeom prst="curved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6" name="Down Arrow 25"/>
          <p:cNvSpPr/>
          <p:nvPr/>
        </p:nvSpPr>
        <p:spPr>
          <a:xfrm rot="17491181">
            <a:off x="3408689" y="2049735"/>
            <a:ext cx="538063" cy="173544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Down Arrow 26"/>
          <p:cNvSpPr/>
          <p:nvPr/>
        </p:nvSpPr>
        <p:spPr>
          <a:xfrm rot="8978904">
            <a:off x="6537206" y="4091009"/>
            <a:ext cx="538063" cy="141915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Right Arrow 27"/>
          <p:cNvSpPr/>
          <p:nvPr/>
        </p:nvSpPr>
        <p:spPr>
          <a:xfrm rot="17452800">
            <a:off x="2483876" y="4111310"/>
            <a:ext cx="1675796" cy="754611"/>
          </a:xfrm>
          <a:prstGeom prst="rightArrow">
            <a:avLst/>
          </a:prstGeom>
          <a:solidFill>
            <a:srgbClr val="FFFF00">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Right Arrow 28"/>
          <p:cNvSpPr/>
          <p:nvPr/>
        </p:nvSpPr>
        <p:spPr>
          <a:xfrm rot="11290311">
            <a:off x="3922369" y="3498903"/>
            <a:ext cx="3653089" cy="754611"/>
          </a:xfrm>
          <a:prstGeom prst="rightArrow">
            <a:avLst/>
          </a:prstGeom>
          <a:solidFill>
            <a:srgbClr val="FFFF00">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Right Arrow 29"/>
          <p:cNvSpPr/>
          <p:nvPr/>
        </p:nvSpPr>
        <p:spPr>
          <a:xfrm rot="21043226">
            <a:off x="1308593" y="3398939"/>
            <a:ext cx="2078222" cy="754611"/>
          </a:xfrm>
          <a:prstGeom prst="rightArrow">
            <a:avLst/>
          </a:prstGeom>
          <a:solidFill>
            <a:srgbClr val="FFFF00">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Right Arrow 30"/>
          <p:cNvSpPr/>
          <p:nvPr/>
        </p:nvSpPr>
        <p:spPr>
          <a:xfrm rot="2996558">
            <a:off x="1826108" y="2145632"/>
            <a:ext cx="2078222" cy="754611"/>
          </a:xfrm>
          <a:prstGeom prst="rightArrow">
            <a:avLst/>
          </a:prstGeom>
          <a:solidFill>
            <a:srgbClr val="FFFF00">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Down Arrow 31"/>
          <p:cNvSpPr/>
          <p:nvPr/>
        </p:nvSpPr>
        <p:spPr>
          <a:xfrm rot="15227030">
            <a:off x="1594440" y="2561279"/>
            <a:ext cx="538063" cy="173544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Right Arrow 32"/>
          <p:cNvSpPr/>
          <p:nvPr/>
        </p:nvSpPr>
        <p:spPr>
          <a:xfrm rot="12823962">
            <a:off x="3644339" y="4626262"/>
            <a:ext cx="3244069" cy="754611"/>
          </a:xfrm>
          <a:prstGeom prst="rightArrow">
            <a:avLst/>
          </a:prstGeom>
          <a:solidFill>
            <a:srgbClr val="FFFF00">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xmlns="" val="377705030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2" fill="hold" grpId="0" nodeType="afterEffect">
                                  <p:stCondLst>
                                    <p:cond delay="500"/>
                                  </p:stCondLst>
                                  <p:childTnLst>
                                    <p:set>
                                      <p:cBhvr>
                                        <p:cTn id="6" dur="1" fill="hold">
                                          <p:stCondLst>
                                            <p:cond delay="0"/>
                                          </p:stCondLst>
                                        </p:cTn>
                                        <p:tgtEl>
                                          <p:spTgt spid="22"/>
                                        </p:tgtEl>
                                        <p:attrNameLst>
                                          <p:attrName>style.visibility</p:attrName>
                                        </p:attrNameLst>
                                      </p:cBhvr>
                                      <p:to>
                                        <p:strVal val="visible"/>
                                      </p:to>
                                    </p:set>
                                    <p:animEffect transition="in" filter="wipe(right)">
                                      <p:cBhvr>
                                        <p:cTn id="7" dur="1000"/>
                                        <p:tgtEl>
                                          <p:spTgt spid="22"/>
                                        </p:tgtEl>
                                      </p:cBhvr>
                                    </p:animEffect>
                                  </p:childTnLst>
                                </p:cTn>
                              </p:par>
                            </p:childTnLst>
                          </p:cTn>
                        </p:par>
                        <p:par>
                          <p:cTn id="8" fill="hold">
                            <p:stCondLst>
                              <p:cond delay="1500"/>
                            </p:stCondLst>
                            <p:childTnLst>
                              <p:par>
                                <p:cTn id="9" presetID="22" presetClass="entr" presetSubtype="4" fill="hold" grpId="0" nodeType="afterEffect">
                                  <p:stCondLst>
                                    <p:cond delay="500"/>
                                  </p:stCondLst>
                                  <p:childTnLst>
                                    <p:set>
                                      <p:cBhvr>
                                        <p:cTn id="10" dur="1" fill="hold">
                                          <p:stCondLst>
                                            <p:cond delay="0"/>
                                          </p:stCondLst>
                                        </p:cTn>
                                        <p:tgtEl>
                                          <p:spTgt spid="25"/>
                                        </p:tgtEl>
                                        <p:attrNameLst>
                                          <p:attrName>style.visibility</p:attrName>
                                        </p:attrNameLst>
                                      </p:cBhvr>
                                      <p:to>
                                        <p:strVal val="visible"/>
                                      </p:to>
                                    </p:set>
                                    <p:animEffect transition="in" filter="wipe(down)">
                                      <p:cBhvr>
                                        <p:cTn id="11" dur="1000"/>
                                        <p:tgtEl>
                                          <p:spTgt spid="25"/>
                                        </p:tgtEl>
                                      </p:cBhvr>
                                    </p:animEffect>
                                  </p:childTnLst>
                                </p:cTn>
                              </p:par>
                            </p:childTnLst>
                          </p:cTn>
                        </p:par>
                        <p:par>
                          <p:cTn id="12" fill="hold">
                            <p:stCondLst>
                              <p:cond delay="3000"/>
                            </p:stCondLst>
                            <p:childTnLst>
                              <p:par>
                                <p:cTn id="13" presetID="22" presetClass="entr" presetSubtype="4" fill="hold" grpId="0" nodeType="afterEffect">
                                  <p:stCondLst>
                                    <p:cond delay="500"/>
                                  </p:stCondLst>
                                  <p:childTnLst>
                                    <p:set>
                                      <p:cBhvr>
                                        <p:cTn id="14" dur="1" fill="hold">
                                          <p:stCondLst>
                                            <p:cond delay="0"/>
                                          </p:stCondLst>
                                        </p:cTn>
                                        <p:tgtEl>
                                          <p:spTgt spid="23"/>
                                        </p:tgtEl>
                                        <p:attrNameLst>
                                          <p:attrName>style.visibility</p:attrName>
                                        </p:attrNameLst>
                                      </p:cBhvr>
                                      <p:to>
                                        <p:strVal val="visible"/>
                                      </p:to>
                                    </p:set>
                                    <p:animEffect transition="in" filter="wipe(down)">
                                      <p:cBhvr>
                                        <p:cTn id="15" dur="1000"/>
                                        <p:tgtEl>
                                          <p:spTgt spid="23"/>
                                        </p:tgtEl>
                                      </p:cBhvr>
                                    </p:animEffect>
                                  </p:childTnLst>
                                </p:cTn>
                              </p:par>
                            </p:childTnLst>
                          </p:cTn>
                        </p:par>
                        <p:par>
                          <p:cTn id="16" fill="hold">
                            <p:stCondLst>
                              <p:cond delay="4500"/>
                            </p:stCondLst>
                            <p:childTnLst>
                              <p:par>
                                <p:cTn id="17" presetID="22" presetClass="entr" presetSubtype="1" fill="hold" grpId="0" nodeType="afterEffect">
                                  <p:stCondLst>
                                    <p:cond delay="500"/>
                                  </p:stCondLst>
                                  <p:childTnLst>
                                    <p:set>
                                      <p:cBhvr>
                                        <p:cTn id="18" dur="1" fill="hold">
                                          <p:stCondLst>
                                            <p:cond delay="0"/>
                                          </p:stCondLst>
                                        </p:cTn>
                                        <p:tgtEl>
                                          <p:spTgt spid="24"/>
                                        </p:tgtEl>
                                        <p:attrNameLst>
                                          <p:attrName>style.visibility</p:attrName>
                                        </p:attrNameLst>
                                      </p:cBhvr>
                                      <p:to>
                                        <p:strVal val="visible"/>
                                      </p:to>
                                    </p:set>
                                    <p:animEffect transition="in" filter="wipe(up)">
                                      <p:cBhvr>
                                        <p:cTn id="19" dur="1000"/>
                                        <p:tgtEl>
                                          <p:spTgt spid="24"/>
                                        </p:tgtEl>
                                      </p:cBhvr>
                                    </p:animEffect>
                                  </p:childTnLst>
                                </p:cTn>
                              </p:par>
                            </p:childTnLst>
                          </p:cTn>
                        </p:par>
                        <p:par>
                          <p:cTn id="20" fill="hold">
                            <p:stCondLst>
                              <p:cond delay="6000"/>
                            </p:stCondLst>
                            <p:childTnLst>
                              <p:par>
                                <p:cTn id="21" presetID="22" presetClass="entr" presetSubtype="8" fill="hold" grpId="0" nodeType="afterEffect">
                                  <p:stCondLst>
                                    <p:cond delay="500"/>
                                  </p:stCondLst>
                                  <p:childTnLst>
                                    <p:set>
                                      <p:cBhvr>
                                        <p:cTn id="22" dur="1" fill="hold">
                                          <p:stCondLst>
                                            <p:cond delay="0"/>
                                          </p:stCondLst>
                                        </p:cTn>
                                        <p:tgtEl>
                                          <p:spTgt spid="26"/>
                                        </p:tgtEl>
                                        <p:attrNameLst>
                                          <p:attrName>style.visibility</p:attrName>
                                        </p:attrNameLst>
                                      </p:cBhvr>
                                      <p:to>
                                        <p:strVal val="visible"/>
                                      </p:to>
                                    </p:set>
                                    <p:animEffect transition="in" filter="wipe(left)">
                                      <p:cBhvr>
                                        <p:cTn id="23" dur="1000"/>
                                        <p:tgtEl>
                                          <p:spTgt spid="26"/>
                                        </p:tgtEl>
                                      </p:cBhvr>
                                    </p:animEffect>
                                  </p:childTnLst>
                                </p:cTn>
                              </p:par>
                            </p:childTnLst>
                          </p:cTn>
                        </p:par>
                        <p:par>
                          <p:cTn id="24" fill="hold">
                            <p:stCondLst>
                              <p:cond delay="7500"/>
                            </p:stCondLst>
                            <p:childTnLst>
                              <p:par>
                                <p:cTn id="25" presetID="22" presetClass="entr" presetSubtype="4" fill="hold" grpId="0" nodeType="afterEffect">
                                  <p:stCondLst>
                                    <p:cond delay="500"/>
                                  </p:stCondLst>
                                  <p:childTnLst>
                                    <p:set>
                                      <p:cBhvr>
                                        <p:cTn id="26" dur="1" fill="hold">
                                          <p:stCondLst>
                                            <p:cond delay="0"/>
                                          </p:stCondLst>
                                        </p:cTn>
                                        <p:tgtEl>
                                          <p:spTgt spid="27"/>
                                        </p:tgtEl>
                                        <p:attrNameLst>
                                          <p:attrName>style.visibility</p:attrName>
                                        </p:attrNameLst>
                                      </p:cBhvr>
                                      <p:to>
                                        <p:strVal val="visible"/>
                                      </p:to>
                                    </p:set>
                                    <p:animEffect transition="in" filter="wipe(down)">
                                      <p:cBhvr>
                                        <p:cTn id="27" dur="1000"/>
                                        <p:tgtEl>
                                          <p:spTgt spid="27"/>
                                        </p:tgtEl>
                                      </p:cBhvr>
                                    </p:animEffect>
                                  </p:childTnLst>
                                </p:cTn>
                              </p:par>
                            </p:childTnLst>
                          </p:cTn>
                        </p:par>
                        <p:par>
                          <p:cTn id="28" fill="hold">
                            <p:stCondLst>
                              <p:cond delay="9000"/>
                            </p:stCondLst>
                            <p:childTnLst>
                              <p:par>
                                <p:cTn id="29" presetID="22" presetClass="entr" presetSubtype="8" fill="hold" grpId="0" nodeType="afterEffect">
                                  <p:stCondLst>
                                    <p:cond delay="0"/>
                                  </p:stCondLst>
                                  <p:childTnLst>
                                    <p:set>
                                      <p:cBhvr>
                                        <p:cTn id="30" dur="1" fill="hold">
                                          <p:stCondLst>
                                            <p:cond delay="0"/>
                                          </p:stCondLst>
                                        </p:cTn>
                                        <p:tgtEl>
                                          <p:spTgt spid="32"/>
                                        </p:tgtEl>
                                        <p:attrNameLst>
                                          <p:attrName>style.visibility</p:attrName>
                                        </p:attrNameLst>
                                      </p:cBhvr>
                                      <p:to>
                                        <p:strVal val="visible"/>
                                      </p:to>
                                    </p:set>
                                    <p:animEffect transition="in" filter="wipe(left)">
                                      <p:cBhvr>
                                        <p:cTn id="31" dur="1000"/>
                                        <p:tgtEl>
                                          <p:spTgt spid="32"/>
                                        </p:tgtEl>
                                      </p:cBhvr>
                                    </p:animEffect>
                                  </p:childTnLst>
                                </p:cTn>
                              </p:par>
                            </p:childTnLst>
                          </p:cTn>
                        </p:par>
                      </p:childTnLst>
                    </p:cTn>
                  </p:par>
                  <p:par>
                    <p:cTn id="32" fill="hold">
                      <p:stCondLst>
                        <p:cond delay="indefinite"/>
                      </p:stCondLst>
                      <p:childTnLst>
                        <p:par>
                          <p:cTn id="33" fill="hold">
                            <p:stCondLst>
                              <p:cond delay="0"/>
                            </p:stCondLst>
                            <p:childTnLst>
                              <p:par>
                                <p:cTn id="34" presetID="22" presetClass="entr" presetSubtype="4" fill="hold" grpId="0" nodeType="clickEffect">
                                  <p:stCondLst>
                                    <p:cond delay="0"/>
                                  </p:stCondLst>
                                  <p:childTnLst>
                                    <p:set>
                                      <p:cBhvr>
                                        <p:cTn id="35" dur="1" fill="hold">
                                          <p:stCondLst>
                                            <p:cond delay="0"/>
                                          </p:stCondLst>
                                        </p:cTn>
                                        <p:tgtEl>
                                          <p:spTgt spid="28"/>
                                        </p:tgtEl>
                                        <p:attrNameLst>
                                          <p:attrName>style.visibility</p:attrName>
                                        </p:attrNameLst>
                                      </p:cBhvr>
                                      <p:to>
                                        <p:strVal val="visible"/>
                                      </p:to>
                                    </p:set>
                                    <p:animEffect transition="in" filter="wipe(down)">
                                      <p:cBhvr>
                                        <p:cTn id="36" dur="2000"/>
                                        <p:tgtEl>
                                          <p:spTgt spid="28"/>
                                        </p:tgtEl>
                                      </p:cBhvr>
                                    </p:animEffect>
                                  </p:childTnLst>
                                </p:cTn>
                              </p:par>
                              <p:par>
                                <p:cTn id="37" presetID="22" presetClass="entr" presetSubtype="2" fill="hold" grpId="0" nodeType="withEffect">
                                  <p:stCondLst>
                                    <p:cond delay="0"/>
                                  </p:stCondLst>
                                  <p:childTnLst>
                                    <p:set>
                                      <p:cBhvr>
                                        <p:cTn id="38" dur="1" fill="hold">
                                          <p:stCondLst>
                                            <p:cond delay="0"/>
                                          </p:stCondLst>
                                        </p:cTn>
                                        <p:tgtEl>
                                          <p:spTgt spid="29"/>
                                        </p:tgtEl>
                                        <p:attrNameLst>
                                          <p:attrName>style.visibility</p:attrName>
                                        </p:attrNameLst>
                                      </p:cBhvr>
                                      <p:to>
                                        <p:strVal val="visible"/>
                                      </p:to>
                                    </p:set>
                                    <p:animEffect transition="in" filter="wipe(right)">
                                      <p:cBhvr>
                                        <p:cTn id="39" dur="2000"/>
                                        <p:tgtEl>
                                          <p:spTgt spid="29"/>
                                        </p:tgtEl>
                                      </p:cBhvr>
                                    </p:animEffect>
                                  </p:childTnLst>
                                </p:cTn>
                              </p:par>
                              <p:par>
                                <p:cTn id="40" presetID="22" presetClass="entr" presetSubtype="8" fill="hold" grpId="0" nodeType="withEffect">
                                  <p:stCondLst>
                                    <p:cond delay="0"/>
                                  </p:stCondLst>
                                  <p:childTnLst>
                                    <p:set>
                                      <p:cBhvr>
                                        <p:cTn id="41" dur="1" fill="hold">
                                          <p:stCondLst>
                                            <p:cond delay="0"/>
                                          </p:stCondLst>
                                        </p:cTn>
                                        <p:tgtEl>
                                          <p:spTgt spid="30"/>
                                        </p:tgtEl>
                                        <p:attrNameLst>
                                          <p:attrName>style.visibility</p:attrName>
                                        </p:attrNameLst>
                                      </p:cBhvr>
                                      <p:to>
                                        <p:strVal val="visible"/>
                                      </p:to>
                                    </p:set>
                                    <p:animEffect transition="in" filter="wipe(left)">
                                      <p:cBhvr>
                                        <p:cTn id="42" dur="2000"/>
                                        <p:tgtEl>
                                          <p:spTgt spid="30"/>
                                        </p:tgtEl>
                                      </p:cBhvr>
                                    </p:animEffect>
                                  </p:childTnLst>
                                </p:cTn>
                              </p:par>
                              <p:par>
                                <p:cTn id="43" presetID="22" presetClass="entr" presetSubtype="1" fill="hold" grpId="0" nodeType="withEffect">
                                  <p:stCondLst>
                                    <p:cond delay="0"/>
                                  </p:stCondLst>
                                  <p:childTnLst>
                                    <p:set>
                                      <p:cBhvr>
                                        <p:cTn id="44" dur="1" fill="hold">
                                          <p:stCondLst>
                                            <p:cond delay="0"/>
                                          </p:stCondLst>
                                        </p:cTn>
                                        <p:tgtEl>
                                          <p:spTgt spid="31"/>
                                        </p:tgtEl>
                                        <p:attrNameLst>
                                          <p:attrName>style.visibility</p:attrName>
                                        </p:attrNameLst>
                                      </p:cBhvr>
                                      <p:to>
                                        <p:strVal val="visible"/>
                                      </p:to>
                                    </p:set>
                                    <p:animEffect transition="in" filter="wipe(up)">
                                      <p:cBhvr>
                                        <p:cTn id="45" dur="2000"/>
                                        <p:tgtEl>
                                          <p:spTgt spid="31"/>
                                        </p:tgtEl>
                                      </p:cBhvr>
                                    </p:animEffect>
                                  </p:childTnLst>
                                </p:cTn>
                              </p:par>
                              <p:par>
                                <p:cTn id="46" presetID="22" presetClass="entr" presetSubtype="2" fill="hold" grpId="0" nodeType="withEffect">
                                  <p:stCondLst>
                                    <p:cond delay="0"/>
                                  </p:stCondLst>
                                  <p:childTnLst>
                                    <p:set>
                                      <p:cBhvr>
                                        <p:cTn id="47" dur="1" fill="hold">
                                          <p:stCondLst>
                                            <p:cond delay="0"/>
                                          </p:stCondLst>
                                        </p:cTn>
                                        <p:tgtEl>
                                          <p:spTgt spid="33"/>
                                        </p:tgtEl>
                                        <p:attrNameLst>
                                          <p:attrName>style.visibility</p:attrName>
                                        </p:attrNameLst>
                                      </p:cBhvr>
                                      <p:to>
                                        <p:strVal val="visible"/>
                                      </p:to>
                                    </p:set>
                                    <p:animEffect transition="in" filter="wipe(right)">
                                      <p:cBhvr>
                                        <p:cTn id="48" dur="2000"/>
                                        <p:tgtEl>
                                          <p:spTgt spid="3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P spid="24" grpId="0" animBg="1"/>
      <p:bldP spid="25" grpId="0" animBg="1"/>
      <p:bldP spid="26" grpId="0" animBg="1"/>
      <p:bldP spid="27" grpId="0" animBg="1"/>
      <p:bldP spid="28" grpId="0" animBg="1"/>
      <p:bldP spid="29" grpId="0" animBg="1"/>
      <p:bldP spid="30" grpId="0" animBg="1"/>
      <p:bldP spid="31" grpId="0" animBg="1"/>
      <p:bldP spid="32" grpId="0" animBg="1"/>
      <p:bldP spid="33" grpId="0" animBg="1"/>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xmlns="" val="0"/>
              </a:ext>
            </a:extLst>
          </a:blip>
          <a:stretch>
            <a:fillRect/>
          </a:stretch>
        </p:blipFill>
        <p:spPr>
          <a:xfrm>
            <a:off x="111387" y="65219"/>
            <a:ext cx="8277037" cy="6748157"/>
          </a:xfrm>
        </p:spPr>
      </p:pic>
      <p:sp>
        <p:nvSpPr>
          <p:cNvPr id="7" name="Freeform 6"/>
          <p:cNvSpPr/>
          <p:nvPr/>
        </p:nvSpPr>
        <p:spPr>
          <a:xfrm>
            <a:off x="2770496" y="2688609"/>
            <a:ext cx="1678674" cy="2006221"/>
          </a:xfrm>
          <a:custGeom>
            <a:avLst/>
            <a:gdLst>
              <a:gd name="connsiteX0" fmla="*/ 805217 w 1678674"/>
              <a:gd name="connsiteY0" fmla="*/ 1003110 h 2006221"/>
              <a:gd name="connsiteX1" fmla="*/ 661916 w 1678674"/>
              <a:gd name="connsiteY1" fmla="*/ 873457 h 2006221"/>
              <a:gd name="connsiteX2" fmla="*/ 580029 w 1678674"/>
              <a:gd name="connsiteY2" fmla="*/ 716507 h 2006221"/>
              <a:gd name="connsiteX3" fmla="*/ 580029 w 1678674"/>
              <a:gd name="connsiteY3" fmla="*/ 614149 h 2006221"/>
              <a:gd name="connsiteX4" fmla="*/ 539086 w 1678674"/>
              <a:gd name="connsiteY4" fmla="*/ 532263 h 2006221"/>
              <a:gd name="connsiteX5" fmla="*/ 457200 w 1678674"/>
              <a:gd name="connsiteY5" fmla="*/ 450376 h 2006221"/>
              <a:gd name="connsiteX6" fmla="*/ 368489 w 1678674"/>
              <a:gd name="connsiteY6" fmla="*/ 443552 h 2006221"/>
              <a:gd name="connsiteX7" fmla="*/ 307074 w 1678674"/>
              <a:gd name="connsiteY7" fmla="*/ 511791 h 2006221"/>
              <a:gd name="connsiteX8" fmla="*/ 197892 w 1678674"/>
              <a:gd name="connsiteY8" fmla="*/ 580030 h 2006221"/>
              <a:gd name="connsiteX9" fmla="*/ 122829 w 1678674"/>
              <a:gd name="connsiteY9" fmla="*/ 607325 h 2006221"/>
              <a:gd name="connsiteX10" fmla="*/ 0 w 1678674"/>
              <a:gd name="connsiteY10" fmla="*/ 320722 h 2006221"/>
              <a:gd name="connsiteX11" fmla="*/ 88710 w 1678674"/>
              <a:gd name="connsiteY11" fmla="*/ 116006 h 2006221"/>
              <a:gd name="connsiteX12" fmla="*/ 348017 w 1678674"/>
              <a:gd name="connsiteY12" fmla="*/ 20472 h 2006221"/>
              <a:gd name="connsiteX13" fmla="*/ 696035 w 1678674"/>
              <a:gd name="connsiteY13" fmla="*/ 0 h 2006221"/>
              <a:gd name="connsiteX14" fmla="*/ 928047 w 1678674"/>
              <a:gd name="connsiteY14" fmla="*/ 6824 h 2006221"/>
              <a:gd name="connsiteX15" fmla="*/ 1057701 w 1678674"/>
              <a:gd name="connsiteY15" fmla="*/ 211540 h 2006221"/>
              <a:gd name="connsiteX16" fmla="*/ 1044053 w 1678674"/>
              <a:gd name="connsiteY16" fmla="*/ 286603 h 2006221"/>
              <a:gd name="connsiteX17" fmla="*/ 893928 w 1678674"/>
              <a:gd name="connsiteY17" fmla="*/ 293427 h 2006221"/>
              <a:gd name="connsiteX18" fmla="*/ 839337 w 1678674"/>
              <a:gd name="connsiteY18" fmla="*/ 327546 h 2006221"/>
              <a:gd name="connsiteX19" fmla="*/ 880280 w 1678674"/>
              <a:gd name="connsiteY19" fmla="*/ 491319 h 2006221"/>
              <a:gd name="connsiteX20" fmla="*/ 900752 w 1678674"/>
              <a:gd name="connsiteY20" fmla="*/ 552734 h 2006221"/>
              <a:gd name="connsiteX21" fmla="*/ 934871 w 1678674"/>
              <a:gd name="connsiteY21" fmla="*/ 607325 h 2006221"/>
              <a:gd name="connsiteX22" fmla="*/ 1037229 w 1678674"/>
              <a:gd name="connsiteY22" fmla="*/ 696036 h 2006221"/>
              <a:gd name="connsiteX23" fmla="*/ 1078173 w 1678674"/>
              <a:gd name="connsiteY23" fmla="*/ 880281 h 2006221"/>
              <a:gd name="connsiteX24" fmla="*/ 1214650 w 1678674"/>
              <a:gd name="connsiteY24" fmla="*/ 1016758 h 2006221"/>
              <a:gd name="connsiteX25" fmla="*/ 1378423 w 1678674"/>
              <a:gd name="connsiteY25" fmla="*/ 1023582 h 2006221"/>
              <a:gd name="connsiteX26" fmla="*/ 1323832 w 1678674"/>
              <a:gd name="connsiteY26" fmla="*/ 1112292 h 2006221"/>
              <a:gd name="connsiteX27" fmla="*/ 1542197 w 1678674"/>
              <a:gd name="connsiteY27" fmla="*/ 1187355 h 2006221"/>
              <a:gd name="connsiteX28" fmla="*/ 1651379 w 1678674"/>
              <a:gd name="connsiteY28" fmla="*/ 1289713 h 2006221"/>
              <a:gd name="connsiteX29" fmla="*/ 1678674 w 1678674"/>
              <a:gd name="connsiteY29" fmla="*/ 1433015 h 2006221"/>
              <a:gd name="connsiteX30" fmla="*/ 1678674 w 1678674"/>
              <a:gd name="connsiteY30" fmla="*/ 1433015 h 2006221"/>
              <a:gd name="connsiteX31" fmla="*/ 1569492 w 1678674"/>
              <a:gd name="connsiteY31" fmla="*/ 1317009 h 2006221"/>
              <a:gd name="connsiteX32" fmla="*/ 1542197 w 1678674"/>
              <a:gd name="connsiteY32" fmla="*/ 1289713 h 2006221"/>
              <a:gd name="connsiteX33" fmla="*/ 1487605 w 1678674"/>
              <a:gd name="connsiteY33" fmla="*/ 1289713 h 2006221"/>
              <a:gd name="connsiteX34" fmla="*/ 1433014 w 1678674"/>
              <a:gd name="connsiteY34" fmla="*/ 1330657 h 2006221"/>
              <a:gd name="connsiteX35" fmla="*/ 1433014 w 1678674"/>
              <a:gd name="connsiteY35" fmla="*/ 1405719 h 2006221"/>
              <a:gd name="connsiteX36" fmla="*/ 1392071 w 1678674"/>
              <a:gd name="connsiteY36" fmla="*/ 1426191 h 2006221"/>
              <a:gd name="connsiteX37" fmla="*/ 1501253 w 1678674"/>
              <a:gd name="connsiteY37" fmla="*/ 1514901 h 2006221"/>
              <a:gd name="connsiteX38" fmla="*/ 1480782 w 1678674"/>
              <a:gd name="connsiteY38" fmla="*/ 1576316 h 2006221"/>
              <a:gd name="connsiteX39" fmla="*/ 1398895 w 1678674"/>
              <a:gd name="connsiteY39" fmla="*/ 1596788 h 2006221"/>
              <a:gd name="connsiteX40" fmla="*/ 1371600 w 1678674"/>
              <a:gd name="connsiteY40" fmla="*/ 1665027 h 2006221"/>
              <a:gd name="connsiteX41" fmla="*/ 1337480 w 1678674"/>
              <a:gd name="connsiteY41" fmla="*/ 1740090 h 2006221"/>
              <a:gd name="connsiteX42" fmla="*/ 1248770 w 1678674"/>
              <a:gd name="connsiteY42" fmla="*/ 1828800 h 2006221"/>
              <a:gd name="connsiteX43" fmla="*/ 1187355 w 1678674"/>
              <a:gd name="connsiteY43" fmla="*/ 1815152 h 2006221"/>
              <a:gd name="connsiteX44" fmla="*/ 1187355 w 1678674"/>
              <a:gd name="connsiteY44" fmla="*/ 1958454 h 2006221"/>
              <a:gd name="connsiteX45" fmla="*/ 1146411 w 1678674"/>
              <a:gd name="connsiteY45" fmla="*/ 2006221 h 2006221"/>
              <a:gd name="connsiteX46" fmla="*/ 1084997 w 1678674"/>
              <a:gd name="connsiteY46" fmla="*/ 1972101 h 2006221"/>
              <a:gd name="connsiteX47" fmla="*/ 1023582 w 1678674"/>
              <a:gd name="connsiteY47" fmla="*/ 1903863 h 2006221"/>
              <a:gd name="connsiteX48" fmla="*/ 934871 w 1678674"/>
              <a:gd name="connsiteY48" fmla="*/ 1856095 h 2006221"/>
              <a:gd name="connsiteX49" fmla="*/ 812041 w 1678674"/>
              <a:gd name="connsiteY49" fmla="*/ 1787857 h 2006221"/>
              <a:gd name="connsiteX50" fmla="*/ 791570 w 1678674"/>
              <a:gd name="connsiteY50" fmla="*/ 1740090 h 2006221"/>
              <a:gd name="connsiteX51" fmla="*/ 825689 w 1678674"/>
              <a:gd name="connsiteY51" fmla="*/ 1685498 h 2006221"/>
              <a:gd name="connsiteX52" fmla="*/ 928047 w 1678674"/>
              <a:gd name="connsiteY52" fmla="*/ 1726442 h 2006221"/>
              <a:gd name="connsiteX53" fmla="*/ 1078173 w 1678674"/>
              <a:gd name="connsiteY53" fmla="*/ 1746913 h 2006221"/>
              <a:gd name="connsiteX54" fmla="*/ 1194179 w 1678674"/>
              <a:gd name="connsiteY54" fmla="*/ 1733266 h 2006221"/>
              <a:gd name="connsiteX55" fmla="*/ 1310185 w 1678674"/>
              <a:gd name="connsiteY55" fmla="*/ 1678675 h 2006221"/>
              <a:gd name="connsiteX56" fmla="*/ 1371600 w 1678674"/>
              <a:gd name="connsiteY56" fmla="*/ 1610436 h 2006221"/>
              <a:gd name="connsiteX57" fmla="*/ 1337480 w 1678674"/>
              <a:gd name="connsiteY57" fmla="*/ 1521725 h 2006221"/>
              <a:gd name="connsiteX58" fmla="*/ 1310185 w 1678674"/>
              <a:gd name="connsiteY58" fmla="*/ 1405719 h 2006221"/>
              <a:gd name="connsiteX59" fmla="*/ 1221474 w 1678674"/>
              <a:gd name="connsiteY59" fmla="*/ 1330657 h 2006221"/>
              <a:gd name="connsiteX60" fmla="*/ 1091820 w 1678674"/>
              <a:gd name="connsiteY60" fmla="*/ 1221475 h 2006221"/>
              <a:gd name="connsiteX61" fmla="*/ 989462 w 1678674"/>
              <a:gd name="connsiteY61" fmla="*/ 1119116 h 2006221"/>
              <a:gd name="connsiteX62" fmla="*/ 805217 w 1678674"/>
              <a:gd name="connsiteY62" fmla="*/ 1003110 h 2006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Lst>
            <a:rect l="l" t="t" r="r" b="b"/>
            <a:pathLst>
              <a:path w="1678674" h="2006221">
                <a:moveTo>
                  <a:pt x="805217" y="1003110"/>
                </a:moveTo>
                <a:lnTo>
                  <a:pt x="661916" y="873457"/>
                </a:lnTo>
                <a:lnTo>
                  <a:pt x="580029" y="716507"/>
                </a:lnTo>
                <a:lnTo>
                  <a:pt x="580029" y="614149"/>
                </a:lnTo>
                <a:lnTo>
                  <a:pt x="539086" y="532263"/>
                </a:lnTo>
                <a:lnTo>
                  <a:pt x="457200" y="450376"/>
                </a:lnTo>
                <a:lnTo>
                  <a:pt x="368489" y="443552"/>
                </a:lnTo>
                <a:lnTo>
                  <a:pt x="307074" y="511791"/>
                </a:lnTo>
                <a:lnTo>
                  <a:pt x="197892" y="580030"/>
                </a:lnTo>
                <a:lnTo>
                  <a:pt x="122829" y="607325"/>
                </a:lnTo>
                <a:lnTo>
                  <a:pt x="0" y="320722"/>
                </a:lnTo>
                <a:lnTo>
                  <a:pt x="88710" y="116006"/>
                </a:lnTo>
                <a:lnTo>
                  <a:pt x="348017" y="20472"/>
                </a:lnTo>
                <a:lnTo>
                  <a:pt x="696035" y="0"/>
                </a:lnTo>
                <a:lnTo>
                  <a:pt x="928047" y="6824"/>
                </a:lnTo>
                <a:lnTo>
                  <a:pt x="1057701" y="211540"/>
                </a:lnTo>
                <a:lnTo>
                  <a:pt x="1044053" y="286603"/>
                </a:lnTo>
                <a:lnTo>
                  <a:pt x="893928" y="293427"/>
                </a:lnTo>
                <a:lnTo>
                  <a:pt x="839337" y="327546"/>
                </a:lnTo>
                <a:lnTo>
                  <a:pt x="880280" y="491319"/>
                </a:lnTo>
                <a:lnTo>
                  <a:pt x="900752" y="552734"/>
                </a:lnTo>
                <a:lnTo>
                  <a:pt x="934871" y="607325"/>
                </a:lnTo>
                <a:lnTo>
                  <a:pt x="1037229" y="696036"/>
                </a:lnTo>
                <a:lnTo>
                  <a:pt x="1078173" y="880281"/>
                </a:lnTo>
                <a:lnTo>
                  <a:pt x="1214650" y="1016758"/>
                </a:lnTo>
                <a:lnTo>
                  <a:pt x="1378423" y="1023582"/>
                </a:lnTo>
                <a:lnTo>
                  <a:pt x="1323832" y="1112292"/>
                </a:lnTo>
                <a:lnTo>
                  <a:pt x="1542197" y="1187355"/>
                </a:lnTo>
                <a:lnTo>
                  <a:pt x="1651379" y="1289713"/>
                </a:lnTo>
                <a:lnTo>
                  <a:pt x="1678674" y="1433015"/>
                </a:lnTo>
                <a:lnTo>
                  <a:pt x="1678674" y="1433015"/>
                </a:lnTo>
                <a:lnTo>
                  <a:pt x="1569492" y="1317009"/>
                </a:lnTo>
                <a:lnTo>
                  <a:pt x="1542197" y="1289713"/>
                </a:lnTo>
                <a:lnTo>
                  <a:pt x="1487605" y="1289713"/>
                </a:lnTo>
                <a:lnTo>
                  <a:pt x="1433014" y="1330657"/>
                </a:lnTo>
                <a:lnTo>
                  <a:pt x="1433014" y="1405719"/>
                </a:lnTo>
                <a:lnTo>
                  <a:pt x="1392071" y="1426191"/>
                </a:lnTo>
                <a:lnTo>
                  <a:pt x="1501253" y="1514901"/>
                </a:lnTo>
                <a:lnTo>
                  <a:pt x="1480782" y="1576316"/>
                </a:lnTo>
                <a:lnTo>
                  <a:pt x="1398895" y="1596788"/>
                </a:lnTo>
                <a:lnTo>
                  <a:pt x="1371600" y="1665027"/>
                </a:lnTo>
                <a:lnTo>
                  <a:pt x="1337480" y="1740090"/>
                </a:lnTo>
                <a:lnTo>
                  <a:pt x="1248770" y="1828800"/>
                </a:lnTo>
                <a:lnTo>
                  <a:pt x="1187355" y="1815152"/>
                </a:lnTo>
                <a:lnTo>
                  <a:pt x="1187355" y="1958454"/>
                </a:lnTo>
                <a:lnTo>
                  <a:pt x="1146411" y="2006221"/>
                </a:lnTo>
                <a:lnTo>
                  <a:pt x="1084997" y="1972101"/>
                </a:lnTo>
                <a:lnTo>
                  <a:pt x="1023582" y="1903863"/>
                </a:lnTo>
                <a:lnTo>
                  <a:pt x="934871" y="1856095"/>
                </a:lnTo>
                <a:lnTo>
                  <a:pt x="812041" y="1787857"/>
                </a:lnTo>
                <a:lnTo>
                  <a:pt x="791570" y="1740090"/>
                </a:lnTo>
                <a:lnTo>
                  <a:pt x="825689" y="1685498"/>
                </a:lnTo>
                <a:lnTo>
                  <a:pt x="928047" y="1726442"/>
                </a:lnTo>
                <a:lnTo>
                  <a:pt x="1078173" y="1746913"/>
                </a:lnTo>
                <a:lnTo>
                  <a:pt x="1194179" y="1733266"/>
                </a:lnTo>
                <a:lnTo>
                  <a:pt x="1310185" y="1678675"/>
                </a:lnTo>
                <a:lnTo>
                  <a:pt x="1371600" y="1610436"/>
                </a:lnTo>
                <a:lnTo>
                  <a:pt x="1337480" y="1521725"/>
                </a:lnTo>
                <a:lnTo>
                  <a:pt x="1310185" y="1405719"/>
                </a:lnTo>
                <a:lnTo>
                  <a:pt x="1221474" y="1330657"/>
                </a:lnTo>
                <a:lnTo>
                  <a:pt x="1091820" y="1221475"/>
                </a:lnTo>
                <a:lnTo>
                  <a:pt x="989462" y="1119116"/>
                </a:lnTo>
                <a:lnTo>
                  <a:pt x="805217" y="1003110"/>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Freeform 7"/>
          <p:cNvSpPr/>
          <p:nvPr/>
        </p:nvSpPr>
        <p:spPr>
          <a:xfrm>
            <a:off x="409433" y="1665027"/>
            <a:ext cx="2415654" cy="2586251"/>
          </a:xfrm>
          <a:custGeom>
            <a:avLst/>
            <a:gdLst>
              <a:gd name="connsiteX0" fmla="*/ 2415654 w 2415654"/>
              <a:gd name="connsiteY0" fmla="*/ 1678674 h 2586251"/>
              <a:gd name="connsiteX1" fmla="*/ 2231409 w 2415654"/>
              <a:gd name="connsiteY1" fmla="*/ 1610436 h 2586251"/>
              <a:gd name="connsiteX2" fmla="*/ 2053988 w 2415654"/>
              <a:gd name="connsiteY2" fmla="*/ 1542197 h 2586251"/>
              <a:gd name="connsiteX3" fmla="*/ 1931158 w 2415654"/>
              <a:gd name="connsiteY3" fmla="*/ 1637731 h 2586251"/>
              <a:gd name="connsiteX4" fmla="*/ 1910686 w 2415654"/>
              <a:gd name="connsiteY4" fmla="*/ 1794680 h 2586251"/>
              <a:gd name="connsiteX5" fmla="*/ 1856095 w 2415654"/>
              <a:gd name="connsiteY5" fmla="*/ 1869743 h 2586251"/>
              <a:gd name="connsiteX6" fmla="*/ 1692322 w 2415654"/>
              <a:gd name="connsiteY6" fmla="*/ 1903863 h 2586251"/>
              <a:gd name="connsiteX7" fmla="*/ 1535373 w 2415654"/>
              <a:gd name="connsiteY7" fmla="*/ 1965277 h 2586251"/>
              <a:gd name="connsiteX8" fmla="*/ 1337480 w 2415654"/>
              <a:gd name="connsiteY8" fmla="*/ 2129051 h 2586251"/>
              <a:gd name="connsiteX9" fmla="*/ 1337480 w 2415654"/>
              <a:gd name="connsiteY9" fmla="*/ 2129051 h 2586251"/>
              <a:gd name="connsiteX10" fmla="*/ 1364776 w 2415654"/>
              <a:gd name="connsiteY10" fmla="*/ 2340591 h 2586251"/>
              <a:gd name="connsiteX11" fmla="*/ 1228298 w 2415654"/>
              <a:gd name="connsiteY11" fmla="*/ 2381534 h 2586251"/>
              <a:gd name="connsiteX12" fmla="*/ 1153236 w 2415654"/>
              <a:gd name="connsiteY12" fmla="*/ 2477069 h 2586251"/>
              <a:gd name="connsiteX13" fmla="*/ 1023582 w 2415654"/>
              <a:gd name="connsiteY13" fmla="*/ 2490716 h 2586251"/>
              <a:gd name="connsiteX14" fmla="*/ 975815 w 2415654"/>
              <a:gd name="connsiteY14" fmla="*/ 2586251 h 2586251"/>
              <a:gd name="connsiteX15" fmla="*/ 975815 w 2415654"/>
              <a:gd name="connsiteY15" fmla="*/ 2586251 h 2586251"/>
              <a:gd name="connsiteX16" fmla="*/ 859809 w 2415654"/>
              <a:gd name="connsiteY16" fmla="*/ 2579427 h 2586251"/>
              <a:gd name="connsiteX17" fmla="*/ 757451 w 2415654"/>
              <a:gd name="connsiteY17" fmla="*/ 2531660 h 2586251"/>
              <a:gd name="connsiteX18" fmla="*/ 614149 w 2415654"/>
              <a:gd name="connsiteY18" fmla="*/ 2497540 h 2586251"/>
              <a:gd name="connsiteX19" fmla="*/ 552734 w 2415654"/>
              <a:gd name="connsiteY19" fmla="*/ 2497540 h 2586251"/>
              <a:gd name="connsiteX20" fmla="*/ 491319 w 2415654"/>
              <a:gd name="connsiteY20" fmla="*/ 2538483 h 2586251"/>
              <a:gd name="connsiteX21" fmla="*/ 409433 w 2415654"/>
              <a:gd name="connsiteY21" fmla="*/ 2579427 h 2586251"/>
              <a:gd name="connsiteX22" fmla="*/ 409433 w 2415654"/>
              <a:gd name="connsiteY22" fmla="*/ 2579427 h 2586251"/>
              <a:gd name="connsiteX23" fmla="*/ 327546 w 2415654"/>
              <a:gd name="connsiteY23" fmla="*/ 2531660 h 2586251"/>
              <a:gd name="connsiteX24" fmla="*/ 334370 w 2415654"/>
              <a:gd name="connsiteY24" fmla="*/ 2436125 h 2586251"/>
              <a:gd name="connsiteX25" fmla="*/ 313898 w 2415654"/>
              <a:gd name="connsiteY25" fmla="*/ 2333767 h 2586251"/>
              <a:gd name="connsiteX26" fmla="*/ 170597 w 2415654"/>
              <a:gd name="connsiteY26" fmla="*/ 2265528 h 2586251"/>
              <a:gd name="connsiteX27" fmla="*/ 88710 w 2415654"/>
              <a:gd name="connsiteY27" fmla="*/ 2251880 h 2586251"/>
              <a:gd name="connsiteX28" fmla="*/ 0 w 2415654"/>
              <a:gd name="connsiteY28" fmla="*/ 2224585 h 2586251"/>
              <a:gd name="connsiteX29" fmla="*/ 88710 w 2415654"/>
              <a:gd name="connsiteY29" fmla="*/ 2094931 h 2586251"/>
              <a:gd name="connsiteX30" fmla="*/ 95534 w 2415654"/>
              <a:gd name="connsiteY30" fmla="*/ 1999397 h 2586251"/>
              <a:gd name="connsiteX31" fmla="*/ 95534 w 2415654"/>
              <a:gd name="connsiteY31" fmla="*/ 1999397 h 2586251"/>
              <a:gd name="connsiteX32" fmla="*/ 75063 w 2415654"/>
              <a:gd name="connsiteY32" fmla="*/ 1965277 h 2586251"/>
              <a:gd name="connsiteX33" fmla="*/ 54591 w 2415654"/>
              <a:gd name="connsiteY33" fmla="*/ 1897039 h 2586251"/>
              <a:gd name="connsiteX34" fmla="*/ 27295 w 2415654"/>
              <a:gd name="connsiteY34" fmla="*/ 1890215 h 2586251"/>
              <a:gd name="connsiteX35" fmla="*/ 143301 w 2415654"/>
              <a:gd name="connsiteY35" fmla="*/ 1712794 h 2586251"/>
              <a:gd name="connsiteX36" fmla="*/ 293427 w 2415654"/>
              <a:gd name="connsiteY36" fmla="*/ 1542197 h 2586251"/>
              <a:gd name="connsiteX37" fmla="*/ 286603 w 2415654"/>
              <a:gd name="connsiteY37" fmla="*/ 1357952 h 2586251"/>
              <a:gd name="connsiteX38" fmla="*/ 348018 w 2415654"/>
              <a:gd name="connsiteY38" fmla="*/ 1255594 h 2586251"/>
              <a:gd name="connsiteX39" fmla="*/ 348018 w 2415654"/>
              <a:gd name="connsiteY39" fmla="*/ 1105469 h 2586251"/>
              <a:gd name="connsiteX40" fmla="*/ 423080 w 2415654"/>
              <a:gd name="connsiteY40" fmla="*/ 1078173 h 2586251"/>
              <a:gd name="connsiteX41" fmla="*/ 532263 w 2415654"/>
              <a:gd name="connsiteY41" fmla="*/ 1064525 h 2586251"/>
              <a:gd name="connsiteX42" fmla="*/ 750627 w 2415654"/>
              <a:gd name="connsiteY42" fmla="*/ 1187355 h 2586251"/>
              <a:gd name="connsiteX43" fmla="*/ 866633 w 2415654"/>
              <a:gd name="connsiteY43" fmla="*/ 1255594 h 2586251"/>
              <a:gd name="connsiteX44" fmla="*/ 1023582 w 2415654"/>
              <a:gd name="connsiteY44" fmla="*/ 1310185 h 2586251"/>
              <a:gd name="connsiteX45" fmla="*/ 1139588 w 2415654"/>
              <a:gd name="connsiteY45" fmla="*/ 1337480 h 2586251"/>
              <a:gd name="connsiteX46" fmla="*/ 1241946 w 2415654"/>
              <a:gd name="connsiteY46" fmla="*/ 1385248 h 2586251"/>
              <a:gd name="connsiteX47" fmla="*/ 1351128 w 2415654"/>
              <a:gd name="connsiteY47" fmla="*/ 1385248 h 2586251"/>
              <a:gd name="connsiteX48" fmla="*/ 1412543 w 2415654"/>
              <a:gd name="connsiteY48" fmla="*/ 1276066 h 2586251"/>
              <a:gd name="connsiteX49" fmla="*/ 1514901 w 2415654"/>
              <a:gd name="connsiteY49" fmla="*/ 1050877 h 2586251"/>
              <a:gd name="connsiteX50" fmla="*/ 1542197 w 2415654"/>
              <a:gd name="connsiteY50" fmla="*/ 907576 h 2586251"/>
              <a:gd name="connsiteX51" fmla="*/ 1473958 w 2415654"/>
              <a:gd name="connsiteY51" fmla="*/ 825689 h 2586251"/>
              <a:gd name="connsiteX52" fmla="*/ 1439839 w 2415654"/>
              <a:gd name="connsiteY52" fmla="*/ 743803 h 2586251"/>
              <a:gd name="connsiteX53" fmla="*/ 1467134 w 2415654"/>
              <a:gd name="connsiteY53" fmla="*/ 675564 h 2586251"/>
              <a:gd name="connsiteX54" fmla="*/ 1378424 w 2415654"/>
              <a:gd name="connsiteY54" fmla="*/ 566382 h 2586251"/>
              <a:gd name="connsiteX55" fmla="*/ 1269242 w 2415654"/>
              <a:gd name="connsiteY55" fmla="*/ 484495 h 2586251"/>
              <a:gd name="connsiteX56" fmla="*/ 1194179 w 2415654"/>
              <a:gd name="connsiteY56" fmla="*/ 436728 h 2586251"/>
              <a:gd name="connsiteX57" fmla="*/ 1207827 w 2415654"/>
              <a:gd name="connsiteY57" fmla="*/ 354842 h 2586251"/>
              <a:gd name="connsiteX58" fmla="*/ 1269242 w 2415654"/>
              <a:gd name="connsiteY58" fmla="*/ 327546 h 2586251"/>
              <a:gd name="connsiteX59" fmla="*/ 1385248 w 2415654"/>
              <a:gd name="connsiteY59" fmla="*/ 334370 h 2586251"/>
              <a:gd name="connsiteX60" fmla="*/ 1467134 w 2415654"/>
              <a:gd name="connsiteY60" fmla="*/ 361666 h 2586251"/>
              <a:gd name="connsiteX61" fmla="*/ 1467134 w 2415654"/>
              <a:gd name="connsiteY61" fmla="*/ 361666 h 2586251"/>
              <a:gd name="connsiteX62" fmla="*/ 1678674 w 2415654"/>
              <a:gd name="connsiteY62" fmla="*/ 450376 h 2586251"/>
              <a:gd name="connsiteX63" fmla="*/ 1624083 w 2415654"/>
              <a:gd name="connsiteY63" fmla="*/ 293427 h 2586251"/>
              <a:gd name="connsiteX64" fmla="*/ 1617260 w 2415654"/>
              <a:gd name="connsiteY64" fmla="*/ 245660 h 2586251"/>
              <a:gd name="connsiteX65" fmla="*/ 1617260 w 2415654"/>
              <a:gd name="connsiteY65" fmla="*/ 245660 h 2586251"/>
              <a:gd name="connsiteX66" fmla="*/ 1719618 w 2415654"/>
              <a:gd name="connsiteY66" fmla="*/ 313898 h 2586251"/>
              <a:gd name="connsiteX67" fmla="*/ 1828800 w 2415654"/>
              <a:gd name="connsiteY67" fmla="*/ 348018 h 2586251"/>
              <a:gd name="connsiteX68" fmla="*/ 1999397 w 2415654"/>
              <a:gd name="connsiteY68" fmla="*/ 272955 h 2586251"/>
              <a:gd name="connsiteX69" fmla="*/ 2047164 w 2415654"/>
              <a:gd name="connsiteY69" fmla="*/ 218364 h 2586251"/>
              <a:gd name="connsiteX70" fmla="*/ 2094931 w 2415654"/>
              <a:gd name="connsiteY70" fmla="*/ 122830 h 2586251"/>
              <a:gd name="connsiteX71" fmla="*/ 2292824 w 2415654"/>
              <a:gd name="connsiteY71" fmla="*/ 61415 h 2586251"/>
              <a:gd name="connsiteX72" fmla="*/ 2415654 w 2415654"/>
              <a:gd name="connsiteY72" fmla="*/ 0 h 25862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2415654" h="2586251">
                <a:moveTo>
                  <a:pt x="2415654" y="1678674"/>
                </a:moveTo>
                <a:lnTo>
                  <a:pt x="2231409" y="1610436"/>
                </a:lnTo>
                <a:lnTo>
                  <a:pt x="2053988" y="1542197"/>
                </a:lnTo>
                <a:lnTo>
                  <a:pt x="1931158" y="1637731"/>
                </a:lnTo>
                <a:lnTo>
                  <a:pt x="1910686" y="1794680"/>
                </a:lnTo>
                <a:lnTo>
                  <a:pt x="1856095" y="1869743"/>
                </a:lnTo>
                <a:lnTo>
                  <a:pt x="1692322" y="1903863"/>
                </a:lnTo>
                <a:lnTo>
                  <a:pt x="1535373" y="1965277"/>
                </a:lnTo>
                <a:lnTo>
                  <a:pt x="1337480" y="2129051"/>
                </a:lnTo>
                <a:lnTo>
                  <a:pt x="1337480" y="2129051"/>
                </a:lnTo>
                <a:lnTo>
                  <a:pt x="1364776" y="2340591"/>
                </a:lnTo>
                <a:lnTo>
                  <a:pt x="1228298" y="2381534"/>
                </a:lnTo>
                <a:lnTo>
                  <a:pt x="1153236" y="2477069"/>
                </a:lnTo>
                <a:lnTo>
                  <a:pt x="1023582" y="2490716"/>
                </a:lnTo>
                <a:lnTo>
                  <a:pt x="975815" y="2586251"/>
                </a:lnTo>
                <a:lnTo>
                  <a:pt x="975815" y="2586251"/>
                </a:lnTo>
                <a:lnTo>
                  <a:pt x="859809" y="2579427"/>
                </a:lnTo>
                <a:lnTo>
                  <a:pt x="757451" y="2531660"/>
                </a:lnTo>
                <a:lnTo>
                  <a:pt x="614149" y="2497540"/>
                </a:lnTo>
                <a:lnTo>
                  <a:pt x="552734" y="2497540"/>
                </a:lnTo>
                <a:lnTo>
                  <a:pt x="491319" y="2538483"/>
                </a:lnTo>
                <a:lnTo>
                  <a:pt x="409433" y="2579427"/>
                </a:lnTo>
                <a:lnTo>
                  <a:pt x="409433" y="2579427"/>
                </a:lnTo>
                <a:lnTo>
                  <a:pt x="327546" y="2531660"/>
                </a:lnTo>
                <a:lnTo>
                  <a:pt x="334370" y="2436125"/>
                </a:lnTo>
                <a:lnTo>
                  <a:pt x="313898" y="2333767"/>
                </a:lnTo>
                <a:lnTo>
                  <a:pt x="170597" y="2265528"/>
                </a:lnTo>
                <a:lnTo>
                  <a:pt x="88710" y="2251880"/>
                </a:lnTo>
                <a:lnTo>
                  <a:pt x="0" y="2224585"/>
                </a:lnTo>
                <a:lnTo>
                  <a:pt x="88710" y="2094931"/>
                </a:lnTo>
                <a:lnTo>
                  <a:pt x="95534" y="1999397"/>
                </a:lnTo>
                <a:lnTo>
                  <a:pt x="95534" y="1999397"/>
                </a:lnTo>
                <a:lnTo>
                  <a:pt x="75063" y="1965277"/>
                </a:lnTo>
                <a:lnTo>
                  <a:pt x="54591" y="1897039"/>
                </a:lnTo>
                <a:lnTo>
                  <a:pt x="27295" y="1890215"/>
                </a:lnTo>
                <a:lnTo>
                  <a:pt x="143301" y="1712794"/>
                </a:lnTo>
                <a:lnTo>
                  <a:pt x="293427" y="1542197"/>
                </a:lnTo>
                <a:lnTo>
                  <a:pt x="286603" y="1357952"/>
                </a:lnTo>
                <a:lnTo>
                  <a:pt x="348018" y="1255594"/>
                </a:lnTo>
                <a:lnTo>
                  <a:pt x="348018" y="1105469"/>
                </a:lnTo>
                <a:lnTo>
                  <a:pt x="423080" y="1078173"/>
                </a:lnTo>
                <a:lnTo>
                  <a:pt x="532263" y="1064525"/>
                </a:lnTo>
                <a:lnTo>
                  <a:pt x="750627" y="1187355"/>
                </a:lnTo>
                <a:lnTo>
                  <a:pt x="866633" y="1255594"/>
                </a:lnTo>
                <a:lnTo>
                  <a:pt x="1023582" y="1310185"/>
                </a:lnTo>
                <a:lnTo>
                  <a:pt x="1139588" y="1337480"/>
                </a:lnTo>
                <a:lnTo>
                  <a:pt x="1241946" y="1385248"/>
                </a:lnTo>
                <a:lnTo>
                  <a:pt x="1351128" y="1385248"/>
                </a:lnTo>
                <a:lnTo>
                  <a:pt x="1412543" y="1276066"/>
                </a:lnTo>
                <a:lnTo>
                  <a:pt x="1514901" y="1050877"/>
                </a:lnTo>
                <a:lnTo>
                  <a:pt x="1542197" y="907576"/>
                </a:lnTo>
                <a:lnTo>
                  <a:pt x="1473958" y="825689"/>
                </a:lnTo>
                <a:lnTo>
                  <a:pt x="1439839" y="743803"/>
                </a:lnTo>
                <a:lnTo>
                  <a:pt x="1467134" y="675564"/>
                </a:lnTo>
                <a:lnTo>
                  <a:pt x="1378424" y="566382"/>
                </a:lnTo>
                <a:lnTo>
                  <a:pt x="1269242" y="484495"/>
                </a:lnTo>
                <a:lnTo>
                  <a:pt x="1194179" y="436728"/>
                </a:lnTo>
                <a:lnTo>
                  <a:pt x="1207827" y="354842"/>
                </a:lnTo>
                <a:lnTo>
                  <a:pt x="1269242" y="327546"/>
                </a:lnTo>
                <a:lnTo>
                  <a:pt x="1385248" y="334370"/>
                </a:lnTo>
                <a:lnTo>
                  <a:pt x="1467134" y="361666"/>
                </a:lnTo>
                <a:lnTo>
                  <a:pt x="1467134" y="361666"/>
                </a:lnTo>
                <a:lnTo>
                  <a:pt x="1678674" y="450376"/>
                </a:lnTo>
                <a:lnTo>
                  <a:pt x="1624083" y="293427"/>
                </a:lnTo>
                <a:lnTo>
                  <a:pt x="1617260" y="245660"/>
                </a:lnTo>
                <a:lnTo>
                  <a:pt x="1617260" y="245660"/>
                </a:lnTo>
                <a:lnTo>
                  <a:pt x="1719618" y="313898"/>
                </a:lnTo>
                <a:lnTo>
                  <a:pt x="1828800" y="348018"/>
                </a:lnTo>
                <a:lnTo>
                  <a:pt x="1999397" y="272955"/>
                </a:lnTo>
                <a:lnTo>
                  <a:pt x="2047164" y="218364"/>
                </a:lnTo>
                <a:lnTo>
                  <a:pt x="2094931" y="122830"/>
                </a:lnTo>
                <a:lnTo>
                  <a:pt x="2292824" y="61415"/>
                </a:lnTo>
                <a:lnTo>
                  <a:pt x="2415654" y="0"/>
                </a:lnTo>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Freeform 8"/>
          <p:cNvSpPr/>
          <p:nvPr/>
        </p:nvSpPr>
        <p:spPr>
          <a:xfrm>
            <a:off x="2831910" y="1610436"/>
            <a:ext cx="3186753" cy="3125337"/>
          </a:xfrm>
          <a:custGeom>
            <a:avLst/>
            <a:gdLst>
              <a:gd name="connsiteX0" fmla="*/ 6824 w 3186753"/>
              <a:gd name="connsiteY0" fmla="*/ 0 h 3125337"/>
              <a:gd name="connsiteX1" fmla="*/ 0 w 3186753"/>
              <a:gd name="connsiteY1" fmla="*/ 313898 h 3125337"/>
              <a:gd name="connsiteX2" fmla="*/ 13648 w 3186753"/>
              <a:gd name="connsiteY2" fmla="*/ 1139588 h 3125337"/>
              <a:gd name="connsiteX3" fmla="*/ 518615 w 3186753"/>
              <a:gd name="connsiteY3" fmla="*/ 1078173 h 3125337"/>
              <a:gd name="connsiteX4" fmla="*/ 859809 w 3186753"/>
              <a:gd name="connsiteY4" fmla="*/ 1057701 h 3125337"/>
              <a:gd name="connsiteX5" fmla="*/ 907577 w 3186753"/>
              <a:gd name="connsiteY5" fmla="*/ 1105468 h 3125337"/>
              <a:gd name="connsiteX6" fmla="*/ 982639 w 3186753"/>
              <a:gd name="connsiteY6" fmla="*/ 1337480 h 3125337"/>
              <a:gd name="connsiteX7" fmla="*/ 1003111 w 3186753"/>
              <a:gd name="connsiteY7" fmla="*/ 1562668 h 3125337"/>
              <a:gd name="connsiteX8" fmla="*/ 1119117 w 3186753"/>
              <a:gd name="connsiteY8" fmla="*/ 1433015 h 3125337"/>
              <a:gd name="connsiteX9" fmla="*/ 1173708 w 3186753"/>
              <a:gd name="connsiteY9" fmla="*/ 1692322 h 3125337"/>
              <a:gd name="connsiteX10" fmla="*/ 1405720 w 3186753"/>
              <a:gd name="connsiteY10" fmla="*/ 1849271 h 3125337"/>
              <a:gd name="connsiteX11" fmla="*/ 1692323 w 3186753"/>
              <a:gd name="connsiteY11" fmla="*/ 2047164 h 3125337"/>
              <a:gd name="connsiteX12" fmla="*/ 1753738 w 3186753"/>
              <a:gd name="connsiteY12" fmla="*/ 2272352 h 3125337"/>
              <a:gd name="connsiteX13" fmla="*/ 1787857 w 3186753"/>
              <a:gd name="connsiteY13" fmla="*/ 2449773 h 3125337"/>
              <a:gd name="connsiteX14" fmla="*/ 1937983 w 3186753"/>
              <a:gd name="connsiteY14" fmla="*/ 2634018 h 3125337"/>
              <a:gd name="connsiteX15" fmla="*/ 2006221 w 3186753"/>
              <a:gd name="connsiteY15" fmla="*/ 2777319 h 3125337"/>
              <a:gd name="connsiteX16" fmla="*/ 2006221 w 3186753"/>
              <a:gd name="connsiteY16" fmla="*/ 2886501 h 3125337"/>
              <a:gd name="connsiteX17" fmla="*/ 2094932 w 3186753"/>
              <a:gd name="connsiteY17" fmla="*/ 2995683 h 3125337"/>
              <a:gd name="connsiteX18" fmla="*/ 2108580 w 3186753"/>
              <a:gd name="connsiteY18" fmla="*/ 3098042 h 3125337"/>
              <a:gd name="connsiteX19" fmla="*/ 2156347 w 3186753"/>
              <a:gd name="connsiteY19" fmla="*/ 3036627 h 3125337"/>
              <a:gd name="connsiteX20" fmla="*/ 2190466 w 3186753"/>
              <a:gd name="connsiteY20" fmla="*/ 3125337 h 3125337"/>
              <a:gd name="connsiteX21" fmla="*/ 2231409 w 3186753"/>
              <a:gd name="connsiteY21" fmla="*/ 3104865 h 3125337"/>
              <a:gd name="connsiteX22" fmla="*/ 2299648 w 3186753"/>
              <a:gd name="connsiteY22" fmla="*/ 3125337 h 3125337"/>
              <a:gd name="connsiteX23" fmla="*/ 2313296 w 3186753"/>
              <a:gd name="connsiteY23" fmla="*/ 3029803 h 3125337"/>
              <a:gd name="connsiteX24" fmla="*/ 2251881 w 3186753"/>
              <a:gd name="connsiteY24" fmla="*/ 2954740 h 3125337"/>
              <a:gd name="connsiteX25" fmla="*/ 2408830 w 3186753"/>
              <a:gd name="connsiteY25" fmla="*/ 2913797 h 3125337"/>
              <a:gd name="connsiteX26" fmla="*/ 2442950 w 3186753"/>
              <a:gd name="connsiteY26" fmla="*/ 2845558 h 3125337"/>
              <a:gd name="connsiteX27" fmla="*/ 2354239 w 3186753"/>
              <a:gd name="connsiteY27" fmla="*/ 2715904 h 3125337"/>
              <a:gd name="connsiteX28" fmla="*/ 2265529 w 3186753"/>
              <a:gd name="connsiteY28" fmla="*/ 2558955 h 3125337"/>
              <a:gd name="connsiteX29" fmla="*/ 2224586 w 3186753"/>
              <a:gd name="connsiteY29" fmla="*/ 2402006 h 3125337"/>
              <a:gd name="connsiteX30" fmla="*/ 2279177 w 3186753"/>
              <a:gd name="connsiteY30" fmla="*/ 2340591 h 3125337"/>
              <a:gd name="connsiteX31" fmla="*/ 2354239 w 3186753"/>
              <a:gd name="connsiteY31" fmla="*/ 2442949 h 3125337"/>
              <a:gd name="connsiteX32" fmla="*/ 2436126 w 3186753"/>
              <a:gd name="connsiteY32" fmla="*/ 2361063 h 3125337"/>
              <a:gd name="connsiteX33" fmla="*/ 2456597 w 3186753"/>
              <a:gd name="connsiteY33" fmla="*/ 2306471 h 3125337"/>
              <a:gd name="connsiteX34" fmla="*/ 2654490 w 3186753"/>
              <a:gd name="connsiteY34" fmla="*/ 2258704 h 3125337"/>
              <a:gd name="connsiteX35" fmla="*/ 2736377 w 3186753"/>
              <a:gd name="connsiteY35" fmla="*/ 2361063 h 3125337"/>
              <a:gd name="connsiteX36" fmla="*/ 2982036 w 3186753"/>
              <a:gd name="connsiteY36" fmla="*/ 2210937 h 3125337"/>
              <a:gd name="connsiteX37" fmla="*/ 3166281 w 3186753"/>
              <a:gd name="connsiteY37" fmla="*/ 2217761 h 3125337"/>
              <a:gd name="connsiteX38" fmla="*/ 3186753 w 3186753"/>
              <a:gd name="connsiteY38" fmla="*/ 2169994 h 3125337"/>
              <a:gd name="connsiteX39" fmla="*/ 3029803 w 3186753"/>
              <a:gd name="connsiteY39" fmla="*/ 2149522 h 3125337"/>
              <a:gd name="connsiteX40" fmla="*/ 2941093 w 3186753"/>
              <a:gd name="connsiteY40" fmla="*/ 2026692 h 3125337"/>
              <a:gd name="connsiteX41" fmla="*/ 2872854 w 3186753"/>
              <a:gd name="connsiteY41" fmla="*/ 1931158 h 3125337"/>
              <a:gd name="connsiteX42" fmla="*/ 3016156 w 3186753"/>
              <a:gd name="connsiteY42" fmla="*/ 1767385 h 3125337"/>
              <a:gd name="connsiteX43" fmla="*/ 3036627 w 3186753"/>
              <a:gd name="connsiteY43" fmla="*/ 1637731 h 3125337"/>
              <a:gd name="connsiteX44" fmla="*/ 3043451 w 3186753"/>
              <a:gd name="connsiteY44" fmla="*/ 1549021 h 3125337"/>
              <a:gd name="connsiteX45" fmla="*/ 2995684 w 3186753"/>
              <a:gd name="connsiteY45" fmla="*/ 1378424 h 3125337"/>
              <a:gd name="connsiteX46" fmla="*/ 2954741 w 3186753"/>
              <a:gd name="connsiteY46" fmla="*/ 1371600 h 3125337"/>
              <a:gd name="connsiteX47" fmla="*/ 2934269 w 3186753"/>
              <a:gd name="connsiteY47" fmla="*/ 1460310 h 3125337"/>
              <a:gd name="connsiteX48" fmla="*/ 2920621 w 3186753"/>
              <a:gd name="connsiteY48" fmla="*/ 1589964 h 3125337"/>
              <a:gd name="connsiteX49" fmla="*/ 2859206 w 3186753"/>
              <a:gd name="connsiteY49" fmla="*/ 1658203 h 3125337"/>
              <a:gd name="connsiteX50" fmla="*/ 2709081 w 3186753"/>
              <a:gd name="connsiteY50" fmla="*/ 1699146 h 3125337"/>
              <a:gd name="connsiteX51" fmla="*/ 2545308 w 3186753"/>
              <a:gd name="connsiteY51" fmla="*/ 1753737 h 3125337"/>
              <a:gd name="connsiteX52" fmla="*/ 2504365 w 3186753"/>
              <a:gd name="connsiteY52" fmla="*/ 1658203 h 3125337"/>
              <a:gd name="connsiteX53" fmla="*/ 2490717 w 3186753"/>
              <a:gd name="connsiteY53" fmla="*/ 1528549 h 3125337"/>
              <a:gd name="connsiteX54" fmla="*/ 2668138 w 3186753"/>
              <a:gd name="connsiteY54" fmla="*/ 1392071 h 3125337"/>
              <a:gd name="connsiteX55" fmla="*/ 2688609 w 3186753"/>
              <a:gd name="connsiteY55" fmla="*/ 1310185 h 3125337"/>
              <a:gd name="connsiteX56" fmla="*/ 2593075 w 3186753"/>
              <a:gd name="connsiteY56" fmla="*/ 1317009 h 3125337"/>
              <a:gd name="connsiteX57" fmla="*/ 2402006 w 3186753"/>
              <a:gd name="connsiteY57" fmla="*/ 1098645 h 3125337"/>
              <a:gd name="connsiteX58" fmla="*/ 2292824 w 3186753"/>
              <a:gd name="connsiteY58" fmla="*/ 1098645 h 3125337"/>
              <a:gd name="connsiteX59" fmla="*/ 2210938 w 3186753"/>
              <a:gd name="connsiteY59" fmla="*/ 1153236 h 3125337"/>
              <a:gd name="connsiteX60" fmla="*/ 2210938 w 3186753"/>
              <a:gd name="connsiteY60" fmla="*/ 1262418 h 3125337"/>
              <a:gd name="connsiteX61" fmla="*/ 2149523 w 3186753"/>
              <a:gd name="connsiteY61" fmla="*/ 1337480 h 3125337"/>
              <a:gd name="connsiteX62" fmla="*/ 2067636 w 3186753"/>
              <a:gd name="connsiteY62" fmla="*/ 1364776 h 3125337"/>
              <a:gd name="connsiteX63" fmla="*/ 2040341 w 3186753"/>
              <a:gd name="connsiteY63" fmla="*/ 1569492 h 3125337"/>
              <a:gd name="connsiteX64" fmla="*/ 2040341 w 3186753"/>
              <a:gd name="connsiteY64" fmla="*/ 1569492 h 3125337"/>
              <a:gd name="connsiteX65" fmla="*/ 1910687 w 3186753"/>
              <a:gd name="connsiteY65" fmla="*/ 1576316 h 3125337"/>
              <a:gd name="connsiteX66" fmla="*/ 1856096 w 3186753"/>
              <a:gd name="connsiteY66" fmla="*/ 1542197 h 3125337"/>
              <a:gd name="connsiteX67" fmla="*/ 1781033 w 3186753"/>
              <a:gd name="connsiteY67" fmla="*/ 1508077 h 3125337"/>
              <a:gd name="connsiteX68" fmla="*/ 1705971 w 3186753"/>
              <a:gd name="connsiteY68" fmla="*/ 1467134 h 3125337"/>
              <a:gd name="connsiteX69" fmla="*/ 1685499 w 3186753"/>
              <a:gd name="connsiteY69" fmla="*/ 1371600 h 3125337"/>
              <a:gd name="connsiteX70" fmla="*/ 1705971 w 3186753"/>
              <a:gd name="connsiteY70" fmla="*/ 1187355 h 3125337"/>
              <a:gd name="connsiteX71" fmla="*/ 1746914 w 3186753"/>
              <a:gd name="connsiteY71" fmla="*/ 1003110 h 3125337"/>
              <a:gd name="connsiteX72" fmla="*/ 1685499 w 3186753"/>
              <a:gd name="connsiteY72" fmla="*/ 1009934 h 3125337"/>
              <a:gd name="connsiteX73" fmla="*/ 1576317 w 3186753"/>
              <a:gd name="connsiteY73" fmla="*/ 1009934 h 3125337"/>
              <a:gd name="connsiteX74" fmla="*/ 1460311 w 3186753"/>
              <a:gd name="connsiteY74" fmla="*/ 948519 h 3125337"/>
              <a:gd name="connsiteX75" fmla="*/ 1364777 w 3186753"/>
              <a:gd name="connsiteY75" fmla="*/ 900752 h 3125337"/>
              <a:gd name="connsiteX76" fmla="*/ 1282890 w 3186753"/>
              <a:gd name="connsiteY76" fmla="*/ 887104 h 3125337"/>
              <a:gd name="connsiteX77" fmla="*/ 1119117 w 3186753"/>
              <a:gd name="connsiteY77" fmla="*/ 880280 h 3125337"/>
              <a:gd name="connsiteX78" fmla="*/ 1030406 w 3186753"/>
              <a:gd name="connsiteY78" fmla="*/ 846161 h 3125337"/>
              <a:gd name="connsiteX79" fmla="*/ 887105 w 3186753"/>
              <a:gd name="connsiteY79" fmla="*/ 716507 h 3125337"/>
              <a:gd name="connsiteX80" fmla="*/ 723332 w 3186753"/>
              <a:gd name="connsiteY80" fmla="*/ 689212 h 3125337"/>
              <a:gd name="connsiteX81" fmla="*/ 675565 w 3186753"/>
              <a:gd name="connsiteY81" fmla="*/ 675564 h 3125337"/>
              <a:gd name="connsiteX82" fmla="*/ 566383 w 3186753"/>
              <a:gd name="connsiteY82" fmla="*/ 702860 h 3125337"/>
              <a:gd name="connsiteX83" fmla="*/ 552735 w 3186753"/>
              <a:gd name="connsiteY83" fmla="*/ 648268 h 3125337"/>
              <a:gd name="connsiteX84" fmla="*/ 539087 w 3186753"/>
              <a:gd name="connsiteY84" fmla="*/ 539086 h 3125337"/>
              <a:gd name="connsiteX85" fmla="*/ 498144 w 3186753"/>
              <a:gd name="connsiteY85" fmla="*/ 388961 h 3125337"/>
              <a:gd name="connsiteX86" fmla="*/ 464024 w 3186753"/>
              <a:gd name="connsiteY86" fmla="*/ 388961 h 3125337"/>
              <a:gd name="connsiteX87" fmla="*/ 423081 w 3186753"/>
              <a:gd name="connsiteY87" fmla="*/ 423080 h 3125337"/>
              <a:gd name="connsiteX88" fmla="*/ 361666 w 3186753"/>
              <a:gd name="connsiteY88" fmla="*/ 423080 h 3125337"/>
              <a:gd name="connsiteX89" fmla="*/ 320723 w 3186753"/>
              <a:gd name="connsiteY89" fmla="*/ 388961 h 3125337"/>
              <a:gd name="connsiteX90" fmla="*/ 293427 w 3186753"/>
              <a:gd name="connsiteY90" fmla="*/ 245660 h 3125337"/>
              <a:gd name="connsiteX91" fmla="*/ 245660 w 3186753"/>
              <a:gd name="connsiteY91" fmla="*/ 122830 h 3125337"/>
              <a:gd name="connsiteX92" fmla="*/ 177421 w 3186753"/>
              <a:gd name="connsiteY92" fmla="*/ 88710 h 3125337"/>
              <a:gd name="connsiteX93" fmla="*/ 95535 w 3186753"/>
              <a:gd name="connsiteY93" fmla="*/ 27295 h 3125337"/>
              <a:gd name="connsiteX94" fmla="*/ 6824 w 3186753"/>
              <a:gd name="connsiteY94" fmla="*/ 0 h 31253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3186753" h="3125337">
                <a:moveTo>
                  <a:pt x="6824" y="0"/>
                </a:moveTo>
                <a:lnTo>
                  <a:pt x="0" y="313898"/>
                </a:lnTo>
                <a:lnTo>
                  <a:pt x="13648" y="1139588"/>
                </a:lnTo>
                <a:lnTo>
                  <a:pt x="518615" y="1078173"/>
                </a:lnTo>
                <a:lnTo>
                  <a:pt x="859809" y="1057701"/>
                </a:lnTo>
                <a:lnTo>
                  <a:pt x="907577" y="1105468"/>
                </a:lnTo>
                <a:lnTo>
                  <a:pt x="982639" y="1337480"/>
                </a:lnTo>
                <a:lnTo>
                  <a:pt x="1003111" y="1562668"/>
                </a:lnTo>
                <a:lnTo>
                  <a:pt x="1119117" y="1433015"/>
                </a:lnTo>
                <a:lnTo>
                  <a:pt x="1173708" y="1692322"/>
                </a:lnTo>
                <a:lnTo>
                  <a:pt x="1405720" y="1849271"/>
                </a:lnTo>
                <a:lnTo>
                  <a:pt x="1692323" y="2047164"/>
                </a:lnTo>
                <a:lnTo>
                  <a:pt x="1753738" y="2272352"/>
                </a:lnTo>
                <a:lnTo>
                  <a:pt x="1787857" y="2449773"/>
                </a:lnTo>
                <a:lnTo>
                  <a:pt x="1937983" y="2634018"/>
                </a:lnTo>
                <a:lnTo>
                  <a:pt x="2006221" y="2777319"/>
                </a:lnTo>
                <a:lnTo>
                  <a:pt x="2006221" y="2886501"/>
                </a:lnTo>
                <a:lnTo>
                  <a:pt x="2094932" y="2995683"/>
                </a:lnTo>
                <a:lnTo>
                  <a:pt x="2108580" y="3098042"/>
                </a:lnTo>
                <a:lnTo>
                  <a:pt x="2156347" y="3036627"/>
                </a:lnTo>
                <a:lnTo>
                  <a:pt x="2190466" y="3125337"/>
                </a:lnTo>
                <a:lnTo>
                  <a:pt x="2231409" y="3104865"/>
                </a:lnTo>
                <a:lnTo>
                  <a:pt x="2299648" y="3125337"/>
                </a:lnTo>
                <a:lnTo>
                  <a:pt x="2313296" y="3029803"/>
                </a:lnTo>
                <a:lnTo>
                  <a:pt x="2251881" y="2954740"/>
                </a:lnTo>
                <a:lnTo>
                  <a:pt x="2408830" y="2913797"/>
                </a:lnTo>
                <a:lnTo>
                  <a:pt x="2442950" y="2845558"/>
                </a:lnTo>
                <a:lnTo>
                  <a:pt x="2354239" y="2715904"/>
                </a:lnTo>
                <a:lnTo>
                  <a:pt x="2265529" y="2558955"/>
                </a:lnTo>
                <a:lnTo>
                  <a:pt x="2224586" y="2402006"/>
                </a:lnTo>
                <a:lnTo>
                  <a:pt x="2279177" y="2340591"/>
                </a:lnTo>
                <a:lnTo>
                  <a:pt x="2354239" y="2442949"/>
                </a:lnTo>
                <a:lnTo>
                  <a:pt x="2436126" y="2361063"/>
                </a:lnTo>
                <a:lnTo>
                  <a:pt x="2456597" y="2306471"/>
                </a:lnTo>
                <a:lnTo>
                  <a:pt x="2654490" y="2258704"/>
                </a:lnTo>
                <a:lnTo>
                  <a:pt x="2736377" y="2361063"/>
                </a:lnTo>
                <a:lnTo>
                  <a:pt x="2982036" y="2210937"/>
                </a:lnTo>
                <a:lnTo>
                  <a:pt x="3166281" y="2217761"/>
                </a:lnTo>
                <a:lnTo>
                  <a:pt x="3186753" y="2169994"/>
                </a:lnTo>
                <a:lnTo>
                  <a:pt x="3029803" y="2149522"/>
                </a:lnTo>
                <a:lnTo>
                  <a:pt x="2941093" y="2026692"/>
                </a:lnTo>
                <a:lnTo>
                  <a:pt x="2872854" y="1931158"/>
                </a:lnTo>
                <a:lnTo>
                  <a:pt x="3016156" y="1767385"/>
                </a:lnTo>
                <a:lnTo>
                  <a:pt x="3036627" y="1637731"/>
                </a:lnTo>
                <a:lnTo>
                  <a:pt x="3043451" y="1549021"/>
                </a:lnTo>
                <a:lnTo>
                  <a:pt x="2995684" y="1378424"/>
                </a:lnTo>
                <a:lnTo>
                  <a:pt x="2954741" y="1371600"/>
                </a:lnTo>
                <a:lnTo>
                  <a:pt x="2934269" y="1460310"/>
                </a:lnTo>
                <a:lnTo>
                  <a:pt x="2920621" y="1589964"/>
                </a:lnTo>
                <a:lnTo>
                  <a:pt x="2859206" y="1658203"/>
                </a:lnTo>
                <a:lnTo>
                  <a:pt x="2709081" y="1699146"/>
                </a:lnTo>
                <a:lnTo>
                  <a:pt x="2545308" y="1753737"/>
                </a:lnTo>
                <a:lnTo>
                  <a:pt x="2504365" y="1658203"/>
                </a:lnTo>
                <a:lnTo>
                  <a:pt x="2490717" y="1528549"/>
                </a:lnTo>
                <a:lnTo>
                  <a:pt x="2668138" y="1392071"/>
                </a:lnTo>
                <a:lnTo>
                  <a:pt x="2688609" y="1310185"/>
                </a:lnTo>
                <a:lnTo>
                  <a:pt x="2593075" y="1317009"/>
                </a:lnTo>
                <a:lnTo>
                  <a:pt x="2402006" y="1098645"/>
                </a:lnTo>
                <a:lnTo>
                  <a:pt x="2292824" y="1098645"/>
                </a:lnTo>
                <a:lnTo>
                  <a:pt x="2210938" y="1153236"/>
                </a:lnTo>
                <a:lnTo>
                  <a:pt x="2210938" y="1262418"/>
                </a:lnTo>
                <a:lnTo>
                  <a:pt x="2149523" y="1337480"/>
                </a:lnTo>
                <a:lnTo>
                  <a:pt x="2067636" y="1364776"/>
                </a:lnTo>
                <a:lnTo>
                  <a:pt x="2040341" y="1569492"/>
                </a:lnTo>
                <a:lnTo>
                  <a:pt x="2040341" y="1569492"/>
                </a:lnTo>
                <a:lnTo>
                  <a:pt x="1910687" y="1576316"/>
                </a:lnTo>
                <a:lnTo>
                  <a:pt x="1856096" y="1542197"/>
                </a:lnTo>
                <a:lnTo>
                  <a:pt x="1781033" y="1508077"/>
                </a:lnTo>
                <a:lnTo>
                  <a:pt x="1705971" y="1467134"/>
                </a:lnTo>
                <a:lnTo>
                  <a:pt x="1685499" y="1371600"/>
                </a:lnTo>
                <a:lnTo>
                  <a:pt x="1705971" y="1187355"/>
                </a:lnTo>
                <a:lnTo>
                  <a:pt x="1746914" y="1003110"/>
                </a:lnTo>
                <a:lnTo>
                  <a:pt x="1685499" y="1009934"/>
                </a:lnTo>
                <a:lnTo>
                  <a:pt x="1576317" y="1009934"/>
                </a:lnTo>
                <a:lnTo>
                  <a:pt x="1460311" y="948519"/>
                </a:lnTo>
                <a:lnTo>
                  <a:pt x="1364777" y="900752"/>
                </a:lnTo>
                <a:lnTo>
                  <a:pt x="1282890" y="887104"/>
                </a:lnTo>
                <a:lnTo>
                  <a:pt x="1119117" y="880280"/>
                </a:lnTo>
                <a:lnTo>
                  <a:pt x="1030406" y="846161"/>
                </a:lnTo>
                <a:lnTo>
                  <a:pt x="887105" y="716507"/>
                </a:lnTo>
                <a:lnTo>
                  <a:pt x="723332" y="689212"/>
                </a:lnTo>
                <a:lnTo>
                  <a:pt x="675565" y="675564"/>
                </a:lnTo>
                <a:lnTo>
                  <a:pt x="566383" y="702860"/>
                </a:lnTo>
                <a:lnTo>
                  <a:pt x="552735" y="648268"/>
                </a:lnTo>
                <a:lnTo>
                  <a:pt x="539087" y="539086"/>
                </a:lnTo>
                <a:lnTo>
                  <a:pt x="498144" y="388961"/>
                </a:lnTo>
                <a:lnTo>
                  <a:pt x="464024" y="388961"/>
                </a:lnTo>
                <a:lnTo>
                  <a:pt x="423081" y="423080"/>
                </a:lnTo>
                <a:lnTo>
                  <a:pt x="361666" y="423080"/>
                </a:lnTo>
                <a:lnTo>
                  <a:pt x="320723" y="388961"/>
                </a:lnTo>
                <a:lnTo>
                  <a:pt x="293427" y="245660"/>
                </a:lnTo>
                <a:lnTo>
                  <a:pt x="245660" y="122830"/>
                </a:lnTo>
                <a:lnTo>
                  <a:pt x="177421" y="88710"/>
                </a:lnTo>
                <a:lnTo>
                  <a:pt x="95535" y="27295"/>
                </a:lnTo>
                <a:lnTo>
                  <a:pt x="6824" y="0"/>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Freeform 9"/>
          <p:cNvSpPr/>
          <p:nvPr/>
        </p:nvSpPr>
        <p:spPr>
          <a:xfrm>
            <a:off x="1611517" y="878186"/>
            <a:ext cx="991354" cy="878186"/>
          </a:xfrm>
          <a:custGeom>
            <a:avLst/>
            <a:gdLst>
              <a:gd name="connsiteX0" fmla="*/ 851026 w 991354"/>
              <a:gd name="connsiteY0" fmla="*/ 864606 h 878186"/>
              <a:gd name="connsiteX1" fmla="*/ 751437 w 991354"/>
              <a:gd name="connsiteY1" fmla="*/ 878186 h 878186"/>
              <a:gd name="connsiteX2" fmla="*/ 624689 w 991354"/>
              <a:gd name="connsiteY2" fmla="*/ 841972 h 878186"/>
              <a:gd name="connsiteX3" fmla="*/ 547734 w 991354"/>
              <a:gd name="connsiteY3" fmla="*/ 841972 h 878186"/>
              <a:gd name="connsiteX4" fmla="*/ 488887 w 991354"/>
              <a:gd name="connsiteY4" fmla="*/ 823865 h 878186"/>
              <a:gd name="connsiteX5" fmla="*/ 398352 w 991354"/>
              <a:gd name="connsiteY5" fmla="*/ 796705 h 878186"/>
              <a:gd name="connsiteX6" fmla="*/ 289711 w 991354"/>
              <a:gd name="connsiteY6" fmla="*/ 769545 h 878186"/>
              <a:gd name="connsiteX7" fmla="*/ 230863 w 991354"/>
              <a:gd name="connsiteY7" fmla="*/ 828392 h 878186"/>
              <a:gd name="connsiteX8" fmla="*/ 131275 w 991354"/>
              <a:gd name="connsiteY8" fmla="*/ 805759 h 878186"/>
              <a:gd name="connsiteX9" fmla="*/ 0 w 991354"/>
              <a:gd name="connsiteY9" fmla="*/ 819339 h 878186"/>
              <a:gd name="connsiteX10" fmla="*/ 104115 w 991354"/>
              <a:gd name="connsiteY10" fmla="*/ 765018 h 878186"/>
              <a:gd name="connsiteX11" fmla="*/ 253497 w 991354"/>
              <a:gd name="connsiteY11" fmla="*/ 669957 h 878186"/>
              <a:gd name="connsiteX12" fmla="*/ 380245 w 991354"/>
              <a:gd name="connsiteY12" fmla="*/ 697117 h 878186"/>
              <a:gd name="connsiteX13" fmla="*/ 434566 w 991354"/>
              <a:gd name="connsiteY13" fmla="*/ 620163 h 878186"/>
              <a:gd name="connsiteX14" fmla="*/ 276131 w 991354"/>
              <a:gd name="connsiteY14" fmla="*/ 606582 h 878186"/>
              <a:gd name="connsiteX15" fmla="*/ 230863 w 991354"/>
              <a:gd name="connsiteY15" fmla="*/ 552262 h 878186"/>
              <a:gd name="connsiteX16" fmla="*/ 176542 w 991354"/>
              <a:gd name="connsiteY16" fmla="*/ 543208 h 878186"/>
              <a:gd name="connsiteX17" fmla="*/ 172016 w 991354"/>
              <a:gd name="connsiteY17" fmla="*/ 493414 h 878186"/>
              <a:gd name="connsiteX18" fmla="*/ 298764 w 991354"/>
              <a:gd name="connsiteY18" fmla="*/ 475307 h 878186"/>
              <a:gd name="connsiteX19" fmla="*/ 357612 w 991354"/>
              <a:gd name="connsiteY19" fmla="*/ 443620 h 878186"/>
              <a:gd name="connsiteX20" fmla="*/ 348558 w 991354"/>
              <a:gd name="connsiteY20" fmla="*/ 325925 h 878186"/>
              <a:gd name="connsiteX21" fmla="*/ 357612 w 991354"/>
              <a:gd name="connsiteY21" fmla="*/ 262551 h 878186"/>
              <a:gd name="connsiteX22" fmla="*/ 502467 w 991354"/>
              <a:gd name="connsiteY22" fmla="*/ 312345 h 878186"/>
              <a:gd name="connsiteX23" fmla="*/ 534154 w 991354"/>
              <a:gd name="connsiteY23" fmla="*/ 235390 h 878186"/>
              <a:gd name="connsiteX24" fmla="*/ 565841 w 991354"/>
              <a:gd name="connsiteY24" fmla="*/ 153909 h 878186"/>
              <a:gd name="connsiteX25" fmla="*/ 520574 w 991354"/>
              <a:gd name="connsiteY25" fmla="*/ 126749 h 878186"/>
              <a:gd name="connsiteX26" fmla="*/ 488887 w 991354"/>
              <a:gd name="connsiteY26" fmla="*/ 9054 h 878186"/>
              <a:gd name="connsiteX27" fmla="*/ 769544 w 991354"/>
              <a:gd name="connsiteY27" fmla="*/ 0 h 878186"/>
              <a:gd name="connsiteX28" fmla="*/ 778598 w 991354"/>
              <a:gd name="connsiteY28" fmla="*/ 140329 h 878186"/>
              <a:gd name="connsiteX29" fmla="*/ 841972 w 991354"/>
              <a:gd name="connsiteY29" fmla="*/ 217283 h 878186"/>
              <a:gd name="connsiteX30" fmla="*/ 851026 w 991354"/>
              <a:gd name="connsiteY30" fmla="*/ 267077 h 878186"/>
              <a:gd name="connsiteX31" fmla="*/ 828392 w 991354"/>
              <a:gd name="connsiteY31" fmla="*/ 334978 h 878186"/>
              <a:gd name="connsiteX32" fmla="*/ 869133 w 991354"/>
              <a:gd name="connsiteY32" fmla="*/ 434566 h 878186"/>
              <a:gd name="connsiteX33" fmla="*/ 814812 w 991354"/>
              <a:gd name="connsiteY33" fmla="*/ 479834 h 878186"/>
              <a:gd name="connsiteX34" fmla="*/ 828392 w 991354"/>
              <a:gd name="connsiteY34" fmla="*/ 525101 h 878186"/>
              <a:gd name="connsiteX35" fmla="*/ 896293 w 991354"/>
              <a:gd name="connsiteY35" fmla="*/ 493414 h 878186"/>
              <a:gd name="connsiteX36" fmla="*/ 964194 w 991354"/>
              <a:gd name="connsiteY36" fmla="*/ 547735 h 878186"/>
              <a:gd name="connsiteX37" fmla="*/ 991354 w 991354"/>
              <a:gd name="connsiteY37" fmla="*/ 602056 h 878186"/>
              <a:gd name="connsiteX38" fmla="*/ 923453 w 991354"/>
              <a:gd name="connsiteY38" fmla="*/ 669957 h 878186"/>
              <a:gd name="connsiteX39" fmla="*/ 869133 w 991354"/>
              <a:gd name="connsiteY39" fmla="*/ 710697 h 878186"/>
              <a:gd name="connsiteX40" fmla="*/ 823865 w 991354"/>
              <a:gd name="connsiteY40" fmla="*/ 742384 h 878186"/>
              <a:gd name="connsiteX41" fmla="*/ 841972 w 991354"/>
              <a:gd name="connsiteY41" fmla="*/ 805759 h 878186"/>
              <a:gd name="connsiteX42" fmla="*/ 896293 w 991354"/>
              <a:gd name="connsiteY42" fmla="*/ 810285 h 878186"/>
              <a:gd name="connsiteX43" fmla="*/ 851026 w 991354"/>
              <a:gd name="connsiteY43" fmla="*/ 864606 h 878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991354" h="878186">
                <a:moveTo>
                  <a:pt x="851026" y="864606"/>
                </a:moveTo>
                <a:lnTo>
                  <a:pt x="751437" y="878186"/>
                </a:lnTo>
                <a:lnTo>
                  <a:pt x="624689" y="841972"/>
                </a:lnTo>
                <a:lnTo>
                  <a:pt x="547734" y="841972"/>
                </a:lnTo>
                <a:lnTo>
                  <a:pt x="488887" y="823865"/>
                </a:lnTo>
                <a:lnTo>
                  <a:pt x="398352" y="796705"/>
                </a:lnTo>
                <a:lnTo>
                  <a:pt x="289711" y="769545"/>
                </a:lnTo>
                <a:lnTo>
                  <a:pt x="230863" y="828392"/>
                </a:lnTo>
                <a:lnTo>
                  <a:pt x="131275" y="805759"/>
                </a:lnTo>
                <a:lnTo>
                  <a:pt x="0" y="819339"/>
                </a:lnTo>
                <a:lnTo>
                  <a:pt x="104115" y="765018"/>
                </a:lnTo>
                <a:lnTo>
                  <a:pt x="253497" y="669957"/>
                </a:lnTo>
                <a:lnTo>
                  <a:pt x="380245" y="697117"/>
                </a:lnTo>
                <a:lnTo>
                  <a:pt x="434566" y="620163"/>
                </a:lnTo>
                <a:lnTo>
                  <a:pt x="276131" y="606582"/>
                </a:lnTo>
                <a:lnTo>
                  <a:pt x="230863" y="552262"/>
                </a:lnTo>
                <a:lnTo>
                  <a:pt x="176542" y="543208"/>
                </a:lnTo>
                <a:lnTo>
                  <a:pt x="172016" y="493414"/>
                </a:lnTo>
                <a:lnTo>
                  <a:pt x="298764" y="475307"/>
                </a:lnTo>
                <a:lnTo>
                  <a:pt x="357612" y="443620"/>
                </a:lnTo>
                <a:lnTo>
                  <a:pt x="348558" y="325925"/>
                </a:lnTo>
                <a:lnTo>
                  <a:pt x="357612" y="262551"/>
                </a:lnTo>
                <a:lnTo>
                  <a:pt x="502467" y="312345"/>
                </a:lnTo>
                <a:lnTo>
                  <a:pt x="534154" y="235390"/>
                </a:lnTo>
                <a:lnTo>
                  <a:pt x="565841" y="153909"/>
                </a:lnTo>
                <a:lnTo>
                  <a:pt x="520574" y="126749"/>
                </a:lnTo>
                <a:lnTo>
                  <a:pt x="488887" y="9054"/>
                </a:lnTo>
                <a:lnTo>
                  <a:pt x="769544" y="0"/>
                </a:lnTo>
                <a:lnTo>
                  <a:pt x="778598" y="140329"/>
                </a:lnTo>
                <a:lnTo>
                  <a:pt x="841972" y="217283"/>
                </a:lnTo>
                <a:lnTo>
                  <a:pt x="851026" y="267077"/>
                </a:lnTo>
                <a:lnTo>
                  <a:pt x="828392" y="334978"/>
                </a:lnTo>
                <a:lnTo>
                  <a:pt x="869133" y="434566"/>
                </a:lnTo>
                <a:lnTo>
                  <a:pt x="814812" y="479834"/>
                </a:lnTo>
                <a:lnTo>
                  <a:pt x="828392" y="525101"/>
                </a:lnTo>
                <a:lnTo>
                  <a:pt x="896293" y="493414"/>
                </a:lnTo>
                <a:lnTo>
                  <a:pt x="964194" y="547735"/>
                </a:lnTo>
                <a:lnTo>
                  <a:pt x="991354" y="602056"/>
                </a:lnTo>
                <a:lnTo>
                  <a:pt x="923453" y="669957"/>
                </a:lnTo>
                <a:lnTo>
                  <a:pt x="869133" y="710697"/>
                </a:lnTo>
                <a:lnTo>
                  <a:pt x="823865" y="742384"/>
                </a:lnTo>
                <a:lnTo>
                  <a:pt x="841972" y="805759"/>
                </a:lnTo>
                <a:lnTo>
                  <a:pt x="896293" y="810285"/>
                </a:lnTo>
                <a:lnTo>
                  <a:pt x="851026" y="864606"/>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Freeform 10"/>
          <p:cNvSpPr/>
          <p:nvPr/>
        </p:nvSpPr>
        <p:spPr>
          <a:xfrm>
            <a:off x="5576254" y="3314039"/>
            <a:ext cx="2811912" cy="1506382"/>
          </a:xfrm>
          <a:custGeom>
            <a:avLst/>
            <a:gdLst>
              <a:gd name="connsiteX0" fmla="*/ 0 w 2811912"/>
              <a:gd name="connsiteY0" fmla="*/ 729406 h 1506382"/>
              <a:gd name="connsiteX1" fmla="*/ 5286 w 2811912"/>
              <a:gd name="connsiteY1" fmla="*/ 835117 h 1506382"/>
              <a:gd name="connsiteX2" fmla="*/ 137425 w 2811912"/>
              <a:gd name="connsiteY2" fmla="*/ 924971 h 1506382"/>
              <a:gd name="connsiteX3" fmla="*/ 100426 w 2811912"/>
              <a:gd name="connsiteY3" fmla="*/ 1041253 h 1506382"/>
              <a:gd name="connsiteX4" fmla="*/ 47570 w 2811912"/>
              <a:gd name="connsiteY4" fmla="*/ 1035968 h 1506382"/>
              <a:gd name="connsiteX5" fmla="*/ 47570 w 2811912"/>
              <a:gd name="connsiteY5" fmla="*/ 1104680 h 1506382"/>
              <a:gd name="connsiteX6" fmla="*/ 184995 w 2811912"/>
              <a:gd name="connsiteY6" fmla="*/ 1131108 h 1506382"/>
              <a:gd name="connsiteX7" fmla="*/ 232564 w 2811912"/>
              <a:gd name="connsiteY7" fmla="*/ 1273818 h 1506382"/>
              <a:gd name="connsiteX8" fmla="*/ 232564 w 2811912"/>
              <a:gd name="connsiteY8" fmla="*/ 1326673 h 1506382"/>
              <a:gd name="connsiteX9" fmla="*/ 269563 w 2811912"/>
              <a:gd name="connsiteY9" fmla="*/ 1289674 h 1506382"/>
              <a:gd name="connsiteX10" fmla="*/ 385845 w 2811912"/>
              <a:gd name="connsiteY10" fmla="*/ 1284389 h 1506382"/>
              <a:gd name="connsiteX11" fmla="*/ 338275 w 2811912"/>
              <a:gd name="connsiteY11" fmla="*/ 1363672 h 1506382"/>
              <a:gd name="connsiteX12" fmla="*/ 454558 w 2811912"/>
              <a:gd name="connsiteY12" fmla="*/ 1310816 h 1506382"/>
              <a:gd name="connsiteX13" fmla="*/ 581411 w 2811912"/>
              <a:gd name="connsiteY13" fmla="*/ 1395385 h 1506382"/>
              <a:gd name="connsiteX14" fmla="*/ 681836 w 2811912"/>
              <a:gd name="connsiteY14" fmla="*/ 1384814 h 1506382"/>
              <a:gd name="connsiteX15" fmla="*/ 739977 w 2811912"/>
              <a:gd name="connsiteY15" fmla="*/ 1257961 h 1506382"/>
              <a:gd name="connsiteX16" fmla="*/ 930257 w 2811912"/>
              <a:gd name="connsiteY16" fmla="*/ 1294960 h 1506382"/>
              <a:gd name="connsiteX17" fmla="*/ 1057110 w 2811912"/>
              <a:gd name="connsiteY17" fmla="*/ 1358386 h 1506382"/>
              <a:gd name="connsiteX18" fmla="*/ 1231533 w 2811912"/>
              <a:gd name="connsiteY18" fmla="*/ 1300245 h 1506382"/>
              <a:gd name="connsiteX19" fmla="*/ 1300245 w 2811912"/>
              <a:gd name="connsiteY19" fmla="*/ 1215677 h 1506382"/>
              <a:gd name="connsiteX20" fmla="*/ 1432384 w 2811912"/>
              <a:gd name="connsiteY20" fmla="*/ 1173392 h 1506382"/>
              <a:gd name="connsiteX21" fmla="*/ 1474669 w 2811912"/>
              <a:gd name="connsiteY21" fmla="*/ 1183963 h 1506382"/>
              <a:gd name="connsiteX22" fmla="*/ 1548666 w 2811912"/>
              <a:gd name="connsiteY22" fmla="*/ 1109966 h 1506382"/>
              <a:gd name="connsiteX23" fmla="*/ 1559237 w 2811912"/>
              <a:gd name="connsiteY23" fmla="*/ 1194534 h 1506382"/>
              <a:gd name="connsiteX24" fmla="*/ 1527524 w 2811912"/>
              <a:gd name="connsiteY24" fmla="*/ 1252675 h 1506382"/>
              <a:gd name="connsiteX25" fmla="*/ 1728375 w 2811912"/>
              <a:gd name="connsiteY25" fmla="*/ 1390100 h 1506382"/>
              <a:gd name="connsiteX26" fmla="*/ 1913369 w 2811912"/>
              <a:gd name="connsiteY26" fmla="*/ 1485240 h 1506382"/>
              <a:gd name="connsiteX27" fmla="*/ 2341499 w 2811912"/>
              <a:gd name="connsiteY27" fmla="*/ 1400671 h 1506382"/>
              <a:gd name="connsiteX28" fmla="*/ 2537064 w 2811912"/>
              <a:gd name="connsiteY28" fmla="*/ 1363672 h 1506382"/>
              <a:gd name="connsiteX29" fmla="*/ 2811912 w 2811912"/>
              <a:gd name="connsiteY29" fmla="*/ 1506382 h 1506382"/>
              <a:gd name="connsiteX30" fmla="*/ 2806627 w 2811912"/>
              <a:gd name="connsiteY30" fmla="*/ 1173392 h 1506382"/>
              <a:gd name="connsiteX31" fmla="*/ 2256930 w 2811912"/>
              <a:gd name="connsiteY31" fmla="*/ 792833 h 1506382"/>
              <a:gd name="connsiteX32" fmla="*/ 2156504 w 2811912"/>
              <a:gd name="connsiteY32" fmla="*/ 232564 h 1506382"/>
              <a:gd name="connsiteX33" fmla="*/ 2114220 w 2811912"/>
              <a:gd name="connsiteY33" fmla="*/ 0 h 1506382"/>
              <a:gd name="connsiteX34" fmla="*/ 2087792 w 2811912"/>
              <a:gd name="connsiteY34" fmla="*/ 190280 h 1506382"/>
              <a:gd name="connsiteX35" fmla="*/ 1908084 w 2811912"/>
              <a:gd name="connsiteY35" fmla="*/ 264278 h 1506382"/>
              <a:gd name="connsiteX36" fmla="*/ 1723089 w 2811912"/>
              <a:gd name="connsiteY36" fmla="*/ 317133 h 1506382"/>
              <a:gd name="connsiteX37" fmla="*/ 1516953 w 2811912"/>
              <a:gd name="connsiteY37" fmla="*/ 311848 h 1506382"/>
              <a:gd name="connsiteX38" fmla="*/ 1342530 w 2811912"/>
              <a:gd name="connsiteY38" fmla="*/ 258992 h 1506382"/>
              <a:gd name="connsiteX39" fmla="*/ 1199820 w 2811912"/>
              <a:gd name="connsiteY39" fmla="*/ 227279 h 1506382"/>
              <a:gd name="connsiteX40" fmla="*/ 1041254 w 2811912"/>
              <a:gd name="connsiteY40" fmla="*/ 237850 h 1506382"/>
              <a:gd name="connsiteX41" fmla="*/ 940828 w 2811912"/>
              <a:gd name="connsiteY41" fmla="*/ 264278 h 1506382"/>
              <a:gd name="connsiteX42" fmla="*/ 792833 w 2811912"/>
              <a:gd name="connsiteY42" fmla="*/ 375274 h 1506382"/>
              <a:gd name="connsiteX43" fmla="*/ 665980 w 2811912"/>
              <a:gd name="connsiteY43" fmla="*/ 475700 h 1506382"/>
              <a:gd name="connsiteX44" fmla="*/ 486271 w 2811912"/>
              <a:gd name="connsiteY44" fmla="*/ 465129 h 1506382"/>
              <a:gd name="connsiteX45" fmla="*/ 385845 w 2811912"/>
              <a:gd name="connsiteY45" fmla="*/ 475700 h 1506382"/>
              <a:gd name="connsiteX46" fmla="*/ 512699 w 2811912"/>
              <a:gd name="connsiteY46" fmla="*/ 554983 h 1506382"/>
              <a:gd name="connsiteX47" fmla="*/ 396417 w 2811912"/>
              <a:gd name="connsiteY47" fmla="*/ 607838 h 1506382"/>
              <a:gd name="connsiteX48" fmla="*/ 258992 w 2811912"/>
              <a:gd name="connsiteY48" fmla="*/ 650123 h 1506382"/>
              <a:gd name="connsiteX49" fmla="*/ 126854 w 2811912"/>
              <a:gd name="connsiteY49" fmla="*/ 639552 h 1506382"/>
              <a:gd name="connsiteX50" fmla="*/ 47570 w 2811912"/>
              <a:gd name="connsiteY50" fmla="*/ 650123 h 1506382"/>
              <a:gd name="connsiteX51" fmla="*/ 0 w 2811912"/>
              <a:gd name="connsiteY51" fmla="*/ 729406 h 15063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2811912" h="1506382">
                <a:moveTo>
                  <a:pt x="0" y="729406"/>
                </a:moveTo>
                <a:lnTo>
                  <a:pt x="5286" y="835117"/>
                </a:lnTo>
                <a:lnTo>
                  <a:pt x="137425" y="924971"/>
                </a:lnTo>
                <a:lnTo>
                  <a:pt x="100426" y="1041253"/>
                </a:lnTo>
                <a:lnTo>
                  <a:pt x="47570" y="1035968"/>
                </a:lnTo>
                <a:lnTo>
                  <a:pt x="47570" y="1104680"/>
                </a:lnTo>
                <a:lnTo>
                  <a:pt x="184995" y="1131108"/>
                </a:lnTo>
                <a:lnTo>
                  <a:pt x="232564" y="1273818"/>
                </a:lnTo>
                <a:lnTo>
                  <a:pt x="232564" y="1326673"/>
                </a:lnTo>
                <a:lnTo>
                  <a:pt x="269563" y="1289674"/>
                </a:lnTo>
                <a:lnTo>
                  <a:pt x="385845" y="1284389"/>
                </a:lnTo>
                <a:lnTo>
                  <a:pt x="338275" y="1363672"/>
                </a:lnTo>
                <a:lnTo>
                  <a:pt x="454558" y="1310816"/>
                </a:lnTo>
                <a:lnTo>
                  <a:pt x="581411" y="1395385"/>
                </a:lnTo>
                <a:lnTo>
                  <a:pt x="681836" y="1384814"/>
                </a:lnTo>
                <a:lnTo>
                  <a:pt x="739977" y="1257961"/>
                </a:lnTo>
                <a:lnTo>
                  <a:pt x="930257" y="1294960"/>
                </a:lnTo>
                <a:lnTo>
                  <a:pt x="1057110" y="1358386"/>
                </a:lnTo>
                <a:lnTo>
                  <a:pt x="1231533" y="1300245"/>
                </a:lnTo>
                <a:lnTo>
                  <a:pt x="1300245" y="1215677"/>
                </a:lnTo>
                <a:lnTo>
                  <a:pt x="1432384" y="1173392"/>
                </a:lnTo>
                <a:lnTo>
                  <a:pt x="1474669" y="1183963"/>
                </a:lnTo>
                <a:lnTo>
                  <a:pt x="1548666" y="1109966"/>
                </a:lnTo>
                <a:lnTo>
                  <a:pt x="1559237" y="1194534"/>
                </a:lnTo>
                <a:lnTo>
                  <a:pt x="1527524" y="1252675"/>
                </a:lnTo>
                <a:lnTo>
                  <a:pt x="1728375" y="1390100"/>
                </a:lnTo>
                <a:lnTo>
                  <a:pt x="1913369" y="1485240"/>
                </a:lnTo>
                <a:lnTo>
                  <a:pt x="2341499" y="1400671"/>
                </a:lnTo>
                <a:lnTo>
                  <a:pt x="2537064" y="1363672"/>
                </a:lnTo>
                <a:lnTo>
                  <a:pt x="2811912" y="1506382"/>
                </a:lnTo>
                <a:cubicBezTo>
                  <a:pt x="2810150" y="1395385"/>
                  <a:pt x="2808389" y="1284389"/>
                  <a:pt x="2806627" y="1173392"/>
                </a:cubicBezTo>
                <a:lnTo>
                  <a:pt x="2256930" y="792833"/>
                </a:lnTo>
                <a:lnTo>
                  <a:pt x="2156504" y="232564"/>
                </a:lnTo>
                <a:lnTo>
                  <a:pt x="2114220" y="0"/>
                </a:lnTo>
                <a:lnTo>
                  <a:pt x="2087792" y="190280"/>
                </a:lnTo>
                <a:lnTo>
                  <a:pt x="1908084" y="264278"/>
                </a:lnTo>
                <a:lnTo>
                  <a:pt x="1723089" y="317133"/>
                </a:lnTo>
                <a:lnTo>
                  <a:pt x="1516953" y="311848"/>
                </a:lnTo>
                <a:lnTo>
                  <a:pt x="1342530" y="258992"/>
                </a:lnTo>
                <a:lnTo>
                  <a:pt x="1199820" y="227279"/>
                </a:lnTo>
                <a:lnTo>
                  <a:pt x="1041254" y="237850"/>
                </a:lnTo>
                <a:lnTo>
                  <a:pt x="940828" y="264278"/>
                </a:lnTo>
                <a:lnTo>
                  <a:pt x="792833" y="375274"/>
                </a:lnTo>
                <a:lnTo>
                  <a:pt x="665980" y="475700"/>
                </a:lnTo>
                <a:lnTo>
                  <a:pt x="486271" y="465129"/>
                </a:lnTo>
                <a:lnTo>
                  <a:pt x="385845" y="475700"/>
                </a:lnTo>
                <a:lnTo>
                  <a:pt x="512699" y="554983"/>
                </a:lnTo>
                <a:lnTo>
                  <a:pt x="396417" y="607838"/>
                </a:lnTo>
                <a:lnTo>
                  <a:pt x="258992" y="650123"/>
                </a:lnTo>
                <a:lnTo>
                  <a:pt x="126854" y="639552"/>
                </a:lnTo>
                <a:lnTo>
                  <a:pt x="47570" y="650123"/>
                </a:lnTo>
                <a:lnTo>
                  <a:pt x="0" y="729406"/>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Freeform 11"/>
          <p:cNvSpPr/>
          <p:nvPr/>
        </p:nvSpPr>
        <p:spPr>
          <a:xfrm>
            <a:off x="4524430" y="4550858"/>
            <a:ext cx="3044476" cy="2082506"/>
          </a:xfrm>
          <a:custGeom>
            <a:avLst/>
            <a:gdLst>
              <a:gd name="connsiteX0" fmla="*/ 2595205 w 3044476"/>
              <a:gd name="connsiteY0" fmla="*/ 0 h 2082506"/>
              <a:gd name="connsiteX1" fmla="*/ 2589919 w 3044476"/>
              <a:gd name="connsiteY1" fmla="*/ 147995 h 2082506"/>
              <a:gd name="connsiteX2" fmla="*/ 2637489 w 3044476"/>
              <a:gd name="connsiteY2" fmla="*/ 306562 h 2082506"/>
              <a:gd name="connsiteX3" fmla="*/ 2579348 w 3044476"/>
              <a:gd name="connsiteY3" fmla="*/ 422844 h 2082506"/>
              <a:gd name="connsiteX4" fmla="*/ 2574062 w 3044476"/>
              <a:gd name="connsiteY4" fmla="*/ 560268 h 2082506"/>
              <a:gd name="connsiteX5" fmla="*/ 2547635 w 3044476"/>
              <a:gd name="connsiteY5" fmla="*/ 813974 h 2082506"/>
              <a:gd name="connsiteX6" fmla="*/ 2463066 w 3044476"/>
              <a:gd name="connsiteY6" fmla="*/ 972541 h 2082506"/>
              <a:gd name="connsiteX7" fmla="*/ 2357355 w 3044476"/>
              <a:gd name="connsiteY7" fmla="*/ 1067681 h 2082506"/>
              <a:gd name="connsiteX8" fmla="*/ 2172361 w 3044476"/>
              <a:gd name="connsiteY8" fmla="*/ 1062395 h 2082506"/>
              <a:gd name="connsiteX9" fmla="*/ 1992652 w 3044476"/>
              <a:gd name="connsiteY9" fmla="*/ 1004254 h 2082506"/>
              <a:gd name="connsiteX10" fmla="*/ 1908083 w 3044476"/>
              <a:gd name="connsiteY10" fmla="*/ 1035967 h 2082506"/>
              <a:gd name="connsiteX11" fmla="*/ 1770659 w 3044476"/>
              <a:gd name="connsiteY11" fmla="*/ 1104680 h 2082506"/>
              <a:gd name="connsiteX12" fmla="*/ 1638520 w 3044476"/>
              <a:gd name="connsiteY12" fmla="*/ 1178677 h 2082506"/>
              <a:gd name="connsiteX13" fmla="*/ 1501096 w 3044476"/>
              <a:gd name="connsiteY13" fmla="*/ 1162821 h 2082506"/>
              <a:gd name="connsiteX14" fmla="*/ 1242104 w 3044476"/>
              <a:gd name="connsiteY14" fmla="*/ 1104680 h 2082506"/>
              <a:gd name="connsiteX15" fmla="*/ 1020111 w 3044476"/>
              <a:gd name="connsiteY15" fmla="*/ 1115251 h 2082506"/>
              <a:gd name="connsiteX16" fmla="*/ 946113 w 3044476"/>
              <a:gd name="connsiteY16" fmla="*/ 1041253 h 2082506"/>
              <a:gd name="connsiteX17" fmla="*/ 824546 w 3044476"/>
              <a:gd name="connsiteY17" fmla="*/ 1041253 h 2082506"/>
              <a:gd name="connsiteX18" fmla="*/ 665979 w 3044476"/>
              <a:gd name="connsiteY18" fmla="*/ 1004254 h 2082506"/>
              <a:gd name="connsiteX19" fmla="*/ 618409 w 3044476"/>
              <a:gd name="connsiteY19" fmla="*/ 898543 h 2082506"/>
              <a:gd name="connsiteX20" fmla="*/ 475699 w 3044476"/>
              <a:gd name="connsiteY20" fmla="*/ 877401 h 2082506"/>
              <a:gd name="connsiteX21" fmla="*/ 295991 w 3044476"/>
              <a:gd name="connsiteY21" fmla="*/ 919685 h 2082506"/>
              <a:gd name="connsiteX22" fmla="*/ 147995 w 3044476"/>
              <a:gd name="connsiteY22" fmla="*/ 998969 h 2082506"/>
              <a:gd name="connsiteX23" fmla="*/ 184994 w 3044476"/>
              <a:gd name="connsiteY23" fmla="*/ 1173392 h 2082506"/>
              <a:gd name="connsiteX24" fmla="*/ 169138 w 3044476"/>
              <a:gd name="connsiteY24" fmla="*/ 1247389 h 2082506"/>
              <a:gd name="connsiteX25" fmla="*/ 47570 w 3044476"/>
              <a:gd name="connsiteY25" fmla="*/ 1374243 h 2082506"/>
              <a:gd name="connsiteX26" fmla="*/ 0 w 3044476"/>
              <a:gd name="connsiteY26" fmla="*/ 1379528 h 2082506"/>
              <a:gd name="connsiteX27" fmla="*/ 42284 w 3044476"/>
              <a:gd name="connsiteY27" fmla="*/ 1437669 h 2082506"/>
              <a:gd name="connsiteX28" fmla="*/ 121568 w 3044476"/>
              <a:gd name="connsiteY28" fmla="*/ 1437669 h 2082506"/>
              <a:gd name="connsiteX29" fmla="*/ 301276 w 3044476"/>
              <a:gd name="connsiteY29" fmla="*/ 1236818 h 2082506"/>
              <a:gd name="connsiteX30" fmla="*/ 401702 w 3044476"/>
              <a:gd name="connsiteY30" fmla="*/ 1152250 h 2082506"/>
              <a:gd name="connsiteX31" fmla="*/ 586696 w 3044476"/>
              <a:gd name="connsiteY31" fmla="*/ 1189248 h 2082506"/>
              <a:gd name="connsiteX32" fmla="*/ 755834 w 3044476"/>
              <a:gd name="connsiteY32" fmla="*/ 1321387 h 2082506"/>
              <a:gd name="connsiteX33" fmla="*/ 1051824 w 3044476"/>
              <a:gd name="connsiteY33" fmla="*/ 1532809 h 2082506"/>
              <a:gd name="connsiteX34" fmla="*/ 1395385 w 3044476"/>
              <a:gd name="connsiteY34" fmla="*/ 1659662 h 2082506"/>
              <a:gd name="connsiteX35" fmla="*/ 1659662 w 3044476"/>
              <a:gd name="connsiteY35" fmla="*/ 1744231 h 2082506"/>
              <a:gd name="connsiteX36" fmla="*/ 1844657 w 3044476"/>
              <a:gd name="connsiteY36" fmla="*/ 2056078 h 2082506"/>
              <a:gd name="connsiteX37" fmla="*/ 2700916 w 3044476"/>
              <a:gd name="connsiteY37" fmla="*/ 2082506 h 2082506"/>
              <a:gd name="connsiteX38" fmla="*/ 2510636 w 3044476"/>
              <a:gd name="connsiteY38" fmla="*/ 1823514 h 2082506"/>
              <a:gd name="connsiteX39" fmla="*/ 2452495 w 3044476"/>
              <a:gd name="connsiteY39" fmla="*/ 1728374 h 2082506"/>
              <a:gd name="connsiteX40" fmla="*/ 2378497 w 3044476"/>
              <a:gd name="connsiteY40" fmla="*/ 1606807 h 2082506"/>
              <a:gd name="connsiteX41" fmla="*/ 2225216 w 3044476"/>
              <a:gd name="connsiteY41" fmla="*/ 1437669 h 2082506"/>
              <a:gd name="connsiteX42" fmla="*/ 2214645 w 3044476"/>
              <a:gd name="connsiteY42" fmla="*/ 1279103 h 2082506"/>
              <a:gd name="connsiteX43" fmla="*/ 2309785 w 3044476"/>
              <a:gd name="connsiteY43" fmla="*/ 1416527 h 2082506"/>
              <a:gd name="connsiteX44" fmla="*/ 2378497 w 3044476"/>
              <a:gd name="connsiteY44" fmla="*/ 1511667 h 2082506"/>
              <a:gd name="connsiteX45" fmla="*/ 2547635 w 3044476"/>
              <a:gd name="connsiteY45" fmla="*/ 1643806 h 2082506"/>
              <a:gd name="connsiteX46" fmla="*/ 2568777 w 3044476"/>
              <a:gd name="connsiteY46" fmla="*/ 1580379 h 2082506"/>
              <a:gd name="connsiteX47" fmla="*/ 2611061 w 3044476"/>
              <a:gd name="connsiteY47" fmla="*/ 1257960 h 2082506"/>
              <a:gd name="connsiteX48" fmla="*/ 2642775 w 3044476"/>
              <a:gd name="connsiteY48" fmla="*/ 1538095 h 2082506"/>
              <a:gd name="connsiteX49" fmla="*/ 2695630 w 3044476"/>
              <a:gd name="connsiteY49" fmla="*/ 1548666 h 2082506"/>
              <a:gd name="connsiteX50" fmla="*/ 2737915 w 3044476"/>
              <a:gd name="connsiteY50" fmla="*/ 1321387 h 2082506"/>
              <a:gd name="connsiteX51" fmla="*/ 2801341 w 3044476"/>
              <a:gd name="connsiteY51" fmla="*/ 988397 h 2082506"/>
              <a:gd name="connsiteX52" fmla="*/ 2896481 w 3044476"/>
              <a:gd name="connsiteY52" fmla="*/ 560268 h 2082506"/>
              <a:gd name="connsiteX53" fmla="*/ 3044476 w 3044476"/>
              <a:gd name="connsiteY53" fmla="*/ 237850 h 2082506"/>
              <a:gd name="connsiteX54" fmla="*/ 2880624 w 3044476"/>
              <a:gd name="connsiteY54" fmla="*/ 227278 h 2082506"/>
              <a:gd name="connsiteX55" fmla="*/ 2780199 w 3044476"/>
              <a:gd name="connsiteY55" fmla="*/ 184994 h 2082506"/>
              <a:gd name="connsiteX56" fmla="*/ 2700916 w 3044476"/>
              <a:gd name="connsiteY56" fmla="*/ 73997 h 2082506"/>
              <a:gd name="connsiteX57" fmla="*/ 2595205 w 3044476"/>
              <a:gd name="connsiteY57" fmla="*/ 0 h 2082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3044476" h="2082506">
                <a:moveTo>
                  <a:pt x="2595205" y="0"/>
                </a:moveTo>
                <a:lnTo>
                  <a:pt x="2589919" y="147995"/>
                </a:lnTo>
                <a:lnTo>
                  <a:pt x="2637489" y="306562"/>
                </a:lnTo>
                <a:lnTo>
                  <a:pt x="2579348" y="422844"/>
                </a:lnTo>
                <a:lnTo>
                  <a:pt x="2574062" y="560268"/>
                </a:lnTo>
                <a:lnTo>
                  <a:pt x="2547635" y="813974"/>
                </a:lnTo>
                <a:lnTo>
                  <a:pt x="2463066" y="972541"/>
                </a:lnTo>
                <a:lnTo>
                  <a:pt x="2357355" y="1067681"/>
                </a:lnTo>
                <a:lnTo>
                  <a:pt x="2172361" y="1062395"/>
                </a:lnTo>
                <a:lnTo>
                  <a:pt x="1992652" y="1004254"/>
                </a:lnTo>
                <a:lnTo>
                  <a:pt x="1908083" y="1035967"/>
                </a:lnTo>
                <a:lnTo>
                  <a:pt x="1770659" y="1104680"/>
                </a:lnTo>
                <a:lnTo>
                  <a:pt x="1638520" y="1178677"/>
                </a:lnTo>
                <a:lnTo>
                  <a:pt x="1501096" y="1162821"/>
                </a:lnTo>
                <a:lnTo>
                  <a:pt x="1242104" y="1104680"/>
                </a:lnTo>
                <a:lnTo>
                  <a:pt x="1020111" y="1115251"/>
                </a:lnTo>
                <a:lnTo>
                  <a:pt x="946113" y="1041253"/>
                </a:lnTo>
                <a:lnTo>
                  <a:pt x="824546" y="1041253"/>
                </a:lnTo>
                <a:lnTo>
                  <a:pt x="665979" y="1004254"/>
                </a:lnTo>
                <a:lnTo>
                  <a:pt x="618409" y="898543"/>
                </a:lnTo>
                <a:lnTo>
                  <a:pt x="475699" y="877401"/>
                </a:lnTo>
                <a:lnTo>
                  <a:pt x="295991" y="919685"/>
                </a:lnTo>
                <a:lnTo>
                  <a:pt x="147995" y="998969"/>
                </a:lnTo>
                <a:lnTo>
                  <a:pt x="184994" y="1173392"/>
                </a:lnTo>
                <a:lnTo>
                  <a:pt x="169138" y="1247389"/>
                </a:lnTo>
                <a:lnTo>
                  <a:pt x="47570" y="1374243"/>
                </a:lnTo>
                <a:lnTo>
                  <a:pt x="0" y="1379528"/>
                </a:lnTo>
                <a:lnTo>
                  <a:pt x="42284" y="1437669"/>
                </a:lnTo>
                <a:lnTo>
                  <a:pt x="121568" y="1437669"/>
                </a:lnTo>
                <a:lnTo>
                  <a:pt x="301276" y="1236818"/>
                </a:lnTo>
                <a:lnTo>
                  <a:pt x="401702" y="1152250"/>
                </a:lnTo>
                <a:lnTo>
                  <a:pt x="586696" y="1189248"/>
                </a:lnTo>
                <a:lnTo>
                  <a:pt x="755834" y="1321387"/>
                </a:lnTo>
                <a:lnTo>
                  <a:pt x="1051824" y="1532809"/>
                </a:lnTo>
                <a:lnTo>
                  <a:pt x="1395385" y="1659662"/>
                </a:lnTo>
                <a:lnTo>
                  <a:pt x="1659662" y="1744231"/>
                </a:lnTo>
                <a:lnTo>
                  <a:pt x="1844657" y="2056078"/>
                </a:lnTo>
                <a:lnTo>
                  <a:pt x="2700916" y="2082506"/>
                </a:lnTo>
                <a:lnTo>
                  <a:pt x="2510636" y="1823514"/>
                </a:lnTo>
                <a:lnTo>
                  <a:pt x="2452495" y="1728374"/>
                </a:lnTo>
                <a:lnTo>
                  <a:pt x="2378497" y="1606807"/>
                </a:lnTo>
                <a:lnTo>
                  <a:pt x="2225216" y="1437669"/>
                </a:lnTo>
                <a:lnTo>
                  <a:pt x="2214645" y="1279103"/>
                </a:lnTo>
                <a:lnTo>
                  <a:pt x="2309785" y="1416527"/>
                </a:lnTo>
                <a:lnTo>
                  <a:pt x="2378497" y="1511667"/>
                </a:lnTo>
                <a:lnTo>
                  <a:pt x="2547635" y="1643806"/>
                </a:lnTo>
                <a:lnTo>
                  <a:pt x="2568777" y="1580379"/>
                </a:lnTo>
                <a:lnTo>
                  <a:pt x="2611061" y="1257960"/>
                </a:lnTo>
                <a:lnTo>
                  <a:pt x="2642775" y="1538095"/>
                </a:lnTo>
                <a:lnTo>
                  <a:pt x="2695630" y="1548666"/>
                </a:lnTo>
                <a:lnTo>
                  <a:pt x="2737915" y="1321387"/>
                </a:lnTo>
                <a:lnTo>
                  <a:pt x="2801341" y="988397"/>
                </a:lnTo>
                <a:lnTo>
                  <a:pt x="2896481" y="560268"/>
                </a:lnTo>
                <a:lnTo>
                  <a:pt x="3044476" y="237850"/>
                </a:lnTo>
                <a:lnTo>
                  <a:pt x="2880624" y="227278"/>
                </a:lnTo>
                <a:lnTo>
                  <a:pt x="2780199" y="184994"/>
                </a:lnTo>
                <a:lnTo>
                  <a:pt x="2700916" y="73997"/>
                </a:lnTo>
                <a:lnTo>
                  <a:pt x="2595205" y="0"/>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Freeform 12"/>
          <p:cNvSpPr/>
          <p:nvPr/>
        </p:nvSpPr>
        <p:spPr>
          <a:xfrm>
            <a:off x="514350" y="4279900"/>
            <a:ext cx="4006850" cy="1720850"/>
          </a:xfrm>
          <a:custGeom>
            <a:avLst/>
            <a:gdLst>
              <a:gd name="connsiteX0" fmla="*/ 0 w 4006850"/>
              <a:gd name="connsiteY0" fmla="*/ 247650 h 1720850"/>
              <a:gd name="connsiteX1" fmla="*/ 139700 w 4006850"/>
              <a:gd name="connsiteY1" fmla="*/ 158750 h 1720850"/>
              <a:gd name="connsiteX2" fmla="*/ 247650 w 4006850"/>
              <a:gd name="connsiteY2" fmla="*/ 0 h 1720850"/>
              <a:gd name="connsiteX3" fmla="*/ 311150 w 4006850"/>
              <a:gd name="connsiteY3" fmla="*/ 38100 h 1720850"/>
              <a:gd name="connsiteX4" fmla="*/ 387350 w 4006850"/>
              <a:gd name="connsiteY4" fmla="*/ 158750 h 1720850"/>
              <a:gd name="connsiteX5" fmla="*/ 558800 w 4006850"/>
              <a:gd name="connsiteY5" fmla="*/ 215900 h 1720850"/>
              <a:gd name="connsiteX6" fmla="*/ 641350 w 4006850"/>
              <a:gd name="connsiteY6" fmla="*/ 222250 h 1720850"/>
              <a:gd name="connsiteX7" fmla="*/ 723900 w 4006850"/>
              <a:gd name="connsiteY7" fmla="*/ 323850 h 1720850"/>
              <a:gd name="connsiteX8" fmla="*/ 984250 w 4006850"/>
              <a:gd name="connsiteY8" fmla="*/ 234950 h 1720850"/>
              <a:gd name="connsiteX9" fmla="*/ 1282700 w 4006850"/>
              <a:gd name="connsiteY9" fmla="*/ 177800 h 1720850"/>
              <a:gd name="connsiteX10" fmla="*/ 1511300 w 4006850"/>
              <a:gd name="connsiteY10" fmla="*/ 165100 h 1720850"/>
              <a:gd name="connsiteX11" fmla="*/ 1765300 w 4006850"/>
              <a:gd name="connsiteY11" fmla="*/ 190500 h 1720850"/>
              <a:gd name="connsiteX12" fmla="*/ 1917700 w 4006850"/>
              <a:gd name="connsiteY12" fmla="*/ 234950 h 1720850"/>
              <a:gd name="connsiteX13" fmla="*/ 2133600 w 4006850"/>
              <a:gd name="connsiteY13" fmla="*/ 234950 h 1720850"/>
              <a:gd name="connsiteX14" fmla="*/ 2298700 w 4006850"/>
              <a:gd name="connsiteY14" fmla="*/ 247650 h 1720850"/>
              <a:gd name="connsiteX15" fmla="*/ 2552700 w 4006850"/>
              <a:gd name="connsiteY15" fmla="*/ 266700 h 1720850"/>
              <a:gd name="connsiteX16" fmla="*/ 2641600 w 4006850"/>
              <a:gd name="connsiteY16" fmla="*/ 241300 h 1720850"/>
              <a:gd name="connsiteX17" fmla="*/ 2698750 w 4006850"/>
              <a:gd name="connsiteY17" fmla="*/ 323850 h 1720850"/>
              <a:gd name="connsiteX18" fmla="*/ 2832100 w 4006850"/>
              <a:gd name="connsiteY18" fmla="*/ 311150 h 1720850"/>
              <a:gd name="connsiteX19" fmla="*/ 2698750 w 4006850"/>
              <a:gd name="connsiteY19" fmla="*/ 425450 h 1720850"/>
              <a:gd name="connsiteX20" fmla="*/ 2736850 w 4006850"/>
              <a:gd name="connsiteY20" fmla="*/ 577850 h 1720850"/>
              <a:gd name="connsiteX21" fmla="*/ 2774950 w 4006850"/>
              <a:gd name="connsiteY21" fmla="*/ 654050 h 1720850"/>
              <a:gd name="connsiteX22" fmla="*/ 2609850 w 4006850"/>
              <a:gd name="connsiteY22" fmla="*/ 800100 h 1720850"/>
              <a:gd name="connsiteX23" fmla="*/ 2609850 w 4006850"/>
              <a:gd name="connsiteY23" fmla="*/ 882650 h 1720850"/>
              <a:gd name="connsiteX24" fmla="*/ 2717800 w 4006850"/>
              <a:gd name="connsiteY24" fmla="*/ 946150 h 1720850"/>
              <a:gd name="connsiteX25" fmla="*/ 2863850 w 4006850"/>
              <a:gd name="connsiteY25" fmla="*/ 1073150 h 1720850"/>
              <a:gd name="connsiteX26" fmla="*/ 3105150 w 4006850"/>
              <a:gd name="connsiteY26" fmla="*/ 1136650 h 1720850"/>
              <a:gd name="connsiteX27" fmla="*/ 3289300 w 4006850"/>
              <a:gd name="connsiteY27" fmla="*/ 1181100 h 1720850"/>
              <a:gd name="connsiteX28" fmla="*/ 3384550 w 4006850"/>
              <a:gd name="connsiteY28" fmla="*/ 1231900 h 1720850"/>
              <a:gd name="connsiteX29" fmla="*/ 3454400 w 4006850"/>
              <a:gd name="connsiteY29" fmla="*/ 1390650 h 1720850"/>
              <a:gd name="connsiteX30" fmla="*/ 3683000 w 4006850"/>
              <a:gd name="connsiteY30" fmla="*/ 1498600 h 1720850"/>
              <a:gd name="connsiteX31" fmla="*/ 3898900 w 4006850"/>
              <a:gd name="connsiteY31" fmla="*/ 1593850 h 1720850"/>
              <a:gd name="connsiteX32" fmla="*/ 4006850 w 4006850"/>
              <a:gd name="connsiteY32" fmla="*/ 1638300 h 1720850"/>
              <a:gd name="connsiteX33" fmla="*/ 4000500 w 4006850"/>
              <a:gd name="connsiteY33" fmla="*/ 1720850 h 1720850"/>
              <a:gd name="connsiteX34" fmla="*/ 3708400 w 4006850"/>
              <a:gd name="connsiteY34" fmla="*/ 1619250 h 1720850"/>
              <a:gd name="connsiteX35" fmla="*/ 3409950 w 4006850"/>
              <a:gd name="connsiteY35" fmla="*/ 1524000 h 1720850"/>
              <a:gd name="connsiteX36" fmla="*/ 3213100 w 4006850"/>
              <a:gd name="connsiteY36" fmla="*/ 1276350 h 1720850"/>
              <a:gd name="connsiteX37" fmla="*/ 2584450 w 4006850"/>
              <a:gd name="connsiteY37" fmla="*/ 1035050 h 1720850"/>
              <a:gd name="connsiteX38" fmla="*/ 2324100 w 4006850"/>
              <a:gd name="connsiteY38" fmla="*/ 920750 h 1720850"/>
              <a:gd name="connsiteX39" fmla="*/ 2165350 w 4006850"/>
              <a:gd name="connsiteY39" fmla="*/ 762000 h 1720850"/>
              <a:gd name="connsiteX40" fmla="*/ 1905000 w 4006850"/>
              <a:gd name="connsiteY40" fmla="*/ 565150 h 1720850"/>
              <a:gd name="connsiteX41" fmla="*/ 1644650 w 4006850"/>
              <a:gd name="connsiteY41" fmla="*/ 438150 h 1720850"/>
              <a:gd name="connsiteX42" fmla="*/ 1390650 w 4006850"/>
              <a:gd name="connsiteY42" fmla="*/ 361950 h 1720850"/>
              <a:gd name="connsiteX43" fmla="*/ 952500 w 4006850"/>
              <a:gd name="connsiteY43" fmla="*/ 425450 h 1720850"/>
              <a:gd name="connsiteX44" fmla="*/ 508000 w 4006850"/>
              <a:gd name="connsiteY44" fmla="*/ 438150 h 1720850"/>
              <a:gd name="connsiteX45" fmla="*/ 107950 w 4006850"/>
              <a:gd name="connsiteY45" fmla="*/ 393700 h 1720850"/>
              <a:gd name="connsiteX46" fmla="*/ 50800 w 4006850"/>
              <a:gd name="connsiteY46" fmla="*/ 336550 h 1720850"/>
              <a:gd name="connsiteX47" fmla="*/ 0 w 4006850"/>
              <a:gd name="connsiteY47" fmla="*/ 247650 h 1720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4006850" h="1720850">
                <a:moveTo>
                  <a:pt x="0" y="247650"/>
                </a:moveTo>
                <a:lnTo>
                  <a:pt x="139700" y="158750"/>
                </a:lnTo>
                <a:lnTo>
                  <a:pt x="247650" y="0"/>
                </a:lnTo>
                <a:lnTo>
                  <a:pt x="311150" y="38100"/>
                </a:lnTo>
                <a:lnTo>
                  <a:pt x="387350" y="158750"/>
                </a:lnTo>
                <a:lnTo>
                  <a:pt x="558800" y="215900"/>
                </a:lnTo>
                <a:lnTo>
                  <a:pt x="641350" y="222250"/>
                </a:lnTo>
                <a:lnTo>
                  <a:pt x="723900" y="323850"/>
                </a:lnTo>
                <a:lnTo>
                  <a:pt x="984250" y="234950"/>
                </a:lnTo>
                <a:lnTo>
                  <a:pt x="1282700" y="177800"/>
                </a:lnTo>
                <a:lnTo>
                  <a:pt x="1511300" y="165100"/>
                </a:lnTo>
                <a:lnTo>
                  <a:pt x="1765300" y="190500"/>
                </a:lnTo>
                <a:lnTo>
                  <a:pt x="1917700" y="234950"/>
                </a:lnTo>
                <a:lnTo>
                  <a:pt x="2133600" y="234950"/>
                </a:lnTo>
                <a:lnTo>
                  <a:pt x="2298700" y="247650"/>
                </a:lnTo>
                <a:lnTo>
                  <a:pt x="2552700" y="266700"/>
                </a:lnTo>
                <a:lnTo>
                  <a:pt x="2641600" y="241300"/>
                </a:lnTo>
                <a:lnTo>
                  <a:pt x="2698750" y="323850"/>
                </a:lnTo>
                <a:lnTo>
                  <a:pt x="2832100" y="311150"/>
                </a:lnTo>
                <a:lnTo>
                  <a:pt x="2698750" y="425450"/>
                </a:lnTo>
                <a:lnTo>
                  <a:pt x="2736850" y="577850"/>
                </a:lnTo>
                <a:lnTo>
                  <a:pt x="2774950" y="654050"/>
                </a:lnTo>
                <a:lnTo>
                  <a:pt x="2609850" y="800100"/>
                </a:lnTo>
                <a:lnTo>
                  <a:pt x="2609850" y="882650"/>
                </a:lnTo>
                <a:lnTo>
                  <a:pt x="2717800" y="946150"/>
                </a:lnTo>
                <a:lnTo>
                  <a:pt x="2863850" y="1073150"/>
                </a:lnTo>
                <a:lnTo>
                  <a:pt x="3105150" y="1136650"/>
                </a:lnTo>
                <a:lnTo>
                  <a:pt x="3289300" y="1181100"/>
                </a:lnTo>
                <a:lnTo>
                  <a:pt x="3384550" y="1231900"/>
                </a:lnTo>
                <a:lnTo>
                  <a:pt x="3454400" y="1390650"/>
                </a:lnTo>
                <a:lnTo>
                  <a:pt x="3683000" y="1498600"/>
                </a:lnTo>
                <a:lnTo>
                  <a:pt x="3898900" y="1593850"/>
                </a:lnTo>
                <a:lnTo>
                  <a:pt x="4006850" y="1638300"/>
                </a:lnTo>
                <a:lnTo>
                  <a:pt x="4000500" y="1720850"/>
                </a:lnTo>
                <a:lnTo>
                  <a:pt x="3708400" y="1619250"/>
                </a:lnTo>
                <a:lnTo>
                  <a:pt x="3409950" y="1524000"/>
                </a:lnTo>
                <a:lnTo>
                  <a:pt x="3213100" y="1276350"/>
                </a:lnTo>
                <a:lnTo>
                  <a:pt x="2584450" y="1035050"/>
                </a:lnTo>
                <a:lnTo>
                  <a:pt x="2324100" y="920750"/>
                </a:lnTo>
                <a:lnTo>
                  <a:pt x="2165350" y="762000"/>
                </a:lnTo>
                <a:lnTo>
                  <a:pt x="1905000" y="565150"/>
                </a:lnTo>
                <a:lnTo>
                  <a:pt x="1644650" y="438150"/>
                </a:lnTo>
                <a:lnTo>
                  <a:pt x="1390650" y="361950"/>
                </a:lnTo>
                <a:lnTo>
                  <a:pt x="952500" y="425450"/>
                </a:lnTo>
                <a:lnTo>
                  <a:pt x="508000" y="438150"/>
                </a:lnTo>
                <a:lnTo>
                  <a:pt x="107950" y="393700"/>
                </a:lnTo>
                <a:lnTo>
                  <a:pt x="50800" y="336550"/>
                </a:lnTo>
                <a:lnTo>
                  <a:pt x="0" y="247650"/>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Freeform 13"/>
          <p:cNvSpPr/>
          <p:nvPr/>
        </p:nvSpPr>
        <p:spPr>
          <a:xfrm>
            <a:off x="6550925" y="4769893"/>
            <a:ext cx="300251" cy="197892"/>
          </a:xfrm>
          <a:custGeom>
            <a:avLst/>
            <a:gdLst>
              <a:gd name="connsiteX0" fmla="*/ 0 w 300251"/>
              <a:gd name="connsiteY0" fmla="*/ 102358 h 197892"/>
              <a:gd name="connsiteX1" fmla="*/ 109182 w 300251"/>
              <a:gd name="connsiteY1" fmla="*/ 34119 h 197892"/>
              <a:gd name="connsiteX2" fmla="*/ 279779 w 300251"/>
              <a:gd name="connsiteY2" fmla="*/ 0 h 197892"/>
              <a:gd name="connsiteX3" fmla="*/ 300251 w 300251"/>
              <a:gd name="connsiteY3" fmla="*/ 54591 h 197892"/>
              <a:gd name="connsiteX4" fmla="*/ 218365 w 300251"/>
              <a:gd name="connsiteY4" fmla="*/ 129653 h 197892"/>
              <a:gd name="connsiteX5" fmla="*/ 136478 w 300251"/>
              <a:gd name="connsiteY5" fmla="*/ 197892 h 197892"/>
              <a:gd name="connsiteX6" fmla="*/ 40944 w 300251"/>
              <a:gd name="connsiteY6" fmla="*/ 197892 h 197892"/>
              <a:gd name="connsiteX7" fmla="*/ 0 w 300251"/>
              <a:gd name="connsiteY7" fmla="*/ 102358 h 1978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0251" h="197892">
                <a:moveTo>
                  <a:pt x="0" y="102358"/>
                </a:moveTo>
                <a:lnTo>
                  <a:pt x="109182" y="34119"/>
                </a:lnTo>
                <a:lnTo>
                  <a:pt x="279779" y="0"/>
                </a:lnTo>
                <a:lnTo>
                  <a:pt x="300251" y="54591"/>
                </a:lnTo>
                <a:lnTo>
                  <a:pt x="218365" y="129653"/>
                </a:lnTo>
                <a:lnTo>
                  <a:pt x="136478" y="197892"/>
                </a:lnTo>
                <a:lnTo>
                  <a:pt x="40944" y="197892"/>
                </a:lnTo>
                <a:lnTo>
                  <a:pt x="0" y="102358"/>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Freeform 14"/>
          <p:cNvSpPr/>
          <p:nvPr/>
        </p:nvSpPr>
        <p:spPr>
          <a:xfrm>
            <a:off x="5227093" y="4906370"/>
            <a:ext cx="361665" cy="109182"/>
          </a:xfrm>
          <a:custGeom>
            <a:avLst/>
            <a:gdLst>
              <a:gd name="connsiteX0" fmla="*/ 20471 w 361665"/>
              <a:gd name="connsiteY0" fmla="*/ 0 h 109182"/>
              <a:gd name="connsiteX1" fmla="*/ 197892 w 361665"/>
              <a:gd name="connsiteY1" fmla="*/ 20472 h 109182"/>
              <a:gd name="connsiteX2" fmla="*/ 361665 w 361665"/>
              <a:gd name="connsiteY2" fmla="*/ 34120 h 109182"/>
              <a:gd name="connsiteX3" fmla="*/ 361665 w 361665"/>
              <a:gd name="connsiteY3" fmla="*/ 34120 h 109182"/>
              <a:gd name="connsiteX4" fmla="*/ 252483 w 361665"/>
              <a:gd name="connsiteY4" fmla="*/ 109182 h 109182"/>
              <a:gd name="connsiteX5" fmla="*/ 150125 w 361665"/>
              <a:gd name="connsiteY5" fmla="*/ 102358 h 109182"/>
              <a:gd name="connsiteX6" fmla="*/ 61414 w 361665"/>
              <a:gd name="connsiteY6" fmla="*/ 75063 h 109182"/>
              <a:gd name="connsiteX7" fmla="*/ 0 w 361665"/>
              <a:gd name="connsiteY7" fmla="*/ 54591 h 109182"/>
              <a:gd name="connsiteX8" fmla="*/ 20471 w 361665"/>
              <a:gd name="connsiteY8" fmla="*/ 0 h 109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1665" h="109182">
                <a:moveTo>
                  <a:pt x="20471" y="0"/>
                </a:moveTo>
                <a:lnTo>
                  <a:pt x="197892" y="20472"/>
                </a:lnTo>
                <a:lnTo>
                  <a:pt x="361665" y="34120"/>
                </a:lnTo>
                <a:lnTo>
                  <a:pt x="361665" y="34120"/>
                </a:lnTo>
                <a:lnTo>
                  <a:pt x="252483" y="109182"/>
                </a:lnTo>
                <a:lnTo>
                  <a:pt x="150125" y="102358"/>
                </a:lnTo>
                <a:lnTo>
                  <a:pt x="61414" y="75063"/>
                </a:lnTo>
                <a:lnTo>
                  <a:pt x="0" y="54591"/>
                </a:lnTo>
                <a:lnTo>
                  <a:pt x="20471" y="0"/>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Freeform 15"/>
          <p:cNvSpPr/>
          <p:nvPr/>
        </p:nvSpPr>
        <p:spPr>
          <a:xfrm>
            <a:off x="2961564" y="3452884"/>
            <a:ext cx="272955" cy="750626"/>
          </a:xfrm>
          <a:custGeom>
            <a:avLst/>
            <a:gdLst>
              <a:gd name="connsiteX0" fmla="*/ 88711 w 272955"/>
              <a:gd name="connsiteY0" fmla="*/ 191068 h 750626"/>
              <a:gd name="connsiteX1" fmla="*/ 136478 w 272955"/>
              <a:gd name="connsiteY1" fmla="*/ 122829 h 750626"/>
              <a:gd name="connsiteX2" fmla="*/ 184245 w 272955"/>
              <a:gd name="connsiteY2" fmla="*/ 47767 h 750626"/>
              <a:gd name="connsiteX3" fmla="*/ 259308 w 272955"/>
              <a:gd name="connsiteY3" fmla="*/ 0 h 750626"/>
              <a:gd name="connsiteX4" fmla="*/ 272955 w 272955"/>
              <a:gd name="connsiteY4" fmla="*/ 88710 h 750626"/>
              <a:gd name="connsiteX5" fmla="*/ 232012 w 272955"/>
              <a:gd name="connsiteY5" fmla="*/ 197892 h 750626"/>
              <a:gd name="connsiteX6" fmla="*/ 184245 w 272955"/>
              <a:gd name="connsiteY6" fmla="*/ 286603 h 750626"/>
              <a:gd name="connsiteX7" fmla="*/ 184245 w 272955"/>
              <a:gd name="connsiteY7" fmla="*/ 348017 h 750626"/>
              <a:gd name="connsiteX8" fmla="*/ 252484 w 272955"/>
              <a:gd name="connsiteY8" fmla="*/ 375313 h 750626"/>
              <a:gd name="connsiteX9" fmla="*/ 232012 w 272955"/>
              <a:gd name="connsiteY9" fmla="*/ 498143 h 750626"/>
              <a:gd name="connsiteX10" fmla="*/ 191069 w 272955"/>
              <a:gd name="connsiteY10" fmla="*/ 648268 h 750626"/>
              <a:gd name="connsiteX11" fmla="*/ 163773 w 272955"/>
              <a:gd name="connsiteY11" fmla="*/ 702859 h 750626"/>
              <a:gd name="connsiteX12" fmla="*/ 102358 w 272955"/>
              <a:gd name="connsiteY12" fmla="*/ 702859 h 750626"/>
              <a:gd name="connsiteX13" fmla="*/ 61415 w 272955"/>
              <a:gd name="connsiteY13" fmla="*/ 750626 h 750626"/>
              <a:gd name="connsiteX14" fmla="*/ 0 w 272955"/>
              <a:gd name="connsiteY14" fmla="*/ 716507 h 750626"/>
              <a:gd name="connsiteX15" fmla="*/ 54591 w 272955"/>
              <a:gd name="connsiteY15" fmla="*/ 525438 h 750626"/>
              <a:gd name="connsiteX16" fmla="*/ 27296 w 272955"/>
              <a:gd name="connsiteY16" fmla="*/ 395785 h 750626"/>
              <a:gd name="connsiteX17" fmla="*/ 34120 w 272955"/>
              <a:gd name="connsiteY17" fmla="*/ 348017 h 750626"/>
              <a:gd name="connsiteX18" fmla="*/ 143302 w 272955"/>
              <a:gd name="connsiteY18" fmla="*/ 409432 h 750626"/>
              <a:gd name="connsiteX19" fmla="*/ 191069 w 272955"/>
              <a:gd name="connsiteY19" fmla="*/ 191068 h 750626"/>
              <a:gd name="connsiteX20" fmla="*/ 88711 w 272955"/>
              <a:gd name="connsiteY20" fmla="*/ 191068 h 7506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72955" h="750626">
                <a:moveTo>
                  <a:pt x="88711" y="191068"/>
                </a:moveTo>
                <a:lnTo>
                  <a:pt x="136478" y="122829"/>
                </a:lnTo>
                <a:lnTo>
                  <a:pt x="184245" y="47767"/>
                </a:lnTo>
                <a:lnTo>
                  <a:pt x="259308" y="0"/>
                </a:lnTo>
                <a:lnTo>
                  <a:pt x="272955" y="88710"/>
                </a:lnTo>
                <a:lnTo>
                  <a:pt x="232012" y="197892"/>
                </a:lnTo>
                <a:lnTo>
                  <a:pt x="184245" y="286603"/>
                </a:lnTo>
                <a:lnTo>
                  <a:pt x="184245" y="348017"/>
                </a:lnTo>
                <a:lnTo>
                  <a:pt x="252484" y="375313"/>
                </a:lnTo>
                <a:lnTo>
                  <a:pt x="232012" y="498143"/>
                </a:lnTo>
                <a:lnTo>
                  <a:pt x="191069" y="648268"/>
                </a:lnTo>
                <a:lnTo>
                  <a:pt x="163773" y="702859"/>
                </a:lnTo>
                <a:lnTo>
                  <a:pt x="102358" y="702859"/>
                </a:lnTo>
                <a:lnTo>
                  <a:pt x="61415" y="750626"/>
                </a:lnTo>
                <a:lnTo>
                  <a:pt x="0" y="716507"/>
                </a:lnTo>
                <a:lnTo>
                  <a:pt x="54591" y="525438"/>
                </a:lnTo>
                <a:lnTo>
                  <a:pt x="27296" y="395785"/>
                </a:lnTo>
                <a:lnTo>
                  <a:pt x="34120" y="348017"/>
                </a:lnTo>
                <a:lnTo>
                  <a:pt x="143302" y="409432"/>
                </a:lnTo>
                <a:lnTo>
                  <a:pt x="191069" y="191068"/>
                </a:lnTo>
                <a:lnTo>
                  <a:pt x="88711" y="191068"/>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p:cNvSpPr txBox="1"/>
          <p:nvPr/>
        </p:nvSpPr>
        <p:spPr>
          <a:xfrm>
            <a:off x="3275856" y="3429000"/>
            <a:ext cx="792088" cy="369332"/>
          </a:xfrm>
          <a:prstGeom prst="rect">
            <a:avLst/>
          </a:prstGeom>
          <a:noFill/>
        </p:spPr>
        <p:txBody>
          <a:bodyPr wrap="square" rtlCol="0">
            <a:spAutoFit/>
          </a:bodyPr>
          <a:lstStyle/>
          <a:p>
            <a:r>
              <a:rPr lang="de-DE" b="1" dirty="0" smtClean="0">
                <a:solidFill>
                  <a:srgbClr val="FFC000"/>
                </a:solidFill>
                <a:effectLst>
                  <a:outerShdw blurRad="38100" dist="38100" dir="2700000" algn="tl">
                    <a:srgbClr val="000000">
                      <a:alpha val="43137"/>
                    </a:srgbClr>
                  </a:outerShdw>
                </a:effectLst>
              </a:rPr>
              <a:t>Rom</a:t>
            </a:r>
            <a:endParaRPr lang="en-GB" b="1" dirty="0">
              <a:solidFill>
                <a:srgbClr val="FFC000"/>
              </a:solidFill>
              <a:effectLst>
                <a:outerShdw blurRad="38100" dist="38100" dir="2700000" algn="tl">
                  <a:srgbClr val="000000">
                    <a:alpha val="43137"/>
                  </a:srgbClr>
                </a:outerShdw>
              </a:effectLst>
            </a:endParaRPr>
          </a:p>
        </p:txBody>
      </p:sp>
      <p:pic>
        <p:nvPicPr>
          <p:cNvPr id="18" name="Picture 17"/>
          <p:cNvPicPr>
            <a:picLocks noChangeAspect="1"/>
          </p:cNvPicPr>
          <p:nvPr/>
        </p:nvPicPr>
        <p:blipFill rotWithShape="1">
          <a:blip r:embed="rId3" cstate="print">
            <a:extLst>
              <a:ext uri="{28A0092B-C50C-407E-A947-70E740481C1C}">
                <a14:useLocalDpi xmlns:a14="http://schemas.microsoft.com/office/drawing/2010/main" xmlns="" val="0"/>
              </a:ext>
            </a:extLst>
          </a:blip>
          <a:srcRect t="30310" r="46951"/>
          <a:stretch/>
        </p:blipFill>
        <p:spPr>
          <a:xfrm>
            <a:off x="5974127" y="44624"/>
            <a:ext cx="3118984" cy="3073051"/>
          </a:xfrm>
          <a:prstGeom prst="rect">
            <a:avLst/>
          </a:prstGeom>
        </p:spPr>
      </p:pic>
      <p:sp>
        <p:nvSpPr>
          <p:cNvPr id="5" name="TextBox 4"/>
          <p:cNvSpPr txBox="1"/>
          <p:nvPr/>
        </p:nvSpPr>
        <p:spPr>
          <a:xfrm>
            <a:off x="3234519" y="2046"/>
            <a:ext cx="3456384" cy="2031325"/>
          </a:xfrm>
          <a:prstGeom prst="rect">
            <a:avLst/>
          </a:prstGeom>
          <a:solidFill>
            <a:schemeClr val="accent2"/>
          </a:solidFill>
        </p:spPr>
        <p:txBody>
          <a:bodyPr wrap="square" rtlCol="0">
            <a:spAutoFit/>
          </a:bodyPr>
          <a:lstStyle/>
          <a:p>
            <a:r>
              <a:rPr lang="de-DE" dirty="0" err="1" smtClean="0"/>
              <a:t>Question</a:t>
            </a:r>
            <a:r>
              <a:rPr lang="de-DE" dirty="0" smtClean="0"/>
              <a:t> 1: </a:t>
            </a:r>
            <a:br>
              <a:rPr lang="de-DE" dirty="0" smtClean="0"/>
            </a:br>
            <a:r>
              <a:rPr lang="de-DE" dirty="0" smtClean="0"/>
              <a:t>„Diffusion“ </a:t>
            </a:r>
            <a:r>
              <a:rPr lang="de-DE" dirty="0" err="1" smtClean="0"/>
              <a:t>of</a:t>
            </a:r>
            <a:r>
              <a:rPr lang="de-DE" dirty="0" smtClean="0"/>
              <a:t> Roman </a:t>
            </a:r>
            <a:r>
              <a:rPr lang="de-DE" dirty="0" err="1" smtClean="0"/>
              <a:t>culture</a:t>
            </a:r>
            <a:endParaRPr lang="de-DE" dirty="0" smtClean="0"/>
          </a:p>
          <a:p>
            <a:endParaRPr lang="de-DE" dirty="0" smtClean="0"/>
          </a:p>
          <a:p>
            <a:r>
              <a:rPr lang="de-DE" dirty="0" err="1" smtClean="0">
                <a:solidFill>
                  <a:srgbClr val="FF0000"/>
                </a:solidFill>
              </a:rPr>
              <a:t>Question</a:t>
            </a:r>
            <a:r>
              <a:rPr lang="de-DE" dirty="0" smtClean="0">
                <a:solidFill>
                  <a:srgbClr val="FF0000"/>
                </a:solidFill>
              </a:rPr>
              <a:t> 2:</a:t>
            </a:r>
          </a:p>
          <a:p>
            <a:r>
              <a:rPr lang="de-DE" dirty="0" smtClean="0">
                <a:solidFill>
                  <a:srgbClr val="FF0000"/>
                </a:solidFill>
              </a:rPr>
              <a:t>an </a:t>
            </a:r>
            <a:r>
              <a:rPr lang="de-DE" dirty="0" err="1" smtClean="0">
                <a:solidFill>
                  <a:srgbClr val="FF0000"/>
                </a:solidFill>
              </a:rPr>
              <a:t>increasingly</a:t>
            </a:r>
            <a:r>
              <a:rPr lang="de-DE" dirty="0" smtClean="0">
                <a:solidFill>
                  <a:srgbClr val="FF0000"/>
                </a:solidFill>
              </a:rPr>
              <a:t> „global“ </a:t>
            </a:r>
            <a:r>
              <a:rPr lang="de-DE" dirty="0" err="1" smtClean="0">
                <a:solidFill>
                  <a:srgbClr val="FF0000"/>
                </a:solidFill>
              </a:rPr>
              <a:t>culture</a:t>
            </a:r>
            <a:r>
              <a:rPr lang="de-DE" dirty="0" smtClean="0">
                <a:solidFill>
                  <a:srgbClr val="FF0000"/>
                </a:solidFill>
              </a:rPr>
              <a:t> in </a:t>
            </a:r>
            <a:r>
              <a:rPr lang="de-DE" dirty="0" err="1" smtClean="0">
                <a:solidFill>
                  <a:srgbClr val="FF0000"/>
                </a:solidFill>
              </a:rPr>
              <a:t>the</a:t>
            </a:r>
            <a:r>
              <a:rPr lang="de-DE" dirty="0" smtClean="0">
                <a:solidFill>
                  <a:srgbClr val="FF0000"/>
                </a:solidFill>
              </a:rPr>
              <a:t> Roman Empire ?</a:t>
            </a:r>
            <a:br>
              <a:rPr lang="de-DE" dirty="0" smtClean="0">
                <a:solidFill>
                  <a:srgbClr val="FF0000"/>
                </a:solidFill>
              </a:rPr>
            </a:br>
            <a:endParaRPr lang="en-GB" dirty="0">
              <a:solidFill>
                <a:srgbClr val="FF0000"/>
              </a:solidFill>
            </a:endParaRPr>
          </a:p>
        </p:txBody>
      </p:sp>
      <p:sp>
        <p:nvSpPr>
          <p:cNvPr id="2" name="TextBox 1"/>
          <p:cNvSpPr txBox="1"/>
          <p:nvPr/>
        </p:nvSpPr>
        <p:spPr>
          <a:xfrm>
            <a:off x="3234519" y="1794302"/>
            <a:ext cx="3466531" cy="830997"/>
          </a:xfrm>
          <a:prstGeom prst="rect">
            <a:avLst/>
          </a:prstGeom>
          <a:solidFill>
            <a:srgbClr val="DA005D"/>
          </a:solidFill>
        </p:spPr>
        <p:txBody>
          <a:bodyPr wrap="square" rtlCol="0">
            <a:spAutoFit/>
          </a:bodyPr>
          <a:lstStyle/>
          <a:p>
            <a:r>
              <a:rPr lang="de-DE" sz="1600" dirty="0" smtClean="0">
                <a:sym typeface="Wingdings" pitchFamily="2" charset="2"/>
              </a:rPr>
              <a:t>   global </a:t>
            </a:r>
            <a:r>
              <a:rPr lang="de-DE" sz="1600" dirty="0" err="1" smtClean="0">
                <a:sym typeface="Wingdings" pitchFamily="2" charset="2"/>
              </a:rPr>
              <a:t>processes</a:t>
            </a:r>
            <a:r>
              <a:rPr lang="de-DE" sz="1600" dirty="0" smtClean="0">
                <a:sym typeface="Wingdings" pitchFamily="2" charset="2"/>
              </a:rPr>
              <a:t> </a:t>
            </a:r>
            <a:br>
              <a:rPr lang="de-DE" sz="1600" dirty="0" smtClean="0">
                <a:sym typeface="Wingdings" pitchFamily="2" charset="2"/>
              </a:rPr>
            </a:br>
            <a:r>
              <a:rPr lang="de-DE" sz="1600" dirty="0" smtClean="0">
                <a:sym typeface="Wingdings" pitchFamily="2" charset="2"/>
              </a:rPr>
              <a:t>      but </a:t>
            </a:r>
            <a:r>
              <a:rPr lang="de-DE" sz="1600" dirty="0" err="1" smtClean="0">
                <a:sym typeface="Wingdings" pitchFamily="2" charset="2"/>
              </a:rPr>
              <a:t>local</a:t>
            </a:r>
            <a:r>
              <a:rPr lang="de-DE" sz="1600" dirty="0" smtClean="0">
                <a:sym typeface="Wingdings" pitchFamily="2" charset="2"/>
              </a:rPr>
              <a:t> </a:t>
            </a:r>
            <a:r>
              <a:rPr lang="de-DE" sz="1600" dirty="0" err="1" smtClean="0">
                <a:sym typeface="Wingdings" pitchFamily="2" charset="2"/>
              </a:rPr>
              <a:t>identities</a:t>
            </a:r>
            <a:endParaRPr lang="de-DE" sz="1600" dirty="0" smtClean="0">
              <a:sym typeface="Wingdings" pitchFamily="2" charset="2"/>
            </a:endParaRPr>
          </a:p>
          <a:p>
            <a:r>
              <a:rPr lang="de-DE" sz="1600" dirty="0" smtClean="0">
                <a:sym typeface="Wingdings" pitchFamily="2" charset="2"/>
              </a:rPr>
              <a:t>   </a:t>
            </a:r>
            <a:r>
              <a:rPr lang="de-DE" sz="1600" dirty="0" err="1" smtClean="0">
                <a:sym typeface="Wingdings" pitchFamily="2" charset="2"/>
              </a:rPr>
              <a:t>no</a:t>
            </a:r>
            <a:r>
              <a:rPr lang="de-DE" sz="1600" dirty="0" smtClean="0">
                <a:sym typeface="Wingdings" pitchFamily="2" charset="2"/>
              </a:rPr>
              <a:t> </a:t>
            </a:r>
            <a:r>
              <a:rPr lang="de-DE" sz="1600" dirty="0" err="1" smtClean="0">
                <a:sym typeface="Wingdings" pitchFamily="2" charset="2"/>
              </a:rPr>
              <a:t>cultural</a:t>
            </a:r>
            <a:r>
              <a:rPr lang="de-DE" sz="1600" dirty="0" smtClean="0">
                <a:sym typeface="Wingdings" pitchFamily="2" charset="2"/>
              </a:rPr>
              <a:t> </a:t>
            </a:r>
            <a:r>
              <a:rPr lang="de-DE" sz="1600" dirty="0" err="1" smtClean="0">
                <a:sym typeface="Wingdings" pitchFamily="2" charset="2"/>
              </a:rPr>
              <a:t>homogeneity</a:t>
            </a:r>
            <a:endParaRPr lang="en-GB" sz="1600" dirty="0"/>
          </a:p>
        </p:txBody>
      </p:sp>
      <p:pic>
        <p:nvPicPr>
          <p:cNvPr id="1026" name="Picture 2" descr="http://potsherd.net/gallery/DR20/DR20-prof-f.jpg"/>
          <p:cNvPicPr>
            <a:picLocks noChangeAspect="1" noChangeArrowheads="1"/>
          </p:cNvPicPr>
          <p:nvPr/>
        </p:nvPicPr>
        <p:blipFill>
          <a:blip r:embed="rId4" cstate="print">
            <a:extLst>
              <a:ext uri="{BEBA8EAE-BF5A-486C-A8C5-ECC9F3942E4B}">
                <a14:imgProps xmlns:a14="http://schemas.microsoft.com/office/drawing/2010/main" xmlns="">
                  <a14:imgLayer r:embed="rId5">
                    <a14:imgEffect>
                      <a14:backgroundRemoval t="258" b="98196" l="2000" r="98000"/>
                    </a14:imgEffect>
                  </a14:imgLayer>
                </a14:imgProps>
              </a:ext>
              <a:ext uri="{28A0092B-C50C-407E-A947-70E740481C1C}">
                <a14:useLocalDpi xmlns:a14="http://schemas.microsoft.com/office/drawing/2010/main" xmlns="" val="0"/>
              </a:ext>
            </a:extLst>
          </a:blip>
          <a:srcRect/>
          <a:stretch>
            <a:fillRect/>
          </a:stretch>
        </p:blipFill>
        <p:spPr bwMode="auto">
          <a:xfrm>
            <a:off x="4666828" y="2492896"/>
            <a:ext cx="2857500" cy="3695701"/>
          </a:xfrm>
          <a:prstGeom prst="rect">
            <a:avLst/>
          </a:prstGeom>
          <a:noFill/>
          <a:extLst>
            <a:ext uri="{909E8E84-426E-40DD-AFC4-6F175D3DCCD1}">
              <a14:hiddenFill xmlns:a14="http://schemas.microsoft.com/office/drawing/2010/main" xmlns="">
                <a:solidFill>
                  <a:srgbClr val="FFFFFF"/>
                </a:solidFill>
              </a14:hiddenFill>
            </a:ext>
          </a:extLst>
        </p:spPr>
      </p:pic>
      <p:pic>
        <p:nvPicPr>
          <p:cNvPr id="6" name="Picture 5"/>
          <p:cNvPicPr>
            <a:picLocks noChangeAspect="1"/>
          </p:cNvPicPr>
          <p:nvPr/>
        </p:nvPicPr>
        <p:blipFill rotWithShape="1">
          <a:blip r:embed="rId6" cstate="print">
            <a:extLst>
              <a:ext uri="{BEBA8EAE-BF5A-486C-A8C5-ECC9F3942E4B}">
                <a14:imgProps xmlns:a14="http://schemas.microsoft.com/office/drawing/2010/main" xmlns="">
                  <a14:imgLayer r:embed="rId7">
                    <a14:imgEffect>
                      <a14:backgroundRemoval t="10000" b="90000" l="10000" r="90000"/>
                    </a14:imgEffect>
                  </a14:imgLayer>
                </a14:imgProps>
              </a:ext>
              <a:ext uri="{28A0092B-C50C-407E-A947-70E740481C1C}">
                <a14:useLocalDpi xmlns:a14="http://schemas.microsoft.com/office/drawing/2010/main" xmlns="" val="0"/>
              </a:ext>
            </a:extLst>
          </a:blip>
          <a:srcRect l="9600" t="20323" r="12110" b="10884"/>
          <a:stretch/>
        </p:blipFill>
        <p:spPr>
          <a:xfrm>
            <a:off x="6280245" y="2004844"/>
            <a:ext cx="3044283" cy="1784196"/>
          </a:xfrm>
          <a:prstGeom prst="rect">
            <a:avLst/>
          </a:prstGeom>
        </p:spPr>
      </p:pic>
      <p:pic>
        <p:nvPicPr>
          <p:cNvPr id="20" name="Picture 19"/>
          <p:cNvPicPr>
            <a:picLocks noChangeAspect="1"/>
          </p:cNvPicPr>
          <p:nvPr/>
        </p:nvPicPr>
        <p:blipFill rotWithShape="1">
          <a:blip r:embed="rId8" cstate="print">
            <a:extLst>
              <a:ext uri="{BEBA8EAE-BF5A-486C-A8C5-ECC9F3942E4B}">
                <a14:imgProps xmlns:a14="http://schemas.microsoft.com/office/drawing/2010/main" xmlns="">
                  <a14:imgLayer r:embed="rId9">
                    <a14:imgEffect>
                      <a14:backgroundRemoval t="3353" b="97852" l="9983" r="89974">
                        <a14:foregroundMark x1="68707" y1="29980" x2="68707" y2="29980"/>
                        <a14:foregroundMark x1="49523" y1="14648" x2="49523" y2="14648"/>
                        <a14:foregroundMark x1="49002" y1="12109" x2="49002" y2="12109"/>
                        <a14:foregroundMark x1="50304" y1="13086" x2="50304" y2="13086"/>
                        <a14:foregroundMark x1="52648" y1="19108" x2="52648" y2="19108"/>
                        <a14:foregroundMark x1="68967" y1="37207" x2="68967" y2="37207"/>
                        <a14:foregroundMark x1="77257" y1="78418" x2="77257" y2="78418"/>
                        <a14:foregroundMark x1="78038" y1="73177" x2="78038" y2="73177"/>
                        <a14:foregroundMark x1="71311" y1="75293" x2="71311" y2="75293"/>
                        <a14:foregroundMark x1="80642" y1="93001" x2="80642" y2="93001"/>
                        <a14:foregroundMark x1="73655" y1="93197" x2="73655" y2="93197"/>
                        <a14:foregroundMark x1="68186" y1="97852" x2="68186" y2="97852"/>
                        <a14:foregroundMark x1="70790" y1="37207" x2="70790" y2="37207"/>
                        <a14:foregroundMark x1="71311" y1="42057" x2="71311" y2="42057"/>
                        <a14:foregroundMark x1="71832" y1="44954" x2="71832" y2="44954"/>
                        <a14:foregroundMark x1="72873" y1="48470" x2="72873" y2="48470"/>
                        <a14:foregroundMark x1="74392" y1="63249" x2="74392" y2="63249"/>
                        <a14:backgroundMark x1="32682" y1="91829" x2="32682" y2="91829"/>
                        <a14:backgroundMark x1="40451" y1="94954" x2="40451" y2="94954"/>
                      </a14:backgroundRemoval>
                    </a14:imgEffect>
                  </a14:imgLayer>
                </a14:imgProps>
              </a:ext>
              <a:ext uri="{28A0092B-C50C-407E-A947-70E740481C1C}">
                <a14:useLocalDpi xmlns:a14="http://schemas.microsoft.com/office/drawing/2010/main" xmlns="" val="0"/>
              </a:ext>
            </a:extLst>
          </a:blip>
          <a:srcRect l="11175" r="12051"/>
          <a:stretch/>
        </p:blipFill>
        <p:spPr>
          <a:xfrm>
            <a:off x="6843518" y="2549254"/>
            <a:ext cx="2481010" cy="4308746"/>
          </a:xfrm>
          <a:prstGeom prst="rect">
            <a:avLst/>
          </a:prstGeom>
        </p:spPr>
      </p:pic>
      <p:pic>
        <p:nvPicPr>
          <p:cNvPr id="19" name="Picture 18"/>
          <p:cNvPicPr>
            <a:picLocks noChangeAspect="1"/>
          </p:cNvPicPr>
          <p:nvPr/>
        </p:nvPicPr>
        <p:blipFill>
          <a:blip r:embed="rId10" cstate="print">
            <a:extLst>
              <a:ext uri="{BEBA8EAE-BF5A-486C-A8C5-ECC9F3942E4B}">
                <a14:imgProps xmlns:a14="http://schemas.microsoft.com/office/drawing/2010/main" xmlns="">
                  <a14:imgLayer r:embed="rId11">
                    <a14:imgEffect>
                      <a14:backgroundRemoval t="9582" b="91289" l="7788" r="96388">
                        <a14:foregroundMark x1="7788" y1="72474" x2="7788" y2="72474"/>
                        <a14:foregroundMark x1="96501" y1="48432" x2="96501" y2="48432"/>
                        <a14:foregroundMark x1="76298" y1="10801" x2="76298" y2="10801"/>
                        <a14:foregroundMark x1="43679" y1="17944" x2="43679" y2="17944"/>
                        <a14:foregroundMark x1="39955" y1="24042" x2="39955" y2="24042"/>
                        <a14:foregroundMark x1="38036" y1="24042" x2="38036" y2="24042"/>
                        <a14:foregroundMark x1="35892" y1="27700" x2="35892" y2="27700"/>
                        <a14:foregroundMark x1="62641" y1="91289" x2="62641" y2="91289"/>
                      </a14:backgroundRemoval>
                    </a14:imgEffect>
                  </a14:imgLayer>
                </a14:imgProps>
              </a:ext>
              <a:ext uri="{28A0092B-C50C-407E-A947-70E740481C1C}">
                <a14:useLocalDpi xmlns:a14="http://schemas.microsoft.com/office/drawing/2010/main" xmlns="" val="0"/>
              </a:ext>
            </a:extLst>
          </a:blip>
          <a:stretch>
            <a:fillRect/>
          </a:stretch>
        </p:blipFill>
        <p:spPr>
          <a:xfrm>
            <a:off x="4988453" y="4820421"/>
            <a:ext cx="2924367" cy="1894568"/>
          </a:xfrm>
          <a:prstGeom prst="rect">
            <a:avLst/>
          </a:prstGeom>
        </p:spPr>
      </p:pic>
    </p:spTree>
    <p:extLst>
      <p:ext uri="{BB962C8B-B14F-4D97-AF65-F5344CB8AC3E}">
        <p14:creationId xmlns:p14="http://schemas.microsoft.com/office/powerpoint/2010/main" xmlns="" val="312691705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5" fill="hold"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randombar(vertical)">
                                      <p:cBhvr>
                                        <p:cTn id="7" dur="500"/>
                                        <p:tgtEl>
                                          <p:spTgt spid="18"/>
                                        </p:tgtEl>
                                      </p:cBhvr>
                                    </p:animEffect>
                                  </p:childTnLst>
                                </p:cTn>
                              </p:par>
                            </p:childTnLst>
                          </p:cTn>
                        </p:par>
                        <p:par>
                          <p:cTn id="8" fill="hold">
                            <p:stCondLst>
                              <p:cond delay="500"/>
                            </p:stCondLst>
                            <p:childTnLst>
                              <p:par>
                                <p:cTn id="9" presetID="14" presetClass="entr" presetSubtype="5" fill="hold"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randombar(vertical)">
                                      <p:cBhvr>
                                        <p:cTn id="11" dur="500"/>
                                        <p:tgtEl>
                                          <p:spTgt spid="6"/>
                                        </p:tgtEl>
                                      </p:cBhvr>
                                    </p:animEffect>
                                  </p:childTnLst>
                                </p:cTn>
                              </p:par>
                            </p:childTnLst>
                          </p:cTn>
                        </p:par>
                        <p:par>
                          <p:cTn id="12" fill="hold">
                            <p:stCondLst>
                              <p:cond delay="1000"/>
                            </p:stCondLst>
                            <p:childTnLst>
                              <p:par>
                                <p:cTn id="13" presetID="14" presetClass="entr" presetSubtype="5" fill="hold" nodeType="afterEffect">
                                  <p:stCondLst>
                                    <p:cond delay="0"/>
                                  </p:stCondLst>
                                  <p:childTnLst>
                                    <p:set>
                                      <p:cBhvr>
                                        <p:cTn id="14" dur="1" fill="hold">
                                          <p:stCondLst>
                                            <p:cond delay="0"/>
                                          </p:stCondLst>
                                        </p:cTn>
                                        <p:tgtEl>
                                          <p:spTgt spid="1026"/>
                                        </p:tgtEl>
                                        <p:attrNameLst>
                                          <p:attrName>style.visibility</p:attrName>
                                        </p:attrNameLst>
                                      </p:cBhvr>
                                      <p:to>
                                        <p:strVal val="visible"/>
                                      </p:to>
                                    </p:set>
                                    <p:animEffect transition="in" filter="randombar(vertical)">
                                      <p:cBhvr>
                                        <p:cTn id="15" dur="500"/>
                                        <p:tgtEl>
                                          <p:spTgt spid="1026"/>
                                        </p:tgtEl>
                                      </p:cBhvr>
                                    </p:animEffect>
                                  </p:childTnLst>
                                </p:cTn>
                              </p:par>
                            </p:childTnLst>
                          </p:cTn>
                        </p:par>
                        <p:par>
                          <p:cTn id="16" fill="hold">
                            <p:stCondLst>
                              <p:cond delay="1500"/>
                            </p:stCondLst>
                            <p:childTnLst>
                              <p:par>
                                <p:cTn id="17" presetID="14" presetClass="entr" presetSubtype="5" fill="hold" nodeType="afterEffect">
                                  <p:stCondLst>
                                    <p:cond delay="0"/>
                                  </p:stCondLst>
                                  <p:childTnLst>
                                    <p:set>
                                      <p:cBhvr>
                                        <p:cTn id="18" dur="1" fill="hold">
                                          <p:stCondLst>
                                            <p:cond delay="0"/>
                                          </p:stCondLst>
                                        </p:cTn>
                                        <p:tgtEl>
                                          <p:spTgt spid="20"/>
                                        </p:tgtEl>
                                        <p:attrNameLst>
                                          <p:attrName>style.visibility</p:attrName>
                                        </p:attrNameLst>
                                      </p:cBhvr>
                                      <p:to>
                                        <p:strVal val="visible"/>
                                      </p:to>
                                    </p:set>
                                    <p:animEffect transition="in" filter="randombar(vertical)">
                                      <p:cBhvr>
                                        <p:cTn id="19" dur="500"/>
                                        <p:tgtEl>
                                          <p:spTgt spid="20"/>
                                        </p:tgtEl>
                                      </p:cBhvr>
                                    </p:animEffect>
                                  </p:childTnLst>
                                </p:cTn>
                              </p:par>
                            </p:childTnLst>
                          </p:cTn>
                        </p:par>
                        <p:par>
                          <p:cTn id="20" fill="hold">
                            <p:stCondLst>
                              <p:cond delay="2000"/>
                            </p:stCondLst>
                            <p:childTnLst>
                              <p:par>
                                <p:cTn id="21" presetID="14" presetClass="entr" presetSubtype="5" fill="hold" nodeType="afterEffect">
                                  <p:stCondLst>
                                    <p:cond delay="0"/>
                                  </p:stCondLst>
                                  <p:childTnLst>
                                    <p:set>
                                      <p:cBhvr>
                                        <p:cTn id="22" dur="1" fill="hold">
                                          <p:stCondLst>
                                            <p:cond delay="0"/>
                                          </p:stCondLst>
                                        </p:cTn>
                                        <p:tgtEl>
                                          <p:spTgt spid="19"/>
                                        </p:tgtEl>
                                        <p:attrNameLst>
                                          <p:attrName>style.visibility</p:attrName>
                                        </p:attrNameLst>
                                      </p:cBhvr>
                                      <p:to>
                                        <p:strVal val="visible"/>
                                      </p:to>
                                    </p:set>
                                    <p:animEffect transition="in" filter="randombar(vertical)">
                                      <p:cBhvr>
                                        <p:cTn id="23" dur="500"/>
                                        <p:tgtEl>
                                          <p:spTgt spid="19"/>
                                        </p:tgtEl>
                                      </p:cBhvr>
                                    </p:animEffect>
                                  </p:childTnLst>
                                </p:cTn>
                              </p:par>
                            </p:childTnLst>
                          </p:cTn>
                        </p:par>
                        <p:par>
                          <p:cTn id="24" fill="hold">
                            <p:stCondLst>
                              <p:cond delay="2500"/>
                            </p:stCondLst>
                            <p:childTnLst>
                              <p:par>
                                <p:cTn id="25" presetID="47" presetClass="entr" presetSubtype="0" fill="hold" grpId="0" nodeType="afterEffect">
                                  <p:stCondLst>
                                    <p:cond delay="1000"/>
                                  </p:stCondLst>
                                  <p:childTnLst>
                                    <p:set>
                                      <p:cBhvr>
                                        <p:cTn id="26" dur="1" fill="hold">
                                          <p:stCondLst>
                                            <p:cond delay="0"/>
                                          </p:stCondLst>
                                        </p:cTn>
                                        <p:tgtEl>
                                          <p:spTgt spid="2"/>
                                        </p:tgtEl>
                                        <p:attrNameLst>
                                          <p:attrName>style.visibility</p:attrName>
                                        </p:attrNameLst>
                                      </p:cBhvr>
                                      <p:to>
                                        <p:strVal val="visible"/>
                                      </p:to>
                                    </p:set>
                                    <p:animEffect transition="in" filter="fade">
                                      <p:cBhvr>
                                        <p:cTn id="27" dur="1000"/>
                                        <p:tgtEl>
                                          <p:spTgt spid="2"/>
                                        </p:tgtEl>
                                      </p:cBhvr>
                                    </p:animEffect>
                                    <p:anim calcmode="lin" valueType="num">
                                      <p:cBhvr>
                                        <p:cTn id="28" dur="1000" fill="hold"/>
                                        <p:tgtEl>
                                          <p:spTgt spid="2"/>
                                        </p:tgtEl>
                                        <p:attrNameLst>
                                          <p:attrName>ppt_x</p:attrName>
                                        </p:attrNameLst>
                                      </p:cBhvr>
                                      <p:tavLst>
                                        <p:tav tm="0">
                                          <p:val>
                                            <p:strVal val="#ppt_x"/>
                                          </p:val>
                                        </p:tav>
                                        <p:tav tm="100000">
                                          <p:val>
                                            <p:strVal val="#ppt_x"/>
                                          </p:val>
                                        </p:tav>
                                      </p:tavLst>
                                    </p:anim>
                                    <p:anim calcmode="lin" valueType="num">
                                      <p:cBhvr>
                                        <p:cTn id="2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4" descr="http://1.bp.blogspot.com/-leO8nB1PG5Q/TupAuqpuLbI/AAAAAAAAJuE/lYj_W2bKy90/s400/roquepertusedoorway4.jpg"/>
          <p:cNvPicPr>
            <a:picLocks noChangeAspect="1" noChangeArrowheads="1"/>
          </p:cNvPicPr>
          <p:nvPr/>
        </p:nvPicPr>
        <p:blipFill rotWithShape="1">
          <a:blip r:embed="rId2" cstate="print">
            <a:extLst>
              <a:ext uri="{28A0092B-C50C-407E-A947-70E740481C1C}">
                <a14:useLocalDpi xmlns:a14="http://schemas.microsoft.com/office/drawing/2010/main" xmlns="" val="0"/>
              </a:ext>
            </a:extLst>
          </a:blip>
          <a:srcRect l="11003" t="9490" r="9548" b="4992"/>
          <a:stretch/>
        </p:blipFill>
        <p:spPr bwMode="auto">
          <a:xfrm>
            <a:off x="-396552" y="1091141"/>
            <a:ext cx="5125851" cy="4138059"/>
          </a:xfrm>
          <a:prstGeom prst="rect">
            <a:avLst/>
          </a:prstGeom>
          <a:noFill/>
          <a:extLst>
            <a:ext uri="{909E8E84-426E-40DD-AFC4-6F175D3DCCD1}">
              <a14:hiddenFill xmlns:a14="http://schemas.microsoft.com/office/drawing/2010/main" xmlns="">
                <a:solidFill>
                  <a:srgbClr val="FFFFFF"/>
                </a:solidFill>
              </a14:hiddenFill>
            </a:ext>
          </a:extLst>
        </p:spPr>
      </p:pic>
      <p:pic>
        <p:nvPicPr>
          <p:cNvPr id="7" name="Picture 6"/>
          <p:cNvPicPr>
            <a:picLocks noChangeAspect="1"/>
          </p:cNvPicPr>
          <p:nvPr/>
        </p:nvPicPr>
        <p:blipFill rotWithShape="1">
          <a:blip r:embed="rId3" cstate="print">
            <a:extLst>
              <a:ext uri="{BEBA8EAE-BF5A-486C-A8C5-ECC9F3942E4B}">
                <a14:imgProps xmlns:a14="http://schemas.microsoft.com/office/drawing/2010/main" xmlns="">
                  <a14:imgLayer r:embed="rId4">
                    <a14:imgEffect>
                      <a14:backgroundRemoval t="1835" b="99506" l="16087" r="84196">
                        <a14:foregroundMark x1="36877" y1="78476" x2="36877" y2="78476"/>
                        <a14:foregroundMark x1="22201" y1="86803" x2="22201" y2="86803"/>
                        <a14:foregroundMark x1="21919" y1="84192" x2="21919" y2="84192"/>
                        <a14:foregroundMark x1="21919" y1="80452" x2="21919" y2="80452"/>
                        <a14:foregroundMark x1="29821" y1="86380" x2="29821" y2="86380"/>
                        <a14:foregroundMark x1="60865" y1="85674" x2="60865" y2="85674"/>
                        <a14:foregroundMark x1="38852" y1="10656" x2="38852" y2="10656"/>
                        <a14:foregroundMark x1="38570" y1="7763" x2="38570" y2="7763"/>
                        <a14:foregroundMark x1="21919" y1="77347" x2="21919" y2="77347"/>
                        <a14:foregroundMark x1="48824" y1="95342" x2="48824" y2="95342"/>
                        <a14:foregroundMark x1="44779" y1="98024" x2="44779" y2="98024"/>
                        <a14:foregroundMark x1="68768" y1="53423" x2="68768" y2="53423"/>
                      </a14:backgroundRemoval>
                    </a14:imgEffect>
                    <a14:imgEffect>
                      <a14:sharpenSoften amount="25000"/>
                    </a14:imgEffect>
                    <a14:imgEffect>
                      <a14:colorTemperature colorTemp="8800"/>
                    </a14:imgEffect>
                    <a14:imgEffect>
                      <a14:saturation sat="200000"/>
                    </a14:imgEffect>
                    <a14:imgEffect>
                      <a14:brightnessContrast bright="-20000" contrast="20000"/>
                    </a14:imgEffect>
                  </a14:imgLayer>
                </a14:imgProps>
              </a:ext>
              <a:ext uri="{28A0092B-C50C-407E-A947-70E740481C1C}">
                <a14:useLocalDpi xmlns:a14="http://schemas.microsoft.com/office/drawing/2010/main" xmlns="" val="0"/>
              </a:ext>
            </a:extLst>
          </a:blip>
          <a:srcRect l="13941" r="14888"/>
          <a:stretch/>
        </p:blipFill>
        <p:spPr>
          <a:xfrm>
            <a:off x="-26670" y="1059698"/>
            <a:ext cx="3137943" cy="5877273"/>
          </a:xfrm>
          <a:prstGeom prst="rect">
            <a:avLst/>
          </a:prstGeom>
        </p:spPr>
      </p:pic>
      <p:sp>
        <p:nvSpPr>
          <p:cNvPr id="10" name="TextBox 9"/>
          <p:cNvSpPr txBox="1"/>
          <p:nvPr/>
        </p:nvSpPr>
        <p:spPr>
          <a:xfrm>
            <a:off x="3234519" y="2046"/>
            <a:ext cx="3456384" cy="1477328"/>
          </a:xfrm>
          <a:prstGeom prst="rect">
            <a:avLst/>
          </a:prstGeom>
          <a:solidFill>
            <a:schemeClr val="accent2"/>
          </a:solidFill>
        </p:spPr>
        <p:txBody>
          <a:bodyPr wrap="square" rtlCol="0">
            <a:spAutoFit/>
          </a:bodyPr>
          <a:lstStyle/>
          <a:p>
            <a:r>
              <a:rPr lang="de-DE" dirty="0" smtClean="0"/>
              <a:t/>
            </a:r>
            <a:br>
              <a:rPr lang="de-DE" dirty="0" smtClean="0"/>
            </a:br>
            <a:r>
              <a:rPr lang="de-DE" dirty="0" err="1" smtClean="0"/>
              <a:t>Question</a:t>
            </a:r>
            <a:r>
              <a:rPr lang="de-DE" dirty="0" smtClean="0"/>
              <a:t> 3:</a:t>
            </a:r>
            <a:br>
              <a:rPr lang="de-DE" dirty="0" smtClean="0"/>
            </a:br>
            <a:r>
              <a:rPr lang="de-DE" dirty="0" err="1" smtClean="0"/>
              <a:t>How</a:t>
            </a:r>
            <a:r>
              <a:rPr lang="de-DE" dirty="0" smtClean="0"/>
              <a:t> </a:t>
            </a:r>
            <a:r>
              <a:rPr lang="de-DE" dirty="0" err="1" smtClean="0"/>
              <a:t>does</a:t>
            </a:r>
            <a:r>
              <a:rPr lang="de-DE" dirty="0" smtClean="0"/>
              <a:t> </a:t>
            </a:r>
            <a:r>
              <a:rPr lang="de-DE" dirty="0" err="1" smtClean="0"/>
              <a:t>social</a:t>
            </a:r>
            <a:r>
              <a:rPr lang="de-DE" dirty="0" smtClean="0"/>
              <a:t> </a:t>
            </a:r>
            <a:r>
              <a:rPr lang="de-DE" dirty="0" err="1" smtClean="0"/>
              <a:t>and</a:t>
            </a:r>
            <a:r>
              <a:rPr lang="de-DE" dirty="0" smtClean="0"/>
              <a:t> </a:t>
            </a:r>
            <a:r>
              <a:rPr lang="de-DE" dirty="0" err="1" smtClean="0"/>
              <a:t>cultural</a:t>
            </a:r>
            <a:r>
              <a:rPr lang="de-DE" dirty="0" smtClean="0"/>
              <a:t> </a:t>
            </a:r>
            <a:r>
              <a:rPr lang="de-DE" dirty="0" err="1" smtClean="0"/>
              <a:t>change</a:t>
            </a:r>
            <a:r>
              <a:rPr lang="de-DE" dirty="0" smtClean="0"/>
              <a:t> </a:t>
            </a:r>
            <a:r>
              <a:rPr lang="de-DE" dirty="0" err="1" smtClean="0"/>
              <a:t>work</a:t>
            </a:r>
            <a:r>
              <a:rPr lang="de-DE" dirty="0" smtClean="0"/>
              <a:t>…?</a:t>
            </a:r>
          </a:p>
          <a:p>
            <a:endParaRPr lang="en-GB" dirty="0"/>
          </a:p>
        </p:txBody>
      </p:sp>
      <p:pic>
        <p:nvPicPr>
          <p:cNvPr id="13" name="Picture 12"/>
          <p:cNvPicPr>
            <a:picLocks noChangeAspect="1"/>
          </p:cNvPicPr>
          <p:nvPr/>
        </p:nvPicPr>
        <p:blipFill rotWithShape="1">
          <a:blip r:embed="rId5" cstate="print">
            <a:extLst>
              <a:ext uri="{28A0092B-C50C-407E-A947-70E740481C1C}">
                <a14:useLocalDpi xmlns:a14="http://schemas.microsoft.com/office/drawing/2010/main" xmlns="" val="0"/>
              </a:ext>
            </a:extLst>
          </a:blip>
          <a:srcRect l="7657" r="6409" b="10297"/>
          <a:stretch/>
        </p:blipFill>
        <p:spPr>
          <a:xfrm>
            <a:off x="2789563" y="4117032"/>
            <a:ext cx="3535038" cy="2768352"/>
          </a:xfrm>
          <a:prstGeom prst="rect">
            <a:avLst/>
          </a:prstGeom>
        </p:spPr>
      </p:pic>
      <p:pic>
        <p:nvPicPr>
          <p:cNvPr id="9" name="Picture 8"/>
          <p:cNvPicPr>
            <a:picLocks noChangeAspect="1"/>
          </p:cNvPicPr>
          <p:nvPr/>
        </p:nvPicPr>
        <p:blipFill>
          <a:blip r:embed="rId6" cstate="print">
            <a:extLst>
              <a:ext uri="{BEBA8EAE-BF5A-486C-A8C5-ECC9F3942E4B}">
                <a14:imgProps xmlns:a14="http://schemas.microsoft.com/office/drawing/2010/main" xmlns="">
                  <a14:imgLayer r:embed="rId7">
                    <a14:imgEffect>
                      <a14:backgroundRemoval t="8159" b="89967" l="4006" r="89911">
                        <a14:foregroundMark x1="31825" y1="8379" x2="31825" y2="8379"/>
                        <a14:backgroundMark x1="9866" y1="21720" x2="9866" y2="21720"/>
                        <a14:backgroundMark x1="16172" y1="26461" x2="16172" y2="26461"/>
                        <a14:backgroundMark x1="16172" y1="26461" x2="16172" y2="26461"/>
                        <a14:backgroundMark x1="16172" y1="23815" x2="16172" y2="23815"/>
                        <a14:backgroundMark x1="11795" y1="33517" x2="11795" y2="33517"/>
                        <a14:backgroundMark x1="17136" y1="57883" x2="17136" y2="57883"/>
                        <a14:backgroundMark x1="11424" y1="57883" x2="11424" y2="57883"/>
                        <a14:backgroundMark x1="43175" y1="53914" x2="43175" y2="53914"/>
                        <a14:backgroundMark x1="38131" y1="58545" x2="38131" y2="58545"/>
                        <a14:backgroundMark x1="35608" y1="51268" x2="35608" y2="51268"/>
                        <a14:backgroundMark x1="44881" y1="62845" x2="44881" y2="62845"/>
                        <a14:backgroundMark x1="57864" y1="68467" x2="57864" y2="68467"/>
                        <a14:backgroundMark x1="63501" y1="66814" x2="63501" y2="66814"/>
                        <a14:backgroundMark x1="67136" y1="73539" x2="67136" y2="73539"/>
                        <a14:backgroundMark x1="66024" y1="63727" x2="66024" y2="63727"/>
                        <a14:backgroundMark x1="60831" y1="58324" x2="60831" y2="58324"/>
                        <a14:backgroundMark x1="55638" y1="55017" x2="55638" y2="55017"/>
                        <a14:backgroundMark x1="52448" y1="50606" x2="52448" y2="50606"/>
                        <a14:backgroundMark x1="44881" y1="49173" x2="44881" y2="49173"/>
                        <a14:backgroundMark x1="40356" y1="47299" x2="40356" y2="47299"/>
                        <a14:backgroundMark x1="36350" y1="46417" x2="36350" y2="46417"/>
                        <a14:backgroundMark x1="37018" y1="42889" x2="37018" y2="42889"/>
                        <a14:backgroundMark x1="35608" y1="59096" x2="35608" y2="59096"/>
                        <a14:backgroundMark x1="53561" y1="68688" x2="53561" y2="68688"/>
                        <a14:backgroundMark x1="51335" y1="65160" x2="51335" y2="65160"/>
                        <a14:backgroundMark x1="51855" y1="60639" x2="51855" y2="60639"/>
                        <a14:backgroundMark x1="52300" y1="57442" x2="52300" y2="57442"/>
                        <a14:backgroundMark x1="52671" y1="47519" x2="52671" y2="47519"/>
                        <a14:backgroundMark x1="9866" y1="32745" x2="9866" y2="32745"/>
                        <a14:backgroundMark x1="8605" y1="39581" x2="8605" y2="39581"/>
                        <a14:backgroundMark x1="15356" y1="37266" x2="15356" y2="37266"/>
                        <a14:backgroundMark x1="16320" y1="32084" x2="16320" y2="32084"/>
                        <a14:backgroundMark x1="58309" y1="63947" x2="58309" y2="63947"/>
                        <a14:backgroundMark x1="55786" y1="61852" x2="55786" y2="61852"/>
                      </a14:backgroundRemoval>
                    </a14:imgEffect>
                  </a14:imgLayer>
                </a14:imgProps>
              </a:ext>
              <a:ext uri="{28A0092B-C50C-407E-A947-70E740481C1C}">
                <a14:useLocalDpi xmlns:a14="http://schemas.microsoft.com/office/drawing/2010/main" xmlns="" val="0"/>
              </a:ext>
            </a:extLst>
          </a:blip>
          <a:stretch>
            <a:fillRect/>
          </a:stretch>
        </p:blipFill>
        <p:spPr>
          <a:xfrm>
            <a:off x="-108520" y="4195723"/>
            <a:ext cx="6030795" cy="4057813"/>
          </a:xfrm>
          <a:prstGeom prst="rect">
            <a:avLst/>
          </a:prstGeom>
          <a:scene3d>
            <a:camera prst="orthographicFront"/>
            <a:lightRig rig="threePt" dir="t"/>
          </a:scene3d>
          <a:sp3d>
            <a:bevelT/>
          </a:sp3d>
        </p:spPr>
      </p:pic>
      <p:pic>
        <p:nvPicPr>
          <p:cNvPr id="8" name="Picture 7"/>
          <p:cNvPicPr>
            <a:picLocks noChangeAspect="1"/>
          </p:cNvPicPr>
          <p:nvPr/>
        </p:nvPicPr>
        <p:blipFill>
          <a:blip r:embed="rId8" cstate="print">
            <a:extLst>
              <a:ext uri="{BEBA8EAE-BF5A-486C-A8C5-ECC9F3942E4B}">
                <a14:imgProps xmlns:a14="http://schemas.microsoft.com/office/drawing/2010/main" xmlns="">
                  <a14:imgLayer r:embed="rId9">
                    <a14:imgEffect>
                      <a14:backgroundRemoval t="9976" b="89964" l="10000" r="95484">
                        <a14:foregroundMark x1="48306" y1="87606" x2="48306" y2="87606"/>
                        <a14:foregroundMark x1="33065" y1="20979" x2="33065" y2="20979"/>
                        <a14:foregroundMark x1="48790" y1="16626" x2="48790" y2="16626"/>
                        <a14:foregroundMark x1="69435" y1="39238" x2="69435" y2="39238"/>
                        <a14:foregroundMark x1="90403" y1="59613" x2="90403" y2="59613"/>
                        <a14:foregroundMark x1="93548" y1="61790" x2="93548" y2="61790"/>
                        <a14:foregroundMark x1="93548" y1="63422" x2="93548" y2="63422"/>
                        <a14:foregroundMark x1="90161" y1="74607" x2="90161" y2="74607"/>
                        <a14:foregroundMark x1="91613" y1="76239" x2="91613" y2="76239"/>
                        <a14:foregroundMark x1="91613" y1="75151" x2="91613" y2="75151"/>
                        <a14:foregroundMark x1="94032" y1="65780" x2="94032" y2="65780"/>
                        <a14:backgroundMark x1="68065" y1="15357" x2="68065" y2="15357"/>
                        <a14:backgroundMark x1="69435" y1="50242" x2="69435" y2="50242"/>
                      </a14:backgroundRemoval>
                    </a14:imgEffect>
                    <a14:imgEffect>
                      <a14:brightnessContrast bright="20000" contrast="20000"/>
                    </a14:imgEffect>
                  </a14:imgLayer>
                </a14:imgProps>
              </a:ext>
              <a:ext uri="{28A0092B-C50C-407E-A947-70E740481C1C}">
                <a14:useLocalDpi xmlns:a14="http://schemas.microsoft.com/office/drawing/2010/main" xmlns="" val="0"/>
              </a:ext>
            </a:extLst>
          </a:blip>
          <a:stretch>
            <a:fillRect/>
          </a:stretch>
        </p:blipFill>
        <p:spPr>
          <a:xfrm>
            <a:off x="3131840" y="764704"/>
            <a:ext cx="3006573" cy="4010380"/>
          </a:xfrm>
          <a:prstGeom prst="rect">
            <a:avLst/>
          </a:prstGeom>
        </p:spPr>
      </p:pic>
    </p:spTree>
    <p:extLst>
      <p:ext uri="{BB962C8B-B14F-4D97-AF65-F5344CB8AC3E}">
        <p14:creationId xmlns:p14="http://schemas.microsoft.com/office/powerpoint/2010/main" xmlns="" val="77331841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1000"/>
                                        <p:tgtEl>
                                          <p:spTgt spid="12"/>
                                        </p:tgtEl>
                                      </p:cBhvr>
                                    </p:animEffect>
                                    <p:anim calcmode="lin" valueType="num">
                                      <p:cBhvr>
                                        <p:cTn id="8" dur="1000" fill="hold"/>
                                        <p:tgtEl>
                                          <p:spTgt spid="12"/>
                                        </p:tgtEl>
                                        <p:attrNameLst>
                                          <p:attrName>ppt_x</p:attrName>
                                        </p:attrNameLst>
                                      </p:cBhvr>
                                      <p:tavLst>
                                        <p:tav tm="0">
                                          <p:val>
                                            <p:strVal val="#ppt_x"/>
                                          </p:val>
                                        </p:tav>
                                        <p:tav tm="100000">
                                          <p:val>
                                            <p:strVal val="#ppt_x"/>
                                          </p:val>
                                        </p:tav>
                                      </p:tavLst>
                                    </p:anim>
                                    <p:anim calcmode="lin" valueType="num">
                                      <p:cBhvr>
                                        <p:cTn id="9" dur="1000" fill="hold"/>
                                        <p:tgtEl>
                                          <p:spTgt spid="12"/>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25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1000"/>
                                        <p:tgtEl>
                                          <p:spTgt spid="7"/>
                                        </p:tgtEl>
                                      </p:cBhvr>
                                    </p:animEffect>
                                    <p:anim calcmode="lin" valueType="num">
                                      <p:cBhvr>
                                        <p:cTn id="14" dur="1000" fill="hold"/>
                                        <p:tgtEl>
                                          <p:spTgt spid="7"/>
                                        </p:tgtEl>
                                        <p:attrNameLst>
                                          <p:attrName>ppt_x</p:attrName>
                                        </p:attrNameLst>
                                      </p:cBhvr>
                                      <p:tavLst>
                                        <p:tav tm="0">
                                          <p:val>
                                            <p:strVal val="#ppt_x"/>
                                          </p:val>
                                        </p:tav>
                                        <p:tav tm="100000">
                                          <p:val>
                                            <p:strVal val="#ppt_x"/>
                                          </p:val>
                                        </p:tav>
                                      </p:tavLst>
                                    </p:anim>
                                    <p:anim calcmode="lin" valueType="num">
                                      <p:cBhvr>
                                        <p:cTn id="15" dur="1000" fill="hold"/>
                                        <p:tgtEl>
                                          <p:spTgt spid="7"/>
                                        </p:tgtEl>
                                        <p:attrNameLst>
                                          <p:attrName>ppt_y</p:attrName>
                                        </p:attrNameLst>
                                      </p:cBhvr>
                                      <p:tavLst>
                                        <p:tav tm="0">
                                          <p:val>
                                            <p:strVal val="#ppt_y+.1"/>
                                          </p:val>
                                        </p:tav>
                                        <p:tav tm="100000">
                                          <p:val>
                                            <p:strVal val="#ppt_y"/>
                                          </p:val>
                                        </p:tav>
                                      </p:tavLst>
                                    </p:anim>
                                  </p:childTnLst>
                                </p:cTn>
                              </p:par>
                            </p:childTnLst>
                          </p:cTn>
                        </p:par>
                        <p:par>
                          <p:cTn id="16" fill="hold">
                            <p:stCondLst>
                              <p:cond delay="2250"/>
                            </p:stCondLst>
                            <p:childTnLst>
                              <p:par>
                                <p:cTn id="17" presetID="42" presetClass="entr" presetSubtype="0" fill="hold" nodeType="afterEffect">
                                  <p:stCondLst>
                                    <p:cond delay="0"/>
                                  </p:stCondLst>
                                  <p:childTnLst>
                                    <p:set>
                                      <p:cBhvr>
                                        <p:cTn id="18" dur="1" fill="hold">
                                          <p:stCondLst>
                                            <p:cond delay="0"/>
                                          </p:stCondLst>
                                        </p:cTn>
                                        <p:tgtEl>
                                          <p:spTgt spid="13"/>
                                        </p:tgtEl>
                                        <p:attrNameLst>
                                          <p:attrName>style.visibility</p:attrName>
                                        </p:attrNameLst>
                                      </p:cBhvr>
                                      <p:to>
                                        <p:strVal val="visible"/>
                                      </p:to>
                                    </p:set>
                                    <p:animEffect transition="in" filter="fade">
                                      <p:cBhvr>
                                        <p:cTn id="19" dur="1000"/>
                                        <p:tgtEl>
                                          <p:spTgt spid="13"/>
                                        </p:tgtEl>
                                      </p:cBhvr>
                                    </p:animEffect>
                                    <p:anim calcmode="lin" valueType="num">
                                      <p:cBhvr>
                                        <p:cTn id="20" dur="1000" fill="hold"/>
                                        <p:tgtEl>
                                          <p:spTgt spid="13"/>
                                        </p:tgtEl>
                                        <p:attrNameLst>
                                          <p:attrName>ppt_x</p:attrName>
                                        </p:attrNameLst>
                                      </p:cBhvr>
                                      <p:tavLst>
                                        <p:tav tm="0">
                                          <p:val>
                                            <p:strVal val="#ppt_x"/>
                                          </p:val>
                                        </p:tav>
                                        <p:tav tm="100000">
                                          <p:val>
                                            <p:strVal val="#ppt_x"/>
                                          </p:val>
                                        </p:tav>
                                      </p:tavLst>
                                    </p:anim>
                                    <p:anim calcmode="lin" valueType="num">
                                      <p:cBhvr>
                                        <p:cTn id="21" dur="1000" fill="hold"/>
                                        <p:tgtEl>
                                          <p:spTgt spid="13"/>
                                        </p:tgtEl>
                                        <p:attrNameLst>
                                          <p:attrName>ppt_y</p:attrName>
                                        </p:attrNameLst>
                                      </p:cBhvr>
                                      <p:tavLst>
                                        <p:tav tm="0">
                                          <p:val>
                                            <p:strVal val="#ppt_y+.1"/>
                                          </p:val>
                                        </p:tav>
                                        <p:tav tm="100000">
                                          <p:val>
                                            <p:strVal val="#ppt_y"/>
                                          </p:val>
                                        </p:tav>
                                      </p:tavLst>
                                    </p:anim>
                                  </p:childTnLst>
                                </p:cTn>
                              </p:par>
                            </p:childTnLst>
                          </p:cTn>
                        </p:par>
                        <p:par>
                          <p:cTn id="22" fill="hold">
                            <p:stCondLst>
                              <p:cond delay="3250"/>
                            </p:stCondLst>
                            <p:childTnLst>
                              <p:par>
                                <p:cTn id="23" presetID="42" presetClass="entr" presetSubtype="0" fill="hold" nodeType="afterEffect">
                                  <p:stCondLst>
                                    <p:cond delay="250"/>
                                  </p:stCondLst>
                                  <p:childTnLst>
                                    <p:set>
                                      <p:cBhvr>
                                        <p:cTn id="24" dur="1" fill="hold">
                                          <p:stCondLst>
                                            <p:cond delay="0"/>
                                          </p:stCondLst>
                                        </p:cTn>
                                        <p:tgtEl>
                                          <p:spTgt spid="8"/>
                                        </p:tgtEl>
                                        <p:attrNameLst>
                                          <p:attrName>style.visibility</p:attrName>
                                        </p:attrNameLst>
                                      </p:cBhvr>
                                      <p:to>
                                        <p:strVal val="visible"/>
                                      </p:to>
                                    </p:set>
                                    <p:animEffect transition="in" filter="fade">
                                      <p:cBhvr>
                                        <p:cTn id="25" dur="1000"/>
                                        <p:tgtEl>
                                          <p:spTgt spid="8"/>
                                        </p:tgtEl>
                                      </p:cBhvr>
                                    </p:animEffect>
                                    <p:anim calcmode="lin" valueType="num">
                                      <p:cBhvr>
                                        <p:cTn id="26" dur="1000" fill="hold"/>
                                        <p:tgtEl>
                                          <p:spTgt spid="8"/>
                                        </p:tgtEl>
                                        <p:attrNameLst>
                                          <p:attrName>ppt_x</p:attrName>
                                        </p:attrNameLst>
                                      </p:cBhvr>
                                      <p:tavLst>
                                        <p:tav tm="0">
                                          <p:val>
                                            <p:strVal val="#ppt_x"/>
                                          </p:val>
                                        </p:tav>
                                        <p:tav tm="100000">
                                          <p:val>
                                            <p:strVal val="#ppt_x"/>
                                          </p:val>
                                        </p:tav>
                                      </p:tavLst>
                                    </p:anim>
                                    <p:anim calcmode="lin" valueType="num">
                                      <p:cBhvr>
                                        <p:cTn id="27" dur="1000" fill="hold"/>
                                        <p:tgtEl>
                                          <p:spTgt spid="8"/>
                                        </p:tgtEl>
                                        <p:attrNameLst>
                                          <p:attrName>ppt_y</p:attrName>
                                        </p:attrNameLst>
                                      </p:cBhvr>
                                      <p:tavLst>
                                        <p:tav tm="0">
                                          <p:val>
                                            <p:strVal val="#ppt_y+.1"/>
                                          </p:val>
                                        </p:tav>
                                        <p:tav tm="100000">
                                          <p:val>
                                            <p:strVal val="#ppt_y"/>
                                          </p:val>
                                        </p:tav>
                                      </p:tavLst>
                                    </p:anim>
                                  </p:childTnLst>
                                </p:cTn>
                              </p:par>
                            </p:childTnLst>
                          </p:cTn>
                        </p:par>
                        <p:par>
                          <p:cTn id="28" fill="hold">
                            <p:stCondLst>
                              <p:cond delay="4500"/>
                            </p:stCondLst>
                            <p:childTnLst>
                              <p:par>
                                <p:cTn id="29" presetID="42" presetClass="entr" presetSubtype="0" fill="hold" nodeType="afterEffect">
                                  <p:stCondLst>
                                    <p:cond delay="250"/>
                                  </p:stCondLst>
                                  <p:childTnLst>
                                    <p:set>
                                      <p:cBhvr>
                                        <p:cTn id="30" dur="1" fill="hold">
                                          <p:stCondLst>
                                            <p:cond delay="0"/>
                                          </p:stCondLst>
                                        </p:cTn>
                                        <p:tgtEl>
                                          <p:spTgt spid="9"/>
                                        </p:tgtEl>
                                        <p:attrNameLst>
                                          <p:attrName>style.visibility</p:attrName>
                                        </p:attrNameLst>
                                      </p:cBhvr>
                                      <p:to>
                                        <p:strVal val="visible"/>
                                      </p:to>
                                    </p:set>
                                    <p:animEffect transition="in" filter="fade">
                                      <p:cBhvr>
                                        <p:cTn id="31" dur="1000"/>
                                        <p:tgtEl>
                                          <p:spTgt spid="9"/>
                                        </p:tgtEl>
                                      </p:cBhvr>
                                    </p:animEffect>
                                    <p:anim calcmode="lin" valueType="num">
                                      <p:cBhvr>
                                        <p:cTn id="32" dur="1000" fill="hold"/>
                                        <p:tgtEl>
                                          <p:spTgt spid="9"/>
                                        </p:tgtEl>
                                        <p:attrNameLst>
                                          <p:attrName>ppt_x</p:attrName>
                                        </p:attrNameLst>
                                      </p:cBhvr>
                                      <p:tavLst>
                                        <p:tav tm="0">
                                          <p:val>
                                            <p:strVal val="#ppt_x"/>
                                          </p:val>
                                        </p:tav>
                                        <p:tav tm="100000">
                                          <p:val>
                                            <p:strVal val="#ppt_x"/>
                                          </p:val>
                                        </p:tav>
                                      </p:tavLst>
                                    </p:anim>
                                    <p:anim calcmode="lin" valueType="num">
                                      <p:cBhvr>
                                        <p:cTn id="33"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9" descr="C:\Eigene Dateien\TEACHING MATERIAL\SLAVERY 2006 2007\Pompey Wall Painting small.JPG"/>
          <p:cNvPicPr>
            <a:picLocks noChangeAspect="1" noChangeArrowheads="1"/>
          </p:cNvPicPr>
          <p:nvPr/>
        </p:nvPicPr>
        <p:blipFill rotWithShape="1">
          <a:blip r:embed="rId2" cstate="print">
            <a:extLst>
              <a:ext uri="{28A0092B-C50C-407E-A947-70E740481C1C}">
                <a14:useLocalDpi xmlns:a14="http://schemas.microsoft.com/office/drawing/2010/main" xmlns="" val="0"/>
              </a:ext>
            </a:extLst>
          </a:blip>
          <a:srcRect l="54010" t="18010" r="10565" b="3232"/>
          <a:stretch/>
        </p:blipFill>
        <p:spPr bwMode="auto">
          <a:xfrm>
            <a:off x="7101122" y="332656"/>
            <a:ext cx="2016171" cy="489654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5" name="Picture 4" descr="http://1.bp.blogspot.com/-leO8nB1PG5Q/TupAuqpuLbI/AAAAAAAAJuE/lYj_W2bKy90/s400/roquepertusedoorway4.jpg"/>
          <p:cNvPicPr>
            <a:picLocks noChangeAspect="1" noChangeArrowheads="1"/>
          </p:cNvPicPr>
          <p:nvPr/>
        </p:nvPicPr>
        <p:blipFill rotWithShape="1">
          <a:blip r:embed="rId3" cstate="print">
            <a:extLst>
              <a:ext uri="{28A0092B-C50C-407E-A947-70E740481C1C}">
                <a14:useLocalDpi xmlns:a14="http://schemas.microsoft.com/office/drawing/2010/main" xmlns="" val="0"/>
              </a:ext>
            </a:extLst>
          </a:blip>
          <a:srcRect l="11003" t="9490" r="9548" b="4992"/>
          <a:stretch/>
        </p:blipFill>
        <p:spPr bwMode="auto">
          <a:xfrm>
            <a:off x="-396552" y="1091141"/>
            <a:ext cx="5125851" cy="4138059"/>
          </a:xfrm>
          <a:prstGeom prst="rect">
            <a:avLst/>
          </a:prstGeom>
          <a:noFill/>
          <a:extLst>
            <a:ext uri="{909E8E84-426E-40DD-AFC4-6F175D3DCCD1}">
              <a14:hiddenFill xmlns:a14="http://schemas.microsoft.com/office/drawing/2010/main" xmlns="">
                <a:solidFill>
                  <a:srgbClr val="FFFFFF"/>
                </a:solidFill>
              </a14:hiddenFill>
            </a:ext>
          </a:extLst>
        </p:spPr>
      </p:pic>
      <p:pic>
        <p:nvPicPr>
          <p:cNvPr id="6" name="Picture 5"/>
          <p:cNvPicPr>
            <a:picLocks noChangeAspect="1"/>
          </p:cNvPicPr>
          <p:nvPr/>
        </p:nvPicPr>
        <p:blipFill rotWithShape="1">
          <a:blip r:embed="rId4" cstate="print">
            <a:extLst>
              <a:ext uri="{BEBA8EAE-BF5A-486C-A8C5-ECC9F3942E4B}">
                <a14:imgProps xmlns:a14="http://schemas.microsoft.com/office/drawing/2010/main" xmlns="">
                  <a14:imgLayer r:embed="rId5">
                    <a14:imgEffect>
                      <a14:backgroundRemoval t="1835" b="99506" l="16087" r="84196">
                        <a14:foregroundMark x1="36877" y1="78476" x2="36877" y2="78476"/>
                        <a14:foregroundMark x1="22201" y1="86803" x2="22201" y2="86803"/>
                        <a14:foregroundMark x1="21919" y1="84192" x2="21919" y2="84192"/>
                        <a14:foregroundMark x1="21919" y1="80452" x2="21919" y2="80452"/>
                        <a14:foregroundMark x1="29821" y1="86380" x2="29821" y2="86380"/>
                        <a14:foregroundMark x1="60865" y1="85674" x2="60865" y2="85674"/>
                        <a14:foregroundMark x1="38852" y1="10656" x2="38852" y2="10656"/>
                        <a14:foregroundMark x1="38570" y1="7763" x2="38570" y2="7763"/>
                        <a14:foregroundMark x1="21919" y1="77347" x2="21919" y2="77347"/>
                        <a14:foregroundMark x1="48824" y1="95342" x2="48824" y2="95342"/>
                        <a14:foregroundMark x1="44779" y1="98024" x2="44779" y2="98024"/>
                        <a14:foregroundMark x1="68768" y1="53423" x2="68768" y2="53423"/>
                      </a14:backgroundRemoval>
                    </a14:imgEffect>
                    <a14:imgEffect>
                      <a14:sharpenSoften amount="25000"/>
                    </a14:imgEffect>
                    <a14:imgEffect>
                      <a14:colorTemperature colorTemp="8800"/>
                    </a14:imgEffect>
                    <a14:imgEffect>
                      <a14:saturation sat="200000"/>
                    </a14:imgEffect>
                    <a14:imgEffect>
                      <a14:brightnessContrast bright="-20000" contrast="20000"/>
                    </a14:imgEffect>
                  </a14:imgLayer>
                </a14:imgProps>
              </a:ext>
              <a:ext uri="{28A0092B-C50C-407E-A947-70E740481C1C}">
                <a14:useLocalDpi xmlns:a14="http://schemas.microsoft.com/office/drawing/2010/main" xmlns="" val="0"/>
              </a:ext>
            </a:extLst>
          </a:blip>
          <a:srcRect l="13941" r="14888"/>
          <a:stretch/>
        </p:blipFill>
        <p:spPr>
          <a:xfrm>
            <a:off x="-26670" y="1059698"/>
            <a:ext cx="3137943" cy="5877273"/>
          </a:xfrm>
          <a:prstGeom prst="rect">
            <a:avLst/>
          </a:prstGeom>
        </p:spPr>
      </p:pic>
      <p:sp>
        <p:nvSpPr>
          <p:cNvPr id="7" name="TextBox 6"/>
          <p:cNvSpPr txBox="1"/>
          <p:nvPr/>
        </p:nvSpPr>
        <p:spPr>
          <a:xfrm>
            <a:off x="3234519" y="2046"/>
            <a:ext cx="3456384" cy="1477328"/>
          </a:xfrm>
          <a:prstGeom prst="rect">
            <a:avLst/>
          </a:prstGeom>
          <a:solidFill>
            <a:schemeClr val="accent2"/>
          </a:solidFill>
        </p:spPr>
        <p:txBody>
          <a:bodyPr wrap="square" rtlCol="0">
            <a:spAutoFit/>
          </a:bodyPr>
          <a:lstStyle/>
          <a:p>
            <a:r>
              <a:rPr lang="de-DE" dirty="0" smtClean="0"/>
              <a:t/>
            </a:r>
            <a:br>
              <a:rPr lang="de-DE" dirty="0" smtClean="0"/>
            </a:br>
            <a:r>
              <a:rPr lang="de-DE" dirty="0" err="1" smtClean="0"/>
              <a:t>Question</a:t>
            </a:r>
            <a:r>
              <a:rPr lang="de-DE" dirty="0" smtClean="0"/>
              <a:t> 3:</a:t>
            </a:r>
            <a:br>
              <a:rPr lang="de-DE" dirty="0" smtClean="0"/>
            </a:br>
            <a:r>
              <a:rPr lang="de-DE" dirty="0" err="1" smtClean="0"/>
              <a:t>How</a:t>
            </a:r>
            <a:r>
              <a:rPr lang="de-DE" dirty="0" smtClean="0"/>
              <a:t> </a:t>
            </a:r>
            <a:r>
              <a:rPr lang="de-DE" dirty="0" err="1" smtClean="0"/>
              <a:t>does</a:t>
            </a:r>
            <a:r>
              <a:rPr lang="de-DE" dirty="0" smtClean="0"/>
              <a:t> </a:t>
            </a:r>
            <a:r>
              <a:rPr lang="de-DE" dirty="0" err="1" smtClean="0"/>
              <a:t>social</a:t>
            </a:r>
            <a:r>
              <a:rPr lang="de-DE" dirty="0" smtClean="0"/>
              <a:t> </a:t>
            </a:r>
            <a:r>
              <a:rPr lang="de-DE" dirty="0" err="1" smtClean="0"/>
              <a:t>and</a:t>
            </a:r>
            <a:r>
              <a:rPr lang="de-DE" dirty="0" smtClean="0"/>
              <a:t> </a:t>
            </a:r>
            <a:r>
              <a:rPr lang="de-DE" dirty="0" err="1" smtClean="0"/>
              <a:t>cultural</a:t>
            </a:r>
            <a:r>
              <a:rPr lang="de-DE" dirty="0" smtClean="0"/>
              <a:t> </a:t>
            </a:r>
            <a:r>
              <a:rPr lang="de-DE" dirty="0" err="1" smtClean="0"/>
              <a:t>change</a:t>
            </a:r>
            <a:r>
              <a:rPr lang="de-DE" dirty="0" smtClean="0"/>
              <a:t> </a:t>
            </a:r>
            <a:r>
              <a:rPr lang="de-DE" dirty="0" err="1" smtClean="0"/>
              <a:t>work</a:t>
            </a:r>
            <a:r>
              <a:rPr lang="de-DE" dirty="0" smtClean="0"/>
              <a:t>…?</a:t>
            </a:r>
          </a:p>
          <a:p>
            <a:endParaRPr lang="en-GB" dirty="0"/>
          </a:p>
        </p:txBody>
      </p:sp>
      <p:pic>
        <p:nvPicPr>
          <p:cNvPr id="8" name="Picture 7"/>
          <p:cNvPicPr>
            <a:picLocks noChangeAspect="1"/>
          </p:cNvPicPr>
          <p:nvPr/>
        </p:nvPicPr>
        <p:blipFill rotWithShape="1">
          <a:blip r:embed="rId6" cstate="print">
            <a:extLst>
              <a:ext uri="{28A0092B-C50C-407E-A947-70E740481C1C}">
                <a14:useLocalDpi xmlns:a14="http://schemas.microsoft.com/office/drawing/2010/main" xmlns="" val="0"/>
              </a:ext>
            </a:extLst>
          </a:blip>
          <a:srcRect l="7657" r="6409" b="10297"/>
          <a:stretch/>
        </p:blipFill>
        <p:spPr>
          <a:xfrm>
            <a:off x="2789563" y="4117032"/>
            <a:ext cx="3535038" cy="2768352"/>
          </a:xfrm>
          <a:prstGeom prst="rect">
            <a:avLst/>
          </a:prstGeom>
        </p:spPr>
      </p:pic>
      <p:pic>
        <p:nvPicPr>
          <p:cNvPr id="9" name="Picture 8"/>
          <p:cNvPicPr>
            <a:picLocks noChangeAspect="1"/>
          </p:cNvPicPr>
          <p:nvPr/>
        </p:nvPicPr>
        <p:blipFill>
          <a:blip r:embed="rId7" cstate="print">
            <a:extLst>
              <a:ext uri="{BEBA8EAE-BF5A-486C-A8C5-ECC9F3942E4B}">
                <a14:imgProps xmlns:a14="http://schemas.microsoft.com/office/drawing/2010/main" xmlns="">
                  <a14:imgLayer r:embed="rId8">
                    <a14:imgEffect>
                      <a14:backgroundRemoval t="8159" b="89967" l="4006" r="89911">
                        <a14:foregroundMark x1="31825" y1="8379" x2="31825" y2="8379"/>
                        <a14:backgroundMark x1="9866" y1="21720" x2="9866" y2="21720"/>
                        <a14:backgroundMark x1="16172" y1="26461" x2="16172" y2="26461"/>
                        <a14:backgroundMark x1="16172" y1="26461" x2="16172" y2="26461"/>
                        <a14:backgroundMark x1="16172" y1="23815" x2="16172" y2="23815"/>
                        <a14:backgroundMark x1="11795" y1="33517" x2="11795" y2="33517"/>
                        <a14:backgroundMark x1="17136" y1="57883" x2="17136" y2="57883"/>
                        <a14:backgroundMark x1="11424" y1="57883" x2="11424" y2="57883"/>
                        <a14:backgroundMark x1="43175" y1="53914" x2="43175" y2="53914"/>
                        <a14:backgroundMark x1="38131" y1="58545" x2="38131" y2="58545"/>
                        <a14:backgroundMark x1="35608" y1="51268" x2="35608" y2="51268"/>
                        <a14:backgroundMark x1="44881" y1="62845" x2="44881" y2="62845"/>
                        <a14:backgroundMark x1="57864" y1="68467" x2="57864" y2="68467"/>
                        <a14:backgroundMark x1="63501" y1="66814" x2="63501" y2="66814"/>
                        <a14:backgroundMark x1="67136" y1="73539" x2="67136" y2="73539"/>
                        <a14:backgroundMark x1="66024" y1="63727" x2="66024" y2="63727"/>
                        <a14:backgroundMark x1="60831" y1="58324" x2="60831" y2="58324"/>
                        <a14:backgroundMark x1="55638" y1="55017" x2="55638" y2="55017"/>
                        <a14:backgroundMark x1="52448" y1="50606" x2="52448" y2="50606"/>
                        <a14:backgroundMark x1="44881" y1="49173" x2="44881" y2="49173"/>
                        <a14:backgroundMark x1="40356" y1="47299" x2="40356" y2="47299"/>
                        <a14:backgroundMark x1="36350" y1="46417" x2="36350" y2="46417"/>
                        <a14:backgroundMark x1="37018" y1="42889" x2="37018" y2="42889"/>
                        <a14:backgroundMark x1="35608" y1="59096" x2="35608" y2="59096"/>
                        <a14:backgroundMark x1="53561" y1="68688" x2="53561" y2="68688"/>
                        <a14:backgroundMark x1="51335" y1="65160" x2="51335" y2="65160"/>
                        <a14:backgroundMark x1="51855" y1="60639" x2="51855" y2="60639"/>
                        <a14:backgroundMark x1="52300" y1="57442" x2="52300" y2="57442"/>
                        <a14:backgroundMark x1="52671" y1="47519" x2="52671" y2="47519"/>
                        <a14:backgroundMark x1="9866" y1="32745" x2="9866" y2="32745"/>
                        <a14:backgroundMark x1="8605" y1="39581" x2="8605" y2="39581"/>
                        <a14:backgroundMark x1="15356" y1="37266" x2="15356" y2="37266"/>
                        <a14:backgroundMark x1="16320" y1="32084" x2="16320" y2="32084"/>
                        <a14:backgroundMark x1="58309" y1="63947" x2="58309" y2="63947"/>
                        <a14:backgroundMark x1="55786" y1="61852" x2="55786" y2="61852"/>
                      </a14:backgroundRemoval>
                    </a14:imgEffect>
                  </a14:imgLayer>
                </a14:imgProps>
              </a:ext>
              <a:ext uri="{28A0092B-C50C-407E-A947-70E740481C1C}">
                <a14:useLocalDpi xmlns:a14="http://schemas.microsoft.com/office/drawing/2010/main" xmlns="" val="0"/>
              </a:ext>
            </a:extLst>
          </a:blip>
          <a:stretch>
            <a:fillRect/>
          </a:stretch>
        </p:blipFill>
        <p:spPr>
          <a:xfrm>
            <a:off x="-108520" y="4195723"/>
            <a:ext cx="6030795" cy="4057813"/>
          </a:xfrm>
          <a:prstGeom prst="rect">
            <a:avLst/>
          </a:prstGeom>
          <a:scene3d>
            <a:camera prst="orthographicFront"/>
            <a:lightRig rig="threePt" dir="t"/>
          </a:scene3d>
          <a:sp3d>
            <a:bevelT/>
          </a:sp3d>
        </p:spPr>
      </p:pic>
      <p:pic>
        <p:nvPicPr>
          <p:cNvPr id="10" name="Picture 9"/>
          <p:cNvPicPr>
            <a:picLocks noChangeAspect="1"/>
          </p:cNvPicPr>
          <p:nvPr/>
        </p:nvPicPr>
        <p:blipFill>
          <a:blip r:embed="rId9" cstate="print">
            <a:extLst>
              <a:ext uri="{BEBA8EAE-BF5A-486C-A8C5-ECC9F3942E4B}">
                <a14:imgProps xmlns:a14="http://schemas.microsoft.com/office/drawing/2010/main" xmlns="">
                  <a14:imgLayer r:embed="rId10">
                    <a14:imgEffect>
                      <a14:backgroundRemoval t="9976" b="89964" l="10000" r="95484">
                        <a14:foregroundMark x1="48306" y1="87606" x2="48306" y2="87606"/>
                        <a14:foregroundMark x1="33065" y1="20979" x2="33065" y2="20979"/>
                        <a14:foregroundMark x1="48790" y1="16626" x2="48790" y2="16626"/>
                        <a14:foregroundMark x1="69435" y1="39238" x2="69435" y2="39238"/>
                        <a14:foregroundMark x1="90403" y1="59613" x2="90403" y2="59613"/>
                        <a14:foregroundMark x1="93548" y1="61790" x2="93548" y2="61790"/>
                        <a14:foregroundMark x1="93548" y1="63422" x2="93548" y2="63422"/>
                        <a14:foregroundMark x1="90161" y1="74607" x2="90161" y2="74607"/>
                        <a14:foregroundMark x1="91613" y1="76239" x2="91613" y2="76239"/>
                        <a14:foregroundMark x1="91613" y1="75151" x2="91613" y2="75151"/>
                        <a14:foregroundMark x1="94032" y1="65780" x2="94032" y2="65780"/>
                        <a14:backgroundMark x1="68065" y1="15357" x2="68065" y2="15357"/>
                        <a14:backgroundMark x1="69435" y1="50242" x2="69435" y2="50242"/>
                      </a14:backgroundRemoval>
                    </a14:imgEffect>
                    <a14:imgEffect>
                      <a14:brightnessContrast bright="20000" contrast="20000"/>
                    </a14:imgEffect>
                  </a14:imgLayer>
                </a14:imgProps>
              </a:ext>
              <a:ext uri="{28A0092B-C50C-407E-A947-70E740481C1C}">
                <a14:useLocalDpi xmlns:a14="http://schemas.microsoft.com/office/drawing/2010/main" xmlns="" val="0"/>
              </a:ext>
            </a:extLst>
          </a:blip>
          <a:stretch>
            <a:fillRect/>
          </a:stretch>
        </p:blipFill>
        <p:spPr>
          <a:xfrm>
            <a:off x="3131840" y="764704"/>
            <a:ext cx="3006573" cy="4010380"/>
          </a:xfrm>
          <a:prstGeom prst="rect">
            <a:avLst/>
          </a:prstGeom>
        </p:spPr>
      </p:pic>
      <p:pic>
        <p:nvPicPr>
          <p:cNvPr id="11" name="Picture 2" descr="http://mag.rochester.edu/wp-content/uploads/2012/10/73.146_A2.jpg"/>
          <p:cNvPicPr>
            <a:picLocks noChangeAspect="1" noChangeArrowheads="1"/>
          </p:cNvPicPr>
          <p:nvPr/>
        </p:nvPicPr>
        <p:blipFill rotWithShape="1">
          <a:blip r:embed="rId11" cstate="print">
            <a:extLst>
              <a:ext uri="{BEBA8EAE-BF5A-486C-A8C5-ECC9F3942E4B}">
                <a14:imgProps xmlns:a14="http://schemas.microsoft.com/office/drawing/2010/main" xmlns="">
                  <a14:imgLayer r:embed="rId12">
                    <a14:imgEffect>
                      <a14:backgroundRemoval t="2700" b="95300" l="9975" r="89899">
                        <a14:foregroundMark x1="39268" y1="12000" x2="39268" y2="12000"/>
                        <a14:foregroundMark x1="40909" y1="10900" x2="40909" y2="10900"/>
                        <a14:foregroundMark x1="39773" y1="10400" x2="39773" y2="10400"/>
                        <a14:foregroundMark x1="55303" y1="51500" x2="55303" y2="51500"/>
                        <a14:foregroundMark x1="58207" y1="45200" x2="58207" y2="45200"/>
                        <a14:foregroundMark x1="62500" y1="45000" x2="62500" y2="45000"/>
                        <a14:foregroundMark x1="62500" y1="28800" x2="62500" y2="28800"/>
                        <a14:foregroundMark x1="61490" y1="24500" x2="61490" y2="24500"/>
                        <a14:foregroundMark x1="61111" y1="23300" x2="61111" y2="23300"/>
                        <a14:foregroundMark x1="39394" y1="72500" x2="39394" y2="72500"/>
                        <a14:foregroundMark x1="49242" y1="69500" x2="49242" y2="69500"/>
                        <a14:foregroundMark x1="66035" y1="35500" x2="66035" y2="35500"/>
                        <a14:foregroundMark x1="66793" y1="36400" x2="66793" y2="36400"/>
                        <a14:foregroundMark x1="66035" y1="34500" x2="66035" y2="34500"/>
                        <a14:foregroundMark x1="66667" y1="94100" x2="66667" y2="94100"/>
                        <a14:foregroundMark x1="68434" y1="91900" x2="68434" y2="91900"/>
                        <a14:foregroundMark x1="72348" y1="66300" x2="72348" y2="66300"/>
                        <a14:foregroundMark x1="72348" y1="66300" x2="72348" y2="66300"/>
                        <a14:foregroundMark x1="70581" y1="62100" x2="70581" y2="62100"/>
                        <a14:foregroundMark x1="70076" y1="57600" x2="70076" y2="57600"/>
                        <a14:foregroundMark x1="69823" y1="55600" x2="69823" y2="55600"/>
                        <a14:foregroundMark x1="57955" y1="87800" x2="57955" y2="87800"/>
                        <a14:foregroundMark x1="61364" y1="82200" x2="61364" y2="82200"/>
                        <a14:foregroundMark x1="67298" y1="90000" x2="67298" y2="90000"/>
                        <a14:foregroundMark x1="68561" y1="89900" x2="68561" y2="89900"/>
                        <a14:foregroundMark x1="68687" y1="93700" x2="68687" y2="93700"/>
                        <a14:foregroundMark x1="49116" y1="14100" x2="49116" y2="14100"/>
                        <a14:foregroundMark x1="58586" y1="18800" x2="58586" y2="18800"/>
                        <a14:foregroundMark x1="51515" y1="16800" x2="51515" y2="16800"/>
                        <a14:backgroundMark x1="65909" y1="82800" x2="65909" y2="82800"/>
                      </a14:backgroundRemoval>
                    </a14:imgEffect>
                  </a14:imgLayer>
                </a14:imgProps>
              </a:ext>
              <a:ext uri="{28A0092B-C50C-407E-A947-70E740481C1C}">
                <a14:useLocalDpi xmlns:a14="http://schemas.microsoft.com/office/drawing/2010/main" xmlns="" val="0"/>
              </a:ext>
            </a:extLst>
          </a:blip>
          <a:srcRect l="14528" r="21280" b="2174"/>
          <a:stretch/>
        </p:blipFill>
        <p:spPr bwMode="auto">
          <a:xfrm>
            <a:off x="5148064" y="785125"/>
            <a:ext cx="3205031" cy="6172267"/>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90577978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1500" fill="hold"/>
                                        <p:tgtEl>
                                          <p:spTgt spid="4"/>
                                        </p:tgtEl>
                                        <p:attrNameLst>
                                          <p:attrName>ppt_x</p:attrName>
                                        </p:attrNameLst>
                                      </p:cBhvr>
                                      <p:tavLst>
                                        <p:tav tm="0">
                                          <p:val>
                                            <p:strVal val="1+#ppt_w/2"/>
                                          </p:val>
                                        </p:tav>
                                        <p:tav tm="100000">
                                          <p:val>
                                            <p:strVal val="#ppt_x"/>
                                          </p:val>
                                        </p:tav>
                                      </p:tavLst>
                                    </p:anim>
                                    <p:anim calcmode="lin" valueType="num">
                                      <p:cBhvr additive="base">
                                        <p:cTn id="8" dur="1500" fill="hold"/>
                                        <p:tgtEl>
                                          <p:spTgt spid="4"/>
                                        </p:tgtEl>
                                        <p:attrNameLst>
                                          <p:attrName>ppt_y</p:attrName>
                                        </p:attrNameLst>
                                      </p:cBhvr>
                                      <p:tavLst>
                                        <p:tav tm="0">
                                          <p:val>
                                            <p:strVal val="#ppt_y"/>
                                          </p:val>
                                        </p:tav>
                                        <p:tav tm="100000">
                                          <p:val>
                                            <p:strVal val="#ppt_y"/>
                                          </p:val>
                                        </p:tav>
                                      </p:tavLst>
                                    </p:anim>
                                  </p:childTnLst>
                                </p:cTn>
                              </p:par>
                              <p:par>
                                <p:cTn id="9" presetID="2" presetClass="entr" presetSubtype="2" fill="hold" nodeType="withEffect">
                                  <p:stCondLst>
                                    <p:cond delay="0"/>
                                  </p:stCondLst>
                                  <p:childTnLst>
                                    <p:set>
                                      <p:cBhvr>
                                        <p:cTn id="10" dur="1" fill="hold">
                                          <p:stCondLst>
                                            <p:cond delay="0"/>
                                          </p:stCondLst>
                                        </p:cTn>
                                        <p:tgtEl>
                                          <p:spTgt spid="11"/>
                                        </p:tgtEl>
                                        <p:attrNameLst>
                                          <p:attrName>style.visibility</p:attrName>
                                        </p:attrNameLst>
                                      </p:cBhvr>
                                      <p:to>
                                        <p:strVal val="visible"/>
                                      </p:to>
                                    </p:set>
                                    <p:anim calcmode="lin" valueType="num">
                                      <p:cBhvr additive="base">
                                        <p:cTn id="11" dur="1500" fill="hold"/>
                                        <p:tgtEl>
                                          <p:spTgt spid="11"/>
                                        </p:tgtEl>
                                        <p:attrNameLst>
                                          <p:attrName>ppt_x</p:attrName>
                                        </p:attrNameLst>
                                      </p:cBhvr>
                                      <p:tavLst>
                                        <p:tav tm="0">
                                          <p:val>
                                            <p:strVal val="1+#ppt_w/2"/>
                                          </p:val>
                                        </p:tav>
                                        <p:tav tm="100000">
                                          <p:val>
                                            <p:strVal val="#ppt_x"/>
                                          </p:val>
                                        </p:tav>
                                      </p:tavLst>
                                    </p:anim>
                                    <p:anim calcmode="lin" valueType="num">
                                      <p:cBhvr additive="base">
                                        <p:cTn id="12" dur="1500" fill="hold"/>
                                        <p:tgtEl>
                                          <p:spTgt spid="11"/>
                                        </p:tgtEl>
                                        <p:attrNameLst>
                                          <p:attrName>ppt_y</p:attrName>
                                        </p:attrNameLst>
                                      </p:cBhvr>
                                      <p:tavLst>
                                        <p:tav tm="0">
                                          <p:val>
                                            <p:strVal val="#ppt_y"/>
                                          </p:val>
                                        </p:tav>
                                        <p:tav tm="100000">
                                          <p:val>
                                            <p:strVal val="#ppt_y"/>
                                          </p:val>
                                        </p:tav>
                                      </p:tavLst>
                                    </p:anim>
                                  </p:childTnLst>
                                </p:cTn>
                              </p:par>
                            </p:childTnLst>
                          </p:cTn>
                        </p:par>
                        <p:par>
                          <p:cTn id="13" fill="hold">
                            <p:stCondLst>
                              <p:cond delay="1500"/>
                            </p:stCondLst>
                            <p:childTnLst>
                              <p:par>
                                <p:cTn id="14" presetID="14" presetClass="exit" presetSubtype="10" fill="hold" nodeType="afterEffect">
                                  <p:stCondLst>
                                    <p:cond delay="3000"/>
                                  </p:stCondLst>
                                  <p:childTnLst>
                                    <p:animEffect transition="out" filter="randombar(horizontal)">
                                      <p:cBhvr>
                                        <p:cTn id="15" dur="500"/>
                                        <p:tgtEl>
                                          <p:spTgt spid="5"/>
                                        </p:tgtEl>
                                      </p:cBhvr>
                                    </p:animEffect>
                                    <p:set>
                                      <p:cBhvr>
                                        <p:cTn id="16" dur="1" fill="hold">
                                          <p:stCondLst>
                                            <p:cond delay="499"/>
                                          </p:stCondLst>
                                        </p:cTn>
                                        <p:tgtEl>
                                          <p:spTgt spid="5"/>
                                        </p:tgtEl>
                                        <p:attrNameLst>
                                          <p:attrName>style.visibility</p:attrName>
                                        </p:attrNameLst>
                                      </p:cBhvr>
                                      <p:to>
                                        <p:strVal val="hidden"/>
                                      </p:to>
                                    </p:set>
                                  </p:childTnLst>
                                </p:cTn>
                              </p:par>
                            </p:childTnLst>
                          </p:cTn>
                        </p:par>
                        <p:par>
                          <p:cTn id="17" fill="hold">
                            <p:stCondLst>
                              <p:cond delay="5000"/>
                            </p:stCondLst>
                            <p:childTnLst>
                              <p:par>
                                <p:cTn id="18" presetID="14" presetClass="exit" presetSubtype="10" fill="hold" nodeType="afterEffect">
                                  <p:stCondLst>
                                    <p:cond delay="1000"/>
                                  </p:stCondLst>
                                  <p:childTnLst>
                                    <p:animEffect transition="out" filter="randombar(horizontal)">
                                      <p:cBhvr>
                                        <p:cTn id="19" dur="500"/>
                                        <p:tgtEl>
                                          <p:spTgt spid="10"/>
                                        </p:tgtEl>
                                      </p:cBhvr>
                                    </p:animEffect>
                                    <p:set>
                                      <p:cBhvr>
                                        <p:cTn id="20" dur="1" fill="hold">
                                          <p:stCondLst>
                                            <p:cond delay="499"/>
                                          </p:stCondLst>
                                        </p:cTn>
                                        <p:tgtEl>
                                          <p:spTgt spid="10"/>
                                        </p:tgtEl>
                                        <p:attrNameLst>
                                          <p:attrName>style.visibility</p:attrName>
                                        </p:attrNameLst>
                                      </p:cBhvr>
                                      <p:to>
                                        <p:strVal val="hidden"/>
                                      </p:to>
                                    </p:set>
                                  </p:childTnLst>
                                </p:cTn>
                              </p:par>
                            </p:childTnLst>
                          </p:cTn>
                        </p:par>
                        <p:par>
                          <p:cTn id="21" fill="hold">
                            <p:stCondLst>
                              <p:cond delay="6500"/>
                            </p:stCondLst>
                            <p:childTnLst>
                              <p:par>
                                <p:cTn id="22" presetID="14" presetClass="exit" presetSubtype="10" fill="hold" nodeType="afterEffect">
                                  <p:stCondLst>
                                    <p:cond delay="1000"/>
                                  </p:stCondLst>
                                  <p:childTnLst>
                                    <p:animEffect transition="out" filter="randombar(horizontal)">
                                      <p:cBhvr>
                                        <p:cTn id="23" dur="500"/>
                                        <p:tgtEl>
                                          <p:spTgt spid="8"/>
                                        </p:tgtEl>
                                      </p:cBhvr>
                                    </p:animEffect>
                                    <p:set>
                                      <p:cBhvr>
                                        <p:cTn id="24" dur="1" fill="hold">
                                          <p:stCondLst>
                                            <p:cond delay="499"/>
                                          </p:stCondLst>
                                        </p:cTn>
                                        <p:tgtEl>
                                          <p:spTgt spid="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rotWithShape="1">
          <a:blip r:embed="rId2" cstate="print">
            <a:extLst>
              <a:ext uri="{BEBA8EAE-BF5A-486C-A8C5-ECC9F3942E4B}">
                <a14:imgProps xmlns:a14="http://schemas.microsoft.com/office/drawing/2010/main" xmlns="">
                  <a14:imgLayer r:embed="rId3">
                    <a14:imgEffect>
                      <a14:backgroundRemoval t="1835" b="99506" l="16087" r="84196">
                        <a14:foregroundMark x1="36877" y1="78476" x2="36877" y2="78476"/>
                        <a14:foregroundMark x1="22201" y1="86803" x2="22201" y2="86803"/>
                        <a14:foregroundMark x1="21919" y1="84192" x2="21919" y2="84192"/>
                        <a14:foregroundMark x1="21919" y1="80452" x2="21919" y2="80452"/>
                        <a14:foregroundMark x1="29821" y1="86380" x2="29821" y2="86380"/>
                        <a14:foregroundMark x1="60865" y1="85674" x2="60865" y2="85674"/>
                        <a14:foregroundMark x1="38852" y1="10656" x2="38852" y2="10656"/>
                        <a14:foregroundMark x1="38570" y1="7763" x2="38570" y2="7763"/>
                        <a14:foregroundMark x1="21919" y1="77347" x2="21919" y2="77347"/>
                        <a14:foregroundMark x1="48824" y1="95342" x2="48824" y2="95342"/>
                        <a14:foregroundMark x1="44779" y1="98024" x2="44779" y2="98024"/>
                        <a14:foregroundMark x1="68768" y1="53423" x2="68768" y2="53423"/>
                      </a14:backgroundRemoval>
                    </a14:imgEffect>
                    <a14:imgEffect>
                      <a14:sharpenSoften amount="25000"/>
                    </a14:imgEffect>
                    <a14:imgEffect>
                      <a14:colorTemperature colorTemp="8800"/>
                    </a14:imgEffect>
                    <a14:imgEffect>
                      <a14:saturation sat="200000"/>
                    </a14:imgEffect>
                    <a14:imgEffect>
                      <a14:brightnessContrast bright="-20000" contrast="20000"/>
                    </a14:imgEffect>
                  </a14:imgLayer>
                </a14:imgProps>
              </a:ext>
              <a:ext uri="{28A0092B-C50C-407E-A947-70E740481C1C}">
                <a14:useLocalDpi xmlns:a14="http://schemas.microsoft.com/office/drawing/2010/main" xmlns="" val="0"/>
              </a:ext>
            </a:extLst>
          </a:blip>
          <a:srcRect l="13941" r="14888"/>
          <a:stretch/>
        </p:blipFill>
        <p:spPr>
          <a:xfrm>
            <a:off x="-26670" y="1059698"/>
            <a:ext cx="3137943" cy="5877273"/>
          </a:xfrm>
          <a:prstGeom prst="rect">
            <a:avLst/>
          </a:prstGeom>
        </p:spPr>
      </p:pic>
      <p:pic>
        <p:nvPicPr>
          <p:cNvPr id="5" name="Picture 9" descr="C:\Eigene Dateien\TEACHING MATERIAL\SLAVERY 2006 2007\Pompey Wall Painting small.JPG"/>
          <p:cNvPicPr>
            <a:picLocks noChangeAspect="1" noChangeArrowheads="1"/>
          </p:cNvPicPr>
          <p:nvPr/>
        </p:nvPicPr>
        <p:blipFill rotWithShape="1">
          <a:blip r:embed="rId4" cstate="print">
            <a:extLst>
              <a:ext uri="{28A0092B-C50C-407E-A947-70E740481C1C}">
                <a14:useLocalDpi xmlns:a14="http://schemas.microsoft.com/office/drawing/2010/main" xmlns="" val="0"/>
              </a:ext>
            </a:extLst>
          </a:blip>
          <a:srcRect l="54010" t="18010" r="10565" b="3232"/>
          <a:stretch/>
        </p:blipFill>
        <p:spPr bwMode="auto">
          <a:xfrm>
            <a:off x="7101122" y="332656"/>
            <a:ext cx="2016171" cy="489654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8" name="TextBox 7"/>
          <p:cNvSpPr txBox="1"/>
          <p:nvPr/>
        </p:nvSpPr>
        <p:spPr>
          <a:xfrm>
            <a:off x="3234519" y="2046"/>
            <a:ext cx="3456384" cy="1477328"/>
          </a:xfrm>
          <a:prstGeom prst="rect">
            <a:avLst/>
          </a:prstGeom>
          <a:solidFill>
            <a:schemeClr val="accent2"/>
          </a:solidFill>
        </p:spPr>
        <p:txBody>
          <a:bodyPr wrap="square" rtlCol="0">
            <a:spAutoFit/>
          </a:bodyPr>
          <a:lstStyle/>
          <a:p>
            <a:r>
              <a:rPr lang="de-DE" dirty="0" smtClean="0"/>
              <a:t/>
            </a:r>
            <a:br>
              <a:rPr lang="de-DE" dirty="0" smtClean="0"/>
            </a:br>
            <a:r>
              <a:rPr lang="de-DE" dirty="0" err="1" smtClean="0"/>
              <a:t>Question</a:t>
            </a:r>
            <a:r>
              <a:rPr lang="de-DE" dirty="0" smtClean="0"/>
              <a:t> 3:</a:t>
            </a:r>
            <a:br>
              <a:rPr lang="de-DE" dirty="0" smtClean="0"/>
            </a:br>
            <a:r>
              <a:rPr lang="de-DE" dirty="0" err="1" smtClean="0"/>
              <a:t>How</a:t>
            </a:r>
            <a:r>
              <a:rPr lang="de-DE" dirty="0" smtClean="0"/>
              <a:t> </a:t>
            </a:r>
            <a:r>
              <a:rPr lang="de-DE" dirty="0" err="1" smtClean="0"/>
              <a:t>does</a:t>
            </a:r>
            <a:r>
              <a:rPr lang="de-DE" dirty="0" smtClean="0"/>
              <a:t> </a:t>
            </a:r>
            <a:r>
              <a:rPr lang="de-DE" dirty="0" err="1" smtClean="0"/>
              <a:t>social</a:t>
            </a:r>
            <a:r>
              <a:rPr lang="de-DE" dirty="0" smtClean="0"/>
              <a:t> </a:t>
            </a:r>
            <a:r>
              <a:rPr lang="de-DE" dirty="0" err="1" smtClean="0"/>
              <a:t>and</a:t>
            </a:r>
            <a:r>
              <a:rPr lang="de-DE" dirty="0" smtClean="0"/>
              <a:t> </a:t>
            </a:r>
            <a:r>
              <a:rPr lang="de-DE" dirty="0" err="1" smtClean="0"/>
              <a:t>cultural</a:t>
            </a:r>
            <a:r>
              <a:rPr lang="de-DE" dirty="0" smtClean="0"/>
              <a:t> </a:t>
            </a:r>
            <a:r>
              <a:rPr lang="de-DE" dirty="0" err="1" smtClean="0"/>
              <a:t>change</a:t>
            </a:r>
            <a:r>
              <a:rPr lang="de-DE" dirty="0" smtClean="0"/>
              <a:t> </a:t>
            </a:r>
            <a:r>
              <a:rPr lang="de-DE" dirty="0" err="1" smtClean="0"/>
              <a:t>work</a:t>
            </a:r>
            <a:r>
              <a:rPr lang="de-DE" dirty="0" smtClean="0"/>
              <a:t>…?</a:t>
            </a:r>
          </a:p>
          <a:p>
            <a:endParaRPr lang="en-GB" dirty="0"/>
          </a:p>
        </p:txBody>
      </p:sp>
      <p:sp>
        <p:nvSpPr>
          <p:cNvPr id="10" name="Cloud Callout 9"/>
          <p:cNvSpPr/>
          <p:nvPr/>
        </p:nvSpPr>
        <p:spPr>
          <a:xfrm>
            <a:off x="1835696" y="51586"/>
            <a:ext cx="4248472" cy="2016224"/>
          </a:xfrm>
          <a:prstGeom prst="cloudCallout">
            <a:avLst>
              <a:gd name="adj1" fmla="val -42659"/>
              <a:gd name="adj2" fmla="val 65055"/>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err="1" smtClean="0"/>
              <a:t>Why</a:t>
            </a:r>
            <a:r>
              <a:rPr lang="de-DE" dirty="0" smtClean="0"/>
              <a:t> </a:t>
            </a:r>
            <a:r>
              <a:rPr lang="de-DE" dirty="0" err="1" smtClean="0"/>
              <a:t>become</a:t>
            </a:r>
            <a:r>
              <a:rPr lang="de-DE" dirty="0" smtClean="0"/>
              <a:t> a Roman...?</a:t>
            </a:r>
            <a:endParaRPr lang="en-GB" dirty="0"/>
          </a:p>
        </p:txBody>
      </p:sp>
    </p:spTree>
    <p:extLst>
      <p:ext uri="{BB962C8B-B14F-4D97-AF65-F5344CB8AC3E}">
        <p14:creationId xmlns:p14="http://schemas.microsoft.com/office/powerpoint/2010/main" xmlns="" val="256094009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grpId="0" nodeType="afterEffect">
                                  <p:stCondLst>
                                    <p:cond delay="1000"/>
                                  </p:stCondLst>
                                  <p:childTnLst>
                                    <p:set>
                                      <p:cBhvr>
                                        <p:cTn id="6" dur="1" fill="hold">
                                          <p:stCondLst>
                                            <p:cond delay="0"/>
                                          </p:stCondLst>
                                        </p:cTn>
                                        <p:tgtEl>
                                          <p:spTgt spid="10"/>
                                        </p:tgtEl>
                                        <p:attrNameLst>
                                          <p:attrName>style.visibility</p:attrName>
                                        </p:attrNameLst>
                                      </p:cBhvr>
                                      <p:to>
                                        <p:strVal val="visible"/>
                                      </p:to>
                                    </p:set>
                                    <p:animEffect transition="in" filter="circle(in)">
                                      <p:cBhvr>
                                        <p:cTn id="7" dur="2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9" descr="C:\Eigene Dateien\TEACHING MATERIAL\SLAVERY 2006 2007\Pompey Wall Painting small.JPG"/>
          <p:cNvPicPr>
            <a:picLocks noChangeAspect="1" noChangeArrowheads="1"/>
          </p:cNvPicPr>
          <p:nvPr/>
        </p:nvPicPr>
        <p:blipFill rotWithShape="1">
          <a:blip r:embed="rId2" cstate="print">
            <a:extLst>
              <a:ext uri="{28A0092B-C50C-407E-A947-70E740481C1C}">
                <a14:useLocalDpi xmlns:a14="http://schemas.microsoft.com/office/drawing/2010/main" xmlns="" val="0"/>
              </a:ext>
            </a:extLst>
          </a:blip>
          <a:srcRect l="54010" t="18010" r="10565" b="3232"/>
          <a:stretch/>
        </p:blipFill>
        <p:spPr bwMode="auto">
          <a:xfrm>
            <a:off x="7101122" y="332656"/>
            <a:ext cx="2016171" cy="489654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6" name="Picture 5"/>
          <p:cNvPicPr>
            <a:picLocks noChangeAspect="1"/>
          </p:cNvPicPr>
          <p:nvPr/>
        </p:nvPicPr>
        <p:blipFill rotWithShape="1">
          <a:blip r:embed="rId3" cstate="print">
            <a:extLst>
              <a:ext uri="{BEBA8EAE-BF5A-486C-A8C5-ECC9F3942E4B}">
                <a14:imgProps xmlns:a14="http://schemas.microsoft.com/office/drawing/2010/main" xmlns="">
                  <a14:imgLayer r:embed="rId4">
                    <a14:imgEffect>
                      <a14:backgroundRemoval t="1835" b="99506" l="16087" r="84196">
                        <a14:foregroundMark x1="36877" y1="78476" x2="36877" y2="78476"/>
                        <a14:foregroundMark x1="22201" y1="86803" x2="22201" y2="86803"/>
                        <a14:foregroundMark x1="21919" y1="84192" x2="21919" y2="84192"/>
                        <a14:foregroundMark x1="21919" y1="80452" x2="21919" y2="80452"/>
                        <a14:foregroundMark x1="29821" y1="86380" x2="29821" y2="86380"/>
                        <a14:foregroundMark x1="60865" y1="85674" x2="60865" y2="85674"/>
                        <a14:foregroundMark x1="38852" y1="10656" x2="38852" y2="10656"/>
                        <a14:foregroundMark x1="38570" y1="7763" x2="38570" y2="7763"/>
                        <a14:foregroundMark x1="21919" y1="77347" x2="21919" y2="77347"/>
                        <a14:foregroundMark x1="48824" y1="95342" x2="48824" y2="95342"/>
                        <a14:foregroundMark x1="44779" y1="98024" x2="44779" y2="98024"/>
                        <a14:foregroundMark x1="68768" y1="53423" x2="68768" y2="53423"/>
                      </a14:backgroundRemoval>
                    </a14:imgEffect>
                    <a14:imgEffect>
                      <a14:sharpenSoften amount="25000"/>
                    </a14:imgEffect>
                    <a14:imgEffect>
                      <a14:colorTemperature colorTemp="8800"/>
                    </a14:imgEffect>
                    <a14:imgEffect>
                      <a14:saturation sat="200000"/>
                    </a14:imgEffect>
                    <a14:imgEffect>
                      <a14:brightnessContrast bright="-20000" contrast="20000"/>
                    </a14:imgEffect>
                  </a14:imgLayer>
                </a14:imgProps>
              </a:ext>
              <a:ext uri="{28A0092B-C50C-407E-A947-70E740481C1C}">
                <a14:useLocalDpi xmlns:a14="http://schemas.microsoft.com/office/drawing/2010/main" xmlns="" val="0"/>
              </a:ext>
            </a:extLst>
          </a:blip>
          <a:srcRect l="13941" r="14888"/>
          <a:stretch/>
        </p:blipFill>
        <p:spPr>
          <a:xfrm>
            <a:off x="-26670" y="1059698"/>
            <a:ext cx="3137943" cy="5877273"/>
          </a:xfrm>
          <a:prstGeom prst="rect">
            <a:avLst/>
          </a:prstGeom>
        </p:spPr>
      </p:pic>
      <p:sp>
        <p:nvSpPr>
          <p:cNvPr id="7" name="TextBox 6"/>
          <p:cNvSpPr txBox="1"/>
          <p:nvPr/>
        </p:nvSpPr>
        <p:spPr>
          <a:xfrm>
            <a:off x="3234519" y="2046"/>
            <a:ext cx="3456384" cy="1477328"/>
          </a:xfrm>
          <a:prstGeom prst="rect">
            <a:avLst/>
          </a:prstGeom>
          <a:solidFill>
            <a:schemeClr val="accent2"/>
          </a:solidFill>
        </p:spPr>
        <p:txBody>
          <a:bodyPr wrap="square" rtlCol="0">
            <a:spAutoFit/>
          </a:bodyPr>
          <a:lstStyle/>
          <a:p>
            <a:r>
              <a:rPr lang="de-DE" dirty="0" smtClean="0"/>
              <a:t/>
            </a:r>
            <a:br>
              <a:rPr lang="de-DE" dirty="0" smtClean="0"/>
            </a:br>
            <a:r>
              <a:rPr lang="de-DE" dirty="0" err="1" smtClean="0"/>
              <a:t>Question</a:t>
            </a:r>
            <a:r>
              <a:rPr lang="de-DE" dirty="0" smtClean="0"/>
              <a:t> 3:</a:t>
            </a:r>
            <a:br>
              <a:rPr lang="de-DE" dirty="0" smtClean="0"/>
            </a:br>
            <a:r>
              <a:rPr lang="de-DE" dirty="0" err="1" smtClean="0"/>
              <a:t>How</a:t>
            </a:r>
            <a:r>
              <a:rPr lang="de-DE" dirty="0" smtClean="0"/>
              <a:t> </a:t>
            </a:r>
            <a:r>
              <a:rPr lang="de-DE" dirty="0" err="1" smtClean="0"/>
              <a:t>does</a:t>
            </a:r>
            <a:r>
              <a:rPr lang="de-DE" dirty="0" smtClean="0"/>
              <a:t> </a:t>
            </a:r>
            <a:r>
              <a:rPr lang="de-DE" dirty="0" err="1" smtClean="0"/>
              <a:t>social</a:t>
            </a:r>
            <a:r>
              <a:rPr lang="de-DE" dirty="0" smtClean="0"/>
              <a:t> </a:t>
            </a:r>
            <a:r>
              <a:rPr lang="de-DE" dirty="0" err="1" smtClean="0"/>
              <a:t>and</a:t>
            </a:r>
            <a:r>
              <a:rPr lang="de-DE" dirty="0" smtClean="0"/>
              <a:t> </a:t>
            </a:r>
            <a:r>
              <a:rPr lang="de-DE" dirty="0" err="1" smtClean="0"/>
              <a:t>cultural</a:t>
            </a:r>
            <a:r>
              <a:rPr lang="de-DE" dirty="0" smtClean="0"/>
              <a:t> </a:t>
            </a:r>
            <a:r>
              <a:rPr lang="de-DE" dirty="0" err="1" smtClean="0"/>
              <a:t>change</a:t>
            </a:r>
            <a:r>
              <a:rPr lang="de-DE" dirty="0" smtClean="0"/>
              <a:t> </a:t>
            </a:r>
            <a:r>
              <a:rPr lang="de-DE" dirty="0" err="1" smtClean="0"/>
              <a:t>work</a:t>
            </a:r>
            <a:r>
              <a:rPr lang="de-DE" dirty="0" smtClean="0"/>
              <a:t>…?</a:t>
            </a:r>
          </a:p>
          <a:p>
            <a:endParaRPr lang="en-GB" dirty="0"/>
          </a:p>
        </p:txBody>
      </p:sp>
      <p:sp>
        <p:nvSpPr>
          <p:cNvPr id="20" name="Cloud Callout 19"/>
          <p:cNvSpPr/>
          <p:nvPr/>
        </p:nvSpPr>
        <p:spPr>
          <a:xfrm>
            <a:off x="1835696" y="51586"/>
            <a:ext cx="4248472" cy="2016224"/>
          </a:xfrm>
          <a:prstGeom prst="cloudCallout">
            <a:avLst>
              <a:gd name="adj1" fmla="val -42659"/>
              <a:gd name="adj2" fmla="val 65055"/>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err="1" smtClean="0"/>
              <a:t>Why</a:t>
            </a:r>
            <a:r>
              <a:rPr lang="de-DE" dirty="0" smtClean="0"/>
              <a:t> </a:t>
            </a:r>
            <a:r>
              <a:rPr lang="de-DE" dirty="0" err="1" smtClean="0"/>
              <a:t>become</a:t>
            </a:r>
            <a:r>
              <a:rPr lang="de-DE" dirty="0" smtClean="0"/>
              <a:t> a Roman...?</a:t>
            </a:r>
            <a:endParaRPr lang="en-GB" dirty="0"/>
          </a:p>
        </p:txBody>
      </p:sp>
      <p:pic>
        <p:nvPicPr>
          <p:cNvPr id="1026" name="Picture 2" descr="http://covers.openlibrary.org/b/id/5660710-M.jpg"/>
          <p:cNvPicPr>
            <a:picLocks noChangeAspect="1" noChangeArrowheads="1"/>
          </p:cNvPicPr>
          <p:nvPr/>
        </p:nvPicPr>
        <p:blipFill>
          <a:blip r:embed="rId5" cstate="print">
            <a:extLst>
              <a:ext uri="{28A0092B-C50C-407E-A947-70E740481C1C}">
                <a14:useLocalDpi xmlns:a14="http://schemas.microsoft.com/office/drawing/2010/main" xmlns="" val="0"/>
              </a:ext>
            </a:extLst>
          </a:blip>
          <a:srcRect/>
          <a:stretch>
            <a:fillRect/>
          </a:stretch>
        </p:blipFill>
        <p:spPr bwMode="auto">
          <a:xfrm rot="1135270">
            <a:off x="6750486" y="4349037"/>
            <a:ext cx="1906393" cy="3103184"/>
          </a:xfrm>
          <a:prstGeom prst="rect">
            <a:avLst/>
          </a:prstGeom>
          <a:noFill/>
          <a:extLst>
            <a:ext uri="{909E8E84-426E-40DD-AFC4-6F175D3DCCD1}">
              <a14:hiddenFill xmlns:a14="http://schemas.microsoft.com/office/drawing/2010/main" xmlns="">
                <a:solidFill>
                  <a:srgbClr val="FFFFFF"/>
                </a:solidFill>
              </a14:hiddenFill>
            </a:ext>
          </a:extLst>
        </p:spPr>
      </p:pic>
      <p:sp>
        <p:nvSpPr>
          <p:cNvPr id="9" name="Content Placeholder 4"/>
          <p:cNvSpPr>
            <a:spLocks noGrp="1"/>
          </p:cNvSpPr>
          <p:nvPr>
            <p:ph idx="1"/>
          </p:nvPr>
        </p:nvSpPr>
        <p:spPr>
          <a:xfrm>
            <a:off x="2411760" y="2780928"/>
            <a:ext cx="4967919" cy="3491880"/>
          </a:xfrm>
        </p:spPr>
        <p:txBody>
          <a:bodyPr>
            <a:normAutofit fontScale="70000" lnSpcReduction="20000"/>
          </a:bodyPr>
          <a:lstStyle/>
          <a:p>
            <a:r>
              <a:rPr lang="en-GB" b="1" u="sng" dirty="0" smtClean="0"/>
              <a:t>A voluntary process ? </a:t>
            </a:r>
            <a:br>
              <a:rPr lang="en-GB" b="1" u="sng" dirty="0" smtClean="0"/>
            </a:br>
            <a:r>
              <a:rPr lang="en-GB" b="1" u="sng" dirty="0" smtClean="0"/>
              <a:t/>
            </a:r>
            <a:br>
              <a:rPr lang="en-GB" b="1" u="sng" dirty="0" smtClean="0"/>
            </a:br>
            <a:r>
              <a:rPr lang="en-GB" b="1" dirty="0" smtClean="0"/>
              <a:t>“The </a:t>
            </a:r>
            <a:r>
              <a:rPr lang="en-GB" b="1" dirty="0"/>
              <a:t>definite and coherent culture of Rome took hold on uncivilised but intelligent provincials and planted in them the wish to learn its language and share its benefits</a:t>
            </a:r>
            <a:r>
              <a:rPr lang="en-GB" b="1" dirty="0" smtClean="0"/>
              <a:t>...”</a:t>
            </a:r>
            <a:br>
              <a:rPr lang="en-GB" b="1" dirty="0" smtClean="0"/>
            </a:br>
            <a:r>
              <a:rPr lang="en-GB" b="1" dirty="0" smtClean="0"/>
              <a:t/>
            </a:r>
            <a:br>
              <a:rPr lang="en-GB" b="1" dirty="0" smtClean="0"/>
            </a:br>
            <a:r>
              <a:rPr lang="en-GB" dirty="0" smtClean="0">
                <a:solidFill>
                  <a:schemeClr val="tx1">
                    <a:lumMod val="95000"/>
                  </a:schemeClr>
                </a:solidFill>
              </a:rPr>
              <a:t>Francis </a:t>
            </a:r>
            <a:r>
              <a:rPr lang="en-GB" dirty="0" err="1" smtClean="0">
                <a:solidFill>
                  <a:schemeClr val="tx1">
                    <a:lumMod val="95000"/>
                  </a:schemeClr>
                </a:solidFill>
              </a:rPr>
              <a:t>Haverfield</a:t>
            </a:r>
            <a:r>
              <a:rPr lang="en-GB" dirty="0" smtClean="0">
                <a:solidFill>
                  <a:schemeClr val="tx1">
                    <a:lumMod val="95000"/>
                  </a:schemeClr>
                </a:solidFill>
              </a:rPr>
              <a:t>, </a:t>
            </a:r>
            <a:r>
              <a:rPr lang="en-GB" i="1" dirty="0" smtClean="0">
                <a:solidFill>
                  <a:schemeClr val="tx1">
                    <a:lumMod val="95000"/>
                  </a:schemeClr>
                </a:solidFill>
              </a:rPr>
              <a:t>The Romanization of Roman Britain</a:t>
            </a:r>
            <a:r>
              <a:rPr lang="en-GB" dirty="0" smtClean="0">
                <a:solidFill>
                  <a:schemeClr val="tx1">
                    <a:lumMod val="95000"/>
                  </a:schemeClr>
                </a:solidFill>
              </a:rPr>
              <a:t>, 4</a:t>
            </a:r>
            <a:r>
              <a:rPr lang="en-GB" baseline="30000" dirty="0" smtClean="0">
                <a:solidFill>
                  <a:schemeClr val="tx1">
                    <a:lumMod val="95000"/>
                  </a:schemeClr>
                </a:solidFill>
              </a:rPr>
              <a:t>th</a:t>
            </a:r>
            <a:r>
              <a:rPr lang="en-GB" dirty="0" smtClean="0">
                <a:solidFill>
                  <a:schemeClr val="tx1">
                    <a:lumMod val="95000"/>
                  </a:schemeClr>
                </a:solidFill>
              </a:rPr>
              <a:t> ed. Oxford 1923</a:t>
            </a:r>
            <a:endParaRPr lang="en-GB" dirty="0">
              <a:solidFill>
                <a:schemeClr val="tx1">
                  <a:lumMod val="95000"/>
                </a:schemeClr>
              </a:solidFill>
            </a:endParaRPr>
          </a:p>
        </p:txBody>
      </p:sp>
    </p:spTree>
    <p:extLst>
      <p:ext uri="{BB962C8B-B14F-4D97-AF65-F5344CB8AC3E}">
        <p14:creationId xmlns:p14="http://schemas.microsoft.com/office/powerpoint/2010/main" xmlns="" val="65708832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xit" presetSubtype="10" fill="hold" grpId="0" nodeType="afterEffect">
                                  <p:stCondLst>
                                    <p:cond delay="0"/>
                                  </p:stCondLst>
                                  <p:childTnLst>
                                    <p:animEffect transition="out" filter="randombar(horizontal)">
                                      <p:cBhvr>
                                        <p:cTn id="6" dur="500"/>
                                        <p:tgtEl>
                                          <p:spTgt spid="7"/>
                                        </p:tgtEl>
                                      </p:cBhvr>
                                    </p:animEffect>
                                    <p:set>
                                      <p:cBhvr>
                                        <p:cTn id="7" dur="1" fill="hold">
                                          <p:stCondLst>
                                            <p:cond delay="499"/>
                                          </p:stCondLst>
                                        </p:cTn>
                                        <p:tgtEl>
                                          <p:spTgt spid="7"/>
                                        </p:tgtEl>
                                        <p:attrNameLst>
                                          <p:attrName>style.visibility</p:attrName>
                                        </p:attrNameLst>
                                      </p:cBhvr>
                                      <p:to>
                                        <p:strVal val="hidden"/>
                                      </p:to>
                                    </p:set>
                                  </p:childTnLst>
                                </p:cTn>
                              </p:par>
                            </p:childTnLst>
                          </p:cTn>
                        </p:par>
                        <p:par>
                          <p:cTn id="8" fill="hold">
                            <p:stCondLst>
                              <p:cond delay="500"/>
                            </p:stCondLst>
                            <p:childTnLst>
                              <p:par>
                                <p:cTn id="9" presetID="14" presetClass="entr" presetSubtype="10" fill="hold" nodeType="afterEffect">
                                  <p:stCondLst>
                                    <p:cond delay="500"/>
                                  </p:stCondLst>
                                  <p:childTnLst>
                                    <p:set>
                                      <p:cBhvr>
                                        <p:cTn id="10" dur="1" fill="hold">
                                          <p:stCondLst>
                                            <p:cond delay="0"/>
                                          </p:stCondLst>
                                        </p:cTn>
                                        <p:tgtEl>
                                          <p:spTgt spid="1026"/>
                                        </p:tgtEl>
                                        <p:attrNameLst>
                                          <p:attrName>style.visibility</p:attrName>
                                        </p:attrNameLst>
                                      </p:cBhvr>
                                      <p:to>
                                        <p:strVal val="visible"/>
                                      </p:to>
                                    </p:set>
                                    <p:animEffect transition="in" filter="randombar(horizontal)">
                                      <p:cBhvr>
                                        <p:cTn id="11" dur="5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9" descr="C:\Eigene Dateien\TEACHING MATERIAL\SLAVERY 2006 2007\Pompey Wall Painting small.JPG"/>
          <p:cNvPicPr>
            <a:picLocks noChangeAspect="1" noChangeArrowheads="1"/>
          </p:cNvPicPr>
          <p:nvPr/>
        </p:nvPicPr>
        <p:blipFill rotWithShape="1">
          <a:blip r:embed="rId2" cstate="print">
            <a:extLst>
              <a:ext uri="{28A0092B-C50C-407E-A947-70E740481C1C}">
                <a14:useLocalDpi xmlns:a14="http://schemas.microsoft.com/office/drawing/2010/main" xmlns="" val="0"/>
              </a:ext>
            </a:extLst>
          </a:blip>
          <a:srcRect l="54010" t="18010" r="10565" b="3232"/>
          <a:stretch/>
        </p:blipFill>
        <p:spPr bwMode="auto">
          <a:xfrm>
            <a:off x="7101122" y="332656"/>
            <a:ext cx="2016171" cy="489654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5" name="Picture 4"/>
          <p:cNvPicPr>
            <a:picLocks noChangeAspect="1"/>
          </p:cNvPicPr>
          <p:nvPr/>
        </p:nvPicPr>
        <p:blipFill rotWithShape="1">
          <a:blip r:embed="rId3" cstate="print">
            <a:extLst>
              <a:ext uri="{BEBA8EAE-BF5A-486C-A8C5-ECC9F3942E4B}">
                <a14:imgProps xmlns:a14="http://schemas.microsoft.com/office/drawing/2010/main" xmlns="">
                  <a14:imgLayer r:embed="rId4">
                    <a14:imgEffect>
                      <a14:backgroundRemoval t="1835" b="99506" l="16087" r="84196">
                        <a14:foregroundMark x1="36877" y1="78476" x2="36877" y2="78476"/>
                        <a14:foregroundMark x1="22201" y1="86803" x2="22201" y2="86803"/>
                        <a14:foregroundMark x1="21919" y1="84192" x2="21919" y2="84192"/>
                        <a14:foregroundMark x1="21919" y1="80452" x2="21919" y2="80452"/>
                        <a14:foregroundMark x1="29821" y1="86380" x2="29821" y2="86380"/>
                        <a14:foregroundMark x1="60865" y1="85674" x2="60865" y2="85674"/>
                        <a14:foregroundMark x1="38852" y1="10656" x2="38852" y2="10656"/>
                        <a14:foregroundMark x1="38570" y1="7763" x2="38570" y2="7763"/>
                        <a14:foregroundMark x1="21919" y1="77347" x2="21919" y2="77347"/>
                        <a14:foregroundMark x1="48824" y1="95342" x2="48824" y2="95342"/>
                        <a14:foregroundMark x1="44779" y1="98024" x2="44779" y2="98024"/>
                        <a14:foregroundMark x1="68768" y1="53423" x2="68768" y2="53423"/>
                      </a14:backgroundRemoval>
                    </a14:imgEffect>
                    <a14:imgEffect>
                      <a14:sharpenSoften amount="25000"/>
                    </a14:imgEffect>
                    <a14:imgEffect>
                      <a14:colorTemperature colorTemp="8800"/>
                    </a14:imgEffect>
                    <a14:imgEffect>
                      <a14:saturation sat="200000"/>
                    </a14:imgEffect>
                    <a14:imgEffect>
                      <a14:brightnessContrast bright="-20000" contrast="20000"/>
                    </a14:imgEffect>
                  </a14:imgLayer>
                </a14:imgProps>
              </a:ext>
              <a:ext uri="{28A0092B-C50C-407E-A947-70E740481C1C}">
                <a14:useLocalDpi xmlns:a14="http://schemas.microsoft.com/office/drawing/2010/main" xmlns="" val="0"/>
              </a:ext>
            </a:extLst>
          </a:blip>
          <a:srcRect l="13941" r="14888"/>
          <a:stretch/>
        </p:blipFill>
        <p:spPr>
          <a:xfrm>
            <a:off x="-26670" y="1059698"/>
            <a:ext cx="3137943" cy="5877273"/>
          </a:xfrm>
          <a:prstGeom prst="rect">
            <a:avLst/>
          </a:prstGeom>
        </p:spPr>
      </p:pic>
      <p:sp>
        <p:nvSpPr>
          <p:cNvPr id="9" name="Cloud Callout 8"/>
          <p:cNvSpPr/>
          <p:nvPr/>
        </p:nvSpPr>
        <p:spPr>
          <a:xfrm>
            <a:off x="1835696" y="51586"/>
            <a:ext cx="4248472" cy="2016224"/>
          </a:xfrm>
          <a:prstGeom prst="cloudCallout">
            <a:avLst>
              <a:gd name="adj1" fmla="val -42659"/>
              <a:gd name="adj2" fmla="val 65055"/>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err="1" smtClean="0"/>
              <a:t>Why</a:t>
            </a:r>
            <a:r>
              <a:rPr lang="de-DE" dirty="0" smtClean="0"/>
              <a:t> </a:t>
            </a:r>
            <a:r>
              <a:rPr lang="de-DE" dirty="0" err="1" smtClean="0"/>
              <a:t>become</a:t>
            </a:r>
            <a:r>
              <a:rPr lang="de-DE" dirty="0" smtClean="0"/>
              <a:t> a Roman...?</a:t>
            </a:r>
            <a:endParaRPr lang="en-GB" dirty="0"/>
          </a:p>
        </p:txBody>
      </p:sp>
      <p:pic>
        <p:nvPicPr>
          <p:cNvPr id="10" name="Picture 2" descr="http://covers.openlibrary.org/b/id/5660710-M.jpg"/>
          <p:cNvPicPr>
            <a:picLocks noChangeAspect="1" noChangeArrowheads="1"/>
          </p:cNvPicPr>
          <p:nvPr/>
        </p:nvPicPr>
        <p:blipFill>
          <a:blip r:embed="rId5" cstate="print">
            <a:extLst>
              <a:ext uri="{28A0092B-C50C-407E-A947-70E740481C1C}">
                <a14:useLocalDpi xmlns:a14="http://schemas.microsoft.com/office/drawing/2010/main" xmlns="" val="0"/>
              </a:ext>
            </a:extLst>
          </a:blip>
          <a:srcRect/>
          <a:stretch>
            <a:fillRect/>
          </a:stretch>
        </p:blipFill>
        <p:spPr bwMode="auto">
          <a:xfrm rot="1135270">
            <a:off x="6750486" y="4349037"/>
            <a:ext cx="1906393" cy="3103184"/>
          </a:xfrm>
          <a:prstGeom prst="rect">
            <a:avLst/>
          </a:prstGeom>
          <a:noFill/>
          <a:extLst>
            <a:ext uri="{909E8E84-426E-40DD-AFC4-6F175D3DCCD1}">
              <a14:hiddenFill xmlns:a14="http://schemas.microsoft.com/office/drawing/2010/main" xmlns="">
                <a:solidFill>
                  <a:srgbClr val="FFFFFF"/>
                </a:solidFill>
              </a14:hiddenFill>
            </a:ext>
          </a:extLst>
        </p:spPr>
      </p:pic>
      <p:sp>
        <p:nvSpPr>
          <p:cNvPr id="8" name="Content Placeholder 4"/>
          <p:cNvSpPr>
            <a:spLocks noGrp="1"/>
          </p:cNvSpPr>
          <p:nvPr>
            <p:ph idx="1"/>
          </p:nvPr>
        </p:nvSpPr>
        <p:spPr>
          <a:xfrm>
            <a:off x="2483768" y="2067810"/>
            <a:ext cx="4896544" cy="4790190"/>
          </a:xfrm>
        </p:spPr>
        <p:txBody>
          <a:bodyPr>
            <a:normAutofit fontScale="70000" lnSpcReduction="20000"/>
          </a:bodyPr>
          <a:lstStyle/>
          <a:p>
            <a:r>
              <a:rPr lang="de-DE" b="1" u="sng" dirty="0" smtClean="0"/>
              <a:t>„Higher </a:t>
            </a:r>
            <a:r>
              <a:rPr lang="de-DE" b="1" u="sng" dirty="0" err="1" smtClean="0"/>
              <a:t>Civilisation</a:t>
            </a:r>
            <a:r>
              <a:rPr lang="de-DE" b="1" u="sng" dirty="0" smtClean="0"/>
              <a:t>“ ?</a:t>
            </a:r>
            <a:br>
              <a:rPr lang="de-DE" b="1" u="sng" dirty="0" smtClean="0"/>
            </a:br>
            <a:r>
              <a:rPr lang="de-DE" b="1" u="sng" dirty="0" smtClean="0">
                <a:sym typeface="Wingdings" pitchFamily="2" charset="2"/>
              </a:rPr>
              <a:t/>
            </a:r>
            <a:br>
              <a:rPr lang="de-DE" b="1" u="sng" dirty="0" smtClean="0">
                <a:sym typeface="Wingdings" pitchFamily="2" charset="2"/>
              </a:rPr>
            </a:br>
            <a:r>
              <a:rPr lang="de-DE" b="1" dirty="0" smtClean="0">
                <a:sym typeface="Wingdings" pitchFamily="2" charset="2"/>
              </a:rPr>
              <a:t>„</a:t>
            </a:r>
            <a:r>
              <a:rPr lang="en-GB" b="1" dirty="0" smtClean="0"/>
              <a:t>The </a:t>
            </a:r>
            <a:r>
              <a:rPr lang="en-GB" b="1" dirty="0"/>
              <a:t>growth (...) of Roman civilisation was not due to the movement of a race. It is an instance, and perhaps the best instance in all history, of the influence of a higher civilisation on lower races fitted to assimilate it. (...) It was in the main a voluntary movement. Doubtless some official measures encouraged it by accident or intention</a:t>
            </a:r>
            <a:r>
              <a:rPr lang="en-GB" b="1" dirty="0" smtClean="0"/>
              <a:t>.”</a:t>
            </a:r>
            <a:br>
              <a:rPr lang="en-GB" b="1" dirty="0" smtClean="0"/>
            </a:br>
            <a:r>
              <a:rPr lang="en-GB" b="1" dirty="0" smtClean="0"/>
              <a:t/>
            </a:r>
            <a:br>
              <a:rPr lang="en-GB" b="1" dirty="0" smtClean="0"/>
            </a:br>
            <a:r>
              <a:rPr lang="en-GB" dirty="0" smtClean="0"/>
              <a:t>Francis </a:t>
            </a:r>
            <a:r>
              <a:rPr lang="en-GB" dirty="0" err="1" smtClean="0"/>
              <a:t>Haverfield</a:t>
            </a:r>
            <a:r>
              <a:rPr lang="en-GB" dirty="0" smtClean="0"/>
              <a:t>, </a:t>
            </a:r>
            <a:r>
              <a:rPr lang="en-US" sz="3200" i="1" dirty="0"/>
              <a:t>The Roman Occupation of Britain </a:t>
            </a:r>
            <a:r>
              <a:rPr lang="en-GB" dirty="0" smtClean="0"/>
              <a:t>1924</a:t>
            </a:r>
            <a:r>
              <a:rPr lang="en-GB" dirty="0"/>
              <a:t>, </a:t>
            </a:r>
            <a:r>
              <a:rPr lang="en-GB" dirty="0" smtClean="0"/>
              <a:t> S.175</a:t>
            </a:r>
            <a:endParaRPr lang="en-GB" dirty="0"/>
          </a:p>
          <a:p>
            <a:endParaRPr lang="en-GB" dirty="0"/>
          </a:p>
        </p:txBody>
      </p:sp>
    </p:spTree>
    <p:extLst>
      <p:ext uri="{BB962C8B-B14F-4D97-AF65-F5344CB8AC3E}">
        <p14:creationId xmlns:p14="http://schemas.microsoft.com/office/powerpoint/2010/main" xmlns="" val="620771468"/>
      </p:ext>
    </p:extLst>
  </p:cSld>
  <p:clrMapOvr>
    <a:masterClrMapping/>
  </p:clrMapOvr>
  <p:transition spd="slow" advClick="0" advTm="2000">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50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randombar(horizontal)">
                                      <p:cBhvr>
                                        <p:cTn id="7" dur="500"/>
                                        <p:tgtEl>
                                          <p:spTgt spid="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843808" y="3861048"/>
            <a:ext cx="4320480" cy="1080120"/>
          </a:xfrm>
          <a:prstGeom prst="rect">
            <a:avLst/>
          </a:prstGeom>
          <a:solidFill>
            <a:srgbClr val="FFFF00">
              <a:alpha val="72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9" descr="C:\Eigene Dateien\TEACHING MATERIAL\SLAVERY 2006 2007\Pompey Wall Painting small.JPG"/>
          <p:cNvPicPr>
            <a:picLocks noChangeAspect="1" noChangeArrowheads="1"/>
          </p:cNvPicPr>
          <p:nvPr/>
        </p:nvPicPr>
        <p:blipFill rotWithShape="1">
          <a:blip r:embed="rId2" cstate="print">
            <a:extLst>
              <a:ext uri="{28A0092B-C50C-407E-A947-70E740481C1C}">
                <a14:useLocalDpi xmlns:a14="http://schemas.microsoft.com/office/drawing/2010/main" xmlns="" val="0"/>
              </a:ext>
            </a:extLst>
          </a:blip>
          <a:srcRect l="54010" t="18010" r="10565" b="3232"/>
          <a:stretch/>
        </p:blipFill>
        <p:spPr bwMode="auto">
          <a:xfrm>
            <a:off x="7101122" y="332656"/>
            <a:ext cx="2016171" cy="489654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5" name="Picture 4"/>
          <p:cNvPicPr>
            <a:picLocks noChangeAspect="1"/>
          </p:cNvPicPr>
          <p:nvPr/>
        </p:nvPicPr>
        <p:blipFill rotWithShape="1">
          <a:blip r:embed="rId3" cstate="print">
            <a:extLst>
              <a:ext uri="{BEBA8EAE-BF5A-486C-A8C5-ECC9F3942E4B}">
                <a14:imgProps xmlns:a14="http://schemas.microsoft.com/office/drawing/2010/main" xmlns="">
                  <a14:imgLayer r:embed="rId4">
                    <a14:imgEffect>
                      <a14:backgroundRemoval t="1835" b="99506" l="16087" r="84196">
                        <a14:foregroundMark x1="36877" y1="78476" x2="36877" y2="78476"/>
                        <a14:foregroundMark x1="22201" y1="86803" x2="22201" y2="86803"/>
                        <a14:foregroundMark x1="21919" y1="84192" x2="21919" y2="84192"/>
                        <a14:foregroundMark x1="21919" y1="80452" x2="21919" y2="80452"/>
                        <a14:foregroundMark x1="29821" y1="86380" x2="29821" y2="86380"/>
                        <a14:foregroundMark x1="60865" y1="85674" x2="60865" y2="85674"/>
                        <a14:foregroundMark x1="38852" y1="10656" x2="38852" y2="10656"/>
                        <a14:foregroundMark x1="38570" y1="7763" x2="38570" y2="7763"/>
                        <a14:foregroundMark x1="21919" y1="77347" x2="21919" y2="77347"/>
                        <a14:foregroundMark x1="48824" y1="95342" x2="48824" y2="95342"/>
                        <a14:foregroundMark x1="44779" y1="98024" x2="44779" y2="98024"/>
                        <a14:foregroundMark x1="68768" y1="53423" x2="68768" y2="53423"/>
                      </a14:backgroundRemoval>
                    </a14:imgEffect>
                    <a14:imgEffect>
                      <a14:sharpenSoften amount="25000"/>
                    </a14:imgEffect>
                    <a14:imgEffect>
                      <a14:colorTemperature colorTemp="8800"/>
                    </a14:imgEffect>
                    <a14:imgEffect>
                      <a14:saturation sat="200000"/>
                    </a14:imgEffect>
                    <a14:imgEffect>
                      <a14:brightnessContrast bright="-20000" contrast="20000"/>
                    </a14:imgEffect>
                  </a14:imgLayer>
                </a14:imgProps>
              </a:ext>
              <a:ext uri="{28A0092B-C50C-407E-A947-70E740481C1C}">
                <a14:useLocalDpi xmlns:a14="http://schemas.microsoft.com/office/drawing/2010/main" xmlns="" val="0"/>
              </a:ext>
            </a:extLst>
          </a:blip>
          <a:srcRect l="13941" r="14888"/>
          <a:stretch/>
        </p:blipFill>
        <p:spPr>
          <a:xfrm>
            <a:off x="-26670" y="1059698"/>
            <a:ext cx="3137943" cy="5877273"/>
          </a:xfrm>
          <a:prstGeom prst="rect">
            <a:avLst/>
          </a:prstGeom>
        </p:spPr>
      </p:pic>
      <p:sp>
        <p:nvSpPr>
          <p:cNvPr id="6" name="Cloud Callout 5"/>
          <p:cNvSpPr/>
          <p:nvPr/>
        </p:nvSpPr>
        <p:spPr>
          <a:xfrm>
            <a:off x="1835696" y="51586"/>
            <a:ext cx="4248472" cy="2016224"/>
          </a:xfrm>
          <a:prstGeom prst="cloudCallout">
            <a:avLst>
              <a:gd name="adj1" fmla="val -42659"/>
              <a:gd name="adj2" fmla="val 65055"/>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err="1" smtClean="0"/>
              <a:t>Why</a:t>
            </a:r>
            <a:r>
              <a:rPr lang="de-DE" dirty="0" smtClean="0"/>
              <a:t> </a:t>
            </a:r>
            <a:r>
              <a:rPr lang="de-DE" dirty="0" err="1" smtClean="0"/>
              <a:t>become</a:t>
            </a:r>
            <a:r>
              <a:rPr lang="de-DE" dirty="0" smtClean="0"/>
              <a:t> a Roman...?</a:t>
            </a:r>
            <a:endParaRPr lang="en-GB" dirty="0"/>
          </a:p>
        </p:txBody>
      </p:sp>
      <p:pic>
        <p:nvPicPr>
          <p:cNvPr id="7" name="Picture 2" descr="http://covers.openlibrary.org/b/id/5660710-M.jpg"/>
          <p:cNvPicPr>
            <a:picLocks noChangeAspect="1" noChangeArrowheads="1"/>
          </p:cNvPicPr>
          <p:nvPr/>
        </p:nvPicPr>
        <p:blipFill>
          <a:blip r:embed="rId5" cstate="print">
            <a:extLst>
              <a:ext uri="{28A0092B-C50C-407E-A947-70E740481C1C}">
                <a14:useLocalDpi xmlns:a14="http://schemas.microsoft.com/office/drawing/2010/main" xmlns="" val="0"/>
              </a:ext>
            </a:extLst>
          </a:blip>
          <a:srcRect/>
          <a:stretch>
            <a:fillRect/>
          </a:stretch>
        </p:blipFill>
        <p:spPr bwMode="auto">
          <a:xfrm rot="1135270">
            <a:off x="6750486" y="4349037"/>
            <a:ext cx="1906393" cy="3103184"/>
          </a:xfrm>
          <a:prstGeom prst="rect">
            <a:avLst/>
          </a:prstGeom>
          <a:noFill/>
          <a:extLst>
            <a:ext uri="{909E8E84-426E-40DD-AFC4-6F175D3DCCD1}">
              <a14:hiddenFill xmlns:a14="http://schemas.microsoft.com/office/drawing/2010/main" xmlns="">
                <a:solidFill>
                  <a:srgbClr val="FFFFFF"/>
                </a:solidFill>
              </a14:hiddenFill>
            </a:ext>
          </a:extLst>
        </p:spPr>
      </p:pic>
      <p:sp>
        <p:nvSpPr>
          <p:cNvPr id="8" name="Content Placeholder 4"/>
          <p:cNvSpPr>
            <a:spLocks noGrp="1"/>
          </p:cNvSpPr>
          <p:nvPr>
            <p:ph idx="1"/>
          </p:nvPr>
        </p:nvSpPr>
        <p:spPr>
          <a:xfrm>
            <a:off x="2483768" y="2067810"/>
            <a:ext cx="4896544" cy="4790190"/>
          </a:xfrm>
        </p:spPr>
        <p:txBody>
          <a:bodyPr>
            <a:normAutofit fontScale="70000" lnSpcReduction="20000"/>
          </a:bodyPr>
          <a:lstStyle/>
          <a:p>
            <a:r>
              <a:rPr lang="de-DE" b="1" u="sng" dirty="0" smtClean="0"/>
              <a:t>„Higher </a:t>
            </a:r>
            <a:r>
              <a:rPr lang="de-DE" b="1" u="sng" dirty="0" err="1" smtClean="0"/>
              <a:t>Civilisation</a:t>
            </a:r>
            <a:r>
              <a:rPr lang="de-DE" b="1" u="sng" dirty="0" smtClean="0"/>
              <a:t>“ ?</a:t>
            </a:r>
            <a:br>
              <a:rPr lang="de-DE" b="1" u="sng" dirty="0" smtClean="0"/>
            </a:br>
            <a:r>
              <a:rPr lang="de-DE" b="1" u="sng" dirty="0" smtClean="0">
                <a:sym typeface="Wingdings" pitchFamily="2" charset="2"/>
              </a:rPr>
              <a:t/>
            </a:r>
            <a:br>
              <a:rPr lang="de-DE" b="1" u="sng" dirty="0" smtClean="0">
                <a:sym typeface="Wingdings" pitchFamily="2" charset="2"/>
              </a:rPr>
            </a:br>
            <a:r>
              <a:rPr lang="de-DE" b="1" dirty="0" smtClean="0">
                <a:sym typeface="Wingdings" pitchFamily="2" charset="2"/>
              </a:rPr>
              <a:t>„</a:t>
            </a:r>
            <a:r>
              <a:rPr lang="en-GB" b="1" dirty="0" smtClean="0"/>
              <a:t>The </a:t>
            </a:r>
            <a:r>
              <a:rPr lang="en-GB" b="1" dirty="0"/>
              <a:t>growth (...) of Roman civilisation was not due to the movement of a race. It is an instance, and perhaps the best instance in all history, of the influence of a higher civilisation on lower races fitted to assimilate it. (...) It was in the main a voluntary movement. Doubtless some official measures encouraged it by accident or intention</a:t>
            </a:r>
            <a:r>
              <a:rPr lang="en-GB" b="1" dirty="0" smtClean="0"/>
              <a:t>.”</a:t>
            </a:r>
            <a:br>
              <a:rPr lang="en-GB" b="1" dirty="0" smtClean="0"/>
            </a:br>
            <a:r>
              <a:rPr lang="en-GB" b="1" dirty="0" smtClean="0"/>
              <a:t/>
            </a:r>
            <a:br>
              <a:rPr lang="en-GB" b="1" dirty="0" smtClean="0"/>
            </a:br>
            <a:r>
              <a:rPr lang="en-GB" dirty="0" smtClean="0"/>
              <a:t>Francis </a:t>
            </a:r>
            <a:r>
              <a:rPr lang="en-GB" dirty="0" err="1" smtClean="0"/>
              <a:t>Haverfield</a:t>
            </a:r>
            <a:r>
              <a:rPr lang="en-GB" dirty="0" smtClean="0"/>
              <a:t>, </a:t>
            </a:r>
            <a:r>
              <a:rPr lang="en-US" sz="3200" i="1" dirty="0"/>
              <a:t>The Roman Occupation of Britain </a:t>
            </a:r>
            <a:r>
              <a:rPr lang="en-GB" dirty="0" smtClean="0"/>
              <a:t>1924</a:t>
            </a:r>
            <a:r>
              <a:rPr lang="en-GB" dirty="0"/>
              <a:t>, </a:t>
            </a:r>
            <a:r>
              <a:rPr lang="en-GB" dirty="0" smtClean="0"/>
              <a:t> S.175</a:t>
            </a:r>
            <a:endParaRPr lang="en-GB" dirty="0"/>
          </a:p>
          <a:p>
            <a:endParaRPr lang="en-GB" dirty="0"/>
          </a:p>
        </p:txBody>
      </p:sp>
    </p:spTree>
    <p:extLst>
      <p:ext uri="{BB962C8B-B14F-4D97-AF65-F5344CB8AC3E}">
        <p14:creationId xmlns:p14="http://schemas.microsoft.com/office/powerpoint/2010/main" xmlns="" val="579308588"/>
      </p:ext>
    </p:extLst>
  </p:cSld>
  <p:clrMapOvr>
    <a:masterClrMapping/>
  </p:clrMapOvr>
  <p:transition spd="slow">
    <p:randomBar dir="vert"/>
  </p:transition>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rotWithShape="1">
          <a:blip r:embed="rId2" cstate="print">
            <a:extLst>
              <a:ext uri="{BEBA8EAE-BF5A-486C-A8C5-ECC9F3942E4B}">
                <a14:imgProps xmlns:a14="http://schemas.microsoft.com/office/drawing/2010/main" xmlns="">
                  <a14:imgLayer r:embed="rId3">
                    <a14:imgEffect>
                      <a14:backgroundRemoval t="1835" b="99506" l="16087" r="84196">
                        <a14:foregroundMark x1="36877" y1="78476" x2="36877" y2="78476"/>
                        <a14:foregroundMark x1="22201" y1="86803" x2="22201" y2="86803"/>
                        <a14:foregroundMark x1="21919" y1="84192" x2="21919" y2="84192"/>
                        <a14:foregroundMark x1="21919" y1="80452" x2="21919" y2="80452"/>
                        <a14:foregroundMark x1="29821" y1="86380" x2="29821" y2="86380"/>
                        <a14:foregroundMark x1="60865" y1="85674" x2="60865" y2="85674"/>
                        <a14:foregroundMark x1="38852" y1="10656" x2="38852" y2="10656"/>
                        <a14:foregroundMark x1="38570" y1="7763" x2="38570" y2="7763"/>
                        <a14:foregroundMark x1="21919" y1="77347" x2="21919" y2="77347"/>
                        <a14:foregroundMark x1="48824" y1="95342" x2="48824" y2="95342"/>
                        <a14:foregroundMark x1="44779" y1="98024" x2="44779" y2="98024"/>
                        <a14:foregroundMark x1="68768" y1="53423" x2="68768" y2="53423"/>
                      </a14:backgroundRemoval>
                    </a14:imgEffect>
                    <a14:imgEffect>
                      <a14:sharpenSoften amount="25000"/>
                    </a14:imgEffect>
                    <a14:imgEffect>
                      <a14:colorTemperature colorTemp="8800"/>
                    </a14:imgEffect>
                    <a14:imgEffect>
                      <a14:saturation sat="200000"/>
                    </a14:imgEffect>
                    <a14:imgEffect>
                      <a14:brightnessContrast bright="-20000" contrast="20000"/>
                    </a14:imgEffect>
                  </a14:imgLayer>
                </a14:imgProps>
              </a:ext>
              <a:ext uri="{28A0092B-C50C-407E-A947-70E740481C1C}">
                <a14:useLocalDpi xmlns:a14="http://schemas.microsoft.com/office/drawing/2010/main" xmlns="" val="0"/>
              </a:ext>
            </a:extLst>
          </a:blip>
          <a:srcRect l="13941" r="14888"/>
          <a:stretch/>
        </p:blipFill>
        <p:spPr>
          <a:xfrm>
            <a:off x="-26670" y="1059698"/>
            <a:ext cx="3137943" cy="5877273"/>
          </a:xfrm>
          <a:prstGeom prst="rect">
            <a:avLst/>
          </a:prstGeom>
        </p:spPr>
      </p:pic>
      <p:pic>
        <p:nvPicPr>
          <p:cNvPr id="23" name="Picture 2" descr="http://mag.rochester.edu/wp-content/uploads/2012/10/73.146_A2.jpg"/>
          <p:cNvPicPr>
            <a:picLocks noChangeAspect="1" noChangeArrowheads="1"/>
          </p:cNvPicPr>
          <p:nvPr/>
        </p:nvPicPr>
        <p:blipFill rotWithShape="1">
          <a:blip r:embed="rId4" cstate="print">
            <a:extLst>
              <a:ext uri="{BEBA8EAE-BF5A-486C-A8C5-ECC9F3942E4B}">
                <a14:imgProps xmlns:a14="http://schemas.microsoft.com/office/drawing/2010/main" xmlns="">
                  <a14:imgLayer r:embed="rId5">
                    <a14:imgEffect>
                      <a14:backgroundRemoval t="2700" b="95300" l="9975" r="89899">
                        <a14:foregroundMark x1="39268" y1="12000" x2="39268" y2="12000"/>
                        <a14:foregroundMark x1="40909" y1="10900" x2="40909" y2="10900"/>
                        <a14:foregroundMark x1="39773" y1="10400" x2="39773" y2="10400"/>
                        <a14:foregroundMark x1="55303" y1="51500" x2="55303" y2="51500"/>
                        <a14:foregroundMark x1="58207" y1="45200" x2="58207" y2="45200"/>
                        <a14:foregroundMark x1="62500" y1="45000" x2="62500" y2="45000"/>
                        <a14:foregroundMark x1="62500" y1="28800" x2="62500" y2="28800"/>
                        <a14:foregroundMark x1="61490" y1="24500" x2="61490" y2="24500"/>
                        <a14:foregroundMark x1="61111" y1="23300" x2="61111" y2="23300"/>
                        <a14:foregroundMark x1="39394" y1="72500" x2="39394" y2="72500"/>
                        <a14:foregroundMark x1="49242" y1="69500" x2="49242" y2="69500"/>
                        <a14:foregroundMark x1="66035" y1="35500" x2="66035" y2="35500"/>
                        <a14:foregroundMark x1="66793" y1="36400" x2="66793" y2="36400"/>
                        <a14:foregroundMark x1="66035" y1="34500" x2="66035" y2="34500"/>
                        <a14:foregroundMark x1="66667" y1="94100" x2="66667" y2="94100"/>
                        <a14:foregroundMark x1="68434" y1="91900" x2="68434" y2="91900"/>
                        <a14:foregroundMark x1="72348" y1="66300" x2="72348" y2="66300"/>
                        <a14:foregroundMark x1="72348" y1="66300" x2="72348" y2="66300"/>
                        <a14:foregroundMark x1="70581" y1="62100" x2="70581" y2="62100"/>
                        <a14:foregroundMark x1="70076" y1="57600" x2="70076" y2="57600"/>
                        <a14:foregroundMark x1="69823" y1="55600" x2="69823" y2="55600"/>
                        <a14:foregroundMark x1="57955" y1="87800" x2="57955" y2="87800"/>
                        <a14:foregroundMark x1="61364" y1="82200" x2="61364" y2="82200"/>
                        <a14:foregroundMark x1="67298" y1="90000" x2="67298" y2="90000"/>
                        <a14:foregroundMark x1="68561" y1="89900" x2="68561" y2="89900"/>
                        <a14:foregroundMark x1="68687" y1="93700" x2="68687" y2="93700"/>
                        <a14:foregroundMark x1="49116" y1="14100" x2="49116" y2="14100"/>
                        <a14:foregroundMark x1="58586" y1="18800" x2="58586" y2="18800"/>
                        <a14:foregroundMark x1="51515" y1="16800" x2="51515" y2="16800"/>
                        <a14:backgroundMark x1="65909" y1="82800" x2="65909" y2="82800"/>
                      </a14:backgroundRemoval>
                    </a14:imgEffect>
                  </a14:imgLayer>
                </a14:imgProps>
              </a:ext>
              <a:ext uri="{28A0092B-C50C-407E-A947-70E740481C1C}">
                <a14:useLocalDpi xmlns:a14="http://schemas.microsoft.com/office/drawing/2010/main" xmlns="" val="0"/>
              </a:ext>
            </a:extLst>
          </a:blip>
          <a:srcRect l="14528" r="21280" b="11956"/>
          <a:stretch/>
        </p:blipFill>
        <p:spPr bwMode="auto">
          <a:xfrm>
            <a:off x="7380312" y="1268760"/>
            <a:ext cx="1869555" cy="3240360"/>
          </a:xfrm>
          <a:prstGeom prst="rect">
            <a:avLst/>
          </a:prstGeom>
          <a:noFill/>
          <a:extLst>
            <a:ext uri="{909E8E84-426E-40DD-AFC4-6F175D3DCCD1}">
              <a14:hiddenFill xmlns:a14="http://schemas.microsoft.com/office/drawing/2010/main" xmlns="">
                <a:solidFill>
                  <a:srgbClr val="FFFFFF"/>
                </a:solidFill>
              </a14:hiddenFill>
            </a:ext>
          </a:extLst>
        </p:spPr>
      </p:pic>
      <p:sp>
        <p:nvSpPr>
          <p:cNvPr id="3" name="Content Placeholder 2"/>
          <p:cNvSpPr>
            <a:spLocks noGrp="1"/>
          </p:cNvSpPr>
          <p:nvPr>
            <p:ph idx="1"/>
          </p:nvPr>
        </p:nvSpPr>
        <p:spPr>
          <a:xfrm>
            <a:off x="35496" y="116632"/>
            <a:ext cx="8229600" cy="4572000"/>
          </a:xfrm>
        </p:spPr>
        <p:txBody>
          <a:bodyPr>
            <a:normAutofit/>
          </a:bodyPr>
          <a:lstStyle/>
          <a:p>
            <a:r>
              <a:rPr lang="de-DE" sz="2000" dirty="0" smtClean="0"/>
              <a:t>Traditional Image: </a:t>
            </a:r>
          </a:p>
          <a:p>
            <a:pPr lvl="1"/>
            <a:r>
              <a:rPr lang="de-DE" sz="1800" dirty="0" smtClean="0"/>
              <a:t>Linear Progress</a:t>
            </a:r>
          </a:p>
          <a:p>
            <a:pPr lvl="1"/>
            <a:r>
              <a:rPr lang="de-DE" sz="1800" dirty="0" smtClean="0"/>
              <a:t>„</a:t>
            </a:r>
            <a:r>
              <a:rPr lang="de-DE" sz="1800" dirty="0" err="1" smtClean="0"/>
              <a:t>degrees</a:t>
            </a:r>
            <a:r>
              <a:rPr lang="de-DE" sz="1800" dirty="0" smtClean="0"/>
              <a:t> </a:t>
            </a:r>
            <a:r>
              <a:rPr lang="de-DE" sz="1800" dirty="0" err="1" smtClean="0"/>
              <a:t>of</a:t>
            </a:r>
            <a:r>
              <a:rPr lang="de-DE" sz="1800" dirty="0" smtClean="0"/>
              <a:t> </a:t>
            </a:r>
            <a:r>
              <a:rPr lang="de-DE" sz="1800" dirty="0" err="1" smtClean="0"/>
              <a:t>Romanisation</a:t>
            </a:r>
            <a:r>
              <a:rPr lang="de-DE" sz="1800" dirty="0" smtClean="0"/>
              <a:t> “</a:t>
            </a:r>
            <a:endParaRPr lang="en-GB" sz="1800" dirty="0"/>
          </a:p>
        </p:txBody>
      </p:sp>
      <p:graphicFrame>
        <p:nvGraphicFramePr>
          <p:cNvPr id="4" name="Chart 3"/>
          <p:cNvGraphicFramePr/>
          <p:nvPr>
            <p:extLst>
              <p:ext uri="{D42A27DB-BD31-4B8C-83A1-F6EECF244321}">
                <p14:modId xmlns:p14="http://schemas.microsoft.com/office/powerpoint/2010/main" xmlns="" val="3716246508"/>
              </p:ext>
            </p:extLst>
          </p:nvPr>
        </p:nvGraphicFramePr>
        <p:xfrm>
          <a:off x="3150096" y="1714500"/>
          <a:ext cx="6876256" cy="6309320"/>
        </p:xfrm>
        <a:graphic>
          <a:graphicData uri="http://schemas.openxmlformats.org/drawingml/2006/chart">
            <c:chart xmlns:c="http://schemas.openxmlformats.org/drawingml/2006/chart" xmlns:r="http://schemas.openxmlformats.org/officeDocument/2006/relationships" r:id="rId6"/>
          </a:graphicData>
        </a:graphic>
      </p:graphicFrame>
      <p:sp>
        <p:nvSpPr>
          <p:cNvPr id="5" name="TextBox 4"/>
          <p:cNvSpPr txBox="1"/>
          <p:nvPr/>
        </p:nvSpPr>
        <p:spPr>
          <a:xfrm>
            <a:off x="2339752" y="6211669"/>
            <a:ext cx="1872208" cy="646331"/>
          </a:xfrm>
          <a:prstGeom prst="rect">
            <a:avLst/>
          </a:prstGeom>
          <a:noFill/>
        </p:spPr>
        <p:txBody>
          <a:bodyPr wrap="square" rtlCol="0">
            <a:spAutoFit/>
          </a:bodyPr>
          <a:lstStyle/>
          <a:p>
            <a:r>
              <a:rPr lang="en-GB" b="1" dirty="0" smtClean="0">
                <a:solidFill>
                  <a:schemeClr val="accent2">
                    <a:lumMod val="20000"/>
                    <a:lumOff val="80000"/>
                  </a:schemeClr>
                </a:solidFill>
                <a:effectLst>
                  <a:outerShdw blurRad="38100" dist="38100" dir="2700000" algn="tl">
                    <a:srgbClr val="000000">
                      <a:alpha val="43137"/>
                    </a:srgbClr>
                  </a:outerShdw>
                </a:effectLst>
              </a:rPr>
              <a:t>indigenous</a:t>
            </a:r>
            <a:br>
              <a:rPr lang="en-GB" b="1" dirty="0" smtClean="0">
                <a:solidFill>
                  <a:schemeClr val="accent2">
                    <a:lumMod val="20000"/>
                    <a:lumOff val="80000"/>
                  </a:schemeClr>
                </a:solidFill>
                <a:effectLst>
                  <a:outerShdw blurRad="38100" dist="38100" dir="2700000" algn="tl">
                    <a:srgbClr val="000000">
                      <a:alpha val="43137"/>
                    </a:srgbClr>
                  </a:outerShdw>
                </a:effectLst>
              </a:rPr>
            </a:br>
            <a:r>
              <a:rPr lang="en-GB" b="1" dirty="0" smtClean="0">
                <a:solidFill>
                  <a:schemeClr val="accent2">
                    <a:lumMod val="20000"/>
                    <a:lumOff val="80000"/>
                  </a:schemeClr>
                </a:solidFill>
                <a:effectLst>
                  <a:outerShdw blurRad="38100" dist="38100" dir="2700000" algn="tl">
                    <a:srgbClr val="000000">
                      <a:alpha val="43137"/>
                    </a:srgbClr>
                  </a:outerShdw>
                </a:effectLst>
              </a:rPr>
              <a:t>“barbarians”</a:t>
            </a:r>
            <a:endParaRPr lang="en-GB" b="1" dirty="0">
              <a:solidFill>
                <a:schemeClr val="accent2">
                  <a:lumMod val="20000"/>
                  <a:lumOff val="80000"/>
                </a:schemeClr>
              </a:solidFill>
              <a:effectLst>
                <a:outerShdw blurRad="38100" dist="38100" dir="2700000" algn="tl">
                  <a:srgbClr val="000000">
                    <a:alpha val="43137"/>
                  </a:srgbClr>
                </a:outerShdw>
              </a:effectLst>
            </a:endParaRPr>
          </a:p>
        </p:txBody>
      </p:sp>
      <p:cxnSp>
        <p:nvCxnSpPr>
          <p:cNvPr id="7" name="Straight Arrow Connector 6"/>
          <p:cNvCxnSpPr/>
          <p:nvPr/>
        </p:nvCxnSpPr>
        <p:spPr>
          <a:xfrm flipV="1">
            <a:off x="3059832" y="6021288"/>
            <a:ext cx="864096" cy="190381"/>
          </a:xfrm>
          <a:prstGeom prst="straightConnector1">
            <a:avLst/>
          </a:prstGeom>
          <a:ln w="63500">
            <a:tailEnd type="arrow"/>
          </a:ln>
        </p:spPr>
        <p:style>
          <a:lnRef idx="1">
            <a:schemeClr val="accent1"/>
          </a:lnRef>
          <a:fillRef idx="0">
            <a:schemeClr val="accent1"/>
          </a:fillRef>
          <a:effectRef idx="0">
            <a:schemeClr val="accent1"/>
          </a:effectRef>
          <a:fontRef idx="minor">
            <a:schemeClr val="tx1"/>
          </a:fontRef>
        </p:style>
      </p:cxnSp>
      <p:sp>
        <p:nvSpPr>
          <p:cNvPr id="18" name="TextBox 17"/>
          <p:cNvSpPr txBox="1"/>
          <p:nvPr/>
        </p:nvSpPr>
        <p:spPr>
          <a:xfrm>
            <a:off x="6804248" y="1688611"/>
            <a:ext cx="1872208" cy="1200329"/>
          </a:xfrm>
          <a:prstGeom prst="rect">
            <a:avLst/>
          </a:prstGeom>
          <a:noFill/>
        </p:spPr>
        <p:txBody>
          <a:bodyPr wrap="square" rtlCol="0">
            <a:spAutoFit/>
          </a:bodyPr>
          <a:lstStyle/>
          <a:p>
            <a:r>
              <a:rPr lang="en-GB" b="1" dirty="0" smtClean="0">
                <a:solidFill>
                  <a:schemeClr val="accent2">
                    <a:lumMod val="20000"/>
                    <a:lumOff val="80000"/>
                  </a:schemeClr>
                </a:solidFill>
                <a:effectLst>
                  <a:outerShdw blurRad="38100" dist="38100" dir="2700000" algn="tl">
                    <a:srgbClr val="000000">
                      <a:alpha val="43137"/>
                    </a:srgbClr>
                  </a:outerShdw>
                </a:effectLst>
              </a:rPr>
              <a:t>Ideal: </a:t>
            </a:r>
            <a:r>
              <a:rPr lang="en-GB" b="1" i="1" dirty="0" smtClean="0">
                <a:solidFill>
                  <a:schemeClr val="accent2">
                    <a:lumMod val="20000"/>
                    <a:lumOff val="80000"/>
                  </a:schemeClr>
                </a:solidFill>
                <a:effectLst>
                  <a:outerShdw blurRad="38100" dist="38100" dir="2700000" algn="tl">
                    <a:srgbClr val="000000">
                      <a:alpha val="43137"/>
                    </a:srgbClr>
                  </a:outerShdw>
                </a:effectLst>
              </a:rPr>
              <a:t>Romanitas</a:t>
            </a:r>
            <a:r>
              <a:rPr lang="en-GB" b="1" dirty="0" smtClean="0">
                <a:solidFill>
                  <a:schemeClr val="accent2">
                    <a:lumMod val="20000"/>
                    <a:lumOff val="80000"/>
                  </a:schemeClr>
                </a:solidFill>
                <a:effectLst>
                  <a:outerShdw blurRad="38100" dist="38100" dir="2700000" algn="tl">
                    <a:srgbClr val="000000">
                      <a:alpha val="43137"/>
                    </a:srgbClr>
                  </a:outerShdw>
                </a:effectLst>
              </a:rPr>
              <a:t>, </a:t>
            </a:r>
            <a:r>
              <a:rPr lang="en-GB" b="1" i="1" dirty="0" smtClean="0">
                <a:solidFill>
                  <a:schemeClr val="accent2">
                    <a:lumMod val="20000"/>
                    <a:lumOff val="80000"/>
                  </a:schemeClr>
                </a:solidFill>
                <a:effectLst>
                  <a:outerShdw blurRad="38100" dist="38100" dir="2700000" algn="tl">
                    <a:srgbClr val="000000">
                      <a:alpha val="43137"/>
                    </a:srgbClr>
                  </a:outerShdw>
                </a:effectLst>
              </a:rPr>
              <a:t>humanitas</a:t>
            </a:r>
          </a:p>
          <a:p>
            <a:r>
              <a:rPr lang="de-DE" b="1" dirty="0" smtClean="0">
                <a:solidFill>
                  <a:schemeClr val="accent2">
                    <a:lumMod val="20000"/>
                    <a:lumOff val="80000"/>
                  </a:schemeClr>
                </a:solidFill>
                <a:effectLst>
                  <a:outerShdw blurRad="38100" dist="38100" dir="2700000" algn="tl">
                    <a:srgbClr val="000000">
                      <a:alpha val="43137"/>
                    </a:srgbClr>
                  </a:outerShdw>
                </a:effectLst>
              </a:rPr>
              <a:t>„</a:t>
            </a:r>
            <a:r>
              <a:rPr lang="de-DE" b="1" dirty="0" err="1" smtClean="0">
                <a:solidFill>
                  <a:schemeClr val="accent2">
                    <a:lumMod val="20000"/>
                    <a:lumOff val="80000"/>
                  </a:schemeClr>
                </a:solidFill>
                <a:effectLst>
                  <a:outerShdw blurRad="38100" dist="38100" dir="2700000" algn="tl">
                    <a:srgbClr val="000000">
                      <a:alpha val="43137"/>
                    </a:srgbClr>
                  </a:outerShdw>
                </a:effectLst>
              </a:rPr>
              <a:t>civilisation</a:t>
            </a:r>
            <a:r>
              <a:rPr lang="de-DE" b="1" dirty="0" smtClean="0">
                <a:solidFill>
                  <a:schemeClr val="accent2">
                    <a:lumMod val="20000"/>
                    <a:lumOff val="80000"/>
                  </a:schemeClr>
                </a:solidFill>
                <a:effectLst>
                  <a:outerShdw blurRad="38100" dist="38100" dir="2700000" algn="tl">
                    <a:srgbClr val="000000">
                      <a:alpha val="43137"/>
                    </a:srgbClr>
                  </a:outerShdw>
                </a:effectLst>
              </a:rPr>
              <a:t>“(!)</a:t>
            </a:r>
            <a:endParaRPr lang="en-GB" b="1" dirty="0">
              <a:solidFill>
                <a:schemeClr val="accent2">
                  <a:lumMod val="20000"/>
                  <a:lumOff val="80000"/>
                </a:schemeClr>
              </a:solidFill>
              <a:effectLst>
                <a:outerShdw blurRad="38100" dist="38100" dir="2700000" algn="tl">
                  <a:srgbClr val="000000">
                    <a:alpha val="43137"/>
                  </a:srgbClr>
                </a:outerShdw>
              </a:effectLst>
            </a:endParaRPr>
          </a:p>
        </p:txBody>
      </p:sp>
      <p:cxnSp>
        <p:nvCxnSpPr>
          <p:cNvPr id="19" name="Straight Arrow Connector 18"/>
          <p:cNvCxnSpPr/>
          <p:nvPr/>
        </p:nvCxnSpPr>
        <p:spPr>
          <a:xfrm>
            <a:off x="7380312" y="2888940"/>
            <a:ext cx="1416674" cy="756084"/>
          </a:xfrm>
          <a:prstGeom prst="straightConnector1">
            <a:avLst/>
          </a:prstGeom>
          <a:ln w="63500">
            <a:tailEnd type="arrow"/>
          </a:ln>
        </p:spPr>
        <p:style>
          <a:lnRef idx="1">
            <a:schemeClr val="accent1"/>
          </a:lnRef>
          <a:fillRef idx="0">
            <a:schemeClr val="accent1"/>
          </a:fillRef>
          <a:effectRef idx="0">
            <a:schemeClr val="accent1"/>
          </a:effectRef>
          <a:fontRef idx="minor">
            <a:schemeClr val="tx1"/>
          </a:fontRef>
        </p:style>
      </p:cxnSp>
      <p:sp>
        <p:nvSpPr>
          <p:cNvPr id="16" name="TextBox 15"/>
          <p:cNvSpPr txBox="1"/>
          <p:nvPr/>
        </p:nvSpPr>
        <p:spPr>
          <a:xfrm>
            <a:off x="3707904" y="6196379"/>
            <a:ext cx="1196427" cy="523220"/>
          </a:xfrm>
          <a:prstGeom prst="rect">
            <a:avLst/>
          </a:prstGeom>
          <a:noFill/>
        </p:spPr>
        <p:txBody>
          <a:bodyPr wrap="square" rtlCol="0">
            <a:spAutoFit/>
          </a:bodyPr>
          <a:lstStyle/>
          <a:p>
            <a:r>
              <a:rPr lang="en-GB" sz="1400" dirty="0" smtClean="0">
                <a:solidFill>
                  <a:schemeClr val="accent2">
                    <a:lumMod val="20000"/>
                    <a:lumOff val="80000"/>
                  </a:schemeClr>
                </a:solidFill>
              </a:rPr>
              <a:t>before</a:t>
            </a:r>
            <a:br>
              <a:rPr lang="en-GB" sz="1400" dirty="0" smtClean="0">
                <a:solidFill>
                  <a:schemeClr val="accent2">
                    <a:lumMod val="20000"/>
                    <a:lumOff val="80000"/>
                  </a:schemeClr>
                </a:solidFill>
              </a:rPr>
            </a:br>
            <a:r>
              <a:rPr lang="en-GB" sz="1400" dirty="0" smtClean="0">
                <a:solidFill>
                  <a:schemeClr val="accent2">
                    <a:lumMod val="20000"/>
                    <a:lumOff val="80000"/>
                  </a:schemeClr>
                </a:solidFill>
              </a:rPr>
              <a:t>conquest</a:t>
            </a:r>
            <a:endParaRPr lang="en-GB" sz="1400" dirty="0">
              <a:solidFill>
                <a:schemeClr val="accent2">
                  <a:lumMod val="20000"/>
                  <a:lumOff val="80000"/>
                </a:schemeClr>
              </a:solidFill>
            </a:endParaRPr>
          </a:p>
        </p:txBody>
      </p:sp>
      <p:sp>
        <p:nvSpPr>
          <p:cNvPr id="20" name="TextBox 19"/>
          <p:cNvSpPr txBox="1"/>
          <p:nvPr/>
        </p:nvSpPr>
        <p:spPr>
          <a:xfrm>
            <a:off x="4887741" y="6329015"/>
            <a:ext cx="1196427" cy="307777"/>
          </a:xfrm>
          <a:prstGeom prst="rect">
            <a:avLst/>
          </a:prstGeom>
          <a:noFill/>
        </p:spPr>
        <p:txBody>
          <a:bodyPr wrap="square" rtlCol="0">
            <a:spAutoFit/>
          </a:bodyPr>
          <a:lstStyle/>
          <a:p>
            <a:r>
              <a:rPr lang="en-GB" sz="1400" dirty="0" smtClean="0">
                <a:solidFill>
                  <a:schemeClr val="accent2">
                    <a:lumMod val="20000"/>
                    <a:lumOff val="80000"/>
                  </a:schemeClr>
                </a:solidFill>
              </a:rPr>
              <a:t>Augustus</a:t>
            </a:r>
            <a:endParaRPr lang="en-GB" sz="1400" dirty="0">
              <a:solidFill>
                <a:schemeClr val="accent2">
                  <a:lumMod val="20000"/>
                  <a:lumOff val="80000"/>
                </a:schemeClr>
              </a:solidFill>
            </a:endParaRPr>
          </a:p>
        </p:txBody>
      </p:sp>
      <p:sp>
        <p:nvSpPr>
          <p:cNvPr id="21" name="TextBox 20"/>
          <p:cNvSpPr txBox="1"/>
          <p:nvPr/>
        </p:nvSpPr>
        <p:spPr>
          <a:xfrm>
            <a:off x="7288912" y="6509734"/>
            <a:ext cx="1603568" cy="307777"/>
          </a:xfrm>
          <a:prstGeom prst="rect">
            <a:avLst/>
          </a:prstGeom>
          <a:noFill/>
        </p:spPr>
        <p:txBody>
          <a:bodyPr wrap="square" rtlCol="0">
            <a:spAutoFit/>
          </a:bodyPr>
          <a:lstStyle/>
          <a:p>
            <a:r>
              <a:rPr lang="en-GB" sz="1400" dirty="0" smtClean="0">
                <a:solidFill>
                  <a:schemeClr val="accent2">
                    <a:lumMod val="20000"/>
                    <a:lumOff val="80000"/>
                  </a:schemeClr>
                </a:solidFill>
              </a:rPr>
              <a:t>A.D. 100 – 250</a:t>
            </a:r>
            <a:endParaRPr lang="en-GB" sz="1400" dirty="0">
              <a:solidFill>
                <a:schemeClr val="accent2">
                  <a:lumMod val="20000"/>
                  <a:lumOff val="80000"/>
                </a:schemeClr>
              </a:solidFill>
            </a:endParaRPr>
          </a:p>
        </p:txBody>
      </p:sp>
      <p:sp>
        <p:nvSpPr>
          <p:cNvPr id="14" name="TextBox 13"/>
          <p:cNvSpPr txBox="1"/>
          <p:nvPr/>
        </p:nvSpPr>
        <p:spPr>
          <a:xfrm>
            <a:off x="5652120" y="27446"/>
            <a:ext cx="3456384" cy="646331"/>
          </a:xfrm>
          <a:prstGeom prst="rect">
            <a:avLst/>
          </a:prstGeom>
          <a:solidFill>
            <a:schemeClr val="accent2"/>
          </a:solidFill>
        </p:spPr>
        <p:txBody>
          <a:bodyPr wrap="square" rtlCol="0">
            <a:spAutoFit/>
          </a:bodyPr>
          <a:lstStyle/>
          <a:p>
            <a:r>
              <a:rPr lang="de-DE" dirty="0" smtClean="0"/>
              <a:t/>
            </a:r>
            <a:br>
              <a:rPr lang="de-DE" dirty="0" smtClean="0"/>
            </a:br>
            <a:r>
              <a:rPr lang="de-DE" dirty="0" smtClean="0"/>
              <a:t>„Progressive </a:t>
            </a:r>
            <a:r>
              <a:rPr lang="de-DE" dirty="0" err="1" smtClean="0"/>
              <a:t>Romanisation</a:t>
            </a:r>
            <a:r>
              <a:rPr lang="de-DE" dirty="0" smtClean="0"/>
              <a:t>“</a:t>
            </a:r>
            <a:endParaRPr lang="en-GB" dirty="0"/>
          </a:p>
        </p:txBody>
      </p:sp>
    </p:spTree>
    <p:extLst>
      <p:ext uri="{BB962C8B-B14F-4D97-AF65-F5344CB8AC3E}">
        <p14:creationId xmlns:p14="http://schemas.microsoft.com/office/powerpoint/2010/main" xmlns="" val="190333642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500"/>
                                  </p:stCondLst>
                                  <p:childTnLst>
                                    <p:set>
                                      <p:cBhvr>
                                        <p:cTn id="6" dur="1" fill="hold">
                                          <p:stCondLst>
                                            <p:cond delay="0"/>
                                          </p:stCondLst>
                                        </p:cTn>
                                        <p:tgtEl>
                                          <p:spTgt spid="23"/>
                                        </p:tgtEl>
                                        <p:attrNameLst>
                                          <p:attrName>style.visibility</p:attrName>
                                        </p:attrNameLst>
                                      </p:cBhvr>
                                      <p:to>
                                        <p:strVal val="visible"/>
                                      </p:to>
                                    </p:set>
                                    <p:animEffect transition="in" filter="fade">
                                      <p:cBhvr>
                                        <p:cTn id="7" dur="1000"/>
                                        <p:tgtEl>
                                          <p:spTgt spid="23"/>
                                        </p:tgtEl>
                                      </p:cBhvr>
                                    </p:animEffect>
                                    <p:anim calcmode="lin" valueType="num">
                                      <p:cBhvr>
                                        <p:cTn id="8" dur="1000" fill="hold"/>
                                        <p:tgtEl>
                                          <p:spTgt spid="23"/>
                                        </p:tgtEl>
                                        <p:attrNameLst>
                                          <p:attrName>ppt_x</p:attrName>
                                        </p:attrNameLst>
                                      </p:cBhvr>
                                      <p:tavLst>
                                        <p:tav tm="0">
                                          <p:val>
                                            <p:strVal val="#ppt_x"/>
                                          </p:val>
                                        </p:tav>
                                        <p:tav tm="100000">
                                          <p:val>
                                            <p:strVal val="#ppt_x"/>
                                          </p:val>
                                        </p:tav>
                                      </p:tavLst>
                                    </p:anim>
                                    <p:anim calcmode="lin" valueType="num">
                                      <p:cBhvr>
                                        <p:cTn id="9" dur="1000" fill="hold"/>
                                        <p:tgtEl>
                                          <p:spTgt spid="23"/>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1000"/>
                                        <p:tgtEl>
                                          <p:spTgt spid="4"/>
                                        </p:tgtEl>
                                      </p:cBhvr>
                                    </p:animEffect>
                                    <p:anim calcmode="lin" valueType="num">
                                      <p:cBhvr>
                                        <p:cTn id="13" dur="1000" fill="hold"/>
                                        <p:tgtEl>
                                          <p:spTgt spid="4"/>
                                        </p:tgtEl>
                                        <p:attrNameLst>
                                          <p:attrName>ppt_x</p:attrName>
                                        </p:attrNameLst>
                                      </p:cBhvr>
                                      <p:tavLst>
                                        <p:tav tm="0">
                                          <p:val>
                                            <p:strVal val="#ppt_x"/>
                                          </p:val>
                                        </p:tav>
                                        <p:tav tm="100000">
                                          <p:val>
                                            <p:strVal val="#ppt_x"/>
                                          </p:val>
                                        </p:tav>
                                      </p:tavLst>
                                    </p:anim>
                                    <p:anim calcmode="lin" valueType="num">
                                      <p:cBhvr>
                                        <p:cTn id="14" dur="1000" fill="hold"/>
                                        <p:tgtEl>
                                          <p:spTgt spid="4"/>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1000"/>
                                        <p:tgtEl>
                                          <p:spTgt spid="5"/>
                                        </p:tgtEl>
                                      </p:cBhvr>
                                    </p:animEffect>
                                    <p:anim calcmode="lin" valueType="num">
                                      <p:cBhvr>
                                        <p:cTn id="18" dur="1000" fill="hold"/>
                                        <p:tgtEl>
                                          <p:spTgt spid="5"/>
                                        </p:tgtEl>
                                        <p:attrNameLst>
                                          <p:attrName>ppt_x</p:attrName>
                                        </p:attrNameLst>
                                      </p:cBhvr>
                                      <p:tavLst>
                                        <p:tav tm="0">
                                          <p:val>
                                            <p:strVal val="#ppt_x"/>
                                          </p:val>
                                        </p:tav>
                                        <p:tav tm="100000">
                                          <p:val>
                                            <p:strVal val="#ppt_x"/>
                                          </p:val>
                                        </p:tav>
                                      </p:tavLst>
                                    </p:anim>
                                    <p:anim calcmode="lin" valueType="num">
                                      <p:cBhvr>
                                        <p:cTn id="19" dur="1000" fill="hold"/>
                                        <p:tgtEl>
                                          <p:spTgt spid="5"/>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1000"/>
                                        <p:tgtEl>
                                          <p:spTgt spid="7"/>
                                        </p:tgtEl>
                                      </p:cBhvr>
                                    </p:animEffect>
                                    <p:anim calcmode="lin" valueType="num">
                                      <p:cBhvr>
                                        <p:cTn id="23" dur="1000" fill="hold"/>
                                        <p:tgtEl>
                                          <p:spTgt spid="7"/>
                                        </p:tgtEl>
                                        <p:attrNameLst>
                                          <p:attrName>ppt_x</p:attrName>
                                        </p:attrNameLst>
                                      </p:cBhvr>
                                      <p:tavLst>
                                        <p:tav tm="0">
                                          <p:val>
                                            <p:strVal val="#ppt_x"/>
                                          </p:val>
                                        </p:tav>
                                        <p:tav tm="100000">
                                          <p:val>
                                            <p:strVal val="#ppt_x"/>
                                          </p:val>
                                        </p:tav>
                                      </p:tavLst>
                                    </p:anim>
                                    <p:anim calcmode="lin" valueType="num">
                                      <p:cBhvr>
                                        <p:cTn id="24" dur="1000" fill="hold"/>
                                        <p:tgtEl>
                                          <p:spTgt spid="7"/>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18"/>
                                        </p:tgtEl>
                                        <p:attrNameLst>
                                          <p:attrName>style.visibility</p:attrName>
                                        </p:attrNameLst>
                                      </p:cBhvr>
                                      <p:to>
                                        <p:strVal val="visible"/>
                                      </p:to>
                                    </p:set>
                                    <p:animEffect transition="in" filter="fade">
                                      <p:cBhvr>
                                        <p:cTn id="27" dur="1000"/>
                                        <p:tgtEl>
                                          <p:spTgt spid="18"/>
                                        </p:tgtEl>
                                      </p:cBhvr>
                                    </p:animEffect>
                                    <p:anim calcmode="lin" valueType="num">
                                      <p:cBhvr>
                                        <p:cTn id="28" dur="1000" fill="hold"/>
                                        <p:tgtEl>
                                          <p:spTgt spid="18"/>
                                        </p:tgtEl>
                                        <p:attrNameLst>
                                          <p:attrName>ppt_x</p:attrName>
                                        </p:attrNameLst>
                                      </p:cBhvr>
                                      <p:tavLst>
                                        <p:tav tm="0">
                                          <p:val>
                                            <p:strVal val="#ppt_x"/>
                                          </p:val>
                                        </p:tav>
                                        <p:tav tm="100000">
                                          <p:val>
                                            <p:strVal val="#ppt_x"/>
                                          </p:val>
                                        </p:tav>
                                      </p:tavLst>
                                    </p:anim>
                                    <p:anim calcmode="lin" valueType="num">
                                      <p:cBhvr>
                                        <p:cTn id="29" dur="1000" fill="hold"/>
                                        <p:tgtEl>
                                          <p:spTgt spid="18"/>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19"/>
                                        </p:tgtEl>
                                        <p:attrNameLst>
                                          <p:attrName>style.visibility</p:attrName>
                                        </p:attrNameLst>
                                      </p:cBhvr>
                                      <p:to>
                                        <p:strVal val="visible"/>
                                      </p:to>
                                    </p:set>
                                    <p:animEffect transition="in" filter="fade">
                                      <p:cBhvr>
                                        <p:cTn id="32" dur="1000"/>
                                        <p:tgtEl>
                                          <p:spTgt spid="19"/>
                                        </p:tgtEl>
                                      </p:cBhvr>
                                    </p:animEffect>
                                    <p:anim calcmode="lin" valueType="num">
                                      <p:cBhvr>
                                        <p:cTn id="33" dur="1000" fill="hold"/>
                                        <p:tgtEl>
                                          <p:spTgt spid="19"/>
                                        </p:tgtEl>
                                        <p:attrNameLst>
                                          <p:attrName>ppt_x</p:attrName>
                                        </p:attrNameLst>
                                      </p:cBhvr>
                                      <p:tavLst>
                                        <p:tav tm="0">
                                          <p:val>
                                            <p:strVal val="#ppt_x"/>
                                          </p:val>
                                        </p:tav>
                                        <p:tav tm="100000">
                                          <p:val>
                                            <p:strVal val="#ppt_x"/>
                                          </p:val>
                                        </p:tav>
                                      </p:tavLst>
                                    </p:anim>
                                    <p:anim calcmode="lin" valueType="num">
                                      <p:cBhvr>
                                        <p:cTn id="34" dur="1000" fill="hold"/>
                                        <p:tgtEl>
                                          <p:spTgt spid="19"/>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16"/>
                                        </p:tgtEl>
                                        <p:attrNameLst>
                                          <p:attrName>style.visibility</p:attrName>
                                        </p:attrNameLst>
                                      </p:cBhvr>
                                      <p:to>
                                        <p:strVal val="visible"/>
                                      </p:to>
                                    </p:set>
                                    <p:animEffect transition="in" filter="fade">
                                      <p:cBhvr>
                                        <p:cTn id="37" dur="1000"/>
                                        <p:tgtEl>
                                          <p:spTgt spid="16"/>
                                        </p:tgtEl>
                                      </p:cBhvr>
                                    </p:animEffect>
                                    <p:anim calcmode="lin" valueType="num">
                                      <p:cBhvr>
                                        <p:cTn id="38" dur="1000" fill="hold"/>
                                        <p:tgtEl>
                                          <p:spTgt spid="16"/>
                                        </p:tgtEl>
                                        <p:attrNameLst>
                                          <p:attrName>ppt_x</p:attrName>
                                        </p:attrNameLst>
                                      </p:cBhvr>
                                      <p:tavLst>
                                        <p:tav tm="0">
                                          <p:val>
                                            <p:strVal val="#ppt_x"/>
                                          </p:val>
                                        </p:tav>
                                        <p:tav tm="100000">
                                          <p:val>
                                            <p:strVal val="#ppt_x"/>
                                          </p:val>
                                        </p:tav>
                                      </p:tavLst>
                                    </p:anim>
                                    <p:anim calcmode="lin" valueType="num">
                                      <p:cBhvr>
                                        <p:cTn id="39" dur="1000" fill="hold"/>
                                        <p:tgtEl>
                                          <p:spTgt spid="16"/>
                                        </p:tgtEl>
                                        <p:attrNameLst>
                                          <p:attrName>ppt_y</p:attrName>
                                        </p:attrNameLst>
                                      </p:cBhvr>
                                      <p:tavLst>
                                        <p:tav tm="0">
                                          <p:val>
                                            <p:strVal val="#ppt_y+.1"/>
                                          </p:val>
                                        </p:tav>
                                        <p:tav tm="100000">
                                          <p:val>
                                            <p:strVal val="#ppt_y"/>
                                          </p:val>
                                        </p:tav>
                                      </p:tavLst>
                                    </p:anim>
                                  </p:childTnLst>
                                </p:cTn>
                              </p:par>
                              <p:par>
                                <p:cTn id="40" presetID="42" presetClass="entr" presetSubtype="0" fill="hold" grpId="0" nodeType="withEffect">
                                  <p:stCondLst>
                                    <p:cond delay="0"/>
                                  </p:stCondLst>
                                  <p:childTnLst>
                                    <p:set>
                                      <p:cBhvr>
                                        <p:cTn id="41" dur="1" fill="hold">
                                          <p:stCondLst>
                                            <p:cond delay="0"/>
                                          </p:stCondLst>
                                        </p:cTn>
                                        <p:tgtEl>
                                          <p:spTgt spid="20"/>
                                        </p:tgtEl>
                                        <p:attrNameLst>
                                          <p:attrName>style.visibility</p:attrName>
                                        </p:attrNameLst>
                                      </p:cBhvr>
                                      <p:to>
                                        <p:strVal val="visible"/>
                                      </p:to>
                                    </p:set>
                                    <p:animEffect transition="in" filter="fade">
                                      <p:cBhvr>
                                        <p:cTn id="42" dur="1000"/>
                                        <p:tgtEl>
                                          <p:spTgt spid="20"/>
                                        </p:tgtEl>
                                      </p:cBhvr>
                                    </p:animEffect>
                                    <p:anim calcmode="lin" valueType="num">
                                      <p:cBhvr>
                                        <p:cTn id="43" dur="1000" fill="hold"/>
                                        <p:tgtEl>
                                          <p:spTgt spid="20"/>
                                        </p:tgtEl>
                                        <p:attrNameLst>
                                          <p:attrName>ppt_x</p:attrName>
                                        </p:attrNameLst>
                                      </p:cBhvr>
                                      <p:tavLst>
                                        <p:tav tm="0">
                                          <p:val>
                                            <p:strVal val="#ppt_x"/>
                                          </p:val>
                                        </p:tav>
                                        <p:tav tm="100000">
                                          <p:val>
                                            <p:strVal val="#ppt_x"/>
                                          </p:val>
                                        </p:tav>
                                      </p:tavLst>
                                    </p:anim>
                                    <p:anim calcmode="lin" valueType="num">
                                      <p:cBhvr>
                                        <p:cTn id="44" dur="1000" fill="hold"/>
                                        <p:tgtEl>
                                          <p:spTgt spid="20"/>
                                        </p:tgtEl>
                                        <p:attrNameLst>
                                          <p:attrName>ppt_y</p:attrName>
                                        </p:attrNameLst>
                                      </p:cBhvr>
                                      <p:tavLst>
                                        <p:tav tm="0">
                                          <p:val>
                                            <p:strVal val="#ppt_y+.1"/>
                                          </p:val>
                                        </p:tav>
                                        <p:tav tm="100000">
                                          <p:val>
                                            <p:strVal val="#ppt_y"/>
                                          </p:val>
                                        </p:tav>
                                      </p:tavLst>
                                    </p:anim>
                                  </p:childTnLst>
                                </p:cTn>
                              </p:par>
                              <p:par>
                                <p:cTn id="45" presetID="42" presetClass="entr" presetSubtype="0" fill="hold" grpId="0" nodeType="withEffect">
                                  <p:stCondLst>
                                    <p:cond delay="0"/>
                                  </p:stCondLst>
                                  <p:childTnLst>
                                    <p:set>
                                      <p:cBhvr>
                                        <p:cTn id="46" dur="1" fill="hold">
                                          <p:stCondLst>
                                            <p:cond delay="0"/>
                                          </p:stCondLst>
                                        </p:cTn>
                                        <p:tgtEl>
                                          <p:spTgt spid="21"/>
                                        </p:tgtEl>
                                        <p:attrNameLst>
                                          <p:attrName>style.visibility</p:attrName>
                                        </p:attrNameLst>
                                      </p:cBhvr>
                                      <p:to>
                                        <p:strVal val="visible"/>
                                      </p:to>
                                    </p:set>
                                    <p:animEffect transition="in" filter="fade">
                                      <p:cBhvr>
                                        <p:cTn id="47" dur="1000"/>
                                        <p:tgtEl>
                                          <p:spTgt spid="21"/>
                                        </p:tgtEl>
                                      </p:cBhvr>
                                    </p:animEffect>
                                    <p:anim calcmode="lin" valueType="num">
                                      <p:cBhvr>
                                        <p:cTn id="48" dur="1000" fill="hold"/>
                                        <p:tgtEl>
                                          <p:spTgt spid="21"/>
                                        </p:tgtEl>
                                        <p:attrNameLst>
                                          <p:attrName>ppt_x</p:attrName>
                                        </p:attrNameLst>
                                      </p:cBhvr>
                                      <p:tavLst>
                                        <p:tav tm="0">
                                          <p:val>
                                            <p:strVal val="#ppt_x"/>
                                          </p:val>
                                        </p:tav>
                                        <p:tav tm="100000">
                                          <p:val>
                                            <p:strVal val="#ppt_x"/>
                                          </p:val>
                                        </p:tav>
                                      </p:tavLst>
                                    </p:anim>
                                    <p:anim calcmode="lin" valueType="num">
                                      <p:cBhvr>
                                        <p:cTn id="49" dur="1000" fill="hold"/>
                                        <p:tgtEl>
                                          <p:spTgt spid="21"/>
                                        </p:tgtEl>
                                        <p:attrNameLst>
                                          <p:attrName>ppt_y</p:attrName>
                                        </p:attrNameLst>
                                      </p:cBhvr>
                                      <p:tavLst>
                                        <p:tav tm="0">
                                          <p:val>
                                            <p:strVal val="#ppt_y+.1"/>
                                          </p:val>
                                        </p:tav>
                                        <p:tav tm="100000">
                                          <p:val>
                                            <p:strVal val="#ppt_y"/>
                                          </p:val>
                                        </p:tav>
                                      </p:tavLst>
                                    </p:anim>
                                  </p:childTnLst>
                                </p:cTn>
                              </p:par>
                            </p:childTnLst>
                          </p:cTn>
                        </p:par>
                        <p:par>
                          <p:cTn id="50" fill="hold">
                            <p:stCondLst>
                              <p:cond delay="1500"/>
                            </p:stCondLst>
                            <p:childTnLst>
                              <p:par>
                                <p:cTn id="51" presetID="50" presetClass="path" presetSubtype="0" accel="50000" decel="50000" fill="hold" nodeType="afterEffect">
                                  <p:stCondLst>
                                    <p:cond delay="0"/>
                                  </p:stCondLst>
                                  <p:childTnLst>
                                    <p:animMotion origin="layout" path="M 0 0 L 0.125 0 C 0.181 0 0.25 0.069 0.25 0.125 L 0.25 0.25 E" pathEditMode="relative" ptsTypes="">
                                      <p:cBhvr>
                                        <p:cTn id="52" dur="2000" fill="hold"/>
                                        <p:tgtEl>
                                          <p:spTgt spid="17"/>
                                        </p:tgtEl>
                                        <p:attrNameLst>
                                          <p:attrName>ppt_x</p:attrName>
                                          <p:attrName>ppt_y</p:attrName>
                                        </p:attrNameLst>
                                      </p:cBhvr>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P spid="5" grpId="0"/>
      <p:bldP spid="18" grpId="0"/>
      <p:bldP spid="16" grpId="0"/>
      <p:bldP spid="20" grpId="0"/>
      <p:bldP spid="21" grpId="0"/>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2" descr="http://potsherd.net/gallery/DR1/DR1-f.jpg"/>
          <p:cNvPicPr>
            <a:picLocks noChangeAspect="1" noChangeArrowheads="1"/>
          </p:cNvPicPr>
          <p:nvPr/>
        </p:nvPicPr>
        <p:blipFill>
          <a:blip r:embed="rId2" cstate="print">
            <a:extLst>
              <a:ext uri="{BEBA8EAE-BF5A-486C-A8C5-ECC9F3942E4B}">
                <a14:imgProps xmlns:a14="http://schemas.microsoft.com/office/drawing/2010/main" xmlns="">
                  <a14:imgLayer r:embed="rId3">
                    <a14:imgEffect>
                      <a14:backgroundRemoval t="0" b="98580" l="0" r="98500"/>
                    </a14:imgEffect>
                  </a14:imgLayer>
                </a14:imgProps>
              </a:ext>
              <a:ext uri="{28A0092B-C50C-407E-A947-70E740481C1C}">
                <a14:useLocalDpi xmlns:a14="http://schemas.microsoft.com/office/drawing/2010/main" xmlns="" val="0"/>
              </a:ext>
            </a:extLst>
          </a:blip>
          <a:srcRect/>
          <a:stretch>
            <a:fillRect/>
          </a:stretch>
        </p:blipFill>
        <p:spPr bwMode="auto">
          <a:xfrm>
            <a:off x="5054349" y="2949743"/>
            <a:ext cx="741787" cy="2351465"/>
          </a:xfrm>
          <a:prstGeom prst="rect">
            <a:avLst/>
          </a:prstGeom>
          <a:noFill/>
          <a:extLst>
            <a:ext uri="{909E8E84-426E-40DD-AFC4-6F175D3DCCD1}">
              <a14:hiddenFill xmlns:a14="http://schemas.microsoft.com/office/drawing/2010/main" xmlns="">
                <a:solidFill>
                  <a:srgbClr val="FFFFFF"/>
                </a:solidFill>
              </a14:hiddenFill>
            </a:ext>
          </a:extLst>
        </p:spPr>
      </p:pic>
      <p:pic>
        <p:nvPicPr>
          <p:cNvPr id="20" name="Picture 2" descr="http://potsherd.net/gallery/DR1/DR1-f.jpg"/>
          <p:cNvPicPr>
            <a:picLocks noChangeAspect="1" noChangeArrowheads="1"/>
          </p:cNvPicPr>
          <p:nvPr/>
        </p:nvPicPr>
        <p:blipFill>
          <a:blip r:embed="rId2" cstate="print">
            <a:extLst>
              <a:ext uri="{BEBA8EAE-BF5A-486C-A8C5-ECC9F3942E4B}">
                <a14:imgProps xmlns:a14="http://schemas.microsoft.com/office/drawing/2010/main" xmlns="">
                  <a14:imgLayer r:embed="rId3">
                    <a14:imgEffect>
                      <a14:backgroundRemoval t="0" b="98580" l="0" r="98500"/>
                    </a14:imgEffect>
                  </a14:imgLayer>
                </a14:imgProps>
              </a:ext>
              <a:ext uri="{28A0092B-C50C-407E-A947-70E740481C1C}">
                <a14:useLocalDpi xmlns:a14="http://schemas.microsoft.com/office/drawing/2010/main" xmlns="" val="0"/>
              </a:ext>
            </a:extLst>
          </a:blip>
          <a:srcRect/>
          <a:stretch>
            <a:fillRect/>
          </a:stretch>
        </p:blipFill>
        <p:spPr bwMode="auto">
          <a:xfrm>
            <a:off x="4744167" y="3356992"/>
            <a:ext cx="741787" cy="2351465"/>
          </a:xfrm>
          <a:prstGeom prst="rect">
            <a:avLst/>
          </a:prstGeom>
          <a:noFill/>
          <a:extLst>
            <a:ext uri="{909E8E84-426E-40DD-AFC4-6F175D3DCCD1}">
              <a14:hiddenFill xmlns:a14="http://schemas.microsoft.com/office/drawing/2010/main" xmlns="">
                <a:solidFill>
                  <a:srgbClr val="FFFFFF"/>
                </a:solidFill>
              </a14:hiddenFill>
            </a:ext>
          </a:extLst>
        </p:spPr>
      </p:pic>
      <p:sp>
        <p:nvSpPr>
          <p:cNvPr id="5" name="Content Placeholder 2"/>
          <p:cNvSpPr>
            <a:spLocks noGrp="1"/>
          </p:cNvSpPr>
          <p:nvPr>
            <p:ph idx="1"/>
          </p:nvPr>
        </p:nvSpPr>
        <p:spPr>
          <a:xfrm>
            <a:off x="35496" y="116632"/>
            <a:ext cx="8229600" cy="4572000"/>
          </a:xfrm>
        </p:spPr>
        <p:txBody>
          <a:bodyPr>
            <a:normAutofit/>
          </a:bodyPr>
          <a:lstStyle/>
          <a:p>
            <a:r>
              <a:rPr lang="de-DE" sz="2000" dirty="0" smtClean="0"/>
              <a:t>Traditional Image: </a:t>
            </a:r>
          </a:p>
          <a:p>
            <a:pPr lvl="1"/>
            <a:r>
              <a:rPr lang="de-DE" sz="1800" dirty="0" smtClean="0"/>
              <a:t>Linear Progress</a:t>
            </a:r>
          </a:p>
          <a:p>
            <a:pPr lvl="1"/>
            <a:r>
              <a:rPr lang="de-DE" sz="1800" dirty="0" smtClean="0"/>
              <a:t>„</a:t>
            </a:r>
            <a:r>
              <a:rPr lang="de-DE" sz="1800" dirty="0" err="1" smtClean="0"/>
              <a:t>degrees</a:t>
            </a:r>
            <a:r>
              <a:rPr lang="de-DE" sz="1800" dirty="0" smtClean="0"/>
              <a:t> </a:t>
            </a:r>
            <a:r>
              <a:rPr lang="de-DE" sz="1800" dirty="0" err="1" smtClean="0"/>
              <a:t>of</a:t>
            </a:r>
            <a:r>
              <a:rPr lang="de-DE" sz="1800" dirty="0" smtClean="0"/>
              <a:t> </a:t>
            </a:r>
            <a:r>
              <a:rPr lang="de-DE" sz="1800" dirty="0" err="1" smtClean="0"/>
              <a:t>Romanisation</a:t>
            </a:r>
            <a:r>
              <a:rPr lang="de-DE" sz="1800" dirty="0" smtClean="0"/>
              <a:t> “</a:t>
            </a:r>
            <a:endParaRPr lang="en-GB" sz="1800" dirty="0"/>
          </a:p>
        </p:txBody>
      </p:sp>
      <p:graphicFrame>
        <p:nvGraphicFramePr>
          <p:cNvPr id="6" name="Chart 5"/>
          <p:cNvGraphicFramePr/>
          <p:nvPr>
            <p:extLst>
              <p:ext uri="{D42A27DB-BD31-4B8C-83A1-F6EECF244321}">
                <p14:modId xmlns:p14="http://schemas.microsoft.com/office/powerpoint/2010/main" xmlns="" val="108185139"/>
              </p:ext>
            </p:extLst>
          </p:nvPr>
        </p:nvGraphicFramePr>
        <p:xfrm>
          <a:off x="3150096" y="1714500"/>
          <a:ext cx="6876256" cy="6309320"/>
        </p:xfrm>
        <a:graphic>
          <a:graphicData uri="http://schemas.openxmlformats.org/drawingml/2006/chart">
            <c:chart xmlns:c="http://schemas.openxmlformats.org/drawingml/2006/chart" xmlns:r="http://schemas.openxmlformats.org/officeDocument/2006/relationships" r:id="rId4"/>
          </a:graphicData>
        </a:graphic>
      </p:graphicFrame>
      <p:sp>
        <p:nvSpPr>
          <p:cNvPr id="7" name="TextBox 6"/>
          <p:cNvSpPr txBox="1"/>
          <p:nvPr/>
        </p:nvSpPr>
        <p:spPr>
          <a:xfrm>
            <a:off x="2339752" y="6211669"/>
            <a:ext cx="1872208" cy="646331"/>
          </a:xfrm>
          <a:prstGeom prst="rect">
            <a:avLst/>
          </a:prstGeom>
          <a:noFill/>
        </p:spPr>
        <p:txBody>
          <a:bodyPr wrap="square" rtlCol="0">
            <a:spAutoFit/>
          </a:bodyPr>
          <a:lstStyle/>
          <a:p>
            <a:r>
              <a:rPr lang="en-GB" b="1" dirty="0" smtClean="0">
                <a:solidFill>
                  <a:schemeClr val="accent2">
                    <a:lumMod val="20000"/>
                    <a:lumOff val="80000"/>
                  </a:schemeClr>
                </a:solidFill>
                <a:effectLst>
                  <a:outerShdw blurRad="38100" dist="38100" dir="2700000" algn="tl">
                    <a:srgbClr val="000000">
                      <a:alpha val="43137"/>
                    </a:srgbClr>
                  </a:outerShdw>
                </a:effectLst>
              </a:rPr>
              <a:t>indigenous</a:t>
            </a:r>
            <a:br>
              <a:rPr lang="en-GB" b="1" dirty="0" smtClean="0">
                <a:solidFill>
                  <a:schemeClr val="accent2">
                    <a:lumMod val="20000"/>
                    <a:lumOff val="80000"/>
                  </a:schemeClr>
                </a:solidFill>
                <a:effectLst>
                  <a:outerShdw blurRad="38100" dist="38100" dir="2700000" algn="tl">
                    <a:srgbClr val="000000">
                      <a:alpha val="43137"/>
                    </a:srgbClr>
                  </a:outerShdw>
                </a:effectLst>
              </a:rPr>
            </a:br>
            <a:r>
              <a:rPr lang="en-GB" b="1" dirty="0" smtClean="0">
                <a:solidFill>
                  <a:schemeClr val="accent2">
                    <a:lumMod val="20000"/>
                    <a:lumOff val="80000"/>
                  </a:schemeClr>
                </a:solidFill>
                <a:effectLst>
                  <a:outerShdw blurRad="38100" dist="38100" dir="2700000" algn="tl">
                    <a:srgbClr val="000000">
                      <a:alpha val="43137"/>
                    </a:srgbClr>
                  </a:outerShdw>
                </a:effectLst>
              </a:rPr>
              <a:t>“barbarians”</a:t>
            </a:r>
            <a:endParaRPr lang="en-GB" b="1" dirty="0">
              <a:solidFill>
                <a:schemeClr val="accent2">
                  <a:lumMod val="20000"/>
                  <a:lumOff val="80000"/>
                </a:schemeClr>
              </a:solidFill>
              <a:effectLst>
                <a:outerShdw blurRad="38100" dist="38100" dir="2700000" algn="tl">
                  <a:srgbClr val="000000">
                    <a:alpha val="43137"/>
                  </a:srgbClr>
                </a:outerShdw>
              </a:effectLst>
            </a:endParaRPr>
          </a:p>
        </p:txBody>
      </p:sp>
      <p:cxnSp>
        <p:nvCxnSpPr>
          <p:cNvPr id="8" name="Straight Arrow Connector 7"/>
          <p:cNvCxnSpPr/>
          <p:nvPr/>
        </p:nvCxnSpPr>
        <p:spPr>
          <a:xfrm flipV="1">
            <a:off x="3059832" y="6021288"/>
            <a:ext cx="864096" cy="190381"/>
          </a:xfrm>
          <a:prstGeom prst="straightConnector1">
            <a:avLst/>
          </a:prstGeom>
          <a:ln w="63500">
            <a:tailEnd type="arrow"/>
          </a:ln>
        </p:spPr>
        <p:style>
          <a:lnRef idx="1">
            <a:schemeClr val="accent1"/>
          </a:lnRef>
          <a:fillRef idx="0">
            <a:schemeClr val="accent1"/>
          </a:fillRef>
          <a:effectRef idx="0">
            <a:schemeClr val="accent1"/>
          </a:effectRef>
          <a:fontRef idx="minor">
            <a:schemeClr val="tx1"/>
          </a:fontRef>
        </p:style>
      </p:cxnSp>
      <p:sp>
        <p:nvSpPr>
          <p:cNvPr id="15" name="TextBox 14"/>
          <p:cNvSpPr txBox="1"/>
          <p:nvPr/>
        </p:nvSpPr>
        <p:spPr>
          <a:xfrm>
            <a:off x="3707904" y="6196379"/>
            <a:ext cx="1196427" cy="523220"/>
          </a:xfrm>
          <a:prstGeom prst="rect">
            <a:avLst/>
          </a:prstGeom>
          <a:noFill/>
        </p:spPr>
        <p:txBody>
          <a:bodyPr wrap="square" rtlCol="0">
            <a:spAutoFit/>
          </a:bodyPr>
          <a:lstStyle/>
          <a:p>
            <a:r>
              <a:rPr lang="en-GB" sz="1400" dirty="0" smtClean="0">
                <a:solidFill>
                  <a:schemeClr val="accent2">
                    <a:lumMod val="20000"/>
                    <a:lumOff val="80000"/>
                  </a:schemeClr>
                </a:solidFill>
              </a:rPr>
              <a:t>before</a:t>
            </a:r>
            <a:br>
              <a:rPr lang="en-GB" sz="1400" dirty="0" smtClean="0">
                <a:solidFill>
                  <a:schemeClr val="accent2">
                    <a:lumMod val="20000"/>
                    <a:lumOff val="80000"/>
                  </a:schemeClr>
                </a:solidFill>
              </a:rPr>
            </a:br>
            <a:r>
              <a:rPr lang="en-GB" sz="1400" dirty="0" smtClean="0">
                <a:solidFill>
                  <a:schemeClr val="accent2">
                    <a:lumMod val="20000"/>
                    <a:lumOff val="80000"/>
                  </a:schemeClr>
                </a:solidFill>
              </a:rPr>
              <a:t>conquest</a:t>
            </a:r>
            <a:endParaRPr lang="en-GB" sz="1400" dirty="0">
              <a:solidFill>
                <a:schemeClr val="accent2">
                  <a:lumMod val="20000"/>
                  <a:lumOff val="80000"/>
                </a:schemeClr>
              </a:solidFill>
            </a:endParaRPr>
          </a:p>
        </p:txBody>
      </p:sp>
      <p:sp>
        <p:nvSpPr>
          <p:cNvPr id="16" name="TextBox 15"/>
          <p:cNvSpPr txBox="1"/>
          <p:nvPr/>
        </p:nvSpPr>
        <p:spPr>
          <a:xfrm>
            <a:off x="4887741" y="6329015"/>
            <a:ext cx="1196427" cy="307777"/>
          </a:xfrm>
          <a:prstGeom prst="rect">
            <a:avLst/>
          </a:prstGeom>
          <a:noFill/>
        </p:spPr>
        <p:txBody>
          <a:bodyPr wrap="square" rtlCol="0">
            <a:spAutoFit/>
          </a:bodyPr>
          <a:lstStyle/>
          <a:p>
            <a:r>
              <a:rPr lang="en-GB" sz="1400" dirty="0" smtClean="0">
                <a:solidFill>
                  <a:schemeClr val="accent1">
                    <a:lumMod val="20000"/>
                    <a:lumOff val="80000"/>
                  </a:schemeClr>
                </a:solidFill>
              </a:rPr>
              <a:t>Augustus</a:t>
            </a:r>
            <a:endParaRPr lang="en-GB" sz="1400" dirty="0">
              <a:solidFill>
                <a:schemeClr val="accent1">
                  <a:lumMod val="20000"/>
                  <a:lumOff val="80000"/>
                </a:schemeClr>
              </a:solidFill>
            </a:endParaRPr>
          </a:p>
        </p:txBody>
      </p:sp>
      <p:pic>
        <p:nvPicPr>
          <p:cNvPr id="9218" name="Picture 2" descr="http://potsherd.net/gallery/DR1/DR1-f.jpg"/>
          <p:cNvPicPr>
            <a:picLocks noChangeAspect="1" noChangeArrowheads="1"/>
          </p:cNvPicPr>
          <p:nvPr/>
        </p:nvPicPr>
        <p:blipFill>
          <a:blip r:embed="rId2" cstate="print">
            <a:extLst>
              <a:ext uri="{BEBA8EAE-BF5A-486C-A8C5-ECC9F3942E4B}">
                <a14:imgProps xmlns:a14="http://schemas.microsoft.com/office/drawing/2010/main" xmlns="">
                  <a14:imgLayer r:embed="rId3">
                    <a14:imgEffect>
                      <a14:backgroundRemoval t="0" b="98580" l="0" r="98500"/>
                    </a14:imgEffect>
                  </a14:imgLayer>
                </a14:imgProps>
              </a:ext>
              <a:ext uri="{28A0092B-C50C-407E-A947-70E740481C1C}">
                <a14:useLocalDpi xmlns:a14="http://schemas.microsoft.com/office/drawing/2010/main" xmlns="" val="0"/>
              </a:ext>
            </a:extLst>
          </a:blip>
          <a:srcRect/>
          <a:stretch>
            <a:fillRect/>
          </a:stretch>
        </p:blipFill>
        <p:spPr bwMode="auto">
          <a:xfrm>
            <a:off x="4100523" y="3501008"/>
            <a:ext cx="741787" cy="2351465"/>
          </a:xfrm>
          <a:prstGeom prst="rect">
            <a:avLst/>
          </a:prstGeom>
          <a:noFill/>
          <a:extLst>
            <a:ext uri="{909E8E84-426E-40DD-AFC4-6F175D3DCCD1}">
              <a14:hiddenFill xmlns:a14="http://schemas.microsoft.com/office/drawing/2010/main" xmlns="">
                <a:solidFill>
                  <a:srgbClr val="FFFFFF"/>
                </a:solidFill>
              </a14:hiddenFill>
            </a:ext>
          </a:extLst>
        </p:spPr>
      </p:pic>
      <p:pic>
        <p:nvPicPr>
          <p:cNvPr id="19" name="Picture 2" descr="http://potsherd.net/gallery/DR1/DR1-f.jpg"/>
          <p:cNvPicPr>
            <a:picLocks noChangeAspect="1" noChangeArrowheads="1"/>
          </p:cNvPicPr>
          <p:nvPr/>
        </p:nvPicPr>
        <p:blipFill>
          <a:blip r:embed="rId2" cstate="print">
            <a:extLst>
              <a:ext uri="{BEBA8EAE-BF5A-486C-A8C5-ECC9F3942E4B}">
                <a14:imgProps xmlns:a14="http://schemas.microsoft.com/office/drawing/2010/main" xmlns="">
                  <a14:imgLayer r:embed="rId3">
                    <a14:imgEffect>
                      <a14:backgroundRemoval t="0" b="98580" l="0" r="98500"/>
                    </a14:imgEffect>
                  </a14:imgLayer>
                </a14:imgProps>
              </a:ext>
              <a:ext uri="{28A0092B-C50C-407E-A947-70E740481C1C}">
                <a14:useLocalDpi xmlns:a14="http://schemas.microsoft.com/office/drawing/2010/main" xmlns="" val="0"/>
              </a:ext>
            </a:extLst>
          </a:blip>
          <a:srcRect/>
          <a:stretch>
            <a:fillRect/>
          </a:stretch>
        </p:blipFill>
        <p:spPr bwMode="auto">
          <a:xfrm>
            <a:off x="4471415" y="3692332"/>
            <a:ext cx="741787" cy="2351465"/>
          </a:xfrm>
          <a:prstGeom prst="rect">
            <a:avLst/>
          </a:prstGeom>
          <a:noFill/>
          <a:extLst>
            <a:ext uri="{909E8E84-426E-40DD-AFC4-6F175D3DCCD1}">
              <a14:hiddenFill xmlns:a14="http://schemas.microsoft.com/office/drawing/2010/main" xmlns="">
                <a:solidFill>
                  <a:srgbClr val="FFFFFF"/>
                </a:solidFill>
              </a14:hiddenFill>
            </a:ext>
          </a:extLst>
        </p:spPr>
      </p:pic>
      <p:sp>
        <p:nvSpPr>
          <p:cNvPr id="22" name="Content Placeholder 2"/>
          <p:cNvSpPr txBox="1">
            <a:spLocks/>
          </p:cNvSpPr>
          <p:nvPr/>
        </p:nvSpPr>
        <p:spPr>
          <a:xfrm>
            <a:off x="0" y="1929653"/>
            <a:ext cx="2696809" cy="3142709"/>
          </a:xfrm>
          <a:prstGeom prst="rect">
            <a:avLst/>
          </a:prstGeom>
        </p:spPr>
        <p:txBody>
          <a:bodyPr vert="horz" anchor="t">
            <a:normAutofit/>
          </a:bodyPr>
          <a:lstStyle>
            <a:lvl1pPr marL="448056" indent="-384048" algn="l" rtl="0" eaLnBrk="1" latinLnBrk="0" hangingPunct="1">
              <a:spcBef>
                <a:spcPct val="20000"/>
              </a:spcBef>
              <a:buClr>
                <a:schemeClr val="accent1"/>
              </a:buClr>
              <a:buSzPct val="80000"/>
              <a:buFont typeface="Wingdings 2"/>
              <a:buChar char=""/>
              <a:defRPr kumimoji="0" sz="3000" kern="1200">
                <a:solidFill>
                  <a:schemeClr val="tx1"/>
                </a:solidFill>
                <a:latin typeface="+mn-lt"/>
                <a:ea typeface="+mn-ea"/>
                <a:cs typeface="+mn-cs"/>
              </a:defRPr>
            </a:lvl1pPr>
            <a:lvl2pPr marL="822960" indent="-285750" algn="l" rtl="0" eaLnBrk="1" latinLnBrk="0" hangingPunct="1">
              <a:spcBef>
                <a:spcPct val="20000"/>
              </a:spcBef>
              <a:buClr>
                <a:schemeClr val="accent1"/>
              </a:buClr>
              <a:buSzPct val="95000"/>
              <a:buFont typeface="Verdana"/>
              <a:buChar char="›"/>
              <a:defRPr kumimoji="0" sz="2600" kern="1200">
                <a:solidFill>
                  <a:schemeClr val="tx1"/>
                </a:solidFill>
                <a:latin typeface="+mn-lt"/>
                <a:ea typeface="+mn-ea"/>
                <a:cs typeface="+mn-cs"/>
              </a:defRPr>
            </a:lvl2pPr>
            <a:lvl3pPr marL="1106424" indent="-228600" algn="l" rtl="0" eaLnBrk="1" latinLnBrk="0" hangingPunct="1">
              <a:spcBef>
                <a:spcPct val="20000"/>
              </a:spcBef>
              <a:buClr>
                <a:schemeClr val="accent1"/>
              </a:buClr>
              <a:buFont typeface="Wingdings 2"/>
              <a:buChar char=""/>
              <a:defRPr kumimoji="0" sz="2400" kern="1200">
                <a:solidFill>
                  <a:schemeClr val="tx1"/>
                </a:solidFill>
                <a:latin typeface="+mn-lt"/>
                <a:ea typeface="+mn-ea"/>
                <a:cs typeface="+mn-cs"/>
              </a:defRPr>
            </a:lvl3pPr>
            <a:lvl4pPr marL="1371600" indent="-210312" algn="l" rtl="0" eaLnBrk="1" latinLnBrk="0" hangingPunct="1">
              <a:spcBef>
                <a:spcPct val="20000"/>
              </a:spcBef>
              <a:buClr>
                <a:schemeClr val="accent1"/>
              </a:buClr>
              <a:buFont typeface="Wingdings 2"/>
              <a:buChar char=""/>
              <a:defRPr kumimoji="0" sz="2000" kern="1200">
                <a:solidFill>
                  <a:schemeClr val="tx1"/>
                </a:solidFill>
                <a:latin typeface="+mn-lt"/>
                <a:ea typeface="+mn-ea"/>
                <a:cs typeface="+mn-cs"/>
              </a:defRPr>
            </a:lvl4pPr>
            <a:lvl5pPr marL="1600200" indent="-210312" algn="l" rtl="0" eaLnBrk="1" latinLnBrk="0" hangingPunct="1">
              <a:spcBef>
                <a:spcPct val="20000"/>
              </a:spcBef>
              <a:buClr>
                <a:schemeClr val="accent1">
                  <a:tint val="75000"/>
                </a:schemeClr>
              </a:buClr>
              <a:buFont typeface="Wingdings 2"/>
              <a:buChar char=""/>
              <a:defRPr kumimoji="0" sz="1900" kern="1200">
                <a:solidFill>
                  <a:schemeClr val="tx1"/>
                </a:solidFill>
                <a:latin typeface="+mn-lt"/>
                <a:ea typeface="+mn-ea"/>
                <a:cs typeface="+mn-cs"/>
              </a:defRPr>
            </a:lvl5pPr>
            <a:lvl6pPr marL="1828800" indent="-210312" algn="l" rtl="0" eaLnBrk="1" latinLnBrk="0" hangingPunct="1">
              <a:spcBef>
                <a:spcPct val="20000"/>
              </a:spcBef>
              <a:buClr>
                <a:schemeClr val="accent1">
                  <a:tint val="75000"/>
                </a:schemeClr>
              </a:buClr>
              <a:buFont typeface="Wingdings 2"/>
              <a:buChar char=""/>
              <a:defRPr kumimoji="0" sz="1800" kern="1200">
                <a:solidFill>
                  <a:schemeClr val="tx1"/>
                </a:solidFill>
                <a:latin typeface="+mn-lt"/>
                <a:ea typeface="+mn-ea"/>
                <a:cs typeface="+mn-cs"/>
              </a:defRPr>
            </a:lvl6pPr>
            <a:lvl7pPr marL="2084832" indent="-210312"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7pPr>
            <a:lvl8pPr marL="22860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8pPr>
            <a:lvl9pPr marL="25146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9pPr>
          </a:lstStyle>
          <a:p>
            <a:r>
              <a:rPr lang="de-DE" sz="1600" dirty="0" err="1" smtClean="0">
                <a:solidFill>
                  <a:schemeClr val="accent1">
                    <a:lumMod val="20000"/>
                    <a:lumOff val="80000"/>
                  </a:schemeClr>
                </a:solidFill>
              </a:rPr>
              <a:t>early</a:t>
            </a:r>
            <a:r>
              <a:rPr lang="de-DE" sz="1600" dirty="0" smtClean="0">
                <a:solidFill>
                  <a:schemeClr val="accent1">
                    <a:lumMod val="20000"/>
                    <a:lumOff val="80000"/>
                  </a:schemeClr>
                </a:solidFill>
              </a:rPr>
              <a:t> </a:t>
            </a:r>
            <a:r>
              <a:rPr lang="de-DE" sz="1600" dirty="0" err="1" smtClean="0">
                <a:solidFill>
                  <a:schemeClr val="accent1">
                    <a:lumMod val="20000"/>
                    <a:lumOff val="80000"/>
                  </a:schemeClr>
                </a:solidFill>
              </a:rPr>
              <a:t>contacts</a:t>
            </a:r>
            <a:endParaRPr lang="de-DE" sz="1600" dirty="0" smtClean="0">
              <a:solidFill>
                <a:schemeClr val="accent1">
                  <a:lumMod val="20000"/>
                  <a:lumOff val="80000"/>
                </a:schemeClr>
              </a:solidFill>
            </a:endParaRPr>
          </a:p>
          <a:p>
            <a:r>
              <a:rPr lang="de-DE" sz="1600" dirty="0" err="1" smtClean="0">
                <a:solidFill>
                  <a:schemeClr val="accent1">
                    <a:lumMod val="20000"/>
                    <a:lumOff val="80000"/>
                  </a:schemeClr>
                </a:solidFill>
              </a:rPr>
              <a:t>social</a:t>
            </a:r>
            <a:r>
              <a:rPr lang="de-DE" sz="1600" dirty="0" smtClean="0">
                <a:solidFill>
                  <a:schemeClr val="accent1">
                    <a:lumMod val="20000"/>
                    <a:lumOff val="80000"/>
                  </a:schemeClr>
                </a:solidFill>
              </a:rPr>
              <a:t> </a:t>
            </a:r>
            <a:r>
              <a:rPr lang="de-DE" sz="1600" dirty="0" err="1" smtClean="0">
                <a:solidFill>
                  <a:schemeClr val="accent1">
                    <a:lumMod val="20000"/>
                    <a:lumOff val="80000"/>
                  </a:schemeClr>
                </a:solidFill>
              </a:rPr>
              <a:t>developments</a:t>
            </a:r>
            <a:r>
              <a:rPr lang="de-DE" sz="1600" dirty="0" smtClean="0">
                <a:solidFill>
                  <a:schemeClr val="accent1">
                    <a:lumMod val="20000"/>
                    <a:lumOff val="80000"/>
                  </a:schemeClr>
                </a:solidFill>
              </a:rPr>
              <a:t>, e.g. in Gaul, </a:t>
            </a:r>
            <a:r>
              <a:rPr lang="de-DE" sz="1600" dirty="0" err="1" smtClean="0">
                <a:solidFill>
                  <a:schemeClr val="accent1">
                    <a:lumMod val="20000"/>
                    <a:lumOff val="80000"/>
                  </a:schemeClr>
                </a:solidFill>
              </a:rPr>
              <a:t>often</a:t>
            </a:r>
            <a:r>
              <a:rPr lang="de-DE" sz="1600" dirty="0" smtClean="0">
                <a:solidFill>
                  <a:schemeClr val="accent1">
                    <a:lumMod val="20000"/>
                    <a:lumOff val="80000"/>
                  </a:schemeClr>
                </a:solidFill>
              </a:rPr>
              <a:t> </a:t>
            </a:r>
            <a:r>
              <a:rPr lang="de-DE" sz="1600" dirty="0" err="1" smtClean="0">
                <a:solidFill>
                  <a:schemeClr val="accent1">
                    <a:lumMod val="20000"/>
                    <a:lumOff val="80000"/>
                  </a:schemeClr>
                </a:solidFill>
              </a:rPr>
              <a:t>explained</a:t>
            </a:r>
            <a:r>
              <a:rPr lang="de-DE" sz="1600" dirty="0" smtClean="0">
                <a:solidFill>
                  <a:schemeClr val="accent1">
                    <a:lumMod val="20000"/>
                    <a:lumOff val="80000"/>
                  </a:schemeClr>
                </a:solidFill>
              </a:rPr>
              <a:t> </a:t>
            </a:r>
            <a:r>
              <a:rPr lang="de-DE" sz="1600" dirty="0" err="1" smtClean="0">
                <a:solidFill>
                  <a:schemeClr val="accent1">
                    <a:lumMod val="20000"/>
                    <a:lumOff val="80000"/>
                  </a:schemeClr>
                </a:solidFill>
              </a:rPr>
              <a:t>by</a:t>
            </a:r>
            <a:r>
              <a:rPr lang="de-DE" sz="1600" dirty="0" smtClean="0">
                <a:solidFill>
                  <a:schemeClr val="accent1">
                    <a:lumMod val="20000"/>
                    <a:lumOff val="80000"/>
                  </a:schemeClr>
                </a:solidFill>
              </a:rPr>
              <a:t> </a:t>
            </a:r>
            <a:r>
              <a:rPr lang="de-DE" sz="1600" dirty="0" err="1" smtClean="0">
                <a:solidFill>
                  <a:schemeClr val="accent1">
                    <a:lumMod val="20000"/>
                    <a:lumOff val="80000"/>
                  </a:schemeClr>
                </a:solidFill>
              </a:rPr>
              <a:t>their</a:t>
            </a:r>
            <a:r>
              <a:rPr lang="de-DE" sz="1600" dirty="0" smtClean="0">
                <a:solidFill>
                  <a:schemeClr val="accent1">
                    <a:lumMod val="20000"/>
                    <a:lumOff val="80000"/>
                  </a:schemeClr>
                </a:solidFill>
              </a:rPr>
              <a:t> „</a:t>
            </a:r>
            <a:r>
              <a:rPr lang="de-DE" sz="1600" dirty="0" err="1" smtClean="0">
                <a:solidFill>
                  <a:schemeClr val="accent1">
                    <a:lumMod val="20000"/>
                    <a:lumOff val="80000"/>
                  </a:schemeClr>
                </a:solidFill>
              </a:rPr>
              <a:t>Mediterranean</a:t>
            </a:r>
            <a:r>
              <a:rPr lang="de-DE" sz="1600" dirty="0" smtClean="0">
                <a:solidFill>
                  <a:schemeClr val="accent1">
                    <a:lumMod val="20000"/>
                    <a:lumOff val="80000"/>
                  </a:schemeClr>
                </a:solidFill>
              </a:rPr>
              <a:t> </a:t>
            </a:r>
            <a:r>
              <a:rPr lang="de-DE" sz="1600" dirty="0" err="1" smtClean="0">
                <a:solidFill>
                  <a:schemeClr val="accent1">
                    <a:lumMod val="20000"/>
                    <a:lumOff val="80000"/>
                  </a:schemeClr>
                </a:solidFill>
              </a:rPr>
              <a:t>contacts</a:t>
            </a:r>
            <a:r>
              <a:rPr lang="de-DE" sz="1600" dirty="0" smtClean="0">
                <a:solidFill>
                  <a:schemeClr val="accent1">
                    <a:lumMod val="20000"/>
                    <a:lumOff val="80000"/>
                  </a:schemeClr>
                </a:solidFill>
              </a:rPr>
              <a:t>“</a:t>
            </a:r>
          </a:p>
          <a:p>
            <a:r>
              <a:rPr lang="de-DE" sz="1600" dirty="0" err="1" smtClean="0">
                <a:solidFill>
                  <a:schemeClr val="accent1">
                    <a:lumMod val="20000"/>
                    <a:lumOff val="80000"/>
                  </a:schemeClr>
                </a:solidFill>
              </a:rPr>
              <a:t>endogenous</a:t>
            </a:r>
            <a:r>
              <a:rPr lang="de-DE" sz="1600" dirty="0" smtClean="0">
                <a:solidFill>
                  <a:schemeClr val="accent1">
                    <a:lumMod val="20000"/>
                    <a:lumOff val="80000"/>
                  </a:schemeClr>
                </a:solidFill>
              </a:rPr>
              <a:t> </a:t>
            </a:r>
            <a:r>
              <a:rPr lang="de-DE" sz="1600" dirty="0" err="1" smtClean="0">
                <a:solidFill>
                  <a:schemeClr val="accent1">
                    <a:lumMod val="20000"/>
                    <a:lumOff val="80000"/>
                  </a:schemeClr>
                </a:solidFill>
              </a:rPr>
              <a:t>developments</a:t>
            </a:r>
            <a:r>
              <a:rPr lang="de-DE" sz="1600" dirty="0" smtClean="0">
                <a:solidFill>
                  <a:schemeClr val="accent1">
                    <a:lumMod val="20000"/>
                    <a:lumOff val="80000"/>
                  </a:schemeClr>
                </a:solidFill>
              </a:rPr>
              <a:t> </a:t>
            </a:r>
            <a:r>
              <a:rPr lang="de-DE" sz="1600" dirty="0" err="1" smtClean="0">
                <a:solidFill>
                  <a:schemeClr val="accent1">
                    <a:lumMod val="20000"/>
                    <a:lumOff val="80000"/>
                  </a:schemeClr>
                </a:solidFill>
              </a:rPr>
              <a:t>are</a:t>
            </a:r>
            <a:r>
              <a:rPr lang="de-DE" sz="1600" dirty="0" smtClean="0">
                <a:solidFill>
                  <a:schemeClr val="accent1">
                    <a:lumMod val="20000"/>
                    <a:lumOff val="80000"/>
                  </a:schemeClr>
                </a:solidFill>
              </a:rPr>
              <a:t> </a:t>
            </a:r>
            <a:r>
              <a:rPr lang="de-DE" sz="1600" dirty="0" err="1" smtClean="0">
                <a:solidFill>
                  <a:schemeClr val="accent1">
                    <a:lumMod val="20000"/>
                    <a:lumOff val="80000"/>
                  </a:schemeClr>
                </a:solidFill>
              </a:rPr>
              <a:t>often</a:t>
            </a:r>
            <a:r>
              <a:rPr lang="de-DE" sz="1600" dirty="0" smtClean="0">
                <a:solidFill>
                  <a:schemeClr val="accent1">
                    <a:lumMod val="20000"/>
                    <a:lumOff val="80000"/>
                  </a:schemeClr>
                </a:solidFill>
              </a:rPr>
              <a:t> </a:t>
            </a:r>
            <a:r>
              <a:rPr lang="de-DE" sz="1600" dirty="0" err="1" smtClean="0">
                <a:solidFill>
                  <a:schemeClr val="accent1">
                    <a:lumMod val="20000"/>
                    <a:lumOff val="80000"/>
                  </a:schemeClr>
                </a:solidFill>
              </a:rPr>
              <a:t>ignored</a:t>
            </a:r>
            <a:r>
              <a:rPr lang="de-DE" sz="1600" dirty="0" smtClean="0">
                <a:solidFill>
                  <a:schemeClr val="accent1">
                    <a:lumMod val="20000"/>
                    <a:lumOff val="80000"/>
                  </a:schemeClr>
                </a:solidFill>
              </a:rPr>
              <a:t>…</a:t>
            </a:r>
          </a:p>
        </p:txBody>
      </p:sp>
      <p:sp>
        <p:nvSpPr>
          <p:cNvPr id="14" name="TextBox 13"/>
          <p:cNvSpPr txBox="1"/>
          <p:nvPr/>
        </p:nvSpPr>
        <p:spPr>
          <a:xfrm>
            <a:off x="5652120" y="27446"/>
            <a:ext cx="3456384" cy="646331"/>
          </a:xfrm>
          <a:prstGeom prst="rect">
            <a:avLst/>
          </a:prstGeom>
          <a:solidFill>
            <a:schemeClr val="accent2"/>
          </a:solidFill>
        </p:spPr>
        <p:txBody>
          <a:bodyPr wrap="square" rtlCol="0">
            <a:spAutoFit/>
          </a:bodyPr>
          <a:lstStyle/>
          <a:p>
            <a:r>
              <a:rPr lang="de-DE" dirty="0" smtClean="0"/>
              <a:t/>
            </a:r>
            <a:br>
              <a:rPr lang="de-DE" dirty="0" smtClean="0"/>
            </a:br>
            <a:r>
              <a:rPr lang="de-DE" dirty="0" smtClean="0"/>
              <a:t>„Progressive </a:t>
            </a:r>
            <a:r>
              <a:rPr lang="de-DE" dirty="0" err="1" smtClean="0"/>
              <a:t>Romanisation</a:t>
            </a:r>
            <a:r>
              <a:rPr lang="de-DE" dirty="0" smtClean="0"/>
              <a:t>“</a:t>
            </a:r>
            <a:endParaRPr lang="en-GB" dirty="0"/>
          </a:p>
        </p:txBody>
      </p:sp>
      <p:sp>
        <p:nvSpPr>
          <p:cNvPr id="21" name="TextBox 20"/>
          <p:cNvSpPr txBox="1"/>
          <p:nvPr/>
        </p:nvSpPr>
        <p:spPr>
          <a:xfrm>
            <a:off x="7288912" y="6509734"/>
            <a:ext cx="1603568" cy="307777"/>
          </a:xfrm>
          <a:prstGeom prst="rect">
            <a:avLst/>
          </a:prstGeom>
          <a:noFill/>
        </p:spPr>
        <p:txBody>
          <a:bodyPr wrap="square" rtlCol="0">
            <a:spAutoFit/>
          </a:bodyPr>
          <a:lstStyle/>
          <a:p>
            <a:r>
              <a:rPr lang="en-GB" sz="1400" dirty="0" smtClean="0">
                <a:solidFill>
                  <a:schemeClr val="accent2">
                    <a:lumMod val="20000"/>
                    <a:lumOff val="80000"/>
                  </a:schemeClr>
                </a:solidFill>
              </a:rPr>
              <a:t>A.D. 100 – 250</a:t>
            </a:r>
            <a:endParaRPr lang="en-GB" sz="1400" dirty="0">
              <a:solidFill>
                <a:schemeClr val="accent2">
                  <a:lumMod val="20000"/>
                  <a:lumOff val="80000"/>
                </a:schemeClr>
              </a:solidFill>
            </a:endParaRPr>
          </a:p>
        </p:txBody>
      </p:sp>
    </p:spTree>
    <p:extLst>
      <p:ext uri="{BB962C8B-B14F-4D97-AF65-F5344CB8AC3E}">
        <p14:creationId xmlns:p14="http://schemas.microsoft.com/office/powerpoint/2010/main" xmlns="" val="413795170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250"/>
                                  </p:stCondLst>
                                  <p:childTnLst>
                                    <p:set>
                                      <p:cBhvr>
                                        <p:cTn id="6" dur="1" fill="hold">
                                          <p:stCondLst>
                                            <p:cond delay="0"/>
                                          </p:stCondLst>
                                        </p:cTn>
                                        <p:tgtEl>
                                          <p:spTgt spid="20"/>
                                        </p:tgtEl>
                                        <p:attrNameLst>
                                          <p:attrName>style.visibility</p:attrName>
                                        </p:attrNameLst>
                                      </p:cBhvr>
                                      <p:to>
                                        <p:strVal val="visible"/>
                                      </p:to>
                                    </p:set>
                                    <p:animEffect transition="in" filter="fade">
                                      <p:cBhvr>
                                        <p:cTn id="7" dur="1000"/>
                                        <p:tgtEl>
                                          <p:spTgt spid="20"/>
                                        </p:tgtEl>
                                      </p:cBhvr>
                                    </p:animEffect>
                                    <p:anim calcmode="lin" valueType="num">
                                      <p:cBhvr>
                                        <p:cTn id="8" dur="1000" fill="hold"/>
                                        <p:tgtEl>
                                          <p:spTgt spid="20"/>
                                        </p:tgtEl>
                                        <p:attrNameLst>
                                          <p:attrName>ppt_x</p:attrName>
                                        </p:attrNameLst>
                                      </p:cBhvr>
                                      <p:tavLst>
                                        <p:tav tm="0">
                                          <p:val>
                                            <p:strVal val="#ppt_x"/>
                                          </p:val>
                                        </p:tav>
                                        <p:tav tm="100000">
                                          <p:val>
                                            <p:strVal val="#ppt_x"/>
                                          </p:val>
                                        </p:tav>
                                      </p:tavLst>
                                    </p:anim>
                                    <p:anim calcmode="lin" valueType="num">
                                      <p:cBhvr>
                                        <p:cTn id="9" dur="1000" fill="hold"/>
                                        <p:tgtEl>
                                          <p:spTgt spid="20"/>
                                        </p:tgtEl>
                                        <p:attrNameLst>
                                          <p:attrName>ppt_y</p:attrName>
                                        </p:attrNameLst>
                                      </p:cBhvr>
                                      <p:tavLst>
                                        <p:tav tm="0">
                                          <p:val>
                                            <p:strVal val="#ppt_y+.1"/>
                                          </p:val>
                                        </p:tav>
                                        <p:tav tm="100000">
                                          <p:val>
                                            <p:strVal val="#ppt_y"/>
                                          </p:val>
                                        </p:tav>
                                      </p:tavLst>
                                    </p:anim>
                                  </p:childTnLst>
                                </p:cTn>
                              </p:par>
                            </p:childTnLst>
                          </p:cTn>
                        </p:par>
                        <p:par>
                          <p:cTn id="10" fill="hold">
                            <p:stCondLst>
                              <p:cond delay="1250"/>
                            </p:stCondLst>
                            <p:childTnLst>
                              <p:par>
                                <p:cTn id="11" presetID="42" presetClass="entr" presetSubtype="0" fill="hold" nodeType="afterEffect">
                                  <p:stCondLst>
                                    <p:cond delay="0"/>
                                  </p:stCondLst>
                                  <p:childTnLst>
                                    <p:set>
                                      <p:cBhvr>
                                        <p:cTn id="12" dur="1" fill="hold">
                                          <p:stCondLst>
                                            <p:cond delay="0"/>
                                          </p:stCondLst>
                                        </p:cTn>
                                        <p:tgtEl>
                                          <p:spTgt spid="9218"/>
                                        </p:tgtEl>
                                        <p:attrNameLst>
                                          <p:attrName>style.visibility</p:attrName>
                                        </p:attrNameLst>
                                      </p:cBhvr>
                                      <p:to>
                                        <p:strVal val="visible"/>
                                      </p:to>
                                    </p:set>
                                    <p:animEffect transition="in" filter="fade">
                                      <p:cBhvr>
                                        <p:cTn id="13" dur="1000"/>
                                        <p:tgtEl>
                                          <p:spTgt spid="9218"/>
                                        </p:tgtEl>
                                      </p:cBhvr>
                                    </p:animEffect>
                                    <p:anim calcmode="lin" valueType="num">
                                      <p:cBhvr>
                                        <p:cTn id="14" dur="1000" fill="hold"/>
                                        <p:tgtEl>
                                          <p:spTgt spid="9218"/>
                                        </p:tgtEl>
                                        <p:attrNameLst>
                                          <p:attrName>ppt_x</p:attrName>
                                        </p:attrNameLst>
                                      </p:cBhvr>
                                      <p:tavLst>
                                        <p:tav tm="0">
                                          <p:val>
                                            <p:strVal val="#ppt_x"/>
                                          </p:val>
                                        </p:tav>
                                        <p:tav tm="100000">
                                          <p:val>
                                            <p:strVal val="#ppt_x"/>
                                          </p:val>
                                        </p:tav>
                                      </p:tavLst>
                                    </p:anim>
                                    <p:anim calcmode="lin" valueType="num">
                                      <p:cBhvr>
                                        <p:cTn id="15" dur="1000" fill="hold"/>
                                        <p:tgtEl>
                                          <p:spTgt spid="9218"/>
                                        </p:tgtEl>
                                        <p:attrNameLst>
                                          <p:attrName>ppt_y</p:attrName>
                                        </p:attrNameLst>
                                      </p:cBhvr>
                                      <p:tavLst>
                                        <p:tav tm="0">
                                          <p:val>
                                            <p:strVal val="#ppt_y+.1"/>
                                          </p:val>
                                        </p:tav>
                                        <p:tav tm="100000">
                                          <p:val>
                                            <p:strVal val="#ppt_y"/>
                                          </p:val>
                                        </p:tav>
                                      </p:tavLst>
                                    </p:anim>
                                  </p:childTnLst>
                                </p:cTn>
                              </p:par>
                            </p:childTnLst>
                          </p:cTn>
                        </p:par>
                        <p:par>
                          <p:cTn id="16" fill="hold">
                            <p:stCondLst>
                              <p:cond delay="2250"/>
                            </p:stCondLst>
                            <p:childTnLst>
                              <p:par>
                                <p:cTn id="17" presetID="42" presetClass="entr" presetSubtype="0" fill="hold" nodeType="afterEffect">
                                  <p:stCondLst>
                                    <p:cond delay="0"/>
                                  </p:stCondLst>
                                  <p:childTnLst>
                                    <p:set>
                                      <p:cBhvr>
                                        <p:cTn id="18" dur="1" fill="hold">
                                          <p:stCondLst>
                                            <p:cond delay="0"/>
                                          </p:stCondLst>
                                        </p:cTn>
                                        <p:tgtEl>
                                          <p:spTgt spid="19"/>
                                        </p:tgtEl>
                                        <p:attrNameLst>
                                          <p:attrName>style.visibility</p:attrName>
                                        </p:attrNameLst>
                                      </p:cBhvr>
                                      <p:to>
                                        <p:strVal val="visible"/>
                                      </p:to>
                                    </p:set>
                                    <p:animEffect transition="in" filter="fade">
                                      <p:cBhvr>
                                        <p:cTn id="19" dur="1000"/>
                                        <p:tgtEl>
                                          <p:spTgt spid="19"/>
                                        </p:tgtEl>
                                      </p:cBhvr>
                                    </p:animEffect>
                                    <p:anim calcmode="lin" valueType="num">
                                      <p:cBhvr>
                                        <p:cTn id="20" dur="1000" fill="hold"/>
                                        <p:tgtEl>
                                          <p:spTgt spid="19"/>
                                        </p:tgtEl>
                                        <p:attrNameLst>
                                          <p:attrName>ppt_x</p:attrName>
                                        </p:attrNameLst>
                                      </p:cBhvr>
                                      <p:tavLst>
                                        <p:tav tm="0">
                                          <p:val>
                                            <p:strVal val="#ppt_x"/>
                                          </p:val>
                                        </p:tav>
                                        <p:tav tm="100000">
                                          <p:val>
                                            <p:strVal val="#ppt_x"/>
                                          </p:val>
                                        </p:tav>
                                      </p:tavLst>
                                    </p:anim>
                                    <p:anim calcmode="lin" valueType="num">
                                      <p:cBhvr>
                                        <p:cTn id="21" dur="1000" fill="hold"/>
                                        <p:tgtEl>
                                          <p:spTgt spid="19"/>
                                        </p:tgtEl>
                                        <p:attrNameLst>
                                          <p:attrName>ppt_y</p:attrName>
                                        </p:attrNameLst>
                                      </p:cBhvr>
                                      <p:tavLst>
                                        <p:tav tm="0">
                                          <p:val>
                                            <p:strVal val="#ppt_y+.1"/>
                                          </p:val>
                                        </p:tav>
                                        <p:tav tm="100000">
                                          <p:val>
                                            <p:strVal val="#ppt_y"/>
                                          </p:val>
                                        </p:tav>
                                      </p:tavLst>
                                    </p:anim>
                                  </p:childTnLst>
                                </p:cTn>
                              </p:par>
                            </p:childTnLst>
                          </p:cTn>
                        </p:par>
                        <p:par>
                          <p:cTn id="22" fill="hold">
                            <p:stCondLst>
                              <p:cond delay="3250"/>
                            </p:stCondLst>
                            <p:childTnLst>
                              <p:par>
                                <p:cTn id="23" presetID="42" presetClass="entr" presetSubtype="0" fill="hold" nodeType="afterEffect">
                                  <p:stCondLst>
                                    <p:cond delay="0"/>
                                  </p:stCondLst>
                                  <p:childTnLst>
                                    <p:set>
                                      <p:cBhvr>
                                        <p:cTn id="24" dur="1" fill="hold">
                                          <p:stCondLst>
                                            <p:cond delay="0"/>
                                          </p:stCondLst>
                                        </p:cTn>
                                        <p:tgtEl>
                                          <p:spTgt spid="18"/>
                                        </p:tgtEl>
                                        <p:attrNameLst>
                                          <p:attrName>style.visibility</p:attrName>
                                        </p:attrNameLst>
                                      </p:cBhvr>
                                      <p:to>
                                        <p:strVal val="visible"/>
                                      </p:to>
                                    </p:set>
                                    <p:animEffect transition="in" filter="fade">
                                      <p:cBhvr>
                                        <p:cTn id="25" dur="1000"/>
                                        <p:tgtEl>
                                          <p:spTgt spid="18"/>
                                        </p:tgtEl>
                                      </p:cBhvr>
                                    </p:animEffect>
                                    <p:anim calcmode="lin" valueType="num">
                                      <p:cBhvr>
                                        <p:cTn id="26" dur="1000" fill="hold"/>
                                        <p:tgtEl>
                                          <p:spTgt spid="18"/>
                                        </p:tgtEl>
                                        <p:attrNameLst>
                                          <p:attrName>ppt_x</p:attrName>
                                        </p:attrNameLst>
                                      </p:cBhvr>
                                      <p:tavLst>
                                        <p:tav tm="0">
                                          <p:val>
                                            <p:strVal val="#ppt_x"/>
                                          </p:val>
                                        </p:tav>
                                        <p:tav tm="100000">
                                          <p:val>
                                            <p:strVal val="#ppt_x"/>
                                          </p:val>
                                        </p:tav>
                                      </p:tavLst>
                                    </p:anim>
                                    <p:anim calcmode="lin" valueType="num">
                                      <p:cBhvr>
                                        <p:cTn id="27" dur="1000" fill="hold"/>
                                        <p:tgtEl>
                                          <p:spTgt spid="18"/>
                                        </p:tgtEl>
                                        <p:attrNameLst>
                                          <p:attrName>ppt_y</p:attrName>
                                        </p:attrNameLst>
                                      </p:cBhvr>
                                      <p:tavLst>
                                        <p:tav tm="0">
                                          <p:val>
                                            <p:strVal val="#ppt_y+.1"/>
                                          </p:val>
                                        </p:tav>
                                        <p:tav tm="100000">
                                          <p:val>
                                            <p:strVal val="#ppt_y"/>
                                          </p:val>
                                        </p:tav>
                                      </p:tavLst>
                                    </p:anim>
                                  </p:childTnLst>
                                </p:cTn>
                              </p:par>
                            </p:childTnLst>
                          </p:cTn>
                        </p:par>
                        <p:par>
                          <p:cTn id="28" fill="hold">
                            <p:stCondLst>
                              <p:cond delay="4250"/>
                            </p:stCondLst>
                            <p:childTnLst>
                              <p:par>
                                <p:cTn id="29" presetID="14" presetClass="entr" presetSubtype="10" fill="hold" grpId="0" nodeType="afterEffect">
                                  <p:stCondLst>
                                    <p:cond delay="250"/>
                                  </p:stCondLst>
                                  <p:childTnLst>
                                    <p:set>
                                      <p:cBhvr>
                                        <p:cTn id="30" dur="1" fill="hold">
                                          <p:stCondLst>
                                            <p:cond delay="0"/>
                                          </p:stCondLst>
                                        </p:cTn>
                                        <p:tgtEl>
                                          <p:spTgt spid="22"/>
                                        </p:tgtEl>
                                        <p:attrNameLst>
                                          <p:attrName>style.visibility</p:attrName>
                                        </p:attrNameLst>
                                      </p:cBhvr>
                                      <p:to>
                                        <p:strVal val="visible"/>
                                      </p:to>
                                    </p:set>
                                    <p:animEffect transition="in" filter="randombar(horizontal)">
                                      <p:cBhvr>
                                        <p:cTn id="31"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Picture 18"/>
          <p:cNvPicPr>
            <a:picLocks noChangeAspect="1"/>
          </p:cNvPicPr>
          <p:nvPr/>
        </p:nvPicPr>
        <p:blipFill>
          <a:blip r:embed="rId2" cstate="print">
            <a:extLst>
              <a:ext uri="{BEBA8EAE-BF5A-486C-A8C5-ECC9F3942E4B}">
                <a14:imgProps xmlns:a14="http://schemas.microsoft.com/office/drawing/2010/main" xmlns="">
                  <a14:imgLayer r:embed="rId3">
                    <a14:imgEffect>
                      <a14:backgroundRemoval t="10000" b="90000" l="10000" r="90000"/>
                    </a14:imgEffect>
                  </a14:imgLayer>
                </a14:imgProps>
              </a:ext>
              <a:ext uri="{28A0092B-C50C-407E-A947-70E740481C1C}">
                <a14:useLocalDpi xmlns:a14="http://schemas.microsoft.com/office/drawing/2010/main" xmlns="" val="0"/>
              </a:ext>
            </a:extLst>
          </a:blip>
          <a:stretch>
            <a:fillRect/>
          </a:stretch>
        </p:blipFill>
        <p:spPr>
          <a:xfrm>
            <a:off x="4921812" y="3676880"/>
            <a:ext cx="2515255" cy="1677655"/>
          </a:xfrm>
          <a:prstGeom prst="rect">
            <a:avLst/>
          </a:prstGeom>
        </p:spPr>
      </p:pic>
      <p:sp>
        <p:nvSpPr>
          <p:cNvPr id="5" name="Content Placeholder 2"/>
          <p:cNvSpPr>
            <a:spLocks noGrp="1"/>
          </p:cNvSpPr>
          <p:nvPr>
            <p:ph idx="1"/>
          </p:nvPr>
        </p:nvSpPr>
        <p:spPr>
          <a:xfrm>
            <a:off x="35496" y="116632"/>
            <a:ext cx="8229600" cy="4572000"/>
          </a:xfrm>
        </p:spPr>
        <p:txBody>
          <a:bodyPr>
            <a:normAutofit/>
          </a:bodyPr>
          <a:lstStyle/>
          <a:p>
            <a:r>
              <a:rPr lang="de-DE" sz="2000" dirty="0" smtClean="0"/>
              <a:t>Traditional Image: </a:t>
            </a:r>
          </a:p>
          <a:p>
            <a:pPr lvl="1"/>
            <a:r>
              <a:rPr lang="de-DE" sz="1800" dirty="0" smtClean="0"/>
              <a:t>Linear Progress</a:t>
            </a:r>
          </a:p>
          <a:p>
            <a:pPr lvl="1"/>
            <a:r>
              <a:rPr lang="de-DE" sz="1800" dirty="0" smtClean="0"/>
              <a:t>„</a:t>
            </a:r>
            <a:r>
              <a:rPr lang="de-DE" sz="1800" dirty="0" err="1" smtClean="0"/>
              <a:t>degrees</a:t>
            </a:r>
            <a:r>
              <a:rPr lang="de-DE" sz="1800" dirty="0" smtClean="0"/>
              <a:t> </a:t>
            </a:r>
            <a:r>
              <a:rPr lang="de-DE" sz="1800" dirty="0" err="1" smtClean="0"/>
              <a:t>of</a:t>
            </a:r>
            <a:r>
              <a:rPr lang="de-DE" sz="1800" dirty="0" smtClean="0"/>
              <a:t> </a:t>
            </a:r>
            <a:r>
              <a:rPr lang="de-DE" sz="1800" dirty="0" err="1" smtClean="0"/>
              <a:t>Romanisation</a:t>
            </a:r>
            <a:r>
              <a:rPr lang="de-DE" sz="1800" dirty="0" smtClean="0"/>
              <a:t> “</a:t>
            </a:r>
            <a:endParaRPr lang="en-GB" sz="1800" dirty="0"/>
          </a:p>
        </p:txBody>
      </p:sp>
      <p:graphicFrame>
        <p:nvGraphicFramePr>
          <p:cNvPr id="6" name="Chart 5"/>
          <p:cNvGraphicFramePr/>
          <p:nvPr>
            <p:extLst>
              <p:ext uri="{D42A27DB-BD31-4B8C-83A1-F6EECF244321}">
                <p14:modId xmlns:p14="http://schemas.microsoft.com/office/powerpoint/2010/main" xmlns="" val="3597415608"/>
              </p:ext>
            </p:extLst>
          </p:nvPr>
        </p:nvGraphicFramePr>
        <p:xfrm>
          <a:off x="3150096" y="1714500"/>
          <a:ext cx="6876256" cy="6309320"/>
        </p:xfrm>
        <a:graphic>
          <a:graphicData uri="http://schemas.openxmlformats.org/drawingml/2006/chart">
            <c:chart xmlns:c="http://schemas.openxmlformats.org/drawingml/2006/chart" xmlns:r="http://schemas.openxmlformats.org/officeDocument/2006/relationships" r:id="rId4"/>
          </a:graphicData>
        </a:graphic>
      </p:graphicFrame>
      <p:sp>
        <p:nvSpPr>
          <p:cNvPr id="7" name="TextBox 6"/>
          <p:cNvSpPr txBox="1"/>
          <p:nvPr/>
        </p:nvSpPr>
        <p:spPr>
          <a:xfrm>
            <a:off x="2339752" y="6211669"/>
            <a:ext cx="1872208" cy="646331"/>
          </a:xfrm>
          <a:prstGeom prst="rect">
            <a:avLst/>
          </a:prstGeom>
          <a:noFill/>
        </p:spPr>
        <p:txBody>
          <a:bodyPr wrap="square" rtlCol="0">
            <a:spAutoFit/>
          </a:bodyPr>
          <a:lstStyle/>
          <a:p>
            <a:r>
              <a:rPr lang="en-GB" b="1" dirty="0" smtClean="0">
                <a:solidFill>
                  <a:schemeClr val="accent2">
                    <a:lumMod val="20000"/>
                    <a:lumOff val="80000"/>
                  </a:schemeClr>
                </a:solidFill>
                <a:effectLst>
                  <a:outerShdw blurRad="38100" dist="38100" dir="2700000" algn="tl">
                    <a:srgbClr val="000000">
                      <a:alpha val="43137"/>
                    </a:srgbClr>
                  </a:outerShdw>
                </a:effectLst>
              </a:rPr>
              <a:t>indigenous</a:t>
            </a:r>
            <a:br>
              <a:rPr lang="en-GB" b="1" dirty="0" smtClean="0">
                <a:solidFill>
                  <a:schemeClr val="accent2">
                    <a:lumMod val="20000"/>
                    <a:lumOff val="80000"/>
                  </a:schemeClr>
                </a:solidFill>
                <a:effectLst>
                  <a:outerShdw blurRad="38100" dist="38100" dir="2700000" algn="tl">
                    <a:srgbClr val="000000">
                      <a:alpha val="43137"/>
                    </a:srgbClr>
                  </a:outerShdw>
                </a:effectLst>
              </a:rPr>
            </a:br>
            <a:r>
              <a:rPr lang="en-GB" b="1" dirty="0" smtClean="0">
                <a:solidFill>
                  <a:schemeClr val="accent2">
                    <a:lumMod val="20000"/>
                    <a:lumOff val="80000"/>
                  </a:schemeClr>
                </a:solidFill>
                <a:effectLst>
                  <a:outerShdw blurRad="38100" dist="38100" dir="2700000" algn="tl">
                    <a:srgbClr val="000000">
                      <a:alpha val="43137"/>
                    </a:srgbClr>
                  </a:outerShdw>
                </a:effectLst>
              </a:rPr>
              <a:t>“barbarians”</a:t>
            </a:r>
            <a:endParaRPr lang="en-GB" b="1" dirty="0">
              <a:solidFill>
                <a:schemeClr val="accent2">
                  <a:lumMod val="20000"/>
                  <a:lumOff val="80000"/>
                </a:schemeClr>
              </a:solidFill>
              <a:effectLst>
                <a:outerShdw blurRad="38100" dist="38100" dir="2700000" algn="tl">
                  <a:srgbClr val="000000">
                    <a:alpha val="43137"/>
                  </a:srgbClr>
                </a:outerShdw>
              </a:effectLst>
            </a:endParaRPr>
          </a:p>
        </p:txBody>
      </p:sp>
      <p:cxnSp>
        <p:nvCxnSpPr>
          <p:cNvPr id="8" name="Straight Arrow Connector 7"/>
          <p:cNvCxnSpPr/>
          <p:nvPr/>
        </p:nvCxnSpPr>
        <p:spPr>
          <a:xfrm flipV="1">
            <a:off x="3059832" y="6021288"/>
            <a:ext cx="864096" cy="190381"/>
          </a:xfrm>
          <a:prstGeom prst="straightConnector1">
            <a:avLst/>
          </a:prstGeom>
          <a:ln w="63500">
            <a:tailEnd type="arrow"/>
          </a:ln>
        </p:spPr>
        <p:style>
          <a:lnRef idx="1">
            <a:schemeClr val="accent1"/>
          </a:lnRef>
          <a:fillRef idx="0">
            <a:schemeClr val="accent1"/>
          </a:fillRef>
          <a:effectRef idx="0">
            <a:schemeClr val="accent1"/>
          </a:effectRef>
          <a:fontRef idx="minor">
            <a:schemeClr val="tx1"/>
          </a:fontRef>
        </p:style>
      </p:cxnSp>
      <p:sp>
        <p:nvSpPr>
          <p:cNvPr id="9" name="TextBox 8"/>
          <p:cNvSpPr txBox="1"/>
          <p:nvPr/>
        </p:nvSpPr>
        <p:spPr>
          <a:xfrm>
            <a:off x="3707904" y="3818146"/>
            <a:ext cx="1872208" cy="646331"/>
          </a:xfrm>
          <a:prstGeom prst="rect">
            <a:avLst/>
          </a:prstGeom>
          <a:noFill/>
        </p:spPr>
        <p:txBody>
          <a:bodyPr wrap="square" rtlCol="0">
            <a:spAutoFit/>
          </a:bodyPr>
          <a:lstStyle/>
          <a:p>
            <a:pPr algn="ctr"/>
            <a:r>
              <a:rPr lang="en-GB" b="1" dirty="0" smtClean="0">
                <a:solidFill>
                  <a:schemeClr val="accent2">
                    <a:lumMod val="60000"/>
                    <a:lumOff val="40000"/>
                  </a:schemeClr>
                </a:solidFill>
                <a:effectLst>
                  <a:outerShdw blurRad="38100" dist="38100" dir="2700000" algn="tl">
                    <a:srgbClr val="000000">
                      <a:alpha val="43137"/>
                    </a:srgbClr>
                  </a:outerShdw>
                </a:effectLst>
              </a:rPr>
              <a:t>“Romanisation push”</a:t>
            </a:r>
            <a:endParaRPr lang="en-GB" b="1" dirty="0">
              <a:solidFill>
                <a:schemeClr val="accent2">
                  <a:lumMod val="60000"/>
                  <a:lumOff val="40000"/>
                </a:schemeClr>
              </a:solidFill>
              <a:effectLst>
                <a:outerShdw blurRad="38100" dist="38100" dir="2700000" algn="tl">
                  <a:srgbClr val="000000">
                    <a:alpha val="43137"/>
                  </a:srgbClr>
                </a:outerShdw>
              </a:effectLst>
            </a:endParaRPr>
          </a:p>
        </p:txBody>
      </p:sp>
      <p:sp>
        <p:nvSpPr>
          <p:cNvPr id="15" name="TextBox 14"/>
          <p:cNvSpPr txBox="1"/>
          <p:nvPr/>
        </p:nvSpPr>
        <p:spPr>
          <a:xfrm>
            <a:off x="3707904" y="6196379"/>
            <a:ext cx="1196427" cy="523220"/>
          </a:xfrm>
          <a:prstGeom prst="rect">
            <a:avLst/>
          </a:prstGeom>
          <a:noFill/>
        </p:spPr>
        <p:txBody>
          <a:bodyPr wrap="square" rtlCol="0">
            <a:spAutoFit/>
          </a:bodyPr>
          <a:lstStyle/>
          <a:p>
            <a:r>
              <a:rPr lang="en-GB" sz="1400" dirty="0" smtClean="0">
                <a:solidFill>
                  <a:schemeClr val="accent2">
                    <a:lumMod val="20000"/>
                    <a:lumOff val="80000"/>
                  </a:schemeClr>
                </a:solidFill>
              </a:rPr>
              <a:t>before</a:t>
            </a:r>
            <a:br>
              <a:rPr lang="en-GB" sz="1400" dirty="0" smtClean="0">
                <a:solidFill>
                  <a:schemeClr val="accent2">
                    <a:lumMod val="20000"/>
                    <a:lumOff val="80000"/>
                  </a:schemeClr>
                </a:solidFill>
              </a:rPr>
            </a:br>
            <a:r>
              <a:rPr lang="en-GB" sz="1400" dirty="0" smtClean="0">
                <a:solidFill>
                  <a:schemeClr val="accent2">
                    <a:lumMod val="20000"/>
                    <a:lumOff val="80000"/>
                  </a:schemeClr>
                </a:solidFill>
              </a:rPr>
              <a:t>conquest</a:t>
            </a:r>
            <a:endParaRPr lang="en-GB" sz="1400" dirty="0">
              <a:solidFill>
                <a:schemeClr val="accent2">
                  <a:lumMod val="20000"/>
                  <a:lumOff val="80000"/>
                </a:schemeClr>
              </a:solidFill>
            </a:endParaRPr>
          </a:p>
        </p:txBody>
      </p:sp>
      <p:sp>
        <p:nvSpPr>
          <p:cNvPr id="16" name="TextBox 15"/>
          <p:cNvSpPr txBox="1"/>
          <p:nvPr/>
        </p:nvSpPr>
        <p:spPr>
          <a:xfrm>
            <a:off x="4887741" y="6329015"/>
            <a:ext cx="1196427" cy="307777"/>
          </a:xfrm>
          <a:prstGeom prst="rect">
            <a:avLst/>
          </a:prstGeom>
          <a:noFill/>
        </p:spPr>
        <p:txBody>
          <a:bodyPr wrap="square" rtlCol="0">
            <a:spAutoFit/>
          </a:bodyPr>
          <a:lstStyle/>
          <a:p>
            <a:r>
              <a:rPr lang="en-GB" sz="1400" dirty="0" smtClean="0">
                <a:solidFill>
                  <a:schemeClr val="accent2">
                    <a:lumMod val="20000"/>
                    <a:lumOff val="80000"/>
                  </a:schemeClr>
                </a:solidFill>
              </a:rPr>
              <a:t>Augustus</a:t>
            </a:r>
            <a:endParaRPr lang="en-GB" sz="1400" dirty="0">
              <a:solidFill>
                <a:schemeClr val="accent2">
                  <a:lumMod val="20000"/>
                  <a:lumOff val="80000"/>
                </a:schemeClr>
              </a:solidFill>
            </a:endParaRPr>
          </a:p>
        </p:txBody>
      </p:sp>
      <p:pic>
        <p:nvPicPr>
          <p:cNvPr id="21" name="Picture 20"/>
          <p:cNvPicPr>
            <a:picLocks noChangeAspect="1"/>
          </p:cNvPicPr>
          <p:nvPr/>
        </p:nvPicPr>
        <p:blipFill>
          <a:blip r:embed="rId2" cstate="print">
            <a:extLst>
              <a:ext uri="{BEBA8EAE-BF5A-486C-A8C5-ECC9F3942E4B}">
                <a14:imgProps xmlns:a14="http://schemas.microsoft.com/office/drawing/2010/main" xmlns="">
                  <a14:imgLayer r:embed="rId3">
                    <a14:imgEffect>
                      <a14:backgroundRemoval t="10000" b="90000" l="10000" r="90000"/>
                    </a14:imgEffect>
                  </a14:imgLayer>
                </a14:imgProps>
              </a:ext>
              <a:ext uri="{28A0092B-C50C-407E-A947-70E740481C1C}">
                <a14:useLocalDpi xmlns:a14="http://schemas.microsoft.com/office/drawing/2010/main" xmlns="" val="0"/>
              </a:ext>
            </a:extLst>
          </a:blip>
          <a:stretch>
            <a:fillRect/>
          </a:stretch>
        </p:blipFill>
        <p:spPr>
          <a:xfrm>
            <a:off x="4954003" y="3313219"/>
            <a:ext cx="2483064" cy="1656184"/>
          </a:xfrm>
          <a:prstGeom prst="rect">
            <a:avLst/>
          </a:prstGeom>
        </p:spPr>
      </p:pic>
      <p:pic>
        <p:nvPicPr>
          <p:cNvPr id="22" name="Picture 21"/>
          <p:cNvPicPr>
            <a:picLocks noChangeAspect="1"/>
          </p:cNvPicPr>
          <p:nvPr/>
        </p:nvPicPr>
        <p:blipFill>
          <a:blip r:embed="rId5" cstate="print">
            <a:extLst>
              <a:ext uri="{BEBA8EAE-BF5A-486C-A8C5-ECC9F3942E4B}">
                <a14:imgProps xmlns:a14="http://schemas.microsoft.com/office/drawing/2010/main" xmlns="">
                  <a14:imgLayer r:embed="rId6">
                    <a14:imgEffect>
                      <a14:backgroundRemoval t="10000" b="90000" l="10000" r="90000"/>
                    </a14:imgEffect>
                  </a14:imgLayer>
                </a14:imgProps>
              </a:ext>
              <a:ext uri="{28A0092B-C50C-407E-A947-70E740481C1C}">
                <a14:useLocalDpi xmlns:a14="http://schemas.microsoft.com/office/drawing/2010/main" xmlns="" val="0"/>
              </a:ext>
            </a:extLst>
          </a:blip>
          <a:stretch>
            <a:fillRect/>
          </a:stretch>
        </p:blipFill>
        <p:spPr>
          <a:xfrm>
            <a:off x="4968460" y="2824369"/>
            <a:ext cx="2556284" cy="1705021"/>
          </a:xfrm>
          <a:prstGeom prst="rect">
            <a:avLst/>
          </a:prstGeom>
        </p:spPr>
      </p:pic>
      <p:cxnSp>
        <p:nvCxnSpPr>
          <p:cNvPr id="24" name="Straight Arrow Connector 23"/>
          <p:cNvCxnSpPr/>
          <p:nvPr/>
        </p:nvCxnSpPr>
        <p:spPr>
          <a:xfrm>
            <a:off x="4796052" y="4454783"/>
            <a:ext cx="612335" cy="1152128"/>
          </a:xfrm>
          <a:prstGeom prst="straightConnector1">
            <a:avLst/>
          </a:prstGeom>
          <a:ln w="63500">
            <a:tailEnd type="arrow"/>
          </a:ln>
        </p:spPr>
        <p:style>
          <a:lnRef idx="1">
            <a:schemeClr val="accent1"/>
          </a:lnRef>
          <a:fillRef idx="0">
            <a:schemeClr val="accent1"/>
          </a:fillRef>
          <a:effectRef idx="0">
            <a:schemeClr val="accent1"/>
          </a:effectRef>
          <a:fontRef idx="minor">
            <a:schemeClr val="tx1"/>
          </a:fontRef>
        </p:style>
      </p:cxnSp>
      <p:pic>
        <p:nvPicPr>
          <p:cNvPr id="25" name="Picture 24"/>
          <p:cNvPicPr>
            <a:picLocks noChangeAspect="1"/>
          </p:cNvPicPr>
          <p:nvPr/>
        </p:nvPicPr>
        <p:blipFill>
          <a:blip r:embed="rId5" cstate="print">
            <a:extLst>
              <a:ext uri="{BEBA8EAE-BF5A-486C-A8C5-ECC9F3942E4B}">
                <a14:imgProps xmlns:a14="http://schemas.microsoft.com/office/drawing/2010/main" xmlns="">
                  <a14:imgLayer r:embed="rId6">
                    <a14:imgEffect>
                      <a14:backgroundRemoval t="10000" b="90000" l="10000" r="90000"/>
                    </a14:imgEffect>
                  </a14:imgLayer>
                </a14:imgProps>
              </a:ext>
              <a:ext uri="{28A0092B-C50C-407E-A947-70E740481C1C}">
                <a14:useLocalDpi xmlns:a14="http://schemas.microsoft.com/office/drawing/2010/main" xmlns="" val="0"/>
              </a:ext>
            </a:extLst>
          </a:blip>
          <a:stretch>
            <a:fillRect/>
          </a:stretch>
        </p:blipFill>
        <p:spPr>
          <a:xfrm>
            <a:off x="4968044" y="2444059"/>
            <a:ext cx="2556284" cy="1705021"/>
          </a:xfrm>
          <a:prstGeom prst="rect">
            <a:avLst/>
          </a:prstGeom>
        </p:spPr>
      </p:pic>
      <p:sp>
        <p:nvSpPr>
          <p:cNvPr id="18" name="TextBox 17"/>
          <p:cNvSpPr txBox="1"/>
          <p:nvPr/>
        </p:nvSpPr>
        <p:spPr>
          <a:xfrm>
            <a:off x="5652120" y="27446"/>
            <a:ext cx="3456384" cy="646331"/>
          </a:xfrm>
          <a:prstGeom prst="rect">
            <a:avLst/>
          </a:prstGeom>
          <a:solidFill>
            <a:schemeClr val="accent2"/>
          </a:solidFill>
        </p:spPr>
        <p:txBody>
          <a:bodyPr wrap="square" rtlCol="0">
            <a:spAutoFit/>
          </a:bodyPr>
          <a:lstStyle/>
          <a:p>
            <a:r>
              <a:rPr lang="de-DE" dirty="0" smtClean="0"/>
              <a:t/>
            </a:r>
            <a:br>
              <a:rPr lang="de-DE" dirty="0" smtClean="0"/>
            </a:br>
            <a:r>
              <a:rPr lang="de-DE" dirty="0" smtClean="0"/>
              <a:t>„Progressive </a:t>
            </a:r>
            <a:r>
              <a:rPr lang="de-DE" dirty="0" err="1" smtClean="0"/>
              <a:t>Romanisation</a:t>
            </a:r>
            <a:r>
              <a:rPr lang="de-DE" dirty="0" smtClean="0"/>
              <a:t>“</a:t>
            </a:r>
            <a:endParaRPr lang="en-GB" dirty="0"/>
          </a:p>
        </p:txBody>
      </p:sp>
      <p:pic>
        <p:nvPicPr>
          <p:cNvPr id="20" name="Picture 19"/>
          <p:cNvPicPr>
            <a:picLocks noChangeAspect="1"/>
          </p:cNvPicPr>
          <p:nvPr/>
        </p:nvPicPr>
        <p:blipFill rotWithShape="1">
          <a:blip r:embed="rId7" cstate="print">
            <a:extLst>
              <a:ext uri="{BEBA8EAE-BF5A-486C-A8C5-ECC9F3942E4B}">
                <a14:imgProps xmlns:a14="http://schemas.microsoft.com/office/drawing/2010/main" xmlns="">
                  <a14:imgLayer r:embed="rId8">
                    <a14:imgEffect>
                      <a14:backgroundRemoval t="10000" b="90000" l="10000" r="90000"/>
                    </a14:imgEffect>
                  </a14:imgLayer>
                </a14:imgProps>
              </a:ext>
              <a:ext uri="{28A0092B-C50C-407E-A947-70E740481C1C}">
                <a14:useLocalDpi xmlns:a14="http://schemas.microsoft.com/office/drawing/2010/main" xmlns="" val="0"/>
              </a:ext>
            </a:extLst>
          </a:blip>
          <a:srcRect l="19501" t="12141" r="17048" b="14039"/>
          <a:stretch/>
        </p:blipFill>
        <p:spPr>
          <a:xfrm rot="20799215">
            <a:off x="353809" y="3507707"/>
            <a:ext cx="2047721" cy="3175713"/>
          </a:xfrm>
          <a:prstGeom prst="rect">
            <a:avLst/>
          </a:prstGeom>
        </p:spPr>
      </p:pic>
      <p:sp>
        <p:nvSpPr>
          <p:cNvPr id="23" name="Content Placeholder 2"/>
          <p:cNvSpPr txBox="1">
            <a:spLocks/>
          </p:cNvSpPr>
          <p:nvPr/>
        </p:nvSpPr>
        <p:spPr>
          <a:xfrm>
            <a:off x="0" y="1929653"/>
            <a:ext cx="2696809" cy="3142709"/>
          </a:xfrm>
          <a:prstGeom prst="rect">
            <a:avLst/>
          </a:prstGeom>
        </p:spPr>
        <p:txBody>
          <a:bodyPr vert="horz" anchor="t">
            <a:normAutofit/>
          </a:bodyPr>
          <a:lstStyle>
            <a:lvl1pPr marL="448056" indent="-384048" algn="l" rtl="0" eaLnBrk="1" latinLnBrk="0" hangingPunct="1">
              <a:spcBef>
                <a:spcPct val="20000"/>
              </a:spcBef>
              <a:buClr>
                <a:schemeClr val="accent1"/>
              </a:buClr>
              <a:buSzPct val="80000"/>
              <a:buFont typeface="Wingdings 2"/>
              <a:buChar char=""/>
              <a:defRPr kumimoji="0" sz="3000" kern="1200">
                <a:solidFill>
                  <a:schemeClr val="tx1"/>
                </a:solidFill>
                <a:latin typeface="+mn-lt"/>
                <a:ea typeface="+mn-ea"/>
                <a:cs typeface="+mn-cs"/>
              </a:defRPr>
            </a:lvl1pPr>
            <a:lvl2pPr marL="822960" indent="-285750" algn="l" rtl="0" eaLnBrk="1" latinLnBrk="0" hangingPunct="1">
              <a:spcBef>
                <a:spcPct val="20000"/>
              </a:spcBef>
              <a:buClr>
                <a:schemeClr val="accent1"/>
              </a:buClr>
              <a:buSzPct val="95000"/>
              <a:buFont typeface="Verdana"/>
              <a:buChar char="›"/>
              <a:defRPr kumimoji="0" sz="2600" kern="1200">
                <a:solidFill>
                  <a:schemeClr val="tx1"/>
                </a:solidFill>
                <a:latin typeface="+mn-lt"/>
                <a:ea typeface="+mn-ea"/>
                <a:cs typeface="+mn-cs"/>
              </a:defRPr>
            </a:lvl2pPr>
            <a:lvl3pPr marL="1106424" indent="-228600" algn="l" rtl="0" eaLnBrk="1" latinLnBrk="0" hangingPunct="1">
              <a:spcBef>
                <a:spcPct val="20000"/>
              </a:spcBef>
              <a:buClr>
                <a:schemeClr val="accent1"/>
              </a:buClr>
              <a:buFont typeface="Wingdings 2"/>
              <a:buChar char=""/>
              <a:defRPr kumimoji="0" sz="2400" kern="1200">
                <a:solidFill>
                  <a:schemeClr val="tx1"/>
                </a:solidFill>
                <a:latin typeface="+mn-lt"/>
                <a:ea typeface="+mn-ea"/>
                <a:cs typeface="+mn-cs"/>
              </a:defRPr>
            </a:lvl3pPr>
            <a:lvl4pPr marL="1371600" indent="-210312" algn="l" rtl="0" eaLnBrk="1" latinLnBrk="0" hangingPunct="1">
              <a:spcBef>
                <a:spcPct val="20000"/>
              </a:spcBef>
              <a:buClr>
                <a:schemeClr val="accent1"/>
              </a:buClr>
              <a:buFont typeface="Wingdings 2"/>
              <a:buChar char=""/>
              <a:defRPr kumimoji="0" sz="2000" kern="1200">
                <a:solidFill>
                  <a:schemeClr val="tx1"/>
                </a:solidFill>
                <a:latin typeface="+mn-lt"/>
                <a:ea typeface="+mn-ea"/>
                <a:cs typeface="+mn-cs"/>
              </a:defRPr>
            </a:lvl4pPr>
            <a:lvl5pPr marL="1600200" indent="-210312" algn="l" rtl="0" eaLnBrk="1" latinLnBrk="0" hangingPunct="1">
              <a:spcBef>
                <a:spcPct val="20000"/>
              </a:spcBef>
              <a:buClr>
                <a:schemeClr val="accent1">
                  <a:tint val="75000"/>
                </a:schemeClr>
              </a:buClr>
              <a:buFont typeface="Wingdings 2"/>
              <a:buChar char=""/>
              <a:defRPr kumimoji="0" sz="1900" kern="1200">
                <a:solidFill>
                  <a:schemeClr val="tx1"/>
                </a:solidFill>
                <a:latin typeface="+mn-lt"/>
                <a:ea typeface="+mn-ea"/>
                <a:cs typeface="+mn-cs"/>
              </a:defRPr>
            </a:lvl5pPr>
            <a:lvl6pPr marL="1828800" indent="-210312" algn="l" rtl="0" eaLnBrk="1" latinLnBrk="0" hangingPunct="1">
              <a:spcBef>
                <a:spcPct val="20000"/>
              </a:spcBef>
              <a:buClr>
                <a:schemeClr val="accent1">
                  <a:tint val="75000"/>
                </a:schemeClr>
              </a:buClr>
              <a:buFont typeface="Wingdings 2"/>
              <a:buChar char=""/>
              <a:defRPr kumimoji="0" sz="1800" kern="1200">
                <a:solidFill>
                  <a:schemeClr val="tx1"/>
                </a:solidFill>
                <a:latin typeface="+mn-lt"/>
                <a:ea typeface="+mn-ea"/>
                <a:cs typeface="+mn-cs"/>
              </a:defRPr>
            </a:lvl6pPr>
            <a:lvl7pPr marL="2084832" indent="-210312"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7pPr>
            <a:lvl8pPr marL="22860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8pPr>
            <a:lvl9pPr marL="25146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9pPr>
          </a:lstStyle>
          <a:p>
            <a:r>
              <a:rPr lang="de-DE" sz="1600" dirty="0" smtClean="0">
                <a:solidFill>
                  <a:schemeClr val="accent2">
                    <a:lumMod val="20000"/>
                    <a:lumOff val="80000"/>
                  </a:schemeClr>
                </a:solidFill>
              </a:rPr>
              <a:t>End </a:t>
            </a:r>
            <a:r>
              <a:rPr lang="de-DE" sz="1600" dirty="0" err="1" smtClean="0">
                <a:solidFill>
                  <a:schemeClr val="accent2">
                    <a:lumMod val="20000"/>
                    <a:lumOff val="80000"/>
                  </a:schemeClr>
                </a:solidFill>
              </a:rPr>
              <a:t>of</a:t>
            </a:r>
            <a:r>
              <a:rPr lang="de-DE" sz="1600" dirty="0" smtClean="0">
                <a:solidFill>
                  <a:schemeClr val="accent2">
                    <a:lumMod val="20000"/>
                    <a:lumOff val="80000"/>
                  </a:schemeClr>
                </a:solidFill>
              </a:rPr>
              <a:t> </a:t>
            </a:r>
            <a:r>
              <a:rPr lang="de-DE" sz="1600" dirty="0" err="1" smtClean="0">
                <a:solidFill>
                  <a:schemeClr val="accent2">
                    <a:lumMod val="20000"/>
                    <a:lumOff val="80000"/>
                  </a:schemeClr>
                </a:solidFill>
              </a:rPr>
              <a:t>indigenous</a:t>
            </a:r>
            <a:r>
              <a:rPr lang="de-DE" sz="1600" dirty="0" smtClean="0">
                <a:solidFill>
                  <a:schemeClr val="accent2">
                    <a:lumMod val="20000"/>
                    <a:lumOff val="80000"/>
                  </a:schemeClr>
                </a:solidFill>
              </a:rPr>
              <a:t> </a:t>
            </a:r>
            <a:r>
              <a:rPr lang="de-DE" sz="1600" dirty="0" err="1" smtClean="0">
                <a:solidFill>
                  <a:schemeClr val="accent2">
                    <a:lumMod val="20000"/>
                    <a:lumOff val="80000"/>
                  </a:schemeClr>
                </a:solidFill>
              </a:rPr>
              <a:t>cultures</a:t>
            </a:r>
            <a:r>
              <a:rPr lang="de-DE" sz="1600" dirty="0" smtClean="0">
                <a:solidFill>
                  <a:schemeClr val="accent2">
                    <a:lumMod val="20000"/>
                    <a:lumOff val="80000"/>
                  </a:schemeClr>
                </a:solidFill>
              </a:rPr>
              <a:t>, e.g. La Tène</a:t>
            </a:r>
          </a:p>
          <a:p>
            <a:r>
              <a:rPr lang="de-DE" sz="1600" dirty="0" err="1" smtClean="0">
                <a:solidFill>
                  <a:schemeClr val="accent2">
                    <a:lumMod val="20000"/>
                    <a:lumOff val="80000"/>
                  </a:schemeClr>
                </a:solidFill>
              </a:rPr>
              <a:t>often</a:t>
            </a:r>
            <a:r>
              <a:rPr lang="de-DE" sz="1600" dirty="0" smtClean="0">
                <a:solidFill>
                  <a:schemeClr val="accent2">
                    <a:lumMod val="20000"/>
                    <a:lumOff val="80000"/>
                  </a:schemeClr>
                </a:solidFill>
              </a:rPr>
              <a:t> a break in </a:t>
            </a:r>
            <a:r>
              <a:rPr lang="de-DE" sz="1600" dirty="0" err="1" smtClean="0">
                <a:solidFill>
                  <a:schemeClr val="accent2">
                    <a:lumMod val="20000"/>
                    <a:lumOff val="80000"/>
                  </a:schemeClr>
                </a:solidFill>
              </a:rPr>
              <a:t>the</a:t>
            </a:r>
            <a:r>
              <a:rPr lang="de-DE" sz="1600" dirty="0" smtClean="0">
                <a:solidFill>
                  <a:schemeClr val="accent2">
                    <a:lumMod val="20000"/>
                    <a:lumOff val="80000"/>
                  </a:schemeClr>
                </a:solidFill>
              </a:rPr>
              <a:t> </a:t>
            </a:r>
            <a:r>
              <a:rPr lang="de-DE" sz="1600" dirty="0" err="1" smtClean="0">
                <a:solidFill>
                  <a:schemeClr val="accent2">
                    <a:lumMod val="20000"/>
                    <a:lumOff val="80000"/>
                  </a:schemeClr>
                </a:solidFill>
              </a:rPr>
              <a:t>archaeological</a:t>
            </a:r>
            <a:r>
              <a:rPr lang="de-DE" sz="1600" dirty="0" smtClean="0">
                <a:solidFill>
                  <a:schemeClr val="accent2">
                    <a:lumMod val="20000"/>
                    <a:lumOff val="80000"/>
                  </a:schemeClr>
                </a:solidFill>
              </a:rPr>
              <a:t> </a:t>
            </a:r>
            <a:r>
              <a:rPr lang="de-DE" sz="1600" dirty="0" err="1" smtClean="0">
                <a:solidFill>
                  <a:schemeClr val="accent2">
                    <a:lumMod val="20000"/>
                    <a:lumOff val="80000"/>
                  </a:schemeClr>
                </a:solidFill>
              </a:rPr>
              <a:t>record</a:t>
            </a:r>
            <a:endParaRPr lang="de-DE" sz="1600" dirty="0" smtClean="0">
              <a:solidFill>
                <a:schemeClr val="accent2">
                  <a:lumMod val="20000"/>
                  <a:lumOff val="80000"/>
                </a:schemeClr>
              </a:solidFill>
            </a:endParaRPr>
          </a:p>
          <a:p>
            <a:r>
              <a:rPr lang="de-DE" sz="1600" i="1" dirty="0" smtClean="0">
                <a:solidFill>
                  <a:schemeClr val="accent2">
                    <a:lumMod val="20000"/>
                    <a:lumOff val="80000"/>
                  </a:schemeClr>
                </a:solidFill>
              </a:rPr>
              <a:t>But not </a:t>
            </a:r>
            <a:r>
              <a:rPr lang="de-DE" sz="1600" i="1" dirty="0" err="1" smtClean="0">
                <a:solidFill>
                  <a:schemeClr val="accent2">
                    <a:lumMod val="20000"/>
                    <a:lumOff val="80000"/>
                  </a:schemeClr>
                </a:solidFill>
              </a:rPr>
              <a:t>necessarily</a:t>
            </a:r>
            <a:r>
              <a:rPr lang="de-DE" sz="1600" i="1" dirty="0" smtClean="0">
                <a:solidFill>
                  <a:schemeClr val="accent2">
                    <a:lumMod val="20000"/>
                    <a:lumOff val="80000"/>
                  </a:schemeClr>
                </a:solidFill>
              </a:rPr>
              <a:t> after </a:t>
            </a:r>
            <a:r>
              <a:rPr lang="de-DE" sz="1600" i="1" dirty="0" err="1" smtClean="0">
                <a:solidFill>
                  <a:schemeClr val="accent2">
                    <a:lumMod val="20000"/>
                    <a:lumOff val="80000"/>
                  </a:schemeClr>
                </a:solidFill>
              </a:rPr>
              <a:t>the</a:t>
            </a:r>
            <a:r>
              <a:rPr lang="de-DE" sz="1600" i="1" dirty="0" smtClean="0">
                <a:solidFill>
                  <a:schemeClr val="accent2">
                    <a:lumMod val="20000"/>
                    <a:lumOff val="80000"/>
                  </a:schemeClr>
                </a:solidFill>
              </a:rPr>
              <a:t> Roman </a:t>
            </a:r>
            <a:r>
              <a:rPr lang="de-DE" sz="1600" i="1" dirty="0" err="1" smtClean="0">
                <a:solidFill>
                  <a:schemeClr val="accent2">
                    <a:lumMod val="20000"/>
                    <a:lumOff val="80000"/>
                  </a:schemeClr>
                </a:solidFill>
              </a:rPr>
              <a:t>conquest</a:t>
            </a:r>
            <a:endParaRPr lang="en-GB" sz="1600" i="1" dirty="0">
              <a:solidFill>
                <a:schemeClr val="accent2">
                  <a:lumMod val="20000"/>
                  <a:lumOff val="80000"/>
                </a:schemeClr>
              </a:solidFill>
            </a:endParaRPr>
          </a:p>
        </p:txBody>
      </p:sp>
      <p:sp>
        <p:nvSpPr>
          <p:cNvPr id="26" name="TextBox 20"/>
          <p:cNvSpPr txBox="1"/>
          <p:nvPr/>
        </p:nvSpPr>
        <p:spPr>
          <a:xfrm>
            <a:off x="7288912" y="6509734"/>
            <a:ext cx="1603568" cy="307777"/>
          </a:xfrm>
          <a:prstGeom prst="rect">
            <a:avLst/>
          </a:prstGeom>
          <a:noFill/>
        </p:spPr>
        <p:txBody>
          <a:bodyPr wrap="square" rtlCol="0">
            <a:spAutoFit/>
          </a:bodyPr>
          <a:lstStyle/>
          <a:p>
            <a:r>
              <a:rPr lang="en-GB" sz="1400" dirty="0" smtClean="0">
                <a:solidFill>
                  <a:schemeClr val="accent2">
                    <a:lumMod val="20000"/>
                    <a:lumOff val="80000"/>
                  </a:schemeClr>
                </a:solidFill>
              </a:rPr>
              <a:t>A.D. 100 – 250</a:t>
            </a:r>
            <a:endParaRPr lang="en-GB" sz="1400" dirty="0">
              <a:solidFill>
                <a:schemeClr val="accent2">
                  <a:lumMod val="20000"/>
                  <a:lumOff val="80000"/>
                </a:schemeClr>
              </a:solidFill>
            </a:endParaRPr>
          </a:p>
        </p:txBody>
      </p:sp>
    </p:spTree>
    <p:extLst>
      <p:ext uri="{BB962C8B-B14F-4D97-AF65-F5344CB8AC3E}">
        <p14:creationId xmlns:p14="http://schemas.microsoft.com/office/powerpoint/2010/main" xmlns="" val="106374284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fade">
                                      <p:cBhvr>
                                        <p:cTn id="7" dur="1000"/>
                                        <p:tgtEl>
                                          <p:spTgt spid="19"/>
                                        </p:tgtEl>
                                      </p:cBhvr>
                                    </p:animEffect>
                                    <p:anim calcmode="lin" valueType="num">
                                      <p:cBhvr>
                                        <p:cTn id="8" dur="1000" fill="hold"/>
                                        <p:tgtEl>
                                          <p:spTgt spid="19"/>
                                        </p:tgtEl>
                                        <p:attrNameLst>
                                          <p:attrName>ppt_x</p:attrName>
                                        </p:attrNameLst>
                                      </p:cBhvr>
                                      <p:tavLst>
                                        <p:tav tm="0">
                                          <p:val>
                                            <p:strVal val="#ppt_x"/>
                                          </p:val>
                                        </p:tav>
                                        <p:tav tm="100000">
                                          <p:val>
                                            <p:strVal val="#ppt_x"/>
                                          </p:val>
                                        </p:tav>
                                      </p:tavLst>
                                    </p:anim>
                                    <p:anim calcmode="lin" valueType="num">
                                      <p:cBhvr>
                                        <p:cTn id="9" dur="1000" fill="hold"/>
                                        <p:tgtEl>
                                          <p:spTgt spid="19"/>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21"/>
                                        </p:tgtEl>
                                        <p:attrNameLst>
                                          <p:attrName>style.visibility</p:attrName>
                                        </p:attrNameLst>
                                      </p:cBhvr>
                                      <p:to>
                                        <p:strVal val="visible"/>
                                      </p:to>
                                    </p:set>
                                    <p:animEffect transition="in" filter="fade">
                                      <p:cBhvr>
                                        <p:cTn id="13" dur="1000"/>
                                        <p:tgtEl>
                                          <p:spTgt spid="21"/>
                                        </p:tgtEl>
                                      </p:cBhvr>
                                    </p:animEffect>
                                    <p:anim calcmode="lin" valueType="num">
                                      <p:cBhvr>
                                        <p:cTn id="14" dur="1000" fill="hold"/>
                                        <p:tgtEl>
                                          <p:spTgt spid="21"/>
                                        </p:tgtEl>
                                        <p:attrNameLst>
                                          <p:attrName>ppt_x</p:attrName>
                                        </p:attrNameLst>
                                      </p:cBhvr>
                                      <p:tavLst>
                                        <p:tav tm="0">
                                          <p:val>
                                            <p:strVal val="#ppt_x"/>
                                          </p:val>
                                        </p:tav>
                                        <p:tav tm="100000">
                                          <p:val>
                                            <p:strVal val="#ppt_x"/>
                                          </p:val>
                                        </p:tav>
                                      </p:tavLst>
                                    </p:anim>
                                    <p:anim calcmode="lin" valueType="num">
                                      <p:cBhvr>
                                        <p:cTn id="15" dur="1000" fill="hold"/>
                                        <p:tgtEl>
                                          <p:spTgt spid="21"/>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nodeType="afterEffect">
                                  <p:stCondLst>
                                    <p:cond delay="0"/>
                                  </p:stCondLst>
                                  <p:childTnLst>
                                    <p:set>
                                      <p:cBhvr>
                                        <p:cTn id="18" dur="1" fill="hold">
                                          <p:stCondLst>
                                            <p:cond delay="0"/>
                                          </p:stCondLst>
                                        </p:cTn>
                                        <p:tgtEl>
                                          <p:spTgt spid="22"/>
                                        </p:tgtEl>
                                        <p:attrNameLst>
                                          <p:attrName>style.visibility</p:attrName>
                                        </p:attrNameLst>
                                      </p:cBhvr>
                                      <p:to>
                                        <p:strVal val="visible"/>
                                      </p:to>
                                    </p:set>
                                    <p:animEffect transition="in" filter="fade">
                                      <p:cBhvr>
                                        <p:cTn id="19" dur="1000"/>
                                        <p:tgtEl>
                                          <p:spTgt spid="22"/>
                                        </p:tgtEl>
                                      </p:cBhvr>
                                    </p:animEffect>
                                    <p:anim calcmode="lin" valueType="num">
                                      <p:cBhvr>
                                        <p:cTn id="20" dur="1000" fill="hold"/>
                                        <p:tgtEl>
                                          <p:spTgt spid="22"/>
                                        </p:tgtEl>
                                        <p:attrNameLst>
                                          <p:attrName>ppt_x</p:attrName>
                                        </p:attrNameLst>
                                      </p:cBhvr>
                                      <p:tavLst>
                                        <p:tav tm="0">
                                          <p:val>
                                            <p:strVal val="#ppt_x"/>
                                          </p:val>
                                        </p:tav>
                                        <p:tav tm="100000">
                                          <p:val>
                                            <p:strVal val="#ppt_x"/>
                                          </p:val>
                                        </p:tav>
                                      </p:tavLst>
                                    </p:anim>
                                    <p:anim calcmode="lin" valueType="num">
                                      <p:cBhvr>
                                        <p:cTn id="21" dur="1000" fill="hold"/>
                                        <p:tgtEl>
                                          <p:spTgt spid="22"/>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nodeType="afterEffect">
                                  <p:stCondLst>
                                    <p:cond delay="0"/>
                                  </p:stCondLst>
                                  <p:childTnLst>
                                    <p:set>
                                      <p:cBhvr>
                                        <p:cTn id="24" dur="1" fill="hold">
                                          <p:stCondLst>
                                            <p:cond delay="0"/>
                                          </p:stCondLst>
                                        </p:cTn>
                                        <p:tgtEl>
                                          <p:spTgt spid="25"/>
                                        </p:tgtEl>
                                        <p:attrNameLst>
                                          <p:attrName>style.visibility</p:attrName>
                                        </p:attrNameLst>
                                      </p:cBhvr>
                                      <p:to>
                                        <p:strVal val="visible"/>
                                      </p:to>
                                    </p:set>
                                    <p:animEffect transition="in" filter="fade">
                                      <p:cBhvr>
                                        <p:cTn id="25" dur="1000"/>
                                        <p:tgtEl>
                                          <p:spTgt spid="25"/>
                                        </p:tgtEl>
                                      </p:cBhvr>
                                    </p:animEffect>
                                    <p:anim calcmode="lin" valueType="num">
                                      <p:cBhvr>
                                        <p:cTn id="26" dur="1000" fill="hold"/>
                                        <p:tgtEl>
                                          <p:spTgt spid="25"/>
                                        </p:tgtEl>
                                        <p:attrNameLst>
                                          <p:attrName>ppt_x</p:attrName>
                                        </p:attrNameLst>
                                      </p:cBhvr>
                                      <p:tavLst>
                                        <p:tav tm="0">
                                          <p:val>
                                            <p:strVal val="#ppt_x"/>
                                          </p:val>
                                        </p:tav>
                                        <p:tav tm="100000">
                                          <p:val>
                                            <p:strVal val="#ppt_x"/>
                                          </p:val>
                                        </p:tav>
                                      </p:tavLst>
                                    </p:anim>
                                    <p:anim calcmode="lin" valueType="num">
                                      <p:cBhvr>
                                        <p:cTn id="27" dur="1000" fill="hold"/>
                                        <p:tgtEl>
                                          <p:spTgt spid="25"/>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grpId="0" nodeType="clickEffect">
                                  <p:stCondLst>
                                    <p:cond delay="0"/>
                                  </p:stCondLst>
                                  <p:childTnLst>
                                    <p:set>
                                      <p:cBhvr>
                                        <p:cTn id="31" dur="1" fill="hold">
                                          <p:stCondLst>
                                            <p:cond delay="0"/>
                                          </p:stCondLst>
                                        </p:cTn>
                                        <p:tgtEl>
                                          <p:spTgt spid="23"/>
                                        </p:tgtEl>
                                        <p:attrNameLst>
                                          <p:attrName>style.visibility</p:attrName>
                                        </p:attrNameLst>
                                      </p:cBhvr>
                                      <p:to>
                                        <p:strVal val="visible"/>
                                      </p:to>
                                    </p:set>
                                    <p:animEffect transition="in" filter="fade">
                                      <p:cBhvr>
                                        <p:cTn id="32" dur="1000"/>
                                        <p:tgtEl>
                                          <p:spTgt spid="23"/>
                                        </p:tgtEl>
                                      </p:cBhvr>
                                    </p:animEffect>
                                    <p:anim calcmode="lin" valueType="num">
                                      <p:cBhvr>
                                        <p:cTn id="33" dur="1000" fill="hold"/>
                                        <p:tgtEl>
                                          <p:spTgt spid="23"/>
                                        </p:tgtEl>
                                        <p:attrNameLst>
                                          <p:attrName>ppt_x</p:attrName>
                                        </p:attrNameLst>
                                      </p:cBhvr>
                                      <p:tavLst>
                                        <p:tav tm="0">
                                          <p:val>
                                            <p:strVal val="#ppt_x"/>
                                          </p:val>
                                        </p:tav>
                                        <p:tav tm="100000">
                                          <p:val>
                                            <p:strVal val="#ppt_x"/>
                                          </p:val>
                                        </p:tav>
                                      </p:tavLst>
                                    </p:anim>
                                    <p:anim calcmode="lin" valueType="num">
                                      <p:cBhvr>
                                        <p:cTn id="34" dur="1000" fill="hold"/>
                                        <p:tgtEl>
                                          <p:spTgt spid="23"/>
                                        </p:tgtEl>
                                        <p:attrNameLst>
                                          <p:attrName>ppt_y</p:attrName>
                                        </p:attrNameLst>
                                      </p:cBhvr>
                                      <p:tavLst>
                                        <p:tav tm="0">
                                          <p:val>
                                            <p:strVal val="#ppt_y+.1"/>
                                          </p:val>
                                        </p:tav>
                                        <p:tav tm="100000">
                                          <p:val>
                                            <p:strVal val="#ppt_y"/>
                                          </p:val>
                                        </p:tav>
                                      </p:tavLst>
                                    </p:anim>
                                  </p:childTnLst>
                                </p:cTn>
                              </p:par>
                              <p:par>
                                <p:cTn id="35" presetID="42" presetClass="entr" presetSubtype="0" fill="hold" nodeType="withEffect">
                                  <p:stCondLst>
                                    <p:cond delay="0"/>
                                  </p:stCondLst>
                                  <p:childTnLst>
                                    <p:set>
                                      <p:cBhvr>
                                        <p:cTn id="36" dur="1" fill="hold">
                                          <p:stCondLst>
                                            <p:cond delay="0"/>
                                          </p:stCondLst>
                                        </p:cTn>
                                        <p:tgtEl>
                                          <p:spTgt spid="20"/>
                                        </p:tgtEl>
                                        <p:attrNameLst>
                                          <p:attrName>style.visibility</p:attrName>
                                        </p:attrNameLst>
                                      </p:cBhvr>
                                      <p:to>
                                        <p:strVal val="visible"/>
                                      </p:to>
                                    </p:set>
                                    <p:animEffect transition="in" filter="fade">
                                      <p:cBhvr>
                                        <p:cTn id="37" dur="1000"/>
                                        <p:tgtEl>
                                          <p:spTgt spid="20"/>
                                        </p:tgtEl>
                                      </p:cBhvr>
                                    </p:animEffect>
                                    <p:anim calcmode="lin" valueType="num">
                                      <p:cBhvr>
                                        <p:cTn id="38" dur="1000" fill="hold"/>
                                        <p:tgtEl>
                                          <p:spTgt spid="20"/>
                                        </p:tgtEl>
                                        <p:attrNameLst>
                                          <p:attrName>ppt_x</p:attrName>
                                        </p:attrNameLst>
                                      </p:cBhvr>
                                      <p:tavLst>
                                        <p:tav tm="0">
                                          <p:val>
                                            <p:strVal val="#ppt_x"/>
                                          </p:val>
                                        </p:tav>
                                        <p:tav tm="100000">
                                          <p:val>
                                            <p:strVal val="#ppt_x"/>
                                          </p:val>
                                        </p:tav>
                                      </p:tavLst>
                                    </p:anim>
                                    <p:anim calcmode="lin" valueType="num">
                                      <p:cBhvr>
                                        <p:cTn id="39" dur="1000" fill="hold"/>
                                        <p:tgtEl>
                                          <p:spTgt spid="2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Picture 18"/>
          <p:cNvPicPr>
            <a:picLocks noChangeAspect="1"/>
          </p:cNvPicPr>
          <p:nvPr/>
        </p:nvPicPr>
        <p:blipFill rotWithShape="1">
          <a:blip r:embed="rId2" cstate="print">
            <a:extLst>
              <a:ext uri="{BEBA8EAE-BF5A-486C-A8C5-ECC9F3942E4B}">
                <a14:imgProps xmlns:a14="http://schemas.microsoft.com/office/drawing/2010/main" xmlns="">
                  <a14:imgLayer r:embed="rId3">
                    <a14:imgEffect>
                      <a14:backgroundRemoval t="10000" b="90000" l="10000" r="90000"/>
                    </a14:imgEffect>
                  </a14:imgLayer>
                </a14:imgProps>
              </a:ext>
              <a:ext uri="{28A0092B-C50C-407E-A947-70E740481C1C}">
                <a14:useLocalDpi xmlns:a14="http://schemas.microsoft.com/office/drawing/2010/main" xmlns="" val="0"/>
              </a:ext>
            </a:extLst>
          </a:blip>
          <a:srcRect l="13299" t="7146" r="22594" b="13779"/>
          <a:stretch/>
        </p:blipFill>
        <p:spPr>
          <a:xfrm>
            <a:off x="5004048" y="1542110"/>
            <a:ext cx="2354301" cy="4263154"/>
          </a:xfrm>
          <a:prstGeom prst="rect">
            <a:avLst/>
          </a:prstGeom>
        </p:spPr>
      </p:pic>
      <p:pic>
        <p:nvPicPr>
          <p:cNvPr id="4" name="Picture 3"/>
          <p:cNvPicPr>
            <a:picLocks noChangeAspect="1"/>
          </p:cNvPicPr>
          <p:nvPr/>
        </p:nvPicPr>
        <p:blipFill>
          <a:blip r:embed="rId4" cstate="print">
            <a:extLst>
              <a:ext uri="{BEBA8EAE-BF5A-486C-A8C5-ECC9F3942E4B}">
                <a14:imgProps xmlns:a14="http://schemas.microsoft.com/office/drawing/2010/main" xmlns="">
                  <a14:imgLayer r:embed="rId5">
                    <a14:imgEffect>
                      <a14:backgroundRemoval t="10000" b="90000" l="10000" r="90000"/>
                    </a14:imgEffect>
                  </a14:imgLayer>
                </a14:imgProps>
              </a:ext>
              <a:ext uri="{28A0092B-C50C-407E-A947-70E740481C1C}">
                <a14:useLocalDpi xmlns:a14="http://schemas.microsoft.com/office/drawing/2010/main" xmlns="" val="0"/>
              </a:ext>
            </a:extLst>
          </a:blip>
          <a:stretch>
            <a:fillRect/>
          </a:stretch>
        </p:blipFill>
        <p:spPr>
          <a:xfrm>
            <a:off x="4921812" y="3676880"/>
            <a:ext cx="2515255" cy="1677655"/>
          </a:xfrm>
          <a:prstGeom prst="rect">
            <a:avLst/>
          </a:prstGeom>
        </p:spPr>
      </p:pic>
      <p:sp>
        <p:nvSpPr>
          <p:cNvPr id="6" name="Content Placeholder 2"/>
          <p:cNvSpPr>
            <a:spLocks noGrp="1"/>
          </p:cNvSpPr>
          <p:nvPr>
            <p:ph idx="1"/>
          </p:nvPr>
        </p:nvSpPr>
        <p:spPr>
          <a:xfrm>
            <a:off x="35496" y="116632"/>
            <a:ext cx="8229600" cy="4572000"/>
          </a:xfrm>
        </p:spPr>
        <p:txBody>
          <a:bodyPr>
            <a:normAutofit/>
          </a:bodyPr>
          <a:lstStyle/>
          <a:p>
            <a:r>
              <a:rPr lang="de-DE" sz="2000" dirty="0" smtClean="0"/>
              <a:t>Traditional Image: </a:t>
            </a:r>
          </a:p>
          <a:p>
            <a:pPr lvl="1"/>
            <a:r>
              <a:rPr lang="de-DE" sz="1800" dirty="0" smtClean="0"/>
              <a:t>Linear Progress</a:t>
            </a:r>
          </a:p>
          <a:p>
            <a:pPr lvl="1"/>
            <a:r>
              <a:rPr lang="de-DE" sz="1800" dirty="0" smtClean="0"/>
              <a:t>„</a:t>
            </a:r>
            <a:r>
              <a:rPr lang="de-DE" sz="1800" dirty="0" err="1" smtClean="0"/>
              <a:t>degrees</a:t>
            </a:r>
            <a:r>
              <a:rPr lang="de-DE" sz="1800" dirty="0" smtClean="0"/>
              <a:t> </a:t>
            </a:r>
            <a:r>
              <a:rPr lang="de-DE" sz="1800" dirty="0" err="1" smtClean="0"/>
              <a:t>of</a:t>
            </a:r>
            <a:r>
              <a:rPr lang="de-DE" sz="1800" dirty="0" smtClean="0"/>
              <a:t> </a:t>
            </a:r>
            <a:r>
              <a:rPr lang="de-DE" sz="1800" dirty="0" err="1" smtClean="0"/>
              <a:t>Romanisation</a:t>
            </a:r>
            <a:r>
              <a:rPr lang="de-DE" sz="1800" dirty="0" smtClean="0"/>
              <a:t> “</a:t>
            </a:r>
            <a:endParaRPr lang="en-GB" sz="1800" dirty="0"/>
          </a:p>
        </p:txBody>
      </p:sp>
      <p:graphicFrame>
        <p:nvGraphicFramePr>
          <p:cNvPr id="7" name="Chart 6"/>
          <p:cNvGraphicFramePr/>
          <p:nvPr>
            <p:extLst>
              <p:ext uri="{D42A27DB-BD31-4B8C-83A1-F6EECF244321}">
                <p14:modId xmlns:p14="http://schemas.microsoft.com/office/powerpoint/2010/main" xmlns="" val="1442472961"/>
              </p:ext>
            </p:extLst>
          </p:nvPr>
        </p:nvGraphicFramePr>
        <p:xfrm>
          <a:off x="3150096" y="1714500"/>
          <a:ext cx="6876256" cy="6309320"/>
        </p:xfrm>
        <a:graphic>
          <a:graphicData uri="http://schemas.openxmlformats.org/drawingml/2006/chart">
            <c:chart xmlns:c="http://schemas.openxmlformats.org/drawingml/2006/chart" xmlns:r="http://schemas.openxmlformats.org/officeDocument/2006/relationships" r:id="rId6"/>
          </a:graphicData>
        </a:graphic>
      </p:graphicFrame>
      <p:sp>
        <p:nvSpPr>
          <p:cNvPr id="8" name="TextBox 7"/>
          <p:cNvSpPr txBox="1"/>
          <p:nvPr/>
        </p:nvSpPr>
        <p:spPr>
          <a:xfrm>
            <a:off x="2339752" y="6211669"/>
            <a:ext cx="1872208" cy="646331"/>
          </a:xfrm>
          <a:prstGeom prst="rect">
            <a:avLst/>
          </a:prstGeom>
          <a:noFill/>
        </p:spPr>
        <p:txBody>
          <a:bodyPr wrap="square" rtlCol="0">
            <a:spAutoFit/>
          </a:bodyPr>
          <a:lstStyle/>
          <a:p>
            <a:r>
              <a:rPr lang="en-GB" b="1" dirty="0" smtClean="0">
                <a:solidFill>
                  <a:schemeClr val="accent2">
                    <a:lumMod val="20000"/>
                    <a:lumOff val="80000"/>
                  </a:schemeClr>
                </a:solidFill>
                <a:effectLst>
                  <a:outerShdw blurRad="38100" dist="38100" dir="2700000" algn="tl">
                    <a:srgbClr val="000000">
                      <a:alpha val="43137"/>
                    </a:srgbClr>
                  </a:outerShdw>
                </a:effectLst>
              </a:rPr>
              <a:t>indigenous</a:t>
            </a:r>
            <a:br>
              <a:rPr lang="en-GB" b="1" dirty="0" smtClean="0">
                <a:solidFill>
                  <a:schemeClr val="accent2">
                    <a:lumMod val="20000"/>
                    <a:lumOff val="80000"/>
                  </a:schemeClr>
                </a:solidFill>
                <a:effectLst>
                  <a:outerShdw blurRad="38100" dist="38100" dir="2700000" algn="tl">
                    <a:srgbClr val="000000">
                      <a:alpha val="43137"/>
                    </a:srgbClr>
                  </a:outerShdw>
                </a:effectLst>
              </a:rPr>
            </a:br>
            <a:r>
              <a:rPr lang="en-GB" b="1" dirty="0" smtClean="0">
                <a:solidFill>
                  <a:schemeClr val="accent2">
                    <a:lumMod val="20000"/>
                    <a:lumOff val="80000"/>
                  </a:schemeClr>
                </a:solidFill>
                <a:effectLst>
                  <a:outerShdw blurRad="38100" dist="38100" dir="2700000" algn="tl">
                    <a:srgbClr val="000000">
                      <a:alpha val="43137"/>
                    </a:srgbClr>
                  </a:outerShdw>
                </a:effectLst>
              </a:rPr>
              <a:t>“barbarians”</a:t>
            </a:r>
            <a:endParaRPr lang="en-GB" b="1" dirty="0">
              <a:solidFill>
                <a:schemeClr val="accent2">
                  <a:lumMod val="20000"/>
                  <a:lumOff val="80000"/>
                </a:schemeClr>
              </a:solidFill>
              <a:effectLst>
                <a:outerShdw blurRad="38100" dist="38100" dir="2700000" algn="tl">
                  <a:srgbClr val="000000">
                    <a:alpha val="43137"/>
                  </a:srgbClr>
                </a:outerShdw>
              </a:effectLst>
            </a:endParaRPr>
          </a:p>
        </p:txBody>
      </p:sp>
      <p:cxnSp>
        <p:nvCxnSpPr>
          <p:cNvPr id="9" name="Straight Arrow Connector 8"/>
          <p:cNvCxnSpPr/>
          <p:nvPr/>
        </p:nvCxnSpPr>
        <p:spPr>
          <a:xfrm flipV="1">
            <a:off x="3059832" y="6021288"/>
            <a:ext cx="864096" cy="190381"/>
          </a:xfrm>
          <a:prstGeom prst="straightConnector1">
            <a:avLst/>
          </a:prstGeom>
          <a:ln w="63500">
            <a:tailEnd type="arrow"/>
          </a:ln>
        </p:spPr>
        <p:style>
          <a:lnRef idx="1">
            <a:schemeClr val="accent1"/>
          </a:lnRef>
          <a:fillRef idx="0">
            <a:schemeClr val="accent1"/>
          </a:fillRef>
          <a:effectRef idx="0">
            <a:schemeClr val="accent1"/>
          </a:effectRef>
          <a:fontRef idx="minor">
            <a:schemeClr val="tx1"/>
          </a:fontRef>
        </p:style>
      </p:cxnSp>
      <p:sp>
        <p:nvSpPr>
          <p:cNvPr id="10" name="TextBox 9"/>
          <p:cNvSpPr txBox="1"/>
          <p:nvPr/>
        </p:nvSpPr>
        <p:spPr>
          <a:xfrm>
            <a:off x="3707904" y="3818146"/>
            <a:ext cx="1872208" cy="646331"/>
          </a:xfrm>
          <a:prstGeom prst="rect">
            <a:avLst/>
          </a:prstGeom>
          <a:noFill/>
        </p:spPr>
        <p:txBody>
          <a:bodyPr wrap="square" rtlCol="0">
            <a:spAutoFit/>
          </a:bodyPr>
          <a:lstStyle/>
          <a:p>
            <a:pPr algn="ctr"/>
            <a:r>
              <a:rPr lang="en-GB" b="1" dirty="0" smtClean="0">
                <a:solidFill>
                  <a:schemeClr val="accent2">
                    <a:lumMod val="60000"/>
                    <a:lumOff val="40000"/>
                  </a:schemeClr>
                </a:solidFill>
                <a:effectLst>
                  <a:outerShdw blurRad="38100" dist="38100" dir="2700000" algn="tl">
                    <a:srgbClr val="000000">
                      <a:alpha val="43137"/>
                    </a:srgbClr>
                  </a:outerShdw>
                </a:effectLst>
              </a:rPr>
              <a:t>“Romanisation push”</a:t>
            </a:r>
            <a:endParaRPr lang="en-GB" b="1" dirty="0">
              <a:solidFill>
                <a:schemeClr val="accent2">
                  <a:lumMod val="60000"/>
                  <a:lumOff val="40000"/>
                </a:schemeClr>
              </a:solidFill>
              <a:effectLst>
                <a:outerShdw blurRad="38100" dist="38100" dir="2700000" algn="tl">
                  <a:srgbClr val="000000">
                    <a:alpha val="43137"/>
                  </a:srgbClr>
                </a:outerShdw>
              </a:effectLst>
            </a:endParaRPr>
          </a:p>
        </p:txBody>
      </p:sp>
      <p:sp>
        <p:nvSpPr>
          <p:cNvPr id="11" name="TextBox 10"/>
          <p:cNvSpPr txBox="1"/>
          <p:nvPr/>
        </p:nvSpPr>
        <p:spPr>
          <a:xfrm>
            <a:off x="3707904" y="6196379"/>
            <a:ext cx="1196427" cy="523220"/>
          </a:xfrm>
          <a:prstGeom prst="rect">
            <a:avLst/>
          </a:prstGeom>
          <a:noFill/>
        </p:spPr>
        <p:txBody>
          <a:bodyPr wrap="square" rtlCol="0">
            <a:spAutoFit/>
          </a:bodyPr>
          <a:lstStyle/>
          <a:p>
            <a:r>
              <a:rPr lang="en-GB" sz="1400" dirty="0" smtClean="0">
                <a:solidFill>
                  <a:schemeClr val="accent2">
                    <a:lumMod val="20000"/>
                    <a:lumOff val="80000"/>
                  </a:schemeClr>
                </a:solidFill>
              </a:rPr>
              <a:t>before</a:t>
            </a:r>
            <a:br>
              <a:rPr lang="en-GB" sz="1400" dirty="0" smtClean="0">
                <a:solidFill>
                  <a:schemeClr val="accent2">
                    <a:lumMod val="20000"/>
                    <a:lumOff val="80000"/>
                  </a:schemeClr>
                </a:solidFill>
              </a:rPr>
            </a:br>
            <a:r>
              <a:rPr lang="en-GB" sz="1400" dirty="0" smtClean="0">
                <a:solidFill>
                  <a:schemeClr val="accent2">
                    <a:lumMod val="20000"/>
                    <a:lumOff val="80000"/>
                  </a:schemeClr>
                </a:solidFill>
              </a:rPr>
              <a:t>conquest</a:t>
            </a:r>
            <a:endParaRPr lang="en-GB" sz="1400" dirty="0">
              <a:solidFill>
                <a:schemeClr val="accent2">
                  <a:lumMod val="20000"/>
                  <a:lumOff val="80000"/>
                </a:schemeClr>
              </a:solidFill>
            </a:endParaRPr>
          </a:p>
        </p:txBody>
      </p:sp>
      <p:sp>
        <p:nvSpPr>
          <p:cNvPr id="12" name="TextBox 11"/>
          <p:cNvSpPr txBox="1"/>
          <p:nvPr/>
        </p:nvSpPr>
        <p:spPr>
          <a:xfrm>
            <a:off x="4887741" y="6329015"/>
            <a:ext cx="1196427" cy="307777"/>
          </a:xfrm>
          <a:prstGeom prst="rect">
            <a:avLst/>
          </a:prstGeom>
          <a:noFill/>
        </p:spPr>
        <p:txBody>
          <a:bodyPr wrap="square" rtlCol="0">
            <a:spAutoFit/>
          </a:bodyPr>
          <a:lstStyle/>
          <a:p>
            <a:r>
              <a:rPr lang="en-GB" sz="1400" dirty="0" smtClean="0">
                <a:solidFill>
                  <a:schemeClr val="accent1">
                    <a:lumMod val="20000"/>
                    <a:lumOff val="80000"/>
                  </a:schemeClr>
                </a:solidFill>
              </a:rPr>
              <a:t>Augustus</a:t>
            </a:r>
            <a:endParaRPr lang="en-GB" sz="1400" dirty="0">
              <a:solidFill>
                <a:schemeClr val="accent1">
                  <a:lumMod val="20000"/>
                  <a:lumOff val="80000"/>
                </a:schemeClr>
              </a:solidFill>
            </a:endParaRPr>
          </a:p>
        </p:txBody>
      </p:sp>
      <p:pic>
        <p:nvPicPr>
          <p:cNvPr id="14" name="Picture 13"/>
          <p:cNvPicPr>
            <a:picLocks noChangeAspect="1"/>
          </p:cNvPicPr>
          <p:nvPr/>
        </p:nvPicPr>
        <p:blipFill>
          <a:blip r:embed="rId4" cstate="print">
            <a:extLst>
              <a:ext uri="{BEBA8EAE-BF5A-486C-A8C5-ECC9F3942E4B}">
                <a14:imgProps xmlns:a14="http://schemas.microsoft.com/office/drawing/2010/main" xmlns="">
                  <a14:imgLayer r:embed="rId5">
                    <a14:imgEffect>
                      <a14:backgroundRemoval t="10000" b="90000" l="10000" r="90000"/>
                    </a14:imgEffect>
                  </a14:imgLayer>
                </a14:imgProps>
              </a:ext>
              <a:ext uri="{28A0092B-C50C-407E-A947-70E740481C1C}">
                <a14:useLocalDpi xmlns:a14="http://schemas.microsoft.com/office/drawing/2010/main" xmlns="" val="0"/>
              </a:ext>
            </a:extLst>
          </a:blip>
          <a:stretch>
            <a:fillRect/>
          </a:stretch>
        </p:blipFill>
        <p:spPr>
          <a:xfrm>
            <a:off x="4954003" y="3313219"/>
            <a:ext cx="2483064" cy="1656184"/>
          </a:xfrm>
          <a:prstGeom prst="rect">
            <a:avLst/>
          </a:prstGeom>
        </p:spPr>
      </p:pic>
      <p:pic>
        <p:nvPicPr>
          <p:cNvPr id="15" name="Picture 14"/>
          <p:cNvPicPr>
            <a:picLocks noChangeAspect="1"/>
          </p:cNvPicPr>
          <p:nvPr/>
        </p:nvPicPr>
        <p:blipFill>
          <a:blip r:embed="rId7" cstate="print">
            <a:extLst>
              <a:ext uri="{BEBA8EAE-BF5A-486C-A8C5-ECC9F3942E4B}">
                <a14:imgProps xmlns:a14="http://schemas.microsoft.com/office/drawing/2010/main" xmlns="">
                  <a14:imgLayer r:embed="rId8">
                    <a14:imgEffect>
                      <a14:backgroundRemoval t="10000" b="90000" l="10000" r="90000"/>
                    </a14:imgEffect>
                  </a14:imgLayer>
                </a14:imgProps>
              </a:ext>
              <a:ext uri="{28A0092B-C50C-407E-A947-70E740481C1C}">
                <a14:useLocalDpi xmlns:a14="http://schemas.microsoft.com/office/drawing/2010/main" xmlns="" val="0"/>
              </a:ext>
            </a:extLst>
          </a:blip>
          <a:stretch>
            <a:fillRect/>
          </a:stretch>
        </p:blipFill>
        <p:spPr>
          <a:xfrm>
            <a:off x="4968460" y="2824369"/>
            <a:ext cx="2556284" cy="1705021"/>
          </a:xfrm>
          <a:prstGeom prst="rect">
            <a:avLst/>
          </a:prstGeom>
        </p:spPr>
      </p:pic>
      <p:cxnSp>
        <p:nvCxnSpPr>
          <p:cNvPr id="16" name="Straight Arrow Connector 15"/>
          <p:cNvCxnSpPr/>
          <p:nvPr/>
        </p:nvCxnSpPr>
        <p:spPr>
          <a:xfrm>
            <a:off x="4796052" y="4454783"/>
            <a:ext cx="612335" cy="1152128"/>
          </a:xfrm>
          <a:prstGeom prst="straightConnector1">
            <a:avLst/>
          </a:prstGeom>
          <a:ln w="63500">
            <a:tailEnd type="arrow"/>
          </a:ln>
        </p:spPr>
        <p:style>
          <a:lnRef idx="1">
            <a:schemeClr val="accent1"/>
          </a:lnRef>
          <a:fillRef idx="0">
            <a:schemeClr val="accent1"/>
          </a:fillRef>
          <a:effectRef idx="0">
            <a:schemeClr val="accent1"/>
          </a:effectRef>
          <a:fontRef idx="minor">
            <a:schemeClr val="tx1"/>
          </a:fontRef>
        </p:style>
      </p:cxnSp>
      <p:pic>
        <p:nvPicPr>
          <p:cNvPr id="17" name="Picture 16"/>
          <p:cNvPicPr>
            <a:picLocks noChangeAspect="1"/>
          </p:cNvPicPr>
          <p:nvPr/>
        </p:nvPicPr>
        <p:blipFill>
          <a:blip r:embed="rId7" cstate="print">
            <a:extLst>
              <a:ext uri="{BEBA8EAE-BF5A-486C-A8C5-ECC9F3942E4B}">
                <a14:imgProps xmlns:a14="http://schemas.microsoft.com/office/drawing/2010/main" xmlns="">
                  <a14:imgLayer r:embed="rId8">
                    <a14:imgEffect>
                      <a14:backgroundRemoval t="10000" b="90000" l="10000" r="90000"/>
                    </a14:imgEffect>
                  </a14:imgLayer>
                </a14:imgProps>
              </a:ext>
              <a:ext uri="{28A0092B-C50C-407E-A947-70E740481C1C}">
                <a14:useLocalDpi xmlns:a14="http://schemas.microsoft.com/office/drawing/2010/main" xmlns="" val="0"/>
              </a:ext>
            </a:extLst>
          </a:blip>
          <a:stretch>
            <a:fillRect/>
          </a:stretch>
        </p:blipFill>
        <p:spPr>
          <a:xfrm>
            <a:off x="4968044" y="2444059"/>
            <a:ext cx="2556284" cy="1705021"/>
          </a:xfrm>
          <a:prstGeom prst="rect">
            <a:avLst/>
          </a:prstGeom>
        </p:spPr>
      </p:pic>
      <p:sp>
        <p:nvSpPr>
          <p:cNvPr id="20" name="TextBox 19"/>
          <p:cNvSpPr txBox="1"/>
          <p:nvPr/>
        </p:nvSpPr>
        <p:spPr>
          <a:xfrm>
            <a:off x="5652120" y="27446"/>
            <a:ext cx="3456384" cy="646331"/>
          </a:xfrm>
          <a:prstGeom prst="rect">
            <a:avLst/>
          </a:prstGeom>
          <a:solidFill>
            <a:schemeClr val="accent2"/>
          </a:solidFill>
        </p:spPr>
        <p:txBody>
          <a:bodyPr wrap="square" rtlCol="0">
            <a:spAutoFit/>
          </a:bodyPr>
          <a:lstStyle/>
          <a:p>
            <a:r>
              <a:rPr lang="de-DE" dirty="0" smtClean="0"/>
              <a:t/>
            </a:r>
            <a:br>
              <a:rPr lang="de-DE" dirty="0" smtClean="0"/>
            </a:br>
            <a:r>
              <a:rPr lang="de-DE" dirty="0" smtClean="0"/>
              <a:t>„Progressive </a:t>
            </a:r>
            <a:r>
              <a:rPr lang="de-DE" dirty="0" err="1" smtClean="0"/>
              <a:t>Romanisation</a:t>
            </a:r>
            <a:r>
              <a:rPr lang="de-DE" dirty="0" smtClean="0"/>
              <a:t>“</a:t>
            </a:r>
            <a:endParaRPr lang="en-GB" dirty="0"/>
          </a:p>
        </p:txBody>
      </p:sp>
      <p:sp>
        <p:nvSpPr>
          <p:cNvPr id="18" name="TextBox 20"/>
          <p:cNvSpPr txBox="1"/>
          <p:nvPr/>
        </p:nvSpPr>
        <p:spPr>
          <a:xfrm>
            <a:off x="7288912" y="6509734"/>
            <a:ext cx="1603568" cy="307777"/>
          </a:xfrm>
          <a:prstGeom prst="rect">
            <a:avLst/>
          </a:prstGeom>
          <a:noFill/>
        </p:spPr>
        <p:txBody>
          <a:bodyPr wrap="square" rtlCol="0">
            <a:spAutoFit/>
          </a:bodyPr>
          <a:lstStyle/>
          <a:p>
            <a:r>
              <a:rPr lang="en-GB" sz="1400" dirty="0" smtClean="0">
                <a:solidFill>
                  <a:schemeClr val="accent2">
                    <a:lumMod val="20000"/>
                    <a:lumOff val="80000"/>
                  </a:schemeClr>
                </a:solidFill>
              </a:rPr>
              <a:t>A.D. 100 – 250</a:t>
            </a:r>
            <a:endParaRPr lang="en-GB" sz="1400" dirty="0">
              <a:solidFill>
                <a:schemeClr val="accent2">
                  <a:lumMod val="20000"/>
                  <a:lumOff val="80000"/>
                </a:schemeClr>
              </a:solidFill>
            </a:endParaRPr>
          </a:p>
        </p:txBody>
      </p:sp>
    </p:spTree>
    <p:extLst>
      <p:ext uri="{BB962C8B-B14F-4D97-AF65-F5344CB8AC3E}">
        <p14:creationId xmlns:p14="http://schemas.microsoft.com/office/powerpoint/2010/main" xmlns="" val="3689367285"/>
      </p:ext>
    </p:extLst>
  </p:cSld>
  <p:clrMapOvr>
    <a:masterClrMapping/>
  </p:clrMapOvr>
  <p:transition spd="slow" advClick="0" advTm="6000">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xit" presetSubtype="0" fill="hold" nodeType="afterEffect">
                                  <p:stCondLst>
                                    <p:cond delay="0"/>
                                  </p:stCondLst>
                                  <p:childTnLst>
                                    <p:animEffect transition="out" filter="fade">
                                      <p:cBhvr>
                                        <p:cTn id="6" dur="1000"/>
                                        <p:tgtEl>
                                          <p:spTgt spid="17"/>
                                        </p:tgtEl>
                                      </p:cBhvr>
                                    </p:animEffect>
                                    <p:anim calcmode="lin" valueType="num">
                                      <p:cBhvr>
                                        <p:cTn id="7" dur="1000"/>
                                        <p:tgtEl>
                                          <p:spTgt spid="17"/>
                                        </p:tgtEl>
                                        <p:attrNameLst>
                                          <p:attrName>ppt_x</p:attrName>
                                        </p:attrNameLst>
                                      </p:cBhvr>
                                      <p:tavLst>
                                        <p:tav tm="0">
                                          <p:val>
                                            <p:strVal val="ppt_x"/>
                                          </p:val>
                                        </p:tav>
                                        <p:tav tm="100000">
                                          <p:val>
                                            <p:strVal val="ppt_x"/>
                                          </p:val>
                                        </p:tav>
                                      </p:tavLst>
                                    </p:anim>
                                    <p:anim calcmode="lin" valueType="num">
                                      <p:cBhvr>
                                        <p:cTn id="8" dur="1000"/>
                                        <p:tgtEl>
                                          <p:spTgt spid="17"/>
                                        </p:tgtEl>
                                        <p:attrNameLst>
                                          <p:attrName>ppt_y</p:attrName>
                                        </p:attrNameLst>
                                      </p:cBhvr>
                                      <p:tavLst>
                                        <p:tav tm="0">
                                          <p:val>
                                            <p:strVal val="ppt_y"/>
                                          </p:val>
                                        </p:tav>
                                        <p:tav tm="100000">
                                          <p:val>
                                            <p:strVal val="ppt_y+.1"/>
                                          </p:val>
                                        </p:tav>
                                      </p:tavLst>
                                    </p:anim>
                                    <p:set>
                                      <p:cBhvr>
                                        <p:cTn id="9" dur="1" fill="hold">
                                          <p:stCondLst>
                                            <p:cond delay="999"/>
                                          </p:stCondLst>
                                        </p:cTn>
                                        <p:tgtEl>
                                          <p:spTgt spid="17"/>
                                        </p:tgtEl>
                                        <p:attrNameLst>
                                          <p:attrName>style.visibility</p:attrName>
                                        </p:attrNameLst>
                                      </p:cBhvr>
                                      <p:to>
                                        <p:strVal val="hidden"/>
                                      </p:to>
                                    </p:set>
                                  </p:childTnLst>
                                </p:cTn>
                              </p:par>
                            </p:childTnLst>
                          </p:cTn>
                        </p:par>
                        <p:par>
                          <p:cTn id="10" fill="hold">
                            <p:stCondLst>
                              <p:cond delay="1000"/>
                            </p:stCondLst>
                            <p:childTnLst>
                              <p:par>
                                <p:cTn id="11" presetID="42" presetClass="exit" presetSubtype="0" fill="hold" nodeType="afterEffect">
                                  <p:stCondLst>
                                    <p:cond delay="0"/>
                                  </p:stCondLst>
                                  <p:childTnLst>
                                    <p:animEffect transition="out" filter="fade">
                                      <p:cBhvr>
                                        <p:cTn id="12" dur="1000"/>
                                        <p:tgtEl>
                                          <p:spTgt spid="15"/>
                                        </p:tgtEl>
                                      </p:cBhvr>
                                    </p:animEffect>
                                    <p:anim calcmode="lin" valueType="num">
                                      <p:cBhvr>
                                        <p:cTn id="13" dur="1000"/>
                                        <p:tgtEl>
                                          <p:spTgt spid="15"/>
                                        </p:tgtEl>
                                        <p:attrNameLst>
                                          <p:attrName>ppt_x</p:attrName>
                                        </p:attrNameLst>
                                      </p:cBhvr>
                                      <p:tavLst>
                                        <p:tav tm="0">
                                          <p:val>
                                            <p:strVal val="ppt_x"/>
                                          </p:val>
                                        </p:tav>
                                        <p:tav tm="100000">
                                          <p:val>
                                            <p:strVal val="ppt_x"/>
                                          </p:val>
                                        </p:tav>
                                      </p:tavLst>
                                    </p:anim>
                                    <p:anim calcmode="lin" valueType="num">
                                      <p:cBhvr>
                                        <p:cTn id="14" dur="1000"/>
                                        <p:tgtEl>
                                          <p:spTgt spid="15"/>
                                        </p:tgtEl>
                                        <p:attrNameLst>
                                          <p:attrName>ppt_y</p:attrName>
                                        </p:attrNameLst>
                                      </p:cBhvr>
                                      <p:tavLst>
                                        <p:tav tm="0">
                                          <p:val>
                                            <p:strVal val="ppt_y"/>
                                          </p:val>
                                        </p:tav>
                                        <p:tav tm="100000">
                                          <p:val>
                                            <p:strVal val="ppt_y+.1"/>
                                          </p:val>
                                        </p:tav>
                                      </p:tavLst>
                                    </p:anim>
                                    <p:set>
                                      <p:cBhvr>
                                        <p:cTn id="15" dur="1" fill="hold">
                                          <p:stCondLst>
                                            <p:cond delay="999"/>
                                          </p:stCondLst>
                                        </p:cTn>
                                        <p:tgtEl>
                                          <p:spTgt spid="15"/>
                                        </p:tgtEl>
                                        <p:attrNameLst>
                                          <p:attrName>style.visibility</p:attrName>
                                        </p:attrNameLst>
                                      </p:cBhvr>
                                      <p:to>
                                        <p:strVal val="hidden"/>
                                      </p:to>
                                    </p:set>
                                  </p:childTnLst>
                                </p:cTn>
                              </p:par>
                            </p:childTnLst>
                          </p:cTn>
                        </p:par>
                        <p:par>
                          <p:cTn id="16" fill="hold">
                            <p:stCondLst>
                              <p:cond delay="2000"/>
                            </p:stCondLst>
                            <p:childTnLst>
                              <p:par>
                                <p:cTn id="17" presetID="42" presetClass="exit" presetSubtype="0" fill="hold" nodeType="afterEffect">
                                  <p:stCondLst>
                                    <p:cond delay="0"/>
                                  </p:stCondLst>
                                  <p:childTnLst>
                                    <p:animEffect transition="out" filter="fade">
                                      <p:cBhvr>
                                        <p:cTn id="18" dur="1000"/>
                                        <p:tgtEl>
                                          <p:spTgt spid="14"/>
                                        </p:tgtEl>
                                      </p:cBhvr>
                                    </p:animEffect>
                                    <p:anim calcmode="lin" valueType="num">
                                      <p:cBhvr>
                                        <p:cTn id="19" dur="1000"/>
                                        <p:tgtEl>
                                          <p:spTgt spid="14"/>
                                        </p:tgtEl>
                                        <p:attrNameLst>
                                          <p:attrName>ppt_x</p:attrName>
                                        </p:attrNameLst>
                                      </p:cBhvr>
                                      <p:tavLst>
                                        <p:tav tm="0">
                                          <p:val>
                                            <p:strVal val="ppt_x"/>
                                          </p:val>
                                        </p:tav>
                                        <p:tav tm="100000">
                                          <p:val>
                                            <p:strVal val="ppt_x"/>
                                          </p:val>
                                        </p:tav>
                                      </p:tavLst>
                                    </p:anim>
                                    <p:anim calcmode="lin" valueType="num">
                                      <p:cBhvr>
                                        <p:cTn id="20" dur="1000"/>
                                        <p:tgtEl>
                                          <p:spTgt spid="14"/>
                                        </p:tgtEl>
                                        <p:attrNameLst>
                                          <p:attrName>ppt_y</p:attrName>
                                        </p:attrNameLst>
                                      </p:cBhvr>
                                      <p:tavLst>
                                        <p:tav tm="0">
                                          <p:val>
                                            <p:strVal val="ppt_y"/>
                                          </p:val>
                                        </p:tav>
                                        <p:tav tm="100000">
                                          <p:val>
                                            <p:strVal val="ppt_y+.1"/>
                                          </p:val>
                                        </p:tav>
                                      </p:tavLst>
                                    </p:anim>
                                    <p:set>
                                      <p:cBhvr>
                                        <p:cTn id="21" dur="1" fill="hold">
                                          <p:stCondLst>
                                            <p:cond delay="999"/>
                                          </p:stCondLst>
                                        </p:cTn>
                                        <p:tgtEl>
                                          <p:spTgt spid="14"/>
                                        </p:tgtEl>
                                        <p:attrNameLst>
                                          <p:attrName>style.visibility</p:attrName>
                                        </p:attrNameLst>
                                      </p:cBhvr>
                                      <p:to>
                                        <p:strVal val="hidden"/>
                                      </p:to>
                                    </p:set>
                                  </p:childTnLst>
                                </p:cTn>
                              </p:par>
                            </p:childTnLst>
                          </p:cTn>
                        </p:par>
                        <p:par>
                          <p:cTn id="22" fill="hold">
                            <p:stCondLst>
                              <p:cond delay="3000"/>
                            </p:stCondLst>
                            <p:childTnLst>
                              <p:par>
                                <p:cTn id="23" presetID="42" presetClass="exit" presetSubtype="0" fill="hold" nodeType="afterEffect">
                                  <p:stCondLst>
                                    <p:cond delay="0"/>
                                  </p:stCondLst>
                                  <p:childTnLst>
                                    <p:animEffect transition="out" filter="fade">
                                      <p:cBhvr>
                                        <p:cTn id="24" dur="1000"/>
                                        <p:tgtEl>
                                          <p:spTgt spid="4"/>
                                        </p:tgtEl>
                                      </p:cBhvr>
                                    </p:animEffect>
                                    <p:anim calcmode="lin" valueType="num">
                                      <p:cBhvr>
                                        <p:cTn id="25" dur="1000"/>
                                        <p:tgtEl>
                                          <p:spTgt spid="4"/>
                                        </p:tgtEl>
                                        <p:attrNameLst>
                                          <p:attrName>ppt_x</p:attrName>
                                        </p:attrNameLst>
                                      </p:cBhvr>
                                      <p:tavLst>
                                        <p:tav tm="0">
                                          <p:val>
                                            <p:strVal val="ppt_x"/>
                                          </p:val>
                                        </p:tav>
                                        <p:tav tm="100000">
                                          <p:val>
                                            <p:strVal val="ppt_x"/>
                                          </p:val>
                                        </p:tav>
                                      </p:tavLst>
                                    </p:anim>
                                    <p:anim calcmode="lin" valueType="num">
                                      <p:cBhvr>
                                        <p:cTn id="26" dur="1000"/>
                                        <p:tgtEl>
                                          <p:spTgt spid="4"/>
                                        </p:tgtEl>
                                        <p:attrNameLst>
                                          <p:attrName>ppt_y</p:attrName>
                                        </p:attrNameLst>
                                      </p:cBhvr>
                                      <p:tavLst>
                                        <p:tav tm="0">
                                          <p:val>
                                            <p:strVal val="ppt_y"/>
                                          </p:val>
                                        </p:tav>
                                        <p:tav tm="100000">
                                          <p:val>
                                            <p:strVal val="ppt_y+.1"/>
                                          </p:val>
                                        </p:tav>
                                      </p:tavLst>
                                    </p:anim>
                                    <p:set>
                                      <p:cBhvr>
                                        <p:cTn id="27" dur="1" fill="hold">
                                          <p:stCondLst>
                                            <p:cond delay="999"/>
                                          </p:stCondLst>
                                        </p:cTn>
                                        <p:tgtEl>
                                          <p:spTgt spid="4"/>
                                        </p:tgtEl>
                                        <p:attrNameLst>
                                          <p:attrName>style.visibility</p:attrName>
                                        </p:attrNameLst>
                                      </p:cBhvr>
                                      <p:to>
                                        <p:strVal val="hidden"/>
                                      </p:to>
                                    </p:set>
                                  </p:childTnLst>
                                </p:cTn>
                              </p:par>
                            </p:childTnLst>
                          </p:cTn>
                        </p:par>
                        <p:par>
                          <p:cTn id="28" fill="hold">
                            <p:stCondLst>
                              <p:cond delay="4000"/>
                            </p:stCondLst>
                            <p:childTnLst>
                              <p:par>
                                <p:cTn id="29" presetID="42" presetClass="entr" presetSubtype="0" fill="hold" nodeType="afterEffect">
                                  <p:stCondLst>
                                    <p:cond delay="0"/>
                                  </p:stCondLst>
                                  <p:childTnLst>
                                    <p:set>
                                      <p:cBhvr>
                                        <p:cTn id="30" dur="1" fill="hold">
                                          <p:stCondLst>
                                            <p:cond delay="0"/>
                                          </p:stCondLst>
                                        </p:cTn>
                                        <p:tgtEl>
                                          <p:spTgt spid="19"/>
                                        </p:tgtEl>
                                        <p:attrNameLst>
                                          <p:attrName>style.visibility</p:attrName>
                                        </p:attrNameLst>
                                      </p:cBhvr>
                                      <p:to>
                                        <p:strVal val="visible"/>
                                      </p:to>
                                    </p:set>
                                    <p:animEffect transition="in" filter="fade">
                                      <p:cBhvr>
                                        <p:cTn id="31" dur="1000"/>
                                        <p:tgtEl>
                                          <p:spTgt spid="19"/>
                                        </p:tgtEl>
                                      </p:cBhvr>
                                    </p:animEffect>
                                    <p:anim calcmode="lin" valueType="num">
                                      <p:cBhvr>
                                        <p:cTn id="32" dur="1000" fill="hold"/>
                                        <p:tgtEl>
                                          <p:spTgt spid="19"/>
                                        </p:tgtEl>
                                        <p:attrNameLst>
                                          <p:attrName>ppt_x</p:attrName>
                                        </p:attrNameLst>
                                      </p:cBhvr>
                                      <p:tavLst>
                                        <p:tav tm="0">
                                          <p:val>
                                            <p:strVal val="#ppt_x"/>
                                          </p:val>
                                        </p:tav>
                                        <p:tav tm="100000">
                                          <p:val>
                                            <p:strVal val="#ppt_x"/>
                                          </p:val>
                                        </p:tav>
                                      </p:tavLst>
                                    </p:anim>
                                    <p:anim calcmode="lin" valueType="num">
                                      <p:cBhvr>
                                        <p:cTn id="33" dur="1000" fill="hold"/>
                                        <p:tgtEl>
                                          <p:spTgt spid="1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Picture 18"/>
          <p:cNvPicPr>
            <a:picLocks noChangeAspect="1"/>
          </p:cNvPicPr>
          <p:nvPr/>
        </p:nvPicPr>
        <p:blipFill rotWithShape="1">
          <a:blip r:embed="rId2" cstate="print">
            <a:extLst>
              <a:ext uri="{BEBA8EAE-BF5A-486C-A8C5-ECC9F3942E4B}">
                <a14:imgProps xmlns:a14="http://schemas.microsoft.com/office/drawing/2010/main" xmlns="">
                  <a14:imgLayer r:embed="rId3">
                    <a14:imgEffect>
                      <a14:backgroundRemoval t="10000" b="90000" l="10000" r="90000"/>
                    </a14:imgEffect>
                  </a14:imgLayer>
                </a14:imgProps>
              </a:ext>
              <a:ext uri="{28A0092B-C50C-407E-A947-70E740481C1C}">
                <a14:useLocalDpi xmlns:a14="http://schemas.microsoft.com/office/drawing/2010/main" xmlns="" val="0"/>
              </a:ext>
            </a:extLst>
          </a:blip>
          <a:srcRect l="13299" t="7146" r="22594" b="13779"/>
          <a:stretch/>
        </p:blipFill>
        <p:spPr>
          <a:xfrm>
            <a:off x="5004048" y="1542110"/>
            <a:ext cx="2354301" cy="4263154"/>
          </a:xfrm>
          <a:prstGeom prst="rect">
            <a:avLst/>
          </a:prstGeom>
        </p:spPr>
      </p:pic>
      <p:sp>
        <p:nvSpPr>
          <p:cNvPr id="5" name="Content Placeholder 2"/>
          <p:cNvSpPr>
            <a:spLocks noGrp="1"/>
          </p:cNvSpPr>
          <p:nvPr>
            <p:ph idx="1"/>
          </p:nvPr>
        </p:nvSpPr>
        <p:spPr>
          <a:xfrm>
            <a:off x="35496" y="116632"/>
            <a:ext cx="8229600" cy="4572000"/>
          </a:xfrm>
        </p:spPr>
        <p:txBody>
          <a:bodyPr>
            <a:normAutofit/>
          </a:bodyPr>
          <a:lstStyle/>
          <a:p>
            <a:r>
              <a:rPr lang="de-DE" sz="2000" dirty="0" smtClean="0"/>
              <a:t>Traditional Image: </a:t>
            </a:r>
          </a:p>
          <a:p>
            <a:pPr lvl="1"/>
            <a:r>
              <a:rPr lang="de-DE" sz="1800" dirty="0" smtClean="0"/>
              <a:t>Linear Progress</a:t>
            </a:r>
          </a:p>
          <a:p>
            <a:pPr lvl="1"/>
            <a:r>
              <a:rPr lang="de-DE" sz="1800" dirty="0" smtClean="0"/>
              <a:t>„</a:t>
            </a:r>
            <a:r>
              <a:rPr lang="de-DE" sz="1800" dirty="0" err="1" smtClean="0"/>
              <a:t>degrees</a:t>
            </a:r>
            <a:r>
              <a:rPr lang="de-DE" sz="1800" dirty="0" smtClean="0"/>
              <a:t> </a:t>
            </a:r>
            <a:r>
              <a:rPr lang="de-DE" sz="1800" dirty="0" err="1" smtClean="0"/>
              <a:t>of</a:t>
            </a:r>
            <a:r>
              <a:rPr lang="de-DE" sz="1800" dirty="0" smtClean="0"/>
              <a:t> </a:t>
            </a:r>
            <a:r>
              <a:rPr lang="de-DE" sz="1800" dirty="0" err="1" smtClean="0"/>
              <a:t>Romanisation</a:t>
            </a:r>
            <a:r>
              <a:rPr lang="de-DE" sz="1800" dirty="0" smtClean="0"/>
              <a:t> “</a:t>
            </a:r>
            <a:endParaRPr lang="en-GB" sz="1800" dirty="0"/>
          </a:p>
        </p:txBody>
      </p:sp>
      <p:graphicFrame>
        <p:nvGraphicFramePr>
          <p:cNvPr id="6" name="Chart 5"/>
          <p:cNvGraphicFramePr/>
          <p:nvPr>
            <p:extLst>
              <p:ext uri="{D42A27DB-BD31-4B8C-83A1-F6EECF244321}">
                <p14:modId xmlns:p14="http://schemas.microsoft.com/office/powerpoint/2010/main" xmlns="" val="401026030"/>
              </p:ext>
            </p:extLst>
          </p:nvPr>
        </p:nvGraphicFramePr>
        <p:xfrm>
          <a:off x="3150096" y="1714500"/>
          <a:ext cx="6876256" cy="6309320"/>
        </p:xfrm>
        <a:graphic>
          <a:graphicData uri="http://schemas.openxmlformats.org/drawingml/2006/chart">
            <c:chart xmlns:c="http://schemas.openxmlformats.org/drawingml/2006/chart" xmlns:r="http://schemas.openxmlformats.org/officeDocument/2006/relationships" r:id="rId4"/>
          </a:graphicData>
        </a:graphic>
      </p:graphicFrame>
      <p:sp>
        <p:nvSpPr>
          <p:cNvPr id="7" name="TextBox 6"/>
          <p:cNvSpPr txBox="1"/>
          <p:nvPr/>
        </p:nvSpPr>
        <p:spPr>
          <a:xfrm>
            <a:off x="2339752" y="6211669"/>
            <a:ext cx="1872208" cy="646331"/>
          </a:xfrm>
          <a:prstGeom prst="rect">
            <a:avLst/>
          </a:prstGeom>
          <a:noFill/>
        </p:spPr>
        <p:txBody>
          <a:bodyPr wrap="square" rtlCol="0">
            <a:spAutoFit/>
          </a:bodyPr>
          <a:lstStyle/>
          <a:p>
            <a:r>
              <a:rPr lang="en-GB" b="1" dirty="0" smtClean="0">
                <a:solidFill>
                  <a:schemeClr val="accent2">
                    <a:lumMod val="20000"/>
                    <a:lumOff val="80000"/>
                  </a:schemeClr>
                </a:solidFill>
                <a:effectLst>
                  <a:outerShdw blurRad="38100" dist="38100" dir="2700000" algn="tl">
                    <a:srgbClr val="000000">
                      <a:alpha val="43137"/>
                    </a:srgbClr>
                  </a:outerShdw>
                </a:effectLst>
              </a:rPr>
              <a:t>indigenous</a:t>
            </a:r>
            <a:br>
              <a:rPr lang="en-GB" b="1" dirty="0" smtClean="0">
                <a:solidFill>
                  <a:schemeClr val="accent2">
                    <a:lumMod val="20000"/>
                    <a:lumOff val="80000"/>
                  </a:schemeClr>
                </a:solidFill>
                <a:effectLst>
                  <a:outerShdw blurRad="38100" dist="38100" dir="2700000" algn="tl">
                    <a:srgbClr val="000000">
                      <a:alpha val="43137"/>
                    </a:srgbClr>
                  </a:outerShdw>
                </a:effectLst>
              </a:rPr>
            </a:br>
            <a:r>
              <a:rPr lang="en-GB" b="1" dirty="0" smtClean="0">
                <a:solidFill>
                  <a:schemeClr val="accent2">
                    <a:lumMod val="20000"/>
                    <a:lumOff val="80000"/>
                  </a:schemeClr>
                </a:solidFill>
                <a:effectLst>
                  <a:outerShdw blurRad="38100" dist="38100" dir="2700000" algn="tl">
                    <a:srgbClr val="000000">
                      <a:alpha val="43137"/>
                    </a:srgbClr>
                  </a:outerShdw>
                </a:effectLst>
              </a:rPr>
              <a:t>“barbarians”</a:t>
            </a:r>
            <a:endParaRPr lang="en-GB" b="1" dirty="0">
              <a:solidFill>
                <a:schemeClr val="accent2">
                  <a:lumMod val="20000"/>
                  <a:lumOff val="80000"/>
                </a:schemeClr>
              </a:solidFill>
              <a:effectLst>
                <a:outerShdw blurRad="38100" dist="38100" dir="2700000" algn="tl">
                  <a:srgbClr val="000000">
                    <a:alpha val="43137"/>
                  </a:srgbClr>
                </a:outerShdw>
              </a:effectLst>
            </a:endParaRPr>
          </a:p>
        </p:txBody>
      </p:sp>
      <p:cxnSp>
        <p:nvCxnSpPr>
          <p:cNvPr id="8" name="Straight Arrow Connector 7"/>
          <p:cNvCxnSpPr/>
          <p:nvPr/>
        </p:nvCxnSpPr>
        <p:spPr>
          <a:xfrm flipV="1">
            <a:off x="3059832" y="6021288"/>
            <a:ext cx="864096" cy="190381"/>
          </a:xfrm>
          <a:prstGeom prst="straightConnector1">
            <a:avLst/>
          </a:prstGeom>
          <a:ln w="63500">
            <a:tailEnd type="arrow"/>
          </a:ln>
        </p:spPr>
        <p:style>
          <a:lnRef idx="1">
            <a:schemeClr val="accent1"/>
          </a:lnRef>
          <a:fillRef idx="0">
            <a:schemeClr val="accent1"/>
          </a:fillRef>
          <a:effectRef idx="0">
            <a:schemeClr val="accent1"/>
          </a:effectRef>
          <a:fontRef idx="minor">
            <a:schemeClr val="tx1"/>
          </a:fontRef>
        </p:style>
      </p:cxnSp>
      <p:sp>
        <p:nvSpPr>
          <p:cNvPr id="9" name="TextBox 8"/>
          <p:cNvSpPr txBox="1"/>
          <p:nvPr/>
        </p:nvSpPr>
        <p:spPr>
          <a:xfrm>
            <a:off x="3707904" y="3818146"/>
            <a:ext cx="1872208" cy="646331"/>
          </a:xfrm>
          <a:prstGeom prst="rect">
            <a:avLst/>
          </a:prstGeom>
          <a:noFill/>
        </p:spPr>
        <p:txBody>
          <a:bodyPr wrap="square" rtlCol="0">
            <a:spAutoFit/>
          </a:bodyPr>
          <a:lstStyle/>
          <a:p>
            <a:pPr algn="ctr"/>
            <a:r>
              <a:rPr lang="en-GB" dirty="0" smtClean="0">
                <a:solidFill>
                  <a:schemeClr val="accent2">
                    <a:lumMod val="60000"/>
                    <a:lumOff val="40000"/>
                  </a:schemeClr>
                </a:solidFill>
                <a:effectLst>
                  <a:outerShdw blurRad="38100" dist="38100" dir="2700000" algn="tl">
                    <a:srgbClr val="000000">
                      <a:alpha val="43137"/>
                    </a:srgbClr>
                  </a:outerShdw>
                </a:effectLst>
              </a:rPr>
              <a:t>“Romanisation push”</a:t>
            </a:r>
            <a:endParaRPr lang="en-GB" dirty="0">
              <a:solidFill>
                <a:schemeClr val="accent2">
                  <a:lumMod val="60000"/>
                  <a:lumOff val="40000"/>
                </a:schemeClr>
              </a:solidFill>
              <a:effectLst>
                <a:outerShdw blurRad="38100" dist="38100" dir="2700000" algn="tl">
                  <a:srgbClr val="000000">
                    <a:alpha val="43137"/>
                  </a:srgbClr>
                </a:outerShdw>
              </a:effectLst>
            </a:endParaRPr>
          </a:p>
        </p:txBody>
      </p:sp>
      <p:cxnSp>
        <p:nvCxnSpPr>
          <p:cNvPr id="10" name="Straight Arrow Connector 9"/>
          <p:cNvCxnSpPr/>
          <p:nvPr/>
        </p:nvCxnSpPr>
        <p:spPr>
          <a:xfrm>
            <a:off x="4796052" y="4454783"/>
            <a:ext cx="612335" cy="1152128"/>
          </a:xfrm>
          <a:prstGeom prst="straightConnector1">
            <a:avLst/>
          </a:prstGeom>
          <a:ln w="63500">
            <a:tailEnd type="arrow"/>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a:off x="6084168" y="3728647"/>
            <a:ext cx="360040" cy="1140513"/>
          </a:xfrm>
          <a:prstGeom prst="straightConnector1">
            <a:avLst/>
          </a:prstGeom>
          <a:ln w="63500">
            <a:tailEnd type="arrow"/>
          </a:ln>
        </p:spPr>
        <p:style>
          <a:lnRef idx="1">
            <a:schemeClr val="accent1"/>
          </a:lnRef>
          <a:fillRef idx="0">
            <a:schemeClr val="accent1"/>
          </a:fillRef>
          <a:effectRef idx="0">
            <a:schemeClr val="accent1"/>
          </a:effectRef>
          <a:fontRef idx="minor">
            <a:schemeClr val="tx1"/>
          </a:fontRef>
        </p:style>
      </p:cxnSp>
      <p:sp>
        <p:nvSpPr>
          <p:cNvPr id="12" name="TextBox 11"/>
          <p:cNvSpPr txBox="1"/>
          <p:nvPr/>
        </p:nvSpPr>
        <p:spPr>
          <a:xfrm>
            <a:off x="4788024" y="2805317"/>
            <a:ext cx="2952328" cy="923330"/>
          </a:xfrm>
          <a:prstGeom prst="rect">
            <a:avLst/>
          </a:prstGeom>
          <a:noFill/>
        </p:spPr>
        <p:txBody>
          <a:bodyPr wrap="square" rtlCol="0">
            <a:spAutoFit/>
          </a:bodyPr>
          <a:lstStyle/>
          <a:p>
            <a:r>
              <a:rPr lang="en-GB" b="1" dirty="0" smtClean="0">
                <a:solidFill>
                  <a:schemeClr val="accent2">
                    <a:lumMod val="60000"/>
                    <a:lumOff val="40000"/>
                  </a:schemeClr>
                </a:solidFill>
                <a:effectLst>
                  <a:outerShdw blurRad="38100" dist="38100" dir="2700000" algn="tl">
                    <a:srgbClr val="000000">
                      <a:alpha val="43137"/>
                    </a:srgbClr>
                  </a:outerShdw>
                </a:effectLst>
              </a:rPr>
              <a:t>Incomplete</a:t>
            </a:r>
            <a:br>
              <a:rPr lang="en-GB" b="1" dirty="0" smtClean="0">
                <a:solidFill>
                  <a:schemeClr val="accent2">
                    <a:lumMod val="60000"/>
                    <a:lumOff val="40000"/>
                  </a:schemeClr>
                </a:solidFill>
                <a:effectLst>
                  <a:outerShdw blurRad="38100" dist="38100" dir="2700000" algn="tl">
                    <a:srgbClr val="000000">
                      <a:alpha val="43137"/>
                    </a:srgbClr>
                  </a:outerShdw>
                </a:effectLst>
              </a:rPr>
            </a:br>
            <a:r>
              <a:rPr lang="en-GB" b="1" dirty="0" smtClean="0">
                <a:solidFill>
                  <a:schemeClr val="accent2">
                    <a:lumMod val="60000"/>
                    <a:lumOff val="40000"/>
                  </a:schemeClr>
                </a:solidFill>
                <a:effectLst>
                  <a:outerShdw blurRad="38100" dist="38100" dir="2700000" algn="tl">
                    <a:srgbClr val="000000">
                      <a:alpha val="43137"/>
                    </a:srgbClr>
                  </a:outerShdw>
                </a:effectLst>
              </a:rPr>
              <a:t>“Romanisation” </a:t>
            </a:r>
            <a:br>
              <a:rPr lang="en-GB" b="1" dirty="0" smtClean="0">
                <a:solidFill>
                  <a:schemeClr val="accent2">
                    <a:lumMod val="60000"/>
                    <a:lumOff val="40000"/>
                  </a:schemeClr>
                </a:solidFill>
                <a:effectLst>
                  <a:outerShdw blurRad="38100" dist="38100" dir="2700000" algn="tl">
                    <a:srgbClr val="000000">
                      <a:alpha val="43137"/>
                    </a:srgbClr>
                  </a:outerShdw>
                </a:effectLst>
              </a:rPr>
            </a:br>
            <a:r>
              <a:rPr lang="en-GB" b="1" dirty="0" smtClean="0">
                <a:solidFill>
                  <a:schemeClr val="accent2">
                    <a:lumMod val="60000"/>
                    <a:lumOff val="40000"/>
                  </a:schemeClr>
                </a:solidFill>
                <a:effectLst>
                  <a:outerShdw blurRad="38100" dist="38100" dir="2700000" algn="tl">
                    <a:srgbClr val="000000">
                      <a:alpha val="43137"/>
                    </a:srgbClr>
                  </a:outerShdw>
                </a:effectLst>
                <a:sym typeface="Wingdings" pitchFamily="2" charset="2"/>
              </a:rPr>
              <a:t>cultural resistance?</a:t>
            </a:r>
            <a:endParaRPr lang="en-GB" b="1" dirty="0">
              <a:solidFill>
                <a:schemeClr val="accent2">
                  <a:lumMod val="60000"/>
                  <a:lumOff val="40000"/>
                </a:schemeClr>
              </a:solidFill>
              <a:effectLst>
                <a:outerShdw blurRad="38100" dist="38100" dir="2700000" algn="tl">
                  <a:srgbClr val="000000">
                    <a:alpha val="43137"/>
                  </a:srgbClr>
                </a:outerShdw>
              </a:effectLst>
            </a:endParaRPr>
          </a:p>
        </p:txBody>
      </p:sp>
      <p:sp>
        <p:nvSpPr>
          <p:cNvPr id="15" name="TextBox 14"/>
          <p:cNvSpPr txBox="1"/>
          <p:nvPr/>
        </p:nvSpPr>
        <p:spPr>
          <a:xfrm>
            <a:off x="3707904" y="6196379"/>
            <a:ext cx="1196427" cy="523220"/>
          </a:xfrm>
          <a:prstGeom prst="rect">
            <a:avLst/>
          </a:prstGeom>
          <a:noFill/>
        </p:spPr>
        <p:txBody>
          <a:bodyPr wrap="square" rtlCol="0">
            <a:spAutoFit/>
          </a:bodyPr>
          <a:lstStyle/>
          <a:p>
            <a:r>
              <a:rPr lang="en-GB" sz="1400" dirty="0" smtClean="0">
                <a:solidFill>
                  <a:schemeClr val="accent2">
                    <a:lumMod val="20000"/>
                    <a:lumOff val="80000"/>
                  </a:schemeClr>
                </a:solidFill>
              </a:rPr>
              <a:t>before</a:t>
            </a:r>
            <a:br>
              <a:rPr lang="en-GB" sz="1400" dirty="0" smtClean="0">
                <a:solidFill>
                  <a:schemeClr val="accent2">
                    <a:lumMod val="20000"/>
                    <a:lumOff val="80000"/>
                  </a:schemeClr>
                </a:solidFill>
              </a:rPr>
            </a:br>
            <a:r>
              <a:rPr lang="en-GB" sz="1400" dirty="0" smtClean="0">
                <a:solidFill>
                  <a:schemeClr val="accent2">
                    <a:lumMod val="20000"/>
                    <a:lumOff val="80000"/>
                  </a:schemeClr>
                </a:solidFill>
              </a:rPr>
              <a:t>conquest</a:t>
            </a:r>
            <a:endParaRPr lang="en-GB" sz="1400" dirty="0">
              <a:solidFill>
                <a:schemeClr val="accent2">
                  <a:lumMod val="20000"/>
                  <a:lumOff val="80000"/>
                </a:schemeClr>
              </a:solidFill>
            </a:endParaRPr>
          </a:p>
        </p:txBody>
      </p:sp>
      <p:sp>
        <p:nvSpPr>
          <p:cNvPr id="16" name="TextBox 15"/>
          <p:cNvSpPr txBox="1"/>
          <p:nvPr/>
        </p:nvSpPr>
        <p:spPr>
          <a:xfrm>
            <a:off x="4887741" y="6329015"/>
            <a:ext cx="1196427" cy="307777"/>
          </a:xfrm>
          <a:prstGeom prst="rect">
            <a:avLst/>
          </a:prstGeom>
          <a:noFill/>
        </p:spPr>
        <p:txBody>
          <a:bodyPr wrap="square" rtlCol="0">
            <a:spAutoFit/>
          </a:bodyPr>
          <a:lstStyle/>
          <a:p>
            <a:r>
              <a:rPr lang="en-GB" sz="1400" dirty="0" smtClean="0">
                <a:solidFill>
                  <a:schemeClr val="accent1">
                    <a:lumMod val="20000"/>
                    <a:lumOff val="80000"/>
                  </a:schemeClr>
                </a:solidFill>
              </a:rPr>
              <a:t>Augustus</a:t>
            </a:r>
            <a:endParaRPr lang="en-GB" sz="1400" dirty="0">
              <a:solidFill>
                <a:schemeClr val="accent1">
                  <a:lumMod val="20000"/>
                  <a:lumOff val="80000"/>
                </a:schemeClr>
              </a:solidFill>
            </a:endParaRPr>
          </a:p>
        </p:txBody>
      </p:sp>
      <p:sp>
        <p:nvSpPr>
          <p:cNvPr id="18" name="TextBox 17"/>
          <p:cNvSpPr txBox="1"/>
          <p:nvPr/>
        </p:nvSpPr>
        <p:spPr>
          <a:xfrm>
            <a:off x="5652120" y="27446"/>
            <a:ext cx="3456384" cy="646331"/>
          </a:xfrm>
          <a:prstGeom prst="rect">
            <a:avLst/>
          </a:prstGeom>
          <a:solidFill>
            <a:schemeClr val="accent2"/>
          </a:solidFill>
        </p:spPr>
        <p:txBody>
          <a:bodyPr wrap="square" rtlCol="0">
            <a:spAutoFit/>
          </a:bodyPr>
          <a:lstStyle/>
          <a:p>
            <a:r>
              <a:rPr lang="de-DE" dirty="0" smtClean="0"/>
              <a:t/>
            </a:r>
            <a:br>
              <a:rPr lang="de-DE" dirty="0" smtClean="0"/>
            </a:br>
            <a:r>
              <a:rPr lang="de-DE" dirty="0" smtClean="0"/>
              <a:t>„Progressive </a:t>
            </a:r>
            <a:r>
              <a:rPr lang="de-DE" dirty="0" err="1" smtClean="0"/>
              <a:t>Romanisation</a:t>
            </a:r>
            <a:r>
              <a:rPr lang="de-DE" dirty="0" smtClean="0"/>
              <a:t>“</a:t>
            </a:r>
            <a:endParaRPr lang="en-GB" dirty="0"/>
          </a:p>
        </p:txBody>
      </p:sp>
      <p:sp>
        <p:nvSpPr>
          <p:cNvPr id="20" name="TextBox 20"/>
          <p:cNvSpPr txBox="1"/>
          <p:nvPr/>
        </p:nvSpPr>
        <p:spPr>
          <a:xfrm>
            <a:off x="7288912" y="6509734"/>
            <a:ext cx="1603568" cy="307777"/>
          </a:xfrm>
          <a:prstGeom prst="rect">
            <a:avLst/>
          </a:prstGeom>
          <a:noFill/>
        </p:spPr>
        <p:txBody>
          <a:bodyPr wrap="square" rtlCol="0">
            <a:spAutoFit/>
          </a:bodyPr>
          <a:lstStyle/>
          <a:p>
            <a:r>
              <a:rPr lang="en-GB" sz="1400" dirty="0" smtClean="0">
                <a:solidFill>
                  <a:schemeClr val="accent2">
                    <a:lumMod val="20000"/>
                    <a:lumOff val="80000"/>
                  </a:schemeClr>
                </a:solidFill>
              </a:rPr>
              <a:t>A.D. 100 – 250</a:t>
            </a:r>
            <a:endParaRPr lang="en-GB" sz="1400" dirty="0">
              <a:solidFill>
                <a:schemeClr val="accent2">
                  <a:lumMod val="20000"/>
                  <a:lumOff val="80000"/>
                </a:schemeClr>
              </a:solidFill>
            </a:endParaRPr>
          </a:p>
        </p:txBody>
      </p:sp>
    </p:spTree>
    <p:extLst>
      <p:ext uri="{BB962C8B-B14F-4D97-AF65-F5344CB8AC3E}">
        <p14:creationId xmlns:p14="http://schemas.microsoft.com/office/powerpoint/2010/main" xmlns="" val="2073324737"/>
      </p:ext>
    </p:extLst>
  </p:cSld>
  <p:clrMapOvr>
    <a:masterClrMapping/>
  </p:clrMapOvr>
  <p:transition spd="slow">
    <p:randomBar dir="vert"/>
  </p:transition>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 name="Picture 2" descr="http://mag.rochester.edu/wp-content/uploads/2012/10/73.146_A2.jpg"/>
          <p:cNvPicPr>
            <a:picLocks noChangeAspect="1" noChangeArrowheads="1"/>
          </p:cNvPicPr>
          <p:nvPr/>
        </p:nvPicPr>
        <p:blipFill rotWithShape="1">
          <a:blip r:embed="rId2" cstate="print">
            <a:extLst>
              <a:ext uri="{BEBA8EAE-BF5A-486C-A8C5-ECC9F3942E4B}">
                <a14:imgProps xmlns:a14="http://schemas.microsoft.com/office/drawing/2010/main" xmlns="">
                  <a14:imgLayer r:embed="rId3">
                    <a14:imgEffect>
                      <a14:backgroundRemoval t="2700" b="95300" l="9975" r="89899">
                        <a14:foregroundMark x1="39268" y1="12000" x2="39268" y2="12000"/>
                        <a14:foregroundMark x1="40909" y1="10900" x2="40909" y2="10900"/>
                        <a14:foregroundMark x1="39773" y1="10400" x2="39773" y2="10400"/>
                        <a14:foregroundMark x1="55303" y1="51500" x2="55303" y2="51500"/>
                        <a14:foregroundMark x1="58207" y1="45200" x2="58207" y2="45200"/>
                        <a14:foregroundMark x1="62500" y1="45000" x2="62500" y2="45000"/>
                        <a14:foregroundMark x1="62500" y1="28800" x2="62500" y2="28800"/>
                        <a14:foregroundMark x1="61490" y1="24500" x2="61490" y2="24500"/>
                        <a14:foregroundMark x1="61111" y1="23300" x2="61111" y2="23300"/>
                        <a14:foregroundMark x1="39394" y1="72500" x2="39394" y2="72500"/>
                        <a14:foregroundMark x1="49242" y1="69500" x2="49242" y2="69500"/>
                        <a14:foregroundMark x1="66035" y1="35500" x2="66035" y2="35500"/>
                        <a14:foregroundMark x1="66793" y1="36400" x2="66793" y2="36400"/>
                        <a14:foregroundMark x1="66035" y1="34500" x2="66035" y2="34500"/>
                        <a14:foregroundMark x1="66667" y1="94100" x2="66667" y2="94100"/>
                        <a14:foregroundMark x1="68434" y1="91900" x2="68434" y2="91900"/>
                        <a14:foregroundMark x1="72348" y1="66300" x2="72348" y2="66300"/>
                        <a14:foregroundMark x1="72348" y1="66300" x2="72348" y2="66300"/>
                        <a14:foregroundMark x1="70581" y1="62100" x2="70581" y2="62100"/>
                        <a14:foregroundMark x1="70076" y1="57600" x2="70076" y2="57600"/>
                        <a14:foregroundMark x1="69823" y1="55600" x2="69823" y2="55600"/>
                        <a14:foregroundMark x1="57955" y1="87800" x2="57955" y2="87800"/>
                        <a14:foregroundMark x1="61364" y1="82200" x2="61364" y2="82200"/>
                        <a14:foregroundMark x1="67298" y1="90000" x2="67298" y2="90000"/>
                        <a14:foregroundMark x1="68561" y1="89900" x2="68561" y2="89900"/>
                        <a14:foregroundMark x1="68687" y1="93700" x2="68687" y2="93700"/>
                        <a14:foregroundMark x1="49116" y1="14100" x2="49116" y2="14100"/>
                        <a14:foregroundMark x1="58586" y1="18800" x2="58586" y2="18800"/>
                        <a14:foregroundMark x1="51515" y1="16800" x2="51515" y2="16800"/>
                        <a14:backgroundMark x1="65909" y1="82800" x2="65909" y2="82800"/>
                      </a14:backgroundRemoval>
                    </a14:imgEffect>
                  </a14:imgLayer>
                </a14:imgProps>
              </a:ext>
              <a:ext uri="{28A0092B-C50C-407E-A947-70E740481C1C}">
                <a14:useLocalDpi xmlns:a14="http://schemas.microsoft.com/office/drawing/2010/main" xmlns="" val="0"/>
              </a:ext>
            </a:extLst>
          </a:blip>
          <a:srcRect l="14528" r="21280" b="11956"/>
          <a:stretch/>
        </p:blipFill>
        <p:spPr bwMode="auto">
          <a:xfrm>
            <a:off x="7380312" y="1268760"/>
            <a:ext cx="1869555" cy="3240360"/>
          </a:xfrm>
          <a:prstGeom prst="rect">
            <a:avLst/>
          </a:prstGeom>
          <a:noFill/>
          <a:extLst>
            <a:ext uri="{909E8E84-426E-40DD-AFC4-6F175D3DCCD1}">
              <a14:hiddenFill xmlns:a14="http://schemas.microsoft.com/office/drawing/2010/main" xmlns="">
                <a:solidFill>
                  <a:srgbClr val="FFFFFF"/>
                </a:solidFill>
              </a14:hiddenFill>
            </a:ext>
          </a:extLst>
        </p:spPr>
      </p:pic>
      <p:graphicFrame>
        <p:nvGraphicFramePr>
          <p:cNvPr id="34" name="Chart 33"/>
          <p:cNvGraphicFramePr/>
          <p:nvPr>
            <p:extLst>
              <p:ext uri="{D42A27DB-BD31-4B8C-83A1-F6EECF244321}">
                <p14:modId xmlns:p14="http://schemas.microsoft.com/office/powerpoint/2010/main" xmlns="" val="3884862690"/>
              </p:ext>
            </p:extLst>
          </p:nvPr>
        </p:nvGraphicFramePr>
        <p:xfrm>
          <a:off x="3150096" y="1714500"/>
          <a:ext cx="6876256" cy="6309320"/>
        </p:xfrm>
        <a:graphic>
          <a:graphicData uri="http://schemas.openxmlformats.org/drawingml/2006/chart">
            <c:chart xmlns:c="http://schemas.openxmlformats.org/drawingml/2006/chart" xmlns:r="http://schemas.openxmlformats.org/officeDocument/2006/relationships" r:id="rId4"/>
          </a:graphicData>
        </a:graphic>
      </p:graphicFrame>
      <p:sp>
        <p:nvSpPr>
          <p:cNvPr id="5" name="Content Placeholder 2"/>
          <p:cNvSpPr>
            <a:spLocks noGrp="1"/>
          </p:cNvSpPr>
          <p:nvPr>
            <p:ph idx="1"/>
          </p:nvPr>
        </p:nvSpPr>
        <p:spPr>
          <a:xfrm>
            <a:off x="35496" y="116632"/>
            <a:ext cx="8229600" cy="4572000"/>
          </a:xfrm>
        </p:spPr>
        <p:txBody>
          <a:bodyPr>
            <a:normAutofit/>
          </a:bodyPr>
          <a:lstStyle/>
          <a:p>
            <a:r>
              <a:rPr lang="de-DE" sz="2000" dirty="0" smtClean="0"/>
              <a:t>Traditional Image: </a:t>
            </a:r>
          </a:p>
          <a:p>
            <a:pPr lvl="1"/>
            <a:r>
              <a:rPr lang="de-DE" sz="1800" dirty="0" smtClean="0"/>
              <a:t>Linear Progress</a:t>
            </a:r>
          </a:p>
          <a:p>
            <a:pPr lvl="1"/>
            <a:r>
              <a:rPr lang="de-DE" sz="1800" dirty="0" smtClean="0"/>
              <a:t>„</a:t>
            </a:r>
            <a:r>
              <a:rPr lang="de-DE" sz="1800" dirty="0" err="1" smtClean="0"/>
              <a:t>degrees</a:t>
            </a:r>
            <a:r>
              <a:rPr lang="de-DE" sz="1800" dirty="0" smtClean="0"/>
              <a:t> </a:t>
            </a:r>
            <a:r>
              <a:rPr lang="de-DE" sz="1800" dirty="0" err="1" smtClean="0"/>
              <a:t>of</a:t>
            </a:r>
            <a:r>
              <a:rPr lang="de-DE" sz="1800" dirty="0" smtClean="0"/>
              <a:t> </a:t>
            </a:r>
            <a:r>
              <a:rPr lang="de-DE" sz="1800" dirty="0" err="1" smtClean="0"/>
              <a:t>Romanisation</a:t>
            </a:r>
            <a:r>
              <a:rPr lang="de-DE" sz="1800" dirty="0" smtClean="0"/>
              <a:t> “</a:t>
            </a:r>
            <a:endParaRPr lang="en-GB" sz="1800" dirty="0"/>
          </a:p>
        </p:txBody>
      </p:sp>
      <p:sp>
        <p:nvSpPr>
          <p:cNvPr id="7" name="TextBox 6"/>
          <p:cNvSpPr txBox="1"/>
          <p:nvPr/>
        </p:nvSpPr>
        <p:spPr>
          <a:xfrm>
            <a:off x="2339752" y="6211669"/>
            <a:ext cx="1872208" cy="646331"/>
          </a:xfrm>
          <a:prstGeom prst="rect">
            <a:avLst/>
          </a:prstGeom>
          <a:noFill/>
        </p:spPr>
        <p:txBody>
          <a:bodyPr wrap="square" rtlCol="0">
            <a:spAutoFit/>
          </a:bodyPr>
          <a:lstStyle/>
          <a:p>
            <a:r>
              <a:rPr lang="en-GB" b="1" dirty="0" smtClean="0">
                <a:solidFill>
                  <a:schemeClr val="accent2">
                    <a:lumMod val="20000"/>
                    <a:lumOff val="80000"/>
                  </a:schemeClr>
                </a:solidFill>
                <a:effectLst>
                  <a:outerShdw blurRad="38100" dist="38100" dir="2700000" algn="tl">
                    <a:srgbClr val="000000">
                      <a:alpha val="43137"/>
                    </a:srgbClr>
                  </a:outerShdw>
                </a:effectLst>
              </a:rPr>
              <a:t>indigenous</a:t>
            </a:r>
            <a:br>
              <a:rPr lang="en-GB" b="1" dirty="0" smtClean="0">
                <a:solidFill>
                  <a:schemeClr val="accent2">
                    <a:lumMod val="20000"/>
                    <a:lumOff val="80000"/>
                  </a:schemeClr>
                </a:solidFill>
                <a:effectLst>
                  <a:outerShdw blurRad="38100" dist="38100" dir="2700000" algn="tl">
                    <a:srgbClr val="000000">
                      <a:alpha val="43137"/>
                    </a:srgbClr>
                  </a:outerShdw>
                </a:effectLst>
              </a:rPr>
            </a:br>
            <a:r>
              <a:rPr lang="en-GB" b="1" dirty="0" smtClean="0">
                <a:solidFill>
                  <a:schemeClr val="accent2">
                    <a:lumMod val="20000"/>
                    <a:lumOff val="80000"/>
                  </a:schemeClr>
                </a:solidFill>
                <a:effectLst>
                  <a:outerShdw blurRad="38100" dist="38100" dir="2700000" algn="tl">
                    <a:srgbClr val="000000">
                      <a:alpha val="43137"/>
                    </a:srgbClr>
                  </a:outerShdw>
                </a:effectLst>
              </a:rPr>
              <a:t>“barbarians”</a:t>
            </a:r>
            <a:endParaRPr lang="en-GB" b="1" dirty="0">
              <a:solidFill>
                <a:schemeClr val="accent2">
                  <a:lumMod val="20000"/>
                  <a:lumOff val="80000"/>
                </a:schemeClr>
              </a:solidFill>
              <a:effectLst>
                <a:outerShdw blurRad="38100" dist="38100" dir="2700000" algn="tl">
                  <a:srgbClr val="000000">
                    <a:alpha val="43137"/>
                  </a:srgbClr>
                </a:outerShdw>
              </a:effectLst>
            </a:endParaRPr>
          </a:p>
        </p:txBody>
      </p:sp>
      <p:cxnSp>
        <p:nvCxnSpPr>
          <p:cNvPr id="8" name="Straight Arrow Connector 7"/>
          <p:cNvCxnSpPr/>
          <p:nvPr/>
        </p:nvCxnSpPr>
        <p:spPr>
          <a:xfrm flipV="1">
            <a:off x="3059832" y="6021288"/>
            <a:ext cx="864096" cy="190381"/>
          </a:xfrm>
          <a:prstGeom prst="straightConnector1">
            <a:avLst/>
          </a:prstGeom>
          <a:ln w="63500">
            <a:tailEnd type="arrow"/>
          </a:ln>
        </p:spPr>
        <p:style>
          <a:lnRef idx="1">
            <a:schemeClr val="accent1"/>
          </a:lnRef>
          <a:fillRef idx="0">
            <a:schemeClr val="accent1"/>
          </a:fillRef>
          <a:effectRef idx="0">
            <a:schemeClr val="accent1"/>
          </a:effectRef>
          <a:fontRef idx="minor">
            <a:schemeClr val="tx1"/>
          </a:fontRef>
        </p:style>
      </p:cxnSp>
      <p:sp>
        <p:nvSpPr>
          <p:cNvPr id="9" name="TextBox 8"/>
          <p:cNvSpPr txBox="1"/>
          <p:nvPr/>
        </p:nvSpPr>
        <p:spPr>
          <a:xfrm>
            <a:off x="3707904" y="3818146"/>
            <a:ext cx="1872208" cy="646331"/>
          </a:xfrm>
          <a:prstGeom prst="rect">
            <a:avLst/>
          </a:prstGeom>
          <a:noFill/>
        </p:spPr>
        <p:txBody>
          <a:bodyPr wrap="square" rtlCol="0">
            <a:spAutoFit/>
          </a:bodyPr>
          <a:lstStyle/>
          <a:p>
            <a:pPr algn="ctr"/>
            <a:r>
              <a:rPr lang="en-GB" dirty="0" smtClean="0">
                <a:solidFill>
                  <a:schemeClr val="accent2">
                    <a:lumMod val="60000"/>
                    <a:lumOff val="40000"/>
                  </a:schemeClr>
                </a:solidFill>
                <a:effectLst>
                  <a:outerShdw blurRad="38100" dist="38100" dir="2700000" algn="tl">
                    <a:srgbClr val="000000">
                      <a:alpha val="43137"/>
                    </a:srgbClr>
                  </a:outerShdw>
                </a:effectLst>
              </a:rPr>
              <a:t>“Romanisation push”</a:t>
            </a:r>
            <a:endParaRPr lang="en-GB" dirty="0">
              <a:solidFill>
                <a:schemeClr val="accent2">
                  <a:lumMod val="60000"/>
                  <a:lumOff val="40000"/>
                </a:schemeClr>
              </a:solidFill>
              <a:effectLst>
                <a:outerShdw blurRad="38100" dist="38100" dir="2700000" algn="tl">
                  <a:srgbClr val="000000">
                    <a:alpha val="43137"/>
                  </a:srgbClr>
                </a:outerShdw>
              </a:effectLst>
            </a:endParaRPr>
          </a:p>
        </p:txBody>
      </p:sp>
      <p:cxnSp>
        <p:nvCxnSpPr>
          <p:cNvPr id="10" name="Straight Arrow Connector 9"/>
          <p:cNvCxnSpPr/>
          <p:nvPr/>
        </p:nvCxnSpPr>
        <p:spPr>
          <a:xfrm>
            <a:off x="4796052" y="4454783"/>
            <a:ext cx="612335" cy="1152128"/>
          </a:xfrm>
          <a:prstGeom prst="straightConnector1">
            <a:avLst/>
          </a:prstGeom>
          <a:ln w="63500">
            <a:tailEnd type="arrow"/>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a:off x="6084168" y="3728647"/>
            <a:ext cx="360040" cy="1140513"/>
          </a:xfrm>
          <a:prstGeom prst="straightConnector1">
            <a:avLst/>
          </a:prstGeom>
          <a:ln w="63500">
            <a:tailEnd type="arrow"/>
          </a:ln>
        </p:spPr>
        <p:style>
          <a:lnRef idx="1">
            <a:schemeClr val="accent1"/>
          </a:lnRef>
          <a:fillRef idx="0">
            <a:schemeClr val="accent1"/>
          </a:fillRef>
          <a:effectRef idx="0">
            <a:schemeClr val="accent1"/>
          </a:effectRef>
          <a:fontRef idx="minor">
            <a:schemeClr val="tx1"/>
          </a:fontRef>
        </p:style>
      </p:cxnSp>
      <p:sp>
        <p:nvSpPr>
          <p:cNvPr id="12" name="TextBox 11"/>
          <p:cNvSpPr txBox="1"/>
          <p:nvPr/>
        </p:nvSpPr>
        <p:spPr>
          <a:xfrm>
            <a:off x="4788024" y="2805317"/>
            <a:ext cx="2952328" cy="923330"/>
          </a:xfrm>
          <a:prstGeom prst="rect">
            <a:avLst/>
          </a:prstGeom>
          <a:noFill/>
        </p:spPr>
        <p:txBody>
          <a:bodyPr wrap="square" rtlCol="0">
            <a:spAutoFit/>
          </a:bodyPr>
          <a:lstStyle/>
          <a:p>
            <a:r>
              <a:rPr lang="en-GB" dirty="0" smtClean="0">
                <a:solidFill>
                  <a:schemeClr val="accent2">
                    <a:lumMod val="60000"/>
                    <a:lumOff val="40000"/>
                  </a:schemeClr>
                </a:solidFill>
                <a:effectLst>
                  <a:outerShdw blurRad="38100" dist="38100" dir="2700000" algn="tl">
                    <a:srgbClr val="000000">
                      <a:alpha val="43137"/>
                    </a:srgbClr>
                  </a:outerShdw>
                </a:effectLst>
              </a:rPr>
              <a:t>Incomplete</a:t>
            </a:r>
            <a:br>
              <a:rPr lang="en-GB" dirty="0" smtClean="0">
                <a:solidFill>
                  <a:schemeClr val="accent2">
                    <a:lumMod val="60000"/>
                    <a:lumOff val="40000"/>
                  </a:schemeClr>
                </a:solidFill>
                <a:effectLst>
                  <a:outerShdw blurRad="38100" dist="38100" dir="2700000" algn="tl">
                    <a:srgbClr val="000000">
                      <a:alpha val="43137"/>
                    </a:srgbClr>
                  </a:outerShdw>
                </a:effectLst>
              </a:rPr>
            </a:br>
            <a:r>
              <a:rPr lang="en-GB" dirty="0" smtClean="0">
                <a:solidFill>
                  <a:schemeClr val="accent2">
                    <a:lumMod val="60000"/>
                    <a:lumOff val="40000"/>
                  </a:schemeClr>
                </a:solidFill>
                <a:effectLst>
                  <a:outerShdw blurRad="38100" dist="38100" dir="2700000" algn="tl">
                    <a:srgbClr val="000000">
                      <a:alpha val="43137"/>
                    </a:srgbClr>
                  </a:outerShdw>
                </a:effectLst>
              </a:rPr>
              <a:t>“Romanisation” </a:t>
            </a:r>
            <a:br>
              <a:rPr lang="en-GB" dirty="0" smtClean="0">
                <a:solidFill>
                  <a:schemeClr val="accent2">
                    <a:lumMod val="60000"/>
                    <a:lumOff val="40000"/>
                  </a:schemeClr>
                </a:solidFill>
                <a:effectLst>
                  <a:outerShdw blurRad="38100" dist="38100" dir="2700000" algn="tl">
                    <a:srgbClr val="000000">
                      <a:alpha val="43137"/>
                    </a:srgbClr>
                  </a:outerShdw>
                </a:effectLst>
              </a:rPr>
            </a:br>
            <a:r>
              <a:rPr lang="en-GB" dirty="0" smtClean="0">
                <a:solidFill>
                  <a:schemeClr val="accent2">
                    <a:lumMod val="60000"/>
                    <a:lumOff val="40000"/>
                  </a:schemeClr>
                </a:solidFill>
                <a:effectLst>
                  <a:outerShdw blurRad="38100" dist="38100" dir="2700000" algn="tl">
                    <a:srgbClr val="000000">
                      <a:alpha val="43137"/>
                    </a:srgbClr>
                  </a:outerShdw>
                </a:effectLst>
                <a:sym typeface="Wingdings" pitchFamily="2" charset="2"/>
              </a:rPr>
              <a:t>cultural resistance?</a:t>
            </a:r>
            <a:endParaRPr lang="en-GB" dirty="0">
              <a:solidFill>
                <a:schemeClr val="accent2">
                  <a:lumMod val="60000"/>
                  <a:lumOff val="40000"/>
                </a:schemeClr>
              </a:solidFill>
              <a:effectLst>
                <a:outerShdw blurRad="38100" dist="38100" dir="2700000" algn="tl">
                  <a:srgbClr val="000000">
                    <a:alpha val="43137"/>
                  </a:srgbClr>
                </a:outerShdw>
              </a:effectLst>
            </a:endParaRPr>
          </a:p>
        </p:txBody>
      </p:sp>
      <p:sp>
        <p:nvSpPr>
          <p:cNvPr id="13" name="TextBox 12"/>
          <p:cNvSpPr txBox="1"/>
          <p:nvPr/>
        </p:nvSpPr>
        <p:spPr>
          <a:xfrm>
            <a:off x="6804248" y="1688611"/>
            <a:ext cx="1872208" cy="1200329"/>
          </a:xfrm>
          <a:prstGeom prst="rect">
            <a:avLst/>
          </a:prstGeom>
          <a:noFill/>
        </p:spPr>
        <p:txBody>
          <a:bodyPr wrap="square" rtlCol="0">
            <a:spAutoFit/>
          </a:bodyPr>
          <a:lstStyle/>
          <a:p>
            <a:r>
              <a:rPr lang="en-GB" b="1" dirty="0" smtClean="0">
                <a:solidFill>
                  <a:schemeClr val="accent2">
                    <a:lumMod val="60000"/>
                    <a:lumOff val="40000"/>
                  </a:schemeClr>
                </a:solidFill>
                <a:effectLst>
                  <a:outerShdw blurRad="38100" dist="38100" dir="2700000" algn="tl">
                    <a:srgbClr val="000000">
                      <a:alpha val="43137"/>
                    </a:srgbClr>
                  </a:outerShdw>
                </a:effectLst>
              </a:rPr>
              <a:t>Ideal: </a:t>
            </a:r>
            <a:r>
              <a:rPr lang="en-GB" b="1" i="1" dirty="0" smtClean="0">
                <a:solidFill>
                  <a:schemeClr val="accent2">
                    <a:lumMod val="60000"/>
                    <a:lumOff val="40000"/>
                  </a:schemeClr>
                </a:solidFill>
                <a:effectLst>
                  <a:outerShdw blurRad="38100" dist="38100" dir="2700000" algn="tl">
                    <a:srgbClr val="000000">
                      <a:alpha val="43137"/>
                    </a:srgbClr>
                  </a:outerShdw>
                </a:effectLst>
              </a:rPr>
              <a:t>Romanitas</a:t>
            </a:r>
            <a:r>
              <a:rPr lang="en-GB" b="1" dirty="0" smtClean="0">
                <a:solidFill>
                  <a:schemeClr val="accent2">
                    <a:lumMod val="60000"/>
                    <a:lumOff val="40000"/>
                  </a:schemeClr>
                </a:solidFill>
                <a:effectLst>
                  <a:outerShdw blurRad="38100" dist="38100" dir="2700000" algn="tl">
                    <a:srgbClr val="000000">
                      <a:alpha val="43137"/>
                    </a:srgbClr>
                  </a:outerShdw>
                </a:effectLst>
              </a:rPr>
              <a:t>, </a:t>
            </a:r>
            <a:r>
              <a:rPr lang="en-GB" b="1" i="1" dirty="0" smtClean="0">
                <a:solidFill>
                  <a:schemeClr val="accent2">
                    <a:lumMod val="60000"/>
                    <a:lumOff val="40000"/>
                  </a:schemeClr>
                </a:solidFill>
                <a:effectLst>
                  <a:outerShdw blurRad="38100" dist="38100" dir="2700000" algn="tl">
                    <a:srgbClr val="000000">
                      <a:alpha val="43137"/>
                    </a:srgbClr>
                  </a:outerShdw>
                </a:effectLst>
              </a:rPr>
              <a:t>humanitas</a:t>
            </a:r>
          </a:p>
          <a:p>
            <a:r>
              <a:rPr lang="de-DE" b="1" dirty="0" smtClean="0">
                <a:solidFill>
                  <a:schemeClr val="accent2">
                    <a:lumMod val="60000"/>
                    <a:lumOff val="40000"/>
                  </a:schemeClr>
                </a:solidFill>
                <a:effectLst>
                  <a:outerShdw blurRad="38100" dist="38100" dir="2700000" algn="tl">
                    <a:srgbClr val="000000">
                      <a:alpha val="43137"/>
                    </a:srgbClr>
                  </a:outerShdw>
                </a:effectLst>
              </a:rPr>
              <a:t>„</a:t>
            </a:r>
            <a:r>
              <a:rPr lang="de-DE" b="1" dirty="0" err="1" smtClean="0">
                <a:solidFill>
                  <a:schemeClr val="accent2">
                    <a:lumMod val="60000"/>
                    <a:lumOff val="40000"/>
                  </a:schemeClr>
                </a:solidFill>
                <a:effectLst>
                  <a:outerShdw blurRad="38100" dist="38100" dir="2700000" algn="tl">
                    <a:srgbClr val="000000">
                      <a:alpha val="43137"/>
                    </a:srgbClr>
                  </a:outerShdw>
                </a:effectLst>
              </a:rPr>
              <a:t>Civilisation</a:t>
            </a:r>
            <a:r>
              <a:rPr lang="de-DE" b="1" dirty="0" smtClean="0">
                <a:solidFill>
                  <a:schemeClr val="accent2">
                    <a:lumMod val="60000"/>
                    <a:lumOff val="40000"/>
                  </a:schemeClr>
                </a:solidFill>
                <a:effectLst>
                  <a:outerShdw blurRad="38100" dist="38100" dir="2700000" algn="tl">
                    <a:srgbClr val="000000">
                      <a:alpha val="43137"/>
                    </a:srgbClr>
                  </a:outerShdw>
                </a:effectLst>
              </a:rPr>
              <a:t>“(!)</a:t>
            </a:r>
            <a:endParaRPr lang="en-GB" b="1" dirty="0">
              <a:solidFill>
                <a:schemeClr val="accent2">
                  <a:lumMod val="60000"/>
                  <a:lumOff val="40000"/>
                </a:schemeClr>
              </a:solidFill>
              <a:effectLst>
                <a:outerShdw blurRad="38100" dist="38100" dir="2700000" algn="tl">
                  <a:srgbClr val="000000">
                    <a:alpha val="43137"/>
                  </a:srgbClr>
                </a:outerShdw>
              </a:effectLst>
            </a:endParaRPr>
          </a:p>
        </p:txBody>
      </p:sp>
      <p:cxnSp>
        <p:nvCxnSpPr>
          <p:cNvPr id="14" name="Straight Arrow Connector 13"/>
          <p:cNvCxnSpPr/>
          <p:nvPr/>
        </p:nvCxnSpPr>
        <p:spPr>
          <a:xfrm>
            <a:off x="7380312" y="2888940"/>
            <a:ext cx="1416674" cy="756084"/>
          </a:xfrm>
          <a:prstGeom prst="straightConnector1">
            <a:avLst/>
          </a:prstGeom>
          <a:ln w="63500">
            <a:tailEnd type="arrow"/>
          </a:ln>
        </p:spPr>
        <p:style>
          <a:lnRef idx="1">
            <a:schemeClr val="accent1"/>
          </a:lnRef>
          <a:fillRef idx="0">
            <a:schemeClr val="accent1"/>
          </a:fillRef>
          <a:effectRef idx="0">
            <a:schemeClr val="accent1"/>
          </a:effectRef>
          <a:fontRef idx="minor">
            <a:schemeClr val="tx1"/>
          </a:fontRef>
        </p:style>
      </p:cxnSp>
      <p:sp>
        <p:nvSpPr>
          <p:cNvPr id="15" name="TextBox 14"/>
          <p:cNvSpPr txBox="1"/>
          <p:nvPr/>
        </p:nvSpPr>
        <p:spPr>
          <a:xfrm>
            <a:off x="3707904" y="6196379"/>
            <a:ext cx="1196427" cy="523220"/>
          </a:xfrm>
          <a:prstGeom prst="rect">
            <a:avLst/>
          </a:prstGeom>
          <a:noFill/>
        </p:spPr>
        <p:txBody>
          <a:bodyPr wrap="square" rtlCol="0">
            <a:spAutoFit/>
          </a:bodyPr>
          <a:lstStyle/>
          <a:p>
            <a:r>
              <a:rPr lang="en-GB" sz="1400" dirty="0" smtClean="0">
                <a:solidFill>
                  <a:schemeClr val="accent2">
                    <a:lumMod val="20000"/>
                    <a:lumOff val="80000"/>
                  </a:schemeClr>
                </a:solidFill>
              </a:rPr>
              <a:t>before</a:t>
            </a:r>
            <a:br>
              <a:rPr lang="en-GB" sz="1400" dirty="0" smtClean="0">
                <a:solidFill>
                  <a:schemeClr val="accent2">
                    <a:lumMod val="20000"/>
                    <a:lumOff val="80000"/>
                  </a:schemeClr>
                </a:solidFill>
              </a:rPr>
            </a:br>
            <a:r>
              <a:rPr lang="en-GB" sz="1400" dirty="0" smtClean="0">
                <a:solidFill>
                  <a:schemeClr val="accent2">
                    <a:lumMod val="20000"/>
                    <a:lumOff val="80000"/>
                  </a:schemeClr>
                </a:solidFill>
              </a:rPr>
              <a:t>conquest</a:t>
            </a:r>
            <a:endParaRPr lang="en-GB" sz="1400" dirty="0">
              <a:solidFill>
                <a:schemeClr val="accent2">
                  <a:lumMod val="20000"/>
                  <a:lumOff val="80000"/>
                </a:schemeClr>
              </a:solidFill>
            </a:endParaRPr>
          </a:p>
        </p:txBody>
      </p:sp>
      <p:sp>
        <p:nvSpPr>
          <p:cNvPr id="16" name="TextBox 15"/>
          <p:cNvSpPr txBox="1"/>
          <p:nvPr/>
        </p:nvSpPr>
        <p:spPr>
          <a:xfrm>
            <a:off x="4887741" y="6329015"/>
            <a:ext cx="1196427" cy="307777"/>
          </a:xfrm>
          <a:prstGeom prst="rect">
            <a:avLst/>
          </a:prstGeom>
          <a:noFill/>
        </p:spPr>
        <p:txBody>
          <a:bodyPr wrap="square" rtlCol="0">
            <a:spAutoFit/>
          </a:bodyPr>
          <a:lstStyle/>
          <a:p>
            <a:r>
              <a:rPr lang="en-GB" sz="1400" dirty="0" smtClean="0">
                <a:solidFill>
                  <a:schemeClr val="accent1">
                    <a:lumMod val="20000"/>
                    <a:lumOff val="80000"/>
                  </a:schemeClr>
                </a:solidFill>
              </a:rPr>
              <a:t>Augustus</a:t>
            </a:r>
            <a:endParaRPr lang="en-GB" sz="1400" dirty="0">
              <a:solidFill>
                <a:schemeClr val="accent1">
                  <a:lumMod val="20000"/>
                  <a:lumOff val="80000"/>
                </a:schemeClr>
              </a:solidFill>
            </a:endParaRPr>
          </a:p>
        </p:txBody>
      </p:sp>
      <p:sp>
        <p:nvSpPr>
          <p:cNvPr id="18" name="TextBox 17"/>
          <p:cNvSpPr txBox="1"/>
          <p:nvPr/>
        </p:nvSpPr>
        <p:spPr>
          <a:xfrm>
            <a:off x="5652120" y="27446"/>
            <a:ext cx="3456384" cy="646331"/>
          </a:xfrm>
          <a:prstGeom prst="rect">
            <a:avLst/>
          </a:prstGeom>
          <a:solidFill>
            <a:schemeClr val="accent2"/>
          </a:solidFill>
        </p:spPr>
        <p:txBody>
          <a:bodyPr wrap="square" rtlCol="0">
            <a:spAutoFit/>
          </a:bodyPr>
          <a:lstStyle/>
          <a:p>
            <a:r>
              <a:rPr lang="de-DE" dirty="0" smtClean="0"/>
              <a:t/>
            </a:r>
            <a:br>
              <a:rPr lang="de-DE" dirty="0" smtClean="0"/>
            </a:br>
            <a:r>
              <a:rPr lang="de-DE" dirty="0" smtClean="0"/>
              <a:t>„Progressive </a:t>
            </a:r>
            <a:r>
              <a:rPr lang="de-DE" dirty="0" err="1" smtClean="0"/>
              <a:t>Romanisation</a:t>
            </a:r>
            <a:r>
              <a:rPr lang="de-DE" dirty="0" smtClean="0"/>
              <a:t>“</a:t>
            </a:r>
            <a:endParaRPr lang="en-GB" dirty="0"/>
          </a:p>
        </p:txBody>
      </p:sp>
      <p:sp>
        <p:nvSpPr>
          <p:cNvPr id="19" name="TextBox 20"/>
          <p:cNvSpPr txBox="1"/>
          <p:nvPr/>
        </p:nvSpPr>
        <p:spPr>
          <a:xfrm>
            <a:off x="7288912" y="6509734"/>
            <a:ext cx="1603568" cy="307777"/>
          </a:xfrm>
          <a:prstGeom prst="rect">
            <a:avLst/>
          </a:prstGeom>
          <a:noFill/>
        </p:spPr>
        <p:txBody>
          <a:bodyPr wrap="square" rtlCol="0">
            <a:spAutoFit/>
          </a:bodyPr>
          <a:lstStyle/>
          <a:p>
            <a:r>
              <a:rPr lang="en-GB" sz="1400" dirty="0" smtClean="0">
                <a:solidFill>
                  <a:schemeClr val="accent2">
                    <a:lumMod val="20000"/>
                    <a:lumOff val="80000"/>
                  </a:schemeClr>
                </a:solidFill>
              </a:rPr>
              <a:t>A.D. 100 – 250</a:t>
            </a:r>
            <a:endParaRPr lang="en-GB" sz="1400" dirty="0">
              <a:solidFill>
                <a:schemeClr val="accent2">
                  <a:lumMod val="20000"/>
                  <a:lumOff val="80000"/>
                </a:schemeClr>
              </a:solidFill>
            </a:endParaRPr>
          </a:p>
        </p:txBody>
      </p:sp>
    </p:spTree>
    <p:extLst>
      <p:ext uri="{BB962C8B-B14F-4D97-AF65-F5344CB8AC3E}">
        <p14:creationId xmlns:p14="http://schemas.microsoft.com/office/powerpoint/2010/main" xmlns="" val="69225385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35"/>
                                        </p:tgtEl>
                                        <p:attrNameLst>
                                          <p:attrName>style.visibility</p:attrName>
                                        </p:attrNameLst>
                                      </p:cBhvr>
                                      <p:to>
                                        <p:strVal val="visible"/>
                                      </p:to>
                                    </p:set>
                                    <p:animEffect transition="in" filter="fade">
                                      <p:cBhvr>
                                        <p:cTn id="7" dur="1000"/>
                                        <p:tgtEl>
                                          <p:spTgt spid="35"/>
                                        </p:tgtEl>
                                      </p:cBhvr>
                                    </p:animEffect>
                                    <p:anim calcmode="lin" valueType="num">
                                      <p:cBhvr>
                                        <p:cTn id="8" dur="1000" fill="hold"/>
                                        <p:tgtEl>
                                          <p:spTgt spid="35"/>
                                        </p:tgtEl>
                                        <p:attrNameLst>
                                          <p:attrName>ppt_x</p:attrName>
                                        </p:attrNameLst>
                                      </p:cBhvr>
                                      <p:tavLst>
                                        <p:tav tm="0">
                                          <p:val>
                                            <p:strVal val="#ppt_x"/>
                                          </p:val>
                                        </p:tav>
                                        <p:tav tm="100000">
                                          <p:val>
                                            <p:strVal val="#ppt_x"/>
                                          </p:val>
                                        </p:tav>
                                      </p:tavLst>
                                    </p:anim>
                                    <p:anim calcmode="lin" valueType="num">
                                      <p:cBhvr>
                                        <p:cTn id="9" dur="1000" fill="hold"/>
                                        <p:tgtEl>
                                          <p:spTgt spid="3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2" descr="http://mag.rochester.edu/wp-content/uploads/2012/10/73.146_A2.jpg"/>
          <p:cNvPicPr>
            <a:picLocks noChangeAspect="1" noChangeArrowheads="1"/>
          </p:cNvPicPr>
          <p:nvPr/>
        </p:nvPicPr>
        <p:blipFill rotWithShape="1">
          <a:blip r:embed="rId2" cstate="print">
            <a:extLst>
              <a:ext uri="{BEBA8EAE-BF5A-486C-A8C5-ECC9F3942E4B}">
                <a14:imgProps xmlns:a14="http://schemas.microsoft.com/office/drawing/2010/main" xmlns="">
                  <a14:imgLayer r:embed="rId3">
                    <a14:imgEffect>
                      <a14:backgroundRemoval t="2700" b="95300" l="9975" r="89899">
                        <a14:foregroundMark x1="39268" y1="12000" x2="39268" y2="12000"/>
                        <a14:foregroundMark x1="40909" y1="10900" x2="40909" y2="10900"/>
                        <a14:foregroundMark x1="39773" y1="10400" x2="39773" y2="10400"/>
                        <a14:foregroundMark x1="55303" y1="51500" x2="55303" y2="51500"/>
                        <a14:foregroundMark x1="58207" y1="45200" x2="58207" y2="45200"/>
                        <a14:foregroundMark x1="62500" y1="45000" x2="62500" y2="45000"/>
                        <a14:foregroundMark x1="62500" y1="28800" x2="62500" y2="28800"/>
                        <a14:foregroundMark x1="61490" y1="24500" x2="61490" y2="24500"/>
                        <a14:foregroundMark x1="61111" y1="23300" x2="61111" y2="23300"/>
                        <a14:foregroundMark x1="39394" y1="72500" x2="39394" y2="72500"/>
                        <a14:foregroundMark x1="49242" y1="69500" x2="49242" y2="69500"/>
                        <a14:foregroundMark x1="66035" y1="35500" x2="66035" y2="35500"/>
                        <a14:foregroundMark x1="66793" y1="36400" x2="66793" y2="36400"/>
                        <a14:foregroundMark x1="66035" y1="34500" x2="66035" y2="34500"/>
                        <a14:foregroundMark x1="66667" y1="94100" x2="66667" y2="94100"/>
                        <a14:foregroundMark x1="68434" y1="91900" x2="68434" y2="91900"/>
                        <a14:foregroundMark x1="72348" y1="66300" x2="72348" y2="66300"/>
                        <a14:foregroundMark x1="72348" y1="66300" x2="72348" y2="66300"/>
                        <a14:foregroundMark x1="70581" y1="62100" x2="70581" y2="62100"/>
                        <a14:foregroundMark x1="70076" y1="57600" x2="70076" y2="57600"/>
                        <a14:foregroundMark x1="69823" y1="55600" x2="69823" y2="55600"/>
                        <a14:foregroundMark x1="57955" y1="87800" x2="57955" y2="87800"/>
                        <a14:foregroundMark x1="61364" y1="82200" x2="61364" y2="82200"/>
                        <a14:foregroundMark x1="67298" y1="90000" x2="67298" y2="90000"/>
                        <a14:foregroundMark x1="68561" y1="89900" x2="68561" y2="89900"/>
                        <a14:foregroundMark x1="68687" y1="93700" x2="68687" y2="93700"/>
                        <a14:foregroundMark x1="49116" y1="14100" x2="49116" y2="14100"/>
                        <a14:foregroundMark x1="58586" y1="18800" x2="58586" y2="18800"/>
                        <a14:foregroundMark x1="51515" y1="16800" x2="51515" y2="16800"/>
                        <a14:backgroundMark x1="65909" y1="82800" x2="65909" y2="82800"/>
                      </a14:backgroundRemoval>
                    </a14:imgEffect>
                  </a14:imgLayer>
                </a14:imgProps>
              </a:ext>
              <a:ext uri="{28A0092B-C50C-407E-A947-70E740481C1C}">
                <a14:useLocalDpi xmlns:a14="http://schemas.microsoft.com/office/drawing/2010/main" xmlns="" val="0"/>
              </a:ext>
            </a:extLst>
          </a:blip>
          <a:srcRect l="14528" r="21280" b="11956"/>
          <a:stretch/>
        </p:blipFill>
        <p:spPr bwMode="auto">
          <a:xfrm>
            <a:off x="7380312" y="1268760"/>
            <a:ext cx="1869555" cy="3240360"/>
          </a:xfrm>
          <a:prstGeom prst="rect">
            <a:avLst/>
          </a:prstGeom>
          <a:noFill/>
          <a:extLst>
            <a:ext uri="{909E8E84-426E-40DD-AFC4-6F175D3DCCD1}">
              <a14:hiddenFill xmlns:a14="http://schemas.microsoft.com/office/drawing/2010/main" xmlns="">
                <a:solidFill>
                  <a:srgbClr val="FFFFFF"/>
                </a:solidFill>
              </a14:hiddenFill>
            </a:ext>
          </a:extLst>
        </p:spPr>
      </p:pic>
      <p:sp>
        <p:nvSpPr>
          <p:cNvPr id="5" name="Content Placeholder 2"/>
          <p:cNvSpPr>
            <a:spLocks noGrp="1"/>
          </p:cNvSpPr>
          <p:nvPr>
            <p:ph idx="1"/>
          </p:nvPr>
        </p:nvSpPr>
        <p:spPr>
          <a:xfrm>
            <a:off x="35496" y="116632"/>
            <a:ext cx="8229600" cy="4572000"/>
          </a:xfrm>
        </p:spPr>
        <p:txBody>
          <a:bodyPr>
            <a:normAutofit/>
          </a:bodyPr>
          <a:lstStyle/>
          <a:p>
            <a:r>
              <a:rPr lang="de-DE" sz="2000" dirty="0" smtClean="0">
                <a:solidFill>
                  <a:schemeClr val="bg1">
                    <a:lumMod val="65000"/>
                  </a:schemeClr>
                </a:solidFill>
              </a:rPr>
              <a:t>Traditional Image: </a:t>
            </a:r>
          </a:p>
          <a:p>
            <a:pPr lvl="1"/>
            <a:r>
              <a:rPr lang="de-DE" sz="1800" dirty="0" smtClean="0">
                <a:solidFill>
                  <a:schemeClr val="bg1">
                    <a:lumMod val="65000"/>
                  </a:schemeClr>
                </a:solidFill>
              </a:rPr>
              <a:t>Linear Progress</a:t>
            </a:r>
          </a:p>
          <a:p>
            <a:pPr lvl="1"/>
            <a:r>
              <a:rPr lang="de-DE" sz="1800" dirty="0" smtClean="0">
                <a:solidFill>
                  <a:schemeClr val="bg1">
                    <a:lumMod val="65000"/>
                  </a:schemeClr>
                </a:solidFill>
              </a:rPr>
              <a:t>„</a:t>
            </a:r>
            <a:r>
              <a:rPr lang="de-DE" sz="1800" dirty="0" err="1" smtClean="0">
                <a:solidFill>
                  <a:schemeClr val="bg1">
                    <a:lumMod val="65000"/>
                  </a:schemeClr>
                </a:solidFill>
              </a:rPr>
              <a:t>degrees</a:t>
            </a:r>
            <a:r>
              <a:rPr lang="de-DE" sz="1800" dirty="0" smtClean="0">
                <a:solidFill>
                  <a:schemeClr val="bg1">
                    <a:lumMod val="65000"/>
                  </a:schemeClr>
                </a:solidFill>
              </a:rPr>
              <a:t> </a:t>
            </a:r>
            <a:r>
              <a:rPr lang="de-DE" sz="1800" dirty="0" err="1" smtClean="0">
                <a:solidFill>
                  <a:schemeClr val="bg1">
                    <a:lumMod val="65000"/>
                  </a:schemeClr>
                </a:solidFill>
              </a:rPr>
              <a:t>of</a:t>
            </a:r>
            <a:r>
              <a:rPr lang="de-DE" sz="1800" dirty="0" smtClean="0">
                <a:solidFill>
                  <a:schemeClr val="bg1">
                    <a:lumMod val="65000"/>
                  </a:schemeClr>
                </a:solidFill>
              </a:rPr>
              <a:t> </a:t>
            </a:r>
            <a:r>
              <a:rPr lang="de-DE" sz="1800" dirty="0" err="1" smtClean="0">
                <a:solidFill>
                  <a:schemeClr val="bg1">
                    <a:lumMod val="65000"/>
                  </a:schemeClr>
                </a:solidFill>
              </a:rPr>
              <a:t>Romanisation</a:t>
            </a:r>
            <a:r>
              <a:rPr lang="de-DE" sz="1800" dirty="0" smtClean="0">
                <a:solidFill>
                  <a:schemeClr val="bg1">
                    <a:lumMod val="65000"/>
                  </a:schemeClr>
                </a:solidFill>
              </a:rPr>
              <a:t> “</a:t>
            </a:r>
            <a:endParaRPr lang="en-GB" sz="1800" dirty="0" smtClean="0">
              <a:solidFill>
                <a:schemeClr val="bg1">
                  <a:lumMod val="65000"/>
                </a:schemeClr>
              </a:solidFill>
            </a:endParaRPr>
          </a:p>
          <a:p>
            <a:r>
              <a:rPr lang="de-DE" sz="2200" dirty="0" smtClean="0"/>
              <a:t>The Problem:</a:t>
            </a:r>
            <a:br>
              <a:rPr lang="de-DE" sz="2200" dirty="0" smtClean="0"/>
            </a:br>
            <a:r>
              <a:rPr lang="de-DE" sz="1800" dirty="0" smtClean="0"/>
              <a:t>The „Ideal“  – </a:t>
            </a:r>
            <a:r>
              <a:rPr lang="de-DE" sz="1800" dirty="0" err="1" smtClean="0"/>
              <a:t>perhaps</a:t>
            </a:r>
            <a:r>
              <a:rPr lang="de-DE" sz="1800" dirty="0" smtClean="0"/>
              <a:t> </a:t>
            </a:r>
            <a:r>
              <a:rPr lang="de-DE" sz="1800" dirty="0" err="1" smtClean="0"/>
              <a:t>only</a:t>
            </a:r>
            <a:r>
              <a:rPr lang="de-DE" sz="1800" dirty="0" smtClean="0"/>
              <a:t> </a:t>
            </a:r>
            <a:r>
              <a:rPr lang="de-DE" sz="1800" dirty="0" err="1" smtClean="0"/>
              <a:t>for</a:t>
            </a:r>
            <a:r>
              <a:rPr lang="de-DE" sz="1800" dirty="0" smtClean="0"/>
              <a:t> </a:t>
            </a:r>
            <a:r>
              <a:rPr lang="de-DE" sz="1800" dirty="0" err="1" smtClean="0"/>
              <a:t>the</a:t>
            </a:r>
            <a:r>
              <a:rPr lang="de-DE" sz="1800" dirty="0" smtClean="0"/>
              <a:t/>
            </a:r>
            <a:br>
              <a:rPr lang="de-DE" sz="1800" dirty="0" smtClean="0"/>
            </a:br>
            <a:r>
              <a:rPr lang="de-DE" sz="1800" dirty="0" smtClean="0"/>
              <a:t>top </a:t>
            </a:r>
            <a:r>
              <a:rPr lang="de-DE" sz="1800" dirty="0" err="1" smtClean="0"/>
              <a:t>elites</a:t>
            </a:r>
            <a:r>
              <a:rPr lang="de-DE" sz="1800" dirty="0" smtClean="0"/>
              <a:t> </a:t>
            </a:r>
            <a:r>
              <a:rPr lang="de-DE" sz="1800" dirty="0" err="1" smtClean="0"/>
              <a:t>of</a:t>
            </a:r>
            <a:r>
              <a:rPr lang="de-DE" sz="1800" dirty="0" smtClean="0"/>
              <a:t> </a:t>
            </a:r>
            <a:r>
              <a:rPr lang="de-DE" sz="1800" dirty="0" err="1" smtClean="0"/>
              <a:t>the</a:t>
            </a:r>
            <a:r>
              <a:rPr lang="de-DE" sz="1800" dirty="0" smtClean="0"/>
              <a:t> Roman Empire?</a:t>
            </a:r>
          </a:p>
          <a:p>
            <a:pPr lvl="2"/>
            <a:r>
              <a:rPr lang="de-DE" sz="1600" dirty="0" smtClean="0"/>
              <a:t>Senators</a:t>
            </a:r>
          </a:p>
          <a:p>
            <a:pPr lvl="2"/>
            <a:r>
              <a:rPr lang="de-DE" sz="1600" dirty="0" smtClean="0"/>
              <a:t>Knights</a:t>
            </a:r>
          </a:p>
          <a:p>
            <a:pPr lvl="2"/>
            <a:r>
              <a:rPr lang="de-DE" sz="1600" dirty="0" err="1" smtClean="0"/>
              <a:t>Municipal</a:t>
            </a:r>
            <a:r>
              <a:rPr lang="de-DE" sz="1600" dirty="0" smtClean="0"/>
              <a:t> </a:t>
            </a:r>
            <a:r>
              <a:rPr lang="de-DE" sz="1600" dirty="0" err="1" smtClean="0"/>
              <a:t>Elites</a:t>
            </a:r>
            <a:r>
              <a:rPr lang="de-DE" sz="1600" dirty="0" smtClean="0"/>
              <a:t> (?)</a:t>
            </a:r>
          </a:p>
          <a:p>
            <a:pPr lvl="2"/>
            <a:r>
              <a:rPr lang="de-DE" sz="1600" dirty="0" smtClean="0"/>
              <a:t>? </a:t>
            </a:r>
            <a:r>
              <a:rPr lang="de-DE" sz="1600" dirty="0" err="1" smtClean="0"/>
              <a:t>traders</a:t>
            </a:r>
            <a:r>
              <a:rPr lang="de-DE" sz="1600" dirty="0" smtClean="0"/>
              <a:t>, </a:t>
            </a:r>
            <a:br>
              <a:rPr lang="de-DE" sz="1600" dirty="0" smtClean="0"/>
            </a:br>
            <a:r>
              <a:rPr lang="de-DE" sz="1600" dirty="0" smtClean="0"/>
              <a:t>? </a:t>
            </a:r>
            <a:r>
              <a:rPr lang="de-DE" sz="1600" dirty="0" err="1" smtClean="0"/>
              <a:t>craftsmen</a:t>
            </a:r>
            <a:r>
              <a:rPr lang="de-DE" sz="1600" dirty="0" smtClean="0"/>
              <a:t/>
            </a:r>
            <a:br>
              <a:rPr lang="de-DE" sz="1600" dirty="0" smtClean="0"/>
            </a:br>
            <a:r>
              <a:rPr lang="de-DE" sz="1600" dirty="0" smtClean="0"/>
              <a:t>? rural </a:t>
            </a:r>
            <a:r>
              <a:rPr lang="de-DE" sz="1600" dirty="0" err="1" smtClean="0"/>
              <a:t>population</a:t>
            </a:r>
            <a:endParaRPr lang="de-DE" sz="1600" dirty="0" smtClean="0"/>
          </a:p>
          <a:p>
            <a:pPr lvl="2"/>
            <a:r>
              <a:rPr lang="de-DE" sz="1600" dirty="0" smtClean="0"/>
              <a:t>Do all </a:t>
            </a:r>
            <a:r>
              <a:rPr lang="de-DE" sz="1600" dirty="0" err="1" smtClean="0"/>
              <a:t>of</a:t>
            </a:r>
            <a:r>
              <a:rPr lang="de-DE" sz="1600" dirty="0" smtClean="0"/>
              <a:t> </a:t>
            </a:r>
            <a:r>
              <a:rPr lang="de-DE" sz="1600" dirty="0" err="1" smtClean="0"/>
              <a:t>them</a:t>
            </a:r>
            <a:r>
              <a:rPr lang="de-DE" sz="1600" dirty="0" smtClean="0"/>
              <a:t/>
            </a:r>
            <a:br>
              <a:rPr lang="de-DE" sz="1600" dirty="0" smtClean="0"/>
            </a:br>
            <a:r>
              <a:rPr lang="de-DE" sz="1600" dirty="0" err="1" smtClean="0"/>
              <a:t>strive</a:t>
            </a:r>
            <a:r>
              <a:rPr lang="de-DE" sz="1600" dirty="0" smtClean="0"/>
              <a:t> after </a:t>
            </a:r>
            <a:r>
              <a:rPr lang="de-DE" sz="1600" dirty="0" err="1" smtClean="0"/>
              <a:t>the</a:t>
            </a:r>
            <a:r>
              <a:rPr lang="de-DE" sz="1600" dirty="0" smtClean="0"/>
              <a:t/>
            </a:r>
            <a:br>
              <a:rPr lang="de-DE" sz="1600" dirty="0" smtClean="0"/>
            </a:br>
            <a:r>
              <a:rPr lang="de-DE" sz="1600" dirty="0" smtClean="0"/>
              <a:t>„Ideal“ </a:t>
            </a:r>
            <a:r>
              <a:rPr lang="de-DE" sz="1600" dirty="0" err="1" smtClean="0"/>
              <a:t>of</a:t>
            </a:r>
            <a:r>
              <a:rPr lang="de-DE" sz="1600" dirty="0" smtClean="0"/>
              <a:t> </a:t>
            </a:r>
            <a:r>
              <a:rPr lang="de-DE" sz="1600" i="1" dirty="0" smtClean="0"/>
              <a:t>Romanitas </a:t>
            </a:r>
            <a:r>
              <a:rPr lang="de-DE" sz="1600" dirty="0" smtClean="0"/>
              <a:t>? </a:t>
            </a:r>
            <a:endParaRPr lang="en-GB" sz="1600" dirty="0"/>
          </a:p>
        </p:txBody>
      </p:sp>
      <p:graphicFrame>
        <p:nvGraphicFramePr>
          <p:cNvPr id="6" name="Chart 5"/>
          <p:cNvGraphicFramePr/>
          <p:nvPr>
            <p:extLst>
              <p:ext uri="{D42A27DB-BD31-4B8C-83A1-F6EECF244321}">
                <p14:modId xmlns:p14="http://schemas.microsoft.com/office/powerpoint/2010/main" xmlns="" val="3964219542"/>
              </p:ext>
            </p:extLst>
          </p:nvPr>
        </p:nvGraphicFramePr>
        <p:xfrm>
          <a:off x="3150096" y="1714500"/>
          <a:ext cx="6876256" cy="6309320"/>
        </p:xfrm>
        <a:graphic>
          <a:graphicData uri="http://schemas.openxmlformats.org/drawingml/2006/chart">
            <c:chart xmlns:c="http://schemas.openxmlformats.org/drawingml/2006/chart" xmlns:r="http://schemas.openxmlformats.org/officeDocument/2006/relationships" r:id="rId4"/>
          </a:graphicData>
        </a:graphic>
      </p:graphicFrame>
      <p:sp>
        <p:nvSpPr>
          <p:cNvPr id="7" name="TextBox 6"/>
          <p:cNvSpPr txBox="1"/>
          <p:nvPr/>
        </p:nvSpPr>
        <p:spPr>
          <a:xfrm>
            <a:off x="2339752" y="6211669"/>
            <a:ext cx="1872208" cy="646331"/>
          </a:xfrm>
          <a:prstGeom prst="rect">
            <a:avLst/>
          </a:prstGeom>
          <a:noFill/>
        </p:spPr>
        <p:txBody>
          <a:bodyPr wrap="square" rtlCol="0">
            <a:spAutoFit/>
          </a:bodyPr>
          <a:lstStyle/>
          <a:p>
            <a:r>
              <a:rPr lang="en-GB" b="1" dirty="0" smtClean="0">
                <a:solidFill>
                  <a:schemeClr val="accent2">
                    <a:lumMod val="20000"/>
                    <a:lumOff val="80000"/>
                  </a:schemeClr>
                </a:solidFill>
                <a:effectLst>
                  <a:outerShdw blurRad="38100" dist="38100" dir="2700000" algn="tl">
                    <a:srgbClr val="000000">
                      <a:alpha val="43137"/>
                    </a:srgbClr>
                  </a:outerShdw>
                </a:effectLst>
              </a:rPr>
              <a:t>indigenous</a:t>
            </a:r>
            <a:br>
              <a:rPr lang="en-GB" b="1" dirty="0" smtClean="0">
                <a:solidFill>
                  <a:schemeClr val="accent2">
                    <a:lumMod val="20000"/>
                    <a:lumOff val="80000"/>
                  </a:schemeClr>
                </a:solidFill>
                <a:effectLst>
                  <a:outerShdw blurRad="38100" dist="38100" dir="2700000" algn="tl">
                    <a:srgbClr val="000000">
                      <a:alpha val="43137"/>
                    </a:srgbClr>
                  </a:outerShdw>
                </a:effectLst>
              </a:rPr>
            </a:br>
            <a:r>
              <a:rPr lang="en-GB" b="1" dirty="0" smtClean="0">
                <a:solidFill>
                  <a:schemeClr val="accent2">
                    <a:lumMod val="20000"/>
                    <a:lumOff val="80000"/>
                  </a:schemeClr>
                </a:solidFill>
                <a:effectLst>
                  <a:outerShdw blurRad="38100" dist="38100" dir="2700000" algn="tl">
                    <a:srgbClr val="000000">
                      <a:alpha val="43137"/>
                    </a:srgbClr>
                  </a:outerShdw>
                </a:effectLst>
              </a:rPr>
              <a:t>“barbarians”</a:t>
            </a:r>
            <a:endParaRPr lang="en-GB" b="1" dirty="0">
              <a:solidFill>
                <a:schemeClr val="accent2">
                  <a:lumMod val="20000"/>
                  <a:lumOff val="80000"/>
                </a:schemeClr>
              </a:solidFill>
              <a:effectLst>
                <a:outerShdw blurRad="38100" dist="38100" dir="2700000" algn="tl">
                  <a:srgbClr val="000000">
                    <a:alpha val="43137"/>
                  </a:srgbClr>
                </a:outerShdw>
              </a:effectLst>
            </a:endParaRPr>
          </a:p>
        </p:txBody>
      </p:sp>
      <p:cxnSp>
        <p:nvCxnSpPr>
          <p:cNvPr id="8" name="Straight Arrow Connector 7"/>
          <p:cNvCxnSpPr/>
          <p:nvPr/>
        </p:nvCxnSpPr>
        <p:spPr>
          <a:xfrm flipV="1">
            <a:off x="3059832" y="6021288"/>
            <a:ext cx="864096" cy="190381"/>
          </a:xfrm>
          <a:prstGeom prst="straightConnector1">
            <a:avLst/>
          </a:prstGeom>
          <a:ln w="63500">
            <a:tailEnd type="arrow"/>
          </a:ln>
        </p:spPr>
        <p:style>
          <a:lnRef idx="1">
            <a:schemeClr val="accent1"/>
          </a:lnRef>
          <a:fillRef idx="0">
            <a:schemeClr val="accent1"/>
          </a:fillRef>
          <a:effectRef idx="0">
            <a:schemeClr val="accent1"/>
          </a:effectRef>
          <a:fontRef idx="minor">
            <a:schemeClr val="tx1"/>
          </a:fontRef>
        </p:style>
      </p:cxnSp>
      <p:sp>
        <p:nvSpPr>
          <p:cNvPr id="9" name="TextBox 8"/>
          <p:cNvSpPr txBox="1"/>
          <p:nvPr/>
        </p:nvSpPr>
        <p:spPr>
          <a:xfrm>
            <a:off x="3707904" y="3818146"/>
            <a:ext cx="1872208" cy="646331"/>
          </a:xfrm>
          <a:prstGeom prst="rect">
            <a:avLst/>
          </a:prstGeom>
          <a:noFill/>
        </p:spPr>
        <p:txBody>
          <a:bodyPr wrap="square" rtlCol="0">
            <a:spAutoFit/>
          </a:bodyPr>
          <a:lstStyle/>
          <a:p>
            <a:pPr algn="ctr"/>
            <a:r>
              <a:rPr lang="en-GB" dirty="0" smtClean="0">
                <a:solidFill>
                  <a:schemeClr val="accent2">
                    <a:lumMod val="60000"/>
                    <a:lumOff val="40000"/>
                  </a:schemeClr>
                </a:solidFill>
                <a:effectLst>
                  <a:outerShdw blurRad="38100" dist="38100" dir="2700000" algn="tl">
                    <a:srgbClr val="000000">
                      <a:alpha val="43137"/>
                    </a:srgbClr>
                  </a:outerShdw>
                </a:effectLst>
              </a:rPr>
              <a:t>“Romanisation push”</a:t>
            </a:r>
            <a:endParaRPr lang="en-GB" dirty="0">
              <a:solidFill>
                <a:schemeClr val="accent2">
                  <a:lumMod val="60000"/>
                  <a:lumOff val="40000"/>
                </a:schemeClr>
              </a:solidFill>
              <a:effectLst>
                <a:outerShdw blurRad="38100" dist="38100" dir="2700000" algn="tl">
                  <a:srgbClr val="000000">
                    <a:alpha val="43137"/>
                  </a:srgbClr>
                </a:outerShdw>
              </a:effectLst>
            </a:endParaRPr>
          </a:p>
        </p:txBody>
      </p:sp>
      <p:cxnSp>
        <p:nvCxnSpPr>
          <p:cNvPr id="10" name="Straight Arrow Connector 9"/>
          <p:cNvCxnSpPr/>
          <p:nvPr/>
        </p:nvCxnSpPr>
        <p:spPr>
          <a:xfrm>
            <a:off x="4796052" y="4454783"/>
            <a:ext cx="612335" cy="1152128"/>
          </a:xfrm>
          <a:prstGeom prst="straightConnector1">
            <a:avLst/>
          </a:prstGeom>
          <a:ln w="63500">
            <a:tailEnd type="arrow"/>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a:off x="6084168" y="3728647"/>
            <a:ext cx="360040" cy="1140513"/>
          </a:xfrm>
          <a:prstGeom prst="straightConnector1">
            <a:avLst/>
          </a:prstGeom>
          <a:ln w="63500">
            <a:tailEnd type="arrow"/>
          </a:ln>
        </p:spPr>
        <p:style>
          <a:lnRef idx="1">
            <a:schemeClr val="accent1"/>
          </a:lnRef>
          <a:fillRef idx="0">
            <a:schemeClr val="accent1"/>
          </a:fillRef>
          <a:effectRef idx="0">
            <a:schemeClr val="accent1"/>
          </a:effectRef>
          <a:fontRef idx="minor">
            <a:schemeClr val="tx1"/>
          </a:fontRef>
        </p:style>
      </p:cxnSp>
      <p:sp>
        <p:nvSpPr>
          <p:cNvPr id="12" name="TextBox 11"/>
          <p:cNvSpPr txBox="1"/>
          <p:nvPr/>
        </p:nvSpPr>
        <p:spPr>
          <a:xfrm>
            <a:off x="4788024" y="2805317"/>
            <a:ext cx="2952328" cy="923330"/>
          </a:xfrm>
          <a:prstGeom prst="rect">
            <a:avLst/>
          </a:prstGeom>
          <a:noFill/>
        </p:spPr>
        <p:txBody>
          <a:bodyPr wrap="square" rtlCol="0">
            <a:spAutoFit/>
          </a:bodyPr>
          <a:lstStyle/>
          <a:p>
            <a:r>
              <a:rPr lang="en-GB" dirty="0" smtClean="0">
                <a:solidFill>
                  <a:schemeClr val="accent2">
                    <a:lumMod val="60000"/>
                    <a:lumOff val="40000"/>
                  </a:schemeClr>
                </a:solidFill>
                <a:effectLst>
                  <a:outerShdw blurRad="38100" dist="38100" dir="2700000" algn="tl">
                    <a:srgbClr val="000000">
                      <a:alpha val="43137"/>
                    </a:srgbClr>
                  </a:outerShdw>
                </a:effectLst>
              </a:rPr>
              <a:t>Incomplete</a:t>
            </a:r>
            <a:br>
              <a:rPr lang="en-GB" dirty="0" smtClean="0">
                <a:solidFill>
                  <a:schemeClr val="accent2">
                    <a:lumMod val="60000"/>
                    <a:lumOff val="40000"/>
                  </a:schemeClr>
                </a:solidFill>
                <a:effectLst>
                  <a:outerShdw blurRad="38100" dist="38100" dir="2700000" algn="tl">
                    <a:srgbClr val="000000">
                      <a:alpha val="43137"/>
                    </a:srgbClr>
                  </a:outerShdw>
                </a:effectLst>
              </a:rPr>
            </a:br>
            <a:r>
              <a:rPr lang="en-GB" dirty="0" smtClean="0">
                <a:solidFill>
                  <a:schemeClr val="accent2">
                    <a:lumMod val="60000"/>
                    <a:lumOff val="40000"/>
                  </a:schemeClr>
                </a:solidFill>
                <a:effectLst>
                  <a:outerShdw blurRad="38100" dist="38100" dir="2700000" algn="tl">
                    <a:srgbClr val="000000">
                      <a:alpha val="43137"/>
                    </a:srgbClr>
                  </a:outerShdw>
                </a:effectLst>
              </a:rPr>
              <a:t>“Romanisation” </a:t>
            </a:r>
            <a:br>
              <a:rPr lang="en-GB" dirty="0" smtClean="0">
                <a:solidFill>
                  <a:schemeClr val="accent2">
                    <a:lumMod val="60000"/>
                    <a:lumOff val="40000"/>
                  </a:schemeClr>
                </a:solidFill>
                <a:effectLst>
                  <a:outerShdw blurRad="38100" dist="38100" dir="2700000" algn="tl">
                    <a:srgbClr val="000000">
                      <a:alpha val="43137"/>
                    </a:srgbClr>
                  </a:outerShdw>
                </a:effectLst>
              </a:rPr>
            </a:br>
            <a:r>
              <a:rPr lang="en-GB" dirty="0" smtClean="0">
                <a:solidFill>
                  <a:schemeClr val="accent2">
                    <a:lumMod val="60000"/>
                    <a:lumOff val="40000"/>
                  </a:schemeClr>
                </a:solidFill>
                <a:effectLst>
                  <a:outerShdw blurRad="38100" dist="38100" dir="2700000" algn="tl">
                    <a:srgbClr val="000000">
                      <a:alpha val="43137"/>
                    </a:srgbClr>
                  </a:outerShdw>
                </a:effectLst>
                <a:sym typeface="Wingdings" pitchFamily="2" charset="2"/>
              </a:rPr>
              <a:t>cultural resistance?</a:t>
            </a:r>
            <a:endParaRPr lang="en-GB" dirty="0">
              <a:solidFill>
                <a:schemeClr val="accent2">
                  <a:lumMod val="60000"/>
                  <a:lumOff val="40000"/>
                </a:schemeClr>
              </a:solidFill>
              <a:effectLst>
                <a:outerShdw blurRad="38100" dist="38100" dir="2700000" algn="tl">
                  <a:srgbClr val="000000">
                    <a:alpha val="43137"/>
                  </a:srgbClr>
                </a:outerShdw>
              </a:effectLst>
            </a:endParaRPr>
          </a:p>
        </p:txBody>
      </p:sp>
      <p:sp>
        <p:nvSpPr>
          <p:cNvPr id="13" name="TextBox 12"/>
          <p:cNvSpPr txBox="1"/>
          <p:nvPr/>
        </p:nvSpPr>
        <p:spPr>
          <a:xfrm>
            <a:off x="6804248" y="1688611"/>
            <a:ext cx="1872208" cy="1200329"/>
          </a:xfrm>
          <a:prstGeom prst="rect">
            <a:avLst/>
          </a:prstGeom>
          <a:noFill/>
        </p:spPr>
        <p:txBody>
          <a:bodyPr wrap="square" rtlCol="0">
            <a:spAutoFit/>
          </a:bodyPr>
          <a:lstStyle/>
          <a:p>
            <a:r>
              <a:rPr lang="en-GB" b="1" dirty="0" smtClean="0">
                <a:solidFill>
                  <a:schemeClr val="accent2">
                    <a:lumMod val="60000"/>
                    <a:lumOff val="40000"/>
                  </a:schemeClr>
                </a:solidFill>
                <a:effectLst>
                  <a:outerShdw blurRad="38100" dist="38100" dir="2700000" algn="tl">
                    <a:srgbClr val="000000">
                      <a:alpha val="43137"/>
                    </a:srgbClr>
                  </a:outerShdw>
                </a:effectLst>
              </a:rPr>
              <a:t>Ideal: </a:t>
            </a:r>
            <a:r>
              <a:rPr lang="en-GB" b="1" i="1" dirty="0" smtClean="0">
                <a:solidFill>
                  <a:schemeClr val="accent2">
                    <a:lumMod val="60000"/>
                    <a:lumOff val="40000"/>
                  </a:schemeClr>
                </a:solidFill>
                <a:effectLst>
                  <a:outerShdw blurRad="38100" dist="38100" dir="2700000" algn="tl">
                    <a:srgbClr val="000000">
                      <a:alpha val="43137"/>
                    </a:srgbClr>
                  </a:outerShdw>
                </a:effectLst>
              </a:rPr>
              <a:t>Romanitas</a:t>
            </a:r>
            <a:r>
              <a:rPr lang="en-GB" b="1" dirty="0" smtClean="0">
                <a:solidFill>
                  <a:schemeClr val="accent2">
                    <a:lumMod val="60000"/>
                    <a:lumOff val="40000"/>
                  </a:schemeClr>
                </a:solidFill>
                <a:effectLst>
                  <a:outerShdw blurRad="38100" dist="38100" dir="2700000" algn="tl">
                    <a:srgbClr val="000000">
                      <a:alpha val="43137"/>
                    </a:srgbClr>
                  </a:outerShdw>
                </a:effectLst>
              </a:rPr>
              <a:t>, </a:t>
            </a:r>
            <a:r>
              <a:rPr lang="en-GB" b="1" i="1" dirty="0" smtClean="0">
                <a:solidFill>
                  <a:schemeClr val="accent2">
                    <a:lumMod val="60000"/>
                    <a:lumOff val="40000"/>
                  </a:schemeClr>
                </a:solidFill>
                <a:effectLst>
                  <a:outerShdw blurRad="38100" dist="38100" dir="2700000" algn="tl">
                    <a:srgbClr val="000000">
                      <a:alpha val="43137"/>
                    </a:srgbClr>
                  </a:outerShdw>
                </a:effectLst>
              </a:rPr>
              <a:t>humanitas</a:t>
            </a:r>
          </a:p>
          <a:p>
            <a:r>
              <a:rPr lang="de-DE" b="1" dirty="0" smtClean="0">
                <a:solidFill>
                  <a:schemeClr val="accent2">
                    <a:lumMod val="60000"/>
                    <a:lumOff val="40000"/>
                  </a:schemeClr>
                </a:solidFill>
                <a:effectLst>
                  <a:outerShdw blurRad="38100" dist="38100" dir="2700000" algn="tl">
                    <a:srgbClr val="000000">
                      <a:alpha val="43137"/>
                    </a:srgbClr>
                  </a:outerShdw>
                </a:effectLst>
              </a:rPr>
              <a:t>„</a:t>
            </a:r>
            <a:r>
              <a:rPr lang="de-DE" b="1" dirty="0" err="1" smtClean="0">
                <a:solidFill>
                  <a:schemeClr val="accent2">
                    <a:lumMod val="60000"/>
                    <a:lumOff val="40000"/>
                  </a:schemeClr>
                </a:solidFill>
                <a:effectLst>
                  <a:outerShdw blurRad="38100" dist="38100" dir="2700000" algn="tl">
                    <a:srgbClr val="000000">
                      <a:alpha val="43137"/>
                    </a:srgbClr>
                  </a:outerShdw>
                </a:effectLst>
              </a:rPr>
              <a:t>Civilisation</a:t>
            </a:r>
            <a:r>
              <a:rPr lang="de-DE" b="1" dirty="0" smtClean="0">
                <a:solidFill>
                  <a:schemeClr val="accent2">
                    <a:lumMod val="60000"/>
                    <a:lumOff val="40000"/>
                  </a:schemeClr>
                </a:solidFill>
                <a:effectLst>
                  <a:outerShdw blurRad="38100" dist="38100" dir="2700000" algn="tl">
                    <a:srgbClr val="000000">
                      <a:alpha val="43137"/>
                    </a:srgbClr>
                  </a:outerShdw>
                </a:effectLst>
              </a:rPr>
              <a:t>“(!)</a:t>
            </a:r>
            <a:endParaRPr lang="en-GB" b="1" dirty="0">
              <a:solidFill>
                <a:schemeClr val="accent2">
                  <a:lumMod val="60000"/>
                  <a:lumOff val="40000"/>
                </a:schemeClr>
              </a:solidFill>
              <a:effectLst>
                <a:outerShdw blurRad="38100" dist="38100" dir="2700000" algn="tl">
                  <a:srgbClr val="000000">
                    <a:alpha val="43137"/>
                  </a:srgbClr>
                </a:outerShdw>
              </a:effectLst>
            </a:endParaRPr>
          </a:p>
        </p:txBody>
      </p:sp>
      <p:cxnSp>
        <p:nvCxnSpPr>
          <p:cNvPr id="14" name="Straight Arrow Connector 13"/>
          <p:cNvCxnSpPr/>
          <p:nvPr/>
        </p:nvCxnSpPr>
        <p:spPr>
          <a:xfrm>
            <a:off x="7380312" y="2888940"/>
            <a:ext cx="1416674" cy="756084"/>
          </a:xfrm>
          <a:prstGeom prst="straightConnector1">
            <a:avLst/>
          </a:prstGeom>
          <a:ln w="63500">
            <a:tailEnd type="arrow"/>
          </a:ln>
        </p:spPr>
        <p:style>
          <a:lnRef idx="1">
            <a:schemeClr val="accent1"/>
          </a:lnRef>
          <a:fillRef idx="0">
            <a:schemeClr val="accent1"/>
          </a:fillRef>
          <a:effectRef idx="0">
            <a:schemeClr val="accent1"/>
          </a:effectRef>
          <a:fontRef idx="minor">
            <a:schemeClr val="tx1"/>
          </a:fontRef>
        </p:style>
      </p:cxnSp>
      <p:sp>
        <p:nvSpPr>
          <p:cNvPr id="15" name="TextBox 14"/>
          <p:cNvSpPr txBox="1"/>
          <p:nvPr/>
        </p:nvSpPr>
        <p:spPr>
          <a:xfrm>
            <a:off x="3707904" y="6196379"/>
            <a:ext cx="1196427" cy="523220"/>
          </a:xfrm>
          <a:prstGeom prst="rect">
            <a:avLst/>
          </a:prstGeom>
          <a:noFill/>
        </p:spPr>
        <p:txBody>
          <a:bodyPr wrap="square" rtlCol="0">
            <a:spAutoFit/>
          </a:bodyPr>
          <a:lstStyle/>
          <a:p>
            <a:r>
              <a:rPr lang="en-GB" sz="1400" dirty="0" smtClean="0">
                <a:solidFill>
                  <a:schemeClr val="accent2">
                    <a:lumMod val="20000"/>
                    <a:lumOff val="80000"/>
                  </a:schemeClr>
                </a:solidFill>
              </a:rPr>
              <a:t>before</a:t>
            </a:r>
            <a:br>
              <a:rPr lang="en-GB" sz="1400" dirty="0" smtClean="0">
                <a:solidFill>
                  <a:schemeClr val="accent2">
                    <a:lumMod val="20000"/>
                    <a:lumOff val="80000"/>
                  </a:schemeClr>
                </a:solidFill>
              </a:rPr>
            </a:br>
            <a:r>
              <a:rPr lang="en-GB" sz="1400" dirty="0" smtClean="0">
                <a:solidFill>
                  <a:schemeClr val="accent2">
                    <a:lumMod val="20000"/>
                    <a:lumOff val="80000"/>
                  </a:schemeClr>
                </a:solidFill>
              </a:rPr>
              <a:t>conquest</a:t>
            </a:r>
            <a:endParaRPr lang="en-GB" sz="1400" dirty="0">
              <a:solidFill>
                <a:schemeClr val="accent2">
                  <a:lumMod val="20000"/>
                  <a:lumOff val="80000"/>
                </a:schemeClr>
              </a:solidFill>
            </a:endParaRPr>
          </a:p>
        </p:txBody>
      </p:sp>
      <p:sp>
        <p:nvSpPr>
          <p:cNvPr id="16" name="TextBox 15"/>
          <p:cNvSpPr txBox="1"/>
          <p:nvPr/>
        </p:nvSpPr>
        <p:spPr>
          <a:xfrm>
            <a:off x="4887741" y="6329015"/>
            <a:ext cx="1196427" cy="307777"/>
          </a:xfrm>
          <a:prstGeom prst="rect">
            <a:avLst/>
          </a:prstGeom>
          <a:noFill/>
        </p:spPr>
        <p:txBody>
          <a:bodyPr wrap="square" rtlCol="0">
            <a:spAutoFit/>
          </a:bodyPr>
          <a:lstStyle/>
          <a:p>
            <a:r>
              <a:rPr lang="en-GB" sz="1400" dirty="0" smtClean="0">
                <a:solidFill>
                  <a:schemeClr val="accent1">
                    <a:lumMod val="20000"/>
                    <a:lumOff val="80000"/>
                  </a:schemeClr>
                </a:solidFill>
              </a:rPr>
              <a:t>Augustus</a:t>
            </a:r>
            <a:endParaRPr lang="en-GB" sz="1400" dirty="0">
              <a:solidFill>
                <a:schemeClr val="accent1">
                  <a:lumMod val="20000"/>
                  <a:lumOff val="80000"/>
                </a:schemeClr>
              </a:solidFill>
            </a:endParaRPr>
          </a:p>
        </p:txBody>
      </p:sp>
      <p:sp>
        <p:nvSpPr>
          <p:cNvPr id="20" name="TextBox 20"/>
          <p:cNvSpPr txBox="1"/>
          <p:nvPr/>
        </p:nvSpPr>
        <p:spPr>
          <a:xfrm>
            <a:off x="7288912" y="6509734"/>
            <a:ext cx="1603568" cy="307777"/>
          </a:xfrm>
          <a:prstGeom prst="rect">
            <a:avLst/>
          </a:prstGeom>
          <a:noFill/>
        </p:spPr>
        <p:txBody>
          <a:bodyPr wrap="square" rtlCol="0">
            <a:spAutoFit/>
          </a:bodyPr>
          <a:lstStyle/>
          <a:p>
            <a:r>
              <a:rPr lang="en-GB" sz="1400" dirty="0" smtClean="0">
                <a:solidFill>
                  <a:schemeClr val="accent2">
                    <a:lumMod val="20000"/>
                    <a:lumOff val="80000"/>
                  </a:schemeClr>
                </a:solidFill>
              </a:rPr>
              <a:t>A.D. 100 – 250</a:t>
            </a:r>
            <a:endParaRPr lang="en-GB" sz="1400" dirty="0">
              <a:solidFill>
                <a:schemeClr val="accent2">
                  <a:lumMod val="20000"/>
                  <a:lumOff val="80000"/>
                </a:schemeClr>
              </a:solidFill>
            </a:endParaRPr>
          </a:p>
        </p:txBody>
      </p:sp>
    </p:spTree>
    <p:extLst>
      <p:ext uri="{BB962C8B-B14F-4D97-AF65-F5344CB8AC3E}">
        <p14:creationId xmlns:p14="http://schemas.microsoft.com/office/powerpoint/2010/main" xmlns="" val="79228618"/>
      </p:ext>
    </p:extLst>
  </p:cSld>
  <p:clrMapOvr>
    <a:masterClrMapping/>
  </p:clrMapOvr>
  <p:transition spd="slow">
    <p:randomBar dir="vert"/>
  </p:transition>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2"/>
          <p:cNvSpPr>
            <a:spLocks noGrp="1"/>
          </p:cNvSpPr>
          <p:nvPr>
            <p:ph idx="1"/>
          </p:nvPr>
        </p:nvSpPr>
        <p:spPr>
          <a:xfrm>
            <a:off x="35496" y="836711"/>
            <a:ext cx="8229600" cy="5328593"/>
          </a:xfrm>
        </p:spPr>
        <p:txBody>
          <a:bodyPr>
            <a:normAutofit/>
          </a:bodyPr>
          <a:lstStyle/>
          <a:p>
            <a:r>
              <a:rPr lang="de-DE" sz="2000" dirty="0" smtClean="0">
                <a:solidFill>
                  <a:srgbClr val="FFC000"/>
                </a:solidFill>
                <a:effectLst>
                  <a:outerShdw blurRad="38100" dist="38100" dir="2700000" algn="tl">
                    <a:srgbClr val="000000">
                      <a:alpha val="43137"/>
                    </a:srgbClr>
                  </a:outerShdw>
                </a:effectLst>
                <a:sym typeface="Wingdings" pitchFamily="2" charset="2"/>
              </a:rPr>
              <a:t> </a:t>
            </a:r>
            <a:r>
              <a:rPr lang="de-DE" sz="2000" dirty="0" err="1" smtClean="0">
                <a:solidFill>
                  <a:srgbClr val="FFC000"/>
                </a:solidFill>
                <a:effectLst>
                  <a:outerShdw blurRad="38100" dist="38100" dir="2700000" algn="tl">
                    <a:srgbClr val="000000">
                      <a:alpha val="43137"/>
                    </a:srgbClr>
                  </a:outerShdw>
                </a:effectLst>
                <a:sym typeface="Wingdings" pitchFamily="2" charset="2"/>
              </a:rPr>
              <a:t>We</a:t>
            </a:r>
            <a:r>
              <a:rPr lang="de-DE" sz="2000" dirty="0" smtClean="0">
                <a:solidFill>
                  <a:srgbClr val="FFC000"/>
                </a:solidFill>
                <a:effectLst>
                  <a:outerShdw blurRad="38100" dist="38100" dir="2700000" algn="tl">
                    <a:srgbClr val="000000">
                      <a:alpha val="43137"/>
                    </a:srgbClr>
                  </a:outerShdw>
                </a:effectLst>
                <a:sym typeface="Wingdings" pitchFamily="2" charset="2"/>
              </a:rPr>
              <a:t> </a:t>
            </a:r>
            <a:r>
              <a:rPr lang="de-DE" sz="2000" dirty="0" err="1" smtClean="0">
                <a:solidFill>
                  <a:srgbClr val="FFC000"/>
                </a:solidFill>
                <a:effectLst>
                  <a:outerShdw blurRad="38100" dist="38100" dir="2700000" algn="tl">
                    <a:srgbClr val="000000">
                      <a:alpha val="43137"/>
                    </a:srgbClr>
                  </a:outerShdw>
                </a:effectLst>
                <a:sym typeface="Wingdings" pitchFamily="2" charset="2"/>
              </a:rPr>
              <a:t>need</a:t>
            </a:r>
            <a:r>
              <a:rPr lang="de-DE" sz="2000" dirty="0" smtClean="0">
                <a:solidFill>
                  <a:srgbClr val="FFC000"/>
                </a:solidFill>
                <a:effectLst>
                  <a:outerShdw blurRad="38100" dist="38100" dir="2700000" algn="tl">
                    <a:srgbClr val="000000">
                      <a:alpha val="43137"/>
                    </a:srgbClr>
                  </a:outerShdw>
                </a:effectLst>
                <a:sym typeface="Wingdings" pitchFamily="2" charset="2"/>
              </a:rPr>
              <a:t> </a:t>
            </a:r>
            <a:r>
              <a:rPr lang="de-DE" sz="2000" dirty="0" err="1" smtClean="0">
                <a:solidFill>
                  <a:srgbClr val="FFC000"/>
                </a:solidFill>
                <a:effectLst>
                  <a:outerShdw blurRad="38100" dist="38100" dir="2700000" algn="tl">
                    <a:srgbClr val="000000">
                      <a:alpha val="43137"/>
                    </a:srgbClr>
                  </a:outerShdw>
                </a:effectLst>
                <a:sym typeface="Wingdings" pitchFamily="2" charset="2"/>
              </a:rPr>
              <a:t>methodologies</a:t>
            </a:r>
            <a:r>
              <a:rPr lang="de-DE" sz="2000" dirty="0" smtClean="0">
                <a:solidFill>
                  <a:srgbClr val="FFC000"/>
                </a:solidFill>
                <a:effectLst>
                  <a:outerShdw blurRad="38100" dist="38100" dir="2700000" algn="tl">
                    <a:srgbClr val="000000">
                      <a:alpha val="43137"/>
                    </a:srgbClr>
                  </a:outerShdw>
                </a:effectLst>
                <a:sym typeface="Wingdings" pitchFamily="2" charset="2"/>
              </a:rPr>
              <a:t> </a:t>
            </a:r>
            <a:r>
              <a:rPr lang="de-DE" sz="2000" dirty="0" err="1" smtClean="0">
                <a:solidFill>
                  <a:srgbClr val="FFC000"/>
                </a:solidFill>
                <a:effectLst>
                  <a:outerShdw blurRad="38100" dist="38100" dir="2700000" algn="tl">
                    <a:srgbClr val="000000">
                      <a:alpha val="43137"/>
                    </a:srgbClr>
                  </a:outerShdw>
                </a:effectLst>
                <a:sym typeface="Wingdings" pitchFamily="2" charset="2"/>
              </a:rPr>
              <a:t>to</a:t>
            </a:r>
            <a:r>
              <a:rPr lang="de-DE" sz="2000" dirty="0" smtClean="0">
                <a:solidFill>
                  <a:srgbClr val="FFC000"/>
                </a:solidFill>
                <a:effectLst>
                  <a:outerShdw blurRad="38100" dist="38100" dir="2700000" algn="tl">
                    <a:srgbClr val="000000">
                      <a:alpha val="43137"/>
                    </a:srgbClr>
                  </a:outerShdw>
                </a:effectLst>
                <a:sym typeface="Wingdings" pitchFamily="2" charset="2"/>
              </a:rPr>
              <a:t> understand </a:t>
            </a:r>
            <a:r>
              <a:rPr lang="de-DE" sz="2000" dirty="0" err="1" smtClean="0">
                <a:solidFill>
                  <a:srgbClr val="FFC000"/>
                </a:solidFill>
                <a:effectLst>
                  <a:outerShdw blurRad="38100" dist="38100" dir="2700000" algn="tl">
                    <a:srgbClr val="000000">
                      <a:alpha val="43137"/>
                    </a:srgbClr>
                  </a:outerShdw>
                </a:effectLst>
                <a:sym typeface="Wingdings" pitchFamily="2" charset="2"/>
              </a:rPr>
              <a:t>the</a:t>
            </a:r>
            <a:r>
              <a:rPr lang="de-DE" sz="2000" dirty="0" smtClean="0">
                <a:solidFill>
                  <a:srgbClr val="FFC000"/>
                </a:solidFill>
                <a:effectLst>
                  <a:outerShdw blurRad="38100" dist="38100" dir="2700000" algn="tl">
                    <a:srgbClr val="000000">
                      <a:alpha val="43137"/>
                    </a:srgbClr>
                  </a:outerShdw>
                </a:effectLst>
                <a:sym typeface="Wingdings" pitchFamily="2" charset="2"/>
              </a:rPr>
              <a:t> </a:t>
            </a:r>
            <a:r>
              <a:rPr lang="de-DE" sz="2000" dirty="0" err="1" smtClean="0">
                <a:solidFill>
                  <a:srgbClr val="FFC000"/>
                </a:solidFill>
                <a:effectLst>
                  <a:outerShdw blurRad="38100" dist="38100" dir="2700000" algn="tl">
                    <a:srgbClr val="000000">
                      <a:alpha val="43137"/>
                    </a:srgbClr>
                  </a:outerShdw>
                </a:effectLst>
                <a:sym typeface="Wingdings" pitchFamily="2" charset="2"/>
              </a:rPr>
              <a:t>socio-cultural</a:t>
            </a:r>
            <a:r>
              <a:rPr lang="de-DE" sz="2000" dirty="0" smtClean="0">
                <a:solidFill>
                  <a:srgbClr val="FFC000"/>
                </a:solidFill>
                <a:effectLst>
                  <a:outerShdw blurRad="38100" dist="38100" dir="2700000" algn="tl">
                    <a:srgbClr val="000000">
                      <a:alpha val="43137"/>
                    </a:srgbClr>
                  </a:outerShdw>
                </a:effectLst>
                <a:sym typeface="Wingdings" pitchFamily="2" charset="2"/>
              </a:rPr>
              <a:t> </a:t>
            </a:r>
            <a:r>
              <a:rPr lang="de-DE" sz="2000" dirty="0" err="1" smtClean="0">
                <a:solidFill>
                  <a:srgbClr val="FFC000"/>
                </a:solidFill>
                <a:effectLst>
                  <a:outerShdw blurRad="38100" dist="38100" dir="2700000" algn="tl">
                    <a:srgbClr val="000000">
                      <a:alpha val="43137"/>
                    </a:srgbClr>
                  </a:outerShdw>
                </a:effectLst>
                <a:sym typeface="Wingdings" pitchFamily="2" charset="2"/>
              </a:rPr>
              <a:t>changes</a:t>
            </a:r>
            <a:r>
              <a:rPr lang="de-DE" sz="2000" dirty="0" smtClean="0">
                <a:solidFill>
                  <a:srgbClr val="FFC000"/>
                </a:solidFill>
                <a:effectLst>
                  <a:outerShdw blurRad="38100" dist="38100" dir="2700000" algn="tl">
                    <a:srgbClr val="000000">
                      <a:alpha val="43137"/>
                    </a:srgbClr>
                  </a:outerShdw>
                </a:effectLst>
                <a:sym typeface="Wingdings" pitchFamily="2" charset="2"/>
              </a:rPr>
              <a:t> in </a:t>
            </a:r>
            <a:r>
              <a:rPr lang="de-DE" sz="2000" dirty="0" err="1" smtClean="0">
                <a:solidFill>
                  <a:srgbClr val="FFC000"/>
                </a:solidFill>
                <a:effectLst>
                  <a:outerShdw blurRad="38100" dist="38100" dir="2700000" algn="tl">
                    <a:srgbClr val="000000">
                      <a:alpha val="43137"/>
                    </a:srgbClr>
                  </a:outerShdw>
                </a:effectLst>
                <a:sym typeface="Wingdings" pitchFamily="2" charset="2"/>
              </a:rPr>
              <a:t>the</a:t>
            </a:r>
            <a:r>
              <a:rPr lang="de-DE" sz="2000" dirty="0" smtClean="0">
                <a:solidFill>
                  <a:srgbClr val="FFC000"/>
                </a:solidFill>
                <a:effectLst>
                  <a:outerShdw blurRad="38100" dist="38100" dir="2700000" algn="tl">
                    <a:srgbClr val="000000">
                      <a:alpha val="43137"/>
                    </a:srgbClr>
                  </a:outerShdw>
                </a:effectLst>
                <a:sym typeface="Wingdings" pitchFamily="2" charset="2"/>
              </a:rPr>
              <a:t> Roman Empire</a:t>
            </a:r>
          </a:p>
          <a:p>
            <a:pPr lvl="1"/>
            <a:r>
              <a:rPr lang="de-DE" sz="1400" dirty="0" err="1" smtClean="0">
                <a:solidFill>
                  <a:srgbClr val="FFC000"/>
                </a:solidFill>
                <a:effectLst>
                  <a:outerShdw blurRad="38100" dist="38100" dir="2700000" algn="tl">
                    <a:srgbClr val="000000">
                      <a:alpha val="43137"/>
                    </a:srgbClr>
                  </a:outerShdw>
                </a:effectLst>
              </a:rPr>
              <a:t>Besides</a:t>
            </a:r>
            <a:r>
              <a:rPr lang="de-DE" sz="1400" dirty="0" smtClean="0">
                <a:solidFill>
                  <a:srgbClr val="FFC000"/>
                </a:solidFill>
                <a:effectLst>
                  <a:outerShdw blurRad="38100" dist="38100" dir="2700000" algn="tl">
                    <a:srgbClr val="000000">
                      <a:alpha val="43137"/>
                    </a:srgbClr>
                  </a:outerShdw>
                </a:effectLst>
              </a:rPr>
              <a:t> „</a:t>
            </a:r>
            <a:r>
              <a:rPr lang="de-DE" sz="1400" dirty="0" err="1" smtClean="0">
                <a:solidFill>
                  <a:srgbClr val="FFC000"/>
                </a:solidFill>
                <a:effectLst>
                  <a:outerShdw blurRad="38100" dist="38100" dir="2700000" algn="tl">
                    <a:srgbClr val="000000">
                      <a:alpha val="43137"/>
                    </a:srgbClr>
                  </a:outerShdw>
                </a:effectLst>
              </a:rPr>
              <a:t>Romanisation</a:t>
            </a:r>
            <a:r>
              <a:rPr lang="de-DE" sz="1400" dirty="0" smtClean="0">
                <a:solidFill>
                  <a:srgbClr val="FFC000"/>
                </a:solidFill>
                <a:effectLst>
                  <a:outerShdw blurRad="38100" dist="38100" dir="2700000" algn="tl">
                    <a:srgbClr val="000000">
                      <a:alpha val="43137"/>
                    </a:srgbClr>
                  </a:outerShdw>
                </a:effectLst>
              </a:rPr>
              <a:t>“,</a:t>
            </a:r>
            <a:br>
              <a:rPr lang="de-DE" sz="1400" dirty="0" smtClean="0">
                <a:solidFill>
                  <a:srgbClr val="FFC000"/>
                </a:solidFill>
                <a:effectLst>
                  <a:outerShdw blurRad="38100" dist="38100" dir="2700000" algn="tl">
                    <a:srgbClr val="000000">
                      <a:alpha val="43137"/>
                    </a:srgbClr>
                  </a:outerShdw>
                </a:effectLst>
              </a:rPr>
            </a:br>
            <a:r>
              <a:rPr lang="de-DE" sz="1400" b="1" dirty="0" smtClean="0">
                <a:solidFill>
                  <a:srgbClr val="FFC000"/>
                </a:solidFill>
                <a:effectLst>
                  <a:outerShdw blurRad="38100" dist="38100" dir="2700000" algn="tl">
                    <a:srgbClr val="000000">
                      <a:alpha val="43137"/>
                    </a:srgbClr>
                  </a:outerShdw>
                </a:effectLst>
              </a:rPr>
              <a:t>anti-Roman </a:t>
            </a:r>
            <a:r>
              <a:rPr lang="de-DE" sz="1400" dirty="0" err="1" smtClean="0">
                <a:solidFill>
                  <a:srgbClr val="FFC000"/>
                </a:solidFill>
                <a:effectLst>
                  <a:outerShdw blurRad="38100" dist="38100" dir="2700000" algn="tl">
                    <a:srgbClr val="000000">
                      <a:alpha val="43137"/>
                    </a:srgbClr>
                  </a:outerShdw>
                </a:effectLst>
              </a:rPr>
              <a:t>developments</a:t>
            </a:r>
            <a:endParaRPr lang="de-DE" sz="1400" dirty="0" smtClean="0">
              <a:solidFill>
                <a:srgbClr val="FFC000"/>
              </a:solidFill>
              <a:effectLst>
                <a:outerShdw blurRad="38100" dist="38100" dir="2700000" algn="tl">
                  <a:srgbClr val="000000">
                    <a:alpha val="43137"/>
                  </a:srgbClr>
                </a:outerShdw>
              </a:effectLst>
            </a:endParaRPr>
          </a:p>
          <a:p>
            <a:pPr lvl="1"/>
            <a:r>
              <a:rPr lang="de-DE" sz="1800" dirty="0" smtClean="0">
                <a:solidFill>
                  <a:srgbClr val="FFC000"/>
                </a:solidFill>
                <a:effectLst>
                  <a:outerShdw blurRad="38100" dist="38100" dir="2700000" algn="tl">
                    <a:srgbClr val="000000">
                      <a:alpha val="43137"/>
                    </a:srgbClr>
                  </a:outerShdw>
                </a:effectLst>
              </a:rPr>
              <a:t>Is </a:t>
            </a:r>
            <a:r>
              <a:rPr lang="de-DE" sz="1800" dirty="0" err="1" smtClean="0">
                <a:solidFill>
                  <a:srgbClr val="FFC000"/>
                </a:solidFill>
                <a:effectLst>
                  <a:outerShdw blurRad="38100" dist="38100" dir="2700000" algn="tl">
                    <a:srgbClr val="000000">
                      <a:alpha val="43137"/>
                    </a:srgbClr>
                  </a:outerShdw>
                </a:effectLst>
              </a:rPr>
              <a:t>there</a:t>
            </a:r>
            <a:r>
              <a:rPr lang="de-DE" sz="1800" dirty="0" smtClean="0">
                <a:solidFill>
                  <a:srgbClr val="FFC000"/>
                </a:solidFill>
                <a:effectLst>
                  <a:outerShdw blurRad="38100" dist="38100" dir="2700000" algn="tl">
                    <a:srgbClr val="000000">
                      <a:alpha val="43137"/>
                    </a:srgbClr>
                  </a:outerShdw>
                </a:effectLst>
              </a:rPr>
              <a:t> „</a:t>
            </a:r>
            <a:r>
              <a:rPr lang="de-DE" sz="1800" dirty="0" err="1" smtClean="0">
                <a:solidFill>
                  <a:srgbClr val="FFC000"/>
                </a:solidFill>
                <a:effectLst>
                  <a:outerShdw blurRad="38100" dist="38100" dir="2700000" algn="tl">
                    <a:srgbClr val="000000">
                      <a:alpha val="43137"/>
                    </a:srgbClr>
                  </a:outerShdw>
                </a:effectLst>
              </a:rPr>
              <a:t>Romanisation</a:t>
            </a:r>
            <a:r>
              <a:rPr lang="de-DE" sz="1800" dirty="0" smtClean="0">
                <a:solidFill>
                  <a:srgbClr val="FFC000"/>
                </a:solidFill>
                <a:effectLst>
                  <a:outerShdw blurRad="38100" dist="38100" dir="2700000" algn="tl">
                    <a:srgbClr val="000000">
                      <a:alpha val="43137"/>
                    </a:srgbClr>
                  </a:outerShdw>
                </a:effectLst>
              </a:rPr>
              <a:t>“ ?</a:t>
            </a:r>
            <a:br>
              <a:rPr lang="de-DE" sz="1800" dirty="0" smtClean="0">
                <a:solidFill>
                  <a:srgbClr val="FFC000"/>
                </a:solidFill>
                <a:effectLst>
                  <a:outerShdw blurRad="38100" dist="38100" dir="2700000" algn="tl">
                    <a:srgbClr val="000000">
                      <a:alpha val="43137"/>
                    </a:srgbClr>
                  </a:outerShdw>
                </a:effectLst>
              </a:rPr>
            </a:br>
            <a:r>
              <a:rPr lang="de-DE" sz="1800" dirty="0" err="1" smtClean="0">
                <a:solidFill>
                  <a:srgbClr val="FFC000"/>
                </a:solidFill>
                <a:effectLst>
                  <a:outerShdw blurRad="38100" dist="38100" dir="2700000" algn="tl">
                    <a:srgbClr val="000000">
                      <a:alpha val="43137"/>
                    </a:srgbClr>
                  </a:outerShdw>
                </a:effectLst>
              </a:rPr>
              <a:t>Instead</a:t>
            </a:r>
            <a:r>
              <a:rPr lang="de-DE" sz="1800" dirty="0" smtClean="0">
                <a:solidFill>
                  <a:srgbClr val="FFC000"/>
                </a:solidFill>
                <a:effectLst>
                  <a:outerShdw blurRad="38100" dist="38100" dir="2700000" algn="tl">
                    <a:srgbClr val="000000">
                      <a:alpha val="43137"/>
                    </a:srgbClr>
                  </a:outerShdw>
                </a:effectLst>
              </a:rPr>
              <a:t>: </a:t>
            </a:r>
            <a:r>
              <a:rPr lang="de-DE" sz="1800" dirty="0" err="1" smtClean="0">
                <a:solidFill>
                  <a:srgbClr val="FFC000"/>
                </a:solidFill>
                <a:effectLst>
                  <a:outerShdw blurRad="38100" dist="38100" dir="2700000" algn="tl">
                    <a:srgbClr val="000000">
                      <a:alpha val="43137"/>
                    </a:srgbClr>
                  </a:outerShdw>
                </a:effectLst>
              </a:rPr>
              <a:t>increasing</a:t>
            </a:r>
            <a:r>
              <a:rPr lang="de-DE" sz="1800" dirty="0" smtClean="0">
                <a:solidFill>
                  <a:srgbClr val="FFC000"/>
                </a:solidFill>
                <a:effectLst>
                  <a:outerShdw blurRad="38100" dist="38100" dir="2700000" algn="tl">
                    <a:srgbClr val="000000">
                      <a:alpha val="43137"/>
                    </a:srgbClr>
                  </a:outerShdw>
                </a:effectLst>
              </a:rPr>
              <a:t> </a:t>
            </a:r>
            <a:r>
              <a:rPr lang="de-DE" sz="1800" dirty="0" err="1" smtClean="0">
                <a:solidFill>
                  <a:srgbClr val="FFC000"/>
                </a:solidFill>
                <a:effectLst>
                  <a:outerShdw blurRad="38100" dist="38100" dir="2700000" algn="tl">
                    <a:srgbClr val="000000">
                      <a:alpha val="43137"/>
                    </a:srgbClr>
                  </a:outerShdw>
                </a:effectLst>
              </a:rPr>
              <a:t>cultural</a:t>
            </a:r>
            <a:r>
              <a:rPr lang="de-DE" sz="1800" dirty="0" smtClean="0">
                <a:solidFill>
                  <a:srgbClr val="FFC000"/>
                </a:solidFill>
                <a:effectLst>
                  <a:outerShdw blurRad="38100" dist="38100" dir="2700000" algn="tl">
                    <a:srgbClr val="000000">
                      <a:alpha val="43137"/>
                    </a:srgbClr>
                  </a:outerShdw>
                </a:effectLst>
              </a:rPr>
              <a:t>, </a:t>
            </a:r>
            <a:r>
              <a:rPr lang="de-DE" sz="1800" dirty="0" err="1" smtClean="0">
                <a:solidFill>
                  <a:srgbClr val="FFC000"/>
                </a:solidFill>
                <a:effectLst>
                  <a:outerShdw blurRad="38100" dist="38100" dir="2700000" algn="tl">
                    <a:srgbClr val="000000">
                      <a:alpha val="43137"/>
                    </a:srgbClr>
                  </a:outerShdw>
                </a:effectLst>
              </a:rPr>
              <a:t>social</a:t>
            </a:r>
            <a:r>
              <a:rPr lang="de-DE" sz="1800" dirty="0" smtClean="0">
                <a:solidFill>
                  <a:srgbClr val="FFC000"/>
                </a:solidFill>
                <a:effectLst>
                  <a:outerShdw blurRad="38100" dist="38100" dir="2700000" algn="tl">
                    <a:srgbClr val="000000">
                      <a:alpha val="43137"/>
                    </a:srgbClr>
                  </a:outerShdw>
                </a:effectLst>
              </a:rPr>
              <a:t>, </a:t>
            </a:r>
            <a:r>
              <a:rPr lang="de-DE" sz="1800" dirty="0" err="1" smtClean="0">
                <a:solidFill>
                  <a:srgbClr val="FFC000"/>
                </a:solidFill>
                <a:effectLst>
                  <a:outerShdw blurRad="38100" dist="38100" dir="2700000" algn="tl">
                    <a:srgbClr val="000000">
                      <a:alpha val="43137"/>
                    </a:srgbClr>
                  </a:outerShdw>
                </a:effectLst>
              </a:rPr>
              <a:t>economic</a:t>
            </a:r>
            <a:r>
              <a:rPr lang="de-DE" sz="1800" dirty="0" smtClean="0">
                <a:solidFill>
                  <a:srgbClr val="FFC000"/>
                </a:solidFill>
                <a:effectLst>
                  <a:outerShdw blurRad="38100" dist="38100" dir="2700000" algn="tl">
                    <a:srgbClr val="000000">
                      <a:alpha val="43137"/>
                    </a:srgbClr>
                  </a:outerShdw>
                </a:effectLst>
              </a:rPr>
              <a:t/>
            </a:r>
            <a:br>
              <a:rPr lang="de-DE" sz="1800" dirty="0" smtClean="0">
                <a:solidFill>
                  <a:srgbClr val="FFC000"/>
                </a:solidFill>
                <a:effectLst>
                  <a:outerShdw blurRad="38100" dist="38100" dir="2700000" algn="tl">
                    <a:srgbClr val="000000">
                      <a:alpha val="43137"/>
                    </a:srgbClr>
                  </a:outerShdw>
                </a:effectLst>
              </a:rPr>
            </a:br>
            <a:r>
              <a:rPr lang="de-DE" sz="1800" dirty="0" err="1" smtClean="0">
                <a:solidFill>
                  <a:srgbClr val="FFC000"/>
                </a:solidFill>
                <a:effectLst>
                  <a:outerShdw blurRad="38100" dist="38100" dir="2700000" algn="tl">
                    <a:srgbClr val="000000">
                      <a:alpha val="43137"/>
                    </a:srgbClr>
                  </a:outerShdw>
                </a:effectLst>
              </a:rPr>
              <a:t>diversity</a:t>
            </a:r>
            <a:r>
              <a:rPr lang="de-DE" sz="1800" dirty="0" smtClean="0">
                <a:solidFill>
                  <a:srgbClr val="FFC000"/>
                </a:solidFill>
                <a:effectLst>
                  <a:outerShdw blurRad="38100" dist="38100" dir="2700000" algn="tl">
                    <a:srgbClr val="000000">
                      <a:alpha val="43137"/>
                    </a:srgbClr>
                  </a:outerShdw>
                </a:effectLst>
              </a:rPr>
              <a:t> in </a:t>
            </a:r>
            <a:r>
              <a:rPr lang="de-DE" sz="1800" dirty="0" err="1" smtClean="0">
                <a:solidFill>
                  <a:srgbClr val="FFC000"/>
                </a:solidFill>
                <a:effectLst>
                  <a:outerShdw blurRad="38100" dist="38100" dir="2700000" algn="tl">
                    <a:srgbClr val="000000">
                      <a:alpha val="43137"/>
                    </a:srgbClr>
                  </a:outerShdw>
                </a:effectLst>
              </a:rPr>
              <a:t>the</a:t>
            </a:r>
            <a:r>
              <a:rPr lang="de-DE" sz="1800" dirty="0" smtClean="0">
                <a:solidFill>
                  <a:srgbClr val="FFC000"/>
                </a:solidFill>
                <a:effectLst>
                  <a:outerShdw blurRad="38100" dist="38100" dir="2700000" algn="tl">
                    <a:srgbClr val="000000">
                      <a:alpha val="43137"/>
                    </a:srgbClr>
                  </a:outerShdw>
                </a:effectLst>
              </a:rPr>
              <a:t> Roman Empire ?</a:t>
            </a:r>
            <a:endParaRPr lang="de-DE" sz="1800" dirty="0">
              <a:solidFill>
                <a:srgbClr val="FFC000"/>
              </a:solidFill>
              <a:effectLst>
                <a:outerShdw blurRad="38100" dist="38100" dir="2700000" algn="tl">
                  <a:srgbClr val="000000">
                    <a:alpha val="43137"/>
                  </a:srgbClr>
                </a:outerShdw>
              </a:effectLst>
            </a:endParaRPr>
          </a:p>
          <a:p>
            <a:pPr lvl="1"/>
            <a:r>
              <a:rPr lang="de-DE" sz="1800" b="1" dirty="0" smtClean="0">
                <a:solidFill>
                  <a:srgbClr val="FFC000"/>
                </a:solidFill>
                <a:effectLst>
                  <a:outerShdw blurRad="38100" dist="38100" dir="2700000" algn="tl">
                    <a:srgbClr val="000000">
                      <a:alpha val="43137"/>
                    </a:srgbClr>
                  </a:outerShdw>
                </a:effectLst>
              </a:rPr>
              <a:t>Motivation </a:t>
            </a:r>
            <a:br>
              <a:rPr lang="de-DE" sz="1800" b="1" dirty="0" smtClean="0">
                <a:solidFill>
                  <a:srgbClr val="FFC000"/>
                </a:solidFill>
                <a:effectLst>
                  <a:outerShdw blurRad="38100" dist="38100" dir="2700000" algn="tl">
                    <a:srgbClr val="000000">
                      <a:alpha val="43137"/>
                    </a:srgbClr>
                  </a:outerShdw>
                </a:effectLst>
              </a:rPr>
            </a:br>
            <a:r>
              <a:rPr lang="de-DE" sz="1800" dirty="0" smtClean="0">
                <a:solidFill>
                  <a:srgbClr val="FFC000"/>
                </a:solidFill>
                <a:effectLst>
                  <a:outerShdw blurRad="38100" dist="38100" dir="2700000" algn="tl">
                    <a:srgbClr val="000000">
                      <a:alpha val="43137"/>
                    </a:srgbClr>
                  </a:outerShdw>
                </a:effectLst>
              </a:rPr>
              <a:t>- </a:t>
            </a:r>
            <a:r>
              <a:rPr lang="de-DE" sz="1800" dirty="0" err="1" smtClean="0">
                <a:solidFill>
                  <a:srgbClr val="FFC000"/>
                </a:solidFill>
                <a:effectLst>
                  <a:outerShdw blurRad="38100" dist="38100" dir="2700000" algn="tl">
                    <a:srgbClr val="000000">
                      <a:alpha val="43137"/>
                    </a:srgbClr>
                  </a:outerShdw>
                </a:effectLst>
              </a:rPr>
              <a:t>What</a:t>
            </a:r>
            <a:r>
              <a:rPr lang="de-DE" sz="1800" dirty="0" smtClean="0">
                <a:solidFill>
                  <a:srgbClr val="FFC000"/>
                </a:solidFill>
                <a:effectLst>
                  <a:outerShdw blurRad="38100" dist="38100" dir="2700000" algn="tl">
                    <a:srgbClr val="000000">
                      <a:alpha val="43137"/>
                    </a:srgbClr>
                  </a:outerShdw>
                </a:effectLst>
              </a:rPr>
              <a:t> </a:t>
            </a:r>
            <a:r>
              <a:rPr lang="de-DE" sz="1800" dirty="0" err="1" smtClean="0">
                <a:solidFill>
                  <a:srgbClr val="FFC000"/>
                </a:solidFill>
                <a:effectLst>
                  <a:outerShdw blurRad="38100" dist="38100" dir="2700000" algn="tl">
                    <a:srgbClr val="000000">
                      <a:alpha val="43137"/>
                    </a:srgbClr>
                  </a:outerShdw>
                </a:effectLst>
              </a:rPr>
              <a:t>motivates</a:t>
            </a:r>
            <a:r>
              <a:rPr lang="de-DE" sz="1800" dirty="0" smtClean="0">
                <a:solidFill>
                  <a:srgbClr val="FFC000"/>
                </a:solidFill>
                <a:effectLst>
                  <a:outerShdw blurRad="38100" dist="38100" dir="2700000" algn="tl">
                    <a:srgbClr val="000000">
                      <a:alpha val="43137"/>
                    </a:srgbClr>
                  </a:outerShdw>
                </a:effectLst>
              </a:rPr>
              <a:t> </a:t>
            </a:r>
            <a:r>
              <a:rPr lang="de-DE" sz="1800" dirty="0" err="1" smtClean="0">
                <a:solidFill>
                  <a:srgbClr val="FFC000"/>
                </a:solidFill>
                <a:effectLst>
                  <a:outerShdw blurRad="38100" dist="38100" dir="2700000" algn="tl">
                    <a:srgbClr val="000000">
                      <a:alpha val="43137"/>
                    </a:srgbClr>
                  </a:outerShdw>
                </a:effectLst>
              </a:rPr>
              <a:t>the</a:t>
            </a:r>
            <a:r>
              <a:rPr lang="de-DE" sz="1800" dirty="0" smtClean="0">
                <a:solidFill>
                  <a:srgbClr val="FFC000"/>
                </a:solidFill>
                <a:effectLst>
                  <a:outerShdw blurRad="38100" dist="38100" dir="2700000" algn="tl">
                    <a:srgbClr val="000000">
                      <a:alpha val="43137"/>
                    </a:srgbClr>
                  </a:outerShdw>
                </a:effectLst>
              </a:rPr>
              <a:t/>
            </a:r>
            <a:br>
              <a:rPr lang="de-DE" sz="1800" dirty="0" smtClean="0">
                <a:solidFill>
                  <a:srgbClr val="FFC000"/>
                </a:solidFill>
                <a:effectLst>
                  <a:outerShdw blurRad="38100" dist="38100" dir="2700000" algn="tl">
                    <a:srgbClr val="000000">
                      <a:alpha val="43137"/>
                    </a:srgbClr>
                  </a:outerShdw>
                </a:effectLst>
              </a:rPr>
            </a:br>
            <a:r>
              <a:rPr lang="de-DE" sz="1800" dirty="0" smtClean="0">
                <a:solidFill>
                  <a:srgbClr val="FFC000"/>
                </a:solidFill>
                <a:effectLst>
                  <a:outerShdw blurRad="38100" dist="38100" dir="2700000" algn="tl">
                    <a:srgbClr val="000000">
                      <a:alpha val="43137"/>
                    </a:srgbClr>
                  </a:outerShdw>
                </a:effectLst>
              </a:rPr>
              <a:t>„social </a:t>
            </a:r>
            <a:r>
              <a:rPr lang="de-DE" sz="1800" dirty="0" err="1" smtClean="0">
                <a:solidFill>
                  <a:srgbClr val="FFC000"/>
                </a:solidFill>
                <a:effectLst>
                  <a:outerShdw blurRad="38100" dist="38100" dir="2700000" algn="tl">
                    <a:srgbClr val="000000">
                      <a:alpha val="43137"/>
                    </a:srgbClr>
                  </a:outerShdw>
                </a:effectLst>
              </a:rPr>
              <a:t>agent</a:t>
            </a:r>
            <a:r>
              <a:rPr lang="de-DE" sz="1800" dirty="0" smtClean="0">
                <a:solidFill>
                  <a:srgbClr val="FFC000"/>
                </a:solidFill>
                <a:effectLst>
                  <a:outerShdw blurRad="38100" dist="38100" dir="2700000" algn="tl">
                    <a:srgbClr val="000000">
                      <a:alpha val="43137"/>
                    </a:srgbClr>
                  </a:outerShdw>
                </a:effectLst>
              </a:rPr>
              <a:t>“ </a:t>
            </a:r>
            <a:r>
              <a:rPr lang="de-DE" sz="1800" dirty="0" err="1" smtClean="0">
                <a:solidFill>
                  <a:srgbClr val="FFC000"/>
                </a:solidFill>
                <a:effectLst>
                  <a:outerShdw blurRad="38100" dist="38100" dir="2700000" algn="tl">
                    <a:srgbClr val="000000">
                      <a:alpha val="43137"/>
                    </a:srgbClr>
                  </a:outerShdw>
                </a:effectLst>
              </a:rPr>
              <a:t>to</a:t>
            </a:r>
            <a:r>
              <a:rPr lang="de-DE" sz="1800" dirty="0" smtClean="0">
                <a:solidFill>
                  <a:srgbClr val="FFC000"/>
                </a:solidFill>
                <a:effectLst>
                  <a:outerShdw blurRad="38100" dist="38100" dir="2700000" algn="tl">
                    <a:srgbClr val="000000">
                      <a:alpha val="43137"/>
                    </a:srgbClr>
                  </a:outerShdw>
                </a:effectLst>
              </a:rPr>
              <a:t> </a:t>
            </a:r>
            <a:r>
              <a:rPr lang="de-DE" sz="1800" dirty="0" err="1" smtClean="0">
                <a:solidFill>
                  <a:srgbClr val="FFC000"/>
                </a:solidFill>
                <a:effectLst>
                  <a:outerShdw blurRad="38100" dist="38100" dir="2700000" algn="tl">
                    <a:srgbClr val="000000">
                      <a:alpha val="43137"/>
                    </a:srgbClr>
                  </a:outerShdw>
                </a:effectLst>
              </a:rPr>
              <a:t>adopt</a:t>
            </a:r>
            <a:r>
              <a:rPr lang="de-DE" sz="1800" dirty="0" smtClean="0">
                <a:solidFill>
                  <a:srgbClr val="FFC000"/>
                </a:solidFill>
                <a:effectLst>
                  <a:outerShdw blurRad="38100" dist="38100" dir="2700000" algn="tl">
                    <a:srgbClr val="000000">
                      <a:alpha val="43137"/>
                    </a:srgbClr>
                  </a:outerShdw>
                </a:effectLst>
              </a:rPr>
              <a:t/>
            </a:r>
            <a:br>
              <a:rPr lang="de-DE" sz="1800" dirty="0" smtClean="0">
                <a:solidFill>
                  <a:srgbClr val="FFC000"/>
                </a:solidFill>
                <a:effectLst>
                  <a:outerShdw blurRad="38100" dist="38100" dir="2700000" algn="tl">
                    <a:srgbClr val="000000">
                      <a:alpha val="43137"/>
                    </a:srgbClr>
                  </a:outerShdw>
                </a:effectLst>
              </a:rPr>
            </a:br>
            <a:r>
              <a:rPr lang="de-DE" sz="1800" dirty="0" smtClean="0">
                <a:solidFill>
                  <a:srgbClr val="FFC000"/>
                </a:solidFill>
                <a:effectLst>
                  <a:outerShdw blurRad="38100" dist="38100" dir="2700000" algn="tl">
                    <a:srgbClr val="000000">
                      <a:alpha val="43137"/>
                    </a:srgbClr>
                  </a:outerShdw>
                </a:effectLst>
              </a:rPr>
              <a:t>Roman </a:t>
            </a:r>
            <a:r>
              <a:rPr lang="de-DE" sz="1800" dirty="0" err="1" smtClean="0">
                <a:solidFill>
                  <a:srgbClr val="FFC000"/>
                </a:solidFill>
                <a:effectLst>
                  <a:outerShdw blurRad="38100" dist="38100" dir="2700000" algn="tl">
                    <a:srgbClr val="000000">
                      <a:alpha val="43137"/>
                    </a:srgbClr>
                  </a:outerShdw>
                </a:effectLst>
              </a:rPr>
              <a:t>traits</a:t>
            </a:r>
            <a:r>
              <a:rPr lang="de-DE" sz="1800" dirty="0" smtClean="0">
                <a:solidFill>
                  <a:srgbClr val="FFC000"/>
                </a:solidFill>
                <a:effectLst>
                  <a:outerShdw blurRad="38100" dist="38100" dir="2700000" algn="tl">
                    <a:srgbClr val="000000">
                      <a:alpha val="43137"/>
                    </a:srgbClr>
                  </a:outerShdw>
                </a:effectLst>
              </a:rPr>
              <a:t> ?</a:t>
            </a:r>
          </a:p>
          <a:p>
            <a:pPr lvl="1"/>
            <a:r>
              <a:rPr lang="de-DE" sz="1800" dirty="0" smtClean="0">
                <a:solidFill>
                  <a:srgbClr val="FFC000"/>
                </a:solidFill>
                <a:effectLst>
                  <a:outerShdw blurRad="38100" dist="38100" dir="2700000" algn="tl">
                    <a:srgbClr val="000000">
                      <a:alpha val="43137"/>
                    </a:srgbClr>
                  </a:outerShdw>
                </a:effectLst>
              </a:rPr>
              <a:t>Not just </a:t>
            </a:r>
            <a:r>
              <a:rPr lang="de-DE" sz="1800" dirty="0" err="1" smtClean="0">
                <a:solidFill>
                  <a:srgbClr val="FFC000"/>
                </a:solidFill>
                <a:effectLst>
                  <a:outerShdw blurRad="38100" dist="38100" dir="2700000" algn="tl">
                    <a:srgbClr val="000000">
                      <a:alpha val="43137"/>
                    </a:srgbClr>
                  </a:outerShdw>
                </a:effectLst>
              </a:rPr>
              <a:t>adoption</a:t>
            </a:r>
            <a:r>
              <a:rPr lang="de-DE" sz="1800" dirty="0" smtClean="0">
                <a:solidFill>
                  <a:srgbClr val="FFC000"/>
                </a:solidFill>
                <a:effectLst>
                  <a:outerShdw blurRad="38100" dist="38100" dir="2700000" algn="tl">
                    <a:srgbClr val="000000">
                      <a:alpha val="43137"/>
                    </a:srgbClr>
                  </a:outerShdw>
                </a:effectLst>
              </a:rPr>
              <a:t> </a:t>
            </a:r>
            <a:br>
              <a:rPr lang="de-DE" sz="1800" dirty="0" smtClean="0">
                <a:solidFill>
                  <a:srgbClr val="FFC000"/>
                </a:solidFill>
                <a:effectLst>
                  <a:outerShdw blurRad="38100" dist="38100" dir="2700000" algn="tl">
                    <a:srgbClr val="000000">
                      <a:alpha val="43137"/>
                    </a:srgbClr>
                  </a:outerShdw>
                </a:effectLst>
              </a:rPr>
            </a:br>
            <a:r>
              <a:rPr lang="de-DE" sz="1800" dirty="0" err="1" smtClean="0">
                <a:solidFill>
                  <a:srgbClr val="FFC000"/>
                </a:solidFill>
                <a:effectLst>
                  <a:outerShdw blurRad="38100" dist="38100" dir="2700000" algn="tl">
                    <a:srgbClr val="000000">
                      <a:alpha val="43137"/>
                    </a:srgbClr>
                  </a:outerShdw>
                </a:effectLst>
              </a:rPr>
              <a:t>of</a:t>
            </a:r>
            <a:r>
              <a:rPr lang="de-DE" sz="1800" dirty="0" smtClean="0">
                <a:solidFill>
                  <a:srgbClr val="FFC000"/>
                </a:solidFill>
                <a:effectLst>
                  <a:outerShdw blurRad="38100" dist="38100" dir="2700000" algn="tl">
                    <a:srgbClr val="000000">
                      <a:alpha val="43137"/>
                    </a:srgbClr>
                  </a:outerShdw>
                </a:effectLst>
              </a:rPr>
              <a:t> </a:t>
            </a:r>
            <a:r>
              <a:rPr lang="de-DE" sz="1800" dirty="0" err="1" smtClean="0">
                <a:solidFill>
                  <a:srgbClr val="FFC000"/>
                </a:solidFill>
                <a:effectLst>
                  <a:outerShdw blurRad="38100" dist="38100" dir="2700000" algn="tl">
                    <a:srgbClr val="000000">
                      <a:alpha val="43137"/>
                    </a:srgbClr>
                  </a:outerShdw>
                </a:effectLst>
              </a:rPr>
              <a:t>artefacts</a:t>
            </a:r>
            <a:r>
              <a:rPr lang="de-DE" sz="1800" dirty="0" smtClean="0">
                <a:solidFill>
                  <a:srgbClr val="FFC000"/>
                </a:solidFill>
                <a:effectLst>
                  <a:outerShdw blurRad="38100" dist="38100" dir="2700000" algn="tl">
                    <a:srgbClr val="000000">
                      <a:alpha val="43137"/>
                    </a:srgbClr>
                  </a:outerShdw>
                </a:effectLst>
              </a:rPr>
              <a:t>.</a:t>
            </a:r>
            <a:br>
              <a:rPr lang="de-DE" sz="1800" dirty="0" smtClean="0">
                <a:solidFill>
                  <a:srgbClr val="FFC000"/>
                </a:solidFill>
                <a:effectLst>
                  <a:outerShdw blurRad="38100" dist="38100" dir="2700000" algn="tl">
                    <a:srgbClr val="000000">
                      <a:alpha val="43137"/>
                    </a:srgbClr>
                  </a:outerShdw>
                </a:effectLst>
              </a:rPr>
            </a:br>
            <a:r>
              <a:rPr lang="de-DE" sz="1800" dirty="0" smtClean="0">
                <a:solidFill>
                  <a:srgbClr val="FFC000"/>
                </a:solidFill>
                <a:effectLst>
                  <a:outerShdw blurRad="38100" dist="38100" dir="2700000" algn="tl">
                    <a:srgbClr val="000000">
                      <a:alpha val="43137"/>
                    </a:srgbClr>
                  </a:outerShdw>
                </a:effectLst>
              </a:rPr>
              <a:t>but </a:t>
            </a:r>
            <a:r>
              <a:rPr lang="de-DE" sz="1800" b="1" dirty="0" err="1" smtClean="0">
                <a:solidFill>
                  <a:srgbClr val="FFC000"/>
                </a:solidFill>
                <a:effectLst>
                  <a:outerShdw blurRad="38100" dist="38100" dir="2700000" algn="tl">
                    <a:srgbClr val="000000">
                      <a:alpha val="43137"/>
                    </a:srgbClr>
                  </a:outerShdw>
                </a:effectLst>
              </a:rPr>
              <a:t>internalisation</a:t>
            </a:r>
            <a:r>
              <a:rPr lang="de-DE" sz="1800" dirty="0" smtClean="0">
                <a:solidFill>
                  <a:srgbClr val="FFC000"/>
                </a:solidFill>
                <a:effectLst>
                  <a:outerShdw blurRad="38100" dist="38100" dir="2700000" algn="tl">
                    <a:srgbClr val="000000">
                      <a:alpha val="43137"/>
                    </a:srgbClr>
                  </a:outerShdw>
                </a:effectLst>
              </a:rPr>
              <a:t/>
            </a:r>
            <a:br>
              <a:rPr lang="de-DE" sz="1800" dirty="0" smtClean="0">
                <a:solidFill>
                  <a:srgbClr val="FFC000"/>
                </a:solidFill>
                <a:effectLst>
                  <a:outerShdw blurRad="38100" dist="38100" dir="2700000" algn="tl">
                    <a:srgbClr val="000000">
                      <a:alpha val="43137"/>
                    </a:srgbClr>
                  </a:outerShdw>
                </a:effectLst>
              </a:rPr>
            </a:br>
            <a:r>
              <a:rPr lang="de-DE" sz="1800" dirty="0" err="1" smtClean="0">
                <a:solidFill>
                  <a:srgbClr val="FFC000"/>
                </a:solidFill>
                <a:effectLst>
                  <a:outerShdw blurRad="38100" dist="38100" dir="2700000" algn="tl">
                    <a:srgbClr val="000000">
                      <a:alpha val="43137"/>
                    </a:srgbClr>
                  </a:outerShdw>
                </a:effectLst>
              </a:rPr>
              <a:t>of</a:t>
            </a:r>
            <a:r>
              <a:rPr lang="de-DE" sz="1800" dirty="0" smtClean="0">
                <a:solidFill>
                  <a:srgbClr val="FFC000"/>
                </a:solidFill>
                <a:effectLst>
                  <a:outerShdw blurRad="38100" dist="38100" dir="2700000" algn="tl">
                    <a:srgbClr val="000000">
                      <a:alpha val="43137"/>
                    </a:srgbClr>
                  </a:outerShdw>
                </a:effectLst>
              </a:rPr>
              <a:t> </a:t>
            </a:r>
            <a:r>
              <a:rPr lang="de-DE" sz="1800" dirty="0" err="1" smtClean="0">
                <a:solidFill>
                  <a:srgbClr val="FFC000"/>
                </a:solidFill>
                <a:effectLst>
                  <a:outerShdw blurRad="38100" dist="38100" dir="2700000" algn="tl">
                    <a:srgbClr val="000000">
                      <a:alpha val="43137"/>
                    </a:srgbClr>
                  </a:outerShdw>
                </a:effectLst>
              </a:rPr>
              <a:t>values</a:t>
            </a:r>
            <a:r>
              <a:rPr lang="de-DE" sz="1800" dirty="0" smtClean="0">
                <a:solidFill>
                  <a:srgbClr val="FFC000"/>
                </a:solidFill>
                <a:effectLst>
                  <a:outerShdw blurRad="38100" dist="38100" dir="2700000" algn="tl">
                    <a:srgbClr val="000000">
                      <a:alpha val="43137"/>
                    </a:srgbClr>
                  </a:outerShdw>
                </a:effectLst>
              </a:rPr>
              <a:t>, </a:t>
            </a:r>
            <a:r>
              <a:rPr lang="de-DE" sz="1800" dirty="0" err="1" smtClean="0">
                <a:solidFill>
                  <a:srgbClr val="FFC000"/>
                </a:solidFill>
                <a:effectLst>
                  <a:outerShdw blurRad="38100" dist="38100" dir="2700000" algn="tl">
                    <a:srgbClr val="000000">
                      <a:alpha val="43137"/>
                    </a:srgbClr>
                  </a:outerShdw>
                </a:effectLst>
              </a:rPr>
              <a:t>behaviour</a:t>
            </a:r>
            <a:r>
              <a:rPr lang="de-DE" sz="1800" dirty="0" smtClean="0">
                <a:solidFill>
                  <a:srgbClr val="FFC000"/>
                </a:solidFill>
                <a:effectLst>
                  <a:outerShdw blurRad="38100" dist="38100" dir="2700000" algn="tl">
                    <a:srgbClr val="000000">
                      <a:alpha val="43137"/>
                    </a:srgbClr>
                  </a:outerShdw>
                </a:effectLst>
              </a:rPr>
              <a:t>, </a:t>
            </a:r>
            <a:br>
              <a:rPr lang="de-DE" sz="1800" dirty="0" smtClean="0">
                <a:solidFill>
                  <a:srgbClr val="FFC000"/>
                </a:solidFill>
                <a:effectLst>
                  <a:outerShdw blurRad="38100" dist="38100" dir="2700000" algn="tl">
                    <a:srgbClr val="000000">
                      <a:alpha val="43137"/>
                    </a:srgbClr>
                  </a:outerShdw>
                </a:effectLst>
              </a:rPr>
            </a:br>
            <a:r>
              <a:rPr lang="de-DE" sz="1800" dirty="0" err="1" smtClean="0">
                <a:solidFill>
                  <a:srgbClr val="FFC000"/>
                </a:solidFill>
                <a:effectLst>
                  <a:outerShdw blurRad="38100" dist="38100" dir="2700000" algn="tl">
                    <a:srgbClr val="000000">
                      <a:alpha val="43137"/>
                    </a:srgbClr>
                  </a:outerShdw>
                </a:effectLst>
              </a:rPr>
              <a:t>identites</a:t>
            </a:r>
            <a:r>
              <a:rPr lang="de-DE" sz="1800" dirty="0" smtClean="0">
                <a:solidFill>
                  <a:srgbClr val="FFC000"/>
                </a:solidFill>
                <a:effectLst>
                  <a:outerShdw blurRad="38100" dist="38100" dir="2700000" algn="tl">
                    <a:srgbClr val="000000">
                      <a:alpha val="43137"/>
                    </a:srgbClr>
                  </a:outerShdw>
                </a:effectLst>
              </a:rPr>
              <a:t>,…</a:t>
            </a:r>
          </a:p>
        </p:txBody>
      </p:sp>
      <p:pic>
        <p:nvPicPr>
          <p:cNvPr id="19" name="Picture 2" descr="http://mag.rochester.edu/wp-content/uploads/2012/10/73.146_A2.jpg"/>
          <p:cNvPicPr>
            <a:picLocks noChangeAspect="1" noChangeArrowheads="1"/>
          </p:cNvPicPr>
          <p:nvPr/>
        </p:nvPicPr>
        <p:blipFill rotWithShape="1">
          <a:blip r:embed="rId2" cstate="print">
            <a:extLst>
              <a:ext uri="{BEBA8EAE-BF5A-486C-A8C5-ECC9F3942E4B}">
                <a14:imgProps xmlns:a14="http://schemas.microsoft.com/office/drawing/2010/main" xmlns="">
                  <a14:imgLayer r:embed="rId3">
                    <a14:imgEffect>
                      <a14:backgroundRemoval t="2700" b="95300" l="9975" r="89899">
                        <a14:foregroundMark x1="39268" y1="12000" x2="39268" y2="12000"/>
                        <a14:foregroundMark x1="40909" y1="10900" x2="40909" y2="10900"/>
                        <a14:foregroundMark x1="39773" y1="10400" x2="39773" y2="10400"/>
                        <a14:foregroundMark x1="55303" y1="51500" x2="55303" y2="51500"/>
                        <a14:foregroundMark x1="58207" y1="45200" x2="58207" y2="45200"/>
                        <a14:foregroundMark x1="62500" y1="45000" x2="62500" y2="45000"/>
                        <a14:foregroundMark x1="62500" y1="28800" x2="62500" y2="28800"/>
                        <a14:foregroundMark x1="61490" y1="24500" x2="61490" y2="24500"/>
                        <a14:foregroundMark x1="61111" y1="23300" x2="61111" y2="23300"/>
                        <a14:foregroundMark x1="39394" y1="72500" x2="39394" y2="72500"/>
                        <a14:foregroundMark x1="49242" y1="69500" x2="49242" y2="69500"/>
                        <a14:foregroundMark x1="66035" y1="35500" x2="66035" y2="35500"/>
                        <a14:foregroundMark x1="66793" y1="36400" x2="66793" y2="36400"/>
                        <a14:foregroundMark x1="66035" y1="34500" x2="66035" y2="34500"/>
                        <a14:foregroundMark x1="66667" y1="94100" x2="66667" y2="94100"/>
                        <a14:foregroundMark x1="68434" y1="91900" x2="68434" y2="91900"/>
                        <a14:foregroundMark x1="72348" y1="66300" x2="72348" y2="66300"/>
                        <a14:foregroundMark x1="72348" y1="66300" x2="72348" y2="66300"/>
                        <a14:foregroundMark x1="70581" y1="62100" x2="70581" y2="62100"/>
                        <a14:foregroundMark x1="70076" y1="57600" x2="70076" y2="57600"/>
                        <a14:foregroundMark x1="69823" y1="55600" x2="69823" y2="55600"/>
                        <a14:foregroundMark x1="57955" y1="87800" x2="57955" y2="87800"/>
                        <a14:foregroundMark x1="61364" y1="82200" x2="61364" y2="82200"/>
                        <a14:foregroundMark x1="67298" y1="90000" x2="67298" y2="90000"/>
                        <a14:foregroundMark x1="68561" y1="89900" x2="68561" y2="89900"/>
                        <a14:foregroundMark x1="68687" y1="93700" x2="68687" y2="93700"/>
                        <a14:foregroundMark x1="49116" y1="14100" x2="49116" y2="14100"/>
                        <a14:foregroundMark x1="58586" y1="18800" x2="58586" y2="18800"/>
                        <a14:foregroundMark x1="51515" y1="16800" x2="51515" y2="16800"/>
                        <a14:backgroundMark x1="65909" y1="82800" x2="65909" y2="82800"/>
                      </a14:backgroundRemoval>
                    </a14:imgEffect>
                  </a14:imgLayer>
                </a14:imgProps>
              </a:ext>
              <a:ext uri="{28A0092B-C50C-407E-A947-70E740481C1C}">
                <a14:useLocalDpi xmlns:a14="http://schemas.microsoft.com/office/drawing/2010/main" xmlns="" val="0"/>
              </a:ext>
            </a:extLst>
          </a:blip>
          <a:srcRect l="14528" r="21280" b="11956"/>
          <a:stretch/>
        </p:blipFill>
        <p:spPr bwMode="auto">
          <a:xfrm>
            <a:off x="7380312" y="1268760"/>
            <a:ext cx="1869555" cy="3240360"/>
          </a:xfrm>
          <a:prstGeom prst="rect">
            <a:avLst/>
          </a:prstGeom>
          <a:noFill/>
          <a:extLst>
            <a:ext uri="{909E8E84-426E-40DD-AFC4-6F175D3DCCD1}">
              <a14:hiddenFill xmlns:a14="http://schemas.microsoft.com/office/drawing/2010/main" xmlns="">
                <a:solidFill>
                  <a:srgbClr val="FFFFFF"/>
                </a:solidFill>
              </a14:hiddenFill>
            </a:ext>
          </a:extLst>
        </p:spPr>
      </p:pic>
      <p:graphicFrame>
        <p:nvGraphicFramePr>
          <p:cNvPr id="6" name="Chart 5"/>
          <p:cNvGraphicFramePr/>
          <p:nvPr>
            <p:extLst>
              <p:ext uri="{D42A27DB-BD31-4B8C-83A1-F6EECF244321}">
                <p14:modId xmlns:p14="http://schemas.microsoft.com/office/powerpoint/2010/main" xmlns="" val="3940436781"/>
              </p:ext>
            </p:extLst>
          </p:nvPr>
        </p:nvGraphicFramePr>
        <p:xfrm>
          <a:off x="3150096" y="1714500"/>
          <a:ext cx="6876256" cy="6309320"/>
        </p:xfrm>
        <a:graphic>
          <a:graphicData uri="http://schemas.openxmlformats.org/drawingml/2006/chart">
            <c:chart xmlns:c="http://schemas.openxmlformats.org/drawingml/2006/chart" xmlns:r="http://schemas.openxmlformats.org/officeDocument/2006/relationships" r:id="rId4"/>
          </a:graphicData>
        </a:graphic>
      </p:graphicFrame>
      <p:sp>
        <p:nvSpPr>
          <p:cNvPr id="7" name="TextBox 6"/>
          <p:cNvSpPr txBox="1"/>
          <p:nvPr/>
        </p:nvSpPr>
        <p:spPr>
          <a:xfrm>
            <a:off x="2339752" y="6211669"/>
            <a:ext cx="1872208" cy="646331"/>
          </a:xfrm>
          <a:prstGeom prst="rect">
            <a:avLst/>
          </a:prstGeom>
          <a:noFill/>
        </p:spPr>
        <p:txBody>
          <a:bodyPr wrap="square" rtlCol="0">
            <a:spAutoFit/>
          </a:bodyPr>
          <a:lstStyle/>
          <a:p>
            <a:r>
              <a:rPr lang="en-GB" b="1" dirty="0" smtClean="0">
                <a:solidFill>
                  <a:schemeClr val="bg1">
                    <a:lumMod val="50000"/>
                  </a:schemeClr>
                </a:solidFill>
                <a:effectLst>
                  <a:outerShdw blurRad="38100" dist="38100" dir="2700000" algn="tl">
                    <a:srgbClr val="000000">
                      <a:alpha val="43137"/>
                    </a:srgbClr>
                  </a:outerShdw>
                </a:effectLst>
              </a:rPr>
              <a:t>indigenous</a:t>
            </a:r>
            <a:br>
              <a:rPr lang="en-GB" b="1" dirty="0" smtClean="0">
                <a:solidFill>
                  <a:schemeClr val="bg1">
                    <a:lumMod val="50000"/>
                  </a:schemeClr>
                </a:solidFill>
                <a:effectLst>
                  <a:outerShdw blurRad="38100" dist="38100" dir="2700000" algn="tl">
                    <a:srgbClr val="000000">
                      <a:alpha val="43137"/>
                    </a:srgbClr>
                  </a:outerShdw>
                </a:effectLst>
              </a:rPr>
            </a:br>
            <a:r>
              <a:rPr lang="en-GB" b="1" dirty="0" smtClean="0">
                <a:solidFill>
                  <a:schemeClr val="bg1">
                    <a:lumMod val="50000"/>
                  </a:schemeClr>
                </a:solidFill>
                <a:effectLst>
                  <a:outerShdw blurRad="38100" dist="38100" dir="2700000" algn="tl">
                    <a:srgbClr val="000000">
                      <a:alpha val="43137"/>
                    </a:srgbClr>
                  </a:outerShdw>
                </a:effectLst>
              </a:rPr>
              <a:t>“barbarians”</a:t>
            </a:r>
            <a:endParaRPr lang="en-GB" b="1" dirty="0">
              <a:solidFill>
                <a:schemeClr val="bg1">
                  <a:lumMod val="50000"/>
                </a:schemeClr>
              </a:solidFill>
              <a:effectLst>
                <a:outerShdw blurRad="38100" dist="38100" dir="2700000" algn="tl">
                  <a:srgbClr val="000000">
                    <a:alpha val="43137"/>
                  </a:srgbClr>
                </a:outerShdw>
              </a:effectLst>
            </a:endParaRPr>
          </a:p>
        </p:txBody>
      </p:sp>
      <p:cxnSp>
        <p:nvCxnSpPr>
          <p:cNvPr id="8" name="Straight Arrow Connector 7"/>
          <p:cNvCxnSpPr/>
          <p:nvPr/>
        </p:nvCxnSpPr>
        <p:spPr>
          <a:xfrm flipV="1">
            <a:off x="3059832" y="6021288"/>
            <a:ext cx="864096" cy="190381"/>
          </a:xfrm>
          <a:prstGeom prst="straightConnector1">
            <a:avLst/>
          </a:prstGeom>
          <a:ln w="63500">
            <a:solidFill>
              <a:schemeClr val="tx1">
                <a:lumMod val="65000"/>
              </a:schemeClr>
            </a:solidFill>
            <a:tailEnd type="arrow"/>
          </a:ln>
        </p:spPr>
        <p:style>
          <a:lnRef idx="1">
            <a:schemeClr val="accent1"/>
          </a:lnRef>
          <a:fillRef idx="0">
            <a:schemeClr val="accent1"/>
          </a:fillRef>
          <a:effectRef idx="0">
            <a:schemeClr val="accent1"/>
          </a:effectRef>
          <a:fontRef idx="minor">
            <a:schemeClr val="tx1"/>
          </a:fontRef>
        </p:style>
      </p:cxnSp>
      <p:sp>
        <p:nvSpPr>
          <p:cNvPr id="9" name="TextBox 8"/>
          <p:cNvSpPr txBox="1"/>
          <p:nvPr/>
        </p:nvSpPr>
        <p:spPr>
          <a:xfrm>
            <a:off x="3707904" y="3818146"/>
            <a:ext cx="1872208" cy="646331"/>
          </a:xfrm>
          <a:prstGeom prst="rect">
            <a:avLst/>
          </a:prstGeom>
          <a:noFill/>
        </p:spPr>
        <p:txBody>
          <a:bodyPr wrap="square" rtlCol="0">
            <a:spAutoFit/>
          </a:bodyPr>
          <a:lstStyle/>
          <a:p>
            <a:pPr algn="ctr"/>
            <a:r>
              <a:rPr lang="en-GB" dirty="0" smtClean="0">
                <a:solidFill>
                  <a:schemeClr val="bg1">
                    <a:lumMod val="50000"/>
                  </a:schemeClr>
                </a:solidFill>
                <a:effectLst>
                  <a:outerShdw blurRad="38100" dist="38100" dir="2700000" algn="tl">
                    <a:srgbClr val="000000">
                      <a:alpha val="43137"/>
                    </a:srgbClr>
                  </a:outerShdw>
                </a:effectLst>
              </a:rPr>
              <a:t>“Romanisation push”</a:t>
            </a:r>
            <a:endParaRPr lang="en-GB" dirty="0">
              <a:solidFill>
                <a:schemeClr val="bg1">
                  <a:lumMod val="50000"/>
                </a:schemeClr>
              </a:solidFill>
              <a:effectLst>
                <a:outerShdw blurRad="38100" dist="38100" dir="2700000" algn="tl">
                  <a:srgbClr val="000000">
                    <a:alpha val="43137"/>
                  </a:srgbClr>
                </a:outerShdw>
              </a:effectLst>
            </a:endParaRPr>
          </a:p>
        </p:txBody>
      </p:sp>
      <p:cxnSp>
        <p:nvCxnSpPr>
          <p:cNvPr id="10" name="Straight Arrow Connector 9"/>
          <p:cNvCxnSpPr/>
          <p:nvPr/>
        </p:nvCxnSpPr>
        <p:spPr>
          <a:xfrm>
            <a:off x="4796052" y="4454783"/>
            <a:ext cx="612335" cy="1152128"/>
          </a:xfrm>
          <a:prstGeom prst="straightConnector1">
            <a:avLst/>
          </a:prstGeom>
          <a:ln w="63500">
            <a:solidFill>
              <a:schemeClr val="tx1">
                <a:lumMod val="65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a:off x="6084168" y="3728647"/>
            <a:ext cx="360040" cy="1140513"/>
          </a:xfrm>
          <a:prstGeom prst="straightConnector1">
            <a:avLst/>
          </a:prstGeom>
          <a:ln w="63500">
            <a:solidFill>
              <a:schemeClr val="tx1">
                <a:lumMod val="65000"/>
              </a:schemeClr>
            </a:solidFill>
            <a:tailEnd type="arrow"/>
          </a:ln>
        </p:spPr>
        <p:style>
          <a:lnRef idx="1">
            <a:schemeClr val="accent1"/>
          </a:lnRef>
          <a:fillRef idx="0">
            <a:schemeClr val="accent1"/>
          </a:fillRef>
          <a:effectRef idx="0">
            <a:schemeClr val="accent1"/>
          </a:effectRef>
          <a:fontRef idx="minor">
            <a:schemeClr val="tx1"/>
          </a:fontRef>
        </p:style>
      </p:cxnSp>
      <p:sp>
        <p:nvSpPr>
          <p:cNvPr id="12" name="TextBox 11"/>
          <p:cNvSpPr txBox="1"/>
          <p:nvPr/>
        </p:nvSpPr>
        <p:spPr>
          <a:xfrm>
            <a:off x="4788024" y="2805317"/>
            <a:ext cx="2952328" cy="923330"/>
          </a:xfrm>
          <a:prstGeom prst="rect">
            <a:avLst/>
          </a:prstGeom>
          <a:noFill/>
        </p:spPr>
        <p:txBody>
          <a:bodyPr wrap="square" rtlCol="0">
            <a:spAutoFit/>
          </a:bodyPr>
          <a:lstStyle/>
          <a:p>
            <a:r>
              <a:rPr lang="en-GB" dirty="0" smtClean="0">
                <a:solidFill>
                  <a:schemeClr val="bg1">
                    <a:lumMod val="50000"/>
                  </a:schemeClr>
                </a:solidFill>
                <a:effectLst>
                  <a:outerShdw blurRad="38100" dist="38100" dir="2700000" algn="tl">
                    <a:srgbClr val="000000">
                      <a:alpha val="43137"/>
                    </a:srgbClr>
                  </a:outerShdw>
                </a:effectLst>
              </a:rPr>
              <a:t>Incomplete</a:t>
            </a:r>
            <a:br>
              <a:rPr lang="en-GB" dirty="0" smtClean="0">
                <a:solidFill>
                  <a:schemeClr val="bg1">
                    <a:lumMod val="50000"/>
                  </a:schemeClr>
                </a:solidFill>
                <a:effectLst>
                  <a:outerShdw blurRad="38100" dist="38100" dir="2700000" algn="tl">
                    <a:srgbClr val="000000">
                      <a:alpha val="43137"/>
                    </a:srgbClr>
                  </a:outerShdw>
                </a:effectLst>
              </a:rPr>
            </a:br>
            <a:r>
              <a:rPr lang="en-GB" dirty="0" smtClean="0">
                <a:solidFill>
                  <a:schemeClr val="bg1">
                    <a:lumMod val="50000"/>
                  </a:schemeClr>
                </a:solidFill>
                <a:effectLst>
                  <a:outerShdw blurRad="38100" dist="38100" dir="2700000" algn="tl">
                    <a:srgbClr val="000000">
                      <a:alpha val="43137"/>
                    </a:srgbClr>
                  </a:outerShdw>
                </a:effectLst>
              </a:rPr>
              <a:t>“Romanisation” </a:t>
            </a:r>
            <a:br>
              <a:rPr lang="en-GB" dirty="0" smtClean="0">
                <a:solidFill>
                  <a:schemeClr val="bg1">
                    <a:lumMod val="50000"/>
                  </a:schemeClr>
                </a:solidFill>
                <a:effectLst>
                  <a:outerShdw blurRad="38100" dist="38100" dir="2700000" algn="tl">
                    <a:srgbClr val="000000">
                      <a:alpha val="43137"/>
                    </a:srgbClr>
                  </a:outerShdw>
                </a:effectLst>
              </a:rPr>
            </a:br>
            <a:r>
              <a:rPr lang="en-GB" dirty="0" smtClean="0">
                <a:solidFill>
                  <a:schemeClr val="bg1">
                    <a:lumMod val="50000"/>
                  </a:schemeClr>
                </a:solidFill>
                <a:effectLst>
                  <a:outerShdw blurRad="38100" dist="38100" dir="2700000" algn="tl">
                    <a:srgbClr val="000000">
                      <a:alpha val="43137"/>
                    </a:srgbClr>
                  </a:outerShdw>
                </a:effectLst>
                <a:sym typeface="Wingdings" pitchFamily="2" charset="2"/>
              </a:rPr>
              <a:t>cultural resistance?</a:t>
            </a:r>
            <a:endParaRPr lang="en-GB" dirty="0">
              <a:solidFill>
                <a:schemeClr val="bg1">
                  <a:lumMod val="50000"/>
                </a:schemeClr>
              </a:solidFill>
              <a:effectLst>
                <a:outerShdw blurRad="38100" dist="38100" dir="2700000" algn="tl">
                  <a:srgbClr val="000000">
                    <a:alpha val="43137"/>
                  </a:srgbClr>
                </a:outerShdw>
              </a:effectLst>
            </a:endParaRPr>
          </a:p>
        </p:txBody>
      </p:sp>
      <p:sp>
        <p:nvSpPr>
          <p:cNvPr id="13" name="TextBox 12"/>
          <p:cNvSpPr txBox="1"/>
          <p:nvPr/>
        </p:nvSpPr>
        <p:spPr>
          <a:xfrm>
            <a:off x="6804248" y="1688611"/>
            <a:ext cx="1872208" cy="1200329"/>
          </a:xfrm>
          <a:prstGeom prst="rect">
            <a:avLst/>
          </a:prstGeom>
          <a:noFill/>
        </p:spPr>
        <p:txBody>
          <a:bodyPr wrap="square" rtlCol="0">
            <a:spAutoFit/>
          </a:bodyPr>
          <a:lstStyle/>
          <a:p>
            <a:r>
              <a:rPr lang="en-GB" dirty="0" smtClean="0">
                <a:solidFill>
                  <a:schemeClr val="tx1">
                    <a:lumMod val="50000"/>
                  </a:schemeClr>
                </a:solidFill>
                <a:effectLst>
                  <a:outerShdw blurRad="38100" dist="38100" dir="2700000" algn="tl">
                    <a:srgbClr val="000000">
                      <a:alpha val="43137"/>
                    </a:srgbClr>
                  </a:outerShdw>
                </a:effectLst>
              </a:rPr>
              <a:t>Ideal: </a:t>
            </a:r>
            <a:br>
              <a:rPr lang="en-GB" dirty="0" smtClean="0">
                <a:solidFill>
                  <a:schemeClr val="tx1">
                    <a:lumMod val="50000"/>
                  </a:schemeClr>
                </a:solidFill>
                <a:effectLst>
                  <a:outerShdw blurRad="38100" dist="38100" dir="2700000" algn="tl">
                    <a:srgbClr val="000000">
                      <a:alpha val="43137"/>
                    </a:srgbClr>
                  </a:outerShdw>
                </a:effectLst>
              </a:rPr>
            </a:br>
            <a:r>
              <a:rPr lang="en-GB" i="1" dirty="0" smtClean="0">
                <a:solidFill>
                  <a:schemeClr val="tx1">
                    <a:lumMod val="50000"/>
                  </a:schemeClr>
                </a:solidFill>
                <a:effectLst>
                  <a:outerShdw blurRad="38100" dist="38100" dir="2700000" algn="tl">
                    <a:srgbClr val="000000">
                      <a:alpha val="43137"/>
                    </a:srgbClr>
                  </a:outerShdw>
                </a:effectLst>
              </a:rPr>
              <a:t>Romanitas</a:t>
            </a:r>
            <a:r>
              <a:rPr lang="en-GB" dirty="0" smtClean="0">
                <a:solidFill>
                  <a:schemeClr val="tx1">
                    <a:lumMod val="50000"/>
                  </a:schemeClr>
                </a:solidFill>
                <a:effectLst>
                  <a:outerShdw blurRad="38100" dist="38100" dir="2700000" algn="tl">
                    <a:srgbClr val="000000">
                      <a:alpha val="43137"/>
                    </a:srgbClr>
                  </a:outerShdw>
                </a:effectLst>
              </a:rPr>
              <a:t>, </a:t>
            </a:r>
            <a:r>
              <a:rPr lang="en-GB" i="1" dirty="0" smtClean="0">
                <a:solidFill>
                  <a:schemeClr val="tx1">
                    <a:lumMod val="50000"/>
                  </a:schemeClr>
                </a:solidFill>
                <a:effectLst>
                  <a:outerShdw blurRad="38100" dist="38100" dir="2700000" algn="tl">
                    <a:srgbClr val="000000">
                      <a:alpha val="43137"/>
                    </a:srgbClr>
                  </a:outerShdw>
                </a:effectLst>
              </a:rPr>
              <a:t>humanitas</a:t>
            </a:r>
          </a:p>
          <a:p>
            <a:r>
              <a:rPr lang="de-DE" dirty="0" smtClean="0">
                <a:solidFill>
                  <a:schemeClr val="tx1">
                    <a:lumMod val="50000"/>
                  </a:schemeClr>
                </a:solidFill>
                <a:effectLst>
                  <a:outerShdw blurRad="38100" dist="38100" dir="2700000" algn="tl">
                    <a:srgbClr val="000000">
                      <a:alpha val="43137"/>
                    </a:srgbClr>
                  </a:outerShdw>
                </a:effectLst>
              </a:rPr>
              <a:t>„</a:t>
            </a:r>
            <a:r>
              <a:rPr lang="de-DE" dirty="0" err="1" smtClean="0">
                <a:solidFill>
                  <a:schemeClr val="tx1">
                    <a:lumMod val="50000"/>
                  </a:schemeClr>
                </a:solidFill>
                <a:effectLst>
                  <a:outerShdw blurRad="38100" dist="38100" dir="2700000" algn="tl">
                    <a:srgbClr val="000000">
                      <a:alpha val="43137"/>
                    </a:srgbClr>
                  </a:outerShdw>
                </a:effectLst>
              </a:rPr>
              <a:t>Civilisation</a:t>
            </a:r>
            <a:r>
              <a:rPr lang="de-DE" dirty="0" smtClean="0">
                <a:solidFill>
                  <a:schemeClr val="tx1">
                    <a:lumMod val="50000"/>
                  </a:schemeClr>
                </a:solidFill>
                <a:effectLst>
                  <a:outerShdw blurRad="38100" dist="38100" dir="2700000" algn="tl">
                    <a:srgbClr val="000000">
                      <a:alpha val="43137"/>
                    </a:srgbClr>
                  </a:outerShdw>
                </a:effectLst>
              </a:rPr>
              <a:t>“(!)</a:t>
            </a:r>
            <a:endParaRPr lang="en-GB" dirty="0">
              <a:solidFill>
                <a:schemeClr val="tx1">
                  <a:lumMod val="50000"/>
                </a:schemeClr>
              </a:solidFill>
              <a:effectLst>
                <a:outerShdw blurRad="38100" dist="38100" dir="2700000" algn="tl">
                  <a:srgbClr val="000000">
                    <a:alpha val="43137"/>
                  </a:srgbClr>
                </a:outerShdw>
              </a:effectLst>
            </a:endParaRPr>
          </a:p>
        </p:txBody>
      </p:sp>
      <p:cxnSp>
        <p:nvCxnSpPr>
          <p:cNvPr id="14" name="Straight Arrow Connector 13"/>
          <p:cNvCxnSpPr/>
          <p:nvPr/>
        </p:nvCxnSpPr>
        <p:spPr>
          <a:xfrm>
            <a:off x="7380312" y="2888940"/>
            <a:ext cx="1416674" cy="756084"/>
          </a:xfrm>
          <a:prstGeom prst="straightConnector1">
            <a:avLst/>
          </a:prstGeom>
          <a:ln w="63500">
            <a:solidFill>
              <a:schemeClr val="tx1">
                <a:lumMod val="65000"/>
              </a:schemeClr>
            </a:solidFill>
            <a:tailEnd type="arrow"/>
          </a:ln>
        </p:spPr>
        <p:style>
          <a:lnRef idx="1">
            <a:schemeClr val="accent1"/>
          </a:lnRef>
          <a:fillRef idx="0">
            <a:schemeClr val="accent1"/>
          </a:fillRef>
          <a:effectRef idx="0">
            <a:schemeClr val="accent1"/>
          </a:effectRef>
          <a:fontRef idx="minor">
            <a:schemeClr val="tx1"/>
          </a:fontRef>
        </p:style>
      </p:cxnSp>
      <p:sp>
        <p:nvSpPr>
          <p:cNvPr id="15" name="TextBox 14"/>
          <p:cNvSpPr txBox="1"/>
          <p:nvPr/>
        </p:nvSpPr>
        <p:spPr>
          <a:xfrm>
            <a:off x="3707904" y="6196379"/>
            <a:ext cx="1196427" cy="523220"/>
          </a:xfrm>
          <a:prstGeom prst="rect">
            <a:avLst/>
          </a:prstGeom>
          <a:noFill/>
        </p:spPr>
        <p:txBody>
          <a:bodyPr wrap="square" rtlCol="0">
            <a:spAutoFit/>
          </a:bodyPr>
          <a:lstStyle/>
          <a:p>
            <a:r>
              <a:rPr lang="en-GB" sz="1400" dirty="0" smtClean="0">
                <a:solidFill>
                  <a:schemeClr val="bg1">
                    <a:lumMod val="50000"/>
                  </a:schemeClr>
                </a:solidFill>
              </a:rPr>
              <a:t>before</a:t>
            </a:r>
            <a:br>
              <a:rPr lang="en-GB" sz="1400" dirty="0" smtClean="0">
                <a:solidFill>
                  <a:schemeClr val="bg1">
                    <a:lumMod val="50000"/>
                  </a:schemeClr>
                </a:solidFill>
              </a:rPr>
            </a:br>
            <a:r>
              <a:rPr lang="en-GB" sz="1400" dirty="0" smtClean="0">
                <a:solidFill>
                  <a:schemeClr val="bg1">
                    <a:lumMod val="50000"/>
                  </a:schemeClr>
                </a:solidFill>
              </a:rPr>
              <a:t>conquest</a:t>
            </a:r>
            <a:endParaRPr lang="en-GB" sz="1400" dirty="0">
              <a:solidFill>
                <a:schemeClr val="bg1">
                  <a:lumMod val="50000"/>
                </a:schemeClr>
              </a:solidFill>
            </a:endParaRPr>
          </a:p>
        </p:txBody>
      </p:sp>
      <p:sp>
        <p:nvSpPr>
          <p:cNvPr id="16" name="TextBox 15"/>
          <p:cNvSpPr txBox="1"/>
          <p:nvPr/>
        </p:nvSpPr>
        <p:spPr>
          <a:xfrm>
            <a:off x="4887741" y="6329015"/>
            <a:ext cx="1196427" cy="307777"/>
          </a:xfrm>
          <a:prstGeom prst="rect">
            <a:avLst/>
          </a:prstGeom>
          <a:noFill/>
        </p:spPr>
        <p:txBody>
          <a:bodyPr wrap="square" rtlCol="0">
            <a:spAutoFit/>
          </a:bodyPr>
          <a:lstStyle/>
          <a:p>
            <a:r>
              <a:rPr lang="en-GB" sz="1400" dirty="0" smtClean="0">
                <a:solidFill>
                  <a:schemeClr val="bg1">
                    <a:lumMod val="50000"/>
                  </a:schemeClr>
                </a:solidFill>
              </a:rPr>
              <a:t>Augustus</a:t>
            </a:r>
            <a:endParaRPr lang="en-GB" sz="1400" dirty="0">
              <a:solidFill>
                <a:schemeClr val="bg1">
                  <a:lumMod val="50000"/>
                </a:schemeClr>
              </a:solidFill>
            </a:endParaRPr>
          </a:p>
        </p:txBody>
      </p:sp>
      <p:sp>
        <p:nvSpPr>
          <p:cNvPr id="20" name="TextBox 20"/>
          <p:cNvSpPr txBox="1"/>
          <p:nvPr/>
        </p:nvSpPr>
        <p:spPr>
          <a:xfrm>
            <a:off x="7288912" y="6509734"/>
            <a:ext cx="1603568" cy="307777"/>
          </a:xfrm>
          <a:prstGeom prst="rect">
            <a:avLst/>
          </a:prstGeom>
          <a:noFill/>
        </p:spPr>
        <p:txBody>
          <a:bodyPr wrap="square" rtlCol="0">
            <a:spAutoFit/>
          </a:bodyPr>
          <a:lstStyle/>
          <a:p>
            <a:r>
              <a:rPr lang="en-GB" sz="1400" dirty="0" smtClean="0">
                <a:solidFill>
                  <a:schemeClr val="bg1">
                    <a:lumMod val="50000"/>
                  </a:schemeClr>
                </a:solidFill>
              </a:rPr>
              <a:t>A.D. 100 – 250</a:t>
            </a:r>
            <a:endParaRPr lang="en-GB" sz="1400" dirty="0">
              <a:solidFill>
                <a:schemeClr val="bg1">
                  <a:lumMod val="50000"/>
                </a:schemeClr>
              </a:solidFill>
            </a:endParaRPr>
          </a:p>
        </p:txBody>
      </p:sp>
      <p:pic>
        <p:nvPicPr>
          <p:cNvPr id="21" name="Picture 2" descr="http://ecx.images-amazon.com/images/I/51y4MXu06uL._BO2,204,203,200_PIsitb-sticker-arrow-click,TopRight,35,-76_AA300_SH20_OU01_.jpg"/>
          <p:cNvPicPr>
            <a:picLocks noChangeAspect="1" noChangeArrowheads="1"/>
          </p:cNvPicPr>
          <p:nvPr/>
        </p:nvPicPr>
        <p:blipFill rotWithShape="1">
          <a:blip r:embed="rId5" cstate="print">
            <a:extLst>
              <a:ext uri="{28A0092B-C50C-407E-A947-70E740481C1C}">
                <a14:useLocalDpi xmlns:a14="http://schemas.microsoft.com/office/drawing/2010/main" xmlns="" val="0"/>
              </a:ext>
            </a:extLst>
          </a:blip>
          <a:srcRect l="19305" t="13750" r="26897"/>
          <a:stretch/>
        </p:blipFill>
        <p:spPr bwMode="auto">
          <a:xfrm rot="583838">
            <a:off x="5386053" y="1822304"/>
            <a:ext cx="2977568" cy="4773782"/>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223891674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5" fill="hold" grpId="0" nodeType="afterEffect">
                                  <p:stCondLst>
                                    <p:cond delay="25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randombar(vertical)">
                                      <p:cBhvr>
                                        <p:cTn id="7" dur="500"/>
                                        <p:tgtEl>
                                          <p:spTgt spid="5">
                                            <p:txEl>
                                              <p:pRg st="0" end="0"/>
                                            </p:txEl>
                                          </p:spTgt>
                                        </p:tgtEl>
                                      </p:cBhvr>
                                    </p:animEffect>
                                  </p:childTnLst>
                                </p:cTn>
                              </p:par>
                              <p:par>
                                <p:cTn id="8" presetID="14" presetClass="entr" presetSubtype="5" fill="hold" grpId="0" nodeType="withEffect">
                                  <p:stCondLst>
                                    <p:cond delay="0"/>
                                  </p:stCondLst>
                                  <p:childTnLst>
                                    <p:set>
                                      <p:cBhvr>
                                        <p:cTn id="9" dur="1" fill="hold">
                                          <p:stCondLst>
                                            <p:cond delay="0"/>
                                          </p:stCondLst>
                                        </p:cTn>
                                        <p:tgtEl>
                                          <p:spTgt spid="5">
                                            <p:txEl>
                                              <p:pRg st="1" end="1"/>
                                            </p:txEl>
                                          </p:spTgt>
                                        </p:tgtEl>
                                        <p:attrNameLst>
                                          <p:attrName>style.visibility</p:attrName>
                                        </p:attrNameLst>
                                      </p:cBhvr>
                                      <p:to>
                                        <p:strVal val="visible"/>
                                      </p:to>
                                    </p:set>
                                    <p:animEffect transition="in" filter="randombar(vertical)">
                                      <p:cBhvr>
                                        <p:cTn id="10" dur="500"/>
                                        <p:tgtEl>
                                          <p:spTgt spid="5">
                                            <p:txEl>
                                              <p:pRg st="1" end="1"/>
                                            </p:txEl>
                                          </p:spTgt>
                                        </p:tgtEl>
                                      </p:cBhvr>
                                    </p:animEffect>
                                  </p:childTnLst>
                                </p:cTn>
                              </p:par>
                              <p:par>
                                <p:cTn id="11" presetID="14" presetClass="entr" presetSubtype="5" fill="hold" grpId="0" nodeType="withEffect">
                                  <p:stCondLst>
                                    <p:cond delay="0"/>
                                  </p:stCondLst>
                                  <p:childTnLst>
                                    <p:set>
                                      <p:cBhvr>
                                        <p:cTn id="12" dur="1" fill="hold">
                                          <p:stCondLst>
                                            <p:cond delay="0"/>
                                          </p:stCondLst>
                                        </p:cTn>
                                        <p:tgtEl>
                                          <p:spTgt spid="5">
                                            <p:txEl>
                                              <p:pRg st="2" end="2"/>
                                            </p:txEl>
                                          </p:spTgt>
                                        </p:tgtEl>
                                        <p:attrNameLst>
                                          <p:attrName>style.visibility</p:attrName>
                                        </p:attrNameLst>
                                      </p:cBhvr>
                                      <p:to>
                                        <p:strVal val="visible"/>
                                      </p:to>
                                    </p:set>
                                    <p:animEffect transition="in" filter="randombar(vertical)">
                                      <p:cBhvr>
                                        <p:cTn id="13" dur="500"/>
                                        <p:tgtEl>
                                          <p:spTgt spid="5">
                                            <p:txEl>
                                              <p:pRg st="2" end="2"/>
                                            </p:txEl>
                                          </p:spTgt>
                                        </p:tgtEl>
                                      </p:cBhvr>
                                    </p:animEffect>
                                  </p:childTnLst>
                                </p:cTn>
                              </p:par>
                              <p:par>
                                <p:cTn id="14" presetID="14" presetClass="entr" presetSubtype="5" fill="hold" grpId="0" nodeType="withEffect">
                                  <p:stCondLst>
                                    <p:cond delay="250"/>
                                  </p:stCondLst>
                                  <p:childTnLst>
                                    <p:set>
                                      <p:cBhvr>
                                        <p:cTn id="15" dur="1" fill="hold">
                                          <p:stCondLst>
                                            <p:cond delay="0"/>
                                          </p:stCondLst>
                                        </p:cTn>
                                        <p:tgtEl>
                                          <p:spTgt spid="5">
                                            <p:txEl>
                                              <p:pRg st="3" end="3"/>
                                            </p:txEl>
                                          </p:spTgt>
                                        </p:tgtEl>
                                        <p:attrNameLst>
                                          <p:attrName>style.visibility</p:attrName>
                                        </p:attrNameLst>
                                      </p:cBhvr>
                                      <p:to>
                                        <p:strVal val="visible"/>
                                      </p:to>
                                    </p:set>
                                    <p:animEffect transition="in" filter="randombar(vertical)">
                                      <p:cBhvr>
                                        <p:cTn id="16" dur="500"/>
                                        <p:tgtEl>
                                          <p:spTgt spid="5">
                                            <p:txEl>
                                              <p:pRg st="3" end="3"/>
                                            </p:txEl>
                                          </p:spTgt>
                                        </p:tgtEl>
                                      </p:cBhvr>
                                    </p:animEffect>
                                  </p:childTnLst>
                                </p:cTn>
                              </p:par>
                              <p:par>
                                <p:cTn id="17" presetID="14" presetClass="entr" presetSubtype="5" fill="hold" grpId="0" nodeType="withEffect">
                                  <p:stCondLst>
                                    <p:cond delay="250"/>
                                  </p:stCondLst>
                                  <p:childTnLst>
                                    <p:set>
                                      <p:cBhvr>
                                        <p:cTn id="18" dur="1" fill="hold">
                                          <p:stCondLst>
                                            <p:cond delay="0"/>
                                          </p:stCondLst>
                                        </p:cTn>
                                        <p:tgtEl>
                                          <p:spTgt spid="5">
                                            <p:txEl>
                                              <p:pRg st="4" end="4"/>
                                            </p:txEl>
                                          </p:spTgt>
                                        </p:tgtEl>
                                        <p:attrNameLst>
                                          <p:attrName>style.visibility</p:attrName>
                                        </p:attrNameLst>
                                      </p:cBhvr>
                                      <p:to>
                                        <p:strVal val="visible"/>
                                      </p:to>
                                    </p:set>
                                    <p:animEffect transition="in" filter="randombar(vertical)">
                                      <p:cBhvr>
                                        <p:cTn id="19" dur="500"/>
                                        <p:tgtEl>
                                          <p:spTgt spid="5">
                                            <p:txEl>
                                              <p:pRg st="4" end="4"/>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nodeType="clickEffect">
                                  <p:stCondLst>
                                    <p:cond delay="0"/>
                                  </p:stCondLst>
                                  <p:childTnLst>
                                    <p:set>
                                      <p:cBhvr>
                                        <p:cTn id="23" dur="1" fill="hold">
                                          <p:stCondLst>
                                            <p:cond delay="0"/>
                                          </p:stCondLst>
                                        </p:cTn>
                                        <p:tgtEl>
                                          <p:spTgt spid="21"/>
                                        </p:tgtEl>
                                        <p:attrNameLst>
                                          <p:attrName>style.visibility</p:attrName>
                                        </p:attrNameLst>
                                      </p:cBhvr>
                                      <p:to>
                                        <p:strVal val="visible"/>
                                      </p:to>
                                    </p:set>
                                    <p:animEffect transition="in" filter="fade">
                                      <p:cBhvr>
                                        <p:cTn id="24" dur="1000"/>
                                        <p:tgtEl>
                                          <p:spTgt spid="21"/>
                                        </p:tgtEl>
                                      </p:cBhvr>
                                    </p:animEffect>
                                    <p:anim calcmode="lin" valueType="num">
                                      <p:cBhvr>
                                        <p:cTn id="25" dur="1000" fill="hold"/>
                                        <p:tgtEl>
                                          <p:spTgt spid="21"/>
                                        </p:tgtEl>
                                        <p:attrNameLst>
                                          <p:attrName>ppt_x</p:attrName>
                                        </p:attrNameLst>
                                      </p:cBhvr>
                                      <p:tavLst>
                                        <p:tav tm="0">
                                          <p:val>
                                            <p:strVal val="#ppt_x"/>
                                          </p:val>
                                        </p:tav>
                                        <p:tav tm="100000">
                                          <p:val>
                                            <p:strVal val="#ppt_x"/>
                                          </p:val>
                                        </p:tav>
                                      </p:tavLst>
                                    </p:anim>
                                    <p:anim calcmode="lin" valueType="num">
                                      <p:cBhvr>
                                        <p:cTn id="26" dur="1000" fill="hold"/>
                                        <p:tgtEl>
                                          <p:spTgt spid="2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1628800"/>
            <a:ext cx="8686800" cy="1184825"/>
          </a:xfrm>
        </p:spPr>
        <p:txBody>
          <a:bodyPr/>
          <a:lstStyle/>
          <a:p>
            <a:r>
              <a:rPr lang="de-DE" dirty="0"/>
              <a:t>„</a:t>
            </a:r>
            <a:r>
              <a:rPr lang="de-DE" dirty="0" smtClean="0"/>
              <a:t>Anti-</a:t>
            </a:r>
            <a:r>
              <a:rPr lang="de-DE" dirty="0" err="1" smtClean="0"/>
              <a:t>RomanisATION</a:t>
            </a:r>
            <a:r>
              <a:rPr lang="de-DE" dirty="0" smtClean="0"/>
              <a:t>“ </a:t>
            </a:r>
            <a:endParaRPr lang="en-GB" dirty="0"/>
          </a:p>
        </p:txBody>
      </p:sp>
      <p:sp>
        <p:nvSpPr>
          <p:cNvPr id="5" name="Text Placeholder 4"/>
          <p:cNvSpPr>
            <a:spLocks noGrp="1"/>
          </p:cNvSpPr>
          <p:nvPr>
            <p:ph type="body" idx="1"/>
          </p:nvPr>
        </p:nvSpPr>
        <p:spPr>
          <a:xfrm>
            <a:off x="4572000" y="692696"/>
            <a:ext cx="3886200" cy="931368"/>
          </a:xfrm>
        </p:spPr>
        <p:txBody>
          <a:bodyPr/>
          <a:lstStyle/>
          <a:p>
            <a:r>
              <a:rPr lang="de-DE" i="1" dirty="0" err="1" smtClean="0"/>
              <a:t>despite</a:t>
            </a:r>
            <a:r>
              <a:rPr lang="de-DE" i="1" dirty="0" smtClean="0"/>
              <a:t> </a:t>
            </a:r>
            <a:r>
              <a:rPr lang="de-DE" i="1" dirty="0" err="1" smtClean="0"/>
              <a:t>the</a:t>
            </a:r>
            <a:r>
              <a:rPr lang="de-DE" i="1" dirty="0" smtClean="0"/>
              <a:t> Roman </a:t>
            </a:r>
            <a:r>
              <a:rPr lang="de-DE" i="1" dirty="0" err="1" smtClean="0"/>
              <a:t>conquest</a:t>
            </a:r>
            <a:r>
              <a:rPr lang="de-DE" i="1" dirty="0" smtClean="0"/>
              <a:t>…</a:t>
            </a:r>
            <a:endParaRPr lang="en-GB" i="1" dirty="0"/>
          </a:p>
        </p:txBody>
      </p:sp>
      <p:pic>
        <p:nvPicPr>
          <p:cNvPr id="7" name="Picture 6"/>
          <p:cNvPicPr>
            <a:picLocks noChangeAspect="1"/>
          </p:cNvPicPr>
          <p:nvPr/>
        </p:nvPicPr>
        <p:blipFill rotWithShape="1">
          <a:blip r:embed="rId2" cstate="print">
            <a:extLst>
              <a:ext uri="{BEBA8EAE-BF5A-486C-A8C5-ECC9F3942E4B}">
                <a14:imgProps xmlns:a14="http://schemas.microsoft.com/office/drawing/2010/main" xmlns="">
                  <a14:imgLayer r:embed="rId3">
                    <a14:imgEffect>
                      <a14:backgroundRemoval t="9972" b="92023" l="57226" r="97153"/>
                    </a14:imgEffect>
                  </a14:imgLayer>
                </a14:imgProps>
              </a:ext>
              <a:ext uri="{28A0092B-C50C-407E-A947-70E740481C1C}">
                <a14:useLocalDpi xmlns:a14="http://schemas.microsoft.com/office/drawing/2010/main" xmlns="" val="0"/>
              </a:ext>
            </a:extLst>
          </a:blip>
          <a:srcRect l="55602" t="9660" b="5035"/>
          <a:stretch/>
        </p:blipFill>
        <p:spPr>
          <a:xfrm>
            <a:off x="395536" y="2924944"/>
            <a:ext cx="3960440" cy="3899212"/>
          </a:xfrm>
          <a:prstGeom prst="rect">
            <a:avLst/>
          </a:prstGeom>
          <a:noFill/>
          <a:ln>
            <a:noFill/>
          </a:ln>
        </p:spPr>
      </p:pic>
      <p:sp>
        <p:nvSpPr>
          <p:cNvPr id="8" name="Text Placeholder 4"/>
          <p:cNvSpPr txBox="1">
            <a:spLocks/>
          </p:cNvSpPr>
          <p:nvPr/>
        </p:nvSpPr>
        <p:spPr>
          <a:xfrm>
            <a:off x="0" y="1268760"/>
            <a:ext cx="3886200" cy="1277221"/>
          </a:xfrm>
          <a:prstGeom prst="rect">
            <a:avLst/>
          </a:prstGeom>
        </p:spPr>
        <p:txBody>
          <a:bodyPr vert="horz" anchor="t">
            <a:normAutofit/>
          </a:bodyPr>
          <a:lstStyle>
            <a:lvl1pPr marL="54864" indent="0" algn="l" rtl="0" eaLnBrk="1" latinLnBrk="0" hangingPunct="1">
              <a:spcBef>
                <a:spcPct val="20000"/>
              </a:spcBef>
              <a:buClr>
                <a:schemeClr val="accent1"/>
              </a:buClr>
              <a:buSzPct val="80000"/>
              <a:buFont typeface="Wingdings 2"/>
              <a:buNone/>
              <a:defRPr kumimoji="0" sz="2000" kern="1200">
                <a:solidFill>
                  <a:schemeClr val="tx1">
                    <a:tint val="75000"/>
                  </a:schemeClr>
                </a:solidFill>
                <a:latin typeface="+mn-lt"/>
                <a:ea typeface="+mn-ea"/>
                <a:cs typeface="+mn-cs"/>
              </a:defRPr>
            </a:lvl1pPr>
            <a:lvl2pPr marL="822960" indent="-285750" algn="l" rtl="0" eaLnBrk="1" latinLnBrk="0" hangingPunct="1">
              <a:spcBef>
                <a:spcPct val="20000"/>
              </a:spcBef>
              <a:buClr>
                <a:schemeClr val="accent1"/>
              </a:buClr>
              <a:buSzPct val="95000"/>
              <a:buFont typeface="Verdana"/>
              <a:buNone/>
              <a:defRPr kumimoji="0" sz="1800" kern="1200">
                <a:solidFill>
                  <a:schemeClr val="tx1">
                    <a:tint val="75000"/>
                  </a:schemeClr>
                </a:solidFill>
                <a:latin typeface="+mn-lt"/>
                <a:ea typeface="+mn-ea"/>
                <a:cs typeface="+mn-cs"/>
              </a:defRPr>
            </a:lvl2pPr>
            <a:lvl3pPr marL="1106424" indent="-228600" algn="l" rtl="0" eaLnBrk="1" latinLnBrk="0" hangingPunct="1">
              <a:spcBef>
                <a:spcPct val="20000"/>
              </a:spcBef>
              <a:buClr>
                <a:schemeClr val="accent1"/>
              </a:buClr>
              <a:buFont typeface="Wingdings 2"/>
              <a:buNone/>
              <a:defRPr kumimoji="0" sz="1600" kern="1200">
                <a:solidFill>
                  <a:schemeClr val="tx1">
                    <a:tint val="75000"/>
                  </a:schemeClr>
                </a:solidFill>
                <a:latin typeface="+mn-lt"/>
                <a:ea typeface="+mn-ea"/>
                <a:cs typeface="+mn-cs"/>
              </a:defRPr>
            </a:lvl3pPr>
            <a:lvl4pPr marL="1371600" indent="-210312" algn="l" rtl="0" eaLnBrk="1" latinLnBrk="0" hangingPunct="1">
              <a:spcBef>
                <a:spcPct val="20000"/>
              </a:spcBef>
              <a:buClr>
                <a:schemeClr val="accent1"/>
              </a:buClr>
              <a:buFont typeface="Wingdings 2"/>
              <a:buNone/>
              <a:defRPr kumimoji="0" sz="1400" kern="1200">
                <a:solidFill>
                  <a:schemeClr val="tx1">
                    <a:tint val="75000"/>
                  </a:schemeClr>
                </a:solidFill>
                <a:latin typeface="+mn-lt"/>
                <a:ea typeface="+mn-ea"/>
                <a:cs typeface="+mn-cs"/>
              </a:defRPr>
            </a:lvl4pPr>
            <a:lvl5pPr marL="1600200" indent="-210312" algn="l" rtl="0" eaLnBrk="1" latinLnBrk="0" hangingPunct="1">
              <a:spcBef>
                <a:spcPct val="20000"/>
              </a:spcBef>
              <a:buClr>
                <a:schemeClr val="accent1">
                  <a:tint val="75000"/>
                </a:schemeClr>
              </a:buClr>
              <a:buFont typeface="Wingdings 2"/>
              <a:buNone/>
              <a:defRPr kumimoji="0" sz="1400" kern="1200">
                <a:solidFill>
                  <a:schemeClr val="tx1">
                    <a:tint val="75000"/>
                  </a:schemeClr>
                </a:solidFill>
                <a:latin typeface="+mn-lt"/>
                <a:ea typeface="+mn-ea"/>
                <a:cs typeface="+mn-cs"/>
              </a:defRPr>
            </a:lvl5pPr>
            <a:lvl6pPr marL="1828800" indent="-210312" algn="l" rtl="0" eaLnBrk="1" latinLnBrk="0" hangingPunct="1">
              <a:spcBef>
                <a:spcPct val="20000"/>
              </a:spcBef>
              <a:buClr>
                <a:schemeClr val="accent1">
                  <a:tint val="75000"/>
                </a:schemeClr>
              </a:buClr>
              <a:buFont typeface="Wingdings 2"/>
              <a:buChar char=""/>
              <a:defRPr kumimoji="0" sz="1800" kern="1200">
                <a:solidFill>
                  <a:schemeClr val="tx1"/>
                </a:solidFill>
                <a:latin typeface="+mn-lt"/>
                <a:ea typeface="+mn-ea"/>
                <a:cs typeface="+mn-cs"/>
              </a:defRPr>
            </a:lvl6pPr>
            <a:lvl7pPr marL="2084832" indent="-210312"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7pPr>
            <a:lvl8pPr marL="22860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8pPr>
            <a:lvl9pPr marL="25146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9pPr>
          </a:lstStyle>
          <a:p>
            <a:r>
              <a:rPr lang="de-DE" dirty="0" err="1" smtClean="0">
                <a:sym typeface="Wingdings" pitchFamily="2" charset="2"/>
              </a:rPr>
              <a:t>There</a:t>
            </a:r>
            <a:r>
              <a:rPr lang="de-DE" dirty="0" smtClean="0">
                <a:sym typeface="Wingdings" pitchFamily="2" charset="2"/>
              </a:rPr>
              <a:t> </a:t>
            </a:r>
            <a:r>
              <a:rPr lang="de-DE" dirty="0" err="1" smtClean="0">
                <a:sym typeface="Wingdings" pitchFamily="2" charset="2"/>
              </a:rPr>
              <a:t>are</a:t>
            </a:r>
            <a:r>
              <a:rPr lang="de-DE" dirty="0" smtClean="0">
                <a:sym typeface="Wingdings" pitchFamily="2" charset="2"/>
              </a:rPr>
              <a:t> </a:t>
            </a:r>
            <a:r>
              <a:rPr lang="de-DE" dirty="0" err="1" smtClean="0">
                <a:sym typeface="Wingdings" pitchFamily="2" charset="2"/>
              </a:rPr>
              <a:t>societal</a:t>
            </a:r>
            <a:r>
              <a:rPr lang="de-DE" dirty="0" smtClean="0">
                <a:sym typeface="Wingdings" pitchFamily="2" charset="2"/>
              </a:rPr>
              <a:t> </a:t>
            </a:r>
            <a:r>
              <a:rPr lang="de-DE" dirty="0" err="1" smtClean="0">
                <a:sym typeface="Wingdings" pitchFamily="2" charset="2"/>
              </a:rPr>
              <a:t>changes</a:t>
            </a:r>
            <a:r>
              <a:rPr lang="de-DE" dirty="0" smtClean="0">
                <a:sym typeface="Wingdings" pitchFamily="2" charset="2"/>
              </a:rPr>
              <a:t>,</a:t>
            </a:r>
            <a:br>
              <a:rPr lang="de-DE" dirty="0" smtClean="0">
                <a:sym typeface="Wingdings" pitchFamily="2" charset="2"/>
              </a:rPr>
            </a:br>
            <a:r>
              <a:rPr lang="de-DE" dirty="0" smtClean="0">
                <a:sym typeface="Wingdings" pitchFamily="2" charset="2"/>
              </a:rPr>
              <a:t>but </a:t>
            </a:r>
            <a:r>
              <a:rPr lang="de-DE" dirty="0" err="1" smtClean="0">
                <a:sym typeface="Wingdings" pitchFamily="2" charset="2"/>
              </a:rPr>
              <a:t>Rome</a:t>
            </a:r>
            <a:r>
              <a:rPr lang="de-DE" dirty="0" smtClean="0">
                <a:sym typeface="Wingdings" pitchFamily="2" charset="2"/>
              </a:rPr>
              <a:t> </a:t>
            </a:r>
            <a:r>
              <a:rPr lang="de-DE" dirty="0" err="1" smtClean="0">
                <a:sym typeface="Wingdings" pitchFamily="2" charset="2"/>
              </a:rPr>
              <a:t>may</a:t>
            </a:r>
            <a:r>
              <a:rPr lang="de-DE" dirty="0" smtClean="0">
                <a:sym typeface="Wingdings" pitchFamily="2" charset="2"/>
              </a:rPr>
              <a:t> </a:t>
            </a:r>
            <a:r>
              <a:rPr lang="de-DE" dirty="0" err="1" smtClean="0">
                <a:sym typeface="Wingdings" pitchFamily="2" charset="2"/>
              </a:rPr>
              <a:t>be</a:t>
            </a:r>
            <a:r>
              <a:rPr lang="de-DE" dirty="0" smtClean="0">
                <a:sym typeface="Wingdings" pitchFamily="2" charset="2"/>
              </a:rPr>
              <a:t> marginal </a:t>
            </a:r>
            <a:r>
              <a:rPr lang="de-DE" dirty="0" err="1" smtClean="0">
                <a:sym typeface="Wingdings" pitchFamily="2" charset="2"/>
              </a:rPr>
              <a:t>for</a:t>
            </a:r>
            <a:r>
              <a:rPr lang="de-DE" dirty="0" smtClean="0">
                <a:sym typeface="Wingdings" pitchFamily="2" charset="2"/>
              </a:rPr>
              <a:t> </a:t>
            </a:r>
            <a:r>
              <a:rPr lang="de-DE" dirty="0" err="1" smtClean="0">
                <a:sym typeface="Wingdings" pitchFamily="2" charset="2"/>
              </a:rPr>
              <a:t>many</a:t>
            </a:r>
            <a:r>
              <a:rPr lang="de-DE" dirty="0" smtClean="0">
                <a:sym typeface="Wingdings" pitchFamily="2" charset="2"/>
              </a:rPr>
              <a:t> </a:t>
            </a:r>
            <a:r>
              <a:rPr lang="de-DE" dirty="0" err="1" smtClean="0">
                <a:sym typeface="Wingdings" pitchFamily="2" charset="2"/>
              </a:rPr>
              <a:t>people</a:t>
            </a:r>
            <a:r>
              <a:rPr lang="de-DE" dirty="0" smtClean="0">
                <a:sym typeface="Wingdings" pitchFamily="2" charset="2"/>
              </a:rPr>
              <a:t>…</a:t>
            </a:r>
          </a:p>
        </p:txBody>
      </p:sp>
      <p:pic>
        <p:nvPicPr>
          <p:cNvPr id="6" name="Picture 5"/>
          <p:cNvPicPr>
            <a:picLocks noChangeAspect="1"/>
          </p:cNvPicPr>
          <p:nvPr/>
        </p:nvPicPr>
        <p:blipFill rotWithShape="1">
          <a:blip r:embed="rId4" cstate="print">
            <a:extLst>
              <a:ext uri="{BEBA8EAE-BF5A-486C-A8C5-ECC9F3942E4B}">
                <a14:imgProps xmlns:a14="http://schemas.microsoft.com/office/drawing/2010/main" xmlns="">
                  <a14:imgLayer r:embed="rId5">
                    <a14:imgEffect>
                      <a14:backgroundRemoval t="5063" b="89873" l="9964" r="89917"/>
                    </a14:imgEffect>
                    <a14:imgEffect>
                      <a14:colorTemperature colorTemp="7200"/>
                    </a14:imgEffect>
                    <a14:imgEffect>
                      <a14:saturation sat="200000"/>
                    </a14:imgEffect>
                  </a14:imgLayer>
                </a14:imgProps>
              </a:ext>
              <a:ext uri="{28A0092B-C50C-407E-A947-70E740481C1C}">
                <a14:useLocalDpi xmlns:a14="http://schemas.microsoft.com/office/drawing/2010/main" xmlns="" val="0"/>
              </a:ext>
            </a:extLst>
          </a:blip>
          <a:srcRect l="17073" t="2368" r="13467" b="30798"/>
          <a:stretch/>
        </p:blipFill>
        <p:spPr>
          <a:xfrm>
            <a:off x="3347864" y="2852936"/>
            <a:ext cx="5476314" cy="3951979"/>
          </a:xfrm>
          <a:prstGeom prst="rect">
            <a:avLst/>
          </a:prstGeom>
        </p:spPr>
      </p:pic>
    </p:spTree>
    <p:extLst>
      <p:ext uri="{BB962C8B-B14F-4D97-AF65-F5344CB8AC3E}">
        <p14:creationId xmlns:p14="http://schemas.microsoft.com/office/powerpoint/2010/main" xmlns="" val="1639189710"/>
      </p:ext>
    </p:extLst>
  </p:cSld>
  <p:clrMapOvr>
    <a:masterClrMapping/>
  </p:clrMapOvr>
  <mc:AlternateContent xmlns:mc="http://schemas.openxmlformats.org/markup-compatibility/2006">
    <mc:Choice xmlns:p14="http://schemas.microsoft.com/office/powerpoint/2010/main" xmlns="" Requires="p14">
      <p:transition spd="slow" p14:dur="3400">
        <p14:reveal/>
      </p:transition>
    </mc:Choice>
    <mc:Fallback>
      <p:transition spd="slow">
        <p:fade/>
      </p:transition>
    </mc:Fallback>
  </mc:AlternateContent>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“Romanisation”</a:t>
            </a:r>
          </a:p>
        </p:txBody>
      </p:sp>
      <p:sp>
        <p:nvSpPr>
          <p:cNvPr id="2" name="Content Placeholder 1"/>
          <p:cNvSpPr>
            <a:spLocks noGrp="1"/>
          </p:cNvSpPr>
          <p:nvPr>
            <p:ph idx="1"/>
          </p:nvPr>
        </p:nvSpPr>
        <p:spPr>
          <a:xfrm>
            <a:off x="0" y="1844824"/>
            <a:ext cx="6084168" cy="5013176"/>
          </a:xfrm>
        </p:spPr>
        <p:txBody>
          <a:bodyPr>
            <a:normAutofit fontScale="62500" lnSpcReduction="20000"/>
          </a:bodyPr>
          <a:lstStyle/>
          <a:p>
            <a:r>
              <a:rPr lang="en-GB" dirty="0" smtClean="0"/>
              <a:t>Tacitus, </a:t>
            </a:r>
            <a:r>
              <a:rPr lang="en-GB" i="1" dirty="0" smtClean="0"/>
              <a:t>Agricola</a:t>
            </a:r>
            <a:r>
              <a:rPr lang="en-GB" dirty="0" smtClean="0"/>
              <a:t> 21</a:t>
            </a:r>
            <a:br>
              <a:rPr lang="en-GB" dirty="0" smtClean="0"/>
            </a:br>
            <a:r>
              <a:rPr lang="en-GB" dirty="0" smtClean="0"/>
              <a:t>For</a:t>
            </a:r>
            <a:r>
              <a:rPr lang="en-GB" dirty="0"/>
              <a:t>, to accustom to rest and repose through the charms of luxury a population scattered and barbarous and therefore inclined to war, Agricola gave private encouragement and public aid to the building of temples, courts of justice and dwelling-houses, praising the energetic, and reproving the indolent. Thus an honourable rivalry took the place of compulsion. He likewise provided a liberal education for the sons of the chiefs, and showed such a preference for the natural powers of the Britons over the industry of the Gauls that they who lately disdained the tongue of Rome now coveted its eloquence. Hence, too, a liking sprang up for our style of dress, and the "toga" became fashionable. Step by step they were led to things which dispose to vice, the lounge, the bath, the elegant banquet. All this in their ignorance, they called civilization, when it was but a part of their servitude.</a:t>
            </a:r>
          </a:p>
        </p:txBody>
      </p:sp>
      <p:pic>
        <p:nvPicPr>
          <p:cNvPr id="4" name="Picture 4" descr="http://upload.wikimedia.org/wikipedia/commons/b/b9/Rome_Statue_of_a_togatus.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6084168" y="433648"/>
            <a:ext cx="2914506" cy="6218245"/>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3734900866"/>
      </p:ext>
    </p:extLst>
  </p:cSld>
  <p:clrMapOvr>
    <a:masterClrMapping/>
  </p:clrMapOvr>
  <p:transition spd="slow">
    <p:randomBar dir="vert"/>
  </p:transition>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Content Placeholder 2"/>
          <p:cNvSpPr txBox="1">
            <a:spLocks/>
          </p:cNvSpPr>
          <p:nvPr/>
        </p:nvSpPr>
        <p:spPr>
          <a:xfrm>
            <a:off x="628737" y="5373216"/>
            <a:ext cx="5216525" cy="1484040"/>
          </a:xfrm>
          <a:prstGeom prst="rect">
            <a:avLst/>
          </a:prstGeom>
        </p:spPr>
        <p:txBody>
          <a:bodyPr vert="horz">
            <a:normAutofit fontScale="92500" lnSpcReduction="20000"/>
          </a:bodyPr>
          <a:lstStyle>
            <a:lvl1pPr marL="411480" indent="-342900" algn="l" rtl="0" eaLnBrk="1" latinLnBrk="0" hangingPunct="1">
              <a:spcBef>
                <a:spcPts val="700"/>
              </a:spcBef>
              <a:buClr>
                <a:schemeClr val="tx2"/>
              </a:buClr>
              <a:buSzPct val="95000"/>
              <a:buFont typeface="Wingdings"/>
              <a:buChar char=""/>
              <a:defRPr kumimoji="0" sz="3000" kern="1200">
                <a:solidFill>
                  <a:schemeClr val="tx1"/>
                </a:solidFill>
                <a:latin typeface="+mn-lt"/>
                <a:ea typeface="+mn-ea"/>
                <a:cs typeface="+mn-cs"/>
              </a:defRPr>
            </a:lvl1pPr>
            <a:lvl2pPr marL="740664" indent="-285750" algn="l" rtl="0" eaLnBrk="1" latinLnBrk="0" hangingPunct="1">
              <a:spcBef>
                <a:spcPct val="20000"/>
              </a:spcBef>
              <a:buClr>
                <a:schemeClr val="accent2"/>
              </a:buClr>
              <a:buSzPct val="90000"/>
              <a:buFont typeface="Wingdings"/>
              <a:buChar char=""/>
              <a:defRPr kumimoji="0" sz="2600" kern="1200">
                <a:solidFill>
                  <a:schemeClr val="tx1"/>
                </a:solidFill>
                <a:latin typeface="+mn-lt"/>
                <a:ea typeface="+mn-ea"/>
                <a:cs typeface="+mn-cs"/>
              </a:defRPr>
            </a:lvl2pPr>
            <a:lvl3pPr marL="996696" indent="-228600" algn="l" rtl="0" eaLnBrk="1" latinLnBrk="0" hangingPunct="1">
              <a:spcBef>
                <a:spcPct val="20000"/>
              </a:spcBef>
              <a:buClr>
                <a:schemeClr val="accent2"/>
              </a:buClr>
              <a:buFont typeface="Wingdings 2"/>
              <a:buChar char=""/>
              <a:defRPr kumimoji="0" sz="2400" kern="1200">
                <a:solidFill>
                  <a:schemeClr val="tx1"/>
                </a:solidFill>
                <a:latin typeface="+mn-lt"/>
                <a:ea typeface="+mn-ea"/>
                <a:cs typeface="+mn-cs"/>
              </a:defRPr>
            </a:lvl3pPr>
            <a:lvl4pPr marL="1261872" indent="-228600" algn="l" rtl="0" eaLnBrk="1" latinLnBrk="0" hangingPunct="1">
              <a:spcBef>
                <a:spcPct val="20000"/>
              </a:spcBef>
              <a:buClr>
                <a:schemeClr val="accent3"/>
              </a:buClr>
              <a:buFont typeface="Wingdings 3"/>
              <a:buChar char=""/>
              <a:defRPr kumimoji="0" sz="2200" kern="1200">
                <a:solidFill>
                  <a:schemeClr val="tx1"/>
                </a:solidFill>
                <a:latin typeface="+mn-lt"/>
                <a:ea typeface="+mn-ea"/>
                <a:cs typeface="+mn-cs"/>
              </a:defRPr>
            </a:lvl4pPr>
            <a:lvl5pPr marL="1481328" indent="-210312" algn="l" rtl="0" eaLnBrk="1" latinLnBrk="0" hangingPunct="1">
              <a:spcBef>
                <a:spcPct val="20000"/>
              </a:spcBef>
              <a:buClr>
                <a:schemeClr val="accent3"/>
              </a:buClr>
              <a:buFont typeface="Wingdings 2"/>
              <a:buChar char=""/>
              <a:defRPr kumimoji="0" sz="2000" kern="1200">
                <a:solidFill>
                  <a:schemeClr val="tx1"/>
                </a:solidFill>
                <a:latin typeface="+mn-lt"/>
                <a:ea typeface="+mn-ea"/>
                <a:cs typeface="+mn-cs"/>
              </a:defRPr>
            </a:lvl5pPr>
            <a:lvl6pPr marL="1709928" indent="-210312" algn="l" rtl="0" eaLnBrk="1" latinLnBrk="0" hangingPunct="1">
              <a:spcBef>
                <a:spcPct val="20000"/>
              </a:spcBef>
              <a:buClr>
                <a:schemeClr val="accent3"/>
              </a:buClr>
              <a:buFont typeface="Wingdings 2"/>
              <a:buChar char=""/>
              <a:defRPr kumimoji="0" sz="1800" kern="1200">
                <a:solidFill>
                  <a:schemeClr val="tx1"/>
                </a:solidFill>
                <a:latin typeface="+mn-lt"/>
                <a:ea typeface="+mn-ea"/>
                <a:cs typeface="+mn-cs"/>
              </a:defRPr>
            </a:lvl6pPr>
            <a:lvl7pPr marL="1901952" indent="-182880" algn="l" rtl="0" eaLnBrk="1" latinLnBrk="0" hangingPunct="1">
              <a:spcBef>
                <a:spcPct val="20000"/>
              </a:spcBef>
              <a:buClr>
                <a:schemeClr val="accent4"/>
              </a:buClr>
              <a:buFont typeface="Wingdings 2"/>
              <a:buChar char=""/>
              <a:defRPr kumimoji="0" sz="1600" kern="1200">
                <a:solidFill>
                  <a:schemeClr val="tx1"/>
                </a:solidFill>
                <a:latin typeface="+mn-lt"/>
                <a:ea typeface="+mn-ea"/>
                <a:cs typeface="+mn-cs"/>
              </a:defRPr>
            </a:lvl7pPr>
            <a:lvl8pPr marL="2093976" indent="-182880" algn="l" rtl="0" eaLnBrk="1" latinLnBrk="0" hangingPunct="1">
              <a:spcBef>
                <a:spcPct val="20000"/>
              </a:spcBef>
              <a:buClr>
                <a:schemeClr val="accent4"/>
              </a:buClr>
              <a:buFont typeface="Wingdings 2"/>
              <a:buChar char=""/>
              <a:defRPr kumimoji="0" sz="1600" kern="1200">
                <a:solidFill>
                  <a:schemeClr val="tx1"/>
                </a:solidFill>
                <a:latin typeface="+mn-lt"/>
                <a:ea typeface="+mn-ea"/>
                <a:cs typeface="+mn-cs"/>
              </a:defRPr>
            </a:lvl8pPr>
            <a:lvl9pPr marL="2286000" indent="-182880" algn="l" rtl="0" eaLnBrk="1" latinLnBrk="0" hangingPunct="1">
              <a:spcBef>
                <a:spcPct val="20000"/>
              </a:spcBef>
              <a:buClr>
                <a:schemeClr val="accent4"/>
              </a:buClr>
              <a:buFont typeface="Wingdings 2"/>
              <a:buChar char=""/>
              <a:defRPr kumimoji="0" sz="1600" kern="1200">
                <a:solidFill>
                  <a:schemeClr val="tx1"/>
                </a:solidFill>
                <a:latin typeface="+mn-lt"/>
                <a:ea typeface="+mn-ea"/>
                <a:cs typeface="+mn-cs"/>
              </a:defRPr>
            </a:lvl9pPr>
            <a:extLst/>
          </a:lstStyle>
          <a:p>
            <a:pPr marL="68580" indent="0">
              <a:buNone/>
            </a:pPr>
            <a:r>
              <a:rPr lang="en-GB" sz="2400" dirty="0" err="1" smtClean="0"/>
              <a:t>Togidubnus</a:t>
            </a:r>
            <a:r>
              <a:rPr lang="en-GB" sz="2400" dirty="0" smtClean="0"/>
              <a:t>,</a:t>
            </a:r>
            <a:br>
              <a:rPr lang="en-GB" sz="2400" dirty="0" smtClean="0"/>
            </a:br>
            <a:r>
              <a:rPr lang="en-GB" sz="2400" dirty="0" smtClean="0"/>
              <a:t>an indigenous ruler,</a:t>
            </a:r>
            <a:br>
              <a:rPr lang="en-GB" sz="2400" dirty="0" smtClean="0"/>
            </a:br>
            <a:r>
              <a:rPr lang="en-GB" sz="2400" dirty="0" smtClean="0"/>
              <a:t>becoming a Roman citizen under Claudius, making a dedication to Roman deities</a:t>
            </a:r>
            <a:endParaRPr lang="en-GB" sz="2400" dirty="0"/>
          </a:p>
        </p:txBody>
      </p:sp>
      <p:pic>
        <p:nvPicPr>
          <p:cNvPr id="10" name="Picture 10" descr="http://1.bp.blogspot.com/-IZFKK1G9iPY/T8zjI3wAVxI/AAAAAAAAA58/LjkJd1YImEQ/s1600/england-fishbourne-0512-396a-C-600px.jpg"/>
          <p:cNvPicPr>
            <a:picLocks noChangeAspect="1" noChangeArrowheads="1"/>
          </p:cNvPicPr>
          <p:nvPr/>
        </p:nvPicPr>
        <p:blipFill rotWithShape="1">
          <a:blip r:embed="rId2" cstate="print">
            <a:extLst>
              <a:ext uri="{28A0092B-C50C-407E-A947-70E740481C1C}">
                <a14:useLocalDpi xmlns="" xmlns:a14="http://schemas.microsoft.com/office/drawing/2010/main" val="0"/>
              </a:ext>
            </a:extLst>
          </a:blip>
          <a:srcRect l="16375" t="4493" r="8141" b="10461"/>
          <a:stretch/>
        </p:blipFill>
        <p:spPr bwMode="auto">
          <a:xfrm>
            <a:off x="4742373" y="1905529"/>
            <a:ext cx="4303933" cy="4952471"/>
          </a:xfrm>
          <a:prstGeom prst="rect">
            <a:avLst/>
          </a:prstGeom>
          <a:noFill/>
          <a:extLst>
            <a:ext uri="{909E8E84-426E-40DD-AFC4-6F175D3DCCD1}">
              <a14:hiddenFill xmlns="" xmlns:a14="http://schemas.microsoft.com/office/drawing/2010/main">
                <a:solidFill>
                  <a:srgbClr val="FFFFFF"/>
                </a:solidFill>
              </a14:hiddenFill>
            </a:ext>
          </a:extLst>
        </p:spPr>
      </p:pic>
      <p:pic>
        <p:nvPicPr>
          <p:cNvPr id="8" name="Picture 7"/>
          <p:cNvPicPr>
            <a:picLocks noChangeAspect="1" noChangeArrowheads="1"/>
          </p:cNvPicPr>
          <p:nvPr/>
        </p:nvPicPr>
        <p:blipFill>
          <a:blip r:embed="rId3" cstate="print"/>
          <a:srcRect/>
          <a:stretch>
            <a:fillRect/>
          </a:stretch>
        </p:blipFill>
        <p:spPr bwMode="auto">
          <a:xfrm>
            <a:off x="539552" y="1905529"/>
            <a:ext cx="5581756" cy="3242965"/>
          </a:xfrm>
          <a:prstGeom prst="rect">
            <a:avLst/>
          </a:prstGeom>
          <a:noFill/>
          <a:ln w="9525">
            <a:noFill/>
            <a:miter lim="800000"/>
            <a:headEnd/>
            <a:tailEnd/>
          </a:ln>
        </p:spPr>
      </p:pic>
      <p:sp>
        <p:nvSpPr>
          <p:cNvPr id="9" name="Snip Single Corner Rectangle 8"/>
          <p:cNvSpPr/>
          <p:nvPr/>
        </p:nvSpPr>
        <p:spPr>
          <a:xfrm>
            <a:off x="827584" y="3527011"/>
            <a:ext cx="5040560" cy="406045"/>
          </a:xfrm>
          <a:prstGeom prst="snip1Rect">
            <a:avLst/>
          </a:prstGeom>
          <a:solidFill>
            <a:schemeClr val="accent1">
              <a:alpha val="31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6" descr="http://farm8.staticflickr.com/7217/7309438662_be09e69f8b_z.jpg"/>
          <p:cNvPicPr>
            <a:picLocks noChangeAspect="1" noChangeArrowheads="1"/>
          </p:cNvPicPr>
          <p:nvPr/>
        </p:nvPicPr>
        <p:blipFill>
          <a:blip r:embed="rId4" cstate="print">
            <a:extLst>
              <a:ext uri="{28A0092B-C50C-407E-A947-70E740481C1C}">
                <a14:useLocalDpi xmlns="" xmlns:a14="http://schemas.microsoft.com/office/drawing/2010/main" val="0"/>
              </a:ext>
            </a:extLst>
          </a:blip>
          <a:srcRect/>
          <a:stretch>
            <a:fillRect/>
          </a:stretch>
        </p:blipFill>
        <p:spPr bwMode="auto">
          <a:xfrm>
            <a:off x="395535" y="2521697"/>
            <a:ext cx="6498803" cy="4332537"/>
          </a:xfrm>
          <a:prstGeom prst="rect">
            <a:avLst/>
          </a:prstGeom>
          <a:noFill/>
          <a:extLst>
            <a:ext uri="{909E8E84-426E-40DD-AFC4-6F175D3DCCD1}">
              <a14:hiddenFill xmlns="" xmlns:a14="http://schemas.microsoft.com/office/drawing/2010/main">
                <a:solidFill>
                  <a:srgbClr val="FFFFFF"/>
                </a:solidFill>
              </a14:hiddenFill>
            </a:ext>
          </a:extLst>
        </p:spPr>
      </p:pic>
      <p:sp>
        <p:nvSpPr>
          <p:cNvPr id="14" name="Title 2"/>
          <p:cNvSpPr>
            <a:spLocks noGrp="1"/>
          </p:cNvSpPr>
          <p:nvPr>
            <p:ph type="title"/>
          </p:nvPr>
        </p:nvSpPr>
        <p:spPr>
          <a:xfrm>
            <a:off x="304800" y="457200"/>
            <a:ext cx="8686800" cy="838200"/>
          </a:xfrm>
        </p:spPr>
        <p:txBody>
          <a:bodyPr/>
          <a:lstStyle/>
          <a:p>
            <a:r>
              <a:rPr lang="en-GB" dirty="0"/>
              <a:t>“Romanisation”</a:t>
            </a:r>
          </a:p>
        </p:txBody>
      </p:sp>
      <p:sp>
        <p:nvSpPr>
          <p:cNvPr id="16" name="Content Placeholder 2"/>
          <p:cNvSpPr txBox="1">
            <a:spLocks/>
          </p:cNvSpPr>
          <p:nvPr/>
        </p:nvSpPr>
        <p:spPr>
          <a:xfrm>
            <a:off x="4067944" y="1124744"/>
            <a:ext cx="4618855" cy="4572000"/>
          </a:xfrm>
          <a:prstGeom prst="rect">
            <a:avLst/>
          </a:prstGeom>
        </p:spPr>
        <p:txBody>
          <a:bodyPr vert="horz">
            <a:normAutofit/>
          </a:bodyPr>
          <a:lstStyle/>
          <a:p>
            <a:pPr marL="342900" marR="0" lvl="0" indent="-342900" algn="l" defTabSz="914400" rtl="0" eaLnBrk="1" fontAlgn="auto" latinLnBrk="0" hangingPunct="1">
              <a:lnSpc>
                <a:spcPct val="100000"/>
              </a:lnSpc>
              <a:spcBef>
                <a:spcPct val="20000"/>
              </a:spcBef>
              <a:spcAft>
                <a:spcPts val="0"/>
              </a:spcAft>
              <a:buClr>
                <a:schemeClr val="accent1"/>
              </a:buClr>
              <a:buSzPct val="70000"/>
              <a:buFont typeface="Wingdings 2"/>
              <a:buChar char=""/>
              <a:tabLst/>
              <a:defRPr/>
            </a:pPr>
            <a:r>
              <a:rPr kumimoji="0" lang="en-GB" sz="1800" b="0" i="0" u="none" strike="noStrike" kern="1200" cap="none" spc="0" normalizeH="0" baseline="0" noProof="0" smtClean="0">
                <a:ln>
                  <a:noFill/>
                </a:ln>
                <a:solidFill>
                  <a:schemeClr val="bg2">
                    <a:lumMod val="90000"/>
                  </a:schemeClr>
                </a:solidFill>
                <a:effectLst/>
                <a:uLnTx/>
                <a:uFillTx/>
                <a:latin typeface="+mn-lt"/>
                <a:ea typeface="+mn-ea"/>
                <a:cs typeface="+mn-cs"/>
              </a:rPr>
              <a:t>rex magnus of Britain: Togidubnus</a:t>
            </a:r>
          </a:p>
          <a:p>
            <a:pPr marL="342900" marR="0" lvl="0" indent="-342900" algn="l" defTabSz="914400" rtl="0" eaLnBrk="1" fontAlgn="auto" latinLnBrk="0" hangingPunct="1">
              <a:lnSpc>
                <a:spcPct val="100000"/>
              </a:lnSpc>
              <a:spcBef>
                <a:spcPct val="20000"/>
              </a:spcBef>
              <a:spcAft>
                <a:spcPts val="0"/>
              </a:spcAft>
              <a:buClr>
                <a:schemeClr val="accent1"/>
              </a:buClr>
              <a:buSzPct val="70000"/>
              <a:buFont typeface="Wingdings 2"/>
              <a:buChar char=""/>
              <a:tabLst/>
              <a:defRPr/>
            </a:pPr>
            <a:r>
              <a:rPr kumimoji="0" lang="en-GB" sz="1800" b="0" i="0" u="none" strike="noStrike" kern="1200" cap="none" spc="0" normalizeH="0" baseline="0" noProof="0" smtClean="0">
                <a:ln>
                  <a:noFill/>
                </a:ln>
                <a:solidFill>
                  <a:schemeClr val="bg2">
                    <a:lumMod val="90000"/>
                  </a:schemeClr>
                </a:solidFill>
                <a:effectLst/>
                <a:uLnTx/>
                <a:uFillTx/>
                <a:latin typeface="+mn-lt"/>
                <a:ea typeface="+mn-ea"/>
                <a:cs typeface="+mn-cs"/>
              </a:rPr>
              <a:t>palace of Fishbourne</a:t>
            </a:r>
            <a:endParaRPr kumimoji="0" lang="en-GB" sz="1800" b="0" i="0" u="none" strike="noStrike" kern="1200" cap="none" spc="0" normalizeH="0" baseline="0" noProof="0" dirty="0">
              <a:ln>
                <a:noFill/>
              </a:ln>
              <a:solidFill>
                <a:schemeClr val="bg2">
                  <a:lumMod val="90000"/>
                </a:schemeClr>
              </a:solidFill>
              <a:effectLst/>
              <a:uLnTx/>
              <a:uFillTx/>
              <a:latin typeface="+mn-lt"/>
              <a:ea typeface="+mn-ea"/>
              <a:cs typeface="+mn-cs"/>
            </a:endParaRPr>
          </a:p>
        </p:txBody>
      </p:sp>
    </p:spTree>
    <p:extLst>
      <p:ext uri="{BB962C8B-B14F-4D97-AF65-F5344CB8AC3E}">
        <p14:creationId xmlns="" xmlns:p14="http://schemas.microsoft.com/office/powerpoint/2010/main" val="167491753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randombar(horizontal)">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wheel(1)">
                                      <p:cBhvr>
                                        <p:cTn id="12" dur="2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descr="http://1.bp.blogspot.com/-IZFKK1G9iPY/T8zjI3wAVxI/AAAAAAAAA58/LjkJd1YImEQ/s1600/england-fishbourne-0512-396a-C-600px.jpg"/>
          <p:cNvPicPr>
            <a:picLocks noChangeAspect="1" noChangeArrowheads="1"/>
          </p:cNvPicPr>
          <p:nvPr/>
        </p:nvPicPr>
        <p:blipFill rotWithShape="1">
          <a:blip r:embed="rId2" cstate="print">
            <a:extLst>
              <a:ext uri="{28A0092B-C50C-407E-A947-70E740481C1C}">
                <a14:useLocalDpi xmlns="" xmlns:a14="http://schemas.microsoft.com/office/drawing/2010/main" val="0"/>
              </a:ext>
            </a:extLst>
          </a:blip>
          <a:srcRect l="16375" t="4493" r="8141" b="10461"/>
          <a:stretch/>
        </p:blipFill>
        <p:spPr bwMode="auto">
          <a:xfrm>
            <a:off x="4742373" y="1905529"/>
            <a:ext cx="4303933" cy="4952471"/>
          </a:xfrm>
          <a:prstGeom prst="rect">
            <a:avLst/>
          </a:prstGeom>
          <a:noFill/>
          <a:extLst>
            <a:ext uri="{909E8E84-426E-40DD-AFC4-6F175D3DCCD1}">
              <a14:hiddenFill xmlns="" xmlns:a14="http://schemas.microsoft.com/office/drawing/2010/main">
                <a:solidFill>
                  <a:srgbClr val="FFFFFF"/>
                </a:solidFill>
              </a14:hiddenFill>
            </a:ext>
          </a:extLst>
        </p:spPr>
      </p:pic>
      <p:sp>
        <p:nvSpPr>
          <p:cNvPr id="13" name="Content Placeholder 2"/>
          <p:cNvSpPr>
            <a:spLocks noGrp="1"/>
          </p:cNvSpPr>
          <p:nvPr>
            <p:ph idx="1"/>
          </p:nvPr>
        </p:nvSpPr>
        <p:spPr>
          <a:xfrm>
            <a:off x="4067944" y="1124744"/>
            <a:ext cx="4618855" cy="4572000"/>
          </a:xfrm>
        </p:spPr>
        <p:txBody>
          <a:bodyPr>
            <a:normAutofit/>
          </a:bodyPr>
          <a:lstStyle/>
          <a:p>
            <a:r>
              <a:rPr lang="en-GB" sz="1800" dirty="0" err="1" smtClean="0"/>
              <a:t>rex</a:t>
            </a:r>
            <a:r>
              <a:rPr lang="en-GB" sz="1800" dirty="0" smtClean="0"/>
              <a:t> </a:t>
            </a:r>
            <a:r>
              <a:rPr lang="en-GB" sz="1800" dirty="0" err="1" smtClean="0"/>
              <a:t>magnus</a:t>
            </a:r>
            <a:r>
              <a:rPr lang="en-GB" sz="1800" dirty="0"/>
              <a:t> </a:t>
            </a:r>
            <a:r>
              <a:rPr lang="en-GB" sz="1800" dirty="0" smtClean="0"/>
              <a:t>of Britain: </a:t>
            </a:r>
            <a:r>
              <a:rPr lang="en-GB" sz="1800" dirty="0" err="1" smtClean="0"/>
              <a:t>Togidubnus</a:t>
            </a:r>
            <a:endParaRPr lang="en-GB" sz="1800" dirty="0" smtClean="0"/>
          </a:p>
          <a:p>
            <a:r>
              <a:rPr lang="en-GB" sz="1800" dirty="0" smtClean="0"/>
              <a:t>palace of </a:t>
            </a:r>
            <a:r>
              <a:rPr lang="en-GB" sz="1800" dirty="0" err="1" smtClean="0"/>
              <a:t>Fishbourne</a:t>
            </a:r>
            <a:endParaRPr lang="en-GB" sz="1800" dirty="0"/>
          </a:p>
        </p:txBody>
      </p:sp>
      <p:pic>
        <p:nvPicPr>
          <p:cNvPr id="14" name="Picture 13"/>
          <p:cNvPicPr>
            <a:picLocks noChangeAspect="1" noChangeArrowheads="1"/>
          </p:cNvPicPr>
          <p:nvPr/>
        </p:nvPicPr>
        <p:blipFill>
          <a:blip r:embed="rId3" cstate="print"/>
          <a:srcRect/>
          <a:stretch>
            <a:fillRect/>
          </a:stretch>
        </p:blipFill>
        <p:spPr bwMode="auto">
          <a:xfrm>
            <a:off x="539552" y="1905529"/>
            <a:ext cx="5581756" cy="3242965"/>
          </a:xfrm>
          <a:prstGeom prst="rect">
            <a:avLst/>
          </a:prstGeom>
          <a:noFill/>
          <a:ln w="9525">
            <a:noFill/>
            <a:miter lim="800000"/>
            <a:headEnd/>
            <a:tailEnd/>
          </a:ln>
        </p:spPr>
      </p:pic>
      <p:sp>
        <p:nvSpPr>
          <p:cNvPr id="15" name="Snip Single Corner Rectangle 14"/>
          <p:cNvSpPr/>
          <p:nvPr/>
        </p:nvSpPr>
        <p:spPr>
          <a:xfrm>
            <a:off x="827584" y="3527011"/>
            <a:ext cx="5040560" cy="406045"/>
          </a:xfrm>
          <a:prstGeom prst="snip1Rect">
            <a:avLst/>
          </a:prstGeom>
          <a:solidFill>
            <a:schemeClr val="accent1">
              <a:alpha val="31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2" descr="http://upload.wikimedia.org/wikipedia/commons/a/ac/Fishbourne_model.JPG"/>
          <p:cNvPicPr>
            <a:picLocks noChangeAspect="1" noChangeArrowheads="1"/>
          </p:cNvPicPr>
          <p:nvPr/>
        </p:nvPicPr>
        <p:blipFill>
          <a:blip r:embed="rId4" cstate="print">
            <a:extLst>
              <a:ext uri="{28A0092B-C50C-407E-A947-70E740481C1C}">
                <a14:useLocalDpi xmlns="" xmlns:a14="http://schemas.microsoft.com/office/drawing/2010/main" val="0"/>
              </a:ext>
            </a:extLst>
          </a:blip>
          <a:srcRect/>
          <a:stretch>
            <a:fillRect/>
          </a:stretch>
        </p:blipFill>
        <p:spPr bwMode="auto">
          <a:xfrm>
            <a:off x="395536" y="1772816"/>
            <a:ext cx="7405041" cy="4545372"/>
          </a:xfrm>
          <a:prstGeom prst="rect">
            <a:avLst/>
          </a:prstGeom>
          <a:noFill/>
          <a:extLst>
            <a:ext uri="{909E8E84-426E-40DD-AFC4-6F175D3DCCD1}">
              <a14:hiddenFill xmlns="" xmlns:a14="http://schemas.microsoft.com/office/drawing/2010/main">
                <a:solidFill>
                  <a:srgbClr val="FFFFFF"/>
                </a:solidFill>
              </a14:hiddenFill>
            </a:ext>
          </a:extLst>
        </p:spPr>
      </p:pic>
      <p:sp>
        <p:nvSpPr>
          <p:cNvPr id="9" name="Title 2"/>
          <p:cNvSpPr>
            <a:spLocks noGrp="1"/>
          </p:cNvSpPr>
          <p:nvPr>
            <p:ph type="title"/>
          </p:nvPr>
        </p:nvSpPr>
        <p:spPr>
          <a:xfrm>
            <a:off x="304800" y="457200"/>
            <a:ext cx="8686800" cy="838200"/>
          </a:xfrm>
        </p:spPr>
        <p:txBody>
          <a:bodyPr/>
          <a:lstStyle/>
          <a:p>
            <a:r>
              <a:rPr lang="en-GB" dirty="0"/>
              <a:t>“Romanisation”</a:t>
            </a:r>
          </a:p>
        </p:txBody>
      </p:sp>
    </p:spTree>
    <p:extLst>
      <p:ext uri="{BB962C8B-B14F-4D97-AF65-F5344CB8AC3E}">
        <p14:creationId xmlns="" xmlns:p14="http://schemas.microsoft.com/office/powerpoint/2010/main" val="144343246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95536" y="44624"/>
            <a:ext cx="8748464" cy="914400"/>
          </a:xfrm>
        </p:spPr>
        <p:txBody>
          <a:bodyPr/>
          <a:lstStyle/>
          <a:p>
            <a:r>
              <a:rPr lang="en-GB" dirty="0" smtClean="0"/>
              <a:t>urbanisation – immediate impact</a:t>
            </a:r>
            <a:endParaRPr lang="en-GB" dirty="0"/>
          </a:p>
        </p:txBody>
      </p:sp>
      <p:sp>
        <p:nvSpPr>
          <p:cNvPr id="2" name="Content Placeholder 1"/>
          <p:cNvSpPr>
            <a:spLocks noGrp="1"/>
          </p:cNvSpPr>
          <p:nvPr>
            <p:ph idx="1"/>
          </p:nvPr>
        </p:nvSpPr>
        <p:spPr>
          <a:xfrm>
            <a:off x="544016" y="692696"/>
            <a:ext cx="8238804" cy="4572000"/>
          </a:xfrm>
        </p:spPr>
        <p:txBody>
          <a:bodyPr>
            <a:normAutofit/>
          </a:bodyPr>
          <a:lstStyle/>
          <a:p>
            <a:r>
              <a:rPr lang="en-GB" sz="2400" dirty="0" smtClean="0"/>
              <a:t>“Maiden Castle” </a:t>
            </a:r>
            <a:r>
              <a:rPr lang="en-GB" sz="2400" dirty="0" smtClean="0">
                <a:sym typeface="Wingdings" panose="05000000000000000000" pitchFamily="2" charset="2"/>
              </a:rPr>
              <a:t>what Caesar calls an </a:t>
            </a:r>
            <a:r>
              <a:rPr lang="en-GB" sz="2400" i="1" dirty="0" smtClean="0">
                <a:solidFill>
                  <a:srgbClr val="FFFF00"/>
                </a:solidFill>
                <a:sym typeface="Wingdings" panose="05000000000000000000" pitchFamily="2" charset="2"/>
              </a:rPr>
              <a:t>oppidum</a:t>
            </a:r>
            <a:r>
              <a:rPr lang="en-GB" sz="2400" i="1" dirty="0" smtClean="0">
                <a:sym typeface="Wingdings" panose="05000000000000000000" pitchFamily="2" charset="2"/>
              </a:rPr>
              <a:t> </a:t>
            </a:r>
            <a:r>
              <a:rPr lang="en-GB" sz="2400" dirty="0" smtClean="0">
                <a:sym typeface="Wingdings" panose="05000000000000000000" pitchFamily="2" charset="2"/>
              </a:rPr>
              <a:t>(“town”)</a:t>
            </a:r>
            <a:r>
              <a:rPr lang="en-GB" sz="2400" dirty="0" smtClean="0"/>
              <a:t/>
            </a:r>
            <a:br>
              <a:rPr lang="en-GB" sz="2400" dirty="0" smtClean="0"/>
            </a:br>
            <a:r>
              <a:rPr lang="en-GB" sz="2400" dirty="0" smtClean="0"/>
              <a:t>Iron Age “</a:t>
            </a:r>
            <a:r>
              <a:rPr lang="en-GB" sz="2400" dirty="0" err="1" smtClean="0"/>
              <a:t>hillfort</a:t>
            </a:r>
            <a:r>
              <a:rPr lang="en-GB" sz="2400" dirty="0" smtClean="0"/>
              <a:t>” near Dorchester, Dorset</a:t>
            </a:r>
            <a:endParaRPr lang="en-GB" sz="2400" dirty="0"/>
          </a:p>
        </p:txBody>
      </p:sp>
      <p:pic>
        <p:nvPicPr>
          <p:cNvPr id="3074" name="Picture 2" descr="http://www.dorsetaonb.org.uk/assets/downloads/South_Dorset_Ridgeway/Resources/Image_bank/Reconstruction__Maiden_Castle.jpg"/>
          <p:cNvPicPr>
            <a:picLocks noChangeAspect="1" noChangeArrowheads="1"/>
          </p:cNvPicPr>
          <p:nvPr/>
        </p:nvPicPr>
        <p:blipFill>
          <a:blip r:embed="rId2" cstate="print">
            <a:extLst>
              <a:ext uri="{28A0092B-C50C-407E-A947-70E740481C1C}">
                <a14:useLocalDpi xmlns="" xmlns:a14="http://schemas.microsoft.com/office/drawing/2010/main" val="0"/>
              </a:ext>
            </a:extLst>
          </a:blip>
          <a:srcRect/>
          <a:stretch>
            <a:fillRect/>
          </a:stretch>
        </p:blipFill>
        <p:spPr bwMode="auto">
          <a:xfrm>
            <a:off x="3413082" y="1484784"/>
            <a:ext cx="5369738" cy="4176464"/>
          </a:xfrm>
          <a:prstGeom prst="rect">
            <a:avLst/>
          </a:prstGeom>
          <a:noFill/>
          <a:extLst>
            <a:ext uri="{909E8E84-426E-40DD-AFC4-6F175D3DCCD1}">
              <a14:hiddenFill xmlns="" xmlns:a14="http://schemas.microsoft.com/office/drawing/2010/main">
                <a:solidFill>
                  <a:srgbClr val="FFFFFF"/>
                </a:solidFill>
              </a14:hiddenFill>
            </a:ext>
          </a:extLst>
        </p:spPr>
      </p:pic>
      <p:pic>
        <p:nvPicPr>
          <p:cNvPr id="3076" name="Picture 4" descr="http://ads.ahds.ac.uk/newsletter/issue17/maiden_c.JPG"/>
          <p:cNvPicPr>
            <a:picLocks noChangeAspect="1" noChangeArrowheads="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91827" y="2276872"/>
            <a:ext cx="4408165" cy="4470398"/>
          </a:xfrm>
          <a:prstGeom prst="rect">
            <a:avLst/>
          </a:prstGeom>
          <a:noFill/>
          <a:extLst>
            <a:ext uri="{909E8E84-426E-40DD-AFC4-6F175D3DCCD1}">
              <a14:hiddenFill xmlns="" xmlns:a14="http://schemas.microsoft.com/office/drawing/2010/main">
                <a:solidFill>
                  <a:srgbClr val="FFFFFF"/>
                </a:solidFill>
              </a14:hiddenFill>
            </a:ext>
          </a:extLst>
        </p:spPr>
      </p:pic>
      <p:sp>
        <p:nvSpPr>
          <p:cNvPr id="4" name="TextBox 3"/>
          <p:cNvSpPr txBox="1"/>
          <p:nvPr/>
        </p:nvSpPr>
        <p:spPr>
          <a:xfrm>
            <a:off x="4499992" y="5949280"/>
            <a:ext cx="4282828" cy="646331"/>
          </a:xfrm>
          <a:prstGeom prst="rect">
            <a:avLst/>
          </a:prstGeom>
          <a:noFill/>
        </p:spPr>
        <p:txBody>
          <a:bodyPr wrap="square" rtlCol="0">
            <a:spAutoFit/>
          </a:bodyPr>
          <a:lstStyle/>
          <a:p>
            <a:r>
              <a:rPr lang="en-GB" dirty="0" smtClean="0"/>
              <a:t>burials indicate horrific </a:t>
            </a:r>
            <a:r>
              <a:rPr lang="en-GB" dirty="0"/>
              <a:t>injuries in attacks or </a:t>
            </a:r>
            <a:r>
              <a:rPr lang="en-GB" dirty="0" smtClean="0"/>
              <a:t>skirmishes: evidence of Roman conquest?</a:t>
            </a:r>
            <a:endParaRPr lang="en-GB" dirty="0"/>
          </a:p>
        </p:txBody>
      </p:sp>
    </p:spTree>
    <p:extLst>
      <p:ext uri="{BB962C8B-B14F-4D97-AF65-F5344CB8AC3E}">
        <p14:creationId xmlns="" xmlns:p14="http://schemas.microsoft.com/office/powerpoint/2010/main" val="2520762159"/>
      </p:ext>
    </p:extLst>
  </p:cSld>
  <p:clrMapOvr>
    <a:masterClrMapping/>
  </p:clrMapOvr>
  <mc:AlternateContent xmlns:mc="http://schemas.openxmlformats.org/markup-compatibility/2006">
    <mc:Choice xmlns="" xmlns:p14="http://schemas.microsoft.com/office/powerpoint/2010/main" Requires="p14">
      <p:transition spd="slow" p14:dur="1200">
        <p14:flip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250"/>
                                  </p:stCondLst>
                                  <p:childTnLst>
                                    <p:set>
                                      <p:cBhvr>
                                        <p:cTn id="6" dur="1" fill="hold">
                                          <p:stCondLst>
                                            <p:cond delay="0"/>
                                          </p:stCondLst>
                                        </p:cTn>
                                        <p:tgtEl>
                                          <p:spTgt spid="3074"/>
                                        </p:tgtEl>
                                        <p:attrNameLst>
                                          <p:attrName>style.visibility</p:attrName>
                                        </p:attrNameLst>
                                      </p:cBhvr>
                                      <p:to>
                                        <p:strVal val="visible"/>
                                      </p:to>
                                    </p:set>
                                    <p:animEffect transition="in" filter="fade">
                                      <p:cBhvr>
                                        <p:cTn id="7" dur="1000"/>
                                        <p:tgtEl>
                                          <p:spTgt spid="3074"/>
                                        </p:tgtEl>
                                      </p:cBhvr>
                                    </p:animEffect>
                                    <p:anim calcmode="lin" valueType="num">
                                      <p:cBhvr>
                                        <p:cTn id="8" dur="1000" fill="hold"/>
                                        <p:tgtEl>
                                          <p:spTgt spid="3074"/>
                                        </p:tgtEl>
                                        <p:attrNameLst>
                                          <p:attrName>ppt_x</p:attrName>
                                        </p:attrNameLst>
                                      </p:cBhvr>
                                      <p:tavLst>
                                        <p:tav tm="0">
                                          <p:val>
                                            <p:strVal val="#ppt_x"/>
                                          </p:val>
                                        </p:tav>
                                        <p:tav tm="100000">
                                          <p:val>
                                            <p:strVal val="#ppt_x"/>
                                          </p:val>
                                        </p:tav>
                                      </p:tavLst>
                                    </p:anim>
                                    <p:anim calcmode="lin" valueType="num">
                                      <p:cBhvr>
                                        <p:cTn id="9" dur="1000" fill="hold"/>
                                        <p:tgtEl>
                                          <p:spTgt spid="3074"/>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076"/>
                                        </p:tgtEl>
                                        <p:attrNameLst>
                                          <p:attrName>style.visibility</p:attrName>
                                        </p:attrNameLst>
                                      </p:cBhvr>
                                      <p:to>
                                        <p:strVal val="visible"/>
                                      </p:to>
                                    </p:set>
                                    <p:animEffect transition="in" filter="fade">
                                      <p:cBhvr>
                                        <p:cTn id="12" dur="1000"/>
                                        <p:tgtEl>
                                          <p:spTgt spid="3076"/>
                                        </p:tgtEl>
                                      </p:cBhvr>
                                    </p:animEffect>
                                    <p:anim calcmode="lin" valueType="num">
                                      <p:cBhvr>
                                        <p:cTn id="13" dur="1000" fill="hold"/>
                                        <p:tgtEl>
                                          <p:spTgt spid="3076"/>
                                        </p:tgtEl>
                                        <p:attrNameLst>
                                          <p:attrName>ppt_x</p:attrName>
                                        </p:attrNameLst>
                                      </p:cBhvr>
                                      <p:tavLst>
                                        <p:tav tm="0">
                                          <p:val>
                                            <p:strVal val="#ppt_x"/>
                                          </p:val>
                                        </p:tav>
                                        <p:tav tm="100000">
                                          <p:val>
                                            <p:strVal val="#ppt_x"/>
                                          </p:val>
                                        </p:tav>
                                      </p:tavLst>
                                    </p:anim>
                                    <p:anim calcmode="lin" valueType="num">
                                      <p:cBhvr>
                                        <p:cTn id="14" dur="1000" fill="hold"/>
                                        <p:tgtEl>
                                          <p:spTgt spid="3076"/>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1000"/>
                                        <p:tgtEl>
                                          <p:spTgt spid="4"/>
                                        </p:tgtEl>
                                      </p:cBhvr>
                                    </p:animEffect>
                                    <p:anim calcmode="lin" valueType="num">
                                      <p:cBhvr>
                                        <p:cTn id="18" dur="1000" fill="hold"/>
                                        <p:tgtEl>
                                          <p:spTgt spid="4"/>
                                        </p:tgtEl>
                                        <p:attrNameLst>
                                          <p:attrName>ppt_x</p:attrName>
                                        </p:attrNameLst>
                                      </p:cBhvr>
                                      <p:tavLst>
                                        <p:tav tm="0">
                                          <p:val>
                                            <p:strVal val="#ppt_x"/>
                                          </p:val>
                                        </p:tav>
                                        <p:tav tm="100000">
                                          <p:val>
                                            <p:strVal val="#ppt_x"/>
                                          </p:val>
                                        </p:tav>
                                      </p:tavLst>
                                    </p:anim>
                                    <p:anim calcmode="lin" valueType="num">
                                      <p:cBhvr>
                                        <p:cTn id="1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a:p>
        </p:txBody>
      </p:sp>
      <p:pic>
        <p:nvPicPr>
          <p:cNvPr id="4" name="Picture 5" descr="C:\Eigene Dateien\Artikel\Paris SPP March 2007\Folly Lane MAP AD60 Verulamium PRE Roman SMALL.TIF"/>
          <p:cNvPicPr>
            <a:picLocks noChangeAspect="1" noChangeArrowheads="1"/>
          </p:cNvPicPr>
          <p:nvPr/>
        </p:nvPicPr>
        <p:blipFill>
          <a:blip r:embed="rId2" cstate="print">
            <a:extLst>
              <a:ext uri="{28A0092B-C50C-407E-A947-70E740481C1C}">
                <a14:useLocalDpi xmlns="" xmlns:a14="http://schemas.microsoft.com/office/drawing/2010/main" val="0"/>
              </a:ext>
            </a:extLst>
          </a:blip>
          <a:srcRect/>
          <a:stretch>
            <a:fillRect/>
          </a:stretch>
        </p:blipFill>
        <p:spPr bwMode="auto">
          <a:xfrm>
            <a:off x="429684" y="908720"/>
            <a:ext cx="8703700" cy="5544616"/>
          </a:xfrm>
          <a:prstGeom prst="rect">
            <a:avLst/>
          </a:prstGeom>
          <a:noFill/>
          <a:extLst>
            <a:ext uri="{909E8E84-426E-40DD-AFC4-6F175D3DCCD1}">
              <a14:hiddenFill xmlns="" xmlns:a14="http://schemas.microsoft.com/office/drawing/2010/main">
                <a:solidFill>
                  <a:srgbClr val="FFFFFF"/>
                </a:solidFill>
              </a14:hiddenFill>
            </a:ext>
          </a:extLst>
        </p:spPr>
      </p:pic>
      <p:sp>
        <p:nvSpPr>
          <p:cNvPr id="5" name="Freeform 4"/>
          <p:cNvSpPr/>
          <p:nvPr/>
        </p:nvSpPr>
        <p:spPr>
          <a:xfrm>
            <a:off x="969818" y="3699164"/>
            <a:ext cx="3546764" cy="2673927"/>
          </a:xfrm>
          <a:custGeom>
            <a:avLst/>
            <a:gdLst>
              <a:gd name="connsiteX0" fmla="*/ 55418 w 3546764"/>
              <a:gd name="connsiteY0" fmla="*/ 1385454 h 2673927"/>
              <a:gd name="connsiteX1" fmla="*/ 249382 w 3546764"/>
              <a:gd name="connsiteY1" fmla="*/ 914400 h 2673927"/>
              <a:gd name="connsiteX2" fmla="*/ 263237 w 3546764"/>
              <a:gd name="connsiteY2" fmla="*/ 665018 h 2673927"/>
              <a:gd name="connsiteX3" fmla="*/ 969818 w 3546764"/>
              <a:gd name="connsiteY3" fmla="*/ 152400 h 2673927"/>
              <a:gd name="connsiteX4" fmla="*/ 1440873 w 3546764"/>
              <a:gd name="connsiteY4" fmla="*/ 0 h 2673927"/>
              <a:gd name="connsiteX5" fmla="*/ 2396837 w 3546764"/>
              <a:gd name="connsiteY5" fmla="*/ 623454 h 2673927"/>
              <a:gd name="connsiteX6" fmla="*/ 2992582 w 3546764"/>
              <a:gd name="connsiteY6" fmla="*/ 1191491 h 2673927"/>
              <a:gd name="connsiteX7" fmla="*/ 3546764 w 3546764"/>
              <a:gd name="connsiteY7" fmla="*/ 1787236 h 2673927"/>
              <a:gd name="connsiteX8" fmla="*/ 3311237 w 3546764"/>
              <a:gd name="connsiteY8" fmla="*/ 2189018 h 2673927"/>
              <a:gd name="connsiteX9" fmla="*/ 2479964 w 3546764"/>
              <a:gd name="connsiteY9" fmla="*/ 2673927 h 2673927"/>
              <a:gd name="connsiteX10" fmla="*/ 1316182 w 3546764"/>
              <a:gd name="connsiteY10" fmla="*/ 2563091 h 2673927"/>
              <a:gd name="connsiteX11" fmla="*/ 69273 w 3546764"/>
              <a:gd name="connsiteY11" fmla="*/ 1565563 h 2673927"/>
              <a:gd name="connsiteX12" fmla="*/ 0 w 3546764"/>
              <a:gd name="connsiteY12" fmla="*/ 1496291 h 2673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546764" h="2673927">
                <a:moveTo>
                  <a:pt x="55418" y="1385454"/>
                </a:moveTo>
                <a:lnTo>
                  <a:pt x="249382" y="914400"/>
                </a:lnTo>
                <a:lnTo>
                  <a:pt x="263237" y="665018"/>
                </a:lnTo>
                <a:lnTo>
                  <a:pt x="969818" y="152400"/>
                </a:lnTo>
                <a:lnTo>
                  <a:pt x="1440873" y="0"/>
                </a:lnTo>
                <a:lnTo>
                  <a:pt x="2396837" y="623454"/>
                </a:lnTo>
                <a:lnTo>
                  <a:pt x="2992582" y="1191491"/>
                </a:lnTo>
                <a:lnTo>
                  <a:pt x="3546764" y="1787236"/>
                </a:lnTo>
                <a:lnTo>
                  <a:pt x="3311237" y="2189018"/>
                </a:lnTo>
                <a:lnTo>
                  <a:pt x="2479964" y="2673927"/>
                </a:lnTo>
                <a:lnTo>
                  <a:pt x="1316182" y="2563091"/>
                </a:lnTo>
                <a:lnTo>
                  <a:pt x="69273" y="1565563"/>
                </a:lnTo>
                <a:lnTo>
                  <a:pt x="0" y="1496291"/>
                </a:lnTo>
              </a:path>
            </a:pathLst>
          </a:custGeom>
          <a:solidFill>
            <a:srgbClr val="00B050">
              <a:alpha val="25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http://www.stalbansmuseums.org.uk/var/ezwebin_site/storage/images/learning/learning-resources/image-banks/a-selection-of-images-from-verulamium-museum-collections-and-galleries/artist-s-impression-of-verlamion/237901-1-eng-GB/Artist-s-impression-of-Verlamion_imagelarge.jpg"/>
          <p:cNvPicPr>
            <a:picLocks noChangeAspect="1" noChangeArrowheads="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rot="886351">
            <a:off x="3457352" y="1025944"/>
            <a:ext cx="5028726" cy="4631156"/>
          </a:xfrm>
          <a:prstGeom prst="rect">
            <a:avLst/>
          </a:prstGeom>
          <a:noFill/>
          <a:extLst>
            <a:ext uri="{909E8E84-426E-40DD-AFC4-6F175D3DCCD1}">
              <a14:hiddenFill xmlns="" xmlns:a14="http://schemas.microsoft.com/office/drawing/2010/main">
                <a:solidFill>
                  <a:srgbClr val="FFFFFF"/>
                </a:solidFill>
              </a14:hiddenFill>
            </a:ext>
          </a:extLst>
        </p:spPr>
      </p:pic>
      <p:sp>
        <p:nvSpPr>
          <p:cNvPr id="8" name="Title 2"/>
          <p:cNvSpPr>
            <a:spLocks noGrp="1"/>
          </p:cNvSpPr>
          <p:nvPr>
            <p:ph type="title"/>
          </p:nvPr>
        </p:nvSpPr>
        <p:spPr>
          <a:xfrm>
            <a:off x="395536" y="44624"/>
            <a:ext cx="8748464" cy="914400"/>
          </a:xfrm>
        </p:spPr>
        <p:txBody>
          <a:bodyPr/>
          <a:lstStyle/>
          <a:p>
            <a:r>
              <a:rPr lang="en-GB" dirty="0" smtClean="0"/>
              <a:t>urbanisation – immediate impact</a:t>
            </a:r>
            <a:endParaRPr lang="en-GB" dirty="0"/>
          </a:p>
        </p:txBody>
      </p:sp>
    </p:spTree>
    <p:extLst>
      <p:ext uri="{BB962C8B-B14F-4D97-AF65-F5344CB8AC3E}">
        <p14:creationId xmlns="" xmlns:p14="http://schemas.microsoft.com/office/powerpoint/2010/main" val="396401537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randombar(horizont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wheel(1)">
                                      <p:cBhvr>
                                        <p:cTn id="12" dur="2000"/>
                                        <p:tgtEl>
                                          <p:spTgt spid="5"/>
                                        </p:tgtEl>
                                      </p:cBhvr>
                                    </p:animEffect>
                                  </p:childTnLst>
                                </p:cTn>
                              </p:par>
                            </p:childTnLst>
                          </p:cTn>
                        </p:par>
                        <p:par>
                          <p:cTn id="13" fill="hold">
                            <p:stCondLst>
                              <p:cond delay="2000"/>
                            </p:stCondLst>
                            <p:childTnLst>
                              <p:par>
                                <p:cTn id="14" presetID="42" presetClass="entr" presetSubtype="0" fill="hold" nodeType="afterEffect">
                                  <p:stCondLst>
                                    <p:cond delay="0"/>
                                  </p:stCondLst>
                                  <p:childTnLst>
                                    <p:set>
                                      <p:cBhvr>
                                        <p:cTn id="15" dur="1" fill="hold">
                                          <p:stCondLst>
                                            <p:cond delay="0"/>
                                          </p:stCondLst>
                                        </p:cTn>
                                        <p:tgtEl>
                                          <p:spTgt spid="9"/>
                                        </p:tgtEl>
                                        <p:attrNameLst>
                                          <p:attrName>style.visibility</p:attrName>
                                        </p:attrNameLst>
                                      </p:cBhvr>
                                      <p:to>
                                        <p:strVal val="visible"/>
                                      </p:to>
                                    </p:set>
                                    <p:animEffect transition="in" filter="fade">
                                      <p:cBhvr>
                                        <p:cTn id="16" dur="1000"/>
                                        <p:tgtEl>
                                          <p:spTgt spid="9"/>
                                        </p:tgtEl>
                                      </p:cBhvr>
                                    </p:animEffect>
                                    <p:anim calcmode="lin" valueType="num">
                                      <p:cBhvr>
                                        <p:cTn id="17" dur="1000" fill="hold"/>
                                        <p:tgtEl>
                                          <p:spTgt spid="9"/>
                                        </p:tgtEl>
                                        <p:attrNameLst>
                                          <p:attrName>ppt_x</p:attrName>
                                        </p:attrNameLst>
                                      </p:cBhvr>
                                      <p:tavLst>
                                        <p:tav tm="0">
                                          <p:val>
                                            <p:strVal val="#ppt_x"/>
                                          </p:val>
                                        </p:tav>
                                        <p:tav tm="100000">
                                          <p:val>
                                            <p:strVal val="#ppt_x"/>
                                          </p:val>
                                        </p:tav>
                                      </p:tavLst>
                                    </p:anim>
                                    <p:anim calcmode="lin" valueType="num">
                                      <p:cBhvr>
                                        <p:cTn id="18"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2"/>
          <p:cNvSpPr>
            <a:spLocks noGrp="1"/>
          </p:cNvSpPr>
          <p:nvPr>
            <p:ph type="title"/>
          </p:nvPr>
        </p:nvSpPr>
        <p:spPr>
          <a:xfrm>
            <a:off x="914400" y="44624"/>
            <a:ext cx="7772400" cy="914400"/>
          </a:xfrm>
        </p:spPr>
        <p:txBody>
          <a:bodyPr/>
          <a:lstStyle/>
          <a:p>
            <a:r>
              <a:rPr lang="en-GB" dirty="0" smtClean="0"/>
              <a:t>urbanisation: Verulamium</a:t>
            </a:r>
            <a:endParaRPr lang="en-GB" dirty="0"/>
          </a:p>
        </p:txBody>
      </p:sp>
      <p:sp>
        <p:nvSpPr>
          <p:cNvPr id="5" name="Content Placeholder 1"/>
          <p:cNvSpPr>
            <a:spLocks noGrp="1"/>
          </p:cNvSpPr>
          <p:nvPr>
            <p:ph idx="1"/>
          </p:nvPr>
        </p:nvSpPr>
        <p:spPr>
          <a:xfrm>
            <a:off x="914400" y="1196752"/>
            <a:ext cx="7772400" cy="4572000"/>
          </a:xfrm>
        </p:spPr>
        <p:txBody>
          <a:bodyPr/>
          <a:lstStyle/>
          <a:p>
            <a:endParaRPr lang="en-GB"/>
          </a:p>
        </p:txBody>
      </p:sp>
      <p:pic>
        <p:nvPicPr>
          <p:cNvPr id="6" name="Picture 5" descr="C:\Eigene Dateien\Artikel\Paris SPP March 2007\Folly Lane MAP AD60 Verulamium PRE Roman SMALL.TIF"/>
          <p:cNvPicPr>
            <a:picLocks noChangeAspect="1" noChangeArrowheads="1"/>
          </p:cNvPicPr>
          <p:nvPr/>
        </p:nvPicPr>
        <p:blipFill>
          <a:blip r:embed="rId2" cstate="print">
            <a:extLst>
              <a:ext uri="{28A0092B-C50C-407E-A947-70E740481C1C}">
                <a14:useLocalDpi xmlns="" xmlns:a14="http://schemas.microsoft.com/office/drawing/2010/main" val="0"/>
              </a:ext>
            </a:extLst>
          </a:blip>
          <a:srcRect/>
          <a:stretch>
            <a:fillRect/>
          </a:stretch>
        </p:blipFill>
        <p:spPr bwMode="auto">
          <a:xfrm>
            <a:off x="429684" y="908720"/>
            <a:ext cx="8703700" cy="5544616"/>
          </a:xfrm>
          <a:prstGeom prst="rect">
            <a:avLst/>
          </a:prstGeom>
          <a:noFill/>
          <a:extLst>
            <a:ext uri="{909E8E84-426E-40DD-AFC4-6F175D3DCCD1}">
              <a14:hiddenFill xmlns="" xmlns:a14="http://schemas.microsoft.com/office/drawing/2010/main">
                <a:solidFill>
                  <a:srgbClr val="FFFFFF"/>
                </a:solidFill>
              </a14:hiddenFill>
            </a:ext>
          </a:extLst>
        </p:spPr>
      </p:pic>
      <p:sp>
        <p:nvSpPr>
          <p:cNvPr id="7" name="Freeform 6"/>
          <p:cNvSpPr/>
          <p:nvPr/>
        </p:nvSpPr>
        <p:spPr>
          <a:xfrm>
            <a:off x="969818" y="3699164"/>
            <a:ext cx="3546764" cy="2673927"/>
          </a:xfrm>
          <a:custGeom>
            <a:avLst/>
            <a:gdLst>
              <a:gd name="connsiteX0" fmla="*/ 55418 w 3546764"/>
              <a:gd name="connsiteY0" fmla="*/ 1385454 h 2673927"/>
              <a:gd name="connsiteX1" fmla="*/ 249382 w 3546764"/>
              <a:gd name="connsiteY1" fmla="*/ 914400 h 2673927"/>
              <a:gd name="connsiteX2" fmla="*/ 263237 w 3546764"/>
              <a:gd name="connsiteY2" fmla="*/ 665018 h 2673927"/>
              <a:gd name="connsiteX3" fmla="*/ 969818 w 3546764"/>
              <a:gd name="connsiteY3" fmla="*/ 152400 h 2673927"/>
              <a:gd name="connsiteX4" fmla="*/ 1440873 w 3546764"/>
              <a:gd name="connsiteY4" fmla="*/ 0 h 2673927"/>
              <a:gd name="connsiteX5" fmla="*/ 2396837 w 3546764"/>
              <a:gd name="connsiteY5" fmla="*/ 623454 h 2673927"/>
              <a:gd name="connsiteX6" fmla="*/ 2992582 w 3546764"/>
              <a:gd name="connsiteY6" fmla="*/ 1191491 h 2673927"/>
              <a:gd name="connsiteX7" fmla="*/ 3546764 w 3546764"/>
              <a:gd name="connsiteY7" fmla="*/ 1787236 h 2673927"/>
              <a:gd name="connsiteX8" fmla="*/ 3311237 w 3546764"/>
              <a:gd name="connsiteY8" fmla="*/ 2189018 h 2673927"/>
              <a:gd name="connsiteX9" fmla="*/ 2479964 w 3546764"/>
              <a:gd name="connsiteY9" fmla="*/ 2673927 h 2673927"/>
              <a:gd name="connsiteX10" fmla="*/ 1316182 w 3546764"/>
              <a:gd name="connsiteY10" fmla="*/ 2563091 h 2673927"/>
              <a:gd name="connsiteX11" fmla="*/ 69273 w 3546764"/>
              <a:gd name="connsiteY11" fmla="*/ 1565563 h 2673927"/>
              <a:gd name="connsiteX12" fmla="*/ 0 w 3546764"/>
              <a:gd name="connsiteY12" fmla="*/ 1496291 h 2673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546764" h="2673927">
                <a:moveTo>
                  <a:pt x="55418" y="1385454"/>
                </a:moveTo>
                <a:lnTo>
                  <a:pt x="249382" y="914400"/>
                </a:lnTo>
                <a:lnTo>
                  <a:pt x="263237" y="665018"/>
                </a:lnTo>
                <a:lnTo>
                  <a:pt x="969818" y="152400"/>
                </a:lnTo>
                <a:lnTo>
                  <a:pt x="1440873" y="0"/>
                </a:lnTo>
                <a:lnTo>
                  <a:pt x="2396837" y="623454"/>
                </a:lnTo>
                <a:lnTo>
                  <a:pt x="2992582" y="1191491"/>
                </a:lnTo>
                <a:lnTo>
                  <a:pt x="3546764" y="1787236"/>
                </a:lnTo>
                <a:lnTo>
                  <a:pt x="3311237" y="2189018"/>
                </a:lnTo>
                <a:lnTo>
                  <a:pt x="2479964" y="2673927"/>
                </a:lnTo>
                <a:lnTo>
                  <a:pt x="1316182" y="2563091"/>
                </a:lnTo>
                <a:lnTo>
                  <a:pt x="69273" y="1565563"/>
                </a:lnTo>
                <a:lnTo>
                  <a:pt x="0" y="1496291"/>
                </a:lnTo>
              </a:path>
            </a:pathLst>
          </a:custGeom>
          <a:solidFill>
            <a:srgbClr val="00B050">
              <a:alpha val="25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Freeform 7"/>
          <p:cNvSpPr/>
          <p:nvPr/>
        </p:nvSpPr>
        <p:spPr>
          <a:xfrm>
            <a:off x="2410691" y="2189018"/>
            <a:ext cx="3435927" cy="2757055"/>
          </a:xfrm>
          <a:custGeom>
            <a:avLst/>
            <a:gdLst>
              <a:gd name="connsiteX0" fmla="*/ 0 w 3435927"/>
              <a:gd name="connsiteY0" fmla="*/ 969818 h 2757055"/>
              <a:gd name="connsiteX1" fmla="*/ 2313709 w 3435927"/>
              <a:gd name="connsiteY1" fmla="*/ 2757055 h 2757055"/>
              <a:gd name="connsiteX2" fmla="*/ 3435927 w 3435927"/>
              <a:gd name="connsiteY2" fmla="*/ 2008909 h 2757055"/>
              <a:gd name="connsiteX3" fmla="*/ 2147454 w 3435927"/>
              <a:gd name="connsiteY3" fmla="*/ 471055 h 2757055"/>
              <a:gd name="connsiteX4" fmla="*/ 1357745 w 3435927"/>
              <a:gd name="connsiteY4" fmla="*/ 0 h 2757055"/>
              <a:gd name="connsiteX5" fmla="*/ 110836 w 3435927"/>
              <a:gd name="connsiteY5" fmla="*/ 775855 h 27570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35927" h="2757055">
                <a:moveTo>
                  <a:pt x="0" y="969818"/>
                </a:moveTo>
                <a:lnTo>
                  <a:pt x="2313709" y="2757055"/>
                </a:lnTo>
                <a:lnTo>
                  <a:pt x="3435927" y="2008909"/>
                </a:lnTo>
                <a:lnTo>
                  <a:pt x="2147454" y="471055"/>
                </a:lnTo>
                <a:lnTo>
                  <a:pt x="1357745" y="0"/>
                </a:lnTo>
                <a:lnTo>
                  <a:pt x="110836" y="775855"/>
                </a:lnTo>
              </a:path>
            </a:pathLst>
          </a:custGeom>
          <a:solidFill>
            <a:schemeClr val="bg2">
              <a:alpha val="31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p:cNvSpPr txBox="1"/>
          <p:nvPr/>
        </p:nvSpPr>
        <p:spPr>
          <a:xfrm>
            <a:off x="4644008" y="1301859"/>
            <a:ext cx="4320480" cy="1200329"/>
          </a:xfrm>
          <a:prstGeom prst="rect">
            <a:avLst/>
          </a:prstGeom>
          <a:noFill/>
        </p:spPr>
        <p:txBody>
          <a:bodyPr wrap="square" rtlCol="0">
            <a:spAutoFit/>
          </a:bodyPr>
          <a:lstStyle/>
          <a:p>
            <a:pPr algn="r"/>
            <a:r>
              <a:rPr lang="en-GB" sz="2400" dirty="0" smtClean="0">
                <a:solidFill>
                  <a:srgbClr val="002060"/>
                </a:solidFill>
              </a:rPr>
              <a:t>From the hilltop site to the plain, </a:t>
            </a:r>
            <a:br>
              <a:rPr lang="en-GB" sz="2400" dirty="0" smtClean="0">
                <a:solidFill>
                  <a:srgbClr val="002060"/>
                </a:solidFill>
              </a:rPr>
            </a:br>
            <a:r>
              <a:rPr lang="en-GB" sz="2400" dirty="0" smtClean="0">
                <a:solidFill>
                  <a:srgbClr val="002060"/>
                </a:solidFill>
              </a:rPr>
              <a:t>to the river valley</a:t>
            </a:r>
          </a:p>
          <a:p>
            <a:pPr algn="r"/>
            <a:r>
              <a:rPr lang="en-GB" sz="2400" dirty="0" smtClean="0">
                <a:solidFill>
                  <a:srgbClr val="002060"/>
                </a:solidFill>
              </a:rPr>
              <a:t>on Watling Street</a:t>
            </a:r>
            <a:endParaRPr lang="en-GB" sz="2400" dirty="0">
              <a:solidFill>
                <a:srgbClr val="002060"/>
              </a:solidFill>
            </a:endParaRPr>
          </a:p>
        </p:txBody>
      </p:sp>
      <p:sp>
        <p:nvSpPr>
          <p:cNvPr id="10" name="Freeform 9"/>
          <p:cNvSpPr/>
          <p:nvPr/>
        </p:nvSpPr>
        <p:spPr>
          <a:xfrm>
            <a:off x="3297382" y="872836"/>
            <a:ext cx="3671454" cy="4502728"/>
          </a:xfrm>
          <a:custGeom>
            <a:avLst/>
            <a:gdLst>
              <a:gd name="connsiteX0" fmla="*/ 0 w 3671454"/>
              <a:gd name="connsiteY0" fmla="*/ 0 h 4502728"/>
              <a:gd name="connsiteX1" fmla="*/ 13854 w 3671454"/>
              <a:gd name="connsiteY1" fmla="*/ 166255 h 4502728"/>
              <a:gd name="connsiteX2" fmla="*/ 27709 w 3671454"/>
              <a:gd name="connsiteY2" fmla="*/ 207819 h 4502728"/>
              <a:gd name="connsiteX3" fmla="*/ 69273 w 3671454"/>
              <a:gd name="connsiteY3" fmla="*/ 249382 h 4502728"/>
              <a:gd name="connsiteX4" fmla="*/ 96982 w 3671454"/>
              <a:gd name="connsiteY4" fmla="*/ 332509 h 4502728"/>
              <a:gd name="connsiteX5" fmla="*/ 152400 w 3671454"/>
              <a:gd name="connsiteY5" fmla="*/ 401782 h 4502728"/>
              <a:gd name="connsiteX6" fmla="*/ 193963 w 3671454"/>
              <a:gd name="connsiteY6" fmla="*/ 609600 h 4502728"/>
              <a:gd name="connsiteX7" fmla="*/ 207818 w 3671454"/>
              <a:gd name="connsiteY7" fmla="*/ 872837 h 4502728"/>
              <a:gd name="connsiteX8" fmla="*/ 235527 w 3671454"/>
              <a:gd name="connsiteY8" fmla="*/ 914400 h 4502728"/>
              <a:gd name="connsiteX9" fmla="*/ 360218 w 3671454"/>
              <a:gd name="connsiteY9" fmla="*/ 983673 h 4502728"/>
              <a:gd name="connsiteX10" fmla="*/ 429491 w 3671454"/>
              <a:gd name="connsiteY10" fmla="*/ 1052946 h 4502728"/>
              <a:gd name="connsiteX11" fmla="*/ 457200 w 3671454"/>
              <a:gd name="connsiteY11" fmla="*/ 1094509 h 4502728"/>
              <a:gd name="connsiteX12" fmla="*/ 568036 w 3671454"/>
              <a:gd name="connsiteY12" fmla="*/ 1177637 h 4502728"/>
              <a:gd name="connsiteX13" fmla="*/ 637309 w 3671454"/>
              <a:gd name="connsiteY13" fmla="*/ 1260764 h 4502728"/>
              <a:gd name="connsiteX14" fmla="*/ 762000 w 3671454"/>
              <a:gd name="connsiteY14" fmla="*/ 1343891 h 4502728"/>
              <a:gd name="connsiteX15" fmla="*/ 803563 w 3671454"/>
              <a:gd name="connsiteY15" fmla="*/ 1371600 h 4502728"/>
              <a:gd name="connsiteX16" fmla="*/ 831273 w 3671454"/>
              <a:gd name="connsiteY16" fmla="*/ 1399309 h 4502728"/>
              <a:gd name="connsiteX17" fmla="*/ 886691 w 3671454"/>
              <a:gd name="connsiteY17" fmla="*/ 1413164 h 4502728"/>
              <a:gd name="connsiteX18" fmla="*/ 969818 w 3671454"/>
              <a:gd name="connsiteY18" fmla="*/ 1440873 h 4502728"/>
              <a:gd name="connsiteX19" fmla="*/ 1011382 w 3671454"/>
              <a:gd name="connsiteY19" fmla="*/ 1468582 h 4502728"/>
              <a:gd name="connsiteX20" fmla="*/ 1136073 w 3671454"/>
              <a:gd name="connsiteY20" fmla="*/ 1537855 h 4502728"/>
              <a:gd name="connsiteX21" fmla="*/ 1177636 w 3671454"/>
              <a:gd name="connsiteY21" fmla="*/ 1579419 h 4502728"/>
              <a:gd name="connsiteX22" fmla="*/ 1205345 w 3671454"/>
              <a:gd name="connsiteY22" fmla="*/ 1620982 h 4502728"/>
              <a:gd name="connsiteX23" fmla="*/ 1246909 w 3671454"/>
              <a:gd name="connsiteY23" fmla="*/ 1648691 h 4502728"/>
              <a:gd name="connsiteX24" fmla="*/ 1274618 w 3671454"/>
              <a:gd name="connsiteY24" fmla="*/ 1690255 h 4502728"/>
              <a:gd name="connsiteX25" fmla="*/ 1343891 w 3671454"/>
              <a:gd name="connsiteY25" fmla="*/ 1731819 h 4502728"/>
              <a:gd name="connsiteX26" fmla="*/ 1440873 w 3671454"/>
              <a:gd name="connsiteY26" fmla="*/ 1842655 h 4502728"/>
              <a:gd name="connsiteX27" fmla="*/ 1524000 w 3671454"/>
              <a:gd name="connsiteY27" fmla="*/ 1870364 h 4502728"/>
              <a:gd name="connsiteX28" fmla="*/ 1607127 w 3671454"/>
              <a:gd name="connsiteY28" fmla="*/ 1911928 h 4502728"/>
              <a:gd name="connsiteX29" fmla="*/ 1690254 w 3671454"/>
              <a:gd name="connsiteY29" fmla="*/ 1953491 h 4502728"/>
              <a:gd name="connsiteX30" fmla="*/ 1759527 w 3671454"/>
              <a:gd name="connsiteY30" fmla="*/ 2022764 h 4502728"/>
              <a:gd name="connsiteX31" fmla="*/ 1842654 w 3671454"/>
              <a:gd name="connsiteY31" fmla="*/ 2092037 h 4502728"/>
              <a:gd name="connsiteX32" fmla="*/ 1925782 w 3671454"/>
              <a:gd name="connsiteY32" fmla="*/ 2189019 h 4502728"/>
              <a:gd name="connsiteX33" fmla="*/ 1967345 w 3671454"/>
              <a:gd name="connsiteY33" fmla="*/ 2202873 h 4502728"/>
              <a:gd name="connsiteX34" fmla="*/ 2050473 w 3671454"/>
              <a:gd name="connsiteY34" fmla="*/ 2258291 h 4502728"/>
              <a:gd name="connsiteX35" fmla="*/ 2133600 w 3671454"/>
              <a:gd name="connsiteY35" fmla="*/ 2507673 h 4502728"/>
              <a:gd name="connsiteX36" fmla="*/ 2161309 w 3671454"/>
              <a:gd name="connsiteY36" fmla="*/ 2590800 h 4502728"/>
              <a:gd name="connsiteX37" fmla="*/ 2189018 w 3671454"/>
              <a:gd name="connsiteY37" fmla="*/ 2632364 h 4502728"/>
              <a:gd name="connsiteX38" fmla="*/ 2216727 w 3671454"/>
              <a:gd name="connsiteY38" fmla="*/ 2743200 h 4502728"/>
              <a:gd name="connsiteX39" fmla="*/ 2244436 w 3671454"/>
              <a:gd name="connsiteY39" fmla="*/ 2826328 h 4502728"/>
              <a:gd name="connsiteX40" fmla="*/ 2327563 w 3671454"/>
              <a:gd name="connsiteY40" fmla="*/ 2909455 h 4502728"/>
              <a:gd name="connsiteX41" fmla="*/ 2341418 w 3671454"/>
              <a:gd name="connsiteY41" fmla="*/ 2951019 h 4502728"/>
              <a:gd name="connsiteX42" fmla="*/ 2369127 w 3671454"/>
              <a:gd name="connsiteY42" fmla="*/ 2992582 h 4502728"/>
              <a:gd name="connsiteX43" fmla="*/ 2396836 w 3671454"/>
              <a:gd name="connsiteY43" fmla="*/ 3075709 h 4502728"/>
              <a:gd name="connsiteX44" fmla="*/ 2410691 w 3671454"/>
              <a:gd name="connsiteY44" fmla="*/ 3117273 h 4502728"/>
              <a:gd name="connsiteX45" fmla="*/ 2452254 w 3671454"/>
              <a:gd name="connsiteY45" fmla="*/ 3311237 h 4502728"/>
              <a:gd name="connsiteX46" fmla="*/ 2452254 w 3671454"/>
              <a:gd name="connsiteY46" fmla="*/ 3311237 h 4502728"/>
              <a:gd name="connsiteX47" fmla="*/ 2479963 w 3671454"/>
              <a:gd name="connsiteY47" fmla="*/ 3422073 h 4502728"/>
              <a:gd name="connsiteX48" fmla="*/ 2507673 w 3671454"/>
              <a:gd name="connsiteY48" fmla="*/ 3449782 h 4502728"/>
              <a:gd name="connsiteX49" fmla="*/ 2563091 w 3671454"/>
              <a:gd name="connsiteY49" fmla="*/ 3532909 h 4502728"/>
              <a:gd name="connsiteX50" fmla="*/ 2576945 w 3671454"/>
              <a:gd name="connsiteY50" fmla="*/ 3588328 h 4502728"/>
              <a:gd name="connsiteX51" fmla="*/ 2618509 w 3671454"/>
              <a:gd name="connsiteY51" fmla="*/ 3713019 h 4502728"/>
              <a:gd name="connsiteX52" fmla="*/ 2646218 w 3671454"/>
              <a:gd name="connsiteY52" fmla="*/ 3796146 h 4502728"/>
              <a:gd name="connsiteX53" fmla="*/ 2729345 w 3671454"/>
              <a:gd name="connsiteY53" fmla="*/ 3837709 h 4502728"/>
              <a:gd name="connsiteX54" fmla="*/ 2840182 w 3671454"/>
              <a:gd name="connsiteY54" fmla="*/ 3934691 h 4502728"/>
              <a:gd name="connsiteX55" fmla="*/ 2881745 w 3671454"/>
              <a:gd name="connsiteY55" fmla="*/ 3948546 h 4502728"/>
              <a:gd name="connsiteX56" fmla="*/ 2964873 w 3671454"/>
              <a:gd name="connsiteY56" fmla="*/ 3934691 h 4502728"/>
              <a:gd name="connsiteX57" fmla="*/ 3048000 w 3671454"/>
              <a:gd name="connsiteY57" fmla="*/ 4017819 h 4502728"/>
              <a:gd name="connsiteX58" fmla="*/ 3131127 w 3671454"/>
              <a:gd name="connsiteY58" fmla="*/ 4045528 h 4502728"/>
              <a:gd name="connsiteX59" fmla="*/ 3172691 w 3671454"/>
              <a:gd name="connsiteY59" fmla="*/ 4073237 h 4502728"/>
              <a:gd name="connsiteX60" fmla="*/ 3297382 w 3671454"/>
              <a:gd name="connsiteY60" fmla="*/ 4114800 h 4502728"/>
              <a:gd name="connsiteX61" fmla="*/ 3338945 w 3671454"/>
              <a:gd name="connsiteY61" fmla="*/ 4128655 h 4502728"/>
              <a:gd name="connsiteX62" fmla="*/ 3380509 w 3671454"/>
              <a:gd name="connsiteY62" fmla="*/ 4142509 h 4502728"/>
              <a:gd name="connsiteX63" fmla="*/ 3477491 w 3671454"/>
              <a:gd name="connsiteY63" fmla="*/ 4253346 h 4502728"/>
              <a:gd name="connsiteX64" fmla="*/ 3588327 w 3671454"/>
              <a:gd name="connsiteY64" fmla="*/ 4336473 h 4502728"/>
              <a:gd name="connsiteX65" fmla="*/ 3629891 w 3671454"/>
              <a:gd name="connsiteY65" fmla="*/ 4419600 h 4502728"/>
              <a:gd name="connsiteX66" fmla="*/ 3643745 w 3671454"/>
              <a:gd name="connsiteY66" fmla="*/ 4461164 h 4502728"/>
              <a:gd name="connsiteX67" fmla="*/ 3671454 w 3671454"/>
              <a:gd name="connsiteY67" fmla="*/ 4502728 h 4502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Lst>
            <a:rect l="l" t="t" r="r" b="b"/>
            <a:pathLst>
              <a:path w="3671454" h="4502728">
                <a:moveTo>
                  <a:pt x="0" y="0"/>
                </a:moveTo>
                <a:cubicBezTo>
                  <a:pt x="4618" y="55418"/>
                  <a:pt x="6504" y="111132"/>
                  <a:pt x="13854" y="166255"/>
                </a:cubicBezTo>
                <a:cubicBezTo>
                  <a:pt x="15784" y="180731"/>
                  <a:pt x="19608" y="195668"/>
                  <a:pt x="27709" y="207819"/>
                </a:cubicBezTo>
                <a:cubicBezTo>
                  <a:pt x="38577" y="224121"/>
                  <a:pt x="55418" y="235528"/>
                  <a:pt x="69273" y="249382"/>
                </a:cubicBezTo>
                <a:cubicBezTo>
                  <a:pt x="78509" y="277091"/>
                  <a:pt x="76329" y="311856"/>
                  <a:pt x="96982" y="332509"/>
                </a:cubicBezTo>
                <a:cubicBezTo>
                  <a:pt x="136465" y="371993"/>
                  <a:pt x="117445" y="349350"/>
                  <a:pt x="152400" y="401782"/>
                </a:cubicBezTo>
                <a:cubicBezTo>
                  <a:pt x="193333" y="524582"/>
                  <a:pt x="176884" y="455880"/>
                  <a:pt x="193963" y="609600"/>
                </a:cubicBezTo>
                <a:cubicBezTo>
                  <a:pt x="198581" y="697346"/>
                  <a:pt x="195946" y="785776"/>
                  <a:pt x="207818" y="872837"/>
                </a:cubicBezTo>
                <a:cubicBezTo>
                  <a:pt x="210068" y="889335"/>
                  <a:pt x="222996" y="903435"/>
                  <a:pt x="235527" y="914400"/>
                </a:cubicBezTo>
                <a:cubicBezTo>
                  <a:pt x="294162" y="965706"/>
                  <a:pt x="303129" y="964644"/>
                  <a:pt x="360218" y="983673"/>
                </a:cubicBezTo>
                <a:cubicBezTo>
                  <a:pt x="434106" y="1094506"/>
                  <a:pt x="337130" y="960586"/>
                  <a:pt x="429491" y="1052946"/>
                </a:cubicBezTo>
                <a:cubicBezTo>
                  <a:pt x="441265" y="1064720"/>
                  <a:pt x="446235" y="1081978"/>
                  <a:pt x="457200" y="1094509"/>
                </a:cubicBezTo>
                <a:cubicBezTo>
                  <a:pt x="522753" y="1169426"/>
                  <a:pt x="501775" y="1155549"/>
                  <a:pt x="568036" y="1177637"/>
                </a:cubicBezTo>
                <a:cubicBezTo>
                  <a:pt x="592666" y="1214582"/>
                  <a:pt x="600383" y="1232044"/>
                  <a:pt x="637309" y="1260764"/>
                </a:cubicBezTo>
                <a:cubicBezTo>
                  <a:pt x="637319" y="1260772"/>
                  <a:pt x="741213" y="1330033"/>
                  <a:pt x="762000" y="1343891"/>
                </a:cubicBezTo>
                <a:cubicBezTo>
                  <a:pt x="775854" y="1353127"/>
                  <a:pt x="791789" y="1359826"/>
                  <a:pt x="803563" y="1371600"/>
                </a:cubicBezTo>
                <a:cubicBezTo>
                  <a:pt x="812800" y="1380836"/>
                  <a:pt x="819590" y="1393467"/>
                  <a:pt x="831273" y="1399309"/>
                </a:cubicBezTo>
                <a:cubicBezTo>
                  <a:pt x="848304" y="1407824"/>
                  <a:pt x="868453" y="1407692"/>
                  <a:pt x="886691" y="1413164"/>
                </a:cubicBezTo>
                <a:cubicBezTo>
                  <a:pt x="914667" y="1421557"/>
                  <a:pt x="969818" y="1440873"/>
                  <a:pt x="969818" y="1440873"/>
                </a:cubicBezTo>
                <a:cubicBezTo>
                  <a:pt x="983673" y="1450109"/>
                  <a:pt x="996489" y="1461135"/>
                  <a:pt x="1011382" y="1468582"/>
                </a:cubicBezTo>
                <a:cubicBezTo>
                  <a:pt x="1081065" y="1503424"/>
                  <a:pt x="1048714" y="1450494"/>
                  <a:pt x="1136073" y="1537855"/>
                </a:cubicBezTo>
                <a:cubicBezTo>
                  <a:pt x="1149927" y="1551710"/>
                  <a:pt x="1165093" y="1564367"/>
                  <a:pt x="1177636" y="1579419"/>
                </a:cubicBezTo>
                <a:cubicBezTo>
                  <a:pt x="1188296" y="1592211"/>
                  <a:pt x="1193571" y="1609208"/>
                  <a:pt x="1205345" y="1620982"/>
                </a:cubicBezTo>
                <a:cubicBezTo>
                  <a:pt x="1217119" y="1632756"/>
                  <a:pt x="1233054" y="1639455"/>
                  <a:pt x="1246909" y="1648691"/>
                </a:cubicBezTo>
                <a:cubicBezTo>
                  <a:pt x="1256145" y="1662546"/>
                  <a:pt x="1261616" y="1679853"/>
                  <a:pt x="1274618" y="1690255"/>
                </a:cubicBezTo>
                <a:cubicBezTo>
                  <a:pt x="1360907" y="1759285"/>
                  <a:pt x="1276936" y="1648125"/>
                  <a:pt x="1343891" y="1731819"/>
                </a:cubicBezTo>
                <a:cubicBezTo>
                  <a:pt x="1372155" y="1767150"/>
                  <a:pt x="1394262" y="1827118"/>
                  <a:pt x="1440873" y="1842655"/>
                </a:cubicBezTo>
                <a:cubicBezTo>
                  <a:pt x="1468582" y="1851891"/>
                  <a:pt x="1499698" y="1854162"/>
                  <a:pt x="1524000" y="1870364"/>
                </a:cubicBezTo>
                <a:cubicBezTo>
                  <a:pt x="1643107" y="1949770"/>
                  <a:pt x="1492412" y="1854570"/>
                  <a:pt x="1607127" y="1911928"/>
                </a:cubicBezTo>
                <a:cubicBezTo>
                  <a:pt x="1714552" y="1965640"/>
                  <a:pt x="1585789" y="1918670"/>
                  <a:pt x="1690254" y="1953491"/>
                </a:cubicBezTo>
                <a:cubicBezTo>
                  <a:pt x="1801091" y="2027382"/>
                  <a:pt x="1667163" y="1930400"/>
                  <a:pt x="1759527" y="2022764"/>
                </a:cubicBezTo>
                <a:cubicBezTo>
                  <a:pt x="1868513" y="2131750"/>
                  <a:pt x="1729165" y="1955849"/>
                  <a:pt x="1842654" y="2092037"/>
                </a:cubicBezTo>
                <a:cubicBezTo>
                  <a:pt x="1866518" y="2120674"/>
                  <a:pt x="1887359" y="2176212"/>
                  <a:pt x="1925782" y="2189019"/>
                </a:cubicBezTo>
                <a:lnTo>
                  <a:pt x="1967345" y="2202873"/>
                </a:lnTo>
                <a:cubicBezTo>
                  <a:pt x="1995054" y="2221346"/>
                  <a:pt x="2039942" y="2226698"/>
                  <a:pt x="2050473" y="2258291"/>
                </a:cubicBezTo>
                <a:lnTo>
                  <a:pt x="2133600" y="2507673"/>
                </a:lnTo>
                <a:cubicBezTo>
                  <a:pt x="2133602" y="2507678"/>
                  <a:pt x="2161305" y="2590795"/>
                  <a:pt x="2161309" y="2590800"/>
                </a:cubicBezTo>
                <a:cubicBezTo>
                  <a:pt x="2170545" y="2604655"/>
                  <a:pt x="2181571" y="2617471"/>
                  <a:pt x="2189018" y="2632364"/>
                </a:cubicBezTo>
                <a:cubicBezTo>
                  <a:pt x="2205835" y="2665998"/>
                  <a:pt x="2207240" y="2708415"/>
                  <a:pt x="2216727" y="2743200"/>
                </a:cubicBezTo>
                <a:cubicBezTo>
                  <a:pt x="2224412" y="2771379"/>
                  <a:pt x="2223783" y="2805675"/>
                  <a:pt x="2244436" y="2826328"/>
                </a:cubicBezTo>
                <a:lnTo>
                  <a:pt x="2327563" y="2909455"/>
                </a:lnTo>
                <a:cubicBezTo>
                  <a:pt x="2332181" y="2923310"/>
                  <a:pt x="2334887" y="2937957"/>
                  <a:pt x="2341418" y="2951019"/>
                </a:cubicBezTo>
                <a:cubicBezTo>
                  <a:pt x="2348865" y="2965912"/>
                  <a:pt x="2362364" y="2977366"/>
                  <a:pt x="2369127" y="2992582"/>
                </a:cubicBezTo>
                <a:cubicBezTo>
                  <a:pt x="2380989" y="3019272"/>
                  <a:pt x="2387600" y="3048000"/>
                  <a:pt x="2396836" y="3075709"/>
                </a:cubicBezTo>
                <a:lnTo>
                  <a:pt x="2410691" y="3117273"/>
                </a:lnTo>
                <a:cubicBezTo>
                  <a:pt x="2428168" y="3257092"/>
                  <a:pt x="2412771" y="3192787"/>
                  <a:pt x="2452254" y="3311237"/>
                </a:cubicBezTo>
                <a:lnTo>
                  <a:pt x="2452254" y="3311237"/>
                </a:lnTo>
                <a:cubicBezTo>
                  <a:pt x="2455233" y="3326130"/>
                  <a:pt x="2467184" y="3400775"/>
                  <a:pt x="2479963" y="3422073"/>
                </a:cubicBezTo>
                <a:cubicBezTo>
                  <a:pt x="2486684" y="3433274"/>
                  <a:pt x="2499836" y="3439332"/>
                  <a:pt x="2507673" y="3449782"/>
                </a:cubicBezTo>
                <a:cubicBezTo>
                  <a:pt x="2527654" y="3476424"/>
                  <a:pt x="2563091" y="3532909"/>
                  <a:pt x="2563091" y="3532909"/>
                </a:cubicBezTo>
                <a:cubicBezTo>
                  <a:pt x="2567709" y="3551382"/>
                  <a:pt x="2571474" y="3570090"/>
                  <a:pt x="2576945" y="3588328"/>
                </a:cubicBezTo>
                <a:cubicBezTo>
                  <a:pt x="2576955" y="3588361"/>
                  <a:pt x="2611576" y="3692221"/>
                  <a:pt x="2618509" y="3713019"/>
                </a:cubicBezTo>
                <a:cubicBezTo>
                  <a:pt x="2618510" y="3713021"/>
                  <a:pt x="2646217" y="3796145"/>
                  <a:pt x="2646218" y="3796146"/>
                </a:cubicBezTo>
                <a:cubicBezTo>
                  <a:pt x="2699933" y="3831956"/>
                  <a:pt x="2671985" y="3818590"/>
                  <a:pt x="2729345" y="3837709"/>
                </a:cubicBezTo>
                <a:cubicBezTo>
                  <a:pt x="2765462" y="3873826"/>
                  <a:pt x="2794357" y="3911778"/>
                  <a:pt x="2840182" y="3934691"/>
                </a:cubicBezTo>
                <a:cubicBezTo>
                  <a:pt x="2853244" y="3941222"/>
                  <a:pt x="2867891" y="3943928"/>
                  <a:pt x="2881745" y="3948546"/>
                </a:cubicBezTo>
                <a:cubicBezTo>
                  <a:pt x="2909454" y="3943928"/>
                  <a:pt x="2938942" y="3923887"/>
                  <a:pt x="2964873" y="3934691"/>
                </a:cubicBezTo>
                <a:cubicBezTo>
                  <a:pt x="3001045" y="3949763"/>
                  <a:pt x="3010824" y="4005427"/>
                  <a:pt x="3048000" y="4017819"/>
                </a:cubicBezTo>
                <a:cubicBezTo>
                  <a:pt x="3075709" y="4027055"/>
                  <a:pt x="3106825" y="4029327"/>
                  <a:pt x="3131127" y="4045528"/>
                </a:cubicBezTo>
                <a:cubicBezTo>
                  <a:pt x="3144982" y="4054764"/>
                  <a:pt x="3157475" y="4066474"/>
                  <a:pt x="3172691" y="4073237"/>
                </a:cubicBezTo>
                <a:cubicBezTo>
                  <a:pt x="3172711" y="4073246"/>
                  <a:pt x="3276590" y="4107869"/>
                  <a:pt x="3297382" y="4114800"/>
                </a:cubicBezTo>
                <a:lnTo>
                  <a:pt x="3338945" y="4128655"/>
                </a:lnTo>
                <a:lnTo>
                  <a:pt x="3380509" y="4142509"/>
                </a:lnTo>
                <a:cubicBezTo>
                  <a:pt x="3491347" y="4308768"/>
                  <a:pt x="3385126" y="4172526"/>
                  <a:pt x="3477491" y="4253346"/>
                </a:cubicBezTo>
                <a:cubicBezTo>
                  <a:pt x="3575459" y="4339069"/>
                  <a:pt x="3507568" y="4309555"/>
                  <a:pt x="3588327" y="4336473"/>
                </a:cubicBezTo>
                <a:cubicBezTo>
                  <a:pt x="3623154" y="4440953"/>
                  <a:pt x="3576173" y="4312162"/>
                  <a:pt x="3629891" y="4419600"/>
                </a:cubicBezTo>
                <a:cubicBezTo>
                  <a:pt x="3636422" y="4432662"/>
                  <a:pt x="3637214" y="4448102"/>
                  <a:pt x="3643745" y="4461164"/>
                </a:cubicBezTo>
                <a:cubicBezTo>
                  <a:pt x="3651191" y="4476057"/>
                  <a:pt x="3671454" y="4502728"/>
                  <a:pt x="3671454" y="4502728"/>
                </a:cubicBezTo>
              </a:path>
            </a:pathLst>
          </a:custGeom>
          <a:noFill/>
          <a:ln w="95250">
            <a:solidFill>
              <a:schemeClr val="tx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 xmlns:p14="http://schemas.microsoft.com/office/powerpoint/2010/main" val="157218796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grpId="0"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heel(1)">
                                      <p:cBhvr>
                                        <p:cTn id="7" dur="2000"/>
                                        <p:tgtEl>
                                          <p:spTgt spid="8"/>
                                        </p:tgtEl>
                                      </p:cBhvr>
                                    </p:animEffect>
                                  </p:childTnLst>
                                </p:cTn>
                              </p:par>
                            </p:childTnLst>
                          </p:cTn>
                        </p:par>
                        <p:par>
                          <p:cTn id="8" fill="hold">
                            <p:stCondLst>
                              <p:cond delay="2000"/>
                            </p:stCondLst>
                            <p:childTnLst>
                              <p:par>
                                <p:cTn id="9" presetID="22" presetClass="entr" presetSubtype="4" fill="hold" grpId="0" nodeType="afterEffect">
                                  <p:stCondLst>
                                    <p:cond delay="0"/>
                                  </p:stCondLst>
                                  <p:childTnLst>
                                    <p:set>
                                      <p:cBhvr>
                                        <p:cTn id="10" dur="1" fill="hold">
                                          <p:stCondLst>
                                            <p:cond delay="0"/>
                                          </p:stCondLst>
                                        </p:cTn>
                                        <p:tgtEl>
                                          <p:spTgt spid="10"/>
                                        </p:tgtEl>
                                        <p:attrNameLst>
                                          <p:attrName>style.visibility</p:attrName>
                                        </p:attrNameLst>
                                      </p:cBhvr>
                                      <p:to>
                                        <p:strVal val="visible"/>
                                      </p:to>
                                    </p:set>
                                    <p:animEffect transition="in" filter="wipe(down)">
                                      <p:cBhvr>
                                        <p:cTn id="11" dur="1000"/>
                                        <p:tgtEl>
                                          <p:spTgt spid="10"/>
                                        </p:tgtEl>
                                      </p:cBhvr>
                                    </p:animEffect>
                                  </p:childTnLst>
                                </p:cTn>
                              </p:par>
                            </p:childTnLst>
                          </p:cTn>
                        </p:par>
                        <p:par>
                          <p:cTn id="12" fill="hold">
                            <p:stCondLst>
                              <p:cond delay="3000"/>
                            </p:stCondLst>
                            <p:childTnLst>
                              <p:par>
                                <p:cTn id="13" presetID="14" presetClass="entr" presetSubtype="10" fill="hold" grpId="0" nodeType="after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randombar(horizontal)">
                                      <p:cBhvr>
                                        <p:cTn id="15"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p:bldP spid="10" grpId="0" animBg="1"/>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2"/>
          <p:cNvSpPr>
            <a:spLocks noGrp="1"/>
          </p:cNvSpPr>
          <p:nvPr>
            <p:ph type="title"/>
          </p:nvPr>
        </p:nvSpPr>
        <p:spPr>
          <a:xfrm>
            <a:off x="914400" y="44624"/>
            <a:ext cx="7772400" cy="914400"/>
          </a:xfrm>
        </p:spPr>
        <p:txBody>
          <a:bodyPr/>
          <a:lstStyle/>
          <a:p>
            <a:r>
              <a:rPr lang="en-GB" dirty="0" smtClean="0"/>
              <a:t>urbanisation: Verulamium</a:t>
            </a:r>
            <a:endParaRPr lang="en-GB" dirty="0"/>
          </a:p>
        </p:txBody>
      </p:sp>
      <p:sp>
        <p:nvSpPr>
          <p:cNvPr id="6" name="Content Placeholder 1"/>
          <p:cNvSpPr>
            <a:spLocks noGrp="1"/>
          </p:cNvSpPr>
          <p:nvPr>
            <p:ph idx="1"/>
          </p:nvPr>
        </p:nvSpPr>
        <p:spPr>
          <a:xfrm>
            <a:off x="914400" y="1196752"/>
            <a:ext cx="7772400" cy="4572000"/>
          </a:xfrm>
        </p:spPr>
        <p:txBody>
          <a:bodyPr/>
          <a:lstStyle/>
          <a:p>
            <a:endParaRPr lang="en-GB"/>
          </a:p>
        </p:txBody>
      </p:sp>
      <p:pic>
        <p:nvPicPr>
          <p:cNvPr id="7" name="Picture 6" descr="C:\Eigene Dateien\Artikel\Paris SPP March 2007\Folly Lane MAP AD60 Verulamium PRE Roman SMALL.TIF"/>
          <p:cNvPicPr>
            <a:picLocks noChangeAspect="1" noChangeArrowheads="1"/>
          </p:cNvPicPr>
          <p:nvPr/>
        </p:nvPicPr>
        <p:blipFill>
          <a:blip r:embed="rId2" cstate="print">
            <a:extLst>
              <a:ext uri="{28A0092B-C50C-407E-A947-70E740481C1C}">
                <a14:useLocalDpi xmlns="" xmlns:a14="http://schemas.microsoft.com/office/drawing/2010/main" val="0"/>
              </a:ext>
            </a:extLst>
          </a:blip>
          <a:srcRect/>
          <a:stretch>
            <a:fillRect/>
          </a:stretch>
        </p:blipFill>
        <p:spPr bwMode="auto">
          <a:xfrm>
            <a:off x="429684" y="908720"/>
            <a:ext cx="8703700" cy="5544616"/>
          </a:xfrm>
          <a:prstGeom prst="rect">
            <a:avLst/>
          </a:prstGeom>
          <a:noFill/>
          <a:extLst>
            <a:ext uri="{909E8E84-426E-40DD-AFC4-6F175D3DCCD1}">
              <a14:hiddenFill xmlns="" xmlns:a14="http://schemas.microsoft.com/office/drawing/2010/main">
                <a:solidFill>
                  <a:srgbClr val="FFFFFF"/>
                </a:solidFill>
              </a14:hiddenFill>
            </a:ext>
          </a:extLst>
        </p:spPr>
      </p:pic>
      <p:sp>
        <p:nvSpPr>
          <p:cNvPr id="8" name="Freeform 7"/>
          <p:cNvSpPr/>
          <p:nvPr/>
        </p:nvSpPr>
        <p:spPr>
          <a:xfrm>
            <a:off x="969818" y="3699164"/>
            <a:ext cx="3546764" cy="2673927"/>
          </a:xfrm>
          <a:custGeom>
            <a:avLst/>
            <a:gdLst>
              <a:gd name="connsiteX0" fmla="*/ 55418 w 3546764"/>
              <a:gd name="connsiteY0" fmla="*/ 1385454 h 2673927"/>
              <a:gd name="connsiteX1" fmla="*/ 249382 w 3546764"/>
              <a:gd name="connsiteY1" fmla="*/ 914400 h 2673927"/>
              <a:gd name="connsiteX2" fmla="*/ 263237 w 3546764"/>
              <a:gd name="connsiteY2" fmla="*/ 665018 h 2673927"/>
              <a:gd name="connsiteX3" fmla="*/ 969818 w 3546764"/>
              <a:gd name="connsiteY3" fmla="*/ 152400 h 2673927"/>
              <a:gd name="connsiteX4" fmla="*/ 1440873 w 3546764"/>
              <a:gd name="connsiteY4" fmla="*/ 0 h 2673927"/>
              <a:gd name="connsiteX5" fmla="*/ 2396837 w 3546764"/>
              <a:gd name="connsiteY5" fmla="*/ 623454 h 2673927"/>
              <a:gd name="connsiteX6" fmla="*/ 2992582 w 3546764"/>
              <a:gd name="connsiteY6" fmla="*/ 1191491 h 2673927"/>
              <a:gd name="connsiteX7" fmla="*/ 3546764 w 3546764"/>
              <a:gd name="connsiteY7" fmla="*/ 1787236 h 2673927"/>
              <a:gd name="connsiteX8" fmla="*/ 3311237 w 3546764"/>
              <a:gd name="connsiteY8" fmla="*/ 2189018 h 2673927"/>
              <a:gd name="connsiteX9" fmla="*/ 2479964 w 3546764"/>
              <a:gd name="connsiteY9" fmla="*/ 2673927 h 2673927"/>
              <a:gd name="connsiteX10" fmla="*/ 1316182 w 3546764"/>
              <a:gd name="connsiteY10" fmla="*/ 2563091 h 2673927"/>
              <a:gd name="connsiteX11" fmla="*/ 69273 w 3546764"/>
              <a:gd name="connsiteY11" fmla="*/ 1565563 h 2673927"/>
              <a:gd name="connsiteX12" fmla="*/ 0 w 3546764"/>
              <a:gd name="connsiteY12" fmla="*/ 1496291 h 2673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546764" h="2673927">
                <a:moveTo>
                  <a:pt x="55418" y="1385454"/>
                </a:moveTo>
                <a:lnTo>
                  <a:pt x="249382" y="914400"/>
                </a:lnTo>
                <a:lnTo>
                  <a:pt x="263237" y="665018"/>
                </a:lnTo>
                <a:lnTo>
                  <a:pt x="969818" y="152400"/>
                </a:lnTo>
                <a:lnTo>
                  <a:pt x="1440873" y="0"/>
                </a:lnTo>
                <a:lnTo>
                  <a:pt x="2396837" y="623454"/>
                </a:lnTo>
                <a:lnTo>
                  <a:pt x="2992582" y="1191491"/>
                </a:lnTo>
                <a:lnTo>
                  <a:pt x="3546764" y="1787236"/>
                </a:lnTo>
                <a:lnTo>
                  <a:pt x="3311237" y="2189018"/>
                </a:lnTo>
                <a:lnTo>
                  <a:pt x="2479964" y="2673927"/>
                </a:lnTo>
                <a:lnTo>
                  <a:pt x="1316182" y="2563091"/>
                </a:lnTo>
                <a:lnTo>
                  <a:pt x="69273" y="1565563"/>
                </a:lnTo>
                <a:lnTo>
                  <a:pt x="0" y="1496291"/>
                </a:lnTo>
              </a:path>
            </a:pathLst>
          </a:custGeom>
          <a:solidFill>
            <a:srgbClr val="00B050">
              <a:alpha val="25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Freeform 8"/>
          <p:cNvSpPr/>
          <p:nvPr/>
        </p:nvSpPr>
        <p:spPr>
          <a:xfrm>
            <a:off x="2410691" y="2189018"/>
            <a:ext cx="3435927" cy="2757055"/>
          </a:xfrm>
          <a:custGeom>
            <a:avLst/>
            <a:gdLst>
              <a:gd name="connsiteX0" fmla="*/ 0 w 3435927"/>
              <a:gd name="connsiteY0" fmla="*/ 969818 h 2757055"/>
              <a:gd name="connsiteX1" fmla="*/ 2313709 w 3435927"/>
              <a:gd name="connsiteY1" fmla="*/ 2757055 h 2757055"/>
              <a:gd name="connsiteX2" fmla="*/ 3435927 w 3435927"/>
              <a:gd name="connsiteY2" fmla="*/ 2008909 h 2757055"/>
              <a:gd name="connsiteX3" fmla="*/ 2147454 w 3435927"/>
              <a:gd name="connsiteY3" fmla="*/ 471055 h 2757055"/>
              <a:gd name="connsiteX4" fmla="*/ 1357745 w 3435927"/>
              <a:gd name="connsiteY4" fmla="*/ 0 h 2757055"/>
              <a:gd name="connsiteX5" fmla="*/ 110836 w 3435927"/>
              <a:gd name="connsiteY5" fmla="*/ 775855 h 27570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35927" h="2757055">
                <a:moveTo>
                  <a:pt x="0" y="969818"/>
                </a:moveTo>
                <a:lnTo>
                  <a:pt x="2313709" y="2757055"/>
                </a:lnTo>
                <a:lnTo>
                  <a:pt x="3435927" y="2008909"/>
                </a:lnTo>
                <a:lnTo>
                  <a:pt x="2147454" y="471055"/>
                </a:lnTo>
                <a:lnTo>
                  <a:pt x="1357745" y="0"/>
                </a:lnTo>
                <a:lnTo>
                  <a:pt x="110836" y="775855"/>
                </a:lnTo>
              </a:path>
            </a:pathLst>
          </a:custGeom>
          <a:solidFill>
            <a:schemeClr val="bg2">
              <a:alpha val="31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p:cNvSpPr txBox="1"/>
          <p:nvPr/>
        </p:nvSpPr>
        <p:spPr>
          <a:xfrm>
            <a:off x="4644008" y="1301859"/>
            <a:ext cx="4320480" cy="1200329"/>
          </a:xfrm>
          <a:prstGeom prst="rect">
            <a:avLst/>
          </a:prstGeom>
          <a:noFill/>
        </p:spPr>
        <p:txBody>
          <a:bodyPr wrap="square" rtlCol="0">
            <a:spAutoFit/>
          </a:bodyPr>
          <a:lstStyle/>
          <a:p>
            <a:pPr algn="r"/>
            <a:r>
              <a:rPr lang="en-GB" sz="2400" dirty="0" smtClean="0">
                <a:solidFill>
                  <a:srgbClr val="002060"/>
                </a:solidFill>
              </a:rPr>
              <a:t>From the hilltop site to the plain, </a:t>
            </a:r>
            <a:br>
              <a:rPr lang="en-GB" sz="2400" dirty="0" smtClean="0">
                <a:solidFill>
                  <a:srgbClr val="002060"/>
                </a:solidFill>
              </a:rPr>
            </a:br>
            <a:r>
              <a:rPr lang="en-GB" sz="2400" dirty="0" smtClean="0">
                <a:solidFill>
                  <a:srgbClr val="002060"/>
                </a:solidFill>
              </a:rPr>
              <a:t>to the river valley</a:t>
            </a:r>
          </a:p>
          <a:p>
            <a:pPr algn="r"/>
            <a:r>
              <a:rPr lang="en-GB" sz="2400" dirty="0" smtClean="0">
                <a:solidFill>
                  <a:srgbClr val="002060"/>
                </a:solidFill>
              </a:rPr>
              <a:t>on Watling Street</a:t>
            </a:r>
            <a:endParaRPr lang="en-GB" sz="2400" dirty="0">
              <a:solidFill>
                <a:srgbClr val="002060"/>
              </a:solidFill>
            </a:endParaRPr>
          </a:p>
        </p:txBody>
      </p:sp>
      <p:sp>
        <p:nvSpPr>
          <p:cNvPr id="11" name="Freeform 10"/>
          <p:cNvSpPr/>
          <p:nvPr/>
        </p:nvSpPr>
        <p:spPr>
          <a:xfrm>
            <a:off x="3297382" y="872836"/>
            <a:ext cx="3671454" cy="4502728"/>
          </a:xfrm>
          <a:custGeom>
            <a:avLst/>
            <a:gdLst>
              <a:gd name="connsiteX0" fmla="*/ 0 w 3671454"/>
              <a:gd name="connsiteY0" fmla="*/ 0 h 4502728"/>
              <a:gd name="connsiteX1" fmla="*/ 13854 w 3671454"/>
              <a:gd name="connsiteY1" fmla="*/ 166255 h 4502728"/>
              <a:gd name="connsiteX2" fmla="*/ 27709 w 3671454"/>
              <a:gd name="connsiteY2" fmla="*/ 207819 h 4502728"/>
              <a:gd name="connsiteX3" fmla="*/ 69273 w 3671454"/>
              <a:gd name="connsiteY3" fmla="*/ 249382 h 4502728"/>
              <a:gd name="connsiteX4" fmla="*/ 96982 w 3671454"/>
              <a:gd name="connsiteY4" fmla="*/ 332509 h 4502728"/>
              <a:gd name="connsiteX5" fmla="*/ 152400 w 3671454"/>
              <a:gd name="connsiteY5" fmla="*/ 401782 h 4502728"/>
              <a:gd name="connsiteX6" fmla="*/ 193963 w 3671454"/>
              <a:gd name="connsiteY6" fmla="*/ 609600 h 4502728"/>
              <a:gd name="connsiteX7" fmla="*/ 207818 w 3671454"/>
              <a:gd name="connsiteY7" fmla="*/ 872837 h 4502728"/>
              <a:gd name="connsiteX8" fmla="*/ 235527 w 3671454"/>
              <a:gd name="connsiteY8" fmla="*/ 914400 h 4502728"/>
              <a:gd name="connsiteX9" fmla="*/ 360218 w 3671454"/>
              <a:gd name="connsiteY9" fmla="*/ 983673 h 4502728"/>
              <a:gd name="connsiteX10" fmla="*/ 429491 w 3671454"/>
              <a:gd name="connsiteY10" fmla="*/ 1052946 h 4502728"/>
              <a:gd name="connsiteX11" fmla="*/ 457200 w 3671454"/>
              <a:gd name="connsiteY11" fmla="*/ 1094509 h 4502728"/>
              <a:gd name="connsiteX12" fmla="*/ 568036 w 3671454"/>
              <a:gd name="connsiteY12" fmla="*/ 1177637 h 4502728"/>
              <a:gd name="connsiteX13" fmla="*/ 637309 w 3671454"/>
              <a:gd name="connsiteY13" fmla="*/ 1260764 h 4502728"/>
              <a:gd name="connsiteX14" fmla="*/ 762000 w 3671454"/>
              <a:gd name="connsiteY14" fmla="*/ 1343891 h 4502728"/>
              <a:gd name="connsiteX15" fmla="*/ 803563 w 3671454"/>
              <a:gd name="connsiteY15" fmla="*/ 1371600 h 4502728"/>
              <a:gd name="connsiteX16" fmla="*/ 831273 w 3671454"/>
              <a:gd name="connsiteY16" fmla="*/ 1399309 h 4502728"/>
              <a:gd name="connsiteX17" fmla="*/ 886691 w 3671454"/>
              <a:gd name="connsiteY17" fmla="*/ 1413164 h 4502728"/>
              <a:gd name="connsiteX18" fmla="*/ 969818 w 3671454"/>
              <a:gd name="connsiteY18" fmla="*/ 1440873 h 4502728"/>
              <a:gd name="connsiteX19" fmla="*/ 1011382 w 3671454"/>
              <a:gd name="connsiteY19" fmla="*/ 1468582 h 4502728"/>
              <a:gd name="connsiteX20" fmla="*/ 1136073 w 3671454"/>
              <a:gd name="connsiteY20" fmla="*/ 1537855 h 4502728"/>
              <a:gd name="connsiteX21" fmla="*/ 1177636 w 3671454"/>
              <a:gd name="connsiteY21" fmla="*/ 1579419 h 4502728"/>
              <a:gd name="connsiteX22" fmla="*/ 1205345 w 3671454"/>
              <a:gd name="connsiteY22" fmla="*/ 1620982 h 4502728"/>
              <a:gd name="connsiteX23" fmla="*/ 1246909 w 3671454"/>
              <a:gd name="connsiteY23" fmla="*/ 1648691 h 4502728"/>
              <a:gd name="connsiteX24" fmla="*/ 1274618 w 3671454"/>
              <a:gd name="connsiteY24" fmla="*/ 1690255 h 4502728"/>
              <a:gd name="connsiteX25" fmla="*/ 1343891 w 3671454"/>
              <a:gd name="connsiteY25" fmla="*/ 1731819 h 4502728"/>
              <a:gd name="connsiteX26" fmla="*/ 1440873 w 3671454"/>
              <a:gd name="connsiteY26" fmla="*/ 1842655 h 4502728"/>
              <a:gd name="connsiteX27" fmla="*/ 1524000 w 3671454"/>
              <a:gd name="connsiteY27" fmla="*/ 1870364 h 4502728"/>
              <a:gd name="connsiteX28" fmla="*/ 1607127 w 3671454"/>
              <a:gd name="connsiteY28" fmla="*/ 1911928 h 4502728"/>
              <a:gd name="connsiteX29" fmla="*/ 1690254 w 3671454"/>
              <a:gd name="connsiteY29" fmla="*/ 1953491 h 4502728"/>
              <a:gd name="connsiteX30" fmla="*/ 1759527 w 3671454"/>
              <a:gd name="connsiteY30" fmla="*/ 2022764 h 4502728"/>
              <a:gd name="connsiteX31" fmla="*/ 1842654 w 3671454"/>
              <a:gd name="connsiteY31" fmla="*/ 2092037 h 4502728"/>
              <a:gd name="connsiteX32" fmla="*/ 1925782 w 3671454"/>
              <a:gd name="connsiteY32" fmla="*/ 2189019 h 4502728"/>
              <a:gd name="connsiteX33" fmla="*/ 1967345 w 3671454"/>
              <a:gd name="connsiteY33" fmla="*/ 2202873 h 4502728"/>
              <a:gd name="connsiteX34" fmla="*/ 2050473 w 3671454"/>
              <a:gd name="connsiteY34" fmla="*/ 2258291 h 4502728"/>
              <a:gd name="connsiteX35" fmla="*/ 2133600 w 3671454"/>
              <a:gd name="connsiteY35" fmla="*/ 2507673 h 4502728"/>
              <a:gd name="connsiteX36" fmla="*/ 2161309 w 3671454"/>
              <a:gd name="connsiteY36" fmla="*/ 2590800 h 4502728"/>
              <a:gd name="connsiteX37" fmla="*/ 2189018 w 3671454"/>
              <a:gd name="connsiteY37" fmla="*/ 2632364 h 4502728"/>
              <a:gd name="connsiteX38" fmla="*/ 2216727 w 3671454"/>
              <a:gd name="connsiteY38" fmla="*/ 2743200 h 4502728"/>
              <a:gd name="connsiteX39" fmla="*/ 2244436 w 3671454"/>
              <a:gd name="connsiteY39" fmla="*/ 2826328 h 4502728"/>
              <a:gd name="connsiteX40" fmla="*/ 2327563 w 3671454"/>
              <a:gd name="connsiteY40" fmla="*/ 2909455 h 4502728"/>
              <a:gd name="connsiteX41" fmla="*/ 2341418 w 3671454"/>
              <a:gd name="connsiteY41" fmla="*/ 2951019 h 4502728"/>
              <a:gd name="connsiteX42" fmla="*/ 2369127 w 3671454"/>
              <a:gd name="connsiteY42" fmla="*/ 2992582 h 4502728"/>
              <a:gd name="connsiteX43" fmla="*/ 2396836 w 3671454"/>
              <a:gd name="connsiteY43" fmla="*/ 3075709 h 4502728"/>
              <a:gd name="connsiteX44" fmla="*/ 2410691 w 3671454"/>
              <a:gd name="connsiteY44" fmla="*/ 3117273 h 4502728"/>
              <a:gd name="connsiteX45" fmla="*/ 2452254 w 3671454"/>
              <a:gd name="connsiteY45" fmla="*/ 3311237 h 4502728"/>
              <a:gd name="connsiteX46" fmla="*/ 2452254 w 3671454"/>
              <a:gd name="connsiteY46" fmla="*/ 3311237 h 4502728"/>
              <a:gd name="connsiteX47" fmla="*/ 2479963 w 3671454"/>
              <a:gd name="connsiteY47" fmla="*/ 3422073 h 4502728"/>
              <a:gd name="connsiteX48" fmla="*/ 2507673 w 3671454"/>
              <a:gd name="connsiteY48" fmla="*/ 3449782 h 4502728"/>
              <a:gd name="connsiteX49" fmla="*/ 2563091 w 3671454"/>
              <a:gd name="connsiteY49" fmla="*/ 3532909 h 4502728"/>
              <a:gd name="connsiteX50" fmla="*/ 2576945 w 3671454"/>
              <a:gd name="connsiteY50" fmla="*/ 3588328 h 4502728"/>
              <a:gd name="connsiteX51" fmla="*/ 2618509 w 3671454"/>
              <a:gd name="connsiteY51" fmla="*/ 3713019 h 4502728"/>
              <a:gd name="connsiteX52" fmla="*/ 2646218 w 3671454"/>
              <a:gd name="connsiteY52" fmla="*/ 3796146 h 4502728"/>
              <a:gd name="connsiteX53" fmla="*/ 2729345 w 3671454"/>
              <a:gd name="connsiteY53" fmla="*/ 3837709 h 4502728"/>
              <a:gd name="connsiteX54" fmla="*/ 2840182 w 3671454"/>
              <a:gd name="connsiteY54" fmla="*/ 3934691 h 4502728"/>
              <a:gd name="connsiteX55" fmla="*/ 2881745 w 3671454"/>
              <a:gd name="connsiteY55" fmla="*/ 3948546 h 4502728"/>
              <a:gd name="connsiteX56" fmla="*/ 2964873 w 3671454"/>
              <a:gd name="connsiteY56" fmla="*/ 3934691 h 4502728"/>
              <a:gd name="connsiteX57" fmla="*/ 3048000 w 3671454"/>
              <a:gd name="connsiteY57" fmla="*/ 4017819 h 4502728"/>
              <a:gd name="connsiteX58" fmla="*/ 3131127 w 3671454"/>
              <a:gd name="connsiteY58" fmla="*/ 4045528 h 4502728"/>
              <a:gd name="connsiteX59" fmla="*/ 3172691 w 3671454"/>
              <a:gd name="connsiteY59" fmla="*/ 4073237 h 4502728"/>
              <a:gd name="connsiteX60" fmla="*/ 3297382 w 3671454"/>
              <a:gd name="connsiteY60" fmla="*/ 4114800 h 4502728"/>
              <a:gd name="connsiteX61" fmla="*/ 3338945 w 3671454"/>
              <a:gd name="connsiteY61" fmla="*/ 4128655 h 4502728"/>
              <a:gd name="connsiteX62" fmla="*/ 3380509 w 3671454"/>
              <a:gd name="connsiteY62" fmla="*/ 4142509 h 4502728"/>
              <a:gd name="connsiteX63" fmla="*/ 3477491 w 3671454"/>
              <a:gd name="connsiteY63" fmla="*/ 4253346 h 4502728"/>
              <a:gd name="connsiteX64" fmla="*/ 3588327 w 3671454"/>
              <a:gd name="connsiteY64" fmla="*/ 4336473 h 4502728"/>
              <a:gd name="connsiteX65" fmla="*/ 3629891 w 3671454"/>
              <a:gd name="connsiteY65" fmla="*/ 4419600 h 4502728"/>
              <a:gd name="connsiteX66" fmla="*/ 3643745 w 3671454"/>
              <a:gd name="connsiteY66" fmla="*/ 4461164 h 4502728"/>
              <a:gd name="connsiteX67" fmla="*/ 3671454 w 3671454"/>
              <a:gd name="connsiteY67" fmla="*/ 4502728 h 4502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Lst>
            <a:rect l="l" t="t" r="r" b="b"/>
            <a:pathLst>
              <a:path w="3671454" h="4502728">
                <a:moveTo>
                  <a:pt x="0" y="0"/>
                </a:moveTo>
                <a:cubicBezTo>
                  <a:pt x="4618" y="55418"/>
                  <a:pt x="6504" y="111132"/>
                  <a:pt x="13854" y="166255"/>
                </a:cubicBezTo>
                <a:cubicBezTo>
                  <a:pt x="15784" y="180731"/>
                  <a:pt x="19608" y="195668"/>
                  <a:pt x="27709" y="207819"/>
                </a:cubicBezTo>
                <a:cubicBezTo>
                  <a:pt x="38577" y="224121"/>
                  <a:pt x="55418" y="235528"/>
                  <a:pt x="69273" y="249382"/>
                </a:cubicBezTo>
                <a:cubicBezTo>
                  <a:pt x="78509" y="277091"/>
                  <a:pt x="76329" y="311856"/>
                  <a:pt x="96982" y="332509"/>
                </a:cubicBezTo>
                <a:cubicBezTo>
                  <a:pt x="136465" y="371993"/>
                  <a:pt x="117445" y="349350"/>
                  <a:pt x="152400" y="401782"/>
                </a:cubicBezTo>
                <a:cubicBezTo>
                  <a:pt x="193333" y="524582"/>
                  <a:pt x="176884" y="455880"/>
                  <a:pt x="193963" y="609600"/>
                </a:cubicBezTo>
                <a:cubicBezTo>
                  <a:pt x="198581" y="697346"/>
                  <a:pt x="195946" y="785776"/>
                  <a:pt x="207818" y="872837"/>
                </a:cubicBezTo>
                <a:cubicBezTo>
                  <a:pt x="210068" y="889335"/>
                  <a:pt x="222996" y="903435"/>
                  <a:pt x="235527" y="914400"/>
                </a:cubicBezTo>
                <a:cubicBezTo>
                  <a:pt x="294162" y="965706"/>
                  <a:pt x="303129" y="964644"/>
                  <a:pt x="360218" y="983673"/>
                </a:cubicBezTo>
                <a:cubicBezTo>
                  <a:pt x="434106" y="1094506"/>
                  <a:pt x="337130" y="960586"/>
                  <a:pt x="429491" y="1052946"/>
                </a:cubicBezTo>
                <a:cubicBezTo>
                  <a:pt x="441265" y="1064720"/>
                  <a:pt x="446235" y="1081978"/>
                  <a:pt x="457200" y="1094509"/>
                </a:cubicBezTo>
                <a:cubicBezTo>
                  <a:pt x="522753" y="1169426"/>
                  <a:pt x="501775" y="1155549"/>
                  <a:pt x="568036" y="1177637"/>
                </a:cubicBezTo>
                <a:cubicBezTo>
                  <a:pt x="592666" y="1214582"/>
                  <a:pt x="600383" y="1232044"/>
                  <a:pt x="637309" y="1260764"/>
                </a:cubicBezTo>
                <a:cubicBezTo>
                  <a:pt x="637319" y="1260772"/>
                  <a:pt x="741213" y="1330033"/>
                  <a:pt x="762000" y="1343891"/>
                </a:cubicBezTo>
                <a:cubicBezTo>
                  <a:pt x="775854" y="1353127"/>
                  <a:pt x="791789" y="1359826"/>
                  <a:pt x="803563" y="1371600"/>
                </a:cubicBezTo>
                <a:cubicBezTo>
                  <a:pt x="812800" y="1380836"/>
                  <a:pt x="819590" y="1393467"/>
                  <a:pt x="831273" y="1399309"/>
                </a:cubicBezTo>
                <a:cubicBezTo>
                  <a:pt x="848304" y="1407824"/>
                  <a:pt x="868453" y="1407692"/>
                  <a:pt x="886691" y="1413164"/>
                </a:cubicBezTo>
                <a:cubicBezTo>
                  <a:pt x="914667" y="1421557"/>
                  <a:pt x="969818" y="1440873"/>
                  <a:pt x="969818" y="1440873"/>
                </a:cubicBezTo>
                <a:cubicBezTo>
                  <a:pt x="983673" y="1450109"/>
                  <a:pt x="996489" y="1461135"/>
                  <a:pt x="1011382" y="1468582"/>
                </a:cubicBezTo>
                <a:cubicBezTo>
                  <a:pt x="1081065" y="1503424"/>
                  <a:pt x="1048714" y="1450494"/>
                  <a:pt x="1136073" y="1537855"/>
                </a:cubicBezTo>
                <a:cubicBezTo>
                  <a:pt x="1149927" y="1551710"/>
                  <a:pt x="1165093" y="1564367"/>
                  <a:pt x="1177636" y="1579419"/>
                </a:cubicBezTo>
                <a:cubicBezTo>
                  <a:pt x="1188296" y="1592211"/>
                  <a:pt x="1193571" y="1609208"/>
                  <a:pt x="1205345" y="1620982"/>
                </a:cubicBezTo>
                <a:cubicBezTo>
                  <a:pt x="1217119" y="1632756"/>
                  <a:pt x="1233054" y="1639455"/>
                  <a:pt x="1246909" y="1648691"/>
                </a:cubicBezTo>
                <a:cubicBezTo>
                  <a:pt x="1256145" y="1662546"/>
                  <a:pt x="1261616" y="1679853"/>
                  <a:pt x="1274618" y="1690255"/>
                </a:cubicBezTo>
                <a:cubicBezTo>
                  <a:pt x="1360907" y="1759285"/>
                  <a:pt x="1276936" y="1648125"/>
                  <a:pt x="1343891" y="1731819"/>
                </a:cubicBezTo>
                <a:cubicBezTo>
                  <a:pt x="1372155" y="1767150"/>
                  <a:pt x="1394262" y="1827118"/>
                  <a:pt x="1440873" y="1842655"/>
                </a:cubicBezTo>
                <a:cubicBezTo>
                  <a:pt x="1468582" y="1851891"/>
                  <a:pt x="1499698" y="1854162"/>
                  <a:pt x="1524000" y="1870364"/>
                </a:cubicBezTo>
                <a:cubicBezTo>
                  <a:pt x="1643107" y="1949770"/>
                  <a:pt x="1492412" y="1854570"/>
                  <a:pt x="1607127" y="1911928"/>
                </a:cubicBezTo>
                <a:cubicBezTo>
                  <a:pt x="1714552" y="1965640"/>
                  <a:pt x="1585789" y="1918670"/>
                  <a:pt x="1690254" y="1953491"/>
                </a:cubicBezTo>
                <a:cubicBezTo>
                  <a:pt x="1801091" y="2027382"/>
                  <a:pt x="1667163" y="1930400"/>
                  <a:pt x="1759527" y="2022764"/>
                </a:cubicBezTo>
                <a:cubicBezTo>
                  <a:pt x="1868513" y="2131750"/>
                  <a:pt x="1729165" y="1955849"/>
                  <a:pt x="1842654" y="2092037"/>
                </a:cubicBezTo>
                <a:cubicBezTo>
                  <a:pt x="1866518" y="2120674"/>
                  <a:pt x="1887359" y="2176212"/>
                  <a:pt x="1925782" y="2189019"/>
                </a:cubicBezTo>
                <a:lnTo>
                  <a:pt x="1967345" y="2202873"/>
                </a:lnTo>
                <a:cubicBezTo>
                  <a:pt x="1995054" y="2221346"/>
                  <a:pt x="2039942" y="2226698"/>
                  <a:pt x="2050473" y="2258291"/>
                </a:cubicBezTo>
                <a:lnTo>
                  <a:pt x="2133600" y="2507673"/>
                </a:lnTo>
                <a:cubicBezTo>
                  <a:pt x="2133602" y="2507678"/>
                  <a:pt x="2161305" y="2590795"/>
                  <a:pt x="2161309" y="2590800"/>
                </a:cubicBezTo>
                <a:cubicBezTo>
                  <a:pt x="2170545" y="2604655"/>
                  <a:pt x="2181571" y="2617471"/>
                  <a:pt x="2189018" y="2632364"/>
                </a:cubicBezTo>
                <a:cubicBezTo>
                  <a:pt x="2205835" y="2665998"/>
                  <a:pt x="2207240" y="2708415"/>
                  <a:pt x="2216727" y="2743200"/>
                </a:cubicBezTo>
                <a:cubicBezTo>
                  <a:pt x="2224412" y="2771379"/>
                  <a:pt x="2223783" y="2805675"/>
                  <a:pt x="2244436" y="2826328"/>
                </a:cubicBezTo>
                <a:lnTo>
                  <a:pt x="2327563" y="2909455"/>
                </a:lnTo>
                <a:cubicBezTo>
                  <a:pt x="2332181" y="2923310"/>
                  <a:pt x="2334887" y="2937957"/>
                  <a:pt x="2341418" y="2951019"/>
                </a:cubicBezTo>
                <a:cubicBezTo>
                  <a:pt x="2348865" y="2965912"/>
                  <a:pt x="2362364" y="2977366"/>
                  <a:pt x="2369127" y="2992582"/>
                </a:cubicBezTo>
                <a:cubicBezTo>
                  <a:pt x="2380989" y="3019272"/>
                  <a:pt x="2387600" y="3048000"/>
                  <a:pt x="2396836" y="3075709"/>
                </a:cubicBezTo>
                <a:lnTo>
                  <a:pt x="2410691" y="3117273"/>
                </a:lnTo>
                <a:cubicBezTo>
                  <a:pt x="2428168" y="3257092"/>
                  <a:pt x="2412771" y="3192787"/>
                  <a:pt x="2452254" y="3311237"/>
                </a:cubicBezTo>
                <a:lnTo>
                  <a:pt x="2452254" y="3311237"/>
                </a:lnTo>
                <a:cubicBezTo>
                  <a:pt x="2455233" y="3326130"/>
                  <a:pt x="2467184" y="3400775"/>
                  <a:pt x="2479963" y="3422073"/>
                </a:cubicBezTo>
                <a:cubicBezTo>
                  <a:pt x="2486684" y="3433274"/>
                  <a:pt x="2499836" y="3439332"/>
                  <a:pt x="2507673" y="3449782"/>
                </a:cubicBezTo>
                <a:cubicBezTo>
                  <a:pt x="2527654" y="3476424"/>
                  <a:pt x="2563091" y="3532909"/>
                  <a:pt x="2563091" y="3532909"/>
                </a:cubicBezTo>
                <a:cubicBezTo>
                  <a:pt x="2567709" y="3551382"/>
                  <a:pt x="2571474" y="3570090"/>
                  <a:pt x="2576945" y="3588328"/>
                </a:cubicBezTo>
                <a:cubicBezTo>
                  <a:pt x="2576955" y="3588361"/>
                  <a:pt x="2611576" y="3692221"/>
                  <a:pt x="2618509" y="3713019"/>
                </a:cubicBezTo>
                <a:cubicBezTo>
                  <a:pt x="2618510" y="3713021"/>
                  <a:pt x="2646217" y="3796145"/>
                  <a:pt x="2646218" y="3796146"/>
                </a:cubicBezTo>
                <a:cubicBezTo>
                  <a:pt x="2699933" y="3831956"/>
                  <a:pt x="2671985" y="3818590"/>
                  <a:pt x="2729345" y="3837709"/>
                </a:cubicBezTo>
                <a:cubicBezTo>
                  <a:pt x="2765462" y="3873826"/>
                  <a:pt x="2794357" y="3911778"/>
                  <a:pt x="2840182" y="3934691"/>
                </a:cubicBezTo>
                <a:cubicBezTo>
                  <a:pt x="2853244" y="3941222"/>
                  <a:pt x="2867891" y="3943928"/>
                  <a:pt x="2881745" y="3948546"/>
                </a:cubicBezTo>
                <a:cubicBezTo>
                  <a:pt x="2909454" y="3943928"/>
                  <a:pt x="2938942" y="3923887"/>
                  <a:pt x="2964873" y="3934691"/>
                </a:cubicBezTo>
                <a:cubicBezTo>
                  <a:pt x="3001045" y="3949763"/>
                  <a:pt x="3010824" y="4005427"/>
                  <a:pt x="3048000" y="4017819"/>
                </a:cubicBezTo>
                <a:cubicBezTo>
                  <a:pt x="3075709" y="4027055"/>
                  <a:pt x="3106825" y="4029327"/>
                  <a:pt x="3131127" y="4045528"/>
                </a:cubicBezTo>
                <a:cubicBezTo>
                  <a:pt x="3144982" y="4054764"/>
                  <a:pt x="3157475" y="4066474"/>
                  <a:pt x="3172691" y="4073237"/>
                </a:cubicBezTo>
                <a:cubicBezTo>
                  <a:pt x="3172711" y="4073246"/>
                  <a:pt x="3276590" y="4107869"/>
                  <a:pt x="3297382" y="4114800"/>
                </a:cubicBezTo>
                <a:lnTo>
                  <a:pt x="3338945" y="4128655"/>
                </a:lnTo>
                <a:lnTo>
                  <a:pt x="3380509" y="4142509"/>
                </a:lnTo>
                <a:cubicBezTo>
                  <a:pt x="3491347" y="4308768"/>
                  <a:pt x="3385126" y="4172526"/>
                  <a:pt x="3477491" y="4253346"/>
                </a:cubicBezTo>
                <a:cubicBezTo>
                  <a:pt x="3575459" y="4339069"/>
                  <a:pt x="3507568" y="4309555"/>
                  <a:pt x="3588327" y="4336473"/>
                </a:cubicBezTo>
                <a:cubicBezTo>
                  <a:pt x="3623154" y="4440953"/>
                  <a:pt x="3576173" y="4312162"/>
                  <a:pt x="3629891" y="4419600"/>
                </a:cubicBezTo>
                <a:cubicBezTo>
                  <a:pt x="3636422" y="4432662"/>
                  <a:pt x="3637214" y="4448102"/>
                  <a:pt x="3643745" y="4461164"/>
                </a:cubicBezTo>
                <a:cubicBezTo>
                  <a:pt x="3651191" y="4476057"/>
                  <a:pt x="3671454" y="4502728"/>
                  <a:pt x="3671454" y="4502728"/>
                </a:cubicBezTo>
              </a:path>
            </a:pathLst>
          </a:custGeom>
          <a:noFill/>
          <a:ln w="95250">
            <a:solidFill>
              <a:schemeClr val="tx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2" descr="http://www.venividiverulamium.org.uk/images/MAPS/Verulamium.jpg"/>
          <p:cNvPicPr>
            <a:picLocks noChangeAspect="1" noChangeArrowheads="1"/>
          </p:cNvPicPr>
          <p:nvPr/>
        </p:nvPicPr>
        <p:blipFill rotWithShape="1">
          <a:blip r:embed="rId3" cstate="print">
            <a:extLst>
              <a:ext uri="{28A0092B-C50C-407E-A947-70E740481C1C}">
                <a14:useLocalDpi xmlns="" xmlns:a14="http://schemas.microsoft.com/office/drawing/2010/main" val="0"/>
              </a:ext>
            </a:extLst>
          </a:blip>
          <a:srcRect l="1712" t="3957" r="-1" b="2963"/>
          <a:stretch/>
        </p:blipFill>
        <p:spPr bwMode="auto">
          <a:xfrm rot="21036277">
            <a:off x="636578" y="988699"/>
            <a:ext cx="7068141" cy="5074623"/>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 xmlns:p14="http://schemas.microsoft.com/office/powerpoint/2010/main" val="281872453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32"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out)">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2"/>
          <p:cNvSpPr>
            <a:spLocks noGrp="1"/>
          </p:cNvSpPr>
          <p:nvPr>
            <p:ph type="title"/>
          </p:nvPr>
        </p:nvSpPr>
        <p:spPr>
          <a:xfrm>
            <a:off x="914400" y="44624"/>
            <a:ext cx="7772400" cy="914400"/>
          </a:xfrm>
        </p:spPr>
        <p:txBody>
          <a:bodyPr/>
          <a:lstStyle/>
          <a:p>
            <a:r>
              <a:rPr lang="en-GB" dirty="0" smtClean="0"/>
              <a:t>urbanisation: Verulamium</a:t>
            </a:r>
            <a:endParaRPr lang="en-GB" dirty="0"/>
          </a:p>
        </p:txBody>
      </p:sp>
      <p:sp>
        <p:nvSpPr>
          <p:cNvPr id="7" name="Freeform 6"/>
          <p:cNvSpPr/>
          <p:nvPr/>
        </p:nvSpPr>
        <p:spPr>
          <a:xfrm>
            <a:off x="969818" y="3699164"/>
            <a:ext cx="3546764" cy="2673927"/>
          </a:xfrm>
          <a:custGeom>
            <a:avLst/>
            <a:gdLst>
              <a:gd name="connsiteX0" fmla="*/ 55418 w 3546764"/>
              <a:gd name="connsiteY0" fmla="*/ 1385454 h 2673927"/>
              <a:gd name="connsiteX1" fmla="*/ 249382 w 3546764"/>
              <a:gd name="connsiteY1" fmla="*/ 914400 h 2673927"/>
              <a:gd name="connsiteX2" fmla="*/ 263237 w 3546764"/>
              <a:gd name="connsiteY2" fmla="*/ 665018 h 2673927"/>
              <a:gd name="connsiteX3" fmla="*/ 969818 w 3546764"/>
              <a:gd name="connsiteY3" fmla="*/ 152400 h 2673927"/>
              <a:gd name="connsiteX4" fmla="*/ 1440873 w 3546764"/>
              <a:gd name="connsiteY4" fmla="*/ 0 h 2673927"/>
              <a:gd name="connsiteX5" fmla="*/ 2396837 w 3546764"/>
              <a:gd name="connsiteY5" fmla="*/ 623454 h 2673927"/>
              <a:gd name="connsiteX6" fmla="*/ 2992582 w 3546764"/>
              <a:gd name="connsiteY6" fmla="*/ 1191491 h 2673927"/>
              <a:gd name="connsiteX7" fmla="*/ 3546764 w 3546764"/>
              <a:gd name="connsiteY7" fmla="*/ 1787236 h 2673927"/>
              <a:gd name="connsiteX8" fmla="*/ 3311237 w 3546764"/>
              <a:gd name="connsiteY8" fmla="*/ 2189018 h 2673927"/>
              <a:gd name="connsiteX9" fmla="*/ 2479964 w 3546764"/>
              <a:gd name="connsiteY9" fmla="*/ 2673927 h 2673927"/>
              <a:gd name="connsiteX10" fmla="*/ 1316182 w 3546764"/>
              <a:gd name="connsiteY10" fmla="*/ 2563091 h 2673927"/>
              <a:gd name="connsiteX11" fmla="*/ 69273 w 3546764"/>
              <a:gd name="connsiteY11" fmla="*/ 1565563 h 2673927"/>
              <a:gd name="connsiteX12" fmla="*/ 0 w 3546764"/>
              <a:gd name="connsiteY12" fmla="*/ 1496291 h 2673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546764" h="2673927">
                <a:moveTo>
                  <a:pt x="55418" y="1385454"/>
                </a:moveTo>
                <a:lnTo>
                  <a:pt x="249382" y="914400"/>
                </a:lnTo>
                <a:lnTo>
                  <a:pt x="263237" y="665018"/>
                </a:lnTo>
                <a:lnTo>
                  <a:pt x="969818" y="152400"/>
                </a:lnTo>
                <a:lnTo>
                  <a:pt x="1440873" y="0"/>
                </a:lnTo>
                <a:lnTo>
                  <a:pt x="2396837" y="623454"/>
                </a:lnTo>
                <a:lnTo>
                  <a:pt x="2992582" y="1191491"/>
                </a:lnTo>
                <a:lnTo>
                  <a:pt x="3546764" y="1787236"/>
                </a:lnTo>
                <a:lnTo>
                  <a:pt x="3311237" y="2189018"/>
                </a:lnTo>
                <a:lnTo>
                  <a:pt x="2479964" y="2673927"/>
                </a:lnTo>
                <a:lnTo>
                  <a:pt x="1316182" y="2563091"/>
                </a:lnTo>
                <a:lnTo>
                  <a:pt x="69273" y="1565563"/>
                </a:lnTo>
                <a:lnTo>
                  <a:pt x="0" y="1496291"/>
                </a:lnTo>
              </a:path>
            </a:pathLst>
          </a:custGeom>
          <a:solidFill>
            <a:srgbClr val="00B050">
              <a:alpha val="25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Freeform 7"/>
          <p:cNvSpPr/>
          <p:nvPr/>
        </p:nvSpPr>
        <p:spPr>
          <a:xfrm>
            <a:off x="2410691" y="2189018"/>
            <a:ext cx="3435927" cy="2757055"/>
          </a:xfrm>
          <a:custGeom>
            <a:avLst/>
            <a:gdLst>
              <a:gd name="connsiteX0" fmla="*/ 0 w 3435927"/>
              <a:gd name="connsiteY0" fmla="*/ 969818 h 2757055"/>
              <a:gd name="connsiteX1" fmla="*/ 2313709 w 3435927"/>
              <a:gd name="connsiteY1" fmla="*/ 2757055 h 2757055"/>
              <a:gd name="connsiteX2" fmla="*/ 3435927 w 3435927"/>
              <a:gd name="connsiteY2" fmla="*/ 2008909 h 2757055"/>
              <a:gd name="connsiteX3" fmla="*/ 2147454 w 3435927"/>
              <a:gd name="connsiteY3" fmla="*/ 471055 h 2757055"/>
              <a:gd name="connsiteX4" fmla="*/ 1357745 w 3435927"/>
              <a:gd name="connsiteY4" fmla="*/ 0 h 2757055"/>
              <a:gd name="connsiteX5" fmla="*/ 110836 w 3435927"/>
              <a:gd name="connsiteY5" fmla="*/ 775855 h 27570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35927" h="2757055">
                <a:moveTo>
                  <a:pt x="0" y="969818"/>
                </a:moveTo>
                <a:lnTo>
                  <a:pt x="2313709" y="2757055"/>
                </a:lnTo>
                <a:lnTo>
                  <a:pt x="3435927" y="2008909"/>
                </a:lnTo>
                <a:lnTo>
                  <a:pt x="2147454" y="471055"/>
                </a:lnTo>
                <a:lnTo>
                  <a:pt x="1357745" y="0"/>
                </a:lnTo>
                <a:lnTo>
                  <a:pt x="110836" y="775855"/>
                </a:lnTo>
              </a:path>
            </a:pathLst>
          </a:custGeom>
          <a:solidFill>
            <a:schemeClr val="bg2">
              <a:alpha val="31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Freeform 9"/>
          <p:cNvSpPr/>
          <p:nvPr/>
        </p:nvSpPr>
        <p:spPr>
          <a:xfrm>
            <a:off x="3297382" y="872836"/>
            <a:ext cx="3671454" cy="4502728"/>
          </a:xfrm>
          <a:custGeom>
            <a:avLst/>
            <a:gdLst>
              <a:gd name="connsiteX0" fmla="*/ 0 w 3671454"/>
              <a:gd name="connsiteY0" fmla="*/ 0 h 4502728"/>
              <a:gd name="connsiteX1" fmla="*/ 13854 w 3671454"/>
              <a:gd name="connsiteY1" fmla="*/ 166255 h 4502728"/>
              <a:gd name="connsiteX2" fmla="*/ 27709 w 3671454"/>
              <a:gd name="connsiteY2" fmla="*/ 207819 h 4502728"/>
              <a:gd name="connsiteX3" fmla="*/ 69273 w 3671454"/>
              <a:gd name="connsiteY3" fmla="*/ 249382 h 4502728"/>
              <a:gd name="connsiteX4" fmla="*/ 96982 w 3671454"/>
              <a:gd name="connsiteY4" fmla="*/ 332509 h 4502728"/>
              <a:gd name="connsiteX5" fmla="*/ 152400 w 3671454"/>
              <a:gd name="connsiteY5" fmla="*/ 401782 h 4502728"/>
              <a:gd name="connsiteX6" fmla="*/ 193963 w 3671454"/>
              <a:gd name="connsiteY6" fmla="*/ 609600 h 4502728"/>
              <a:gd name="connsiteX7" fmla="*/ 207818 w 3671454"/>
              <a:gd name="connsiteY7" fmla="*/ 872837 h 4502728"/>
              <a:gd name="connsiteX8" fmla="*/ 235527 w 3671454"/>
              <a:gd name="connsiteY8" fmla="*/ 914400 h 4502728"/>
              <a:gd name="connsiteX9" fmla="*/ 360218 w 3671454"/>
              <a:gd name="connsiteY9" fmla="*/ 983673 h 4502728"/>
              <a:gd name="connsiteX10" fmla="*/ 429491 w 3671454"/>
              <a:gd name="connsiteY10" fmla="*/ 1052946 h 4502728"/>
              <a:gd name="connsiteX11" fmla="*/ 457200 w 3671454"/>
              <a:gd name="connsiteY11" fmla="*/ 1094509 h 4502728"/>
              <a:gd name="connsiteX12" fmla="*/ 568036 w 3671454"/>
              <a:gd name="connsiteY12" fmla="*/ 1177637 h 4502728"/>
              <a:gd name="connsiteX13" fmla="*/ 637309 w 3671454"/>
              <a:gd name="connsiteY13" fmla="*/ 1260764 h 4502728"/>
              <a:gd name="connsiteX14" fmla="*/ 762000 w 3671454"/>
              <a:gd name="connsiteY14" fmla="*/ 1343891 h 4502728"/>
              <a:gd name="connsiteX15" fmla="*/ 803563 w 3671454"/>
              <a:gd name="connsiteY15" fmla="*/ 1371600 h 4502728"/>
              <a:gd name="connsiteX16" fmla="*/ 831273 w 3671454"/>
              <a:gd name="connsiteY16" fmla="*/ 1399309 h 4502728"/>
              <a:gd name="connsiteX17" fmla="*/ 886691 w 3671454"/>
              <a:gd name="connsiteY17" fmla="*/ 1413164 h 4502728"/>
              <a:gd name="connsiteX18" fmla="*/ 969818 w 3671454"/>
              <a:gd name="connsiteY18" fmla="*/ 1440873 h 4502728"/>
              <a:gd name="connsiteX19" fmla="*/ 1011382 w 3671454"/>
              <a:gd name="connsiteY19" fmla="*/ 1468582 h 4502728"/>
              <a:gd name="connsiteX20" fmla="*/ 1136073 w 3671454"/>
              <a:gd name="connsiteY20" fmla="*/ 1537855 h 4502728"/>
              <a:gd name="connsiteX21" fmla="*/ 1177636 w 3671454"/>
              <a:gd name="connsiteY21" fmla="*/ 1579419 h 4502728"/>
              <a:gd name="connsiteX22" fmla="*/ 1205345 w 3671454"/>
              <a:gd name="connsiteY22" fmla="*/ 1620982 h 4502728"/>
              <a:gd name="connsiteX23" fmla="*/ 1246909 w 3671454"/>
              <a:gd name="connsiteY23" fmla="*/ 1648691 h 4502728"/>
              <a:gd name="connsiteX24" fmla="*/ 1274618 w 3671454"/>
              <a:gd name="connsiteY24" fmla="*/ 1690255 h 4502728"/>
              <a:gd name="connsiteX25" fmla="*/ 1343891 w 3671454"/>
              <a:gd name="connsiteY25" fmla="*/ 1731819 h 4502728"/>
              <a:gd name="connsiteX26" fmla="*/ 1440873 w 3671454"/>
              <a:gd name="connsiteY26" fmla="*/ 1842655 h 4502728"/>
              <a:gd name="connsiteX27" fmla="*/ 1524000 w 3671454"/>
              <a:gd name="connsiteY27" fmla="*/ 1870364 h 4502728"/>
              <a:gd name="connsiteX28" fmla="*/ 1607127 w 3671454"/>
              <a:gd name="connsiteY28" fmla="*/ 1911928 h 4502728"/>
              <a:gd name="connsiteX29" fmla="*/ 1690254 w 3671454"/>
              <a:gd name="connsiteY29" fmla="*/ 1953491 h 4502728"/>
              <a:gd name="connsiteX30" fmla="*/ 1759527 w 3671454"/>
              <a:gd name="connsiteY30" fmla="*/ 2022764 h 4502728"/>
              <a:gd name="connsiteX31" fmla="*/ 1842654 w 3671454"/>
              <a:gd name="connsiteY31" fmla="*/ 2092037 h 4502728"/>
              <a:gd name="connsiteX32" fmla="*/ 1925782 w 3671454"/>
              <a:gd name="connsiteY32" fmla="*/ 2189019 h 4502728"/>
              <a:gd name="connsiteX33" fmla="*/ 1967345 w 3671454"/>
              <a:gd name="connsiteY33" fmla="*/ 2202873 h 4502728"/>
              <a:gd name="connsiteX34" fmla="*/ 2050473 w 3671454"/>
              <a:gd name="connsiteY34" fmla="*/ 2258291 h 4502728"/>
              <a:gd name="connsiteX35" fmla="*/ 2133600 w 3671454"/>
              <a:gd name="connsiteY35" fmla="*/ 2507673 h 4502728"/>
              <a:gd name="connsiteX36" fmla="*/ 2161309 w 3671454"/>
              <a:gd name="connsiteY36" fmla="*/ 2590800 h 4502728"/>
              <a:gd name="connsiteX37" fmla="*/ 2189018 w 3671454"/>
              <a:gd name="connsiteY37" fmla="*/ 2632364 h 4502728"/>
              <a:gd name="connsiteX38" fmla="*/ 2216727 w 3671454"/>
              <a:gd name="connsiteY38" fmla="*/ 2743200 h 4502728"/>
              <a:gd name="connsiteX39" fmla="*/ 2244436 w 3671454"/>
              <a:gd name="connsiteY39" fmla="*/ 2826328 h 4502728"/>
              <a:gd name="connsiteX40" fmla="*/ 2327563 w 3671454"/>
              <a:gd name="connsiteY40" fmla="*/ 2909455 h 4502728"/>
              <a:gd name="connsiteX41" fmla="*/ 2341418 w 3671454"/>
              <a:gd name="connsiteY41" fmla="*/ 2951019 h 4502728"/>
              <a:gd name="connsiteX42" fmla="*/ 2369127 w 3671454"/>
              <a:gd name="connsiteY42" fmla="*/ 2992582 h 4502728"/>
              <a:gd name="connsiteX43" fmla="*/ 2396836 w 3671454"/>
              <a:gd name="connsiteY43" fmla="*/ 3075709 h 4502728"/>
              <a:gd name="connsiteX44" fmla="*/ 2410691 w 3671454"/>
              <a:gd name="connsiteY44" fmla="*/ 3117273 h 4502728"/>
              <a:gd name="connsiteX45" fmla="*/ 2452254 w 3671454"/>
              <a:gd name="connsiteY45" fmla="*/ 3311237 h 4502728"/>
              <a:gd name="connsiteX46" fmla="*/ 2452254 w 3671454"/>
              <a:gd name="connsiteY46" fmla="*/ 3311237 h 4502728"/>
              <a:gd name="connsiteX47" fmla="*/ 2479963 w 3671454"/>
              <a:gd name="connsiteY47" fmla="*/ 3422073 h 4502728"/>
              <a:gd name="connsiteX48" fmla="*/ 2507673 w 3671454"/>
              <a:gd name="connsiteY48" fmla="*/ 3449782 h 4502728"/>
              <a:gd name="connsiteX49" fmla="*/ 2563091 w 3671454"/>
              <a:gd name="connsiteY49" fmla="*/ 3532909 h 4502728"/>
              <a:gd name="connsiteX50" fmla="*/ 2576945 w 3671454"/>
              <a:gd name="connsiteY50" fmla="*/ 3588328 h 4502728"/>
              <a:gd name="connsiteX51" fmla="*/ 2618509 w 3671454"/>
              <a:gd name="connsiteY51" fmla="*/ 3713019 h 4502728"/>
              <a:gd name="connsiteX52" fmla="*/ 2646218 w 3671454"/>
              <a:gd name="connsiteY52" fmla="*/ 3796146 h 4502728"/>
              <a:gd name="connsiteX53" fmla="*/ 2729345 w 3671454"/>
              <a:gd name="connsiteY53" fmla="*/ 3837709 h 4502728"/>
              <a:gd name="connsiteX54" fmla="*/ 2840182 w 3671454"/>
              <a:gd name="connsiteY54" fmla="*/ 3934691 h 4502728"/>
              <a:gd name="connsiteX55" fmla="*/ 2881745 w 3671454"/>
              <a:gd name="connsiteY55" fmla="*/ 3948546 h 4502728"/>
              <a:gd name="connsiteX56" fmla="*/ 2964873 w 3671454"/>
              <a:gd name="connsiteY56" fmla="*/ 3934691 h 4502728"/>
              <a:gd name="connsiteX57" fmla="*/ 3048000 w 3671454"/>
              <a:gd name="connsiteY57" fmla="*/ 4017819 h 4502728"/>
              <a:gd name="connsiteX58" fmla="*/ 3131127 w 3671454"/>
              <a:gd name="connsiteY58" fmla="*/ 4045528 h 4502728"/>
              <a:gd name="connsiteX59" fmla="*/ 3172691 w 3671454"/>
              <a:gd name="connsiteY59" fmla="*/ 4073237 h 4502728"/>
              <a:gd name="connsiteX60" fmla="*/ 3297382 w 3671454"/>
              <a:gd name="connsiteY60" fmla="*/ 4114800 h 4502728"/>
              <a:gd name="connsiteX61" fmla="*/ 3338945 w 3671454"/>
              <a:gd name="connsiteY61" fmla="*/ 4128655 h 4502728"/>
              <a:gd name="connsiteX62" fmla="*/ 3380509 w 3671454"/>
              <a:gd name="connsiteY62" fmla="*/ 4142509 h 4502728"/>
              <a:gd name="connsiteX63" fmla="*/ 3477491 w 3671454"/>
              <a:gd name="connsiteY63" fmla="*/ 4253346 h 4502728"/>
              <a:gd name="connsiteX64" fmla="*/ 3588327 w 3671454"/>
              <a:gd name="connsiteY64" fmla="*/ 4336473 h 4502728"/>
              <a:gd name="connsiteX65" fmla="*/ 3629891 w 3671454"/>
              <a:gd name="connsiteY65" fmla="*/ 4419600 h 4502728"/>
              <a:gd name="connsiteX66" fmla="*/ 3643745 w 3671454"/>
              <a:gd name="connsiteY66" fmla="*/ 4461164 h 4502728"/>
              <a:gd name="connsiteX67" fmla="*/ 3671454 w 3671454"/>
              <a:gd name="connsiteY67" fmla="*/ 4502728 h 4502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Lst>
            <a:rect l="l" t="t" r="r" b="b"/>
            <a:pathLst>
              <a:path w="3671454" h="4502728">
                <a:moveTo>
                  <a:pt x="0" y="0"/>
                </a:moveTo>
                <a:cubicBezTo>
                  <a:pt x="4618" y="55418"/>
                  <a:pt x="6504" y="111132"/>
                  <a:pt x="13854" y="166255"/>
                </a:cubicBezTo>
                <a:cubicBezTo>
                  <a:pt x="15784" y="180731"/>
                  <a:pt x="19608" y="195668"/>
                  <a:pt x="27709" y="207819"/>
                </a:cubicBezTo>
                <a:cubicBezTo>
                  <a:pt x="38577" y="224121"/>
                  <a:pt x="55418" y="235528"/>
                  <a:pt x="69273" y="249382"/>
                </a:cubicBezTo>
                <a:cubicBezTo>
                  <a:pt x="78509" y="277091"/>
                  <a:pt x="76329" y="311856"/>
                  <a:pt x="96982" y="332509"/>
                </a:cubicBezTo>
                <a:cubicBezTo>
                  <a:pt x="136465" y="371993"/>
                  <a:pt x="117445" y="349350"/>
                  <a:pt x="152400" y="401782"/>
                </a:cubicBezTo>
                <a:cubicBezTo>
                  <a:pt x="193333" y="524582"/>
                  <a:pt x="176884" y="455880"/>
                  <a:pt x="193963" y="609600"/>
                </a:cubicBezTo>
                <a:cubicBezTo>
                  <a:pt x="198581" y="697346"/>
                  <a:pt x="195946" y="785776"/>
                  <a:pt x="207818" y="872837"/>
                </a:cubicBezTo>
                <a:cubicBezTo>
                  <a:pt x="210068" y="889335"/>
                  <a:pt x="222996" y="903435"/>
                  <a:pt x="235527" y="914400"/>
                </a:cubicBezTo>
                <a:cubicBezTo>
                  <a:pt x="294162" y="965706"/>
                  <a:pt x="303129" y="964644"/>
                  <a:pt x="360218" y="983673"/>
                </a:cubicBezTo>
                <a:cubicBezTo>
                  <a:pt x="434106" y="1094506"/>
                  <a:pt x="337130" y="960586"/>
                  <a:pt x="429491" y="1052946"/>
                </a:cubicBezTo>
                <a:cubicBezTo>
                  <a:pt x="441265" y="1064720"/>
                  <a:pt x="446235" y="1081978"/>
                  <a:pt x="457200" y="1094509"/>
                </a:cubicBezTo>
                <a:cubicBezTo>
                  <a:pt x="522753" y="1169426"/>
                  <a:pt x="501775" y="1155549"/>
                  <a:pt x="568036" y="1177637"/>
                </a:cubicBezTo>
                <a:cubicBezTo>
                  <a:pt x="592666" y="1214582"/>
                  <a:pt x="600383" y="1232044"/>
                  <a:pt x="637309" y="1260764"/>
                </a:cubicBezTo>
                <a:cubicBezTo>
                  <a:pt x="637319" y="1260772"/>
                  <a:pt x="741213" y="1330033"/>
                  <a:pt x="762000" y="1343891"/>
                </a:cubicBezTo>
                <a:cubicBezTo>
                  <a:pt x="775854" y="1353127"/>
                  <a:pt x="791789" y="1359826"/>
                  <a:pt x="803563" y="1371600"/>
                </a:cubicBezTo>
                <a:cubicBezTo>
                  <a:pt x="812800" y="1380836"/>
                  <a:pt x="819590" y="1393467"/>
                  <a:pt x="831273" y="1399309"/>
                </a:cubicBezTo>
                <a:cubicBezTo>
                  <a:pt x="848304" y="1407824"/>
                  <a:pt x="868453" y="1407692"/>
                  <a:pt x="886691" y="1413164"/>
                </a:cubicBezTo>
                <a:cubicBezTo>
                  <a:pt x="914667" y="1421557"/>
                  <a:pt x="969818" y="1440873"/>
                  <a:pt x="969818" y="1440873"/>
                </a:cubicBezTo>
                <a:cubicBezTo>
                  <a:pt x="983673" y="1450109"/>
                  <a:pt x="996489" y="1461135"/>
                  <a:pt x="1011382" y="1468582"/>
                </a:cubicBezTo>
                <a:cubicBezTo>
                  <a:pt x="1081065" y="1503424"/>
                  <a:pt x="1048714" y="1450494"/>
                  <a:pt x="1136073" y="1537855"/>
                </a:cubicBezTo>
                <a:cubicBezTo>
                  <a:pt x="1149927" y="1551710"/>
                  <a:pt x="1165093" y="1564367"/>
                  <a:pt x="1177636" y="1579419"/>
                </a:cubicBezTo>
                <a:cubicBezTo>
                  <a:pt x="1188296" y="1592211"/>
                  <a:pt x="1193571" y="1609208"/>
                  <a:pt x="1205345" y="1620982"/>
                </a:cubicBezTo>
                <a:cubicBezTo>
                  <a:pt x="1217119" y="1632756"/>
                  <a:pt x="1233054" y="1639455"/>
                  <a:pt x="1246909" y="1648691"/>
                </a:cubicBezTo>
                <a:cubicBezTo>
                  <a:pt x="1256145" y="1662546"/>
                  <a:pt x="1261616" y="1679853"/>
                  <a:pt x="1274618" y="1690255"/>
                </a:cubicBezTo>
                <a:cubicBezTo>
                  <a:pt x="1360907" y="1759285"/>
                  <a:pt x="1276936" y="1648125"/>
                  <a:pt x="1343891" y="1731819"/>
                </a:cubicBezTo>
                <a:cubicBezTo>
                  <a:pt x="1372155" y="1767150"/>
                  <a:pt x="1394262" y="1827118"/>
                  <a:pt x="1440873" y="1842655"/>
                </a:cubicBezTo>
                <a:cubicBezTo>
                  <a:pt x="1468582" y="1851891"/>
                  <a:pt x="1499698" y="1854162"/>
                  <a:pt x="1524000" y="1870364"/>
                </a:cubicBezTo>
                <a:cubicBezTo>
                  <a:pt x="1643107" y="1949770"/>
                  <a:pt x="1492412" y="1854570"/>
                  <a:pt x="1607127" y="1911928"/>
                </a:cubicBezTo>
                <a:cubicBezTo>
                  <a:pt x="1714552" y="1965640"/>
                  <a:pt x="1585789" y="1918670"/>
                  <a:pt x="1690254" y="1953491"/>
                </a:cubicBezTo>
                <a:cubicBezTo>
                  <a:pt x="1801091" y="2027382"/>
                  <a:pt x="1667163" y="1930400"/>
                  <a:pt x="1759527" y="2022764"/>
                </a:cubicBezTo>
                <a:cubicBezTo>
                  <a:pt x="1868513" y="2131750"/>
                  <a:pt x="1729165" y="1955849"/>
                  <a:pt x="1842654" y="2092037"/>
                </a:cubicBezTo>
                <a:cubicBezTo>
                  <a:pt x="1866518" y="2120674"/>
                  <a:pt x="1887359" y="2176212"/>
                  <a:pt x="1925782" y="2189019"/>
                </a:cubicBezTo>
                <a:lnTo>
                  <a:pt x="1967345" y="2202873"/>
                </a:lnTo>
                <a:cubicBezTo>
                  <a:pt x="1995054" y="2221346"/>
                  <a:pt x="2039942" y="2226698"/>
                  <a:pt x="2050473" y="2258291"/>
                </a:cubicBezTo>
                <a:lnTo>
                  <a:pt x="2133600" y="2507673"/>
                </a:lnTo>
                <a:cubicBezTo>
                  <a:pt x="2133602" y="2507678"/>
                  <a:pt x="2161305" y="2590795"/>
                  <a:pt x="2161309" y="2590800"/>
                </a:cubicBezTo>
                <a:cubicBezTo>
                  <a:pt x="2170545" y="2604655"/>
                  <a:pt x="2181571" y="2617471"/>
                  <a:pt x="2189018" y="2632364"/>
                </a:cubicBezTo>
                <a:cubicBezTo>
                  <a:pt x="2205835" y="2665998"/>
                  <a:pt x="2207240" y="2708415"/>
                  <a:pt x="2216727" y="2743200"/>
                </a:cubicBezTo>
                <a:cubicBezTo>
                  <a:pt x="2224412" y="2771379"/>
                  <a:pt x="2223783" y="2805675"/>
                  <a:pt x="2244436" y="2826328"/>
                </a:cubicBezTo>
                <a:lnTo>
                  <a:pt x="2327563" y="2909455"/>
                </a:lnTo>
                <a:cubicBezTo>
                  <a:pt x="2332181" y="2923310"/>
                  <a:pt x="2334887" y="2937957"/>
                  <a:pt x="2341418" y="2951019"/>
                </a:cubicBezTo>
                <a:cubicBezTo>
                  <a:pt x="2348865" y="2965912"/>
                  <a:pt x="2362364" y="2977366"/>
                  <a:pt x="2369127" y="2992582"/>
                </a:cubicBezTo>
                <a:cubicBezTo>
                  <a:pt x="2380989" y="3019272"/>
                  <a:pt x="2387600" y="3048000"/>
                  <a:pt x="2396836" y="3075709"/>
                </a:cubicBezTo>
                <a:lnTo>
                  <a:pt x="2410691" y="3117273"/>
                </a:lnTo>
                <a:cubicBezTo>
                  <a:pt x="2428168" y="3257092"/>
                  <a:pt x="2412771" y="3192787"/>
                  <a:pt x="2452254" y="3311237"/>
                </a:cubicBezTo>
                <a:lnTo>
                  <a:pt x="2452254" y="3311237"/>
                </a:lnTo>
                <a:cubicBezTo>
                  <a:pt x="2455233" y="3326130"/>
                  <a:pt x="2467184" y="3400775"/>
                  <a:pt x="2479963" y="3422073"/>
                </a:cubicBezTo>
                <a:cubicBezTo>
                  <a:pt x="2486684" y="3433274"/>
                  <a:pt x="2499836" y="3439332"/>
                  <a:pt x="2507673" y="3449782"/>
                </a:cubicBezTo>
                <a:cubicBezTo>
                  <a:pt x="2527654" y="3476424"/>
                  <a:pt x="2563091" y="3532909"/>
                  <a:pt x="2563091" y="3532909"/>
                </a:cubicBezTo>
                <a:cubicBezTo>
                  <a:pt x="2567709" y="3551382"/>
                  <a:pt x="2571474" y="3570090"/>
                  <a:pt x="2576945" y="3588328"/>
                </a:cubicBezTo>
                <a:cubicBezTo>
                  <a:pt x="2576955" y="3588361"/>
                  <a:pt x="2611576" y="3692221"/>
                  <a:pt x="2618509" y="3713019"/>
                </a:cubicBezTo>
                <a:cubicBezTo>
                  <a:pt x="2618510" y="3713021"/>
                  <a:pt x="2646217" y="3796145"/>
                  <a:pt x="2646218" y="3796146"/>
                </a:cubicBezTo>
                <a:cubicBezTo>
                  <a:pt x="2699933" y="3831956"/>
                  <a:pt x="2671985" y="3818590"/>
                  <a:pt x="2729345" y="3837709"/>
                </a:cubicBezTo>
                <a:cubicBezTo>
                  <a:pt x="2765462" y="3873826"/>
                  <a:pt x="2794357" y="3911778"/>
                  <a:pt x="2840182" y="3934691"/>
                </a:cubicBezTo>
                <a:cubicBezTo>
                  <a:pt x="2853244" y="3941222"/>
                  <a:pt x="2867891" y="3943928"/>
                  <a:pt x="2881745" y="3948546"/>
                </a:cubicBezTo>
                <a:cubicBezTo>
                  <a:pt x="2909454" y="3943928"/>
                  <a:pt x="2938942" y="3923887"/>
                  <a:pt x="2964873" y="3934691"/>
                </a:cubicBezTo>
                <a:cubicBezTo>
                  <a:pt x="3001045" y="3949763"/>
                  <a:pt x="3010824" y="4005427"/>
                  <a:pt x="3048000" y="4017819"/>
                </a:cubicBezTo>
                <a:cubicBezTo>
                  <a:pt x="3075709" y="4027055"/>
                  <a:pt x="3106825" y="4029327"/>
                  <a:pt x="3131127" y="4045528"/>
                </a:cubicBezTo>
                <a:cubicBezTo>
                  <a:pt x="3144982" y="4054764"/>
                  <a:pt x="3157475" y="4066474"/>
                  <a:pt x="3172691" y="4073237"/>
                </a:cubicBezTo>
                <a:cubicBezTo>
                  <a:pt x="3172711" y="4073246"/>
                  <a:pt x="3276590" y="4107869"/>
                  <a:pt x="3297382" y="4114800"/>
                </a:cubicBezTo>
                <a:lnTo>
                  <a:pt x="3338945" y="4128655"/>
                </a:lnTo>
                <a:lnTo>
                  <a:pt x="3380509" y="4142509"/>
                </a:lnTo>
                <a:cubicBezTo>
                  <a:pt x="3491347" y="4308768"/>
                  <a:pt x="3385126" y="4172526"/>
                  <a:pt x="3477491" y="4253346"/>
                </a:cubicBezTo>
                <a:cubicBezTo>
                  <a:pt x="3575459" y="4339069"/>
                  <a:pt x="3507568" y="4309555"/>
                  <a:pt x="3588327" y="4336473"/>
                </a:cubicBezTo>
                <a:cubicBezTo>
                  <a:pt x="3623154" y="4440953"/>
                  <a:pt x="3576173" y="4312162"/>
                  <a:pt x="3629891" y="4419600"/>
                </a:cubicBezTo>
                <a:cubicBezTo>
                  <a:pt x="3636422" y="4432662"/>
                  <a:pt x="3637214" y="4448102"/>
                  <a:pt x="3643745" y="4461164"/>
                </a:cubicBezTo>
                <a:cubicBezTo>
                  <a:pt x="3651191" y="4476057"/>
                  <a:pt x="3671454" y="4502728"/>
                  <a:pt x="3671454" y="4502728"/>
                </a:cubicBezTo>
              </a:path>
            </a:pathLst>
          </a:custGeom>
          <a:noFill/>
          <a:ln w="95250">
            <a:solidFill>
              <a:schemeClr val="tx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2" descr="http://www.venividiverulamium.org.uk/images/MAPS/Verulamium.jpg"/>
          <p:cNvPicPr>
            <a:picLocks noChangeAspect="1" noChangeArrowheads="1"/>
          </p:cNvPicPr>
          <p:nvPr/>
        </p:nvPicPr>
        <p:blipFill rotWithShape="1">
          <a:blip r:embed="rId2" cstate="print">
            <a:extLst>
              <a:ext uri="{28A0092B-C50C-407E-A947-70E740481C1C}">
                <a14:useLocalDpi xmlns="" xmlns:a14="http://schemas.microsoft.com/office/drawing/2010/main" val="0"/>
              </a:ext>
            </a:extLst>
          </a:blip>
          <a:srcRect l="1712" t="3957" r="-1" b="2963"/>
          <a:stretch/>
        </p:blipFill>
        <p:spPr bwMode="auto">
          <a:xfrm rot="21036277">
            <a:off x="636578" y="988699"/>
            <a:ext cx="7068141" cy="5074623"/>
          </a:xfrm>
          <a:prstGeom prst="rect">
            <a:avLst/>
          </a:prstGeom>
          <a:noFill/>
          <a:extLst>
            <a:ext uri="{909E8E84-426E-40DD-AFC4-6F175D3DCCD1}">
              <a14:hiddenFill xmlns="" xmlns:a14="http://schemas.microsoft.com/office/drawing/2010/main">
                <a:solidFill>
                  <a:srgbClr val="FFFFFF"/>
                </a:solidFill>
              </a14:hiddenFill>
            </a:ext>
          </a:extLst>
        </p:spPr>
      </p:pic>
      <p:sp>
        <p:nvSpPr>
          <p:cNvPr id="5" name="Content Placeholder 1"/>
          <p:cNvSpPr>
            <a:spLocks noGrp="1"/>
          </p:cNvSpPr>
          <p:nvPr>
            <p:ph idx="1"/>
          </p:nvPr>
        </p:nvSpPr>
        <p:spPr>
          <a:xfrm>
            <a:off x="25152" y="1628800"/>
            <a:ext cx="3682752" cy="5229200"/>
          </a:xfrm>
          <a:solidFill>
            <a:schemeClr val="bg2">
              <a:alpha val="75000"/>
            </a:schemeClr>
          </a:solidFill>
        </p:spPr>
        <p:txBody>
          <a:bodyPr>
            <a:normAutofit/>
          </a:bodyPr>
          <a:lstStyle/>
          <a:p>
            <a:r>
              <a:rPr lang="en-GB" sz="2400" dirty="0" smtClean="0">
                <a:solidFill>
                  <a:srgbClr val="C00000"/>
                </a:solidFill>
              </a:rPr>
              <a:t>Conquest &amp; urbanisation</a:t>
            </a:r>
          </a:p>
          <a:p>
            <a:r>
              <a:rPr lang="en-GB" sz="2400" dirty="0" smtClean="0">
                <a:solidFill>
                  <a:srgbClr val="C00000"/>
                </a:solidFill>
                <a:sym typeface="Wingdings" panose="05000000000000000000" pitchFamily="2" charset="2"/>
              </a:rPr>
              <a:t> an extreme situation for the local people</a:t>
            </a:r>
          </a:p>
          <a:p>
            <a:r>
              <a:rPr lang="en-GB" sz="2400" dirty="0" smtClean="0">
                <a:solidFill>
                  <a:srgbClr val="C00000"/>
                </a:solidFill>
                <a:sym typeface="Wingdings" panose="05000000000000000000" pitchFamily="2" charset="2"/>
              </a:rPr>
              <a:t>societal stress</a:t>
            </a:r>
          </a:p>
          <a:p>
            <a:r>
              <a:rPr lang="en-GB" sz="2400" dirty="0" smtClean="0">
                <a:solidFill>
                  <a:srgbClr val="C00000"/>
                </a:solidFill>
                <a:sym typeface="Wingdings" panose="05000000000000000000" pitchFamily="2" charset="2"/>
              </a:rPr>
              <a:t>need to consolidate society &amp; culture</a:t>
            </a:r>
          </a:p>
          <a:p>
            <a:r>
              <a:rPr lang="en-GB" sz="2400" dirty="0" smtClean="0">
                <a:solidFill>
                  <a:srgbClr val="C00000"/>
                </a:solidFill>
                <a:sym typeface="Wingdings" panose="05000000000000000000" pitchFamily="2" charset="2"/>
              </a:rPr>
              <a:t>This led to the establishment of a sanctuary at “Folly Lane”, just outside Verulamium</a:t>
            </a:r>
          </a:p>
          <a:p>
            <a:endParaRPr lang="en-GB" sz="2400" dirty="0" smtClean="0">
              <a:solidFill>
                <a:srgbClr val="C00000"/>
              </a:solidFill>
              <a:sym typeface="Wingdings" panose="05000000000000000000" pitchFamily="2" charset="2"/>
            </a:endParaRPr>
          </a:p>
        </p:txBody>
      </p:sp>
      <p:sp>
        <p:nvSpPr>
          <p:cNvPr id="12" name="Oval 11"/>
          <p:cNvSpPr/>
          <p:nvPr/>
        </p:nvSpPr>
        <p:spPr>
          <a:xfrm>
            <a:off x="6464780" y="872836"/>
            <a:ext cx="1008112" cy="792088"/>
          </a:xfrm>
          <a:prstGeom prst="ellipse">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Up Arrow 12"/>
          <p:cNvSpPr/>
          <p:nvPr/>
        </p:nvSpPr>
        <p:spPr>
          <a:xfrm rot="3544219">
            <a:off x="5320619" y="1108898"/>
            <a:ext cx="504056" cy="2160240"/>
          </a:xfrm>
          <a:prstGeom prst="up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 xmlns:p14="http://schemas.microsoft.com/office/powerpoint/2010/main" val="100363837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5">
                                            <p:bg/>
                                          </p:spTgt>
                                        </p:tgtEl>
                                        <p:attrNameLst>
                                          <p:attrName>style.visibility</p:attrName>
                                        </p:attrNameLst>
                                      </p:cBhvr>
                                      <p:to>
                                        <p:strVal val="visible"/>
                                      </p:to>
                                    </p:set>
                                    <p:animEffect transition="in" filter="fade">
                                      <p:cBhvr>
                                        <p:cTn id="7" dur="1000"/>
                                        <p:tgtEl>
                                          <p:spTgt spid="5">
                                            <p:bg/>
                                          </p:spTgt>
                                        </p:tgtEl>
                                      </p:cBhvr>
                                    </p:animEffect>
                                    <p:anim calcmode="lin" valueType="num">
                                      <p:cBhvr>
                                        <p:cTn id="8" dur="1000" fill="hold"/>
                                        <p:tgtEl>
                                          <p:spTgt spid="5">
                                            <p:bg/>
                                          </p:spTgt>
                                        </p:tgtEl>
                                        <p:attrNameLst>
                                          <p:attrName>ppt_x</p:attrName>
                                        </p:attrNameLst>
                                      </p:cBhvr>
                                      <p:tavLst>
                                        <p:tav tm="0">
                                          <p:val>
                                            <p:strVal val="#ppt_x"/>
                                          </p:val>
                                        </p:tav>
                                        <p:tav tm="100000">
                                          <p:val>
                                            <p:strVal val="#ppt_x"/>
                                          </p:val>
                                        </p:tav>
                                      </p:tavLst>
                                    </p:anim>
                                    <p:anim calcmode="lin" valueType="num">
                                      <p:cBhvr>
                                        <p:cTn id="9" dur="1000" fill="hold"/>
                                        <p:tgtEl>
                                          <p:spTgt spid="5">
                                            <p:bg/>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5">
                                            <p:txEl>
                                              <p:pRg st="0" end="0"/>
                                            </p:txEl>
                                          </p:spTgt>
                                        </p:tgtEl>
                                        <p:attrNameLst>
                                          <p:attrName>style.visibility</p:attrName>
                                        </p:attrNameLst>
                                      </p:cBhvr>
                                      <p:to>
                                        <p:strVal val="visible"/>
                                      </p:to>
                                    </p:set>
                                    <p:animEffect transition="in" filter="fade">
                                      <p:cBhvr>
                                        <p:cTn id="13" dur="1000"/>
                                        <p:tgtEl>
                                          <p:spTgt spid="5">
                                            <p:txEl>
                                              <p:pRg st="0" end="0"/>
                                            </p:txEl>
                                          </p:spTgt>
                                        </p:tgtEl>
                                      </p:cBhvr>
                                    </p:animEffect>
                                    <p:anim calcmode="lin" valueType="num">
                                      <p:cBhvr>
                                        <p:cTn id="14"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5">
                                            <p:txEl>
                                              <p:pRg st="1" end="1"/>
                                            </p:txEl>
                                          </p:spTgt>
                                        </p:tgtEl>
                                        <p:attrNameLst>
                                          <p:attrName>style.visibility</p:attrName>
                                        </p:attrNameLst>
                                      </p:cBhvr>
                                      <p:to>
                                        <p:strVal val="visible"/>
                                      </p:to>
                                    </p:set>
                                    <p:animEffect transition="in" filter="fade">
                                      <p:cBhvr>
                                        <p:cTn id="19" dur="1000"/>
                                        <p:tgtEl>
                                          <p:spTgt spid="5">
                                            <p:txEl>
                                              <p:pRg st="1" end="1"/>
                                            </p:txEl>
                                          </p:spTgt>
                                        </p:tgtEl>
                                      </p:cBhvr>
                                    </p:animEffect>
                                    <p:anim calcmode="lin" valueType="num">
                                      <p:cBhvr>
                                        <p:cTn id="20"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grpId="0" nodeType="afterEffect">
                                  <p:stCondLst>
                                    <p:cond delay="0"/>
                                  </p:stCondLst>
                                  <p:childTnLst>
                                    <p:set>
                                      <p:cBhvr>
                                        <p:cTn id="24" dur="1" fill="hold">
                                          <p:stCondLst>
                                            <p:cond delay="0"/>
                                          </p:stCondLst>
                                        </p:cTn>
                                        <p:tgtEl>
                                          <p:spTgt spid="5">
                                            <p:txEl>
                                              <p:pRg st="2" end="2"/>
                                            </p:txEl>
                                          </p:spTgt>
                                        </p:tgtEl>
                                        <p:attrNameLst>
                                          <p:attrName>style.visibility</p:attrName>
                                        </p:attrNameLst>
                                      </p:cBhvr>
                                      <p:to>
                                        <p:strVal val="visible"/>
                                      </p:to>
                                    </p:set>
                                    <p:animEffect transition="in" filter="fade">
                                      <p:cBhvr>
                                        <p:cTn id="25" dur="1000"/>
                                        <p:tgtEl>
                                          <p:spTgt spid="5">
                                            <p:txEl>
                                              <p:pRg st="2" end="2"/>
                                            </p:txEl>
                                          </p:spTgt>
                                        </p:tgtEl>
                                      </p:cBhvr>
                                    </p:animEffect>
                                    <p:anim calcmode="lin" valueType="num">
                                      <p:cBhvr>
                                        <p:cTn id="26"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7"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par>
                          <p:cTn id="28" fill="hold">
                            <p:stCondLst>
                              <p:cond delay="4000"/>
                            </p:stCondLst>
                            <p:childTnLst>
                              <p:par>
                                <p:cTn id="29" presetID="42" presetClass="entr" presetSubtype="0" fill="hold" grpId="0" nodeType="afterEffect">
                                  <p:stCondLst>
                                    <p:cond delay="0"/>
                                  </p:stCondLst>
                                  <p:childTnLst>
                                    <p:set>
                                      <p:cBhvr>
                                        <p:cTn id="30" dur="1" fill="hold">
                                          <p:stCondLst>
                                            <p:cond delay="0"/>
                                          </p:stCondLst>
                                        </p:cTn>
                                        <p:tgtEl>
                                          <p:spTgt spid="5">
                                            <p:txEl>
                                              <p:pRg st="3" end="3"/>
                                            </p:txEl>
                                          </p:spTgt>
                                        </p:tgtEl>
                                        <p:attrNameLst>
                                          <p:attrName>style.visibility</p:attrName>
                                        </p:attrNameLst>
                                      </p:cBhvr>
                                      <p:to>
                                        <p:strVal val="visible"/>
                                      </p:to>
                                    </p:set>
                                    <p:animEffect transition="in" filter="fade">
                                      <p:cBhvr>
                                        <p:cTn id="31" dur="1000"/>
                                        <p:tgtEl>
                                          <p:spTgt spid="5">
                                            <p:txEl>
                                              <p:pRg st="3" end="3"/>
                                            </p:txEl>
                                          </p:spTgt>
                                        </p:tgtEl>
                                      </p:cBhvr>
                                    </p:animEffect>
                                    <p:anim calcmode="lin" valueType="num">
                                      <p:cBhvr>
                                        <p:cTn id="32"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33"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par>
                          <p:cTn id="34" fill="hold">
                            <p:stCondLst>
                              <p:cond delay="5000"/>
                            </p:stCondLst>
                            <p:childTnLst>
                              <p:par>
                                <p:cTn id="35" presetID="42" presetClass="entr" presetSubtype="0" fill="hold" grpId="0" nodeType="afterEffect">
                                  <p:stCondLst>
                                    <p:cond delay="0"/>
                                  </p:stCondLst>
                                  <p:childTnLst>
                                    <p:set>
                                      <p:cBhvr>
                                        <p:cTn id="36" dur="1" fill="hold">
                                          <p:stCondLst>
                                            <p:cond delay="0"/>
                                          </p:stCondLst>
                                        </p:cTn>
                                        <p:tgtEl>
                                          <p:spTgt spid="5">
                                            <p:txEl>
                                              <p:pRg st="4" end="4"/>
                                            </p:txEl>
                                          </p:spTgt>
                                        </p:tgtEl>
                                        <p:attrNameLst>
                                          <p:attrName>style.visibility</p:attrName>
                                        </p:attrNameLst>
                                      </p:cBhvr>
                                      <p:to>
                                        <p:strVal val="visible"/>
                                      </p:to>
                                    </p:set>
                                    <p:animEffect transition="in" filter="fade">
                                      <p:cBhvr>
                                        <p:cTn id="37" dur="1000"/>
                                        <p:tgtEl>
                                          <p:spTgt spid="5">
                                            <p:txEl>
                                              <p:pRg st="4" end="4"/>
                                            </p:txEl>
                                          </p:spTgt>
                                        </p:tgtEl>
                                      </p:cBhvr>
                                    </p:animEffect>
                                    <p:anim calcmode="lin" valueType="num">
                                      <p:cBhvr>
                                        <p:cTn id="38"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39"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par>
                          <p:cTn id="40" fill="hold">
                            <p:stCondLst>
                              <p:cond delay="6000"/>
                            </p:stCondLst>
                            <p:childTnLst>
                              <p:par>
                                <p:cTn id="41" presetID="22" presetClass="entr" presetSubtype="8" fill="hold" grpId="0" nodeType="afterEffect">
                                  <p:stCondLst>
                                    <p:cond delay="0"/>
                                  </p:stCondLst>
                                  <p:childTnLst>
                                    <p:set>
                                      <p:cBhvr>
                                        <p:cTn id="42" dur="1" fill="hold">
                                          <p:stCondLst>
                                            <p:cond delay="0"/>
                                          </p:stCondLst>
                                        </p:cTn>
                                        <p:tgtEl>
                                          <p:spTgt spid="13"/>
                                        </p:tgtEl>
                                        <p:attrNameLst>
                                          <p:attrName>style.visibility</p:attrName>
                                        </p:attrNameLst>
                                      </p:cBhvr>
                                      <p:to>
                                        <p:strVal val="visible"/>
                                      </p:to>
                                    </p:set>
                                    <p:animEffect transition="in" filter="wipe(left)">
                                      <p:cBhvr>
                                        <p:cTn id="43" dur="500"/>
                                        <p:tgtEl>
                                          <p:spTgt spid="13"/>
                                        </p:tgtEl>
                                      </p:cBhvr>
                                    </p:animEffect>
                                  </p:childTnLst>
                                </p:cTn>
                              </p:par>
                            </p:childTnLst>
                          </p:cTn>
                        </p:par>
                        <p:par>
                          <p:cTn id="44" fill="hold">
                            <p:stCondLst>
                              <p:cond delay="6500"/>
                            </p:stCondLst>
                            <p:childTnLst>
                              <p:par>
                                <p:cTn id="45" presetID="21" presetClass="entr" presetSubtype="1" fill="hold" grpId="0" nodeType="afterEffect">
                                  <p:stCondLst>
                                    <p:cond delay="0"/>
                                  </p:stCondLst>
                                  <p:childTnLst>
                                    <p:set>
                                      <p:cBhvr>
                                        <p:cTn id="46" dur="1" fill="hold">
                                          <p:stCondLst>
                                            <p:cond delay="0"/>
                                          </p:stCondLst>
                                        </p:cTn>
                                        <p:tgtEl>
                                          <p:spTgt spid="12"/>
                                        </p:tgtEl>
                                        <p:attrNameLst>
                                          <p:attrName>style.visibility</p:attrName>
                                        </p:attrNameLst>
                                      </p:cBhvr>
                                      <p:to>
                                        <p:strVal val="visible"/>
                                      </p:to>
                                    </p:set>
                                    <p:animEffect transition="in" filter="wheel(1)">
                                      <p:cBhvr>
                                        <p:cTn id="47" dur="20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animBg="1"/>
      <p:bldP spid="12" grpId="0" animBg="1"/>
      <p:bldP spid="13" grpId="0" animBg="1"/>
    </p:bld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2"/>
          <p:cNvSpPr>
            <a:spLocks noGrp="1"/>
          </p:cNvSpPr>
          <p:nvPr>
            <p:ph type="title"/>
          </p:nvPr>
        </p:nvSpPr>
        <p:spPr>
          <a:xfrm>
            <a:off x="914400" y="44624"/>
            <a:ext cx="7772400" cy="914400"/>
          </a:xfrm>
        </p:spPr>
        <p:txBody>
          <a:bodyPr/>
          <a:lstStyle/>
          <a:p>
            <a:r>
              <a:rPr lang="en-GB" dirty="0" smtClean="0"/>
              <a:t>Verulamium – Folly Lane</a:t>
            </a:r>
            <a:endParaRPr lang="en-GB" dirty="0"/>
          </a:p>
        </p:txBody>
      </p:sp>
      <p:sp>
        <p:nvSpPr>
          <p:cNvPr id="5" name="Content Placeholder 1"/>
          <p:cNvSpPr>
            <a:spLocks noGrp="1"/>
          </p:cNvSpPr>
          <p:nvPr>
            <p:ph idx="1"/>
          </p:nvPr>
        </p:nvSpPr>
        <p:spPr>
          <a:xfrm>
            <a:off x="395536" y="836712"/>
            <a:ext cx="8748464" cy="4572000"/>
          </a:xfrm>
        </p:spPr>
        <p:txBody>
          <a:bodyPr>
            <a:normAutofit/>
          </a:bodyPr>
          <a:lstStyle/>
          <a:p>
            <a:r>
              <a:rPr lang="en-GB" sz="2800" dirty="0" smtClean="0"/>
              <a:t>At the beginning, an underground  funerary chamber</a:t>
            </a:r>
          </a:p>
          <a:p>
            <a:pPr lvl="1"/>
            <a:r>
              <a:rPr lang="en-GB" sz="2400" dirty="0" smtClean="0"/>
              <a:t>no burial, but a place to pay tribute to the deceased</a:t>
            </a:r>
          </a:p>
          <a:p>
            <a:pPr lvl="1"/>
            <a:r>
              <a:rPr lang="en-GB" sz="2400" dirty="0" smtClean="0"/>
              <a:t>finds indicate many “pre-burial” rituals: libations, feasting,…</a:t>
            </a:r>
          </a:p>
          <a:p>
            <a:pPr lvl="1"/>
            <a:endParaRPr lang="en-GB" sz="2400" dirty="0"/>
          </a:p>
        </p:txBody>
      </p:sp>
      <p:pic>
        <p:nvPicPr>
          <p:cNvPr id="7" name="Picture 1029" descr="C:\Eigene Dateien\Artikel\Paris SPP March 2007\Folly Lane SHAFT timber structures floor 15b SMALL.TIF"/>
          <p:cNvPicPr>
            <a:picLocks noChangeAspect="1" noChangeArrowheads="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611560" y="2852936"/>
            <a:ext cx="3384376" cy="3738575"/>
          </a:xfrm>
          <a:prstGeom prst="rect">
            <a:avLst/>
          </a:prstGeom>
          <a:noFill/>
          <a:ln w="12700">
            <a:solidFill>
              <a:srgbClr val="000000"/>
            </a:solidFill>
            <a:miter lim="800000"/>
            <a:headEnd/>
            <a:tailEnd/>
          </a:ln>
          <a:extLst>
            <a:ext uri="{909E8E84-426E-40DD-AFC4-6F175D3DCCD1}">
              <a14:hiddenFill xmlns="" xmlns:a14="http://schemas.microsoft.com/office/drawing/2010/main">
                <a:solidFill>
                  <a:srgbClr val="FFFFFF"/>
                </a:solidFill>
              </a14:hiddenFill>
            </a:ext>
          </a:extLst>
        </p:spPr>
      </p:pic>
      <p:pic>
        <p:nvPicPr>
          <p:cNvPr id="8" name="Picture 10" descr="C:\Eigene Dateien\Artikel\Paris SPP March 2007\Folly Lane DIAGRAM SECTION shaft pit turf mound SMALL.TIF"/>
          <p:cNvPicPr>
            <a:picLocks noChangeAspect="1" noChangeArrowheads="1"/>
          </p:cNvPicPr>
          <p:nvPr/>
        </p:nvPicPr>
        <p:blipFill>
          <a:blip r:embed="rId4" cstate="print">
            <a:extLst>
              <a:ext uri="{28A0092B-C50C-407E-A947-70E740481C1C}">
                <a14:useLocalDpi xmlns="" xmlns:a14="http://schemas.microsoft.com/office/drawing/2010/main" val="0"/>
              </a:ext>
            </a:extLst>
          </a:blip>
          <a:srcRect/>
          <a:stretch>
            <a:fillRect/>
          </a:stretch>
        </p:blipFill>
        <p:spPr bwMode="auto">
          <a:xfrm>
            <a:off x="4114800" y="2852936"/>
            <a:ext cx="5029200" cy="2506662"/>
          </a:xfrm>
          <a:prstGeom prst="rect">
            <a:avLst/>
          </a:prstGeom>
          <a:noFill/>
          <a:ln w="19050">
            <a:solidFill>
              <a:srgbClr val="000000"/>
            </a:solidFill>
            <a:miter lim="800000"/>
            <a:headEnd/>
            <a:tailEnd/>
          </a:ln>
          <a:extLst>
            <a:ext uri="{909E8E84-426E-40DD-AFC4-6F175D3DCCD1}">
              <a14:hiddenFill xmlns="" xmlns:a14="http://schemas.microsoft.com/office/drawing/2010/main">
                <a:solidFill>
                  <a:srgbClr val="FFFFFF"/>
                </a:solidFill>
              </a14:hiddenFill>
            </a:ext>
          </a:extLst>
        </p:spPr>
      </p:pic>
      <p:pic>
        <p:nvPicPr>
          <p:cNvPr id="9" name="Picture 1036" descr="C:\Eigene Dateien\Artikel\Paris SPP March 2007\Folly-Lane-drawing.jpg"/>
          <p:cNvPicPr>
            <a:picLocks noChangeAspect="1" noChangeArrowheads="1"/>
          </p:cNvPicPr>
          <p:nvPr/>
        </p:nvPicPr>
        <p:blipFill>
          <a:blip r:embed="rId5" cstate="print">
            <a:extLst>
              <a:ext uri="{28A0092B-C50C-407E-A947-70E740481C1C}">
                <a14:useLocalDpi xmlns="" xmlns:a14="http://schemas.microsoft.com/office/drawing/2010/main" val="0"/>
              </a:ext>
            </a:extLst>
          </a:blip>
          <a:srcRect t="24786" b="2280"/>
          <a:stretch>
            <a:fillRect/>
          </a:stretch>
        </p:blipFill>
        <p:spPr bwMode="auto">
          <a:xfrm>
            <a:off x="3635896" y="4172824"/>
            <a:ext cx="2381250" cy="2438400"/>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 xmlns:p14="http://schemas.microsoft.com/office/powerpoint/2010/main" val="58431394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circle(in)">
                                      <p:cBhvr>
                                        <p:cTn id="7" dur="2000"/>
                                        <p:tgtEl>
                                          <p:spTgt spid="7"/>
                                        </p:tgtEl>
                                      </p:cBhvr>
                                    </p:animEffect>
                                  </p:childTnLst>
                                </p:cTn>
                              </p:par>
                            </p:childTnLst>
                          </p:cTn>
                        </p:par>
                        <p:par>
                          <p:cTn id="8" fill="hold">
                            <p:stCondLst>
                              <p:cond delay="2000"/>
                            </p:stCondLst>
                            <p:childTnLst>
                              <p:par>
                                <p:cTn id="9" presetID="14" presetClass="entr" presetSubtype="10" fill="hold" nodeType="afterEffect">
                                  <p:stCondLst>
                                    <p:cond delay="0"/>
                                  </p:stCondLst>
                                  <p:childTnLst>
                                    <p:set>
                                      <p:cBhvr>
                                        <p:cTn id="10" dur="1" fill="hold">
                                          <p:stCondLst>
                                            <p:cond delay="0"/>
                                          </p:stCondLst>
                                        </p:cTn>
                                        <p:tgtEl>
                                          <p:spTgt spid="8"/>
                                        </p:tgtEl>
                                        <p:attrNameLst>
                                          <p:attrName>style.visibility</p:attrName>
                                        </p:attrNameLst>
                                      </p:cBhvr>
                                      <p:to>
                                        <p:strVal val="visible"/>
                                      </p:to>
                                    </p:set>
                                    <p:animEffect transition="in" filter="randombar(horizontal)">
                                      <p:cBhvr>
                                        <p:cTn id="11" dur="500"/>
                                        <p:tgtEl>
                                          <p:spTgt spid="8"/>
                                        </p:tgtEl>
                                      </p:cBhvr>
                                    </p:animEffect>
                                  </p:childTnLst>
                                </p:cTn>
                              </p:par>
                            </p:childTnLst>
                          </p:cTn>
                        </p:par>
                        <p:par>
                          <p:cTn id="12" fill="hold">
                            <p:stCondLst>
                              <p:cond delay="2500"/>
                            </p:stCondLst>
                            <p:childTnLst>
                              <p:par>
                                <p:cTn id="13" presetID="22" presetClass="entr" presetSubtype="4" fill="hold" nodeType="after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wipe(down)">
                                      <p:cBhvr>
                                        <p:cTn id="15"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2"/>
          <p:cNvSpPr>
            <a:spLocks noGrp="1"/>
          </p:cNvSpPr>
          <p:nvPr>
            <p:ph type="title"/>
          </p:nvPr>
        </p:nvSpPr>
        <p:spPr>
          <a:xfrm>
            <a:off x="914400" y="44624"/>
            <a:ext cx="7772400" cy="914400"/>
          </a:xfrm>
        </p:spPr>
        <p:txBody>
          <a:bodyPr/>
          <a:lstStyle/>
          <a:p>
            <a:r>
              <a:rPr lang="en-GB" dirty="0" smtClean="0"/>
              <a:t>Verulamium – Folly Lane</a:t>
            </a:r>
            <a:endParaRPr lang="en-GB" dirty="0"/>
          </a:p>
        </p:txBody>
      </p:sp>
      <p:sp>
        <p:nvSpPr>
          <p:cNvPr id="6" name="Content Placeholder 1"/>
          <p:cNvSpPr>
            <a:spLocks noGrp="1"/>
          </p:cNvSpPr>
          <p:nvPr>
            <p:ph idx="1"/>
          </p:nvPr>
        </p:nvSpPr>
        <p:spPr>
          <a:xfrm>
            <a:off x="395536" y="836712"/>
            <a:ext cx="8748464" cy="4572000"/>
          </a:xfrm>
        </p:spPr>
        <p:txBody>
          <a:bodyPr>
            <a:normAutofit/>
          </a:bodyPr>
          <a:lstStyle/>
          <a:p>
            <a:r>
              <a:rPr lang="en-GB" sz="2800" dirty="0" smtClean="0"/>
              <a:t>After several months… the cremation</a:t>
            </a:r>
          </a:p>
          <a:p>
            <a:pPr lvl="1"/>
            <a:r>
              <a:rPr lang="en-GB" sz="2000" dirty="0" smtClean="0"/>
              <a:t>but only a part of remains were buried (“token burial”)</a:t>
            </a:r>
          </a:p>
          <a:p>
            <a:pPr lvl="1"/>
            <a:r>
              <a:rPr lang="en-GB" sz="2000" dirty="0" smtClean="0"/>
              <a:t>all grave goods were destroyed</a:t>
            </a:r>
          </a:p>
          <a:p>
            <a:pPr lvl="1"/>
            <a:r>
              <a:rPr lang="en-GB" sz="2000" dirty="0" smtClean="0"/>
              <a:t>grave goods: high-status, luxurious, Roman</a:t>
            </a:r>
            <a:endParaRPr lang="en-GB" sz="2000" dirty="0"/>
          </a:p>
        </p:txBody>
      </p:sp>
      <p:pic>
        <p:nvPicPr>
          <p:cNvPr id="10" name="Picture 1029" descr="C:\Eigene Dateien\Artikel\Paris SPP March 2007\Folly Lane SHAFT timber structures floor 15b SMALL.TIF"/>
          <p:cNvPicPr>
            <a:picLocks noChangeAspect="1" noChangeArrowheads="1"/>
          </p:cNvPicPr>
          <p:nvPr/>
        </p:nvPicPr>
        <p:blipFill>
          <a:blip r:embed="rId2" cstate="print">
            <a:extLst>
              <a:ext uri="{28A0092B-C50C-407E-A947-70E740481C1C}">
                <a14:useLocalDpi xmlns="" xmlns:a14="http://schemas.microsoft.com/office/drawing/2010/main" val="0"/>
              </a:ext>
            </a:extLst>
          </a:blip>
          <a:srcRect/>
          <a:stretch>
            <a:fillRect/>
          </a:stretch>
        </p:blipFill>
        <p:spPr bwMode="auto">
          <a:xfrm>
            <a:off x="611560" y="2852936"/>
            <a:ext cx="3384376" cy="3738575"/>
          </a:xfrm>
          <a:prstGeom prst="rect">
            <a:avLst/>
          </a:prstGeom>
          <a:noFill/>
          <a:ln w="12700">
            <a:solidFill>
              <a:srgbClr val="000000"/>
            </a:solidFill>
            <a:miter lim="800000"/>
            <a:headEnd/>
            <a:tailEnd/>
          </a:ln>
          <a:extLst>
            <a:ext uri="{909E8E84-426E-40DD-AFC4-6F175D3DCCD1}">
              <a14:hiddenFill xmlns="" xmlns:a14="http://schemas.microsoft.com/office/drawing/2010/main">
                <a:solidFill>
                  <a:srgbClr val="FFFFFF"/>
                </a:solidFill>
              </a14:hiddenFill>
            </a:ext>
          </a:extLst>
        </p:spPr>
      </p:pic>
      <p:pic>
        <p:nvPicPr>
          <p:cNvPr id="4" name="Picture 2" descr="http://ichef.bbci.co.uk/arts/yourpaintings/images/paintings/sabms/large/hrt_sabms_2001_452_large.jpg"/>
          <p:cNvPicPr>
            <a:picLocks noChangeAspect="1" noChangeArrowheads="1"/>
          </p:cNvPicPr>
          <p:nvPr/>
        </p:nvPicPr>
        <p:blipFill rotWithShape="1">
          <a:blip r:embed="rId3" cstate="print">
            <a:extLst>
              <a:ext uri="{28A0092B-C50C-407E-A947-70E740481C1C}">
                <a14:useLocalDpi xmlns="" xmlns:a14="http://schemas.microsoft.com/office/drawing/2010/main" val="0"/>
              </a:ext>
            </a:extLst>
          </a:blip>
          <a:srcRect t="4855"/>
          <a:stretch/>
        </p:blipFill>
        <p:spPr bwMode="auto">
          <a:xfrm>
            <a:off x="3307901" y="2492896"/>
            <a:ext cx="5590359" cy="4237856"/>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 xmlns:p14="http://schemas.microsoft.com/office/powerpoint/2010/main" val="164157946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randombar(horizontal)">
                                      <p:cBhvr>
                                        <p:cTn id="7" dur="500"/>
                                        <p:tgtEl>
                                          <p:spTgt spid="4"/>
                                        </p:tgtEl>
                                      </p:cBhvr>
                                    </p:animEffect>
                                  </p:childTnLst>
                                </p:cTn>
                              </p:par>
                            </p:childTnLst>
                          </p:cTn>
                        </p:par>
                        <p:par>
                          <p:cTn id="8" fill="hold">
                            <p:stCondLst>
                              <p:cond delay="500"/>
                            </p:stCondLst>
                            <p:childTnLst>
                              <p:par>
                                <p:cTn id="9" presetID="21" presetClass="exit" presetSubtype="1" fill="hold" nodeType="afterEffect">
                                  <p:stCondLst>
                                    <p:cond delay="0"/>
                                  </p:stCondLst>
                                  <p:childTnLst>
                                    <p:animEffect transition="out" filter="wheel(1)">
                                      <p:cBhvr>
                                        <p:cTn id="10" dur="2000"/>
                                        <p:tgtEl>
                                          <p:spTgt spid="10"/>
                                        </p:tgtEl>
                                      </p:cBhvr>
                                    </p:animEffect>
                                    <p:set>
                                      <p:cBhvr>
                                        <p:cTn id="11" dur="1" fill="hold">
                                          <p:stCondLst>
                                            <p:cond delay="1999"/>
                                          </p:stCondLst>
                                        </p:cTn>
                                        <p:tgtEl>
                                          <p:spTgt spid="10"/>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2"/>
          <p:cNvSpPr>
            <a:spLocks noGrp="1"/>
          </p:cNvSpPr>
          <p:nvPr>
            <p:ph type="title"/>
          </p:nvPr>
        </p:nvSpPr>
        <p:spPr>
          <a:xfrm>
            <a:off x="914400" y="44624"/>
            <a:ext cx="7772400" cy="914400"/>
          </a:xfrm>
        </p:spPr>
        <p:txBody>
          <a:bodyPr/>
          <a:lstStyle/>
          <a:p>
            <a:r>
              <a:rPr lang="en-GB" dirty="0" smtClean="0"/>
              <a:t>Verulamium – Folly Lane</a:t>
            </a:r>
            <a:endParaRPr lang="en-GB" dirty="0"/>
          </a:p>
        </p:txBody>
      </p:sp>
      <p:sp>
        <p:nvSpPr>
          <p:cNvPr id="5" name="Content Placeholder 1"/>
          <p:cNvSpPr>
            <a:spLocks noGrp="1"/>
          </p:cNvSpPr>
          <p:nvPr>
            <p:ph idx="1"/>
          </p:nvPr>
        </p:nvSpPr>
        <p:spPr>
          <a:xfrm>
            <a:off x="395536" y="836712"/>
            <a:ext cx="8748464" cy="4572000"/>
          </a:xfrm>
        </p:spPr>
        <p:txBody>
          <a:bodyPr>
            <a:normAutofit/>
          </a:bodyPr>
          <a:lstStyle/>
          <a:p>
            <a:r>
              <a:rPr lang="en-GB" sz="2800" dirty="0" smtClean="0"/>
              <a:t>On the site of the pyre: construction of a temple</a:t>
            </a:r>
          </a:p>
          <a:p>
            <a:pPr lvl="1"/>
            <a:r>
              <a:rPr lang="en-GB" sz="2000" dirty="0" smtClean="0"/>
              <a:t>facing the site of the burial</a:t>
            </a:r>
          </a:p>
        </p:txBody>
      </p:sp>
      <p:pic>
        <p:nvPicPr>
          <p:cNvPr id="7" name="Picture 2" descr="http://ichef.bbci.co.uk/arts/yourpaintings/images/paintings/sabms/large/hrt_sabms_2001_452_large.jpg"/>
          <p:cNvPicPr>
            <a:picLocks noChangeAspect="1" noChangeArrowheads="1"/>
          </p:cNvPicPr>
          <p:nvPr/>
        </p:nvPicPr>
        <p:blipFill rotWithShape="1">
          <a:blip r:embed="rId2" cstate="print">
            <a:extLst>
              <a:ext uri="{28A0092B-C50C-407E-A947-70E740481C1C}">
                <a14:useLocalDpi xmlns="" xmlns:a14="http://schemas.microsoft.com/office/drawing/2010/main" val="0"/>
              </a:ext>
            </a:extLst>
          </a:blip>
          <a:srcRect t="4855"/>
          <a:stretch/>
        </p:blipFill>
        <p:spPr bwMode="auto">
          <a:xfrm>
            <a:off x="3307901" y="2492896"/>
            <a:ext cx="5590359" cy="4237856"/>
          </a:xfrm>
          <a:prstGeom prst="rect">
            <a:avLst/>
          </a:prstGeom>
          <a:noFill/>
          <a:extLst>
            <a:ext uri="{909E8E84-426E-40DD-AFC4-6F175D3DCCD1}">
              <a14:hiddenFill xmlns="" xmlns:a14="http://schemas.microsoft.com/office/drawing/2010/main">
                <a:solidFill>
                  <a:srgbClr val="FFFFFF"/>
                </a:solidFill>
              </a14:hiddenFill>
            </a:ext>
          </a:extLst>
        </p:spPr>
      </p:pic>
      <p:pic>
        <p:nvPicPr>
          <p:cNvPr id="8" name="Picture 5" descr="C:\Eigene Dateien\Artikel\Paris SPP March 2007\Folly Lane TEMPE SHAFT period 3 SMALL.JPG"/>
          <p:cNvPicPr>
            <a:picLocks noChangeAspect="1" noChangeArrowheads="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107504" y="2147791"/>
            <a:ext cx="6103080" cy="4582961"/>
          </a:xfrm>
          <a:prstGeom prst="rect">
            <a:avLst/>
          </a:prstGeom>
          <a:noFill/>
          <a:ln w="19050">
            <a:solidFill>
              <a:srgbClr val="000000"/>
            </a:solidFill>
            <a:miter lim="800000"/>
            <a:headEnd/>
            <a:tailEnd/>
          </a:ln>
          <a:extLst>
            <a:ext uri="{909E8E84-426E-40DD-AFC4-6F175D3DCCD1}">
              <a14:hiddenFill xmlns="" xmlns:a14="http://schemas.microsoft.com/office/drawing/2010/main">
                <a:solidFill>
                  <a:srgbClr val="FFFFFF"/>
                </a:solidFill>
              </a14:hiddenFill>
            </a:ext>
          </a:extLst>
        </p:spPr>
      </p:pic>
    </p:spTree>
    <p:extLst>
      <p:ext uri="{BB962C8B-B14F-4D97-AF65-F5344CB8AC3E}">
        <p14:creationId xmlns="" xmlns:p14="http://schemas.microsoft.com/office/powerpoint/2010/main" val="327763370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2"/>
          <p:cNvSpPr>
            <a:spLocks noGrp="1"/>
          </p:cNvSpPr>
          <p:nvPr>
            <p:ph type="title"/>
          </p:nvPr>
        </p:nvSpPr>
        <p:spPr>
          <a:xfrm>
            <a:off x="914400" y="44624"/>
            <a:ext cx="7772400" cy="914400"/>
          </a:xfrm>
        </p:spPr>
        <p:txBody>
          <a:bodyPr/>
          <a:lstStyle/>
          <a:p>
            <a:r>
              <a:rPr lang="en-GB" dirty="0" smtClean="0"/>
              <a:t>Verulamium – Folly Lane</a:t>
            </a:r>
            <a:endParaRPr lang="en-GB" dirty="0"/>
          </a:p>
        </p:txBody>
      </p:sp>
      <p:sp>
        <p:nvSpPr>
          <p:cNvPr id="5" name="Content Placeholder 1"/>
          <p:cNvSpPr>
            <a:spLocks noGrp="1"/>
          </p:cNvSpPr>
          <p:nvPr>
            <p:ph idx="1"/>
          </p:nvPr>
        </p:nvSpPr>
        <p:spPr>
          <a:xfrm>
            <a:off x="395536" y="836712"/>
            <a:ext cx="8748464" cy="4572000"/>
          </a:xfrm>
        </p:spPr>
        <p:txBody>
          <a:bodyPr>
            <a:normAutofit/>
          </a:bodyPr>
          <a:lstStyle/>
          <a:p>
            <a:r>
              <a:rPr lang="en-GB" sz="2800" dirty="0" smtClean="0"/>
              <a:t>On the site of the pyre: construction of a temple</a:t>
            </a:r>
          </a:p>
          <a:p>
            <a:r>
              <a:rPr lang="en-GB" sz="2800" dirty="0" smtClean="0"/>
              <a:t>Temple surrounded </a:t>
            </a:r>
            <a:br>
              <a:rPr lang="en-GB" sz="2800" dirty="0" smtClean="0"/>
            </a:br>
            <a:r>
              <a:rPr lang="en-GB" sz="2800" dirty="0" smtClean="0"/>
              <a:t>by large ceremonial</a:t>
            </a:r>
            <a:br>
              <a:rPr lang="en-GB" sz="2800" dirty="0" smtClean="0"/>
            </a:br>
            <a:r>
              <a:rPr lang="en-GB" sz="2800" dirty="0" smtClean="0"/>
              <a:t>enclosure</a:t>
            </a:r>
          </a:p>
        </p:txBody>
      </p:sp>
      <p:pic>
        <p:nvPicPr>
          <p:cNvPr id="8" name="Picture 7" descr="C:\Eigene Dateien\Artikel\Paris SPP March 2007\Folly Lane OVERVIEW Ceremonial Enclosure COLOUR.JPG"/>
          <p:cNvPicPr>
            <a:picLocks noChangeAspect="1" noChangeArrowheads="1"/>
          </p:cNvPicPr>
          <p:nvPr/>
        </p:nvPicPr>
        <p:blipFill>
          <a:blip r:embed="rId2" cstate="print">
            <a:extLst>
              <a:ext uri="{28A0092B-C50C-407E-A947-70E740481C1C}">
                <a14:useLocalDpi xmlns="" xmlns:a14="http://schemas.microsoft.com/office/drawing/2010/main" val="0"/>
              </a:ext>
            </a:extLst>
          </a:blip>
          <a:srcRect/>
          <a:stretch>
            <a:fillRect/>
          </a:stretch>
        </p:blipFill>
        <p:spPr bwMode="auto">
          <a:xfrm>
            <a:off x="4552950" y="0"/>
            <a:ext cx="4362450" cy="6858000"/>
          </a:xfrm>
          <a:prstGeom prst="rect">
            <a:avLst/>
          </a:prstGeom>
          <a:noFill/>
          <a:extLst>
            <a:ext uri="{909E8E84-426E-40DD-AFC4-6F175D3DCCD1}">
              <a14:hiddenFill xmlns="" xmlns:a14="http://schemas.microsoft.com/office/drawing/2010/main">
                <a:solidFill>
                  <a:srgbClr val="FFFFFF"/>
                </a:solidFill>
              </a14:hiddenFill>
            </a:ext>
          </a:extLst>
        </p:spPr>
      </p:pic>
      <p:sp>
        <p:nvSpPr>
          <p:cNvPr id="9" name="Oval 8"/>
          <p:cNvSpPr>
            <a:spLocks noChangeArrowheads="1"/>
          </p:cNvSpPr>
          <p:nvPr/>
        </p:nvSpPr>
        <p:spPr bwMode="auto">
          <a:xfrm>
            <a:off x="5867400" y="4114800"/>
            <a:ext cx="1219200" cy="1143000"/>
          </a:xfrm>
          <a:prstGeom prst="ellipse">
            <a:avLst/>
          </a:prstGeom>
          <a:noFill/>
          <a:ln w="57150">
            <a:solidFill>
              <a:schemeClr val="accent2"/>
            </a:solidFill>
            <a:round/>
            <a:headEnd type="none" w="sm" len="sm"/>
            <a:tailEnd type="none" w="sm" len="sm"/>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pic>
        <p:nvPicPr>
          <p:cNvPr id="11" name="Picture 10" descr="C:\Eigene Dateien\Artikel\Paris SPP March 2007\Folly Lane Ceremonial Enclosure ENTRANCE period 3 fig 9 Niblett 1999 SMALL.JPG"/>
          <p:cNvPicPr>
            <a:picLocks noChangeAspect="1" noChangeArrowheads="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228600" y="3733800"/>
            <a:ext cx="4114800" cy="2971800"/>
          </a:xfrm>
          <a:prstGeom prst="rect">
            <a:avLst/>
          </a:prstGeom>
        </p:spPr>
        <p:style>
          <a:lnRef idx="1">
            <a:schemeClr val="accent2"/>
          </a:lnRef>
          <a:fillRef idx="3">
            <a:schemeClr val="accent2"/>
          </a:fillRef>
          <a:effectRef idx="2">
            <a:schemeClr val="accent2"/>
          </a:effectRef>
          <a:fontRef idx="minor">
            <a:schemeClr val="lt1"/>
          </a:fontRef>
        </p:style>
      </p:pic>
      <p:sp>
        <p:nvSpPr>
          <p:cNvPr id="10" name="Line 9"/>
          <p:cNvSpPr>
            <a:spLocks noChangeShapeType="1"/>
          </p:cNvSpPr>
          <p:nvPr/>
        </p:nvSpPr>
        <p:spPr bwMode="auto">
          <a:xfrm flipH="1">
            <a:off x="3962400" y="4724400"/>
            <a:ext cx="1905000" cy="304800"/>
          </a:xfrm>
          <a:prstGeom prst="line">
            <a:avLst/>
          </a:prstGeom>
          <a:noFill/>
          <a:ln w="76200">
            <a:solidFill>
              <a:schemeClr val="accent2"/>
            </a:solidFill>
            <a:round/>
            <a:headEnd type="none" w="sm" len="sm"/>
            <a:tailEnd type="triangle" w="sm" len="sm"/>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Tree>
    <p:extLst>
      <p:ext uri="{BB962C8B-B14F-4D97-AF65-F5344CB8AC3E}">
        <p14:creationId xmlns="" xmlns:p14="http://schemas.microsoft.com/office/powerpoint/2010/main" val="75481277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randombar(horizontal)">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1000"/>
                                        <p:tgtEl>
                                          <p:spTgt spid="9"/>
                                        </p:tgtEl>
                                      </p:cBhvr>
                                    </p:animEffect>
                                    <p:anim calcmode="lin" valueType="num">
                                      <p:cBhvr>
                                        <p:cTn id="13" dur="1000" fill="hold"/>
                                        <p:tgtEl>
                                          <p:spTgt spid="9"/>
                                        </p:tgtEl>
                                        <p:attrNameLst>
                                          <p:attrName>ppt_x</p:attrName>
                                        </p:attrNameLst>
                                      </p:cBhvr>
                                      <p:tavLst>
                                        <p:tav tm="0">
                                          <p:val>
                                            <p:strVal val="#ppt_x"/>
                                          </p:val>
                                        </p:tav>
                                        <p:tav tm="100000">
                                          <p:val>
                                            <p:strVal val="#ppt_x"/>
                                          </p:val>
                                        </p:tav>
                                      </p:tavLst>
                                    </p:anim>
                                    <p:anim calcmode="lin" valueType="num">
                                      <p:cBhvr>
                                        <p:cTn id="14" dur="1000" fill="hold"/>
                                        <p:tgtEl>
                                          <p:spTgt spid="9"/>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fade">
                                      <p:cBhvr>
                                        <p:cTn id="17" dur="1000"/>
                                        <p:tgtEl>
                                          <p:spTgt spid="11"/>
                                        </p:tgtEl>
                                      </p:cBhvr>
                                    </p:animEffect>
                                    <p:anim calcmode="lin" valueType="num">
                                      <p:cBhvr>
                                        <p:cTn id="18" dur="1000" fill="hold"/>
                                        <p:tgtEl>
                                          <p:spTgt spid="11"/>
                                        </p:tgtEl>
                                        <p:attrNameLst>
                                          <p:attrName>ppt_x</p:attrName>
                                        </p:attrNameLst>
                                      </p:cBhvr>
                                      <p:tavLst>
                                        <p:tav tm="0">
                                          <p:val>
                                            <p:strVal val="#ppt_x"/>
                                          </p:val>
                                        </p:tav>
                                        <p:tav tm="100000">
                                          <p:val>
                                            <p:strVal val="#ppt_x"/>
                                          </p:val>
                                        </p:tav>
                                      </p:tavLst>
                                    </p:anim>
                                    <p:anim calcmode="lin" valueType="num">
                                      <p:cBhvr>
                                        <p:cTn id="19" dur="1000" fill="hold"/>
                                        <p:tgtEl>
                                          <p:spTgt spid="11"/>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fade">
                                      <p:cBhvr>
                                        <p:cTn id="22" dur="1000"/>
                                        <p:tgtEl>
                                          <p:spTgt spid="10"/>
                                        </p:tgtEl>
                                      </p:cBhvr>
                                    </p:animEffect>
                                    <p:anim calcmode="lin" valueType="num">
                                      <p:cBhvr>
                                        <p:cTn id="23" dur="1000" fill="hold"/>
                                        <p:tgtEl>
                                          <p:spTgt spid="10"/>
                                        </p:tgtEl>
                                        <p:attrNameLst>
                                          <p:attrName>ppt_x</p:attrName>
                                        </p:attrNameLst>
                                      </p:cBhvr>
                                      <p:tavLst>
                                        <p:tav tm="0">
                                          <p:val>
                                            <p:strVal val="#ppt_x"/>
                                          </p:val>
                                        </p:tav>
                                        <p:tav tm="100000">
                                          <p:val>
                                            <p:strVal val="#ppt_x"/>
                                          </p:val>
                                        </p:tav>
                                      </p:tavLst>
                                    </p:anim>
                                    <p:anim calcmode="lin" valueType="num">
                                      <p:cBhvr>
                                        <p:cTn id="24"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2"/>
          <p:cNvSpPr>
            <a:spLocks noGrp="1"/>
          </p:cNvSpPr>
          <p:nvPr>
            <p:ph type="title"/>
          </p:nvPr>
        </p:nvSpPr>
        <p:spPr>
          <a:xfrm>
            <a:off x="914400" y="44624"/>
            <a:ext cx="7772400" cy="914400"/>
          </a:xfrm>
        </p:spPr>
        <p:txBody>
          <a:bodyPr/>
          <a:lstStyle/>
          <a:p>
            <a:r>
              <a:rPr lang="en-GB" dirty="0" smtClean="0"/>
              <a:t>Verulamium – Folly Lane</a:t>
            </a:r>
            <a:endParaRPr lang="en-GB" dirty="0"/>
          </a:p>
        </p:txBody>
      </p:sp>
      <p:sp>
        <p:nvSpPr>
          <p:cNvPr id="5" name="Content Placeholder 1"/>
          <p:cNvSpPr>
            <a:spLocks noGrp="1"/>
          </p:cNvSpPr>
          <p:nvPr>
            <p:ph idx="1"/>
          </p:nvPr>
        </p:nvSpPr>
        <p:spPr>
          <a:xfrm>
            <a:off x="395536" y="836712"/>
            <a:ext cx="8748464" cy="4572000"/>
          </a:xfrm>
        </p:spPr>
        <p:txBody>
          <a:bodyPr>
            <a:normAutofit/>
          </a:bodyPr>
          <a:lstStyle/>
          <a:p>
            <a:r>
              <a:rPr lang="en-GB" sz="2800" dirty="0" smtClean="0"/>
              <a:t>On the site of the pyre: construction of a temple</a:t>
            </a:r>
          </a:p>
          <a:p>
            <a:r>
              <a:rPr lang="en-GB" sz="2800" dirty="0" smtClean="0"/>
              <a:t>Temple surrounded </a:t>
            </a:r>
            <a:br>
              <a:rPr lang="en-GB" sz="2800" dirty="0" smtClean="0"/>
            </a:br>
            <a:r>
              <a:rPr lang="en-GB" sz="2800" dirty="0" smtClean="0"/>
              <a:t>by large ceremonial</a:t>
            </a:r>
            <a:br>
              <a:rPr lang="en-GB" sz="2800" dirty="0" smtClean="0"/>
            </a:br>
            <a:r>
              <a:rPr lang="en-GB" sz="2800" dirty="0" smtClean="0"/>
              <a:t>enclosure</a:t>
            </a:r>
          </a:p>
        </p:txBody>
      </p:sp>
      <p:pic>
        <p:nvPicPr>
          <p:cNvPr id="6" name="Picture 5" descr="C:\Eigene Dateien\Artikel\Paris SPP March 2007\Folly Lane OVERVIEW Ceremonial Enclosure COLOUR.JPG"/>
          <p:cNvPicPr>
            <a:picLocks noChangeAspect="1" noChangeArrowheads="1"/>
          </p:cNvPicPr>
          <p:nvPr/>
        </p:nvPicPr>
        <p:blipFill>
          <a:blip r:embed="rId2" cstate="print">
            <a:extLst>
              <a:ext uri="{28A0092B-C50C-407E-A947-70E740481C1C}">
                <a14:useLocalDpi xmlns="" xmlns:a14="http://schemas.microsoft.com/office/drawing/2010/main" val="0"/>
              </a:ext>
            </a:extLst>
          </a:blip>
          <a:srcRect/>
          <a:stretch>
            <a:fillRect/>
          </a:stretch>
        </p:blipFill>
        <p:spPr bwMode="auto">
          <a:xfrm>
            <a:off x="4552950" y="0"/>
            <a:ext cx="4362450" cy="6858000"/>
          </a:xfrm>
          <a:prstGeom prst="rect">
            <a:avLst/>
          </a:prstGeom>
          <a:noFill/>
          <a:extLst>
            <a:ext uri="{909E8E84-426E-40DD-AFC4-6F175D3DCCD1}">
              <a14:hiddenFill xmlns="" xmlns:a14="http://schemas.microsoft.com/office/drawing/2010/main">
                <a:solidFill>
                  <a:srgbClr val="FFFFFF"/>
                </a:solidFill>
              </a14:hiddenFill>
            </a:ext>
          </a:extLst>
        </p:spPr>
      </p:pic>
      <p:sp>
        <p:nvSpPr>
          <p:cNvPr id="7" name="Oval 6"/>
          <p:cNvSpPr>
            <a:spLocks noChangeArrowheads="1"/>
          </p:cNvSpPr>
          <p:nvPr/>
        </p:nvSpPr>
        <p:spPr bwMode="auto">
          <a:xfrm>
            <a:off x="5867400" y="4114800"/>
            <a:ext cx="1219200" cy="1143000"/>
          </a:xfrm>
          <a:prstGeom prst="ellipse">
            <a:avLst/>
          </a:prstGeom>
          <a:noFill/>
          <a:ln w="57150">
            <a:solidFill>
              <a:schemeClr val="accent2"/>
            </a:solidFill>
            <a:round/>
            <a:headEnd type="none" w="sm" len="sm"/>
            <a:tailEnd type="none" w="sm" len="sm"/>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pic>
        <p:nvPicPr>
          <p:cNvPr id="8" name="Picture 7" descr="C:\Eigene Dateien\Artikel\Paris SPP March 2007\Folly Lane Ceremonial Enclosure ENTRANCE period 3 fig 9 Niblett 1999 SMALL.JPG"/>
          <p:cNvPicPr>
            <a:picLocks noChangeAspect="1" noChangeArrowheads="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228600" y="3733800"/>
            <a:ext cx="4114800" cy="2971800"/>
          </a:xfrm>
          <a:prstGeom prst="rect">
            <a:avLst/>
          </a:prstGeom>
        </p:spPr>
        <p:style>
          <a:lnRef idx="1">
            <a:schemeClr val="accent2"/>
          </a:lnRef>
          <a:fillRef idx="3">
            <a:schemeClr val="accent2"/>
          </a:fillRef>
          <a:effectRef idx="2">
            <a:schemeClr val="accent2"/>
          </a:effectRef>
          <a:fontRef idx="minor">
            <a:schemeClr val="lt1"/>
          </a:fontRef>
        </p:style>
      </p:pic>
      <p:sp>
        <p:nvSpPr>
          <p:cNvPr id="9" name="Line 9"/>
          <p:cNvSpPr>
            <a:spLocks noChangeShapeType="1"/>
          </p:cNvSpPr>
          <p:nvPr/>
        </p:nvSpPr>
        <p:spPr bwMode="auto">
          <a:xfrm flipH="1">
            <a:off x="3962400" y="4724400"/>
            <a:ext cx="1905000" cy="304800"/>
          </a:xfrm>
          <a:prstGeom prst="line">
            <a:avLst/>
          </a:prstGeom>
          <a:noFill/>
          <a:ln w="76200">
            <a:solidFill>
              <a:schemeClr val="accent2"/>
            </a:solidFill>
            <a:round/>
            <a:headEnd type="none" w="sm" len="sm"/>
            <a:tailEnd type="triangle" w="sm" len="sm"/>
          </a:ln>
          <a:effectLst/>
          <a:extLst>
            <a:ext uri="{909E8E84-426E-40DD-AFC4-6F175D3DCCD1}">
              <a14:hiddenFill xmlns="" xmlns:a14="http://schemas.microsoft.com/office/drawing/2010/main">
                <a:noFill/>
              </a14:hiddenFill>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pic>
        <p:nvPicPr>
          <p:cNvPr id="10" name="Picture 9" descr="C:\Eigene Dateien\Artikel\Paris SPP March 2007\Folly Lane Burials ENCLOSURE small.TIF"/>
          <p:cNvPicPr>
            <a:picLocks noChangeAspect="1" noChangeArrowheads="1"/>
          </p:cNvPicPr>
          <p:nvPr/>
        </p:nvPicPr>
        <p:blipFill>
          <a:blip r:embed="rId4" cstate="print">
            <a:extLst>
              <a:ext uri="{28A0092B-C50C-407E-A947-70E740481C1C}">
                <a14:useLocalDpi xmlns="" xmlns:a14="http://schemas.microsoft.com/office/drawing/2010/main" val="0"/>
              </a:ext>
            </a:extLst>
          </a:blip>
          <a:srcRect/>
          <a:stretch>
            <a:fillRect/>
          </a:stretch>
        </p:blipFill>
        <p:spPr bwMode="auto">
          <a:xfrm>
            <a:off x="1763688" y="879765"/>
            <a:ext cx="2344276" cy="3771900"/>
          </a:xfrm>
          <a:prstGeom prst="rect">
            <a:avLst/>
          </a:prstGeom>
        </p:spPr>
        <p:style>
          <a:lnRef idx="1">
            <a:schemeClr val="dk1"/>
          </a:lnRef>
          <a:fillRef idx="3">
            <a:schemeClr val="dk1"/>
          </a:fillRef>
          <a:effectRef idx="2">
            <a:schemeClr val="dk1"/>
          </a:effectRef>
          <a:fontRef idx="minor">
            <a:schemeClr val="lt1"/>
          </a:fontRef>
        </p:style>
      </p:pic>
      <p:sp>
        <p:nvSpPr>
          <p:cNvPr id="11" name="Oval 10"/>
          <p:cNvSpPr>
            <a:spLocks noChangeArrowheads="1"/>
          </p:cNvSpPr>
          <p:nvPr/>
        </p:nvSpPr>
        <p:spPr bwMode="auto">
          <a:xfrm rot="20331314">
            <a:off x="5399604" y="5427175"/>
            <a:ext cx="1219200" cy="867219"/>
          </a:xfrm>
          <a:prstGeom prst="ellipse">
            <a:avLst/>
          </a:prstGeom>
          <a:noFill/>
          <a:ln w="57150">
            <a:solidFill>
              <a:schemeClr val="accent2"/>
            </a:solidFill>
            <a:round/>
            <a:headEnd type="none" w="sm" len="sm"/>
            <a:tailEnd type="none" w="sm" len="sm"/>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2" name="Oval 11"/>
          <p:cNvSpPr>
            <a:spLocks noChangeArrowheads="1"/>
          </p:cNvSpPr>
          <p:nvPr/>
        </p:nvSpPr>
        <p:spPr bwMode="auto">
          <a:xfrm rot="20333386">
            <a:off x="5524899" y="5692209"/>
            <a:ext cx="3366120" cy="496892"/>
          </a:xfrm>
          <a:prstGeom prst="ellipse">
            <a:avLst/>
          </a:prstGeom>
          <a:noFill/>
          <a:ln w="57150">
            <a:solidFill>
              <a:schemeClr val="accent2"/>
            </a:solidFill>
            <a:round/>
            <a:headEnd type="none" w="sm" len="sm"/>
            <a:tailEnd type="none" w="sm" len="sm"/>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Tree>
    <p:extLst>
      <p:ext uri="{BB962C8B-B14F-4D97-AF65-F5344CB8AC3E}">
        <p14:creationId xmlns="" xmlns:p14="http://schemas.microsoft.com/office/powerpoint/2010/main" val="171026752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grpId="0" nodeType="after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wheel(1)">
                                      <p:cBhvr>
                                        <p:cTn id="7" dur="2000"/>
                                        <p:tgtEl>
                                          <p:spTgt spid="11"/>
                                        </p:tgtEl>
                                      </p:cBhvr>
                                    </p:animEffect>
                                  </p:childTnLst>
                                </p:cTn>
                              </p:par>
                            </p:childTnLst>
                          </p:cTn>
                        </p:par>
                        <p:par>
                          <p:cTn id="8" fill="hold">
                            <p:stCondLst>
                              <p:cond delay="2000"/>
                            </p:stCondLst>
                            <p:childTnLst>
                              <p:par>
                                <p:cTn id="9" presetID="21" presetClass="entr" presetSubtype="1" fill="hold" grpId="0" nodeType="afterEffect">
                                  <p:stCondLst>
                                    <p:cond delay="0"/>
                                  </p:stCondLst>
                                  <p:childTnLst>
                                    <p:set>
                                      <p:cBhvr>
                                        <p:cTn id="10" dur="1" fill="hold">
                                          <p:stCondLst>
                                            <p:cond delay="0"/>
                                          </p:stCondLst>
                                        </p:cTn>
                                        <p:tgtEl>
                                          <p:spTgt spid="12"/>
                                        </p:tgtEl>
                                        <p:attrNameLst>
                                          <p:attrName>style.visibility</p:attrName>
                                        </p:attrNameLst>
                                      </p:cBhvr>
                                      <p:to>
                                        <p:strVal val="visible"/>
                                      </p:to>
                                    </p:set>
                                    <p:animEffect transition="in" filter="wheel(1)">
                                      <p:cBhvr>
                                        <p:cTn id="11" dur="20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2" grpId="0" animBg="1"/>
    </p:bld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2"/>
          <p:cNvSpPr>
            <a:spLocks noGrp="1"/>
          </p:cNvSpPr>
          <p:nvPr>
            <p:ph type="title"/>
          </p:nvPr>
        </p:nvSpPr>
        <p:spPr>
          <a:xfrm>
            <a:off x="914400" y="44624"/>
            <a:ext cx="7772400" cy="914400"/>
          </a:xfrm>
        </p:spPr>
        <p:txBody>
          <a:bodyPr/>
          <a:lstStyle/>
          <a:p>
            <a:r>
              <a:rPr lang="en-GB" dirty="0" smtClean="0"/>
              <a:t>Verulamium – Folly Lane</a:t>
            </a:r>
            <a:endParaRPr lang="en-GB" dirty="0"/>
          </a:p>
        </p:txBody>
      </p:sp>
      <p:sp>
        <p:nvSpPr>
          <p:cNvPr id="5" name="Content Placeholder 1"/>
          <p:cNvSpPr>
            <a:spLocks noGrp="1"/>
          </p:cNvSpPr>
          <p:nvPr>
            <p:ph idx="1"/>
          </p:nvPr>
        </p:nvSpPr>
        <p:spPr>
          <a:xfrm>
            <a:off x="395536" y="836712"/>
            <a:ext cx="4157414" cy="5688632"/>
          </a:xfrm>
        </p:spPr>
        <p:txBody>
          <a:bodyPr>
            <a:normAutofit fontScale="92500" lnSpcReduction="10000"/>
          </a:bodyPr>
          <a:lstStyle/>
          <a:p>
            <a:r>
              <a:rPr lang="en-US" altLang="en-US" sz="2800" dirty="0" smtClean="0">
                <a:solidFill>
                  <a:schemeClr val="accent4">
                    <a:lumMod val="20000"/>
                    <a:lumOff val="80000"/>
                  </a:schemeClr>
                </a:solidFill>
              </a:rPr>
              <a:t>This sanctuary was at the heart of Roman Verulamium until the 3</a:t>
            </a:r>
            <a:r>
              <a:rPr lang="en-US" altLang="en-US" sz="2800" baseline="30000" dirty="0" smtClean="0">
                <a:solidFill>
                  <a:schemeClr val="accent4">
                    <a:lumMod val="20000"/>
                    <a:lumOff val="80000"/>
                  </a:schemeClr>
                </a:solidFill>
              </a:rPr>
              <a:t>rd</a:t>
            </a:r>
            <a:r>
              <a:rPr lang="en-US" altLang="en-US" sz="2800" dirty="0" smtClean="0">
                <a:solidFill>
                  <a:schemeClr val="accent4">
                    <a:lumMod val="20000"/>
                    <a:lumOff val="80000"/>
                  </a:schemeClr>
                </a:solidFill>
              </a:rPr>
              <a:t> century</a:t>
            </a:r>
            <a:br>
              <a:rPr lang="en-US" altLang="en-US" sz="2800" dirty="0" smtClean="0">
                <a:solidFill>
                  <a:schemeClr val="accent4">
                    <a:lumMod val="20000"/>
                    <a:lumOff val="80000"/>
                  </a:schemeClr>
                </a:solidFill>
              </a:rPr>
            </a:br>
            <a:r>
              <a:rPr lang="en-US" altLang="en-US" sz="2800" dirty="0" smtClean="0">
                <a:solidFill>
                  <a:schemeClr val="accent4">
                    <a:lumMod val="20000"/>
                    <a:lumOff val="80000"/>
                  </a:schemeClr>
                </a:solidFill>
                <a:sym typeface="Wingdings" panose="05000000000000000000" pitchFamily="2" charset="2"/>
              </a:rPr>
              <a:t> </a:t>
            </a:r>
            <a:r>
              <a:rPr lang="en-US" altLang="en-US" sz="2800" dirty="0" smtClean="0">
                <a:solidFill>
                  <a:schemeClr val="accent4">
                    <a:lumMod val="20000"/>
                    <a:lumOff val="80000"/>
                  </a:schemeClr>
                </a:solidFill>
              </a:rPr>
              <a:t>a “state” cult</a:t>
            </a:r>
          </a:p>
          <a:p>
            <a:endParaRPr lang="en-US" altLang="en-US" sz="2800" dirty="0">
              <a:solidFill>
                <a:schemeClr val="accent4">
                  <a:lumMod val="20000"/>
                  <a:lumOff val="80000"/>
                </a:schemeClr>
              </a:solidFill>
            </a:endParaRPr>
          </a:p>
          <a:p>
            <a:r>
              <a:rPr lang="en-US" altLang="en-US" sz="2800" dirty="0" smtClean="0">
                <a:solidFill>
                  <a:schemeClr val="accent4">
                    <a:lumMod val="20000"/>
                    <a:lumOff val="80000"/>
                  </a:schemeClr>
                </a:solidFill>
              </a:rPr>
              <a:t>Location</a:t>
            </a:r>
            <a:endParaRPr lang="en-US" altLang="en-US" sz="2800" dirty="0">
              <a:solidFill>
                <a:schemeClr val="accent4">
                  <a:lumMod val="20000"/>
                  <a:lumOff val="80000"/>
                </a:schemeClr>
              </a:solidFill>
            </a:endParaRPr>
          </a:p>
          <a:p>
            <a:r>
              <a:rPr lang="en-US" altLang="en-US" sz="2800" dirty="0">
                <a:solidFill>
                  <a:schemeClr val="accent4">
                    <a:lumMod val="20000"/>
                    <a:lumOff val="80000"/>
                  </a:schemeClr>
                </a:solidFill>
              </a:rPr>
              <a:t>Visibility</a:t>
            </a:r>
          </a:p>
          <a:p>
            <a:r>
              <a:rPr lang="en-US" altLang="en-US" sz="2800" dirty="0">
                <a:solidFill>
                  <a:schemeClr val="accent4">
                    <a:lumMod val="20000"/>
                    <a:lumOff val="80000"/>
                  </a:schemeClr>
                </a:solidFill>
              </a:rPr>
              <a:t>Inter-visibility</a:t>
            </a:r>
          </a:p>
          <a:p>
            <a:r>
              <a:rPr lang="en-US" altLang="en-US" sz="2800" dirty="0" smtClean="0">
                <a:solidFill>
                  <a:schemeClr val="accent4">
                    <a:lumMod val="20000"/>
                    <a:lumOff val="80000"/>
                  </a:schemeClr>
                </a:solidFill>
              </a:rPr>
              <a:t>Alignment</a:t>
            </a:r>
            <a:endParaRPr lang="en-US" altLang="en-US" sz="2800" dirty="0">
              <a:solidFill>
                <a:schemeClr val="accent4">
                  <a:lumMod val="20000"/>
                  <a:lumOff val="80000"/>
                </a:schemeClr>
              </a:solidFill>
            </a:endParaRPr>
          </a:p>
          <a:p>
            <a:r>
              <a:rPr lang="en-US" altLang="en-US" sz="2800" dirty="0" smtClean="0">
                <a:solidFill>
                  <a:schemeClr val="accent4">
                    <a:lumMod val="20000"/>
                    <a:lumOff val="80000"/>
                  </a:schemeClr>
                </a:solidFill>
              </a:rPr>
              <a:t>Processional  Road</a:t>
            </a:r>
            <a:endParaRPr lang="en-US" altLang="en-US" sz="2800" dirty="0">
              <a:solidFill>
                <a:schemeClr val="accent4">
                  <a:lumMod val="20000"/>
                  <a:lumOff val="80000"/>
                </a:schemeClr>
              </a:solidFill>
            </a:endParaRPr>
          </a:p>
          <a:p>
            <a:r>
              <a:rPr lang="en-US" altLang="en-US" sz="2800" dirty="0">
                <a:solidFill>
                  <a:schemeClr val="accent4">
                    <a:lumMod val="20000"/>
                    <a:lumOff val="80000"/>
                  </a:schemeClr>
                </a:solidFill>
              </a:rPr>
              <a:t>? bath for</a:t>
            </a:r>
            <a:br>
              <a:rPr lang="en-US" altLang="en-US" sz="2800" dirty="0">
                <a:solidFill>
                  <a:schemeClr val="accent4">
                    <a:lumMod val="20000"/>
                    <a:lumOff val="80000"/>
                  </a:schemeClr>
                </a:solidFill>
              </a:rPr>
            </a:br>
            <a:r>
              <a:rPr lang="en-US" altLang="en-US" sz="2800" dirty="0" smtClean="0">
                <a:solidFill>
                  <a:schemeClr val="accent4">
                    <a:lumMod val="20000"/>
                    <a:lumOff val="80000"/>
                  </a:schemeClr>
                </a:solidFill>
              </a:rPr>
              <a:t>purification</a:t>
            </a:r>
            <a:endParaRPr lang="en-US" altLang="en-US" sz="2800" dirty="0">
              <a:solidFill>
                <a:schemeClr val="accent4">
                  <a:lumMod val="20000"/>
                  <a:lumOff val="80000"/>
                </a:schemeClr>
              </a:solidFill>
            </a:endParaRPr>
          </a:p>
        </p:txBody>
      </p:sp>
      <p:pic>
        <p:nvPicPr>
          <p:cNvPr id="6" name="Picture 5" descr="C:\Eigene Dateien\Artikel\Paris SPP March 2007\Folly Lane OVERVIEW Ceremonial Enclosure COLOUR.JPG"/>
          <p:cNvPicPr>
            <a:picLocks noChangeAspect="1" noChangeArrowheads="1"/>
          </p:cNvPicPr>
          <p:nvPr/>
        </p:nvPicPr>
        <p:blipFill>
          <a:blip r:embed="rId2" cstate="print">
            <a:extLst>
              <a:ext uri="{28A0092B-C50C-407E-A947-70E740481C1C}">
                <a14:useLocalDpi xmlns="" xmlns:a14="http://schemas.microsoft.com/office/drawing/2010/main" val="0"/>
              </a:ext>
            </a:extLst>
          </a:blip>
          <a:srcRect/>
          <a:stretch>
            <a:fillRect/>
          </a:stretch>
        </p:blipFill>
        <p:spPr bwMode="auto">
          <a:xfrm>
            <a:off x="4552950" y="0"/>
            <a:ext cx="4362450" cy="6858000"/>
          </a:xfrm>
          <a:prstGeom prst="rect">
            <a:avLst/>
          </a:prstGeom>
          <a:noFill/>
          <a:extLst>
            <a:ext uri="{909E8E84-426E-40DD-AFC4-6F175D3DCCD1}">
              <a14:hiddenFill xmlns="" xmlns:a14="http://schemas.microsoft.com/office/drawing/2010/main">
                <a:solidFill>
                  <a:srgbClr val="FFFFFF"/>
                </a:solidFill>
              </a14:hiddenFill>
            </a:ext>
          </a:extLst>
        </p:spPr>
      </p:pic>
      <p:pic>
        <p:nvPicPr>
          <p:cNvPr id="13" name="Picture 12" descr="C:\Eigene Dateien\Artikel\Paris SPP March 2007\St Albans CHRONOLOGY TOWN small.TIF"/>
          <p:cNvPicPr>
            <a:picLocks noChangeAspect="1" noChangeArrowheads="1"/>
          </p:cNvPicPr>
          <p:nvPr/>
        </p:nvPicPr>
        <p:blipFill>
          <a:blip r:embed="rId3" cstate="print">
            <a:extLst>
              <a:ext uri="{28A0092B-C50C-407E-A947-70E740481C1C}">
                <a14:useLocalDpi xmlns="" xmlns:a14="http://schemas.microsoft.com/office/drawing/2010/main" val="0"/>
              </a:ext>
            </a:extLst>
          </a:blip>
          <a:srcRect l="1163" b="1204"/>
          <a:stretch>
            <a:fillRect/>
          </a:stretch>
        </p:blipFill>
        <p:spPr bwMode="auto">
          <a:xfrm>
            <a:off x="3419872" y="44624"/>
            <a:ext cx="5715000" cy="5521325"/>
          </a:xfrm>
          <a:prstGeom prst="rect">
            <a:avLst/>
          </a:prstGeom>
        </p:spPr>
        <p:style>
          <a:lnRef idx="1">
            <a:schemeClr val="dk1"/>
          </a:lnRef>
          <a:fillRef idx="2">
            <a:schemeClr val="dk1"/>
          </a:fillRef>
          <a:effectRef idx="1">
            <a:schemeClr val="dk1"/>
          </a:effectRef>
          <a:fontRef idx="minor">
            <a:schemeClr val="dk1"/>
          </a:fontRef>
        </p:style>
      </p:pic>
      <p:sp>
        <p:nvSpPr>
          <p:cNvPr id="14" name="Text Box 6"/>
          <p:cNvSpPr txBox="1">
            <a:spLocks noChangeArrowheads="1"/>
          </p:cNvSpPr>
          <p:nvPr/>
        </p:nvSpPr>
        <p:spPr bwMode="auto">
          <a:xfrm>
            <a:off x="3594497" y="1763886"/>
            <a:ext cx="1349375" cy="517525"/>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cap="sq">
                <a:solidFill>
                  <a:schemeClr val="tx1"/>
                </a:solidFill>
                <a:miter lim="800000"/>
                <a:headEnd type="none" w="sm" len="sm"/>
                <a:tailEnd type="none" w="sm" len="sm"/>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buClrTx/>
              <a:buSzTx/>
              <a:buFontTx/>
              <a:buNone/>
            </a:pPr>
            <a:r>
              <a:rPr kumimoji="1" lang="de-DE" altLang="en-US" sz="1400">
                <a:solidFill>
                  <a:schemeClr val="accent1"/>
                </a:solidFill>
                <a:effectLst>
                  <a:outerShdw blurRad="38100" dist="38100" dir="2700000" algn="tl">
                    <a:srgbClr val="000000"/>
                  </a:outerShdw>
                </a:effectLst>
              </a:rPr>
              <a:t>Pre-Roman oppidum</a:t>
            </a:r>
          </a:p>
        </p:txBody>
      </p:sp>
      <p:sp>
        <p:nvSpPr>
          <p:cNvPr id="15" name="Text Box 9"/>
          <p:cNvSpPr txBox="1">
            <a:spLocks noChangeArrowheads="1"/>
          </p:cNvSpPr>
          <p:nvPr/>
        </p:nvSpPr>
        <p:spPr>
          <a:xfrm>
            <a:off x="5362972" y="239886"/>
            <a:ext cx="1104900" cy="381000"/>
          </a:xfrm>
          <a:prstGeom prst="rect">
            <a:avLst/>
          </a:prstGeom>
          <a:noFill/>
          <a:ln/>
          <a:extLst>
            <a:ext uri="{91240B29-F687-4F45-9708-019B960494DF}">
              <a14:hiddenLine xmlns="" xmlns:a14="http://schemas.microsoft.com/office/drawing/2010/main" w="12700" cap="sq" cmpd="sng">
                <a:solidFill>
                  <a:schemeClr val="tx1"/>
                </a:solidFill>
                <a:prstDash val="solid"/>
                <a:miter lim="800000"/>
                <a:headEnd type="none" w="sm" len="sm"/>
                <a:tailEnd type="none" w="sm" len="sm"/>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a:lstStyle>
            <a:lvl1pPr marL="411480" indent="-342900" algn="l" rtl="0" eaLnBrk="1" latinLnBrk="0" hangingPunct="1">
              <a:spcBef>
                <a:spcPts val="700"/>
              </a:spcBef>
              <a:buClr>
                <a:schemeClr val="tx2"/>
              </a:buClr>
              <a:buSzPct val="95000"/>
              <a:buFont typeface="Wingdings"/>
              <a:buChar char=""/>
              <a:defRPr kumimoji="0" sz="3000" kern="1200">
                <a:solidFill>
                  <a:schemeClr val="tx1"/>
                </a:solidFill>
                <a:latin typeface="+mn-lt"/>
                <a:ea typeface="+mn-ea"/>
                <a:cs typeface="+mn-cs"/>
              </a:defRPr>
            </a:lvl1pPr>
            <a:lvl2pPr marL="740664" indent="-285750" algn="l" rtl="0" eaLnBrk="1" latinLnBrk="0" hangingPunct="1">
              <a:spcBef>
                <a:spcPct val="20000"/>
              </a:spcBef>
              <a:buClr>
                <a:schemeClr val="accent2"/>
              </a:buClr>
              <a:buSzPct val="90000"/>
              <a:buFont typeface="Wingdings"/>
              <a:buChar char=""/>
              <a:defRPr kumimoji="0" sz="2600" kern="1200">
                <a:solidFill>
                  <a:schemeClr val="tx1"/>
                </a:solidFill>
                <a:latin typeface="+mn-lt"/>
                <a:ea typeface="+mn-ea"/>
                <a:cs typeface="+mn-cs"/>
              </a:defRPr>
            </a:lvl2pPr>
            <a:lvl3pPr marL="996696" indent="-228600" algn="l" rtl="0" eaLnBrk="1" latinLnBrk="0" hangingPunct="1">
              <a:spcBef>
                <a:spcPct val="20000"/>
              </a:spcBef>
              <a:buClr>
                <a:schemeClr val="accent2"/>
              </a:buClr>
              <a:buFont typeface="Wingdings 2"/>
              <a:buChar char=""/>
              <a:defRPr kumimoji="0" sz="2400" kern="1200">
                <a:solidFill>
                  <a:schemeClr val="tx1"/>
                </a:solidFill>
                <a:latin typeface="+mn-lt"/>
                <a:ea typeface="+mn-ea"/>
                <a:cs typeface="+mn-cs"/>
              </a:defRPr>
            </a:lvl3pPr>
            <a:lvl4pPr marL="1261872" indent="-228600" algn="l" rtl="0" eaLnBrk="1" latinLnBrk="0" hangingPunct="1">
              <a:spcBef>
                <a:spcPct val="20000"/>
              </a:spcBef>
              <a:buClr>
                <a:schemeClr val="accent3"/>
              </a:buClr>
              <a:buFont typeface="Wingdings 3"/>
              <a:buChar char=""/>
              <a:defRPr kumimoji="0" sz="2200" kern="1200">
                <a:solidFill>
                  <a:schemeClr val="tx1"/>
                </a:solidFill>
                <a:latin typeface="+mn-lt"/>
                <a:ea typeface="+mn-ea"/>
                <a:cs typeface="+mn-cs"/>
              </a:defRPr>
            </a:lvl4pPr>
            <a:lvl5pPr marL="1481328" indent="-210312" algn="l" rtl="0" eaLnBrk="1" latinLnBrk="0" hangingPunct="1">
              <a:spcBef>
                <a:spcPct val="20000"/>
              </a:spcBef>
              <a:buClr>
                <a:schemeClr val="accent3"/>
              </a:buClr>
              <a:buFont typeface="Wingdings 2"/>
              <a:buChar char=""/>
              <a:defRPr kumimoji="0" sz="2000" kern="1200">
                <a:solidFill>
                  <a:schemeClr val="tx1"/>
                </a:solidFill>
                <a:latin typeface="+mn-lt"/>
                <a:ea typeface="+mn-ea"/>
                <a:cs typeface="+mn-cs"/>
              </a:defRPr>
            </a:lvl5pPr>
            <a:lvl6pPr marL="1709928" indent="-210312" algn="l" rtl="0" eaLnBrk="1" latinLnBrk="0" hangingPunct="1">
              <a:spcBef>
                <a:spcPct val="20000"/>
              </a:spcBef>
              <a:buClr>
                <a:schemeClr val="accent3"/>
              </a:buClr>
              <a:buFont typeface="Wingdings 2"/>
              <a:buChar char=""/>
              <a:defRPr kumimoji="0" sz="1800" kern="1200">
                <a:solidFill>
                  <a:schemeClr val="tx1"/>
                </a:solidFill>
                <a:latin typeface="+mn-lt"/>
                <a:ea typeface="+mn-ea"/>
                <a:cs typeface="+mn-cs"/>
              </a:defRPr>
            </a:lvl6pPr>
            <a:lvl7pPr marL="1901952" indent="-182880" algn="l" rtl="0" eaLnBrk="1" latinLnBrk="0" hangingPunct="1">
              <a:spcBef>
                <a:spcPct val="20000"/>
              </a:spcBef>
              <a:buClr>
                <a:schemeClr val="accent4"/>
              </a:buClr>
              <a:buFont typeface="Wingdings 2"/>
              <a:buChar char=""/>
              <a:defRPr kumimoji="0" sz="1600" kern="1200">
                <a:solidFill>
                  <a:schemeClr val="tx1"/>
                </a:solidFill>
                <a:latin typeface="+mn-lt"/>
                <a:ea typeface="+mn-ea"/>
                <a:cs typeface="+mn-cs"/>
              </a:defRPr>
            </a:lvl7pPr>
            <a:lvl8pPr marL="2093976" indent="-182880" algn="l" rtl="0" eaLnBrk="1" latinLnBrk="0" hangingPunct="1">
              <a:spcBef>
                <a:spcPct val="20000"/>
              </a:spcBef>
              <a:buClr>
                <a:schemeClr val="accent4"/>
              </a:buClr>
              <a:buFont typeface="Wingdings 2"/>
              <a:buChar char=""/>
              <a:defRPr kumimoji="0" sz="1600" kern="1200">
                <a:solidFill>
                  <a:schemeClr val="tx1"/>
                </a:solidFill>
                <a:latin typeface="+mn-lt"/>
                <a:ea typeface="+mn-ea"/>
                <a:cs typeface="+mn-cs"/>
              </a:defRPr>
            </a:lvl8pPr>
            <a:lvl9pPr marL="2286000" indent="-182880" algn="l" rtl="0" eaLnBrk="1" latinLnBrk="0" hangingPunct="1">
              <a:spcBef>
                <a:spcPct val="20000"/>
              </a:spcBef>
              <a:buClr>
                <a:schemeClr val="accent4"/>
              </a:buClr>
              <a:buFont typeface="Wingdings 2"/>
              <a:buChar char=""/>
              <a:defRPr kumimoji="0" sz="1600" kern="1200">
                <a:solidFill>
                  <a:schemeClr val="tx1"/>
                </a:solidFill>
                <a:latin typeface="+mn-lt"/>
                <a:ea typeface="+mn-ea"/>
                <a:cs typeface="+mn-cs"/>
              </a:defRPr>
            </a:lvl9pPr>
            <a:extLst/>
          </a:lstStyle>
          <a:p>
            <a:pPr>
              <a:spcBef>
                <a:spcPct val="50000"/>
              </a:spcBef>
              <a:buClrTx/>
              <a:buSzTx/>
              <a:buFontTx/>
              <a:buNone/>
            </a:pPr>
            <a:r>
              <a:rPr kumimoji="1" lang="de-DE" altLang="en-US" sz="1400" smtClean="0">
                <a:solidFill>
                  <a:schemeClr val="accent1"/>
                </a:solidFill>
                <a:effectLst>
                  <a:outerShdw blurRad="38100" dist="38100" dir="2700000" algn="tl">
                    <a:srgbClr val="000000"/>
                  </a:outerShdw>
                </a:effectLst>
              </a:rPr>
              <a:t>Folly Lane</a:t>
            </a:r>
            <a:endParaRPr kumimoji="1" lang="de-DE" altLang="en-US" sz="1400">
              <a:solidFill>
                <a:schemeClr val="accent1"/>
              </a:solidFill>
              <a:effectLst>
                <a:outerShdw blurRad="38100" dist="38100" dir="2700000" algn="tl">
                  <a:srgbClr val="000000"/>
                </a:outerShdw>
              </a:effectLst>
            </a:endParaRPr>
          </a:p>
        </p:txBody>
      </p:sp>
    </p:spTree>
    <p:extLst>
      <p:ext uri="{BB962C8B-B14F-4D97-AF65-F5344CB8AC3E}">
        <p14:creationId xmlns="" xmlns:p14="http://schemas.microsoft.com/office/powerpoint/2010/main" val="208578125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100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1000"/>
                                        <p:tgtEl>
                                          <p:spTgt spid="13"/>
                                        </p:tgtEl>
                                      </p:cBhvr>
                                    </p:animEffect>
                                    <p:anim calcmode="lin" valueType="num">
                                      <p:cBhvr>
                                        <p:cTn id="8" dur="1000" fill="hold"/>
                                        <p:tgtEl>
                                          <p:spTgt spid="13"/>
                                        </p:tgtEl>
                                        <p:attrNameLst>
                                          <p:attrName>ppt_x</p:attrName>
                                        </p:attrNameLst>
                                      </p:cBhvr>
                                      <p:tavLst>
                                        <p:tav tm="0">
                                          <p:val>
                                            <p:strVal val="#ppt_x"/>
                                          </p:val>
                                        </p:tav>
                                        <p:tav tm="100000">
                                          <p:val>
                                            <p:strVal val="#ppt_x"/>
                                          </p:val>
                                        </p:tav>
                                      </p:tavLst>
                                    </p:anim>
                                    <p:anim calcmode="lin" valueType="num">
                                      <p:cBhvr>
                                        <p:cTn id="9" dur="1000" fill="hold"/>
                                        <p:tgtEl>
                                          <p:spTgt spid="13"/>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fade">
                                      <p:cBhvr>
                                        <p:cTn id="12" dur="1000"/>
                                        <p:tgtEl>
                                          <p:spTgt spid="14"/>
                                        </p:tgtEl>
                                      </p:cBhvr>
                                    </p:animEffect>
                                    <p:anim calcmode="lin" valueType="num">
                                      <p:cBhvr>
                                        <p:cTn id="13" dur="1000" fill="hold"/>
                                        <p:tgtEl>
                                          <p:spTgt spid="14"/>
                                        </p:tgtEl>
                                        <p:attrNameLst>
                                          <p:attrName>ppt_x</p:attrName>
                                        </p:attrNameLst>
                                      </p:cBhvr>
                                      <p:tavLst>
                                        <p:tav tm="0">
                                          <p:val>
                                            <p:strVal val="#ppt_x"/>
                                          </p:val>
                                        </p:tav>
                                        <p:tav tm="100000">
                                          <p:val>
                                            <p:strVal val="#ppt_x"/>
                                          </p:val>
                                        </p:tav>
                                      </p:tavLst>
                                    </p:anim>
                                    <p:anim calcmode="lin" valueType="num">
                                      <p:cBhvr>
                                        <p:cTn id="14" dur="1000" fill="hold"/>
                                        <p:tgtEl>
                                          <p:spTgt spid="14"/>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15"/>
                                        </p:tgtEl>
                                        <p:attrNameLst>
                                          <p:attrName>style.visibility</p:attrName>
                                        </p:attrNameLst>
                                      </p:cBhvr>
                                      <p:to>
                                        <p:strVal val="visible"/>
                                      </p:to>
                                    </p:set>
                                    <p:animEffect transition="in" filter="fade">
                                      <p:cBhvr>
                                        <p:cTn id="17" dur="1000"/>
                                        <p:tgtEl>
                                          <p:spTgt spid="15"/>
                                        </p:tgtEl>
                                      </p:cBhvr>
                                    </p:animEffect>
                                    <p:anim calcmode="lin" valueType="num">
                                      <p:cBhvr>
                                        <p:cTn id="18" dur="1000" fill="hold"/>
                                        <p:tgtEl>
                                          <p:spTgt spid="15"/>
                                        </p:tgtEl>
                                        <p:attrNameLst>
                                          <p:attrName>ppt_x</p:attrName>
                                        </p:attrNameLst>
                                      </p:cBhvr>
                                      <p:tavLst>
                                        <p:tav tm="0">
                                          <p:val>
                                            <p:strVal val="#ppt_x"/>
                                          </p:val>
                                        </p:tav>
                                        <p:tav tm="100000">
                                          <p:val>
                                            <p:strVal val="#ppt_x"/>
                                          </p:val>
                                        </p:tav>
                                      </p:tavLst>
                                    </p:anim>
                                    <p:anim calcmode="lin" valueType="num">
                                      <p:cBhvr>
                                        <p:cTn id="19"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P spid="15" grpId="0" animBg="1"/>
    </p:bld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2"/>
          <p:cNvSpPr>
            <a:spLocks noGrp="1"/>
          </p:cNvSpPr>
          <p:nvPr>
            <p:ph type="title"/>
          </p:nvPr>
        </p:nvSpPr>
        <p:spPr>
          <a:xfrm>
            <a:off x="914400" y="44624"/>
            <a:ext cx="7772400" cy="914400"/>
          </a:xfrm>
        </p:spPr>
        <p:txBody>
          <a:bodyPr/>
          <a:lstStyle/>
          <a:p>
            <a:r>
              <a:rPr lang="en-GB" dirty="0" smtClean="0"/>
              <a:t>Verulamium – Folly Lane</a:t>
            </a:r>
            <a:endParaRPr lang="en-GB" dirty="0"/>
          </a:p>
        </p:txBody>
      </p:sp>
      <p:sp>
        <p:nvSpPr>
          <p:cNvPr id="5" name="Content Placeholder 1"/>
          <p:cNvSpPr>
            <a:spLocks noGrp="1"/>
          </p:cNvSpPr>
          <p:nvPr>
            <p:ph idx="1"/>
          </p:nvPr>
        </p:nvSpPr>
        <p:spPr>
          <a:xfrm>
            <a:off x="251520" y="836712"/>
            <a:ext cx="4301430" cy="5760640"/>
          </a:xfrm>
        </p:spPr>
        <p:txBody>
          <a:bodyPr>
            <a:normAutofit lnSpcReduction="10000"/>
          </a:bodyPr>
          <a:lstStyle/>
          <a:p>
            <a:r>
              <a:rPr lang="en-US" altLang="en-US" sz="2400" dirty="0"/>
              <a:t>Not just another LPRIA “chiefdom burial</a:t>
            </a:r>
            <a:r>
              <a:rPr lang="en-US" altLang="en-US" sz="2400" dirty="0" smtClean="0"/>
              <a:t>”</a:t>
            </a:r>
            <a:endParaRPr lang="en-US" altLang="en-US" sz="2400" dirty="0"/>
          </a:p>
          <a:p>
            <a:r>
              <a:rPr lang="en-US" altLang="en-US" sz="2400" dirty="0"/>
              <a:t>Complexity of funerary rituals</a:t>
            </a:r>
          </a:p>
          <a:p>
            <a:r>
              <a:rPr lang="en-US" altLang="en-US" sz="2400" dirty="0"/>
              <a:t>No other burial in enclosure</a:t>
            </a:r>
          </a:p>
          <a:p>
            <a:r>
              <a:rPr lang="en-US" altLang="en-US" sz="2400" dirty="0"/>
              <a:t>Construction of R-C temple</a:t>
            </a:r>
          </a:p>
          <a:p>
            <a:r>
              <a:rPr lang="en-US" altLang="en-US" sz="2400" dirty="0"/>
              <a:t>Processional road; continued worship </a:t>
            </a:r>
            <a:br>
              <a:rPr lang="en-US" altLang="en-US" sz="2400" dirty="0"/>
            </a:br>
            <a:r>
              <a:rPr lang="en-US" altLang="en-US" sz="2400" dirty="0"/>
              <a:t>down to 3rd c. A.D.</a:t>
            </a:r>
          </a:p>
          <a:p>
            <a:endParaRPr lang="en-US" altLang="en-US" sz="2400" dirty="0"/>
          </a:p>
          <a:p>
            <a:r>
              <a:rPr lang="en-US" altLang="en-US" sz="2400" dirty="0"/>
              <a:t>The situation: conquest period</a:t>
            </a:r>
          </a:p>
          <a:p>
            <a:pPr lvl="1"/>
            <a:r>
              <a:rPr lang="en-US" altLang="en-US" sz="2200" dirty="0"/>
              <a:t>Stress</a:t>
            </a:r>
          </a:p>
          <a:p>
            <a:pPr lvl="1"/>
            <a:r>
              <a:rPr lang="en-US" altLang="en-US" sz="2200" dirty="0"/>
              <a:t>Hero-worship</a:t>
            </a:r>
          </a:p>
          <a:p>
            <a:pPr lvl="1"/>
            <a:r>
              <a:rPr lang="en-US" altLang="en-US" sz="2200" dirty="0"/>
              <a:t>The last “king”, e.g. </a:t>
            </a:r>
            <a:r>
              <a:rPr lang="en-US" altLang="en-US" sz="2200" dirty="0" err="1"/>
              <a:t>Cunobeline</a:t>
            </a:r>
            <a:endParaRPr lang="en-US" altLang="en-US" sz="2200" dirty="0"/>
          </a:p>
        </p:txBody>
      </p:sp>
      <p:pic>
        <p:nvPicPr>
          <p:cNvPr id="6" name="Picture 5" descr="C:\Eigene Dateien\Artikel\Paris SPP March 2007\Folly Lane OVERVIEW Ceremonial Enclosure COLOUR.JPG"/>
          <p:cNvPicPr>
            <a:picLocks noChangeAspect="1" noChangeArrowheads="1"/>
          </p:cNvPicPr>
          <p:nvPr/>
        </p:nvPicPr>
        <p:blipFill>
          <a:blip r:embed="rId2" cstate="print">
            <a:extLst>
              <a:ext uri="{28A0092B-C50C-407E-A947-70E740481C1C}">
                <a14:useLocalDpi xmlns="" xmlns:a14="http://schemas.microsoft.com/office/drawing/2010/main" val="0"/>
              </a:ext>
            </a:extLst>
          </a:blip>
          <a:srcRect/>
          <a:stretch>
            <a:fillRect/>
          </a:stretch>
        </p:blipFill>
        <p:spPr bwMode="auto">
          <a:xfrm>
            <a:off x="4552950" y="0"/>
            <a:ext cx="4362450" cy="6858000"/>
          </a:xfrm>
          <a:prstGeom prst="rect">
            <a:avLst/>
          </a:prstGeom>
          <a:noFill/>
          <a:extLst>
            <a:ext uri="{909E8E84-426E-40DD-AFC4-6F175D3DCCD1}">
              <a14:hiddenFill xmlns="" xmlns:a14="http://schemas.microsoft.com/office/drawing/2010/main">
                <a:solidFill>
                  <a:srgbClr val="FFFFFF"/>
                </a:solidFill>
              </a14:hiddenFill>
            </a:ext>
          </a:extLst>
        </p:spPr>
      </p:pic>
      <p:pic>
        <p:nvPicPr>
          <p:cNvPr id="10" name="Picture 4" descr="C:\Eigene Dateien\Artikel\Paris SPP March 2007\Folly Lane COINS cunobelin VER small.JPG"/>
          <p:cNvPicPr>
            <a:picLocks noChangeAspect="1" noChangeArrowheads="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4119564" y="2276872"/>
            <a:ext cx="4981572" cy="2483098"/>
          </a:xfrm>
          <a:prstGeom prst="rect">
            <a:avLst/>
          </a:prstGeom>
        </p:spPr>
        <p:style>
          <a:lnRef idx="2">
            <a:schemeClr val="accent1">
              <a:shade val="50000"/>
            </a:schemeClr>
          </a:lnRef>
          <a:fillRef idx="1">
            <a:schemeClr val="accent1"/>
          </a:fillRef>
          <a:effectRef idx="0">
            <a:schemeClr val="accent1"/>
          </a:effectRef>
          <a:fontRef idx="minor">
            <a:schemeClr val="lt1"/>
          </a:fontRef>
        </p:style>
      </p:pic>
    </p:spTree>
    <p:extLst>
      <p:ext uri="{BB962C8B-B14F-4D97-AF65-F5344CB8AC3E}">
        <p14:creationId xmlns="" xmlns:p14="http://schemas.microsoft.com/office/powerpoint/2010/main" val="227690722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randombar(horizontal)">
                                      <p:cBhvr>
                                        <p:cTn id="7" dur="500"/>
                                        <p:tgtEl>
                                          <p:spTgt spid="5"/>
                                        </p:tgtEl>
                                      </p:cBhvr>
                                    </p:animEffect>
                                  </p:childTnLst>
                                </p:cTn>
                              </p:par>
                            </p:childTnLst>
                          </p:cTn>
                        </p:par>
                        <p:par>
                          <p:cTn id="8" fill="hold">
                            <p:stCondLst>
                              <p:cond delay="500"/>
                            </p:stCondLst>
                            <p:childTnLst>
                              <p:par>
                                <p:cTn id="9" presetID="14" presetClass="entr" presetSubtype="5" fill="hold" nodeType="afterEffect">
                                  <p:stCondLst>
                                    <p:cond delay="0"/>
                                  </p:stCondLst>
                                  <p:childTnLst>
                                    <p:set>
                                      <p:cBhvr>
                                        <p:cTn id="10" dur="1" fill="hold">
                                          <p:stCondLst>
                                            <p:cond delay="0"/>
                                          </p:stCondLst>
                                        </p:cTn>
                                        <p:tgtEl>
                                          <p:spTgt spid="10"/>
                                        </p:tgtEl>
                                        <p:attrNameLst>
                                          <p:attrName>style.visibility</p:attrName>
                                        </p:attrNameLst>
                                      </p:cBhvr>
                                      <p:to>
                                        <p:strVal val="visible"/>
                                      </p:to>
                                    </p:set>
                                    <p:animEffect transition="in" filter="randombar(vertical)">
                                      <p:cBhvr>
                                        <p:cTn id="11" dur="500"/>
                                        <p:tgtEl>
                                          <p:spTgt spid="10"/>
                                        </p:tgtEl>
                                      </p:cBhvr>
                                    </p:animEffect>
                                  </p:childTnLst>
                                </p:cTn>
                              </p:par>
                            </p:childTnLst>
                          </p:cTn>
                        </p:par>
                        <p:par>
                          <p:cTn id="12" fill="hold">
                            <p:stCondLst>
                              <p:cond delay="1000"/>
                            </p:stCondLst>
                            <p:childTnLst>
                              <p:par>
                                <p:cTn id="13" presetID="14" presetClass="exit" presetSubtype="10" fill="hold" nodeType="afterEffect">
                                  <p:stCondLst>
                                    <p:cond delay="0"/>
                                  </p:stCondLst>
                                  <p:childTnLst>
                                    <p:animEffect transition="out" filter="randombar(horizontal)">
                                      <p:cBhvr>
                                        <p:cTn id="14" dur="500"/>
                                        <p:tgtEl>
                                          <p:spTgt spid="6"/>
                                        </p:tgtEl>
                                      </p:cBhvr>
                                    </p:animEffect>
                                    <p:set>
                                      <p:cBhvr>
                                        <p:cTn id="15" dur="1" fill="hold">
                                          <p:stCondLst>
                                            <p:cond delay="4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2"/>
          <p:cNvSpPr>
            <a:spLocks noGrp="1"/>
          </p:cNvSpPr>
          <p:nvPr>
            <p:ph type="title"/>
          </p:nvPr>
        </p:nvSpPr>
        <p:spPr>
          <a:xfrm>
            <a:off x="914400" y="44624"/>
            <a:ext cx="7772400" cy="914400"/>
          </a:xfrm>
        </p:spPr>
        <p:txBody>
          <a:bodyPr/>
          <a:lstStyle/>
          <a:p>
            <a:r>
              <a:rPr lang="en-GB" dirty="0" smtClean="0"/>
              <a:t>“Natives” run Roman Britain</a:t>
            </a:r>
            <a:endParaRPr lang="en-GB" dirty="0"/>
          </a:p>
        </p:txBody>
      </p:sp>
      <p:sp>
        <p:nvSpPr>
          <p:cNvPr id="5" name="Content Placeholder 1"/>
          <p:cNvSpPr>
            <a:spLocks noGrp="1"/>
          </p:cNvSpPr>
          <p:nvPr>
            <p:ph idx="1"/>
          </p:nvPr>
        </p:nvSpPr>
        <p:spPr>
          <a:xfrm>
            <a:off x="914400" y="1196752"/>
            <a:ext cx="8229600" cy="4572000"/>
          </a:xfrm>
        </p:spPr>
        <p:txBody>
          <a:bodyPr>
            <a:normAutofit/>
          </a:bodyPr>
          <a:lstStyle/>
          <a:p>
            <a:r>
              <a:rPr lang="en-GB" sz="2000" dirty="0" smtClean="0"/>
              <a:t>Local (“native”) elites embellish the new towns</a:t>
            </a:r>
          </a:p>
          <a:p>
            <a:r>
              <a:rPr lang="en-GB" sz="2000" dirty="0" smtClean="0"/>
              <a:t>They build theatres, temples,…</a:t>
            </a:r>
          </a:p>
        </p:txBody>
      </p:sp>
      <p:pic>
        <p:nvPicPr>
          <p:cNvPr id="6" name="Picture 6" descr="http://www.stalbansmuseums.org.uk/var/ezwebin_site/storage/images/media/museum-images/sorrell-the-forum-at-verulamium-section/194405-1-eng-GB/Sorrell-The-Forum-at-Verulamium-section1_museumimage.jpg"/>
          <p:cNvPicPr>
            <a:picLocks noChangeAspect="1" noChangeArrowheads="1"/>
          </p:cNvPicPr>
          <p:nvPr/>
        </p:nvPicPr>
        <p:blipFill>
          <a:blip r:embed="rId2" cstate="print">
            <a:extLst>
              <a:ext uri="{BEBA8EAE-BF5A-486C-A8C5-ECC9F3942E4B}">
                <a14:imgProps xmlns="" xmlns:a14="http://schemas.microsoft.com/office/drawing/2010/main">
                  <a14:imgLayer r:embed="rId3">
                    <a14:imgEffect>
                      <a14:brightnessContrast contrast="40000"/>
                    </a14:imgEffect>
                  </a14:imgLayer>
                </a14:imgProps>
              </a:ext>
              <a:ext uri="{28A0092B-C50C-407E-A947-70E740481C1C}">
                <a14:useLocalDpi xmlns="" xmlns:a14="http://schemas.microsoft.com/office/drawing/2010/main" val="0"/>
              </a:ext>
            </a:extLst>
          </a:blip>
          <a:srcRect/>
          <a:stretch>
            <a:fillRect/>
          </a:stretch>
        </p:blipFill>
        <p:spPr bwMode="auto">
          <a:xfrm>
            <a:off x="2267744" y="2178252"/>
            <a:ext cx="6696744" cy="4670981"/>
          </a:xfrm>
          <a:prstGeom prst="rect">
            <a:avLst/>
          </a:prstGeom>
          <a:noFill/>
          <a:extLst>
            <a:ext uri="{909E8E84-426E-40DD-AFC4-6F175D3DCCD1}">
              <a14:hiddenFill xmlns="" xmlns:a14="http://schemas.microsoft.com/office/drawing/2010/main">
                <a:solidFill>
                  <a:srgbClr val="FFFFFF"/>
                </a:solidFill>
              </a14:hiddenFill>
            </a:ext>
          </a:extLst>
        </p:spPr>
      </p:pic>
      <p:sp>
        <p:nvSpPr>
          <p:cNvPr id="7" name="TextBox 6"/>
          <p:cNvSpPr txBox="1"/>
          <p:nvPr/>
        </p:nvSpPr>
        <p:spPr>
          <a:xfrm rot="16200000">
            <a:off x="611560" y="5213275"/>
            <a:ext cx="2880320" cy="369332"/>
          </a:xfrm>
          <a:prstGeom prst="rect">
            <a:avLst/>
          </a:prstGeom>
          <a:noFill/>
        </p:spPr>
        <p:txBody>
          <a:bodyPr wrap="square" rtlCol="0">
            <a:spAutoFit/>
          </a:bodyPr>
          <a:lstStyle/>
          <a:p>
            <a:r>
              <a:rPr lang="en-GB" dirty="0" smtClean="0"/>
              <a:t>Roman forum, Verulamium</a:t>
            </a:r>
            <a:endParaRPr lang="en-GB" dirty="0"/>
          </a:p>
        </p:txBody>
      </p:sp>
    </p:spTree>
    <p:extLst>
      <p:ext uri="{BB962C8B-B14F-4D97-AF65-F5344CB8AC3E}">
        <p14:creationId xmlns="" xmlns:p14="http://schemas.microsoft.com/office/powerpoint/2010/main" val="2328301821"/>
      </p:ext>
    </p:extLst>
  </p:cSld>
  <p:clrMapOvr>
    <a:masterClrMapping/>
  </p:clrMapOvr>
  <p:transition spd="slow">
    <p:randomBar dir="vert"/>
  </p:transition>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9074" name="Picture 2" descr="http://pilgrimpace.files.wordpress.com/2011/02/imgp2282.jpg"/>
          <p:cNvPicPr>
            <a:picLocks noChangeAspect="1" noChangeArrowheads="1"/>
          </p:cNvPicPr>
          <p:nvPr/>
        </p:nvPicPr>
        <p:blipFill>
          <a:blip r:embed="rId2" cstate="print"/>
          <a:srcRect/>
          <a:stretch>
            <a:fillRect/>
          </a:stretch>
        </p:blipFill>
        <p:spPr bwMode="auto">
          <a:xfrm>
            <a:off x="1" y="0"/>
            <a:ext cx="9144000" cy="6858000"/>
          </a:xfrm>
          <a:prstGeom prst="rect">
            <a:avLst/>
          </a:prstGeom>
          <a:noFill/>
        </p:spPr>
      </p:pic>
      <p:sp>
        <p:nvSpPr>
          <p:cNvPr id="5" name="Title 2"/>
          <p:cNvSpPr>
            <a:spLocks noGrp="1"/>
          </p:cNvSpPr>
          <p:nvPr>
            <p:ph type="title"/>
          </p:nvPr>
        </p:nvSpPr>
        <p:spPr>
          <a:xfrm>
            <a:off x="914400" y="44624"/>
            <a:ext cx="7772400" cy="914400"/>
          </a:xfrm>
        </p:spPr>
        <p:txBody>
          <a:bodyPr/>
          <a:lstStyle/>
          <a:p>
            <a:r>
              <a:rPr lang="en-GB" dirty="0" smtClean="0"/>
              <a:t>“Natives” run Roman Britain</a:t>
            </a:r>
            <a:endParaRPr lang="en-GB" dirty="0"/>
          </a:p>
        </p:txBody>
      </p:sp>
      <p:sp>
        <p:nvSpPr>
          <p:cNvPr id="6" name="Content Placeholder 1"/>
          <p:cNvSpPr>
            <a:spLocks noGrp="1"/>
          </p:cNvSpPr>
          <p:nvPr>
            <p:ph idx="1"/>
          </p:nvPr>
        </p:nvSpPr>
        <p:spPr>
          <a:xfrm>
            <a:off x="914400" y="1196752"/>
            <a:ext cx="8229600" cy="4572000"/>
          </a:xfrm>
        </p:spPr>
        <p:txBody>
          <a:bodyPr>
            <a:normAutofit/>
          </a:bodyPr>
          <a:lstStyle/>
          <a:p>
            <a:r>
              <a:rPr lang="en-GB" sz="2000" dirty="0" smtClean="0"/>
              <a:t>Local (“native”) elites embellish the new towns</a:t>
            </a:r>
          </a:p>
          <a:p>
            <a:r>
              <a:rPr lang="en-GB" sz="2000" dirty="0" smtClean="0"/>
              <a:t>They build theatres, temples,…</a:t>
            </a:r>
          </a:p>
        </p:txBody>
      </p:sp>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nodeType="afterEffect">
                                  <p:stCondLst>
                                    <p:cond delay="0"/>
                                  </p:stCondLst>
                                  <p:childTnLst>
                                    <p:set>
                                      <p:cBhvr>
                                        <p:cTn id="6" dur="1" fill="hold">
                                          <p:stCondLst>
                                            <p:cond delay="0"/>
                                          </p:stCondLst>
                                        </p:cTn>
                                        <p:tgtEl>
                                          <p:spTgt spid="259074"/>
                                        </p:tgtEl>
                                        <p:attrNameLst>
                                          <p:attrName>style.visibility</p:attrName>
                                        </p:attrNameLst>
                                      </p:cBhvr>
                                      <p:to>
                                        <p:strVal val="visible"/>
                                      </p:to>
                                    </p:set>
                                    <p:animEffect transition="in" filter="checkerboard(across)">
                                      <p:cBhvr>
                                        <p:cTn id="7" dur="2000"/>
                                        <p:tgtEl>
                                          <p:spTgt spid="25907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0098" name="Picture 2" descr="http://www.englishheritageimages.com/image/baths-basilica-wroxeter-roman-city-j980154_5206066.jpg"/>
          <p:cNvPicPr>
            <a:picLocks noChangeAspect="1" noChangeArrowheads="1"/>
          </p:cNvPicPr>
          <p:nvPr/>
        </p:nvPicPr>
        <p:blipFill>
          <a:blip r:embed="rId2" cstate="print"/>
          <a:srcRect/>
          <a:stretch>
            <a:fillRect/>
          </a:stretch>
        </p:blipFill>
        <p:spPr bwMode="auto">
          <a:xfrm>
            <a:off x="0" y="41643"/>
            <a:ext cx="9144000" cy="6771733"/>
          </a:xfrm>
          <a:prstGeom prst="rect">
            <a:avLst/>
          </a:prstGeom>
          <a:noFill/>
        </p:spPr>
      </p:pic>
      <p:sp>
        <p:nvSpPr>
          <p:cNvPr id="6" name="Title 2"/>
          <p:cNvSpPr>
            <a:spLocks noGrp="1"/>
          </p:cNvSpPr>
          <p:nvPr>
            <p:ph type="title"/>
          </p:nvPr>
        </p:nvSpPr>
        <p:spPr>
          <a:xfrm>
            <a:off x="914400" y="44624"/>
            <a:ext cx="7772400" cy="914400"/>
          </a:xfrm>
        </p:spPr>
        <p:txBody>
          <a:bodyPr/>
          <a:lstStyle/>
          <a:p>
            <a:r>
              <a:rPr lang="en-GB" dirty="0" smtClean="0"/>
              <a:t>“Natives” run Roman Britain</a:t>
            </a:r>
            <a:endParaRPr lang="en-GB" dirty="0"/>
          </a:p>
        </p:txBody>
      </p:sp>
      <p:sp>
        <p:nvSpPr>
          <p:cNvPr id="7" name="Content Placeholder 1"/>
          <p:cNvSpPr>
            <a:spLocks noGrp="1"/>
          </p:cNvSpPr>
          <p:nvPr>
            <p:ph idx="1"/>
          </p:nvPr>
        </p:nvSpPr>
        <p:spPr>
          <a:xfrm>
            <a:off x="914400" y="1196752"/>
            <a:ext cx="8229600" cy="4572000"/>
          </a:xfrm>
        </p:spPr>
        <p:txBody>
          <a:bodyPr>
            <a:normAutofit/>
          </a:bodyPr>
          <a:lstStyle/>
          <a:p>
            <a:r>
              <a:rPr lang="en-GB" sz="2000" dirty="0" smtClean="0"/>
              <a:t>Local (“native”) elites embellish the new towns</a:t>
            </a:r>
          </a:p>
          <a:p>
            <a:r>
              <a:rPr lang="en-GB" sz="2000" dirty="0" smtClean="0"/>
              <a:t>They build theatres, temples,…</a:t>
            </a:r>
          </a:p>
        </p:txBody>
      </p:sp>
    </p:spTree>
  </p:cSld>
  <p:clrMapOvr>
    <a:masterClrMapping/>
  </p:clrMapOvr>
  <p:transition spd="slow">
    <p:randomBar dir="vert"/>
  </p:transition>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0178" name="Picture 2" descr="The villa in its final 4th-century phase, after an apsidal dining room has been added to the heart of the building"/>
          <p:cNvPicPr>
            <a:picLocks noChangeAspect="1" noChangeArrowheads="1"/>
          </p:cNvPicPr>
          <p:nvPr/>
        </p:nvPicPr>
        <p:blipFill>
          <a:blip r:embed="rId2" cstate="print">
            <a:extLst>
              <a:ext uri="{28A0092B-C50C-407E-A947-70E740481C1C}">
                <a14:useLocalDpi xmlns="" xmlns:a14="http://schemas.microsoft.com/office/drawing/2010/main" val="0"/>
              </a:ext>
            </a:extLst>
          </a:blip>
          <a:srcRect/>
          <a:stretch>
            <a:fillRect/>
          </a:stretch>
        </p:blipFill>
        <p:spPr bwMode="auto">
          <a:xfrm>
            <a:off x="4644008" y="764704"/>
            <a:ext cx="4203948" cy="3397131"/>
          </a:xfrm>
          <a:prstGeom prst="rect">
            <a:avLst/>
          </a:prstGeom>
          <a:noFill/>
          <a:extLst>
            <a:ext uri="{909E8E84-426E-40DD-AFC4-6F175D3DCCD1}">
              <a14:hiddenFill xmlns="" xmlns:a14="http://schemas.microsoft.com/office/drawing/2010/main">
                <a:solidFill>
                  <a:srgbClr val="FFFFFF"/>
                </a:solidFill>
              </a14:hiddenFill>
            </a:ext>
          </a:extLst>
        </p:spPr>
      </p:pic>
      <p:sp>
        <p:nvSpPr>
          <p:cNvPr id="3" name="Content Placeholder 2"/>
          <p:cNvSpPr>
            <a:spLocks noGrp="1"/>
          </p:cNvSpPr>
          <p:nvPr>
            <p:ph idx="1"/>
          </p:nvPr>
        </p:nvSpPr>
        <p:spPr>
          <a:xfrm>
            <a:off x="6714525" y="3478267"/>
            <a:ext cx="2098576" cy="683568"/>
          </a:xfrm>
        </p:spPr>
        <p:txBody>
          <a:bodyPr>
            <a:normAutofit fontScale="70000" lnSpcReduction="20000"/>
          </a:bodyPr>
          <a:lstStyle/>
          <a:p>
            <a:r>
              <a:rPr lang="en-GB" dirty="0" err="1"/>
              <a:t>Lullingstone</a:t>
            </a:r>
            <a:r>
              <a:rPr lang="en-GB" dirty="0"/>
              <a:t> </a:t>
            </a:r>
          </a:p>
        </p:txBody>
      </p:sp>
      <p:pic>
        <p:nvPicPr>
          <p:cNvPr id="50180" name="Picture 4" descr="File:Dolphin mosaic.JPG"/>
          <p:cNvPicPr>
            <a:picLocks noChangeAspect="1" noChangeArrowheads="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1080120" y="3240360"/>
            <a:ext cx="4860032" cy="3645024"/>
          </a:xfrm>
          <a:prstGeom prst="rect">
            <a:avLst/>
          </a:prstGeom>
          <a:noFill/>
          <a:extLst>
            <a:ext uri="{909E8E84-426E-40DD-AFC4-6F175D3DCCD1}">
              <a14:hiddenFill xmlns="" xmlns:a14="http://schemas.microsoft.com/office/drawing/2010/main">
                <a:solidFill>
                  <a:srgbClr val="FFFFFF"/>
                </a:solidFill>
              </a14:hiddenFill>
            </a:ext>
          </a:extLst>
        </p:spPr>
      </p:pic>
      <p:pic>
        <p:nvPicPr>
          <p:cNvPr id="50182" name="Picture 6" descr="http://nicolacornick.co.uk/blog/wp-content/uploads/2012/04/Chedworth-Roman-villa.jpg"/>
          <p:cNvPicPr>
            <a:picLocks noChangeAspect="1" noChangeArrowheads="1"/>
          </p:cNvPicPr>
          <p:nvPr/>
        </p:nvPicPr>
        <p:blipFill>
          <a:blip r:embed="rId4" cstate="print">
            <a:extLst>
              <a:ext uri="{28A0092B-C50C-407E-A947-70E740481C1C}">
                <a14:useLocalDpi xmlns="" xmlns:a14="http://schemas.microsoft.com/office/drawing/2010/main" val="0"/>
              </a:ext>
            </a:extLst>
          </a:blip>
          <a:srcRect/>
          <a:stretch>
            <a:fillRect/>
          </a:stretch>
        </p:blipFill>
        <p:spPr bwMode="auto">
          <a:xfrm>
            <a:off x="100509" y="2195448"/>
            <a:ext cx="3609975" cy="1962150"/>
          </a:xfrm>
          <a:prstGeom prst="rect">
            <a:avLst/>
          </a:prstGeom>
          <a:noFill/>
          <a:extLst>
            <a:ext uri="{909E8E84-426E-40DD-AFC4-6F175D3DCCD1}">
              <a14:hiddenFill xmlns="" xmlns:a14="http://schemas.microsoft.com/office/drawing/2010/main">
                <a:solidFill>
                  <a:srgbClr val="FFFFFF"/>
                </a:solidFill>
              </a14:hiddenFill>
            </a:ext>
          </a:extLst>
        </p:spPr>
      </p:pic>
      <p:sp>
        <p:nvSpPr>
          <p:cNvPr id="8" name="Content Placeholder 2"/>
          <p:cNvSpPr txBox="1">
            <a:spLocks/>
          </p:cNvSpPr>
          <p:nvPr/>
        </p:nvSpPr>
        <p:spPr>
          <a:xfrm>
            <a:off x="614682" y="1129923"/>
            <a:ext cx="4029325" cy="1434981"/>
          </a:xfrm>
          <a:prstGeom prst="rect">
            <a:avLst/>
          </a:prstGeom>
        </p:spPr>
        <p:txBody>
          <a:bodyPr vert="horz">
            <a:normAutofit fontScale="70000" lnSpcReduction="20000"/>
          </a:bodyPr>
          <a:lstStyle>
            <a:lvl1pPr marL="411480" indent="-342900" algn="l" rtl="0" eaLnBrk="1" latinLnBrk="0" hangingPunct="1">
              <a:spcBef>
                <a:spcPts val="700"/>
              </a:spcBef>
              <a:buClr>
                <a:schemeClr val="tx2"/>
              </a:buClr>
              <a:buSzPct val="95000"/>
              <a:buFont typeface="Wingdings"/>
              <a:buChar char=""/>
              <a:defRPr kumimoji="0" sz="3000" kern="1200">
                <a:solidFill>
                  <a:schemeClr val="tx1"/>
                </a:solidFill>
                <a:latin typeface="+mn-lt"/>
                <a:ea typeface="+mn-ea"/>
                <a:cs typeface="+mn-cs"/>
              </a:defRPr>
            </a:lvl1pPr>
            <a:lvl2pPr marL="740664" indent="-285750" algn="l" rtl="0" eaLnBrk="1" latinLnBrk="0" hangingPunct="1">
              <a:spcBef>
                <a:spcPct val="20000"/>
              </a:spcBef>
              <a:buClr>
                <a:schemeClr val="accent2"/>
              </a:buClr>
              <a:buSzPct val="90000"/>
              <a:buFont typeface="Wingdings"/>
              <a:buChar char=""/>
              <a:defRPr kumimoji="0" sz="2600" kern="1200">
                <a:solidFill>
                  <a:schemeClr val="tx1"/>
                </a:solidFill>
                <a:latin typeface="+mn-lt"/>
                <a:ea typeface="+mn-ea"/>
                <a:cs typeface="+mn-cs"/>
              </a:defRPr>
            </a:lvl2pPr>
            <a:lvl3pPr marL="996696" indent="-228600" algn="l" rtl="0" eaLnBrk="1" latinLnBrk="0" hangingPunct="1">
              <a:spcBef>
                <a:spcPct val="20000"/>
              </a:spcBef>
              <a:buClr>
                <a:schemeClr val="accent2"/>
              </a:buClr>
              <a:buFont typeface="Wingdings 2"/>
              <a:buChar char=""/>
              <a:defRPr kumimoji="0" sz="2400" kern="1200">
                <a:solidFill>
                  <a:schemeClr val="tx1"/>
                </a:solidFill>
                <a:latin typeface="+mn-lt"/>
                <a:ea typeface="+mn-ea"/>
                <a:cs typeface="+mn-cs"/>
              </a:defRPr>
            </a:lvl3pPr>
            <a:lvl4pPr marL="1261872" indent="-228600" algn="l" rtl="0" eaLnBrk="1" latinLnBrk="0" hangingPunct="1">
              <a:spcBef>
                <a:spcPct val="20000"/>
              </a:spcBef>
              <a:buClr>
                <a:schemeClr val="accent3"/>
              </a:buClr>
              <a:buFont typeface="Wingdings 3"/>
              <a:buChar char=""/>
              <a:defRPr kumimoji="0" sz="2200" kern="1200">
                <a:solidFill>
                  <a:schemeClr val="tx1"/>
                </a:solidFill>
                <a:latin typeface="+mn-lt"/>
                <a:ea typeface="+mn-ea"/>
                <a:cs typeface="+mn-cs"/>
              </a:defRPr>
            </a:lvl4pPr>
            <a:lvl5pPr marL="1481328" indent="-210312" algn="l" rtl="0" eaLnBrk="1" latinLnBrk="0" hangingPunct="1">
              <a:spcBef>
                <a:spcPct val="20000"/>
              </a:spcBef>
              <a:buClr>
                <a:schemeClr val="accent3"/>
              </a:buClr>
              <a:buFont typeface="Wingdings 2"/>
              <a:buChar char=""/>
              <a:defRPr kumimoji="0" sz="2000" kern="1200">
                <a:solidFill>
                  <a:schemeClr val="tx1"/>
                </a:solidFill>
                <a:latin typeface="+mn-lt"/>
                <a:ea typeface="+mn-ea"/>
                <a:cs typeface="+mn-cs"/>
              </a:defRPr>
            </a:lvl5pPr>
            <a:lvl6pPr marL="1709928" indent="-210312" algn="l" rtl="0" eaLnBrk="1" latinLnBrk="0" hangingPunct="1">
              <a:spcBef>
                <a:spcPct val="20000"/>
              </a:spcBef>
              <a:buClr>
                <a:schemeClr val="accent3"/>
              </a:buClr>
              <a:buFont typeface="Wingdings 2"/>
              <a:buChar char=""/>
              <a:defRPr kumimoji="0" sz="1800" kern="1200">
                <a:solidFill>
                  <a:schemeClr val="tx1"/>
                </a:solidFill>
                <a:latin typeface="+mn-lt"/>
                <a:ea typeface="+mn-ea"/>
                <a:cs typeface="+mn-cs"/>
              </a:defRPr>
            </a:lvl6pPr>
            <a:lvl7pPr marL="1901952" indent="-182880" algn="l" rtl="0" eaLnBrk="1" latinLnBrk="0" hangingPunct="1">
              <a:spcBef>
                <a:spcPct val="20000"/>
              </a:spcBef>
              <a:buClr>
                <a:schemeClr val="accent4"/>
              </a:buClr>
              <a:buFont typeface="Wingdings 2"/>
              <a:buChar char=""/>
              <a:defRPr kumimoji="0" sz="1600" kern="1200">
                <a:solidFill>
                  <a:schemeClr val="tx1"/>
                </a:solidFill>
                <a:latin typeface="+mn-lt"/>
                <a:ea typeface="+mn-ea"/>
                <a:cs typeface="+mn-cs"/>
              </a:defRPr>
            </a:lvl7pPr>
            <a:lvl8pPr marL="2093976" indent="-182880" algn="l" rtl="0" eaLnBrk="1" latinLnBrk="0" hangingPunct="1">
              <a:spcBef>
                <a:spcPct val="20000"/>
              </a:spcBef>
              <a:buClr>
                <a:schemeClr val="accent4"/>
              </a:buClr>
              <a:buFont typeface="Wingdings 2"/>
              <a:buChar char=""/>
              <a:defRPr kumimoji="0" sz="1600" kern="1200">
                <a:solidFill>
                  <a:schemeClr val="tx1"/>
                </a:solidFill>
                <a:latin typeface="+mn-lt"/>
                <a:ea typeface="+mn-ea"/>
                <a:cs typeface="+mn-cs"/>
              </a:defRPr>
            </a:lvl8pPr>
            <a:lvl9pPr marL="2286000" indent="-182880" algn="l" rtl="0" eaLnBrk="1" latinLnBrk="0" hangingPunct="1">
              <a:spcBef>
                <a:spcPct val="20000"/>
              </a:spcBef>
              <a:buClr>
                <a:schemeClr val="accent4"/>
              </a:buClr>
              <a:buFont typeface="Wingdings 2"/>
              <a:buChar char=""/>
              <a:defRPr kumimoji="0" sz="1600" kern="1200">
                <a:solidFill>
                  <a:schemeClr val="tx1"/>
                </a:solidFill>
                <a:latin typeface="+mn-lt"/>
                <a:ea typeface="+mn-ea"/>
                <a:cs typeface="+mn-cs"/>
              </a:defRPr>
            </a:lvl9pPr>
            <a:extLst/>
          </a:lstStyle>
          <a:p>
            <a:r>
              <a:rPr lang="en-GB" dirty="0" smtClean="0">
                <a:solidFill>
                  <a:schemeClr val="accent1">
                    <a:lumMod val="60000"/>
                    <a:lumOff val="40000"/>
                  </a:schemeClr>
                </a:solidFill>
              </a:rPr>
              <a:t>villa – luxurious elite residence in the countryside</a:t>
            </a:r>
          </a:p>
          <a:p>
            <a:r>
              <a:rPr lang="en-GB" dirty="0" smtClean="0">
                <a:solidFill>
                  <a:schemeClr val="accent1">
                    <a:lumMod val="60000"/>
                    <a:lumOff val="40000"/>
                  </a:schemeClr>
                </a:solidFill>
              </a:rPr>
              <a:t>mosaics, hypocaust, bath building,…</a:t>
            </a:r>
            <a:endParaRPr lang="en-GB" dirty="0">
              <a:solidFill>
                <a:schemeClr val="accent1">
                  <a:lumMod val="60000"/>
                  <a:lumOff val="40000"/>
                </a:schemeClr>
              </a:solidFill>
            </a:endParaRPr>
          </a:p>
        </p:txBody>
      </p:sp>
      <p:pic>
        <p:nvPicPr>
          <p:cNvPr id="50184" name="Picture 8" descr="http://www.associationromanarchaeology.org/lil.jpg"/>
          <p:cNvPicPr>
            <a:picLocks noChangeAspect="1" noChangeArrowheads="1"/>
          </p:cNvPicPr>
          <p:nvPr/>
        </p:nvPicPr>
        <p:blipFill>
          <a:blip r:embed="rId5" cstate="print">
            <a:extLst>
              <a:ext uri="{28A0092B-C50C-407E-A947-70E740481C1C}">
                <a14:useLocalDpi xmlns="" xmlns:a14="http://schemas.microsoft.com/office/drawing/2010/main" val="0"/>
              </a:ext>
            </a:extLst>
          </a:blip>
          <a:srcRect/>
          <a:stretch>
            <a:fillRect/>
          </a:stretch>
        </p:blipFill>
        <p:spPr bwMode="auto">
          <a:xfrm>
            <a:off x="6070741" y="4509120"/>
            <a:ext cx="2780532" cy="1831083"/>
          </a:xfrm>
          <a:prstGeom prst="rect">
            <a:avLst/>
          </a:prstGeom>
          <a:noFill/>
          <a:extLst>
            <a:ext uri="{909E8E84-426E-40DD-AFC4-6F175D3DCCD1}">
              <a14:hiddenFill xmlns="" xmlns:a14="http://schemas.microsoft.com/office/drawing/2010/main">
                <a:solidFill>
                  <a:srgbClr val="FFFFFF"/>
                </a:solidFill>
              </a14:hiddenFill>
            </a:ext>
          </a:extLst>
        </p:spPr>
      </p:pic>
      <p:sp>
        <p:nvSpPr>
          <p:cNvPr id="10" name="Title 1"/>
          <p:cNvSpPr>
            <a:spLocks noGrp="1"/>
          </p:cNvSpPr>
          <p:nvPr>
            <p:ph type="title"/>
          </p:nvPr>
        </p:nvSpPr>
        <p:spPr>
          <a:xfrm>
            <a:off x="914400" y="44624"/>
            <a:ext cx="7772400" cy="914400"/>
          </a:xfrm>
        </p:spPr>
        <p:txBody>
          <a:bodyPr/>
          <a:lstStyle/>
          <a:p>
            <a:r>
              <a:rPr lang="en-GB" dirty="0"/>
              <a:t>“Natives” run Roman Britain</a:t>
            </a:r>
          </a:p>
        </p:txBody>
      </p:sp>
    </p:spTree>
    <p:extLst>
      <p:ext uri="{BB962C8B-B14F-4D97-AF65-F5344CB8AC3E}">
        <p14:creationId xmlns="" xmlns:p14="http://schemas.microsoft.com/office/powerpoint/2010/main" val="244707699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par>
                          <p:cTn id="8" fill="hold">
                            <p:stCondLst>
                              <p:cond delay="500"/>
                            </p:stCondLst>
                            <p:childTnLst>
                              <p:par>
                                <p:cTn id="9" presetID="14" presetClass="entr" presetSubtype="10" fill="hold" nodeType="afterEffect">
                                  <p:stCondLst>
                                    <p:cond delay="0"/>
                                  </p:stCondLst>
                                  <p:childTnLst>
                                    <p:set>
                                      <p:cBhvr>
                                        <p:cTn id="10" dur="1" fill="hold">
                                          <p:stCondLst>
                                            <p:cond delay="0"/>
                                          </p:stCondLst>
                                        </p:cTn>
                                        <p:tgtEl>
                                          <p:spTgt spid="50180"/>
                                        </p:tgtEl>
                                        <p:attrNameLst>
                                          <p:attrName>style.visibility</p:attrName>
                                        </p:attrNameLst>
                                      </p:cBhvr>
                                      <p:to>
                                        <p:strVal val="visible"/>
                                      </p:to>
                                    </p:set>
                                    <p:animEffect transition="in" filter="randombar(horizontal)">
                                      <p:cBhvr>
                                        <p:cTn id="11" dur="500"/>
                                        <p:tgtEl>
                                          <p:spTgt spid="50180"/>
                                        </p:tgtEl>
                                      </p:cBhvr>
                                    </p:animEffect>
                                  </p:childTnLst>
                                </p:cTn>
                              </p:par>
                            </p:childTnLst>
                          </p:cTn>
                        </p:par>
                        <p:par>
                          <p:cTn id="12" fill="hold">
                            <p:stCondLst>
                              <p:cond delay="1000"/>
                            </p:stCondLst>
                            <p:childTnLst>
                              <p:par>
                                <p:cTn id="13" presetID="14" presetClass="entr" presetSubtype="10" fill="hold" nodeType="afterEffect">
                                  <p:stCondLst>
                                    <p:cond delay="0"/>
                                  </p:stCondLst>
                                  <p:childTnLst>
                                    <p:set>
                                      <p:cBhvr>
                                        <p:cTn id="14" dur="1" fill="hold">
                                          <p:stCondLst>
                                            <p:cond delay="0"/>
                                          </p:stCondLst>
                                        </p:cTn>
                                        <p:tgtEl>
                                          <p:spTgt spid="50184"/>
                                        </p:tgtEl>
                                        <p:attrNameLst>
                                          <p:attrName>style.visibility</p:attrName>
                                        </p:attrNameLst>
                                      </p:cBhvr>
                                      <p:to>
                                        <p:strVal val="visible"/>
                                      </p:to>
                                    </p:set>
                                    <p:animEffect transition="in" filter="randombar(horizontal)">
                                      <p:cBhvr>
                                        <p:cTn id="15" dur="500"/>
                                        <p:tgtEl>
                                          <p:spTgt spid="5018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The villa in its final 4th-century phase, after an apsidal dining room has been added to the heart of the building"/>
          <p:cNvPicPr>
            <a:picLocks noChangeAspect="1" noChangeArrowheads="1"/>
          </p:cNvPicPr>
          <p:nvPr/>
        </p:nvPicPr>
        <p:blipFill>
          <a:blip r:embed="rId2" cstate="print">
            <a:extLst>
              <a:ext uri="{28A0092B-C50C-407E-A947-70E740481C1C}">
                <a14:useLocalDpi xmlns="" xmlns:a14="http://schemas.microsoft.com/office/drawing/2010/main" val="0"/>
              </a:ext>
            </a:extLst>
          </a:blip>
          <a:srcRect/>
          <a:stretch>
            <a:fillRect/>
          </a:stretch>
        </p:blipFill>
        <p:spPr bwMode="auto">
          <a:xfrm>
            <a:off x="4644008" y="764704"/>
            <a:ext cx="4203948" cy="3397131"/>
          </a:xfrm>
          <a:prstGeom prst="rect">
            <a:avLst/>
          </a:prstGeom>
          <a:noFill/>
          <a:extLst>
            <a:ext uri="{909E8E84-426E-40DD-AFC4-6F175D3DCCD1}">
              <a14:hiddenFill xmlns="" xmlns:a14="http://schemas.microsoft.com/office/drawing/2010/main">
                <a:solidFill>
                  <a:srgbClr val="FFFFFF"/>
                </a:solidFill>
              </a14:hiddenFill>
            </a:ext>
          </a:extLst>
        </p:spPr>
      </p:pic>
      <p:sp>
        <p:nvSpPr>
          <p:cNvPr id="5" name="Title 1"/>
          <p:cNvSpPr>
            <a:spLocks noGrp="1"/>
          </p:cNvSpPr>
          <p:nvPr>
            <p:ph type="title"/>
          </p:nvPr>
        </p:nvSpPr>
        <p:spPr>
          <a:xfrm>
            <a:off x="914400" y="44624"/>
            <a:ext cx="7772400" cy="914400"/>
          </a:xfrm>
        </p:spPr>
        <p:txBody>
          <a:bodyPr/>
          <a:lstStyle/>
          <a:p>
            <a:r>
              <a:rPr lang="en-GB" dirty="0"/>
              <a:t>“Natives” run Roman Britain</a:t>
            </a:r>
          </a:p>
        </p:txBody>
      </p:sp>
      <p:sp>
        <p:nvSpPr>
          <p:cNvPr id="6" name="Content Placeholder 2"/>
          <p:cNvSpPr>
            <a:spLocks noGrp="1"/>
          </p:cNvSpPr>
          <p:nvPr>
            <p:ph idx="1"/>
          </p:nvPr>
        </p:nvSpPr>
        <p:spPr>
          <a:xfrm>
            <a:off x="6714525" y="3478267"/>
            <a:ext cx="2098576" cy="683568"/>
          </a:xfrm>
        </p:spPr>
        <p:txBody>
          <a:bodyPr>
            <a:normAutofit fontScale="70000" lnSpcReduction="20000"/>
          </a:bodyPr>
          <a:lstStyle/>
          <a:p>
            <a:r>
              <a:rPr lang="en-GB" dirty="0" err="1"/>
              <a:t>Lullingstone</a:t>
            </a:r>
            <a:r>
              <a:rPr lang="en-GB" dirty="0"/>
              <a:t> </a:t>
            </a:r>
          </a:p>
        </p:txBody>
      </p:sp>
      <p:pic>
        <p:nvPicPr>
          <p:cNvPr id="7" name="Picture 4" descr="File:Dolphin mosaic.JPG"/>
          <p:cNvPicPr>
            <a:picLocks noChangeAspect="1" noChangeArrowheads="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1080120" y="3240360"/>
            <a:ext cx="4860032" cy="3645024"/>
          </a:xfrm>
          <a:prstGeom prst="rect">
            <a:avLst/>
          </a:prstGeom>
          <a:noFill/>
          <a:extLst>
            <a:ext uri="{909E8E84-426E-40DD-AFC4-6F175D3DCCD1}">
              <a14:hiddenFill xmlns="" xmlns:a14="http://schemas.microsoft.com/office/drawing/2010/main">
                <a:solidFill>
                  <a:srgbClr val="FFFFFF"/>
                </a:solidFill>
              </a14:hiddenFill>
            </a:ext>
          </a:extLst>
        </p:spPr>
      </p:pic>
      <p:pic>
        <p:nvPicPr>
          <p:cNvPr id="8" name="Picture 6" descr="http://nicolacornick.co.uk/blog/wp-content/uploads/2012/04/Chedworth-Roman-villa.jpg"/>
          <p:cNvPicPr>
            <a:picLocks noChangeAspect="1" noChangeArrowheads="1"/>
          </p:cNvPicPr>
          <p:nvPr/>
        </p:nvPicPr>
        <p:blipFill>
          <a:blip r:embed="rId4" cstate="print">
            <a:extLst>
              <a:ext uri="{28A0092B-C50C-407E-A947-70E740481C1C}">
                <a14:useLocalDpi xmlns="" xmlns:a14="http://schemas.microsoft.com/office/drawing/2010/main" val="0"/>
              </a:ext>
            </a:extLst>
          </a:blip>
          <a:srcRect/>
          <a:stretch>
            <a:fillRect/>
          </a:stretch>
        </p:blipFill>
        <p:spPr bwMode="auto">
          <a:xfrm>
            <a:off x="100509" y="2195448"/>
            <a:ext cx="3609975" cy="1962150"/>
          </a:xfrm>
          <a:prstGeom prst="rect">
            <a:avLst/>
          </a:prstGeom>
          <a:noFill/>
          <a:extLst>
            <a:ext uri="{909E8E84-426E-40DD-AFC4-6F175D3DCCD1}">
              <a14:hiddenFill xmlns="" xmlns:a14="http://schemas.microsoft.com/office/drawing/2010/main">
                <a:solidFill>
                  <a:srgbClr val="FFFFFF"/>
                </a:solidFill>
              </a14:hiddenFill>
            </a:ext>
          </a:extLst>
        </p:spPr>
      </p:pic>
      <p:sp>
        <p:nvSpPr>
          <p:cNvPr id="9" name="Content Placeholder 2"/>
          <p:cNvSpPr txBox="1">
            <a:spLocks/>
          </p:cNvSpPr>
          <p:nvPr/>
        </p:nvSpPr>
        <p:spPr>
          <a:xfrm>
            <a:off x="614682" y="1129923"/>
            <a:ext cx="4029325" cy="1218957"/>
          </a:xfrm>
          <a:prstGeom prst="rect">
            <a:avLst/>
          </a:prstGeom>
        </p:spPr>
        <p:txBody>
          <a:bodyPr vert="horz">
            <a:normAutofit fontScale="70000" lnSpcReduction="20000"/>
          </a:bodyPr>
          <a:lstStyle>
            <a:lvl1pPr marL="411480" indent="-342900" algn="l" rtl="0" eaLnBrk="1" latinLnBrk="0" hangingPunct="1">
              <a:spcBef>
                <a:spcPts val="700"/>
              </a:spcBef>
              <a:buClr>
                <a:schemeClr val="tx2"/>
              </a:buClr>
              <a:buSzPct val="95000"/>
              <a:buFont typeface="Wingdings"/>
              <a:buChar char=""/>
              <a:defRPr kumimoji="0" sz="3000" kern="1200">
                <a:solidFill>
                  <a:schemeClr val="tx1"/>
                </a:solidFill>
                <a:latin typeface="+mn-lt"/>
                <a:ea typeface="+mn-ea"/>
                <a:cs typeface="+mn-cs"/>
              </a:defRPr>
            </a:lvl1pPr>
            <a:lvl2pPr marL="740664" indent="-285750" algn="l" rtl="0" eaLnBrk="1" latinLnBrk="0" hangingPunct="1">
              <a:spcBef>
                <a:spcPct val="20000"/>
              </a:spcBef>
              <a:buClr>
                <a:schemeClr val="accent2"/>
              </a:buClr>
              <a:buSzPct val="90000"/>
              <a:buFont typeface="Wingdings"/>
              <a:buChar char=""/>
              <a:defRPr kumimoji="0" sz="2600" kern="1200">
                <a:solidFill>
                  <a:schemeClr val="tx1"/>
                </a:solidFill>
                <a:latin typeface="+mn-lt"/>
                <a:ea typeface="+mn-ea"/>
                <a:cs typeface="+mn-cs"/>
              </a:defRPr>
            </a:lvl2pPr>
            <a:lvl3pPr marL="996696" indent="-228600" algn="l" rtl="0" eaLnBrk="1" latinLnBrk="0" hangingPunct="1">
              <a:spcBef>
                <a:spcPct val="20000"/>
              </a:spcBef>
              <a:buClr>
                <a:schemeClr val="accent2"/>
              </a:buClr>
              <a:buFont typeface="Wingdings 2"/>
              <a:buChar char=""/>
              <a:defRPr kumimoji="0" sz="2400" kern="1200">
                <a:solidFill>
                  <a:schemeClr val="tx1"/>
                </a:solidFill>
                <a:latin typeface="+mn-lt"/>
                <a:ea typeface="+mn-ea"/>
                <a:cs typeface="+mn-cs"/>
              </a:defRPr>
            </a:lvl3pPr>
            <a:lvl4pPr marL="1261872" indent="-228600" algn="l" rtl="0" eaLnBrk="1" latinLnBrk="0" hangingPunct="1">
              <a:spcBef>
                <a:spcPct val="20000"/>
              </a:spcBef>
              <a:buClr>
                <a:schemeClr val="accent3"/>
              </a:buClr>
              <a:buFont typeface="Wingdings 3"/>
              <a:buChar char=""/>
              <a:defRPr kumimoji="0" sz="2200" kern="1200">
                <a:solidFill>
                  <a:schemeClr val="tx1"/>
                </a:solidFill>
                <a:latin typeface="+mn-lt"/>
                <a:ea typeface="+mn-ea"/>
                <a:cs typeface="+mn-cs"/>
              </a:defRPr>
            </a:lvl4pPr>
            <a:lvl5pPr marL="1481328" indent="-210312" algn="l" rtl="0" eaLnBrk="1" latinLnBrk="0" hangingPunct="1">
              <a:spcBef>
                <a:spcPct val="20000"/>
              </a:spcBef>
              <a:buClr>
                <a:schemeClr val="accent3"/>
              </a:buClr>
              <a:buFont typeface="Wingdings 2"/>
              <a:buChar char=""/>
              <a:defRPr kumimoji="0" sz="2000" kern="1200">
                <a:solidFill>
                  <a:schemeClr val="tx1"/>
                </a:solidFill>
                <a:latin typeface="+mn-lt"/>
                <a:ea typeface="+mn-ea"/>
                <a:cs typeface="+mn-cs"/>
              </a:defRPr>
            </a:lvl5pPr>
            <a:lvl6pPr marL="1709928" indent="-210312" algn="l" rtl="0" eaLnBrk="1" latinLnBrk="0" hangingPunct="1">
              <a:spcBef>
                <a:spcPct val="20000"/>
              </a:spcBef>
              <a:buClr>
                <a:schemeClr val="accent3"/>
              </a:buClr>
              <a:buFont typeface="Wingdings 2"/>
              <a:buChar char=""/>
              <a:defRPr kumimoji="0" sz="1800" kern="1200">
                <a:solidFill>
                  <a:schemeClr val="tx1"/>
                </a:solidFill>
                <a:latin typeface="+mn-lt"/>
                <a:ea typeface="+mn-ea"/>
                <a:cs typeface="+mn-cs"/>
              </a:defRPr>
            </a:lvl6pPr>
            <a:lvl7pPr marL="1901952" indent="-182880" algn="l" rtl="0" eaLnBrk="1" latinLnBrk="0" hangingPunct="1">
              <a:spcBef>
                <a:spcPct val="20000"/>
              </a:spcBef>
              <a:buClr>
                <a:schemeClr val="accent4"/>
              </a:buClr>
              <a:buFont typeface="Wingdings 2"/>
              <a:buChar char=""/>
              <a:defRPr kumimoji="0" sz="1600" kern="1200">
                <a:solidFill>
                  <a:schemeClr val="tx1"/>
                </a:solidFill>
                <a:latin typeface="+mn-lt"/>
                <a:ea typeface="+mn-ea"/>
                <a:cs typeface="+mn-cs"/>
              </a:defRPr>
            </a:lvl7pPr>
            <a:lvl8pPr marL="2093976" indent="-182880" algn="l" rtl="0" eaLnBrk="1" latinLnBrk="0" hangingPunct="1">
              <a:spcBef>
                <a:spcPct val="20000"/>
              </a:spcBef>
              <a:buClr>
                <a:schemeClr val="accent4"/>
              </a:buClr>
              <a:buFont typeface="Wingdings 2"/>
              <a:buChar char=""/>
              <a:defRPr kumimoji="0" sz="1600" kern="1200">
                <a:solidFill>
                  <a:schemeClr val="tx1"/>
                </a:solidFill>
                <a:latin typeface="+mn-lt"/>
                <a:ea typeface="+mn-ea"/>
                <a:cs typeface="+mn-cs"/>
              </a:defRPr>
            </a:lvl8pPr>
            <a:lvl9pPr marL="2286000" indent="-182880" algn="l" rtl="0" eaLnBrk="1" latinLnBrk="0" hangingPunct="1">
              <a:spcBef>
                <a:spcPct val="20000"/>
              </a:spcBef>
              <a:buClr>
                <a:schemeClr val="accent4"/>
              </a:buClr>
              <a:buFont typeface="Wingdings 2"/>
              <a:buChar char=""/>
              <a:defRPr kumimoji="0" sz="1600" kern="1200">
                <a:solidFill>
                  <a:schemeClr val="tx1"/>
                </a:solidFill>
                <a:latin typeface="+mn-lt"/>
                <a:ea typeface="+mn-ea"/>
                <a:cs typeface="+mn-cs"/>
              </a:defRPr>
            </a:lvl9pPr>
            <a:extLst/>
          </a:lstStyle>
          <a:p>
            <a:r>
              <a:rPr lang="en-GB" dirty="0" smtClean="0">
                <a:solidFill>
                  <a:schemeClr val="accent1">
                    <a:lumMod val="60000"/>
                    <a:lumOff val="40000"/>
                  </a:schemeClr>
                </a:solidFill>
              </a:rPr>
              <a:t>villa – luxurious elite residence in the countryside</a:t>
            </a:r>
          </a:p>
          <a:p>
            <a:r>
              <a:rPr lang="en-GB" dirty="0" smtClean="0">
                <a:solidFill>
                  <a:schemeClr val="accent1">
                    <a:lumMod val="60000"/>
                    <a:lumOff val="40000"/>
                  </a:schemeClr>
                </a:solidFill>
              </a:rPr>
              <a:t>mosaics, hypocaust, bath building,…</a:t>
            </a:r>
            <a:endParaRPr lang="en-GB" dirty="0">
              <a:solidFill>
                <a:schemeClr val="accent1">
                  <a:lumMod val="60000"/>
                  <a:lumOff val="40000"/>
                </a:schemeClr>
              </a:solidFill>
            </a:endParaRPr>
          </a:p>
        </p:txBody>
      </p:sp>
      <p:pic>
        <p:nvPicPr>
          <p:cNvPr id="10" name="Picture 8" descr="http://www.associationromanarchaeology.org/lil.jpg"/>
          <p:cNvPicPr>
            <a:picLocks noChangeAspect="1" noChangeArrowheads="1"/>
          </p:cNvPicPr>
          <p:nvPr/>
        </p:nvPicPr>
        <p:blipFill>
          <a:blip r:embed="rId5" cstate="print">
            <a:extLst>
              <a:ext uri="{28A0092B-C50C-407E-A947-70E740481C1C}">
                <a14:useLocalDpi xmlns="" xmlns:a14="http://schemas.microsoft.com/office/drawing/2010/main" val="0"/>
              </a:ext>
            </a:extLst>
          </a:blip>
          <a:srcRect/>
          <a:stretch>
            <a:fillRect/>
          </a:stretch>
        </p:blipFill>
        <p:spPr bwMode="auto">
          <a:xfrm>
            <a:off x="6070741" y="4509120"/>
            <a:ext cx="2780532" cy="1831083"/>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 xmlns:p14="http://schemas.microsoft.com/office/powerpoint/2010/main" val="412463638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randombar(horizontal)">
                                      <p:cBhvr>
                                        <p:cTn id="7" dur="500"/>
                                        <p:tgtEl>
                                          <p:spTgt spid="7"/>
                                        </p:tgtEl>
                                      </p:cBhvr>
                                    </p:animEffect>
                                  </p:childTnLst>
                                </p:cTn>
                              </p:par>
                            </p:childTnLst>
                          </p:cTn>
                        </p:par>
                        <p:par>
                          <p:cTn id="8" fill="hold">
                            <p:stCondLst>
                              <p:cond delay="500"/>
                            </p:stCondLst>
                            <p:childTnLst>
                              <p:par>
                                <p:cTn id="9" presetID="14" presetClass="entr" presetSubtype="10" fill="hold" nodeType="afterEffect">
                                  <p:stCondLst>
                                    <p:cond delay="0"/>
                                  </p:stCondLst>
                                  <p:childTnLst>
                                    <p:set>
                                      <p:cBhvr>
                                        <p:cTn id="10" dur="1" fill="hold">
                                          <p:stCondLst>
                                            <p:cond delay="0"/>
                                          </p:stCondLst>
                                        </p:cTn>
                                        <p:tgtEl>
                                          <p:spTgt spid="10"/>
                                        </p:tgtEl>
                                        <p:attrNameLst>
                                          <p:attrName>style.visibility</p:attrName>
                                        </p:attrNameLst>
                                      </p:cBhvr>
                                      <p:to>
                                        <p:strVal val="visible"/>
                                      </p:to>
                                    </p:set>
                                    <p:animEffect transition="in" filter="randombar(horizontal)">
                                      <p:cBhvr>
                                        <p:cTn id="11"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The villa in its final 4th-century phase, after an apsidal dining room has been added to the heart of the building"/>
          <p:cNvPicPr>
            <a:picLocks noChangeAspect="1" noChangeArrowheads="1"/>
          </p:cNvPicPr>
          <p:nvPr/>
        </p:nvPicPr>
        <p:blipFill>
          <a:blip r:embed="rId2" cstate="print">
            <a:extLst>
              <a:ext uri="{28A0092B-C50C-407E-A947-70E740481C1C}">
                <a14:useLocalDpi xmlns="" xmlns:a14="http://schemas.microsoft.com/office/drawing/2010/main" val="0"/>
              </a:ext>
            </a:extLst>
          </a:blip>
          <a:srcRect/>
          <a:stretch>
            <a:fillRect/>
          </a:stretch>
        </p:blipFill>
        <p:spPr bwMode="auto">
          <a:xfrm>
            <a:off x="4644008" y="764704"/>
            <a:ext cx="4203948" cy="3397131"/>
          </a:xfrm>
          <a:prstGeom prst="rect">
            <a:avLst/>
          </a:prstGeom>
          <a:noFill/>
          <a:extLst>
            <a:ext uri="{909E8E84-426E-40DD-AFC4-6F175D3DCCD1}">
              <a14:hiddenFill xmlns="" xmlns:a14="http://schemas.microsoft.com/office/drawing/2010/main">
                <a:solidFill>
                  <a:srgbClr val="FFFFFF"/>
                </a:solidFill>
              </a14:hiddenFill>
            </a:ext>
          </a:extLst>
        </p:spPr>
      </p:pic>
      <p:sp>
        <p:nvSpPr>
          <p:cNvPr id="5" name="Title 1"/>
          <p:cNvSpPr>
            <a:spLocks noGrp="1"/>
          </p:cNvSpPr>
          <p:nvPr>
            <p:ph type="title"/>
          </p:nvPr>
        </p:nvSpPr>
        <p:spPr>
          <a:xfrm>
            <a:off x="914400" y="44624"/>
            <a:ext cx="7772400" cy="914400"/>
          </a:xfrm>
        </p:spPr>
        <p:txBody>
          <a:bodyPr/>
          <a:lstStyle/>
          <a:p>
            <a:r>
              <a:rPr lang="en-GB" dirty="0"/>
              <a:t>“Natives” run Roman Britain</a:t>
            </a:r>
          </a:p>
        </p:txBody>
      </p:sp>
      <p:sp>
        <p:nvSpPr>
          <p:cNvPr id="6" name="Content Placeholder 2"/>
          <p:cNvSpPr>
            <a:spLocks noGrp="1"/>
          </p:cNvSpPr>
          <p:nvPr>
            <p:ph idx="1"/>
          </p:nvPr>
        </p:nvSpPr>
        <p:spPr>
          <a:xfrm>
            <a:off x="6714525" y="3478267"/>
            <a:ext cx="2098576" cy="683568"/>
          </a:xfrm>
        </p:spPr>
        <p:txBody>
          <a:bodyPr>
            <a:normAutofit fontScale="70000" lnSpcReduction="20000"/>
          </a:bodyPr>
          <a:lstStyle/>
          <a:p>
            <a:r>
              <a:rPr lang="en-GB" dirty="0" err="1"/>
              <a:t>Lullingstone</a:t>
            </a:r>
            <a:r>
              <a:rPr lang="en-GB" dirty="0"/>
              <a:t> </a:t>
            </a:r>
          </a:p>
        </p:txBody>
      </p:sp>
      <p:sp>
        <p:nvSpPr>
          <p:cNvPr id="9" name="Content Placeholder 2"/>
          <p:cNvSpPr txBox="1">
            <a:spLocks/>
          </p:cNvSpPr>
          <p:nvPr/>
        </p:nvSpPr>
        <p:spPr>
          <a:xfrm>
            <a:off x="614682" y="1129923"/>
            <a:ext cx="4029325" cy="1434981"/>
          </a:xfrm>
          <a:prstGeom prst="rect">
            <a:avLst/>
          </a:prstGeom>
        </p:spPr>
        <p:txBody>
          <a:bodyPr vert="horz">
            <a:normAutofit fontScale="70000" lnSpcReduction="20000"/>
          </a:bodyPr>
          <a:lstStyle>
            <a:lvl1pPr marL="411480" indent="-342900" algn="l" rtl="0" eaLnBrk="1" latinLnBrk="0" hangingPunct="1">
              <a:spcBef>
                <a:spcPts val="700"/>
              </a:spcBef>
              <a:buClr>
                <a:schemeClr val="tx2"/>
              </a:buClr>
              <a:buSzPct val="95000"/>
              <a:buFont typeface="Wingdings"/>
              <a:buChar char=""/>
              <a:defRPr kumimoji="0" sz="3000" kern="1200">
                <a:solidFill>
                  <a:schemeClr val="tx1"/>
                </a:solidFill>
                <a:latin typeface="+mn-lt"/>
                <a:ea typeface="+mn-ea"/>
                <a:cs typeface="+mn-cs"/>
              </a:defRPr>
            </a:lvl1pPr>
            <a:lvl2pPr marL="740664" indent="-285750" algn="l" rtl="0" eaLnBrk="1" latinLnBrk="0" hangingPunct="1">
              <a:spcBef>
                <a:spcPct val="20000"/>
              </a:spcBef>
              <a:buClr>
                <a:schemeClr val="accent2"/>
              </a:buClr>
              <a:buSzPct val="90000"/>
              <a:buFont typeface="Wingdings"/>
              <a:buChar char=""/>
              <a:defRPr kumimoji="0" sz="2600" kern="1200">
                <a:solidFill>
                  <a:schemeClr val="tx1"/>
                </a:solidFill>
                <a:latin typeface="+mn-lt"/>
                <a:ea typeface="+mn-ea"/>
                <a:cs typeface="+mn-cs"/>
              </a:defRPr>
            </a:lvl2pPr>
            <a:lvl3pPr marL="996696" indent="-228600" algn="l" rtl="0" eaLnBrk="1" latinLnBrk="0" hangingPunct="1">
              <a:spcBef>
                <a:spcPct val="20000"/>
              </a:spcBef>
              <a:buClr>
                <a:schemeClr val="accent2"/>
              </a:buClr>
              <a:buFont typeface="Wingdings 2"/>
              <a:buChar char=""/>
              <a:defRPr kumimoji="0" sz="2400" kern="1200">
                <a:solidFill>
                  <a:schemeClr val="tx1"/>
                </a:solidFill>
                <a:latin typeface="+mn-lt"/>
                <a:ea typeface="+mn-ea"/>
                <a:cs typeface="+mn-cs"/>
              </a:defRPr>
            </a:lvl3pPr>
            <a:lvl4pPr marL="1261872" indent="-228600" algn="l" rtl="0" eaLnBrk="1" latinLnBrk="0" hangingPunct="1">
              <a:spcBef>
                <a:spcPct val="20000"/>
              </a:spcBef>
              <a:buClr>
                <a:schemeClr val="accent3"/>
              </a:buClr>
              <a:buFont typeface="Wingdings 3"/>
              <a:buChar char=""/>
              <a:defRPr kumimoji="0" sz="2200" kern="1200">
                <a:solidFill>
                  <a:schemeClr val="tx1"/>
                </a:solidFill>
                <a:latin typeface="+mn-lt"/>
                <a:ea typeface="+mn-ea"/>
                <a:cs typeface="+mn-cs"/>
              </a:defRPr>
            </a:lvl4pPr>
            <a:lvl5pPr marL="1481328" indent="-210312" algn="l" rtl="0" eaLnBrk="1" latinLnBrk="0" hangingPunct="1">
              <a:spcBef>
                <a:spcPct val="20000"/>
              </a:spcBef>
              <a:buClr>
                <a:schemeClr val="accent3"/>
              </a:buClr>
              <a:buFont typeface="Wingdings 2"/>
              <a:buChar char=""/>
              <a:defRPr kumimoji="0" sz="2000" kern="1200">
                <a:solidFill>
                  <a:schemeClr val="tx1"/>
                </a:solidFill>
                <a:latin typeface="+mn-lt"/>
                <a:ea typeface="+mn-ea"/>
                <a:cs typeface="+mn-cs"/>
              </a:defRPr>
            </a:lvl5pPr>
            <a:lvl6pPr marL="1709928" indent="-210312" algn="l" rtl="0" eaLnBrk="1" latinLnBrk="0" hangingPunct="1">
              <a:spcBef>
                <a:spcPct val="20000"/>
              </a:spcBef>
              <a:buClr>
                <a:schemeClr val="accent3"/>
              </a:buClr>
              <a:buFont typeface="Wingdings 2"/>
              <a:buChar char=""/>
              <a:defRPr kumimoji="0" sz="1800" kern="1200">
                <a:solidFill>
                  <a:schemeClr val="tx1"/>
                </a:solidFill>
                <a:latin typeface="+mn-lt"/>
                <a:ea typeface="+mn-ea"/>
                <a:cs typeface="+mn-cs"/>
              </a:defRPr>
            </a:lvl6pPr>
            <a:lvl7pPr marL="1901952" indent="-182880" algn="l" rtl="0" eaLnBrk="1" latinLnBrk="0" hangingPunct="1">
              <a:spcBef>
                <a:spcPct val="20000"/>
              </a:spcBef>
              <a:buClr>
                <a:schemeClr val="accent4"/>
              </a:buClr>
              <a:buFont typeface="Wingdings 2"/>
              <a:buChar char=""/>
              <a:defRPr kumimoji="0" sz="1600" kern="1200">
                <a:solidFill>
                  <a:schemeClr val="tx1"/>
                </a:solidFill>
                <a:latin typeface="+mn-lt"/>
                <a:ea typeface="+mn-ea"/>
                <a:cs typeface="+mn-cs"/>
              </a:defRPr>
            </a:lvl7pPr>
            <a:lvl8pPr marL="2093976" indent="-182880" algn="l" rtl="0" eaLnBrk="1" latinLnBrk="0" hangingPunct="1">
              <a:spcBef>
                <a:spcPct val="20000"/>
              </a:spcBef>
              <a:buClr>
                <a:schemeClr val="accent4"/>
              </a:buClr>
              <a:buFont typeface="Wingdings 2"/>
              <a:buChar char=""/>
              <a:defRPr kumimoji="0" sz="1600" kern="1200">
                <a:solidFill>
                  <a:schemeClr val="tx1"/>
                </a:solidFill>
                <a:latin typeface="+mn-lt"/>
                <a:ea typeface="+mn-ea"/>
                <a:cs typeface="+mn-cs"/>
              </a:defRPr>
            </a:lvl8pPr>
            <a:lvl9pPr marL="2286000" indent="-182880" algn="l" rtl="0" eaLnBrk="1" latinLnBrk="0" hangingPunct="1">
              <a:spcBef>
                <a:spcPct val="20000"/>
              </a:spcBef>
              <a:buClr>
                <a:schemeClr val="accent4"/>
              </a:buClr>
              <a:buFont typeface="Wingdings 2"/>
              <a:buChar char=""/>
              <a:defRPr kumimoji="0" sz="1600" kern="1200">
                <a:solidFill>
                  <a:schemeClr val="tx1"/>
                </a:solidFill>
                <a:latin typeface="+mn-lt"/>
                <a:ea typeface="+mn-ea"/>
                <a:cs typeface="+mn-cs"/>
              </a:defRPr>
            </a:lvl9pPr>
            <a:extLst/>
          </a:lstStyle>
          <a:p>
            <a:r>
              <a:rPr lang="en-GB" dirty="0" smtClean="0">
                <a:solidFill>
                  <a:schemeClr val="accent1">
                    <a:lumMod val="60000"/>
                    <a:lumOff val="40000"/>
                  </a:schemeClr>
                </a:solidFill>
              </a:rPr>
              <a:t>villa – luxurious elite residence in the countryside</a:t>
            </a:r>
          </a:p>
          <a:p>
            <a:r>
              <a:rPr lang="en-GB" dirty="0" smtClean="0">
                <a:solidFill>
                  <a:schemeClr val="accent1">
                    <a:lumMod val="60000"/>
                    <a:lumOff val="40000"/>
                  </a:schemeClr>
                </a:solidFill>
              </a:rPr>
              <a:t>mosaics, hypocaust, bath building,…</a:t>
            </a:r>
            <a:endParaRPr lang="en-GB" dirty="0">
              <a:solidFill>
                <a:schemeClr val="accent1">
                  <a:lumMod val="60000"/>
                  <a:lumOff val="40000"/>
                </a:schemeClr>
              </a:solidFill>
            </a:endParaRPr>
          </a:p>
        </p:txBody>
      </p:sp>
      <p:pic>
        <p:nvPicPr>
          <p:cNvPr id="11" name="Picture 2" descr="http://www.allfiberarts.com/library/graphics/roman/roman510.jpg"/>
          <p:cNvPicPr>
            <a:picLocks noChangeAspect="1" noChangeArrowheads="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971599" y="2199684"/>
            <a:ext cx="4711429" cy="3533572"/>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 xmlns:p14="http://schemas.microsoft.com/office/powerpoint/2010/main" val="129303427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randombar(horizontal)">
                                      <p:cBhvr>
                                        <p:cTn id="7" dur="500"/>
                                        <p:tgtEl>
                                          <p:spTgt spid="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44624"/>
            <a:ext cx="8748464" cy="914400"/>
          </a:xfrm>
        </p:spPr>
        <p:txBody>
          <a:bodyPr>
            <a:normAutofit fontScale="90000"/>
          </a:bodyPr>
          <a:lstStyle/>
          <a:p>
            <a:r>
              <a:rPr lang="en-GB" dirty="0" smtClean="0"/>
              <a:t>How does Rome affect the other people ?</a:t>
            </a:r>
            <a:endParaRPr lang="en-GB" dirty="0"/>
          </a:p>
        </p:txBody>
      </p:sp>
      <p:pic>
        <p:nvPicPr>
          <p:cNvPr id="72706" name="Picture 2" descr="http://db.edcs.eu/epigr/bilder/$AE_2005_00896.jpg"/>
          <p:cNvPicPr>
            <a:picLocks noChangeAspect="1" noChangeArrowheads="1"/>
          </p:cNvPicPr>
          <p:nvPr/>
        </p:nvPicPr>
        <p:blipFill>
          <a:blip r:embed="rId2" cstate="print">
            <a:extLst>
              <a:ext uri="{BEBA8EAE-BF5A-486C-A8C5-ECC9F3942E4B}">
                <a14:imgProps xmlns="" xmlns:a14="http://schemas.microsoft.com/office/drawing/2010/main">
                  <a14:imgLayer r:embed="rId3">
                    <a14:imgEffect>
                      <a14:backgroundRemoval t="2649" b="95861" l="3627" r="93523">
                        <a14:foregroundMark x1="19430" y1="7781" x2="19430" y2="7781"/>
                        <a14:foregroundMark x1="40674" y1="32285" x2="40674" y2="32285"/>
                        <a14:foregroundMark x1="25389" y1="25000" x2="25389" y2="25000"/>
                        <a14:foregroundMark x1="4663" y1="15232" x2="4663" y2="15232"/>
                        <a14:foregroundMark x1="19948" y1="5298" x2="19948" y2="5298"/>
                        <a14:foregroundMark x1="94041" y1="41060" x2="94041" y2="41060"/>
                        <a14:foregroundMark x1="73057" y1="96026" x2="73057" y2="96026"/>
                        <a14:foregroundMark x1="13472" y1="28808" x2="13472" y2="28808"/>
                        <a14:foregroundMark x1="9326" y1="40894" x2="9326" y2="40894"/>
                        <a14:foregroundMark x1="6477" y1="33940" x2="6477" y2="33940"/>
                        <a14:foregroundMark x1="5699" y1="29305" x2="5699" y2="29305"/>
                        <a14:foregroundMark x1="11140" y1="12583" x2="11140" y2="12583"/>
                        <a14:foregroundMark x1="11399" y1="8609" x2="11399" y2="8609"/>
                        <a14:foregroundMark x1="13990" y1="2649" x2="13990" y2="2649"/>
                      </a14:backgroundRemoval>
                    </a14:imgEffect>
                  </a14:imgLayer>
                </a14:imgProps>
              </a:ext>
              <a:ext uri="{28A0092B-C50C-407E-A947-70E740481C1C}">
                <a14:useLocalDpi xmlns="" xmlns:a14="http://schemas.microsoft.com/office/drawing/2010/main" val="0"/>
              </a:ext>
            </a:extLst>
          </a:blip>
          <a:srcRect/>
          <a:stretch>
            <a:fillRect/>
          </a:stretch>
        </p:blipFill>
        <p:spPr bwMode="auto">
          <a:xfrm>
            <a:off x="5802160" y="1628800"/>
            <a:ext cx="3341839" cy="5229200"/>
          </a:xfrm>
          <a:prstGeom prst="rect">
            <a:avLst/>
          </a:prstGeom>
          <a:noFill/>
          <a:extLst>
            <a:ext uri="{909E8E84-426E-40DD-AFC4-6F175D3DCCD1}">
              <a14:hiddenFill xmlns="" xmlns:a14="http://schemas.microsoft.com/office/drawing/2010/main">
                <a:solidFill>
                  <a:srgbClr val="FFFFFF"/>
                </a:solidFill>
              </a14:hiddenFill>
            </a:ext>
          </a:extLst>
        </p:spPr>
      </p:pic>
      <p:sp>
        <p:nvSpPr>
          <p:cNvPr id="4" name="TextBox 3"/>
          <p:cNvSpPr txBox="1"/>
          <p:nvPr/>
        </p:nvSpPr>
        <p:spPr>
          <a:xfrm>
            <a:off x="5148064" y="6211669"/>
            <a:ext cx="3888432" cy="646331"/>
          </a:xfrm>
          <a:prstGeom prst="rect">
            <a:avLst/>
          </a:prstGeom>
          <a:noFill/>
        </p:spPr>
        <p:txBody>
          <a:bodyPr wrap="square" rtlCol="0">
            <a:spAutoFit/>
          </a:bodyPr>
          <a:lstStyle/>
          <a:p>
            <a:pPr algn="r"/>
            <a:r>
              <a:rPr lang="en-GB" dirty="0"/>
              <a:t>M[a]</a:t>
            </a:r>
            <a:r>
              <a:rPr lang="en-GB" dirty="0" err="1"/>
              <a:t>rtialis</a:t>
            </a:r>
            <a:r>
              <a:rPr lang="en-GB" dirty="0"/>
              <a:t> / G[a]</a:t>
            </a:r>
            <a:r>
              <a:rPr lang="en-GB" dirty="0" err="1"/>
              <a:t>lloni</a:t>
            </a:r>
            <a:r>
              <a:rPr lang="en-GB" dirty="0"/>
              <a:t> </a:t>
            </a:r>
            <a:r>
              <a:rPr lang="en-GB" dirty="0" err="1"/>
              <a:t>serv</a:t>
            </a:r>
            <a:r>
              <a:rPr lang="en-GB" dirty="0"/>
              <a:t>(us) / [</a:t>
            </a:r>
            <a:r>
              <a:rPr lang="en-GB" dirty="0" err="1"/>
              <a:t>ann</a:t>
            </a:r>
            <a:r>
              <a:rPr lang="en-GB" dirty="0"/>
              <a:t>]o(rum) XIIII / [h(</a:t>
            </a:r>
            <a:r>
              <a:rPr lang="en-GB" dirty="0" err="1"/>
              <a:t>ic</a:t>
            </a:r>
            <a:r>
              <a:rPr lang="en-GB" dirty="0"/>
              <a:t>) s(</a:t>
            </a:r>
            <a:r>
              <a:rPr lang="en-GB" dirty="0" err="1"/>
              <a:t>itus</a:t>
            </a:r>
            <a:r>
              <a:rPr lang="en-GB" dirty="0"/>
              <a:t>)] e(</a:t>
            </a:r>
            <a:r>
              <a:rPr lang="en-GB" dirty="0" err="1"/>
              <a:t>st</a:t>
            </a:r>
            <a:r>
              <a:rPr lang="en-GB" dirty="0"/>
              <a:t>) </a:t>
            </a:r>
          </a:p>
        </p:txBody>
      </p:sp>
      <p:sp>
        <p:nvSpPr>
          <p:cNvPr id="3" name="Content Placeholder 2"/>
          <p:cNvSpPr>
            <a:spLocks noGrp="1"/>
          </p:cNvSpPr>
          <p:nvPr>
            <p:ph idx="1"/>
          </p:nvPr>
        </p:nvSpPr>
        <p:spPr>
          <a:xfrm>
            <a:off x="467544" y="1268760"/>
            <a:ext cx="7772400" cy="4572000"/>
          </a:xfrm>
        </p:spPr>
        <p:txBody>
          <a:bodyPr>
            <a:normAutofit/>
          </a:bodyPr>
          <a:lstStyle/>
          <a:p>
            <a:r>
              <a:rPr lang="en-GB" sz="2400" dirty="0" smtClean="0"/>
              <a:t>farmers, traders, craftsmen,  slaves &amp; freedman, children,…</a:t>
            </a:r>
          </a:p>
          <a:p>
            <a:r>
              <a:rPr lang="en-GB" sz="2400" dirty="0" smtClean="0"/>
              <a:t>How do they live ?</a:t>
            </a:r>
            <a:endParaRPr lang="en-GB" sz="2400" dirty="0"/>
          </a:p>
        </p:txBody>
      </p:sp>
      <p:pic>
        <p:nvPicPr>
          <p:cNvPr id="6" name="Picture 2" descr="https://encrypted-tbn3.gstatic.com/images?q=tbn:ANd9GcTwRkpMCHh1tFQdZ-PCz4lb0A3_T7vdF4fzOOMtbpyhkCEDXzQaJg"/>
          <p:cNvPicPr>
            <a:picLocks noChangeAspect="1" noChangeArrowheads="1"/>
          </p:cNvPicPr>
          <p:nvPr/>
        </p:nvPicPr>
        <p:blipFill>
          <a:blip r:embed="rId4" cstate="print">
            <a:extLst>
              <a:ext uri="{28A0092B-C50C-407E-A947-70E740481C1C}">
                <a14:useLocalDpi xmlns="" xmlns:a14="http://schemas.microsoft.com/office/drawing/2010/main" val="0"/>
              </a:ext>
            </a:extLst>
          </a:blip>
          <a:srcRect/>
          <a:stretch>
            <a:fillRect/>
          </a:stretch>
        </p:blipFill>
        <p:spPr bwMode="auto">
          <a:xfrm>
            <a:off x="1253852" y="3933056"/>
            <a:ext cx="4182244" cy="2788164"/>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 xmlns:p14="http://schemas.microsoft.com/office/powerpoint/2010/main" val="3808003392"/>
      </p:ext>
    </p:extLst>
  </p:cSld>
  <p:clrMapOvr>
    <a:masterClrMapping/>
  </p:clrMapOvr>
  <p:transition spd="slow">
    <p:randomBar dir="vert"/>
  </p:transition>
  <p:timing>
    <p:tnLst>
      <p:par>
        <p:cTn id="1" dur="indefinite" restart="never" nodeType="tmRoot"/>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395536" y="44624"/>
            <a:ext cx="8748464" cy="914400"/>
          </a:xfrm>
        </p:spPr>
        <p:txBody>
          <a:bodyPr>
            <a:normAutofit fontScale="90000"/>
          </a:bodyPr>
          <a:lstStyle/>
          <a:p>
            <a:r>
              <a:rPr lang="en-GB" dirty="0" smtClean="0"/>
              <a:t>How does Rome affect the other people ?</a:t>
            </a:r>
            <a:endParaRPr lang="en-GB" dirty="0"/>
          </a:p>
        </p:txBody>
      </p:sp>
      <p:pic>
        <p:nvPicPr>
          <p:cNvPr id="5" name="Picture 2" descr="http://db.edcs.eu/epigr/bilder/$AE_2005_00896.jpg"/>
          <p:cNvPicPr>
            <a:picLocks noChangeAspect="1" noChangeArrowheads="1"/>
          </p:cNvPicPr>
          <p:nvPr/>
        </p:nvPicPr>
        <p:blipFill>
          <a:blip r:embed="rId2" cstate="print">
            <a:extLst>
              <a:ext uri="{BEBA8EAE-BF5A-486C-A8C5-ECC9F3942E4B}">
                <a14:imgProps xmlns="" xmlns:a14="http://schemas.microsoft.com/office/drawing/2010/main">
                  <a14:imgLayer r:embed="rId3">
                    <a14:imgEffect>
                      <a14:backgroundRemoval t="2649" b="95861" l="3627" r="93523">
                        <a14:foregroundMark x1="19430" y1="7781" x2="19430" y2="7781"/>
                        <a14:foregroundMark x1="40674" y1="32285" x2="40674" y2="32285"/>
                        <a14:foregroundMark x1="25389" y1="25000" x2="25389" y2="25000"/>
                        <a14:foregroundMark x1="4663" y1="15232" x2="4663" y2="15232"/>
                        <a14:foregroundMark x1="19948" y1="5298" x2="19948" y2="5298"/>
                        <a14:foregroundMark x1="94041" y1="41060" x2="94041" y2="41060"/>
                        <a14:foregroundMark x1="73057" y1="96026" x2="73057" y2="96026"/>
                        <a14:foregroundMark x1="13472" y1="28808" x2="13472" y2="28808"/>
                        <a14:foregroundMark x1="9326" y1="40894" x2="9326" y2="40894"/>
                        <a14:foregroundMark x1="6477" y1="33940" x2="6477" y2="33940"/>
                        <a14:foregroundMark x1="5699" y1="29305" x2="5699" y2="29305"/>
                        <a14:foregroundMark x1="11140" y1="12583" x2="11140" y2="12583"/>
                        <a14:foregroundMark x1="11399" y1="8609" x2="11399" y2="8609"/>
                        <a14:foregroundMark x1="13990" y1="2649" x2="13990" y2="2649"/>
                      </a14:backgroundRemoval>
                    </a14:imgEffect>
                  </a14:imgLayer>
                </a14:imgProps>
              </a:ext>
              <a:ext uri="{28A0092B-C50C-407E-A947-70E740481C1C}">
                <a14:useLocalDpi xmlns="" xmlns:a14="http://schemas.microsoft.com/office/drawing/2010/main" val="0"/>
              </a:ext>
            </a:extLst>
          </a:blip>
          <a:srcRect/>
          <a:stretch>
            <a:fillRect/>
          </a:stretch>
        </p:blipFill>
        <p:spPr bwMode="auto">
          <a:xfrm>
            <a:off x="5802160" y="1628800"/>
            <a:ext cx="3341839" cy="5229200"/>
          </a:xfrm>
          <a:prstGeom prst="rect">
            <a:avLst/>
          </a:prstGeom>
          <a:noFill/>
          <a:extLst>
            <a:ext uri="{909E8E84-426E-40DD-AFC4-6F175D3DCCD1}">
              <a14:hiddenFill xmlns="" xmlns:a14="http://schemas.microsoft.com/office/drawing/2010/main">
                <a:solidFill>
                  <a:srgbClr val="FFFFFF"/>
                </a:solidFill>
              </a14:hiddenFill>
            </a:ext>
          </a:extLst>
        </p:spPr>
      </p:pic>
      <p:sp>
        <p:nvSpPr>
          <p:cNvPr id="6" name="TextBox 3"/>
          <p:cNvSpPr txBox="1"/>
          <p:nvPr/>
        </p:nvSpPr>
        <p:spPr>
          <a:xfrm>
            <a:off x="5148064" y="6211669"/>
            <a:ext cx="3888432" cy="646331"/>
          </a:xfrm>
          <a:prstGeom prst="rect">
            <a:avLst/>
          </a:prstGeom>
          <a:noFill/>
        </p:spPr>
        <p:txBody>
          <a:bodyPr wrap="square" rtlCol="0">
            <a:spAutoFit/>
          </a:bodyPr>
          <a:lstStyle/>
          <a:p>
            <a:pPr algn="r"/>
            <a:r>
              <a:rPr lang="en-GB" dirty="0"/>
              <a:t>M[a]</a:t>
            </a:r>
            <a:r>
              <a:rPr lang="en-GB" dirty="0" err="1"/>
              <a:t>rtialis</a:t>
            </a:r>
            <a:r>
              <a:rPr lang="en-GB" dirty="0"/>
              <a:t> / G[a]</a:t>
            </a:r>
            <a:r>
              <a:rPr lang="en-GB" dirty="0" err="1"/>
              <a:t>lloni</a:t>
            </a:r>
            <a:r>
              <a:rPr lang="en-GB" dirty="0"/>
              <a:t> </a:t>
            </a:r>
            <a:r>
              <a:rPr lang="en-GB" dirty="0" err="1"/>
              <a:t>serv</a:t>
            </a:r>
            <a:r>
              <a:rPr lang="en-GB" dirty="0"/>
              <a:t>(us) / [</a:t>
            </a:r>
            <a:r>
              <a:rPr lang="en-GB" dirty="0" err="1"/>
              <a:t>ann</a:t>
            </a:r>
            <a:r>
              <a:rPr lang="en-GB" dirty="0"/>
              <a:t>]o(rum) XIIII / [h(</a:t>
            </a:r>
            <a:r>
              <a:rPr lang="en-GB" dirty="0" err="1"/>
              <a:t>ic</a:t>
            </a:r>
            <a:r>
              <a:rPr lang="en-GB" dirty="0"/>
              <a:t>) s(</a:t>
            </a:r>
            <a:r>
              <a:rPr lang="en-GB" dirty="0" err="1"/>
              <a:t>itus</a:t>
            </a:r>
            <a:r>
              <a:rPr lang="en-GB" dirty="0"/>
              <a:t>)] e(</a:t>
            </a:r>
            <a:r>
              <a:rPr lang="en-GB" dirty="0" err="1"/>
              <a:t>st</a:t>
            </a:r>
            <a:r>
              <a:rPr lang="en-GB" dirty="0"/>
              <a:t>) </a:t>
            </a:r>
          </a:p>
        </p:txBody>
      </p:sp>
      <p:sp>
        <p:nvSpPr>
          <p:cNvPr id="7" name="Content Placeholder 2"/>
          <p:cNvSpPr>
            <a:spLocks noGrp="1"/>
          </p:cNvSpPr>
          <p:nvPr>
            <p:ph idx="1"/>
          </p:nvPr>
        </p:nvSpPr>
        <p:spPr>
          <a:xfrm>
            <a:off x="467544" y="1268760"/>
            <a:ext cx="7772400" cy="4572000"/>
          </a:xfrm>
        </p:spPr>
        <p:txBody>
          <a:bodyPr>
            <a:normAutofit/>
          </a:bodyPr>
          <a:lstStyle/>
          <a:p>
            <a:r>
              <a:rPr lang="en-GB" sz="2400" dirty="0" smtClean="0"/>
              <a:t>farmers, traders, craftsmen,  slaves &amp; freedman, children,…</a:t>
            </a:r>
          </a:p>
          <a:p>
            <a:r>
              <a:rPr lang="en-GB" sz="2400" dirty="0" smtClean="0"/>
              <a:t>How do they live ?</a:t>
            </a:r>
            <a:endParaRPr lang="en-GB" sz="2400" dirty="0"/>
          </a:p>
        </p:txBody>
      </p:sp>
      <p:pic>
        <p:nvPicPr>
          <p:cNvPr id="261122" name="Picture 2" descr="http://upload.wikimedia.org/wikipedia/commons/f/fe/Flag_fen_roundhouse.jpg"/>
          <p:cNvPicPr>
            <a:picLocks noChangeAspect="1" noChangeArrowheads="1"/>
          </p:cNvPicPr>
          <p:nvPr/>
        </p:nvPicPr>
        <p:blipFill>
          <a:blip r:embed="rId4" cstate="print">
            <a:clrChange>
              <a:clrFrom>
                <a:srgbClr val="FFFFFF"/>
              </a:clrFrom>
              <a:clrTo>
                <a:srgbClr val="FFFFFF">
                  <a:alpha val="0"/>
                </a:srgbClr>
              </a:clrTo>
            </a:clrChange>
          </a:blip>
          <a:srcRect/>
          <a:stretch>
            <a:fillRect/>
          </a:stretch>
        </p:blipFill>
        <p:spPr bwMode="auto">
          <a:xfrm>
            <a:off x="0" y="2660475"/>
            <a:ext cx="6229350" cy="4152901"/>
          </a:xfrm>
          <a:prstGeom prst="rect">
            <a:avLst/>
          </a:prstGeom>
          <a:noFill/>
        </p:spPr>
      </p:pic>
      <p:sp>
        <p:nvSpPr>
          <p:cNvPr id="10" name="Textfeld 9"/>
          <p:cNvSpPr txBox="1"/>
          <p:nvPr/>
        </p:nvSpPr>
        <p:spPr>
          <a:xfrm>
            <a:off x="179512" y="6402814"/>
            <a:ext cx="2232248" cy="338554"/>
          </a:xfrm>
          <a:prstGeom prst="rect">
            <a:avLst/>
          </a:prstGeom>
          <a:noFill/>
        </p:spPr>
        <p:txBody>
          <a:bodyPr wrap="square" rtlCol="0">
            <a:spAutoFit/>
          </a:bodyPr>
          <a:lstStyle/>
          <a:p>
            <a:r>
              <a:rPr lang="en-GB" sz="1600" dirty="0" err="1" smtClean="0"/>
              <a:t>Burrough</a:t>
            </a:r>
            <a:r>
              <a:rPr lang="en-GB" sz="1600" dirty="0" smtClean="0"/>
              <a:t> Hill, </a:t>
            </a:r>
            <a:r>
              <a:rPr lang="en-GB" sz="1600" dirty="0" err="1" smtClean="0"/>
              <a:t>Leic</a:t>
            </a:r>
            <a:r>
              <a:rPr lang="en-GB" sz="1600" dirty="0" smtClean="0"/>
              <a:t>.</a:t>
            </a:r>
            <a:endParaRPr lang="en-GB" sz="1600" dirty="0"/>
          </a:p>
        </p:txBody>
      </p:sp>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261122"/>
                                        </p:tgtEl>
                                        <p:attrNameLst>
                                          <p:attrName>style.visibility</p:attrName>
                                        </p:attrNameLst>
                                      </p:cBhvr>
                                      <p:to>
                                        <p:strVal val="visible"/>
                                      </p:to>
                                    </p:set>
                                    <p:animEffect transition="in" filter="randombar(horizontal)">
                                      <p:cBhvr>
                                        <p:cTn id="7" dur="500"/>
                                        <p:tgtEl>
                                          <p:spTgt spid="261122"/>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10"/>
                                        </p:tgtEl>
                                        <p:attrNameLst>
                                          <p:attrName>style.visibility</p:attrName>
                                        </p:attrNameLst>
                                      </p:cBhvr>
                                      <p:to>
                                        <p:strVal val="visible"/>
                                      </p:to>
                                    </p:set>
                                    <p:animEffect transition="in" filter="randombar(horizontal)">
                                      <p:cBhvr>
                                        <p:cTn id="10"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http://www.britishmuseum.org/images/ps304119_l.jpg"/>
          <p:cNvPicPr>
            <a:picLocks noChangeAspect="1" noChangeArrowheads="1"/>
          </p:cNvPicPr>
          <p:nvPr/>
        </p:nvPicPr>
        <p:blipFill rotWithShape="1">
          <a:blip r:embed="rId2" cstate="print">
            <a:extLst>
              <a:ext uri="{BEBA8EAE-BF5A-486C-A8C5-ECC9F3942E4B}">
                <a14:imgProps xmlns:a14="http://schemas.microsoft.com/office/drawing/2010/main" xmlns="">
                  <a14:imgLayer r:embed="rId3">
                    <a14:imgEffect>
                      <a14:backgroundRemoval t="28167" b="73333" l="2667" r="95167"/>
                    </a14:imgEffect>
                  </a14:imgLayer>
                </a14:imgProps>
              </a:ext>
              <a:ext uri="{28A0092B-C50C-407E-A947-70E740481C1C}">
                <a14:useLocalDpi xmlns:a14="http://schemas.microsoft.com/office/drawing/2010/main" xmlns="" val="0"/>
              </a:ext>
            </a:extLst>
          </a:blip>
          <a:srcRect t="22859" b="23989"/>
          <a:stretch/>
        </p:blipFill>
        <p:spPr bwMode="auto">
          <a:xfrm>
            <a:off x="539552" y="3717032"/>
            <a:ext cx="5715000" cy="3037669"/>
          </a:xfrm>
          <a:prstGeom prst="rect">
            <a:avLst/>
          </a:prstGeom>
          <a:noFill/>
          <a:extLst>
            <a:ext uri="{909E8E84-426E-40DD-AFC4-6F175D3DCCD1}">
              <a14:hiddenFill xmlns:a14="http://schemas.microsoft.com/office/drawing/2010/main" xmlns="">
                <a:solidFill>
                  <a:srgbClr val="FFFFFF"/>
                </a:solidFill>
              </a14:hiddenFill>
            </a:ext>
          </a:extLst>
        </p:spPr>
      </p:pic>
      <p:sp>
        <p:nvSpPr>
          <p:cNvPr id="3" name="Title 2"/>
          <p:cNvSpPr>
            <a:spLocks noGrp="1"/>
          </p:cNvSpPr>
          <p:nvPr>
            <p:ph type="title"/>
          </p:nvPr>
        </p:nvSpPr>
        <p:spPr>
          <a:xfrm>
            <a:off x="395536" y="44624"/>
            <a:ext cx="8748464" cy="914400"/>
          </a:xfrm>
        </p:spPr>
        <p:txBody>
          <a:bodyPr/>
          <a:lstStyle/>
          <a:p>
            <a:r>
              <a:rPr lang="en-GB" dirty="0" smtClean="0"/>
              <a:t>“Romanisation” &amp; “Globalisation”</a:t>
            </a:r>
            <a:endParaRPr lang="en-GB" dirty="0"/>
          </a:p>
        </p:txBody>
      </p:sp>
      <p:sp>
        <p:nvSpPr>
          <p:cNvPr id="2" name="Content Placeholder 1"/>
          <p:cNvSpPr>
            <a:spLocks noGrp="1"/>
          </p:cNvSpPr>
          <p:nvPr>
            <p:ph idx="1"/>
          </p:nvPr>
        </p:nvSpPr>
        <p:spPr>
          <a:xfrm>
            <a:off x="373298" y="764704"/>
            <a:ext cx="4258816" cy="4572000"/>
          </a:xfrm>
        </p:spPr>
        <p:txBody>
          <a:bodyPr>
            <a:normAutofit/>
          </a:bodyPr>
          <a:lstStyle/>
          <a:p>
            <a:r>
              <a:rPr lang="en-GB" sz="2400" dirty="0" smtClean="0"/>
              <a:t>Material culture</a:t>
            </a:r>
          </a:p>
          <a:p>
            <a:r>
              <a:rPr lang="en-GB" sz="2400" dirty="0" smtClean="0"/>
              <a:t>Architecture</a:t>
            </a:r>
          </a:p>
          <a:p>
            <a:r>
              <a:rPr lang="en-GB" sz="2400" dirty="0" smtClean="0"/>
              <a:t>Lifestyle</a:t>
            </a:r>
          </a:p>
          <a:p>
            <a:r>
              <a:rPr lang="en-GB" sz="2400" dirty="0" smtClean="0"/>
              <a:t>Dress</a:t>
            </a:r>
          </a:p>
          <a:p>
            <a:r>
              <a:rPr lang="en-GB" sz="2400" dirty="0" smtClean="0"/>
              <a:t>Self-Identity</a:t>
            </a:r>
          </a:p>
          <a:p>
            <a:r>
              <a:rPr lang="en-GB" sz="2400" dirty="0" smtClean="0"/>
              <a:t>Ethnicity</a:t>
            </a:r>
          </a:p>
          <a:p>
            <a:r>
              <a:rPr lang="en-GB" sz="2400" dirty="0" smtClean="0"/>
              <a:t>and many more… </a:t>
            </a:r>
            <a:endParaRPr lang="en-GB" sz="2400" dirty="0"/>
          </a:p>
        </p:txBody>
      </p:sp>
      <p:sp>
        <p:nvSpPr>
          <p:cNvPr id="6" name="TextBox 5"/>
          <p:cNvSpPr txBox="1"/>
          <p:nvPr/>
        </p:nvSpPr>
        <p:spPr>
          <a:xfrm>
            <a:off x="2064904" y="5733256"/>
            <a:ext cx="2664296" cy="1200329"/>
          </a:xfrm>
          <a:prstGeom prst="rect">
            <a:avLst/>
          </a:prstGeom>
          <a:noFill/>
        </p:spPr>
        <p:txBody>
          <a:bodyPr wrap="square" rtlCol="0">
            <a:spAutoFit/>
          </a:bodyPr>
          <a:lstStyle/>
          <a:p>
            <a:pPr algn="ctr"/>
            <a:r>
              <a:rPr lang="en-GB" dirty="0" smtClean="0">
                <a:solidFill>
                  <a:schemeClr val="accent2">
                    <a:lumMod val="40000"/>
                    <a:lumOff val="60000"/>
                  </a:schemeClr>
                </a:solidFill>
                <a:effectLst>
                  <a:outerShdw blurRad="38100" dist="38100" dir="2700000" algn="tl">
                    <a:srgbClr val="000000">
                      <a:alpha val="43137"/>
                    </a:srgbClr>
                  </a:outerShdw>
                </a:effectLst>
              </a:rPr>
              <a:t>SAMIAN POTTERY</a:t>
            </a:r>
          </a:p>
          <a:p>
            <a:pPr algn="ctr"/>
            <a:r>
              <a:rPr lang="en-GB" dirty="0" smtClean="0">
                <a:solidFill>
                  <a:schemeClr val="accent2">
                    <a:lumMod val="40000"/>
                    <a:lumOff val="60000"/>
                  </a:schemeClr>
                </a:solidFill>
                <a:effectLst>
                  <a:outerShdw blurRad="38100" dist="38100" dir="2700000" algn="tl">
                    <a:srgbClr val="000000">
                      <a:alpha val="43137"/>
                    </a:srgbClr>
                  </a:outerShdw>
                </a:effectLst>
              </a:rPr>
              <a:t>1</a:t>
            </a:r>
            <a:r>
              <a:rPr lang="en-GB" baseline="30000" dirty="0" smtClean="0">
                <a:solidFill>
                  <a:schemeClr val="accent2">
                    <a:lumMod val="40000"/>
                    <a:lumOff val="60000"/>
                  </a:schemeClr>
                </a:solidFill>
                <a:effectLst>
                  <a:outerShdw blurRad="38100" dist="38100" dir="2700000" algn="tl">
                    <a:srgbClr val="000000">
                      <a:alpha val="43137"/>
                    </a:srgbClr>
                  </a:outerShdw>
                </a:effectLst>
              </a:rPr>
              <a:t>st</a:t>
            </a:r>
            <a:r>
              <a:rPr lang="en-GB" dirty="0" smtClean="0">
                <a:solidFill>
                  <a:schemeClr val="accent2">
                    <a:lumMod val="40000"/>
                    <a:lumOff val="60000"/>
                  </a:schemeClr>
                </a:solidFill>
                <a:effectLst>
                  <a:outerShdw blurRad="38100" dist="38100" dir="2700000" algn="tl">
                    <a:srgbClr val="000000">
                      <a:alpha val="43137"/>
                    </a:srgbClr>
                  </a:outerShdw>
                </a:effectLst>
              </a:rPr>
              <a:t> century A.D., made at La </a:t>
            </a:r>
            <a:r>
              <a:rPr lang="en-GB" dirty="0" err="1" smtClean="0">
                <a:solidFill>
                  <a:schemeClr val="accent2">
                    <a:lumMod val="40000"/>
                    <a:lumOff val="60000"/>
                  </a:schemeClr>
                </a:solidFill>
                <a:effectLst>
                  <a:outerShdw blurRad="38100" dist="38100" dir="2700000" algn="tl">
                    <a:srgbClr val="000000">
                      <a:alpha val="43137"/>
                    </a:srgbClr>
                  </a:outerShdw>
                </a:effectLst>
              </a:rPr>
              <a:t>Graufesenque</a:t>
            </a:r>
            <a:r>
              <a:rPr lang="en-GB" dirty="0" smtClean="0">
                <a:solidFill>
                  <a:schemeClr val="accent2">
                    <a:lumMod val="40000"/>
                    <a:lumOff val="60000"/>
                  </a:schemeClr>
                </a:solidFill>
                <a:effectLst>
                  <a:outerShdw blurRad="38100" dist="38100" dir="2700000" algn="tl">
                    <a:srgbClr val="000000">
                      <a:alpha val="43137"/>
                    </a:srgbClr>
                  </a:outerShdw>
                </a:effectLst>
              </a:rPr>
              <a:t>, </a:t>
            </a:r>
            <a:br>
              <a:rPr lang="en-GB" dirty="0" smtClean="0">
                <a:solidFill>
                  <a:schemeClr val="accent2">
                    <a:lumMod val="40000"/>
                    <a:lumOff val="60000"/>
                  </a:schemeClr>
                </a:solidFill>
                <a:effectLst>
                  <a:outerShdw blurRad="38100" dist="38100" dir="2700000" algn="tl">
                    <a:srgbClr val="000000">
                      <a:alpha val="43137"/>
                    </a:srgbClr>
                  </a:outerShdw>
                </a:effectLst>
              </a:rPr>
            </a:br>
            <a:r>
              <a:rPr lang="en-GB" dirty="0" smtClean="0">
                <a:solidFill>
                  <a:schemeClr val="accent2">
                    <a:lumMod val="40000"/>
                    <a:lumOff val="60000"/>
                  </a:schemeClr>
                </a:solidFill>
                <a:effectLst>
                  <a:outerShdw blurRad="38100" dist="38100" dir="2700000" algn="tl">
                    <a:srgbClr val="000000">
                      <a:alpha val="43137"/>
                    </a:srgbClr>
                  </a:outerShdw>
                </a:effectLst>
              </a:rPr>
              <a:t>found in London</a:t>
            </a:r>
            <a:endParaRPr lang="en-GB" dirty="0">
              <a:solidFill>
                <a:schemeClr val="accent2">
                  <a:lumMod val="40000"/>
                  <a:lumOff val="60000"/>
                </a:schemeClr>
              </a:solidFill>
              <a:effectLst>
                <a:outerShdw blurRad="38100" dist="38100" dir="2700000" algn="tl">
                  <a:srgbClr val="000000">
                    <a:alpha val="43137"/>
                  </a:srgbClr>
                </a:outerShdw>
              </a:effectLst>
            </a:endParaRPr>
          </a:p>
        </p:txBody>
      </p:sp>
      <p:pic>
        <p:nvPicPr>
          <p:cNvPr id="10" name="Picture 4" descr="http://upload.wikimedia.org/wikipedia/commons/b/b9/Rome_Statue_of_a_togatus.jpg"/>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6084168" y="433648"/>
            <a:ext cx="2914506" cy="6218245"/>
          </a:xfrm>
          <a:prstGeom prst="rect">
            <a:avLst/>
          </a:prstGeom>
          <a:noFill/>
          <a:extLst>
            <a:ext uri="{909E8E84-426E-40DD-AFC4-6F175D3DCCD1}">
              <a14:hiddenFill xmlns:a14="http://schemas.microsoft.com/office/drawing/2010/main" xmlns="">
                <a:solidFill>
                  <a:srgbClr val="FFFFFF"/>
                </a:solidFill>
              </a14:hiddenFill>
            </a:ext>
          </a:extLst>
        </p:spPr>
      </p:pic>
      <p:pic>
        <p:nvPicPr>
          <p:cNvPr id="2052" name="Picture 4" descr="http://www.britishmuseum.org/images/ps101326_l.jpg"/>
          <p:cNvPicPr>
            <a:picLocks noChangeAspect="1" noChangeArrowheads="1"/>
          </p:cNvPicPr>
          <p:nvPr/>
        </p:nvPicPr>
        <p:blipFill rotWithShape="1">
          <a:blip r:embed="rId5" cstate="print">
            <a:extLst>
              <a:ext uri="{BEBA8EAE-BF5A-486C-A8C5-ECC9F3942E4B}">
                <a14:imgProps xmlns:a14="http://schemas.microsoft.com/office/drawing/2010/main" xmlns="">
                  <a14:imgLayer r:embed="rId6">
                    <a14:imgEffect>
                      <a14:backgroundRemoval t="10000" b="90000" l="10000" r="90000">
                        <a14:foregroundMark x1="54833" y1="83833" x2="54833" y2="83833"/>
                        <a14:foregroundMark x1="60167" y1="80500" x2="60167" y2="80500"/>
                      </a14:backgroundRemoval>
                    </a14:imgEffect>
                  </a14:imgLayer>
                </a14:imgProps>
              </a:ext>
              <a:ext uri="{28A0092B-C50C-407E-A947-70E740481C1C}">
                <a14:useLocalDpi xmlns:a14="http://schemas.microsoft.com/office/drawing/2010/main" xmlns="" val="0"/>
              </a:ext>
            </a:extLst>
          </a:blip>
          <a:srcRect l="13834" t="16457" r="12147" b="12949"/>
          <a:stretch/>
        </p:blipFill>
        <p:spPr bwMode="auto">
          <a:xfrm>
            <a:off x="4716016" y="3896859"/>
            <a:ext cx="3025591" cy="2885555"/>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314076332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052"/>
                                        </p:tgtEl>
                                        <p:attrNameLst>
                                          <p:attrName>style.visibility</p:attrName>
                                        </p:attrNameLst>
                                      </p:cBhvr>
                                      <p:to>
                                        <p:strVal val="visible"/>
                                      </p:to>
                                    </p:set>
                                    <p:animEffect transition="in" filter="fade">
                                      <p:cBhvr>
                                        <p:cTn id="7" dur="1000"/>
                                        <p:tgtEl>
                                          <p:spTgt spid="2052"/>
                                        </p:tgtEl>
                                      </p:cBhvr>
                                    </p:animEffect>
                                    <p:anim calcmode="lin" valueType="num">
                                      <p:cBhvr>
                                        <p:cTn id="8" dur="1000" fill="hold"/>
                                        <p:tgtEl>
                                          <p:spTgt spid="2052"/>
                                        </p:tgtEl>
                                        <p:attrNameLst>
                                          <p:attrName>ppt_x</p:attrName>
                                        </p:attrNameLst>
                                      </p:cBhvr>
                                      <p:tavLst>
                                        <p:tav tm="0">
                                          <p:val>
                                            <p:strVal val="#ppt_x"/>
                                          </p:val>
                                        </p:tav>
                                        <p:tav tm="100000">
                                          <p:val>
                                            <p:strVal val="#ppt_x"/>
                                          </p:val>
                                        </p:tav>
                                      </p:tavLst>
                                    </p:anim>
                                    <p:anim calcmode="lin" valueType="num">
                                      <p:cBhvr>
                                        <p:cTn id="9" dur="1000" fill="hold"/>
                                        <p:tgtEl>
                                          <p:spTgt spid="2052"/>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2050"/>
                                        </p:tgtEl>
                                        <p:attrNameLst>
                                          <p:attrName>style.visibility</p:attrName>
                                        </p:attrNameLst>
                                      </p:cBhvr>
                                      <p:to>
                                        <p:strVal val="visible"/>
                                      </p:to>
                                    </p:set>
                                    <p:animEffect transition="in" filter="fade">
                                      <p:cBhvr>
                                        <p:cTn id="12" dur="1000"/>
                                        <p:tgtEl>
                                          <p:spTgt spid="2050"/>
                                        </p:tgtEl>
                                      </p:cBhvr>
                                    </p:animEffect>
                                    <p:anim calcmode="lin" valueType="num">
                                      <p:cBhvr>
                                        <p:cTn id="13" dur="1000" fill="hold"/>
                                        <p:tgtEl>
                                          <p:spTgt spid="2050"/>
                                        </p:tgtEl>
                                        <p:attrNameLst>
                                          <p:attrName>ppt_x</p:attrName>
                                        </p:attrNameLst>
                                      </p:cBhvr>
                                      <p:tavLst>
                                        <p:tav tm="0">
                                          <p:val>
                                            <p:strVal val="#ppt_x"/>
                                          </p:val>
                                        </p:tav>
                                        <p:tav tm="100000">
                                          <p:val>
                                            <p:strVal val="#ppt_x"/>
                                          </p:val>
                                        </p:tav>
                                      </p:tavLst>
                                    </p:anim>
                                    <p:anim calcmode="lin" valueType="num">
                                      <p:cBhvr>
                                        <p:cTn id="14" dur="1000" fill="hold"/>
                                        <p:tgtEl>
                                          <p:spTgt spid="2050"/>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1000"/>
                                        <p:tgtEl>
                                          <p:spTgt spid="6"/>
                                        </p:tgtEl>
                                      </p:cBhvr>
                                    </p:animEffect>
                                    <p:anim calcmode="lin" valueType="num">
                                      <p:cBhvr>
                                        <p:cTn id="18" dur="1000" fill="hold"/>
                                        <p:tgtEl>
                                          <p:spTgt spid="6"/>
                                        </p:tgtEl>
                                        <p:attrNameLst>
                                          <p:attrName>ppt_x</p:attrName>
                                        </p:attrNameLst>
                                      </p:cBhvr>
                                      <p:tavLst>
                                        <p:tav tm="0">
                                          <p:val>
                                            <p:strVal val="#ppt_x"/>
                                          </p:val>
                                        </p:tav>
                                        <p:tav tm="100000">
                                          <p:val>
                                            <p:strVal val="#ppt_x"/>
                                          </p:val>
                                        </p:tav>
                                      </p:tavLst>
                                    </p:anim>
                                    <p:anim calcmode="lin" valueType="num">
                                      <p:cBhvr>
                                        <p:cTn id="1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http://www.britishmuseum.org/images/ps304119_l.jpg"/>
          <p:cNvPicPr>
            <a:picLocks noChangeAspect="1" noChangeArrowheads="1"/>
          </p:cNvPicPr>
          <p:nvPr/>
        </p:nvPicPr>
        <p:blipFill rotWithShape="1">
          <a:blip r:embed="rId2" cstate="print">
            <a:extLst>
              <a:ext uri="{BEBA8EAE-BF5A-486C-A8C5-ECC9F3942E4B}">
                <a14:imgProps xmlns:a14="http://schemas.microsoft.com/office/drawing/2010/main" xmlns="">
                  <a14:imgLayer r:embed="rId3">
                    <a14:imgEffect>
                      <a14:backgroundRemoval t="28167" b="73333" l="2667" r="95167"/>
                    </a14:imgEffect>
                  </a14:imgLayer>
                </a14:imgProps>
              </a:ext>
              <a:ext uri="{28A0092B-C50C-407E-A947-70E740481C1C}">
                <a14:useLocalDpi xmlns:a14="http://schemas.microsoft.com/office/drawing/2010/main" xmlns="" val="0"/>
              </a:ext>
            </a:extLst>
          </a:blip>
          <a:srcRect t="22859" b="23989"/>
          <a:stretch/>
        </p:blipFill>
        <p:spPr bwMode="auto">
          <a:xfrm>
            <a:off x="539552" y="3717032"/>
            <a:ext cx="5715000" cy="3037669"/>
          </a:xfrm>
          <a:prstGeom prst="rect">
            <a:avLst/>
          </a:prstGeom>
          <a:noFill/>
          <a:extLst>
            <a:ext uri="{909E8E84-426E-40DD-AFC4-6F175D3DCCD1}">
              <a14:hiddenFill xmlns:a14="http://schemas.microsoft.com/office/drawing/2010/main" xmlns="">
                <a:solidFill>
                  <a:srgbClr val="FFFFFF"/>
                </a:solidFill>
              </a14:hiddenFill>
            </a:ext>
          </a:extLst>
        </p:spPr>
      </p:pic>
      <p:sp>
        <p:nvSpPr>
          <p:cNvPr id="6" name="Title 2"/>
          <p:cNvSpPr>
            <a:spLocks noGrp="1"/>
          </p:cNvSpPr>
          <p:nvPr>
            <p:ph type="title"/>
          </p:nvPr>
        </p:nvSpPr>
        <p:spPr>
          <a:xfrm>
            <a:off x="395536" y="44624"/>
            <a:ext cx="8748464" cy="914400"/>
          </a:xfrm>
        </p:spPr>
        <p:txBody>
          <a:bodyPr/>
          <a:lstStyle/>
          <a:p>
            <a:r>
              <a:rPr lang="en-GB" dirty="0" smtClean="0"/>
              <a:t>“Romanisation” &amp; “Globalisation”</a:t>
            </a:r>
            <a:endParaRPr lang="en-GB" dirty="0"/>
          </a:p>
        </p:txBody>
      </p:sp>
      <p:sp>
        <p:nvSpPr>
          <p:cNvPr id="7" name="Content Placeholder 1"/>
          <p:cNvSpPr>
            <a:spLocks noGrp="1"/>
          </p:cNvSpPr>
          <p:nvPr>
            <p:ph idx="1"/>
          </p:nvPr>
        </p:nvSpPr>
        <p:spPr>
          <a:xfrm>
            <a:off x="373298" y="764704"/>
            <a:ext cx="4258816" cy="4572000"/>
          </a:xfrm>
        </p:spPr>
        <p:txBody>
          <a:bodyPr>
            <a:normAutofit/>
          </a:bodyPr>
          <a:lstStyle/>
          <a:p>
            <a:r>
              <a:rPr lang="en-GB" sz="2400" dirty="0" smtClean="0"/>
              <a:t>Material culture</a:t>
            </a:r>
          </a:p>
          <a:p>
            <a:r>
              <a:rPr lang="en-GB" sz="2400" dirty="0" smtClean="0"/>
              <a:t>Architecture</a:t>
            </a:r>
          </a:p>
          <a:p>
            <a:r>
              <a:rPr lang="en-GB" sz="2400" dirty="0" smtClean="0"/>
              <a:t>Lifestyle</a:t>
            </a:r>
          </a:p>
          <a:p>
            <a:r>
              <a:rPr lang="en-GB" sz="2400" dirty="0" smtClean="0"/>
              <a:t>Dress</a:t>
            </a:r>
          </a:p>
          <a:p>
            <a:r>
              <a:rPr lang="en-GB" sz="2400" dirty="0" smtClean="0"/>
              <a:t>Self-Identity</a:t>
            </a:r>
          </a:p>
          <a:p>
            <a:r>
              <a:rPr lang="en-GB" sz="2400" dirty="0" smtClean="0"/>
              <a:t>Ethnicity</a:t>
            </a:r>
          </a:p>
          <a:p>
            <a:r>
              <a:rPr lang="en-GB" sz="2400" dirty="0" smtClean="0"/>
              <a:t>and many more…</a:t>
            </a:r>
          </a:p>
          <a:p>
            <a:pPr marL="68580" indent="0">
              <a:buNone/>
            </a:pPr>
            <a:endParaRPr lang="en-GB" sz="2400" dirty="0" smtClean="0"/>
          </a:p>
          <a:p>
            <a:r>
              <a:rPr lang="en-GB" sz="2400" dirty="0"/>
              <a:t>.</a:t>
            </a:r>
          </a:p>
        </p:txBody>
      </p:sp>
      <p:sp>
        <p:nvSpPr>
          <p:cNvPr id="9" name="TextBox 8"/>
          <p:cNvSpPr txBox="1"/>
          <p:nvPr/>
        </p:nvSpPr>
        <p:spPr>
          <a:xfrm>
            <a:off x="2064904" y="5733256"/>
            <a:ext cx="2664296" cy="1200329"/>
          </a:xfrm>
          <a:prstGeom prst="rect">
            <a:avLst/>
          </a:prstGeom>
          <a:noFill/>
        </p:spPr>
        <p:txBody>
          <a:bodyPr wrap="square" rtlCol="0">
            <a:spAutoFit/>
          </a:bodyPr>
          <a:lstStyle/>
          <a:p>
            <a:pPr algn="ctr"/>
            <a:r>
              <a:rPr lang="en-GB" dirty="0" smtClean="0">
                <a:solidFill>
                  <a:schemeClr val="accent2">
                    <a:lumMod val="40000"/>
                    <a:lumOff val="60000"/>
                  </a:schemeClr>
                </a:solidFill>
                <a:effectLst>
                  <a:outerShdw blurRad="38100" dist="38100" dir="2700000" algn="tl">
                    <a:srgbClr val="000000">
                      <a:alpha val="43137"/>
                    </a:srgbClr>
                  </a:outerShdw>
                </a:effectLst>
              </a:rPr>
              <a:t>SAMIAN POTTERY</a:t>
            </a:r>
          </a:p>
          <a:p>
            <a:pPr algn="ctr"/>
            <a:r>
              <a:rPr lang="en-GB" dirty="0" smtClean="0">
                <a:solidFill>
                  <a:schemeClr val="accent2">
                    <a:lumMod val="40000"/>
                    <a:lumOff val="60000"/>
                  </a:schemeClr>
                </a:solidFill>
                <a:effectLst>
                  <a:outerShdw blurRad="38100" dist="38100" dir="2700000" algn="tl">
                    <a:srgbClr val="000000">
                      <a:alpha val="43137"/>
                    </a:srgbClr>
                  </a:outerShdw>
                </a:effectLst>
              </a:rPr>
              <a:t>1</a:t>
            </a:r>
            <a:r>
              <a:rPr lang="en-GB" baseline="30000" dirty="0" smtClean="0">
                <a:solidFill>
                  <a:schemeClr val="accent2">
                    <a:lumMod val="40000"/>
                    <a:lumOff val="60000"/>
                  </a:schemeClr>
                </a:solidFill>
                <a:effectLst>
                  <a:outerShdw blurRad="38100" dist="38100" dir="2700000" algn="tl">
                    <a:srgbClr val="000000">
                      <a:alpha val="43137"/>
                    </a:srgbClr>
                  </a:outerShdw>
                </a:effectLst>
              </a:rPr>
              <a:t>st</a:t>
            </a:r>
            <a:r>
              <a:rPr lang="en-GB" dirty="0" smtClean="0">
                <a:solidFill>
                  <a:schemeClr val="accent2">
                    <a:lumMod val="40000"/>
                    <a:lumOff val="60000"/>
                  </a:schemeClr>
                </a:solidFill>
                <a:effectLst>
                  <a:outerShdw blurRad="38100" dist="38100" dir="2700000" algn="tl">
                    <a:srgbClr val="000000">
                      <a:alpha val="43137"/>
                    </a:srgbClr>
                  </a:outerShdw>
                </a:effectLst>
              </a:rPr>
              <a:t> century A.D., made at La </a:t>
            </a:r>
            <a:r>
              <a:rPr lang="en-GB" dirty="0" err="1" smtClean="0">
                <a:solidFill>
                  <a:schemeClr val="accent2">
                    <a:lumMod val="40000"/>
                    <a:lumOff val="60000"/>
                  </a:schemeClr>
                </a:solidFill>
                <a:effectLst>
                  <a:outerShdw blurRad="38100" dist="38100" dir="2700000" algn="tl">
                    <a:srgbClr val="000000">
                      <a:alpha val="43137"/>
                    </a:srgbClr>
                  </a:outerShdw>
                </a:effectLst>
              </a:rPr>
              <a:t>Graufesenque</a:t>
            </a:r>
            <a:r>
              <a:rPr lang="en-GB" dirty="0" smtClean="0">
                <a:solidFill>
                  <a:schemeClr val="accent2">
                    <a:lumMod val="40000"/>
                    <a:lumOff val="60000"/>
                  </a:schemeClr>
                </a:solidFill>
                <a:effectLst>
                  <a:outerShdw blurRad="38100" dist="38100" dir="2700000" algn="tl">
                    <a:srgbClr val="000000">
                      <a:alpha val="43137"/>
                    </a:srgbClr>
                  </a:outerShdw>
                </a:effectLst>
              </a:rPr>
              <a:t>, </a:t>
            </a:r>
            <a:br>
              <a:rPr lang="en-GB" dirty="0" smtClean="0">
                <a:solidFill>
                  <a:schemeClr val="accent2">
                    <a:lumMod val="40000"/>
                    <a:lumOff val="60000"/>
                  </a:schemeClr>
                </a:solidFill>
                <a:effectLst>
                  <a:outerShdw blurRad="38100" dist="38100" dir="2700000" algn="tl">
                    <a:srgbClr val="000000">
                      <a:alpha val="43137"/>
                    </a:srgbClr>
                  </a:outerShdw>
                </a:effectLst>
              </a:rPr>
            </a:br>
            <a:r>
              <a:rPr lang="en-GB" dirty="0" smtClean="0">
                <a:solidFill>
                  <a:schemeClr val="accent2">
                    <a:lumMod val="40000"/>
                    <a:lumOff val="60000"/>
                  </a:schemeClr>
                </a:solidFill>
                <a:effectLst>
                  <a:outerShdw blurRad="38100" dist="38100" dir="2700000" algn="tl">
                    <a:srgbClr val="000000">
                      <a:alpha val="43137"/>
                    </a:srgbClr>
                  </a:outerShdw>
                </a:effectLst>
              </a:rPr>
              <a:t>found in London</a:t>
            </a:r>
            <a:endParaRPr lang="en-GB" dirty="0">
              <a:solidFill>
                <a:schemeClr val="accent2">
                  <a:lumMod val="40000"/>
                  <a:lumOff val="60000"/>
                </a:schemeClr>
              </a:solidFill>
              <a:effectLst>
                <a:outerShdw blurRad="38100" dist="38100" dir="2700000" algn="tl">
                  <a:srgbClr val="000000">
                    <a:alpha val="43137"/>
                  </a:srgbClr>
                </a:outerShdw>
              </a:effectLst>
            </a:endParaRPr>
          </a:p>
        </p:txBody>
      </p:sp>
      <p:pic>
        <p:nvPicPr>
          <p:cNvPr id="11" name="Picture 4" descr="http://www.britishmuseum.org/images/ps101326_l.jpg"/>
          <p:cNvPicPr>
            <a:picLocks noChangeAspect="1" noChangeArrowheads="1"/>
          </p:cNvPicPr>
          <p:nvPr/>
        </p:nvPicPr>
        <p:blipFill rotWithShape="1">
          <a:blip r:embed="rId4" cstate="print">
            <a:extLst>
              <a:ext uri="{BEBA8EAE-BF5A-486C-A8C5-ECC9F3942E4B}">
                <a14:imgProps xmlns:a14="http://schemas.microsoft.com/office/drawing/2010/main" xmlns="">
                  <a14:imgLayer r:embed="rId5">
                    <a14:imgEffect>
                      <a14:backgroundRemoval t="10000" b="90000" l="10000" r="90000">
                        <a14:foregroundMark x1="54833" y1="83833" x2="54833" y2="83833"/>
                        <a14:foregroundMark x1="60167" y1="80500" x2="60167" y2="80500"/>
                      </a14:backgroundRemoval>
                    </a14:imgEffect>
                  </a14:imgLayer>
                </a14:imgProps>
              </a:ext>
              <a:ext uri="{28A0092B-C50C-407E-A947-70E740481C1C}">
                <a14:useLocalDpi xmlns:a14="http://schemas.microsoft.com/office/drawing/2010/main" xmlns="" val="0"/>
              </a:ext>
            </a:extLst>
          </a:blip>
          <a:srcRect l="13834" t="16457" r="12147" b="12949"/>
          <a:stretch/>
        </p:blipFill>
        <p:spPr bwMode="auto">
          <a:xfrm>
            <a:off x="4716016" y="3896859"/>
            <a:ext cx="3025591" cy="2885555"/>
          </a:xfrm>
          <a:prstGeom prst="rect">
            <a:avLst/>
          </a:prstGeom>
          <a:noFill/>
          <a:extLst>
            <a:ext uri="{909E8E84-426E-40DD-AFC4-6F175D3DCCD1}">
              <a14:hiddenFill xmlns:a14="http://schemas.microsoft.com/office/drawing/2010/main" xmlns="">
                <a:solidFill>
                  <a:srgbClr val="FFFFFF"/>
                </a:solidFill>
              </a14:hiddenFill>
            </a:ext>
          </a:extLst>
        </p:spPr>
      </p:pic>
      <p:sp>
        <p:nvSpPr>
          <p:cNvPr id="10" name="Content Placeholder 1"/>
          <p:cNvSpPr txBox="1">
            <a:spLocks/>
          </p:cNvSpPr>
          <p:nvPr/>
        </p:nvSpPr>
        <p:spPr>
          <a:xfrm>
            <a:off x="4885184" y="801216"/>
            <a:ext cx="4258816" cy="4788024"/>
          </a:xfrm>
          <a:prstGeom prst="rect">
            <a:avLst/>
          </a:prstGeom>
        </p:spPr>
        <p:txBody>
          <a:bodyPr vert="horz">
            <a:normAutofit lnSpcReduction="10000"/>
          </a:bodyPr>
          <a:lstStyle>
            <a:lvl1pPr marL="411480" indent="-342900" algn="l" rtl="0" eaLnBrk="1" latinLnBrk="0" hangingPunct="1">
              <a:spcBef>
                <a:spcPts val="700"/>
              </a:spcBef>
              <a:buClr>
                <a:schemeClr val="tx2"/>
              </a:buClr>
              <a:buSzPct val="95000"/>
              <a:buFont typeface="Wingdings"/>
              <a:buChar char=""/>
              <a:defRPr kumimoji="0" sz="3000" kern="1200">
                <a:solidFill>
                  <a:schemeClr val="tx1"/>
                </a:solidFill>
                <a:latin typeface="+mn-lt"/>
                <a:ea typeface="+mn-ea"/>
                <a:cs typeface="+mn-cs"/>
              </a:defRPr>
            </a:lvl1pPr>
            <a:lvl2pPr marL="740664" indent="-285750" algn="l" rtl="0" eaLnBrk="1" latinLnBrk="0" hangingPunct="1">
              <a:spcBef>
                <a:spcPct val="20000"/>
              </a:spcBef>
              <a:buClr>
                <a:schemeClr val="accent2"/>
              </a:buClr>
              <a:buSzPct val="90000"/>
              <a:buFont typeface="Wingdings"/>
              <a:buChar char=""/>
              <a:defRPr kumimoji="0" sz="2600" kern="1200">
                <a:solidFill>
                  <a:schemeClr val="tx1"/>
                </a:solidFill>
                <a:latin typeface="+mn-lt"/>
                <a:ea typeface="+mn-ea"/>
                <a:cs typeface="+mn-cs"/>
              </a:defRPr>
            </a:lvl2pPr>
            <a:lvl3pPr marL="996696" indent="-228600" algn="l" rtl="0" eaLnBrk="1" latinLnBrk="0" hangingPunct="1">
              <a:spcBef>
                <a:spcPct val="20000"/>
              </a:spcBef>
              <a:buClr>
                <a:schemeClr val="accent2"/>
              </a:buClr>
              <a:buFont typeface="Wingdings 2"/>
              <a:buChar char=""/>
              <a:defRPr kumimoji="0" sz="2400" kern="1200">
                <a:solidFill>
                  <a:schemeClr val="tx1"/>
                </a:solidFill>
                <a:latin typeface="+mn-lt"/>
                <a:ea typeface="+mn-ea"/>
                <a:cs typeface="+mn-cs"/>
              </a:defRPr>
            </a:lvl3pPr>
            <a:lvl4pPr marL="1261872" indent="-228600" algn="l" rtl="0" eaLnBrk="1" latinLnBrk="0" hangingPunct="1">
              <a:spcBef>
                <a:spcPct val="20000"/>
              </a:spcBef>
              <a:buClr>
                <a:schemeClr val="accent3"/>
              </a:buClr>
              <a:buFont typeface="Wingdings 3"/>
              <a:buChar char=""/>
              <a:defRPr kumimoji="0" sz="2200" kern="1200">
                <a:solidFill>
                  <a:schemeClr val="tx1"/>
                </a:solidFill>
                <a:latin typeface="+mn-lt"/>
                <a:ea typeface="+mn-ea"/>
                <a:cs typeface="+mn-cs"/>
              </a:defRPr>
            </a:lvl4pPr>
            <a:lvl5pPr marL="1481328" indent="-210312" algn="l" rtl="0" eaLnBrk="1" latinLnBrk="0" hangingPunct="1">
              <a:spcBef>
                <a:spcPct val="20000"/>
              </a:spcBef>
              <a:buClr>
                <a:schemeClr val="accent3"/>
              </a:buClr>
              <a:buFont typeface="Wingdings 2"/>
              <a:buChar char=""/>
              <a:defRPr kumimoji="0" sz="2000" kern="1200">
                <a:solidFill>
                  <a:schemeClr val="tx1"/>
                </a:solidFill>
                <a:latin typeface="+mn-lt"/>
                <a:ea typeface="+mn-ea"/>
                <a:cs typeface="+mn-cs"/>
              </a:defRPr>
            </a:lvl5pPr>
            <a:lvl6pPr marL="1709928" indent="-210312" algn="l" rtl="0" eaLnBrk="1" latinLnBrk="0" hangingPunct="1">
              <a:spcBef>
                <a:spcPct val="20000"/>
              </a:spcBef>
              <a:buClr>
                <a:schemeClr val="accent3"/>
              </a:buClr>
              <a:buFont typeface="Wingdings 2"/>
              <a:buChar char=""/>
              <a:defRPr kumimoji="0" sz="1800" kern="1200">
                <a:solidFill>
                  <a:schemeClr val="tx1"/>
                </a:solidFill>
                <a:latin typeface="+mn-lt"/>
                <a:ea typeface="+mn-ea"/>
                <a:cs typeface="+mn-cs"/>
              </a:defRPr>
            </a:lvl6pPr>
            <a:lvl7pPr marL="1901952" indent="-182880" algn="l" rtl="0" eaLnBrk="1" latinLnBrk="0" hangingPunct="1">
              <a:spcBef>
                <a:spcPct val="20000"/>
              </a:spcBef>
              <a:buClr>
                <a:schemeClr val="accent4"/>
              </a:buClr>
              <a:buFont typeface="Wingdings 2"/>
              <a:buChar char=""/>
              <a:defRPr kumimoji="0" sz="1600" kern="1200">
                <a:solidFill>
                  <a:schemeClr val="tx1"/>
                </a:solidFill>
                <a:latin typeface="+mn-lt"/>
                <a:ea typeface="+mn-ea"/>
                <a:cs typeface="+mn-cs"/>
              </a:defRPr>
            </a:lvl7pPr>
            <a:lvl8pPr marL="2093976" indent="-182880" algn="l" rtl="0" eaLnBrk="1" latinLnBrk="0" hangingPunct="1">
              <a:spcBef>
                <a:spcPct val="20000"/>
              </a:spcBef>
              <a:buClr>
                <a:schemeClr val="accent4"/>
              </a:buClr>
              <a:buFont typeface="Wingdings 2"/>
              <a:buChar char=""/>
              <a:defRPr kumimoji="0" sz="1600" kern="1200">
                <a:solidFill>
                  <a:schemeClr val="tx1"/>
                </a:solidFill>
                <a:latin typeface="+mn-lt"/>
                <a:ea typeface="+mn-ea"/>
                <a:cs typeface="+mn-cs"/>
              </a:defRPr>
            </a:lvl8pPr>
            <a:lvl9pPr marL="2286000" indent="-182880" algn="l" rtl="0" eaLnBrk="1" latinLnBrk="0" hangingPunct="1">
              <a:spcBef>
                <a:spcPct val="20000"/>
              </a:spcBef>
              <a:buClr>
                <a:schemeClr val="accent4"/>
              </a:buClr>
              <a:buFont typeface="Wingdings 2"/>
              <a:buChar char=""/>
              <a:defRPr kumimoji="0" sz="1600" kern="1200">
                <a:solidFill>
                  <a:schemeClr val="tx1"/>
                </a:solidFill>
                <a:latin typeface="+mn-lt"/>
                <a:ea typeface="+mn-ea"/>
                <a:cs typeface="+mn-cs"/>
              </a:defRPr>
            </a:lvl9pPr>
            <a:extLst/>
          </a:lstStyle>
          <a:p>
            <a:r>
              <a:rPr lang="en-GB" sz="2400" dirty="0" smtClean="0">
                <a:solidFill>
                  <a:schemeClr val="accent2">
                    <a:lumMod val="40000"/>
                    <a:lumOff val="60000"/>
                  </a:schemeClr>
                </a:solidFill>
              </a:rPr>
              <a:t>Roman - Global economy</a:t>
            </a:r>
          </a:p>
          <a:p>
            <a:pPr lvl="1"/>
            <a:r>
              <a:rPr lang="en-GB" sz="2000" dirty="0" smtClean="0">
                <a:solidFill>
                  <a:schemeClr val="accent2">
                    <a:lumMod val="40000"/>
                    <a:lumOff val="60000"/>
                  </a:schemeClr>
                </a:solidFill>
              </a:rPr>
              <a:t>Trade; Monetisation</a:t>
            </a:r>
          </a:p>
          <a:p>
            <a:pPr lvl="1"/>
            <a:r>
              <a:rPr lang="en-GB" sz="2000" dirty="0" smtClean="0">
                <a:solidFill>
                  <a:schemeClr val="accent2">
                    <a:lumMod val="40000"/>
                    <a:lumOff val="60000"/>
                  </a:schemeClr>
                </a:solidFill>
              </a:rPr>
              <a:t>Specialisation on certain products:  e.g. monocultures</a:t>
            </a:r>
          </a:p>
          <a:p>
            <a:pPr lvl="1"/>
            <a:r>
              <a:rPr lang="en-GB" sz="2000" dirty="0" smtClean="0">
                <a:solidFill>
                  <a:schemeClr val="accent2">
                    <a:lumMod val="40000"/>
                    <a:lumOff val="60000"/>
                  </a:schemeClr>
                </a:solidFill>
              </a:rPr>
              <a:t>Interdependence of regions</a:t>
            </a:r>
          </a:p>
          <a:p>
            <a:r>
              <a:rPr lang="en-GB" sz="2400" dirty="0" smtClean="0">
                <a:solidFill>
                  <a:schemeClr val="accent2">
                    <a:lumMod val="40000"/>
                    <a:lumOff val="60000"/>
                  </a:schemeClr>
                </a:solidFill>
              </a:rPr>
              <a:t>Spatial mobility</a:t>
            </a:r>
            <a:br>
              <a:rPr lang="en-GB" sz="2400" dirty="0" smtClean="0">
                <a:solidFill>
                  <a:schemeClr val="accent2">
                    <a:lumMod val="40000"/>
                    <a:lumOff val="60000"/>
                  </a:schemeClr>
                </a:solidFill>
              </a:rPr>
            </a:br>
            <a:r>
              <a:rPr lang="en-GB" sz="2400" dirty="0" smtClean="0">
                <a:solidFill>
                  <a:schemeClr val="accent2">
                    <a:lumMod val="40000"/>
                    <a:lumOff val="60000"/>
                  </a:schemeClr>
                </a:solidFill>
              </a:rPr>
              <a:t>Exchange of information</a:t>
            </a:r>
          </a:p>
          <a:p>
            <a:r>
              <a:rPr lang="en-GB" sz="2400" dirty="0" smtClean="0">
                <a:solidFill>
                  <a:schemeClr val="accent2">
                    <a:lumMod val="40000"/>
                    <a:lumOff val="60000"/>
                  </a:schemeClr>
                </a:solidFill>
              </a:rPr>
              <a:t>a “global” discourse</a:t>
            </a:r>
            <a:br>
              <a:rPr lang="en-GB" sz="2400" dirty="0" smtClean="0">
                <a:solidFill>
                  <a:schemeClr val="accent2">
                    <a:lumMod val="40000"/>
                    <a:lumOff val="60000"/>
                  </a:schemeClr>
                </a:solidFill>
              </a:rPr>
            </a:br>
            <a:r>
              <a:rPr lang="en-GB" sz="2400" dirty="0" smtClean="0">
                <a:solidFill>
                  <a:schemeClr val="accent2">
                    <a:lumMod val="40000"/>
                    <a:lumOff val="60000"/>
                  </a:schemeClr>
                </a:solidFill>
              </a:rPr>
              <a:t>about one’s place in the Roman empire</a:t>
            </a:r>
          </a:p>
          <a:p>
            <a:endParaRPr lang="en-GB" sz="2400" dirty="0" smtClean="0">
              <a:solidFill>
                <a:schemeClr val="accent2">
                  <a:lumMod val="40000"/>
                  <a:lumOff val="60000"/>
                </a:schemeClr>
              </a:solidFill>
            </a:endParaRPr>
          </a:p>
          <a:p>
            <a:pPr marL="68580" indent="0">
              <a:buFont typeface="Wingdings"/>
              <a:buNone/>
            </a:pPr>
            <a:endParaRPr lang="en-GB" sz="2400" dirty="0" smtClean="0">
              <a:solidFill>
                <a:schemeClr val="accent2">
                  <a:lumMod val="40000"/>
                  <a:lumOff val="60000"/>
                </a:schemeClr>
              </a:solidFill>
            </a:endParaRPr>
          </a:p>
          <a:p>
            <a:r>
              <a:rPr lang="en-GB" sz="2400" dirty="0" smtClean="0">
                <a:solidFill>
                  <a:schemeClr val="accent2">
                    <a:lumMod val="40000"/>
                    <a:lumOff val="60000"/>
                  </a:schemeClr>
                </a:solidFill>
              </a:rPr>
              <a:t>.</a:t>
            </a:r>
            <a:endParaRPr lang="en-GB" sz="2400" dirty="0">
              <a:solidFill>
                <a:schemeClr val="accent2">
                  <a:lumMod val="40000"/>
                  <a:lumOff val="60000"/>
                </a:schemeClr>
              </a:solidFill>
            </a:endParaRPr>
          </a:p>
        </p:txBody>
      </p:sp>
    </p:spTree>
    <p:extLst>
      <p:ext uri="{BB962C8B-B14F-4D97-AF65-F5344CB8AC3E}">
        <p14:creationId xmlns:p14="http://schemas.microsoft.com/office/powerpoint/2010/main" xmlns="" val="1353964819"/>
      </p:ext>
    </p:extLst>
  </p:cSld>
  <p:clrMapOvr>
    <a:masterClrMapping/>
  </p:clrMapOvr>
  <p:transition spd="slow">
    <p:randomBar dir="vert"/>
  </p:transition>
  <p:timing>
    <p:tnLst>
      <p:par>
        <p:cTn id="1" dur="indefinite" restart="never" nodeType="tmRoot"/>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http://www.britishmuseum.org/images/ps304119_l.jpg"/>
          <p:cNvPicPr>
            <a:picLocks noChangeAspect="1" noChangeArrowheads="1"/>
          </p:cNvPicPr>
          <p:nvPr/>
        </p:nvPicPr>
        <p:blipFill rotWithShape="1">
          <a:blip r:embed="rId2" cstate="print">
            <a:extLst>
              <a:ext uri="{BEBA8EAE-BF5A-486C-A8C5-ECC9F3942E4B}">
                <a14:imgProps xmlns:a14="http://schemas.microsoft.com/office/drawing/2010/main" xmlns="">
                  <a14:imgLayer r:embed="rId3">
                    <a14:imgEffect>
                      <a14:backgroundRemoval t="28167" b="73333" l="2667" r="95167"/>
                    </a14:imgEffect>
                  </a14:imgLayer>
                </a14:imgProps>
              </a:ext>
              <a:ext uri="{28A0092B-C50C-407E-A947-70E740481C1C}">
                <a14:useLocalDpi xmlns:a14="http://schemas.microsoft.com/office/drawing/2010/main" xmlns="" val="0"/>
              </a:ext>
            </a:extLst>
          </a:blip>
          <a:srcRect t="22859" b="23989"/>
          <a:stretch/>
        </p:blipFill>
        <p:spPr bwMode="auto">
          <a:xfrm>
            <a:off x="539552" y="3717032"/>
            <a:ext cx="5715000" cy="3037669"/>
          </a:xfrm>
          <a:prstGeom prst="rect">
            <a:avLst/>
          </a:prstGeom>
          <a:noFill/>
          <a:extLst>
            <a:ext uri="{909E8E84-426E-40DD-AFC4-6F175D3DCCD1}">
              <a14:hiddenFill xmlns:a14="http://schemas.microsoft.com/office/drawing/2010/main" xmlns="">
                <a:solidFill>
                  <a:srgbClr val="FFFFFF"/>
                </a:solidFill>
              </a14:hiddenFill>
            </a:ext>
          </a:extLst>
        </p:spPr>
      </p:pic>
      <p:sp>
        <p:nvSpPr>
          <p:cNvPr id="3" name="Content Placeholder 2"/>
          <p:cNvSpPr>
            <a:spLocks noGrp="1"/>
          </p:cNvSpPr>
          <p:nvPr>
            <p:ph idx="1"/>
          </p:nvPr>
        </p:nvSpPr>
        <p:spPr>
          <a:xfrm>
            <a:off x="323528" y="1161256"/>
            <a:ext cx="2664296" cy="4572000"/>
          </a:xfrm>
        </p:spPr>
        <p:txBody>
          <a:bodyPr>
            <a:normAutofit/>
          </a:bodyPr>
          <a:lstStyle/>
          <a:p>
            <a:r>
              <a:rPr lang="en-GB" sz="2400" dirty="0" smtClean="0"/>
              <a:t>Imports from all over the Roman empire come to Britain, from Spain to Egypt</a:t>
            </a:r>
          </a:p>
          <a:p>
            <a:r>
              <a:rPr lang="en-GB" sz="2400" dirty="0" smtClean="0"/>
              <a:t>also: ‘mass-produced’ good</a:t>
            </a:r>
            <a:endParaRPr lang="en-GB" sz="2400" dirty="0"/>
          </a:p>
        </p:txBody>
      </p:sp>
      <p:pic>
        <p:nvPicPr>
          <p:cNvPr id="4" name="Picture 2" descr="C:\Eigene Dateien\TEACHING MATERIAL\CITIES &amp; SETTLEMENTS\Trade\Handel Karte London.JPG"/>
          <p:cNvPicPr>
            <a:picLocks noChangeAspect="1" noChangeArrowheads="1"/>
          </p:cNvPicPr>
          <p:nvPr/>
        </p:nvPicPr>
        <p:blipFill>
          <a:blip r:embed="rId4" cstate="print">
            <a:lum bright="-6000" contrast="6000"/>
            <a:extLst>
              <a:ext uri="{28A0092B-C50C-407E-A947-70E740481C1C}">
                <a14:useLocalDpi xmlns:a14="http://schemas.microsoft.com/office/drawing/2010/main" xmlns="" val="0"/>
              </a:ext>
            </a:extLst>
          </a:blip>
          <a:srcRect/>
          <a:stretch>
            <a:fillRect/>
          </a:stretch>
        </p:blipFill>
        <p:spPr bwMode="auto">
          <a:xfrm>
            <a:off x="2843808" y="841128"/>
            <a:ext cx="6090286" cy="58662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5" name="Title 2"/>
          <p:cNvSpPr>
            <a:spLocks noGrp="1"/>
          </p:cNvSpPr>
          <p:nvPr>
            <p:ph type="title"/>
          </p:nvPr>
        </p:nvSpPr>
        <p:spPr>
          <a:xfrm>
            <a:off x="395536" y="44624"/>
            <a:ext cx="8748464" cy="914400"/>
          </a:xfrm>
        </p:spPr>
        <p:txBody>
          <a:bodyPr/>
          <a:lstStyle/>
          <a:p>
            <a:r>
              <a:rPr lang="en-GB" dirty="0" smtClean="0"/>
              <a:t>“Romanisation” &amp; “Globalisation”</a:t>
            </a:r>
            <a:endParaRPr lang="en-GB" dirty="0"/>
          </a:p>
        </p:txBody>
      </p:sp>
    </p:spTree>
    <p:extLst>
      <p:ext uri="{BB962C8B-B14F-4D97-AF65-F5344CB8AC3E}">
        <p14:creationId xmlns:p14="http://schemas.microsoft.com/office/powerpoint/2010/main" xmlns="" val="20804757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http://www.britishmuseum.org/images/ps304119_l.jpg"/>
          <p:cNvPicPr>
            <a:picLocks noChangeAspect="1" noChangeArrowheads="1"/>
          </p:cNvPicPr>
          <p:nvPr/>
        </p:nvPicPr>
        <p:blipFill rotWithShape="1">
          <a:blip r:embed="rId2" cstate="print">
            <a:extLst>
              <a:ext uri="{BEBA8EAE-BF5A-486C-A8C5-ECC9F3942E4B}">
                <a14:imgProps xmlns:a14="http://schemas.microsoft.com/office/drawing/2010/main" xmlns="">
                  <a14:imgLayer r:embed="rId3">
                    <a14:imgEffect>
                      <a14:backgroundRemoval t="28167" b="73333" l="2667" r="95167"/>
                    </a14:imgEffect>
                  </a14:imgLayer>
                </a14:imgProps>
              </a:ext>
              <a:ext uri="{28A0092B-C50C-407E-A947-70E740481C1C}">
                <a14:useLocalDpi xmlns:a14="http://schemas.microsoft.com/office/drawing/2010/main" xmlns="" val="0"/>
              </a:ext>
            </a:extLst>
          </a:blip>
          <a:srcRect t="22859" b="23989"/>
          <a:stretch/>
        </p:blipFill>
        <p:spPr bwMode="auto">
          <a:xfrm>
            <a:off x="539552" y="3717032"/>
            <a:ext cx="5715000" cy="3037669"/>
          </a:xfrm>
          <a:prstGeom prst="rect">
            <a:avLst/>
          </a:prstGeom>
          <a:noFill/>
          <a:extLst>
            <a:ext uri="{909E8E84-426E-40DD-AFC4-6F175D3DCCD1}">
              <a14:hiddenFill xmlns:a14="http://schemas.microsoft.com/office/drawing/2010/main" xmlns="">
                <a:solidFill>
                  <a:srgbClr val="FFFFFF"/>
                </a:solidFill>
              </a14:hiddenFill>
            </a:ext>
          </a:extLst>
        </p:spPr>
      </p:pic>
      <p:sp>
        <p:nvSpPr>
          <p:cNvPr id="6" name="Content Placeholder 2"/>
          <p:cNvSpPr>
            <a:spLocks noGrp="1"/>
          </p:cNvSpPr>
          <p:nvPr>
            <p:ph idx="1"/>
          </p:nvPr>
        </p:nvSpPr>
        <p:spPr>
          <a:xfrm>
            <a:off x="323528" y="1161256"/>
            <a:ext cx="2664296" cy="4572000"/>
          </a:xfrm>
        </p:spPr>
        <p:txBody>
          <a:bodyPr>
            <a:normAutofit/>
          </a:bodyPr>
          <a:lstStyle/>
          <a:p>
            <a:r>
              <a:rPr lang="en-GB" sz="2400" dirty="0" smtClean="0"/>
              <a:t>Imports from all over the Roman empire come to Britain, from Spain to Egypt</a:t>
            </a:r>
          </a:p>
          <a:p>
            <a:r>
              <a:rPr lang="en-GB" sz="2400" dirty="0" smtClean="0"/>
              <a:t>also: ‘mass-produced’ good</a:t>
            </a:r>
            <a:endParaRPr lang="en-GB" sz="2400" dirty="0"/>
          </a:p>
        </p:txBody>
      </p:sp>
      <p:sp>
        <p:nvSpPr>
          <p:cNvPr id="8" name="Title 2"/>
          <p:cNvSpPr>
            <a:spLocks noGrp="1"/>
          </p:cNvSpPr>
          <p:nvPr>
            <p:ph type="title"/>
          </p:nvPr>
        </p:nvSpPr>
        <p:spPr>
          <a:xfrm>
            <a:off x="395536" y="44624"/>
            <a:ext cx="8748464" cy="914400"/>
          </a:xfrm>
        </p:spPr>
        <p:txBody>
          <a:bodyPr/>
          <a:lstStyle/>
          <a:p>
            <a:r>
              <a:rPr lang="en-GB" dirty="0" smtClean="0"/>
              <a:t>“Romanisation” &amp; “Globalisation”</a:t>
            </a:r>
            <a:endParaRPr lang="en-GB" dirty="0"/>
          </a:p>
        </p:txBody>
      </p:sp>
      <p:pic>
        <p:nvPicPr>
          <p:cNvPr id="252930" name="Picture 2" descr="http://upload.wikimedia.org/wikipedia/commons/a/a8/Roman.Britain.Production.jpg"/>
          <p:cNvPicPr>
            <a:picLocks noChangeAspect="1" noChangeArrowheads="1"/>
          </p:cNvPicPr>
          <p:nvPr/>
        </p:nvPicPr>
        <p:blipFill>
          <a:blip r:embed="rId4" cstate="print">
            <a:clrChange>
              <a:clrFrom>
                <a:srgbClr val="009BFF"/>
              </a:clrFrom>
              <a:clrTo>
                <a:srgbClr val="009BFF">
                  <a:alpha val="0"/>
                </a:srgbClr>
              </a:clrTo>
            </a:clrChange>
          </a:blip>
          <a:srcRect/>
          <a:stretch>
            <a:fillRect/>
          </a:stretch>
        </p:blipFill>
        <p:spPr bwMode="auto">
          <a:xfrm>
            <a:off x="2681161" y="99392"/>
            <a:ext cx="6401881" cy="6785992"/>
          </a:xfrm>
          <a:prstGeom prst="rect">
            <a:avLst/>
          </a:prstGeom>
          <a:noFill/>
        </p:spPr>
      </p:pic>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0" presetClass="entr" presetSubtype="0" fill="hold" nodeType="afterEffect">
                                  <p:stCondLst>
                                    <p:cond delay="0"/>
                                  </p:stCondLst>
                                  <p:childTnLst>
                                    <p:set>
                                      <p:cBhvr>
                                        <p:cTn id="6" dur="1" fill="hold">
                                          <p:stCondLst>
                                            <p:cond delay="0"/>
                                          </p:stCondLst>
                                        </p:cTn>
                                        <p:tgtEl>
                                          <p:spTgt spid="252930"/>
                                        </p:tgtEl>
                                        <p:attrNameLst>
                                          <p:attrName>style.visibility</p:attrName>
                                        </p:attrNameLst>
                                      </p:cBhvr>
                                      <p:to>
                                        <p:strVal val="visible"/>
                                      </p:to>
                                    </p:set>
                                    <p:animEffect transition="in" filter="wedge">
                                      <p:cBhvr>
                                        <p:cTn id="7" dur="2000"/>
                                        <p:tgtEl>
                                          <p:spTgt spid="2529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2"/>
          <p:cNvSpPr>
            <a:spLocks noGrp="1"/>
          </p:cNvSpPr>
          <p:nvPr>
            <p:ph type="title"/>
          </p:nvPr>
        </p:nvSpPr>
        <p:spPr>
          <a:xfrm>
            <a:off x="395536" y="44624"/>
            <a:ext cx="8748464" cy="914400"/>
          </a:xfrm>
        </p:spPr>
        <p:txBody>
          <a:bodyPr/>
          <a:lstStyle/>
          <a:p>
            <a:r>
              <a:rPr lang="en-GB" dirty="0" smtClean="0"/>
              <a:t>“Romanisation” &amp; “Globalisation”</a:t>
            </a:r>
            <a:endParaRPr lang="en-GB" dirty="0"/>
          </a:p>
        </p:txBody>
      </p:sp>
      <p:pic>
        <p:nvPicPr>
          <p:cNvPr id="5" name="Picture 2" descr="http://www.britishmuseum.org/images/ps304119_l.jpg"/>
          <p:cNvPicPr>
            <a:picLocks noChangeAspect="1" noChangeArrowheads="1"/>
          </p:cNvPicPr>
          <p:nvPr/>
        </p:nvPicPr>
        <p:blipFill rotWithShape="1">
          <a:blip r:embed="rId2" cstate="print">
            <a:extLst>
              <a:ext uri="{BEBA8EAE-BF5A-486C-A8C5-ECC9F3942E4B}">
                <a14:imgProps xmlns:a14="http://schemas.microsoft.com/office/drawing/2010/main" xmlns="">
                  <a14:imgLayer r:embed="rId3">
                    <a14:imgEffect>
                      <a14:backgroundRemoval t="28167" b="73333" l="2667" r="95167"/>
                    </a14:imgEffect>
                  </a14:imgLayer>
                </a14:imgProps>
              </a:ext>
              <a:ext uri="{28A0092B-C50C-407E-A947-70E740481C1C}">
                <a14:useLocalDpi xmlns:a14="http://schemas.microsoft.com/office/drawing/2010/main" xmlns="" val="0"/>
              </a:ext>
            </a:extLst>
          </a:blip>
          <a:srcRect t="22859" b="23989"/>
          <a:stretch/>
        </p:blipFill>
        <p:spPr bwMode="auto">
          <a:xfrm>
            <a:off x="539552" y="3717032"/>
            <a:ext cx="5715000" cy="3037669"/>
          </a:xfrm>
          <a:prstGeom prst="rect">
            <a:avLst/>
          </a:prstGeom>
          <a:noFill/>
          <a:extLst>
            <a:ext uri="{909E8E84-426E-40DD-AFC4-6F175D3DCCD1}">
              <a14:hiddenFill xmlns:a14="http://schemas.microsoft.com/office/drawing/2010/main" xmlns="">
                <a:solidFill>
                  <a:srgbClr val="FFFFFF"/>
                </a:solidFill>
              </a14:hiddenFill>
            </a:ext>
          </a:extLst>
        </p:spPr>
      </p:pic>
      <p:pic>
        <p:nvPicPr>
          <p:cNvPr id="262146" name="Picture 2" descr="http://upload.wikimedia.org/wikipedia/commons/e/e0/Roman.Britain.Mining.jpg"/>
          <p:cNvPicPr>
            <a:picLocks noChangeAspect="1" noChangeArrowheads="1"/>
          </p:cNvPicPr>
          <p:nvPr/>
        </p:nvPicPr>
        <p:blipFill>
          <a:blip r:embed="rId4" cstate="print">
            <a:clrChange>
              <a:clrFrom>
                <a:srgbClr val="0099FF"/>
              </a:clrFrom>
              <a:clrTo>
                <a:srgbClr val="0099FF">
                  <a:alpha val="0"/>
                </a:srgbClr>
              </a:clrTo>
            </a:clrChange>
          </a:blip>
          <a:srcRect/>
          <a:stretch>
            <a:fillRect/>
          </a:stretch>
        </p:blipFill>
        <p:spPr bwMode="auto">
          <a:xfrm>
            <a:off x="2699792" y="27384"/>
            <a:ext cx="6586097" cy="6858000"/>
          </a:xfrm>
          <a:prstGeom prst="rect">
            <a:avLst/>
          </a:prstGeom>
          <a:noFill/>
        </p:spPr>
      </p:pic>
      <p:sp>
        <p:nvSpPr>
          <p:cNvPr id="6" name="Content Placeholder 2"/>
          <p:cNvSpPr>
            <a:spLocks noGrp="1"/>
          </p:cNvSpPr>
          <p:nvPr>
            <p:ph idx="1"/>
          </p:nvPr>
        </p:nvSpPr>
        <p:spPr>
          <a:xfrm>
            <a:off x="323528" y="1161256"/>
            <a:ext cx="2664296" cy="4572000"/>
          </a:xfrm>
        </p:spPr>
        <p:txBody>
          <a:bodyPr>
            <a:normAutofit/>
          </a:bodyPr>
          <a:lstStyle/>
          <a:p>
            <a:r>
              <a:rPr lang="en-GB" sz="2400" dirty="0" smtClean="0"/>
              <a:t>Imports from all over the Roman empire come to Britain, from Spain to Egypt</a:t>
            </a:r>
          </a:p>
          <a:p>
            <a:r>
              <a:rPr lang="en-GB" sz="2400" dirty="0" smtClean="0"/>
              <a:t>also: ‘mass-produced’ good</a:t>
            </a:r>
            <a:endParaRPr lang="en-GB" sz="2400" dirty="0"/>
          </a:p>
        </p:txBody>
      </p:sp>
    </p:spTree>
  </p:cSld>
  <p:clrMapOvr>
    <a:masterClrMapping/>
  </p:clrMapOvr>
  <p:transition spd="slow">
    <p:randomBar dir="vert"/>
  </p:transition>
  <p:timing>
    <p:tnLst>
      <p:par>
        <p:cTn id="1" dur="indefinite" restart="never" nodeType="tmRoot"/>
      </p:par>
    </p:tn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14400" y="980728"/>
            <a:ext cx="8229600" cy="4572000"/>
          </a:xfrm>
        </p:spPr>
        <p:txBody>
          <a:bodyPr>
            <a:normAutofit/>
          </a:bodyPr>
          <a:lstStyle/>
          <a:p>
            <a:r>
              <a:rPr lang="en-GB" sz="2800" dirty="0" smtClean="0"/>
              <a:t>Is archaeology misleading us…?</a:t>
            </a:r>
          </a:p>
          <a:p>
            <a:pPr lvl="1"/>
            <a:r>
              <a:rPr lang="en-GB" sz="2400" dirty="0" smtClean="0"/>
              <a:t>‘Mass-produced’ goods overwhelming our record?</a:t>
            </a:r>
          </a:p>
          <a:p>
            <a:pPr lvl="1"/>
            <a:r>
              <a:rPr lang="en-GB" sz="2400" dirty="0" smtClean="0"/>
              <a:t>Roman identity and lifestyle, only an elite phenomenon?</a:t>
            </a:r>
          </a:p>
          <a:p>
            <a:pPr lvl="1"/>
            <a:r>
              <a:rPr lang="en-GB" sz="2400" dirty="0" smtClean="0"/>
              <a:t>Is Roman material culture merely a veneer ?</a:t>
            </a:r>
            <a:endParaRPr lang="en-GB" sz="2400" dirty="0"/>
          </a:p>
        </p:txBody>
      </p:sp>
      <p:pic>
        <p:nvPicPr>
          <p:cNvPr id="45058" name="Picture 2" descr="File:Romano-British decorated pot.JPG"/>
          <p:cNvPicPr>
            <a:picLocks noChangeAspect="1" noChangeArrowheads="1"/>
          </p:cNvPicPr>
          <p:nvPr/>
        </p:nvPicPr>
        <p:blipFill rotWithShape="1">
          <a:blip r:embed="rId3" cstate="print">
            <a:extLst>
              <a:ext uri="{BEBA8EAE-BF5A-486C-A8C5-ECC9F3942E4B}">
                <a14:imgProps xmlns:a14="http://schemas.microsoft.com/office/drawing/2010/main" xmlns="">
                  <a14:imgLayer r:embed="rId4">
                    <a14:imgEffect>
                      <a14:backgroundRemoval t="10000" b="90000" l="10000" r="90000"/>
                    </a14:imgEffect>
                  </a14:imgLayer>
                </a14:imgProps>
              </a:ext>
              <a:ext uri="{28A0092B-C50C-407E-A947-70E740481C1C}">
                <a14:useLocalDpi xmlns:a14="http://schemas.microsoft.com/office/drawing/2010/main" xmlns="" val="0"/>
              </a:ext>
            </a:extLst>
          </a:blip>
          <a:srcRect l="16960" t="8050" r="15089" b="8829"/>
          <a:stretch/>
        </p:blipFill>
        <p:spPr bwMode="auto">
          <a:xfrm>
            <a:off x="611560" y="2468325"/>
            <a:ext cx="3672408" cy="4389675"/>
          </a:xfrm>
          <a:prstGeom prst="rect">
            <a:avLst/>
          </a:prstGeom>
          <a:noFill/>
          <a:extLst>
            <a:ext uri="{909E8E84-426E-40DD-AFC4-6F175D3DCCD1}">
              <a14:hiddenFill xmlns:a14="http://schemas.microsoft.com/office/drawing/2010/main" xmlns="">
                <a:solidFill>
                  <a:srgbClr val="FFFFFF"/>
                </a:solidFill>
              </a14:hiddenFill>
            </a:ext>
          </a:extLst>
        </p:spPr>
      </p:pic>
      <p:sp>
        <p:nvSpPr>
          <p:cNvPr id="4" name="TextBox 3"/>
          <p:cNvSpPr txBox="1"/>
          <p:nvPr/>
        </p:nvSpPr>
        <p:spPr>
          <a:xfrm rot="16200000">
            <a:off x="-2389873" y="3838146"/>
            <a:ext cx="5508104" cy="369332"/>
          </a:xfrm>
          <a:prstGeom prst="rect">
            <a:avLst/>
          </a:prstGeom>
          <a:noFill/>
        </p:spPr>
        <p:txBody>
          <a:bodyPr wrap="square" rtlCol="0">
            <a:spAutoFit/>
          </a:bodyPr>
          <a:lstStyle/>
          <a:p>
            <a:r>
              <a:rPr lang="en-GB" dirty="0" smtClean="0">
                <a:solidFill>
                  <a:schemeClr val="accent2">
                    <a:lumMod val="40000"/>
                    <a:lumOff val="60000"/>
                  </a:schemeClr>
                </a:solidFill>
              </a:rPr>
              <a:t>Romano-British beaker made at Colchester, 2</a:t>
            </a:r>
            <a:r>
              <a:rPr lang="en-GB" baseline="30000" dirty="0" smtClean="0">
                <a:solidFill>
                  <a:schemeClr val="accent2">
                    <a:lumMod val="40000"/>
                    <a:lumOff val="60000"/>
                  </a:schemeClr>
                </a:solidFill>
              </a:rPr>
              <a:t>nd</a:t>
            </a:r>
            <a:r>
              <a:rPr lang="en-GB" dirty="0" smtClean="0">
                <a:solidFill>
                  <a:schemeClr val="accent2">
                    <a:lumMod val="40000"/>
                    <a:lumOff val="60000"/>
                  </a:schemeClr>
                </a:solidFill>
              </a:rPr>
              <a:t> c. A.D.</a:t>
            </a:r>
            <a:endParaRPr lang="en-GB" dirty="0">
              <a:solidFill>
                <a:schemeClr val="accent2">
                  <a:lumMod val="40000"/>
                  <a:lumOff val="60000"/>
                </a:schemeClr>
              </a:solidFill>
            </a:endParaRPr>
          </a:p>
        </p:txBody>
      </p:sp>
      <p:pic>
        <p:nvPicPr>
          <p:cNvPr id="45060" name="Picture 4" descr="File:Roman terracotta mother goddess 1.JPG"/>
          <p:cNvPicPr>
            <a:picLocks noChangeAspect="1" noChangeArrowheads="1"/>
          </p:cNvPicPr>
          <p:nvPr/>
        </p:nvPicPr>
        <p:blipFill rotWithShape="1">
          <a:blip r:embed="rId5" cstate="print">
            <a:extLst>
              <a:ext uri="{BEBA8EAE-BF5A-486C-A8C5-ECC9F3942E4B}">
                <a14:imgProps xmlns:a14="http://schemas.microsoft.com/office/drawing/2010/main" xmlns="">
                  <a14:imgLayer r:embed="rId6">
                    <a14:imgEffect>
                      <a14:backgroundRemoval t="10000" b="90000" l="10000" r="90000">
                        <a14:foregroundMark x1="48509" y1="14500" x2="48509" y2="14500"/>
                        <a14:foregroundMark x1="52575" y1="14000" x2="52575" y2="14000"/>
                        <a14:foregroundMark x1="44986" y1="15333" x2="44986" y2="15333"/>
                        <a14:foregroundMark x1="43902" y1="17833" x2="43902" y2="17833"/>
                        <a14:foregroundMark x1="42547" y1="17000" x2="42547" y2="17000"/>
                        <a14:backgroundMark x1="23035" y1="40333" x2="23035" y2="40333"/>
                      </a14:backgroundRemoval>
                    </a14:imgEffect>
                  </a14:imgLayer>
                </a14:imgProps>
              </a:ext>
              <a:ext uri="{28A0092B-C50C-407E-A947-70E740481C1C}">
                <a14:useLocalDpi xmlns:a14="http://schemas.microsoft.com/office/drawing/2010/main" xmlns="" val="0"/>
              </a:ext>
            </a:extLst>
          </a:blip>
          <a:srcRect l="22611" t="8841" r="19624" b="8449"/>
          <a:stretch/>
        </p:blipFill>
        <p:spPr bwMode="auto">
          <a:xfrm>
            <a:off x="3779912" y="2468325"/>
            <a:ext cx="1866235" cy="4345051"/>
          </a:xfrm>
          <a:prstGeom prst="rect">
            <a:avLst/>
          </a:prstGeom>
          <a:noFill/>
          <a:extLst>
            <a:ext uri="{909E8E84-426E-40DD-AFC4-6F175D3DCCD1}">
              <a14:hiddenFill xmlns:a14="http://schemas.microsoft.com/office/drawing/2010/main" xmlns="">
                <a:solidFill>
                  <a:srgbClr val="FFFFFF"/>
                </a:solidFill>
              </a14:hiddenFill>
            </a:ext>
          </a:extLst>
        </p:spPr>
      </p:pic>
      <p:pic>
        <p:nvPicPr>
          <p:cNvPr id="45062" name="Picture 6" descr="Ceramics and glass project digital image"/>
          <p:cNvPicPr>
            <a:picLocks noChangeAspect="1" noChangeArrowheads="1"/>
          </p:cNvPicPr>
          <p:nvPr/>
        </p:nvPicPr>
        <p:blipFill rotWithShape="1">
          <a:blip r:embed="rId7" cstate="print">
            <a:extLst>
              <a:ext uri="{BEBA8EAE-BF5A-486C-A8C5-ECC9F3942E4B}">
                <a14:imgProps xmlns:a14="http://schemas.microsoft.com/office/drawing/2010/main" xmlns="">
                  <a14:imgLayer r:embed="rId8">
                    <a14:imgEffect>
                      <a14:backgroundRemoval t="10000" b="90000" l="10000" r="90000">
                        <a14:backgroundMark x1="43086" y1="88462" x2="43086" y2="88462"/>
                        <a14:backgroundMark x1="44691" y1="88462" x2="44691" y2="88462"/>
                      </a14:backgroundRemoval>
                    </a14:imgEffect>
                  </a14:imgLayer>
                </a14:imgProps>
              </a:ext>
              <a:ext uri="{28A0092B-C50C-407E-A947-70E740481C1C}">
                <a14:useLocalDpi xmlns:a14="http://schemas.microsoft.com/office/drawing/2010/main" xmlns="" val="0"/>
              </a:ext>
            </a:extLst>
          </a:blip>
          <a:srcRect l="7593" t="18845" r="13862" b="8434"/>
          <a:stretch/>
        </p:blipFill>
        <p:spPr bwMode="auto">
          <a:xfrm>
            <a:off x="4816572" y="3428999"/>
            <a:ext cx="4691047" cy="3485291"/>
          </a:xfrm>
          <a:prstGeom prst="rect">
            <a:avLst/>
          </a:prstGeom>
          <a:noFill/>
          <a:extLst>
            <a:ext uri="{909E8E84-426E-40DD-AFC4-6F175D3DCCD1}">
              <a14:hiddenFill xmlns:a14="http://schemas.microsoft.com/office/drawing/2010/main" xmlns="">
                <a:solidFill>
                  <a:srgbClr val="FFFFFF"/>
                </a:solidFill>
              </a14:hiddenFill>
            </a:ext>
          </a:extLst>
        </p:spPr>
      </p:pic>
      <p:sp>
        <p:nvSpPr>
          <p:cNvPr id="8" name="Title 2"/>
          <p:cNvSpPr>
            <a:spLocks noGrp="1"/>
          </p:cNvSpPr>
          <p:nvPr>
            <p:ph type="title"/>
          </p:nvPr>
        </p:nvSpPr>
        <p:spPr>
          <a:xfrm>
            <a:off x="395536" y="44624"/>
            <a:ext cx="8748464" cy="914400"/>
          </a:xfrm>
        </p:spPr>
        <p:txBody>
          <a:bodyPr/>
          <a:lstStyle/>
          <a:p>
            <a:r>
              <a:rPr lang="en-GB" dirty="0" smtClean="0"/>
              <a:t>“Romanisation” &amp; “Globalisation”</a:t>
            </a:r>
            <a:endParaRPr lang="en-GB" dirty="0"/>
          </a:p>
        </p:txBody>
      </p:sp>
    </p:spTree>
    <p:extLst>
      <p:ext uri="{BB962C8B-B14F-4D97-AF65-F5344CB8AC3E}">
        <p14:creationId xmlns:p14="http://schemas.microsoft.com/office/powerpoint/2010/main" xmlns="" val="3906046368"/>
      </p:ext>
    </p:extLst>
  </p:cSld>
  <p:clrMapOvr>
    <a:masterClrMapping/>
  </p:clrMapOvr>
  <p:transition spd="slow">
    <p:randomBar dir="vert"/>
  </p:transition>
  <p:timing>
    <p:tnLst>
      <p:par>
        <p:cTn id="1" dur="indefinite" restart="never" nodeType="tmRoot"/>
      </p:par>
    </p:tn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6" descr="Ceramics and glass project digital image"/>
          <p:cNvPicPr>
            <a:picLocks noChangeAspect="1" noChangeArrowheads="1"/>
          </p:cNvPicPr>
          <p:nvPr/>
        </p:nvPicPr>
        <p:blipFill rotWithShape="1">
          <a:blip r:embed="rId2" cstate="print">
            <a:extLst>
              <a:ext uri="{BEBA8EAE-BF5A-486C-A8C5-ECC9F3942E4B}">
                <a14:imgProps xmlns:a14="http://schemas.microsoft.com/office/drawing/2010/main" xmlns="">
                  <a14:imgLayer r:embed="rId3">
                    <a14:imgEffect>
                      <a14:backgroundRemoval t="10000" b="90000" l="10000" r="90000">
                        <a14:backgroundMark x1="43086" y1="88462" x2="43086" y2="88462"/>
                        <a14:backgroundMark x1="44691" y1="88462" x2="44691" y2="88462"/>
                      </a14:backgroundRemoval>
                    </a14:imgEffect>
                  </a14:imgLayer>
                </a14:imgProps>
              </a:ext>
              <a:ext uri="{28A0092B-C50C-407E-A947-70E740481C1C}">
                <a14:useLocalDpi xmlns:a14="http://schemas.microsoft.com/office/drawing/2010/main" xmlns="" val="0"/>
              </a:ext>
            </a:extLst>
          </a:blip>
          <a:srcRect l="7593" t="18845" r="13862" b="8434"/>
          <a:stretch/>
        </p:blipFill>
        <p:spPr bwMode="auto">
          <a:xfrm>
            <a:off x="4816572" y="3428999"/>
            <a:ext cx="4691047" cy="3485291"/>
          </a:xfrm>
          <a:prstGeom prst="rect">
            <a:avLst/>
          </a:prstGeom>
          <a:noFill/>
          <a:extLst>
            <a:ext uri="{909E8E84-426E-40DD-AFC4-6F175D3DCCD1}">
              <a14:hiddenFill xmlns:a14="http://schemas.microsoft.com/office/drawing/2010/main" xmlns="">
                <a:solidFill>
                  <a:srgbClr val="FFFFFF"/>
                </a:solidFill>
              </a14:hiddenFill>
            </a:ext>
          </a:extLst>
        </p:spPr>
      </p:pic>
      <p:pic>
        <p:nvPicPr>
          <p:cNvPr id="46082" name="Picture 2" descr="Ceramics and glass project digital image"/>
          <p:cNvPicPr>
            <a:picLocks noChangeAspect="1" noChangeArrowheads="1"/>
          </p:cNvPicPr>
          <p:nvPr/>
        </p:nvPicPr>
        <p:blipFill rotWithShape="1">
          <a:blip r:embed="rId4" cstate="print">
            <a:extLst>
              <a:ext uri="{BEBA8EAE-BF5A-486C-A8C5-ECC9F3942E4B}">
                <a14:imgProps xmlns:a14="http://schemas.microsoft.com/office/drawing/2010/main" xmlns="">
                  <a14:imgLayer r:embed="rId5">
                    <a14:imgEffect>
                      <a14:backgroundRemoval t="10000" b="90000" l="10000" r="90000"/>
                    </a14:imgEffect>
                  </a14:imgLayer>
                </a14:imgProps>
              </a:ext>
              <a:ext uri="{28A0092B-C50C-407E-A947-70E740481C1C}">
                <a14:useLocalDpi xmlns:a14="http://schemas.microsoft.com/office/drawing/2010/main" xmlns="" val="0"/>
              </a:ext>
            </a:extLst>
          </a:blip>
          <a:srcRect l="10249" t="21566" r="18041" b="6893"/>
          <a:stretch/>
        </p:blipFill>
        <p:spPr bwMode="auto">
          <a:xfrm>
            <a:off x="1619672" y="3504663"/>
            <a:ext cx="3843579" cy="3409627"/>
          </a:xfrm>
          <a:prstGeom prst="rect">
            <a:avLst/>
          </a:prstGeom>
          <a:noFill/>
          <a:extLst>
            <a:ext uri="{909E8E84-426E-40DD-AFC4-6F175D3DCCD1}">
              <a14:hiddenFill xmlns:a14="http://schemas.microsoft.com/office/drawing/2010/main" xmlns="">
                <a:solidFill>
                  <a:srgbClr val="FFFFFF"/>
                </a:solidFill>
              </a14:hiddenFill>
            </a:ext>
          </a:extLst>
        </p:spPr>
      </p:pic>
      <p:pic>
        <p:nvPicPr>
          <p:cNvPr id="12" name="Picture 12" descr="C:\Eigene Dateien\FERCAN\RIB FERCAN\pottery face urn Caerwent Gwent.JPG"/>
          <p:cNvPicPr>
            <a:picLocks noChangeAspect="1" noChangeArrowheads="1"/>
          </p:cNvPicPr>
          <p:nvPr/>
        </p:nvPicPr>
        <p:blipFill>
          <a:blip r:embed="rId6" cstate="print">
            <a:extLst>
              <a:ext uri="{BEBA8EAE-BF5A-486C-A8C5-ECC9F3942E4B}">
                <a14:imgProps xmlns:a14="http://schemas.microsoft.com/office/drawing/2010/main" xmlns="">
                  <a14:imgLayer r:embed="rId7">
                    <a14:imgEffect>
                      <a14:backgroundRemoval t="5263" b="95061" l="7328" r="96068">
                        <a14:foregroundMark x1="62288" y1="5587" x2="62288" y2="5587"/>
                        <a14:foregroundMark x1="72297" y1="26397" x2="72297" y2="26397"/>
                        <a14:foregroundMark x1="79446" y1="45344" x2="79446" y2="45344"/>
                        <a14:foregroundMark x1="82306" y1="58300" x2="82306" y2="58300"/>
                        <a14:foregroundMark x1="72297" y1="58785" x2="72297" y2="58785"/>
                        <a14:foregroundMark x1="69437" y1="47126" x2="69437" y2="47126"/>
                        <a14:foregroundMark x1="66130" y1="41943" x2="66130" y2="41943"/>
                        <a14:foregroundMark x1="58981" y1="20729" x2="58981" y2="20729"/>
                        <a14:foregroundMark x1="67113" y1="19028" x2="67113" y2="19028"/>
                        <a14:foregroundMark x1="84718" y1="26397" x2="84718" y2="26397"/>
                        <a14:foregroundMark x1="85165" y1="13441" x2="85165" y2="13441"/>
                        <a14:foregroundMark x1="80429" y1="9960" x2="80429" y2="9960"/>
                        <a14:foregroundMark x1="73727" y1="11255" x2="73727" y2="11255"/>
                        <a14:foregroundMark x1="73727" y1="22024" x2="73727" y2="22024"/>
                        <a14:foregroundMark x1="80876" y1="35870" x2="80876" y2="35870"/>
                        <a14:foregroundMark x1="84718" y1="41053" x2="84718" y2="41053"/>
                        <a14:foregroundMark x1="92851" y1="45830" x2="92851" y2="45830"/>
                        <a14:foregroundMark x1="68007" y1="54008" x2="68007" y2="54008"/>
                        <a14:foregroundMark x1="58981" y1="11255" x2="58981" y2="11255"/>
                        <a14:foregroundMark x1="57551" y1="8664" x2="57551" y2="8664"/>
                        <a14:foregroundMark x1="45130" y1="8259" x2="45130" y2="8259"/>
                        <a14:foregroundMark x1="39410" y1="8259" x2="39410" y2="8259"/>
                        <a14:foregroundMark x1="51832" y1="11255" x2="51832" y2="11255"/>
                        <a14:foregroundMark x1="83289" y1="66559" x2="83289" y2="66559"/>
                        <a14:foregroundMark x1="88025" y1="59190" x2="88025" y2="59190"/>
                        <a14:foregroundMark x1="56568" y1="95061" x2="56568" y2="95061"/>
                        <a14:foregroundMark x1="87131" y1="63077" x2="87131" y2="63077"/>
                        <a14:foregroundMark x1="90438" y1="54008" x2="90438" y2="54008"/>
                        <a14:foregroundMark x1="89008" y1="56599" x2="89008" y2="56599"/>
                        <a14:foregroundMark x1="87131" y1="56194" x2="87131" y2="56194"/>
                        <a14:foregroundMark x1="91421" y1="51417" x2="91421" y2="51417"/>
                        <a14:foregroundMark x1="86148" y1="19919" x2="86148" y2="19919"/>
                        <a14:foregroundMark x1="86148" y1="18138" x2="86148" y2="18138"/>
                        <a14:foregroundMark x1="77122" y1="9069" x2="77122" y2="9069"/>
                        <a14:foregroundMark x1="28508" y1="7368" x2="28508" y2="7368"/>
                        <a14:foregroundMark x1="31367" y1="8259" x2="31367" y2="8259"/>
                        <a14:foregroundMark x1="34674" y1="7368" x2="34674" y2="7368"/>
                        <a14:foregroundMark x1="38963" y1="6073" x2="38963" y2="6073"/>
                        <a14:foregroundMark x1="30384" y1="7368" x2="30384" y2="7368"/>
                        <a14:foregroundMark x1="93566" y1="41377" x2="93566" y2="41377"/>
                        <a14:foregroundMark x1="90974" y1="49879" x2="90974" y2="49879"/>
                        <a14:foregroundMark x1="92315" y1="49474" x2="92315" y2="49474"/>
                        <a14:foregroundMark x1="7328" y1="44453" x2="7328" y2="44453"/>
                        <a14:backgroundMark x1="26988" y1="87773" x2="26988" y2="87773"/>
                      </a14:backgroundRemoval>
                    </a14:imgEffect>
                  </a14:imgLayer>
                </a14:imgProps>
              </a:ext>
              <a:ext uri="{28A0092B-C50C-407E-A947-70E740481C1C}">
                <a14:useLocalDpi xmlns:a14="http://schemas.microsoft.com/office/drawing/2010/main" xmlns="" val="0"/>
              </a:ext>
            </a:extLst>
          </a:blip>
          <a:srcRect/>
          <a:stretch>
            <a:fillRect/>
          </a:stretch>
        </p:blipFill>
        <p:spPr bwMode="auto">
          <a:xfrm>
            <a:off x="2633098" y="2852937"/>
            <a:ext cx="3629591" cy="4005064"/>
          </a:xfrm>
          <a:prstGeom prst="rect">
            <a:avLst/>
          </a:prstGeom>
          <a:noFill/>
          <a:extLst>
            <a:ext uri="{909E8E84-426E-40DD-AFC4-6F175D3DCCD1}">
              <a14:hiddenFill xmlns:a14="http://schemas.microsoft.com/office/drawing/2010/main" xmlns="">
                <a:solidFill>
                  <a:srgbClr val="FFFFFF"/>
                </a:solidFill>
              </a14:hiddenFill>
            </a:ext>
          </a:extLst>
        </p:spPr>
      </p:pic>
      <p:sp>
        <p:nvSpPr>
          <p:cNvPr id="5" name="Content Placeholder 2"/>
          <p:cNvSpPr>
            <a:spLocks noGrp="1"/>
          </p:cNvSpPr>
          <p:nvPr>
            <p:ph idx="1"/>
          </p:nvPr>
        </p:nvSpPr>
        <p:spPr>
          <a:xfrm>
            <a:off x="914400" y="980728"/>
            <a:ext cx="8229600" cy="4572000"/>
          </a:xfrm>
        </p:spPr>
        <p:txBody>
          <a:bodyPr>
            <a:normAutofit/>
          </a:bodyPr>
          <a:lstStyle/>
          <a:p>
            <a:r>
              <a:rPr lang="en-GB" sz="2800" dirty="0" smtClean="0"/>
              <a:t>Is archaeology misleading us…?</a:t>
            </a:r>
          </a:p>
          <a:p>
            <a:pPr lvl="1"/>
            <a:r>
              <a:rPr lang="en-GB" sz="2400" dirty="0" smtClean="0"/>
              <a:t>‘Mass-produced’ goods overwhelming our record?</a:t>
            </a:r>
          </a:p>
          <a:p>
            <a:pPr lvl="1"/>
            <a:r>
              <a:rPr lang="en-GB" sz="2400" dirty="0" smtClean="0"/>
              <a:t>Roman identity and lifestyle, only an elite phenomenon?</a:t>
            </a:r>
          </a:p>
          <a:p>
            <a:pPr lvl="1"/>
            <a:r>
              <a:rPr lang="en-GB" sz="2400" dirty="0" smtClean="0"/>
              <a:t>Is Roman material culture merely a veneer ?</a:t>
            </a:r>
          </a:p>
          <a:p>
            <a:pPr lvl="1"/>
            <a:r>
              <a:rPr lang="en-GB" sz="2400" dirty="0" smtClean="0"/>
              <a:t>Everyday use: e.g. coarse ware pottery &amp; small finds</a:t>
            </a:r>
            <a:endParaRPr lang="en-GB" sz="2400" dirty="0"/>
          </a:p>
        </p:txBody>
      </p:sp>
      <p:pic>
        <p:nvPicPr>
          <p:cNvPr id="11" name="Picture 10" descr="C:\Eigene Dateien\FERCAN\RIB FERCAN\Britannia 2004 p333 PAS pin figure  indigenous.JPG"/>
          <p:cNvPicPr>
            <a:picLocks noChangeAspect="1" noChangeArrowheads="1"/>
          </p:cNvPicPr>
          <p:nvPr/>
        </p:nvPicPr>
        <p:blipFill>
          <a:blip r:embed="rId8" cstate="print">
            <a:extLst>
              <a:ext uri="{28A0092B-C50C-407E-A947-70E740481C1C}">
                <a14:useLocalDpi xmlns:a14="http://schemas.microsoft.com/office/drawing/2010/main" xmlns="" val="0"/>
              </a:ext>
            </a:extLst>
          </a:blip>
          <a:srcRect/>
          <a:stretch>
            <a:fillRect/>
          </a:stretch>
        </p:blipFill>
        <p:spPr bwMode="auto">
          <a:xfrm>
            <a:off x="395536" y="3269701"/>
            <a:ext cx="1800200" cy="3514517"/>
          </a:xfrm>
          <a:prstGeom prst="rect">
            <a:avLst/>
          </a:prstGeom>
          <a:noFill/>
          <a:ln w="12700">
            <a:solidFill>
              <a:srgbClr val="000000"/>
            </a:solidFill>
            <a:miter lim="800000"/>
            <a:headEnd/>
            <a:tailEnd/>
          </a:ln>
          <a:extLst>
            <a:ext uri="{909E8E84-426E-40DD-AFC4-6F175D3DCCD1}">
              <a14:hiddenFill xmlns:a14="http://schemas.microsoft.com/office/drawing/2010/main" xmlns="">
                <a:solidFill>
                  <a:srgbClr val="FFFFFF"/>
                </a:solidFill>
              </a14:hiddenFill>
            </a:ext>
          </a:extLst>
        </p:spPr>
      </p:pic>
      <p:sp>
        <p:nvSpPr>
          <p:cNvPr id="13" name="Title 2"/>
          <p:cNvSpPr>
            <a:spLocks noGrp="1"/>
          </p:cNvSpPr>
          <p:nvPr>
            <p:ph type="title"/>
          </p:nvPr>
        </p:nvSpPr>
        <p:spPr>
          <a:xfrm>
            <a:off x="395536" y="44624"/>
            <a:ext cx="8748464" cy="914400"/>
          </a:xfrm>
        </p:spPr>
        <p:txBody>
          <a:bodyPr/>
          <a:lstStyle/>
          <a:p>
            <a:r>
              <a:rPr lang="en-GB" dirty="0" smtClean="0"/>
              <a:t>“Romanisation” &amp; “Globalisation”</a:t>
            </a:r>
            <a:endParaRPr lang="en-GB" dirty="0"/>
          </a:p>
        </p:txBody>
      </p:sp>
    </p:spTree>
    <p:extLst>
      <p:ext uri="{BB962C8B-B14F-4D97-AF65-F5344CB8AC3E}">
        <p14:creationId xmlns:p14="http://schemas.microsoft.com/office/powerpoint/2010/main" xmlns="" val="139078805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250"/>
                                  </p:stCondLst>
                                  <p:childTnLst>
                                    <p:set>
                                      <p:cBhvr>
                                        <p:cTn id="6" dur="1" fill="hold">
                                          <p:stCondLst>
                                            <p:cond delay="0"/>
                                          </p:stCondLst>
                                        </p:cTn>
                                        <p:tgtEl>
                                          <p:spTgt spid="11"/>
                                        </p:tgtEl>
                                        <p:attrNameLst>
                                          <p:attrName>style.visibility</p:attrName>
                                        </p:attrNameLst>
                                      </p:cBhvr>
                                      <p:to>
                                        <p:strVal val="visible"/>
                                      </p:to>
                                    </p:set>
                                    <p:animEffect transition="in" filter="randombar(horizontal)">
                                      <p:cBhvr>
                                        <p:cTn id="7" dur="500"/>
                                        <p:tgtEl>
                                          <p:spTgt spid="11"/>
                                        </p:tgtEl>
                                      </p:cBhvr>
                                    </p:animEffect>
                                  </p:childTnLst>
                                </p:cTn>
                              </p:par>
                            </p:childTnLst>
                          </p:cTn>
                        </p:par>
                        <p:par>
                          <p:cTn id="8" fill="hold">
                            <p:stCondLst>
                              <p:cond delay="750"/>
                            </p:stCondLst>
                            <p:childTnLst>
                              <p:par>
                                <p:cTn id="9" presetID="14" presetClass="entr" presetSubtype="10" fill="hold" nodeType="afterEffect">
                                  <p:stCondLst>
                                    <p:cond delay="250"/>
                                  </p:stCondLst>
                                  <p:childTnLst>
                                    <p:set>
                                      <p:cBhvr>
                                        <p:cTn id="10" dur="1" fill="hold">
                                          <p:stCondLst>
                                            <p:cond delay="0"/>
                                          </p:stCondLst>
                                        </p:cTn>
                                        <p:tgtEl>
                                          <p:spTgt spid="12"/>
                                        </p:tgtEl>
                                        <p:attrNameLst>
                                          <p:attrName>style.visibility</p:attrName>
                                        </p:attrNameLst>
                                      </p:cBhvr>
                                      <p:to>
                                        <p:strVal val="visible"/>
                                      </p:to>
                                    </p:set>
                                    <p:animEffect transition="in" filter="randombar(horizontal)">
                                      <p:cBhvr>
                                        <p:cTn id="11" dur="500"/>
                                        <p:tgtEl>
                                          <p:spTgt spid="12"/>
                                        </p:tgtEl>
                                      </p:cBhvr>
                                    </p:animEffect>
                                  </p:childTnLst>
                                </p:cTn>
                              </p:par>
                            </p:childTnLst>
                          </p:cTn>
                        </p:par>
                        <p:par>
                          <p:cTn id="12" fill="hold">
                            <p:stCondLst>
                              <p:cond delay="1500"/>
                            </p:stCondLst>
                            <p:childTnLst>
                              <p:par>
                                <p:cTn id="13" presetID="14" presetClass="entr" presetSubtype="10" fill="hold" nodeType="afterEffect">
                                  <p:stCondLst>
                                    <p:cond delay="250"/>
                                  </p:stCondLst>
                                  <p:childTnLst>
                                    <p:set>
                                      <p:cBhvr>
                                        <p:cTn id="14" dur="1" fill="hold">
                                          <p:stCondLst>
                                            <p:cond delay="0"/>
                                          </p:stCondLst>
                                        </p:cTn>
                                        <p:tgtEl>
                                          <p:spTgt spid="46082"/>
                                        </p:tgtEl>
                                        <p:attrNameLst>
                                          <p:attrName>style.visibility</p:attrName>
                                        </p:attrNameLst>
                                      </p:cBhvr>
                                      <p:to>
                                        <p:strVal val="visible"/>
                                      </p:to>
                                    </p:set>
                                    <p:animEffect transition="in" filter="randombar(horizontal)">
                                      <p:cBhvr>
                                        <p:cTn id="15" dur="500"/>
                                        <p:tgtEl>
                                          <p:spTgt spid="4608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Baldock</a:t>
            </a:r>
            <a:r>
              <a:rPr lang="en-GB" dirty="0" smtClean="0"/>
              <a:t>: life in a village</a:t>
            </a:r>
            <a:endParaRPr lang="en-GB" dirty="0"/>
          </a:p>
        </p:txBody>
      </p:sp>
      <p:sp>
        <p:nvSpPr>
          <p:cNvPr id="3" name="Content Placeholder 2"/>
          <p:cNvSpPr>
            <a:spLocks noGrp="1"/>
          </p:cNvSpPr>
          <p:nvPr>
            <p:ph idx="1"/>
          </p:nvPr>
        </p:nvSpPr>
        <p:spPr/>
        <p:txBody>
          <a:bodyPr>
            <a:normAutofit/>
          </a:bodyPr>
          <a:lstStyle/>
          <a:p>
            <a:r>
              <a:rPr lang="en-GB" sz="2400" dirty="0" smtClean="0"/>
              <a:t>Life in a Romano-British village of pre-Roman origin</a:t>
            </a:r>
          </a:p>
          <a:p>
            <a:r>
              <a:rPr lang="en-GB" sz="2400" dirty="0" smtClean="0"/>
              <a:t>Subculture and sub-group identity</a:t>
            </a:r>
          </a:p>
          <a:p>
            <a:r>
              <a:rPr lang="en-GB" sz="2400" dirty="0" smtClean="0"/>
              <a:t>adapting to life in a global empire…</a:t>
            </a:r>
            <a:endParaRPr lang="en-GB" sz="2400" dirty="0"/>
          </a:p>
        </p:txBody>
      </p:sp>
      <p:pic>
        <p:nvPicPr>
          <p:cNvPr id="47107" name="Picture 3"/>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4139952" y="3048569"/>
            <a:ext cx="5014785" cy="3836815"/>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pic>
        <p:nvPicPr>
          <p:cNvPr id="47106" name="Picture 2" descr="http://ancientbaldock.com/images/donna_watters_reconstruction.jpg"/>
          <p:cNvPicPr>
            <a:picLocks noChangeAspect="1" noChangeArrowheads="1"/>
          </p:cNvPicPr>
          <p:nvPr/>
        </p:nvPicPr>
        <p:blipFill rotWithShape="1">
          <a:blip r:embed="rId3" cstate="print">
            <a:extLst>
              <a:ext uri="{28A0092B-C50C-407E-A947-70E740481C1C}">
                <a14:useLocalDpi xmlns:a14="http://schemas.microsoft.com/office/drawing/2010/main" xmlns="" val="0"/>
              </a:ext>
            </a:extLst>
          </a:blip>
          <a:srcRect l="8006" r="9682"/>
          <a:stretch/>
        </p:blipFill>
        <p:spPr bwMode="auto">
          <a:xfrm>
            <a:off x="35496" y="3068960"/>
            <a:ext cx="4040327" cy="360040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2315191529"/>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47107"/>
                                        </p:tgtEl>
                                        <p:attrNameLst>
                                          <p:attrName>style.visibility</p:attrName>
                                        </p:attrNameLst>
                                      </p:cBhvr>
                                      <p:to>
                                        <p:strVal val="visible"/>
                                      </p:to>
                                    </p:set>
                                    <p:animEffect transition="in" filter="randombar(horizontal)">
                                      <p:cBhvr>
                                        <p:cTn id="7" dur="500"/>
                                        <p:tgtEl>
                                          <p:spTgt spid="47107"/>
                                        </p:tgtEl>
                                      </p:cBhvr>
                                    </p:animEffect>
                                  </p:childTnLst>
                                </p:cTn>
                              </p:par>
                              <p:par>
                                <p:cTn id="8" presetID="14" presetClass="entr" presetSubtype="10" fill="hold" nodeType="withEffect">
                                  <p:stCondLst>
                                    <p:cond delay="0"/>
                                  </p:stCondLst>
                                  <p:childTnLst>
                                    <p:set>
                                      <p:cBhvr>
                                        <p:cTn id="9" dur="1" fill="hold">
                                          <p:stCondLst>
                                            <p:cond delay="0"/>
                                          </p:stCondLst>
                                        </p:cTn>
                                        <p:tgtEl>
                                          <p:spTgt spid="47106"/>
                                        </p:tgtEl>
                                        <p:attrNameLst>
                                          <p:attrName>style.visibility</p:attrName>
                                        </p:attrNameLst>
                                      </p:cBhvr>
                                      <p:to>
                                        <p:strVal val="visible"/>
                                      </p:to>
                                    </p:set>
                                    <p:animEffect transition="in" filter="randombar(horizontal)">
                                      <p:cBhvr>
                                        <p:cTn id="10" dur="500"/>
                                        <p:tgtEl>
                                          <p:spTgt spid="4710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err="1" smtClean="0"/>
              <a:t>Britanno</a:t>
            </a:r>
            <a:r>
              <a:rPr lang="en-GB" dirty="0" smtClean="0"/>
              <a:t>-Roman religion</a:t>
            </a:r>
            <a:endParaRPr lang="en-GB" dirty="0"/>
          </a:p>
        </p:txBody>
      </p:sp>
      <p:pic>
        <p:nvPicPr>
          <p:cNvPr id="37890" name="Picture 2" descr="http://ancientrome.ru/art/artwork/sculp/rom/copy/head/h0010.jpg"/>
          <p:cNvPicPr>
            <a:picLocks noChangeAspect="1" noChangeArrowheads="1"/>
          </p:cNvPicPr>
          <p:nvPr/>
        </p:nvPicPr>
        <p:blipFill>
          <a:blip r:embed="rId2" cstate="print">
            <a:extLst>
              <a:ext uri="{BEBA8EAE-BF5A-486C-A8C5-ECC9F3942E4B}">
                <a14:imgProps xmlns:a14="http://schemas.microsoft.com/office/drawing/2010/main" xmlns="">
                  <a14:imgLayer r:embed="rId3">
                    <a14:imgEffect>
                      <a14:backgroundRemoval t="4471" b="96118" l="8067" r="91261">
                        <a14:foregroundMark x1="38992" y1="6000" x2="38992" y2="6000"/>
                        <a14:foregroundMark x1="53445" y1="4588" x2="53445" y2="4588"/>
                        <a14:foregroundMark x1="72101" y1="78471" x2="72101" y2="78471"/>
                        <a14:foregroundMark x1="80168" y1="80588" x2="80168" y2="80588"/>
                        <a14:foregroundMark x1="77815" y1="86000" x2="77815" y2="86000"/>
                        <a14:foregroundMark x1="61513" y1="86706" x2="61513" y2="86706"/>
                        <a14:foregroundMark x1="27059" y1="96235" x2="27059" y2="96235"/>
                        <a14:foregroundMark x1="8235" y1="65412" x2="8235" y2="65412"/>
                        <a14:foregroundMark x1="91261" y1="72235" x2="91261" y2="72235"/>
                      </a14:backgroundRemoval>
                    </a14:imgEffect>
                  </a14:imgLayer>
                </a14:imgProps>
              </a:ext>
              <a:ext uri="{28A0092B-C50C-407E-A947-70E740481C1C}">
                <a14:useLocalDpi xmlns:a14="http://schemas.microsoft.com/office/drawing/2010/main" xmlns="" val="0"/>
              </a:ext>
            </a:extLst>
          </a:blip>
          <a:srcRect/>
          <a:stretch>
            <a:fillRect/>
          </a:stretch>
        </p:blipFill>
        <p:spPr bwMode="auto">
          <a:xfrm>
            <a:off x="4860032" y="692586"/>
            <a:ext cx="4295761" cy="6130705"/>
          </a:xfrm>
          <a:prstGeom prst="rect">
            <a:avLst/>
          </a:prstGeom>
          <a:noFill/>
          <a:extLst>
            <a:ext uri="{909E8E84-426E-40DD-AFC4-6F175D3DCCD1}">
              <a14:hiddenFill xmlns:a14="http://schemas.microsoft.com/office/drawing/2010/main" xmlns="">
                <a:solidFill>
                  <a:srgbClr val="FFFFFF"/>
                </a:solidFill>
              </a14:hiddenFill>
            </a:ext>
          </a:extLst>
        </p:spPr>
      </p:pic>
      <p:sp>
        <p:nvSpPr>
          <p:cNvPr id="2" name="Content Placeholder 1"/>
          <p:cNvSpPr>
            <a:spLocks noGrp="1"/>
          </p:cNvSpPr>
          <p:nvPr>
            <p:ph idx="1"/>
          </p:nvPr>
        </p:nvSpPr>
        <p:spPr>
          <a:xfrm>
            <a:off x="35496" y="1484784"/>
            <a:ext cx="5472608" cy="576064"/>
          </a:xfrm>
        </p:spPr>
        <p:txBody>
          <a:bodyPr>
            <a:normAutofit fontScale="77500" lnSpcReduction="20000"/>
          </a:bodyPr>
          <a:lstStyle/>
          <a:p>
            <a:r>
              <a:rPr lang="en-GB" dirty="0" smtClean="0"/>
              <a:t>Did the Romans impose their gods ?</a:t>
            </a:r>
          </a:p>
        </p:txBody>
      </p:sp>
    </p:spTree>
    <p:extLst>
      <p:ext uri="{BB962C8B-B14F-4D97-AF65-F5344CB8AC3E}">
        <p14:creationId xmlns:p14="http://schemas.microsoft.com/office/powerpoint/2010/main" xmlns="" val="1900960706"/>
      </p:ext>
    </p:extLst>
  </p:cSld>
  <p:clrMapOvr>
    <a:masterClrMapping/>
  </p:clrMapOvr>
  <mc:AlternateContent xmlns:mc="http://schemas.openxmlformats.org/markup-compatibility/2006">
    <mc:Choice xmlns:p14="http://schemas.microsoft.com/office/powerpoint/2010/main" xmlns="" Requires="p14">
      <p:transition spd="slow" p14:dur="1400">
        <p14:ripple/>
      </p:transition>
    </mc:Choice>
    <mc:Fallback>
      <p:transition spd="slow">
        <p:fade/>
      </p:transition>
    </mc:Fallback>
  </mc:AlternateContent>
  <p:timing>
    <p:tnLst>
      <p:par>
        <p:cTn id="1" dur="indefinite" restart="never" nodeType="tmRoot"/>
      </p:par>
    </p:tn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2"/>
          <p:cNvSpPr>
            <a:spLocks noGrp="1"/>
          </p:cNvSpPr>
          <p:nvPr>
            <p:ph type="title"/>
          </p:nvPr>
        </p:nvSpPr>
        <p:spPr>
          <a:xfrm>
            <a:off x="304800" y="457200"/>
            <a:ext cx="8686800" cy="838200"/>
          </a:xfrm>
        </p:spPr>
        <p:txBody>
          <a:bodyPr/>
          <a:lstStyle/>
          <a:p>
            <a:r>
              <a:rPr lang="en-GB" dirty="0" err="1" smtClean="0"/>
              <a:t>Britanno</a:t>
            </a:r>
            <a:r>
              <a:rPr lang="en-GB" dirty="0" smtClean="0"/>
              <a:t>-Roman religion</a:t>
            </a:r>
            <a:endParaRPr lang="en-GB" dirty="0"/>
          </a:p>
        </p:txBody>
      </p:sp>
      <p:sp>
        <p:nvSpPr>
          <p:cNvPr id="8" name="Content Placeholder 1"/>
          <p:cNvSpPr>
            <a:spLocks noGrp="1"/>
          </p:cNvSpPr>
          <p:nvPr>
            <p:ph idx="1"/>
          </p:nvPr>
        </p:nvSpPr>
        <p:spPr>
          <a:xfrm>
            <a:off x="35496" y="1484784"/>
            <a:ext cx="5472608" cy="576064"/>
          </a:xfrm>
        </p:spPr>
        <p:txBody>
          <a:bodyPr>
            <a:normAutofit fontScale="77500" lnSpcReduction="20000"/>
          </a:bodyPr>
          <a:lstStyle/>
          <a:p>
            <a:r>
              <a:rPr lang="en-GB" dirty="0" smtClean="0"/>
              <a:t>Did the Romans impose their gods ?</a:t>
            </a:r>
          </a:p>
        </p:txBody>
      </p:sp>
      <p:pic>
        <p:nvPicPr>
          <p:cNvPr id="188418" name="Picture 2" descr="http://db.edcs.eu/epigr/bilder/$RIB_00658.jpg"/>
          <p:cNvPicPr>
            <a:picLocks noChangeAspect="1" noChangeArrowheads="1"/>
          </p:cNvPicPr>
          <p:nvPr/>
        </p:nvPicPr>
        <p:blipFill>
          <a:blip r:embed="rId2" cstate="print"/>
          <a:srcRect/>
          <a:stretch>
            <a:fillRect/>
          </a:stretch>
        </p:blipFill>
        <p:spPr bwMode="auto">
          <a:xfrm>
            <a:off x="0" y="1916832"/>
            <a:ext cx="6991350" cy="4762500"/>
          </a:xfrm>
          <a:prstGeom prst="rect">
            <a:avLst/>
          </a:prstGeom>
          <a:noFill/>
        </p:spPr>
      </p:pic>
      <p:sp>
        <p:nvSpPr>
          <p:cNvPr id="12" name="Textfeld 11"/>
          <p:cNvSpPr txBox="1"/>
          <p:nvPr/>
        </p:nvSpPr>
        <p:spPr>
          <a:xfrm>
            <a:off x="7020272" y="2132856"/>
            <a:ext cx="2123728" cy="3570208"/>
          </a:xfrm>
          <a:prstGeom prst="rect">
            <a:avLst/>
          </a:prstGeom>
          <a:noFill/>
        </p:spPr>
        <p:txBody>
          <a:bodyPr wrap="square" rtlCol="0">
            <a:spAutoFit/>
          </a:bodyPr>
          <a:lstStyle/>
          <a:p>
            <a:r>
              <a:rPr lang="en-GB" sz="1600" dirty="0" smtClean="0">
                <a:solidFill>
                  <a:schemeClr val="accent1">
                    <a:lumMod val="60000"/>
                    <a:lumOff val="40000"/>
                  </a:schemeClr>
                </a:solidFill>
                <a:effectLst>
                  <a:outerShdw blurRad="38100" dist="38100" dir="2700000" algn="tl">
                    <a:srgbClr val="000000">
                      <a:alpha val="43137"/>
                    </a:srgbClr>
                  </a:outerShdw>
                </a:effectLst>
              </a:rPr>
              <a:t>RIB 658 = ILS 4384 = SIRIS 00750 = RICIS-02, 00604/0101 = CSIR-GB-I.3 21</a:t>
            </a:r>
          </a:p>
          <a:p>
            <a:r>
              <a:rPr lang="en-GB" dirty="0" smtClean="0">
                <a:solidFill>
                  <a:schemeClr val="accent1">
                    <a:lumMod val="60000"/>
                    <a:lumOff val="40000"/>
                  </a:schemeClr>
                </a:solidFill>
                <a:effectLst>
                  <a:outerShdw blurRad="38100" dist="38100" dir="2700000" algn="tl">
                    <a:srgbClr val="000000">
                      <a:alpha val="43137"/>
                    </a:srgbClr>
                  </a:outerShdw>
                </a:effectLst>
              </a:rPr>
              <a:t>York / </a:t>
            </a:r>
            <a:r>
              <a:rPr lang="en-GB" dirty="0" err="1" smtClean="0">
                <a:solidFill>
                  <a:schemeClr val="accent1">
                    <a:lumMod val="60000"/>
                    <a:lumOff val="40000"/>
                  </a:schemeClr>
                </a:solidFill>
                <a:effectLst>
                  <a:outerShdw blurRad="38100" dist="38100" dir="2700000" algn="tl">
                    <a:srgbClr val="000000">
                      <a:alpha val="43137"/>
                    </a:srgbClr>
                  </a:outerShdw>
                </a:effectLst>
              </a:rPr>
              <a:t>Eboracum</a:t>
            </a:r>
            <a:endParaRPr lang="en-GB" dirty="0" smtClean="0">
              <a:solidFill>
                <a:schemeClr val="accent1">
                  <a:lumMod val="60000"/>
                  <a:lumOff val="40000"/>
                </a:schemeClr>
              </a:solidFill>
              <a:effectLst>
                <a:outerShdw blurRad="38100" dist="38100" dir="2700000" algn="tl">
                  <a:srgbClr val="000000">
                    <a:alpha val="43137"/>
                  </a:srgbClr>
                </a:outerShdw>
              </a:effectLst>
            </a:endParaRPr>
          </a:p>
          <a:p>
            <a:pPr algn="ctr"/>
            <a:r>
              <a:rPr lang="en-GB" dirty="0" smtClean="0">
                <a:solidFill>
                  <a:srgbClr val="C00000"/>
                </a:solidFill>
                <a:effectLst>
                  <a:outerShdw blurRad="38100" dist="38100" dir="2700000" algn="tl">
                    <a:srgbClr val="000000">
                      <a:alpha val="43137"/>
                    </a:srgbClr>
                  </a:outerShdw>
                </a:effectLst>
              </a:rPr>
              <a:t/>
            </a:r>
            <a:br>
              <a:rPr lang="en-GB" dirty="0" smtClean="0">
                <a:solidFill>
                  <a:srgbClr val="C00000"/>
                </a:solidFill>
                <a:effectLst>
                  <a:outerShdw blurRad="38100" dist="38100" dir="2700000" algn="tl">
                    <a:srgbClr val="000000">
                      <a:alpha val="43137"/>
                    </a:srgbClr>
                  </a:outerShdw>
                </a:effectLst>
              </a:rPr>
            </a:br>
            <a:r>
              <a:rPr lang="en-GB" dirty="0" err="1" smtClean="0">
                <a:solidFill>
                  <a:srgbClr val="C00000"/>
                </a:solidFill>
                <a:effectLst>
                  <a:outerShdw blurRad="38100" dist="38100" dir="2700000" algn="tl">
                    <a:srgbClr val="000000">
                      <a:alpha val="43137"/>
                    </a:srgbClr>
                  </a:outerShdw>
                </a:effectLst>
              </a:rPr>
              <a:t>Deo</a:t>
            </a:r>
            <a:r>
              <a:rPr lang="en-GB" dirty="0" smtClean="0">
                <a:solidFill>
                  <a:srgbClr val="C00000"/>
                </a:solidFill>
                <a:effectLst>
                  <a:outerShdw blurRad="38100" dist="38100" dir="2700000" algn="tl">
                    <a:srgbClr val="000000">
                      <a:alpha val="43137"/>
                    </a:srgbClr>
                  </a:outerShdw>
                </a:effectLst>
              </a:rPr>
              <a:t> </a:t>
            </a:r>
            <a:r>
              <a:rPr lang="en-GB" dirty="0" err="1" smtClean="0">
                <a:solidFill>
                  <a:srgbClr val="C00000"/>
                </a:solidFill>
                <a:effectLst>
                  <a:outerShdw blurRad="38100" dist="38100" dir="2700000" algn="tl">
                    <a:srgbClr val="000000">
                      <a:alpha val="43137"/>
                    </a:srgbClr>
                  </a:outerShdw>
                </a:effectLst>
              </a:rPr>
              <a:t>Sancto</a:t>
            </a:r>
            <a:r>
              <a:rPr lang="en-GB" dirty="0" smtClean="0">
                <a:solidFill>
                  <a:srgbClr val="C00000"/>
                </a:solidFill>
                <a:effectLst>
                  <a:outerShdw blurRad="38100" dist="38100" dir="2700000" algn="tl">
                    <a:srgbClr val="000000">
                      <a:alpha val="43137"/>
                    </a:srgbClr>
                  </a:outerShdw>
                </a:effectLst>
              </a:rPr>
              <a:t> / </a:t>
            </a:r>
            <a:r>
              <a:rPr lang="en-GB" dirty="0" err="1" smtClean="0">
                <a:solidFill>
                  <a:srgbClr val="C00000"/>
                </a:solidFill>
                <a:effectLst>
                  <a:outerShdw blurRad="38100" dist="38100" dir="2700000" algn="tl">
                    <a:srgbClr val="000000">
                      <a:alpha val="43137"/>
                    </a:srgbClr>
                  </a:outerShdw>
                </a:effectLst>
              </a:rPr>
              <a:t>Serapi</a:t>
            </a:r>
            <a:r>
              <a:rPr lang="en-GB" dirty="0" smtClean="0">
                <a:solidFill>
                  <a:srgbClr val="C00000"/>
                </a:solidFill>
                <a:effectLst>
                  <a:outerShdw blurRad="38100" dist="38100" dir="2700000" algn="tl">
                    <a:srgbClr val="000000">
                      <a:alpha val="43137"/>
                    </a:srgbClr>
                  </a:outerShdw>
                </a:effectLst>
              </a:rPr>
              <a:t> / </a:t>
            </a:r>
            <a:r>
              <a:rPr lang="en-GB" dirty="0" err="1" smtClean="0">
                <a:solidFill>
                  <a:srgbClr val="C00000"/>
                </a:solidFill>
                <a:effectLst>
                  <a:outerShdw blurRad="38100" dist="38100" dir="2700000" algn="tl">
                    <a:srgbClr val="000000">
                      <a:alpha val="43137"/>
                    </a:srgbClr>
                  </a:outerShdw>
                </a:effectLst>
              </a:rPr>
              <a:t>templum</a:t>
            </a:r>
            <a:r>
              <a:rPr lang="en-GB" dirty="0" smtClean="0">
                <a:solidFill>
                  <a:srgbClr val="C00000"/>
                </a:solidFill>
                <a:effectLst>
                  <a:outerShdw blurRad="38100" dist="38100" dir="2700000" algn="tl">
                    <a:srgbClr val="000000">
                      <a:alpha val="43137"/>
                    </a:srgbClr>
                  </a:outerShdw>
                </a:effectLst>
              </a:rPr>
              <a:t> a so/lo </a:t>
            </a:r>
            <a:r>
              <a:rPr lang="en-GB" dirty="0" err="1" smtClean="0">
                <a:solidFill>
                  <a:srgbClr val="C00000"/>
                </a:solidFill>
                <a:effectLst>
                  <a:outerShdw blurRad="38100" dist="38100" dir="2700000" algn="tl">
                    <a:srgbClr val="000000">
                      <a:alpha val="43137"/>
                    </a:srgbClr>
                  </a:outerShdw>
                </a:effectLst>
              </a:rPr>
              <a:t>fecit</a:t>
            </a:r>
            <a:r>
              <a:rPr lang="en-GB" dirty="0" smtClean="0">
                <a:solidFill>
                  <a:srgbClr val="C00000"/>
                </a:solidFill>
                <a:effectLst>
                  <a:outerShdw blurRad="38100" dist="38100" dir="2700000" algn="tl">
                    <a:srgbClr val="000000">
                      <a:alpha val="43137"/>
                    </a:srgbClr>
                  </a:outerShdw>
                </a:effectLst>
              </a:rPr>
              <a:t> / </a:t>
            </a:r>
            <a:r>
              <a:rPr lang="en-GB" dirty="0" err="1" smtClean="0">
                <a:solidFill>
                  <a:srgbClr val="C00000"/>
                </a:solidFill>
                <a:effectLst>
                  <a:outerShdw blurRad="38100" dist="38100" dir="2700000" algn="tl">
                    <a:srgbClr val="000000">
                      <a:alpha val="43137"/>
                    </a:srgbClr>
                  </a:outerShdw>
                </a:effectLst>
              </a:rPr>
              <a:t>Cl</a:t>
            </a:r>
            <a:r>
              <a:rPr lang="en-GB" dirty="0" smtClean="0">
                <a:solidFill>
                  <a:srgbClr val="C00000"/>
                </a:solidFill>
                <a:effectLst>
                  <a:outerShdw blurRad="38100" dist="38100" dir="2700000" algn="tl">
                    <a:srgbClr val="000000">
                      <a:alpha val="43137"/>
                    </a:srgbClr>
                  </a:outerShdw>
                </a:effectLst>
              </a:rPr>
              <a:t>(</a:t>
            </a:r>
            <a:r>
              <a:rPr lang="en-GB" dirty="0" err="1" smtClean="0">
                <a:solidFill>
                  <a:srgbClr val="C00000"/>
                </a:solidFill>
                <a:effectLst>
                  <a:outerShdw blurRad="38100" dist="38100" dir="2700000" algn="tl">
                    <a:srgbClr val="000000">
                      <a:alpha val="43137"/>
                    </a:srgbClr>
                  </a:outerShdw>
                </a:effectLst>
              </a:rPr>
              <a:t>audius</a:t>
            </a:r>
            <a:r>
              <a:rPr lang="en-GB" dirty="0" smtClean="0">
                <a:solidFill>
                  <a:srgbClr val="C00000"/>
                </a:solidFill>
                <a:effectLst>
                  <a:outerShdw blurRad="38100" dist="38100" dir="2700000" algn="tl">
                    <a:srgbClr val="000000">
                      <a:alpha val="43137"/>
                    </a:srgbClr>
                  </a:outerShdw>
                </a:effectLst>
              </a:rPr>
              <a:t>) </a:t>
            </a:r>
            <a:r>
              <a:rPr lang="en-GB" dirty="0" err="1" smtClean="0">
                <a:solidFill>
                  <a:srgbClr val="C00000"/>
                </a:solidFill>
                <a:effectLst>
                  <a:outerShdw blurRad="38100" dist="38100" dir="2700000" algn="tl">
                    <a:srgbClr val="000000">
                      <a:alpha val="43137"/>
                    </a:srgbClr>
                  </a:outerShdw>
                </a:effectLst>
              </a:rPr>
              <a:t>Hierony</a:t>
            </a:r>
            <a:r>
              <a:rPr lang="en-GB" dirty="0" smtClean="0">
                <a:solidFill>
                  <a:srgbClr val="C00000"/>
                </a:solidFill>
                <a:effectLst>
                  <a:outerShdw blurRad="38100" dist="38100" dir="2700000" algn="tl">
                    <a:srgbClr val="000000">
                      <a:alpha val="43137"/>
                    </a:srgbClr>
                  </a:outerShdw>
                </a:effectLst>
              </a:rPr>
              <a:t>/</a:t>
            </a:r>
            <a:r>
              <a:rPr lang="en-GB" dirty="0" err="1" smtClean="0">
                <a:solidFill>
                  <a:srgbClr val="C00000"/>
                </a:solidFill>
                <a:effectLst>
                  <a:outerShdw blurRad="38100" dist="38100" dir="2700000" algn="tl">
                    <a:srgbClr val="000000">
                      <a:alpha val="43137"/>
                    </a:srgbClr>
                  </a:outerShdw>
                </a:effectLst>
              </a:rPr>
              <a:t>mianus</a:t>
            </a:r>
            <a:r>
              <a:rPr lang="en-GB" dirty="0" smtClean="0">
                <a:solidFill>
                  <a:srgbClr val="C00000"/>
                </a:solidFill>
                <a:effectLst>
                  <a:outerShdw blurRad="38100" dist="38100" dir="2700000" algn="tl">
                    <a:srgbClr val="000000">
                      <a:alpha val="43137"/>
                    </a:srgbClr>
                  </a:outerShdw>
                </a:effectLst>
              </a:rPr>
              <a:t> leg(</a:t>
            </a:r>
            <a:r>
              <a:rPr lang="en-GB" dirty="0" err="1" smtClean="0">
                <a:solidFill>
                  <a:srgbClr val="C00000"/>
                </a:solidFill>
                <a:effectLst>
                  <a:outerShdw blurRad="38100" dist="38100" dir="2700000" algn="tl">
                    <a:srgbClr val="000000">
                      <a:alpha val="43137"/>
                    </a:srgbClr>
                  </a:outerShdw>
                </a:effectLst>
              </a:rPr>
              <a:t>atus</a:t>
            </a:r>
            <a:r>
              <a:rPr lang="en-GB" dirty="0" smtClean="0">
                <a:solidFill>
                  <a:srgbClr val="C00000"/>
                </a:solidFill>
                <a:effectLst>
                  <a:outerShdw blurRad="38100" dist="38100" dir="2700000" algn="tl">
                    <a:srgbClr val="000000">
                      <a:alpha val="43137"/>
                    </a:srgbClr>
                  </a:outerShdw>
                </a:effectLst>
              </a:rPr>
              <a:t>) / leg(</a:t>
            </a:r>
            <a:r>
              <a:rPr lang="en-GB" dirty="0" err="1" smtClean="0">
                <a:solidFill>
                  <a:srgbClr val="C00000"/>
                </a:solidFill>
                <a:effectLst>
                  <a:outerShdw blurRad="38100" dist="38100" dir="2700000" algn="tl">
                    <a:srgbClr val="000000">
                      <a:alpha val="43137"/>
                    </a:srgbClr>
                  </a:outerShdw>
                </a:effectLst>
              </a:rPr>
              <a:t>ionis</a:t>
            </a:r>
            <a:r>
              <a:rPr lang="en-GB" dirty="0" smtClean="0">
                <a:solidFill>
                  <a:srgbClr val="C00000"/>
                </a:solidFill>
                <a:effectLst>
                  <a:outerShdw blurRad="38100" dist="38100" dir="2700000" algn="tl">
                    <a:srgbClr val="000000">
                      <a:alpha val="43137"/>
                    </a:srgbClr>
                  </a:outerShdw>
                </a:effectLst>
              </a:rPr>
              <a:t>) VI Vic(</a:t>
            </a:r>
            <a:r>
              <a:rPr lang="en-GB" dirty="0" err="1" smtClean="0">
                <a:solidFill>
                  <a:srgbClr val="C00000"/>
                </a:solidFill>
                <a:effectLst>
                  <a:outerShdw blurRad="38100" dist="38100" dir="2700000" algn="tl">
                    <a:srgbClr val="000000">
                      <a:alpha val="43137"/>
                    </a:srgbClr>
                  </a:outerShdw>
                </a:effectLst>
              </a:rPr>
              <a:t>tricis</a:t>
            </a:r>
            <a:r>
              <a:rPr lang="en-GB" dirty="0" smtClean="0">
                <a:solidFill>
                  <a:srgbClr val="C00000"/>
                </a:solidFill>
                <a:effectLst>
                  <a:outerShdw blurRad="38100" dist="38100" dir="2700000" algn="tl">
                    <a:srgbClr val="000000">
                      <a:alpha val="43137"/>
                    </a:srgbClr>
                  </a:outerShdw>
                </a:effectLst>
              </a:rPr>
              <a:t>)</a:t>
            </a:r>
            <a:endParaRPr lang="en-GB" dirty="0">
              <a:solidFill>
                <a:srgbClr val="C00000"/>
              </a:solidFill>
              <a:effectLst>
                <a:outerShdw blurRad="38100" dist="38100" dir="2700000" algn="tl">
                  <a:srgbClr val="000000">
                    <a:alpha val="43137"/>
                  </a:srgbClr>
                </a:outerShdw>
              </a:effectLst>
            </a:endParaRPr>
          </a:p>
        </p:txBody>
      </p:sp>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0" presetClass="entr" presetSubtype="0" fill="hold" nodeType="afterEffect">
                                  <p:stCondLst>
                                    <p:cond delay="0"/>
                                  </p:stCondLst>
                                  <p:childTnLst>
                                    <p:set>
                                      <p:cBhvr>
                                        <p:cTn id="6" dur="1" fill="hold">
                                          <p:stCondLst>
                                            <p:cond delay="0"/>
                                          </p:stCondLst>
                                        </p:cTn>
                                        <p:tgtEl>
                                          <p:spTgt spid="188418"/>
                                        </p:tgtEl>
                                        <p:attrNameLst>
                                          <p:attrName>style.visibility</p:attrName>
                                        </p:attrNameLst>
                                      </p:cBhvr>
                                      <p:to>
                                        <p:strVal val="visible"/>
                                      </p:to>
                                    </p:set>
                                    <p:animEffect transition="in" filter="wedge">
                                      <p:cBhvr>
                                        <p:cTn id="7" dur="2000"/>
                                        <p:tgtEl>
                                          <p:spTgt spid="188418"/>
                                        </p:tgtEl>
                                      </p:cBhvr>
                                    </p:animEffect>
                                  </p:childTnLst>
                                </p:cTn>
                              </p:par>
                              <p:par>
                                <p:cTn id="8" presetID="20" presetClass="entr" presetSubtype="0" fill="hold" grpId="0" nodeType="withEffect">
                                  <p:stCondLst>
                                    <p:cond delay="0"/>
                                  </p:stCondLst>
                                  <p:childTnLst>
                                    <p:set>
                                      <p:cBhvr>
                                        <p:cTn id="9" dur="1" fill="hold">
                                          <p:stCondLst>
                                            <p:cond delay="0"/>
                                          </p:stCondLst>
                                        </p:cTn>
                                        <p:tgtEl>
                                          <p:spTgt spid="12"/>
                                        </p:tgtEl>
                                        <p:attrNameLst>
                                          <p:attrName>style.visibility</p:attrName>
                                        </p:attrNameLst>
                                      </p:cBhvr>
                                      <p:to>
                                        <p:strVal val="visible"/>
                                      </p:to>
                                    </p:set>
                                    <p:animEffect transition="in" filter="wedge">
                                      <p:cBhvr>
                                        <p:cTn id="10" dur="20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2"/>
          <p:cNvSpPr>
            <a:spLocks noGrp="1"/>
          </p:cNvSpPr>
          <p:nvPr>
            <p:ph type="title"/>
          </p:nvPr>
        </p:nvSpPr>
        <p:spPr>
          <a:xfrm>
            <a:off x="304800" y="457200"/>
            <a:ext cx="8686800" cy="838200"/>
          </a:xfrm>
        </p:spPr>
        <p:txBody>
          <a:bodyPr/>
          <a:lstStyle/>
          <a:p>
            <a:r>
              <a:rPr lang="en-GB" dirty="0" err="1" smtClean="0"/>
              <a:t>Britanno</a:t>
            </a:r>
            <a:r>
              <a:rPr lang="en-GB" dirty="0" smtClean="0"/>
              <a:t>-Roman religion</a:t>
            </a:r>
            <a:endParaRPr lang="en-GB" dirty="0"/>
          </a:p>
        </p:txBody>
      </p:sp>
      <p:sp>
        <p:nvSpPr>
          <p:cNvPr id="5" name="Content Placeholder 1"/>
          <p:cNvSpPr>
            <a:spLocks noGrp="1"/>
          </p:cNvSpPr>
          <p:nvPr>
            <p:ph idx="1"/>
          </p:nvPr>
        </p:nvSpPr>
        <p:spPr>
          <a:xfrm>
            <a:off x="35496" y="1484784"/>
            <a:ext cx="5472608" cy="576064"/>
          </a:xfrm>
        </p:spPr>
        <p:txBody>
          <a:bodyPr>
            <a:normAutofit fontScale="77500" lnSpcReduction="20000"/>
          </a:bodyPr>
          <a:lstStyle/>
          <a:p>
            <a:r>
              <a:rPr lang="en-GB" dirty="0" smtClean="0"/>
              <a:t>Did the Romans impose their gods ?</a:t>
            </a:r>
          </a:p>
        </p:txBody>
      </p:sp>
      <p:sp>
        <p:nvSpPr>
          <p:cNvPr id="7" name="Textfeld 6"/>
          <p:cNvSpPr txBox="1"/>
          <p:nvPr/>
        </p:nvSpPr>
        <p:spPr>
          <a:xfrm>
            <a:off x="720080" y="2171179"/>
            <a:ext cx="4572000" cy="2769989"/>
          </a:xfrm>
          <a:prstGeom prst="rect">
            <a:avLst/>
          </a:prstGeom>
          <a:noFill/>
        </p:spPr>
        <p:txBody>
          <a:bodyPr wrap="square" rtlCol="0">
            <a:spAutoFit/>
          </a:bodyPr>
          <a:lstStyle/>
          <a:p>
            <a:pPr algn="ctr"/>
            <a:r>
              <a:rPr lang="en-GB" sz="1600" dirty="0" smtClean="0">
                <a:solidFill>
                  <a:schemeClr val="accent1">
                    <a:lumMod val="60000"/>
                    <a:lumOff val="40000"/>
                  </a:schemeClr>
                </a:solidFill>
                <a:effectLst>
                  <a:outerShdw blurRad="38100" dist="38100" dir="2700000" algn="tl">
                    <a:srgbClr val="000000">
                      <a:alpha val="43137"/>
                    </a:srgbClr>
                  </a:outerShdw>
                </a:effectLst>
              </a:rPr>
              <a:t>RIB, 235 = ILS 5458 (Dorchester / </a:t>
            </a:r>
            <a:r>
              <a:rPr lang="en-GB" sz="1600" dirty="0" err="1" smtClean="0">
                <a:solidFill>
                  <a:schemeClr val="accent1">
                    <a:lumMod val="60000"/>
                    <a:lumOff val="40000"/>
                  </a:schemeClr>
                </a:solidFill>
                <a:effectLst>
                  <a:outerShdw blurRad="38100" dist="38100" dir="2700000" algn="tl">
                    <a:srgbClr val="000000">
                      <a:alpha val="43137"/>
                    </a:srgbClr>
                  </a:outerShdw>
                </a:effectLst>
              </a:rPr>
              <a:t>Durnovaria</a:t>
            </a:r>
            <a:r>
              <a:rPr lang="en-GB" sz="1600" dirty="0" smtClean="0">
                <a:solidFill>
                  <a:schemeClr val="accent1">
                    <a:lumMod val="60000"/>
                    <a:lumOff val="40000"/>
                  </a:schemeClr>
                </a:solidFill>
                <a:effectLst>
                  <a:outerShdw blurRad="38100" dist="38100" dir="2700000" algn="tl">
                    <a:srgbClr val="000000">
                      <a:alpha val="43137"/>
                    </a:srgbClr>
                  </a:outerShdw>
                </a:effectLst>
              </a:rPr>
              <a:t>)</a:t>
            </a:r>
            <a:br>
              <a:rPr lang="en-GB" sz="1600" dirty="0" smtClean="0">
                <a:solidFill>
                  <a:schemeClr val="accent1">
                    <a:lumMod val="60000"/>
                    <a:lumOff val="40000"/>
                  </a:schemeClr>
                </a:solidFill>
                <a:effectLst>
                  <a:outerShdw blurRad="38100" dist="38100" dir="2700000" algn="tl">
                    <a:srgbClr val="000000">
                      <a:alpha val="43137"/>
                    </a:srgbClr>
                  </a:outerShdw>
                </a:effectLst>
              </a:rPr>
            </a:br>
            <a:endParaRPr lang="en-GB" sz="1600" dirty="0" smtClean="0">
              <a:solidFill>
                <a:schemeClr val="accent1">
                  <a:lumMod val="60000"/>
                  <a:lumOff val="40000"/>
                </a:schemeClr>
              </a:solidFill>
              <a:effectLst>
                <a:outerShdw blurRad="38100" dist="38100" dir="2700000" algn="tl">
                  <a:srgbClr val="000000">
                    <a:alpha val="43137"/>
                  </a:srgbClr>
                </a:outerShdw>
              </a:effectLst>
            </a:endParaRPr>
          </a:p>
          <a:p>
            <a:pPr algn="ctr"/>
            <a:r>
              <a:rPr lang="en-GB" sz="1600" dirty="0" smtClean="0">
                <a:solidFill>
                  <a:schemeClr val="accent1">
                    <a:lumMod val="60000"/>
                    <a:lumOff val="40000"/>
                  </a:schemeClr>
                </a:solidFill>
                <a:effectLst>
                  <a:outerShdw blurRad="38100" dist="38100" dir="2700000" algn="tl">
                    <a:srgbClr val="000000">
                      <a:alpha val="43137"/>
                    </a:srgbClr>
                  </a:outerShdw>
                </a:effectLst>
              </a:rPr>
              <a:t/>
            </a:r>
            <a:br>
              <a:rPr lang="en-GB" sz="1600" dirty="0" smtClean="0">
                <a:solidFill>
                  <a:schemeClr val="accent1">
                    <a:lumMod val="60000"/>
                    <a:lumOff val="40000"/>
                  </a:schemeClr>
                </a:solidFill>
                <a:effectLst>
                  <a:outerShdw blurRad="38100" dist="38100" dir="2700000" algn="tl">
                    <a:srgbClr val="000000">
                      <a:alpha val="43137"/>
                    </a:srgbClr>
                  </a:outerShdw>
                </a:effectLst>
              </a:rPr>
            </a:br>
            <a:r>
              <a:rPr lang="en-GB" dirty="0" smtClean="0">
                <a:solidFill>
                  <a:schemeClr val="accent1">
                    <a:lumMod val="60000"/>
                    <a:lumOff val="40000"/>
                  </a:schemeClr>
                </a:solidFill>
                <a:effectLst>
                  <a:outerShdw blurRad="38100" dist="38100" dir="2700000" algn="tl">
                    <a:srgbClr val="000000">
                      <a:alpha val="43137"/>
                    </a:srgbClr>
                  </a:outerShdw>
                </a:effectLst>
              </a:rPr>
              <a:t>I(</a:t>
            </a:r>
            <a:r>
              <a:rPr lang="en-GB" dirty="0" err="1" smtClean="0">
                <a:solidFill>
                  <a:schemeClr val="accent1">
                    <a:lumMod val="60000"/>
                    <a:lumOff val="40000"/>
                  </a:schemeClr>
                </a:solidFill>
                <a:effectLst>
                  <a:outerShdw blurRad="38100" dist="38100" dir="2700000" algn="tl">
                    <a:srgbClr val="000000">
                      <a:alpha val="43137"/>
                    </a:srgbClr>
                  </a:outerShdw>
                </a:effectLst>
              </a:rPr>
              <a:t>ovi</a:t>
            </a:r>
            <a:r>
              <a:rPr lang="en-GB" dirty="0" smtClean="0">
                <a:solidFill>
                  <a:schemeClr val="accent1">
                    <a:lumMod val="60000"/>
                    <a:lumOff val="40000"/>
                  </a:schemeClr>
                </a:solidFill>
                <a:effectLst>
                  <a:outerShdw blurRad="38100" dist="38100" dir="2700000" algn="tl">
                    <a:srgbClr val="000000">
                      <a:alpha val="43137"/>
                    </a:srgbClr>
                  </a:outerShdw>
                </a:effectLst>
              </a:rPr>
              <a:t>) O(</a:t>
            </a:r>
            <a:r>
              <a:rPr lang="en-GB" dirty="0" err="1" smtClean="0">
                <a:solidFill>
                  <a:schemeClr val="accent1">
                    <a:lumMod val="60000"/>
                    <a:lumOff val="40000"/>
                  </a:schemeClr>
                </a:solidFill>
                <a:effectLst>
                  <a:outerShdw blurRad="38100" dist="38100" dir="2700000" algn="tl">
                    <a:srgbClr val="000000">
                      <a:alpha val="43137"/>
                    </a:srgbClr>
                  </a:outerShdw>
                </a:effectLst>
              </a:rPr>
              <a:t>ptimo</a:t>
            </a:r>
            <a:r>
              <a:rPr lang="en-GB" dirty="0" smtClean="0">
                <a:solidFill>
                  <a:schemeClr val="accent1">
                    <a:lumMod val="60000"/>
                    <a:lumOff val="40000"/>
                  </a:schemeClr>
                </a:solidFill>
                <a:effectLst>
                  <a:outerShdw blurRad="38100" dist="38100" dir="2700000" algn="tl">
                    <a:srgbClr val="000000">
                      <a:alpha val="43137"/>
                    </a:srgbClr>
                  </a:outerShdw>
                </a:effectLst>
              </a:rPr>
              <a:t>) M(</a:t>
            </a:r>
            <a:r>
              <a:rPr lang="en-GB" dirty="0" err="1" smtClean="0">
                <a:solidFill>
                  <a:schemeClr val="accent1">
                    <a:lumMod val="60000"/>
                    <a:lumOff val="40000"/>
                  </a:schemeClr>
                </a:solidFill>
                <a:effectLst>
                  <a:outerShdw blurRad="38100" dist="38100" dir="2700000" algn="tl">
                    <a:srgbClr val="000000">
                      <a:alpha val="43137"/>
                    </a:srgbClr>
                  </a:outerShdw>
                </a:effectLst>
              </a:rPr>
              <a:t>aximo</a:t>
            </a:r>
            <a:r>
              <a:rPr lang="en-GB" dirty="0" smtClean="0">
                <a:solidFill>
                  <a:schemeClr val="accent1">
                    <a:lumMod val="60000"/>
                    <a:lumOff val="40000"/>
                  </a:schemeClr>
                </a:solidFill>
                <a:effectLst>
                  <a:outerShdw blurRad="38100" dist="38100" dir="2700000" algn="tl">
                    <a:srgbClr val="000000">
                      <a:alpha val="43137"/>
                    </a:srgbClr>
                  </a:outerShdw>
                </a:effectLst>
              </a:rPr>
              <a:t>) / </a:t>
            </a:r>
            <a:br>
              <a:rPr lang="en-GB" dirty="0" smtClean="0">
                <a:solidFill>
                  <a:schemeClr val="accent1">
                    <a:lumMod val="60000"/>
                    <a:lumOff val="40000"/>
                  </a:schemeClr>
                </a:solidFill>
                <a:effectLst>
                  <a:outerShdw blurRad="38100" dist="38100" dir="2700000" algn="tl">
                    <a:srgbClr val="000000">
                      <a:alpha val="43137"/>
                    </a:srgbClr>
                  </a:outerShdw>
                </a:effectLst>
              </a:rPr>
            </a:br>
            <a:r>
              <a:rPr lang="en-GB" dirty="0" smtClean="0">
                <a:solidFill>
                  <a:schemeClr val="accent1">
                    <a:lumMod val="60000"/>
                    <a:lumOff val="40000"/>
                  </a:schemeClr>
                </a:solidFill>
                <a:effectLst>
                  <a:outerShdw blurRad="38100" dist="38100" dir="2700000" algn="tl">
                    <a:srgbClr val="000000">
                      <a:alpha val="43137"/>
                    </a:srgbClr>
                  </a:outerShdw>
                </a:effectLst>
              </a:rPr>
              <a:t>et N(u)</a:t>
            </a:r>
            <a:r>
              <a:rPr lang="en-GB" dirty="0" err="1" smtClean="0">
                <a:solidFill>
                  <a:schemeClr val="accent1">
                    <a:lumMod val="60000"/>
                    <a:lumOff val="40000"/>
                  </a:schemeClr>
                </a:solidFill>
                <a:effectLst>
                  <a:outerShdw blurRad="38100" dist="38100" dir="2700000" algn="tl">
                    <a:srgbClr val="000000">
                      <a:alpha val="43137"/>
                    </a:srgbClr>
                  </a:outerShdw>
                </a:effectLst>
              </a:rPr>
              <a:t>minib</a:t>
            </a:r>
            <a:r>
              <a:rPr lang="en-GB" dirty="0" smtClean="0">
                <a:solidFill>
                  <a:schemeClr val="accent1">
                    <a:lumMod val="60000"/>
                    <a:lumOff val="40000"/>
                  </a:schemeClr>
                </a:solidFill>
                <a:effectLst>
                  <a:outerShdw blurRad="38100" dist="38100" dir="2700000" algn="tl">
                    <a:srgbClr val="000000">
                      <a:alpha val="43137"/>
                    </a:srgbClr>
                  </a:outerShdw>
                </a:effectLst>
              </a:rPr>
              <a:t>(us) Aug(</a:t>
            </a:r>
            <a:r>
              <a:rPr lang="en-GB" dirty="0" err="1" smtClean="0">
                <a:solidFill>
                  <a:schemeClr val="accent1">
                    <a:lumMod val="60000"/>
                    <a:lumOff val="40000"/>
                  </a:schemeClr>
                </a:solidFill>
                <a:effectLst>
                  <a:outerShdw blurRad="38100" dist="38100" dir="2700000" algn="tl">
                    <a:srgbClr val="000000">
                      <a:alpha val="43137"/>
                    </a:srgbClr>
                  </a:outerShdw>
                </a:effectLst>
              </a:rPr>
              <a:t>ustorum</a:t>
            </a:r>
            <a:r>
              <a:rPr lang="en-GB" dirty="0" smtClean="0">
                <a:solidFill>
                  <a:schemeClr val="accent1">
                    <a:lumMod val="60000"/>
                    <a:lumOff val="40000"/>
                  </a:schemeClr>
                </a:solidFill>
                <a:effectLst>
                  <a:outerShdw blurRad="38100" dist="38100" dir="2700000" algn="tl">
                    <a:srgbClr val="000000">
                      <a:alpha val="43137"/>
                    </a:srgbClr>
                  </a:outerShdw>
                </a:effectLst>
              </a:rPr>
              <a:t>) / </a:t>
            </a:r>
            <a:br>
              <a:rPr lang="en-GB" dirty="0" smtClean="0">
                <a:solidFill>
                  <a:schemeClr val="accent1">
                    <a:lumMod val="60000"/>
                    <a:lumOff val="40000"/>
                  </a:schemeClr>
                </a:solidFill>
                <a:effectLst>
                  <a:outerShdw blurRad="38100" dist="38100" dir="2700000" algn="tl">
                    <a:srgbClr val="000000">
                      <a:alpha val="43137"/>
                    </a:srgbClr>
                  </a:outerShdw>
                </a:effectLst>
              </a:rPr>
            </a:br>
            <a:r>
              <a:rPr lang="en-GB" dirty="0" smtClean="0">
                <a:solidFill>
                  <a:schemeClr val="accent1">
                    <a:lumMod val="60000"/>
                    <a:lumOff val="40000"/>
                  </a:schemeClr>
                </a:solidFill>
                <a:effectLst>
                  <a:outerShdw blurRad="38100" dist="38100" dir="2700000" algn="tl">
                    <a:srgbClr val="000000">
                      <a:alpha val="43137"/>
                    </a:srgbClr>
                  </a:outerShdw>
                </a:effectLst>
              </a:rPr>
              <a:t>M(</a:t>
            </a:r>
            <a:r>
              <a:rPr lang="en-GB" dirty="0" err="1" smtClean="0">
                <a:solidFill>
                  <a:schemeClr val="accent1">
                    <a:lumMod val="60000"/>
                    <a:lumOff val="40000"/>
                  </a:schemeClr>
                </a:solidFill>
                <a:effectLst>
                  <a:outerShdw blurRad="38100" dist="38100" dir="2700000" algn="tl">
                    <a:srgbClr val="000000">
                      <a:alpha val="43137"/>
                    </a:srgbClr>
                  </a:outerShdw>
                </a:effectLst>
              </a:rPr>
              <a:t>arcus</a:t>
            </a:r>
            <a:r>
              <a:rPr lang="en-GB" dirty="0" smtClean="0">
                <a:solidFill>
                  <a:schemeClr val="accent1">
                    <a:lumMod val="60000"/>
                    <a:lumOff val="40000"/>
                  </a:schemeClr>
                </a:solidFill>
                <a:effectLst>
                  <a:outerShdw blurRad="38100" dist="38100" dir="2700000" algn="tl">
                    <a:srgbClr val="000000">
                      <a:alpha val="43137"/>
                    </a:srgbClr>
                  </a:outerShdw>
                </a:effectLst>
              </a:rPr>
              <a:t>) </a:t>
            </a:r>
            <a:r>
              <a:rPr lang="en-GB" dirty="0" err="1" smtClean="0">
                <a:solidFill>
                  <a:schemeClr val="accent1">
                    <a:lumMod val="60000"/>
                    <a:lumOff val="40000"/>
                  </a:schemeClr>
                </a:solidFill>
                <a:effectLst>
                  <a:outerShdw blurRad="38100" dist="38100" dir="2700000" algn="tl">
                    <a:srgbClr val="000000">
                      <a:alpha val="43137"/>
                    </a:srgbClr>
                  </a:outerShdw>
                </a:effectLst>
              </a:rPr>
              <a:t>Vari</a:t>
            </a:r>
            <a:r>
              <a:rPr lang="en-GB" dirty="0" smtClean="0">
                <a:solidFill>
                  <a:schemeClr val="accent1">
                    <a:lumMod val="60000"/>
                    <a:lumOff val="40000"/>
                  </a:schemeClr>
                </a:solidFill>
                <a:effectLst>
                  <a:outerShdw blurRad="38100" dist="38100" dir="2700000" algn="tl">
                    <a:srgbClr val="000000">
                      <a:alpha val="43137"/>
                    </a:srgbClr>
                  </a:outerShdw>
                </a:effectLst>
              </a:rPr>
              <a:t>(us) Severus / </a:t>
            </a:r>
            <a:br>
              <a:rPr lang="en-GB" dirty="0" smtClean="0">
                <a:solidFill>
                  <a:schemeClr val="accent1">
                    <a:lumMod val="60000"/>
                    <a:lumOff val="40000"/>
                  </a:schemeClr>
                </a:solidFill>
                <a:effectLst>
                  <a:outerShdw blurRad="38100" dist="38100" dir="2700000" algn="tl">
                    <a:srgbClr val="000000">
                      <a:alpha val="43137"/>
                    </a:srgbClr>
                  </a:outerShdw>
                </a:effectLst>
              </a:rPr>
            </a:br>
            <a:r>
              <a:rPr lang="en-GB" dirty="0" smtClean="0">
                <a:solidFill>
                  <a:schemeClr val="accent1">
                    <a:lumMod val="60000"/>
                    <a:lumOff val="40000"/>
                  </a:schemeClr>
                </a:solidFill>
                <a:effectLst>
                  <a:outerShdw blurRad="38100" dist="38100" dir="2700000" algn="tl">
                    <a:srgbClr val="000000">
                      <a:alpha val="43137"/>
                    </a:srgbClr>
                  </a:outerShdw>
                </a:effectLst>
              </a:rPr>
              <a:t>b(</a:t>
            </a:r>
            <a:r>
              <a:rPr lang="en-GB" dirty="0" err="1" smtClean="0">
                <a:solidFill>
                  <a:schemeClr val="accent1">
                    <a:lumMod val="60000"/>
                    <a:lumOff val="40000"/>
                  </a:schemeClr>
                </a:solidFill>
                <a:effectLst>
                  <a:outerShdw blurRad="38100" dist="38100" dir="2700000" algn="tl">
                    <a:srgbClr val="000000">
                      <a:alpha val="43137"/>
                    </a:srgbClr>
                  </a:outerShdw>
                </a:effectLst>
              </a:rPr>
              <a:t>eneficiarius</a:t>
            </a:r>
            <a:r>
              <a:rPr lang="en-GB" dirty="0" smtClean="0">
                <a:solidFill>
                  <a:schemeClr val="accent1">
                    <a:lumMod val="60000"/>
                    <a:lumOff val="40000"/>
                  </a:schemeClr>
                </a:solidFill>
                <a:effectLst>
                  <a:outerShdw blurRad="38100" dist="38100" dir="2700000" algn="tl">
                    <a:srgbClr val="000000">
                      <a:alpha val="43137"/>
                    </a:srgbClr>
                  </a:outerShdw>
                </a:effectLst>
              </a:rPr>
              <a:t>) co(n)s(</a:t>
            </a:r>
            <a:r>
              <a:rPr lang="en-GB" dirty="0" err="1" smtClean="0">
                <a:solidFill>
                  <a:schemeClr val="accent1">
                    <a:lumMod val="60000"/>
                    <a:lumOff val="40000"/>
                  </a:schemeClr>
                </a:solidFill>
                <a:effectLst>
                  <a:outerShdw blurRad="38100" dist="38100" dir="2700000" algn="tl">
                    <a:srgbClr val="000000">
                      <a:alpha val="43137"/>
                    </a:srgbClr>
                  </a:outerShdw>
                </a:effectLst>
              </a:rPr>
              <a:t>ularis</a:t>
            </a:r>
            <a:r>
              <a:rPr lang="en-GB" dirty="0" smtClean="0">
                <a:solidFill>
                  <a:schemeClr val="accent1">
                    <a:lumMod val="60000"/>
                    <a:lumOff val="40000"/>
                  </a:schemeClr>
                </a:solidFill>
                <a:effectLst>
                  <a:outerShdw blurRad="38100" dist="38100" dir="2700000" algn="tl">
                    <a:srgbClr val="000000">
                      <a:alpha val="43137"/>
                    </a:srgbClr>
                  </a:outerShdw>
                </a:effectLst>
              </a:rPr>
              <a:t>) </a:t>
            </a:r>
            <a:br>
              <a:rPr lang="en-GB" dirty="0" smtClean="0">
                <a:solidFill>
                  <a:schemeClr val="accent1">
                    <a:lumMod val="60000"/>
                    <a:lumOff val="40000"/>
                  </a:schemeClr>
                </a:solidFill>
                <a:effectLst>
                  <a:outerShdw blurRad="38100" dist="38100" dir="2700000" algn="tl">
                    <a:srgbClr val="000000">
                      <a:alpha val="43137"/>
                    </a:srgbClr>
                  </a:outerShdw>
                </a:effectLst>
              </a:rPr>
            </a:br>
            <a:r>
              <a:rPr lang="en-GB" dirty="0" err="1" smtClean="0">
                <a:solidFill>
                  <a:schemeClr val="accent1">
                    <a:lumMod val="60000"/>
                    <a:lumOff val="40000"/>
                  </a:schemeClr>
                </a:solidFill>
                <a:effectLst>
                  <a:outerShdw blurRad="38100" dist="38100" dir="2700000" algn="tl">
                    <a:srgbClr val="000000">
                      <a:alpha val="43137"/>
                    </a:srgbClr>
                  </a:outerShdw>
                </a:effectLst>
              </a:rPr>
              <a:t>aram</a:t>
            </a:r>
            <a:r>
              <a:rPr lang="en-GB" dirty="0" smtClean="0">
                <a:solidFill>
                  <a:schemeClr val="accent1">
                    <a:lumMod val="60000"/>
                    <a:lumOff val="40000"/>
                  </a:schemeClr>
                </a:solidFill>
                <a:effectLst>
                  <a:outerShdw blurRad="38100" dist="38100" dir="2700000" algn="tl">
                    <a:srgbClr val="000000">
                      <a:alpha val="43137"/>
                    </a:srgbClr>
                  </a:outerShdw>
                </a:effectLst>
              </a:rPr>
              <a:t> cum / </a:t>
            </a:r>
            <a:br>
              <a:rPr lang="en-GB" dirty="0" smtClean="0">
                <a:solidFill>
                  <a:schemeClr val="accent1">
                    <a:lumMod val="60000"/>
                    <a:lumOff val="40000"/>
                  </a:schemeClr>
                </a:solidFill>
                <a:effectLst>
                  <a:outerShdw blurRad="38100" dist="38100" dir="2700000" algn="tl">
                    <a:srgbClr val="000000">
                      <a:alpha val="43137"/>
                    </a:srgbClr>
                  </a:outerShdw>
                </a:effectLst>
              </a:rPr>
            </a:br>
            <a:r>
              <a:rPr lang="en-GB" dirty="0" err="1" smtClean="0">
                <a:solidFill>
                  <a:schemeClr val="accent1">
                    <a:lumMod val="60000"/>
                    <a:lumOff val="40000"/>
                  </a:schemeClr>
                </a:solidFill>
                <a:effectLst>
                  <a:outerShdw blurRad="38100" dist="38100" dir="2700000" algn="tl">
                    <a:srgbClr val="000000">
                      <a:alpha val="43137"/>
                    </a:srgbClr>
                  </a:outerShdw>
                </a:effectLst>
              </a:rPr>
              <a:t>cancellis</a:t>
            </a:r>
            <a:r>
              <a:rPr lang="en-GB" dirty="0" smtClean="0">
                <a:solidFill>
                  <a:schemeClr val="accent1">
                    <a:lumMod val="60000"/>
                    <a:lumOff val="40000"/>
                  </a:schemeClr>
                </a:solidFill>
                <a:effectLst>
                  <a:outerShdw blurRad="38100" dist="38100" dir="2700000" algn="tl">
                    <a:srgbClr val="000000">
                      <a:alpha val="43137"/>
                    </a:srgbClr>
                  </a:outerShdw>
                </a:effectLst>
              </a:rPr>
              <a:t> / </a:t>
            </a:r>
            <a:br>
              <a:rPr lang="en-GB" dirty="0" smtClean="0">
                <a:solidFill>
                  <a:schemeClr val="accent1">
                    <a:lumMod val="60000"/>
                    <a:lumOff val="40000"/>
                  </a:schemeClr>
                </a:solidFill>
                <a:effectLst>
                  <a:outerShdw blurRad="38100" dist="38100" dir="2700000" algn="tl">
                    <a:srgbClr val="000000">
                      <a:alpha val="43137"/>
                    </a:srgbClr>
                  </a:outerShdw>
                </a:effectLst>
              </a:rPr>
            </a:br>
            <a:r>
              <a:rPr lang="en-GB" dirty="0" smtClean="0">
                <a:solidFill>
                  <a:schemeClr val="accent1">
                    <a:lumMod val="60000"/>
                    <a:lumOff val="40000"/>
                  </a:schemeClr>
                </a:solidFill>
                <a:effectLst>
                  <a:outerShdw blurRad="38100" dist="38100" dir="2700000" algn="tl">
                    <a:srgbClr val="000000">
                      <a:alpha val="43137"/>
                    </a:srgbClr>
                  </a:outerShdw>
                </a:effectLst>
              </a:rPr>
              <a:t>d(e) s(</a:t>
            </a:r>
            <a:r>
              <a:rPr lang="en-GB" dirty="0" err="1" smtClean="0">
                <a:solidFill>
                  <a:schemeClr val="accent1">
                    <a:lumMod val="60000"/>
                    <a:lumOff val="40000"/>
                  </a:schemeClr>
                </a:solidFill>
                <a:effectLst>
                  <a:outerShdw blurRad="38100" dist="38100" dir="2700000" algn="tl">
                    <a:srgbClr val="000000">
                      <a:alpha val="43137"/>
                    </a:srgbClr>
                  </a:outerShdw>
                </a:effectLst>
              </a:rPr>
              <a:t>uo</a:t>
            </a:r>
            <a:r>
              <a:rPr lang="en-GB" dirty="0" smtClean="0">
                <a:solidFill>
                  <a:schemeClr val="accent1">
                    <a:lumMod val="60000"/>
                    <a:lumOff val="40000"/>
                  </a:schemeClr>
                </a:solidFill>
                <a:effectLst>
                  <a:outerShdw blurRad="38100" dist="38100" dir="2700000" algn="tl">
                    <a:srgbClr val="000000">
                      <a:alpha val="43137"/>
                    </a:srgbClr>
                  </a:outerShdw>
                </a:effectLst>
              </a:rPr>
              <a:t>) p(</a:t>
            </a:r>
            <a:r>
              <a:rPr lang="en-GB" dirty="0" err="1" smtClean="0">
                <a:solidFill>
                  <a:schemeClr val="accent1">
                    <a:lumMod val="60000"/>
                    <a:lumOff val="40000"/>
                  </a:schemeClr>
                </a:solidFill>
                <a:effectLst>
                  <a:outerShdw blurRad="38100" dist="38100" dir="2700000" algn="tl">
                    <a:srgbClr val="000000">
                      <a:alpha val="43137"/>
                    </a:srgbClr>
                  </a:outerShdw>
                </a:effectLst>
              </a:rPr>
              <a:t>osuit</a:t>
            </a:r>
            <a:r>
              <a:rPr lang="en-GB" dirty="0" smtClean="0">
                <a:solidFill>
                  <a:schemeClr val="accent1">
                    <a:lumMod val="60000"/>
                    <a:lumOff val="40000"/>
                  </a:schemeClr>
                </a:solidFill>
                <a:effectLst>
                  <a:outerShdw blurRad="38100" dist="38100" dir="2700000" algn="tl">
                    <a:srgbClr val="000000">
                      <a:alpha val="43137"/>
                    </a:srgbClr>
                  </a:outerShdw>
                </a:effectLst>
              </a:rPr>
              <a:t>).</a:t>
            </a:r>
            <a:endParaRPr lang="en-GB" sz="2000" dirty="0">
              <a:solidFill>
                <a:schemeClr val="accent1">
                  <a:lumMod val="60000"/>
                  <a:lumOff val="40000"/>
                </a:schemeClr>
              </a:solidFill>
              <a:effectLst>
                <a:outerShdw blurRad="38100" dist="38100" dir="2700000" algn="tl">
                  <a:srgbClr val="000000">
                    <a:alpha val="43137"/>
                  </a:srgbClr>
                </a:outerShdw>
              </a:effectLst>
            </a:endParaRPr>
          </a:p>
        </p:txBody>
      </p:sp>
      <p:pic>
        <p:nvPicPr>
          <p:cNvPr id="251906" name="Picture 2" descr="http://db.edcs.eu/epigr/bilder/$CBI_00012.jpg"/>
          <p:cNvPicPr>
            <a:picLocks noChangeAspect="1" noChangeArrowheads="1"/>
          </p:cNvPicPr>
          <p:nvPr/>
        </p:nvPicPr>
        <p:blipFill>
          <a:blip r:embed="rId2" cstate="print"/>
          <a:srcRect/>
          <a:stretch>
            <a:fillRect/>
          </a:stretch>
        </p:blipFill>
        <p:spPr bwMode="auto">
          <a:xfrm>
            <a:off x="5308414" y="1196752"/>
            <a:ext cx="3800090" cy="5400600"/>
          </a:xfrm>
          <a:prstGeom prst="rect">
            <a:avLst/>
          </a:prstGeom>
          <a:noFill/>
        </p:spPr>
      </p:pic>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0" presetClass="entr" presetSubtype="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edge">
                                      <p:cBhvr>
                                        <p:cTn id="7" dur="2000"/>
                                        <p:tgtEl>
                                          <p:spTgt spid="7"/>
                                        </p:tgtEl>
                                      </p:cBhvr>
                                    </p:animEffect>
                                  </p:childTnLst>
                                </p:cTn>
                              </p:par>
                            </p:childTnLst>
                          </p:cTn>
                        </p:par>
                        <p:par>
                          <p:cTn id="8" fill="hold">
                            <p:stCondLst>
                              <p:cond delay="2000"/>
                            </p:stCondLst>
                            <p:childTnLst>
                              <p:par>
                                <p:cTn id="9" presetID="20" presetClass="entr" presetSubtype="0" fill="hold" nodeType="afterEffect">
                                  <p:stCondLst>
                                    <p:cond delay="0"/>
                                  </p:stCondLst>
                                  <p:childTnLst>
                                    <p:set>
                                      <p:cBhvr>
                                        <p:cTn id="10" dur="1" fill="hold">
                                          <p:stCondLst>
                                            <p:cond delay="0"/>
                                          </p:stCondLst>
                                        </p:cTn>
                                        <p:tgtEl>
                                          <p:spTgt spid="251906"/>
                                        </p:tgtEl>
                                        <p:attrNameLst>
                                          <p:attrName>style.visibility</p:attrName>
                                        </p:attrNameLst>
                                      </p:cBhvr>
                                      <p:to>
                                        <p:strVal val="visible"/>
                                      </p:to>
                                    </p:set>
                                    <p:animEffect transition="in" filter="wedge">
                                      <p:cBhvr>
                                        <p:cTn id="11" dur="2000"/>
                                        <p:tgtEl>
                                          <p:spTgt spid="25190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descr="http://db.edcs.eu/epigr/bilder/$CBI_00012.jpg"/>
          <p:cNvPicPr>
            <a:picLocks noChangeAspect="1" noChangeArrowheads="1"/>
          </p:cNvPicPr>
          <p:nvPr/>
        </p:nvPicPr>
        <p:blipFill>
          <a:blip r:embed="rId2" cstate="print"/>
          <a:srcRect/>
          <a:stretch>
            <a:fillRect/>
          </a:stretch>
        </p:blipFill>
        <p:spPr bwMode="auto">
          <a:xfrm>
            <a:off x="5308414" y="1196752"/>
            <a:ext cx="3800090" cy="5400600"/>
          </a:xfrm>
          <a:prstGeom prst="rect">
            <a:avLst/>
          </a:prstGeom>
          <a:noFill/>
        </p:spPr>
      </p:pic>
      <p:sp>
        <p:nvSpPr>
          <p:cNvPr id="4" name="Title 2"/>
          <p:cNvSpPr>
            <a:spLocks noGrp="1"/>
          </p:cNvSpPr>
          <p:nvPr>
            <p:ph type="title"/>
          </p:nvPr>
        </p:nvSpPr>
        <p:spPr>
          <a:xfrm>
            <a:off x="304800" y="457200"/>
            <a:ext cx="8686800" cy="838200"/>
          </a:xfrm>
        </p:spPr>
        <p:txBody>
          <a:bodyPr/>
          <a:lstStyle/>
          <a:p>
            <a:r>
              <a:rPr lang="en-GB" dirty="0" err="1" smtClean="0"/>
              <a:t>Britanno</a:t>
            </a:r>
            <a:r>
              <a:rPr lang="en-GB" dirty="0" smtClean="0"/>
              <a:t>-Roman religion</a:t>
            </a:r>
            <a:endParaRPr lang="en-GB" dirty="0"/>
          </a:p>
        </p:txBody>
      </p:sp>
      <p:sp>
        <p:nvSpPr>
          <p:cNvPr id="6" name="Content Placeholder 1"/>
          <p:cNvSpPr>
            <a:spLocks noGrp="1"/>
          </p:cNvSpPr>
          <p:nvPr>
            <p:ph idx="1"/>
          </p:nvPr>
        </p:nvSpPr>
        <p:spPr>
          <a:xfrm>
            <a:off x="35496" y="1484784"/>
            <a:ext cx="5472608" cy="5184576"/>
          </a:xfrm>
        </p:spPr>
        <p:txBody>
          <a:bodyPr>
            <a:normAutofit fontScale="77500" lnSpcReduction="20000"/>
          </a:bodyPr>
          <a:lstStyle/>
          <a:p>
            <a:r>
              <a:rPr lang="en-GB" dirty="0" smtClean="0"/>
              <a:t>Did the Romans impose their gods ?</a:t>
            </a:r>
          </a:p>
          <a:p>
            <a:r>
              <a:rPr lang="en-GB" dirty="0" smtClean="0"/>
              <a:t>Religion shows most vividly </a:t>
            </a:r>
            <a:br>
              <a:rPr lang="en-GB" dirty="0" smtClean="0"/>
            </a:br>
            <a:r>
              <a:rPr lang="en-GB" dirty="0" smtClean="0"/>
              <a:t>cultural developments, </a:t>
            </a:r>
            <a:br>
              <a:rPr lang="en-GB" dirty="0" smtClean="0"/>
            </a:br>
            <a:r>
              <a:rPr lang="en-GB" dirty="0" smtClean="0"/>
              <a:t>the interaction between people from different cultural and ethnic background</a:t>
            </a:r>
            <a:br>
              <a:rPr lang="en-GB" dirty="0" smtClean="0"/>
            </a:br>
            <a:endParaRPr lang="en-GB" dirty="0" smtClean="0"/>
          </a:p>
          <a:p>
            <a:r>
              <a:rPr lang="en-GB" dirty="0" smtClean="0"/>
              <a:t>Cultural / religious resistance ?</a:t>
            </a:r>
            <a:br>
              <a:rPr lang="en-GB" dirty="0" smtClean="0"/>
            </a:br>
            <a:endParaRPr lang="en-GB" dirty="0" smtClean="0"/>
          </a:p>
          <a:p>
            <a:r>
              <a:rPr lang="en-GB" dirty="0" smtClean="0"/>
              <a:t>Creating something new</a:t>
            </a:r>
            <a:br>
              <a:rPr lang="en-GB" dirty="0" smtClean="0"/>
            </a:br>
            <a:r>
              <a:rPr lang="en-GB" dirty="0" smtClean="0"/>
              <a:t>which was neither “Roman” nor “Celtic”:</a:t>
            </a:r>
          </a:p>
          <a:p>
            <a:pPr lvl="1"/>
            <a:r>
              <a:rPr lang="en-GB" dirty="0" smtClean="0"/>
              <a:t>a new religious language</a:t>
            </a:r>
          </a:p>
          <a:p>
            <a:pPr lvl="1"/>
            <a:r>
              <a:rPr lang="en-GB" dirty="0" smtClean="0"/>
              <a:t>new cults and cult practices</a:t>
            </a:r>
          </a:p>
          <a:p>
            <a:pPr lvl="1"/>
            <a:r>
              <a:rPr lang="en-GB" dirty="0" smtClean="0"/>
              <a:t>new deities</a:t>
            </a:r>
            <a:endParaRPr lang="en-GB" dirty="0"/>
          </a:p>
        </p:txBody>
      </p:sp>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0" presetClass="entr" presetSubtype="0"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edge">
                                      <p:cBhvr>
                                        <p:cTn id="7"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Britanno</a:t>
            </a:r>
            <a:r>
              <a:rPr lang="en-GB" dirty="0"/>
              <a:t>-Roman religion</a:t>
            </a:r>
          </a:p>
        </p:txBody>
      </p:sp>
      <p:sp>
        <p:nvSpPr>
          <p:cNvPr id="3" name="Content Placeholder 2"/>
          <p:cNvSpPr>
            <a:spLocks noGrp="1"/>
          </p:cNvSpPr>
          <p:nvPr>
            <p:ph idx="1"/>
          </p:nvPr>
        </p:nvSpPr>
        <p:spPr/>
        <p:txBody>
          <a:bodyPr>
            <a:normAutofit/>
          </a:bodyPr>
          <a:lstStyle/>
          <a:p>
            <a:r>
              <a:rPr lang="en-GB" sz="2000" dirty="0" smtClean="0"/>
              <a:t>Religious freedom in the Roman Empire…</a:t>
            </a:r>
          </a:p>
          <a:p>
            <a:r>
              <a:rPr lang="en-GB" sz="2000" dirty="0" smtClean="0"/>
              <a:t>But persecution of the druids,</a:t>
            </a:r>
            <a:br>
              <a:rPr lang="en-GB" sz="2000" dirty="0" smtClean="0"/>
            </a:br>
            <a:r>
              <a:rPr lang="en-GB" sz="2000" dirty="0" smtClean="0"/>
              <a:t>island of Mona (Anglesey)</a:t>
            </a:r>
          </a:p>
          <a:p>
            <a:r>
              <a:rPr lang="en-GB" sz="2000" dirty="0" smtClean="0"/>
              <a:t>But even without the druids,</a:t>
            </a:r>
            <a:br>
              <a:rPr lang="en-GB" sz="2000" dirty="0" smtClean="0"/>
            </a:br>
            <a:r>
              <a:rPr lang="en-GB" sz="2000" dirty="0" smtClean="0"/>
              <a:t>religion(s) in Roman Britain</a:t>
            </a:r>
            <a:br>
              <a:rPr lang="en-GB" sz="2000" dirty="0" smtClean="0"/>
            </a:br>
            <a:r>
              <a:rPr lang="en-GB" sz="2000" dirty="0" smtClean="0"/>
              <a:t>have certain particularities…</a:t>
            </a:r>
            <a:endParaRPr lang="en-GB" sz="2000" dirty="0"/>
          </a:p>
        </p:txBody>
      </p:sp>
      <p:pic>
        <p:nvPicPr>
          <p:cNvPr id="21506" name="Picture 2" descr="http://upload.wikimedia.org/wikipedia/commons/f/f1/An_Arch_Druid_in_His_Judicial_Habit.jpg"/>
          <p:cNvPicPr>
            <a:picLocks noChangeAspect="1" noChangeArrowheads="1"/>
          </p:cNvPicPr>
          <p:nvPr/>
        </p:nvPicPr>
        <p:blipFill rotWithShape="1">
          <a:blip r:embed="rId2" cstate="print">
            <a:extLst>
              <a:ext uri="{28A0092B-C50C-407E-A947-70E740481C1C}">
                <a14:useLocalDpi xmlns:a14="http://schemas.microsoft.com/office/drawing/2010/main" xmlns="" val="0"/>
              </a:ext>
            </a:extLst>
          </a:blip>
          <a:srcRect l="14632" t="2744" r="35235" b="3044"/>
          <a:stretch/>
        </p:blipFill>
        <p:spPr bwMode="auto">
          <a:xfrm>
            <a:off x="6228184" y="123353"/>
            <a:ext cx="2880320" cy="6762031"/>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75481492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nodeType="afterEffect">
                                  <p:stCondLst>
                                    <p:cond delay="0"/>
                                  </p:stCondLst>
                                  <p:childTnLst>
                                    <p:set>
                                      <p:cBhvr>
                                        <p:cTn id="6" dur="1" fill="hold">
                                          <p:stCondLst>
                                            <p:cond delay="0"/>
                                          </p:stCondLst>
                                        </p:cTn>
                                        <p:tgtEl>
                                          <p:spTgt spid="21506"/>
                                        </p:tgtEl>
                                        <p:attrNameLst>
                                          <p:attrName>style.visibility</p:attrName>
                                        </p:attrNameLst>
                                      </p:cBhvr>
                                      <p:to>
                                        <p:strVal val="visible"/>
                                      </p:to>
                                    </p:set>
                                    <p:animEffect transition="in" filter="checkerboard(across)">
                                      <p:cBhvr>
                                        <p:cTn id="7" dur="1000"/>
                                        <p:tgtEl>
                                          <p:spTgt spid="2150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Britanno</a:t>
            </a:r>
            <a:r>
              <a:rPr lang="en-GB" dirty="0"/>
              <a:t>-Roman religion</a:t>
            </a:r>
          </a:p>
        </p:txBody>
      </p:sp>
      <p:pic>
        <p:nvPicPr>
          <p:cNvPr id="4" name="Content Placeholder 3"/>
          <p:cNvPicPr>
            <a:picLocks noChangeAspect="1"/>
          </p:cNvPicPr>
          <p:nvPr/>
        </p:nvPicPr>
        <p:blipFill>
          <a:blip r:embed="rId2" cstate="print">
            <a:extLst>
              <a:ext uri="{BEBA8EAE-BF5A-486C-A8C5-ECC9F3942E4B}">
                <a14:imgProps xmlns:a14="http://schemas.microsoft.com/office/drawing/2010/main" xmlns="">
                  <a14:imgLayer r:embed="rId3">
                    <a14:imgEffect>
                      <a14:backgroundRemoval t="5177" b="92825" l="9685" r="89952">
                        <a14:foregroundMark x1="37651" y1="6812" x2="37651" y2="6812"/>
                        <a14:foregroundMark x1="56780" y1="92825" x2="56780" y2="92825"/>
                        <a14:foregroundMark x1="47579" y1="12534" x2="47579" y2="12534"/>
                        <a14:foregroundMark x1="49395" y1="18074" x2="49395" y2="18074"/>
                        <a14:foregroundMark x1="64407" y1="11626" x2="64407" y2="11626"/>
                        <a14:foregroundMark x1="61622" y1="5177" x2="61622" y2="5177"/>
                        <a14:backgroundMark x1="84240" y1="14651" x2="84240" y2="14651"/>
                      </a14:backgroundRemoval>
                    </a14:imgEffect>
                  </a14:imgLayer>
                </a14:imgProps>
              </a:ext>
              <a:ext uri="{28A0092B-C50C-407E-A947-70E740481C1C}">
                <a14:useLocalDpi xmlns:a14="http://schemas.microsoft.com/office/drawing/2010/main" xmlns="" val="0"/>
              </a:ext>
            </a:extLst>
          </a:blip>
          <a:stretch>
            <a:fillRect/>
          </a:stretch>
        </p:blipFill>
        <p:spPr>
          <a:xfrm>
            <a:off x="-396552" y="476672"/>
            <a:ext cx="4515638" cy="6020851"/>
          </a:xfrm>
          <a:prstGeom prst="rect">
            <a:avLst/>
          </a:prstGeom>
        </p:spPr>
      </p:pic>
      <p:pic>
        <p:nvPicPr>
          <p:cNvPr id="5" name="Picture 4"/>
          <p:cNvPicPr>
            <a:picLocks noChangeAspect="1"/>
          </p:cNvPicPr>
          <p:nvPr/>
        </p:nvPicPr>
        <p:blipFill>
          <a:blip r:embed="rId4" cstate="print">
            <a:extLst>
              <a:ext uri="{BEBA8EAE-BF5A-486C-A8C5-ECC9F3942E4B}">
                <a14:imgProps xmlns:a14="http://schemas.microsoft.com/office/drawing/2010/main" xmlns="">
                  <a14:imgLayer r:embed="rId5">
                    <a14:imgEffect>
                      <a14:backgroundRemoval t="0" b="94460" l="1420" r="98864">
                        <a14:backgroundMark x1="95076" y1="54545" x2="95076" y2="54545"/>
                        <a14:backgroundMark x1="91951" y1="2486" x2="91951" y2="2486"/>
                      </a14:backgroundRemoval>
                    </a14:imgEffect>
                  </a14:imgLayer>
                </a14:imgProps>
              </a:ext>
              <a:ext uri="{28A0092B-C50C-407E-A947-70E740481C1C}">
                <a14:useLocalDpi xmlns:a14="http://schemas.microsoft.com/office/drawing/2010/main" xmlns="" val="0"/>
              </a:ext>
            </a:extLst>
          </a:blip>
          <a:stretch>
            <a:fillRect/>
          </a:stretch>
        </p:blipFill>
        <p:spPr>
          <a:xfrm>
            <a:off x="4499992" y="0"/>
            <a:ext cx="4464496" cy="5952661"/>
          </a:xfrm>
          <a:prstGeom prst="rect">
            <a:avLst/>
          </a:prstGeom>
        </p:spPr>
      </p:pic>
      <p:sp>
        <p:nvSpPr>
          <p:cNvPr id="6" name="TextBox 5"/>
          <p:cNvSpPr txBox="1"/>
          <p:nvPr/>
        </p:nvSpPr>
        <p:spPr>
          <a:xfrm>
            <a:off x="6948264" y="5661248"/>
            <a:ext cx="2304256" cy="369332"/>
          </a:xfrm>
          <a:prstGeom prst="rect">
            <a:avLst/>
          </a:prstGeom>
          <a:noFill/>
        </p:spPr>
        <p:txBody>
          <a:bodyPr wrap="square" rtlCol="0">
            <a:spAutoFit/>
          </a:bodyPr>
          <a:lstStyle/>
          <a:p>
            <a:r>
              <a:rPr lang="en-GB" dirty="0" smtClean="0"/>
              <a:t>ULEY</a:t>
            </a:r>
            <a:endParaRPr lang="en-GB" dirty="0"/>
          </a:p>
        </p:txBody>
      </p:sp>
      <p:pic>
        <p:nvPicPr>
          <p:cNvPr id="7" name="Picture 4" descr="C:\Eigene Dateien\FERCAN\RIB FERCAN\CSIR I 3 no 7.JPG"/>
          <p:cNvPicPr>
            <a:picLocks noChangeAspect="1" noChangeArrowheads="1"/>
          </p:cNvPicPr>
          <p:nvPr/>
        </p:nvPicPr>
        <p:blipFill>
          <a:blip r:embed="rId6" cstate="print">
            <a:lum contrast="18000"/>
            <a:extLst>
              <a:ext uri="{BEBA8EAE-BF5A-486C-A8C5-ECC9F3942E4B}">
                <a14:imgProps xmlns:a14="http://schemas.microsoft.com/office/drawing/2010/main" xmlns="">
                  <a14:imgLayer r:embed="rId7">
                    <a14:imgEffect>
                      <a14:backgroundRemoval t="3390" b="98093" l="5610" r="93659">
                        <a14:foregroundMark x1="62439" y1="3390" x2="62439" y2="3390"/>
                        <a14:foregroundMark x1="77073" y1="16102" x2="77073" y2="16102"/>
                        <a14:foregroundMark x1="93659" y1="73517" x2="93659" y2="73517"/>
                        <a14:foregroundMark x1="57805" y1="98305" x2="57805" y2="98305"/>
                        <a14:foregroundMark x1="5610" y1="84746" x2="5610" y2="84746"/>
                      </a14:backgroundRemoval>
                    </a14:imgEffect>
                  </a14:imgLayer>
                </a14:imgProps>
              </a:ext>
              <a:ext uri="{28A0092B-C50C-407E-A947-70E740481C1C}">
                <a14:useLocalDpi xmlns:a14="http://schemas.microsoft.com/office/drawing/2010/main" xmlns="" val="0"/>
              </a:ext>
            </a:extLst>
          </a:blip>
          <a:srcRect/>
          <a:stretch>
            <a:fillRect/>
          </a:stretch>
        </p:blipFill>
        <p:spPr bwMode="auto">
          <a:xfrm>
            <a:off x="2915816" y="2946051"/>
            <a:ext cx="3379233" cy="3888432"/>
          </a:xfrm>
          <a:prstGeom prst="rect">
            <a:avLst/>
          </a:prstGeom>
          <a:noFill/>
          <a:extLst>
            <a:ext uri="{909E8E84-426E-40DD-AFC4-6F175D3DCCD1}">
              <a14:hiddenFill xmlns:a14="http://schemas.microsoft.com/office/drawing/2010/main" xmlns="">
                <a:solidFill>
                  <a:srgbClr val="FFFFFF"/>
                </a:solidFill>
              </a14:hiddenFill>
            </a:ext>
          </a:extLst>
        </p:spPr>
      </p:pic>
      <p:sp>
        <p:nvSpPr>
          <p:cNvPr id="8" name="Text Box 5"/>
          <p:cNvSpPr txBox="1">
            <a:spLocks noChangeArrowheads="1"/>
          </p:cNvSpPr>
          <p:nvPr/>
        </p:nvSpPr>
        <p:spPr bwMode="auto">
          <a:xfrm>
            <a:off x="3635896" y="6311263"/>
            <a:ext cx="3581400" cy="52322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spAutoFit/>
          </a:bodyPr>
          <a:lstStyle/>
          <a:p>
            <a:pPr algn="r">
              <a:spcBef>
                <a:spcPct val="50000"/>
              </a:spcBef>
            </a:pPr>
            <a:r>
              <a:rPr lang="en-US" altLang="en-US" sz="1400" b="1" i="1" dirty="0" err="1">
                <a:effectLst>
                  <a:outerShdw blurRad="38100" dist="38100" dir="2700000" algn="tl">
                    <a:srgbClr val="000000"/>
                  </a:outerShdw>
                </a:effectLst>
              </a:rPr>
              <a:t>Deo</a:t>
            </a:r>
            <a:r>
              <a:rPr lang="en-US" altLang="en-US" sz="1400" b="1" i="1" dirty="0">
                <a:effectLst>
                  <a:outerShdw blurRad="38100" dist="38100" dir="2700000" algn="tl">
                    <a:srgbClr val="000000"/>
                  </a:outerShdw>
                </a:effectLst>
              </a:rPr>
              <a:t> </a:t>
            </a:r>
            <a:r>
              <a:rPr lang="en-US" altLang="en-US" sz="1400" b="1" i="1" dirty="0" err="1">
                <a:effectLst>
                  <a:outerShdw blurRad="38100" dist="38100" dir="2700000" algn="tl">
                    <a:srgbClr val="000000"/>
                  </a:outerShdw>
                </a:effectLst>
              </a:rPr>
              <a:t>Mer</a:t>
            </a:r>
            <a:r>
              <a:rPr lang="en-US" altLang="en-US" sz="1400" b="1" i="1" dirty="0">
                <a:effectLst>
                  <a:outerShdw blurRad="38100" dist="38100" dir="2700000" algn="tl">
                    <a:srgbClr val="000000"/>
                  </a:outerShdw>
                </a:effectLst>
              </a:rPr>
              <a:t>(curio)</a:t>
            </a:r>
            <a:br>
              <a:rPr lang="en-US" altLang="en-US" sz="1400" b="1" i="1" dirty="0">
                <a:effectLst>
                  <a:outerShdw blurRad="38100" dist="38100" dir="2700000" algn="tl">
                    <a:srgbClr val="000000"/>
                  </a:outerShdw>
                </a:effectLst>
              </a:rPr>
            </a:br>
            <a:r>
              <a:rPr lang="en-US" altLang="en-US" sz="1400" i="1" dirty="0"/>
              <a:t>(York, CSIR I.3, 7)</a:t>
            </a:r>
            <a:endParaRPr lang="en-US" altLang="en-US" sz="1400" dirty="0"/>
          </a:p>
        </p:txBody>
      </p:sp>
      <p:sp>
        <p:nvSpPr>
          <p:cNvPr id="9" name="Content Placeholder 2"/>
          <p:cNvSpPr>
            <a:spLocks noGrp="1"/>
          </p:cNvSpPr>
          <p:nvPr>
            <p:ph idx="1"/>
          </p:nvPr>
        </p:nvSpPr>
        <p:spPr>
          <a:xfrm>
            <a:off x="2905472" y="1052736"/>
            <a:ext cx="5770984" cy="4716016"/>
          </a:xfrm>
        </p:spPr>
        <p:txBody>
          <a:bodyPr/>
          <a:lstStyle/>
          <a:p>
            <a:r>
              <a:rPr lang="en-GB" dirty="0" err="1" smtClean="0"/>
              <a:t>Merury</a:t>
            </a:r>
            <a:endParaRPr lang="en-GB" dirty="0"/>
          </a:p>
        </p:txBody>
      </p:sp>
    </p:spTree>
    <p:extLst>
      <p:ext uri="{BB962C8B-B14F-4D97-AF65-F5344CB8AC3E}">
        <p14:creationId xmlns:p14="http://schemas.microsoft.com/office/powerpoint/2010/main" xmlns="" val="313921642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p:cTn id="7" dur="1000" fill="hold"/>
                                        <p:tgtEl>
                                          <p:spTgt spid="7"/>
                                        </p:tgtEl>
                                        <p:attrNameLst>
                                          <p:attrName>ppt_w</p:attrName>
                                        </p:attrNameLst>
                                      </p:cBhvr>
                                      <p:tavLst>
                                        <p:tav tm="0">
                                          <p:val>
                                            <p:fltVal val="0"/>
                                          </p:val>
                                        </p:tav>
                                        <p:tav tm="100000">
                                          <p:val>
                                            <p:strVal val="#ppt_w"/>
                                          </p:val>
                                        </p:tav>
                                      </p:tavLst>
                                    </p:anim>
                                    <p:anim calcmode="lin" valueType="num">
                                      <p:cBhvr>
                                        <p:cTn id="8" dur="1000" fill="hold"/>
                                        <p:tgtEl>
                                          <p:spTgt spid="7"/>
                                        </p:tgtEl>
                                        <p:attrNameLst>
                                          <p:attrName>ppt_h</p:attrName>
                                        </p:attrNameLst>
                                      </p:cBhvr>
                                      <p:tavLst>
                                        <p:tav tm="0">
                                          <p:val>
                                            <p:fltVal val="0"/>
                                          </p:val>
                                        </p:tav>
                                        <p:tav tm="100000">
                                          <p:val>
                                            <p:strVal val="#ppt_h"/>
                                          </p:val>
                                        </p:tav>
                                      </p:tavLst>
                                    </p:anim>
                                    <p:anim calcmode="lin" valueType="num">
                                      <p:cBhvr>
                                        <p:cTn id="9" dur="1000" fill="hold"/>
                                        <p:tgtEl>
                                          <p:spTgt spid="7"/>
                                        </p:tgtEl>
                                        <p:attrNameLst>
                                          <p:attrName>style.rotation</p:attrName>
                                        </p:attrNameLst>
                                      </p:cBhvr>
                                      <p:tavLst>
                                        <p:tav tm="0">
                                          <p:val>
                                            <p:fltVal val="90"/>
                                          </p:val>
                                        </p:tav>
                                        <p:tav tm="100000">
                                          <p:val>
                                            <p:fltVal val="0"/>
                                          </p:val>
                                        </p:tav>
                                      </p:tavLst>
                                    </p:anim>
                                    <p:animEffect transition="in" filter="fade">
                                      <p:cBhvr>
                                        <p:cTn id="10" dur="1000"/>
                                        <p:tgtEl>
                                          <p:spTgt spid="7"/>
                                        </p:tgtEl>
                                      </p:cBhvr>
                                    </p:animEffect>
                                  </p:childTnLst>
                                </p:cTn>
                              </p:par>
                              <p:par>
                                <p:cTn id="11" presetID="31" presetClass="entr" presetSubtype="0" fill="hold" grpId="0" nodeType="with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p:cTn id="13" dur="1000" fill="hold"/>
                                        <p:tgtEl>
                                          <p:spTgt spid="8"/>
                                        </p:tgtEl>
                                        <p:attrNameLst>
                                          <p:attrName>ppt_w</p:attrName>
                                        </p:attrNameLst>
                                      </p:cBhvr>
                                      <p:tavLst>
                                        <p:tav tm="0">
                                          <p:val>
                                            <p:fltVal val="0"/>
                                          </p:val>
                                        </p:tav>
                                        <p:tav tm="100000">
                                          <p:val>
                                            <p:strVal val="#ppt_w"/>
                                          </p:val>
                                        </p:tav>
                                      </p:tavLst>
                                    </p:anim>
                                    <p:anim calcmode="lin" valueType="num">
                                      <p:cBhvr>
                                        <p:cTn id="14" dur="1000" fill="hold"/>
                                        <p:tgtEl>
                                          <p:spTgt spid="8"/>
                                        </p:tgtEl>
                                        <p:attrNameLst>
                                          <p:attrName>ppt_h</p:attrName>
                                        </p:attrNameLst>
                                      </p:cBhvr>
                                      <p:tavLst>
                                        <p:tav tm="0">
                                          <p:val>
                                            <p:fltVal val="0"/>
                                          </p:val>
                                        </p:tav>
                                        <p:tav tm="100000">
                                          <p:val>
                                            <p:strVal val="#ppt_h"/>
                                          </p:val>
                                        </p:tav>
                                      </p:tavLst>
                                    </p:anim>
                                    <p:anim calcmode="lin" valueType="num">
                                      <p:cBhvr>
                                        <p:cTn id="15" dur="1000" fill="hold"/>
                                        <p:tgtEl>
                                          <p:spTgt spid="8"/>
                                        </p:tgtEl>
                                        <p:attrNameLst>
                                          <p:attrName>style.rotation</p:attrName>
                                        </p:attrNameLst>
                                      </p:cBhvr>
                                      <p:tavLst>
                                        <p:tav tm="0">
                                          <p:val>
                                            <p:fltVal val="90"/>
                                          </p:val>
                                        </p:tav>
                                        <p:tav tm="100000">
                                          <p:val>
                                            <p:fltVal val="0"/>
                                          </p:val>
                                        </p:tav>
                                      </p:tavLst>
                                    </p:anim>
                                    <p:animEffect transition="in" filter="fade">
                                      <p:cBhvr>
                                        <p:cTn id="16" dur="1000"/>
                                        <p:tgtEl>
                                          <p:spTgt spid="8"/>
                                        </p:tgtEl>
                                      </p:cBhvr>
                                    </p:animEffect>
                                  </p:childTnLst>
                                </p:cTn>
                              </p:par>
                              <p:par>
                                <p:cTn id="17" presetID="31" presetClass="entr" presetSubtype="0" fill="hold" nodeType="with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p:cTn id="19" dur="1000" fill="hold"/>
                                        <p:tgtEl>
                                          <p:spTgt spid="4"/>
                                        </p:tgtEl>
                                        <p:attrNameLst>
                                          <p:attrName>ppt_w</p:attrName>
                                        </p:attrNameLst>
                                      </p:cBhvr>
                                      <p:tavLst>
                                        <p:tav tm="0">
                                          <p:val>
                                            <p:fltVal val="0"/>
                                          </p:val>
                                        </p:tav>
                                        <p:tav tm="100000">
                                          <p:val>
                                            <p:strVal val="#ppt_w"/>
                                          </p:val>
                                        </p:tav>
                                      </p:tavLst>
                                    </p:anim>
                                    <p:anim calcmode="lin" valueType="num">
                                      <p:cBhvr>
                                        <p:cTn id="20" dur="1000" fill="hold"/>
                                        <p:tgtEl>
                                          <p:spTgt spid="4"/>
                                        </p:tgtEl>
                                        <p:attrNameLst>
                                          <p:attrName>ppt_h</p:attrName>
                                        </p:attrNameLst>
                                      </p:cBhvr>
                                      <p:tavLst>
                                        <p:tav tm="0">
                                          <p:val>
                                            <p:fltVal val="0"/>
                                          </p:val>
                                        </p:tav>
                                        <p:tav tm="100000">
                                          <p:val>
                                            <p:strVal val="#ppt_h"/>
                                          </p:val>
                                        </p:tav>
                                      </p:tavLst>
                                    </p:anim>
                                    <p:anim calcmode="lin" valueType="num">
                                      <p:cBhvr>
                                        <p:cTn id="21" dur="1000" fill="hold"/>
                                        <p:tgtEl>
                                          <p:spTgt spid="4"/>
                                        </p:tgtEl>
                                        <p:attrNameLst>
                                          <p:attrName>style.rotation</p:attrName>
                                        </p:attrNameLst>
                                      </p:cBhvr>
                                      <p:tavLst>
                                        <p:tav tm="0">
                                          <p:val>
                                            <p:fltVal val="90"/>
                                          </p:val>
                                        </p:tav>
                                        <p:tav tm="100000">
                                          <p:val>
                                            <p:fltVal val="0"/>
                                          </p:val>
                                        </p:tav>
                                      </p:tavLst>
                                    </p:anim>
                                    <p:animEffect transition="in" filter="fade">
                                      <p:cBhvr>
                                        <p:cTn id="22"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914400" y="44624"/>
            <a:ext cx="7772400" cy="914400"/>
          </a:xfrm>
        </p:spPr>
        <p:txBody>
          <a:bodyPr/>
          <a:lstStyle/>
          <a:p>
            <a:r>
              <a:rPr lang="en-GB" dirty="0" err="1"/>
              <a:t>Britanno</a:t>
            </a:r>
            <a:r>
              <a:rPr lang="en-GB" dirty="0"/>
              <a:t>-Roman religion</a:t>
            </a:r>
          </a:p>
        </p:txBody>
      </p:sp>
      <p:graphicFrame>
        <p:nvGraphicFramePr>
          <p:cNvPr id="5" name="Object 4"/>
          <p:cNvGraphicFramePr>
            <a:graphicFrameLocks noChangeAspect="1"/>
          </p:cNvGraphicFramePr>
          <p:nvPr>
            <p:extLst>
              <p:ext uri="{D42A27DB-BD31-4B8C-83A1-F6EECF244321}">
                <p14:modId xmlns:p14="http://schemas.microsoft.com/office/powerpoint/2010/main" xmlns="" val="2483452571"/>
              </p:ext>
            </p:extLst>
          </p:nvPr>
        </p:nvGraphicFramePr>
        <p:xfrm>
          <a:off x="1115616" y="1196752"/>
          <a:ext cx="2800623" cy="3442149"/>
        </p:xfrm>
        <a:graphic>
          <a:graphicData uri="http://schemas.openxmlformats.org/presentationml/2006/ole">
            <p:oleObj spid="_x0000_s91139" name="Dokument" r:id="rId3" imgW="2685288" imgH="3300984" progId="Word.Document.8">
              <p:embed/>
            </p:oleObj>
          </a:graphicData>
        </a:graphic>
      </p:graphicFrame>
      <p:pic>
        <p:nvPicPr>
          <p:cNvPr id="6" name="Picture 5" descr="C:\Eigene Dateien\FERCAN\RIB FERCAN\CSIR I 5 no 15.JPG"/>
          <p:cNvPicPr>
            <a:picLocks noChangeAspect="1" noChangeArrowheads="1"/>
          </p:cNvPicPr>
          <p:nvPr/>
        </p:nvPicPr>
        <p:blipFill>
          <a:blip r:embed="rId4" cstate="print">
            <a:clrChange>
              <a:clrFrom>
                <a:srgbClr val="F1F1F1"/>
              </a:clrFrom>
              <a:clrTo>
                <a:srgbClr val="F1F1F1">
                  <a:alpha val="0"/>
                </a:srgbClr>
              </a:clrTo>
            </a:clrChange>
            <a:extLst>
              <a:ext uri="{BEBA8EAE-BF5A-486C-A8C5-ECC9F3942E4B}">
                <a14:imgProps xmlns:a14="http://schemas.microsoft.com/office/drawing/2010/main" xmlns="">
                  <a14:imgLayer r:embed="rId7">
                    <a14:imgEffect>
                      <a14:backgroundRemoval t="6374" b="94505" l="6053" r="94431">
                        <a14:foregroundMark x1="51332" y1="6374" x2="51332" y2="6374"/>
                        <a14:foregroundMark x1="94673" y1="56044" x2="94673" y2="56044"/>
                        <a14:foregroundMark x1="38499" y1="94725" x2="38499" y2="94725"/>
                        <a14:foregroundMark x1="6053" y1="59560" x2="6053" y2="59560"/>
                      </a14:backgroundRemoval>
                    </a14:imgEffect>
                  </a14:imgLayer>
                </a14:imgProps>
              </a:ext>
              <a:ext uri="{28A0092B-C50C-407E-A947-70E740481C1C}">
                <a14:useLocalDpi xmlns:a14="http://schemas.microsoft.com/office/drawing/2010/main" xmlns="" val="0"/>
              </a:ext>
            </a:extLst>
          </a:blip>
          <a:srcRect/>
          <a:stretch>
            <a:fillRect/>
          </a:stretch>
        </p:blipFill>
        <p:spPr bwMode="auto">
          <a:xfrm>
            <a:off x="4139952" y="1412776"/>
            <a:ext cx="4914900" cy="5410200"/>
          </a:xfrm>
          <a:prstGeom prst="rect">
            <a:avLst/>
          </a:prstGeom>
          <a:noFill/>
          <a:extLst>
            <a:ext uri="{909E8E84-426E-40DD-AFC4-6F175D3DCCD1}">
              <a14:hiddenFill xmlns:a14="http://schemas.microsoft.com/office/drawing/2010/main" xmlns="">
                <a:solidFill>
                  <a:srgbClr val="FFFFFF"/>
                </a:solidFill>
              </a14:hiddenFill>
            </a:ext>
          </a:extLst>
        </p:spPr>
      </p:pic>
      <p:sp>
        <p:nvSpPr>
          <p:cNvPr id="7" name="Text Box 8"/>
          <p:cNvSpPr txBox="1">
            <a:spLocks noChangeArrowheads="1"/>
          </p:cNvSpPr>
          <p:nvPr/>
        </p:nvSpPr>
        <p:spPr bwMode="auto">
          <a:xfrm>
            <a:off x="5975650" y="5260366"/>
            <a:ext cx="2971800" cy="147732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spAutoFit/>
          </a:bodyPr>
          <a:lstStyle/>
          <a:p>
            <a:pPr algn="r">
              <a:spcBef>
                <a:spcPct val="50000"/>
              </a:spcBef>
            </a:pPr>
            <a:r>
              <a:rPr lang="en-GB" altLang="en-US" dirty="0" smtClean="0">
                <a:solidFill>
                  <a:schemeClr val="accent2">
                    <a:lumMod val="40000"/>
                    <a:lumOff val="60000"/>
                  </a:schemeClr>
                </a:solidFill>
              </a:rPr>
              <a:t>Dedication</a:t>
            </a:r>
            <a:br>
              <a:rPr lang="en-GB" altLang="en-US" dirty="0" smtClean="0">
                <a:solidFill>
                  <a:schemeClr val="accent2">
                    <a:lumMod val="40000"/>
                    <a:lumOff val="60000"/>
                  </a:schemeClr>
                </a:solidFill>
              </a:rPr>
            </a:br>
            <a:r>
              <a:rPr lang="en-GB" altLang="en-US" i="1" dirty="0" smtClean="0">
                <a:solidFill>
                  <a:schemeClr val="accent2">
                    <a:lumMod val="40000"/>
                    <a:lumOff val="60000"/>
                  </a:schemeClr>
                </a:solidFill>
              </a:rPr>
              <a:t>Marti D(e)o.</a:t>
            </a:r>
            <a:br>
              <a:rPr lang="en-GB" altLang="en-US" i="1" dirty="0" smtClean="0">
                <a:solidFill>
                  <a:schemeClr val="accent2">
                    <a:lumMod val="40000"/>
                    <a:lumOff val="60000"/>
                  </a:schemeClr>
                </a:solidFill>
              </a:rPr>
            </a:br>
            <a:r>
              <a:rPr lang="en-GB" altLang="en-US" dirty="0" smtClean="0">
                <a:solidFill>
                  <a:schemeClr val="accent2">
                    <a:lumMod val="40000"/>
                    <a:lumOff val="60000"/>
                  </a:schemeClr>
                </a:solidFill>
              </a:rPr>
              <a:t>“To the God Mars.”</a:t>
            </a:r>
            <a:r>
              <a:rPr lang="en-GB" altLang="en-US" dirty="0">
                <a:solidFill>
                  <a:schemeClr val="accent2">
                    <a:lumMod val="40000"/>
                    <a:lumOff val="60000"/>
                  </a:schemeClr>
                </a:solidFill>
              </a:rPr>
              <a:t/>
            </a:r>
            <a:br>
              <a:rPr lang="en-GB" altLang="en-US" dirty="0">
                <a:solidFill>
                  <a:schemeClr val="accent2">
                    <a:lumMod val="40000"/>
                    <a:lumOff val="60000"/>
                  </a:schemeClr>
                </a:solidFill>
              </a:rPr>
            </a:br>
            <a:r>
              <a:rPr lang="en-GB" altLang="en-US" dirty="0" smtClean="0">
                <a:solidFill>
                  <a:schemeClr val="accent2">
                    <a:lumMod val="40000"/>
                    <a:lumOff val="60000"/>
                  </a:schemeClr>
                </a:solidFill>
              </a:rPr>
              <a:t>from </a:t>
            </a:r>
            <a:r>
              <a:rPr lang="en-GB" altLang="en-US" sz="1800" dirty="0" smtClean="0">
                <a:solidFill>
                  <a:schemeClr val="accent2">
                    <a:lumMod val="40000"/>
                    <a:lumOff val="60000"/>
                  </a:schemeClr>
                </a:solidFill>
              </a:rPr>
              <a:t>Tre </a:t>
            </a:r>
            <a:r>
              <a:rPr lang="en-GB" altLang="en-US" sz="1800" dirty="0">
                <a:solidFill>
                  <a:schemeClr val="accent2">
                    <a:lumMod val="40000"/>
                    <a:lumOff val="60000"/>
                  </a:schemeClr>
                </a:solidFill>
              </a:rPr>
              <a:t>Owen, Newton, Powys</a:t>
            </a:r>
            <a:endParaRPr lang="en-US" altLang="en-US" dirty="0">
              <a:solidFill>
                <a:schemeClr val="accent2">
                  <a:lumMod val="40000"/>
                  <a:lumOff val="60000"/>
                </a:schemeClr>
              </a:solidFill>
            </a:endParaRPr>
          </a:p>
        </p:txBody>
      </p:sp>
      <p:sp>
        <p:nvSpPr>
          <p:cNvPr id="8" name="Text Box 7"/>
          <p:cNvSpPr txBox="1">
            <a:spLocks noChangeArrowheads="1"/>
          </p:cNvSpPr>
          <p:nvPr/>
        </p:nvSpPr>
        <p:spPr bwMode="auto">
          <a:xfrm>
            <a:off x="1115616" y="4653136"/>
            <a:ext cx="1981200" cy="55399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spAutoFit/>
          </a:bodyPr>
          <a:lstStyle/>
          <a:p>
            <a:pPr>
              <a:spcBef>
                <a:spcPct val="50000"/>
              </a:spcBef>
            </a:pPr>
            <a:r>
              <a:rPr lang="en-GB" altLang="en-US" sz="1600" dirty="0" smtClean="0">
                <a:solidFill>
                  <a:schemeClr val="accent2">
                    <a:lumMod val="40000"/>
                    <a:lumOff val="60000"/>
                  </a:schemeClr>
                </a:solidFill>
                <a:effectLst>
                  <a:outerShdw blurRad="38100" dist="38100" dir="2700000" algn="tl">
                    <a:srgbClr val="000000"/>
                  </a:outerShdw>
                </a:effectLst>
                <a:sym typeface="Wingdings" panose="05000000000000000000" pitchFamily="2" charset="2"/>
              </a:rPr>
              <a:t></a:t>
            </a:r>
            <a:r>
              <a:rPr lang="en-GB" altLang="en-US" sz="1600" dirty="0" smtClean="0">
                <a:solidFill>
                  <a:schemeClr val="accent2">
                    <a:lumMod val="40000"/>
                    <a:lumOff val="60000"/>
                  </a:schemeClr>
                </a:solidFill>
                <a:effectLst>
                  <a:outerShdw blurRad="38100" dist="38100" dir="2700000" algn="tl">
                    <a:srgbClr val="000000"/>
                  </a:outerShdw>
                </a:effectLst>
              </a:rPr>
              <a:t>MARS COCIDIOS</a:t>
            </a:r>
            <a:br>
              <a:rPr lang="en-GB" altLang="en-US" sz="1600" dirty="0" smtClean="0">
                <a:solidFill>
                  <a:schemeClr val="accent2">
                    <a:lumMod val="40000"/>
                    <a:lumOff val="60000"/>
                  </a:schemeClr>
                </a:solidFill>
                <a:effectLst>
                  <a:outerShdw blurRad="38100" dist="38100" dir="2700000" algn="tl">
                    <a:srgbClr val="000000"/>
                  </a:outerShdw>
                </a:effectLst>
              </a:rPr>
            </a:br>
            <a:r>
              <a:rPr lang="en-GB" altLang="en-US" sz="1400" dirty="0" err="1" smtClean="0">
                <a:solidFill>
                  <a:schemeClr val="accent2">
                    <a:lumMod val="40000"/>
                    <a:lumOff val="60000"/>
                  </a:schemeClr>
                </a:solidFill>
                <a:effectLst>
                  <a:outerShdw blurRad="38100" dist="38100" dir="2700000" algn="tl">
                    <a:srgbClr val="000000"/>
                  </a:outerShdw>
                </a:effectLst>
              </a:rPr>
              <a:t>Bewcastle</a:t>
            </a:r>
            <a:r>
              <a:rPr lang="en-GB" altLang="en-US" sz="1400" dirty="0">
                <a:solidFill>
                  <a:schemeClr val="accent2">
                    <a:lumMod val="40000"/>
                    <a:lumOff val="60000"/>
                  </a:schemeClr>
                </a:solidFill>
                <a:effectLst>
                  <a:outerShdw blurRad="38100" dist="38100" dir="2700000" algn="tl">
                    <a:srgbClr val="000000"/>
                  </a:outerShdw>
                </a:effectLst>
              </a:rPr>
              <a:t>, RIB I 986 </a:t>
            </a:r>
            <a:endParaRPr lang="en-US" altLang="en-US" sz="1400" dirty="0">
              <a:solidFill>
                <a:schemeClr val="accent2">
                  <a:lumMod val="40000"/>
                  <a:lumOff val="60000"/>
                </a:schemeClr>
              </a:solidFill>
              <a:effectLst>
                <a:outerShdw blurRad="38100" dist="38100" dir="2700000" algn="tl">
                  <a:srgbClr val="000000"/>
                </a:outerShdw>
              </a:effectLst>
            </a:endParaRPr>
          </a:p>
        </p:txBody>
      </p:sp>
      <p:sp>
        <p:nvSpPr>
          <p:cNvPr id="9" name="Content Placeholder 2"/>
          <p:cNvSpPr>
            <a:spLocks noGrp="1"/>
          </p:cNvSpPr>
          <p:nvPr>
            <p:ph idx="1"/>
          </p:nvPr>
        </p:nvSpPr>
        <p:spPr>
          <a:xfrm>
            <a:off x="4139952" y="1143328"/>
            <a:ext cx="4536504" cy="4625424"/>
          </a:xfrm>
        </p:spPr>
        <p:txBody>
          <a:bodyPr/>
          <a:lstStyle/>
          <a:p>
            <a:r>
              <a:rPr lang="en-GB" dirty="0" smtClean="0"/>
              <a:t>Mars</a:t>
            </a:r>
            <a:endParaRPr lang="en-GB" dirty="0"/>
          </a:p>
        </p:txBody>
      </p:sp>
    </p:spTree>
    <p:extLst>
      <p:ext uri="{BB962C8B-B14F-4D97-AF65-F5344CB8AC3E}">
        <p14:creationId xmlns:p14="http://schemas.microsoft.com/office/powerpoint/2010/main" xmlns="" val="70960444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randombar(horizontal)">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randombar(horizontal)">
                                      <p:cBhvr>
                                        <p:cTn id="12" dur="500"/>
                                        <p:tgtEl>
                                          <p:spTgt spid="6"/>
                                        </p:tgtEl>
                                      </p:cBhvr>
                                    </p:animEffect>
                                  </p:childTnLst>
                                </p:cTn>
                              </p:par>
                            </p:childTnLst>
                          </p:cTn>
                        </p:par>
                        <p:par>
                          <p:cTn id="13" fill="hold">
                            <p:stCondLst>
                              <p:cond delay="500"/>
                            </p:stCondLst>
                            <p:childTnLst>
                              <p:par>
                                <p:cTn id="14" presetID="14" presetClass="entr" presetSubtype="10" fill="hold" nodeType="after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randombar(horizontal)">
                                      <p:cBhvr>
                                        <p:cTn id="16" dur="500"/>
                                        <p:tgtEl>
                                          <p:spTgt spid="5"/>
                                        </p:tgtEl>
                                      </p:cBhvr>
                                    </p:animEffect>
                                  </p:childTnLst>
                                </p:cTn>
                              </p:par>
                            </p:childTnLst>
                          </p:cTn>
                        </p:par>
                        <p:par>
                          <p:cTn id="17" fill="hold">
                            <p:stCondLst>
                              <p:cond delay="1000"/>
                            </p:stCondLst>
                            <p:childTnLst>
                              <p:par>
                                <p:cTn id="18" presetID="14" presetClass="entr" presetSubtype="5" fill="hold" grpId="0" nodeType="afterEffect">
                                  <p:stCondLst>
                                    <p:cond delay="0"/>
                                  </p:stCondLst>
                                  <p:childTnLst>
                                    <p:set>
                                      <p:cBhvr>
                                        <p:cTn id="19" dur="1" fill="hold">
                                          <p:stCondLst>
                                            <p:cond delay="0"/>
                                          </p:stCondLst>
                                        </p:cTn>
                                        <p:tgtEl>
                                          <p:spTgt spid="8"/>
                                        </p:tgtEl>
                                        <p:attrNameLst>
                                          <p:attrName>style.visibility</p:attrName>
                                        </p:attrNameLst>
                                      </p:cBhvr>
                                      <p:to>
                                        <p:strVal val="visible"/>
                                      </p:to>
                                    </p:set>
                                    <p:animEffect transition="in" filter="randombar(vertical)">
                                      <p:cBhvr>
                                        <p:cTn id="20"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utoUpdateAnimBg="0"/>
      <p:bldP spid="8" grpId="0" autoUpdateAnimBg="0"/>
    </p:bldLst>
  </p:timing>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914400" y="44624"/>
            <a:ext cx="7772400" cy="914400"/>
          </a:xfrm>
        </p:spPr>
        <p:txBody>
          <a:bodyPr/>
          <a:lstStyle/>
          <a:p>
            <a:r>
              <a:rPr lang="en-GB" dirty="0" err="1"/>
              <a:t>Britanno</a:t>
            </a:r>
            <a:r>
              <a:rPr lang="en-GB" dirty="0"/>
              <a:t>-Roman religion</a:t>
            </a:r>
          </a:p>
        </p:txBody>
      </p:sp>
      <p:graphicFrame>
        <p:nvGraphicFramePr>
          <p:cNvPr id="5" name="Object 4"/>
          <p:cNvGraphicFramePr>
            <a:graphicFrameLocks noChangeAspect="1"/>
          </p:cNvGraphicFramePr>
          <p:nvPr>
            <p:extLst>
              <p:ext uri="{D42A27DB-BD31-4B8C-83A1-F6EECF244321}">
                <p14:modId xmlns:p14="http://schemas.microsoft.com/office/powerpoint/2010/main" xmlns="" val="2505368441"/>
              </p:ext>
            </p:extLst>
          </p:nvPr>
        </p:nvGraphicFramePr>
        <p:xfrm>
          <a:off x="1115616" y="1196752"/>
          <a:ext cx="2800623" cy="3442149"/>
        </p:xfrm>
        <a:graphic>
          <a:graphicData uri="http://schemas.openxmlformats.org/presentationml/2006/ole">
            <p:oleObj spid="_x0000_s92163" name="Dokument" r:id="rId3" imgW="2685288" imgH="3300984" progId="Word.Document.8">
              <p:embed/>
            </p:oleObj>
          </a:graphicData>
        </a:graphic>
      </p:graphicFrame>
      <p:sp>
        <p:nvSpPr>
          <p:cNvPr id="8" name="Text Box 7"/>
          <p:cNvSpPr txBox="1">
            <a:spLocks noChangeArrowheads="1"/>
          </p:cNvSpPr>
          <p:nvPr/>
        </p:nvSpPr>
        <p:spPr bwMode="auto">
          <a:xfrm>
            <a:off x="1115616" y="4653136"/>
            <a:ext cx="1981200" cy="55399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a:spAutoFit/>
          </a:bodyPr>
          <a:lstStyle/>
          <a:p>
            <a:pPr>
              <a:spcBef>
                <a:spcPct val="50000"/>
              </a:spcBef>
            </a:pPr>
            <a:r>
              <a:rPr lang="en-GB" altLang="en-US" sz="1600" dirty="0" smtClean="0">
                <a:effectLst>
                  <a:outerShdw blurRad="38100" dist="38100" dir="2700000" algn="tl">
                    <a:srgbClr val="000000"/>
                  </a:outerShdw>
                </a:effectLst>
                <a:sym typeface="Wingdings" panose="05000000000000000000" pitchFamily="2" charset="2"/>
              </a:rPr>
              <a:t></a:t>
            </a:r>
            <a:r>
              <a:rPr lang="en-GB" altLang="en-US" sz="1600" dirty="0" smtClean="0">
                <a:effectLst>
                  <a:outerShdw blurRad="38100" dist="38100" dir="2700000" algn="tl">
                    <a:srgbClr val="000000"/>
                  </a:outerShdw>
                </a:effectLst>
              </a:rPr>
              <a:t>MARS COCIDIOS</a:t>
            </a:r>
            <a:br>
              <a:rPr lang="en-GB" altLang="en-US" sz="1600" dirty="0" smtClean="0">
                <a:effectLst>
                  <a:outerShdw blurRad="38100" dist="38100" dir="2700000" algn="tl">
                    <a:srgbClr val="000000"/>
                  </a:outerShdw>
                </a:effectLst>
              </a:rPr>
            </a:br>
            <a:r>
              <a:rPr lang="en-GB" altLang="en-US" sz="1400" dirty="0" err="1" smtClean="0">
                <a:effectLst>
                  <a:outerShdw blurRad="38100" dist="38100" dir="2700000" algn="tl">
                    <a:srgbClr val="000000"/>
                  </a:outerShdw>
                </a:effectLst>
              </a:rPr>
              <a:t>Bewcastle</a:t>
            </a:r>
            <a:r>
              <a:rPr lang="en-GB" altLang="en-US" sz="1400" dirty="0">
                <a:effectLst>
                  <a:outerShdw blurRad="38100" dist="38100" dir="2700000" algn="tl">
                    <a:srgbClr val="000000"/>
                  </a:outerShdw>
                </a:effectLst>
              </a:rPr>
              <a:t>, RIB I 986 </a:t>
            </a:r>
            <a:endParaRPr lang="en-US" altLang="en-US" sz="1400" dirty="0">
              <a:effectLst>
                <a:outerShdw blurRad="38100" dist="38100" dir="2700000" algn="tl">
                  <a:srgbClr val="000000"/>
                </a:outerShdw>
              </a:effectLst>
            </a:endParaRPr>
          </a:p>
        </p:txBody>
      </p:sp>
      <p:pic>
        <p:nvPicPr>
          <p:cNvPr id="15" name="Picture 6" descr="RIB 918"/>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5181600" y="1219200"/>
            <a:ext cx="3429000" cy="5672380"/>
          </a:xfrm>
          <a:prstGeom prst="rect">
            <a:avLst/>
          </a:prstGeom>
          <a:noFill/>
          <a:ln w="19050">
            <a:solidFill>
              <a:srgbClr val="000000"/>
            </a:solidFill>
            <a:miter lim="800000"/>
            <a:headEnd/>
            <a:tailEnd/>
          </a:ln>
          <a:extLst>
            <a:ext uri="{909E8E84-426E-40DD-AFC4-6F175D3DCCD1}">
              <a14:hiddenFill xmlns:a14="http://schemas.microsoft.com/office/drawing/2010/main" xmlns="">
                <a:solidFill>
                  <a:srgbClr val="FFFFFF"/>
                </a:solidFill>
              </a14:hiddenFill>
            </a:ext>
          </a:extLst>
        </p:spPr>
      </p:pic>
      <p:sp>
        <p:nvSpPr>
          <p:cNvPr id="16" name="Text Box 7"/>
          <p:cNvSpPr txBox="1">
            <a:spLocks noChangeArrowheads="1"/>
          </p:cNvSpPr>
          <p:nvPr/>
        </p:nvSpPr>
        <p:spPr bwMode="auto">
          <a:xfrm>
            <a:off x="974271" y="5788025"/>
            <a:ext cx="4114800" cy="1069975"/>
          </a:xfrm>
          <a:prstGeom prst="rect">
            <a:avLst/>
          </a:prstGeom>
          <a:noFill/>
          <a:ln>
            <a:noFill/>
          </a:ln>
          <a:effectLst/>
        </p:spPr>
        <p:txBody>
          <a:bodyPr>
            <a:spAutoFit/>
          </a:bodyPr>
          <a:lstStyle/>
          <a:p>
            <a:pPr>
              <a:spcBef>
                <a:spcPct val="50000"/>
              </a:spcBef>
              <a:buClrTx/>
              <a:buSzTx/>
              <a:buFontTx/>
              <a:buNone/>
            </a:pPr>
            <a:r>
              <a:rPr kumimoji="1" lang="en-GB" altLang="en-US" sz="1600" dirty="0" err="1"/>
              <a:t>Deo</a:t>
            </a:r>
            <a:r>
              <a:rPr kumimoji="1" lang="en-GB" altLang="en-US" sz="1600" dirty="0"/>
              <a:t> / Marti / </a:t>
            </a:r>
            <a:r>
              <a:rPr kumimoji="1" lang="en-GB" altLang="en-US" sz="1600" dirty="0" err="1"/>
              <a:t>Belatucad</a:t>
            </a:r>
            <a:r>
              <a:rPr kumimoji="1" lang="en-GB" altLang="en-US" sz="1600" dirty="0"/>
              <a:t>/</a:t>
            </a:r>
            <a:r>
              <a:rPr kumimoji="1" lang="en-GB" altLang="en-US" sz="1600" dirty="0" err="1"/>
              <a:t>ro</a:t>
            </a:r>
            <a:r>
              <a:rPr kumimoji="1" lang="en-GB" altLang="en-US" sz="1600" dirty="0"/>
              <a:t> et </a:t>
            </a:r>
            <a:r>
              <a:rPr kumimoji="1" lang="en-GB" altLang="en-US" sz="1600" dirty="0" err="1"/>
              <a:t>Numi</a:t>
            </a:r>
            <a:r>
              <a:rPr kumimoji="1" lang="en-GB" altLang="en-US" sz="1600" dirty="0"/>
              <a:t>/nib(us) </a:t>
            </a:r>
            <a:r>
              <a:rPr kumimoji="1" lang="en-GB" altLang="en-US" sz="1600" dirty="0" err="1"/>
              <a:t>Augg</a:t>
            </a:r>
            <a:r>
              <a:rPr kumimoji="1" lang="en-GB" altLang="en-US" sz="1600" dirty="0"/>
              <a:t>(</a:t>
            </a:r>
            <a:r>
              <a:rPr kumimoji="1" lang="en-GB" altLang="en-US" sz="1600" dirty="0" err="1"/>
              <a:t>ustorum</a:t>
            </a:r>
            <a:r>
              <a:rPr kumimoji="1" lang="en-GB" altLang="en-US" sz="1600" dirty="0"/>
              <a:t>) / </a:t>
            </a:r>
            <a:r>
              <a:rPr kumimoji="1" lang="en-GB" altLang="en-US" sz="1600" dirty="0" err="1"/>
              <a:t>Iulius</a:t>
            </a:r>
            <a:r>
              <a:rPr kumimoji="1" lang="en-GB" altLang="en-US" sz="1600" dirty="0"/>
              <a:t> Au/</a:t>
            </a:r>
            <a:r>
              <a:rPr kumimoji="1" lang="en-GB" altLang="en-US" sz="1600" dirty="0" err="1"/>
              <a:t>gustalis</a:t>
            </a:r>
            <a:r>
              <a:rPr kumimoji="1" lang="en-GB" altLang="en-US" sz="1600" dirty="0"/>
              <a:t> / actor </a:t>
            </a:r>
            <a:r>
              <a:rPr kumimoji="1" lang="en-GB" altLang="en-US" sz="1600" dirty="0" err="1"/>
              <a:t>Iul</a:t>
            </a:r>
            <a:r>
              <a:rPr kumimoji="1" lang="en-GB" altLang="en-US" sz="1600" dirty="0"/>
              <a:t>(</a:t>
            </a:r>
            <a:r>
              <a:rPr kumimoji="1" lang="en-GB" altLang="en-US" sz="1600" dirty="0" err="1"/>
              <a:t>i</a:t>
            </a:r>
            <a:r>
              <a:rPr kumimoji="1" lang="en-GB" altLang="en-US" sz="1600" dirty="0"/>
              <a:t>) Lu/pi </a:t>
            </a:r>
            <a:r>
              <a:rPr kumimoji="1" lang="en-GB" altLang="en-US" sz="1600" dirty="0" err="1"/>
              <a:t>pr</a:t>
            </a:r>
            <a:r>
              <a:rPr kumimoji="1" lang="en-GB" altLang="en-US" sz="1600" dirty="0"/>
              <a:t>(a)</a:t>
            </a:r>
            <a:r>
              <a:rPr kumimoji="1" lang="en-GB" altLang="en-US" sz="1600" dirty="0" err="1"/>
              <a:t>ef</a:t>
            </a:r>
            <a:r>
              <a:rPr kumimoji="1" lang="en-GB" altLang="en-US" sz="1600" dirty="0"/>
              <a:t>(</a:t>
            </a:r>
            <a:r>
              <a:rPr kumimoji="1" lang="en-GB" altLang="en-US" sz="1600" dirty="0" err="1"/>
              <a:t>ecti</a:t>
            </a:r>
            <a:r>
              <a:rPr kumimoji="1" lang="en-GB" altLang="en-US" sz="1600" dirty="0"/>
              <a:t>)</a:t>
            </a:r>
            <a:r>
              <a:rPr kumimoji="1" lang="de-DE" altLang="en-US" sz="1600" dirty="0"/>
              <a:t> </a:t>
            </a:r>
          </a:p>
        </p:txBody>
      </p:sp>
      <p:sp>
        <p:nvSpPr>
          <p:cNvPr id="19" name="Rectangle 18"/>
          <p:cNvSpPr/>
          <p:nvPr/>
        </p:nvSpPr>
        <p:spPr>
          <a:xfrm>
            <a:off x="5652120" y="1556792"/>
            <a:ext cx="2592288" cy="1296144"/>
          </a:xfrm>
          <a:prstGeom prst="rect">
            <a:avLst/>
          </a:prstGeom>
          <a:solidFill>
            <a:schemeClr val="accent1">
              <a:alpha val="58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19"/>
          <p:cNvSpPr/>
          <p:nvPr/>
        </p:nvSpPr>
        <p:spPr>
          <a:xfrm>
            <a:off x="5652120" y="3068960"/>
            <a:ext cx="2592288" cy="432048"/>
          </a:xfrm>
          <a:prstGeom prst="rect">
            <a:avLst/>
          </a:prstGeom>
          <a:solidFill>
            <a:srgbClr val="FFC000">
              <a:alpha val="58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C000"/>
              </a:solidFill>
            </a:endParaRPr>
          </a:p>
        </p:txBody>
      </p:sp>
      <p:sp>
        <p:nvSpPr>
          <p:cNvPr id="21" name="Text Box 6"/>
          <p:cNvSpPr txBox="1">
            <a:spLocks noChangeArrowheads="1"/>
          </p:cNvSpPr>
          <p:nvPr/>
        </p:nvSpPr>
        <p:spPr bwMode="auto">
          <a:xfrm>
            <a:off x="65144" y="3068960"/>
            <a:ext cx="5029200" cy="3785652"/>
          </a:xfrm>
          <a:prstGeom prst="rect">
            <a:avLst/>
          </a:prstGeom>
          <a:solidFill>
            <a:srgbClr val="9999FF">
              <a:alpha val="72000"/>
            </a:srgbClr>
          </a:solidFill>
          <a:ln>
            <a:noFill/>
          </a:ln>
          <a:effectLst/>
        </p:spPr>
        <p:txBody>
          <a:bodyPr>
            <a:spAutoFit/>
          </a:bodyPr>
          <a:lstStyle/>
          <a:p>
            <a:pPr algn="ctr">
              <a:spcBef>
                <a:spcPct val="50000"/>
              </a:spcBef>
              <a:buClrTx/>
              <a:buSzTx/>
              <a:buFontTx/>
              <a:buNone/>
            </a:pPr>
            <a:r>
              <a:rPr kumimoji="1" lang="de-DE" altLang="en-US" sz="2400" dirty="0" smtClean="0">
                <a:solidFill>
                  <a:schemeClr val="tx1">
                    <a:lumMod val="95000"/>
                    <a:lumOff val="5000"/>
                  </a:schemeClr>
                </a:solidFill>
              </a:rPr>
              <a:t>„conflation“ Mars &amp; Belatucadros</a:t>
            </a:r>
          </a:p>
          <a:p>
            <a:pPr algn="ctr">
              <a:spcBef>
                <a:spcPct val="50000"/>
              </a:spcBef>
              <a:buClrTx/>
              <a:buSzTx/>
              <a:buFontTx/>
              <a:buNone/>
            </a:pPr>
            <a:r>
              <a:rPr kumimoji="1" lang="de-DE" altLang="en-US" sz="2400" dirty="0" smtClean="0">
                <a:solidFill>
                  <a:schemeClr val="tx1">
                    <a:lumMod val="95000"/>
                    <a:lumOff val="5000"/>
                  </a:schemeClr>
                </a:solidFill>
              </a:rPr>
              <a:t>Belatucadros</a:t>
            </a:r>
            <a:r>
              <a:rPr kumimoji="1" lang="de-DE" altLang="en-US" sz="2400" dirty="0">
                <a:solidFill>
                  <a:schemeClr val="tx1">
                    <a:lumMod val="95000"/>
                    <a:lumOff val="5000"/>
                  </a:schemeClr>
                </a:solidFill>
              </a:rPr>
              <a:t>/-us</a:t>
            </a:r>
          </a:p>
          <a:p>
            <a:pPr algn="ctr">
              <a:spcBef>
                <a:spcPct val="50000"/>
              </a:spcBef>
              <a:buClrTx/>
              <a:buSzTx/>
              <a:buFontTx/>
              <a:buNone/>
            </a:pPr>
            <a:r>
              <a:rPr kumimoji="1" lang="de-DE" altLang="en-US" sz="2400" dirty="0">
                <a:solidFill>
                  <a:schemeClr val="tx1">
                    <a:lumMod val="95000"/>
                    <a:lumOff val="5000"/>
                  </a:schemeClr>
                </a:solidFill>
              </a:rPr>
              <a:t>an indigenous British deity?</a:t>
            </a:r>
            <a:br>
              <a:rPr kumimoji="1" lang="de-DE" altLang="en-US" sz="2400" dirty="0">
                <a:solidFill>
                  <a:schemeClr val="tx1">
                    <a:lumMod val="95000"/>
                    <a:lumOff val="5000"/>
                  </a:schemeClr>
                </a:solidFill>
              </a:rPr>
            </a:br>
            <a:r>
              <a:rPr kumimoji="1" lang="de-DE" altLang="en-US" sz="2000" i="1" dirty="0">
                <a:solidFill>
                  <a:schemeClr val="tx1">
                    <a:lumMod val="95000"/>
                    <a:lumOff val="5000"/>
                  </a:schemeClr>
                </a:solidFill>
              </a:rPr>
              <a:t>(cf. M. Green, p. 113: „the strength of the native British cults“!)</a:t>
            </a:r>
            <a:br>
              <a:rPr kumimoji="1" lang="de-DE" altLang="en-US" sz="2000" i="1" dirty="0">
                <a:solidFill>
                  <a:schemeClr val="tx1">
                    <a:lumMod val="95000"/>
                    <a:lumOff val="5000"/>
                  </a:schemeClr>
                </a:solidFill>
              </a:rPr>
            </a:br>
            <a:r>
              <a:rPr kumimoji="1" lang="de-DE" altLang="en-US" sz="2000" i="1" dirty="0">
                <a:solidFill>
                  <a:schemeClr val="tx1">
                    <a:lumMod val="95000"/>
                    <a:lumOff val="5000"/>
                  </a:schemeClr>
                </a:solidFill>
              </a:rPr>
              <a:t/>
            </a:r>
            <a:br>
              <a:rPr kumimoji="1" lang="de-DE" altLang="en-US" sz="2000" i="1" dirty="0">
                <a:solidFill>
                  <a:schemeClr val="tx1">
                    <a:lumMod val="95000"/>
                    <a:lumOff val="5000"/>
                  </a:schemeClr>
                </a:solidFill>
              </a:rPr>
            </a:br>
            <a:r>
              <a:rPr kumimoji="1" lang="de-DE" altLang="en-US" sz="2400" dirty="0">
                <a:solidFill>
                  <a:schemeClr val="tx1">
                    <a:lumMod val="95000"/>
                    <a:lumOff val="5000"/>
                  </a:schemeClr>
                </a:solidFill>
              </a:rPr>
              <a:t>Was Belatucadrus already worshipped in pre-Roman times</a:t>
            </a:r>
            <a:r>
              <a:rPr kumimoji="1" lang="de-DE" altLang="en-US" sz="2400" dirty="0" smtClean="0">
                <a:solidFill>
                  <a:schemeClr val="tx1">
                    <a:lumMod val="95000"/>
                    <a:lumOff val="5000"/>
                  </a:schemeClr>
                </a:solidFill>
              </a:rPr>
              <a:t>?</a:t>
            </a:r>
          </a:p>
          <a:p>
            <a:pPr algn="ctr">
              <a:spcBef>
                <a:spcPct val="50000"/>
              </a:spcBef>
              <a:buClrTx/>
              <a:buSzTx/>
              <a:buFontTx/>
              <a:buNone/>
            </a:pPr>
            <a:r>
              <a:rPr kumimoji="1" lang="de-DE" altLang="en-US" sz="2400" dirty="0" smtClean="0">
                <a:solidFill>
                  <a:schemeClr val="tx1">
                    <a:lumMod val="95000"/>
                    <a:lumOff val="5000"/>
                  </a:schemeClr>
                </a:solidFill>
              </a:rPr>
              <a:t>„Mars, strong in battle“</a:t>
            </a:r>
            <a:endParaRPr kumimoji="1" lang="de-DE" altLang="en-US" sz="2400" dirty="0">
              <a:solidFill>
                <a:schemeClr val="tx1">
                  <a:lumMod val="95000"/>
                  <a:lumOff val="5000"/>
                </a:schemeClr>
              </a:solidFill>
            </a:endParaRPr>
          </a:p>
        </p:txBody>
      </p:sp>
    </p:spTree>
    <p:extLst>
      <p:ext uri="{BB962C8B-B14F-4D97-AF65-F5344CB8AC3E}">
        <p14:creationId xmlns:p14="http://schemas.microsoft.com/office/powerpoint/2010/main" xmlns="" val="29175913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randombar(horizontal)">
                                      <p:cBhvr>
                                        <p:cTn id="7" dur="500"/>
                                        <p:tgtEl>
                                          <p:spTgt spid="15"/>
                                        </p:tgtEl>
                                      </p:cBhvr>
                                    </p:animEffect>
                                  </p:childTnLst>
                                </p:cTn>
                              </p:par>
                            </p:childTnLst>
                          </p:cTn>
                        </p:par>
                        <p:par>
                          <p:cTn id="8" fill="hold">
                            <p:stCondLst>
                              <p:cond delay="500"/>
                            </p:stCondLst>
                            <p:childTnLst>
                              <p:par>
                                <p:cTn id="9" presetID="14" presetClass="entr" presetSubtype="10" fill="hold" grpId="0" nodeType="afterEffect">
                                  <p:stCondLst>
                                    <p:cond delay="0"/>
                                  </p:stCondLst>
                                  <p:childTnLst>
                                    <p:set>
                                      <p:cBhvr>
                                        <p:cTn id="10" dur="1" fill="hold">
                                          <p:stCondLst>
                                            <p:cond delay="0"/>
                                          </p:stCondLst>
                                        </p:cTn>
                                        <p:tgtEl>
                                          <p:spTgt spid="16"/>
                                        </p:tgtEl>
                                        <p:attrNameLst>
                                          <p:attrName>style.visibility</p:attrName>
                                        </p:attrNameLst>
                                      </p:cBhvr>
                                      <p:to>
                                        <p:strVal val="visible"/>
                                      </p:to>
                                    </p:set>
                                    <p:animEffect transition="in" filter="randombar(horizontal)">
                                      <p:cBhvr>
                                        <p:cTn id="11" dur="500"/>
                                        <p:tgtEl>
                                          <p:spTgt spid="16"/>
                                        </p:tgtEl>
                                      </p:cBhvr>
                                    </p:animEffect>
                                  </p:childTnLst>
                                </p:cTn>
                              </p:par>
                            </p:childTnLst>
                          </p:cTn>
                        </p:par>
                        <p:par>
                          <p:cTn id="12" fill="hold">
                            <p:stCondLst>
                              <p:cond delay="1000"/>
                            </p:stCondLst>
                            <p:childTnLst>
                              <p:par>
                                <p:cTn id="13" presetID="21" presetClass="entr" presetSubtype="1" fill="hold" grpId="0" nodeType="afterEffect">
                                  <p:stCondLst>
                                    <p:cond delay="250"/>
                                  </p:stCondLst>
                                  <p:childTnLst>
                                    <p:set>
                                      <p:cBhvr>
                                        <p:cTn id="14" dur="1" fill="hold">
                                          <p:stCondLst>
                                            <p:cond delay="0"/>
                                          </p:stCondLst>
                                        </p:cTn>
                                        <p:tgtEl>
                                          <p:spTgt spid="19"/>
                                        </p:tgtEl>
                                        <p:attrNameLst>
                                          <p:attrName>style.visibility</p:attrName>
                                        </p:attrNameLst>
                                      </p:cBhvr>
                                      <p:to>
                                        <p:strVal val="visible"/>
                                      </p:to>
                                    </p:set>
                                    <p:animEffect transition="in" filter="wheel(1)">
                                      <p:cBhvr>
                                        <p:cTn id="15" dur="2000"/>
                                        <p:tgtEl>
                                          <p:spTgt spid="19"/>
                                        </p:tgtEl>
                                      </p:cBhvr>
                                    </p:animEffect>
                                  </p:childTnLst>
                                </p:cTn>
                              </p:par>
                            </p:childTnLst>
                          </p:cTn>
                        </p:par>
                        <p:par>
                          <p:cTn id="16" fill="hold">
                            <p:stCondLst>
                              <p:cond delay="3250"/>
                            </p:stCondLst>
                            <p:childTnLst>
                              <p:par>
                                <p:cTn id="17" presetID="21" presetClass="entr" presetSubtype="1" fill="hold" grpId="0" nodeType="afterEffect">
                                  <p:stCondLst>
                                    <p:cond delay="250"/>
                                  </p:stCondLst>
                                  <p:childTnLst>
                                    <p:set>
                                      <p:cBhvr>
                                        <p:cTn id="18" dur="1" fill="hold">
                                          <p:stCondLst>
                                            <p:cond delay="0"/>
                                          </p:stCondLst>
                                        </p:cTn>
                                        <p:tgtEl>
                                          <p:spTgt spid="20"/>
                                        </p:tgtEl>
                                        <p:attrNameLst>
                                          <p:attrName>style.visibility</p:attrName>
                                        </p:attrNameLst>
                                      </p:cBhvr>
                                      <p:to>
                                        <p:strVal val="visible"/>
                                      </p:to>
                                    </p:set>
                                    <p:animEffect transition="in" filter="wheel(1)">
                                      <p:cBhvr>
                                        <p:cTn id="19" dur="2000"/>
                                        <p:tgtEl>
                                          <p:spTgt spid="20"/>
                                        </p:tgtEl>
                                      </p:cBhvr>
                                    </p:animEffect>
                                  </p:childTnLst>
                                </p:cTn>
                              </p:par>
                            </p:childTnLst>
                          </p:cTn>
                        </p:par>
                        <p:par>
                          <p:cTn id="20" fill="hold">
                            <p:stCondLst>
                              <p:cond delay="5500"/>
                            </p:stCondLst>
                            <p:childTnLst>
                              <p:par>
                                <p:cTn id="21" presetID="14" presetClass="entr" presetSubtype="10" fill="hold" grpId="0" nodeType="afterEffect">
                                  <p:stCondLst>
                                    <p:cond delay="500"/>
                                  </p:stCondLst>
                                  <p:childTnLst>
                                    <p:set>
                                      <p:cBhvr>
                                        <p:cTn id="22" dur="1" fill="hold">
                                          <p:stCondLst>
                                            <p:cond delay="0"/>
                                          </p:stCondLst>
                                        </p:cTn>
                                        <p:tgtEl>
                                          <p:spTgt spid="21"/>
                                        </p:tgtEl>
                                        <p:attrNameLst>
                                          <p:attrName>style.visibility</p:attrName>
                                        </p:attrNameLst>
                                      </p:cBhvr>
                                      <p:to>
                                        <p:strVal val="visible"/>
                                      </p:to>
                                    </p:set>
                                    <p:animEffect transition="in" filter="randombar(horizontal)">
                                      <p:cBhvr>
                                        <p:cTn id="23"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P spid="19" grpId="0" animBg="1"/>
      <p:bldP spid="20" grpId="0" animBg="1"/>
      <p:bldP spid="21" grpId="0" animBg="1" autoUpdateAnimBg="0"/>
    </p:bldLst>
  </p:timing>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3382296" y="3068960"/>
            <a:ext cx="5582192" cy="3722774"/>
          </a:xfrm>
          <a:prstGeom prst="rect">
            <a:avLst/>
          </a:prstGeom>
        </p:spPr>
      </p:pic>
      <p:sp>
        <p:nvSpPr>
          <p:cNvPr id="4" name="Title 1"/>
          <p:cNvSpPr>
            <a:spLocks noGrp="1"/>
          </p:cNvSpPr>
          <p:nvPr>
            <p:ph type="title"/>
          </p:nvPr>
        </p:nvSpPr>
        <p:spPr>
          <a:xfrm>
            <a:off x="914400" y="44624"/>
            <a:ext cx="7772400" cy="914400"/>
          </a:xfrm>
        </p:spPr>
        <p:txBody>
          <a:bodyPr/>
          <a:lstStyle/>
          <a:p>
            <a:r>
              <a:rPr lang="en-GB" dirty="0" err="1"/>
              <a:t>Britanno</a:t>
            </a:r>
            <a:r>
              <a:rPr lang="en-GB" dirty="0"/>
              <a:t>-Roman religion</a:t>
            </a:r>
          </a:p>
        </p:txBody>
      </p:sp>
      <p:pic>
        <p:nvPicPr>
          <p:cNvPr id="7" name="Picture 6" descr="RIB 918"/>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5181600" y="1219200"/>
            <a:ext cx="3429000" cy="5672380"/>
          </a:xfrm>
          <a:prstGeom prst="rect">
            <a:avLst/>
          </a:prstGeom>
          <a:noFill/>
          <a:ln w="19050">
            <a:solidFill>
              <a:srgbClr val="000000"/>
            </a:solidFill>
            <a:miter lim="800000"/>
            <a:headEnd/>
            <a:tailEnd/>
          </a:ln>
          <a:extLst>
            <a:ext uri="{909E8E84-426E-40DD-AFC4-6F175D3DCCD1}">
              <a14:hiddenFill xmlns:a14="http://schemas.microsoft.com/office/drawing/2010/main" xmlns="">
                <a:solidFill>
                  <a:srgbClr val="FFFFFF"/>
                </a:solidFill>
              </a14:hiddenFill>
            </a:ext>
          </a:extLst>
        </p:spPr>
      </p:pic>
      <p:sp>
        <p:nvSpPr>
          <p:cNvPr id="9" name="Rectangle 8"/>
          <p:cNvSpPr/>
          <p:nvPr/>
        </p:nvSpPr>
        <p:spPr>
          <a:xfrm>
            <a:off x="5652120" y="1556792"/>
            <a:ext cx="2592288" cy="1296144"/>
          </a:xfrm>
          <a:prstGeom prst="rect">
            <a:avLst/>
          </a:prstGeom>
          <a:solidFill>
            <a:schemeClr val="accent1">
              <a:alpha val="58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5652120" y="3068960"/>
            <a:ext cx="2592288" cy="432048"/>
          </a:xfrm>
          <a:prstGeom prst="rect">
            <a:avLst/>
          </a:prstGeom>
          <a:solidFill>
            <a:srgbClr val="FFC000">
              <a:alpha val="58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C000"/>
              </a:solidFill>
            </a:endParaRPr>
          </a:p>
        </p:txBody>
      </p:sp>
      <p:pic>
        <p:nvPicPr>
          <p:cNvPr id="12" name="Content Placeholder 3"/>
          <p:cNvPicPr>
            <a:picLocks noGrp="1" noChangeAspect="1"/>
          </p:cNvPicPr>
          <p:nvPr>
            <p:ph idx="1"/>
          </p:nvPr>
        </p:nvPicPr>
        <p:blipFill rotWithShape="1">
          <a:blip r:embed="rId4" cstate="print">
            <a:extLst>
              <a:ext uri="{BEBA8EAE-BF5A-486C-A8C5-ECC9F3942E4B}">
                <a14:imgProps xmlns:a14="http://schemas.microsoft.com/office/drawing/2010/main" xmlns="">
                  <a14:imgLayer r:embed="rId5">
                    <a14:imgEffect>
                      <a14:backgroundRemoval t="10000" b="90000" l="10000" r="90000">
                        <a14:backgroundMark x1="73895" y1="25431" x2="73895" y2="25431"/>
                        <a14:backgroundMark x1="72925" y1="78202" x2="72925" y2="78202"/>
                        <a14:backgroundMark x1="75712" y1="80563" x2="75712" y2="80563"/>
                        <a14:backgroundMark x1="74743" y1="83651" x2="74743" y2="83651"/>
                        <a14:backgroundMark x1="71472" y1="82743" x2="71472" y2="82743"/>
                        <a14:backgroundMark x1="71108" y1="74841" x2="71108" y2="74841"/>
                        <a14:backgroundMark x1="20170" y1="78474" x2="20170" y2="78474"/>
                        <a14:backgroundMark x1="18534" y1="78474" x2="18534" y2="78474"/>
                        <a14:backgroundMark x1="77771" y1="83379" x2="77771" y2="83379"/>
                        <a14:backgroundMark x1="71896" y1="80018" x2="71896" y2="80018"/>
                        <a14:backgroundMark x1="71108" y1="73297" x2="71108" y2="73297"/>
                        <a14:backgroundMark x1="63598" y1="86104" x2="63598" y2="86104"/>
                        <a14:backgroundMark x1="58328" y1="85740" x2="58328" y2="85740"/>
                        <a14:backgroundMark x1="50454" y1="85195" x2="50454" y2="85195"/>
                        <a14:backgroundMark x1="72502" y1="29973" x2="72502" y2="29973"/>
                      </a14:backgroundRemoval>
                    </a14:imgEffect>
                  </a14:imgLayer>
                </a14:imgProps>
              </a:ext>
              <a:ext uri="{28A0092B-C50C-407E-A947-70E740481C1C}">
                <a14:useLocalDpi xmlns:a14="http://schemas.microsoft.com/office/drawing/2010/main" xmlns="" val="0"/>
              </a:ext>
            </a:extLst>
          </a:blip>
          <a:srcRect l="7246" t="18181" r="14774" b="8788"/>
          <a:stretch/>
        </p:blipFill>
        <p:spPr>
          <a:xfrm>
            <a:off x="623455" y="831273"/>
            <a:ext cx="5347854" cy="3338946"/>
          </a:xfrm>
        </p:spPr>
      </p:pic>
      <p:sp>
        <p:nvSpPr>
          <p:cNvPr id="14" name="Content Placeholder 2"/>
          <p:cNvSpPr txBox="1">
            <a:spLocks/>
          </p:cNvSpPr>
          <p:nvPr/>
        </p:nvSpPr>
        <p:spPr>
          <a:xfrm rot="16200000">
            <a:off x="-2312267" y="2707804"/>
            <a:ext cx="5877274" cy="461665"/>
          </a:xfrm>
          <a:prstGeom prst="rect">
            <a:avLst/>
          </a:prstGeom>
        </p:spPr>
        <p:txBody>
          <a:bodyPr vert="horz">
            <a:normAutofit/>
          </a:bodyPr>
          <a:lstStyle>
            <a:lvl1pPr marL="411480" indent="-342900" algn="l" rtl="0" eaLnBrk="1" latinLnBrk="0" hangingPunct="1">
              <a:spcBef>
                <a:spcPts val="700"/>
              </a:spcBef>
              <a:buClr>
                <a:schemeClr val="tx2"/>
              </a:buClr>
              <a:buSzPct val="95000"/>
              <a:buFont typeface="Wingdings"/>
              <a:buChar char=""/>
              <a:defRPr kumimoji="0" sz="3000" kern="1200">
                <a:solidFill>
                  <a:schemeClr val="tx1"/>
                </a:solidFill>
                <a:latin typeface="+mn-lt"/>
                <a:ea typeface="+mn-ea"/>
                <a:cs typeface="+mn-cs"/>
              </a:defRPr>
            </a:lvl1pPr>
            <a:lvl2pPr marL="740664" indent="-285750" algn="l" rtl="0" eaLnBrk="1" latinLnBrk="0" hangingPunct="1">
              <a:spcBef>
                <a:spcPct val="20000"/>
              </a:spcBef>
              <a:buClr>
                <a:schemeClr val="accent2"/>
              </a:buClr>
              <a:buSzPct val="90000"/>
              <a:buFont typeface="Wingdings"/>
              <a:buChar char=""/>
              <a:defRPr kumimoji="0" sz="2600" kern="1200">
                <a:solidFill>
                  <a:schemeClr val="tx1"/>
                </a:solidFill>
                <a:latin typeface="+mn-lt"/>
                <a:ea typeface="+mn-ea"/>
                <a:cs typeface="+mn-cs"/>
              </a:defRPr>
            </a:lvl2pPr>
            <a:lvl3pPr marL="996696" indent="-228600" algn="l" rtl="0" eaLnBrk="1" latinLnBrk="0" hangingPunct="1">
              <a:spcBef>
                <a:spcPct val="20000"/>
              </a:spcBef>
              <a:buClr>
                <a:schemeClr val="accent2"/>
              </a:buClr>
              <a:buFont typeface="Wingdings 2"/>
              <a:buChar char=""/>
              <a:defRPr kumimoji="0" sz="2400" kern="1200">
                <a:solidFill>
                  <a:schemeClr val="tx1"/>
                </a:solidFill>
                <a:latin typeface="+mn-lt"/>
                <a:ea typeface="+mn-ea"/>
                <a:cs typeface="+mn-cs"/>
              </a:defRPr>
            </a:lvl3pPr>
            <a:lvl4pPr marL="1261872" indent="-228600" algn="l" rtl="0" eaLnBrk="1" latinLnBrk="0" hangingPunct="1">
              <a:spcBef>
                <a:spcPct val="20000"/>
              </a:spcBef>
              <a:buClr>
                <a:schemeClr val="accent3"/>
              </a:buClr>
              <a:buFont typeface="Wingdings 3"/>
              <a:buChar char=""/>
              <a:defRPr kumimoji="0" sz="2200" kern="1200">
                <a:solidFill>
                  <a:schemeClr val="tx1"/>
                </a:solidFill>
                <a:latin typeface="+mn-lt"/>
                <a:ea typeface="+mn-ea"/>
                <a:cs typeface="+mn-cs"/>
              </a:defRPr>
            </a:lvl4pPr>
            <a:lvl5pPr marL="1481328" indent="-210312" algn="l" rtl="0" eaLnBrk="1" latinLnBrk="0" hangingPunct="1">
              <a:spcBef>
                <a:spcPct val="20000"/>
              </a:spcBef>
              <a:buClr>
                <a:schemeClr val="accent3"/>
              </a:buClr>
              <a:buFont typeface="Wingdings 2"/>
              <a:buChar char=""/>
              <a:defRPr kumimoji="0" sz="2000" kern="1200">
                <a:solidFill>
                  <a:schemeClr val="tx1"/>
                </a:solidFill>
                <a:latin typeface="+mn-lt"/>
                <a:ea typeface="+mn-ea"/>
                <a:cs typeface="+mn-cs"/>
              </a:defRPr>
            </a:lvl5pPr>
            <a:lvl6pPr marL="1709928" indent="-210312" algn="l" rtl="0" eaLnBrk="1" latinLnBrk="0" hangingPunct="1">
              <a:spcBef>
                <a:spcPct val="20000"/>
              </a:spcBef>
              <a:buClr>
                <a:schemeClr val="accent3"/>
              </a:buClr>
              <a:buFont typeface="Wingdings 2"/>
              <a:buChar char=""/>
              <a:defRPr kumimoji="0" sz="1800" kern="1200">
                <a:solidFill>
                  <a:schemeClr val="tx1"/>
                </a:solidFill>
                <a:latin typeface="+mn-lt"/>
                <a:ea typeface="+mn-ea"/>
                <a:cs typeface="+mn-cs"/>
              </a:defRPr>
            </a:lvl6pPr>
            <a:lvl7pPr marL="1901952" indent="-182880" algn="l" rtl="0" eaLnBrk="1" latinLnBrk="0" hangingPunct="1">
              <a:spcBef>
                <a:spcPct val="20000"/>
              </a:spcBef>
              <a:buClr>
                <a:schemeClr val="accent4"/>
              </a:buClr>
              <a:buFont typeface="Wingdings 2"/>
              <a:buChar char=""/>
              <a:defRPr kumimoji="0" sz="1600" kern="1200">
                <a:solidFill>
                  <a:schemeClr val="tx1"/>
                </a:solidFill>
                <a:latin typeface="+mn-lt"/>
                <a:ea typeface="+mn-ea"/>
                <a:cs typeface="+mn-cs"/>
              </a:defRPr>
            </a:lvl7pPr>
            <a:lvl8pPr marL="2093976" indent="-182880" algn="l" rtl="0" eaLnBrk="1" latinLnBrk="0" hangingPunct="1">
              <a:spcBef>
                <a:spcPct val="20000"/>
              </a:spcBef>
              <a:buClr>
                <a:schemeClr val="accent4"/>
              </a:buClr>
              <a:buFont typeface="Wingdings 2"/>
              <a:buChar char=""/>
              <a:defRPr kumimoji="0" sz="1600" kern="1200">
                <a:solidFill>
                  <a:schemeClr val="tx1"/>
                </a:solidFill>
                <a:latin typeface="+mn-lt"/>
                <a:ea typeface="+mn-ea"/>
                <a:cs typeface="+mn-cs"/>
              </a:defRPr>
            </a:lvl8pPr>
            <a:lvl9pPr marL="2286000" indent="-182880" algn="l" rtl="0" eaLnBrk="1" latinLnBrk="0" hangingPunct="1">
              <a:spcBef>
                <a:spcPct val="20000"/>
              </a:spcBef>
              <a:buClr>
                <a:schemeClr val="accent4"/>
              </a:buClr>
              <a:buFont typeface="Wingdings 2"/>
              <a:buChar char=""/>
              <a:defRPr kumimoji="0" sz="1600" kern="1200">
                <a:solidFill>
                  <a:schemeClr val="tx1"/>
                </a:solidFill>
                <a:latin typeface="+mn-lt"/>
                <a:ea typeface="+mn-ea"/>
                <a:cs typeface="+mn-cs"/>
              </a:defRPr>
            </a:lvl9pPr>
            <a:extLst/>
          </a:lstStyle>
          <a:p>
            <a:pPr algn="ctr"/>
            <a:r>
              <a:rPr lang="en-GB" sz="2400" dirty="0" smtClean="0"/>
              <a:t>Mars </a:t>
            </a:r>
            <a:r>
              <a:rPr lang="en-GB" sz="2400" dirty="0" err="1" smtClean="0"/>
              <a:t>Nodons</a:t>
            </a:r>
            <a:r>
              <a:rPr lang="en-GB" sz="2400" dirty="0" smtClean="0"/>
              <a:t>, </a:t>
            </a:r>
            <a:r>
              <a:rPr lang="en-GB" sz="2400" dirty="0" err="1" smtClean="0"/>
              <a:t>Lydney</a:t>
            </a:r>
            <a:endParaRPr lang="en-GB" sz="2400" dirty="0"/>
          </a:p>
        </p:txBody>
      </p:sp>
    </p:spTree>
    <p:extLst>
      <p:ext uri="{BB962C8B-B14F-4D97-AF65-F5344CB8AC3E}">
        <p14:creationId xmlns:p14="http://schemas.microsoft.com/office/powerpoint/2010/main" xmlns="" val="272726055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xit" presetSubtype="10" fill="hold" nodeType="afterEffect">
                                  <p:stCondLst>
                                    <p:cond delay="500"/>
                                  </p:stCondLst>
                                  <p:childTnLst>
                                    <p:animEffect transition="out" filter="randombar(horizontal)">
                                      <p:cBhvr>
                                        <p:cTn id="6" dur="500"/>
                                        <p:tgtEl>
                                          <p:spTgt spid="7"/>
                                        </p:tgtEl>
                                      </p:cBhvr>
                                    </p:animEffect>
                                    <p:set>
                                      <p:cBhvr>
                                        <p:cTn id="7" dur="1" fill="hold">
                                          <p:stCondLst>
                                            <p:cond delay="499"/>
                                          </p:stCondLst>
                                        </p:cTn>
                                        <p:tgtEl>
                                          <p:spTgt spid="7"/>
                                        </p:tgtEl>
                                        <p:attrNameLst>
                                          <p:attrName>style.visibility</p:attrName>
                                        </p:attrNameLst>
                                      </p:cBhvr>
                                      <p:to>
                                        <p:strVal val="hidden"/>
                                      </p:to>
                                    </p:set>
                                  </p:childTnLst>
                                </p:cTn>
                              </p:par>
                              <p:par>
                                <p:cTn id="8" presetID="14" presetClass="exit" presetSubtype="10" fill="hold" grpId="0" nodeType="withEffect">
                                  <p:stCondLst>
                                    <p:cond delay="0"/>
                                  </p:stCondLst>
                                  <p:childTnLst>
                                    <p:animEffect transition="out" filter="randombar(horizontal)">
                                      <p:cBhvr>
                                        <p:cTn id="9" dur="500"/>
                                        <p:tgtEl>
                                          <p:spTgt spid="9"/>
                                        </p:tgtEl>
                                      </p:cBhvr>
                                    </p:animEffect>
                                    <p:set>
                                      <p:cBhvr>
                                        <p:cTn id="10" dur="1" fill="hold">
                                          <p:stCondLst>
                                            <p:cond delay="499"/>
                                          </p:stCondLst>
                                        </p:cTn>
                                        <p:tgtEl>
                                          <p:spTgt spid="9"/>
                                        </p:tgtEl>
                                        <p:attrNameLst>
                                          <p:attrName>style.visibility</p:attrName>
                                        </p:attrNameLst>
                                      </p:cBhvr>
                                      <p:to>
                                        <p:strVal val="hidden"/>
                                      </p:to>
                                    </p:set>
                                  </p:childTnLst>
                                </p:cTn>
                              </p:par>
                              <p:par>
                                <p:cTn id="11" presetID="14" presetClass="exit" presetSubtype="10" fill="hold" grpId="0" nodeType="withEffect">
                                  <p:stCondLst>
                                    <p:cond delay="0"/>
                                  </p:stCondLst>
                                  <p:childTnLst>
                                    <p:animEffect transition="out" filter="randombar(horizontal)">
                                      <p:cBhvr>
                                        <p:cTn id="12" dur="500"/>
                                        <p:tgtEl>
                                          <p:spTgt spid="10"/>
                                        </p:tgtEl>
                                      </p:cBhvr>
                                    </p:animEffect>
                                    <p:set>
                                      <p:cBhvr>
                                        <p:cTn id="13" dur="1" fill="hold">
                                          <p:stCondLst>
                                            <p:cond delay="499"/>
                                          </p:stCondLst>
                                        </p:cTn>
                                        <p:tgtEl>
                                          <p:spTgt spid="10"/>
                                        </p:tgtEl>
                                        <p:attrNameLst>
                                          <p:attrName>style.visibility</p:attrName>
                                        </p:attrNameLst>
                                      </p:cBhvr>
                                      <p:to>
                                        <p:strVal val="hidden"/>
                                      </p:to>
                                    </p:set>
                                  </p:childTnLst>
                                </p:cTn>
                              </p:par>
                            </p:childTnLst>
                          </p:cTn>
                        </p:par>
                        <p:par>
                          <p:cTn id="14" fill="hold">
                            <p:stCondLst>
                              <p:cond delay="1000"/>
                            </p:stCondLst>
                            <p:childTnLst>
                              <p:par>
                                <p:cTn id="15" presetID="14" presetClass="entr" presetSubtype="10" fill="hold" nodeType="afterEffect">
                                  <p:stCondLst>
                                    <p:cond delay="750"/>
                                  </p:stCondLst>
                                  <p:childTnLst>
                                    <p:set>
                                      <p:cBhvr>
                                        <p:cTn id="16" dur="1" fill="hold">
                                          <p:stCondLst>
                                            <p:cond delay="0"/>
                                          </p:stCondLst>
                                        </p:cTn>
                                        <p:tgtEl>
                                          <p:spTgt spid="13"/>
                                        </p:tgtEl>
                                        <p:attrNameLst>
                                          <p:attrName>style.visibility</p:attrName>
                                        </p:attrNameLst>
                                      </p:cBhvr>
                                      <p:to>
                                        <p:strVal val="visible"/>
                                      </p:to>
                                    </p:set>
                                    <p:animEffect transition="in" filter="randombar(horizontal)">
                                      <p:cBhvr>
                                        <p:cTn id="17"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Lst>
  </p:timing>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914400" y="44624"/>
            <a:ext cx="7772400" cy="914400"/>
          </a:xfrm>
        </p:spPr>
        <p:txBody>
          <a:bodyPr/>
          <a:lstStyle/>
          <a:p>
            <a:r>
              <a:rPr lang="en-GB" dirty="0" err="1"/>
              <a:t>Britanno</a:t>
            </a:r>
            <a:r>
              <a:rPr lang="en-GB" dirty="0"/>
              <a:t>-Roman religion</a:t>
            </a:r>
          </a:p>
        </p:txBody>
      </p:sp>
      <p:pic>
        <p:nvPicPr>
          <p:cNvPr id="9" name="Content Placeholder 3"/>
          <p:cNvPicPr>
            <a:picLocks noGrp="1" noChangeAspect="1"/>
          </p:cNvPicPr>
          <p:nvPr>
            <p:ph idx="1"/>
          </p:nvPr>
        </p:nvPicPr>
        <p:blipFill rotWithShape="1">
          <a:blip r:embed="rId2" cstate="print">
            <a:extLst>
              <a:ext uri="{BEBA8EAE-BF5A-486C-A8C5-ECC9F3942E4B}">
                <a14:imgProps xmlns:a14="http://schemas.microsoft.com/office/drawing/2010/main" xmlns="">
                  <a14:imgLayer r:embed="rId3">
                    <a14:imgEffect>
                      <a14:backgroundRemoval t="10000" b="90000" l="10000" r="90000">
                        <a14:backgroundMark x1="73895" y1="25431" x2="73895" y2="25431"/>
                        <a14:backgroundMark x1="72925" y1="78202" x2="72925" y2="78202"/>
                        <a14:backgroundMark x1="75712" y1="80563" x2="75712" y2="80563"/>
                        <a14:backgroundMark x1="74743" y1="83651" x2="74743" y2="83651"/>
                        <a14:backgroundMark x1="71472" y1="82743" x2="71472" y2="82743"/>
                        <a14:backgroundMark x1="71108" y1="74841" x2="71108" y2="74841"/>
                        <a14:backgroundMark x1="20170" y1="78474" x2="20170" y2="78474"/>
                        <a14:backgroundMark x1="18534" y1="78474" x2="18534" y2="78474"/>
                        <a14:backgroundMark x1="77771" y1="83379" x2="77771" y2="83379"/>
                        <a14:backgroundMark x1="71896" y1="80018" x2="71896" y2="80018"/>
                        <a14:backgroundMark x1="71108" y1="73297" x2="71108" y2="73297"/>
                        <a14:backgroundMark x1="63598" y1="86104" x2="63598" y2="86104"/>
                        <a14:backgroundMark x1="58328" y1="85740" x2="58328" y2="85740"/>
                        <a14:backgroundMark x1="50454" y1="85195" x2="50454" y2="85195"/>
                        <a14:backgroundMark x1="72502" y1="29973" x2="72502" y2="29973"/>
                      </a14:backgroundRemoval>
                    </a14:imgEffect>
                  </a14:imgLayer>
                </a14:imgProps>
              </a:ext>
              <a:ext uri="{28A0092B-C50C-407E-A947-70E740481C1C}">
                <a14:useLocalDpi xmlns:a14="http://schemas.microsoft.com/office/drawing/2010/main" xmlns="" val="0"/>
              </a:ext>
            </a:extLst>
          </a:blip>
          <a:srcRect l="7246" t="18181" r="14774" b="8788"/>
          <a:stretch/>
        </p:blipFill>
        <p:spPr>
          <a:xfrm>
            <a:off x="623455" y="831273"/>
            <a:ext cx="5347854" cy="3338946"/>
          </a:xfrm>
        </p:spPr>
      </p:pic>
      <p:sp>
        <p:nvSpPr>
          <p:cNvPr id="10" name="Content Placeholder 2"/>
          <p:cNvSpPr txBox="1">
            <a:spLocks/>
          </p:cNvSpPr>
          <p:nvPr/>
        </p:nvSpPr>
        <p:spPr>
          <a:xfrm rot="16200000">
            <a:off x="-2312267" y="2707804"/>
            <a:ext cx="5877274" cy="461665"/>
          </a:xfrm>
          <a:prstGeom prst="rect">
            <a:avLst/>
          </a:prstGeom>
        </p:spPr>
        <p:txBody>
          <a:bodyPr vert="horz">
            <a:normAutofit/>
          </a:bodyPr>
          <a:lstStyle>
            <a:lvl1pPr marL="411480" indent="-342900" algn="l" rtl="0" eaLnBrk="1" latinLnBrk="0" hangingPunct="1">
              <a:spcBef>
                <a:spcPts val="700"/>
              </a:spcBef>
              <a:buClr>
                <a:schemeClr val="tx2"/>
              </a:buClr>
              <a:buSzPct val="95000"/>
              <a:buFont typeface="Wingdings"/>
              <a:buChar char=""/>
              <a:defRPr kumimoji="0" sz="3000" kern="1200">
                <a:solidFill>
                  <a:schemeClr val="tx1"/>
                </a:solidFill>
                <a:latin typeface="+mn-lt"/>
                <a:ea typeface="+mn-ea"/>
                <a:cs typeface="+mn-cs"/>
              </a:defRPr>
            </a:lvl1pPr>
            <a:lvl2pPr marL="740664" indent="-285750" algn="l" rtl="0" eaLnBrk="1" latinLnBrk="0" hangingPunct="1">
              <a:spcBef>
                <a:spcPct val="20000"/>
              </a:spcBef>
              <a:buClr>
                <a:schemeClr val="accent2"/>
              </a:buClr>
              <a:buSzPct val="90000"/>
              <a:buFont typeface="Wingdings"/>
              <a:buChar char=""/>
              <a:defRPr kumimoji="0" sz="2600" kern="1200">
                <a:solidFill>
                  <a:schemeClr val="tx1"/>
                </a:solidFill>
                <a:latin typeface="+mn-lt"/>
                <a:ea typeface="+mn-ea"/>
                <a:cs typeface="+mn-cs"/>
              </a:defRPr>
            </a:lvl2pPr>
            <a:lvl3pPr marL="996696" indent="-228600" algn="l" rtl="0" eaLnBrk="1" latinLnBrk="0" hangingPunct="1">
              <a:spcBef>
                <a:spcPct val="20000"/>
              </a:spcBef>
              <a:buClr>
                <a:schemeClr val="accent2"/>
              </a:buClr>
              <a:buFont typeface="Wingdings 2"/>
              <a:buChar char=""/>
              <a:defRPr kumimoji="0" sz="2400" kern="1200">
                <a:solidFill>
                  <a:schemeClr val="tx1"/>
                </a:solidFill>
                <a:latin typeface="+mn-lt"/>
                <a:ea typeface="+mn-ea"/>
                <a:cs typeface="+mn-cs"/>
              </a:defRPr>
            </a:lvl3pPr>
            <a:lvl4pPr marL="1261872" indent="-228600" algn="l" rtl="0" eaLnBrk="1" latinLnBrk="0" hangingPunct="1">
              <a:spcBef>
                <a:spcPct val="20000"/>
              </a:spcBef>
              <a:buClr>
                <a:schemeClr val="accent3"/>
              </a:buClr>
              <a:buFont typeface="Wingdings 3"/>
              <a:buChar char=""/>
              <a:defRPr kumimoji="0" sz="2200" kern="1200">
                <a:solidFill>
                  <a:schemeClr val="tx1"/>
                </a:solidFill>
                <a:latin typeface="+mn-lt"/>
                <a:ea typeface="+mn-ea"/>
                <a:cs typeface="+mn-cs"/>
              </a:defRPr>
            </a:lvl4pPr>
            <a:lvl5pPr marL="1481328" indent="-210312" algn="l" rtl="0" eaLnBrk="1" latinLnBrk="0" hangingPunct="1">
              <a:spcBef>
                <a:spcPct val="20000"/>
              </a:spcBef>
              <a:buClr>
                <a:schemeClr val="accent3"/>
              </a:buClr>
              <a:buFont typeface="Wingdings 2"/>
              <a:buChar char=""/>
              <a:defRPr kumimoji="0" sz="2000" kern="1200">
                <a:solidFill>
                  <a:schemeClr val="tx1"/>
                </a:solidFill>
                <a:latin typeface="+mn-lt"/>
                <a:ea typeface="+mn-ea"/>
                <a:cs typeface="+mn-cs"/>
              </a:defRPr>
            </a:lvl5pPr>
            <a:lvl6pPr marL="1709928" indent="-210312" algn="l" rtl="0" eaLnBrk="1" latinLnBrk="0" hangingPunct="1">
              <a:spcBef>
                <a:spcPct val="20000"/>
              </a:spcBef>
              <a:buClr>
                <a:schemeClr val="accent3"/>
              </a:buClr>
              <a:buFont typeface="Wingdings 2"/>
              <a:buChar char=""/>
              <a:defRPr kumimoji="0" sz="1800" kern="1200">
                <a:solidFill>
                  <a:schemeClr val="tx1"/>
                </a:solidFill>
                <a:latin typeface="+mn-lt"/>
                <a:ea typeface="+mn-ea"/>
                <a:cs typeface="+mn-cs"/>
              </a:defRPr>
            </a:lvl6pPr>
            <a:lvl7pPr marL="1901952" indent="-182880" algn="l" rtl="0" eaLnBrk="1" latinLnBrk="0" hangingPunct="1">
              <a:spcBef>
                <a:spcPct val="20000"/>
              </a:spcBef>
              <a:buClr>
                <a:schemeClr val="accent4"/>
              </a:buClr>
              <a:buFont typeface="Wingdings 2"/>
              <a:buChar char=""/>
              <a:defRPr kumimoji="0" sz="1600" kern="1200">
                <a:solidFill>
                  <a:schemeClr val="tx1"/>
                </a:solidFill>
                <a:latin typeface="+mn-lt"/>
                <a:ea typeface="+mn-ea"/>
                <a:cs typeface="+mn-cs"/>
              </a:defRPr>
            </a:lvl7pPr>
            <a:lvl8pPr marL="2093976" indent="-182880" algn="l" rtl="0" eaLnBrk="1" latinLnBrk="0" hangingPunct="1">
              <a:spcBef>
                <a:spcPct val="20000"/>
              </a:spcBef>
              <a:buClr>
                <a:schemeClr val="accent4"/>
              </a:buClr>
              <a:buFont typeface="Wingdings 2"/>
              <a:buChar char=""/>
              <a:defRPr kumimoji="0" sz="1600" kern="1200">
                <a:solidFill>
                  <a:schemeClr val="tx1"/>
                </a:solidFill>
                <a:latin typeface="+mn-lt"/>
                <a:ea typeface="+mn-ea"/>
                <a:cs typeface="+mn-cs"/>
              </a:defRPr>
            </a:lvl8pPr>
            <a:lvl9pPr marL="2286000" indent="-182880" algn="l" rtl="0" eaLnBrk="1" latinLnBrk="0" hangingPunct="1">
              <a:spcBef>
                <a:spcPct val="20000"/>
              </a:spcBef>
              <a:buClr>
                <a:schemeClr val="accent4"/>
              </a:buClr>
              <a:buFont typeface="Wingdings 2"/>
              <a:buChar char=""/>
              <a:defRPr kumimoji="0" sz="1600" kern="1200">
                <a:solidFill>
                  <a:schemeClr val="tx1"/>
                </a:solidFill>
                <a:latin typeface="+mn-lt"/>
                <a:ea typeface="+mn-ea"/>
                <a:cs typeface="+mn-cs"/>
              </a:defRPr>
            </a:lvl9pPr>
            <a:extLst/>
          </a:lstStyle>
          <a:p>
            <a:pPr algn="ctr"/>
            <a:r>
              <a:rPr lang="en-GB" sz="2400" dirty="0" smtClean="0"/>
              <a:t>Mars </a:t>
            </a:r>
            <a:r>
              <a:rPr lang="en-GB" sz="2400" dirty="0" err="1" smtClean="0"/>
              <a:t>Nodons</a:t>
            </a:r>
            <a:r>
              <a:rPr lang="en-GB" sz="2400" dirty="0" smtClean="0"/>
              <a:t>, </a:t>
            </a:r>
            <a:r>
              <a:rPr lang="en-GB" sz="2400" dirty="0" err="1" smtClean="0"/>
              <a:t>Lydney</a:t>
            </a:r>
            <a:endParaRPr lang="en-GB" sz="2400" dirty="0"/>
          </a:p>
        </p:txBody>
      </p:sp>
      <p:pic>
        <p:nvPicPr>
          <p:cNvPr id="11" name="Picture 4" descr="http://www.archaeoleg.org.uk/roman1.jpg"/>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4066988" y="834751"/>
            <a:ext cx="4969508" cy="5906617"/>
          </a:xfrm>
          <a:prstGeom prst="rect">
            <a:avLst/>
          </a:prstGeom>
          <a:noFill/>
          <a:extLst>
            <a:ext uri="{909E8E84-426E-40DD-AFC4-6F175D3DCCD1}">
              <a14:hiddenFill xmlns:a14="http://schemas.microsoft.com/office/drawing/2010/main" xmlns="">
                <a:solidFill>
                  <a:srgbClr val="FFFFFF"/>
                </a:solidFill>
              </a14:hiddenFill>
            </a:ext>
          </a:extLst>
        </p:spPr>
      </p:pic>
      <p:sp>
        <p:nvSpPr>
          <p:cNvPr id="12" name="TextBox 11"/>
          <p:cNvSpPr txBox="1"/>
          <p:nvPr/>
        </p:nvSpPr>
        <p:spPr>
          <a:xfrm>
            <a:off x="6297262" y="1468932"/>
            <a:ext cx="2739234" cy="461665"/>
          </a:xfrm>
          <a:prstGeom prst="rect">
            <a:avLst/>
          </a:prstGeom>
          <a:noFill/>
        </p:spPr>
        <p:txBody>
          <a:bodyPr wrap="square" rtlCol="0">
            <a:spAutoFit/>
          </a:bodyPr>
          <a:lstStyle/>
          <a:p>
            <a:pPr algn="r"/>
            <a:r>
              <a:rPr lang="en-GB" sz="2400" dirty="0" err="1" smtClean="0"/>
              <a:t>Caerwent</a:t>
            </a:r>
            <a:endParaRPr lang="en-GB" dirty="0"/>
          </a:p>
        </p:txBody>
      </p:sp>
      <p:pic>
        <p:nvPicPr>
          <p:cNvPr id="83970" name="Picture 2" descr="http://www.english-heritage.org.uk/content/properties/maiden-castle/romano-british-temple-maiden-castle"/>
          <p:cNvPicPr>
            <a:picLocks noChangeAspect="1" noChangeArrowheads="1"/>
          </p:cNvPicPr>
          <p:nvPr/>
        </p:nvPicPr>
        <p:blipFill>
          <a:blip r:embed="rId5" cstate="print">
            <a:extLst>
              <a:ext uri="{28A0092B-C50C-407E-A947-70E740481C1C}">
                <a14:useLocalDpi xmlns:a14="http://schemas.microsoft.com/office/drawing/2010/main" xmlns="" val="0"/>
              </a:ext>
            </a:extLst>
          </a:blip>
          <a:srcRect/>
          <a:stretch>
            <a:fillRect/>
          </a:stretch>
        </p:blipFill>
        <p:spPr bwMode="auto">
          <a:xfrm>
            <a:off x="395537" y="1196752"/>
            <a:ext cx="4528694" cy="324036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154902277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randombar(horizontal)">
                                      <p:cBhvr>
                                        <p:cTn id="7" dur="500"/>
                                        <p:tgtEl>
                                          <p:spTgt spid="11"/>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12"/>
                                        </p:tgtEl>
                                        <p:attrNameLst>
                                          <p:attrName>style.visibility</p:attrName>
                                        </p:attrNameLst>
                                      </p:cBhvr>
                                      <p:to>
                                        <p:strVal val="visible"/>
                                      </p:to>
                                    </p:set>
                                    <p:animEffect transition="in" filter="randombar(horizontal)">
                                      <p:cBhvr>
                                        <p:cTn id="10" dur="500"/>
                                        <p:tgtEl>
                                          <p:spTgt spid="12"/>
                                        </p:tgtEl>
                                      </p:cBhvr>
                                    </p:animEffect>
                                  </p:childTnLst>
                                </p:cTn>
                              </p:par>
                            </p:childTnLst>
                          </p:cTn>
                        </p:par>
                        <p:par>
                          <p:cTn id="11" fill="hold">
                            <p:stCondLst>
                              <p:cond delay="500"/>
                            </p:stCondLst>
                            <p:childTnLst>
                              <p:par>
                                <p:cTn id="12" presetID="14" presetClass="entr" presetSubtype="10" fill="hold" nodeType="afterEffect">
                                  <p:stCondLst>
                                    <p:cond delay="500"/>
                                  </p:stCondLst>
                                  <p:childTnLst>
                                    <p:set>
                                      <p:cBhvr>
                                        <p:cTn id="13" dur="1" fill="hold">
                                          <p:stCondLst>
                                            <p:cond delay="0"/>
                                          </p:stCondLst>
                                        </p:cTn>
                                        <p:tgtEl>
                                          <p:spTgt spid="83970"/>
                                        </p:tgtEl>
                                        <p:attrNameLst>
                                          <p:attrName>style.visibility</p:attrName>
                                        </p:attrNameLst>
                                      </p:cBhvr>
                                      <p:to>
                                        <p:strVal val="visible"/>
                                      </p:to>
                                    </p:set>
                                    <p:animEffect transition="in" filter="randombar(horizontal)">
                                      <p:cBhvr>
                                        <p:cTn id="14" dur="500"/>
                                        <p:tgtEl>
                                          <p:spTgt spid="8397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914400" y="44624"/>
            <a:ext cx="7772400" cy="914400"/>
          </a:xfrm>
        </p:spPr>
        <p:txBody>
          <a:bodyPr/>
          <a:lstStyle/>
          <a:p>
            <a:r>
              <a:rPr lang="en-GB" dirty="0" err="1"/>
              <a:t>Britanno</a:t>
            </a:r>
            <a:r>
              <a:rPr lang="en-GB" dirty="0"/>
              <a:t>-Roman religion</a:t>
            </a:r>
          </a:p>
        </p:txBody>
      </p:sp>
      <p:pic>
        <p:nvPicPr>
          <p:cNvPr id="5" name="Content Placeholder 3"/>
          <p:cNvPicPr>
            <a:picLocks noGrp="1" noChangeAspect="1"/>
          </p:cNvPicPr>
          <p:nvPr>
            <p:ph idx="1"/>
          </p:nvPr>
        </p:nvPicPr>
        <p:blipFill rotWithShape="1">
          <a:blip r:embed="rId2" cstate="print">
            <a:extLst>
              <a:ext uri="{BEBA8EAE-BF5A-486C-A8C5-ECC9F3942E4B}">
                <a14:imgProps xmlns:a14="http://schemas.microsoft.com/office/drawing/2010/main" xmlns="">
                  <a14:imgLayer r:embed="rId3">
                    <a14:imgEffect>
                      <a14:backgroundRemoval t="10000" b="90000" l="10000" r="90000">
                        <a14:backgroundMark x1="73895" y1="25431" x2="73895" y2="25431"/>
                        <a14:backgroundMark x1="72925" y1="78202" x2="72925" y2="78202"/>
                        <a14:backgroundMark x1="75712" y1="80563" x2="75712" y2="80563"/>
                        <a14:backgroundMark x1="74743" y1="83651" x2="74743" y2="83651"/>
                        <a14:backgroundMark x1="71472" y1="82743" x2="71472" y2="82743"/>
                        <a14:backgroundMark x1="71108" y1="74841" x2="71108" y2="74841"/>
                        <a14:backgroundMark x1="20170" y1="78474" x2="20170" y2="78474"/>
                        <a14:backgroundMark x1="18534" y1="78474" x2="18534" y2="78474"/>
                        <a14:backgroundMark x1="77771" y1="83379" x2="77771" y2="83379"/>
                        <a14:backgroundMark x1="71896" y1="80018" x2="71896" y2="80018"/>
                        <a14:backgroundMark x1="71108" y1="73297" x2="71108" y2="73297"/>
                        <a14:backgroundMark x1="63598" y1="86104" x2="63598" y2="86104"/>
                        <a14:backgroundMark x1="58328" y1="85740" x2="58328" y2="85740"/>
                        <a14:backgroundMark x1="50454" y1="85195" x2="50454" y2="85195"/>
                        <a14:backgroundMark x1="72502" y1="29973" x2="72502" y2="29973"/>
                      </a14:backgroundRemoval>
                    </a14:imgEffect>
                  </a14:imgLayer>
                </a14:imgProps>
              </a:ext>
              <a:ext uri="{28A0092B-C50C-407E-A947-70E740481C1C}">
                <a14:useLocalDpi xmlns:a14="http://schemas.microsoft.com/office/drawing/2010/main" xmlns="" val="0"/>
              </a:ext>
            </a:extLst>
          </a:blip>
          <a:srcRect l="7246" t="18181" r="14774" b="8788"/>
          <a:stretch/>
        </p:blipFill>
        <p:spPr>
          <a:xfrm>
            <a:off x="623455" y="831273"/>
            <a:ext cx="5347854" cy="3338946"/>
          </a:xfrm>
        </p:spPr>
      </p:pic>
      <p:sp>
        <p:nvSpPr>
          <p:cNvPr id="6" name="Content Placeholder 2"/>
          <p:cNvSpPr txBox="1">
            <a:spLocks/>
          </p:cNvSpPr>
          <p:nvPr/>
        </p:nvSpPr>
        <p:spPr>
          <a:xfrm rot="16200000">
            <a:off x="-2312267" y="2707804"/>
            <a:ext cx="5877274" cy="461665"/>
          </a:xfrm>
          <a:prstGeom prst="rect">
            <a:avLst/>
          </a:prstGeom>
        </p:spPr>
        <p:txBody>
          <a:bodyPr vert="horz">
            <a:normAutofit/>
          </a:bodyPr>
          <a:lstStyle>
            <a:lvl1pPr marL="411480" indent="-342900" algn="l" rtl="0" eaLnBrk="1" latinLnBrk="0" hangingPunct="1">
              <a:spcBef>
                <a:spcPts val="700"/>
              </a:spcBef>
              <a:buClr>
                <a:schemeClr val="tx2"/>
              </a:buClr>
              <a:buSzPct val="95000"/>
              <a:buFont typeface="Wingdings"/>
              <a:buChar char=""/>
              <a:defRPr kumimoji="0" sz="3000" kern="1200">
                <a:solidFill>
                  <a:schemeClr val="tx1"/>
                </a:solidFill>
                <a:latin typeface="+mn-lt"/>
                <a:ea typeface="+mn-ea"/>
                <a:cs typeface="+mn-cs"/>
              </a:defRPr>
            </a:lvl1pPr>
            <a:lvl2pPr marL="740664" indent="-285750" algn="l" rtl="0" eaLnBrk="1" latinLnBrk="0" hangingPunct="1">
              <a:spcBef>
                <a:spcPct val="20000"/>
              </a:spcBef>
              <a:buClr>
                <a:schemeClr val="accent2"/>
              </a:buClr>
              <a:buSzPct val="90000"/>
              <a:buFont typeface="Wingdings"/>
              <a:buChar char=""/>
              <a:defRPr kumimoji="0" sz="2600" kern="1200">
                <a:solidFill>
                  <a:schemeClr val="tx1"/>
                </a:solidFill>
                <a:latin typeface="+mn-lt"/>
                <a:ea typeface="+mn-ea"/>
                <a:cs typeface="+mn-cs"/>
              </a:defRPr>
            </a:lvl2pPr>
            <a:lvl3pPr marL="996696" indent="-228600" algn="l" rtl="0" eaLnBrk="1" latinLnBrk="0" hangingPunct="1">
              <a:spcBef>
                <a:spcPct val="20000"/>
              </a:spcBef>
              <a:buClr>
                <a:schemeClr val="accent2"/>
              </a:buClr>
              <a:buFont typeface="Wingdings 2"/>
              <a:buChar char=""/>
              <a:defRPr kumimoji="0" sz="2400" kern="1200">
                <a:solidFill>
                  <a:schemeClr val="tx1"/>
                </a:solidFill>
                <a:latin typeface="+mn-lt"/>
                <a:ea typeface="+mn-ea"/>
                <a:cs typeface="+mn-cs"/>
              </a:defRPr>
            </a:lvl3pPr>
            <a:lvl4pPr marL="1261872" indent="-228600" algn="l" rtl="0" eaLnBrk="1" latinLnBrk="0" hangingPunct="1">
              <a:spcBef>
                <a:spcPct val="20000"/>
              </a:spcBef>
              <a:buClr>
                <a:schemeClr val="accent3"/>
              </a:buClr>
              <a:buFont typeface="Wingdings 3"/>
              <a:buChar char=""/>
              <a:defRPr kumimoji="0" sz="2200" kern="1200">
                <a:solidFill>
                  <a:schemeClr val="tx1"/>
                </a:solidFill>
                <a:latin typeface="+mn-lt"/>
                <a:ea typeface="+mn-ea"/>
                <a:cs typeface="+mn-cs"/>
              </a:defRPr>
            </a:lvl4pPr>
            <a:lvl5pPr marL="1481328" indent="-210312" algn="l" rtl="0" eaLnBrk="1" latinLnBrk="0" hangingPunct="1">
              <a:spcBef>
                <a:spcPct val="20000"/>
              </a:spcBef>
              <a:buClr>
                <a:schemeClr val="accent3"/>
              </a:buClr>
              <a:buFont typeface="Wingdings 2"/>
              <a:buChar char=""/>
              <a:defRPr kumimoji="0" sz="2000" kern="1200">
                <a:solidFill>
                  <a:schemeClr val="tx1"/>
                </a:solidFill>
                <a:latin typeface="+mn-lt"/>
                <a:ea typeface="+mn-ea"/>
                <a:cs typeface="+mn-cs"/>
              </a:defRPr>
            </a:lvl5pPr>
            <a:lvl6pPr marL="1709928" indent="-210312" algn="l" rtl="0" eaLnBrk="1" latinLnBrk="0" hangingPunct="1">
              <a:spcBef>
                <a:spcPct val="20000"/>
              </a:spcBef>
              <a:buClr>
                <a:schemeClr val="accent3"/>
              </a:buClr>
              <a:buFont typeface="Wingdings 2"/>
              <a:buChar char=""/>
              <a:defRPr kumimoji="0" sz="1800" kern="1200">
                <a:solidFill>
                  <a:schemeClr val="tx1"/>
                </a:solidFill>
                <a:latin typeface="+mn-lt"/>
                <a:ea typeface="+mn-ea"/>
                <a:cs typeface="+mn-cs"/>
              </a:defRPr>
            </a:lvl6pPr>
            <a:lvl7pPr marL="1901952" indent="-182880" algn="l" rtl="0" eaLnBrk="1" latinLnBrk="0" hangingPunct="1">
              <a:spcBef>
                <a:spcPct val="20000"/>
              </a:spcBef>
              <a:buClr>
                <a:schemeClr val="accent4"/>
              </a:buClr>
              <a:buFont typeface="Wingdings 2"/>
              <a:buChar char=""/>
              <a:defRPr kumimoji="0" sz="1600" kern="1200">
                <a:solidFill>
                  <a:schemeClr val="tx1"/>
                </a:solidFill>
                <a:latin typeface="+mn-lt"/>
                <a:ea typeface="+mn-ea"/>
                <a:cs typeface="+mn-cs"/>
              </a:defRPr>
            </a:lvl7pPr>
            <a:lvl8pPr marL="2093976" indent="-182880" algn="l" rtl="0" eaLnBrk="1" latinLnBrk="0" hangingPunct="1">
              <a:spcBef>
                <a:spcPct val="20000"/>
              </a:spcBef>
              <a:buClr>
                <a:schemeClr val="accent4"/>
              </a:buClr>
              <a:buFont typeface="Wingdings 2"/>
              <a:buChar char=""/>
              <a:defRPr kumimoji="0" sz="1600" kern="1200">
                <a:solidFill>
                  <a:schemeClr val="tx1"/>
                </a:solidFill>
                <a:latin typeface="+mn-lt"/>
                <a:ea typeface="+mn-ea"/>
                <a:cs typeface="+mn-cs"/>
              </a:defRPr>
            </a:lvl8pPr>
            <a:lvl9pPr marL="2286000" indent="-182880" algn="l" rtl="0" eaLnBrk="1" latinLnBrk="0" hangingPunct="1">
              <a:spcBef>
                <a:spcPct val="20000"/>
              </a:spcBef>
              <a:buClr>
                <a:schemeClr val="accent4"/>
              </a:buClr>
              <a:buFont typeface="Wingdings 2"/>
              <a:buChar char=""/>
              <a:defRPr kumimoji="0" sz="1600" kern="1200">
                <a:solidFill>
                  <a:schemeClr val="tx1"/>
                </a:solidFill>
                <a:latin typeface="+mn-lt"/>
                <a:ea typeface="+mn-ea"/>
                <a:cs typeface="+mn-cs"/>
              </a:defRPr>
            </a:lvl9pPr>
            <a:extLst/>
          </a:lstStyle>
          <a:p>
            <a:pPr algn="ctr"/>
            <a:r>
              <a:rPr lang="en-GB" sz="2400" dirty="0" smtClean="0"/>
              <a:t>Mars </a:t>
            </a:r>
            <a:r>
              <a:rPr lang="en-GB" sz="2400" dirty="0" err="1" smtClean="0"/>
              <a:t>Nodons</a:t>
            </a:r>
            <a:r>
              <a:rPr lang="en-GB" sz="2400" dirty="0" smtClean="0"/>
              <a:t>, </a:t>
            </a:r>
            <a:r>
              <a:rPr lang="en-GB" sz="2400" dirty="0" err="1" smtClean="0"/>
              <a:t>Lydney</a:t>
            </a:r>
            <a:endParaRPr lang="en-GB" sz="2400" dirty="0"/>
          </a:p>
        </p:txBody>
      </p:sp>
      <p:pic>
        <p:nvPicPr>
          <p:cNvPr id="9" name="Picture 2" descr="http://www.english-heritage.org.uk/content/properties/maiden-castle/romano-british-temple-maiden-castle"/>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395537" y="1196752"/>
            <a:ext cx="4528694" cy="3240360"/>
          </a:xfrm>
          <a:prstGeom prst="rect">
            <a:avLst/>
          </a:prstGeom>
          <a:noFill/>
          <a:extLst>
            <a:ext uri="{909E8E84-426E-40DD-AFC4-6F175D3DCCD1}">
              <a14:hiddenFill xmlns:a14="http://schemas.microsoft.com/office/drawing/2010/main" xmlns="">
                <a:solidFill>
                  <a:srgbClr val="FFFFFF"/>
                </a:solidFill>
              </a14:hiddenFill>
            </a:ext>
          </a:extLst>
        </p:spPr>
      </p:pic>
      <p:sp>
        <p:nvSpPr>
          <p:cNvPr id="11" name="Rectangle 4"/>
          <p:cNvSpPr>
            <a:spLocks noChangeArrowheads="1"/>
          </p:cNvSpPr>
          <p:nvPr/>
        </p:nvSpPr>
        <p:spPr bwMode="auto">
          <a:xfrm>
            <a:off x="4572000" y="1143000"/>
            <a:ext cx="4572000" cy="4800600"/>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txBody>
          <a:bodyPr/>
          <a:lstStyle>
            <a:lvl1pPr marL="342900" indent="-342900">
              <a:spcBef>
                <a:spcPct val="20000"/>
              </a:spcBef>
              <a:buChar char="•"/>
              <a:defRPr kumimoji="1" sz="3200">
                <a:solidFill>
                  <a:schemeClr val="tx1"/>
                </a:solidFill>
                <a:latin typeface="Times New Roman" pitchFamily="18" charset="0"/>
              </a:defRPr>
            </a:lvl1pPr>
            <a:lvl2pPr marL="742950" indent="-285750">
              <a:spcBef>
                <a:spcPct val="20000"/>
              </a:spcBef>
              <a:buChar char="–"/>
              <a:defRPr kumimoji="1" sz="2800">
                <a:solidFill>
                  <a:schemeClr val="tx1"/>
                </a:solidFill>
                <a:latin typeface="Times New Roman" pitchFamily="18" charset="0"/>
              </a:defRPr>
            </a:lvl2pPr>
            <a:lvl3pPr marL="1143000" indent="-228600">
              <a:spcBef>
                <a:spcPct val="20000"/>
              </a:spcBef>
              <a:buChar char="•"/>
              <a:defRPr kumimoji="1" sz="2400">
                <a:solidFill>
                  <a:schemeClr val="tx1"/>
                </a:solidFill>
                <a:latin typeface="Times New Roman" pitchFamily="18" charset="0"/>
              </a:defRPr>
            </a:lvl3pPr>
            <a:lvl4pPr marL="1600200" indent="-228600">
              <a:spcBef>
                <a:spcPct val="20000"/>
              </a:spcBef>
              <a:buChar char="–"/>
              <a:defRPr kumimoji="1" sz="2000">
                <a:solidFill>
                  <a:schemeClr val="tx1"/>
                </a:solidFill>
                <a:latin typeface="Times New Roman" pitchFamily="18" charset="0"/>
              </a:defRPr>
            </a:lvl4pPr>
            <a:lvl5pPr marL="2057400" indent="-228600">
              <a:spcBef>
                <a:spcPct val="20000"/>
              </a:spcBef>
              <a:buChar char="»"/>
              <a:defRPr kumimoji="1" sz="2000">
                <a:solidFill>
                  <a:schemeClr val="tx1"/>
                </a:solidFill>
                <a:latin typeface="Times New Roman" pitchFamily="18" charset="0"/>
              </a:defRPr>
            </a:lvl5pPr>
            <a:lvl6pPr marL="2514600" indent="-228600" eaLnBrk="0" fontAlgn="base" hangingPunct="0">
              <a:spcBef>
                <a:spcPct val="20000"/>
              </a:spcBef>
              <a:spcAft>
                <a:spcPct val="0"/>
              </a:spcAft>
              <a:buChar char="»"/>
              <a:defRPr kumimoji="1" sz="2000">
                <a:solidFill>
                  <a:schemeClr val="tx1"/>
                </a:solidFill>
                <a:latin typeface="Times New Roman" pitchFamily="18" charset="0"/>
              </a:defRPr>
            </a:lvl6pPr>
            <a:lvl7pPr marL="2971800" indent="-228600" eaLnBrk="0" fontAlgn="base" hangingPunct="0">
              <a:spcBef>
                <a:spcPct val="20000"/>
              </a:spcBef>
              <a:spcAft>
                <a:spcPct val="0"/>
              </a:spcAft>
              <a:buChar char="»"/>
              <a:defRPr kumimoji="1" sz="2000">
                <a:solidFill>
                  <a:schemeClr val="tx1"/>
                </a:solidFill>
                <a:latin typeface="Times New Roman" pitchFamily="18" charset="0"/>
              </a:defRPr>
            </a:lvl7pPr>
            <a:lvl8pPr marL="3429000" indent="-228600" eaLnBrk="0" fontAlgn="base" hangingPunct="0">
              <a:spcBef>
                <a:spcPct val="20000"/>
              </a:spcBef>
              <a:spcAft>
                <a:spcPct val="0"/>
              </a:spcAft>
              <a:buChar char="»"/>
              <a:defRPr kumimoji="1" sz="2000">
                <a:solidFill>
                  <a:schemeClr val="tx1"/>
                </a:solidFill>
                <a:latin typeface="Times New Roman" pitchFamily="18" charset="0"/>
              </a:defRPr>
            </a:lvl8pPr>
            <a:lvl9pPr marL="3886200" indent="-228600" eaLnBrk="0" fontAlgn="base" hangingPunct="0">
              <a:spcBef>
                <a:spcPct val="20000"/>
              </a:spcBef>
              <a:spcAft>
                <a:spcPct val="0"/>
              </a:spcAft>
              <a:buChar char="»"/>
              <a:defRPr kumimoji="1" sz="2000">
                <a:solidFill>
                  <a:schemeClr val="tx1"/>
                </a:solidFill>
                <a:latin typeface="Times New Roman" pitchFamily="18" charset="0"/>
              </a:defRPr>
            </a:lvl9pPr>
          </a:lstStyle>
          <a:p>
            <a:pPr marL="457200" lvl="1" indent="0">
              <a:lnSpc>
                <a:spcPct val="110000"/>
              </a:lnSpc>
              <a:buNone/>
            </a:pPr>
            <a:r>
              <a:rPr kumimoji="0" lang="en-GB" altLang="en-US" sz="1800" b="1" dirty="0" smtClean="0">
                <a:solidFill>
                  <a:schemeClr val="accent2">
                    <a:lumMod val="40000"/>
                    <a:lumOff val="60000"/>
                  </a:schemeClr>
                </a:solidFill>
                <a:effectLst>
                  <a:outerShdw blurRad="38100" dist="38100" dir="2700000" algn="tl">
                    <a:srgbClr val="000000"/>
                  </a:outerShdw>
                </a:effectLst>
                <a:latin typeface="GoudyOlSt BT" pitchFamily="18" charset="0"/>
              </a:rPr>
              <a:t>Celtic names for deities… e.g.,</a:t>
            </a:r>
          </a:p>
          <a:p>
            <a:pPr lvl="1">
              <a:lnSpc>
                <a:spcPct val="110000"/>
              </a:lnSpc>
            </a:pPr>
            <a:r>
              <a:rPr kumimoji="0" lang="en-GB" altLang="en-US" sz="1800" b="1" i="1" dirty="0" err="1" smtClean="0">
                <a:solidFill>
                  <a:schemeClr val="accent2">
                    <a:lumMod val="40000"/>
                    <a:lumOff val="60000"/>
                  </a:schemeClr>
                </a:solidFill>
                <a:effectLst>
                  <a:outerShdw blurRad="38100" dist="38100" dir="2700000" algn="tl">
                    <a:srgbClr val="000000"/>
                  </a:outerShdw>
                </a:effectLst>
                <a:latin typeface="GoudyOlSt BT" pitchFamily="18" charset="0"/>
              </a:rPr>
              <a:t>Ancasta</a:t>
            </a:r>
            <a:r>
              <a:rPr kumimoji="0" lang="en-GB" altLang="en-US" sz="1800" b="1" dirty="0" smtClean="0">
                <a:solidFill>
                  <a:schemeClr val="accent2">
                    <a:lumMod val="40000"/>
                    <a:lumOff val="60000"/>
                  </a:schemeClr>
                </a:solidFill>
                <a:effectLst>
                  <a:outerShdw blurRad="38100" dist="38100" dir="2700000" algn="tl">
                    <a:srgbClr val="000000"/>
                  </a:outerShdw>
                </a:effectLst>
                <a:latin typeface="GoudyOlSt BT" pitchFamily="18" charset="0"/>
              </a:rPr>
              <a:t> </a:t>
            </a:r>
            <a:r>
              <a:rPr kumimoji="0" lang="en-GB" altLang="en-US" sz="1800" b="1" dirty="0">
                <a:solidFill>
                  <a:schemeClr val="accent2">
                    <a:lumMod val="40000"/>
                    <a:lumOff val="60000"/>
                  </a:schemeClr>
                </a:solidFill>
                <a:effectLst>
                  <a:outerShdw blurRad="38100" dist="38100" dir="2700000" algn="tl">
                    <a:srgbClr val="000000"/>
                  </a:outerShdw>
                </a:effectLst>
                <a:latin typeface="GoudyOlSt BT" pitchFamily="18" charset="0"/>
              </a:rPr>
              <a:t>'the Very Holy [goddess]' </a:t>
            </a:r>
          </a:p>
          <a:p>
            <a:pPr lvl="1">
              <a:lnSpc>
                <a:spcPct val="110000"/>
              </a:lnSpc>
            </a:pPr>
            <a:r>
              <a:rPr kumimoji="0" lang="en-GB" altLang="en-US" sz="1800" b="1" i="1" dirty="0" err="1">
                <a:solidFill>
                  <a:schemeClr val="accent2">
                    <a:lumMod val="40000"/>
                    <a:lumOff val="60000"/>
                  </a:schemeClr>
                </a:solidFill>
                <a:effectLst>
                  <a:outerShdw blurRad="38100" dist="38100" dir="2700000" algn="tl">
                    <a:srgbClr val="000000"/>
                  </a:outerShdw>
                </a:effectLst>
                <a:latin typeface="GoudyOlSt BT" pitchFamily="18" charset="0"/>
              </a:rPr>
              <a:t>Arciacu</a:t>
            </a:r>
            <a:r>
              <a:rPr kumimoji="0" lang="en-GB" altLang="en-US" sz="1800" b="1" dirty="0">
                <a:solidFill>
                  <a:schemeClr val="accent2">
                    <a:lumMod val="40000"/>
                    <a:lumOff val="60000"/>
                  </a:schemeClr>
                </a:solidFill>
                <a:effectLst>
                  <a:outerShdw blurRad="38100" dist="38100" dir="2700000" algn="tl">
                    <a:srgbClr val="000000"/>
                  </a:outerShdw>
                </a:effectLst>
                <a:latin typeface="GoudyOlSt BT" pitchFamily="18" charset="0"/>
              </a:rPr>
              <a:t> 'the Prayer [god]' </a:t>
            </a:r>
          </a:p>
          <a:p>
            <a:pPr lvl="1">
              <a:lnSpc>
                <a:spcPct val="110000"/>
              </a:lnSpc>
            </a:pPr>
            <a:r>
              <a:rPr kumimoji="0" lang="en-GB" altLang="en-US" sz="1800" b="1" i="1" dirty="0" err="1">
                <a:solidFill>
                  <a:schemeClr val="accent2">
                    <a:lumMod val="40000"/>
                    <a:lumOff val="60000"/>
                  </a:schemeClr>
                </a:solidFill>
                <a:effectLst>
                  <a:outerShdw blurRad="38100" dist="38100" dir="2700000" algn="tl">
                    <a:srgbClr val="000000"/>
                  </a:outerShdw>
                </a:effectLst>
                <a:latin typeface="GoudyOlSt BT" pitchFamily="18" charset="0"/>
              </a:rPr>
              <a:t>Niska</a:t>
            </a:r>
            <a:r>
              <a:rPr kumimoji="0" lang="en-GB" altLang="en-US" sz="1800" b="1" dirty="0">
                <a:solidFill>
                  <a:schemeClr val="accent2">
                    <a:lumMod val="40000"/>
                    <a:lumOff val="60000"/>
                  </a:schemeClr>
                </a:solidFill>
                <a:effectLst>
                  <a:outerShdw blurRad="38100" dist="38100" dir="2700000" algn="tl">
                    <a:srgbClr val="000000"/>
                  </a:outerShdw>
                </a:effectLst>
                <a:latin typeface="GoudyOlSt BT" pitchFamily="18" charset="0"/>
              </a:rPr>
              <a:t> 'the Purifying [goddess]'</a:t>
            </a:r>
          </a:p>
          <a:p>
            <a:pPr lvl="1">
              <a:lnSpc>
                <a:spcPct val="110000"/>
              </a:lnSpc>
            </a:pPr>
            <a:r>
              <a:rPr kumimoji="0" lang="en-GB" altLang="en-US" sz="1800" b="1" i="1" dirty="0">
                <a:solidFill>
                  <a:schemeClr val="accent2">
                    <a:lumMod val="40000"/>
                    <a:lumOff val="60000"/>
                  </a:schemeClr>
                </a:solidFill>
                <a:effectLst>
                  <a:outerShdw blurRad="38100" dist="38100" dir="2700000" algn="tl">
                    <a:srgbClr val="000000"/>
                  </a:outerShdw>
                </a:effectLst>
                <a:latin typeface="GoudyOlSt BT" pitchFamily="18" charset="0"/>
              </a:rPr>
              <a:t>Suleviae</a:t>
            </a:r>
            <a:r>
              <a:rPr kumimoji="0" lang="en-GB" altLang="en-US" sz="1800" b="1" dirty="0">
                <a:solidFill>
                  <a:schemeClr val="accent2">
                    <a:lumMod val="40000"/>
                    <a:lumOff val="60000"/>
                  </a:schemeClr>
                </a:solidFill>
                <a:effectLst>
                  <a:outerShdw blurRad="38100" dist="38100" dir="2700000" algn="tl">
                    <a:srgbClr val="000000"/>
                  </a:outerShdw>
                </a:effectLst>
                <a:latin typeface="GoudyOlSt BT" pitchFamily="18" charset="0"/>
              </a:rPr>
              <a:t> 'the Well Leading [goddesses]'</a:t>
            </a:r>
          </a:p>
          <a:p>
            <a:pPr lvl="1">
              <a:lnSpc>
                <a:spcPct val="110000"/>
              </a:lnSpc>
            </a:pPr>
            <a:r>
              <a:rPr kumimoji="0" lang="en-GB" altLang="en-US" sz="1800" b="1" i="1" dirty="0">
                <a:solidFill>
                  <a:schemeClr val="accent2">
                    <a:lumMod val="40000"/>
                    <a:lumOff val="60000"/>
                  </a:schemeClr>
                </a:solidFill>
                <a:effectLst>
                  <a:outerShdw blurRad="38100" dist="38100" dir="2700000" algn="tl">
                    <a:srgbClr val="000000"/>
                  </a:outerShdw>
                </a:effectLst>
                <a:latin typeface="GoudyOlSt BT" pitchFamily="18" charset="0"/>
              </a:rPr>
              <a:t>Sucellos</a:t>
            </a:r>
            <a:r>
              <a:rPr kumimoji="0" lang="en-GB" altLang="en-US" sz="1800" b="1" dirty="0">
                <a:solidFill>
                  <a:schemeClr val="accent2">
                    <a:lumMod val="40000"/>
                    <a:lumOff val="60000"/>
                  </a:schemeClr>
                </a:solidFill>
                <a:effectLst>
                  <a:outerShdw blurRad="38100" dist="38100" dir="2700000" algn="tl">
                    <a:srgbClr val="000000"/>
                  </a:outerShdw>
                </a:effectLst>
                <a:latin typeface="GoudyOlSt BT" pitchFamily="18" charset="0"/>
              </a:rPr>
              <a:t> 'He who strikes well' </a:t>
            </a:r>
          </a:p>
          <a:p>
            <a:pPr lvl="1">
              <a:lnSpc>
                <a:spcPct val="110000"/>
              </a:lnSpc>
            </a:pPr>
            <a:r>
              <a:rPr kumimoji="0" lang="en-GB" altLang="en-US" sz="1800" b="1" dirty="0">
                <a:solidFill>
                  <a:schemeClr val="accent2">
                    <a:lumMod val="40000"/>
                    <a:lumOff val="60000"/>
                  </a:schemeClr>
                </a:solidFill>
                <a:effectLst>
                  <a:outerShdw blurRad="38100" dist="38100" dir="2700000" algn="tl">
                    <a:srgbClr val="000000"/>
                  </a:outerShdw>
                </a:effectLst>
                <a:latin typeface="GoudyOlSt BT" pitchFamily="18" charset="0"/>
              </a:rPr>
              <a:t>Toutatis…? </a:t>
            </a:r>
            <a:r>
              <a:rPr kumimoji="0" lang="en-GB" altLang="en-US" sz="1800" b="1" dirty="0" smtClean="0">
                <a:solidFill>
                  <a:schemeClr val="accent2">
                    <a:lumMod val="40000"/>
                    <a:lumOff val="60000"/>
                  </a:schemeClr>
                </a:solidFill>
                <a:effectLst>
                  <a:outerShdw blurRad="38100" dist="38100" dir="2700000" algn="tl">
                    <a:srgbClr val="000000"/>
                  </a:outerShdw>
                </a:effectLst>
                <a:latin typeface="GoudyOlSt BT" pitchFamily="18" charset="0"/>
              </a:rPr>
              <a:t> </a:t>
            </a:r>
          </a:p>
          <a:p>
            <a:pPr lvl="1">
              <a:lnSpc>
                <a:spcPct val="110000"/>
              </a:lnSpc>
            </a:pPr>
            <a:r>
              <a:rPr kumimoji="0" lang="en-US" altLang="en-US" sz="1800" b="1" dirty="0" err="1" smtClean="0">
                <a:solidFill>
                  <a:schemeClr val="accent2">
                    <a:lumMod val="40000"/>
                    <a:lumOff val="60000"/>
                  </a:schemeClr>
                </a:solidFill>
                <a:effectLst>
                  <a:outerShdw blurRad="38100" dist="38100" dir="2700000" algn="tl">
                    <a:srgbClr val="000000"/>
                  </a:outerShdw>
                </a:effectLst>
                <a:latin typeface="GoudyOlSt BT" pitchFamily="18" charset="0"/>
              </a:rPr>
              <a:t>Tanarus</a:t>
            </a:r>
            <a:r>
              <a:rPr kumimoji="0" lang="en-US" altLang="en-US" sz="1800" b="1" dirty="0">
                <a:solidFill>
                  <a:schemeClr val="accent2">
                    <a:lumMod val="40000"/>
                    <a:lumOff val="60000"/>
                  </a:schemeClr>
                </a:solidFill>
                <a:effectLst>
                  <a:outerShdw blurRad="38100" dist="38100" dir="2700000" algn="tl">
                    <a:srgbClr val="000000"/>
                  </a:outerShdw>
                </a:effectLst>
                <a:latin typeface="GoudyOlSt BT" pitchFamily="18" charset="0"/>
              </a:rPr>
              <a:t>...? (=</a:t>
            </a:r>
            <a:r>
              <a:rPr kumimoji="0" lang="en-US" altLang="en-US" sz="1800" b="1" dirty="0" err="1">
                <a:solidFill>
                  <a:schemeClr val="accent2">
                    <a:lumMod val="40000"/>
                    <a:lumOff val="60000"/>
                  </a:schemeClr>
                </a:solidFill>
                <a:effectLst>
                  <a:outerShdw blurRad="38100" dist="38100" dir="2700000" algn="tl">
                    <a:srgbClr val="000000"/>
                  </a:outerShdw>
                </a:effectLst>
                <a:latin typeface="GoudyOlSt BT" pitchFamily="18" charset="0"/>
              </a:rPr>
              <a:t>Jup</a:t>
            </a:r>
            <a:r>
              <a:rPr kumimoji="0" lang="en-US" altLang="en-US" sz="1800" b="1" dirty="0">
                <a:solidFill>
                  <a:schemeClr val="accent2">
                    <a:lumMod val="40000"/>
                    <a:lumOff val="60000"/>
                  </a:schemeClr>
                </a:solidFill>
                <a:effectLst>
                  <a:outerShdw blurRad="38100" dist="38100" dir="2700000" algn="tl">
                    <a:srgbClr val="000000"/>
                  </a:outerShdw>
                </a:effectLst>
                <a:latin typeface="GoudyOlSt BT" pitchFamily="18" charset="0"/>
              </a:rPr>
              <a:t>. Tonans)</a:t>
            </a:r>
          </a:p>
        </p:txBody>
      </p:sp>
      <p:pic>
        <p:nvPicPr>
          <p:cNvPr id="12" name="Picture 11"/>
          <p:cNvPicPr>
            <a:picLocks noChangeAspect="1"/>
          </p:cNvPicPr>
          <p:nvPr/>
        </p:nvPicPr>
        <p:blipFill>
          <a:blip r:embed="rId5" cstate="print">
            <a:extLst>
              <a:ext uri="{28A0092B-C50C-407E-A947-70E740481C1C}">
                <a14:useLocalDpi xmlns:a14="http://schemas.microsoft.com/office/drawing/2010/main" xmlns="" val="0"/>
              </a:ext>
            </a:extLst>
          </a:blip>
          <a:stretch>
            <a:fillRect/>
          </a:stretch>
        </p:blipFill>
        <p:spPr>
          <a:xfrm>
            <a:off x="0" y="1143000"/>
            <a:ext cx="5064224" cy="3798168"/>
          </a:xfrm>
          <a:prstGeom prst="rect">
            <a:avLst/>
          </a:prstGeom>
        </p:spPr>
      </p:pic>
    </p:spTree>
    <p:extLst>
      <p:ext uri="{BB962C8B-B14F-4D97-AF65-F5344CB8AC3E}">
        <p14:creationId xmlns:p14="http://schemas.microsoft.com/office/powerpoint/2010/main" xmlns="" val="127835870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5" fill="hold" grpId="0" nodeType="after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animEffect transition="in" filter="randombar(vertical)">
                                      <p:cBhvr>
                                        <p:cTn id="7" dur="500"/>
                                        <p:tgtEl>
                                          <p:spTgt spid="11">
                                            <p:txEl>
                                              <p:pRg st="0" end="0"/>
                                            </p:txEl>
                                          </p:spTgt>
                                        </p:tgtEl>
                                      </p:cBhvr>
                                    </p:animEffect>
                                  </p:childTnLst>
                                </p:cTn>
                              </p:par>
                            </p:childTnLst>
                          </p:cTn>
                        </p:par>
                        <p:par>
                          <p:cTn id="8" fill="hold">
                            <p:stCondLst>
                              <p:cond delay="500"/>
                            </p:stCondLst>
                            <p:childTnLst>
                              <p:par>
                                <p:cTn id="9" presetID="14" presetClass="entr" presetSubtype="5" fill="hold" grpId="0" nodeType="afterEffect">
                                  <p:stCondLst>
                                    <p:cond delay="0"/>
                                  </p:stCondLst>
                                  <p:childTnLst>
                                    <p:set>
                                      <p:cBhvr>
                                        <p:cTn id="10" dur="1" fill="hold">
                                          <p:stCondLst>
                                            <p:cond delay="0"/>
                                          </p:stCondLst>
                                        </p:cTn>
                                        <p:tgtEl>
                                          <p:spTgt spid="11">
                                            <p:txEl>
                                              <p:pRg st="1" end="1"/>
                                            </p:txEl>
                                          </p:spTgt>
                                        </p:tgtEl>
                                        <p:attrNameLst>
                                          <p:attrName>style.visibility</p:attrName>
                                        </p:attrNameLst>
                                      </p:cBhvr>
                                      <p:to>
                                        <p:strVal val="visible"/>
                                      </p:to>
                                    </p:set>
                                    <p:animEffect transition="in" filter="randombar(vertical)">
                                      <p:cBhvr>
                                        <p:cTn id="11" dur="500"/>
                                        <p:tgtEl>
                                          <p:spTgt spid="11">
                                            <p:txEl>
                                              <p:pRg st="1" end="1"/>
                                            </p:txEl>
                                          </p:spTgt>
                                        </p:tgtEl>
                                      </p:cBhvr>
                                    </p:animEffect>
                                  </p:childTnLst>
                                </p:cTn>
                              </p:par>
                            </p:childTnLst>
                          </p:cTn>
                        </p:par>
                        <p:par>
                          <p:cTn id="12" fill="hold">
                            <p:stCondLst>
                              <p:cond delay="1000"/>
                            </p:stCondLst>
                            <p:childTnLst>
                              <p:par>
                                <p:cTn id="13" presetID="14" presetClass="entr" presetSubtype="5" fill="hold" grpId="0" nodeType="afterEffect">
                                  <p:stCondLst>
                                    <p:cond delay="0"/>
                                  </p:stCondLst>
                                  <p:childTnLst>
                                    <p:set>
                                      <p:cBhvr>
                                        <p:cTn id="14" dur="1" fill="hold">
                                          <p:stCondLst>
                                            <p:cond delay="0"/>
                                          </p:stCondLst>
                                        </p:cTn>
                                        <p:tgtEl>
                                          <p:spTgt spid="11">
                                            <p:txEl>
                                              <p:pRg st="2" end="2"/>
                                            </p:txEl>
                                          </p:spTgt>
                                        </p:tgtEl>
                                        <p:attrNameLst>
                                          <p:attrName>style.visibility</p:attrName>
                                        </p:attrNameLst>
                                      </p:cBhvr>
                                      <p:to>
                                        <p:strVal val="visible"/>
                                      </p:to>
                                    </p:set>
                                    <p:animEffect transition="in" filter="randombar(vertical)">
                                      <p:cBhvr>
                                        <p:cTn id="15" dur="500"/>
                                        <p:tgtEl>
                                          <p:spTgt spid="11">
                                            <p:txEl>
                                              <p:pRg st="2" end="2"/>
                                            </p:txEl>
                                          </p:spTgt>
                                        </p:tgtEl>
                                      </p:cBhvr>
                                    </p:animEffect>
                                  </p:childTnLst>
                                </p:cTn>
                              </p:par>
                            </p:childTnLst>
                          </p:cTn>
                        </p:par>
                        <p:par>
                          <p:cTn id="16" fill="hold">
                            <p:stCondLst>
                              <p:cond delay="1500"/>
                            </p:stCondLst>
                            <p:childTnLst>
                              <p:par>
                                <p:cTn id="17" presetID="14" presetClass="entr" presetSubtype="5" fill="hold" grpId="0" nodeType="afterEffect">
                                  <p:stCondLst>
                                    <p:cond delay="0"/>
                                  </p:stCondLst>
                                  <p:childTnLst>
                                    <p:set>
                                      <p:cBhvr>
                                        <p:cTn id="18" dur="1" fill="hold">
                                          <p:stCondLst>
                                            <p:cond delay="0"/>
                                          </p:stCondLst>
                                        </p:cTn>
                                        <p:tgtEl>
                                          <p:spTgt spid="11">
                                            <p:txEl>
                                              <p:pRg st="3" end="3"/>
                                            </p:txEl>
                                          </p:spTgt>
                                        </p:tgtEl>
                                        <p:attrNameLst>
                                          <p:attrName>style.visibility</p:attrName>
                                        </p:attrNameLst>
                                      </p:cBhvr>
                                      <p:to>
                                        <p:strVal val="visible"/>
                                      </p:to>
                                    </p:set>
                                    <p:animEffect transition="in" filter="randombar(vertical)">
                                      <p:cBhvr>
                                        <p:cTn id="19" dur="500"/>
                                        <p:tgtEl>
                                          <p:spTgt spid="11">
                                            <p:txEl>
                                              <p:pRg st="3" end="3"/>
                                            </p:txEl>
                                          </p:spTgt>
                                        </p:tgtEl>
                                      </p:cBhvr>
                                    </p:animEffect>
                                  </p:childTnLst>
                                </p:cTn>
                              </p:par>
                            </p:childTnLst>
                          </p:cTn>
                        </p:par>
                        <p:par>
                          <p:cTn id="20" fill="hold">
                            <p:stCondLst>
                              <p:cond delay="2000"/>
                            </p:stCondLst>
                            <p:childTnLst>
                              <p:par>
                                <p:cTn id="21" presetID="14" presetClass="entr" presetSubtype="5" fill="hold" grpId="0" nodeType="afterEffect">
                                  <p:stCondLst>
                                    <p:cond delay="0"/>
                                  </p:stCondLst>
                                  <p:childTnLst>
                                    <p:set>
                                      <p:cBhvr>
                                        <p:cTn id="22" dur="1" fill="hold">
                                          <p:stCondLst>
                                            <p:cond delay="0"/>
                                          </p:stCondLst>
                                        </p:cTn>
                                        <p:tgtEl>
                                          <p:spTgt spid="11">
                                            <p:txEl>
                                              <p:pRg st="4" end="4"/>
                                            </p:txEl>
                                          </p:spTgt>
                                        </p:tgtEl>
                                        <p:attrNameLst>
                                          <p:attrName>style.visibility</p:attrName>
                                        </p:attrNameLst>
                                      </p:cBhvr>
                                      <p:to>
                                        <p:strVal val="visible"/>
                                      </p:to>
                                    </p:set>
                                    <p:animEffect transition="in" filter="randombar(vertical)">
                                      <p:cBhvr>
                                        <p:cTn id="23" dur="500"/>
                                        <p:tgtEl>
                                          <p:spTgt spid="11">
                                            <p:txEl>
                                              <p:pRg st="4" end="4"/>
                                            </p:txEl>
                                          </p:spTgt>
                                        </p:tgtEl>
                                      </p:cBhvr>
                                    </p:animEffect>
                                  </p:childTnLst>
                                </p:cTn>
                              </p:par>
                            </p:childTnLst>
                          </p:cTn>
                        </p:par>
                        <p:par>
                          <p:cTn id="24" fill="hold">
                            <p:stCondLst>
                              <p:cond delay="2500"/>
                            </p:stCondLst>
                            <p:childTnLst>
                              <p:par>
                                <p:cTn id="25" presetID="14" presetClass="entr" presetSubtype="5" fill="hold" grpId="0" nodeType="afterEffect">
                                  <p:stCondLst>
                                    <p:cond delay="0"/>
                                  </p:stCondLst>
                                  <p:childTnLst>
                                    <p:set>
                                      <p:cBhvr>
                                        <p:cTn id="26" dur="1" fill="hold">
                                          <p:stCondLst>
                                            <p:cond delay="0"/>
                                          </p:stCondLst>
                                        </p:cTn>
                                        <p:tgtEl>
                                          <p:spTgt spid="11">
                                            <p:txEl>
                                              <p:pRg st="5" end="5"/>
                                            </p:txEl>
                                          </p:spTgt>
                                        </p:tgtEl>
                                        <p:attrNameLst>
                                          <p:attrName>style.visibility</p:attrName>
                                        </p:attrNameLst>
                                      </p:cBhvr>
                                      <p:to>
                                        <p:strVal val="visible"/>
                                      </p:to>
                                    </p:set>
                                    <p:animEffect transition="in" filter="randombar(vertical)">
                                      <p:cBhvr>
                                        <p:cTn id="27" dur="500"/>
                                        <p:tgtEl>
                                          <p:spTgt spid="11">
                                            <p:txEl>
                                              <p:pRg st="5" end="5"/>
                                            </p:txEl>
                                          </p:spTgt>
                                        </p:tgtEl>
                                      </p:cBhvr>
                                    </p:animEffect>
                                  </p:childTnLst>
                                </p:cTn>
                              </p:par>
                            </p:childTnLst>
                          </p:cTn>
                        </p:par>
                        <p:par>
                          <p:cTn id="28" fill="hold">
                            <p:stCondLst>
                              <p:cond delay="3000"/>
                            </p:stCondLst>
                            <p:childTnLst>
                              <p:par>
                                <p:cTn id="29" presetID="14" presetClass="entr" presetSubtype="5" fill="hold" grpId="0" nodeType="afterEffect">
                                  <p:stCondLst>
                                    <p:cond delay="0"/>
                                  </p:stCondLst>
                                  <p:childTnLst>
                                    <p:set>
                                      <p:cBhvr>
                                        <p:cTn id="30" dur="1" fill="hold">
                                          <p:stCondLst>
                                            <p:cond delay="0"/>
                                          </p:stCondLst>
                                        </p:cTn>
                                        <p:tgtEl>
                                          <p:spTgt spid="11">
                                            <p:txEl>
                                              <p:pRg st="6" end="6"/>
                                            </p:txEl>
                                          </p:spTgt>
                                        </p:tgtEl>
                                        <p:attrNameLst>
                                          <p:attrName>style.visibility</p:attrName>
                                        </p:attrNameLst>
                                      </p:cBhvr>
                                      <p:to>
                                        <p:strVal val="visible"/>
                                      </p:to>
                                    </p:set>
                                    <p:animEffect transition="in" filter="randombar(vertical)">
                                      <p:cBhvr>
                                        <p:cTn id="31" dur="500"/>
                                        <p:tgtEl>
                                          <p:spTgt spid="11">
                                            <p:txEl>
                                              <p:pRg st="6" end="6"/>
                                            </p:txEl>
                                          </p:spTgt>
                                        </p:tgtEl>
                                      </p:cBhvr>
                                    </p:animEffect>
                                  </p:childTnLst>
                                </p:cTn>
                              </p:par>
                            </p:childTnLst>
                          </p:cTn>
                        </p:par>
                        <p:par>
                          <p:cTn id="32" fill="hold">
                            <p:stCondLst>
                              <p:cond delay="3500"/>
                            </p:stCondLst>
                            <p:childTnLst>
                              <p:par>
                                <p:cTn id="33" presetID="14" presetClass="entr" presetSubtype="5" fill="hold" grpId="0" nodeType="afterEffect">
                                  <p:stCondLst>
                                    <p:cond delay="0"/>
                                  </p:stCondLst>
                                  <p:childTnLst>
                                    <p:set>
                                      <p:cBhvr>
                                        <p:cTn id="34" dur="1" fill="hold">
                                          <p:stCondLst>
                                            <p:cond delay="0"/>
                                          </p:stCondLst>
                                        </p:cTn>
                                        <p:tgtEl>
                                          <p:spTgt spid="11">
                                            <p:txEl>
                                              <p:pRg st="7" end="7"/>
                                            </p:txEl>
                                          </p:spTgt>
                                        </p:tgtEl>
                                        <p:attrNameLst>
                                          <p:attrName>style.visibility</p:attrName>
                                        </p:attrNameLst>
                                      </p:cBhvr>
                                      <p:to>
                                        <p:strVal val="visible"/>
                                      </p:to>
                                    </p:set>
                                    <p:animEffect transition="in" filter="randombar(vertical)">
                                      <p:cBhvr>
                                        <p:cTn id="35" dur="500"/>
                                        <p:tgtEl>
                                          <p:spTgt spid="11">
                                            <p:txEl>
                                              <p:pRg st="7" end="7"/>
                                            </p:txEl>
                                          </p:spTgt>
                                        </p:tgtEl>
                                      </p:cBhvr>
                                    </p:animEffect>
                                  </p:childTnLst>
                                </p:cTn>
                              </p:par>
                            </p:childTnLst>
                          </p:cTn>
                        </p:par>
                        <p:par>
                          <p:cTn id="36" fill="hold">
                            <p:stCondLst>
                              <p:cond delay="4000"/>
                            </p:stCondLst>
                            <p:childTnLst>
                              <p:par>
                                <p:cTn id="37" presetID="21" presetClass="entr" presetSubtype="1" fill="hold" nodeType="afterEffect">
                                  <p:stCondLst>
                                    <p:cond delay="0"/>
                                  </p:stCondLst>
                                  <p:childTnLst>
                                    <p:set>
                                      <p:cBhvr>
                                        <p:cTn id="38" dur="1" fill="hold">
                                          <p:stCondLst>
                                            <p:cond delay="0"/>
                                          </p:stCondLst>
                                        </p:cTn>
                                        <p:tgtEl>
                                          <p:spTgt spid="12"/>
                                        </p:tgtEl>
                                        <p:attrNameLst>
                                          <p:attrName>style.visibility</p:attrName>
                                        </p:attrNameLst>
                                      </p:cBhvr>
                                      <p:to>
                                        <p:strVal val="visible"/>
                                      </p:to>
                                    </p:set>
                                    <p:animEffect transition="in" filter="wheel(1)">
                                      <p:cBhvr>
                                        <p:cTn id="39" dur="20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build="p" autoUpdateAnimBg="0" advAuto="0"/>
    </p:bldLst>
  </p:timing>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C:\Eigene Dateien\FERCAN\RIB FERCAN\Distribution Map Temples and Epigraphy from M Millett.TIF"/>
          <p:cNvPicPr>
            <a:picLocks noChangeAspect="1" noChangeArrowheads="1"/>
          </p:cNvPicPr>
          <p:nvPr/>
        </p:nvPicPr>
        <p:blipFill>
          <a:blip r:embed="rId2" cstate="print">
            <a:extLst>
              <a:ext uri="{28A0092B-C50C-407E-A947-70E740481C1C}">
                <a14:useLocalDpi xmlns:a14="http://schemas.microsoft.com/office/drawing/2010/main" xmlns="" val="0"/>
              </a:ext>
            </a:extLst>
          </a:blip>
          <a:srcRect t="2392"/>
          <a:stretch>
            <a:fillRect/>
          </a:stretch>
        </p:blipFill>
        <p:spPr bwMode="auto">
          <a:xfrm>
            <a:off x="22625" y="980728"/>
            <a:ext cx="9085880" cy="5877272"/>
          </a:xfrm>
          <a:prstGeom prst="rect">
            <a:avLst/>
          </a:prstGeom>
          <a:noFill/>
          <a:extLst>
            <a:ext uri="{909E8E84-426E-40DD-AFC4-6F175D3DCCD1}">
              <a14:hiddenFill xmlns:a14="http://schemas.microsoft.com/office/drawing/2010/main" xmlns="">
                <a:solidFill>
                  <a:srgbClr val="FFFFFF"/>
                </a:solidFill>
              </a14:hiddenFill>
            </a:ext>
          </a:extLst>
        </p:spPr>
      </p:pic>
      <p:sp>
        <p:nvSpPr>
          <p:cNvPr id="5" name="Text Box 6"/>
          <p:cNvSpPr txBox="1">
            <a:spLocks noChangeArrowheads="1"/>
          </p:cNvSpPr>
          <p:nvPr/>
        </p:nvSpPr>
        <p:spPr bwMode="auto">
          <a:xfrm>
            <a:off x="1979712" y="1126485"/>
            <a:ext cx="2730694" cy="646331"/>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square">
            <a:spAutoFit/>
          </a:bodyPr>
          <a:lstStyle/>
          <a:p>
            <a:pPr>
              <a:spcBef>
                <a:spcPct val="50000"/>
              </a:spcBef>
            </a:pPr>
            <a:r>
              <a:rPr lang="en-US" altLang="en-US" b="1" dirty="0">
                <a:solidFill>
                  <a:schemeClr val="hlink"/>
                </a:solidFill>
                <a:effectLst>
                  <a:outerShdw blurRad="38100" dist="38100" dir="2700000" algn="tl">
                    <a:srgbClr val="000000"/>
                  </a:outerShdw>
                </a:effectLst>
              </a:rPr>
              <a:t>Romano-Celtic</a:t>
            </a:r>
            <a:br>
              <a:rPr lang="en-US" altLang="en-US" b="1" dirty="0">
                <a:solidFill>
                  <a:schemeClr val="hlink"/>
                </a:solidFill>
                <a:effectLst>
                  <a:outerShdw blurRad="38100" dist="38100" dir="2700000" algn="tl">
                    <a:srgbClr val="000000"/>
                  </a:outerShdw>
                </a:effectLst>
              </a:rPr>
            </a:br>
            <a:r>
              <a:rPr lang="en-US" altLang="en-US" b="1" dirty="0">
                <a:solidFill>
                  <a:schemeClr val="hlink"/>
                </a:solidFill>
                <a:effectLst>
                  <a:outerShdw blurRad="38100" dist="38100" dir="2700000" algn="tl">
                    <a:srgbClr val="000000"/>
                  </a:outerShdw>
                </a:effectLst>
              </a:rPr>
              <a:t>temples / ‘fanum’</a:t>
            </a:r>
          </a:p>
        </p:txBody>
      </p:sp>
      <p:sp>
        <p:nvSpPr>
          <p:cNvPr id="6" name="Text Box 7"/>
          <p:cNvSpPr txBox="1">
            <a:spLocks noChangeArrowheads="1"/>
          </p:cNvSpPr>
          <p:nvPr/>
        </p:nvSpPr>
        <p:spPr bwMode="auto">
          <a:xfrm>
            <a:off x="4710406" y="1264984"/>
            <a:ext cx="2730694" cy="36933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square">
            <a:spAutoFit/>
          </a:bodyPr>
          <a:lstStyle/>
          <a:p>
            <a:pPr algn="r">
              <a:spcBef>
                <a:spcPct val="50000"/>
              </a:spcBef>
            </a:pPr>
            <a:r>
              <a:rPr lang="en-US" altLang="en-US" b="1" dirty="0">
                <a:solidFill>
                  <a:schemeClr val="hlink"/>
                </a:solidFill>
                <a:effectLst>
                  <a:outerShdw blurRad="38100" dist="38100" dir="2700000" algn="tl">
                    <a:srgbClr val="000000"/>
                  </a:outerShdw>
                </a:effectLst>
              </a:rPr>
              <a:t>Dedications</a:t>
            </a:r>
          </a:p>
        </p:txBody>
      </p:sp>
      <p:sp>
        <p:nvSpPr>
          <p:cNvPr id="7" name="Oval 6"/>
          <p:cNvSpPr>
            <a:spLocks noChangeArrowheads="1"/>
          </p:cNvSpPr>
          <p:nvPr/>
        </p:nvSpPr>
        <p:spPr bwMode="auto">
          <a:xfrm>
            <a:off x="2171700" y="4578573"/>
            <a:ext cx="590420" cy="555238"/>
          </a:xfrm>
          <a:prstGeom prst="ellipse">
            <a:avLst/>
          </a:prstGeom>
          <a:noFill/>
          <a:ln w="57150">
            <a:solidFill>
              <a:schemeClr val="hlink"/>
            </a:solidFill>
            <a:round/>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nchor="ctr"/>
          <a:lstStyle/>
          <a:p>
            <a:endParaRPr lang="en-GB"/>
          </a:p>
        </p:txBody>
      </p:sp>
      <p:sp>
        <p:nvSpPr>
          <p:cNvPr id="8" name="Title 1"/>
          <p:cNvSpPr>
            <a:spLocks noGrp="1"/>
          </p:cNvSpPr>
          <p:nvPr>
            <p:ph type="title"/>
          </p:nvPr>
        </p:nvSpPr>
        <p:spPr>
          <a:xfrm>
            <a:off x="914400" y="44624"/>
            <a:ext cx="7772400" cy="914400"/>
          </a:xfrm>
        </p:spPr>
        <p:txBody>
          <a:bodyPr/>
          <a:lstStyle/>
          <a:p>
            <a:r>
              <a:rPr lang="en-GB" dirty="0" err="1"/>
              <a:t>Britanno</a:t>
            </a:r>
            <a:r>
              <a:rPr lang="en-GB" dirty="0"/>
              <a:t>-Roman religion</a:t>
            </a:r>
          </a:p>
        </p:txBody>
      </p:sp>
      <p:pic>
        <p:nvPicPr>
          <p:cNvPr id="9" name="Picture 2" descr="http://www.english-heritage.org.uk/content/properties/maiden-castle/romano-british-temple-maiden-castle"/>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107504" y="980728"/>
            <a:ext cx="1656183" cy="1185028"/>
          </a:xfrm>
          <a:prstGeom prst="rect">
            <a:avLst/>
          </a:prstGeom>
          <a:noFill/>
          <a:extLst>
            <a:ext uri="{909E8E84-426E-40DD-AFC4-6F175D3DCCD1}">
              <a14:hiddenFill xmlns:a14="http://schemas.microsoft.com/office/drawing/2010/main" xmlns="">
                <a:solidFill>
                  <a:srgbClr val="FFFFFF"/>
                </a:solidFill>
              </a14:hiddenFill>
            </a:ext>
          </a:extLst>
        </p:spPr>
      </p:pic>
      <p:pic>
        <p:nvPicPr>
          <p:cNvPr id="10" name="Picture 9" descr="RIB 918"/>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8061544" y="980728"/>
            <a:ext cx="902944" cy="1493683"/>
          </a:xfrm>
          <a:prstGeom prst="rect">
            <a:avLst/>
          </a:prstGeom>
          <a:noFill/>
          <a:ln w="19050">
            <a:solidFill>
              <a:srgbClr val="000000"/>
            </a:solidFill>
            <a:miter lim="800000"/>
            <a:headEnd/>
            <a:tailEnd/>
          </a:ln>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1039312066"/>
      </p:ext>
    </p:extLst>
  </p:cSld>
  <p:clrMapOvr>
    <a:masterClrMapping/>
  </p:clrMapOvr>
  <mc:AlternateContent xmlns:mc="http://schemas.openxmlformats.org/markup-compatibility/2006">
    <mc:Choice xmlns:p14="http://schemas.microsoft.com/office/powerpoint/2010/main" xmlns="" Requires="p14">
      <p:transition spd="slow" p14:dur="1200">
        <p14:prism/>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32"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out)">
                                      <p:cBhvr>
                                        <p:cTn id="7" dur="2000"/>
                                        <p:tgtEl>
                                          <p:spTgt spid="4"/>
                                        </p:tgtEl>
                                      </p:cBhvr>
                                    </p:animEffect>
                                  </p:childTnLst>
                                </p:cTn>
                              </p:par>
                              <p:par>
                                <p:cTn id="8" presetID="6" presetClass="entr" presetSubtype="32"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circle(out)">
                                      <p:cBhvr>
                                        <p:cTn id="10" dur="2000"/>
                                        <p:tgtEl>
                                          <p:spTgt spid="5"/>
                                        </p:tgtEl>
                                      </p:cBhvr>
                                    </p:animEffect>
                                  </p:childTnLst>
                                </p:cTn>
                              </p:par>
                              <p:par>
                                <p:cTn id="11" presetID="6" presetClass="entr" presetSubtype="32" fill="hold" grpId="0" nodeType="with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circle(out)">
                                      <p:cBhvr>
                                        <p:cTn id="13" dur="2000"/>
                                        <p:tgtEl>
                                          <p:spTgt spid="7"/>
                                        </p:tgtEl>
                                      </p:cBhvr>
                                    </p:animEffect>
                                  </p:childTnLst>
                                </p:cTn>
                              </p:par>
                              <p:par>
                                <p:cTn id="14" presetID="6" presetClass="entr" presetSubtype="32" fill="hold" grpId="0" nodeType="with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circle(out)">
                                      <p:cBhvr>
                                        <p:cTn id="16" dur="2000"/>
                                        <p:tgtEl>
                                          <p:spTgt spid="6"/>
                                        </p:tgtEl>
                                      </p:cBhvr>
                                    </p:animEffect>
                                  </p:childTnLst>
                                </p:cTn>
                              </p:par>
                              <p:par>
                                <p:cTn id="17" presetID="6" presetClass="entr" presetSubtype="32" fill="hold" nodeType="withEffect">
                                  <p:stCondLst>
                                    <p:cond delay="0"/>
                                  </p:stCondLst>
                                  <p:childTnLst>
                                    <p:set>
                                      <p:cBhvr>
                                        <p:cTn id="18" dur="1" fill="hold">
                                          <p:stCondLst>
                                            <p:cond delay="0"/>
                                          </p:stCondLst>
                                        </p:cTn>
                                        <p:tgtEl>
                                          <p:spTgt spid="9"/>
                                        </p:tgtEl>
                                        <p:attrNameLst>
                                          <p:attrName>style.visibility</p:attrName>
                                        </p:attrNameLst>
                                      </p:cBhvr>
                                      <p:to>
                                        <p:strVal val="visible"/>
                                      </p:to>
                                    </p:set>
                                    <p:animEffect transition="in" filter="circle(out)">
                                      <p:cBhvr>
                                        <p:cTn id="19" dur="2000"/>
                                        <p:tgtEl>
                                          <p:spTgt spid="9"/>
                                        </p:tgtEl>
                                      </p:cBhvr>
                                    </p:animEffect>
                                  </p:childTnLst>
                                </p:cTn>
                              </p:par>
                              <p:par>
                                <p:cTn id="20" presetID="6" presetClass="entr" presetSubtype="32" fill="hold" nodeType="with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circle(out)">
                                      <p:cBhvr>
                                        <p:cTn id="22" dur="2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animBg="1"/>
    </p:bldLst>
  </p:timing>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descr="C:\Dokumente und Einstellungen\Ralph\Eigene Dateien\fercan GARDA\Votive Fig 1.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l="11967" t="28752" r="17427" b="30655"/>
          <a:stretch>
            <a:fillRect/>
          </a:stretch>
        </p:blipFill>
        <p:spPr bwMode="auto">
          <a:xfrm>
            <a:off x="533400" y="4191000"/>
            <a:ext cx="2895600" cy="2355850"/>
          </a:xfrm>
          <a:prstGeom prst="rect">
            <a:avLst/>
          </a:prstGeom>
          <a:noFill/>
          <a:ln w="12700">
            <a:solidFill>
              <a:srgbClr val="000000"/>
            </a:solidFill>
            <a:miter lim="800000"/>
            <a:headEnd/>
            <a:tailEnd/>
          </a:ln>
          <a:extLst>
            <a:ext uri="{909E8E84-426E-40DD-AFC4-6F175D3DCCD1}">
              <a14:hiddenFill xmlns:a14="http://schemas.microsoft.com/office/drawing/2010/main" xmlns="">
                <a:solidFill>
                  <a:srgbClr val="FFFFFF"/>
                </a:solidFill>
              </a14:hiddenFill>
            </a:ext>
          </a:extLst>
        </p:spPr>
      </p:pic>
      <p:sp>
        <p:nvSpPr>
          <p:cNvPr id="6" name="Rectangle 8"/>
          <p:cNvSpPr txBox="1">
            <a:spLocks noChangeArrowheads="1"/>
          </p:cNvSpPr>
          <p:nvPr/>
        </p:nvSpPr>
        <p:spPr>
          <a:xfrm>
            <a:off x="838200" y="762000"/>
            <a:ext cx="6019800" cy="4114800"/>
          </a:xfrm>
          <a:prstGeom prst="rect">
            <a:avLst/>
          </a:prstGeom>
        </p:spPr>
        <p:txBody>
          <a:bodyPr vert="horz">
            <a:normAutofit/>
          </a:bodyPr>
          <a:lstStyle>
            <a:lvl1pPr marL="411480" indent="-342900" algn="l" rtl="0" eaLnBrk="1" latinLnBrk="0" hangingPunct="1">
              <a:spcBef>
                <a:spcPts val="700"/>
              </a:spcBef>
              <a:buClr>
                <a:schemeClr val="tx2"/>
              </a:buClr>
              <a:buSzPct val="95000"/>
              <a:buFont typeface="Wingdings"/>
              <a:buChar char=""/>
              <a:defRPr kumimoji="0" sz="3000" kern="1200">
                <a:solidFill>
                  <a:schemeClr val="tx1"/>
                </a:solidFill>
                <a:latin typeface="+mn-lt"/>
                <a:ea typeface="+mn-ea"/>
                <a:cs typeface="+mn-cs"/>
              </a:defRPr>
            </a:lvl1pPr>
            <a:lvl2pPr marL="740664" indent="-285750" algn="l" rtl="0" eaLnBrk="1" latinLnBrk="0" hangingPunct="1">
              <a:spcBef>
                <a:spcPct val="20000"/>
              </a:spcBef>
              <a:buClr>
                <a:schemeClr val="accent2"/>
              </a:buClr>
              <a:buSzPct val="90000"/>
              <a:buFont typeface="Wingdings"/>
              <a:buChar char=""/>
              <a:defRPr kumimoji="0" sz="2600" kern="1200">
                <a:solidFill>
                  <a:schemeClr val="tx1"/>
                </a:solidFill>
                <a:latin typeface="+mn-lt"/>
                <a:ea typeface="+mn-ea"/>
                <a:cs typeface="+mn-cs"/>
              </a:defRPr>
            </a:lvl2pPr>
            <a:lvl3pPr marL="996696" indent="-228600" algn="l" rtl="0" eaLnBrk="1" latinLnBrk="0" hangingPunct="1">
              <a:spcBef>
                <a:spcPct val="20000"/>
              </a:spcBef>
              <a:buClr>
                <a:schemeClr val="accent2"/>
              </a:buClr>
              <a:buFont typeface="Wingdings 2"/>
              <a:buChar char=""/>
              <a:defRPr kumimoji="0" sz="2400" kern="1200">
                <a:solidFill>
                  <a:schemeClr val="tx1"/>
                </a:solidFill>
                <a:latin typeface="+mn-lt"/>
                <a:ea typeface="+mn-ea"/>
                <a:cs typeface="+mn-cs"/>
              </a:defRPr>
            </a:lvl3pPr>
            <a:lvl4pPr marL="1261872" indent="-228600" algn="l" rtl="0" eaLnBrk="1" latinLnBrk="0" hangingPunct="1">
              <a:spcBef>
                <a:spcPct val="20000"/>
              </a:spcBef>
              <a:buClr>
                <a:schemeClr val="accent3"/>
              </a:buClr>
              <a:buFont typeface="Wingdings 3"/>
              <a:buChar char=""/>
              <a:defRPr kumimoji="0" sz="2200" kern="1200">
                <a:solidFill>
                  <a:schemeClr val="tx1"/>
                </a:solidFill>
                <a:latin typeface="+mn-lt"/>
                <a:ea typeface="+mn-ea"/>
                <a:cs typeface="+mn-cs"/>
              </a:defRPr>
            </a:lvl4pPr>
            <a:lvl5pPr marL="1481328" indent="-210312" algn="l" rtl="0" eaLnBrk="1" latinLnBrk="0" hangingPunct="1">
              <a:spcBef>
                <a:spcPct val="20000"/>
              </a:spcBef>
              <a:buClr>
                <a:schemeClr val="accent3"/>
              </a:buClr>
              <a:buFont typeface="Wingdings 2"/>
              <a:buChar char=""/>
              <a:defRPr kumimoji="0" sz="2000" kern="1200">
                <a:solidFill>
                  <a:schemeClr val="tx1"/>
                </a:solidFill>
                <a:latin typeface="+mn-lt"/>
                <a:ea typeface="+mn-ea"/>
                <a:cs typeface="+mn-cs"/>
              </a:defRPr>
            </a:lvl5pPr>
            <a:lvl6pPr marL="1709928" indent="-210312" algn="l" rtl="0" eaLnBrk="1" latinLnBrk="0" hangingPunct="1">
              <a:spcBef>
                <a:spcPct val="20000"/>
              </a:spcBef>
              <a:buClr>
                <a:schemeClr val="accent3"/>
              </a:buClr>
              <a:buFont typeface="Wingdings 2"/>
              <a:buChar char=""/>
              <a:defRPr kumimoji="0" sz="1800" kern="1200">
                <a:solidFill>
                  <a:schemeClr val="tx1"/>
                </a:solidFill>
                <a:latin typeface="+mn-lt"/>
                <a:ea typeface="+mn-ea"/>
                <a:cs typeface="+mn-cs"/>
              </a:defRPr>
            </a:lvl6pPr>
            <a:lvl7pPr marL="1901952" indent="-182880" algn="l" rtl="0" eaLnBrk="1" latinLnBrk="0" hangingPunct="1">
              <a:spcBef>
                <a:spcPct val="20000"/>
              </a:spcBef>
              <a:buClr>
                <a:schemeClr val="accent4"/>
              </a:buClr>
              <a:buFont typeface="Wingdings 2"/>
              <a:buChar char=""/>
              <a:defRPr kumimoji="0" sz="1600" kern="1200">
                <a:solidFill>
                  <a:schemeClr val="tx1"/>
                </a:solidFill>
                <a:latin typeface="+mn-lt"/>
                <a:ea typeface="+mn-ea"/>
                <a:cs typeface="+mn-cs"/>
              </a:defRPr>
            </a:lvl7pPr>
            <a:lvl8pPr marL="2093976" indent="-182880" algn="l" rtl="0" eaLnBrk="1" latinLnBrk="0" hangingPunct="1">
              <a:spcBef>
                <a:spcPct val="20000"/>
              </a:spcBef>
              <a:buClr>
                <a:schemeClr val="accent4"/>
              </a:buClr>
              <a:buFont typeface="Wingdings 2"/>
              <a:buChar char=""/>
              <a:defRPr kumimoji="0" sz="1600" kern="1200">
                <a:solidFill>
                  <a:schemeClr val="tx1"/>
                </a:solidFill>
                <a:latin typeface="+mn-lt"/>
                <a:ea typeface="+mn-ea"/>
                <a:cs typeface="+mn-cs"/>
              </a:defRPr>
            </a:lvl8pPr>
            <a:lvl9pPr marL="2286000" indent="-182880" algn="l" rtl="0" eaLnBrk="1" latinLnBrk="0" hangingPunct="1">
              <a:spcBef>
                <a:spcPct val="20000"/>
              </a:spcBef>
              <a:buClr>
                <a:schemeClr val="accent4"/>
              </a:buClr>
              <a:buFont typeface="Wingdings 2"/>
              <a:buChar char=""/>
              <a:defRPr kumimoji="0" sz="1600" kern="1200">
                <a:solidFill>
                  <a:schemeClr val="tx1"/>
                </a:solidFill>
                <a:latin typeface="+mn-lt"/>
                <a:ea typeface="+mn-ea"/>
                <a:cs typeface="+mn-cs"/>
              </a:defRPr>
            </a:lvl9pPr>
            <a:extLst/>
          </a:lstStyle>
          <a:p>
            <a:r>
              <a:rPr lang="en-GB" altLang="en-US" sz="2000" dirty="0" smtClean="0">
                <a:solidFill>
                  <a:schemeClr val="accent2">
                    <a:lumMod val="40000"/>
                    <a:lumOff val="60000"/>
                  </a:schemeClr>
                </a:solidFill>
              </a:rPr>
              <a:t>Cult continuity between Iron Age &amp; Roman period </a:t>
            </a:r>
          </a:p>
          <a:p>
            <a:pPr lvl="1"/>
            <a:r>
              <a:rPr lang="en-GB" altLang="en-US" sz="1600" dirty="0" smtClean="0">
                <a:solidFill>
                  <a:schemeClr val="accent2">
                    <a:lumMod val="40000"/>
                    <a:lumOff val="60000"/>
                  </a:schemeClr>
                </a:solidFill>
              </a:rPr>
              <a:t>What does the archaeological record tell us?</a:t>
            </a:r>
          </a:p>
          <a:p>
            <a:pPr lvl="1"/>
            <a:r>
              <a:rPr lang="en-GB" altLang="en-US" sz="1600" dirty="0" smtClean="0">
                <a:solidFill>
                  <a:schemeClr val="accent2">
                    <a:lumMod val="40000"/>
                    <a:lumOff val="60000"/>
                  </a:schemeClr>
                </a:solidFill>
              </a:rPr>
              <a:t>What do we know about people</a:t>
            </a:r>
            <a:r>
              <a:rPr lang="en-GB" altLang="en-US" sz="1600" dirty="0" smtClean="0">
                <a:solidFill>
                  <a:schemeClr val="accent2">
                    <a:lumMod val="40000"/>
                    <a:lumOff val="60000"/>
                  </a:schemeClr>
                </a:solidFill>
                <a:latin typeface="Times New Roman"/>
              </a:rPr>
              <a:t>’</a:t>
            </a:r>
            <a:r>
              <a:rPr lang="en-GB" altLang="en-US" sz="1600" dirty="0" smtClean="0">
                <a:solidFill>
                  <a:schemeClr val="accent2">
                    <a:lumMod val="40000"/>
                    <a:lumOff val="60000"/>
                  </a:schemeClr>
                </a:solidFill>
              </a:rPr>
              <a:t>s religious beliefs in the late Iron Age and Principate? </a:t>
            </a:r>
          </a:p>
          <a:p>
            <a:pPr lvl="1"/>
            <a:r>
              <a:rPr lang="en-GB" altLang="en-US" sz="1600" dirty="0" smtClean="0">
                <a:solidFill>
                  <a:schemeClr val="accent2">
                    <a:lumMod val="40000"/>
                    <a:lumOff val="60000"/>
                  </a:schemeClr>
                </a:solidFill>
              </a:rPr>
              <a:t>Can we recognise the import of new, foreign rituals by immigrants?</a:t>
            </a:r>
          </a:p>
          <a:p>
            <a:endParaRPr lang="en-GB" altLang="en-US" sz="2000" dirty="0">
              <a:solidFill>
                <a:schemeClr val="accent2">
                  <a:lumMod val="40000"/>
                  <a:lumOff val="60000"/>
                </a:schemeClr>
              </a:solidFill>
            </a:endParaRPr>
          </a:p>
        </p:txBody>
      </p:sp>
      <p:pic>
        <p:nvPicPr>
          <p:cNvPr id="7" name="Picture 10" descr="C:\Dokumente und Einstellungen\Ralph\Eigene Dateien\fercan GARDA\Votive Fig 3.JPG"/>
          <p:cNvPicPr>
            <a:picLocks noChangeAspect="1" noChangeArrowheads="1"/>
          </p:cNvPicPr>
          <p:nvPr/>
        </p:nvPicPr>
        <p:blipFill>
          <a:blip r:embed="rId3" cstate="print">
            <a:extLst>
              <a:ext uri="{28A0092B-C50C-407E-A947-70E740481C1C}">
                <a14:useLocalDpi xmlns:a14="http://schemas.microsoft.com/office/drawing/2010/main" xmlns="" val="0"/>
              </a:ext>
            </a:extLst>
          </a:blip>
          <a:srcRect l="11320" t="28000" r="15094" b="30667"/>
          <a:stretch>
            <a:fillRect/>
          </a:stretch>
        </p:blipFill>
        <p:spPr bwMode="auto">
          <a:xfrm>
            <a:off x="2362200" y="3352800"/>
            <a:ext cx="2971800" cy="2362200"/>
          </a:xfrm>
          <a:prstGeom prst="rect">
            <a:avLst/>
          </a:prstGeom>
          <a:noFill/>
          <a:ln w="12700">
            <a:solidFill>
              <a:srgbClr val="000000"/>
            </a:solidFill>
            <a:miter lim="800000"/>
            <a:headEnd/>
            <a:tailEnd/>
          </a:ln>
          <a:extLst>
            <a:ext uri="{909E8E84-426E-40DD-AFC4-6F175D3DCCD1}">
              <a14:hiddenFill xmlns:a14="http://schemas.microsoft.com/office/drawing/2010/main" xmlns="">
                <a:solidFill>
                  <a:srgbClr val="FFFFFF"/>
                </a:solidFill>
              </a14:hiddenFill>
            </a:ext>
          </a:extLst>
        </p:spPr>
      </p:pic>
      <p:pic>
        <p:nvPicPr>
          <p:cNvPr id="8" name="Picture 11" descr="C:\Dokumente und Einstellungen\Ralph\Eigene Dateien\fercan GARDA\Votive Fig 5.JPG"/>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4724400" y="2819400"/>
            <a:ext cx="3048000" cy="2389188"/>
          </a:xfrm>
          <a:prstGeom prst="rect">
            <a:avLst/>
          </a:prstGeom>
          <a:noFill/>
          <a:ln w="12700">
            <a:solidFill>
              <a:srgbClr val="000000"/>
            </a:solidFill>
            <a:miter lim="800000"/>
            <a:headEnd/>
            <a:tailEnd/>
          </a:ln>
          <a:extLst>
            <a:ext uri="{909E8E84-426E-40DD-AFC4-6F175D3DCCD1}">
              <a14:hiddenFill xmlns:a14="http://schemas.microsoft.com/office/drawing/2010/main" xmlns="">
                <a:solidFill>
                  <a:srgbClr val="FFFFFF"/>
                </a:solidFill>
              </a14:hiddenFill>
            </a:ext>
          </a:extLst>
        </p:spPr>
      </p:pic>
      <p:sp>
        <p:nvSpPr>
          <p:cNvPr id="10" name="Title 1"/>
          <p:cNvSpPr>
            <a:spLocks noGrp="1"/>
          </p:cNvSpPr>
          <p:nvPr>
            <p:ph type="title"/>
          </p:nvPr>
        </p:nvSpPr>
        <p:spPr>
          <a:xfrm>
            <a:off x="914400" y="44624"/>
            <a:ext cx="7772400" cy="914400"/>
          </a:xfrm>
        </p:spPr>
        <p:txBody>
          <a:bodyPr/>
          <a:lstStyle/>
          <a:p>
            <a:r>
              <a:rPr lang="en-GB" dirty="0" err="1"/>
              <a:t>Britanno</a:t>
            </a:r>
            <a:r>
              <a:rPr lang="en-GB" dirty="0"/>
              <a:t>-Roman religion</a:t>
            </a:r>
          </a:p>
        </p:txBody>
      </p:sp>
    </p:spTree>
    <p:extLst>
      <p:ext uri="{BB962C8B-B14F-4D97-AF65-F5344CB8AC3E}">
        <p14:creationId xmlns:p14="http://schemas.microsoft.com/office/powerpoint/2010/main" xmlns="" val="77613175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1000"/>
                                  </p:stCondLst>
                                  <p:childTnLst>
                                    <p:set>
                                      <p:cBhvr>
                                        <p:cTn id="6" dur="1" fill="hold">
                                          <p:stCondLst>
                                            <p:cond delay="0"/>
                                          </p:stCondLst>
                                        </p:cTn>
                                        <p:tgtEl>
                                          <p:spTgt spid="5"/>
                                        </p:tgtEl>
                                        <p:attrNameLst>
                                          <p:attrName>style.visibility</p:attrName>
                                        </p:attrNameLst>
                                      </p:cBhvr>
                                      <p:to>
                                        <p:strVal val="visible"/>
                                      </p:to>
                                    </p:set>
                                    <p:animEffect transition="in" filter="randombar(horizontal)">
                                      <p:cBhvr>
                                        <p:cTn id="7" dur="500"/>
                                        <p:tgtEl>
                                          <p:spTgt spid="5"/>
                                        </p:tgtEl>
                                      </p:cBhvr>
                                    </p:animEffect>
                                  </p:childTnLst>
                                </p:cTn>
                              </p:par>
                            </p:childTnLst>
                          </p:cTn>
                        </p:par>
                        <p:par>
                          <p:cTn id="8" fill="hold">
                            <p:stCondLst>
                              <p:cond delay="1500"/>
                            </p:stCondLst>
                            <p:childTnLst>
                              <p:par>
                                <p:cTn id="9" presetID="14" presetClass="entr" presetSubtype="10" fill="hold" nodeType="after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randombar(horizontal)">
                                      <p:cBhvr>
                                        <p:cTn id="11" dur="500"/>
                                        <p:tgtEl>
                                          <p:spTgt spid="7"/>
                                        </p:tgtEl>
                                      </p:cBhvr>
                                    </p:animEffect>
                                  </p:childTnLst>
                                </p:cTn>
                              </p:par>
                            </p:childTnLst>
                          </p:cTn>
                        </p:par>
                        <p:par>
                          <p:cTn id="12" fill="hold">
                            <p:stCondLst>
                              <p:cond delay="2000"/>
                            </p:stCondLst>
                            <p:childTnLst>
                              <p:par>
                                <p:cTn id="13" presetID="14" presetClass="entr" presetSubtype="10" fill="hold" nodeType="after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randombar(horizontal)">
                                      <p:cBhvr>
                                        <p:cTn id="15"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467544" y="970384"/>
            <a:ext cx="4305300" cy="41148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rgbClr val="808080"/>
                  </a:outerShdw>
                </a:effectLst>
              </a14:hiddenEffects>
            </a:ext>
          </a:extLst>
        </p:spPr>
        <p:txBody>
          <a:bodyPr lIns="92075" tIns="46038" rIns="92075" bIns="46038"/>
          <a:lstStyle>
            <a:lvl1pPr marL="342900" indent="-342900">
              <a:spcBef>
                <a:spcPct val="0"/>
              </a:spcBef>
              <a:defRPr kumimoji="1" sz="2400">
                <a:solidFill>
                  <a:schemeClr val="tx1"/>
                </a:solidFill>
                <a:latin typeface="Times New Roman" pitchFamily="18" charset="0"/>
                <a:cs typeface="Times New Roman" pitchFamily="18" charset="0"/>
              </a:defRPr>
            </a:lvl1pPr>
            <a:lvl2pPr marL="742950" indent="-285750">
              <a:spcBef>
                <a:spcPct val="0"/>
              </a:spcBef>
              <a:defRPr kumimoji="1" sz="2400">
                <a:solidFill>
                  <a:schemeClr val="tx1"/>
                </a:solidFill>
                <a:latin typeface="Times New Roman" pitchFamily="18" charset="0"/>
                <a:cs typeface="Times New Roman" pitchFamily="18" charset="0"/>
              </a:defRPr>
            </a:lvl2pPr>
            <a:lvl3pPr marL="1143000" indent="-228600">
              <a:spcBef>
                <a:spcPct val="0"/>
              </a:spcBef>
              <a:defRPr kumimoji="1" sz="2400">
                <a:solidFill>
                  <a:schemeClr val="tx1"/>
                </a:solidFill>
                <a:latin typeface="Times New Roman" pitchFamily="18" charset="0"/>
                <a:cs typeface="Times New Roman" pitchFamily="18" charset="0"/>
              </a:defRPr>
            </a:lvl3pPr>
            <a:lvl4pPr marL="1600200" indent="-228600">
              <a:spcBef>
                <a:spcPct val="0"/>
              </a:spcBef>
              <a:defRPr kumimoji="1" sz="2400">
                <a:solidFill>
                  <a:schemeClr val="tx1"/>
                </a:solidFill>
                <a:latin typeface="Times New Roman" pitchFamily="18" charset="0"/>
                <a:cs typeface="Times New Roman" pitchFamily="18" charset="0"/>
              </a:defRPr>
            </a:lvl4pPr>
            <a:lvl5pPr marL="2057400" indent="-228600">
              <a:spcBef>
                <a:spcPct val="0"/>
              </a:spcBef>
              <a:defRPr kumimoji="1" sz="2400">
                <a:solidFill>
                  <a:schemeClr val="tx1"/>
                </a:solidFill>
                <a:latin typeface="Times New Roman" pitchFamily="18" charset="0"/>
                <a:cs typeface="Times New Roman" pitchFamily="18" charset="0"/>
              </a:defRPr>
            </a:lvl5pPr>
            <a:lvl6pPr marL="2514600" indent="-228600" fontAlgn="base">
              <a:spcBef>
                <a:spcPct val="0"/>
              </a:spcBef>
              <a:spcAft>
                <a:spcPct val="0"/>
              </a:spcAft>
              <a:defRPr kumimoji="1" sz="2400">
                <a:solidFill>
                  <a:schemeClr val="tx1"/>
                </a:solidFill>
                <a:latin typeface="Times New Roman" pitchFamily="18" charset="0"/>
                <a:cs typeface="Times New Roman" pitchFamily="18" charset="0"/>
              </a:defRPr>
            </a:lvl6pPr>
            <a:lvl7pPr marL="2971800" indent="-228600" fontAlgn="base">
              <a:spcBef>
                <a:spcPct val="0"/>
              </a:spcBef>
              <a:spcAft>
                <a:spcPct val="0"/>
              </a:spcAft>
              <a:defRPr kumimoji="1" sz="2400">
                <a:solidFill>
                  <a:schemeClr val="tx1"/>
                </a:solidFill>
                <a:latin typeface="Times New Roman" pitchFamily="18" charset="0"/>
                <a:cs typeface="Times New Roman" pitchFamily="18" charset="0"/>
              </a:defRPr>
            </a:lvl7pPr>
            <a:lvl8pPr marL="3429000" indent="-228600" fontAlgn="base">
              <a:spcBef>
                <a:spcPct val="0"/>
              </a:spcBef>
              <a:spcAft>
                <a:spcPct val="0"/>
              </a:spcAft>
              <a:defRPr kumimoji="1" sz="2400">
                <a:solidFill>
                  <a:schemeClr val="tx1"/>
                </a:solidFill>
                <a:latin typeface="Times New Roman" pitchFamily="18" charset="0"/>
                <a:cs typeface="Times New Roman" pitchFamily="18" charset="0"/>
              </a:defRPr>
            </a:lvl8pPr>
            <a:lvl9pPr marL="3886200" indent="-228600" fontAlgn="base">
              <a:spcBef>
                <a:spcPct val="0"/>
              </a:spcBef>
              <a:spcAft>
                <a:spcPct val="0"/>
              </a:spcAft>
              <a:defRPr kumimoji="1" sz="2400">
                <a:solidFill>
                  <a:schemeClr val="tx1"/>
                </a:solidFill>
                <a:latin typeface="Times New Roman" pitchFamily="18" charset="0"/>
                <a:cs typeface="Times New Roman" pitchFamily="18" charset="0"/>
              </a:defRPr>
            </a:lvl9pPr>
          </a:lstStyle>
          <a:p>
            <a:pPr>
              <a:spcBef>
                <a:spcPct val="20000"/>
              </a:spcBef>
            </a:pPr>
            <a:r>
              <a:rPr kumimoji="0" lang="de-DE" altLang="en-US" sz="2000" dirty="0">
                <a:solidFill>
                  <a:schemeClr val="accent2">
                    <a:lumMod val="40000"/>
                    <a:lumOff val="60000"/>
                  </a:schemeClr>
                </a:solidFill>
                <a:latin typeface="Arial" pitchFamily="34" charset="0"/>
              </a:rPr>
              <a:t>For example: </a:t>
            </a:r>
            <a:r>
              <a:rPr kumimoji="0" lang="de-DE" altLang="en-US" sz="2000" u="sng" dirty="0">
                <a:solidFill>
                  <a:schemeClr val="accent2">
                    <a:lumMod val="40000"/>
                    <a:lumOff val="60000"/>
                  </a:schemeClr>
                </a:solidFill>
                <a:latin typeface="Arial" pitchFamily="34" charset="0"/>
              </a:rPr>
              <a:t>no</a:t>
            </a:r>
            <a:r>
              <a:rPr kumimoji="0" lang="de-DE" altLang="en-US" sz="2000" dirty="0">
                <a:solidFill>
                  <a:schemeClr val="accent2">
                    <a:lumMod val="40000"/>
                    <a:lumOff val="60000"/>
                  </a:schemeClr>
                </a:solidFill>
                <a:latin typeface="Arial" pitchFamily="34" charset="0"/>
              </a:rPr>
              <a:t> change in animal sacrifice between late Iron Age (1st c. B.C.) and Roman period (1st-4th c. A.D.)</a:t>
            </a:r>
          </a:p>
        </p:txBody>
      </p:sp>
      <p:pic>
        <p:nvPicPr>
          <p:cNvPr id="6" name="Picture 4" descr="C:\Dokumente und Einstellungen\Ralph\Eigene Dateien\fercan GARDA\Votive Fig 1.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l="11967" t="28752" r="17427" b="30655"/>
          <a:stretch>
            <a:fillRect/>
          </a:stretch>
        </p:blipFill>
        <p:spPr bwMode="auto">
          <a:xfrm>
            <a:off x="533400" y="4191000"/>
            <a:ext cx="2895600" cy="2355850"/>
          </a:xfrm>
          <a:prstGeom prst="rect">
            <a:avLst/>
          </a:prstGeom>
          <a:noFill/>
          <a:ln w="12700">
            <a:solidFill>
              <a:srgbClr val="000000"/>
            </a:solidFill>
            <a:miter lim="800000"/>
            <a:headEnd/>
            <a:tailEnd/>
          </a:ln>
          <a:extLst>
            <a:ext uri="{909E8E84-426E-40DD-AFC4-6F175D3DCCD1}">
              <a14:hiddenFill xmlns:a14="http://schemas.microsoft.com/office/drawing/2010/main" xmlns="">
                <a:solidFill>
                  <a:srgbClr val="FFFFFF"/>
                </a:solidFill>
              </a14:hiddenFill>
            </a:ext>
          </a:extLst>
        </p:spPr>
      </p:pic>
      <p:pic>
        <p:nvPicPr>
          <p:cNvPr id="8" name="Picture 7" descr="C:\Dokumente und Einstellungen\Ralph\Eigene Dateien\fercan GARDA\Votive Fig 5.JP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1905000" y="4468812"/>
            <a:ext cx="3048000" cy="2389188"/>
          </a:xfrm>
          <a:prstGeom prst="rect">
            <a:avLst/>
          </a:prstGeom>
          <a:noFill/>
          <a:ln w="12700">
            <a:solidFill>
              <a:srgbClr val="000000"/>
            </a:solidFill>
            <a:miter lim="800000"/>
            <a:headEnd/>
            <a:tailEnd/>
          </a:ln>
          <a:extLst>
            <a:ext uri="{909E8E84-426E-40DD-AFC4-6F175D3DCCD1}">
              <a14:hiddenFill xmlns:a14="http://schemas.microsoft.com/office/drawing/2010/main" xmlns="">
                <a:solidFill>
                  <a:srgbClr val="FFFFFF"/>
                </a:solidFill>
              </a14:hiddenFill>
            </a:ext>
          </a:extLst>
        </p:spPr>
      </p:pic>
      <p:sp>
        <p:nvSpPr>
          <p:cNvPr id="9" name="Title 1"/>
          <p:cNvSpPr>
            <a:spLocks noGrp="1"/>
          </p:cNvSpPr>
          <p:nvPr>
            <p:ph type="title"/>
          </p:nvPr>
        </p:nvSpPr>
        <p:spPr>
          <a:xfrm>
            <a:off x="914400" y="44624"/>
            <a:ext cx="7772400" cy="914400"/>
          </a:xfrm>
        </p:spPr>
        <p:txBody>
          <a:bodyPr/>
          <a:lstStyle/>
          <a:p>
            <a:r>
              <a:rPr lang="en-GB" dirty="0" err="1"/>
              <a:t>Britanno</a:t>
            </a:r>
            <a:r>
              <a:rPr lang="en-GB" dirty="0"/>
              <a:t>-Roman religion</a:t>
            </a:r>
          </a:p>
        </p:txBody>
      </p:sp>
      <p:pic>
        <p:nvPicPr>
          <p:cNvPr id="10" name="Picture 9" descr="C:\Eigene Dateien\Artikel\Paris SPP March 2007\HARLOW MAP.JPG"/>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rot="649926">
            <a:off x="4543675" y="589727"/>
            <a:ext cx="4038600" cy="2917825"/>
          </a:xfrm>
          <a:prstGeom prst="rect">
            <a:avLst/>
          </a:prstGeom>
          <a:noFill/>
          <a:ln w="12700">
            <a:solidFill>
              <a:srgbClr val="000000"/>
            </a:solidFill>
            <a:miter lim="800000"/>
            <a:headEnd/>
            <a:tailEnd/>
          </a:ln>
          <a:extLst>
            <a:ext uri="{909E8E84-426E-40DD-AFC4-6F175D3DCCD1}">
              <a14:hiddenFill xmlns:a14="http://schemas.microsoft.com/office/drawing/2010/main" xmlns="">
                <a:solidFill>
                  <a:srgbClr val="FFFFFF"/>
                </a:solidFill>
              </a14:hiddenFill>
            </a:ext>
          </a:extLst>
        </p:spPr>
      </p:pic>
      <p:pic>
        <p:nvPicPr>
          <p:cNvPr id="7" name="Picture 5" descr="C:\Dokumente und Einstellungen\Ralph\Eigene Dateien\fercan GARDA\Votive Fig 3.JPG"/>
          <p:cNvPicPr>
            <a:picLocks noChangeAspect="1" noChangeArrowheads="1"/>
          </p:cNvPicPr>
          <p:nvPr/>
        </p:nvPicPr>
        <p:blipFill>
          <a:blip r:embed="rId5" cstate="print">
            <a:extLst>
              <a:ext uri="{28A0092B-C50C-407E-A947-70E740481C1C}">
                <a14:useLocalDpi xmlns:a14="http://schemas.microsoft.com/office/drawing/2010/main" xmlns="" val="0"/>
              </a:ext>
            </a:extLst>
          </a:blip>
          <a:srcRect l="11320" t="28000" r="15094" b="30667"/>
          <a:stretch>
            <a:fillRect/>
          </a:stretch>
        </p:blipFill>
        <p:spPr bwMode="auto">
          <a:xfrm>
            <a:off x="4611453" y="3524983"/>
            <a:ext cx="4137011" cy="3288393"/>
          </a:xfrm>
          <a:prstGeom prst="rect">
            <a:avLst/>
          </a:prstGeom>
          <a:noFill/>
          <a:ln w="12700">
            <a:solidFill>
              <a:srgbClr val="000000"/>
            </a:solidFill>
            <a:miter lim="800000"/>
            <a:headEnd/>
            <a:tailEnd/>
          </a:ln>
          <a:extLst>
            <a:ext uri="{909E8E84-426E-40DD-AFC4-6F175D3DCCD1}">
              <a14:hiddenFill xmlns:a14="http://schemas.microsoft.com/office/drawing/2010/main" xmlns="">
                <a:solidFill>
                  <a:srgbClr val="FFFFFF"/>
                </a:solidFill>
              </a14:hiddenFill>
            </a:ext>
          </a:extLst>
        </p:spPr>
      </p:pic>
      <p:sp>
        <p:nvSpPr>
          <p:cNvPr id="11" name="Rectangle 4"/>
          <p:cNvSpPr txBox="1">
            <a:spLocks noChangeArrowheads="1"/>
          </p:cNvSpPr>
          <p:nvPr/>
        </p:nvSpPr>
        <p:spPr>
          <a:xfrm>
            <a:off x="295267" y="2348880"/>
            <a:ext cx="4305300" cy="1371600"/>
          </a:xfrm>
          <a:prstGeom prst="rect">
            <a:avLst/>
          </a:prstGeom>
        </p:spPr>
        <p:txBody>
          <a:bodyPr/>
          <a:lstStyle>
            <a:lvl1pPr marL="411480" indent="-342900" algn="l" rtl="0" eaLnBrk="1" latinLnBrk="0" hangingPunct="1">
              <a:spcBef>
                <a:spcPts val="700"/>
              </a:spcBef>
              <a:buClr>
                <a:schemeClr val="tx2"/>
              </a:buClr>
              <a:buSzPct val="95000"/>
              <a:buFont typeface="Wingdings"/>
              <a:buChar char=""/>
              <a:defRPr kumimoji="0" sz="3000" kern="1200">
                <a:solidFill>
                  <a:schemeClr val="tx1"/>
                </a:solidFill>
                <a:latin typeface="+mn-lt"/>
                <a:ea typeface="+mn-ea"/>
                <a:cs typeface="+mn-cs"/>
              </a:defRPr>
            </a:lvl1pPr>
            <a:lvl2pPr marL="740664" indent="-285750" algn="l" rtl="0" eaLnBrk="1" latinLnBrk="0" hangingPunct="1">
              <a:spcBef>
                <a:spcPct val="20000"/>
              </a:spcBef>
              <a:buClr>
                <a:schemeClr val="accent2"/>
              </a:buClr>
              <a:buSzPct val="90000"/>
              <a:buFont typeface="Wingdings"/>
              <a:buChar char=""/>
              <a:defRPr kumimoji="0" sz="2600" kern="1200">
                <a:solidFill>
                  <a:schemeClr val="tx1"/>
                </a:solidFill>
                <a:latin typeface="+mn-lt"/>
                <a:ea typeface="+mn-ea"/>
                <a:cs typeface="+mn-cs"/>
              </a:defRPr>
            </a:lvl2pPr>
            <a:lvl3pPr marL="996696" indent="-228600" algn="l" rtl="0" eaLnBrk="1" latinLnBrk="0" hangingPunct="1">
              <a:spcBef>
                <a:spcPct val="20000"/>
              </a:spcBef>
              <a:buClr>
                <a:schemeClr val="accent2"/>
              </a:buClr>
              <a:buFont typeface="Wingdings 2"/>
              <a:buChar char=""/>
              <a:defRPr kumimoji="0" sz="2400" kern="1200">
                <a:solidFill>
                  <a:schemeClr val="tx1"/>
                </a:solidFill>
                <a:latin typeface="+mn-lt"/>
                <a:ea typeface="+mn-ea"/>
                <a:cs typeface="+mn-cs"/>
              </a:defRPr>
            </a:lvl3pPr>
            <a:lvl4pPr marL="1261872" indent="-228600" algn="l" rtl="0" eaLnBrk="1" latinLnBrk="0" hangingPunct="1">
              <a:spcBef>
                <a:spcPct val="20000"/>
              </a:spcBef>
              <a:buClr>
                <a:schemeClr val="accent3"/>
              </a:buClr>
              <a:buFont typeface="Wingdings 3"/>
              <a:buChar char=""/>
              <a:defRPr kumimoji="0" sz="2200" kern="1200">
                <a:solidFill>
                  <a:schemeClr val="tx1"/>
                </a:solidFill>
                <a:latin typeface="+mn-lt"/>
                <a:ea typeface="+mn-ea"/>
                <a:cs typeface="+mn-cs"/>
              </a:defRPr>
            </a:lvl4pPr>
            <a:lvl5pPr marL="1481328" indent="-210312" algn="l" rtl="0" eaLnBrk="1" latinLnBrk="0" hangingPunct="1">
              <a:spcBef>
                <a:spcPct val="20000"/>
              </a:spcBef>
              <a:buClr>
                <a:schemeClr val="accent3"/>
              </a:buClr>
              <a:buFont typeface="Wingdings 2"/>
              <a:buChar char=""/>
              <a:defRPr kumimoji="0" sz="2000" kern="1200">
                <a:solidFill>
                  <a:schemeClr val="tx1"/>
                </a:solidFill>
                <a:latin typeface="+mn-lt"/>
                <a:ea typeface="+mn-ea"/>
                <a:cs typeface="+mn-cs"/>
              </a:defRPr>
            </a:lvl5pPr>
            <a:lvl6pPr marL="1709928" indent="-210312" algn="l" rtl="0" eaLnBrk="1" latinLnBrk="0" hangingPunct="1">
              <a:spcBef>
                <a:spcPct val="20000"/>
              </a:spcBef>
              <a:buClr>
                <a:schemeClr val="accent3"/>
              </a:buClr>
              <a:buFont typeface="Wingdings 2"/>
              <a:buChar char=""/>
              <a:defRPr kumimoji="0" sz="1800" kern="1200">
                <a:solidFill>
                  <a:schemeClr val="tx1"/>
                </a:solidFill>
                <a:latin typeface="+mn-lt"/>
                <a:ea typeface="+mn-ea"/>
                <a:cs typeface="+mn-cs"/>
              </a:defRPr>
            </a:lvl6pPr>
            <a:lvl7pPr marL="1901952" indent="-182880" algn="l" rtl="0" eaLnBrk="1" latinLnBrk="0" hangingPunct="1">
              <a:spcBef>
                <a:spcPct val="20000"/>
              </a:spcBef>
              <a:buClr>
                <a:schemeClr val="accent4"/>
              </a:buClr>
              <a:buFont typeface="Wingdings 2"/>
              <a:buChar char=""/>
              <a:defRPr kumimoji="0" sz="1600" kern="1200">
                <a:solidFill>
                  <a:schemeClr val="tx1"/>
                </a:solidFill>
                <a:latin typeface="+mn-lt"/>
                <a:ea typeface="+mn-ea"/>
                <a:cs typeface="+mn-cs"/>
              </a:defRPr>
            </a:lvl7pPr>
            <a:lvl8pPr marL="2093976" indent="-182880" algn="l" rtl="0" eaLnBrk="1" latinLnBrk="0" hangingPunct="1">
              <a:spcBef>
                <a:spcPct val="20000"/>
              </a:spcBef>
              <a:buClr>
                <a:schemeClr val="accent4"/>
              </a:buClr>
              <a:buFont typeface="Wingdings 2"/>
              <a:buChar char=""/>
              <a:defRPr kumimoji="0" sz="1600" kern="1200">
                <a:solidFill>
                  <a:schemeClr val="tx1"/>
                </a:solidFill>
                <a:latin typeface="+mn-lt"/>
                <a:ea typeface="+mn-ea"/>
                <a:cs typeface="+mn-cs"/>
              </a:defRPr>
            </a:lvl8pPr>
            <a:lvl9pPr marL="2286000" indent="-182880" algn="l" rtl="0" eaLnBrk="1" latinLnBrk="0" hangingPunct="1">
              <a:spcBef>
                <a:spcPct val="20000"/>
              </a:spcBef>
              <a:buClr>
                <a:schemeClr val="accent4"/>
              </a:buClr>
              <a:buFont typeface="Wingdings 2"/>
              <a:buChar char=""/>
              <a:defRPr kumimoji="0" sz="1600" kern="1200">
                <a:solidFill>
                  <a:schemeClr val="tx1"/>
                </a:solidFill>
                <a:latin typeface="+mn-lt"/>
                <a:ea typeface="+mn-ea"/>
                <a:cs typeface="+mn-cs"/>
              </a:defRPr>
            </a:lvl9pPr>
            <a:extLst/>
          </a:lstStyle>
          <a:p>
            <a:r>
              <a:rPr lang="de-DE" altLang="en-US" sz="2400" dirty="0" smtClean="0">
                <a:solidFill>
                  <a:schemeClr val="accent2">
                    <a:lumMod val="40000"/>
                    <a:lumOff val="60000"/>
                  </a:schemeClr>
                </a:solidFill>
              </a:rPr>
              <a:t>Continuity of cult practices, indigenous population, </a:t>
            </a:r>
            <a:br>
              <a:rPr lang="de-DE" altLang="en-US" sz="2400" dirty="0" smtClean="0">
                <a:solidFill>
                  <a:schemeClr val="accent2">
                    <a:lumMod val="40000"/>
                    <a:lumOff val="60000"/>
                  </a:schemeClr>
                </a:solidFill>
              </a:rPr>
            </a:br>
            <a:r>
              <a:rPr lang="de-DE" altLang="en-US" sz="2400" dirty="0" err="1" smtClean="0">
                <a:solidFill>
                  <a:schemeClr val="accent2">
                    <a:lumMod val="40000"/>
                    <a:lumOff val="60000"/>
                  </a:schemeClr>
                </a:solidFill>
              </a:rPr>
              <a:t>local</a:t>
            </a:r>
            <a:r>
              <a:rPr lang="de-DE" altLang="en-US" sz="2400" dirty="0" smtClean="0">
                <a:solidFill>
                  <a:schemeClr val="accent2">
                    <a:lumMod val="40000"/>
                    <a:lumOff val="60000"/>
                  </a:schemeClr>
                </a:solidFill>
              </a:rPr>
              <a:t> knowledge, no epigraphy!</a:t>
            </a:r>
            <a:endParaRPr lang="de-DE" altLang="en-US" sz="2400" dirty="0">
              <a:solidFill>
                <a:schemeClr val="accent2">
                  <a:lumMod val="40000"/>
                  <a:lumOff val="60000"/>
                </a:schemeClr>
              </a:solidFill>
            </a:endParaRPr>
          </a:p>
        </p:txBody>
      </p:sp>
    </p:spTree>
    <p:extLst>
      <p:ext uri="{BB962C8B-B14F-4D97-AF65-F5344CB8AC3E}">
        <p14:creationId xmlns:p14="http://schemas.microsoft.com/office/powerpoint/2010/main" xmlns="" val="129172804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500"/>
                                  </p:stCondLst>
                                  <p:childTnLst>
                                    <p:set>
                                      <p:cBhvr>
                                        <p:cTn id="12" dur="1" fill="hold">
                                          <p:stCondLst>
                                            <p:cond delay="0"/>
                                          </p:stCondLst>
                                        </p:cTn>
                                        <p:tgtEl>
                                          <p:spTgt spid="11">
                                            <p:txEl>
                                              <p:pRg st="0" end="0"/>
                                            </p:txEl>
                                          </p:spTgt>
                                        </p:tgtEl>
                                        <p:attrNameLst>
                                          <p:attrName>style.visibility</p:attrName>
                                        </p:attrNameLst>
                                      </p:cBhvr>
                                      <p:to>
                                        <p:strVal val="visible"/>
                                      </p:to>
                                    </p:set>
                                    <p:animEffect transition="in" filter="fade">
                                      <p:cBhvr>
                                        <p:cTn id="13" dur="1000"/>
                                        <p:tgtEl>
                                          <p:spTgt spid="11">
                                            <p:txEl>
                                              <p:pRg st="0" end="0"/>
                                            </p:txEl>
                                          </p:spTgt>
                                        </p:tgtEl>
                                      </p:cBhvr>
                                    </p:animEffect>
                                    <p:anim calcmode="lin" valueType="num">
                                      <p:cBhvr>
                                        <p:cTn id="14" dur="1000" fill="hold"/>
                                        <p:tgtEl>
                                          <p:spTgt spid="11">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11">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8066" name="Picture 2" descr="http://upload.wikimedia.org/wikipedia/commons/1/13/Roman_Baths_in_Bath_Spa,_England_-_July_2006_edit3.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504322" y="44624"/>
            <a:ext cx="8028118" cy="6755368"/>
          </a:xfrm>
          <a:prstGeom prst="rect">
            <a:avLst/>
          </a:prstGeom>
          <a:noFill/>
          <a:extLst>
            <a:ext uri="{909E8E84-426E-40DD-AFC4-6F175D3DCCD1}">
              <a14:hiddenFill xmlns:a14="http://schemas.microsoft.com/office/drawing/2010/main" xmlns="">
                <a:solidFill>
                  <a:srgbClr val="FFFFFF"/>
                </a:solidFill>
              </a14:hiddenFill>
            </a:ext>
          </a:extLst>
        </p:spPr>
      </p:pic>
      <p:sp>
        <p:nvSpPr>
          <p:cNvPr id="2" name="Title 1"/>
          <p:cNvSpPr>
            <a:spLocks noGrp="1"/>
          </p:cNvSpPr>
          <p:nvPr>
            <p:ph type="title"/>
          </p:nvPr>
        </p:nvSpPr>
        <p:spPr/>
        <p:txBody>
          <a:bodyPr/>
          <a:lstStyle/>
          <a:p>
            <a:r>
              <a:rPr lang="en-GB" dirty="0" err="1"/>
              <a:t>Britanno</a:t>
            </a:r>
            <a:r>
              <a:rPr lang="en-GB" dirty="0"/>
              <a:t>-Roman </a:t>
            </a:r>
            <a:r>
              <a:rPr lang="en-GB" dirty="0" smtClean="0"/>
              <a:t>religion</a:t>
            </a:r>
            <a:endParaRPr lang="en-GB" dirty="0"/>
          </a:p>
        </p:txBody>
      </p:sp>
      <p:sp>
        <p:nvSpPr>
          <p:cNvPr id="3" name="Content Placeholder 2"/>
          <p:cNvSpPr>
            <a:spLocks noGrp="1"/>
          </p:cNvSpPr>
          <p:nvPr>
            <p:ph idx="1"/>
          </p:nvPr>
        </p:nvSpPr>
        <p:spPr>
          <a:xfrm>
            <a:off x="4932040" y="1521296"/>
            <a:ext cx="3744416" cy="4572000"/>
          </a:xfrm>
        </p:spPr>
        <p:txBody>
          <a:bodyPr>
            <a:normAutofit/>
          </a:bodyPr>
          <a:lstStyle/>
          <a:p>
            <a:r>
              <a:rPr lang="en-GB" sz="2400" dirty="0" smtClean="0">
                <a:solidFill>
                  <a:srgbClr val="FFFF00"/>
                </a:solidFill>
              </a:rPr>
              <a:t>Bath / Aquae </a:t>
            </a:r>
            <a:r>
              <a:rPr lang="en-GB" sz="2400" dirty="0" err="1" smtClean="0">
                <a:solidFill>
                  <a:srgbClr val="FFFF00"/>
                </a:solidFill>
              </a:rPr>
              <a:t>Sulis</a:t>
            </a:r>
            <a:r>
              <a:rPr lang="en-GB" sz="2400" dirty="0" smtClean="0">
                <a:solidFill>
                  <a:srgbClr val="FFFF00"/>
                </a:solidFill>
              </a:rPr>
              <a:t/>
            </a:r>
            <a:br>
              <a:rPr lang="en-GB" sz="2400" dirty="0" smtClean="0">
                <a:solidFill>
                  <a:srgbClr val="FFFF00"/>
                </a:solidFill>
              </a:rPr>
            </a:br>
            <a:r>
              <a:rPr lang="en-GB" sz="2400" dirty="0" smtClean="0">
                <a:solidFill>
                  <a:srgbClr val="FFFF00"/>
                </a:solidFill>
              </a:rPr>
              <a:t>a sacred spring</a:t>
            </a:r>
            <a:br>
              <a:rPr lang="en-GB" sz="2400" dirty="0" smtClean="0">
                <a:solidFill>
                  <a:srgbClr val="FFFF00"/>
                </a:solidFill>
              </a:rPr>
            </a:br>
            <a:r>
              <a:rPr lang="en-GB" sz="2400" dirty="0" smtClean="0">
                <a:solidFill>
                  <a:srgbClr val="FFFF00"/>
                </a:solidFill>
              </a:rPr>
              <a:t>a healing sanctuary</a:t>
            </a:r>
          </a:p>
          <a:p>
            <a:r>
              <a:rPr lang="en-GB" sz="2400" b="1" dirty="0" smtClean="0">
                <a:solidFill>
                  <a:srgbClr val="FFFF00"/>
                </a:solidFill>
              </a:rPr>
              <a:t>SULIS MINERVA</a:t>
            </a:r>
          </a:p>
          <a:p>
            <a:r>
              <a:rPr lang="en-GB" sz="2400" dirty="0" smtClean="0">
                <a:solidFill>
                  <a:srgbClr val="FFFF00"/>
                </a:solidFill>
              </a:rPr>
              <a:t>an indigenous, pre-Roman cult</a:t>
            </a:r>
          </a:p>
          <a:p>
            <a:r>
              <a:rPr lang="en-GB" sz="2400" dirty="0" smtClean="0">
                <a:solidFill>
                  <a:srgbClr val="FFFF00"/>
                </a:solidFill>
              </a:rPr>
              <a:t>or a Roman creation?</a:t>
            </a:r>
            <a:endParaRPr lang="en-GB" sz="2400" dirty="0">
              <a:solidFill>
                <a:srgbClr val="FFFF00"/>
              </a:solidFill>
            </a:endParaRPr>
          </a:p>
        </p:txBody>
      </p:sp>
    </p:spTree>
    <p:extLst>
      <p:ext uri="{BB962C8B-B14F-4D97-AF65-F5344CB8AC3E}">
        <p14:creationId xmlns:p14="http://schemas.microsoft.com/office/powerpoint/2010/main" xmlns="" val="2471866946"/>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32" fill="hold" nodeType="afterEffect">
                                  <p:stCondLst>
                                    <p:cond delay="250"/>
                                  </p:stCondLst>
                                  <p:childTnLst>
                                    <p:set>
                                      <p:cBhvr>
                                        <p:cTn id="6" dur="1" fill="hold">
                                          <p:stCondLst>
                                            <p:cond delay="0"/>
                                          </p:stCondLst>
                                        </p:cTn>
                                        <p:tgtEl>
                                          <p:spTgt spid="88066"/>
                                        </p:tgtEl>
                                        <p:attrNameLst>
                                          <p:attrName>style.visibility</p:attrName>
                                        </p:attrNameLst>
                                      </p:cBhvr>
                                      <p:to>
                                        <p:strVal val="visible"/>
                                      </p:to>
                                    </p:set>
                                    <p:animEffect transition="in" filter="circle(out)">
                                      <p:cBhvr>
                                        <p:cTn id="7" dur="2000"/>
                                        <p:tgtEl>
                                          <p:spTgt spid="8806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27" descr="C:\Eigene Dateien\TEACHING MATERIAL\CITIES &amp; SETTLEMENTS\Religion\Bath Head Sulis Minerva.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520378" y="3328880"/>
            <a:ext cx="2395438" cy="335983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8" name="Picture 10" descr="C:\Dokumente und Einstellungen\Ralph\Eigene Dateien\fercan GARDA\lead tablet 91-1 drawing.BMP"/>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5148064" y="3792218"/>
            <a:ext cx="3576836" cy="3049794"/>
          </a:xfrm>
          <a:prstGeom prst="rect">
            <a:avLst/>
          </a:prstGeom>
          <a:noFill/>
          <a:extLst>
            <a:ext uri="{909E8E84-426E-40DD-AFC4-6F175D3DCCD1}">
              <a14:hiddenFill xmlns:a14="http://schemas.microsoft.com/office/drawing/2010/main" xmlns="">
                <a:solidFill>
                  <a:srgbClr val="FFFFFF"/>
                </a:solidFill>
              </a14:hiddenFill>
            </a:ext>
          </a:extLst>
        </p:spPr>
      </p:pic>
      <p:pic>
        <p:nvPicPr>
          <p:cNvPr id="5" name="Picture 5" descr="C:\Dokumente und Einstellungen\Ralph\Eigene Dateien\fercan GARDA\lead tablet 91-1 photo.JPG"/>
          <p:cNvPicPr>
            <a:picLocks noChangeAspect="1" noChangeArrowheads="1"/>
          </p:cNvPicPr>
          <p:nvPr/>
        </p:nvPicPr>
        <p:blipFill>
          <a:blip r:embed="rId4" cstate="print">
            <a:extLst>
              <a:ext uri="{BEBA8EAE-BF5A-486C-A8C5-ECC9F3942E4B}">
                <a14:imgProps xmlns:a14="http://schemas.microsoft.com/office/drawing/2010/main" xmlns="">
                  <a14:imgLayer r:embed="rId5">
                    <a14:imgEffect>
                      <a14:backgroundRemoval t="5552" b="97026" l="4440" r="97891">
                        <a14:foregroundMark x1="53274" y1="5552" x2="53274" y2="5552"/>
                        <a14:foregroundMark x1="29190" y1="8790" x2="29190" y2="8790"/>
                        <a14:foregroundMark x1="24417" y1="13020" x2="24417" y2="13020"/>
                        <a14:foregroundMark x1="30633" y1="13020" x2="30633" y2="13020"/>
                        <a14:foregroundMark x1="4440" y1="49901" x2="4440" y2="49901"/>
                        <a14:foregroundMark x1="60100" y1="94514" x2="60100" y2="94514"/>
                        <a14:foregroundMark x1="58324" y1="97026" x2="58324" y2="97026"/>
                        <a14:foregroundMark x1="93452" y1="59815" x2="93452" y2="59815"/>
                        <a14:foregroundMark x1="97891" y1="49174" x2="97891" y2="49174"/>
                      </a14:backgroundRemoval>
                    </a14:imgEffect>
                  </a14:imgLayer>
                </a14:imgProps>
              </a:ext>
              <a:ext uri="{28A0092B-C50C-407E-A947-70E740481C1C}">
                <a14:useLocalDpi xmlns:a14="http://schemas.microsoft.com/office/drawing/2010/main" xmlns="" val="0"/>
              </a:ext>
            </a:extLst>
          </a:blip>
          <a:srcRect/>
          <a:stretch>
            <a:fillRect/>
          </a:stretch>
        </p:blipFill>
        <p:spPr bwMode="auto">
          <a:xfrm>
            <a:off x="4191000" y="476672"/>
            <a:ext cx="4876800" cy="4095750"/>
          </a:xfrm>
          <a:prstGeom prst="rect">
            <a:avLst/>
          </a:prstGeom>
          <a:noFill/>
          <a:extLst>
            <a:ext uri="{909E8E84-426E-40DD-AFC4-6F175D3DCCD1}">
              <a14:hiddenFill xmlns:a14="http://schemas.microsoft.com/office/drawing/2010/main" xmlns="">
                <a:solidFill>
                  <a:srgbClr val="FFFFFF"/>
                </a:solidFill>
              </a14:hiddenFill>
            </a:ext>
          </a:extLst>
        </p:spPr>
      </p:pic>
      <p:sp>
        <p:nvSpPr>
          <p:cNvPr id="7" name="Rectangle 9"/>
          <p:cNvSpPr>
            <a:spLocks noChangeArrowheads="1"/>
          </p:cNvSpPr>
          <p:nvPr/>
        </p:nvSpPr>
        <p:spPr bwMode="auto">
          <a:xfrm>
            <a:off x="323528" y="940481"/>
            <a:ext cx="4305300" cy="41148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rgbClr val="808080"/>
                  </a:outerShdw>
                </a:effectLst>
              </a14:hiddenEffects>
            </a:ext>
          </a:extLst>
        </p:spPr>
        <p:txBody>
          <a:bodyPr lIns="92075" tIns="46038" rIns="92075" bIns="46038"/>
          <a:lstStyle>
            <a:lvl1pPr marL="342900" indent="-342900">
              <a:spcBef>
                <a:spcPct val="0"/>
              </a:spcBef>
              <a:defRPr kumimoji="1" sz="2400">
                <a:solidFill>
                  <a:schemeClr val="tx1"/>
                </a:solidFill>
                <a:latin typeface="Times New Roman" pitchFamily="18" charset="0"/>
                <a:cs typeface="Times New Roman" pitchFamily="18" charset="0"/>
              </a:defRPr>
            </a:lvl1pPr>
            <a:lvl2pPr marL="742950" indent="-285750">
              <a:spcBef>
                <a:spcPct val="0"/>
              </a:spcBef>
              <a:defRPr kumimoji="1" sz="2400">
                <a:solidFill>
                  <a:schemeClr val="tx1"/>
                </a:solidFill>
                <a:latin typeface="Times New Roman" pitchFamily="18" charset="0"/>
                <a:cs typeface="Times New Roman" pitchFamily="18" charset="0"/>
              </a:defRPr>
            </a:lvl2pPr>
            <a:lvl3pPr marL="1143000" indent="-228600">
              <a:spcBef>
                <a:spcPct val="0"/>
              </a:spcBef>
              <a:defRPr kumimoji="1" sz="2400">
                <a:solidFill>
                  <a:schemeClr val="tx1"/>
                </a:solidFill>
                <a:latin typeface="Times New Roman" pitchFamily="18" charset="0"/>
                <a:cs typeface="Times New Roman" pitchFamily="18" charset="0"/>
              </a:defRPr>
            </a:lvl3pPr>
            <a:lvl4pPr marL="1600200" indent="-228600">
              <a:spcBef>
                <a:spcPct val="0"/>
              </a:spcBef>
              <a:defRPr kumimoji="1" sz="2400">
                <a:solidFill>
                  <a:schemeClr val="tx1"/>
                </a:solidFill>
                <a:latin typeface="Times New Roman" pitchFamily="18" charset="0"/>
                <a:cs typeface="Times New Roman" pitchFamily="18" charset="0"/>
              </a:defRPr>
            </a:lvl4pPr>
            <a:lvl5pPr marL="2057400" indent="-228600">
              <a:spcBef>
                <a:spcPct val="0"/>
              </a:spcBef>
              <a:defRPr kumimoji="1" sz="2400">
                <a:solidFill>
                  <a:schemeClr val="tx1"/>
                </a:solidFill>
                <a:latin typeface="Times New Roman" pitchFamily="18" charset="0"/>
                <a:cs typeface="Times New Roman" pitchFamily="18" charset="0"/>
              </a:defRPr>
            </a:lvl5pPr>
            <a:lvl6pPr marL="2514600" indent="-228600" fontAlgn="base">
              <a:spcBef>
                <a:spcPct val="0"/>
              </a:spcBef>
              <a:spcAft>
                <a:spcPct val="0"/>
              </a:spcAft>
              <a:defRPr kumimoji="1" sz="2400">
                <a:solidFill>
                  <a:schemeClr val="tx1"/>
                </a:solidFill>
                <a:latin typeface="Times New Roman" pitchFamily="18" charset="0"/>
                <a:cs typeface="Times New Roman" pitchFamily="18" charset="0"/>
              </a:defRPr>
            </a:lvl6pPr>
            <a:lvl7pPr marL="2971800" indent="-228600" fontAlgn="base">
              <a:spcBef>
                <a:spcPct val="0"/>
              </a:spcBef>
              <a:spcAft>
                <a:spcPct val="0"/>
              </a:spcAft>
              <a:defRPr kumimoji="1" sz="2400">
                <a:solidFill>
                  <a:schemeClr val="tx1"/>
                </a:solidFill>
                <a:latin typeface="Times New Roman" pitchFamily="18" charset="0"/>
                <a:cs typeface="Times New Roman" pitchFamily="18" charset="0"/>
              </a:defRPr>
            </a:lvl7pPr>
            <a:lvl8pPr marL="3429000" indent="-228600" fontAlgn="base">
              <a:spcBef>
                <a:spcPct val="0"/>
              </a:spcBef>
              <a:spcAft>
                <a:spcPct val="0"/>
              </a:spcAft>
              <a:defRPr kumimoji="1" sz="2400">
                <a:solidFill>
                  <a:schemeClr val="tx1"/>
                </a:solidFill>
                <a:latin typeface="Times New Roman" pitchFamily="18" charset="0"/>
                <a:cs typeface="Times New Roman" pitchFamily="18" charset="0"/>
              </a:defRPr>
            </a:lvl8pPr>
            <a:lvl9pPr marL="3886200" indent="-228600" fontAlgn="base">
              <a:spcBef>
                <a:spcPct val="0"/>
              </a:spcBef>
              <a:spcAft>
                <a:spcPct val="0"/>
              </a:spcAft>
              <a:defRPr kumimoji="1" sz="2400">
                <a:solidFill>
                  <a:schemeClr val="tx1"/>
                </a:solidFill>
                <a:latin typeface="Times New Roman" pitchFamily="18" charset="0"/>
                <a:cs typeface="Times New Roman" pitchFamily="18" charset="0"/>
              </a:defRPr>
            </a:lvl9pPr>
          </a:lstStyle>
          <a:p>
            <a:pPr>
              <a:spcBef>
                <a:spcPct val="20000"/>
              </a:spcBef>
            </a:pPr>
            <a:r>
              <a:rPr kumimoji="0" lang="en-GB" altLang="en-US" dirty="0">
                <a:solidFill>
                  <a:schemeClr val="accent2">
                    <a:lumMod val="40000"/>
                    <a:lumOff val="60000"/>
                  </a:schemeClr>
                </a:solidFill>
                <a:latin typeface="Times New Roman"/>
              </a:rPr>
              <a:t>‘</a:t>
            </a:r>
            <a:r>
              <a:rPr kumimoji="0" lang="en-GB" altLang="en-US" dirty="0">
                <a:solidFill>
                  <a:schemeClr val="accent2">
                    <a:lumMod val="40000"/>
                    <a:lumOff val="60000"/>
                  </a:schemeClr>
                </a:solidFill>
                <a:latin typeface="Arial" pitchFamily="34" charset="0"/>
              </a:rPr>
              <a:t>Curse</a:t>
            </a:r>
            <a:r>
              <a:rPr kumimoji="0" lang="en-GB" altLang="en-US" dirty="0">
                <a:solidFill>
                  <a:schemeClr val="accent2">
                    <a:lumMod val="40000"/>
                    <a:lumOff val="60000"/>
                  </a:schemeClr>
                </a:solidFill>
                <a:latin typeface="Times New Roman"/>
              </a:rPr>
              <a:t>’</a:t>
            </a:r>
            <a:r>
              <a:rPr kumimoji="0" lang="en-GB" altLang="en-US" dirty="0">
                <a:solidFill>
                  <a:schemeClr val="accent2">
                    <a:lumMod val="40000"/>
                    <a:lumOff val="60000"/>
                  </a:schemeClr>
                </a:solidFill>
                <a:latin typeface="Arial" pitchFamily="34" charset="0"/>
              </a:rPr>
              <a:t> </a:t>
            </a:r>
            <a:r>
              <a:rPr kumimoji="0" lang="en-GB" altLang="en-US" dirty="0" smtClean="0">
                <a:solidFill>
                  <a:schemeClr val="accent2">
                    <a:lumMod val="40000"/>
                    <a:lumOff val="60000"/>
                  </a:schemeClr>
                </a:solidFill>
                <a:latin typeface="Arial" pitchFamily="34" charset="0"/>
              </a:rPr>
              <a:t>tablets:</a:t>
            </a:r>
            <a:endParaRPr kumimoji="0" lang="en-GB" altLang="en-US" dirty="0">
              <a:solidFill>
                <a:schemeClr val="accent2">
                  <a:lumMod val="40000"/>
                  <a:lumOff val="60000"/>
                </a:schemeClr>
              </a:solidFill>
              <a:latin typeface="Arial" pitchFamily="34" charset="0"/>
            </a:endParaRPr>
          </a:p>
          <a:p>
            <a:pPr lvl="1">
              <a:spcBef>
                <a:spcPct val="20000"/>
              </a:spcBef>
              <a:buClrTx/>
              <a:buSzTx/>
              <a:buFontTx/>
              <a:buChar char="–"/>
            </a:pPr>
            <a:r>
              <a:rPr kumimoji="0" lang="en-GB" altLang="en-US" sz="2000" dirty="0" smtClean="0">
                <a:solidFill>
                  <a:schemeClr val="accent2">
                    <a:lumMod val="40000"/>
                    <a:lumOff val="60000"/>
                  </a:schemeClr>
                </a:solidFill>
                <a:latin typeface="Arial" pitchFamily="34" charset="0"/>
              </a:rPr>
              <a:t>everyday people making ‘curses’ to the goddess </a:t>
            </a:r>
            <a:r>
              <a:rPr kumimoji="0" lang="en-GB" altLang="en-US" sz="2000" dirty="0" err="1" smtClean="0">
                <a:solidFill>
                  <a:schemeClr val="accent2">
                    <a:lumMod val="40000"/>
                    <a:lumOff val="60000"/>
                  </a:schemeClr>
                </a:solidFill>
                <a:latin typeface="Arial" pitchFamily="34" charset="0"/>
              </a:rPr>
              <a:t>Sulis</a:t>
            </a:r>
            <a:endParaRPr kumimoji="0" lang="en-GB" altLang="en-US" sz="2000" dirty="0" smtClean="0">
              <a:solidFill>
                <a:schemeClr val="accent2">
                  <a:lumMod val="40000"/>
                  <a:lumOff val="60000"/>
                </a:schemeClr>
              </a:solidFill>
              <a:latin typeface="Arial" pitchFamily="34" charset="0"/>
            </a:endParaRPr>
          </a:p>
          <a:p>
            <a:pPr lvl="1">
              <a:spcBef>
                <a:spcPct val="20000"/>
              </a:spcBef>
              <a:buClrTx/>
              <a:buSzTx/>
              <a:buFontTx/>
              <a:buChar char="–"/>
            </a:pPr>
            <a:r>
              <a:rPr kumimoji="0" lang="en-GB" altLang="en-US" sz="2000" dirty="0" smtClean="0">
                <a:solidFill>
                  <a:schemeClr val="accent2">
                    <a:lumMod val="40000"/>
                    <a:lumOff val="60000"/>
                  </a:schemeClr>
                </a:solidFill>
                <a:latin typeface="Arial" pitchFamily="34" charset="0"/>
              </a:rPr>
              <a:t>it shows people’s</a:t>
            </a:r>
          </a:p>
          <a:p>
            <a:pPr lvl="2">
              <a:spcBef>
                <a:spcPct val="20000"/>
              </a:spcBef>
              <a:buFontTx/>
              <a:buChar char="–"/>
            </a:pPr>
            <a:r>
              <a:rPr kumimoji="0" lang="en-GB" altLang="en-US" sz="2000" dirty="0" smtClean="0">
                <a:solidFill>
                  <a:schemeClr val="accent2">
                    <a:lumMod val="40000"/>
                    <a:lumOff val="60000"/>
                  </a:schemeClr>
                </a:solidFill>
                <a:latin typeface="Arial" pitchFamily="34" charset="0"/>
              </a:rPr>
              <a:t>literacy, writing skills</a:t>
            </a:r>
          </a:p>
          <a:p>
            <a:pPr lvl="2">
              <a:spcBef>
                <a:spcPct val="20000"/>
              </a:spcBef>
              <a:buFontTx/>
              <a:buChar char="–"/>
            </a:pPr>
            <a:r>
              <a:rPr kumimoji="0" lang="en-GB" altLang="en-US" sz="2000" dirty="0" smtClean="0">
                <a:solidFill>
                  <a:schemeClr val="accent2">
                    <a:lumMod val="40000"/>
                    <a:lumOff val="60000"/>
                  </a:schemeClr>
                </a:solidFill>
                <a:latin typeface="Arial" pitchFamily="34" charset="0"/>
              </a:rPr>
              <a:t>everyday language</a:t>
            </a:r>
          </a:p>
          <a:p>
            <a:pPr lvl="2">
              <a:spcBef>
                <a:spcPct val="20000"/>
              </a:spcBef>
              <a:buFontTx/>
              <a:buChar char="–"/>
            </a:pPr>
            <a:r>
              <a:rPr kumimoji="0" lang="en-GB" altLang="en-US" sz="2000" dirty="0" smtClean="0">
                <a:solidFill>
                  <a:schemeClr val="accent2">
                    <a:lumMod val="40000"/>
                    <a:lumOff val="60000"/>
                  </a:schemeClr>
                </a:solidFill>
                <a:latin typeface="Arial" pitchFamily="34" charset="0"/>
              </a:rPr>
              <a:t>religious beliefs</a:t>
            </a:r>
          </a:p>
          <a:p>
            <a:pPr lvl="2">
              <a:spcBef>
                <a:spcPct val="20000"/>
              </a:spcBef>
              <a:buFontTx/>
              <a:buChar char="–"/>
            </a:pPr>
            <a:r>
              <a:rPr kumimoji="0" lang="en-GB" altLang="en-US" sz="2000" dirty="0" smtClean="0">
                <a:solidFill>
                  <a:schemeClr val="accent2">
                    <a:lumMod val="40000"/>
                    <a:lumOff val="60000"/>
                  </a:schemeClr>
                </a:solidFill>
                <a:latin typeface="Arial" pitchFamily="34" charset="0"/>
              </a:rPr>
              <a:t>their names, concerns,…</a:t>
            </a:r>
            <a:br>
              <a:rPr kumimoji="0" lang="en-GB" altLang="en-US" sz="2000" dirty="0" smtClean="0">
                <a:solidFill>
                  <a:schemeClr val="accent2">
                    <a:lumMod val="40000"/>
                    <a:lumOff val="60000"/>
                  </a:schemeClr>
                </a:solidFill>
                <a:latin typeface="Arial" pitchFamily="34" charset="0"/>
              </a:rPr>
            </a:br>
            <a:endParaRPr kumimoji="0" lang="en-GB" altLang="en-US" sz="2000" dirty="0" smtClean="0">
              <a:solidFill>
                <a:schemeClr val="accent2">
                  <a:lumMod val="40000"/>
                  <a:lumOff val="60000"/>
                </a:schemeClr>
              </a:solidFill>
              <a:latin typeface="Arial" pitchFamily="34" charset="0"/>
            </a:endParaRPr>
          </a:p>
          <a:p>
            <a:pPr lvl="1">
              <a:spcBef>
                <a:spcPct val="20000"/>
              </a:spcBef>
              <a:buClrTx/>
              <a:buSzTx/>
              <a:buFontTx/>
              <a:buChar char="–"/>
            </a:pPr>
            <a:r>
              <a:rPr kumimoji="0" lang="en-GB" altLang="en-US" sz="2000" dirty="0" smtClean="0">
                <a:solidFill>
                  <a:schemeClr val="accent2">
                    <a:lumMod val="40000"/>
                    <a:lumOff val="60000"/>
                  </a:schemeClr>
                </a:solidFill>
                <a:latin typeface="Arial" pitchFamily="34" charset="0"/>
              </a:rPr>
              <a:t>2</a:t>
            </a:r>
            <a:r>
              <a:rPr kumimoji="0" lang="en-GB" altLang="en-US" sz="2000" baseline="30000" dirty="0" smtClean="0">
                <a:solidFill>
                  <a:schemeClr val="accent2">
                    <a:lumMod val="40000"/>
                    <a:lumOff val="60000"/>
                  </a:schemeClr>
                </a:solidFill>
                <a:latin typeface="Arial" pitchFamily="34" charset="0"/>
              </a:rPr>
              <a:t>nd</a:t>
            </a:r>
            <a:r>
              <a:rPr kumimoji="0" lang="en-GB" altLang="en-US" sz="2000" dirty="0" smtClean="0">
                <a:solidFill>
                  <a:schemeClr val="accent2">
                    <a:lumMod val="40000"/>
                    <a:lumOff val="60000"/>
                  </a:schemeClr>
                </a:solidFill>
                <a:latin typeface="Arial" pitchFamily="34" charset="0"/>
              </a:rPr>
              <a:t> </a:t>
            </a:r>
            <a:r>
              <a:rPr kumimoji="0" lang="en-GB" altLang="en-US" sz="2000" dirty="0" smtClean="0">
                <a:solidFill>
                  <a:schemeClr val="accent2">
                    <a:lumMod val="40000"/>
                    <a:lumOff val="60000"/>
                  </a:schemeClr>
                </a:solidFill>
                <a:latin typeface="Times New Roman"/>
              </a:rPr>
              <a:t>–</a:t>
            </a:r>
            <a:r>
              <a:rPr kumimoji="0" lang="en-GB" altLang="en-US" sz="2000" dirty="0" smtClean="0">
                <a:solidFill>
                  <a:schemeClr val="accent2">
                    <a:lumMod val="40000"/>
                    <a:lumOff val="60000"/>
                  </a:schemeClr>
                </a:solidFill>
                <a:latin typeface="Arial" pitchFamily="34" charset="0"/>
              </a:rPr>
              <a:t>4</a:t>
            </a:r>
            <a:r>
              <a:rPr kumimoji="0" lang="en-GB" altLang="en-US" sz="2000" baseline="30000" dirty="0" smtClean="0">
                <a:solidFill>
                  <a:schemeClr val="accent2">
                    <a:lumMod val="40000"/>
                    <a:lumOff val="60000"/>
                  </a:schemeClr>
                </a:solidFill>
                <a:latin typeface="Arial" pitchFamily="34" charset="0"/>
              </a:rPr>
              <a:t>th</a:t>
            </a:r>
            <a:r>
              <a:rPr kumimoji="0" lang="en-GB" altLang="en-US" sz="2000" dirty="0" smtClean="0">
                <a:solidFill>
                  <a:schemeClr val="accent2">
                    <a:lumMod val="40000"/>
                    <a:lumOff val="60000"/>
                  </a:schemeClr>
                </a:solidFill>
                <a:latin typeface="Arial" pitchFamily="34" charset="0"/>
              </a:rPr>
              <a:t> </a:t>
            </a:r>
            <a:r>
              <a:rPr kumimoji="0" lang="en-GB" altLang="en-US" sz="2000" dirty="0">
                <a:solidFill>
                  <a:schemeClr val="accent2">
                    <a:lumMod val="40000"/>
                    <a:lumOff val="60000"/>
                  </a:schemeClr>
                </a:solidFill>
                <a:latin typeface="Arial" pitchFamily="34" charset="0"/>
              </a:rPr>
              <a:t>century </a:t>
            </a:r>
            <a:r>
              <a:rPr kumimoji="0" lang="en-GB" altLang="en-US" sz="2000" dirty="0" smtClean="0">
                <a:solidFill>
                  <a:schemeClr val="accent2">
                    <a:lumMod val="40000"/>
                    <a:lumOff val="60000"/>
                  </a:schemeClr>
                </a:solidFill>
                <a:latin typeface="Arial" pitchFamily="34" charset="0"/>
              </a:rPr>
              <a:t>A.D.</a:t>
            </a:r>
            <a:endParaRPr kumimoji="0" lang="de-DE" altLang="en-US" dirty="0">
              <a:solidFill>
                <a:schemeClr val="accent2">
                  <a:lumMod val="40000"/>
                  <a:lumOff val="60000"/>
                </a:schemeClr>
              </a:solidFill>
              <a:latin typeface="Arial" pitchFamily="34" charset="0"/>
            </a:endParaRPr>
          </a:p>
        </p:txBody>
      </p:sp>
      <p:sp>
        <p:nvSpPr>
          <p:cNvPr id="9" name="Text Box 11"/>
          <p:cNvSpPr txBox="1">
            <a:spLocks noChangeArrowheads="1"/>
          </p:cNvSpPr>
          <p:nvPr/>
        </p:nvSpPr>
        <p:spPr bwMode="auto">
          <a:xfrm rot="19391729">
            <a:off x="1630157" y="5337082"/>
            <a:ext cx="3847592" cy="46166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12700" cap="sq">
                <a:solidFill>
                  <a:schemeClr val="tx1"/>
                </a:solidFill>
                <a:miter lim="800000"/>
                <a:headEnd type="none" w="sm" len="sm"/>
                <a:tailEnd type="none" w="sm" len="sm"/>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a:spAutoFit/>
          </a:bodyPr>
          <a:lstStyle/>
          <a:p>
            <a:pPr>
              <a:spcBef>
                <a:spcPct val="0"/>
              </a:spcBef>
              <a:buClrTx/>
              <a:buSzTx/>
              <a:buFontTx/>
              <a:buNone/>
            </a:pPr>
            <a:r>
              <a:rPr kumimoji="1" lang="de-DE" altLang="en-US" sz="2400" b="0" dirty="0">
                <a:solidFill>
                  <a:schemeClr val="accent1">
                    <a:lumMod val="60000"/>
                    <a:lumOff val="40000"/>
                  </a:schemeClr>
                </a:solidFill>
                <a:effectLst>
                  <a:outerShdw blurRad="38100" dist="38100" dir="2700000" algn="tl">
                    <a:srgbClr val="000000"/>
                  </a:outerShdw>
                </a:effectLst>
              </a:rPr>
              <a:t>130 </a:t>
            </a:r>
            <a:r>
              <a:rPr kumimoji="1" lang="de-DE" altLang="en-US" sz="2400" b="0" dirty="0" smtClean="0">
                <a:solidFill>
                  <a:schemeClr val="accent1">
                    <a:lumMod val="60000"/>
                    <a:lumOff val="40000"/>
                  </a:schemeClr>
                </a:solidFill>
                <a:effectLst>
                  <a:outerShdw blurRad="38100" dist="38100" dir="2700000" algn="tl">
                    <a:srgbClr val="000000"/>
                  </a:outerShdw>
                </a:effectLst>
              </a:rPr>
              <a:t>curse tablets </a:t>
            </a:r>
            <a:r>
              <a:rPr kumimoji="1" lang="de-DE" altLang="en-US" sz="2400" b="0" dirty="0">
                <a:solidFill>
                  <a:schemeClr val="accent1">
                    <a:lumMod val="60000"/>
                    <a:lumOff val="40000"/>
                  </a:schemeClr>
                </a:solidFill>
                <a:effectLst>
                  <a:outerShdw blurRad="38100" dist="38100" dir="2700000" algn="tl">
                    <a:srgbClr val="000000"/>
                  </a:outerShdw>
                </a:effectLst>
              </a:rPr>
              <a:t>from Bath</a:t>
            </a:r>
          </a:p>
        </p:txBody>
      </p:sp>
      <p:sp>
        <p:nvSpPr>
          <p:cNvPr id="11" name="Title 1"/>
          <p:cNvSpPr>
            <a:spLocks noGrp="1"/>
          </p:cNvSpPr>
          <p:nvPr>
            <p:ph type="title"/>
          </p:nvPr>
        </p:nvSpPr>
        <p:spPr>
          <a:xfrm>
            <a:off x="914400" y="44624"/>
            <a:ext cx="7772400" cy="914400"/>
          </a:xfrm>
        </p:spPr>
        <p:txBody>
          <a:bodyPr/>
          <a:lstStyle/>
          <a:p>
            <a:r>
              <a:rPr lang="en-GB" dirty="0" err="1"/>
              <a:t>Britanno</a:t>
            </a:r>
            <a:r>
              <a:rPr lang="en-GB" dirty="0"/>
              <a:t>-Roman </a:t>
            </a:r>
            <a:r>
              <a:rPr lang="en-GB" dirty="0" smtClean="0"/>
              <a:t>religion</a:t>
            </a:r>
            <a:endParaRPr lang="en-GB" dirty="0"/>
          </a:p>
        </p:txBody>
      </p:sp>
    </p:spTree>
    <p:extLst>
      <p:ext uri="{BB962C8B-B14F-4D97-AF65-F5344CB8AC3E}">
        <p14:creationId xmlns:p14="http://schemas.microsoft.com/office/powerpoint/2010/main" xmlns="" val="202523895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1000" fill="hold"/>
                                        <p:tgtEl>
                                          <p:spTgt spid="8"/>
                                        </p:tgtEl>
                                        <p:attrNameLst>
                                          <p:attrName>ppt_w</p:attrName>
                                        </p:attrNameLst>
                                      </p:cBhvr>
                                      <p:tavLst>
                                        <p:tav tm="0">
                                          <p:val>
                                            <p:fltVal val="0"/>
                                          </p:val>
                                        </p:tav>
                                        <p:tav tm="100000">
                                          <p:val>
                                            <p:strVal val="#ppt_w"/>
                                          </p:val>
                                        </p:tav>
                                      </p:tavLst>
                                    </p:anim>
                                    <p:anim calcmode="lin" valueType="num">
                                      <p:cBhvr>
                                        <p:cTn id="8" dur="1000" fill="hold"/>
                                        <p:tgtEl>
                                          <p:spTgt spid="8"/>
                                        </p:tgtEl>
                                        <p:attrNameLst>
                                          <p:attrName>ppt_h</p:attrName>
                                        </p:attrNameLst>
                                      </p:cBhvr>
                                      <p:tavLst>
                                        <p:tav tm="0">
                                          <p:val>
                                            <p:fltVal val="0"/>
                                          </p:val>
                                        </p:tav>
                                        <p:tav tm="100000">
                                          <p:val>
                                            <p:strVal val="#ppt_h"/>
                                          </p:val>
                                        </p:tav>
                                      </p:tavLst>
                                    </p:anim>
                                    <p:anim calcmode="lin" valueType="num">
                                      <p:cBhvr>
                                        <p:cTn id="9" dur="1000" fill="hold"/>
                                        <p:tgtEl>
                                          <p:spTgt spid="8"/>
                                        </p:tgtEl>
                                        <p:attrNameLst>
                                          <p:attrName>style.rotation</p:attrName>
                                        </p:attrNameLst>
                                      </p:cBhvr>
                                      <p:tavLst>
                                        <p:tav tm="0">
                                          <p:val>
                                            <p:fltVal val="90"/>
                                          </p:val>
                                        </p:tav>
                                        <p:tav tm="100000">
                                          <p:val>
                                            <p:fltVal val="0"/>
                                          </p:val>
                                        </p:tav>
                                      </p:tavLst>
                                    </p:anim>
                                    <p:animEffect transition="in" filter="fade">
                                      <p:cBhvr>
                                        <p:cTn id="10" dur="1000"/>
                                        <p:tgtEl>
                                          <p:spTgt spid="8"/>
                                        </p:tgtEl>
                                      </p:cBhvr>
                                    </p:animEffect>
                                  </p:childTnLst>
                                </p:cTn>
                              </p:par>
                            </p:childTnLst>
                          </p:cTn>
                        </p:par>
                        <p:par>
                          <p:cTn id="11" fill="hold">
                            <p:stCondLst>
                              <p:cond delay="1000"/>
                            </p:stCondLst>
                            <p:childTnLst>
                              <p:par>
                                <p:cTn id="12" presetID="14" presetClass="entr" presetSubtype="10" fill="hold" grpId="0" nodeType="after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randombar(horizontal)">
                                      <p:cBhvr>
                                        <p:cTn id="14" dur="500"/>
                                        <p:tgtEl>
                                          <p:spTgt spid="7"/>
                                        </p:tgtEl>
                                      </p:cBhvr>
                                    </p:animEffect>
                                  </p:childTnLst>
                                </p:cTn>
                              </p:par>
                            </p:childTnLst>
                          </p:cTn>
                        </p:par>
                        <p:par>
                          <p:cTn id="15" fill="hold">
                            <p:stCondLst>
                              <p:cond delay="1500"/>
                            </p:stCondLst>
                            <p:childTnLst>
                              <p:par>
                                <p:cTn id="16" presetID="31" presetClass="entr" presetSubtype="0" fill="hold" nodeType="afterEffect">
                                  <p:stCondLst>
                                    <p:cond delay="0"/>
                                  </p:stCondLst>
                                  <p:childTnLst>
                                    <p:set>
                                      <p:cBhvr>
                                        <p:cTn id="17" dur="1" fill="hold">
                                          <p:stCondLst>
                                            <p:cond delay="0"/>
                                          </p:stCondLst>
                                        </p:cTn>
                                        <p:tgtEl>
                                          <p:spTgt spid="5"/>
                                        </p:tgtEl>
                                        <p:attrNameLst>
                                          <p:attrName>style.visibility</p:attrName>
                                        </p:attrNameLst>
                                      </p:cBhvr>
                                      <p:to>
                                        <p:strVal val="visible"/>
                                      </p:to>
                                    </p:set>
                                    <p:anim calcmode="lin" valueType="num">
                                      <p:cBhvr>
                                        <p:cTn id="18" dur="1000" fill="hold"/>
                                        <p:tgtEl>
                                          <p:spTgt spid="5"/>
                                        </p:tgtEl>
                                        <p:attrNameLst>
                                          <p:attrName>ppt_w</p:attrName>
                                        </p:attrNameLst>
                                      </p:cBhvr>
                                      <p:tavLst>
                                        <p:tav tm="0">
                                          <p:val>
                                            <p:fltVal val="0"/>
                                          </p:val>
                                        </p:tav>
                                        <p:tav tm="100000">
                                          <p:val>
                                            <p:strVal val="#ppt_w"/>
                                          </p:val>
                                        </p:tav>
                                      </p:tavLst>
                                    </p:anim>
                                    <p:anim calcmode="lin" valueType="num">
                                      <p:cBhvr>
                                        <p:cTn id="19" dur="1000" fill="hold"/>
                                        <p:tgtEl>
                                          <p:spTgt spid="5"/>
                                        </p:tgtEl>
                                        <p:attrNameLst>
                                          <p:attrName>ppt_h</p:attrName>
                                        </p:attrNameLst>
                                      </p:cBhvr>
                                      <p:tavLst>
                                        <p:tav tm="0">
                                          <p:val>
                                            <p:fltVal val="0"/>
                                          </p:val>
                                        </p:tav>
                                        <p:tav tm="100000">
                                          <p:val>
                                            <p:strVal val="#ppt_h"/>
                                          </p:val>
                                        </p:tav>
                                      </p:tavLst>
                                    </p:anim>
                                    <p:anim calcmode="lin" valueType="num">
                                      <p:cBhvr>
                                        <p:cTn id="20" dur="1000" fill="hold"/>
                                        <p:tgtEl>
                                          <p:spTgt spid="5"/>
                                        </p:tgtEl>
                                        <p:attrNameLst>
                                          <p:attrName>style.rotation</p:attrName>
                                        </p:attrNameLst>
                                      </p:cBhvr>
                                      <p:tavLst>
                                        <p:tav tm="0">
                                          <p:val>
                                            <p:fltVal val="90"/>
                                          </p:val>
                                        </p:tav>
                                        <p:tav tm="100000">
                                          <p:val>
                                            <p:fltVal val="0"/>
                                          </p:val>
                                        </p:tav>
                                      </p:tavLst>
                                    </p:anim>
                                    <p:animEffect transition="in" filter="fade">
                                      <p:cBhvr>
                                        <p:cTn id="21" dur="1000"/>
                                        <p:tgtEl>
                                          <p:spTgt spid="5"/>
                                        </p:tgtEl>
                                      </p:cBhvr>
                                    </p:animEffect>
                                  </p:childTnLst>
                                </p:cTn>
                              </p:par>
                            </p:childTnLst>
                          </p:cTn>
                        </p:par>
                        <p:par>
                          <p:cTn id="22" fill="hold">
                            <p:stCondLst>
                              <p:cond delay="2500"/>
                            </p:stCondLst>
                            <p:childTnLst>
                              <p:par>
                                <p:cTn id="23" presetID="9" presetClass="entr" presetSubtype="0" fill="hold" nodeType="afterEffect">
                                  <p:stCondLst>
                                    <p:cond delay="1000"/>
                                  </p:stCondLst>
                                  <p:childTnLst>
                                    <p:set>
                                      <p:cBhvr>
                                        <p:cTn id="24" dur="1" fill="hold">
                                          <p:stCondLst>
                                            <p:cond delay="0"/>
                                          </p:stCondLst>
                                        </p:cTn>
                                        <p:tgtEl>
                                          <p:spTgt spid="12"/>
                                        </p:tgtEl>
                                        <p:attrNameLst>
                                          <p:attrName>style.visibility</p:attrName>
                                        </p:attrNameLst>
                                      </p:cBhvr>
                                      <p:to>
                                        <p:strVal val="visible"/>
                                      </p:to>
                                    </p:set>
                                    <p:animEffect transition="in" filter="dissolve">
                                      <p:cBhvr>
                                        <p:cTn id="25"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utoUpdateAnimBg="0"/>
    </p:bldLst>
  </p:timing>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28A0092B-C50C-407E-A947-70E740481C1C}">
                <a14:useLocalDpi xmlns="" xmlns:a14="http://schemas.microsoft.com/office/drawing/2010/main" val="0"/>
              </a:ext>
            </a:extLst>
          </a:blip>
          <a:stretch>
            <a:fillRect/>
          </a:stretch>
        </p:blipFill>
        <p:spPr>
          <a:xfrm>
            <a:off x="0" y="80010"/>
            <a:ext cx="9144000" cy="6697980"/>
          </a:xfrm>
          <a:prstGeom prst="rect">
            <a:avLst/>
          </a:prstGeom>
        </p:spPr>
      </p:pic>
      <p:sp>
        <p:nvSpPr>
          <p:cNvPr id="2" name="Title 1"/>
          <p:cNvSpPr>
            <a:spLocks noGrp="1"/>
          </p:cNvSpPr>
          <p:nvPr>
            <p:ph type="title"/>
          </p:nvPr>
        </p:nvSpPr>
        <p:spPr/>
        <p:txBody>
          <a:bodyPr/>
          <a:lstStyle/>
          <a:p>
            <a:r>
              <a:rPr lang="en-GB" dirty="0" smtClean="0"/>
              <a:t>Mithras Cult</a:t>
            </a:r>
            <a:endParaRPr lang="en-GB" dirty="0"/>
          </a:p>
        </p:txBody>
      </p:sp>
      <p:sp>
        <p:nvSpPr>
          <p:cNvPr id="3" name="Content Placeholder 2"/>
          <p:cNvSpPr>
            <a:spLocks noGrp="1"/>
          </p:cNvSpPr>
          <p:nvPr>
            <p:ph idx="1"/>
          </p:nvPr>
        </p:nvSpPr>
        <p:spPr/>
        <p:txBody>
          <a:bodyPr/>
          <a:lstStyle/>
          <a:p>
            <a:endParaRPr lang="en-GB"/>
          </a:p>
        </p:txBody>
      </p:sp>
      <p:pic>
        <p:nvPicPr>
          <p:cNvPr id="82946" name="Picture 2" descr="http://s0.geograph.org.uk/photos/12/95/129532_f155755a.jpg"/>
          <p:cNvPicPr>
            <a:picLocks noChangeAspect="1" noChangeArrowheads="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rot="587597">
            <a:off x="3628910" y="2622027"/>
            <a:ext cx="4974332" cy="3730750"/>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 xmlns:p14="http://schemas.microsoft.com/office/powerpoint/2010/main" val="347875434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42" presetClass="entr" presetSubtype="0" fill="hold" nodeType="clickEffect">
                                  <p:stCondLst>
                                    <p:cond delay="0"/>
                                  </p:stCondLst>
                                  <p:childTnLst>
                                    <p:set>
                                      <p:cBhvr>
                                        <p:cTn id="14" dur="1" fill="hold">
                                          <p:stCondLst>
                                            <p:cond delay="0"/>
                                          </p:stCondLst>
                                        </p:cTn>
                                        <p:tgtEl>
                                          <p:spTgt spid="82946"/>
                                        </p:tgtEl>
                                        <p:attrNameLst>
                                          <p:attrName>style.visibility</p:attrName>
                                        </p:attrNameLst>
                                      </p:cBhvr>
                                      <p:to>
                                        <p:strVal val="visible"/>
                                      </p:to>
                                    </p:set>
                                    <p:animEffect transition="in" filter="fade">
                                      <p:cBhvr>
                                        <p:cTn id="15" dur="1000"/>
                                        <p:tgtEl>
                                          <p:spTgt spid="82946"/>
                                        </p:tgtEl>
                                      </p:cBhvr>
                                    </p:animEffect>
                                    <p:anim calcmode="lin" valueType="num">
                                      <p:cBhvr>
                                        <p:cTn id="16" dur="1000" fill="hold"/>
                                        <p:tgtEl>
                                          <p:spTgt spid="82946"/>
                                        </p:tgtEl>
                                        <p:attrNameLst>
                                          <p:attrName>ppt_x</p:attrName>
                                        </p:attrNameLst>
                                      </p:cBhvr>
                                      <p:tavLst>
                                        <p:tav tm="0">
                                          <p:val>
                                            <p:strVal val="#ppt_x"/>
                                          </p:val>
                                        </p:tav>
                                        <p:tav tm="100000">
                                          <p:val>
                                            <p:strVal val="#ppt_x"/>
                                          </p:val>
                                        </p:tav>
                                      </p:tavLst>
                                    </p:anim>
                                    <p:anim calcmode="lin" valueType="num">
                                      <p:cBhvr>
                                        <p:cTn id="17" dur="1000" fill="hold"/>
                                        <p:tgtEl>
                                          <p:spTgt spid="8294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http://s0.geograph.org.uk/photos/12/95/129532_f155755a.jpg"/>
          <p:cNvPicPr>
            <a:picLocks noChangeAspect="1" noChangeArrowheads="1"/>
          </p:cNvPicPr>
          <p:nvPr/>
        </p:nvPicPr>
        <p:blipFill>
          <a:blip r:embed="rId2" cstate="print">
            <a:extLst>
              <a:ext uri="{28A0092B-C50C-407E-A947-70E740481C1C}">
                <a14:useLocalDpi xmlns="" xmlns:a14="http://schemas.microsoft.com/office/drawing/2010/main" val="0"/>
              </a:ext>
            </a:extLst>
          </a:blip>
          <a:srcRect/>
          <a:stretch>
            <a:fillRect/>
          </a:stretch>
        </p:blipFill>
        <p:spPr bwMode="auto">
          <a:xfrm rot="587597">
            <a:off x="3628910" y="2622027"/>
            <a:ext cx="4974332" cy="3730750"/>
          </a:xfrm>
          <a:prstGeom prst="rect">
            <a:avLst/>
          </a:prstGeom>
          <a:noFill/>
          <a:extLst>
            <a:ext uri="{909E8E84-426E-40DD-AFC4-6F175D3DCCD1}">
              <a14:hiddenFill xmlns="" xmlns:a14="http://schemas.microsoft.com/office/drawing/2010/main">
                <a:solidFill>
                  <a:srgbClr val="FFFFFF"/>
                </a:solidFill>
              </a14:hiddenFill>
            </a:ext>
          </a:extLst>
        </p:spPr>
      </p:pic>
      <p:pic>
        <p:nvPicPr>
          <p:cNvPr id="4" name="Picture 2" descr="File:Healing of a bleeding women Marcellinus-Peter-Catacomb.jpg"/>
          <p:cNvPicPr>
            <a:picLocks noChangeAspect="1" noChangeArrowheads="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0" y="6992"/>
            <a:ext cx="5138256" cy="6851008"/>
          </a:xfrm>
          <a:prstGeom prst="rect">
            <a:avLst/>
          </a:prstGeom>
          <a:noFill/>
          <a:extLst>
            <a:ext uri="{909E8E84-426E-40DD-AFC4-6F175D3DCCD1}">
              <a14:hiddenFill xmlns="" xmlns:a14="http://schemas.microsoft.com/office/drawing/2010/main">
                <a:solidFill>
                  <a:srgbClr val="FFFFFF"/>
                </a:solidFill>
              </a14:hiddenFill>
            </a:ext>
          </a:extLst>
        </p:spPr>
      </p:pic>
      <p:sp>
        <p:nvSpPr>
          <p:cNvPr id="3" name="Content Placeholder 2"/>
          <p:cNvSpPr>
            <a:spLocks noGrp="1"/>
          </p:cNvSpPr>
          <p:nvPr>
            <p:ph idx="1"/>
          </p:nvPr>
        </p:nvSpPr>
        <p:spPr/>
        <p:txBody>
          <a:bodyPr/>
          <a:lstStyle/>
          <a:p>
            <a:endParaRPr lang="en-GB"/>
          </a:p>
        </p:txBody>
      </p:sp>
      <p:sp>
        <p:nvSpPr>
          <p:cNvPr id="2" name="Title 1"/>
          <p:cNvSpPr>
            <a:spLocks noGrp="1"/>
          </p:cNvSpPr>
          <p:nvPr>
            <p:ph type="title"/>
          </p:nvPr>
        </p:nvSpPr>
        <p:spPr/>
        <p:txBody>
          <a:bodyPr/>
          <a:lstStyle/>
          <a:p>
            <a:r>
              <a:rPr lang="en-GB" dirty="0" smtClean="0"/>
              <a:t>Christianisation, 4</a:t>
            </a:r>
            <a:r>
              <a:rPr lang="en-GB" baseline="30000" dirty="0" smtClean="0"/>
              <a:t>th</a:t>
            </a:r>
            <a:r>
              <a:rPr lang="en-GB" dirty="0" smtClean="0"/>
              <a:t> century</a:t>
            </a:r>
            <a:endParaRPr lang="en-GB" dirty="0"/>
          </a:p>
        </p:txBody>
      </p:sp>
    </p:spTree>
    <p:extLst>
      <p:ext uri="{BB962C8B-B14F-4D97-AF65-F5344CB8AC3E}">
        <p14:creationId xmlns="" xmlns:p14="http://schemas.microsoft.com/office/powerpoint/2010/main" val="3165077156"/>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25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4</a:t>
            </a:r>
            <a:r>
              <a:rPr lang="en-GB" baseline="30000" dirty="0" smtClean="0"/>
              <a:t>th</a:t>
            </a:r>
            <a:r>
              <a:rPr lang="en-GB" dirty="0" smtClean="0"/>
              <a:t> century / Late Antiquity</a:t>
            </a:r>
            <a:endParaRPr lang="en-GB" dirty="0"/>
          </a:p>
        </p:txBody>
      </p:sp>
      <p:sp>
        <p:nvSpPr>
          <p:cNvPr id="3" name="Content Placeholder 2"/>
          <p:cNvSpPr>
            <a:spLocks noGrp="1"/>
          </p:cNvSpPr>
          <p:nvPr>
            <p:ph idx="1"/>
          </p:nvPr>
        </p:nvSpPr>
        <p:spPr>
          <a:xfrm rot="16200000">
            <a:off x="-1600200" y="685800"/>
            <a:ext cx="7772400" cy="4572000"/>
          </a:xfrm>
        </p:spPr>
        <p:txBody>
          <a:bodyPr>
            <a:normAutofit/>
          </a:bodyPr>
          <a:lstStyle/>
          <a:p>
            <a:r>
              <a:rPr lang="en-GB" sz="2800" dirty="0" err="1" smtClean="0"/>
              <a:t>Notitia</a:t>
            </a:r>
            <a:r>
              <a:rPr lang="en-GB" sz="2800" dirty="0" smtClean="0"/>
              <a:t> </a:t>
            </a:r>
            <a:r>
              <a:rPr lang="en-GB" sz="2800" dirty="0" err="1" smtClean="0"/>
              <a:t>Dignitatum</a:t>
            </a:r>
            <a:endParaRPr lang="en-GB" sz="2800" dirty="0"/>
          </a:p>
        </p:txBody>
      </p:sp>
      <p:pic>
        <p:nvPicPr>
          <p:cNvPr id="91138" name="Picture 2" descr="http://upload.wikimedia.org/wikipedia/commons/3/32/Notitia_Dignitatum_-_Comes_Britanniarum.jpg"/>
          <p:cNvPicPr>
            <a:picLocks noChangeAspect="1" noChangeArrowheads="1"/>
          </p:cNvPicPr>
          <p:nvPr/>
        </p:nvPicPr>
        <p:blipFill>
          <a:blip r:embed="rId2" cstate="print">
            <a:extLst>
              <a:ext uri="{28A0092B-C50C-407E-A947-70E740481C1C}">
                <a14:useLocalDpi xmlns="" xmlns:a14="http://schemas.microsoft.com/office/drawing/2010/main" val="0"/>
              </a:ext>
            </a:extLst>
          </a:blip>
          <a:srcRect/>
          <a:stretch>
            <a:fillRect/>
          </a:stretch>
        </p:blipFill>
        <p:spPr bwMode="auto">
          <a:xfrm>
            <a:off x="4644008" y="836712"/>
            <a:ext cx="3960440" cy="5906400"/>
          </a:xfrm>
          <a:prstGeom prst="rect">
            <a:avLst/>
          </a:prstGeom>
          <a:noFill/>
          <a:extLst>
            <a:ext uri="{909E8E84-426E-40DD-AFC4-6F175D3DCCD1}">
              <a14:hiddenFill xmlns="" xmlns:a14="http://schemas.microsoft.com/office/drawing/2010/main">
                <a:solidFill>
                  <a:srgbClr val="FFFFFF"/>
                </a:solidFill>
              </a14:hiddenFill>
            </a:ext>
          </a:extLst>
        </p:spPr>
      </p:pic>
      <p:pic>
        <p:nvPicPr>
          <p:cNvPr id="91140" name="Picture 4" descr="http://s2.hubimg.com/u/6607749_f248.jpg"/>
          <p:cNvPicPr>
            <a:picLocks noChangeAspect="1" noChangeArrowheads="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899592" y="1340768"/>
            <a:ext cx="3600400" cy="5371566"/>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 xmlns:p14="http://schemas.microsoft.com/office/powerpoint/2010/main" val="3177392754"/>
      </p:ext>
    </p:extLst>
  </p:cSld>
  <p:clrMapOvr>
    <a:masterClrMapping/>
  </p:clrMapOvr>
  <p:transition spd="slow">
    <p:randomBar dir="vert"/>
  </p:transition>
  <p:timing>
    <p:tnLst>
      <p:par>
        <p:cTn id="1" dur="indefinite" restart="never" nodeType="tmRoot"/>
      </p:par>
    </p:tnLst>
  </p:timing>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The end of Roman Britain</a:t>
            </a:r>
            <a:endParaRPr lang="en-GB" dirty="0"/>
          </a:p>
        </p:txBody>
      </p:sp>
      <p:pic>
        <p:nvPicPr>
          <p:cNvPr id="19458" name="Picture 2" descr="http://upload.wikimedia.org/wikipedia/commons/b/b6/End.of.Roman.rule.in.Britain.383.410.jpg"/>
          <p:cNvPicPr>
            <a:picLocks noChangeAspect="1" noChangeArrowheads="1"/>
          </p:cNvPicPr>
          <p:nvPr/>
        </p:nvPicPr>
        <p:blipFill>
          <a:blip r:embed="rId2" cstate="print">
            <a:extLst>
              <a:ext uri="{28A0092B-C50C-407E-A947-70E740481C1C}">
                <a14:useLocalDpi xmlns="" xmlns:a14="http://schemas.microsoft.com/office/drawing/2010/main" val="0"/>
              </a:ext>
            </a:extLst>
          </a:blip>
          <a:srcRect/>
          <a:stretch>
            <a:fillRect/>
          </a:stretch>
        </p:blipFill>
        <p:spPr bwMode="auto">
          <a:xfrm>
            <a:off x="4427984" y="908720"/>
            <a:ext cx="4655029" cy="5805264"/>
          </a:xfrm>
          <a:prstGeom prst="rect">
            <a:avLst/>
          </a:prstGeom>
          <a:noFill/>
          <a:extLst>
            <a:ext uri="{909E8E84-426E-40DD-AFC4-6F175D3DCCD1}">
              <a14:hiddenFill xmlns="" xmlns:a14="http://schemas.microsoft.com/office/drawing/2010/main">
                <a:solidFill>
                  <a:srgbClr val="FFFFFF"/>
                </a:solidFill>
              </a14:hiddenFill>
            </a:ext>
          </a:extLst>
        </p:spPr>
      </p:pic>
      <p:sp>
        <p:nvSpPr>
          <p:cNvPr id="6" name="Content Placeholder 5"/>
          <p:cNvSpPr>
            <a:spLocks noGrp="1"/>
          </p:cNvSpPr>
          <p:nvPr>
            <p:ph idx="1"/>
          </p:nvPr>
        </p:nvSpPr>
        <p:spPr/>
        <p:txBody>
          <a:bodyPr/>
          <a:lstStyle/>
          <a:p>
            <a:endParaRPr lang="en-GB" dirty="0"/>
          </a:p>
        </p:txBody>
      </p:sp>
      <p:pic>
        <p:nvPicPr>
          <p:cNvPr id="8" name="Picture 4" descr="http://s2.hubimg.com/u/6607749_f248.jpg"/>
          <p:cNvPicPr>
            <a:picLocks noChangeAspect="1" noChangeArrowheads="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899592" y="1340768"/>
            <a:ext cx="3600400" cy="5371566"/>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 xmlns:p14="http://schemas.microsoft.com/office/powerpoint/2010/main" val="354712481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19458"/>
                                        </p:tgtEl>
                                        <p:attrNameLst>
                                          <p:attrName>style.visibility</p:attrName>
                                        </p:attrNameLst>
                                      </p:cBhvr>
                                      <p:to>
                                        <p:strVal val="visible"/>
                                      </p:to>
                                    </p:set>
                                    <p:animEffect transition="in" filter="randombar(horizontal)">
                                      <p:cBhvr>
                                        <p:cTn id="7" dur="500"/>
                                        <p:tgtEl>
                                          <p:spTgt spid="1945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cstate="print">
            <a:extLst>
              <a:ext uri="{28A0092B-C50C-407E-A947-70E740481C1C}">
                <a14:useLocalDpi xmlns="" xmlns:a14="http://schemas.microsoft.com/office/drawing/2010/main" val="0"/>
              </a:ext>
            </a:extLst>
          </a:blip>
          <a:stretch>
            <a:fillRect/>
          </a:stretch>
        </p:blipFill>
        <p:spPr>
          <a:xfrm>
            <a:off x="1" y="764704"/>
            <a:ext cx="9144000" cy="6093296"/>
          </a:xfrm>
        </p:spPr>
      </p:pic>
      <p:sp>
        <p:nvSpPr>
          <p:cNvPr id="5" name="TextBox 4"/>
          <p:cNvSpPr txBox="1"/>
          <p:nvPr/>
        </p:nvSpPr>
        <p:spPr>
          <a:xfrm>
            <a:off x="467544" y="6165304"/>
            <a:ext cx="3888432" cy="369332"/>
          </a:xfrm>
          <a:prstGeom prst="rect">
            <a:avLst/>
          </a:prstGeom>
          <a:noFill/>
        </p:spPr>
        <p:txBody>
          <a:bodyPr wrap="square" rtlCol="0">
            <a:spAutoFit/>
          </a:bodyPr>
          <a:lstStyle/>
          <a:p>
            <a:r>
              <a:rPr lang="en-GB" dirty="0" smtClean="0"/>
              <a:t>Roman Canterbury, 4</a:t>
            </a:r>
            <a:r>
              <a:rPr lang="en-GB" baseline="30000" dirty="0" smtClean="0"/>
              <a:t>th</a:t>
            </a:r>
            <a:r>
              <a:rPr lang="en-GB" dirty="0" smtClean="0"/>
              <a:t> century</a:t>
            </a:r>
            <a:endParaRPr lang="en-GB" dirty="0"/>
          </a:p>
        </p:txBody>
      </p:sp>
      <p:sp>
        <p:nvSpPr>
          <p:cNvPr id="6" name="Title 2"/>
          <p:cNvSpPr>
            <a:spLocks noGrp="1"/>
          </p:cNvSpPr>
          <p:nvPr>
            <p:ph type="title"/>
          </p:nvPr>
        </p:nvSpPr>
        <p:spPr>
          <a:xfrm>
            <a:off x="914400" y="44624"/>
            <a:ext cx="7772400" cy="914400"/>
          </a:xfrm>
        </p:spPr>
        <p:txBody>
          <a:bodyPr/>
          <a:lstStyle/>
          <a:p>
            <a:r>
              <a:rPr lang="en-GB" dirty="0" smtClean="0">
                <a:solidFill>
                  <a:schemeClr val="accent2">
                    <a:lumMod val="20000"/>
                    <a:lumOff val="80000"/>
                  </a:schemeClr>
                </a:solidFill>
              </a:rPr>
              <a:t>The end of Roman Britain</a:t>
            </a:r>
            <a:endParaRPr lang="en-GB" dirty="0">
              <a:solidFill>
                <a:schemeClr val="accent2">
                  <a:lumMod val="20000"/>
                  <a:lumOff val="80000"/>
                </a:schemeClr>
              </a:solidFill>
            </a:endParaRPr>
          </a:p>
        </p:txBody>
      </p:sp>
    </p:spTree>
    <p:extLst>
      <p:ext uri="{BB962C8B-B14F-4D97-AF65-F5344CB8AC3E}">
        <p14:creationId xmlns="" xmlns:p14="http://schemas.microsoft.com/office/powerpoint/2010/main" val="3882052202"/>
      </p:ext>
    </p:extLst>
  </p:cSld>
  <p:clrMapOvr>
    <a:masterClrMapping/>
  </p:clrMapOvr>
  <p:transition spd="slow">
    <p:randomBar dir="vert"/>
  </p:transition>
  <p:timing>
    <p:tnLst>
      <p:par>
        <p:cTn id="1" dur="indefinite" restart="never" nodeType="tmRoot"/>
      </p:par>
    </p:tnLst>
  </p:timing>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en-GB" dirty="0" smtClean="0"/>
              <a:t>Britain – a “failed” Roman province ?</a:t>
            </a:r>
            <a:endParaRPr lang="en-GB" dirty="0"/>
          </a:p>
        </p:txBody>
      </p:sp>
      <p:sp>
        <p:nvSpPr>
          <p:cNvPr id="3" name="Inhaltsplatzhalter 2"/>
          <p:cNvSpPr>
            <a:spLocks noGrp="1"/>
          </p:cNvSpPr>
          <p:nvPr>
            <p:ph idx="1"/>
          </p:nvPr>
        </p:nvSpPr>
        <p:spPr/>
        <p:txBody>
          <a:bodyPr/>
          <a:lstStyle/>
          <a:p>
            <a:r>
              <a:rPr lang="en-GB" dirty="0" smtClean="0"/>
              <a:t>Evidence ?</a:t>
            </a:r>
          </a:p>
          <a:p>
            <a:endParaRPr lang="en-GB" dirty="0" smtClean="0"/>
          </a:p>
          <a:p>
            <a:r>
              <a:rPr lang="en-GB" dirty="0" smtClean="0"/>
              <a:t>Why did it fail ?</a:t>
            </a:r>
          </a:p>
          <a:p>
            <a:endParaRPr lang="en-GB" dirty="0" smtClean="0"/>
          </a:p>
          <a:p>
            <a:endParaRPr lang="en-GB" dirty="0"/>
          </a:p>
        </p:txBody>
      </p:sp>
    </p:spTree>
  </p:cSld>
  <p:clrMapOvr>
    <a:masterClrMapping/>
  </p:clrMapOvr>
  <p:transition spd="slow">
    <p:randomBar dir="vert"/>
  </p:transition>
  <p:timing>
    <p:tnLst>
      <p:par>
        <p:cTn id="1" dur="indefinite" restart="never" nodeType="tmRoot"/>
      </p:par>
    </p:tnLst>
  </p:timing>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endParaRPr lang="en-GB"/>
          </a:p>
        </p:txBody>
      </p:sp>
      <p:sp>
        <p:nvSpPr>
          <p:cNvPr id="3" name="Inhaltsplatzhalter 2"/>
          <p:cNvSpPr>
            <a:spLocks noGrp="1"/>
          </p:cNvSpPr>
          <p:nvPr>
            <p:ph idx="1"/>
          </p:nvPr>
        </p:nvSpPr>
        <p:spPr/>
        <p:txBody>
          <a:bodyPr/>
          <a:lstStyle/>
          <a:p>
            <a:endParaRPr lang="en-GB"/>
          </a:p>
        </p:txBody>
      </p:sp>
      <p:pic>
        <p:nvPicPr>
          <p:cNvPr id="4" name="Content Placeholder 3"/>
          <p:cNvPicPr>
            <a:picLocks noChangeAspect="1"/>
          </p:cNvPicPr>
          <p:nvPr/>
        </p:nvPicPr>
        <p:blipFill>
          <a:blip r:embed="rId2" cstate="print">
            <a:clrChange>
              <a:clrFrom>
                <a:srgbClr val="FFFFFF"/>
              </a:clrFrom>
              <a:clrTo>
                <a:srgbClr val="FFFFFF">
                  <a:alpha val="0"/>
                </a:srgbClr>
              </a:clrTo>
            </a:clrChange>
            <a:extLst>
              <a:ext uri="{28A0092B-C50C-407E-A947-70E740481C1C}">
                <a14:useLocalDpi xmlns:a14="http://schemas.microsoft.com/office/drawing/2010/main" xmlns="" val="0"/>
              </a:ext>
            </a:extLst>
          </a:blip>
          <a:stretch>
            <a:fillRect/>
          </a:stretch>
        </p:blipFill>
        <p:spPr>
          <a:xfrm>
            <a:off x="-21141" y="0"/>
            <a:ext cx="12478315" cy="6858000"/>
          </a:xfrm>
          <a:prstGeom prst="rect">
            <a:avLst/>
          </a:prstGeom>
        </p:spPr>
      </p:pic>
      <p:pic>
        <p:nvPicPr>
          <p:cNvPr id="5" name="Picture 2" descr="http://www.ancestraljourneys.org/images/PeutingerMap.jp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22133" y="1268759"/>
            <a:ext cx="10291911" cy="3744417"/>
          </a:xfrm>
          <a:prstGeom prst="rect">
            <a:avLst/>
          </a:prstGeom>
          <a:noFill/>
          <a:extLst>
            <a:ext uri="{909E8E84-426E-40DD-AFC4-6F175D3DCCD1}">
              <a14:hiddenFill xmlns:a14="http://schemas.microsoft.com/office/drawing/2010/main" xmlns="">
                <a:solidFill>
                  <a:srgbClr val="FFFFFF"/>
                </a:solidFill>
              </a14:hiddenFill>
            </a:ext>
          </a:extLst>
        </p:spPr>
      </p:pic>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Trek">
  <a:themeElements>
    <a:clrScheme name="Trek">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Trek">
      <a:majorFont>
        <a:latin typeface="Franklin Gothic Medium"/>
        <a:ea typeface=""/>
        <a:cs typeface=""/>
        <a:font script="Jpan" typeface="HG創英角ｺﾞｼｯｸUB"/>
        <a:font script="Hang" typeface="돋움"/>
        <a:font script="Hans" typeface="隶书"/>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a:ea typeface=""/>
        <a:cs typeface=""/>
        <a:font script="Jpan" typeface="HGｺﾞｼｯｸE"/>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Trek">
      <a:fillStyleLst>
        <a:solidFill>
          <a:schemeClr val="phClr"/>
        </a:solidFill>
        <a:gradFill rotWithShape="1">
          <a:gsLst>
            <a:gs pos="0">
              <a:schemeClr val="phClr">
                <a:tint val="30000"/>
                <a:satMod val="250000"/>
              </a:schemeClr>
            </a:gs>
            <a:gs pos="72000">
              <a:schemeClr val="phClr">
                <a:tint val="75000"/>
                <a:satMod val="210000"/>
              </a:schemeClr>
            </a:gs>
            <a:gs pos="100000">
              <a:schemeClr val="phClr">
                <a:tint val="85000"/>
                <a:satMod val="210000"/>
              </a:schemeClr>
            </a:gs>
          </a:gsLst>
          <a:lin ang="5400000" scaled="1"/>
        </a:gradFill>
        <a:gradFill rotWithShape="1">
          <a:gsLst>
            <a:gs pos="0">
              <a:schemeClr val="phClr">
                <a:tint val="75000"/>
                <a:shade val="85000"/>
                <a:satMod val="230000"/>
              </a:schemeClr>
            </a:gs>
            <a:gs pos="25000">
              <a:schemeClr val="phClr">
                <a:tint val="90000"/>
                <a:shade val="70000"/>
                <a:satMod val="220000"/>
              </a:schemeClr>
            </a:gs>
            <a:gs pos="50000">
              <a:schemeClr val="phClr">
                <a:tint val="90000"/>
                <a:shade val="58000"/>
                <a:satMod val="225000"/>
              </a:schemeClr>
            </a:gs>
            <a:gs pos="65000">
              <a:schemeClr val="phClr">
                <a:tint val="90000"/>
                <a:shade val="58000"/>
                <a:satMod val="225000"/>
              </a:schemeClr>
            </a:gs>
            <a:gs pos="80000">
              <a:schemeClr val="phClr">
                <a:tint val="90000"/>
                <a:shade val="69000"/>
                <a:satMod val="220000"/>
              </a:schemeClr>
            </a:gs>
            <a:gs pos="100000">
              <a:schemeClr val="phClr">
                <a:tint val="77000"/>
                <a:shade val="80000"/>
                <a:satMod val="230000"/>
              </a:schemeClr>
            </a:gs>
          </a:gsLst>
          <a:lin ang="5400000" scaled="1"/>
        </a:gradFill>
      </a:fillStyleLst>
      <a:lnStyleLst>
        <a:ln w="10000" cap="flat" cmpd="sng" algn="ctr">
          <a:solidFill>
            <a:schemeClr val="ph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76200" dist="50800" dir="5400000" rotWithShape="0">
              <a:srgbClr val="4E3B30">
                <a:alpha val="60000"/>
              </a:srgbClr>
            </a:outerShdw>
          </a:effectLst>
        </a:effectStyle>
        <a:effectStyle>
          <a:effectLst>
            <a:outerShdw blurRad="76200" dist="50800" dir="5400000" rotWithShape="0">
              <a:srgbClr val="4E3B30">
                <a:alpha val="60000"/>
              </a:srgbClr>
            </a:outerShdw>
          </a:effectLst>
          <a:scene3d>
            <a:camera prst="orthographicFront">
              <a:rot lat="0" lon="0" rev="0"/>
            </a:camera>
            <a:lightRig rig="threePt" dir="tl">
              <a:rot lat="0" lon="0" rev="0"/>
            </a:lightRig>
          </a:scene3d>
          <a:sp3d prstMaterial="metal">
            <a:bevelT w="10000" h="10000"/>
          </a:sp3d>
        </a:effectStyle>
        <a:effectStyle>
          <a:effectLst>
            <a:outerShdw blurRad="76200" dist="50800" dir="5400000" rotWithShape="0">
              <a:srgbClr val="4E3B30">
                <a:alpha val="60000"/>
              </a:srgbClr>
            </a:outerShdw>
          </a:effectLst>
          <a:scene3d>
            <a:camera prst="obliqueTopLeft" fov="600000">
              <a:rot lat="0" lon="0" rev="0"/>
            </a:camera>
            <a:lightRig rig="balanced" dir="t">
              <a:rot lat="0" lon="0" rev="19200000"/>
            </a:lightRig>
          </a:scene3d>
          <a:sp3d contourW="12700" prstMaterial="matte">
            <a:bevelT w="60000" h="50800"/>
            <a:contourClr>
              <a:schemeClr val="phClr">
                <a:shade val="60000"/>
                <a:satMod val="110000"/>
              </a:schemeClr>
            </a:contourClr>
          </a:sp3d>
        </a:effectStyle>
      </a:effectStyleLst>
      <a:bgFillStyleLst>
        <a:solidFill>
          <a:schemeClr val="phClr"/>
        </a:solidFill>
        <a:blipFill>
          <a:blip xmlns:r="http://schemas.openxmlformats.org/officeDocument/2006/relationships" r:embed="rId1">
            <a:duotone>
              <a:schemeClr val="phClr">
                <a:shade val="90000"/>
                <a:satMod val="150000"/>
              </a:schemeClr>
              <a:schemeClr val="phClr">
                <a:tint val="88000"/>
                <a:satMod val="105000"/>
              </a:schemeClr>
            </a:duotone>
          </a:blip>
          <a:tile tx="0" ty="0" sx="95000" sy="95000" flip="none" algn="t"/>
        </a:blipFill>
        <a:blipFill>
          <a:blip xmlns:r="http://schemas.openxmlformats.org/officeDocument/2006/relationships" r:embed="rId2">
            <a:duotone>
              <a:schemeClr val="phClr">
                <a:shade val="30000"/>
                <a:satMod val="455000"/>
              </a:schemeClr>
              <a:schemeClr val="phClr">
                <a:tint val="95000"/>
                <a:satMod val="120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Trek</Template>
  <TotalTime>0</TotalTime>
  <Words>2941</Words>
  <Application>Microsoft Office PowerPoint</Application>
  <PresentationFormat>Bildschirmpräsentation (4:3)</PresentationFormat>
  <Paragraphs>747</Paragraphs>
  <Slides>112</Slides>
  <Notes>5</Notes>
  <HiddenSlides>0</HiddenSlides>
  <MMClips>0</MMClips>
  <ScaleCrop>false</ScaleCrop>
  <HeadingPairs>
    <vt:vector size="6" baseType="variant">
      <vt:variant>
        <vt:lpstr>Design</vt:lpstr>
      </vt:variant>
      <vt:variant>
        <vt:i4>1</vt:i4>
      </vt:variant>
      <vt:variant>
        <vt:lpstr>Eingebettete OLE-Server</vt:lpstr>
      </vt:variant>
      <vt:variant>
        <vt:i4>1</vt:i4>
      </vt:variant>
      <vt:variant>
        <vt:lpstr>Folientitel</vt:lpstr>
      </vt:variant>
      <vt:variant>
        <vt:i4>112</vt:i4>
      </vt:variant>
    </vt:vector>
  </HeadingPairs>
  <TitlesOfParts>
    <vt:vector size="114" baseType="lpstr">
      <vt:lpstr>Trek</vt:lpstr>
      <vt:lpstr>Dokument</vt:lpstr>
      <vt:lpstr>Roman Imperialism – 3rd session</vt:lpstr>
      <vt:lpstr>Keeping the Empire together…</vt:lpstr>
      <vt:lpstr>Patronage</vt:lpstr>
      <vt:lpstr>Patronage</vt:lpstr>
      <vt:lpstr>Patronage</vt:lpstr>
      <vt:lpstr>Folie 6</vt:lpstr>
      <vt:lpstr>Folie 7</vt:lpstr>
      <vt:lpstr>Folie 8</vt:lpstr>
      <vt:lpstr>Folie 9</vt:lpstr>
      <vt:lpstr>Folie 10</vt:lpstr>
      <vt:lpstr>Folie 11</vt:lpstr>
      <vt:lpstr>Folie 12</vt:lpstr>
      <vt:lpstr>Folie 13</vt:lpstr>
      <vt:lpstr>Roman Britain – Limits of empire…?</vt:lpstr>
      <vt:lpstr>Folie 15</vt:lpstr>
      <vt:lpstr>Roman conquest A.D. 43</vt:lpstr>
      <vt:lpstr>Roman conquest A.D. 43</vt:lpstr>
      <vt:lpstr>Roman conquest A.D. 43</vt:lpstr>
      <vt:lpstr>“Roman” army in Britain</vt:lpstr>
      <vt:lpstr>“Roman” army in Britain</vt:lpstr>
      <vt:lpstr>“Roman” army in Britain</vt:lpstr>
      <vt:lpstr>“Roman” army in Britain</vt:lpstr>
      <vt:lpstr>Folie 23</vt:lpstr>
      <vt:lpstr>“Roman” army in Britain</vt:lpstr>
      <vt:lpstr>Folie 25</vt:lpstr>
      <vt:lpstr>Roman army: a multicultural army</vt:lpstr>
      <vt:lpstr>Roman army: a multicultural army</vt:lpstr>
      <vt:lpstr>Roman army: a multicultural army</vt:lpstr>
      <vt:lpstr>Roman army: a multicultural army</vt:lpstr>
      <vt:lpstr>Roman army: a multicultural army</vt:lpstr>
      <vt:lpstr>“Becoming Roman” in Britain…</vt:lpstr>
      <vt:lpstr>Folie 32</vt:lpstr>
      <vt:lpstr>Folie 33</vt:lpstr>
      <vt:lpstr>Folie 34</vt:lpstr>
      <vt:lpstr>Folie 35</vt:lpstr>
      <vt:lpstr>Folie 36</vt:lpstr>
      <vt:lpstr>Folie 37</vt:lpstr>
      <vt:lpstr>Folie 38</vt:lpstr>
      <vt:lpstr>Folie 39</vt:lpstr>
      <vt:lpstr>Folie 40</vt:lpstr>
      <vt:lpstr>Folie 41</vt:lpstr>
      <vt:lpstr>Folie 42</vt:lpstr>
      <vt:lpstr>Folie 43</vt:lpstr>
      <vt:lpstr>Folie 44</vt:lpstr>
      <vt:lpstr>Folie 45</vt:lpstr>
      <vt:lpstr>Folie 46</vt:lpstr>
      <vt:lpstr>Folie 47</vt:lpstr>
      <vt:lpstr>Folie 48</vt:lpstr>
      <vt:lpstr>Folie 49</vt:lpstr>
      <vt:lpstr>Folie 50</vt:lpstr>
      <vt:lpstr>Folie 51</vt:lpstr>
      <vt:lpstr>Folie 52</vt:lpstr>
      <vt:lpstr>Folie 53</vt:lpstr>
      <vt:lpstr>Folie 54</vt:lpstr>
      <vt:lpstr>Folie 55</vt:lpstr>
      <vt:lpstr>Folie 56</vt:lpstr>
      <vt:lpstr>Folie 57</vt:lpstr>
      <vt:lpstr>„Anti-RomanisATION“ </vt:lpstr>
      <vt:lpstr>“Romanisation”</vt:lpstr>
      <vt:lpstr>“Romanisation”</vt:lpstr>
      <vt:lpstr>“Romanisation”</vt:lpstr>
      <vt:lpstr>urbanisation – immediate impact</vt:lpstr>
      <vt:lpstr>urbanisation – immediate impact</vt:lpstr>
      <vt:lpstr>urbanisation: Verulamium</vt:lpstr>
      <vt:lpstr>urbanisation: Verulamium</vt:lpstr>
      <vt:lpstr>urbanisation: Verulamium</vt:lpstr>
      <vt:lpstr>Verulamium – Folly Lane</vt:lpstr>
      <vt:lpstr>Verulamium – Folly Lane</vt:lpstr>
      <vt:lpstr>Verulamium – Folly Lane</vt:lpstr>
      <vt:lpstr>Verulamium – Folly Lane</vt:lpstr>
      <vt:lpstr>Verulamium – Folly Lane</vt:lpstr>
      <vt:lpstr>Verulamium – Folly Lane</vt:lpstr>
      <vt:lpstr>Verulamium – Folly Lane</vt:lpstr>
      <vt:lpstr>“Natives” run Roman Britain</vt:lpstr>
      <vt:lpstr>“Natives” run Roman Britain</vt:lpstr>
      <vt:lpstr>“Natives” run Roman Britain</vt:lpstr>
      <vt:lpstr>“Natives” run Roman Britain</vt:lpstr>
      <vt:lpstr>“Natives” run Roman Britain</vt:lpstr>
      <vt:lpstr>“Natives” run Roman Britain</vt:lpstr>
      <vt:lpstr>How does Rome affect the other people ?</vt:lpstr>
      <vt:lpstr>How does Rome affect the other people ?</vt:lpstr>
      <vt:lpstr>“Romanisation” &amp; “Globalisation”</vt:lpstr>
      <vt:lpstr>“Romanisation” &amp; “Globalisation”</vt:lpstr>
      <vt:lpstr>“Romanisation” &amp; “Globalisation”</vt:lpstr>
      <vt:lpstr>“Romanisation” &amp; “Globalisation”</vt:lpstr>
      <vt:lpstr>“Romanisation” &amp; “Globalisation”</vt:lpstr>
      <vt:lpstr>“Romanisation” &amp; “Globalisation”</vt:lpstr>
      <vt:lpstr>“Romanisation” &amp; “Globalisation”</vt:lpstr>
      <vt:lpstr>Baldock: life in a village</vt:lpstr>
      <vt:lpstr>Britanno-Roman religion</vt:lpstr>
      <vt:lpstr>Britanno-Roman religion</vt:lpstr>
      <vt:lpstr>Britanno-Roman religion</vt:lpstr>
      <vt:lpstr>Britanno-Roman religion</vt:lpstr>
      <vt:lpstr>Britanno-Roman religion</vt:lpstr>
      <vt:lpstr>Britanno-Roman religion</vt:lpstr>
      <vt:lpstr>Britanno-Roman religion</vt:lpstr>
      <vt:lpstr>Britanno-Roman religion</vt:lpstr>
      <vt:lpstr>Britanno-Roman religion</vt:lpstr>
      <vt:lpstr>Britanno-Roman religion</vt:lpstr>
      <vt:lpstr>Britanno-Roman religion</vt:lpstr>
      <vt:lpstr>Britanno-Roman religion</vt:lpstr>
      <vt:lpstr>Britanno-Roman religion</vt:lpstr>
      <vt:lpstr>Britanno-Roman religion</vt:lpstr>
      <vt:lpstr>Britanno-Roman religion</vt:lpstr>
      <vt:lpstr>Britanno-Roman religion</vt:lpstr>
      <vt:lpstr>Mithras Cult</vt:lpstr>
      <vt:lpstr>Christianisation, 4th century</vt:lpstr>
      <vt:lpstr>4th century / Late Antiquity</vt:lpstr>
      <vt:lpstr>The end of Roman Britain</vt:lpstr>
      <vt:lpstr>The end of Roman Britain</vt:lpstr>
      <vt:lpstr>Britain – a “failed” Roman province ?</vt:lpstr>
      <vt:lpstr>Folie 112</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Roman Imperialism</dc:title>
  <dc:creator>Ralph</dc:creator>
  <cp:lastModifiedBy>Ralph Häussler</cp:lastModifiedBy>
  <cp:revision>207</cp:revision>
  <dcterms:created xsi:type="dcterms:W3CDTF">2013-11-24T14:27:02Z</dcterms:created>
  <dcterms:modified xsi:type="dcterms:W3CDTF">2014-03-30T03:38:47Z</dcterms:modified>
</cp:coreProperties>
</file>