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1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FA3D1-90F3-41ED-846B-7FCC87DE3F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BFAF17-0A0B-4FDC-ABC8-534B8CB34D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8F8C5-7AE6-4D2B-8932-1712DE6FF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E9766-DBC2-4A80-8172-0CEBAD646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E96600-11E7-47B0-838C-45C5AE5B8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038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6D99F-C433-4151-94F0-6DFFD7321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A302E-B427-4CB4-A342-F305EF4CD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AADFA-B65C-4D19-AC8E-DD8CCD141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C6199-89C0-46C4-8224-7288FEB13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44B37-9773-4048-AB92-70CFB2B50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314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1B715-8EF5-49C9-9EC2-61F18B7F8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A86F1-9AA0-4C0E-B202-350970A558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CAED0-DECB-4F3D-B47E-60869DA57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DD563-34F0-441C-8BED-6E2F316E2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9EDF1-442D-4FE7-B781-5A41C13AC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815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F6FDD-4107-40A0-AE64-0FE0DA814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42C43-FC92-40C9-830D-966619D000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F850AD-B987-4DDE-969D-A04A93A087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7032F3-F497-4C00-9CCC-E346E5739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134FBD-89D4-4265-8E83-B1641E62B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CBD7D4-4ADC-4031-B55B-EC79A2DF1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49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B0F45-3CF9-413C-BA1B-369A4693E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AEAFAD-3D74-4DE4-A834-4F9C3E2D1D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BC8527-37B9-4156-9AAA-73DFF95BA1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027DA0-F627-4CFB-AE76-32573BE03A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757DBF-B6AD-4464-B4B4-4935DD0DB6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1BF53D-3498-4C5E-A620-96F495267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A26B1C-8D14-48CC-89F7-78B0F4D61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A4E22B-5153-4205-99B8-06B462302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135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3D376-A8AA-43F0-8A03-C099946ED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DBE6D1-2F2E-4D8C-AF4D-80C632A94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368946-832C-471D-BAA4-FCD64BFD8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7346D-1A18-4066-A056-CA5092D36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904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1BD0DA-DA63-460C-B267-83302FC8D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27BF09-7DA0-47E9-B88E-5E1818507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259C1-D9A1-4869-B5C6-D66A9810C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330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A92AD-A4FB-4D81-A9F3-2FC3C065B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63EFD-84EB-414F-BFE0-BBBE9239F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A25CCE-5B9E-4558-BDED-CE9482EAF0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A975A3-2247-4111-A6A0-7135C0A52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6BD1C-868D-4A52-91A4-4AB333743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445D82-635D-4272-892C-BDD6DAB01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30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00060-05CA-4F9D-9E24-E90C23743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DBEAC1-16A5-4B09-9C38-A01F7E5015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AC5338-C9B1-4B57-B9D0-48723B1F6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A0CAF9-E0E8-4C03-8142-B40E46DE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CBB631-2EE1-4718-8F82-767B29357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682AE1-7D50-4648-ACF8-053C254CD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249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39C08-0AB1-40CF-A4E7-BA2A55FAA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017064-72D0-4253-88BF-76E71D81F0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BF7D2-BA33-4CBA-82C2-9A605D419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4555E-25DB-442E-A41C-0225BDE35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5D3D-123B-431D-BABB-BE814115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671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0A0D16-BA73-4538-9945-C4885A985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7625A6-CA52-499E-B1C4-2E51DDCFD2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ED9DE-9C46-4DDC-8FB9-D6B451067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0653D-31E2-4A1F-B8FC-AE0F26A32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496D8-DBAE-43CF-A18D-CF3E25FBB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277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A2502D-3ED6-4696-A15D-BB59B353D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A6D5D-BF75-4958-B51B-19787168C2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CBA74-0A32-4187-BC4B-901E52236A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9DBBCF-259A-48C2-AE81-A7D50611BCD6}" type="datetimeFigureOut">
              <a:rPr lang="en-GB" smtClean="0"/>
              <a:t>02/05/2018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3339C-23E7-40EE-90B3-A9449E9997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97D95-562C-4AC9-A15C-AAA95AE5F8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1B846-2130-4618-9BB1-4BC3FB197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235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rkminster.org/" TargetMode="External"/><Relationship Id="rId2" Type="http://schemas.openxmlformats.org/officeDocument/2006/relationships/hyperlink" Target="https://www.wga.hu/html_m/g/giotto/padova/7vicevir/virtu_2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etmuseum.org/art/collection/search/437030" TargetMode="External"/><Relationship Id="rId4" Type="http://schemas.openxmlformats.org/officeDocument/2006/relationships/hyperlink" Target="http://ica.themorgan.org/manuscript/page/46/768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F0D37-27CA-426F-9724-1E78B91E0A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Medieval Manuscripts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C13D38-0290-462F-8522-CE46555C42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Hearts within Medieval Art</a:t>
            </a:r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07D1F458-F878-4C0D-BA48-0EB94A00C31B}"/>
              </a:ext>
            </a:extLst>
          </p:cNvPr>
          <p:cNvSpPr/>
          <p:nvPr/>
        </p:nvSpPr>
        <p:spPr>
          <a:xfrm>
            <a:off x="9269895" y="3986347"/>
            <a:ext cx="1868556" cy="1842053"/>
          </a:xfrm>
          <a:prstGeom prst="heart">
            <a:avLst/>
          </a:prstGeom>
          <a:solidFill>
            <a:srgbClr val="C0000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Heart 4">
            <a:extLst>
              <a:ext uri="{FF2B5EF4-FFF2-40B4-BE49-F238E27FC236}">
                <a16:creationId xmlns:a16="http://schemas.microsoft.com/office/drawing/2014/main" id="{ADBA4C5C-81DC-44AB-A4E8-A068D4513B37}"/>
              </a:ext>
            </a:extLst>
          </p:cNvPr>
          <p:cNvSpPr/>
          <p:nvPr/>
        </p:nvSpPr>
        <p:spPr>
          <a:xfrm>
            <a:off x="821635" y="792921"/>
            <a:ext cx="1868556" cy="1842053"/>
          </a:xfrm>
          <a:prstGeom prst="heart">
            <a:avLst/>
          </a:prstGeom>
          <a:solidFill>
            <a:srgbClr val="C0000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737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2F043-1E0F-43D1-9350-F6F1084CE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F613A-124A-4471-9553-E9953EEFE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Hearts within Medieval European Manuscripts and other visual examples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1677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4B384-0A3C-43A8-B5C7-8F27C9B13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3848" y="178731"/>
            <a:ext cx="280339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9A8EC-7EE4-4E8F-9F9D-BC0F227E6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713" y="1311966"/>
            <a:ext cx="3082374" cy="4770782"/>
          </a:xfrm>
        </p:spPr>
        <p:txBody>
          <a:bodyPr/>
          <a:lstStyle/>
          <a:p>
            <a:r>
              <a:rPr lang="en-GB" dirty="0"/>
              <a:t>The first heart?</a:t>
            </a:r>
          </a:p>
          <a:p>
            <a:r>
              <a:rPr lang="en-GB" dirty="0"/>
              <a:t>Developed from anatomical to the most recognised </a:t>
            </a:r>
          </a:p>
          <a:p>
            <a:r>
              <a:rPr lang="en-GB" dirty="0"/>
              <a:t>Seen in both Secular and Religious works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D5C6A-D41E-4F1B-AFD8-4883CCC5DE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302" y="365124"/>
            <a:ext cx="4792845" cy="58274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35B729-891E-43F0-96BC-093A0159F907}"/>
              </a:ext>
            </a:extLst>
          </p:cNvPr>
          <p:cNvSpPr txBox="1"/>
          <p:nvPr/>
        </p:nvSpPr>
        <p:spPr>
          <a:xfrm>
            <a:off x="6257245" y="6361044"/>
            <a:ext cx="58309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i="1" dirty="0"/>
              <a:t>Roman de la poire</a:t>
            </a:r>
            <a:r>
              <a:rPr lang="fr-FR" dirty="0"/>
              <a:t> National Library FR MS. 2086, plate 12</a:t>
            </a:r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2D78899-9F56-46BD-9108-71486417ED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610" y="240338"/>
            <a:ext cx="2876934" cy="59522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E44F9E-1C1D-4E9C-8773-402218F0CAEE}"/>
              </a:ext>
            </a:extLst>
          </p:cNvPr>
          <p:cNvSpPr txBox="1"/>
          <p:nvPr/>
        </p:nvSpPr>
        <p:spPr>
          <a:xfrm>
            <a:off x="103798" y="6361044"/>
            <a:ext cx="4691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Giotto’s Charity being handed a heart from God</a:t>
            </a:r>
          </a:p>
        </p:txBody>
      </p:sp>
    </p:spTree>
    <p:extLst>
      <p:ext uri="{BB962C8B-B14F-4D97-AF65-F5344CB8AC3E}">
        <p14:creationId xmlns:p14="http://schemas.microsoft.com/office/powerpoint/2010/main" val="2363683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FE853C-D260-4218-87EE-800AD6914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7210" y="102187"/>
            <a:ext cx="4445503" cy="62360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449C38-6778-409C-80D4-5E92678F59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39" y="102187"/>
            <a:ext cx="5386407" cy="618359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2438963-21F1-45C9-A9BC-862C3869B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393" y="6331171"/>
            <a:ext cx="10529214" cy="4246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Left: c 1500, Stowe MS 955, f. 13r                                                </a:t>
            </a:r>
            <a:r>
              <a:rPr lang="en-GB" sz="1800" i="1" dirty="0"/>
              <a:t>Right: mid 15th century, King's MS 322, f. 1r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5216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CEABC-E4F0-4EEF-BC96-F68E331DC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43" y="546100"/>
            <a:ext cx="4913244" cy="13754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Heart shape in </a:t>
            </a:r>
            <a:r>
              <a:rPr lang="en-GB" b="1" i="1" dirty="0"/>
              <a:t>Cligès</a:t>
            </a:r>
            <a:r>
              <a:rPr lang="en-GB" dirty="0"/>
              <a:t> is a poem by Chrétien de Troyes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A379E7-0D7B-413E-BD89-A483029E4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525" y="166514"/>
            <a:ext cx="5393918" cy="47897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3D82F6C-F093-4425-AB72-4A74D3CB97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348" y="1704772"/>
            <a:ext cx="6079435" cy="38370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C3B9BB-7C52-4549-8715-1308F9255564}"/>
              </a:ext>
            </a:extLst>
          </p:cNvPr>
          <p:cNvSpPr txBox="1"/>
          <p:nvPr/>
        </p:nvSpPr>
        <p:spPr>
          <a:xfrm>
            <a:off x="6453525" y="5181600"/>
            <a:ext cx="46517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Detail of a framed miniature of the God of Love locking the Lover's heart with a large gold key, Roman de la Rose, late14th century, Additional MS 42133, f. 15r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068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FF5F-6B91-4263-BFA5-231145D1B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273" y="229139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The Great West Window of York Minster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7AAED4F-C866-4ADA-A14C-4256DFC191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9746" y="1364540"/>
            <a:ext cx="7938654" cy="5264321"/>
          </a:xfrm>
        </p:spPr>
      </p:pic>
    </p:spTree>
    <p:extLst>
      <p:ext uri="{BB962C8B-B14F-4D97-AF65-F5344CB8AC3E}">
        <p14:creationId xmlns:p14="http://schemas.microsoft.com/office/powerpoint/2010/main" val="1617674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57E8E-C8BA-4E04-BFDC-CB2B123EE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1225" y="-5934"/>
            <a:ext cx="7550426" cy="1211884"/>
          </a:xfrm>
        </p:spPr>
        <p:txBody>
          <a:bodyPr/>
          <a:lstStyle/>
          <a:p>
            <a:r>
              <a:rPr lang="en-GB" dirty="0"/>
              <a:t>Religious Uses: The Sacred Heart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205A6B-E846-4645-918C-2CCFCB0EC9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60" y="899299"/>
            <a:ext cx="3563992" cy="585861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CAA938-5B0C-4CCF-B439-ECB038ACF21E}"/>
              </a:ext>
            </a:extLst>
          </p:cNvPr>
          <p:cNvSpPr txBox="1"/>
          <p:nvPr/>
        </p:nvSpPr>
        <p:spPr>
          <a:xfrm>
            <a:off x="5579164" y="2190354"/>
            <a:ext cx="37768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Book of Hours</a:t>
            </a:r>
            <a:br>
              <a:rPr lang="en-GB" dirty="0"/>
            </a:br>
            <a:r>
              <a:rPr lang="en-GB" dirty="0"/>
              <a:t>France, Paris, 1490-1500</a:t>
            </a:r>
            <a:br>
              <a:rPr lang="en-GB" dirty="0"/>
            </a:br>
            <a:r>
              <a:rPr lang="en-GB" dirty="0"/>
              <a:t>MS M.7 fol. 24r in the Morgan Library.</a:t>
            </a:r>
          </a:p>
        </p:txBody>
      </p:sp>
    </p:spTree>
    <p:extLst>
      <p:ext uri="{BB962C8B-B14F-4D97-AF65-F5344CB8AC3E}">
        <p14:creationId xmlns:p14="http://schemas.microsoft.com/office/powerpoint/2010/main" val="492919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DEDE0-0781-4BE7-806F-5E3B7D472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1070" y="9525"/>
            <a:ext cx="5774634" cy="1113633"/>
          </a:xfrm>
        </p:spPr>
        <p:txBody>
          <a:bodyPr/>
          <a:lstStyle/>
          <a:p>
            <a:r>
              <a:rPr lang="en-GB" dirty="0"/>
              <a:t>Cordiform Book of Hours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2D7A8-6DE8-41EC-BFB8-F7E779432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708" y="6083932"/>
            <a:ext cx="5986118" cy="7262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Book of Hours, from Amiens Picardy, 15th century </a:t>
            </a:r>
          </a:p>
          <a:p>
            <a:pPr marL="0" indent="0">
              <a:buNone/>
            </a:pPr>
            <a:r>
              <a:rPr lang="en-GB" sz="1800" dirty="0"/>
              <a:t>BnF, Western Manuscripts, Latin 10536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4C7A74-270C-407B-A447-1328D5F165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9462" y="944608"/>
            <a:ext cx="3440993" cy="55482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892000-2E70-4AA1-9A87-B7E24D3466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708" y="944608"/>
            <a:ext cx="6388889" cy="503803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376E413-804B-4CFC-96AF-3B8C38D4EC21}"/>
              </a:ext>
            </a:extLst>
          </p:cNvPr>
          <p:cNvSpPr txBox="1"/>
          <p:nvPr/>
        </p:nvSpPr>
        <p:spPr>
          <a:xfrm>
            <a:off x="8295861" y="365124"/>
            <a:ext cx="1139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E72C66-87CE-4204-954B-B3F884C8612F}"/>
              </a:ext>
            </a:extLst>
          </p:cNvPr>
          <p:cNvSpPr txBox="1"/>
          <p:nvPr/>
        </p:nvSpPr>
        <p:spPr>
          <a:xfrm>
            <a:off x="7759462" y="6479143"/>
            <a:ext cx="3578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Young man holding a book, c.1480</a:t>
            </a:r>
          </a:p>
        </p:txBody>
      </p:sp>
      <p:pic>
        <p:nvPicPr>
          <p:cNvPr id="1025" name="Picture 1" descr="cale">
            <a:extLst>
              <a:ext uri="{FF2B5EF4-FFF2-40B4-BE49-F238E27FC236}">
                <a16:creationId xmlns:a16="http://schemas.microsoft.com/office/drawing/2014/main" id="{DEB580C0-8A22-499B-A4B8-59F8C815F8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2500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729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DEDE0-0781-4BE7-806F-5E3B7D472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8121" y="10202"/>
            <a:ext cx="6165937" cy="1325563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Other Cordiform books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98A94A-5397-4EEF-876B-6A04080D2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24" y="1682964"/>
            <a:ext cx="5825992" cy="41919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FFF0959-3618-4F26-87D3-E3EE5FCB9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98302"/>
            <a:ext cx="6046130" cy="41919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F551A2-E754-4B36-ACEF-14A64B09243E}"/>
              </a:ext>
            </a:extLst>
          </p:cNvPr>
          <p:cNvSpPr txBox="1"/>
          <p:nvPr/>
        </p:nvSpPr>
        <p:spPr>
          <a:xfrm>
            <a:off x="887895" y="6000140"/>
            <a:ext cx="4280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Copenhagen, KB, Thott MS 1510 (c. 1550)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E3A7EF-90EA-4493-A0FD-ED3A106175E2}"/>
              </a:ext>
            </a:extLst>
          </p:cNvPr>
          <p:cNvSpPr/>
          <p:nvPr/>
        </p:nvSpPr>
        <p:spPr>
          <a:xfrm>
            <a:off x="7041400" y="6000140"/>
            <a:ext cx="42627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l-NL" i="1" dirty="0">
                <a:solidFill>
                  <a:srgbClr val="222222"/>
                </a:solidFill>
                <a:latin typeface="Arial" panose="020B0604020202020204" pitchFamily="34" charset="0"/>
              </a:rPr>
              <a:t>Collection Henri de Rothschild MS 2973</a:t>
            </a:r>
            <a:endParaRPr lang="en-GB" i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8CFF59-CB59-425A-BEA6-02DDE1285FC0}"/>
              </a:ext>
            </a:extLst>
          </p:cNvPr>
          <p:cNvSpPr txBox="1"/>
          <p:nvPr/>
        </p:nvSpPr>
        <p:spPr>
          <a:xfrm>
            <a:off x="1843277" y="1006502"/>
            <a:ext cx="31142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Love Poetry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E2E318-6EE8-4677-9F66-B8F79E065C1F}"/>
              </a:ext>
            </a:extLst>
          </p:cNvPr>
          <p:cNvSpPr txBox="1"/>
          <p:nvPr/>
        </p:nvSpPr>
        <p:spPr>
          <a:xfrm>
            <a:off x="7482692" y="1071685"/>
            <a:ext cx="325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Music Manuscript</a:t>
            </a:r>
          </a:p>
        </p:txBody>
      </p:sp>
    </p:spTree>
    <p:extLst>
      <p:ext uri="{BB962C8B-B14F-4D97-AF65-F5344CB8AC3E}">
        <p14:creationId xmlns:p14="http://schemas.microsoft.com/office/powerpoint/2010/main" val="2359196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3D8F8-815E-4C8F-BEEF-61ED63F0A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5901B-E0BB-4C84-ADAF-8CECB437E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+mj-lt"/>
              <a:buAutoNum type="arabicPeriod"/>
            </a:pPr>
            <a:r>
              <a:rPr lang="en-GB" sz="1400" dirty="0"/>
              <a:t>Vinken, Pierre. How the heart was held in medieval art. The Lancet , Volume 358 , Issue 9299 , 2155 - 2157</a:t>
            </a:r>
          </a:p>
          <a:p>
            <a:pPr>
              <a:buFont typeface="+mj-lt"/>
              <a:buAutoNum type="arabicPeriod"/>
            </a:pPr>
            <a:r>
              <a:rPr lang="en-GB" sz="1400" dirty="0"/>
              <a:t>Jager, Eric. The Book of the Heart: Reading and Writing the Medieval Subject</a:t>
            </a:r>
            <a:r>
              <a:rPr lang="en-GB" sz="1400" b="1" dirty="0"/>
              <a:t>. </a:t>
            </a:r>
            <a:r>
              <a:rPr lang="en-GB" sz="1400" i="1" dirty="0"/>
              <a:t>Speculum. </a:t>
            </a:r>
            <a:r>
              <a:rPr lang="en-GB" sz="1400" dirty="0"/>
              <a:t>Vol. 71, No. 1 (Jan., 1996), pp. 1-26</a:t>
            </a:r>
          </a:p>
          <a:p>
            <a:pPr>
              <a:buFont typeface="+mj-lt"/>
              <a:buAutoNum type="arabicPeriod"/>
            </a:pPr>
            <a:r>
              <a:rPr lang="en-GB" sz="1400" dirty="0"/>
              <a:t>The British Library,</a:t>
            </a:r>
            <a:r>
              <a:rPr lang="en-GB" sz="1400" i="1" dirty="0"/>
              <a:t>  Additional MS 42133, f. 15r, available at:</a:t>
            </a:r>
            <a:r>
              <a:rPr lang="en-GB" sz="1400" dirty="0"/>
              <a:t> http://www.bl.uk/catalogues/illuminatedmanuscripts/record.asp?MSID=8564&amp;CollID=16&amp;NStart=190301&amp;_ga=2.82109136.778996909.1525206008-399302478.1516727853</a:t>
            </a:r>
          </a:p>
          <a:p>
            <a:pPr>
              <a:buFont typeface="+mj-lt"/>
              <a:buAutoNum type="arabicPeriod"/>
            </a:pPr>
            <a:r>
              <a:rPr lang="en-GB" sz="1400" dirty="0"/>
              <a:t>Giotti’s Charity, available at: </a:t>
            </a:r>
            <a:r>
              <a:rPr lang="en-GB" sz="1400" dirty="0">
                <a:hlinkClick r:id="rId2"/>
              </a:rPr>
              <a:t>https://www.wga.hu/html_m/g/giotto/padova/7vicevir/virtu_2.html</a:t>
            </a:r>
            <a:endParaRPr lang="en-GB" sz="1400" dirty="0"/>
          </a:p>
          <a:p>
            <a:pPr>
              <a:buFont typeface="+mj-lt"/>
              <a:buAutoNum type="arabicPeriod"/>
            </a:pPr>
            <a:r>
              <a:rPr lang="fr-FR" sz="1400" i="1" dirty="0"/>
              <a:t>Roman de la poire</a:t>
            </a:r>
            <a:r>
              <a:rPr lang="fr-FR" sz="1400" dirty="0"/>
              <a:t> National Library FR MS. 2086, plate 12</a:t>
            </a:r>
          </a:p>
          <a:p>
            <a:pPr>
              <a:buFont typeface="+mj-lt"/>
              <a:buAutoNum type="arabicPeriod"/>
            </a:pPr>
            <a:r>
              <a:rPr lang="en-GB" sz="1400" dirty="0"/>
              <a:t>Stowe MS 955, f. 13r</a:t>
            </a:r>
          </a:p>
          <a:p>
            <a:pPr>
              <a:buFont typeface="+mj-lt"/>
              <a:buAutoNum type="arabicPeriod"/>
            </a:pPr>
            <a:r>
              <a:rPr lang="en-GB" sz="1400" i="1" dirty="0"/>
              <a:t>King's MS 322, f. 1r</a:t>
            </a:r>
            <a:endParaRPr lang="en-GB" sz="1400" dirty="0"/>
          </a:p>
          <a:p>
            <a:pPr>
              <a:buFont typeface="+mj-lt"/>
              <a:buAutoNum type="arabicPeriod"/>
            </a:pPr>
            <a:r>
              <a:rPr lang="en-GB" sz="1400" i="1" dirty="0"/>
              <a:t>Additional MS 42133, f. 15r</a:t>
            </a:r>
          </a:p>
          <a:p>
            <a:pPr>
              <a:buFont typeface="+mj-lt"/>
              <a:buAutoNum type="arabicPeriod"/>
            </a:pPr>
            <a:r>
              <a:rPr lang="en-GB" sz="1400" i="1" dirty="0"/>
              <a:t>York Minster Window, available at: </a:t>
            </a:r>
            <a:r>
              <a:rPr lang="en-GB" sz="1400" i="1" dirty="0">
                <a:hlinkClick r:id="rId3"/>
              </a:rPr>
              <a:t>https://yorkminster.org/</a:t>
            </a:r>
            <a:endParaRPr lang="en-GB" sz="1400" i="1" dirty="0"/>
          </a:p>
          <a:p>
            <a:pPr>
              <a:buFont typeface="+mj-lt"/>
              <a:buAutoNum type="arabicPeriod"/>
            </a:pPr>
            <a:r>
              <a:rPr lang="en-GB" sz="1400" dirty="0"/>
              <a:t>MS M.7 fol. 24r in the Morgan Library available at: </a:t>
            </a:r>
            <a:r>
              <a:rPr lang="en-GB" sz="1400" dirty="0">
                <a:hlinkClick r:id="rId4"/>
              </a:rPr>
              <a:t>http://ica.themorgan.org/manuscript/page/46/76834</a:t>
            </a:r>
            <a:endParaRPr lang="en-GB" sz="1400" dirty="0"/>
          </a:p>
          <a:p>
            <a:pPr>
              <a:buFont typeface="+mj-lt"/>
              <a:buAutoNum type="arabicPeriod"/>
            </a:pPr>
            <a:r>
              <a:rPr lang="en-GB" sz="1400" dirty="0"/>
              <a:t>BnF, Western Manuscripts, Latin 10536</a:t>
            </a:r>
          </a:p>
          <a:p>
            <a:pPr>
              <a:buFont typeface="+mj-lt"/>
              <a:buAutoNum type="arabicPeriod"/>
            </a:pPr>
            <a:r>
              <a:rPr lang="en-GB" sz="1400" b="1" dirty="0"/>
              <a:t>Young Man Holding a Book available at:</a:t>
            </a:r>
            <a:r>
              <a:rPr lang="en-GB" sz="1400" dirty="0"/>
              <a:t> </a:t>
            </a:r>
            <a:r>
              <a:rPr lang="en-GB" sz="1400" dirty="0">
                <a:hlinkClick r:id="rId5"/>
              </a:rPr>
              <a:t>https://www.metmuseum.org/art/collection/search/437030</a:t>
            </a:r>
            <a:endParaRPr lang="en-GB" sz="1400" dirty="0"/>
          </a:p>
          <a:p>
            <a:pPr>
              <a:buFont typeface="+mj-lt"/>
              <a:buAutoNum type="arabicPeriod"/>
            </a:pPr>
            <a:r>
              <a:rPr lang="en-GB" sz="1400" i="1" dirty="0"/>
              <a:t>Copenhagen, KB, Thott MS 1510</a:t>
            </a:r>
          </a:p>
          <a:p>
            <a:pPr>
              <a:buFont typeface="+mj-lt"/>
              <a:buAutoNum type="arabicPeriod"/>
            </a:pPr>
            <a:r>
              <a:rPr lang="nl-NL" sz="1400" i="1" dirty="0">
                <a:solidFill>
                  <a:srgbClr val="222222"/>
                </a:solidFill>
                <a:latin typeface="Arial" panose="020B0604020202020204" pitchFamily="34" charset="0"/>
              </a:rPr>
              <a:t>Collection Henri de Rothschild MS 2973</a:t>
            </a:r>
            <a:endParaRPr lang="en-GB" sz="1400" dirty="0"/>
          </a:p>
          <a:p>
            <a:pPr>
              <a:buFont typeface="+mj-lt"/>
              <a:buAutoNum type="arabicPeriod"/>
            </a:pPr>
            <a:endParaRPr lang="en-GB" sz="1400" dirty="0"/>
          </a:p>
          <a:p>
            <a:pPr>
              <a:buFont typeface="+mj-lt"/>
              <a:buAutoNum type="arabicPeriod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593639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645</TotalTime>
  <Words>208</Words>
  <Application>Microsoft Office PowerPoint</Application>
  <PresentationFormat>Widescreen</PresentationFormat>
  <Paragraphs>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Medieval Manuscripts</vt:lpstr>
      <vt:lpstr>Introduction</vt:lpstr>
      <vt:lpstr>History </vt:lpstr>
      <vt:lpstr>PowerPoint Presentation</vt:lpstr>
      <vt:lpstr>PowerPoint Presentation</vt:lpstr>
      <vt:lpstr>The Great West Window of York Minster</vt:lpstr>
      <vt:lpstr>Religious Uses: The Sacred Heart</vt:lpstr>
      <vt:lpstr>Cordiform Book of Hours</vt:lpstr>
      <vt:lpstr>Other Cordiform books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Manuscripts</dc:title>
  <dc:creator>Natasha</dc:creator>
  <cp:lastModifiedBy>Natasha</cp:lastModifiedBy>
  <cp:revision>41</cp:revision>
  <dcterms:created xsi:type="dcterms:W3CDTF">2018-04-29T09:22:15Z</dcterms:created>
  <dcterms:modified xsi:type="dcterms:W3CDTF">2018-05-02T03:32:09Z</dcterms:modified>
</cp:coreProperties>
</file>