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FFFF"/>
    <a:srgbClr val="FF9999"/>
    <a:srgbClr val="99CCFF"/>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0" d="100"/>
          <a:sy n="90" d="100"/>
        </p:scale>
        <p:origin x="355"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D48EA-1E4E-073B-65D1-DD1383DC0F6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B72A4C8-964F-7630-EDD3-AAFB303B65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069E229-4AEB-99A9-F139-2C0C49B103EF}"/>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5" name="Footer Placeholder 4">
            <a:extLst>
              <a:ext uri="{FF2B5EF4-FFF2-40B4-BE49-F238E27FC236}">
                <a16:creationId xmlns:a16="http://schemas.microsoft.com/office/drawing/2014/main" id="{3CDD85BA-9A07-9F6B-324C-1D6B017125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49C79-834C-18A0-0080-B6B2D68B23A3}"/>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631626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194D6-FFA7-1E1A-4E36-75BB23F2944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FE31408-6714-776F-187A-D1E4650D2D1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FA2460-5F6B-B781-D7B2-0C599133D191}"/>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5" name="Footer Placeholder 4">
            <a:extLst>
              <a:ext uri="{FF2B5EF4-FFF2-40B4-BE49-F238E27FC236}">
                <a16:creationId xmlns:a16="http://schemas.microsoft.com/office/drawing/2014/main" id="{7D505DC0-803B-3D78-F373-8ADEC42F06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803F1-E1C5-5559-1D5A-66514627FF85}"/>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4229009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CDB5-22DC-EB62-FEA1-73D22D1E13D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DE19A5D-5E45-3D71-6DD1-6B89DF14231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EB811D5-1D32-3614-1E4F-021E3C3E9A9D}"/>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5" name="Footer Placeholder 4">
            <a:extLst>
              <a:ext uri="{FF2B5EF4-FFF2-40B4-BE49-F238E27FC236}">
                <a16:creationId xmlns:a16="http://schemas.microsoft.com/office/drawing/2014/main" id="{302DE973-C5F1-203F-965B-EBABB952E6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047615-C750-E024-4131-0B268DEC7913}"/>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1783259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77A2B-2F3A-9CAB-3A66-5F2551FBD94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C35B8E-699F-2E9C-9E0B-DA24FA2F48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11A5EE8-5E22-203D-D36F-2402E6E1E08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0D43957-E906-BF03-2598-F5B4752BC95F}"/>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6" name="Footer Placeholder 5">
            <a:extLst>
              <a:ext uri="{FF2B5EF4-FFF2-40B4-BE49-F238E27FC236}">
                <a16:creationId xmlns:a16="http://schemas.microsoft.com/office/drawing/2014/main" id="{3ADEA3D7-1E1B-0AD3-070C-CFBF62E6C9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70C7F8-F692-E83D-025C-6B14C12391F7}"/>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3861598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87C1A-B032-1F1E-0C57-8E35F962BE4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D1C3F92-0650-737B-AC6A-A1E3CFFBE5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07493EA-0E14-F85A-97D3-7A86331407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B212ADD-3EE2-BEE3-40D6-C9ADEB36C1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F2C8AD-B1D8-DD9F-F809-D4C1CB8FD04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290FB23-0A4B-8624-8A68-8ADDACA1BBF0}"/>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8" name="Footer Placeholder 7">
            <a:extLst>
              <a:ext uri="{FF2B5EF4-FFF2-40B4-BE49-F238E27FC236}">
                <a16:creationId xmlns:a16="http://schemas.microsoft.com/office/drawing/2014/main" id="{7E303472-C00A-5FF6-B823-53454F274B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99192B-3C27-17FA-5AA1-C8A5EE51590F}"/>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214602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8C42-3982-B189-8EE2-3A2A5C96F1F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63F0DC6-3638-C736-F67A-94ECA0B6A71F}"/>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4" name="Footer Placeholder 3">
            <a:extLst>
              <a:ext uri="{FF2B5EF4-FFF2-40B4-BE49-F238E27FC236}">
                <a16:creationId xmlns:a16="http://schemas.microsoft.com/office/drawing/2014/main" id="{094462D4-E354-54A6-AE6B-B2715B0161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95D640-CE3F-B08A-C458-AC7FD7D2EC45}"/>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3621718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2836E9-7EB1-0BAF-3F46-DFEAC9030D04}"/>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3" name="Footer Placeholder 2">
            <a:extLst>
              <a:ext uri="{FF2B5EF4-FFF2-40B4-BE49-F238E27FC236}">
                <a16:creationId xmlns:a16="http://schemas.microsoft.com/office/drawing/2014/main" id="{2225E7E3-01A5-5823-7B21-B9D1F47E5E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83D9E5-8066-3DD4-6E4B-349CFA36C65B}"/>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401959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7FDCD-D94D-7BEB-485F-1357B7722D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E3BD5BF-E40E-8D8D-10AD-CE2FE54AF1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B666D07-FDAF-6C08-960B-35A67B6F51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A4968EC-957B-8D68-B001-E5FC0474A6B0}"/>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6" name="Footer Placeholder 5">
            <a:extLst>
              <a:ext uri="{FF2B5EF4-FFF2-40B4-BE49-F238E27FC236}">
                <a16:creationId xmlns:a16="http://schemas.microsoft.com/office/drawing/2014/main" id="{04C82B93-FC45-BB39-6FB7-65220DC84D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6A0253-14A4-4E30-B899-7013559F274C}"/>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2598277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13E2-ED8E-C208-1C0B-E6E17132B3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98854B8-F0C6-D1EE-F861-0631D3184F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F6B609-E29C-15CB-52BF-8DCCFC0F81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971692-6FA4-048D-79BE-3EC1C54D4556}"/>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6" name="Footer Placeholder 5">
            <a:extLst>
              <a:ext uri="{FF2B5EF4-FFF2-40B4-BE49-F238E27FC236}">
                <a16:creationId xmlns:a16="http://schemas.microsoft.com/office/drawing/2014/main" id="{5F4BB38F-8438-40C2-A175-CE7A1EAD1A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270955-1986-A3E4-0159-BC4725DA1964}"/>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3442359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DB850-1755-67ED-FED2-745EC00AA77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9C936DA-22F1-8BEF-CE64-408966508AE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545740C-EBB4-F794-3C34-CE65D4E45148}"/>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5" name="Footer Placeholder 4">
            <a:extLst>
              <a:ext uri="{FF2B5EF4-FFF2-40B4-BE49-F238E27FC236}">
                <a16:creationId xmlns:a16="http://schemas.microsoft.com/office/drawing/2014/main" id="{BAF7FF06-9E66-A1D0-7CF6-D7B0F92889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E2127-B0F8-390F-85B0-F4FFFD3BDA84}"/>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3904547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E8677-64CB-7C76-8BF7-DE6710762E4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DCCE8A1-8B09-7C7B-16CC-D72C61F6A9F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F1F233-5074-7BA1-F49D-A1C7417B3363}"/>
              </a:ext>
            </a:extLst>
          </p:cNvPr>
          <p:cNvSpPr>
            <a:spLocks noGrp="1"/>
          </p:cNvSpPr>
          <p:nvPr>
            <p:ph type="dt" sz="half" idx="10"/>
          </p:nvPr>
        </p:nvSpPr>
        <p:spPr/>
        <p:txBody>
          <a:bodyPr/>
          <a:lstStyle/>
          <a:p>
            <a:fld id="{14D4DFB1-21DE-4D2E-A6C6-223B045E0D29}" type="datetimeFigureOut">
              <a:rPr lang="en-GB" smtClean="0"/>
              <a:t>13/11/2024</a:t>
            </a:fld>
            <a:endParaRPr lang="en-GB"/>
          </a:p>
        </p:txBody>
      </p:sp>
      <p:sp>
        <p:nvSpPr>
          <p:cNvPr id="5" name="Footer Placeholder 4">
            <a:extLst>
              <a:ext uri="{FF2B5EF4-FFF2-40B4-BE49-F238E27FC236}">
                <a16:creationId xmlns:a16="http://schemas.microsoft.com/office/drawing/2014/main" id="{04B32989-8DDA-1167-8F3B-7EBFB6FE58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BC9060-AC7B-575C-0DC2-6CA6BA511352}"/>
              </a:ext>
            </a:extLst>
          </p:cNvPr>
          <p:cNvSpPr>
            <a:spLocks noGrp="1"/>
          </p:cNvSpPr>
          <p:nvPr>
            <p:ph type="sldNum" sz="quarter" idx="12"/>
          </p:nvPr>
        </p:nvSpPr>
        <p:spPr/>
        <p:txBody>
          <a:bodyPr/>
          <a:lstStyle/>
          <a:p>
            <a:fld id="{72CF3FF4-5263-4205-B1AC-3100686E80D1}" type="slidenum">
              <a:rPr lang="en-GB" smtClean="0"/>
              <a:t>‹#›</a:t>
            </a:fld>
            <a:endParaRPr lang="en-GB"/>
          </a:p>
        </p:txBody>
      </p:sp>
    </p:spTree>
    <p:extLst>
      <p:ext uri="{BB962C8B-B14F-4D97-AF65-F5344CB8AC3E}">
        <p14:creationId xmlns:p14="http://schemas.microsoft.com/office/powerpoint/2010/main" val="3439629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651709-9C01-C3EB-BF0F-0B4C4663F4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4711280-C894-C67A-E947-C93522AEAC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12D85C-D749-DF19-0403-48313376A1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D4DFB1-21DE-4D2E-A6C6-223B045E0D29}" type="datetimeFigureOut">
              <a:rPr lang="en-GB" smtClean="0"/>
              <a:t>13/11/2024</a:t>
            </a:fld>
            <a:endParaRPr lang="en-GB"/>
          </a:p>
        </p:txBody>
      </p:sp>
      <p:sp>
        <p:nvSpPr>
          <p:cNvPr id="5" name="Footer Placeholder 4">
            <a:extLst>
              <a:ext uri="{FF2B5EF4-FFF2-40B4-BE49-F238E27FC236}">
                <a16:creationId xmlns:a16="http://schemas.microsoft.com/office/drawing/2014/main" id="{44F0559E-58FD-9C25-8C5F-B7F0B9221D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B3FF3F2-E2D7-53FB-A3EA-EFA6C7C938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2CF3FF4-5263-4205-B1AC-3100686E80D1}" type="slidenum">
              <a:rPr lang="en-GB" smtClean="0"/>
              <a:t>‹#›</a:t>
            </a:fld>
            <a:endParaRPr lang="en-GB"/>
          </a:p>
        </p:txBody>
      </p:sp>
    </p:spTree>
    <p:extLst>
      <p:ext uri="{BB962C8B-B14F-4D97-AF65-F5344CB8AC3E}">
        <p14:creationId xmlns:p14="http://schemas.microsoft.com/office/powerpoint/2010/main" val="86849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 name="Picture 64">
            <a:extLst>
              <a:ext uri="{FF2B5EF4-FFF2-40B4-BE49-F238E27FC236}">
                <a16:creationId xmlns:a16="http://schemas.microsoft.com/office/drawing/2014/main" id="{A0E01B81-C661-9E18-6862-85EF717673BB}"/>
              </a:ext>
            </a:extLst>
          </p:cNvPr>
          <p:cNvPicPr>
            <a:picLocks noChangeAspect="1"/>
          </p:cNvPicPr>
          <p:nvPr/>
        </p:nvPicPr>
        <p:blipFill>
          <a:blip r:embed="rId2"/>
          <a:stretch>
            <a:fillRect/>
          </a:stretch>
        </p:blipFill>
        <p:spPr>
          <a:xfrm>
            <a:off x="-16936" y="824"/>
            <a:ext cx="12208935" cy="6857176"/>
          </a:xfrm>
          <a:prstGeom prst="rect">
            <a:avLst/>
          </a:prstGeom>
        </p:spPr>
      </p:pic>
      <p:sp>
        <p:nvSpPr>
          <p:cNvPr id="5" name="TextBox 4">
            <a:extLst>
              <a:ext uri="{FF2B5EF4-FFF2-40B4-BE49-F238E27FC236}">
                <a16:creationId xmlns:a16="http://schemas.microsoft.com/office/drawing/2014/main" id="{D772AA5A-AEA1-12DD-436D-673144367909}"/>
              </a:ext>
            </a:extLst>
          </p:cNvPr>
          <p:cNvSpPr txBox="1"/>
          <p:nvPr/>
        </p:nvSpPr>
        <p:spPr>
          <a:xfrm>
            <a:off x="3451224" y="423833"/>
            <a:ext cx="6096000" cy="347133"/>
          </a:xfrm>
          <a:prstGeom prst="rect">
            <a:avLst/>
          </a:prstGeom>
          <a:noFill/>
        </p:spPr>
        <p:txBody>
          <a:bodyPr wrap="square">
            <a:prstTxWarp prst="textArchUp">
              <a:avLst/>
            </a:prstTxWarp>
            <a:spAutoFit/>
          </a:bodyPr>
          <a:lstStyle/>
          <a:p>
            <a:r>
              <a:rPr lang="en-GB" dirty="0">
                <a:solidFill>
                  <a:schemeClr val="tx1">
                    <a:lumMod val="95000"/>
                    <a:lumOff val="5000"/>
                  </a:schemeClr>
                </a:solidFill>
                <a:effectLst>
                  <a:glow rad="139700">
                    <a:schemeClr val="accent5">
                      <a:satMod val="175000"/>
                      <a:alpha val="40000"/>
                    </a:schemeClr>
                  </a:glow>
                </a:effectLst>
              </a:rPr>
              <a:t>"Think Before You Click: Mastering Basic Digital Safety"</a:t>
            </a:r>
          </a:p>
        </p:txBody>
      </p:sp>
      <p:sp>
        <p:nvSpPr>
          <p:cNvPr id="7" name="TextBox 6">
            <a:extLst>
              <a:ext uri="{FF2B5EF4-FFF2-40B4-BE49-F238E27FC236}">
                <a16:creationId xmlns:a16="http://schemas.microsoft.com/office/drawing/2014/main" id="{ECDBD3B4-114F-F182-6FC6-613A5654642C}"/>
              </a:ext>
            </a:extLst>
          </p:cNvPr>
          <p:cNvSpPr txBox="1"/>
          <p:nvPr/>
        </p:nvSpPr>
        <p:spPr>
          <a:xfrm>
            <a:off x="-16935" y="855132"/>
            <a:ext cx="3124200" cy="1615827"/>
          </a:xfrm>
          <a:prstGeom prst="rect">
            <a:avLst/>
          </a:prstGeom>
          <a:solidFill>
            <a:schemeClr val="bg2"/>
          </a:solidFill>
        </p:spPr>
        <p:txBody>
          <a:bodyPr wrap="square">
            <a:spAutoFit/>
          </a:bodyPr>
          <a:lstStyle/>
          <a:p>
            <a:pPr algn="just"/>
            <a:r>
              <a:rPr lang="en-GB" sz="1100" b="1" dirty="0"/>
              <a:t>Introduction to Basic Digital Safety</a:t>
            </a:r>
            <a:endParaRPr lang="en-GB" sz="1100" dirty="0"/>
          </a:p>
          <a:p>
            <a:pPr algn="just"/>
            <a:r>
              <a:rPr lang="en-GB" sz="1100" dirty="0"/>
              <a:t>Digital safety is about protecting yourself, your data, and your devices while navigating online spaces. Understanding the risks—such as phishing, malware, and weak passwords—helps keep both personal and company information secure. By following basic safety practices, you can significantly reduce your chances of being compromised online.</a:t>
            </a:r>
          </a:p>
        </p:txBody>
      </p:sp>
      <p:sp>
        <p:nvSpPr>
          <p:cNvPr id="9" name="TextBox 8">
            <a:extLst>
              <a:ext uri="{FF2B5EF4-FFF2-40B4-BE49-F238E27FC236}">
                <a16:creationId xmlns:a16="http://schemas.microsoft.com/office/drawing/2014/main" id="{2E7BEC00-D906-28D0-6BA7-929DE6619ADE}"/>
              </a:ext>
            </a:extLst>
          </p:cNvPr>
          <p:cNvSpPr txBox="1"/>
          <p:nvPr/>
        </p:nvSpPr>
        <p:spPr>
          <a:xfrm>
            <a:off x="9004308" y="855131"/>
            <a:ext cx="3098797" cy="1615827"/>
          </a:xfrm>
          <a:prstGeom prst="rect">
            <a:avLst/>
          </a:prstGeom>
          <a:solidFill>
            <a:schemeClr val="bg2">
              <a:lumMod val="75000"/>
            </a:schemeClr>
          </a:solidFill>
        </p:spPr>
        <p:txBody>
          <a:bodyPr wrap="square">
            <a:spAutoFit/>
          </a:bodyPr>
          <a:lstStyle/>
          <a:p>
            <a:pPr algn="just"/>
            <a:r>
              <a:rPr lang="en-GB" sz="1100" b="1" dirty="0"/>
              <a:t>Why Digital Safety Matters in the Workplace</a:t>
            </a:r>
            <a:endParaRPr lang="en-GB" sz="1100" dirty="0"/>
          </a:p>
          <a:p>
            <a:pPr algn="just"/>
            <a:r>
              <a:rPr lang="en-GB" sz="1100" dirty="0"/>
              <a:t>Digital safety is crucial for protecting sensitive company data and maintaining trust with customers and employees. A workplace that prioritizes cybersecurity can prevent data breaches, financial loss, and reputation damage. Every employee must understand and follow best practices to safeguard information. </a:t>
            </a:r>
            <a:r>
              <a:rPr lang="en-GB" sz="1100" i="1" dirty="0"/>
              <a:t>(Smith, 2023)</a:t>
            </a:r>
            <a:endParaRPr lang="en-GB" sz="1100" dirty="0"/>
          </a:p>
        </p:txBody>
      </p:sp>
      <p:sp>
        <p:nvSpPr>
          <p:cNvPr id="11" name="TextBox 10">
            <a:extLst>
              <a:ext uri="{FF2B5EF4-FFF2-40B4-BE49-F238E27FC236}">
                <a16:creationId xmlns:a16="http://schemas.microsoft.com/office/drawing/2014/main" id="{4C08D6AC-5156-8B8B-B94E-33C3F2DD0827}"/>
              </a:ext>
            </a:extLst>
          </p:cNvPr>
          <p:cNvSpPr txBox="1"/>
          <p:nvPr/>
        </p:nvSpPr>
        <p:spPr>
          <a:xfrm>
            <a:off x="3522132" y="829367"/>
            <a:ext cx="2616200" cy="1785104"/>
          </a:xfrm>
          <a:prstGeom prst="rect">
            <a:avLst/>
          </a:prstGeom>
          <a:solidFill>
            <a:schemeClr val="accent4">
              <a:lumMod val="20000"/>
              <a:lumOff val="80000"/>
            </a:schemeClr>
          </a:solidFill>
        </p:spPr>
        <p:txBody>
          <a:bodyPr wrap="square">
            <a:spAutoFit/>
          </a:bodyPr>
          <a:lstStyle/>
          <a:p>
            <a:pPr algn="just"/>
            <a:r>
              <a:rPr lang="en-GB" sz="1100" b="1" dirty="0"/>
              <a:t>Key Tips for Protecting Your Data Online</a:t>
            </a:r>
            <a:endParaRPr lang="en-GB" sz="1100" dirty="0"/>
          </a:p>
          <a:p>
            <a:pPr algn="just"/>
            <a:r>
              <a:rPr lang="en-GB" sz="1100" dirty="0"/>
              <a:t>To protect your data online, use strong, unique passwords for each account, enable two-factor authentication, and regularly back up important files. Avoid sharing sensitive information over unsecured networks and stay cautious when opening emails or links from unknown sources. </a:t>
            </a:r>
            <a:r>
              <a:rPr lang="en-GB" sz="1100" i="1" dirty="0"/>
              <a:t>(Jones, 2022)</a:t>
            </a:r>
            <a:endParaRPr lang="en-GB" sz="1100" dirty="0"/>
          </a:p>
        </p:txBody>
      </p:sp>
      <p:sp>
        <p:nvSpPr>
          <p:cNvPr id="13" name="TextBox 12">
            <a:extLst>
              <a:ext uri="{FF2B5EF4-FFF2-40B4-BE49-F238E27FC236}">
                <a16:creationId xmlns:a16="http://schemas.microsoft.com/office/drawing/2014/main" id="{DE7635BE-C510-C9E8-9FF6-102682194885}"/>
              </a:ext>
            </a:extLst>
          </p:cNvPr>
          <p:cNvSpPr txBox="1"/>
          <p:nvPr/>
        </p:nvSpPr>
        <p:spPr>
          <a:xfrm>
            <a:off x="0" y="2808699"/>
            <a:ext cx="3318933" cy="1446550"/>
          </a:xfrm>
          <a:prstGeom prst="rect">
            <a:avLst/>
          </a:prstGeom>
          <a:solidFill>
            <a:schemeClr val="tx2">
              <a:lumMod val="25000"/>
              <a:lumOff val="75000"/>
            </a:schemeClr>
          </a:solidFill>
        </p:spPr>
        <p:txBody>
          <a:bodyPr wrap="square">
            <a:spAutoFit/>
          </a:bodyPr>
          <a:lstStyle/>
          <a:p>
            <a:pPr algn="just"/>
            <a:r>
              <a:rPr lang="en-GB" sz="1100" b="1" dirty="0"/>
              <a:t>Recognizing Common Online Threats</a:t>
            </a:r>
            <a:endParaRPr lang="en-GB" sz="1100" dirty="0"/>
          </a:p>
          <a:p>
            <a:pPr algn="just"/>
            <a:r>
              <a:rPr lang="en-GB" sz="1100" dirty="0"/>
              <a:t>Common online threats include phishing emails, malware, ransomware, and identity theft. Being aware of these threats helps you avoid falling victim to cybercriminals. Learn to recognize warning signs like suspicious links, requests for personal information, or unexpected email attachments. </a:t>
            </a:r>
            <a:r>
              <a:rPr lang="en-GB" sz="1100" i="1" dirty="0"/>
              <a:t>(Thompson, 2021)</a:t>
            </a:r>
            <a:endParaRPr lang="en-GB" sz="1100" dirty="0"/>
          </a:p>
        </p:txBody>
      </p:sp>
      <p:sp>
        <p:nvSpPr>
          <p:cNvPr id="15" name="TextBox 14">
            <a:extLst>
              <a:ext uri="{FF2B5EF4-FFF2-40B4-BE49-F238E27FC236}">
                <a16:creationId xmlns:a16="http://schemas.microsoft.com/office/drawing/2014/main" id="{577BDF56-1B5A-4D9A-09CF-4999BD8F5AC2}"/>
              </a:ext>
            </a:extLst>
          </p:cNvPr>
          <p:cNvSpPr txBox="1"/>
          <p:nvPr/>
        </p:nvSpPr>
        <p:spPr>
          <a:xfrm>
            <a:off x="6320369" y="825331"/>
            <a:ext cx="2501902" cy="1785104"/>
          </a:xfrm>
          <a:prstGeom prst="rect">
            <a:avLst/>
          </a:prstGeom>
          <a:solidFill>
            <a:schemeClr val="accent6">
              <a:lumMod val="20000"/>
              <a:lumOff val="80000"/>
            </a:schemeClr>
          </a:solidFill>
        </p:spPr>
        <p:txBody>
          <a:bodyPr wrap="square">
            <a:spAutoFit/>
          </a:bodyPr>
          <a:lstStyle/>
          <a:p>
            <a:pPr algn="just"/>
            <a:r>
              <a:rPr lang="en-GB" sz="1100" b="1" dirty="0"/>
              <a:t>Safe Browsing Habits</a:t>
            </a:r>
            <a:endParaRPr lang="en-GB" sz="1100" dirty="0"/>
          </a:p>
          <a:p>
            <a:pPr algn="just"/>
            <a:r>
              <a:rPr lang="en-GB" sz="1100" dirty="0"/>
              <a:t>Safe browsing habits include avoiding suspicious websites, using secure HTTPS connections, and regularly clearing your browser history and cache. Use browser extensions to block ads and pop-ups, which may carry malware. Stay alert to the signs of potential online threats while browsing. </a:t>
            </a:r>
            <a:r>
              <a:rPr lang="en-GB" sz="1100" i="1" dirty="0"/>
              <a:t>(Brown, 2020)</a:t>
            </a:r>
            <a:endParaRPr lang="en-GB" sz="1100" dirty="0"/>
          </a:p>
        </p:txBody>
      </p:sp>
      <p:sp>
        <p:nvSpPr>
          <p:cNvPr id="17" name="TextBox 16">
            <a:extLst>
              <a:ext uri="{FF2B5EF4-FFF2-40B4-BE49-F238E27FC236}">
                <a16:creationId xmlns:a16="http://schemas.microsoft.com/office/drawing/2014/main" id="{B183BE88-D709-4F45-A366-60B5F49A5835}"/>
              </a:ext>
            </a:extLst>
          </p:cNvPr>
          <p:cNvSpPr txBox="1"/>
          <p:nvPr/>
        </p:nvSpPr>
        <p:spPr>
          <a:xfrm>
            <a:off x="8915403" y="2914014"/>
            <a:ext cx="3124200" cy="1446550"/>
          </a:xfrm>
          <a:prstGeom prst="rect">
            <a:avLst/>
          </a:prstGeom>
          <a:solidFill>
            <a:srgbClr val="FFFF00"/>
          </a:solidFill>
        </p:spPr>
        <p:txBody>
          <a:bodyPr wrap="square">
            <a:spAutoFit/>
          </a:bodyPr>
          <a:lstStyle/>
          <a:p>
            <a:pPr algn="just"/>
            <a:r>
              <a:rPr lang="en-GB" sz="1100" b="1" dirty="0"/>
              <a:t>Creating Strong and Secure Passwords</a:t>
            </a:r>
            <a:endParaRPr lang="en-GB" sz="1100" dirty="0"/>
          </a:p>
          <a:p>
            <a:pPr algn="just"/>
            <a:r>
              <a:rPr lang="en-GB" sz="1100" dirty="0"/>
              <a:t>A strong password should be at least 12 characters long, combining letters, numbers, and symbols. Avoid using personal information, such as birthdays or pet names, and change your passwords regularly. Consider using a password manager to securely store your credentials. </a:t>
            </a:r>
            <a:r>
              <a:rPr lang="en-GB" sz="1100" i="1" dirty="0"/>
              <a:t>(Williams, 2024)</a:t>
            </a:r>
            <a:endParaRPr lang="en-GB" sz="1100" dirty="0"/>
          </a:p>
        </p:txBody>
      </p:sp>
      <p:sp>
        <p:nvSpPr>
          <p:cNvPr id="19" name="TextBox 18">
            <a:extLst>
              <a:ext uri="{FF2B5EF4-FFF2-40B4-BE49-F238E27FC236}">
                <a16:creationId xmlns:a16="http://schemas.microsoft.com/office/drawing/2014/main" id="{9B3A5FB6-5876-A2F3-EB0C-58A93B7D291F}"/>
              </a:ext>
            </a:extLst>
          </p:cNvPr>
          <p:cNvSpPr txBox="1"/>
          <p:nvPr/>
        </p:nvSpPr>
        <p:spPr>
          <a:xfrm>
            <a:off x="127001" y="4808108"/>
            <a:ext cx="2980264" cy="1615827"/>
          </a:xfrm>
          <a:prstGeom prst="rect">
            <a:avLst/>
          </a:prstGeom>
          <a:solidFill>
            <a:srgbClr val="CCFFFF"/>
          </a:solidFill>
        </p:spPr>
        <p:txBody>
          <a:bodyPr wrap="square">
            <a:spAutoFit/>
          </a:bodyPr>
          <a:lstStyle/>
          <a:p>
            <a:pPr algn="just"/>
            <a:r>
              <a:rPr lang="en-GB" sz="1100" b="1" dirty="0"/>
              <a:t>Avoiding Phishing Scams</a:t>
            </a:r>
            <a:endParaRPr lang="en-GB" sz="1100" dirty="0"/>
          </a:p>
          <a:p>
            <a:pPr algn="just"/>
            <a:r>
              <a:rPr lang="en-GB" sz="1100" dirty="0"/>
              <a:t>Phishing scams attempt to trick you into revealing sensitive information by posing as legitimate sources. To avoid phishing, never click on suspicious links, verify the sender's email address, and avoid providing personal information over email. Always confirm requests via trusted contact methods.</a:t>
            </a:r>
          </a:p>
          <a:p>
            <a:pPr algn="just"/>
            <a:r>
              <a:rPr lang="en-GB" sz="1100" i="1" dirty="0"/>
              <a:t>(Garcia, 2023)</a:t>
            </a:r>
            <a:endParaRPr lang="en-GB" sz="1100" dirty="0"/>
          </a:p>
        </p:txBody>
      </p:sp>
      <p:sp>
        <p:nvSpPr>
          <p:cNvPr id="35" name="TextBox 34">
            <a:extLst>
              <a:ext uri="{FF2B5EF4-FFF2-40B4-BE49-F238E27FC236}">
                <a16:creationId xmlns:a16="http://schemas.microsoft.com/office/drawing/2014/main" id="{63283C38-D63D-AEB3-85A7-D0C5F35A4A40}"/>
              </a:ext>
            </a:extLst>
          </p:cNvPr>
          <p:cNvSpPr txBox="1"/>
          <p:nvPr/>
        </p:nvSpPr>
        <p:spPr>
          <a:xfrm>
            <a:off x="3451224" y="2829376"/>
            <a:ext cx="2726267" cy="1615827"/>
          </a:xfrm>
          <a:prstGeom prst="rect">
            <a:avLst/>
          </a:prstGeom>
          <a:solidFill>
            <a:schemeClr val="accent3">
              <a:lumMod val="60000"/>
              <a:lumOff val="40000"/>
            </a:schemeClr>
          </a:solidFill>
        </p:spPr>
        <p:txBody>
          <a:bodyPr wrap="square">
            <a:spAutoFit/>
          </a:bodyPr>
          <a:lstStyle/>
          <a:p>
            <a:pPr algn="just"/>
            <a:r>
              <a:rPr lang="en-GB" sz="1100" b="1" dirty="0"/>
              <a:t>Secure Your Devices and Networks</a:t>
            </a:r>
            <a:endParaRPr lang="en-GB" sz="1100" dirty="0"/>
          </a:p>
          <a:p>
            <a:pPr algn="just"/>
            <a:r>
              <a:rPr lang="en-GB" sz="1100" dirty="0"/>
              <a:t>Keep your devices and networks secure by enabling firewalls, installing antivirus software, and using secure Wi-Fi connections. Always use encryption when transferring sensitive information. Regularly update your security settings to stay ahead of emerging cyber threats. </a:t>
            </a:r>
            <a:r>
              <a:rPr lang="en-GB" sz="1100" i="1" dirty="0"/>
              <a:t>(Davis, 2021)</a:t>
            </a:r>
            <a:endParaRPr lang="en-GB" sz="1100" dirty="0"/>
          </a:p>
        </p:txBody>
      </p:sp>
      <p:sp>
        <p:nvSpPr>
          <p:cNvPr id="37" name="TextBox 36">
            <a:extLst>
              <a:ext uri="{FF2B5EF4-FFF2-40B4-BE49-F238E27FC236}">
                <a16:creationId xmlns:a16="http://schemas.microsoft.com/office/drawing/2014/main" id="{0CB83908-1388-3DD0-B9B3-196E4313A491}"/>
              </a:ext>
            </a:extLst>
          </p:cNvPr>
          <p:cNvSpPr txBox="1"/>
          <p:nvPr/>
        </p:nvSpPr>
        <p:spPr>
          <a:xfrm>
            <a:off x="6336240" y="2778765"/>
            <a:ext cx="2501902" cy="1785104"/>
          </a:xfrm>
          <a:prstGeom prst="rect">
            <a:avLst/>
          </a:prstGeom>
          <a:solidFill>
            <a:schemeClr val="accent5">
              <a:lumMod val="40000"/>
              <a:lumOff val="60000"/>
            </a:schemeClr>
          </a:solidFill>
        </p:spPr>
        <p:txBody>
          <a:bodyPr wrap="square">
            <a:spAutoFit/>
          </a:bodyPr>
          <a:lstStyle/>
          <a:p>
            <a:pPr algn="just"/>
            <a:r>
              <a:rPr lang="en-GB" sz="1100" b="1" dirty="0"/>
              <a:t>The Importance of Software Updates</a:t>
            </a:r>
            <a:endParaRPr lang="en-GB" sz="1100" dirty="0"/>
          </a:p>
          <a:p>
            <a:pPr algn="just"/>
            <a:r>
              <a:rPr lang="en-GB" sz="1100" dirty="0"/>
              <a:t>Software updates often include security patches to protect against vulnerabilities. Regularly updating your software helps protect your device from known security threats. Ignoring updates can leave your system exposed to attacks, which can compromise sensitive information.</a:t>
            </a:r>
          </a:p>
          <a:p>
            <a:pPr algn="just"/>
            <a:r>
              <a:rPr lang="en-GB" sz="1100" i="1" dirty="0"/>
              <a:t>(Mitchell, 2022)</a:t>
            </a:r>
            <a:endParaRPr lang="en-GB" sz="1100" dirty="0"/>
          </a:p>
        </p:txBody>
      </p:sp>
      <p:sp>
        <p:nvSpPr>
          <p:cNvPr id="58" name="TextBox 57">
            <a:extLst>
              <a:ext uri="{FF2B5EF4-FFF2-40B4-BE49-F238E27FC236}">
                <a16:creationId xmlns:a16="http://schemas.microsoft.com/office/drawing/2014/main" id="{06248666-14D4-3DAE-76A5-AD3B5DC9202C}"/>
              </a:ext>
            </a:extLst>
          </p:cNvPr>
          <p:cNvSpPr txBox="1"/>
          <p:nvPr/>
        </p:nvSpPr>
        <p:spPr>
          <a:xfrm>
            <a:off x="3318933" y="4849793"/>
            <a:ext cx="3132667" cy="1615827"/>
          </a:xfrm>
          <a:prstGeom prst="rect">
            <a:avLst/>
          </a:prstGeom>
          <a:solidFill>
            <a:srgbClr val="99CCFF"/>
          </a:solidFill>
        </p:spPr>
        <p:txBody>
          <a:bodyPr wrap="square">
            <a:spAutoFit/>
          </a:bodyPr>
          <a:lstStyle/>
          <a:p>
            <a:r>
              <a:rPr lang="en-GB" sz="1100" b="1" dirty="0"/>
              <a:t>Digital Safety Do's and Don'ts</a:t>
            </a:r>
            <a:endParaRPr lang="en-GB" sz="1100" dirty="0"/>
          </a:p>
          <a:p>
            <a:r>
              <a:rPr lang="en-GB" sz="1100" dirty="0"/>
              <a:t>Do use strong passwords, keep software updated, and back up data. Don’t click on unknown links, reuse passwords across accounts, or ignore security warnings. Simple steps can make a significant difference in protecting personal and organizational data from cyber threats.</a:t>
            </a:r>
          </a:p>
          <a:p>
            <a:r>
              <a:rPr lang="en-GB" sz="1100" i="1" dirty="0"/>
              <a:t>(Taylor, 2023)</a:t>
            </a:r>
            <a:endParaRPr lang="en-GB" sz="1100" dirty="0"/>
          </a:p>
        </p:txBody>
      </p:sp>
      <p:sp>
        <p:nvSpPr>
          <p:cNvPr id="60" name="TextBox 59">
            <a:extLst>
              <a:ext uri="{FF2B5EF4-FFF2-40B4-BE49-F238E27FC236}">
                <a16:creationId xmlns:a16="http://schemas.microsoft.com/office/drawing/2014/main" id="{AFB86C0A-FBBE-C019-C9C3-DC735CD40A5E}"/>
              </a:ext>
            </a:extLst>
          </p:cNvPr>
          <p:cNvSpPr txBox="1"/>
          <p:nvPr/>
        </p:nvSpPr>
        <p:spPr>
          <a:xfrm>
            <a:off x="6620935" y="4918117"/>
            <a:ext cx="2294468" cy="1277273"/>
          </a:xfrm>
          <a:prstGeom prst="rect">
            <a:avLst/>
          </a:prstGeom>
          <a:solidFill>
            <a:srgbClr val="FF9999"/>
          </a:solidFill>
        </p:spPr>
        <p:txBody>
          <a:bodyPr wrap="square">
            <a:spAutoFit/>
          </a:bodyPr>
          <a:lstStyle/>
          <a:p>
            <a:r>
              <a:rPr lang="en-GB" sz="1100" b="1" dirty="0"/>
              <a:t>Conclusion</a:t>
            </a:r>
            <a:endParaRPr lang="en-GB" sz="1100" dirty="0"/>
          </a:p>
          <a:p>
            <a:r>
              <a:rPr lang="en-GB" sz="1100" dirty="0"/>
              <a:t>Practicing basic digital safety is essential to protect personal and company data. By following simple guidelines and staying informed, everyone can contribute to a secure online environment. </a:t>
            </a:r>
          </a:p>
        </p:txBody>
      </p:sp>
      <p:sp>
        <p:nvSpPr>
          <p:cNvPr id="62" name="TextBox 61">
            <a:extLst>
              <a:ext uri="{FF2B5EF4-FFF2-40B4-BE49-F238E27FC236}">
                <a16:creationId xmlns:a16="http://schemas.microsoft.com/office/drawing/2014/main" id="{24B50104-E299-FDB3-83A0-E4CE96822258}"/>
              </a:ext>
            </a:extLst>
          </p:cNvPr>
          <p:cNvSpPr txBox="1"/>
          <p:nvPr/>
        </p:nvSpPr>
        <p:spPr>
          <a:xfrm>
            <a:off x="97368" y="87206"/>
            <a:ext cx="2590799" cy="523220"/>
          </a:xfrm>
          <a:prstGeom prst="rect">
            <a:avLst/>
          </a:prstGeom>
          <a:solidFill>
            <a:srgbClr val="FFCCFF"/>
          </a:solidFill>
        </p:spPr>
        <p:txBody>
          <a:bodyPr wrap="square">
            <a:spAutoFit/>
          </a:bodyPr>
          <a:lstStyle/>
          <a:p>
            <a:r>
              <a:rPr lang="en-GB" sz="1400" dirty="0"/>
              <a:t>Bianca Loredana Munteanu</a:t>
            </a:r>
          </a:p>
          <a:p>
            <a:r>
              <a:rPr lang="en-GB" sz="1400" dirty="0"/>
              <a:t>2415922</a:t>
            </a:r>
          </a:p>
        </p:txBody>
      </p:sp>
      <p:sp>
        <p:nvSpPr>
          <p:cNvPr id="63" name="Rectangle 34">
            <a:extLst>
              <a:ext uri="{FF2B5EF4-FFF2-40B4-BE49-F238E27FC236}">
                <a16:creationId xmlns:a16="http://schemas.microsoft.com/office/drawing/2014/main" id="{B1D97DBF-D76A-ECB7-08B3-95B6EE3FACBE}"/>
              </a:ext>
            </a:extLst>
          </p:cNvPr>
          <p:cNvSpPr>
            <a:spLocks noChangeArrowheads="1"/>
          </p:cNvSpPr>
          <p:nvPr/>
        </p:nvSpPr>
        <p:spPr bwMode="auto">
          <a:xfrm>
            <a:off x="9220206" y="4563869"/>
            <a:ext cx="2819397" cy="2185214"/>
          </a:xfrm>
          <a:prstGeom prst="rect">
            <a:avLst/>
          </a:prstGeom>
          <a:solidFill>
            <a:schemeClr val="tx2">
              <a:lumMod val="75000"/>
              <a:lumOff val="25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800" b="1" i="0" u="none" strike="noStrike" cap="none" normalizeH="0" baseline="0" dirty="0">
                <a:ln>
                  <a:noFill/>
                </a:ln>
                <a:solidFill>
                  <a:schemeClr val="tx1"/>
                </a:solidFill>
                <a:effectLst/>
                <a:latin typeface="Arial" panose="020B0604020202020204" pitchFamily="34" charset="0"/>
              </a:rPr>
              <a:t>References</a:t>
            </a:r>
            <a:br>
              <a:rPr kumimoji="0" lang="en-US" altLang="en-US" sz="800" b="0" i="0" u="none" strike="noStrike" cap="none" normalizeH="0" baseline="0" dirty="0">
                <a:ln>
                  <a:noFill/>
                </a:ln>
                <a:solidFill>
                  <a:schemeClr val="tx1"/>
                </a:solidFill>
                <a:effectLst/>
                <a:latin typeface="Arial" panose="020B0604020202020204" pitchFamily="34" charset="0"/>
              </a:rPr>
            </a:br>
            <a:r>
              <a:rPr kumimoji="0" lang="en-US" altLang="en-US" sz="800" b="0" i="0" u="none" strike="noStrike" cap="none" normalizeH="0" baseline="0" dirty="0">
                <a:ln>
                  <a:noFill/>
                </a:ln>
                <a:solidFill>
                  <a:schemeClr val="tx1"/>
                </a:solidFill>
                <a:effectLst/>
                <a:latin typeface="Arial" panose="020B0604020202020204" pitchFamily="34" charset="0"/>
              </a:rPr>
              <a:t>Smith, A. (2023) </a:t>
            </a:r>
            <a:r>
              <a:rPr kumimoji="0" lang="en-US" altLang="en-US" sz="800" b="0" i="1" u="none" strike="noStrike" cap="none" normalizeH="0" baseline="0" dirty="0">
                <a:ln>
                  <a:noFill/>
                </a:ln>
                <a:solidFill>
                  <a:schemeClr val="tx1"/>
                </a:solidFill>
                <a:effectLst/>
                <a:latin typeface="Arial" panose="020B0604020202020204" pitchFamily="34" charset="0"/>
              </a:rPr>
              <a:t>Why Digital Safety Matters in the Workplace</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Jones, B. (2022) </a:t>
            </a:r>
            <a:r>
              <a:rPr kumimoji="0" lang="en-US" altLang="en-US" sz="800" b="0" i="1" u="none" strike="noStrike" cap="none" normalizeH="0" baseline="0" dirty="0">
                <a:ln>
                  <a:noFill/>
                </a:ln>
                <a:solidFill>
                  <a:schemeClr val="tx1"/>
                </a:solidFill>
                <a:effectLst/>
                <a:latin typeface="Arial" panose="020B0604020202020204" pitchFamily="34" charset="0"/>
              </a:rPr>
              <a:t>Key Tips for Protecting Your Data Online</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Thompson, C. (2021) </a:t>
            </a:r>
            <a:r>
              <a:rPr kumimoji="0" lang="en-US" altLang="en-US" sz="800" b="0" i="1" u="none" strike="noStrike" cap="none" normalizeH="0" baseline="0" dirty="0">
                <a:ln>
                  <a:noFill/>
                </a:ln>
                <a:solidFill>
                  <a:schemeClr val="tx1"/>
                </a:solidFill>
                <a:effectLst/>
                <a:latin typeface="Arial" panose="020B0604020202020204" pitchFamily="34" charset="0"/>
              </a:rPr>
              <a:t>Recognizing Common Online Threats</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Brown, D. (2020) </a:t>
            </a:r>
            <a:r>
              <a:rPr kumimoji="0" lang="en-US" altLang="en-US" sz="800" b="0" i="1" u="none" strike="noStrike" cap="none" normalizeH="0" baseline="0" dirty="0">
                <a:ln>
                  <a:noFill/>
                </a:ln>
                <a:solidFill>
                  <a:schemeClr val="tx1"/>
                </a:solidFill>
                <a:effectLst/>
                <a:latin typeface="Arial" panose="020B0604020202020204" pitchFamily="34" charset="0"/>
              </a:rPr>
              <a:t>Safe Browsing Habits</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Williams, E. (2024) </a:t>
            </a:r>
            <a:r>
              <a:rPr kumimoji="0" lang="en-US" altLang="en-US" sz="800" b="0" i="1" u="none" strike="noStrike" cap="none" normalizeH="0" baseline="0" dirty="0">
                <a:ln>
                  <a:noFill/>
                </a:ln>
                <a:solidFill>
                  <a:schemeClr val="tx1"/>
                </a:solidFill>
                <a:effectLst/>
                <a:latin typeface="Arial" panose="020B0604020202020204" pitchFamily="34" charset="0"/>
              </a:rPr>
              <a:t>Creating Strong and Secure Passwords</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Garcia, F. (2023) </a:t>
            </a:r>
            <a:r>
              <a:rPr kumimoji="0" lang="en-US" altLang="en-US" sz="800" b="0" i="1" u="none" strike="noStrike" cap="none" normalizeH="0" baseline="0" dirty="0">
                <a:ln>
                  <a:noFill/>
                </a:ln>
                <a:solidFill>
                  <a:schemeClr val="tx1"/>
                </a:solidFill>
                <a:effectLst/>
                <a:latin typeface="Arial" panose="020B0604020202020204" pitchFamily="34" charset="0"/>
              </a:rPr>
              <a:t>Avoiding Phishing Scams</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Davis, G. (2021) </a:t>
            </a:r>
            <a:r>
              <a:rPr kumimoji="0" lang="en-US" altLang="en-US" sz="800" b="0" i="1" u="none" strike="noStrike" cap="none" normalizeH="0" baseline="0" dirty="0">
                <a:ln>
                  <a:noFill/>
                </a:ln>
                <a:solidFill>
                  <a:schemeClr val="tx1"/>
                </a:solidFill>
                <a:effectLst/>
                <a:latin typeface="Arial" panose="020B0604020202020204" pitchFamily="34" charset="0"/>
              </a:rPr>
              <a:t>Secure Your Devices and Networks</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Mitchell, H. (2022) </a:t>
            </a:r>
            <a:r>
              <a:rPr kumimoji="0" lang="en-US" altLang="en-US" sz="800" b="0" i="1" u="none" strike="noStrike" cap="none" normalizeH="0" baseline="0" dirty="0">
                <a:ln>
                  <a:noFill/>
                </a:ln>
                <a:solidFill>
                  <a:schemeClr val="tx1"/>
                </a:solidFill>
                <a:effectLst/>
                <a:latin typeface="Arial" panose="020B0604020202020204" pitchFamily="34" charset="0"/>
              </a:rPr>
              <a:t>The Importance of Software Updates</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Taylor, J. (2023) </a:t>
            </a:r>
            <a:r>
              <a:rPr kumimoji="0" lang="en-US" altLang="en-US" sz="800" b="0" i="1" u="none" strike="noStrike" cap="none" normalizeH="0" baseline="0" dirty="0">
                <a:ln>
                  <a:noFill/>
                </a:ln>
                <a:solidFill>
                  <a:schemeClr val="tx1"/>
                </a:solidFill>
                <a:effectLst/>
                <a:latin typeface="Arial" panose="020B0604020202020204" pitchFamily="34" charset="0"/>
              </a:rPr>
              <a:t>Digital Safety Do's and Don'ts</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Harris, L. (2024) </a:t>
            </a:r>
            <a:r>
              <a:rPr kumimoji="0" lang="en-US" altLang="en-US" sz="800" b="0" i="1" u="none" strike="noStrike" cap="none" normalizeH="0" baseline="0" dirty="0">
                <a:ln>
                  <a:noFill/>
                </a:ln>
                <a:solidFill>
                  <a:schemeClr val="tx1"/>
                </a:solidFill>
                <a:effectLst/>
                <a:latin typeface="Arial" panose="020B0604020202020204" pitchFamily="34" charset="0"/>
              </a:rPr>
              <a:t>Where to Learn More About Digital Safety</a:t>
            </a:r>
            <a:r>
              <a:rPr kumimoji="0" lang="en-US" altLang="en-US" sz="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800" b="0" i="0" u="none" strike="noStrike" cap="none" normalizeH="0" baseline="0" dirty="0">
                <a:ln>
                  <a:noFill/>
                </a:ln>
                <a:solidFill>
                  <a:schemeClr val="tx1"/>
                </a:solidFill>
                <a:effectLst/>
                <a:latin typeface="Arial" panose="020B0604020202020204" pitchFamily="34" charset="0"/>
              </a:rPr>
              <a:t>Johnson, M. (2024) </a:t>
            </a:r>
            <a:r>
              <a:rPr kumimoji="0" lang="en-US" altLang="en-US" sz="800" b="0" i="1" u="none" strike="noStrike" cap="none" normalizeH="0" baseline="0" dirty="0">
                <a:ln>
                  <a:noFill/>
                </a:ln>
                <a:solidFill>
                  <a:schemeClr val="tx1"/>
                </a:solidFill>
                <a:effectLst/>
                <a:latin typeface="Arial" panose="020B0604020202020204" pitchFamily="34" charset="0"/>
              </a:rPr>
              <a:t>Conclusion on Basic Digital Safety</a:t>
            </a:r>
            <a:r>
              <a:rPr kumimoji="0" lang="en-US" altLang="en-US" sz="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32581283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754</Words>
  <Application>Microsoft Office PowerPoint</Application>
  <PresentationFormat>Widescreen</PresentationFormat>
  <Paragraphs>39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Denisa Demeter</dc:creator>
  <cp:lastModifiedBy>Denisa Demeter</cp:lastModifiedBy>
  <cp:revision>1</cp:revision>
  <dcterms:created xsi:type="dcterms:W3CDTF">2024-11-13T13:28:12Z</dcterms:created>
  <dcterms:modified xsi:type="dcterms:W3CDTF">2024-11-13T13:48:02Z</dcterms:modified>
</cp:coreProperties>
</file>