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8"/>
  </p:notesMasterIdLst>
  <p:sldIdLst>
    <p:sldId id="256" r:id="rId2"/>
    <p:sldId id="258" r:id="rId3"/>
    <p:sldId id="259" r:id="rId4"/>
    <p:sldId id="260" r:id="rId5"/>
    <p:sldId id="261" r:id="rId6"/>
    <p:sldId id="266" r:id="rId7"/>
    <p:sldId id="288" r:id="rId8"/>
    <p:sldId id="267" r:id="rId9"/>
    <p:sldId id="281" r:id="rId10"/>
    <p:sldId id="268" r:id="rId11"/>
    <p:sldId id="269" r:id="rId12"/>
    <p:sldId id="270" r:id="rId13"/>
    <p:sldId id="283" r:id="rId14"/>
    <p:sldId id="284" r:id="rId15"/>
    <p:sldId id="271" r:id="rId16"/>
    <p:sldId id="272" r:id="rId17"/>
    <p:sldId id="273" r:id="rId18"/>
    <p:sldId id="274" r:id="rId19"/>
    <p:sldId id="275" r:id="rId20"/>
    <p:sldId id="282" r:id="rId21"/>
    <p:sldId id="285" r:id="rId22"/>
    <p:sldId id="276" r:id="rId23"/>
    <p:sldId id="277" r:id="rId24"/>
    <p:sldId id="286" r:id="rId25"/>
    <p:sldId id="287" r:id="rId26"/>
    <p:sldId id="278"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D76CD6-91AB-73BD-C0AC-AF9ECEC2C7E4}" v="23" dt="2026-03-19T07:29:26.8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52435" autoAdjust="0"/>
  </p:normalViewPr>
  <p:slideViewPr>
    <p:cSldViewPr snapToGrid="0">
      <p:cViewPr varScale="1">
        <p:scale>
          <a:sx n="59" d="100"/>
          <a:sy n="59" d="100"/>
        </p:scale>
        <p:origin x="23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99D76CD6-91AB-73BD-C0AC-AF9ECEC2C7E4}"/>
    <pc:docChg chg="modSld">
      <pc:chgData name="Rebecca Francis-Davies" userId="S::r.francis-davies@uwtsd.ac.uk::caf69e2c-2198-47a4-8268-c57958bd4ca9" providerId="AD" clId="Web-{99D76CD6-91AB-73BD-C0AC-AF9ECEC2C7E4}" dt="2026-03-19T07:29:26.847" v="22" actId="20577"/>
      <pc:docMkLst>
        <pc:docMk/>
      </pc:docMkLst>
      <pc:sldChg chg="modSp">
        <pc:chgData name="Rebecca Francis-Davies" userId="S::r.francis-davies@uwtsd.ac.uk::caf69e2c-2198-47a4-8268-c57958bd4ca9" providerId="AD" clId="Web-{99D76CD6-91AB-73BD-C0AC-AF9ECEC2C7E4}" dt="2026-03-19T07:29:26.847" v="22" actId="20577"/>
        <pc:sldMkLst>
          <pc:docMk/>
          <pc:sldMk cId="109857222" sldId="256"/>
        </pc:sldMkLst>
        <pc:spChg chg="mod">
          <ac:chgData name="Rebecca Francis-Davies" userId="S::r.francis-davies@uwtsd.ac.uk::caf69e2c-2198-47a4-8268-c57958bd4ca9" providerId="AD" clId="Web-{99D76CD6-91AB-73BD-C0AC-AF9ECEC2C7E4}" dt="2026-03-19T07:29:26.847" v="22" actId="20577"/>
          <ac:spMkLst>
            <pc:docMk/>
            <pc:sldMk cId="109857222"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A58B6-4117-4CEC-B291-19C98CE3D047}" type="datetimeFigureOut">
              <a:t>3/19/2026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C31CF-5AC2-4C72-BD4B-D362226B56A4}" type="slidenum">
              <a:t>‹#›</a:t>
            </a:fld>
            <a:endParaRPr lang="en-GB"/>
          </a:p>
        </p:txBody>
      </p:sp>
    </p:spTree>
    <p:extLst>
      <p:ext uri="{BB962C8B-B14F-4D97-AF65-F5344CB8AC3E}">
        <p14:creationId xmlns:p14="http://schemas.microsoft.com/office/powerpoint/2010/main" val="3083256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ea typeface="Calibri"/>
                <a:cs typeface="Calibri"/>
              </a:rPr>
              <a:t>Make sure it is recorded</a:t>
            </a:r>
            <a:endParaRPr lang="en-US" dirty="0"/>
          </a:p>
        </p:txBody>
      </p:sp>
      <p:sp>
        <p:nvSpPr>
          <p:cNvPr id="4" name="Slide Number Placeholder 3"/>
          <p:cNvSpPr>
            <a:spLocks noGrp="1"/>
          </p:cNvSpPr>
          <p:nvPr>
            <p:ph type="sldNum" sz="quarter" idx="5"/>
          </p:nvPr>
        </p:nvSpPr>
        <p:spPr/>
        <p:txBody>
          <a:bodyPr/>
          <a:lstStyle/>
          <a:p>
            <a:fld id="{00AC31CF-5AC2-4C72-BD4B-D362226B56A4}" type="slidenum">
              <a:t>1</a:t>
            </a:fld>
            <a:endParaRPr lang="en-GB"/>
          </a:p>
        </p:txBody>
      </p:sp>
    </p:spTree>
    <p:extLst>
      <p:ext uri="{BB962C8B-B14F-4D97-AF65-F5344CB8AC3E}">
        <p14:creationId xmlns:p14="http://schemas.microsoft.com/office/powerpoint/2010/main" val="3447923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a:t>
            </a:fld>
            <a:endParaRPr lang="en-US"/>
          </a:p>
        </p:txBody>
      </p:sp>
    </p:spTree>
    <p:extLst>
      <p:ext uri="{BB962C8B-B14F-4D97-AF65-F5344CB8AC3E}">
        <p14:creationId xmlns:p14="http://schemas.microsoft.com/office/powerpoint/2010/main" val="304783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3</a:t>
            </a:fld>
            <a:endParaRPr lang="en-US"/>
          </a:p>
        </p:txBody>
      </p:sp>
    </p:spTree>
    <p:extLst>
      <p:ext uri="{BB962C8B-B14F-4D97-AF65-F5344CB8AC3E}">
        <p14:creationId xmlns:p14="http://schemas.microsoft.com/office/powerpoint/2010/main" val="2858130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4</a:t>
            </a:fld>
            <a:endParaRPr lang="en-US"/>
          </a:p>
        </p:txBody>
      </p:sp>
    </p:spTree>
    <p:extLst>
      <p:ext uri="{BB962C8B-B14F-4D97-AF65-F5344CB8AC3E}">
        <p14:creationId xmlns:p14="http://schemas.microsoft.com/office/powerpoint/2010/main" val="102777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ea typeface="Calibri"/>
                <a:cs typeface="Calibri"/>
              </a:rPr>
              <a:t>You can read the chapter on critical theories of leadership on Moodle</a:t>
            </a:r>
          </a:p>
        </p:txBody>
      </p:sp>
      <p:sp>
        <p:nvSpPr>
          <p:cNvPr id="4" name="Slide Number Placeholder 3"/>
          <p:cNvSpPr>
            <a:spLocks noGrp="1"/>
          </p:cNvSpPr>
          <p:nvPr>
            <p:ph type="sldNum" sz="quarter" idx="5"/>
          </p:nvPr>
        </p:nvSpPr>
        <p:spPr/>
        <p:txBody>
          <a:bodyPr/>
          <a:lstStyle/>
          <a:p>
            <a:fld id="{00AC31CF-5AC2-4C72-BD4B-D362226B56A4}" type="slidenum">
              <a:rPr lang="en-GB"/>
              <a:t>5</a:t>
            </a:fld>
            <a:endParaRPr lang="en-GB"/>
          </a:p>
        </p:txBody>
      </p:sp>
    </p:spTree>
    <p:extLst>
      <p:ext uri="{BB962C8B-B14F-4D97-AF65-F5344CB8AC3E}">
        <p14:creationId xmlns:p14="http://schemas.microsoft.com/office/powerpoint/2010/main" val="179749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terms </a:t>
            </a:r>
            <a:r>
              <a:rPr lang="en-GB" sz="1200" b="1" kern="1200" dirty="0">
                <a:solidFill>
                  <a:schemeClr val="tx1"/>
                </a:solidFill>
                <a:effectLst/>
                <a:latin typeface="+mn-lt"/>
                <a:ea typeface="+mn-ea"/>
                <a:cs typeface="+mn-cs"/>
              </a:rPr>
              <a:t>cross-cultural leadership</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global leadership</a:t>
            </a:r>
            <a:r>
              <a:rPr lang="en-GB" sz="1200" kern="1200" dirty="0">
                <a:solidFill>
                  <a:schemeClr val="tx1"/>
                </a:solidFill>
                <a:effectLst/>
                <a:latin typeface="+mn-lt"/>
                <a:ea typeface="+mn-ea"/>
                <a:cs typeface="+mn-cs"/>
              </a:rPr>
              <a:t> are related but conceptually distinct in management and leadership studies. The difference primarily concerns </a:t>
            </a:r>
            <a:r>
              <a:rPr lang="en-GB" sz="1200" b="1" kern="1200" dirty="0">
                <a:solidFill>
                  <a:schemeClr val="tx1"/>
                </a:solidFill>
                <a:effectLst/>
                <a:latin typeface="+mn-lt"/>
                <a:ea typeface="+mn-ea"/>
                <a:cs typeface="+mn-cs"/>
              </a:rPr>
              <a:t>scope, context, and leadership capability requirements</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a:p>
            <a:r>
              <a:rPr lang="en-GB" sz="1200" b="1" u="sng" kern="1200" dirty="0">
                <a:solidFill>
                  <a:schemeClr val="tx1"/>
                </a:solidFill>
                <a:effectLst/>
                <a:latin typeface="+mn-lt"/>
                <a:ea typeface="+mn-ea"/>
                <a:cs typeface="+mn-cs"/>
              </a:rPr>
              <a:t> Cross-cultural leadership</a:t>
            </a:r>
            <a:r>
              <a:rPr lang="en-GB" sz="1200" kern="1200" dirty="0">
                <a:solidFill>
                  <a:schemeClr val="tx1"/>
                </a:solidFill>
                <a:effectLst/>
                <a:latin typeface="+mn-lt"/>
                <a:ea typeface="+mn-ea"/>
                <a:cs typeface="+mn-cs"/>
              </a:rPr>
              <a:t> is the ability to lead, communicate, and manage effectively across different cultural contexts, particularly when interacting with individuals or teams from diverse backgrounds.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The core focus </a:t>
            </a:r>
            <a:r>
              <a:rPr lang="en-GB" sz="1200" b="1" kern="1200" dirty="0">
                <a:solidFill>
                  <a:schemeClr val="tx1"/>
                </a:solidFill>
                <a:effectLst/>
                <a:latin typeface="+mn-lt"/>
                <a:ea typeface="+mn-ea"/>
                <a:cs typeface="+mn-cs"/>
              </a:rPr>
              <a:t>of cross-cultural leadership is to m</a:t>
            </a:r>
            <a:r>
              <a:rPr lang="en-GB" sz="1200" kern="1200" dirty="0">
                <a:solidFill>
                  <a:schemeClr val="tx1"/>
                </a:solidFill>
                <a:effectLst/>
                <a:latin typeface="+mn-lt"/>
                <a:ea typeface="+mn-ea"/>
                <a:cs typeface="+mn-cs"/>
              </a:rPr>
              <a:t>anage </a:t>
            </a:r>
            <a:r>
              <a:rPr lang="en-GB" sz="1200" b="1" kern="1200" dirty="0">
                <a:solidFill>
                  <a:schemeClr val="tx1"/>
                </a:solidFill>
                <a:effectLst/>
                <a:latin typeface="+mn-lt"/>
                <a:ea typeface="+mn-ea"/>
                <a:cs typeface="+mn-cs"/>
              </a:rPr>
              <a:t>cultural differences</a:t>
            </a:r>
            <a:r>
              <a:rPr lang="en-GB" sz="1200" kern="1200" dirty="0">
                <a:solidFill>
                  <a:schemeClr val="tx1"/>
                </a:solidFill>
                <a:effectLst/>
                <a:latin typeface="+mn-lt"/>
                <a:ea typeface="+mn-ea"/>
                <a:cs typeface="+mn-cs"/>
              </a:rPr>
              <a:t> in behaviour, communication, values, and expectations when managing </a:t>
            </a:r>
            <a:r>
              <a:rPr lang="en-GB" sz="1200" b="1" kern="1200" dirty="0">
                <a:solidFill>
                  <a:schemeClr val="tx1"/>
                </a:solidFill>
                <a:effectLst/>
                <a:latin typeface="+mn-lt"/>
                <a:ea typeface="+mn-ea"/>
                <a:cs typeface="+mn-cs"/>
              </a:rPr>
              <a:t>multicultural teams.</a:t>
            </a:r>
            <a:endParaRPr lang="en-US" sz="1200" kern="1200" dirty="0">
              <a:solidFill>
                <a:schemeClr val="tx1"/>
              </a:solidFill>
              <a:effectLst/>
              <a:latin typeface="+mn-lt"/>
              <a:ea typeface="+mn-ea"/>
              <a:cs typeface="+mn-cs"/>
            </a:endParaRPr>
          </a:p>
          <a:p>
            <a:endParaRPr lang="en-US" sz="1200" b="1" u="sng"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It’s all about:</a:t>
            </a:r>
          </a:p>
          <a:p>
            <a:pPr lvl="0"/>
            <a:r>
              <a:rPr lang="en-GB" sz="1200" kern="1200" dirty="0">
                <a:solidFill>
                  <a:schemeClr val="tx1"/>
                </a:solidFill>
                <a:effectLst/>
                <a:latin typeface="+mn-lt"/>
                <a:ea typeface="+mn-ea"/>
                <a:cs typeface="+mn-cs"/>
              </a:rPr>
              <a:t>Emphasis on </a:t>
            </a:r>
            <a:r>
              <a:rPr lang="en-GB" sz="1200" b="1" kern="1200" dirty="0">
                <a:solidFill>
                  <a:schemeClr val="tx1"/>
                </a:solidFill>
                <a:effectLst/>
                <a:latin typeface="+mn-lt"/>
                <a:ea typeface="+mn-ea"/>
                <a:cs typeface="+mn-cs"/>
              </a:rPr>
              <a:t>cultural awareness and cultural intelligence (CQ)</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Understanding differences in </a:t>
            </a:r>
            <a:r>
              <a:rPr lang="en-GB" sz="1200" b="1" kern="1200" dirty="0">
                <a:solidFill>
                  <a:schemeClr val="tx1"/>
                </a:solidFill>
                <a:effectLst/>
                <a:latin typeface="+mn-lt"/>
                <a:ea typeface="+mn-ea"/>
                <a:cs typeface="+mn-cs"/>
              </a:rPr>
              <a:t>norms, communication styles, and power distance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Avoiding cultural misunderstandings and conflicts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Adapting leadership style to </a:t>
            </a:r>
            <a:r>
              <a:rPr lang="en-GB" sz="1200" b="1" kern="1200" dirty="0">
                <a:solidFill>
                  <a:schemeClr val="tx1"/>
                </a:solidFill>
                <a:effectLst/>
                <a:latin typeface="+mn-lt"/>
                <a:ea typeface="+mn-ea"/>
                <a:cs typeface="+mn-cs"/>
              </a:rPr>
              <a:t>different cultural expectations</a:t>
            </a:r>
            <a:endParaRPr lang="en-US"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Typical context is:</a:t>
            </a:r>
            <a:endParaRPr lang="en-US" sz="1200" b="1" u="sng"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Multinational teams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International partnerships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Cross-border collaboration</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Diverse domestic workplaces</a:t>
            </a:r>
          </a:p>
          <a:p>
            <a:pPr marL="0" lvl="0" indent="0">
              <a:buFont typeface="Wingdings" panose="05000000000000000000" pitchFamily="2" charset="2"/>
              <a:buNone/>
            </a:pP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Example:</a:t>
            </a:r>
            <a:endParaRPr lang="en-US"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UK manager supervising employees from Japan, Germany, and Brazil must adjust communication </a:t>
            </a:r>
            <a:r>
              <a:rPr lang="en-US" sz="1200" kern="1200" dirty="0">
                <a:solidFill>
                  <a:schemeClr val="tx1"/>
                </a:solidFill>
                <a:effectLst/>
                <a:latin typeface="+mn-lt"/>
                <a:ea typeface="+mn-ea"/>
                <a:cs typeface="+mn-cs"/>
              </a:rPr>
              <a:t>styles, decision-making processes, and feedback methods to align with</a:t>
            </a:r>
            <a:r>
              <a:rPr lang="en-GB" sz="1200" kern="1200" dirty="0">
                <a:solidFill>
                  <a:schemeClr val="tx1"/>
                </a:solidFill>
                <a:effectLst/>
                <a:latin typeface="+mn-lt"/>
                <a:ea typeface="+mn-ea"/>
                <a:cs typeface="+mn-cs"/>
              </a:rPr>
              <a:t> cultural expectations.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t>
            </a:r>
            <a:r>
              <a:rPr lang="en-GB" sz="1200" b="1" u="sng" kern="1200" dirty="0">
                <a:solidFill>
                  <a:schemeClr val="tx1"/>
                </a:solidFill>
                <a:effectLst/>
                <a:latin typeface="+mn-lt"/>
                <a:ea typeface="+mn-ea"/>
                <a:cs typeface="+mn-cs"/>
              </a:rPr>
              <a:t>or example:</a:t>
            </a:r>
            <a:endParaRPr lang="en-US" sz="1200" b="1" u="sng"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Direct feedback may work well with some cultures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Indirect communication may be expected in others</a:t>
            </a:r>
            <a:endParaRPr lang="en-US" sz="1200" kern="1200" dirty="0">
              <a:solidFill>
                <a:schemeClr val="tx1"/>
              </a:solidFill>
              <a:effectLst/>
              <a:latin typeface="+mn-lt"/>
              <a:ea typeface="+mn-ea"/>
              <a:cs typeface="+mn-cs"/>
            </a:endParaRPr>
          </a:p>
          <a:p>
            <a:endParaRPr lang="en-GB" sz="1200" b="1" u="sng"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Thus, the primary challenge is cultural adaptation.</a:t>
            </a:r>
            <a:endParaRPr lang="en-US" sz="1200" b="1" u="sng"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6</a:t>
            </a:fld>
            <a:endParaRPr lang="en-US"/>
          </a:p>
        </p:txBody>
      </p:sp>
    </p:spTree>
    <p:extLst>
      <p:ext uri="{BB962C8B-B14F-4D97-AF65-F5344CB8AC3E}">
        <p14:creationId xmlns:p14="http://schemas.microsoft.com/office/powerpoint/2010/main" val="506964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So, what is Cultural Intelligence and how we can develop it?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are your thoughts about this CARE model?</a:t>
            </a:r>
          </a:p>
          <a:p>
            <a:endParaRPr lang="en-US" dirty="0"/>
          </a:p>
          <a:p>
            <a:r>
              <a:rPr lang="en-US" dirty="0"/>
              <a:t>Can I </a:t>
            </a:r>
            <a:r>
              <a:rPr lang="en-US" b="1" u="sng" dirty="0"/>
              <a:t>Connect</a:t>
            </a:r>
            <a:r>
              <a:rPr lang="en-US" dirty="0"/>
              <a:t> to people’s human experience?</a:t>
            </a:r>
          </a:p>
          <a:p>
            <a:r>
              <a:rPr lang="en-US" dirty="0"/>
              <a:t>Can I </a:t>
            </a:r>
            <a:r>
              <a:rPr lang="en-US" b="1" u="sng" dirty="0"/>
              <a:t>Accept</a:t>
            </a:r>
            <a:r>
              <a:rPr lang="en-US" dirty="0"/>
              <a:t> that I might have a different perspective?</a:t>
            </a:r>
          </a:p>
          <a:p>
            <a:r>
              <a:rPr lang="en-US" dirty="0"/>
              <a:t>Can I </a:t>
            </a:r>
            <a:r>
              <a:rPr lang="en-US" b="1" u="sng" dirty="0"/>
              <a:t>Reflect </a:t>
            </a:r>
            <a:r>
              <a:rPr lang="en-US" dirty="0"/>
              <a:t>what I have learned from them?</a:t>
            </a:r>
          </a:p>
          <a:p>
            <a:r>
              <a:rPr lang="en-US" dirty="0"/>
              <a:t>Can I </a:t>
            </a:r>
            <a:r>
              <a:rPr lang="en-US" b="1" u="sng" dirty="0" err="1"/>
              <a:t>Encurage</a:t>
            </a:r>
            <a:r>
              <a:rPr lang="en-US" dirty="0"/>
              <a:t> them to have another conversation?</a:t>
            </a:r>
          </a:p>
          <a:p>
            <a:endParaRPr lang="en-US" dirty="0"/>
          </a:p>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7</a:t>
            </a:fld>
            <a:endParaRPr lang="en-US"/>
          </a:p>
        </p:txBody>
      </p:sp>
    </p:spTree>
    <p:extLst>
      <p:ext uri="{BB962C8B-B14F-4D97-AF65-F5344CB8AC3E}">
        <p14:creationId xmlns:p14="http://schemas.microsoft.com/office/powerpoint/2010/main" val="520629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Global leadership </a:t>
            </a:r>
            <a:r>
              <a:rPr lang="en-GB" sz="1200" kern="1200" dirty="0">
                <a:solidFill>
                  <a:schemeClr val="tx1"/>
                </a:solidFill>
                <a:effectLst/>
                <a:latin typeface="+mn-lt"/>
                <a:ea typeface="+mn-ea"/>
                <a:cs typeface="+mn-cs"/>
              </a:rPr>
              <a:t>refers to the </a:t>
            </a:r>
            <a:r>
              <a:rPr lang="en-GB" sz="1200" b="1" kern="1200" dirty="0">
                <a:solidFill>
                  <a:schemeClr val="tx1"/>
                </a:solidFill>
                <a:effectLst/>
                <a:latin typeface="+mn-lt"/>
                <a:ea typeface="+mn-ea"/>
                <a:cs typeface="+mn-cs"/>
              </a:rPr>
              <a:t>ability to operate and lead effectively within complex international business environments</a:t>
            </a:r>
            <a:r>
              <a:rPr lang="en-GB" sz="1200" kern="1200" dirty="0">
                <a:solidFill>
                  <a:schemeClr val="tx1"/>
                </a:solidFill>
                <a:effectLst/>
                <a:latin typeface="+mn-lt"/>
                <a:ea typeface="+mn-ea"/>
                <a:cs typeface="+mn-cs"/>
              </a:rPr>
              <a:t>, integrating strategic, economic, political, and cultural considerations across multiple countries.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Core focus on l</a:t>
            </a:r>
            <a:r>
              <a:rPr lang="en-GB" sz="1200" kern="1200" dirty="0">
                <a:solidFill>
                  <a:schemeClr val="tx1"/>
                </a:solidFill>
                <a:effectLst/>
                <a:latin typeface="+mn-lt"/>
                <a:ea typeface="+mn-ea"/>
                <a:cs typeface="+mn-cs"/>
              </a:rPr>
              <a:t>eading organisations that operate </a:t>
            </a:r>
            <a:r>
              <a:rPr lang="en-GB" sz="1200" b="1" kern="1200" dirty="0">
                <a:solidFill>
                  <a:schemeClr val="tx1"/>
                </a:solidFill>
                <a:effectLst/>
                <a:latin typeface="+mn-lt"/>
                <a:ea typeface="+mn-ea"/>
                <a:cs typeface="+mn-cs"/>
              </a:rPr>
              <a:t>globally</a:t>
            </a:r>
            <a:r>
              <a:rPr lang="en-GB" sz="1200" kern="1200" dirty="0">
                <a:solidFill>
                  <a:schemeClr val="tx1"/>
                </a:solidFill>
                <a:effectLst/>
                <a:latin typeface="+mn-lt"/>
                <a:ea typeface="+mn-ea"/>
                <a:cs typeface="+mn-cs"/>
              </a:rPr>
              <a:t>, not merely managing cultural differences.</a:t>
            </a:r>
            <a:endParaRPr lang="en-US"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Key characteristics</a:t>
            </a:r>
            <a:endParaRPr lang="en-US" sz="1200" b="1" u="sng"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Strategic global thinking</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Managing </a:t>
            </a:r>
            <a:r>
              <a:rPr lang="en-GB" sz="1200" b="1" kern="1200" dirty="0">
                <a:solidFill>
                  <a:schemeClr val="tx1"/>
                </a:solidFill>
                <a:effectLst/>
                <a:latin typeface="+mn-lt"/>
                <a:ea typeface="+mn-ea"/>
                <a:cs typeface="+mn-cs"/>
              </a:rPr>
              <a:t>global networks and operations</a:t>
            </a:r>
            <a:endParaRPr lang="en-US" sz="1200" b="1"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Understanding </a:t>
            </a:r>
            <a:r>
              <a:rPr lang="en-GB" sz="1200" b="1" kern="1200" dirty="0">
                <a:solidFill>
                  <a:schemeClr val="tx1"/>
                </a:solidFill>
                <a:effectLst/>
                <a:latin typeface="+mn-lt"/>
                <a:ea typeface="+mn-ea"/>
                <a:cs typeface="+mn-cs"/>
              </a:rPr>
              <a:t>international markets and geopolitics</a:t>
            </a:r>
            <a:endParaRPr lang="en-US" sz="1200" b="1"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Coordinating activities across </a:t>
            </a:r>
            <a:r>
              <a:rPr lang="en-GB" sz="1200" b="1" kern="1200" dirty="0">
                <a:solidFill>
                  <a:schemeClr val="tx1"/>
                </a:solidFill>
                <a:effectLst/>
                <a:latin typeface="+mn-lt"/>
                <a:ea typeface="+mn-ea"/>
                <a:cs typeface="+mn-cs"/>
              </a:rPr>
              <a:t>multiple countries</a:t>
            </a:r>
            <a:endParaRPr lang="en-US" sz="1200" b="1"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Leading </a:t>
            </a:r>
            <a:r>
              <a:rPr lang="en-GB" sz="1200" b="1" kern="1200" dirty="0">
                <a:solidFill>
                  <a:schemeClr val="tx1"/>
                </a:solidFill>
                <a:effectLst/>
                <a:latin typeface="+mn-lt"/>
                <a:ea typeface="+mn-ea"/>
                <a:cs typeface="+mn-cs"/>
              </a:rPr>
              <a:t>transnational organisations</a:t>
            </a:r>
            <a:endParaRPr lang="en-US"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Typical context</a:t>
            </a:r>
            <a:endParaRPr lang="en-US" sz="1200" u="sng"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Multinational corporations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Global strategy development</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International expansion</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Global supply chains</a:t>
            </a:r>
            <a:endParaRPr lang="en-US" sz="1200" kern="1200" dirty="0">
              <a:solidFill>
                <a:schemeClr val="tx1"/>
              </a:solidFill>
              <a:effectLst/>
              <a:latin typeface="+mn-lt"/>
              <a:ea typeface="+mn-ea"/>
              <a:cs typeface="+mn-cs"/>
            </a:endParaRPr>
          </a:p>
          <a:p>
            <a:endParaRPr lang="en-GB" sz="1200" b="1" u="sng"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Example</a:t>
            </a:r>
            <a:endParaRPr lang="en-US"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senior executive coordinating operations across Europe, Asia, and North America must manage: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regulatory differences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global competition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international strategy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cross-border teams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global innovation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Culture is </a:t>
            </a:r>
            <a:r>
              <a:rPr lang="en-GB" sz="1200" b="1" kern="1200" dirty="0">
                <a:solidFill>
                  <a:schemeClr val="tx1"/>
                </a:solidFill>
                <a:effectLst/>
                <a:latin typeface="+mn-lt"/>
                <a:ea typeface="+mn-ea"/>
                <a:cs typeface="+mn-cs"/>
              </a:rPr>
              <a:t>one factor among many</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8</a:t>
            </a:fld>
            <a:endParaRPr lang="en-US"/>
          </a:p>
        </p:txBody>
      </p:sp>
    </p:spTree>
    <p:extLst>
      <p:ext uri="{BB962C8B-B14F-4D97-AF65-F5344CB8AC3E}">
        <p14:creationId xmlns:p14="http://schemas.microsoft.com/office/powerpoint/2010/main" val="178601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Leaders' understanding of key cultural differences comprises two sub-dimensions: cultural general knowledge and context-specific knowledge.</a:t>
            </a:r>
          </a:p>
          <a:p>
            <a:endParaRPr lang="en-US" b="1" u="sng" dirty="0"/>
          </a:p>
          <a:p>
            <a:r>
              <a:rPr lang="en-US" b="1" u="sng" dirty="0"/>
              <a:t>Cultural-general knowledge </a:t>
            </a:r>
            <a:r>
              <a:rPr lang="en-US" dirty="0"/>
              <a:t>is a broad understanding of cultural systems, values, and language differences. It’s less important to learn all the ins and outs of specific cultures and more valuable to understand how culture influences things like family dynamics, education, economics, and communication. </a:t>
            </a:r>
          </a:p>
          <a:p>
            <a:r>
              <a:rPr lang="en-US" b="1" u="sng" dirty="0"/>
              <a:t>Context-specific understanding </a:t>
            </a:r>
            <a:r>
              <a:rPr lang="en-US" dirty="0"/>
              <a:t>can encompass a variety of knowledge domains, but one area particularly relevant to leaders is understanding how leadership itself varies across cultural settings. It’</a:t>
            </a:r>
          </a:p>
        </p:txBody>
      </p:sp>
      <p:sp>
        <p:nvSpPr>
          <p:cNvPr id="4" name="Slide Number Placeholder 3"/>
          <p:cNvSpPr>
            <a:spLocks noGrp="1"/>
          </p:cNvSpPr>
          <p:nvPr>
            <p:ph type="sldNum" sz="quarter" idx="5"/>
          </p:nvPr>
        </p:nvSpPr>
        <p:spPr/>
        <p:txBody>
          <a:bodyPr/>
          <a:lstStyle/>
          <a:p>
            <a:fld id="{00AC31CF-5AC2-4C72-BD4B-D362226B56A4}" type="slidenum">
              <a:rPr lang="en-US" smtClean="0"/>
              <a:t>9</a:t>
            </a:fld>
            <a:endParaRPr lang="en-US"/>
          </a:p>
        </p:txBody>
      </p:sp>
    </p:spTree>
    <p:extLst>
      <p:ext uri="{BB962C8B-B14F-4D97-AF65-F5344CB8AC3E}">
        <p14:creationId xmlns:p14="http://schemas.microsoft.com/office/powerpoint/2010/main" val="148931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u="sng" dirty="0"/>
              <a:t>Key Differences:</a:t>
            </a:r>
          </a:p>
          <a:p>
            <a:endParaRPr lang="en-US" b="1" u="sng" dirty="0"/>
          </a:p>
          <a:p>
            <a:r>
              <a:rPr lang="en-US" b="1" u="sng" dirty="0"/>
              <a:t>Dimension:</a:t>
            </a:r>
            <a:r>
              <a:rPr lang="en-US" dirty="0"/>
              <a:t>           Cross-Cultural Leadership	                        Global Leadership</a:t>
            </a:r>
          </a:p>
          <a:p>
            <a:r>
              <a:rPr lang="en-US" b="1" u="sng" dirty="0"/>
              <a:t>Primary focus:</a:t>
            </a:r>
            <a:r>
              <a:rPr lang="en-US" b="1" u="none" dirty="0"/>
              <a:t>      </a:t>
            </a:r>
            <a:r>
              <a:rPr lang="en-US" u="none" dirty="0"/>
              <a:t>Cu</a:t>
            </a:r>
            <a:r>
              <a:rPr lang="en-US" dirty="0"/>
              <a:t>ltural differences	                        Global organisational strategy</a:t>
            </a:r>
          </a:p>
          <a:p>
            <a:r>
              <a:rPr lang="en-US" b="1" u="sng" dirty="0"/>
              <a:t>Scope: </a:t>
            </a:r>
            <a:r>
              <a:rPr lang="en-US" b="1" u="none" dirty="0"/>
              <a:t>                   </a:t>
            </a:r>
            <a:r>
              <a:rPr lang="en-US" u="none" dirty="0"/>
              <a:t>Interactions </a:t>
            </a:r>
            <a:r>
              <a:rPr lang="en-US" dirty="0"/>
              <a:t>between cultures	Worldwide organisational operations</a:t>
            </a:r>
          </a:p>
          <a:p>
            <a:r>
              <a:rPr lang="en-US" b="1" i="0" u="sng" dirty="0"/>
              <a:t>Level:</a:t>
            </a:r>
            <a:r>
              <a:rPr lang="en-US" b="1" i="0" u="none" dirty="0"/>
              <a:t>                     </a:t>
            </a:r>
            <a:r>
              <a:rPr lang="en-US" b="0" u="none" dirty="0"/>
              <a:t>Often operational or team level	Often strategic or executive level</a:t>
            </a:r>
          </a:p>
          <a:p>
            <a:r>
              <a:rPr lang="en-US" b="1" u="sng" dirty="0"/>
              <a:t>Key competence:</a:t>
            </a:r>
            <a:r>
              <a:rPr lang="en-US" b="1" u="none" dirty="0"/>
              <a:t>  </a:t>
            </a:r>
            <a:r>
              <a:rPr lang="en-US" dirty="0"/>
              <a:t>Cultural intelligence (CQ)	                        Global strategic capability</a:t>
            </a:r>
          </a:p>
          <a:p>
            <a:r>
              <a:rPr lang="en-US" b="1" u="sng" dirty="0"/>
              <a:t>Main challenge:</a:t>
            </a:r>
            <a:r>
              <a:rPr lang="en-US" b="1" u="none" dirty="0"/>
              <a:t>     </a:t>
            </a:r>
            <a:r>
              <a:rPr lang="en-US" dirty="0"/>
              <a:t>Cultural misunderstandings	Managing international complexity</a:t>
            </a:r>
          </a:p>
          <a:p>
            <a:endParaRPr lang="en-US" dirty="0"/>
          </a:p>
          <a:p>
            <a:r>
              <a:rPr lang="en-US" b="1" u="sng" dirty="0"/>
              <a:t>Relationship Between the Two</a:t>
            </a:r>
          </a:p>
          <a:p>
            <a:endParaRPr lang="en-US" dirty="0"/>
          </a:p>
          <a:p>
            <a:r>
              <a:rPr lang="en-US" b="1" dirty="0"/>
              <a:t>Cross-cultural leadership is generally considered a component of global leadership.</a:t>
            </a:r>
          </a:p>
          <a:p>
            <a:endParaRPr lang="en-US" dirty="0"/>
          </a:p>
          <a:p>
            <a:r>
              <a:rPr lang="en-US" dirty="0"/>
              <a:t>In other words, Global leadership = strategic global capability + cross-cultural competence</a:t>
            </a:r>
          </a:p>
          <a:p>
            <a:endParaRPr lang="en-US" dirty="0"/>
          </a:p>
          <a:p>
            <a:r>
              <a:rPr lang="en-US" b="1" u="sng" dirty="0"/>
              <a:t>A global leader must therefore be able to:</a:t>
            </a:r>
          </a:p>
          <a:p>
            <a:r>
              <a:rPr lang="en-US" dirty="0"/>
              <a:t>· understand cultural differences</a:t>
            </a:r>
          </a:p>
          <a:p>
            <a:r>
              <a:rPr lang="en-US" dirty="0"/>
              <a:t>· lead across borders</a:t>
            </a:r>
          </a:p>
          <a:p>
            <a:r>
              <a:rPr lang="en-US" dirty="0"/>
              <a:t>· manage international markets</a:t>
            </a:r>
          </a:p>
          <a:p>
            <a:r>
              <a:rPr lang="en-US" dirty="0"/>
              <a:t>· coordinate complex global systems</a:t>
            </a:r>
          </a:p>
          <a:p>
            <a:endParaRPr lang="en-US" dirty="0"/>
          </a:p>
          <a:p>
            <a:r>
              <a:rPr lang="en-US" dirty="0"/>
              <a:t>Cross-cultural leadership → managing people from different cultures</a:t>
            </a:r>
          </a:p>
          <a:p>
            <a:r>
              <a:rPr lang="en-US" dirty="0"/>
              <a:t>Global leadership → managing organisations across the world</a:t>
            </a:r>
          </a:p>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10</a:t>
            </a:fld>
            <a:endParaRPr lang="en-US"/>
          </a:p>
        </p:txBody>
      </p:sp>
    </p:spTree>
    <p:extLst>
      <p:ext uri="{BB962C8B-B14F-4D97-AF65-F5344CB8AC3E}">
        <p14:creationId xmlns:p14="http://schemas.microsoft.com/office/powerpoint/2010/main" val="2371027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12</a:t>
            </a:fld>
            <a:endParaRPr lang="en-US"/>
          </a:p>
        </p:txBody>
      </p:sp>
    </p:spTree>
    <p:extLst>
      <p:ext uri="{BB962C8B-B14F-4D97-AF65-F5344CB8AC3E}">
        <p14:creationId xmlns:p14="http://schemas.microsoft.com/office/powerpoint/2010/main" val="2810162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13</a:t>
            </a:fld>
            <a:endParaRPr lang="en-US"/>
          </a:p>
        </p:txBody>
      </p:sp>
    </p:spTree>
    <p:extLst>
      <p:ext uri="{BB962C8B-B14F-4D97-AF65-F5344CB8AC3E}">
        <p14:creationId xmlns:p14="http://schemas.microsoft.com/office/powerpoint/2010/main" val="3332224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14</a:t>
            </a:fld>
            <a:endParaRPr lang="en-US"/>
          </a:p>
        </p:txBody>
      </p:sp>
    </p:spTree>
    <p:extLst>
      <p:ext uri="{BB962C8B-B14F-4D97-AF65-F5344CB8AC3E}">
        <p14:creationId xmlns:p14="http://schemas.microsoft.com/office/powerpoint/2010/main" val="3080048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16</a:t>
            </a:fld>
            <a:endParaRPr lang="en-US"/>
          </a:p>
        </p:txBody>
      </p:sp>
    </p:spTree>
    <p:extLst>
      <p:ext uri="{BB962C8B-B14F-4D97-AF65-F5344CB8AC3E}">
        <p14:creationId xmlns:p14="http://schemas.microsoft.com/office/powerpoint/2010/main" val="430282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17</a:t>
            </a:fld>
            <a:endParaRPr lang="en-US"/>
          </a:p>
        </p:txBody>
      </p:sp>
    </p:spTree>
    <p:extLst>
      <p:ext uri="{BB962C8B-B14F-4D97-AF65-F5344CB8AC3E}">
        <p14:creationId xmlns:p14="http://schemas.microsoft.com/office/powerpoint/2010/main" val="3220693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18</a:t>
            </a:fld>
            <a:endParaRPr lang="en-US"/>
          </a:p>
        </p:txBody>
      </p:sp>
    </p:spTree>
    <p:extLst>
      <p:ext uri="{BB962C8B-B14F-4D97-AF65-F5344CB8AC3E}">
        <p14:creationId xmlns:p14="http://schemas.microsoft.com/office/powerpoint/2010/main" val="3819404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19</a:t>
            </a:fld>
            <a:endParaRPr lang="en-US"/>
          </a:p>
        </p:txBody>
      </p:sp>
    </p:spTree>
    <p:extLst>
      <p:ext uri="{BB962C8B-B14F-4D97-AF65-F5344CB8AC3E}">
        <p14:creationId xmlns:p14="http://schemas.microsoft.com/office/powerpoint/2010/main" val="17354012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20</a:t>
            </a:fld>
            <a:endParaRPr lang="en-US"/>
          </a:p>
        </p:txBody>
      </p:sp>
    </p:spTree>
    <p:extLst>
      <p:ext uri="{BB962C8B-B14F-4D97-AF65-F5344CB8AC3E}">
        <p14:creationId xmlns:p14="http://schemas.microsoft.com/office/powerpoint/2010/main" val="4235425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21</a:t>
            </a:fld>
            <a:endParaRPr lang="en-US"/>
          </a:p>
        </p:txBody>
      </p:sp>
    </p:spTree>
    <p:extLst>
      <p:ext uri="{BB962C8B-B14F-4D97-AF65-F5344CB8AC3E}">
        <p14:creationId xmlns:p14="http://schemas.microsoft.com/office/powerpoint/2010/main" val="33960870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global leadership requires self-improvement across both outer competencies and inner attributes. </a:t>
            </a:r>
          </a:p>
          <a:p>
            <a:endParaRPr lang="en-US" dirty="0"/>
          </a:p>
          <a:p>
            <a:r>
              <a:rPr lang="en-US" dirty="0"/>
              <a:t>Assessing one's deep-seated mindsets, reactions, and communication tendencies can shine a light on areas for improvement. </a:t>
            </a:r>
          </a:p>
          <a:p>
            <a:endParaRPr lang="en-US" dirty="0"/>
          </a:p>
          <a:p>
            <a:r>
              <a:rPr lang="en-US" dirty="0"/>
              <a:t>One can expand self-understanding through self-reflection around cultural perspectives, change orientation, and systemic decision drivers.</a:t>
            </a:r>
          </a:p>
          <a:p>
            <a:endParaRPr lang="en-US" dirty="0"/>
          </a:p>
          <a:p>
            <a:r>
              <a:rPr lang="en-US" dirty="0"/>
              <a:t>Here are 6 Areas of Self-Examination to Enhance Global Leadership.</a:t>
            </a:r>
          </a:p>
        </p:txBody>
      </p:sp>
      <p:sp>
        <p:nvSpPr>
          <p:cNvPr id="4" name="Slide Number Placeholder 3"/>
          <p:cNvSpPr>
            <a:spLocks noGrp="1"/>
          </p:cNvSpPr>
          <p:nvPr>
            <p:ph type="sldNum" sz="quarter" idx="5"/>
          </p:nvPr>
        </p:nvSpPr>
        <p:spPr/>
        <p:txBody>
          <a:bodyPr/>
          <a:lstStyle/>
          <a:p>
            <a:fld id="{00AC31CF-5AC2-4C72-BD4B-D362226B56A4}" type="slidenum">
              <a:rPr lang="en-US" smtClean="0"/>
              <a:t>22</a:t>
            </a:fld>
            <a:endParaRPr lang="en-US"/>
          </a:p>
        </p:txBody>
      </p:sp>
    </p:spTree>
    <p:extLst>
      <p:ext uri="{BB962C8B-B14F-4D97-AF65-F5344CB8AC3E}">
        <p14:creationId xmlns:p14="http://schemas.microsoft.com/office/powerpoint/2010/main" val="3134441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23</a:t>
            </a:fld>
            <a:endParaRPr lang="en-US"/>
          </a:p>
        </p:txBody>
      </p:sp>
    </p:spTree>
    <p:extLst>
      <p:ext uri="{BB962C8B-B14F-4D97-AF65-F5344CB8AC3E}">
        <p14:creationId xmlns:p14="http://schemas.microsoft.com/office/powerpoint/2010/main" val="32545247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24</a:t>
            </a:fld>
            <a:endParaRPr lang="en-US"/>
          </a:p>
        </p:txBody>
      </p:sp>
    </p:spTree>
    <p:extLst>
      <p:ext uri="{BB962C8B-B14F-4D97-AF65-F5344CB8AC3E}">
        <p14:creationId xmlns:p14="http://schemas.microsoft.com/office/powerpoint/2010/main" val="3096706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25</a:t>
            </a:fld>
            <a:endParaRPr lang="en-US"/>
          </a:p>
        </p:txBody>
      </p:sp>
    </p:spTree>
    <p:extLst>
      <p:ext uri="{BB962C8B-B14F-4D97-AF65-F5344CB8AC3E}">
        <p14:creationId xmlns:p14="http://schemas.microsoft.com/office/powerpoint/2010/main" val="22302718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C31CF-5AC2-4C72-BD4B-D362226B56A4}" type="slidenum">
              <a:rPr lang="en-US" smtClean="0"/>
              <a:t>26</a:t>
            </a:fld>
            <a:endParaRPr lang="en-US"/>
          </a:p>
        </p:txBody>
      </p:sp>
    </p:spTree>
    <p:extLst>
      <p:ext uri="{BB962C8B-B14F-4D97-AF65-F5344CB8AC3E}">
        <p14:creationId xmlns:p14="http://schemas.microsoft.com/office/powerpoint/2010/main" val="198056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3/19/2026</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84356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97319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63971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81609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170049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8601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1132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592887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31982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51946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3/19/2026</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384962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3/19/2026</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43810288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5WBVcGf6kFg?feature=oembed" TargetMode="Externa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E3B669-D0C6-43C4-9D0E-ED152B12D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87347" y="5572862"/>
            <a:ext cx="8888461" cy="531518"/>
          </a:xfrm>
        </p:spPr>
        <p:txBody>
          <a:bodyPr anchor="b">
            <a:noAutofit/>
          </a:bodyPr>
          <a:lstStyle/>
          <a:p>
            <a:r>
              <a:rPr lang="en-GB" dirty="0"/>
              <a:t>Cross-cultural intelligence</a:t>
            </a:r>
          </a:p>
        </p:txBody>
      </p:sp>
      <p:sp>
        <p:nvSpPr>
          <p:cNvPr id="3" name="Subtitle 2"/>
          <p:cNvSpPr>
            <a:spLocks noGrp="1"/>
          </p:cNvSpPr>
          <p:nvPr>
            <p:ph type="subTitle" idx="1"/>
          </p:nvPr>
        </p:nvSpPr>
        <p:spPr>
          <a:xfrm>
            <a:off x="1087348" y="6165748"/>
            <a:ext cx="8888460" cy="365125"/>
          </a:xfrm>
        </p:spPr>
        <p:txBody>
          <a:bodyPr vert="horz" lIns="91440" tIns="45720" rIns="91440" bIns="45720" rtlCol="0" anchor="t">
            <a:normAutofit/>
          </a:bodyPr>
          <a:lstStyle/>
          <a:p>
            <a:pPr>
              <a:lnSpc>
                <a:spcPct val="110000"/>
              </a:lnSpc>
            </a:pPr>
            <a:r>
              <a:rPr lang="en-GB" sz="1600"/>
              <a:t>19th March 2026</a:t>
            </a:r>
            <a:endParaRPr lang="en-GB" sz="1600" dirty="0"/>
          </a:p>
          <a:p>
            <a:pPr>
              <a:lnSpc>
                <a:spcPct val="110000"/>
              </a:lnSpc>
            </a:pPr>
            <a:endParaRPr lang="en-GB" sz="1600" dirty="0"/>
          </a:p>
          <a:p>
            <a:pPr>
              <a:lnSpc>
                <a:spcPct val="110000"/>
              </a:lnSpc>
            </a:pPr>
            <a:endParaRPr lang="en-GB" sz="1600" dirty="0"/>
          </a:p>
        </p:txBody>
      </p:sp>
      <p:pic>
        <p:nvPicPr>
          <p:cNvPr id="4" name="Picture 3" descr="Plant growing in a concrete crack">
            <a:extLst>
              <a:ext uri="{FF2B5EF4-FFF2-40B4-BE49-F238E27FC236}">
                <a16:creationId xmlns:a16="http://schemas.microsoft.com/office/drawing/2014/main" id="{721F9DCC-7974-BE58-2FFF-64C5041FE922}"/>
              </a:ext>
            </a:extLst>
          </p:cNvPr>
          <p:cNvPicPr>
            <a:picLocks noChangeAspect="1"/>
          </p:cNvPicPr>
          <p:nvPr/>
        </p:nvPicPr>
        <p:blipFill rotWithShape="1">
          <a:blip r:embed="rId3"/>
          <a:srcRect t="35154" r="-2" b="1492"/>
          <a:stretch/>
        </p:blipFill>
        <p:spPr>
          <a:xfrm>
            <a:off x="-2" y="10"/>
            <a:ext cx="12192002" cy="5148019"/>
          </a:xfrm>
          <a:prstGeom prst="rect">
            <a:avLst/>
          </a:prstGeom>
        </p:spPr>
      </p:pic>
      <p:sp>
        <p:nvSpPr>
          <p:cNvPr id="11" name="Freeform: Shape 10">
            <a:extLst>
              <a:ext uri="{FF2B5EF4-FFF2-40B4-BE49-F238E27FC236}">
                <a16:creationId xmlns:a16="http://schemas.microsoft.com/office/drawing/2014/main" id="{B75D9F35-775B-4B73-BBB6-176A2E086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1741688"/>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3D783-D027-9C69-F7D7-6033FCE4A987}"/>
              </a:ext>
            </a:extLst>
          </p:cNvPr>
          <p:cNvSpPr>
            <a:spLocks noGrp="1"/>
          </p:cNvSpPr>
          <p:nvPr>
            <p:ph type="title"/>
          </p:nvPr>
        </p:nvSpPr>
        <p:spPr>
          <a:xfrm>
            <a:off x="397138" y="992958"/>
            <a:ext cx="6608086" cy="710007"/>
          </a:xfrm>
        </p:spPr>
        <p:txBody>
          <a:bodyPr>
            <a:normAutofit/>
          </a:bodyPr>
          <a:lstStyle/>
          <a:p>
            <a:r>
              <a:rPr lang="en-GB" u="sng" dirty="0"/>
              <a:t>Research on leadership</a:t>
            </a:r>
          </a:p>
        </p:txBody>
      </p:sp>
      <p:sp>
        <p:nvSpPr>
          <p:cNvPr id="3" name="Content Placeholder 2">
            <a:extLst>
              <a:ext uri="{FF2B5EF4-FFF2-40B4-BE49-F238E27FC236}">
                <a16:creationId xmlns:a16="http://schemas.microsoft.com/office/drawing/2014/main" id="{99743D19-1274-EF54-8CD8-628251755638}"/>
              </a:ext>
            </a:extLst>
          </p:cNvPr>
          <p:cNvSpPr>
            <a:spLocks noGrp="1"/>
          </p:cNvSpPr>
          <p:nvPr>
            <p:ph idx="1"/>
          </p:nvPr>
        </p:nvSpPr>
        <p:spPr>
          <a:xfrm>
            <a:off x="397138" y="2252964"/>
            <a:ext cx="8251902" cy="4055036"/>
          </a:xfrm>
        </p:spPr>
        <p:txBody>
          <a:bodyPr vert="horz" lIns="91440" tIns="45720" rIns="91440" bIns="45720" rtlCol="0">
            <a:normAutofit/>
          </a:bodyPr>
          <a:lstStyle/>
          <a:p>
            <a:r>
              <a:rPr lang="en-GB" sz="2000" dirty="0"/>
              <a:t>Began 20th century – what makes someone effective as a leader?</a:t>
            </a:r>
            <a:endParaRPr lang="en-US" sz="2000" dirty="0"/>
          </a:p>
          <a:p>
            <a:r>
              <a:rPr lang="en-GB" sz="2000" dirty="0"/>
              <a:t>Social scientists focused on traits, behaviours, sources of power – leadership effectiveness</a:t>
            </a:r>
            <a:r>
              <a:rPr lang="en-GB" sz="2400" dirty="0"/>
              <a:t>. </a:t>
            </a:r>
          </a:p>
          <a:p>
            <a:endParaRPr lang="en-GB" sz="2000" dirty="0"/>
          </a:p>
          <a:p>
            <a:pPr marL="0" indent="0">
              <a:buNone/>
            </a:pPr>
            <a:r>
              <a:rPr lang="en-GB" sz="2000" b="1" dirty="0"/>
              <a:t>“There are almost as many definitions as there are persons who have attempted to define the concept”.</a:t>
            </a:r>
          </a:p>
          <a:p>
            <a:pPr marL="0" indent="0">
              <a:buNone/>
            </a:pPr>
            <a:r>
              <a:rPr lang="en-GB" sz="2400" dirty="0"/>
              <a:t>                                                                              </a:t>
            </a:r>
            <a:r>
              <a:rPr lang="en-GB" dirty="0"/>
              <a:t>(Stogdill, 1974)</a:t>
            </a:r>
            <a:endParaRPr lang="en-GB" sz="2400" dirty="0"/>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25770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E49E4-97D5-60AC-F799-8D6111E0C13F}"/>
              </a:ext>
            </a:extLst>
          </p:cNvPr>
          <p:cNvSpPr>
            <a:spLocks noGrp="1"/>
          </p:cNvSpPr>
          <p:nvPr>
            <p:ph type="title"/>
          </p:nvPr>
        </p:nvSpPr>
        <p:spPr>
          <a:xfrm>
            <a:off x="363414" y="-40496"/>
            <a:ext cx="6608086" cy="1048214"/>
          </a:xfrm>
        </p:spPr>
        <p:txBody>
          <a:bodyPr>
            <a:normAutofit/>
          </a:bodyPr>
          <a:lstStyle/>
          <a:p>
            <a:r>
              <a:rPr lang="en-GB" u="sng" dirty="0"/>
              <a:t>Some definitions</a:t>
            </a:r>
          </a:p>
        </p:txBody>
      </p:sp>
      <p:sp>
        <p:nvSpPr>
          <p:cNvPr id="3" name="Content Placeholder 2">
            <a:extLst>
              <a:ext uri="{FF2B5EF4-FFF2-40B4-BE49-F238E27FC236}">
                <a16:creationId xmlns:a16="http://schemas.microsoft.com/office/drawing/2014/main" id="{CBDAB8EA-5752-4A88-1F44-C6E3F0202723}"/>
              </a:ext>
            </a:extLst>
          </p:cNvPr>
          <p:cNvSpPr>
            <a:spLocks noGrp="1"/>
          </p:cNvSpPr>
          <p:nvPr>
            <p:ph idx="1"/>
          </p:nvPr>
        </p:nvSpPr>
        <p:spPr>
          <a:xfrm>
            <a:off x="0" y="1171514"/>
            <a:ext cx="8772047" cy="4998583"/>
          </a:xfrm>
        </p:spPr>
        <p:txBody>
          <a:bodyPr vert="horz" lIns="91440" tIns="45720" rIns="91440" bIns="45720" rtlCol="0">
            <a:normAutofit/>
          </a:bodyPr>
          <a:lstStyle/>
          <a:p>
            <a:pPr>
              <a:lnSpc>
                <a:spcPct val="110000"/>
              </a:lnSpc>
              <a:buFont typeface="Wingdings" panose="05000000000000000000" pitchFamily="2" charset="2"/>
              <a:buChar char="Ø"/>
            </a:pPr>
            <a:r>
              <a:rPr lang="en-GB" sz="2000" b="1" dirty="0"/>
              <a:t> "the behaviour of an individual...directing the activities of a group towards a shared goal"</a:t>
            </a:r>
            <a:r>
              <a:rPr lang="en-GB" sz="1600" b="1" dirty="0"/>
              <a:t> </a:t>
            </a:r>
            <a:r>
              <a:rPr lang="en-GB" dirty="0"/>
              <a:t>(Hemphill &amp; Coons, 1957)</a:t>
            </a:r>
            <a:endParaRPr lang="en-US" dirty="0"/>
          </a:p>
          <a:p>
            <a:pPr>
              <a:lnSpc>
                <a:spcPct val="110000"/>
              </a:lnSpc>
              <a:buFont typeface="Wingdings" panose="05000000000000000000" pitchFamily="2" charset="2"/>
              <a:buChar char="Ø"/>
            </a:pPr>
            <a:r>
              <a:rPr lang="en-GB" sz="2000" b="1" dirty="0"/>
              <a:t> "the influential increment over and above mechanical compliance with the routine directives" </a:t>
            </a:r>
            <a:r>
              <a:rPr lang="en-GB" dirty="0"/>
              <a:t>(Katz &amp; Kahn, 1978)</a:t>
            </a:r>
          </a:p>
          <a:p>
            <a:pPr>
              <a:lnSpc>
                <a:spcPct val="110000"/>
              </a:lnSpc>
              <a:buFont typeface="Wingdings" panose="05000000000000000000" pitchFamily="2" charset="2"/>
              <a:buChar char="Ø"/>
            </a:pPr>
            <a:r>
              <a:rPr lang="en-GB" sz="2000" b="1" dirty="0"/>
              <a:t> "the process of influencing the activities of an organised group"      </a:t>
            </a:r>
            <a:r>
              <a:rPr lang="en-GB" dirty="0"/>
              <a:t>(Rauch &amp; Behling, 1984)</a:t>
            </a:r>
          </a:p>
          <a:p>
            <a:pPr>
              <a:lnSpc>
                <a:spcPct val="110000"/>
              </a:lnSpc>
              <a:buFont typeface="Wingdings" panose="05000000000000000000" pitchFamily="2" charset="2"/>
              <a:buChar char="Ø"/>
            </a:pPr>
            <a:r>
              <a:rPr lang="en-GB" sz="2000" dirty="0"/>
              <a:t> </a:t>
            </a:r>
            <a:r>
              <a:rPr lang="en-GB" sz="2000" b="1" dirty="0"/>
              <a:t>“Is about embodying articulating the visions, embodying values, and creating the environment in which things can be accomplished“      </a:t>
            </a:r>
            <a:r>
              <a:rPr lang="en-GB" dirty="0"/>
              <a:t>(Ricards and Engle, 1986)</a:t>
            </a:r>
          </a:p>
          <a:p>
            <a:pPr>
              <a:lnSpc>
                <a:spcPct val="110000"/>
              </a:lnSpc>
              <a:buFont typeface="Wingdings" panose="05000000000000000000" pitchFamily="2" charset="2"/>
              <a:buChar char="Ø"/>
            </a:pPr>
            <a:r>
              <a:rPr lang="en-GB" sz="2000" dirty="0"/>
              <a:t> "</a:t>
            </a:r>
            <a:r>
              <a:rPr lang="en-GB" sz="2000" b="1" dirty="0"/>
              <a:t>giving purpose to the collective effort" </a:t>
            </a:r>
            <a:r>
              <a:rPr lang="en-GB" dirty="0"/>
              <a:t>(Jacobs &amp; Jacques, 1990)</a:t>
            </a:r>
          </a:p>
          <a:p>
            <a:pPr>
              <a:lnSpc>
                <a:spcPct val="110000"/>
              </a:lnSpc>
              <a:buFont typeface="Wingdings" panose="05000000000000000000" pitchFamily="2" charset="2"/>
              <a:buChar char="Ø"/>
            </a:pPr>
            <a:r>
              <a:rPr lang="en-GB" sz="2000" dirty="0"/>
              <a:t> </a:t>
            </a:r>
            <a:r>
              <a:rPr lang="en-GB" sz="2000" b="1" dirty="0"/>
              <a:t>"a goal influencing process that occurs between a leader and a follower"</a:t>
            </a:r>
            <a:r>
              <a:rPr lang="en-GB" sz="2000" dirty="0"/>
              <a:t> </a:t>
            </a:r>
            <a:r>
              <a:rPr lang="en-GB" dirty="0"/>
              <a:t>(Antonakis &amp; Day, 2018)</a:t>
            </a:r>
            <a:endParaRPr lang="en-GB" sz="2000" dirty="0"/>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16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36A46-3DDE-09D6-E7B9-71537150CA15}"/>
              </a:ext>
            </a:extLst>
          </p:cNvPr>
          <p:cNvSpPr>
            <a:spLocks noGrp="1"/>
          </p:cNvSpPr>
          <p:nvPr>
            <p:ph type="title"/>
          </p:nvPr>
        </p:nvSpPr>
        <p:spPr>
          <a:xfrm>
            <a:off x="296776" y="217077"/>
            <a:ext cx="9950103" cy="833908"/>
          </a:xfrm>
        </p:spPr>
        <p:txBody>
          <a:bodyPr/>
          <a:lstStyle/>
          <a:p>
            <a:r>
              <a:rPr lang="en-GB" u="sng" dirty="0"/>
              <a:t>Is it even a thing?</a:t>
            </a:r>
          </a:p>
        </p:txBody>
      </p:sp>
      <p:sp>
        <p:nvSpPr>
          <p:cNvPr id="3" name="Content Placeholder 2">
            <a:extLst>
              <a:ext uri="{FF2B5EF4-FFF2-40B4-BE49-F238E27FC236}">
                <a16:creationId xmlns:a16="http://schemas.microsoft.com/office/drawing/2014/main" id="{BAAC170B-D15E-2409-F6B8-113E50155B32}"/>
              </a:ext>
            </a:extLst>
          </p:cNvPr>
          <p:cNvSpPr>
            <a:spLocks noGrp="1"/>
          </p:cNvSpPr>
          <p:nvPr>
            <p:ph idx="1"/>
          </p:nvPr>
        </p:nvSpPr>
        <p:spPr>
          <a:xfrm>
            <a:off x="296776" y="1312194"/>
            <a:ext cx="10553361" cy="4742918"/>
          </a:xfrm>
        </p:spPr>
        <p:txBody>
          <a:bodyPr vert="horz" lIns="91440" tIns="45720" rIns="91440" bIns="45720" rtlCol="0" anchor="t">
            <a:normAutofit fontScale="92500" lnSpcReduction="10000"/>
          </a:bodyPr>
          <a:lstStyle/>
          <a:p>
            <a:pPr marL="0" indent="0">
              <a:buNone/>
            </a:pPr>
            <a:r>
              <a:rPr lang="en-GB" sz="2000" dirty="0"/>
              <a:t>So many definitions, some theorists question whether it is even useful as a scientific construct (Alvesson &amp; Sveningsson, 2003; Calder, 1977; Miner, 1975). </a:t>
            </a:r>
          </a:p>
          <a:p>
            <a:pPr marL="0" indent="0">
              <a:buNone/>
            </a:pPr>
            <a:r>
              <a:rPr lang="en-GB" sz="2000" b="1" dirty="0"/>
              <a:t>“One of the dominant social myths of our time is the idea that leadership is something different to management”. </a:t>
            </a:r>
          </a:p>
          <a:p>
            <a:pPr marL="0" indent="0">
              <a:buNone/>
            </a:pPr>
            <a:r>
              <a:rPr lang="en-GB" sz="2000" dirty="0"/>
              <a:t>                                                                                                              </a:t>
            </a:r>
            <a:r>
              <a:rPr lang="en-GB" sz="1900" dirty="0"/>
              <a:t>(Gemmill &amp; Oakley, 1992) </a:t>
            </a:r>
          </a:p>
          <a:p>
            <a:pPr marL="0" indent="0">
              <a:buNone/>
            </a:pPr>
            <a:r>
              <a:rPr lang="en-GB" sz="2000" b="1" u="sng" dirty="0"/>
              <a:t>Other critical theorists – common themes are:</a:t>
            </a:r>
          </a:p>
          <a:p>
            <a:pPr marL="560070" lvl="1" indent="-285750">
              <a:buFont typeface="Wingdings" panose="05000000000000000000" pitchFamily="2" charset="2"/>
              <a:buChar char="Ø"/>
            </a:pPr>
            <a:r>
              <a:rPr lang="en-GB" sz="2400" b="0" dirty="0"/>
              <a:t>Is leadership desirable?</a:t>
            </a:r>
          </a:p>
          <a:p>
            <a:pPr marL="560070" lvl="1" indent="-285750">
              <a:buFont typeface="Wingdings" panose="05000000000000000000" pitchFamily="2" charset="2"/>
              <a:buChar char="Ø"/>
            </a:pPr>
            <a:r>
              <a:rPr lang="en-GB" sz="2400" b="0" dirty="0"/>
              <a:t> In some cases, it is more about creating domination, control, and self-enhancement</a:t>
            </a:r>
          </a:p>
          <a:p>
            <a:pPr marL="560070" lvl="1" indent="-285750">
              <a:buFont typeface="Wingdings" panose="05000000000000000000" pitchFamily="2" charset="2"/>
              <a:buChar char="Ø"/>
            </a:pPr>
            <a:r>
              <a:rPr lang="en-GB" sz="2400" b="0" dirty="0"/>
              <a:t> Blind faith in the curative powers of leadership</a:t>
            </a:r>
          </a:p>
          <a:p>
            <a:pPr marL="560070" lvl="1" indent="-285750">
              <a:buFont typeface="Wingdings" panose="05000000000000000000" pitchFamily="2" charset="2"/>
              <a:buChar char="Ø"/>
            </a:pPr>
            <a:r>
              <a:rPr lang="en-GB" sz="2400" b="0" dirty="0"/>
              <a:t> Being sceptical about whether it is actually needed (or happening)</a:t>
            </a:r>
          </a:p>
          <a:p>
            <a:pPr lvl="1"/>
            <a:endParaRPr lang="en-GB" b="0" dirty="0"/>
          </a:p>
        </p:txBody>
      </p:sp>
    </p:spTree>
    <p:extLst>
      <p:ext uri="{BB962C8B-B14F-4D97-AF65-F5344CB8AC3E}">
        <p14:creationId xmlns:p14="http://schemas.microsoft.com/office/powerpoint/2010/main" val="289841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75822-D3EF-4152-DC14-781F743109C2}"/>
              </a:ext>
            </a:extLst>
          </p:cNvPr>
          <p:cNvSpPr>
            <a:spLocks noGrp="1"/>
          </p:cNvSpPr>
          <p:nvPr>
            <p:ph type="title"/>
          </p:nvPr>
        </p:nvSpPr>
        <p:spPr>
          <a:xfrm>
            <a:off x="285625" y="245327"/>
            <a:ext cx="9950103" cy="755848"/>
          </a:xfrm>
        </p:spPr>
        <p:txBody>
          <a:bodyPr/>
          <a:lstStyle/>
          <a:p>
            <a:r>
              <a:rPr lang="en-GB" u="sng" dirty="0"/>
              <a:t>Critical Theories of Leadership</a:t>
            </a:r>
          </a:p>
        </p:txBody>
      </p:sp>
      <p:sp>
        <p:nvSpPr>
          <p:cNvPr id="3" name="Content Placeholder 2">
            <a:extLst>
              <a:ext uri="{FF2B5EF4-FFF2-40B4-BE49-F238E27FC236}">
                <a16:creationId xmlns:a16="http://schemas.microsoft.com/office/drawing/2014/main" id="{717F8D55-7375-5635-48CE-4F53C5F0EEFF}"/>
              </a:ext>
            </a:extLst>
          </p:cNvPr>
          <p:cNvSpPr>
            <a:spLocks noGrp="1"/>
          </p:cNvSpPr>
          <p:nvPr>
            <p:ph idx="1"/>
          </p:nvPr>
        </p:nvSpPr>
        <p:spPr>
          <a:xfrm>
            <a:off x="285625" y="1624428"/>
            <a:ext cx="10564513" cy="3806216"/>
          </a:xfrm>
        </p:spPr>
        <p:txBody>
          <a:bodyPr vert="horz" lIns="91440" tIns="45720" rIns="91440" bIns="45720" rtlCol="0" anchor="t">
            <a:normAutofit fontScale="92500" lnSpcReduction="20000"/>
          </a:bodyPr>
          <a:lstStyle/>
          <a:p>
            <a:pPr>
              <a:buFont typeface="Wingdings" panose="05000000000000000000" pitchFamily="2" charset="2"/>
              <a:buChar char="Ø"/>
            </a:pPr>
            <a:r>
              <a:rPr lang="en-GB" sz="2400" dirty="0"/>
              <a:t> Leadership involves a strong ingredient of "meaning management" in which the shaping of ideas, values, perceptions and feelings is central.</a:t>
            </a:r>
          </a:p>
          <a:p>
            <a:pPr>
              <a:buFont typeface="Wingdings" panose="05000000000000000000" pitchFamily="2" charset="2"/>
              <a:buChar char="Ø"/>
            </a:pPr>
            <a:r>
              <a:rPr lang="en-GB" sz="2400" dirty="0"/>
              <a:t> The power element in leadership is typically neglected or trivialised in most studies of leadership</a:t>
            </a:r>
          </a:p>
          <a:p>
            <a:pPr>
              <a:buFont typeface="Wingdings" panose="05000000000000000000" pitchFamily="2" charset="2"/>
              <a:buChar char="Ø"/>
            </a:pPr>
            <a:r>
              <a:rPr lang="en-GB" sz="2400" dirty="0"/>
              <a:t> Tourish and Pinnington (2002) explored transformational leadership as a form of ideology having many of the features of cults</a:t>
            </a:r>
          </a:p>
          <a:p>
            <a:pPr>
              <a:buFont typeface="Wingdings" panose="05000000000000000000" pitchFamily="2" charset="2"/>
              <a:buChar char="Ø"/>
            </a:pPr>
            <a:r>
              <a:rPr lang="en-GB" sz="2400" dirty="0"/>
              <a:t> Leadership and leaders as a way of reinforcing elitism, privilege and subordination </a:t>
            </a:r>
          </a:p>
          <a:p>
            <a:pPr>
              <a:buFont typeface="Wingdings" panose="05000000000000000000" pitchFamily="2" charset="2"/>
              <a:buChar char="Ø"/>
            </a:pPr>
            <a:r>
              <a:rPr lang="en-GB" sz="2400" dirty="0"/>
              <a:t> Exclusionary, marginalises those who do not "fit“</a:t>
            </a:r>
          </a:p>
        </p:txBody>
      </p:sp>
    </p:spTree>
    <p:extLst>
      <p:ext uri="{BB962C8B-B14F-4D97-AF65-F5344CB8AC3E}">
        <p14:creationId xmlns:p14="http://schemas.microsoft.com/office/powerpoint/2010/main" val="2745996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A16DD-1245-7F64-7261-508F015378F9}"/>
              </a:ext>
            </a:extLst>
          </p:cNvPr>
          <p:cNvSpPr>
            <a:spLocks noGrp="1"/>
          </p:cNvSpPr>
          <p:nvPr>
            <p:ph type="title"/>
          </p:nvPr>
        </p:nvSpPr>
        <p:spPr>
          <a:xfrm>
            <a:off x="361608" y="410805"/>
            <a:ext cx="9950103" cy="700093"/>
          </a:xfrm>
        </p:spPr>
        <p:txBody>
          <a:bodyPr/>
          <a:lstStyle/>
          <a:p>
            <a:r>
              <a:rPr lang="en-GB" u="sng" dirty="0"/>
              <a:t>Cross-Cultural Leadership and Diversity</a:t>
            </a:r>
          </a:p>
        </p:txBody>
      </p:sp>
      <p:sp>
        <p:nvSpPr>
          <p:cNvPr id="3" name="Content Placeholder 2">
            <a:extLst>
              <a:ext uri="{FF2B5EF4-FFF2-40B4-BE49-F238E27FC236}">
                <a16:creationId xmlns:a16="http://schemas.microsoft.com/office/drawing/2014/main" id="{387E7CA2-2D8A-32DC-C7CB-5F8EE0A020ED}"/>
              </a:ext>
            </a:extLst>
          </p:cNvPr>
          <p:cNvSpPr>
            <a:spLocks noGrp="1"/>
          </p:cNvSpPr>
          <p:nvPr>
            <p:ph idx="1"/>
          </p:nvPr>
        </p:nvSpPr>
        <p:spPr>
          <a:xfrm>
            <a:off x="673843" y="2991084"/>
            <a:ext cx="8403250" cy="3038707"/>
          </a:xfrm>
        </p:spPr>
        <p:txBody>
          <a:bodyPr vert="horz" lIns="91440" tIns="45720" rIns="91440" bIns="45720" rtlCol="0" anchor="t">
            <a:normAutofit lnSpcReduction="10000"/>
          </a:bodyPr>
          <a:lstStyle/>
          <a:p>
            <a:r>
              <a:rPr lang="en-GB" sz="2200" dirty="0"/>
              <a:t>The study of leadership in the context of managing and influencing people with different values, beliefs and expectations</a:t>
            </a:r>
          </a:p>
          <a:p>
            <a:r>
              <a:rPr lang="en-GB" sz="2200" dirty="0"/>
              <a:t>Cross-cultural leadership research examines the direct or moderating influence of culture on leadership practices</a:t>
            </a:r>
          </a:p>
          <a:p>
            <a:r>
              <a:rPr lang="en-GB" sz="2200" dirty="0"/>
              <a:t>Distinction between cross-cultural leadership and global leadership.</a:t>
            </a:r>
          </a:p>
          <a:p>
            <a:pPr marL="0" indent="0">
              <a:buNone/>
            </a:pPr>
            <a:endParaRPr lang="en-GB" dirty="0"/>
          </a:p>
        </p:txBody>
      </p:sp>
      <p:sp>
        <p:nvSpPr>
          <p:cNvPr id="4" name="TextBox 3">
            <a:extLst>
              <a:ext uri="{FF2B5EF4-FFF2-40B4-BE49-F238E27FC236}">
                <a16:creationId xmlns:a16="http://schemas.microsoft.com/office/drawing/2014/main" id="{A143E6B9-9E01-B94D-402E-7BB8EBDB3105}"/>
              </a:ext>
            </a:extLst>
          </p:cNvPr>
          <p:cNvSpPr txBox="1"/>
          <p:nvPr/>
        </p:nvSpPr>
        <p:spPr>
          <a:xfrm>
            <a:off x="361608" y="1516566"/>
            <a:ext cx="11830392" cy="830997"/>
          </a:xfrm>
          <a:prstGeom prst="rect">
            <a:avLst/>
          </a:prstGeom>
          <a:noFill/>
        </p:spPr>
        <p:txBody>
          <a:bodyPr wrap="square" rtlCol="0">
            <a:spAutoFit/>
          </a:bodyPr>
          <a:lstStyle/>
          <a:p>
            <a:pPr marL="342900" indent="-342900">
              <a:buFont typeface="Wingdings" panose="05000000000000000000" pitchFamily="2" charset="2"/>
              <a:buChar char="Ø"/>
            </a:pPr>
            <a:r>
              <a:rPr lang="en-US" sz="2400" b="1" dirty="0"/>
              <a:t>Cross-cultural leadership </a:t>
            </a:r>
            <a:r>
              <a:rPr lang="en-US" sz="2400" dirty="0"/>
              <a:t>is the ability to lead, communicate, and manage effectively across different cultural contexts.</a:t>
            </a:r>
          </a:p>
        </p:txBody>
      </p:sp>
    </p:spTree>
    <p:extLst>
      <p:ext uri="{BB962C8B-B14F-4D97-AF65-F5344CB8AC3E}">
        <p14:creationId xmlns:p14="http://schemas.microsoft.com/office/powerpoint/2010/main" val="401634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allAtOnce"/>
      <p:bldP spid="4"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BBDFE-2629-971C-804F-5D7196482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A396F3-C484-9477-C426-47CCFDDBEAC5}"/>
              </a:ext>
            </a:extLst>
          </p:cNvPr>
          <p:cNvSpPr>
            <a:spLocks noGrp="1"/>
          </p:cNvSpPr>
          <p:nvPr>
            <p:ph type="title"/>
          </p:nvPr>
        </p:nvSpPr>
        <p:spPr>
          <a:xfrm>
            <a:off x="528723" y="192437"/>
            <a:ext cx="9574282" cy="529526"/>
          </a:xfrm>
        </p:spPr>
        <p:txBody>
          <a:bodyPr>
            <a:noAutofit/>
          </a:bodyPr>
          <a:lstStyle/>
          <a:p>
            <a:r>
              <a:rPr lang="en-US" u="sng" dirty="0"/>
              <a:t>Developing Cultural Intelligence for Leaders</a:t>
            </a:r>
            <a:endParaRPr lang="en-GB" u="sng" dirty="0"/>
          </a:p>
        </p:txBody>
      </p:sp>
      <p:pic>
        <p:nvPicPr>
          <p:cNvPr id="4" name="Online Media 3" title="Developing Cultural Intelligence for Leaders | Cedric Williams, Ph.D. | TEDxNormal">
            <a:hlinkClick r:id="" action="ppaction://media"/>
            <a:extLst>
              <a:ext uri="{FF2B5EF4-FFF2-40B4-BE49-F238E27FC236}">
                <a16:creationId xmlns:a16="http://schemas.microsoft.com/office/drawing/2014/main" id="{E72CC84C-5C50-19FC-8EB9-F445A6285E4E}"/>
              </a:ext>
            </a:extLst>
          </p:cNvPr>
          <p:cNvPicPr>
            <a:picLocks noRot="1" noChangeAspect="1"/>
          </p:cNvPicPr>
          <p:nvPr>
            <a:videoFile r:link="rId1"/>
          </p:nvPr>
        </p:nvPicPr>
        <p:blipFill>
          <a:blip r:embed="rId4"/>
          <a:stretch>
            <a:fillRect/>
          </a:stretch>
        </p:blipFill>
        <p:spPr>
          <a:xfrm>
            <a:off x="658368" y="911074"/>
            <a:ext cx="9716307" cy="5489726"/>
          </a:xfrm>
          <a:prstGeom prst="rect">
            <a:avLst/>
          </a:prstGeom>
        </p:spPr>
      </p:pic>
    </p:spTree>
    <p:extLst>
      <p:ext uri="{BB962C8B-B14F-4D97-AF65-F5344CB8AC3E}">
        <p14:creationId xmlns:p14="http://schemas.microsoft.com/office/powerpoint/2010/main" val="261764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3163C-020E-E5B6-0D14-3110CE6D5872}"/>
              </a:ext>
            </a:extLst>
          </p:cNvPr>
          <p:cNvSpPr>
            <a:spLocks noGrp="1"/>
          </p:cNvSpPr>
          <p:nvPr>
            <p:ph type="title"/>
          </p:nvPr>
        </p:nvSpPr>
        <p:spPr>
          <a:xfrm>
            <a:off x="429574" y="312235"/>
            <a:ext cx="3874798" cy="688942"/>
          </a:xfrm>
        </p:spPr>
        <p:txBody>
          <a:bodyPr>
            <a:normAutofit/>
          </a:bodyPr>
          <a:lstStyle/>
          <a:p>
            <a:r>
              <a:rPr lang="en-GB" u="sng" dirty="0"/>
              <a:t>Global Leadership</a:t>
            </a:r>
          </a:p>
        </p:txBody>
      </p:sp>
      <p:sp>
        <p:nvSpPr>
          <p:cNvPr id="3" name="Content Placeholder 2">
            <a:extLst>
              <a:ext uri="{FF2B5EF4-FFF2-40B4-BE49-F238E27FC236}">
                <a16:creationId xmlns:a16="http://schemas.microsoft.com/office/drawing/2014/main" id="{5B84AE9C-9188-36B1-1C4C-432DC90C5995}"/>
              </a:ext>
            </a:extLst>
          </p:cNvPr>
          <p:cNvSpPr>
            <a:spLocks noGrp="1"/>
          </p:cNvSpPr>
          <p:nvPr>
            <p:ph idx="1"/>
          </p:nvPr>
        </p:nvSpPr>
        <p:spPr>
          <a:xfrm>
            <a:off x="753977" y="2888829"/>
            <a:ext cx="8824921" cy="3345364"/>
          </a:xfrm>
        </p:spPr>
        <p:txBody>
          <a:bodyPr vert="horz" lIns="91440" tIns="45720" rIns="91440" bIns="45720" rtlCol="0" anchor="t">
            <a:normAutofit fontScale="92500" lnSpcReduction="10000"/>
          </a:bodyPr>
          <a:lstStyle/>
          <a:p>
            <a:r>
              <a:rPr lang="en-GB" sz="2400" dirty="0"/>
              <a:t>Focus is on the practical challenges that confront leaders of MNCs</a:t>
            </a:r>
          </a:p>
          <a:p>
            <a:r>
              <a:rPr lang="en-GB" sz="2400" dirty="0"/>
              <a:t>Selection and development of the right people to lead diverse cultures</a:t>
            </a:r>
          </a:p>
          <a:p>
            <a:r>
              <a:rPr lang="en-GB" sz="2400" dirty="0"/>
              <a:t>Strategic HRM practices to support the achievement of global objectives</a:t>
            </a:r>
          </a:p>
          <a:p>
            <a:r>
              <a:rPr lang="en-GB" sz="2400" dirty="0"/>
              <a:t>Research in this area is limited </a:t>
            </a:r>
          </a:p>
          <a:p>
            <a:r>
              <a:rPr lang="en-GB" sz="2400" dirty="0"/>
              <a:t>Growing importance – diversity increasing within organisations.</a:t>
            </a:r>
          </a:p>
        </p:txBody>
      </p:sp>
      <p:sp>
        <p:nvSpPr>
          <p:cNvPr id="4" name="TextBox 3">
            <a:extLst>
              <a:ext uri="{FF2B5EF4-FFF2-40B4-BE49-F238E27FC236}">
                <a16:creationId xmlns:a16="http://schemas.microsoft.com/office/drawing/2014/main" id="{C8E39BC4-A76C-B912-AECF-739E60F0F29F}"/>
              </a:ext>
            </a:extLst>
          </p:cNvPr>
          <p:cNvSpPr txBox="1"/>
          <p:nvPr/>
        </p:nvSpPr>
        <p:spPr>
          <a:xfrm>
            <a:off x="429574" y="1465493"/>
            <a:ext cx="10944670" cy="830997"/>
          </a:xfrm>
          <a:prstGeom prst="rect">
            <a:avLst/>
          </a:prstGeom>
          <a:noFill/>
        </p:spPr>
        <p:txBody>
          <a:bodyPr wrap="square" rtlCol="0">
            <a:spAutoFit/>
          </a:bodyPr>
          <a:lstStyle/>
          <a:p>
            <a:pPr marL="342900" indent="-342900">
              <a:buFont typeface="Wingdings" panose="05000000000000000000" pitchFamily="2" charset="2"/>
              <a:buChar char="Ø"/>
            </a:pPr>
            <a:r>
              <a:rPr lang="en-US" sz="2400" b="1" dirty="0"/>
              <a:t>Global leadership</a:t>
            </a:r>
            <a:r>
              <a:rPr lang="en-US" sz="2400" dirty="0"/>
              <a:t> refers to the ability to operate and lead effectively within complex international business environments across multiple countries.</a:t>
            </a:r>
          </a:p>
        </p:txBody>
      </p:sp>
    </p:spTree>
    <p:extLst>
      <p:ext uri="{BB962C8B-B14F-4D97-AF65-F5344CB8AC3E}">
        <p14:creationId xmlns:p14="http://schemas.microsoft.com/office/powerpoint/2010/main" val="186037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ABC1-5C73-C7A9-076B-474263AAFB50}"/>
              </a:ext>
            </a:extLst>
          </p:cNvPr>
          <p:cNvSpPr>
            <a:spLocks noGrp="1"/>
          </p:cNvSpPr>
          <p:nvPr>
            <p:ph type="title"/>
          </p:nvPr>
        </p:nvSpPr>
        <p:spPr>
          <a:xfrm>
            <a:off x="418420" y="423746"/>
            <a:ext cx="9950103" cy="655488"/>
          </a:xfrm>
        </p:spPr>
        <p:txBody>
          <a:bodyPr/>
          <a:lstStyle/>
          <a:p>
            <a:r>
              <a:rPr lang="en-US" u="sng" dirty="0"/>
              <a:t>Global Mindset, Ethnocentrism and Parochialism</a:t>
            </a:r>
          </a:p>
        </p:txBody>
      </p:sp>
      <p:sp>
        <p:nvSpPr>
          <p:cNvPr id="3" name="Content Placeholder 2">
            <a:extLst>
              <a:ext uri="{FF2B5EF4-FFF2-40B4-BE49-F238E27FC236}">
                <a16:creationId xmlns:a16="http://schemas.microsoft.com/office/drawing/2014/main" id="{9E3D72AF-4B9D-7224-AFD1-4E236D71E0A0}"/>
              </a:ext>
            </a:extLst>
          </p:cNvPr>
          <p:cNvSpPr>
            <a:spLocks noGrp="1"/>
          </p:cNvSpPr>
          <p:nvPr>
            <p:ph idx="1"/>
          </p:nvPr>
        </p:nvSpPr>
        <p:spPr>
          <a:xfrm>
            <a:off x="529932" y="1748308"/>
            <a:ext cx="9950103" cy="4195292"/>
          </a:xfrm>
        </p:spPr>
        <p:txBody>
          <a:bodyPr vert="horz" lIns="91440" tIns="45720" rIns="91440" bIns="45720" rtlCol="0" anchor="t">
            <a:normAutofit fontScale="92500" lnSpcReduction="10000"/>
          </a:bodyPr>
          <a:lstStyle/>
          <a:p>
            <a:r>
              <a:rPr lang="en-US" sz="2400" dirty="0"/>
              <a:t>Leaders working internationally</a:t>
            </a:r>
          </a:p>
          <a:p>
            <a:r>
              <a:rPr lang="en-US" sz="2400" dirty="0"/>
              <a:t>E-comms – operate 24/7 across time zones </a:t>
            </a:r>
          </a:p>
          <a:p>
            <a:r>
              <a:rPr lang="en-US" sz="2400" dirty="0"/>
              <a:t>The rise of the "global leader"</a:t>
            </a:r>
          </a:p>
          <a:p>
            <a:r>
              <a:rPr lang="en-US" sz="2400" dirty="0"/>
              <a:t>Mobley &amp; Dorfman 2003: inadequacy of global leadership development processes</a:t>
            </a:r>
          </a:p>
          <a:p>
            <a:r>
              <a:rPr lang="en-US" sz="2400" dirty="0"/>
              <a:t>Ethnocentrism: judging other cultures, practices and beliefs by the standard of one's own culture or ethnicity</a:t>
            </a:r>
          </a:p>
          <a:p>
            <a:r>
              <a:rPr lang="en-US" sz="2400" dirty="0"/>
              <a:t>Parochialism: a narrow, local or inward-looking mindset where leaders focus on their own cultural norms, values and practices.</a:t>
            </a:r>
          </a:p>
        </p:txBody>
      </p:sp>
    </p:spTree>
    <p:extLst>
      <p:ext uri="{BB962C8B-B14F-4D97-AF65-F5344CB8AC3E}">
        <p14:creationId xmlns:p14="http://schemas.microsoft.com/office/powerpoint/2010/main" val="719072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3DB14-D148-2CA1-3371-D1D044B9D637}"/>
              </a:ext>
            </a:extLst>
          </p:cNvPr>
          <p:cNvSpPr>
            <a:spLocks noGrp="1"/>
          </p:cNvSpPr>
          <p:nvPr>
            <p:ph type="title"/>
          </p:nvPr>
        </p:nvSpPr>
        <p:spPr>
          <a:xfrm>
            <a:off x="327967" y="188432"/>
            <a:ext cx="9950103" cy="678928"/>
          </a:xfrm>
        </p:spPr>
        <p:txBody>
          <a:bodyPr/>
          <a:lstStyle/>
          <a:p>
            <a:r>
              <a:rPr lang="en-GB" u="sng" dirty="0"/>
              <a:t>Cross-Cultural and Global Leadership</a:t>
            </a:r>
          </a:p>
        </p:txBody>
      </p:sp>
      <p:sp>
        <p:nvSpPr>
          <p:cNvPr id="3" name="Content Placeholder 2">
            <a:extLst>
              <a:ext uri="{FF2B5EF4-FFF2-40B4-BE49-F238E27FC236}">
                <a16:creationId xmlns:a16="http://schemas.microsoft.com/office/drawing/2014/main" id="{E45F49E9-437A-4728-9AA9-A0BD9DD00409}"/>
              </a:ext>
            </a:extLst>
          </p:cNvPr>
          <p:cNvSpPr>
            <a:spLocks noGrp="1"/>
          </p:cNvSpPr>
          <p:nvPr>
            <p:ph idx="1"/>
          </p:nvPr>
        </p:nvSpPr>
        <p:spPr>
          <a:xfrm>
            <a:off x="407270" y="3429000"/>
            <a:ext cx="9950103" cy="3166906"/>
          </a:xfrm>
        </p:spPr>
        <p:txBody>
          <a:bodyPr vert="horz" lIns="91440" tIns="45720" rIns="91440" bIns="45720" rtlCol="0" anchor="t">
            <a:normAutofit/>
          </a:bodyPr>
          <a:lstStyle/>
          <a:p>
            <a:pPr marL="0" indent="0">
              <a:buNone/>
            </a:pPr>
            <a:r>
              <a:rPr lang="en-US" sz="2400" b="1" u="sng" dirty="0"/>
              <a:t>Therefore, a global leader must be able to:</a:t>
            </a:r>
          </a:p>
          <a:p>
            <a:pPr>
              <a:buFont typeface="Wingdings" panose="05000000000000000000" pitchFamily="2" charset="2"/>
              <a:buChar char="Ø"/>
            </a:pPr>
            <a:r>
              <a:rPr lang="en-US" sz="2400" dirty="0"/>
              <a:t> Understand cultural differences</a:t>
            </a:r>
          </a:p>
          <a:p>
            <a:pPr>
              <a:buFont typeface="Wingdings" panose="05000000000000000000" pitchFamily="2" charset="2"/>
              <a:buChar char="Ø"/>
            </a:pPr>
            <a:r>
              <a:rPr lang="en-US" sz="2400" dirty="0"/>
              <a:t> Lead across borders</a:t>
            </a:r>
          </a:p>
          <a:p>
            <a:pPr>
              <a:buFont typeface="Wingdings" panose="05000000000000000000" pitchFamily="2" charset="2"/>
              <a:buChar char="Ø"/>
            </a:pPr>
            <a:r>
              <a:rPr lang="en-US" sz="2400" dirty="0"/>
              <a:t> Manage international markets</a:t>
            </a:r>
          </a:p>
          <a:p>
            <a:pPr>
              <a:buFont typeface="Wingdings" panose="05000000000000000000" pitchFamily="2" charset="2"/>
              <a:buChar char="Ø"/>
            </a:pPr>
            <a:r>
              <a:rPr lang="en-US" sz="2400" dirty="0"/>
              <a:t> Coordinate complex global systems</a:t>
            </a:r>
          </a:p>
          <a:p>
            <a:endParaRPr lang="en-GB" sz="2400" dirty="0"/>
          </a:p>
        </p:txBody>
      </p:sp>
      <p:pic>
        <p:nvPicPr>
          <p:cNvPr id="5" name="Picture 4">
            <a:extLst>
              <a:ext uri="{FF2B5EF4-FFF2-40B4-BE49-F238E27FC236}">
                <a16:creationId xmlns:a16="http://schemas.microsoft.com/office/drawing/2014/main" id="{14EE64CD-C8CE-4613-2357-B7ED204829E1}"/>
              </a:ext>
            </a:extLst>
          </p:cNvPr>
          <p:cNvPicPr>
            <a:picLocks noChangeAspect="1"/>
          </p:cNvPicPr>
          <p:nvPr/>
        </p:nvPicPr>
        <p:blipFill>
          <a:blip r:embed="rId3"/>
          <a:stretch>
            <a:fillRect/>
          </a:stretch>
        </p:blipFill>
        <p:spPr>
          <a:xfrm>
            <a:off x="327967" y="887731"/>
            <a:ext cx="9863299" cy="2541269"/>
          </a:xfrm>
          <a:prstGeom prst="rect">
            <a:avLst/>
          </a:prstGeom>
        </p:spPr>
      </p:pic>
    </p:spTree>
    <p:extLst>
      <p:ext uri="{BB962C8B-B14F-4D97-AF65-F5344CB8AC3E}">
        <p14:creationId xmlns:p14="http://schemas.microsoft.com/office/powerpoint/2010/main" val="260403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EE25A-21B5-FF2D-6C41-A7C860D0CA95}"/>
              </a:ext>
            </a:extLst>
          </p:cNvPr>
          <p:cNvSpPr>
            <a:spLocks noGrp="1"/>
          </p:cNvSpPr>
          <p:nvPr>
            <p:ph type="title"/>
          </p:nvPr>
        </p:nvSpPr>
        <p:spPr>
          <a:xfrm>
            <a:off x="486347" y="539245"/>
            <a:ext cx="9950103" cy="755849"/>
          </a:xfrm>
        </p:spPr>
        <p:txBody>
          <a:bodyPr/>
          <a:lstStyle/>
          <a:p>
            <a:r>
              <a:rPr lang="en-GB" u="sng" dirty="0"/>
              <a:t>Research</a:t>
            </a:r>
            <a:r>
              <a:rPr lang="en-GB" dirty="0"/>
              <a:t> </a:t>
            </a:r>
          </a:p>
        </p:txBody>
      </p:sp>
      <p:sp>
        <p:nvSpPr>
          <p:cNvPr id="3" name="Content Placeholder 2">
            <a:extLst>
              <a:ext uri="{FF2B5EF4-FFF2-40B4-BE49-F238E27FC236}">
                <a16:creationId xmlns:a16="http://schemas.microsoft.com/office/drawing/2014/main" id="{9D25210C-ED9D-524B-EBF9-E89099795F7D}"/>
              </a:ext>
            </a:extLst>
          </p:cNvPr>
          <p:cNvSpPr>
            <a:spLocks noGrp="1"/>
          </p:cNvSpPr>
          <p:nvPr>
            <p:ph idx="1"/>
          </p:nvPr>
        </p:nvSpPr>
        <p:spPr>
          <a:xfrm>
            <a:off x="486347" y="1649940"/>
            <a:ext cx="10820989" cy="4327113"/>
          </a:xfrm>
        </p:spPr>
        <p:txBody>
          <a:bodyPr vert="horz" lIns="91440" tIns="45720" rIns="91440" bIns="45720" rtlCol="0" anchor="t">
            <a:normAutofit/>
          </a:bodyPr>
          <a:lstStyle/>
          <a:p>
            <a:r>
              <a:rPr lang="en-GB" sz="2400" dirty="0"/>
              <a:t>Heavily influenced in the early days by Hofstede's study of cultural values</a:t>
            </a:r>
          </a:p>
          <a:p>
            <a:r>
              <a:rPr lang="en-GB" sz="2400" dirty="0"/>
              <a:t>Some cross-cultural studies examine how beliefs about effective leadership behaviour differ from one country to another</a:t>
            </a:r>
          </a:p>
          <a:p>
            <a:r>
              <a:rPr lang="en-GB" sz="2400" dirty="0"/>
              <a:t>Others examine cross-cultural differences in the pattern of leadership behaviour, or the effects on outcomes such as follower satisfaction, motivation and performance</a:t>
            </a:r>
          </a:p>
          <a:p>
            <a:r>
              <a:rPr lang="en-GB" sz="2400" dirty="0"/>
              <a:t>A small number of studies have focused on how cultural values and leadership practices are changing over time.</a:t>
            </a:r>
          </a:p>
        </p:txBody>
      </p:sp>
    </p:spTree>
    <p:extLst>
      <p:ext uri="{BB962C8B-B14F-4D97-AF65-F5344CB8AC3E}">
        <p14:creationId xmlns:p14="http://schemas.microsoft.com/office/powerpoint/2010/main" val="1126809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2461E-8248-9546-B113-C00FEF28A9AF}"/>
              </a:ext>
            </a:extLst>
          </p:cNvPr>
          <p:cNvSpPr>
            <a:spLocks noGrp="1"/>
          </p:cNvSpPr>
          <p:nvPr>
            <p:ph type="title"/>
          </p:nvPr>
        </p:nvSpPr>
        <p:spPr>
          <a:xfrm>
            <a:off x="374835" y="245327"/>
            <a:ext cx="9950103" cy="800454"/>
          </a:xfrm>
        </p:spPr>
        <p:txBody>
          <a:bodyPr/>
          <a:lstStyle/>
          <a:p>
            <a:r>
              <a:rPr lang="en-GB" u="sng" dirty="0"/>
              <a:t>Cultural Influences on Leadership Behaviour</a:t>
            </a:r>
          </a:p>
        </p:txBody>
      </p:sp>
      <p:sp>
        <p:nvSpPr>
          <p:cNvPr id="3" name="Content Placeholder 2">
            <a:extLst>
              <a:ext uri="{FF2B5EF4-FFF2-40B4-BE49-F238E27FC236}">
                <a16:creationId xmlns:a16="http://schemas.microsoft.com/office/drawing/2014/main" id="{200E8D06-728C-7DDF-4EBB-637EB0B9990A}"/>
              </a:ext>
            </a:extLst>
          </p:cNvPr>
          <p:cNvSpPr>
            <a:spLocks noGrp="1"/>
          </p:cNvSpPr>
          <p:nvPr>
            <p:ph idx="1"/>
          </p:nvPr>
        </p:nvSpPr>
        <p:spPr>
          <a:xfrm>
            <a:off x="374834" y="1590974"/>
            <a:ext cx="10531059" cy="4386080"/>
          </a:xfrm>
        </p:spPr>
        <p:txBody>
          <a:bodyPr vert="horz" lIns="91440" tIns="45720" rIns="91440" bIns="45720" rtlCol="0" anchor="t">
            <a:normAutofit/>
          </a:bodyPr>
          <a:lstStyle/>
          <a:p>
            <a:r>
              <a:rPr lang="en-GB" sz="2400" dirty="0"/>
              <a:t>Culture &amp; values internalised by those who grew up in a particular culture and demonstrated in ways that may not be conscious </a:t>
            </a:r>
          </a:p>
          <a:p>
            <a:r>
              <a:rPr lang="en-GB" sz="2400" dirty="0"/>
              <a:t>Reflected in social norms – how people relate to each other</a:t>
            </a:r>
          </a:p>
          <a:p>
            <a:r>
              <a:rPr lang="en-GB" sz="2400" dirty="0"/>
              <a:t>Cultural norms specify acceptable behaviour and use of power</a:t>
            </a:r>
          </a:p>
          <a:p>
            <a:r>
              <a:rPr lang="en-GB" sz="2400" dirty="0"/>
              <a:t>Deviation from social norms may reduce respect and impact on effectiveness</a:t>
            </a:r>
          </a:p>
          <a:p>
            <a:r>
              <a:rPr lang="en-GB" sz="2400" dirty="0"/>
              <a:t>Leadership behaviour is also influenced by situational variables such as the type of industry, managerial position, and type of organisation.</a:t>
            </a:r>
          </a:p>
        </p:txBody>
      </p:sp>
    </p:spTree>
    <p:extLst>
      <p:ext uri="{BB962C8B-B14F-4D97-AF65-F5344CB8AC3E}">
        <p14:creationId xmlns:p14="http://schemas.microsoft.com/office/powerpoint/2010/main" val="241081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4866-357D-1A1E-4BD8-1BC89089B9B8}"/>
              </a:ext>
            </a:extLst>
          </p:cNvPr>
          <p:cNvSpPr>
            <a:spLocks noGrp="1"/>
          </p:cNvSpPr>
          <p:nvPr>
            <p:ph type="title"/>
          </p:nvPr>
        </p:nvSpPr>
        <p:spPr>
          <a:xfrm>
            <a:off x="385986" y="312235"/>
            <a:ext cx="9950103" cy="945419"/>
          </a:xfrm>
        </p:spPr>
        <p:txBody>
          <a:bodyPr>
            <a:normAutofit/>
          </a:bodyPr>
          <a:lstStyle/>
          <a:p>
            <a:r>
              <a:rPr lang="en-US" u="sng" dirty="0"/>
              <a:t>Hofstede’s Cultural Dimensions Theory</a:t>
            </a:r>
          </a:p>
        </p:txBody>
      </p:sp>
      <p:sp>
        <p:nvSpPr>
          <p:cNvPr id="3" name="Content Placeholder 2">
            <a:extLst>
              <a:ext uri="{FF2B5EF4-FFF2-40B4-BE49-F238E27FC236}">
                <a16:creationId xmlns:a16="http://schemas.microsoft.com/office/drawing/2014/main" id="{86942253-FAF7-C6E2-1FAE-7AD0441EEAE8}"/>
              </a:ext>
            </a:extLst>
          </p:cNvPr>
          <p:cNvSpPr>
            <a:spLocks noGrp="1"/>
          </p:cNvSpPr>
          <p:nvPr>
            <p:ph idx="1"/>
          </p:nvPr>
        </p:nvSpPr>
        <p:spPr>
          <a:xfrm>
            <a:off x="501215" y="1450297"/>
            <a:ext cx="11690785" cy="4374929"/>
          </a:xfrm>
        </p:spPr>
        <p:txBody>
          <a:bodyPr vert="horz" lIns="91440" tIns="45720" rIns="91440" bIns="45720" rtlCol="0" anchor="t">
            <a:normAutofit fontScale="55000" lnSpcReduction="20000"/>
          </a:bodyPr>
          <a:lstStyle/>
          <a:p>
            <a:pPr marL="0" indent="0">
              <a:buNone/>
            </a:pPr>
            <a:r>
              <a:rPr lang="en-US" sz="4400" dirty="0"/>
              <a:t>This theory offers a structured lens for understanding and comparing cultural differences in business settings</a:t>
            </a:r>
          </a:p>
          <a:p>
            <a:pPr marL="0" indent="0">
              <a:buNone/>
            </a:pPr>
            <a:r>
              <a:rPr lang="en-US" sz="4400" b="1" u="sng" dirty="0"/>
              <a:t>The current version of the Hofstede-Minkov Model: </a:t>
            </a:r>
          </a:p>
          <a:p>
            <a:pPr>
              <a:buFont typeface="Wingdings" panose="05000000000000000000" pitchFamily="2" charset="2"/>
              <a:buChar char="Ø"/>
            </a:pPr>
            <a:r>
              <a:rPr lang="en-US" sz="4400" b="1" dirty="0"/>
              <a:t> </a:t>
            </a:r>
            <a:r>
              <a:rPr lang="en-US" sz="4400" b="0" dirty="0"/>
              <a:t>Power distance</a:t>
            </a:r>
          </a:p>
          <a:p>
            <a:pPr>
              <a:buFont typeface="Wingdings" panose="05000000000000000000" pitchFamily="2" charset="2"/>
              <a:buChar char="Ø"/>
            </a:pPr>
            <a:r>
              <a:rPr lang="en-US" sz="4400" dirty="0"/>
              <a:t> </a:t>
            </a:r>
            <a:r>
              <a:rPr lang="en-US" sz="4400" b="0" dirty="0"/>
              <a:t>Individualism - Collectivism,</a:t>
            </a:r>
          </a:p>
          <a:p>
            <a:pPr>
              <a:buFont typeface="Wingdings" panose="05000000000000000000" pitchFamily="2" charset="2"/>
              <a:buChar char="Ø"/>
            </a:pPr>
            <a:r>
              <a:rPr lang="en-US" sz="4400" dirty="0"/>
              <a:t> </a:t>
            </a:r>
            <a:r>
              <a:rPr lang="en-US" sz="4400" b="0" dirty="0"/>
              <a:t>Masculinity – Femininity</a:t>
            </a:r>
            <a:endParaRPr lang="en-US" sz="4400" dirty="0"/>
          </a:p>
          <a:p>
            <a:pPr>
              <a:buFont typeface="Wingdings" panose="05000000000000000000" pitchFamily="2" charset="2"/>
              <a:buChar char="Ø"/>
            </a:pPr>
            <a:r>
              <a:rPr lang="en-US" sz="4400" b="0" dirty="0"/>
              <a:t> Uncertainty avoidance</a:t>
            </a:r>
          </a:p>
          <a:p>
            <a:pPr>
              <a:buFont typeface="Wingdings" panose="05000000000000000000" pitchFamily="2" charset="2"/>
              <a:buChar char="Ø"/>
            </a:pPr>
            <a:r>
              <a:rPr lang="en-US" sz="4400" dirty="0"/>
              <a:t> </a:t>
            </a:r>
            <a:r>
              <a:rPr lang="en-US" sz="4400" b="0" dirty="0"/>
              <a:t>Long-term vs Short-term orientation</a:t>
            </a:r>
          </a:p>
          <a:p>
            <a:pPr>
              <a:buFont typeface="Wingdings" panose="05000000000000000000" pitchFamily="2" charset="2"/>
              <a:buChar char="Ø"/>
            </a:pPr>
            <a:r>
              <a:rPr lang="en-US" sz="4400" dirty="0"/>
              <a:t> </a:t>
            </a:r>
            <a:r>
              <a:rPr lang="en-US" sz="4400" b="0" dirty="0"/>
              <a:t>Indulgence - Restraint</a:t>
            </a:r>
          </a:p>
          <a:p>
            <a:pPr lvl="1"/>
            <a:endParaRPr lang="en-US" b="0" dirty="0"/>
          </a:p>
        </p:txBody>
      </p:sp>
      <p:pic>
        <p:nvPicPr>
          <p:cNvPr id="5" name="Picture 4">
            <a:extLst>
              <a:ext uri="{FF2B5EF4-FFF2-40B4-BE49-F238E27FC236}">
                <a16:creationId xmlns:a16="http://schemas.microsoft.com/office/drawing/2014/main" id="{E073B253-22BD-9D3F-BF96-9FB2F6BE44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7805" y="1983548"/>
            <a:ext cx="4606057" cy="4745498"/>
          </a:xfrm>
          <a:prstGeom prst="rect">
            <a:avLst/>
          </a:prstGeom>
        </p:spPr>
      </p:pic>
    </p:spTree>
    <p:extLst>
      <p:ext uri="{BB962C8B-B14F-4D97-AF65-F5344CB8AC3E}">
        <p14:creationId xmlns:p14="http://schemas.microsoft.com/office/powerpoint/2010/main" val="4068071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A2A07-6521-F614-6AA7-0BBC363267BB}"/>
              </a:ext>
            </a:extLst>
          </p:cNvPr>
          <p:cNvSpPr>
            <a:spLocks noGrp="1"/>
          </p:cNvSpPr>
          <p:nvPr>
            <p:ph type="title"/>
          </p:nvPr>
        </p:nvSpPr>
        <p:spPr>
          <a:xfrm>
            <a:off x="519801" y="466762"/>
            <a:ext cx="9950103" cy="900815"/>
          </a:xfrm>
        </p:spPr>
        <p:txBody>
          <a:bodyPr/>
          <a:lstStyle/>
          <a:p>
            <a:r>
              <a:rPr lang="en-US" u="sng" dirty="0"/>
              <a:t>Critiques of Hofstede's work</a:t>
            </a:r>
          </a:p>
        </p:txBody>
      </p:sp>
      <p:sp>
        <p:nvSpPr>
          <p:cNvPr id="3" name="Content Placeholder 2">
            <a:extLst>
              <a:ext uri="{FF2B5EF4-FFF2-40B4-BE49-F238E27FC236}">
                <a16:creationId xmlns:a16="http://schemas.microsoft.com/office/drawing/2014/main" id="{ADB5FCD0-ABDC-6DD8-9CAB-DB318D262112}"/>
              </a:ext>
            </a:extLst>
          </p:cNvPr>
          <p:cNvSpPr>
            <a:spLocks noGrp="1"/>
          </p:cNvSpPr>
          <p:nvPr>
            <p:ph idx="1"/>
          </p:nvPr>
        </p:nvSpPr>
        <p:spPr>
          <a:xfrm>
            <a:off x="642464" y="2003569"/>
            <a:ext cx="9950103" cy="3513514"/>
          </a:xfrm>
        </p:spPr>
        <p:txBody>
          <a:bodyPr vert="horz" lIns="91440" tIns="45720" rIns="91440" bIns="45720" rtlCol="0" anchor="t">
            <a:normAutofit/>
          </a:bodyPr>
          <a:lstStyle/>
          <a:p>
            <a:pPr>
              <a:buFont typeface="Wingdings" panose="05000000000000000000" pitchFamily="2" charset="2"/>
              <a:buChar char="Ø"/>
            </a:pPr>
            <a:r>
              <a:rPr lang="en-US" sz="2400" dirty="0"/>
              <a:t> Sampling considerations</a:t>
            </a:r>
          </a:p>
          <a:p>
            <a:pPr>
              <a:buFont typeface="Wingdings" panose="05000000000000000000" pitchFamily="2" charset="2"/>
              <a:buChar char="Ø"/>
            </a:pPr>
            <a:r>
              <a:rPr lang="en-US" sz="2400" dirty="0"/>
              <a:t> Western and corporate bias</a:t>
            </a:r>
          </a:p>
          <a:p>
            <a:pPr>
              <a:buFont typeface="Wingdings" panose="05000000000000000000" pitchFamily="2" charset="2"/>
              <a:buChar char="Ø"/>
            </a:pPr>
            <a:r>
              <a:rPr lang="en-US" sz="2400" dirty="0"/>
              <a:t> Outdated</a:t>
            </a:r>
          </a:p>
          <a:p>
            <a:pPr>
              <a:buFont typeface="Wingdings" panose="05000000000000000000" pitchFamily="2" charset="2"/>
              <a:buChar char="Ø"/>
            </a:pPr>
            <a:r>
              <a:rPr lang="en-US" sz="2400" dirty="0"/>
              <a:t> Stereotyping</a:t>
            </a:r>
          </a:p>
          <a:p>
            <a:pPr>
              <a:buFont typeface="Wingdings" panose="05000000000000000000" pitchFamily="2" charset="2"/>
              <a:buChar char="Ø"/>
            </a:pPr>
            <a:r>
              <a:rPr lang="en-US" sz="2400" dirty="0"/>
              <a:t> Focuses on national rather than organisational culture</a:t>
            </a:r>
          </a:p>
          <a:p>
            <a:endParaRPr lang="en-US" dirty="0"/>
          </a:p>
        </p:txBody>
      </p:sp>
    </p:spTree>
    <p:extLst>
      <p:ext uri="{BB962C8B-B14F-4D97-AF65-F5344CB8AC3E}">
        <p14:creationId xmlns:p14="http://schemas.microsoft.com/office/powerpoint/2010/main" val="3875456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9E17C-2861-25CC-EFFD-360B34F16690}"/>
              </a:ext>
            </a:extLst>
          </p:cNvPr>
          <p:cNvSpPr>
            <a:spLocks noGrp="1"/>
          </p:cNvSpPr>
          <p:nvPr>
            <p:ph type="title"/>
          </p:nvPr>
        </p:nvSpPr>
        <p:spPr>
          <a:xfrm>
            <a:off x="575557" y="345687"/>
            <a:ext cx="9950103" cy="811605"/>
          </a:xfrm>
        </p:spPr>
        <p:txBody>
          <a:bodyPr/>
          <a:lstStyle/>
          <a:p>
            <a:r>
              <a:rPr lang="en-GB" u="sng" dirty="0"/>
              <a:t>Cultural Values</a:t>
            </a:r>
          </a:p>
        </p:txBody>
      </p:sp>
      <p:sp>
        <p:nvSpPr>
          <p:cNvPr id="3" name="Content Placeholder 2">
            <a:extLst>
              <a:ext uri="{FF2B5EF4-FFF2-40B4-BE49-F238E27FC236}">
                <a16:creationId xmlns:a16="http://schemas.microsoft.com/office/drawing/2014/main" id="{D96E9B29-3A95-D6D8-876B-CCDB2C4E28B8}"/>
              </a:ext>
            </a:extLst>
          </p:cNvPr>
          <p:cNvSpPr>
            <a:spLocks noGrp="1"/>
          </p:cNvSpPr>
          <p:nvPr>
            <p:ph idx="1"/>
          </p:nvPr>
        </p:nvSpPr>
        <p:spPr>
          <a:xfrm>
            <a:off x="575557" y="1872965"/>
            <a:ext cx="9950103" cy="3513514"/>
          </a:xfrm>
        </p:spPr>
        <p:txBody>
          <a:bodyPr vert="horz" lIns="91440" tIns="45720" rIns="91440" bIns="45720" rtlCol="0" anchor="t">
            <a:normAutofit/>
          </a:bodyPr>
          <a:lstStyle/>
          <a:p>
            <a:r>
              <a:rPr lang="en-GB" sz="2400" dirty="0"/>
              <a:t>Cultural values in national cultures change over time</a:t>
            </a:r>
          </a:p>
          <a:p>
            <a:r>
              <a:rPr lang="en-GB" sz="2400" dirty="0"/>
              <a:t>PESTLE </a:t>
            </a:r>
          </a:p>
          <a:p>
            <a:r>
              <a:rPr lang="en-GB" sz="2400" dirty="0"/>
              <a:t>Transition from socialism to capitalism: a shift towards individualism and performance orientation</a:t>
            </a:r>
          </a:p>
          <a:p>
            <a:r>
              <a:rPr lang="en-GB" sz="2400" dirty="0"/>
              <a:t>Autocratic cultures replaced by democracy will become more accepting of participatory leadership and empowerment.</a:t>
            </a:r>
          </a:p>
        </p:txBody>
      </p:sp>
    </p:spTree>
    <p:extLst>
      <p:ext uri="{BB962C8B-B14F-4D97-AF65-F5344CB8AC3E}">
        <p14:creationId xmlns:p14="http://schemas.microsoft.com/office/powerpoint/2010/main" val="128553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B7C44-DF5C-8D60-80DE-821D0960D396}"/>
              </a:ext>
            </a:extLst>
          </p:cNvPr>
          <p:cNvSpPr>
            <a:spLocks noGrp="1"/>
          </p:cNvSpPr>
          <p:nvPr>
            <p:ph type="title"/>
          </p:nvPr>
        </p:nvSpPr>
        <p:spPr>
          <a:xfrm>
            <a:off x="441742" y="312233"/>
            <a:ext cx="9950103" cy="778151"/>
          </a:xfrm>
        </p:spPr>
        <p:txBody>
          <a:bodyPr/>
          <a:lstStyle/>
          <a:p>
            <a:r>
              <a:rPr lang="en-GB" u="sng" dirty="0"/>
              <a:t>Cross-cultural research on Behaviour Differences</a:t>
            </a:r>
          </a:p>
        </p:txBody>
      </p:sp>
      <p:sp>
        <p:nvSpPr>
          <p:cNvPr id="3" name="Content Placeholder 2">
            <a:extLst>
              <a:ext uri="{FF2B5EF4-FFF2-40B4-BE49-F238E27FC236}">
                <a16:creationId xmlns:a16="http://schemas.microsoft.com/office/drawing/2014/main" id="{9760C607-8EB8-33C2-1041-E69F72C7E36C}"/>
              </a:ext>
            </a:extLst>
          </p:cNvPr>
          <p:cNvSpPr>
            <a:spLocks noGrp="1"/>
          </p:cNvSpPr>
          <p:nvPr>
            <p:ph idx="1"/>
          </p:nvPr>
        </p:nvSpPr>
        <p:spPr>
          <a:xfrm>
            <a:off x="534964" y="1493823"/>
            <a:ext cx="11122072" cy="4873525"/>
          </a:xfrm>
        </p:spPr>
        <p:txBody>
          <a:bodyPr vert="horz" lIns="91440" tIns="45720" rIns="91440" bIns="45720" rtlCol="0" anchor="t">
            <a:normAutofit/>
          </a:bodyPr>
          <a:lstStyle/>
          <a:p>
            <a:r>
              <a:rPr lang="en-GB" sz="2400" dirty="0"/>
              <a:t>Dorfman et al (1997) found that American managers displayed more participatory leadership than managers in Mexico and Korea</a:t>
            </a:r>
          </a:p>
          <a:p>
            <a:r>
              <a:rPr lang="en-GB" sz="2400" dirty="0"/>
              <a:t>However, even the questionnaires are subject to cultural differences</a:t>
            </a:r>
          </a:p>
          <a:p>
            <a:endParaRPr lang="en-GB" sz="2400" dirty="0"/>
          </a:p>
          <a:p>
            <a:pPr marL="0" indent="0">
              <a:buNone/>
            </a:pPr>
            <a:r>
              <a:rPr lang="en-GB" sz="2400" b="1" u="sng" dirty="0"/>
              <a:t>Cross-cultural differences in how managers communicate directions and feedback:  </a:t>
            </a:r>
          </a:p>
          <a:p>
            <a:pPr>
              <a:buFont typeface="Wingdings" panose="05000000000000000000" pitchFamily="2" charset="2"/>
              <a:buChar char="Ø"/>
            </a:pPr>
            <a:r>
              <a:rPr lang="en-GB" sz="2400" dirty="0"/>
              <a:t> Americans are more likely to use face-to-face meetings to give negative feedback</a:t>
            </a:r>
          </a:p>
          <a:p>
            <a:pPr>
              <a:buFont typeface="Wingdings" panose="05000000000000000000" pitchFamily="2" charset="2"/>
              <a:buChar char="Ø"/>
            </a:pPr>
            <a:r>
              <a:rPr lang="en-GB" sz="2400" dirty="0"/>
              <a:t> Japanese managers are more likely to use written emails </a:t>
            </a:r>
          </a:p>
        </p:txBody>
      </p:sp>
    </p:spTree>
    <p:extLst>
      <p:ext uri="{BB962C8B-B14F-4D97-AF65-F5344CB8AC3E}">
        <p14:creationId xmlns:p14="http://schemas.microsoft.com/office/powerpoint/2010/main" val="3613767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1CAEB-ADD6-4F8F-262D-88120B05C80F}"/>
              </a:ext>
            </a:extLst>
          </p:cNvPr>
          <p:cNvSpPr>
            <a:spLocks noGrp="1"/>
          </p:cNvSpPr>
          <p:nvPr>
            <p:ph type="title"/>
          </p:nvPr>
        </p:nvSpPr>
        <p:spPr>
          <a:xfrm>
            <a:off x="441743" y="183623"/>
            <a:ext cx="4330979" cy="733547"/>
          </a:xfrm>
        </p:spPr>
        <p:txBody>
          <a:bodyPr/>
          <a:lstStyle/>
          <a:p>
            <a:r>
              <a:rPr lang="en-GB" u="sng" dirty="0"/>
              <a:t>The GLOBE Project</a:t>
            </a:r>
          </a:p>
        </p:txBody>
      </p:sp>
      <p:sp>
        <p:nvSpPr>
          <p:cNvPr id="3" name="Content Placeholder 2">
            <a:extLst>
              <a:ext uri="{FF2B5EF4-FFF2-40B4-BE49-F238E27FC236}">
                <a16:creationId xmlns:a16="http://schemas.microsoft.com/office/drawing/2014/main" id="{1D6CDBC3-EF09-DBFC-C542-9A94D0C21BE5}"/>
              </a:ext>
            </a:extLst>
          </p:cNvPr>
          <p:cNvSpPr>
            <a:spLocks noGrp="1"/>
          </p:cNvSpPr>
          <p:nvPr>
            <p:ph idx="1"/>
          </p:nvPr>
        </p:nvSpPr>
        <p:spPr>
          <a:xfrm>
            <a:off x="441743" y="1648555"/>
            <a:ext cx="10798686" cy="3560889"/>
          </a:xfrm>
        </p:spPr>
        <p:txBody>
          <a:bodyPr vert="horz" lIns="91440" tIns="45720" rIns="91440" bIns="45720" rtlCol="0" anchor="t">
            <a:normAutofit/>
          </a:bodyPr>
          <a:lstStyle/>
          <a:p>
            <a:r>
              <a:rPr lang="en-GB" sz="2400" dirty="0"/>
              <a:t>Cross-cultural study of leadership in 60 different countries</a:t>
            </a:r>
          </a:p>
          <a:p>
            <a:r>
              <a:rPr lang="en-GB" sz="2400" dirty="0"/>
              <a:t>Global Leadership and Organisational Behaviour Effectiveness</a:t>
            </a:r>
          </a:p>
          <a:p>
            <a:r>
              <a:rPr lang="en-GB" sz="2400" dirty="0"/>
              <a:t>150 researchers worldwide</a:t>
            </a:r>
          </a:p>
          <a:p>
            <a:r>
              <a:rPr lang="en-GB" sz="2400" dirty="0"/>
              <a:t>Development of an empirically based theory that describes the relationships between culture, organisational processes and leadership</a:t>
            </a:r>
          </a:p>
          <a:p>
            <a:r>
              <a:rPr lang="en-US" sz="2400" dirty="0"/>
              <a:t> Cultural values shape leadership behaviour and beliefs.</a:t>
            </a:r>
            <a:endParaRPr lang="en-GB" sz="2400" dirty="0"/>
          </a:p>
        </p:txBody>
      </p:sp>
    </p:spTree>
    <p:extLst>
      <p:ext uri="{BB962C8B-B14F-4D97-AF65-F5344CB8AC3E}">
        <p14:creationId xmlns:p14="http://schemas.microsoft.com/office/powerpoint/2010/main" val="1280689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4D29-85DF-8076-8E92-1C06059B9B16}"/>
              </a:ext>
            </a:extLst>
          </p:cNvPr>
          <p:cNvSpPr>
            <a:spLocks noGrp="1"/>
          </p:cNvSpPr>
          <p:nvPr>
            <p:ph type="title"/>
          </p:nvPr>
        </p:nvSpPr>
        <p:spPr>
          <a:xfrm>
            <a:off x="765128" y="505792"/>
            <a:ext cx="9950103" cy="822756"/>
          </a:xfrm>
        </p:spPr>
        <p:txBody>
          <a:bodyPr/>
          <a:lstStyle/>
          <a:p>
            <a:r>
              <a:rPr lang="en-GB" u="sng" dirty="0"/>
              <a:t>GLOBE Cultural Values</a:t>
            </a:r>
          </a:p>
        </p:txBody>
      </p:sp>
      <p:sp>
        <p:nvSpPr>
          <p:cNvPr id="3" name="Content Placeholder 2">
            <a:extLst>
              <a:ext uri="{FF2B5EF4-FFF2-40B4-BE49-F238E27FC236}">
                <a16:creationId xmlns:a16="http://schemas.microsoft.com/office/drawing/2014/main" id="{9B58944A-77F1-FEC5-73D6-B31FD5F8AA6B}"/>
              </a:ext>
            </a:extLst>
          </p:cNvPr>
          <p:cNvSpPr>
            <a:spLocks noGrp="1"/>
          </p:cNvSpPr>
          <p:nvPr>
            <p:ph idx="1"/>
          </p:nvPr>
        </p:nvSpPr>
        <p:spPr>
          <a:xfrm>
            <a:off x="765128" y="1762228"/>
            <a:ext cx="9950103" cy="4513474"/>
          </a:xfrm>
        </p:spPr>
        <p:txBody>
          <a:bodyPr vert="horz" lIns="91440" tIns="45720" rIns="91440" bIns="45720" rtlCol="0" anchor="t">
            <a:normAutofit fontScale="92500" lnSpcReduction="10000"/>
          </a:bodyPr>
          <a:lstStyle/>
          <a:p>
            <a:r>
              <a:rPr lang="en-GB" sz="2400" dirty="0"/>
              <a:t>Performance Orientation</a:t>
            </a:r>
          </a:p>
          <a:p>
            <a:r>
              <a:rPr lang="en-GB" sz="2400" dirty="0"/>
              <a:t>Assertiveness</a:t>
            </a:r>
          </a:p>
          <a:p>
            <a:r>
              <a:rPr lang="en-GB" sz="2400" dirty="0"/>
              <a:t>Future Orientation</a:t>
            </a:r>
          </a:p>
          <a:p>
            <a:r>
              <a:rPr lang="en-GB" sz="2400" dirty="0"/>
              <a:t>Humane Orientation</a:t>
            </a:r>
          </a:p>
          <a:p>
            <a:r>
              <a:rPr lang="en-GB" sz="2400" dirty="0"/>
              <a:t>Institutional Collectivism</a:t>
            </a:r>
          </a:p>
          <a:p>
            <a:r>
              <a:rPr lang="en-GB" sz="2400" dirty="0"/>
              <a:t>In-Group Collectivism</a:t>
            </a:r>
          </a:p>
          <a:p>
            <a:r>
              <a:rPr lang="en-GB" sz="2400" dirty="0"/>
              <a:t>Gender Egalitarianism</a:t>
            </a:r>
          </a:p>
          <a:p>
            <a:r>
              <a:rPr lang="en-GB" sz="2400" dirty="0"/>
              <a:t>Power distance</a:t>
            </a:r>
          </a:p>
          <a:p>
            <a:r>
              <a:rPr lang="en-GB" sz="2400" dirty="0"/>
              <a:t>Uncertainty Avoidance</a:t>
            </a:r>
          </a:p>
          <a:p>
            <a:endParaRPr lang="en-GB" dirty="0"/>
          </a:p>
        </p:txBody>
      </p:sp>
    </p:spTree>
    <p:extLst>
      <p:ext uri="{BB962C8B-B14F-4D97-AF65-F5344CB8AC3E}">
        <p14:creationId xmlns:p14="http://schemas.microsoft.com/office/powerpoint/2010/main" val="2328731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5EADF-0255-4D78-4B0E-C9D01D0956E7}"/>
              </a:ext>
            </a:extLst>
          </p:cNvPr>
          <p:cNvSpPr>
            <a:spLocks noGrp="1"/>
          </p:cNvSpPr>
          <p:nvPr>
            <p:ph type="title"/>
          </p:nvPr>
        </p:nvSpPr>
        <p:spPr>
          <a:xfrm>
            <a:off x="675917" y="111513"/>
            <a:ext cx="9950103" cy="1023478"/>
          </a:xfrm>
        </p:spPr>
        <p:txBody>
          <a:bodyPr>
            <a:normAutofit/>
          </a:bodyPr>
          <a:lstStyle/>
          <a:p>
            <a:r>
              <a:rPr lang="en-GB" u="sng" dirty="0"/>
              <a:t>GLOBE Clusters</a:t>
            </a:r>
          </a:p>
        </p:txBody>
      </p:sp>
      <p:sp>
        <p:nvSpPr>
          <p:cNvPr id="3" name="Content Placeholder 2">
            <a:extLst>
              <a:ext uri="{FF2B5EF4-FFF2-40B4-BE49-F238E27FC236}">
                <a16:creationId xmlns:a16="http://schemas.microsoft.com/office/drawing/2014/main" id="{9B9D0636-8595-5117-3CE5-4C7757598C9E}"/>
              </a:ext>
            </a:extLst>
          </p:cNvPr>
          <p:cNvSpPr>
            <a:spLocks noGrp="1"/>
          </p:cNvSpPr>
          <p:nvPr>
            <p:ph idx="1"/>
          </p:nvPr>
        </p:nvSpPr>
        <p:spPr>
          <a:xfrm>
            <a:off x="675918" y="1516566"/>
            <a:ext cx="9950103" cy="4613835"/>
          </a:xfrm>
        </p:spPr>
        <p:txBody>
          <a:bodyPr vert="horz" lIns="91440" tIns="45720" rIns="91440" bIns="45720" rtlCol="0" anchor="t">
            <a:normAutofit fontScale="92500" lnSpcReduction="20000"/>
          </a:bodyPr>
          <a:lstStyle/>
          <a:p>
            <a:r>
              <a:rPr lang="en-GB" sz="2400" dirty="0"/>
              <a:t>Eastern Europe</a:t>
            </a:r>
          </a:p>
          <a:p>
            <a:r>
              <a:rPr lang="en-GB" sz="2400" dirty="0"/>
              <a:t>Latin America</a:t>
            </a:r>
          </a:p>
          <a:p>
            <a:r>
              <a:rPr lang="en-GB" sz="2400" dirty="0"/>
              <a:t>Latin Europe</a:t>
            </a:r>
          </a:p>
          <a:p>
            <a:r>
              <a:rPr lang="en-GB" sz="2400" dirty="0"/>
              <a:t>Anglo Claster</a:t>
            </a:r>
          </a:p>
          <a:p>
            <a:r>
              <a:rPr lang="en-GB" sz="2400" dirty="0"/>
              <a:t>Nordic Europe</a:t>
            </a:r>
          </a:p>
          <a:p>
            <a:r>
              <a:rPr lang="en-GB" sz="2400" dirty="0"/>
              <a:t>Germanic Europe</a:t>
            </a:r>
          </a:p>
          <a:p>
            <a:r>
              <a:rPr lang="en-GB" sz="2400" dirty="0"/>
              <a:t>Middle East</a:t>
            </a:r>
          </a:p>
          <a:p>
            <a:r>
              <a:rPr lang="en-GB" sz="2400" dirty="0"/>
              <a:t>Sub-Saharan Africa</a:t>
            </a:r>
          </a:p>
          <a:p>
            <a:r>
              <a:rPr lang="en-GB" sz="2400" dirty="0"/>
              <a:t>Confucian Asia</a:t>
            </a:r>
          </a:p>
          <a:p>
            <a:r>
              <a:rPr lang="en-GB" sz="2400" dirty="0"/>
              <a:t>Southern Asia</a:t>
            </a:r>
          </a:p>
        </p:txBody>
      </p:sp>
    </p:spTree>
    <p:extLst>
      <p:ext uri="{BB962C8B-B14F-4D97-AF65-F5344CB8AC3E}">
        <p14:creationId xmlns:p14="http://schemas.microsoft.com/office/powerpoint/2010/main" val="2668360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1408-CA88-DE0E-8E53-EDAA129C7ABD}"/>
              </a:ext>
            </a:extLst>
          </p:cNvPr>
          <p:cNvSpPr>
            <a:spLocks noGrp="1"/>
          </p:cNvSpPr>
          <p:nvPr>
            <p:ph type="title"/>
          </p:nvPr>
        </p:nvSpPr>
        <p:spPr>
          <a:xfrm>
            <a:off x="898942" y="239380"/>
            <a:ext cx="9950103" cy="822756"/>
          </a:xfrm>
        </p:spPr>
        <p:txBody>
          <a:bodyPr/>
          <a:lstStyle/>
          <a:p>
            <a:r>
              <a:rPr lang="en-US" u="sng" dirty="0"/>
              <a:t>GLOBE - Leadership</a:t>
            </a:r>
          </a:p>
        </p:txBody>
      </p:sp>
      <p:sp>
        <p:nvSpPr>
          <p:cNvPr id="3" name="Content Placeholder 2">
            <a:extLst>
              <a:ext uri="{FF2B5EF4-FFF2-40B4-BE49-F238E27FC236}">
                <a16:creationId xmlns:a16="http://schemas.microsoft.com/office/drawing/2014/main" id="{EA9FC5EF-FA80-AC86-9740-2533A00E8278}"/>
              </a:ext>
            </a:extLst>
          </p:cNvPr>
          <p:cNvSpPr>
            <a:spLocks noGrp="1"/>
          </p:cNvSpPr>
          <p:nvPr>
            <p:ph idx="1"/>
          </p:nvPr>
        </p:nvSpPr>
        <p:spPr>
          <a:xfrm>
            <a:off x="1077362" y="1628078"/>
            <a:ext cx="9950103" cy="4312752"/>
          </a:xfrm>
        </p:spPr>
        <p:txBody>
          <a:bodyPr vert="horz" lIns="91440" tIns="45720" rIns="91440" bIns="45720" rtlCol="0" anchor="t">
            <a:normAutofit/>
          </a:bodyPr>
          <a:lstStyle/>
          <a:p>
            <a:pPr marL="0" indent="0">
              <a:buNone/>
            </a:pPr>
            <a:r>
              <a:rPr lang="en-US" sz="2400" b="1" u="sng" dirty="0"/>
              <a:t>A definition of organisational leadership:</a:t>
            </a:r>
          </a:p>
          <a:p>
            <a:pPr marL="0" indent="0">
              <a:buNone/>
            </a:pPr>
            <a:endParaRPr lang="en-US" sz="2400" b="1" u="sng" dirty="0"/>
          </a:p>
          <a:p>
            <a:pPr lvl="1"/>
            <a:r>
              <a:rPr lang="en-US" sz="2400" b="0" dirty="0"/>
              <a:t> </a:t>
            </a:r>
            <a:r>
              <a:rPr lang="en-US" sz="2400" dirty="0"/>
              <a:t>"the ability of an individual to influence, motivate, and enable others to contribute to the effectiveness and success of the organisations of which they are members“ </a:t>
            </a:r>
            <a:r>
              <a:rPr lang="en-US" sz="2400" b="0" dirty="0"/>
              <a:t>(House et al, 1997).</a:t>
            </a:r>
          </a:p>
          <a:p>
            <a:pPr lvl="1"/>
            <a:endParaRPr lang="en-US" sz="2000" b="0" dirty="0"/>
          </a:p>
          <a:p>
            <a:pPr lvl="1"/>
            <a:r>
              <a:rPr lang="en-US" sz="2000" b="0" dirty="0"/>
              <a:t>Middle managers - they are leaders, and they are led. </a:t>
            </a:r>
          </a:p>
        </p:txBody>
      </p:sp>
    </p:spTree>
    <p:extLst>
      <p:ext uri="{BB962C8B-B14F-4D97-AF65-F5344CB8AC3E}">
        <p14:creationId xmlns:p14="http://schemas.microsoft.com/office/powerpoint/2010/main" val="1256183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9AF9A-BD24-1EC8-D6BF-03EE269AE9EA}"/>
              </a:ext>
            </a:extLst>
          </p:cNvPr>
          <p:cNvSpPr>
            <a:spLocks noGrp="1"/>
          </p:cNvSpPr>
          <p:nvPr>
            <p:ph type="title"/>
          </p:nvPr>
        </p:nvSpPr>
        <p:spPr>
          <a:xfrm>
            <a:off x="404655" y="163482"/>
            <a:ext cx="6945714" cy="1507375"/>
          </a:xfrm>
        </p:spPr>
        <p:txBody>
          <a:bodyPr>
            <a:normAutofit/>
          </a:bodyPr>
          <a:lstStyle/>
          <a:p>
            <a:pPr>
              <a:lnSpc>
                <a:spcPct val="100000"/>
              </a:lnSpc>
            </a:pPr>
            <a:r>
              <a:rPr lang="en-US" u="sng" dirty="0"/>
              <a:t>Trompenaars and Hampden Turner's seven dimensions</a:t>
            </a:r>
          </a:p>
        </p:txBody>
      </p:sp>
      <p:sp>
        <p:nvSpPr>
          <p:cNvPr id="3" name="Content Placeholder 2">
            <a:extLst>
              <a:ext uri="{FF2B5EF4-FFF2-40B4-BE49-F238E27FC236}">
                <a16:creationId xmlns:a16="http://schemas.microsoft.com/office/drawing/2014/main" id="{36A67A55-089C-72E8-B9A6-C361C86197CF}"/>
              </a:ext>
            </a:extLst>
          </p:cNvPr>
          <p:cNvSpPr>
            <a:spLocks noGrp="1"/>
          </p:cNvSpPr>
          <p:nvPr>
            <p:ph idx="1"/>
          </p:nvPr>
        </p:nvSpPr>
        <p:spPr>
          <a:xfrm>
            <a:off x="629077" y="2331962"/>
            <a:ext cx="5453533" cy="2947572"/>
          </a:xfrm>
        </p:spPr>
        <p:txBody>
          <a:bodyPr vert="horz" lIns="91440" tIns="45720" rIns="91440" bIns="45720" rtlCol="0">
            <a:normAutofit fontScale="92500" lnSpcReduction="10000"/>
          </a:bodyPr>
          <a:lstStyle/>
          <a:p>
            <a:r>
              <a:rPr lang="en-US" sz="2400" dirty="0"/>
              <a:t>Based on case studies from 40 countries, focusing on how people interact, manage time and approach universal problems</a:t>
            </a:r>
          </a:p>
          <a:p>
            <a:r>
              <a:rPr lang="en-US" sz="2400" dirty="0"/>
              <a:t>Now a well-established model for understanding cultural diversity in the workplace</a:t>
            </a:r>
          </a:p>
        </p:txBody>
      </p:sp>
      <p:sp>
        <p:nvSpPr>
          <p:cNvPr id="12" name="Freeform: Shape 11">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4DFDE5A3-E615-E461-E404-0651FD0748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7019" y="290944"/>
            <a:ext cx="6344981" cy="6357696"/>
          </a:xfrm>
          <a:prstGeom prst="rect">
            <a:avLst/>
          </a:prstGeom>
        </p:spPr>
      </p:pic>
    </p:spTree>
    <p:extLst>
      <p:ext uri="{BB962C8B-B14F-4D97-AF65-F5344CB8AC3E}">
        <p14:creationId xmlns:p14="http://schemas.microsoft.com/office/powerpoint/2010/main" val="90211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C03B3-7F8E-434B-AB3E-2367CAE61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144AED-7F23-6EFA-F423-587657FBD6CB}"/>
              </a:ext>
            </a:extLst>
          </p:cNvPr>
          <p:cNvSpPr>
            <a:spLocks noGrp="1"/>
          </p:cNvSpPr>
          <p:nvPr>
            <p:ph type="title"/>
          </p:nvPr>
        </p:nvSpPr>
        <p:spPr>
          <a:xfrm>
            <a:off x="196643" y="250273"/>
            <a:ext cx="7996299" cy="1832414"/>
          </a:xfrm>
        </p:spPr>
        <p:txBody>
          <a:bodyPr anchor="t">
            <a:normAutofit/>
          </a:bodyPr>
          <a:lstStyle/>
          <a:p>
            <a:r>
              <a:rPr lang="en-GB" u="sng" dirty="0"/>
              <a:t>Competencies for Global Leadership</a:t>
            </a:r>
          </a:p>
        </p:txBody>
      </p:sp>
      <p:sp>
        <p:nvSpPr>
          <p:cNvPr id="3" name="Content Placeholder 2">
            <a:extLst>
              <a:ext uri="{FF2B5EF4-FFF2-40B4-BE49-F238E27FC236}">
                <a16:creationId xmlns:a16="http://schemas.microsoft.com/office/drawing/2014/main" id="{C689B14A-A098-A686-6A19-261ACBB6B914}"/>
              </a:ext>
            </a:extLst>
          </p:cNvPr>
          <p:cNvSpPr>
            <a:spLocks noGrp="1"/>
          </p:cNvSpPr>
          <p:nvPr>
            <p:ph idx="1"/>
          </p:nvPr>
        </p:nvSpPr>
        <p:spPr>
          <a:xfrm>
            <a:off x="196643" y="997962"/>
            <a:ext cx="10314932" cy="2420090"/>
          </a:xfrm>
        </p:spPr>
        <p:txBody>
          <a:bodyPr vert="horz" lIns="91440" tIns="45720" rIns="91440" bIns="45720" rtlCol="0">
            <a:normAutofit/>
          </a:bodyPr>
          <a:lstStyle/>
          <a:p>
            <a:pPr>
              <a:lnSpc>
                <a:spcPct val="110000"/>
              </a:lnSpc>
              <a:buFont typeface="Wingdings" panose="05000000000000000000" pitchFamily="2" charset="2"/>
              <a:buChar char="Ø"/>
            </a:pPr>
            <a:r>
              <a:rPr lang="en-GB" sz="2000" dirty="0"/>
              <a:t> </a:t>
            </a:r>
            <a:r>
              <a:rPr lang="en-GB" sz="2400" dirty="0"/>
              <a:t>Leaders must possess the capacity to lead globally dispersed teams and work across cultures, geographies and time zones.</a:t>
            </a:r>
          </a:p>
          <a:p>
            <a:pPr>
              <a:lnSpc>
                <a:spcPct val="110000"/>
              </a:lnSpc>
              <a:buFont typeface="Wingdings" panose="05000000000000000000" pitchFamily="2" charset="2"/>
              <a:buChar char="Ø"/>
            </a:pPr>
            <a:r>
              <a:rPr lang="en-GB" sz="2400" dirty="0"/>
              <a:t> Especially important personal qualities and capabilities that lead you to observe behaviour, unravel nuance, build trust, and adapt your approach to be successful in a particular context.</a:t>
            </a:r>
          </a:p>
        </p:txBody>
      </p:sp>
      <p:sp>
        <p:nvSpPr>
          <p:cNvPr id="12" name="Rectangle 11">
            <a:extLst>
              <a:ext uri="{FF2B5EF4-FFF2-40B4-BE49-F238E27FC236}">
                <a16:creationId xmlns:a16="http://schemas.microsoft.com/office/drawing/2014/main" id="{F24FE85A-D882-4F43-A4F7-8311CA2DB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3439948"/>
            <a:ext cx="12192002" cy="34177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34">
            <a:extLst>
              <a:ext uri="{FF2B5EF4-FFF2-40B4-BE49-F238E27FC236}">
                <a16:creationId xmlns:a16="http://schemas.microsoft.com/office/drawing/2014/main" id="{F35342D2-E4EF-458A-84FA-4E8B5F366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00" y="3405873"/>
            <a:ext cx="3417721" cy="348587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126F3A4B-7C6A-4302-B312-6142412ABF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223903" y="3439950"/>
            <a:ext cx="6963551" cy="3417723"/>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7" name="Picture 6">
            <a:extLst>
              <a:ext uri="{FF2B5EF4-FFF2-40B4-BE49-F238E27FC236}">
                <a16:creationId xmlns:a16="http://schemas.microsoft.com/office/drawing/2014/main" id="{8F79828A-3379-8FCF-7653-6AA3483C02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0667" y="3371661"/>
            <a:ext cx="7784272" cy="3460831"/>
          </a:xfrm>
          <a:prstGeom prst="rect">
            <a:avLst/>
          </a:prstGeom>
        </p:spPr>
      </p:pic>
    </p:spTree>
    <p:extLst>
      <p:ext uri="{BB962C8B-B14F-4D97-AF65-F5344CB8AC3E}">
        <p14:creationId xmlns:p14="http://schemas.microsoft.com/office/powerpoint/2010/main" val="501781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E957-22E0-DC4F-A8B2-FB440B7828B3}"/>
              </a:ext>
            </a:extLst>
          </p:cNvPr>
          <p:cNvSpPr>
            <a:spLocks noGrp="1"/>
          </p:cNvSpPr>
          <p:nvPr>
            <p:ph type="title"/>
          </p:nvPr>
        </p:nvSpPr>
        <p:spPr>
          <a:xfrm>
            <a:off x="519800" y="516943"/>
            <a:ext cx="9950103" cy="800454"/>
          </a:xfrm>
        </p:spPr>
        <p:txBody>
          <a:bodyPr/>
          <a:lstStyle/>
          <a:p>
            <a:r>
              <a:rPr lang="en-GB" u="sng" dirty="0"/>
              <a:t>Three Global Leadership Essentials</a:t>
            </a:r>
          </a:p>
        </p:txBody>
      </p:sp>
      <p:sp>
        <p:nvSpPr>
          <p:cNvPr id="3" name="Content Placeholder 2">
            <a:extLst>
              <a:ext uri="{FF2B5EF4-FFF2-40B4-BE49-F238E27FC236}">
                <a16:creationId xmlns:a16="http://schemas.microsoft.com/office/drawing/2014/main" id="{7EF8D85C-FF2A-EB2A-AC11-FB204409ACD1}"/>
              </a:ext>
            </a:extLst>
          </p:cNvPr>
          <p:cNvSpPr>
            <a:spLocks noGrp="1"/>
          </p:cNvSpPr>
          <p:nvPr>
            <p:ph idx="1"/>
          </p:nvPr>
        </p:nvSpPr>
        <p:spPr>
          <a:xfrm>
            <a:off x="609011" y="2226594"/>
            <a:ext cx="9950103" cy="3513514"/>
          </a:xfrm>
        </p:spPr>
        <p:txBody>
          <a:bodyPr vert="horz" lIns="91440" tIns="45720" rIns="91440" bIns="45720" rtlCol="0" anchor="t">
            <a:normAutofit/>
          </a:bodyPr>
          <a:lstStyle/>
          <a:p>
            <a:pPr>
              <a:buFont typeface="Wingdings" panose="05000000000000000000" pitchFamily="2" charset="2"/>
              <a:buChar char="Ø"/>
            </a:pPr>
            <a:r>
              <a:rPr lang="en-GB" sz="2400" dirty="0"/>
              <a:t> Understand your global employees</a:t>
            </a:r>
          </a:p>
          <a:p>
            <a:pPr>
              <a:buFont typeface="Wingdings" panose="05000000000000000000" pitchFamily="2" charset="2"/>
              <a:buChar char="Ø"/>
            </a:pPr>
            <a:r>
              <a:rPr lang="en-GB" sz="2400" dirty="0"/>
              <a:t> Understand the layers of complexity in the organisation</a:t>
            </a:r>
          </a:p>
          <a:p>
            <a:pPr>
              <a:buFont typeface="Wingdings" panose="05000000000000000000" pitchFamily="2" charset="2"/>
              <a:buChar char="Ø"/>
            </a:pPr>
            <a:r>
              <a:rPr lang="en-GB" sz="2400" dirty="0"/>
              <a:t> Understand yourself</a:t>
            </a:r>
          </a:p>
          <a:p>
            <a:pPr marL="0" indent="0">
              <a:buNone/>
            </a:pPr>
            <a:r>
              <a:rPr lang="en-GB" dirty="0"/>
              <a:t>                                                                                                               (Lundby, Moriarty, Lee, 2014)</a:t>
            </a:r>
          </a:p>
        </p:txBody>
      </p:sp>
    </p:spTree>
    <p:extLst>
      <p:ext uri="{BB962C8B-B14F-4D97-AF65-F5344CB8AC3E}">
        <p14:creationId xmlns:p14="http://schemas.microsoft.com/office/powerpoint/2010/main" val="25247580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676A-6FAA-9E86-2FFB-108D4F32F353}"/>
              </a:ext>
            </a:extLst>
          </p:cNvPr>
          <p:cNvSpPr>
            <a:spLocks noGrp="1"/>
          </p:cNvSpPr>
          <p:nvPr>
            <p:ph type="title"/>
          </p:nvPr>
        </p:nvSpPr>
        <p:spPr>
          <a:xfrm>
            <a:off x="497499" y="533670"/>
            <a:ext cx="9950103" cy="767000"/>
          </a:xfrm>
        </p:spPr>
        <p:txBody>
          <a:bodyPr/>
          <a:lstStyle/>
          <a:p>
            <a:r>
              <a:rPr lang="en-US" u="sng" dirty="0"/>
              <a:t>Leadership development</a:t>
            </a:r>
          </a:p>
        </p:txBody>
      </p:sp>
      <p:sp>
        <p:nvSpPr>
          <p:cNvPr id="3" name="Content Placeholder 2">
            <a:extLst>
              <a:ext uri="{FF2B5EF4-FFF2-40B4-BE49-F238E27FC236}">
                <a16:creationId xmlns:a16="http://schemas.microsoft.com/office/drawing/2014/main" id="{9C5A154B-7B19-AF10-13DC-09ED94D7DFCF}"/>
              </a:ext>
            </a:extLst>
          </p:cNvPr>
          <p:cNvSpPr>
            <a:spLocks noGrp="1"/>
          </p:cNvSpPr>
          <p:nvPr>
            <p:ph idx="1"/>
          </p:nvPr>
        </p:nvSpPr>
        <p:spPr>
          <a:xfrm>
            <a:off x="586709" y="2206117"/>
            <a:ext cx="10809838" cy="2668791"/>
          </a:xfrm>
        </p:spPr>
        <p:txBody>
          <a:bodyPr vert="horz" lIns="91440" tIns="45720" rIns="91440" bIns="45720" rtlCol="0" anchor="t">
            <a:normAutofit fontScale="92500"/>
          </a:bodyPr>
          <a:lstStyle/>
          <a:p>
            <a:pPr marL="0" indent="0">
              <a:buNone/>
            </a:pPr>
            <a:r>
              <a:rPr lang="en-US" sz="2400" dirty="0"/>
              <a:t>Given your understanding of cross-cultural intelligence, how would this inform your approach to developing leaders for roles in international organisations?</a:t>
            </a:r>
          </a:p>
          <a:p>
            <a:pPr marL="0" indent="0">
              <a:buNone/>
            </a:pPr>
            <a:endParaRPr lang="en-US" sz="2400" dirty="0"/>
          </a:p>
          <a:p>
            <a:pPr marL="0" indent="0">
              <a:buNone/>
            </a:pPr>
            <a:r>
              <a:rPr lang="en-US" sz="2400" dirty="0"/>
              <a:t>Many people refer to this idea of a global mindset. Can this be developed or learnt?</a:t>
            </a:r>
          </a:p>
          <a:p>
            <a:endParaRPr lang="en-US" dirty="0"/>
          </a:p>
        </p:txBody>
      </p:sp>
    </p:spTree>
    <p:extLst>
      <p:ext uri="{BB962C8B-B14F-4D97-AF65-F5344CB8AC3E}">
        <p14:creationId xmlns:p14="http://schemas.microsoft.com/office/powerpoint/2010/main" val="3589933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A86D-4748-809C-070D-5B28C6FAACBF}"/>
              </a:ext>
            </a:extLst>
          </p:cNvPr>
          <p:cNvSpPr>
            <a:spLocks noGrp="1"/>
          </p:cNvSpPr>
          <p:nvPr>
            <p:ph type="title"/>
          </p:nvPr>
        </p:nvSpPr>
        <p:spPr>
          <a:xfrm>
            <a:off x="709372" y="500216"/>
            <a:ext cx="9950103" cy="833908"/>
          </a:xfrm>
        </p:spPr>
        <p:txBody>
          <a:bodyPr/>
          <a:lstStyle/>
          <a:p>
            <a:r>
              <a:rPr lang="en-US" u="sng" dirty="0"/>
              <a:t>Global mindset</a:t>
            </a:r>
          </a:p>
        </p:txBody>
      </p:sp>
      <p:sp>
        <p:nvSpPr>
          <p:cNvPr id="3" name="Content Placeholder 2">
            <a:extLst>
              <a:ext uri="{FF2B5EF4-FFF2-40B4-BE49-F238E27FC236}">
                <a16:creationId xmlns:a16="http://schemas.microsoft.com/office/drawing/2014/main" id="{C69F6E09-C05A-1428-48F8-8DA1ADDE91AE}"/>
              </a:ext>
            </a:extLst>
          </p:cNvPr>
          <p:cNvSpPr>
            <a:spLocks noGrp="1"/>
          </p:cNvSpPr>
          <p:nvPr>
            <p:ph idx="1"/>
          </p:nvPr>
        </p:nvSpPr>
        <p:spPr>
          <a:xfrm>
            <a:off x="709372" y="1925511"/>
            <a:ext cx="10497604" cy="3513514"/>
          </a:xfrm>
        </p:spPr>
        <p:txBody>
          <a:bodyPr vert="horz" lIns="91440" tIns="45720" rIns="91440" bIns="45720" rtlCol="0" anchor="t">
            <a:normAutofit fontScale="92500"/>
          </a:bodyPr>
          <a:lstStyle/>
          <a:p>
            <a:r>
              <a:rPr lang="en-US" sz="2400" dirty="0"/>
              <a:t>Importance placed on this by MNCs</a:t>
            </a:r>
          </a:p>
          <a:p>
            <a:r>
              <a:rPr lang="en-US" sz="2400" dirty="0"/>
              <a:t>Suggested as a source of competitive advantage</a:t>
            </a:r>
          </a:p>
          <a:p>
            <a:r>
              <a:rPr lang="en-US" sz="2400" dirty="0"/>
              <a:t>Discussion in academic papers since the 1960s</a:t>
            </a:r>
          </a:p>
          <a:p>
            <a:r>
              <a:rPr lang="en-US" sz="2400" dirty="0"/>
              <a:t>Managers need to integrate and coordinate geographically dispersed organisations and a culturally diverse workforce (Bartlett and Ghoshal, 1990)</a:t>
            </a:r>
          </a:p>
          <a:p>
            <a:r>
              <a:rPr lang="en-US" sz="2400" dirty="0"/>
              <a:t>Managers must respond to local demands and manage inter-organisational relationships with diverse stakeholders, including host governments.</a:t>
            </a:r>
          </a:p>
        </p:txBody>
      </p:sp>
    </p:spTree>
    <p:extLst>
      <p:ext uri="{BB962C8B-B14F-4D97-AF65-F5344CB8AC3E}">
        <p14:creationId xmlns:p14="http://schemas.microsoft.com/office/powerpoint/2010/main" val="3449710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F306F-2BF2-7943-7160-AB699730D248}"/>
              </a:ext>
            </a:extLst>
          </p:cNvPr>
          <p:cNvSpPr>
            <a:spLocks noGrp="1"/>
          </p:cNvSpPr>
          <p:nvPr>
            <p:ph type="title"/>
          </p:nvPr>
        </p:nvSpPr>
        <p:spPr>
          <a:xfrm>
            <a:off x="887791" y="489065"/>
            <a:ext cx="9950103" cy="856210"/>
          </a:xfrm>
        </p:spPr>
        <p:txBody>
          <a:bodyPr/>
          <a:lstStyle/>
          <a:p>
            <a:r>
              <a:rPr lang="en-GB" u="sng" dirty="0"/>
              <a:t>Case Study</a:t>
            </a:r>
          </a:p>
        </p:txBody>
      </p:sp>
      <p:sp>
        <p:nvSpPr>
          <p:cNvPr id="3" name="Content Placeholder 2">
            <a:extLst>
              <a:ext uri="{FF2B5EF4-FFF2-40B4-BE49-F238E27FC236}">
                <a16:creationId xmlns:a16="http://schemas.microsoft.com/office/drawing/2014/main" id="{07EF4C76-E1B6-9F07-2F44-F0B7F55BCE8B}"/>
              </a:ext>
            </a:extLst>
          </p:cNvPr>
          <p:cNvSpPr>
            <a:spLocks noGrp="1"/>
          </p:cNvSpPr>
          <p:nvPr>
            <p:ph idx="1"/>
          </p:nvPr>
        </p:nvSpPr>
        <p:spPr>
          <a:xfrm>
            <a:off x="887791" y="2215442"/>
            <a:ext cx="9767746" cy="2624187"/>
          </a:xfrm>
        </p:spPr>
        <p:txBody>
          <a:bodyPr vert="horz" lIns="91440" tIns="45720" rIns="91440" bIns="45720" rtlCol="0" anchor="t">
            <a:normAutofit/>
          </a:bodyPr>
          <a:lstStyle/>
          <a:p>
            <a:pPr marL="0" indent="0">
              <a:buNone/>
            </a:pPr>
            <a:r>
              <a:rPr lang="en-GB" sz="2800" dirty="0"/>
              <a:t>1. Read the case study in Moodle – it's in the chapter called "When in China“.</a:t>
            </a:r>
          </a:p>
          <a:p>
            <a:pPr marL="0" indent="0">
              <a:buNone/>
            </a:pPr>
            <a:r>
              <a:rPr lang="en-GB" sz="2800" dirty="0"/>
              <a:t>2. Prepare answers to the questions.</a:t>
            </a:r>
          </a:p>
          <a:p>
            <a:pPr marL="0" indent="0">
              <a:buNone/>
            </a:pPr>
            <a:r>
              <a:rPr lang="en-GB" sz="2800" dirty="0"/>
              <a:t>3. You will need to refer to the cultural comparisons tool.</a:t>
            </a:r>
          </a:p>
        </p:txBody>
      </p:sp>
    </p:spTree>
    <p:extLst>
      <p:ext uri="{BB962C8B-B14F-4D97-AF65-F5344CB8AC3E}">
        <p14:creationId xmlns:p14="http://schemas.microsoft.com/office/powerpoint/2010/main" val="1894214293"/>
      </p:ext>
    </p:extLst>
  </p:cSld>
  <p:clrMapOvr>
    <a:masterClrMapping/>
  </p:clrMapOvr>
</p:sld>
</file>

<file path=ppt/theme/theme1.xml><?xml version="1.0" encoding="utf-8"?>
<a:theme xmlns:a="http://schemas.openxmlformats.org/drawingml/2006/main" name="BlocksVTI">
  <a:themeElements>
    <a:clrScheme name="AnalogousFromLightSeedRightStep">
      <a:dk1>
        <a:srgbClr val="000000"/>
      </a:dk1>
      <a:lt1>
        <a:srgbClr val="FFFFFF"/>
      </a:lt1>
      <a:dk2>
        <a:srgbClr val="333820"/>
      </a:dk2>
      <a:lt2>
        <a:srgbClr val="E8E5E2"/>
      </a:lt2>
      <a:accent1>
        <a:srgbClr val="88A4C4"/>
      </a:accent1>
      <a:accent2>
        <a:srgbClr val="7B7EBE"/>
      </a:accent2>
      <a:accent3>
        <a:srgbClr val="A793CA"/>
      </a:accent3>
      <a:accent4>
        <a:srgbClr val="B07BBE"/>
      </a:accent4>
      <a:accent5>
        <a:srgbClr val="C991BD"/>
      </a:accent5>
      <a:accent6>
        <a:srgbClr val="BE7B94"/>
      </a:accent6>
      <a:hlink>
        <a:srgbClr val="9A7E5D"/>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295</TotalTime>
  <Words>2103</Words>
  <Application>Microsoft Office PowerPoint</Application>
  <PresentationFormat>Widescreen</PresentationFormat>
  <Paragraphs>269</Paragraphs>
  <Slides>26</Slides>
  <Notes>24</Notes>
  <HiddenSlides>0</HiddenSlides>
  <MMClips>1</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BlocksVTI</vt:lpstr>
      <vt:lpstr>Cross-cultural intelligence</vt:lpstr>
      <vt:lpstr>Research on leadership</vt:lpstr>
      <vt:lpstr>Some definitions</vt:lpstr>
      <vt:lpstr>Is it even a thing?</vt:lpstr>
      <vt:lpstr>Critical Theories of Leadership</vt:lpstr>
      <vt:lpstr>Cross-Cultural Leadership and Diversity</vt:lpstr>
      <vt:lpstr>Developing Cultural Intelligence for Leaders</vt:lpstr>
      <vt:lpstr>Global Leadership</vt:lpstr>
      <vt:lpstr>Global Mindset, Ethnocentrism and Parochialism</vt:lpstr>
      <vt:lpstr>Cross-Cultural and Global Leadership</vt:lpstr>
      <vt:lpstr>Research </vt:lpstr>
      <vt:lpstr>Cultural Influences on Leadership Behaviour</vt:lpstr>
      <vt:lpstr>Hofstede’s Cultural Dimensions Theory</vt:lpstr>
      <vt:lpstr>Critiques of Hofstede's work</vt:lpstr>
      <vt:lpstr>Cultural Values</vt:lpstr>
      <vt:lpstr>Cross-cultural research on Behaviour Differences</vt:lpstr>
      <vt:lpstr>The GLOBE Project</vt:lpstr>
      <vt:lpstr>GLOBE Cultural Values</vt:lpstr>
      <vt:lpstr>GLOBE Clusters</vt:lpstr>
      <vt:lpstr>GLOBE - Leadership</vt:lpstr>
      <vt:lpstr>Trompenaars and Hampden Turner's seven dimensions</vt:lpstr>
      <vt:lpstr>Competencies for Global Leadership</vt:lpstr>
      <vt:lpstr>Three Global Leadership Essentials</vt:lpstr>
      <vt:lpstr>Leadership development</vt:lpstr>
      <vt:lpstr>Global mindset</vt:lpstr>
      <vt:lpstr>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7yber2ool</dc:creator>
  <cp:lastModifiedBy>Pavlo Gladkyi (1918831)</cp:lastModifiedBy>
  <cp:revision>812</cp:revision>
  <dcterms:created xsi:type="dcterms:W3CDTF">2024-04-29T07:31:14Z</dcterms:created>
  <dcterms:modified xsi:type="dcterms:W3CDTF">2026-03-19T07:29:29Z</dcterms:modified>
</cp:coreProperties>
</file>