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840"/>
  </p:normalViewPr>
  <p:slideViewPr>
    <p:cSldViewPr snapToGrid="0" snapToObjects="1">
      <p:cViewPr varScale="1">
        <p:scale>
          <a:sx n="112" d="100"/>
          <a:sy n="112"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9232A3-2030-4D30-9511-0215FDABB0E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576FA69-AA1F-4C9D-944A-AB3B0536AA76}">
      <dgm:prSet/>
      <dgm:spPr/>
      <dgm:t>
        <a:bodyPr/>
        <a:lstStyle/>
        <a:p>
          <a:r>
            <a:rPr lang="en-US" dirty="0">
              <a:latin typeface="Arial" panose="020B0604020202020204" pitchFamily="34" charset="0"/>
              <a:cs typeface="Arial" panose="020B0604020202020204" pitchFamily="34" charset="0"/>
            </a:rPr>
            <a:t>This session began with getting all the athletes to swim a length of the pool, then breaking up specific skills and techniques into drills to improve performance and then finally getting them to adopt all the improved skills they have learnt into an all-encompassing final practices session.</a:t>
          </a:r>
        </a:p>
      </dgm:t>
    </dgm:pt>
    <dgm:pt modelId="{EE666876-D710-4BB8-8776-7F6967D02B87}" type="parTrans" cxnId="{D438A46C-81A5-4DDA-8161-6D913774350A}">
      <dgm:prSet/>
      <dgm:spPr/>
      <dgm:t>
        <a:bodyPr/>
        <a:lstStyle/>
        <a:p>
          <a:endParaRPr lang="en-US"/>
        </a:p>
      </dgm:t>
    </dgm:pt>
    <dgm:pt modelId="{99084B0F-AD46-4C45-8FF6-86C8BEE440D7}" type="sibTrans" cxnId="{D438A46C-81A5-4DDA-8161-6D913774350A}">
      <dgm:prSet/>
      <dgm:spPr/>
      <dgm:t>
        <a:bodyPr/>
        <a:lstStyle/>
        <a:p>
          <a:endParaRPr lang="en-US"/>
        </a:p>
      </dgm:t>
    </dgm:pt>
    <dgm:pt modelId="{54DB5B65-8B8F-4745-9D6B-F022CEEE3321}">
      <dgm:prSet/>
      <dgm:spPr/>
      <dgm:t>
        <a:bodyPr/>
        <a:lstStyle/>
        <a:p>
          <a:r>
            <a:rPr lang="en-US" dirty="0">
              <a:latin typeface="Arial" panose="020B0604020202020204" pitchFamily="34" charset="0"/>
              <a:cs typeface="Arial" panose="020B0604020202020204" pitchFamily="34" charset="0"/>
            </a:rPr>
            <a:t>Successful use of the whole part whole structure has been deemed to transform athletes </a:t>
          </a:r>
          <a:r>
            <a:rPr lang="en-GB" dirty="0">
              <a:latin typeface="Arial" panose="020B0604020202020204" pitchFamily="34" charset="0"/>
              <a:cs typeface="Arial" panose="020B0604020202020204" pitchFamily="34" charset="0"/>
            </a:rPr>
            <a:t>“knowledge to wisdom” (Swanson &amp; Law, 1993, pp.49-50).</a:t>
          </a:r>
          <a:endParaRPr lang="en-US" dirty="0">
            <a:latin typeface="Arial" panose="020B0604020202020204" pitchFamily="34" charset="0"/>
            <a:cs typeface="Arial" panose="020B0604020202020204" pitchFamily="34" charset="0"/>
          </a:endParaRPr>
        </a:p>
      </dgm:t>
    </dgm:pt>
    <dgm:pt modelId="{865C5EC2-9B6C-425C-BDDB-1786D9D251EE}" type="parTrans" cxnId="{3E34C938-EFF8-4BB7-81FF-D1E7989F73AD}">
      <dgm:prSet/>
      <dgm:spPr/>
      <dgm:t>
        <a:bodyPr/>
        <a:lstStyle/>
        <a:p>
          <a:endParaRPr lang="en-US"/>
        </a:p>
      </dgm:t>
    </dgm:pt>
    <dgm:pt modelId="{ECC3831B-E5BE-4760-9158-D06A9AC3D768}" type="sibTrans" cxnId="{3E34C938-EFF8-4BB7-81FF-D1E7989F73AD}">
      <dgm:prSet/>
      <dgm:spPr/>
      <dgm:t>
        <a:bodyPr/>
        <a:lstStyle/>
        <a:p>
          <a:endParaRPr lang="en-US"/>
        </a:p>
      </dgm:t>
    </dgm:pt>
    <dgm:pt modelId="{7248CC77-C276-40B7-B3FB-F339870E5C9F}" type="pres">
      <dgm:prSet presAssocID="{F59232A3-2030-4D30-9511-0215FDABB0E0}" presName="root" presStyleCnt="0">
        <dgm:presLayoutVars>
          <dgm:dir/>
          <dgm:resizeHandles val="exact"/>
        </dgm:presLayoutVars>
      </dgm:prSet>
      <dgm:spPr/>
    </dgm:pt>
    <dgm:pt modelId="{42764EEC-044B-488F-BF38-26474C6112A0}" type="pres">
      <dgm:prSet presAssocID="{8576FA69-AA1F-4C9D-944A-AB3B0536AA76}" presName="compNode" presStyleCnt="0"/>
      <dgm:spPr/>
    </dgm:pt>
    <dgm:pt modelId="{3C92BF72-E78B-4256-B87D-4933BE183424}" type="pres">
      <dgm:prSet presAssocID="{8576FA69-AA1F-4C9D-944A-AB3B0536AA76}" presName="bgRect" presStyleLbl="bgShp" presStyleIdx="0" presStyleCnt="2"/>
      <dgm:spPr/>
    </dgm:pt>
    <dgm:pt modelId="{AD54D912-6A16-4170-91C1-8665C1CE4C76}" type="pres">
      <dgm:prSet presAssocID="{8576FA69-AA1F-4C9D-944A-AB3B0536AA7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wimming"/>
        </a:ext>
      </dgm:extLst>
    </dgm:pt>
    <dgm:pt modelId="{C850504F-14B0-4B1E-B79E-743B307A9588}" type="pres">
      <dgm:prSet presAssocID="{8576FA69-AA1F-4C9D-944A-AB3B0536AA76}" presName="spaceRect" presStyleCnt="0"/>
      <dgm:spPr/>
    </dgm:pt>
    <dgm:pt modelId="{C922B2B2-6B85-47FE-93AE-0F5F4C995BAE}" type="pres">
      <dgm:prSet presAssocID="{8576FA69-AA1F-4C9D-944A-AB3B0536AA76}" presName="parTx" presStyleLbl="revTx" presStyleIdx="0" presStyleCnt="2">
        <dgm:presLayoutVars>
          <dgm:chMax val="0"/>
          <dgm:chPref val="0"/>
        </dgm:presLayoutVars>
      </dgm:prSet>
      <dgm:spPr/>
    </dgm:pt>
    <dgm:pt modelId="{C26D2C33-932E-4AD7-8BE9-D9A987BA75BA}" type="pres">
      <dgm:prSet presAssocID="{99084B0F-AD46-4C45-8FF6-86C8BEE440D7}" presName="sibTrans" presStyleCnt="0"/>
      <dgm:spPr/>
    </dgm:pt>
    <dgm:pt modelId="{0E08BCF5-30DD-4041-9641-E4941DC2C829}" type="pres">
      <dgm:prSet presAssocID="{54DB5B65-8B8F-4745-9D6B-F022CEEE3321}" presName="compNode" presStyleCnt="0"/>
      <dgm:spPr/>
    </dgm:pt>
    <dgm:pt modelId="{EBBBE052-9178-45E3-A603-3B35A65AF56A}" type="pres">
      <dgm:prSet presAssocID="{54DB5B65-8B8F-4745-9D6B-F022CEEE3321}" presName="bgRect" presStyleLbl="bgShp" presStyleIdx="1" presStyleCnt="2"/>
      <dgm:spPr/>
    </dgm:pt>
    <dgm:pt modelId="{871FD345-169D-4663-AF46-E66F9F0CA346}" type="pres">
      <dgm:prSet presAssocID="{54DB5B65-8B8F-4745-9D6B-F022CEEE332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w"/>
        </a:ext>
      </dgm:extLst>
    </dgm:pt>
    <dgm:pt modelId="{E47BCAA9-12EE-4FD5-9124-8047002FB2D0}" type="pres">
      <dgm:prSet presAssocID="{54DB5B65-8B8F-4745-9D6B-F022CEEE3321}" presName="spaceRect" presStyleCnt="0"/>
      <dgm:spPr/>
    </dgm:pt>
    <dgm:pt modelId="{B367D889-988C-4B6D-990E-CAFFD3F95B98}" type="pres">
      <dgm:prSet presAssocID="{54DB5B65-8B8F-4745-9D6B-F022CEEE3321}" presName="parTx" presStyleLbl="revTx" presStyleIdx="1" presStyleCnt="2">
        <dgm:presLayoutVars>
          <dgm:chMax val="0"/>
          <dgm:chPref val="0"/>
        </dgm:presLayoutVars>
      </dgm:prSet>
      <dgm:spPr/>
    </dgm:pt>
  </dgm:ptLst>
  <dgm:cxnLst>
    <dgm:cxn modelId="{5ADE1B0D-46C7-409A-8100-8497319926AC}" type="presOf" srcId="{8576FA69-AA1F-4C9D-944A-AB3B0536AA76}" destId="{C922B2B2-6B85-47FE-93AE-0F5F4C995BAE}" srcOrd="0" destOrd="0" presId="urn:microsoft.com/office/officeart/2018/2/layout/IconVerticalSolidList"/>
    <dgm:cxn modelId="{3E34C938-EFF8-4BB7-81FF-D1E7989F73AD}" srcId="{F59232A3-2030-4D30-9511-0215FDABB0E0}" destId="{54DB5B65-8B8F-4745-9D6B-F022CEEE3321}" srcOrd="1" destOrd="0" parTransId="{865C5EC2-9B6C-425C-BDDB-1786D9D251EE}" sibTransId="{ECC3831B-E5BE-4760-9158-D06A9AC3D768}"/>
    <dgm:cxn modelId="{D438A46C-81A5-4DDA-8161-6D913774350A}" srcId="{F59232A3-2030-4D30-9511-0215FDABB0E0}" destId="{8576FA69-AA1F-4C9D-944A-AB3B0536AA76}" srcOrd="0" destOrd="0" parTransId="{EE666876-D710-4BB8-8776-7F6967D02B87}" sibTransId="{99084B0F-AD46-4C45-8FF6-86C8BEE440D7}"/>
    <dgm:cxn modelId="{94D33B9D-8FCE-43E8-8D9D-E75EA625F77B}" type="presOf" srcId="{F59232A3-2030-4D30-9511-0215FDABB0E0}" destId="{7248CC77-C276-40B7-B3FB-F339870E5C9F}" srcOrd="0" destOrd="0" presId="urn:microsoft.com/office/officeart/2018/2/layout/IconVerticalSolidList"/>
    <dgm:cxn modelId="{EFA6EBA5-D0D7-4CB9-B12C-B63BB8A1BED3}" type="presOf" srcId="{54DB5B65-8B8F-4745-9D6B-F022CEEE3321}" destId="{B367D889-988C-4B6D-990E-CAFFD3F95B98}" srcOrd="0" destOrd="0" presId="urn:microsoft.com/office/officeart/2018/2/layout/IconVerticalSolidList"/>
    <dgm:cxn modelId="{AF9E713E-5744-489E-A589-6D1365A4714E}" type="presParOf" srcId="{7248CC77-C276-40B7-B3FB-F339870E5C9F}" destId="{42764EEC-044B-488F-BF38-26474C6112A0}" srcOrd="0" destOrd="0" presId="urn:microsoft.com/office/officeart/2018/2/layout/IconVerticalSolidList"/>
    <dgm:cxn modelId="{15117189-9989-4CDF-84FE-F53461AD2E09}" type="presParOf" srcId="{42764EEC-044B-488F-BF38-26474C6112A0}" destId="{3C92BF72-E78B-4256-B87D-4933BE183424}" srcOrd="0" destOrd="0" presId="urn:microsoft.com/office/officeart/2018/2/layout/IconVerticalSolidList"/>
    <dgm:cxn modelId="{6F4F5F63-355E-4357-838C-5D652FFE8EAB}" type="presParOf" srcId="{42764EEC-044B-488F-BF38-26474C6112A0}" destId="{AD54D912-6A16-4170-91C1-8665C1CE4C76}" srcOrd="1" destOrd="0" presId="urn:microsoft.com/office/officeart/2018/2/layout/IconVerticalSolidList"/>
    <dgm:cxn modelId="{E2799CBA-F60F-4E69-91DD-D7499636751F}" type="presParOf" srcId="{42764EEC-044B-488F-BF38-26474C6112A0}" destId="{C850504F-14B0-4B1E-B79E-743B307A9588}" srcOrd="2" destOrd="0" presId="urn:microsoft.com/office/officeart/2018/2/layout/IconVerticalSolidList"/>
    <dgm:cxn modelId="{85EE5A74-A1AD-4B35-AE06-3D423EDE651A}" type="presParOf" srcId="{42764EEC-044B-488F-BF38-26474C6112A0}" destId="{C922B2B2-6B85-47FE-93AE-0F5F4C995BAE}" srcOrd="3" destOrd="0" presId="urn:microsoft.com/office/officeart/2018/2/layout/IconVerticalSolidList"/>
    <dgm:cxn modelId="{09AAE44C-2931-43B5-B292-F33D24C56969}" type="presParOf" srcId="{7248CC77-C276-40B7-B3FB-F339870E5C9F}" destId="{C26D2C33-932E-4AD7-8BE9-D9A987BA75BA}" srcOrd="1" destOrd="0" presId="urn:microsoft.com/office/officeart/2018/2/layout/IconVerticalSolidList"/>
    <dgm:cxn modelId="{34024B55-BA94-4B14-AADF-7FFA36441656}" type="presParOf" srcId="{7248CC77-C276-40B7-B3FB-F339870E5C9F}" destId="{0E08BCF5-30DD-4041-9641-E4941DC2C829}" srcOrd="2" destOrd="0" presId="urn:microsoft.com/office/officeart/2018/2/layout/IconVerticalSolidList"/>
    <dgm:cxn modelId="{D801123F-F2D8-401B-9E4F-5FB94BD46407}" type="presParOf" srcId="{0E08BCF5-30DD-4041-9641-E4941DC2C829}" destId="{EBBBE052-9178-45E3-A603-3B35A65AF56A}" srcOrd="0" destOrd="0" presId="urn:microsoft.com/office/officeart/2018/2/layout/IconVerticalSolidList"/>
    <dgm:cxn modelId="{FEF55865-BEA8-4CD5-BDD9-DF7ED0631EDB}" type="presParOf" srcId="{0E08BCF5-30DD-4041-9641-E4941DC2C829}" destId="{871FD345-169D-4663-AF46-E66F9F0CA346}" srcOrd="1" destOrd="0" presId="urn:microsoft.com/office/officeart/2018/2/layout/IconVerticalSolidList"/>
    <dgm:cxn modelId="{312A1EC3-5FE4-4E41-8AC5-F21F8406DD67}" type="presParOf" srcId="{0E08BCF5-30DD-4041-9641-E4941DC2C829}" destId="{E47BCAA9-12EE-4FD5-9124-8047002FB2D0}" srcOrd="2" destOrd="0" presId="urn:microsoft.com/office/officeart/2018/2/layout/IconVerticalSolidList"/>
    <dgm:cxn modelId="{87A5A489-EE2A-4EE9-A4D0-1D605378CE7D}" type="presParOf" srcId="{0E08BCF5-30DD-4041-9641-E4941DC2C829}" destId="{B367D889-988C-4B6D-990E-CAFFD3F95B9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DC4BFC-FBB4-4BFA-9D11-93FEB3271CE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B425870-BC46-4715-B509-D2207E8FB318}">
      <dgm:prSet/>
      <dgm:spPr/>
      <dgm:t>
        <a:bodyPr/>
        <a:lstStyle/>
        <a:p>
          <a:r>
            <a:rPr lang="en-US" dirty="0">
              <a:latin typeface="Arial" panose="020B0604020202020204" pitchFamily="34" charset="0"/>
              <a:cs typeface="Arial" panose="020B0604020202020204" pitchFamily="34" charset="0"/>
            </a:rPr>
            <a:t>According to Lawrence and Kingston (2007) blocked practice is “a practice schedule in which the performer repeatedly rehearses one task before moving onto another”.</a:t>
          </a:r>
        </a:p>
      </dgm:t>
    </dgm:pt>
    <dgm:pt modelId="{A739E021-1DBE-4675-A8D4-E3572ADC232A}" type="parTrans" cxnId="{FCC431E9-5755-4128-87F2-7D9572004FAE}">
      <dgm:prSet/>
      <dgm:spPr/>
      <dgm:t>
        <a:bodyPr/>
        <a:lstStyle/>
        <a:p>
          <a:endParaRPr lang="en-US"/>
        </a:p>
      </dgm:t>
    </dgm:pt>
    <dgm:pt modelId="{A82B2F12-3935-4405-B463-DDF101135854}" type="sibTrans" cxnId="{FCC431E9-5755-4128-87F2-7D9572004FAE}">
      <dgm:prSet/>
      <dgm:spPr/>
      <dgm:t>
        <a:bodyPr/>
        <a:lstStyle/>
        <a:p>
          <a:endParaRPr lang="en-US"/>
        </a:p>
      </dgm:t>
    </dgm:pt>
    <dgm:pt modelId="{1D7E12C7-8282-48B5-A0FF-83CBFB71866A}">
      <dgm:prSet/>
      <dgm:spPr/>
      <dgm:t>
        <a:bodyPr/>
        <a:lstStyle/>
        <a:p>
          <a:r>
            <a:rPr lang="en-US" dirty="0">
              <a:latin typeface="Arial" panose="020B0604020202020204" pitchFamily="34" charset="0"/>
              <a:cs typeface="Arial" panose="020B0604020202020204" pitchFamily="34" charset="0"/>
            </a:rPr>
            <a:t>The method of blocked practice was used. This allowed me to ensure that every aspect of the technique was mastered before practicing the next one and then putting them all together into one singular efficient technique.</a:t>
          </a:r>
        </a:p>
      </dgm:t>
    </dgm:pt>
    <dgm:pt modelId="{4F0FB005-7B6B-44FA-B261-75DB15F37F6C}" type="parTrans" cxnId="{262AB6B2-3C59-47B2-8EAD-BBA21FCD5273}">
      <dgm:prSet/>
      <dgm:spPr/>
      <dgm:t>
        <a:bodyPr/>
        <a:lstStyle/>
        <a:p>
          <a:endParaRPr lang="en-US"/>
        </a:p>
      </dgm:t>
    </dgm:pt>
    <dgm:pt modelId="{49203DF0-6959-4040-886B-68D5343B5013}" type="sibTrans" cxnId="{262AB6B2-3C59-47B2-8EAD-BBA21FCD5273}">
      <dgm:prSet/>
      <dgm:spPr/>
      <dgm:t>
        <a:bodyPr/>
        <a:lstStyle/>
        <a:p>
          <a:endParaRPr lang="en-US"/>
        </a:p>
      </dgm:t>
    </dgm:pt>
    <dgm:pt modelId="{E41FCDB3-BEAF-43DA-AD7E-7720600FA77B}" type="pres">
      <dgm:prSet presAssocID="{10DC4BFC-FBB4-4BFA-9D11-93FEB3271CE3}" presName="root" presStyleCnt="0">
        <dgm:presLayoutVars>
          <dgm:dir/>
          <dgm:resizeHandles val="exact"/>
        </dgm:presLayoutVars>
      </dgm:prSet>
      <dgm:spPr/>
    </dgm:pt>
    <dgm:pt modelId="{9A8BE57C-9606-4D72-821A-F704AC4A6CF1}" type="pres">
      <dgm:prSet presAssocID="{AB425870-BC46-4715-B509-D2207E8FB318}" presName="compNode" presStyleCnt="0"/>
      <dgm:spPr/>
    </dgm:pt>
    <dgm:pt modelId="{F332FFE1-A23B-4312-9D49-A6B744972DD3}" type="pres">
      <dgm:prSet presAssocID="{AB425870-BC46-4715-B509-D2207E8FB318}" presName="bgRect" presStyleLbl="bgShp" presStyleIdx="0" presStyleCnt="2"/>
      <dgm:spPr/>
    </dgm:pt>
    <dgm:pt modelId="{A76DB418-E393-4EEF-B89A-E13289F6B4D4}" type="pres">
      <dgm:prSet presAssocID="{AB425870-BC46-4715-B509-D2207E8FB31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sconnected"/>
        </a:ext>
      </dgm:extLst>
    </dgm:pt>
    <dgm:pt modelId="{8CEFB94E-F0A1-4D24-9AC5-AB921C1AD1A5}" type="pres">
      <dgm:prSet presAssocID="{AB425870-BC46-4715-B509-D2207E8FB318}" presName="spaceRect" presStyleCnt="0"/>
      <dgm:spPr/>
    </dgm:pt>
    <dgm:pt modelId="{ED4444D2-9A43-4F3B-A6E2-5CF2FD2BB0E3}" type="pres">
      <dgm:prSet presAssocID="{AB425870-BC46-4715-B509-D2207E8FB318}" presName="parTx" presStyleLbl="revTx" presStyleIdx="0" presStyleCnt="2">
        <dgm:presLayoutVars>
          <dgm:chMax val="0"/>
          <dgm:chPref val="0"/>
        </dgm:presLayoutVars>
      </dgm:prSet>
      <dgm:spPr/>
    </dgm:pt>
    <dgm:pt modelId="{22BB5078-589A-4850-8D82-85A1F79A9E47}" type="pres">
      <dgm:prSet presAssocID="{A82B2F12-3935-4405-B463-DDF101135854}" presName="sibTrans" presStyleCnt="0"/>
      <dgm:spPr/>
    </dgm:pt>
    <dgm:pt modelId="{8ECBAFFC-13D3-4EE8-8580-503DE4ECC65D}" type="pres">
      <dgm:prSet presAssocID="{1D7E12C7-8282-48B5-A0FF-83CBFB71866A}" presName="compNode" presStyleCnt="0"/>
      <dgm:spPr/>
    </dgm:pt>
    <dgm:pt modelId="{E41E42E7-A128-419C-8C50-FD8EDAAD1ABC}" type="pres">
      <dgm:prSet presAssocID="{1D7E12C7-8282-48B5-A0FF-83CBFB71866A}" presName="bgRect" presStyleLbl="bgShp" presStyleIdx="1" presStyleCnt="2"/>
      <dgm:spPr/>
    </dgm:pt>
    <dgm:pt modelId="{4D908050-1A67-47A4-A155-7DD2CEC5530B}" type="pres">
      <dgm:prSet presAssocID="{1D7E12C7-8282-48B5-A0FF-83CBFB71866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28A4D0AB-4CAC-4E31-A662-CDDF3FF19712}" type="pres">
      <dgm:prSet presAssocID="{1D7E12C7-8282-48B5-A0FF-83CBFB71866A}" presName="spaceRect" presStyleCnt="0"/>
      <dgm:spPr/>
    </dgm:pt>
    <dgm:pt modelId="{D8435F30-7D6C-4884-9D58-718312B68AAC}" type="pres">
      <dgm:prSet presAssocID="{1D7E12C7-8282-48B5-A0FF-83CBFB71866A}" presName="parTx" presStyleLbl="revTx" presStyleIdx="1" presStyleCnt="2">
        <dgm:presLayoutVars>
          <dgm:chMax val="0"/>
          <dgm:chPref val="0"/>
        </dgm:presLayoutVars>
      </dgm:prSet>
      <dgm:spPr/>
    </dgm:pt>
  </dgm:ptLst>
  <dgm:cxnLst>
    <dgm:cxn modelId="{ED56CF92-D794-44E3-B19B-931603601E3A}" type="presOf" srcId="{10DC4BFC-FBB4-4BFA-9D11-93FEB3271CE3}" destId="{E41FCDB3-BEAF-43DA-AD7E-7720600FA77B}" srcOrd="0" destOrd="0" presId="urn:microsoft.com/office/officeart/2018/2/layout/IconVerticalSolidList"/>
    <dgm:cxn modelId="{AE83F99C-3D41-41E4-B2E4-AAFDA4B78A33}" type="presOf" srcId="{1D7E12C7-8282-48B5-A0FF-83CBFB71866A}" destId="{D8435F30-7D6C-4884-9D58-718312B68AAC}" srcOrd="0" destOrd="0" presId="urn:microsoft.com/office/officeart/2018/2/layout/IconVerticalSolidList"/>
    <dgm:cxn modelId="{262AB6B2-3C59-47B2-8EAD-BBA21FCD5273}" srcId="{10DC4BFC-FBB4-4BFA-9D11-93FEB3271CE3}" destId="{1D7E12C7-8282-48B5-A0FF-83CBFB71866A}" srcOrd="1" destOrd="0" parTransId="{4F0FB005-7B6B-44FA-B261-75DB15F37F6C}" sibTransId="{49203DF0-6959-4040-886B-68D5343B5013}"/>
    <dgm:cxn modelId="{FCC431E9-5755-4128-87F2-7D9572004FAE}" srcId="{10DC4BFC-FBB4-4BFA-9D11-93FEB3271CE3}" destId="{AB425870-BC46-4715-B509-D2207E8FB318}" srcOrd="0" destOrd="0" parTransId="{A739E021-1DBE-4675-A8D4-E3572ADC232A}" sibTransId="{A82B2F12-3935-4405-B463-DDF101135854}"/>
    <dgm:cxn modelId="{355525FB-EDBC-4006-B318-F9B0641DA808}" type="presOf" srcId="{AB425870-BC46-4715-B509-D2207E8FB318}" destId="{ED4444D2-9A43-4F3B-A6E2-5CF2FD2BB0E3}" srcOrd="0" destOrd="0" presId="urn:microsoft.com/office/officeart/2018/2/layout/IconVerticalSolidList"/>
    <dgm:cxn modelId="{4DCC7C29-4EB4-4EBC-BA72-16D7E98AA95E}" type="presParOf" srcId="{E41FCDB3-BEAF-43DA-AD7E-7720600FA77B}" destId="{9A8BE57C-9606-4D72-821A-F704AC4A6CF1}" srcOrd="0" destOrd="0" presId="urn:microsoft.com/office/officeart/2018/2/layout/IconVerticalSolidList"/>
    <dgm:cxn modelId="{8E5ECE0C-AE3F-47D0-AEDE-BA9F08F14781}" type="presParOf" srcId="{9A8BE57C-9606-4D72-821A-F704AC4A6CF1}" destId="{F332FFE1-A23B-4312-9D49-A6B744972DD3}" srcOrd="0" destOrd="0" presId="urn:microsoft.com/office/officeart/2018/2/layout/IconVerticalSolidList"/>
    <dgm:cxn modelId="{E2883F8C-35BF-4470-91C3-B2B0C3841196}" type="presParOf" srcId="{9A8BE57C-9606-4D72-821A-F704AC4A6CF1}" destId="{A76DB418-E393-4EEF-B89A-E13289F6B4D4}" srcOrd="1" destOrd="0" presId="urn:microsoft.com/office/officeart/2018/2/layout/IconVerticalSolidList"/>
    <dgm:cxn modelId="{15BD8E87-9DC6-492D-A85A-FF595296C6F1}" type="presParOf" srcId="{9A8BE57C-9606-4D72-821A-F704AC4A6CF1}" destId="{8CEFB94E-F0A1-4D24-9AC5-AB921C1AD1A5}" srcOrd="2" destOrd="0" presId="urn:microsoft.com/office/officeart/2018/2/layout/IconVerticalSolidList"/>
    <dgm:cxn modelId="{CEA7207E-39B6-4C40-8370-BD6E618271F3}" type="presParOf" srcId="{9A8BE57C-9606-4D72-821A-F704AC4A6CF1}" destId="{ED4444D2-9A43-4F3B-A6E2-5CF2FD2BB0E3}" srcOrd="3" destOrd="0" presId="urn:microsoft.com/office/officeart/2018/2/layout/IconVerticalSolidList"/>
    <dgm:cxn modelId="{214D7BC2-8611-4E20-AE7C-99AECFB25A94}" type="presParOf" srcId="{E41FCDB3-BEAF-43DA-AD7E-7720600FA77B}" destId="{22BB5078-589A-4850-8D82-85A1F79A9E47}" srcOrd="1" destOrd="0" presId="urn:microsoft.com/office/officeart/2018/2/layout/IconVerticalSolidList"/>
    <dgm:cxn modelId="{D88B9B19-7924-437F-B1C7-176550E306C5}" type="presParOf" srcId="{E41FCDB3-BEAF-43DA-AD7E-7720600FA77B}" destId="{8ECBAFFC-13D3-4EE8-8580-503DE4ECC65D}" srcOrd="2" destOrd="0" presId="urn:microsoft.com/office/officeart/2018/2/layout/IconVerticalSolidList"/>
    <dgm:cxn modelId="{DED0377C-CFDF-402A-8345-6F9D52C7E45D}" type="presParOf" srcId="{8ECBAFFC-13D3-4EE8-8580-503DE4ECC65D}" destId="{E41E42E7-A128-419C-8C50-FD8EDAAD1ABC}" srcOrd="0" destOrd="0" presId="urn:microsoft.com/office/officeart/2018/2/layout/IconVerticalSolidList"/>
    <dgm:cxn modelId="{06706EE9-DC04-46C8-A4A0-3F45345494A6}" type="presParOf" srcId="{8ECBAFFC-13D3-4EE8-8580-503DE4ECC65D}" destId="{4D908050-1A67-47A4-A155-7DD2CEC5530B}" srcOrd="1" destOrd="0" presId="urn:microsoft.com/office/officeart/2018/2/layout/IconVerticalSolidList"/>
    <dgm:cxn modelId="{687272C9-DAE2-4B93-AC19-098DFBA19F1D}" type="presParOf" srcId="{8ECBAFFC-13D3-4EE8-8580-503DE4ECC65D}" destId="{28A4D0AB-4CAC-4E31-A662-CDDF3FF19712}" srcOrd="2" destOrd="0" presId="urn:microsoft.com/office/officeart/2018/2/layout/IconVerticalSolidList"/>
    <dgm:cxn modelId="{5E5D5F75-066B-4563-B897-0BB231258E03}" type="presParOf" srcId="{8ECBAFFC-13D3-4EE8-8580-503DE4ECC65D}" destId="{D8435F30-7D6C-4884-9D58-718312B68AA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0E6A40-5317-47E6-82B2-E9220A6F026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81A4F3D-B3EB-4EE7-A1CB-EA4C7351DC07}">
      <dgm:prSet/>
      <dgm:spPr/>
      <dgm:t>
        <a:bodyPr/>
        <a:lstStyle/>
        <a:p>
          <a:r>
            <a:rPr lang="en-US"/>
            <a:t>Athletes reproduce a specific set of outcomes on cue </a:t>
          </a:r>
        </a:p>
      </dgm:t>
    </dgm:pt>
    <dgm:pt modelId="{3CF9B9A2-900F-459C-9664-6D50C8598C34}" type="parTrans" cxnId="{5E82F0C7-02A3-49EB-AC16-AC830626E50C}">
      <dgm:prSet/>
      <dgm:spPr/>
      <dgm:t>
        <a:bodyPr/>
        <a:lstStyle/>
        <a:p>
          <a:endParaRPr lang="en-US"/>
        </a:p>
      </dgm:t>
    </dgm:pt>
    <dgm:pt modelId="{2FA912F7-1240-40A3-A24C-122A50CDE477}" type="sibTrans" cxnId="{5E82F0C7-02A3-49EB-AC16-AC830626E50C}">
      <dgm:prSet/>
      <dgm:spPr/>
      <dgm:t>
        <a:bodyPr/>
        <a:lstStyle/>
        <a:p>
          <a:endParaRPr lang="en-US"/>
        </a:p>
      </dgm:t>
    </dgm:pt>
    <dgm:pt modelId="{652CFEAE-7866-49ED-9ED1-E3E415873FD6}">
      <dgm:prSet/>
      <dgm:spPr/>
      <dgm:t>
        <a:bodyPr/>
        <a:lstStyle/>
        <a:p>
          <a:r>
            <a:rPr lang="en-US"/>
            <a:t>Coaches demonstrate and then athlete's practice</a:t>
          </a:r>
        </a:p>
      </dgm:t>
    </dgm:pt>
    <dgm:pt modelId="{B391BAA0-6A26-4C73-9705-383B84744F46}" type="parTrans" cxnId="{88CD768C-1120-4CF4-A3FF-64AF4A00CFE5}">
      <dgm:prSet/>
      <dgm:spPr/>
      <dgm:t>
        <a:bodyPr/>
        <a:lstStyle/>
        <a:p>
          <a:endParaRPr lang="en-US"/>
        </a:p>
      </dgm:t>
    </dgm:pt>
    <dgm:pt modelId="{AB7EFE4F-2D4C-456D-823D-2734FFF2FA47}" type="sibTrans" cxnId="{88CD768C-1120-4CF4-A3FF-64AF4A00CFE5}">
      <dgm:prSet/>
      <dgm:spPr/>
      <dgm:t>
        <a:bodyPr/>
        <a:lstStyle/>
        <a:p>
          <a:endParaRPr lang="en-US"/>
        </a:p>
      </dgm:t>
    </dgm:pt>
    <dgm:pt modelId="{5F30392C-6E48-458A-A413-870DF8908407}" type="pres">
      <dgm:prSet presAssocID="{C10E6A40-5317-47E6-82B2-E9220A6F026C}" presName="root" presStyleCnt="0">
        <dgm:presLayoutVars>
          <dgm:dir/>
          <dgm:resizeHandles val="exact"/>
        </dgm:presLayoutVars>
      </dgm:prSet>
      <dgm:spPr/>
    </dgm:pt>
    <dgm:pt modelId="{689B2575-E5AA-44F3-A056-F1C91AA3F274}" type="pres">
      <dgm:prSet presAssocID="{981A4F3D-B3EB-4EE7-A1CB-EA4C7351DC07}" presName="compNode" presStyleCnt="0"/>
      <dgm:spPr/>
    </dgm:pt>
    <dgm:pt modelId="{86536A85-19FD-4D6C-A587-96F73B1E56EC}" type="pres">
      <dgm:prSet presAssocID="{981A4F3D-B3EB-4EE7-A1CB-EA4C7351DC07}" presName="bgRect" presStyleLbl="bgShp" presStyleIdx="0" presStyleCnt="2"/>
      <dgm:spPr/>
    </dgm:pt>
    <dgm:pt modelId="{5F46BEE1-1F23-492A-8808-940EBCE3DF95}" type="pres">
      <dgm:prSet presAssocID="{981A4F3D-B3EB-4EE7-A1CB-EA4C7351DC0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ext>
      </dgm:extLst>
    </dgm:pt>
    <dgm:pt modelId="{33BA8218-1B24-42D4-B0E1-93341CA58368}" type="pres">
      <dgm:prSet presAssocID="{981A4F3D-B3EB-4EE7-A1CB-EA4C7351DC07}" presName="spaceRect" presStyleCnt="0"/>
      <dgm:spPr/>
    </dgm:pt>
    <dgm:pt modelId="{D84AF665-1FB9-4C66-9331-62B5F86B595D}" type="pres">
      <dgm:prSet presAssocID="{981A4F3D-B3EB-4EE7-A1CB-EA4C7351DC07}" presName="parTx" presStyleLbl="revTx" presStyleIdx="0" presStyleCnt="2">
        <dgm:presLayoutVars>
          <dgm:chMax val="0"/>
          <dgm:chPref val="0"/>
        </dgm:presLayoutVars>
      </dgm:prSet>
      <dgm:spPr/>
    </dgm:pt>
    <dgm:pt modelId="{B20AD194-19DF-4360-9B32-D48B90A235B5}" type="pres">
      <dgm:prSet presAssocID="{2FA912F7-1240-40A3-A24C-122A50CDE477}" presName="sibTrans" presStyleCnt="0"/>
      <dgm:spPr/>
    </dgm:pt>
    <dgm:pt modelId="{C39EEE68-016C-4DB0-96C2-2E441AE21C6D}" type="pres">
      <dgm:prSet presAssocID="{652CFEAE-7866-49ED-9ED1-E3E415873FD6}" presName="compNode" presStyleCnt="0"/>
      <dgm:spPr/>
    </dgm:pt>
    <dgm:pt modelId="{9299A03D-8C63-4AB3-B3E3-747C40604083}" type="pres">
      <dgm:prSet presAssocID="{652CFEAE-7866-49ED-9ED1-E3E415873FD6}" presName="bgRect" presStyleLbl="bgShp" presStyleIdx="1" presStyleCnt="2"/>
      <dgm:spPr/>
    </dgm:pt>
    <dgm:pt modelId="{C42141D4-DFFC-4795-8543-01B81156198B}" type="pres">
      <dgm:prSet presAssocID="{652CFEAE-7866-49ED-9ED1-E3E415873FD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umbbell"/>
        </a:ext>
      </dgm:extLst>
    </dgm:pt>
    <dgm:pt modelId="{6CE21008-D3CB-4F7C-B78F-365FFC7E5C7A}" type="pres">
      <dgm:prSet presAssocID="{652CFEAE-7866-49ED-9ED1-E3E415873FD6}" presName="spaceRect" presStyleCnt="0"/>
      <dgm:spPr/>
    </dgm:pt>
    <dgm:pt modelId="{0CD798EF-A948-49AE-A8AF-A0D2278577CA}" type="pres">
      <dgm:prSet presAssocID="{652CFEAE-7866-49ED-9ED1-E3E415873FD6}" presName="parTx" presStyleLbl="revTx" presStyleIdx="1" presStyleCnt="2">
        <dgm:presLayoutVars>
          <dgm:chMax val="0"/>
          <dgm:chPref val="0"/>
        </dgm:presLayoutVars>
      </dgm:prSet>
      <dgm:spPr/>
    </dgm:pt>
  </dgm:ptLst>
  <dgm:cxnLst>
    <dgm:cxn modelId="{23423218-0E05-4648-97C2-4DA9F59E879C}" type="presOf" srcId="{981A4F3D-B3EB-4EE7-A1CB-EA4C7351DC07}" destId="{D84AF665-1FB9-4C66-9331-62B5F86B595D}" srcOrd="0" destOrd="0" presId="urn:microsoft.com/office/officeart/2018/2/layout/IconVerticalSolidList"/>
    <dgm:cxn modelId="{3D7E5C21-9610-418C-BEB0-7E39D7740A0A}" type="presOf" srcId="{652CFEAE-7866-49ED-9ED1-E3E415873FD6}" destId="{0CD798EF-A948-49AE-A8AF-A0D2278577CA}" srcOrd="0" destOrd="0" presId="urn:microsoft.com/office/officeart/2018/2/layout/IconVerticalSolidList"/>
    <dgm:cxn modelId="{88CD768C-1120-4CF4-A3FF-64AF4A00CFE5}" srcId="{C10E6A40-5317-47E6-82B2-E9220A6F026C}" destId="{652CFEAE-7866-49ED-9ED1-E3E415873FD6}" srcOrd="1" destOrd="0" parTransId="{B391BAA0-6A26-4C73-9705-383B84744F46}" sibTransId="{AB7EFE4F-2D4C-456D-823D-2734FFF2FA47}"/>
    <dgm:cxn modelId="{5E82F0C7-02A3-49EB-AC16-AC830626E50C}" srcId="{C10E6A40-5317-47E6-82B2-E9220A6F026C}" destId="{981A4F3D-B3EB-4EE7-A1CB-EA4C7351DC07}" srcOrd="0" destOrd="0" parTransId="{3CF9B9A2-900F-459C-9664-6D50C8598C34}" sibTransId="{2FA912F7-1240-40A3-A24C-122A50CDE477}"/>
    <dgm:cxn modelId="{3D35C2F6-0434-4BEC-88F6-4867CA8FE067}" type="presOf" srcId="{C10E6A40-5317-47E6-82B2-E9220A6F026C}" destId="{5F30392C-6E48-458A-A413-870DF8908407}" srcOrd="0" destOrd="0" presId="urn:microsoft.com/office/officeart/2018/2/layout/IconVerticalSolidList"/>
    <dgm:cxn modelId="{85D7A0CF-5D04-4F09-866F-9F08CE18542E}" type="presParOf" srcId="{5F30392C-6E48-458A-A413-870DF8908407}" destId="{689B2575-E5AA-44F3-A056-F1C91AA3F274}" srcOrd="0" destOrd="0" presId="urn:microsoft.com/office/officeart/2018/2/layout/IconVerticalSolidList"/>
    <dgm:cxn modelId="{274FC9D6-BE0E-4694-82DB-BCE2EAC81CF2}" type="presParOf" srcId="{689B2575-E5AA-44F3-A056-F1C91AA3F274}" destId="{86536A85-19FD-4D6C-A587-96F73B1E56EC}" srcOrd="0" destOrd="0" presId="urn:microsoft.com/office/officeart/2018/2/layout/IconVerticalSolidList"/>
    <dgm:cxn modelId="{B5365CA4-1200-4F08-9624-116D7D5CDBCA}" type="presParOf" srcId="{689B2575-E5AA-44F3-A056-F1C91AA3F274}" destId="{5F46BEE1-1F23-492A-8808-940EBCE3DF95}" srcOrd="1" destOrd="0" presId="urn:microsoft.com/office/officeart/2018/2/layout/IconVerticalSolidList"/>
    <dgm:cxn modelId="{93BCBB0F-8875-46F0-8249-836DA2DBEC5E}" type="presParOf" srcId="{689B2575-E5AA-44F3-A056-F1C91AA3F274}" destId="{33BA8218-1B24-42D4-B0E1-93341CA58368}" srcOrd="2" destOrd="0" presId="urn:microsoft.com/office/officeart/2018/2/layout/IconVerticalSolidList"/>
    <dgm:cxn modelId="{F6D9FBC4-FF9D-443E-9DD6-E8CBD5AC9F33}" type="presParOf" srcId="{689B2575-E5AA-44F3-A056-F1C91AA3F274}" destId="{D84AF665-1FB9-4C66-9331-62B5F86B595D}" srcOrd="3" destOrd="0" presId="urn:microsoft.com/office/officeart/2018/2/layout/IconVerticalSolidList"/>
    <dgm:cxn modelId="{1D0A4A9E-A170-4686-B552-7041A1FE33FA}" type="presParOf" srcId="{5F30392C-6E48-458A-A413-870DF8908407}" destId="{B20AD194-19DF-4360-9B32-D48B90A235B5}" srcOrd="1" destOrd="0" presId="urn:microsoft.com/office/officeart/2018/2/layout/IconVerticalSolidList"/>
    <dgm:cxn modelId="{2FB638CD-A369-4338-804D-89D560B5E7C5}" type="presParOf" srcId="{5F30392C-6E48-458A-A413-870DF8908407}" destId="{C39EEE68-016C-4DB0-96C2-2E441AE21C6D}" srcOrd="2" destOrd="0" presId="urn:microsoft.com/office/officeart/2018/2/layout/IconVerticalSolidList"/>
    <dgm:cxn modelId="{F435B016-B0A9-4C5E-8571-16B25ED52E26}" type="presParOf" srcId="{C39EEE68-016C-4DB0-96C2-2E441AE21C6D}" destId="{9299A03D-8C63-4AB3-B3E3-747C40604083}" srcOrd="0" destOrd="0" presId="urn:microsoft.com/office/officeart/2018/2/layout/IconVerticalSolidList"/>
    <dgm:cxn modelId="{776419E4-0D94-473A-8DBC-7F16BCD97AF1}" type="presParOf" srcId="{C39EEE68-016C-4DB0-96C2-2E441AE21C6D}" destId="{C42141D4-DFFC-4795-8543-01B81156198B}" srcOrd="1" destOrd="0" presId="urn:microsoft.com/office/officeart/2018/2/layout/IconVerticalSolidList"/>
    <dgm:cxn modelId="{DC41CF46-404B-4807-971C-F16338F87B65}" type="presParOf" srcId="{C39EEE68-016C-4DB0-96C2-2E441AE21C6D}" destId="{6CE21008-D3CB-4F7C-B78F-365FFC7E5C7A}" srcOrd="2" destOrd="0" presId="urn:microsoft.com/office/officeart/2018/2/layout/IconVerticalSolidList"/>
    <dgm:cxn modelId="{749A68AE-4630-44FB-998A-977C2EED60AE}" type="presParOf" srcId="{C39EEE68-016C-4DB0-96C2-2E441AE21C6D}" destId="{0CD798EF-A948-49AE-A8AF-A0D2278577C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F0DC5A-A026-4D07-A0A2-BE76273849F0}"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D9AABBE9-0BB1-4B5B-9CEB-5FC4647A9165}">
      <dgm:prSet custT="1"/>
      <dgm:spPr/>
      <dgm:t>
        <a:bodyPr/>
        <a:lstStyle/>
        <a:p>
          <a:r>
            <a:rPr lang="en-GB" sz="1200" dirty="0">
              <a:latin typeface="Arial" panose="020B0604020202020204" pitchFamily="34" charset="0"/>
              <a:cs typeface="Arial" panose="020B0604020202020204" pitchFamily="34" charset="0"/>
            </a:rPr>
            <a:t>This type of feedback is not received from the movement itself it is provided by another person.</a:t>
          </a:r>
          <a:endParaRPr lang="en-US" sz="1200" dirty="0">
            <a:latin typeface="Arial" panose="020B0604020202020204" pitchFamily="34" charset="0"/>
            <a:cs typeface="Arial" panose="020B0604020202020204" pitchFamily="34" charset="0"/>
          </a:endParaRPr>
        </a:p>
      </dgm:t>
    </dgm:pt>
    <dgm:pt modelId="{C13BB828-AEE6-4955-B63A-DE641C04192B}" type="parTrans" cxnId="{FACE952F-8089-4201-9550-C8CC11327F43}">
      <dgm:prSet/>
      <dgm:spPr/>
      <dgm:t>
        <a:bodyPr/>
        <a:lstStyle/>
        <a:p>
          <a:endParaRPr lang="en-US"/>
        </a:p>
      </dgm:t>
    </dgm:pt>
    <dgm:pt modelId="{A3BE262A-6602-4134-A368-62827C70FC05}" type="sibTrans" cxnId="{FACE952F-8089-4201-9550-C8CC11327F43}">
      <dgm:prSet/>
      <dgm:spPr/>
      <dgm:t>
        <a:bodyPr/>
        <a:lstStyle/>
        <a:p>
          <a:endParaRPr lang="en-US"/>
        </a:p>
      </dgm:t>
    </dgm:pt>
    <dgm:pt modelId="{BA199E51-F573-4EFB-82ED-5065B2B9B45E}">
      <dgm:prSet custT="1"/>
      <dgm:spPr/>
      <dgm:t>
        <a:bodyPr/>
        <a:lstStyle/>
        <a:p>
          <a:r>
            <a:rPr lang="en-GB" sz="1200" dirty="0" err="1">
              <a:latin typeface="Arial" panose="020B0604020202020204" pitchFamily="34" charset="0"/>
              <a:cs typeface="Arial" panose="020B0604020202020204" pitchFamily="34" charset="0"/>
            </a:rPr>
            <a:t>Baudrey</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et al</a:t>
          </a:r>
          <a:r>
            <a:rPr lang="en-GB" sz="1200" dirty="0">
              <a:latin typeface="Arial" panose="020B0604020202020204" pitchFamily="34" charset="0"/>
              <a:cs typeface="Arial" panose="020B0604020202020204" pitchFamily="34" charset="0"/>
            </a:rPr>
            <a:t>., (2006) argues that augmented feedback has a “powerful effect” on athletes due to providing them with an outside perspective of what they are doing right and what they need to work on</a:t>
          </a:r>
          <a:endParaRPr lang="en-US" sz="1200" dirty="0">
            <a:latin typeface="Arial" panose="020B0604020202020204" pitchFamily="34" charset="0"/>
            <a:cs typeface="Arial" panose="020B0604020202020204" pitchFamily="34" charset="0"/>
          </a:endParaRPr>
        </a:p>
      </dgm:t>
    </dgm:pt>
    <dgm:pt modelId="{E6D73B8C-27B0-488F-8F6F-F5F2345C66CC}" type="parTrans" cxnId="{3295411E-7BBC-433C-964C-A263C56BE89B}">
      <dgm:prSet/>
      <dgm:spPr/>
      <dgm:t>
        <a:bodyPr/>
        <a:lstStyle/>
        <a:p>
          <a:endParaRPr lang="en-US"/>
        </a:p>
      </dgm:t>
    </dgm:pt>
    <dgm:pt modelId="{3A65201D-A640-4B35-B4D1-2CC60D2364FD}" type="sibTrans" cxnId="{3295411E-7BBC-433C-964C-A263C56BE89B}">
      <dgm:prSet/>
      <dgm:spPr/>
      <dgm:t>
        <a:bodyPr/>
        <a:lstStyle/>
        <a:p>
          <a:endParaRPr lang="en-US"/>
        </a:p>
      </dgm:t>
    </dgm:pt>
    <dgm:pt modelId="{38A985DC-D18E-4144-9A6F-8A32F4A99D45}" type="pres">
      <dgm:prSet presAssocID="{D1F0DC5A-A026-4D07-A0A2-BE76273849F0}" presName="root" presStyleCnt="0">
        <dgm:presLayoutVars>
          <dgm:dir/>
          <dgm:resizeHandles val="exact"/>
        </dgm:presLayoutVars>
      </dgm:prSet>
      <dgm:spPr/>
    </dgm:pt>
    <dgm:pt modelId="{64F72994-6F6D-44A6-AFC0-0101BD9B0858}" type="pres">
      <dgm:prSet presAssocID="{D9AABBE9-0BB1-4B5B-9CEB-5FC4647A9165}" presName="compNode" presStyleCnt="0"/>
      <dgm:spPr/>
    </dgm:pt>
    <dgm:pt modelId="{56B1B4F9-67CA-40D5-915A-DAB8E811C12F}" type="pres">
      <dgm:prSet presAssocID="{D9AABBE9-0BB1-4B5B-9CEB-5FC4647A916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ign Language"/>
        </a:ext>
      </dgm:extLst>
    </dgm:pt>
    <dgm:pt modelId="{0597CCD4-75C4-4590-8FB8-6FB288AF0470}" type="pres">
      <dgm:prSet presAssocID="{D9AABBE9-0BB1-4B5B-9CEB-5FC4647A9165}" presName="spaceRect" presStyleCnt="0"/>
      <dgm:spPr/>
    </dgm:pt>
    <dgm:pt modelId="{CA5E7132-4563-4CBA-93E3-811A7CA3F95D}" type="pres">
      <dgm:prSet presAssocID="{D9AABBE9-0BB1-4B5B-9CEB-5FC4647A9165}" presName="textRect" presStyleLbl="revTx" presStyleIdx="0" presStyleCnt="2">
        <dgm:presLayoutVars>
          <dgm:chMax val="1"/>
          <dgm:chPref val="1"/>
        </dgm:presLayoutVars>
      </dgm:prSet>
      <dgm:spPr/>
    </dgm:pt>
    <dgm:pt modelId="{BA51A933-6909-433C-A1E8-2E64E2EECE90}" type="pres">
      <dgm:prSet presAssocID="{A3BE262A-6602-4134-A368-62827C70FC05}" presName="sibTrans" presStyleCnt="0"/>
      <dgm:spPr/>
    </dgm:pt>
    <dgm:pt modelId="{281562BD-BAC9-4D1F-9EAE-FD43E6AC71C4}" type="pres">
      <dgm:prSet presAssocID="{BA199E51-F573-4EFB-82ED-5065B2B9B45E}" presName="compNode" presStyleCnt="0"/>
      <dgm:spPr/>
    </dgm:pt>
    <dgm:pt modelId="{8EC424E2-8E5E-4E37-883C-7ADB8D36C447}" type="pres">
      <dgm:prSet presAssocID="{BA199E51-F573-4EFB-82ED-5065B2B9B45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A932A77B-6674-4C7C-82D1-A2E125100A70}" type="pres">
      <dgm:prSet presAssocID="{BA199E51-F573-4EFB-82ED-5065B2B9B45E}" presName="spaceRect" presStyleCnt="0"/>
      <dgm:spPr/>
    </dgm:pt>
    <dgm:pt modelId="{37122F72-7C92-4381-BDC5-E6D39FAE9340}" type="pres">
      <dgm:prSet presAssocID="{BA199E51-F573-4EFB-82ED-5065B2B9B45E}" presName="textRect" presStyleLbl="revTx" presStyleIdx="1" presStyleCnt="2">
        <dgm:presLayoutVars>
          <dgm:chMax val="1"/>
          <dgm:chPref val="1"/>
        </dgm:presLayoutVars>
      </dgm:prSet>
      <dgm:spPr/>
    </dgm:pt>
  </dgm:ptLst>
  <dgm:cxnLst>
    <dgm:cxn modelId="{B8C3D116-4768-4938-9E80-1E7D30F7968F}" type="presOf" srcId="{D9AABBE9-0BB1-4B5B-9CEB-5FC4647A9165}" destId="{CA5E7132-4563-4CBA-93E3-811A7CA3F95D}" srcOrd="0" destOrd="0" presId="urn:microsoft.com/office/officeart/2018/2/layout/IconLabelList"/>
    <dgm:cxn modelId="{3295411E-7BBC-433C-964C-A263C56BE89B}" srcId="{D1F0DC5A-A026-4D07-A0A2-BE76273849F0}" destId="{BA199E51-F573-4EFB-82ED-5065B2B9B45E}" srcOrd="1" destOrd="0" parTransId="{E6D73B8C-27B0-488F-8F6F-F5F2345C66CC}" sibTransId="{3A65201D-A640-4B35-B4D1-2CC60D2364FD}"/>
    <dgm:cxn modelId="{FACE952F-8089-4201-9550-C8CC11327F43}" srcId="{D1F0DC5A-A026-4D07-A0A2-BE76273849F0}" destId="{D9AABBE9-0BB1-4B5B-9CEB-5FC4647A9165}" srcOrd="0" destOrd="0" parTransId="{C13BB828-AEE6-4955-B63A-DE641C04192B}" sibTransId="{A3BE262A-6602-4134-A368-62827C70FC05}"/>
    <dgm:cxn modelId="{3E87F1DC-C1CE-41D5-942A-0323BC7778AB}" type="presOf" srcId="{D1F0DC5A-A026-4D07-A0A2-BE76273849F0}" destId="{38A985DC-D18E-4144-9A6F-8A32F4A99D45}" srcOrd="0" destOrd="0" presId="urn:microsoft.com/office/officeart/2018/2/layout/IconLabelList"/>
    <dgm:cxn modelId="{6B245CEF-6FBF-497C-A3D2-21064B1F1032}" type="presOf" srcId="{BA199E51-F573-4EFB-82ED-5065B2B9B45E}" destId="{37122F72-7C92-4381-BDC5-E6D39FAE9340}" srcOrd="0" destOrd="0" presId="urn:microsoft.com/office/officeart/2018/2/layout/IconLabelList"/>
    <dgm:cxn modelId="{E95A1030-FB4F-4C28-AA2E-A391A534291A}" type="presParOf" srcId="{38A985DC-D18E-4144-9A6F-8A32F4A99D45}" destId="{64F72994-6F6D-44A6-AFC0-0101BD9B0858}" srcOrd="0" destOrd="0" presId="urn:microsoft.com/office/officeart/2018/2/layout/IconLabelList"/>
    <dgm:cxn modelId="{A0D68D76-89F9-416E-9C3D-3D85564546D1}" type="presParOf" srcId="{64F72994-6F6D-44A6-AFC0-0101BD9B0858}" destId="{56B1B4F9-67CA-40D5-915A-DAB8E811C12F}" srcOrd="0" destOrd="0" presId="urn:microsoft.com/office/officeart/2018/2/layout/IconLabelList"/>
    <dgm:cxn modelId="{65B1FA9A-5103-4F2A-973A-A8A343AA4252}" type="presParOf" srcId="{64F72994-6F6D-44A6-AFC0-0101BD9B0858}" destId="{0597CCD4-75C4-4590-8FB8-6FB288AF0470}" srcOrd="1" destOrd="0" presId="urn:microsoft.com/office/officeart/2018/2/layout/IconLabelList"/>
    <dgm:cxn modelId="{4CD32DD8-E85F-4B2C-A1CD-F05C9E26E786}" type="presParOf" srcId="{64F72994-6F6D-44A6-AFC0-0101BD9B0858}" destId="{CA5E7132-4563-4CBA-93E3-811A7CA3F95D}" srcOrd="2" destOrd="0" presId="urn:microsoft.com/office/officeart/2018/2/layout/IconLabelList"/>
    <dgm:cxn modelId="{D05257CB-94EB-42E3-A0E8-B0D8FBCEA06F}" type="presParOf" srcId="{38A985DC-D18E-4144-9A6F-8A32F4A99D45}" destId="{BA51A933-6909-433C-A1E8-2E64E2EECE90}" srcOrd="1" destOrd="0" presId="urn:microsoft.com/office/officeart/2018/2/layout/IconLabelList"/>
    <dgm:cxn modelId="{6434F672-84BE-42D5-88CC-AA84D2408430}" type="presParOf" srcId="{38A985DC-D18E-4144-9A6F-8A32F4A99D45}" destId="{281562BD-BAC9-4D1F-9EAE-FD43E6AC71C4}" srcOrd="2" destOrd="0" presId="urn:microsoft.com/office/officeart/2018/2/layout/IconLabelList"/>
    <dgm:cxn modelId="{07397FB6-050C-4F3D-8BE3-CF8EA197B808}" type="presParOf" srcId="{281562BD-BAC9-4D1F-9EAE-FD43E6AC71C4}" destId="{8EC424E2-8E5E-4E37-883C-7ADB8D36C447}" srcOrd="0" destOrd="0" presId="urn:microsoft.com/office/officeart/2018/2/layout/IconLabelList"/>
    <dgm:cxn modelId="{D703F7AF-0916-4B20-A616-395B06CE115E}" type="presParOf" srcId="{281562BD-BAC9-4D1F-9EAE-FD43E6AC71C4}" destId="{A932A77B-6674-4C7C-82D1-A2E125100A70}" srcOrd="1" destOrd="0" presId="urn:microsoft.com/office/officeart/2018/2/layout/IconLabelList"/>
    <dgm:cxn modelId="{AFB86BCB-3D1B-4057-A92B-89F013A3886F}" type="presParOf" srcId="{281562BD-BAC9-4D1F-9EAE-FD43E6AC71C4}" destId="{37122F72-7C92-4381-BDC5-E6D39FAE9340}"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7E22F35-3259-49B1-A98C-C774495973D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BBF3C447-D447-436E-99F7-1C0003BA9EE9}">
      <dgm:prSet/>
      <dgm:spPr/>
      <dgm:t>
        <a:bodyPr/>
        <a:lstStyle/>
        <a:p>
          <a:r>
            <a:rPr lang="en-US" b="1" dirty="0">
              <a:solidFill>
                <a:srgbClr val="FF0000"/>
              </a:solidFill>
            </a:rPr>
            <a:t>What went well</a:t>
          </a:r>
          <a:r>
            <a:rPr lang="en-US" dirty="0"/>
            <a:t>: I spoke clearly and thoroughly with proper instruction and direction and was able to include those who didn’t swim into the session.</a:t>
          </a:r>
        </a:p>
      </dgm:t>
    </dgm:pt>
    <dgm:pt modelId="{D8BDD21D-953D-4973-ABAC-F5E521F5D68F}" type="parTrans" cxnId="{C5F76F8B-9901-4A87-9C94-591830F933BC}">
      <dgm:prSet/>
      <dgm:spPr/>
      <dgm:t>
        <a:bodyPr/>
        <a:lstStyle/>
        <a:p>
          <a:endParaRPr lang="en-US"/>
        </a:p>
      </dgm:t>
    </dgm:pt>
    <dgm:pt modelId="{1047335A-892C-4181-9CE1-B2DB04A16871}" type="sibTrans" cxnId="{C5F76F8B-9901-4A87-9C94-591830F933BC}">
      <dgm:prSet/>
      <dgm:spPr/>
      <dgm:t>
        <a:bodyPr/>
        <a:lstStyle/>
        <a:p>
          <a:endParaRPr lang="en-US"/>
        </a:p>
      </dgm:t>
    </dgm:pt>
    <dgm:pt modelId="{89DFC0FC-15E4-436C-B683-98D8CF1BF32E}">
      <dgm:prSet/>
      <dgm:spPr/>
      <dgm:t>
        <a:bodyPr/>
        <a:lstStyle/>
        <a:p>
          <a:r>
            <a:rPr lang="en-US" b="1" dirty="0">
              <a:solidFill>
                <a:srgbClr val="FF0000"/>
              </a:solidFill>
            </a:rPr>
            <a:t>Improvements</a:t>
          </a:r>
          <a:r>
            <a:rPr lang="en-US" dirty="0"/>
            <a:t>: Give athletes a sense of autonomy and better demonstration. </a:t>
          </a:r>
        </a:p>
      </dgm:t>
    </dgm:pt>
    <dgm:pt modelId="{08627229-6D9A-485B-BD26-2BF8A2D9C08E}" type="parTrans" cxnId="{A96B9143-FC65-484A-8DE2-125E33AE1E98}">
      <dgm:prSet/>
      <dgm:spPr/>
      <dgm:t>
        <a:bodyPr/>
        <a:lstStyle/>
        <a:p>
          <a:endParaRPr lang="en-US"/>
        </a:p>
      </dgm:t>
    </dgm:pt>
    <dgm:pt modelId="{1619262C-5EA5-40EE-929B-593DF9F35BDB}" type="sibTrans" cxnId="{A96B9143-FC65-484A-8DE2-125E33AE1E98}">
      <dgm:prSet/>
      <dgm:spPr/>
      <dgm:t>
        <a:bodyPr/>
        <a:lstStyle/>
        <a:p>
          <a:endParaRPr lang="en-US"/>
        </a:p>
      </dgm:t>
    </dgm:pt>
    <dgm:pt modelId="{C55D681C-906C-8649-AB65-E6C8F3D56196}" type="pres">
      <dgm:prSet presAssocID="{97E22F35-3259-49B1-A98C-C774495973D5}" presName="linear" presStyleCnt="0">
        <dgm:presLayoutVars>
          <dgm:animLvl val="lvl"/>
          <dgm:resizeHandles val="exact"/>
        </dgm:presLayoutVars>
      </dgm:prSet>
      <dgm:spPr/>
    </dgm:pt>
    <dgm:pt modelId="{482E55A9-82B6-134B-A858-3BAE77111BB5}" type="pres">
      <dgm:prSet presAssocID="{BBF3C447-D447-436E-99F7-1C0003BA9EE9}" presName="parentText" presStyleLbl="node1" presStyleIdx="0" presStyleCnt="2">
        <dgm:presLayoutVars>
          <dgm:chMax val="0"/>
          <dgm:bulletEnabled val="1"/>
        </dgm:presLayoutVars>
      </dgm:prSet>
      <dgm:spPr/>
    </dgm:pt>
    <dgm:pt modelId="{54D83D4B-55C7-AA40-ACED-5E47D00360E7}" type="pres">
      <dgm:prSet presAssocID="{1047335A-892C-4181-9CE1-B2DB04A16871}" presName="spacer" presStyleCnt="0"/>
      <dgm:spPr/>
    </dgm:pt>
    <dgm:pt modelId="{7C76D103-C616-7543-92EA-79E173783EC6}" type="pres">
      <dgm:prSet presAssocID="{89DFC0FC-15E4-436C-B683-98D8CF1BF32E}" presName="parentText" presStyleLbl="node1" presStyleIdx="1" presStyleCnt="2">
        <dgm:presLayoutVars>
          <dgm:chMax val="0"/>
          <dgm:bulletEnabled val="1"/>
        </dgm:presLayoutVars>
      </dgm:prSet>
      <dgm:spPr/>
    </dgm:pt>
  </dgm:ptLst>
  <dgm:cxnLst>
    <dgm:cxn modelId="{9908D026-3F7C-2E44-BADA-484290F3B062}" type="presOf" srcId="{BBF3C447-D447-436E-99F7-1C0003BA9EE9}" destId="{482E55A9-82B6-134B-A858-3BAE77111BB5}" srcOrd="0" destOrd="0" presId="urn:microsoft.com/office/officeart/2005/8/layout/vList2"/>
    <dgm:cxn modelId="{A96B9143-FC65-484A-8DE2-125E33AE1E98}" srcId="{97E22F35-3259-49B1-A98C-C774495973D5}" destId="{89DFC0FC-15E4-436C-B683-98D8CF1BF32E}" srcOrd="1" destOrd="0" parTransId="{08627229-6D9A-485B-BD26-2BF8A2D9C08E}" sibTransId="{1619262C-5EA5-40EE-929B-593DF9F35BDB}"/>
    <dgm:cxn modelId="{6AEC435E-6C0E-BC4F-9301-013A09347B6A}" type="presOf" srcId="{97E22F35-3259-49B1-A98C-C774495973D5}" destId="{C55D681C-906C-8649-AB65-E6C8F3D56196}" srcOrd="0" destOrd="0" presId="urn:microsoft.com/office/officeart/2005/8/layout/vList2"/>
    <dgm:cxn modelId="{C5F76F8B-9901-4A87-9C94-591830F933BC}" srcId="{97E22F35-3259-49B1-A98C-C774495973D5}" destId="{BBF3C447-D447-436E-99F7-1C0003BA9EE9}" srcOrd="0" destOrd="0" parTransId="{D8BDD21D-953D-4973-ABAC-F5E521F5D68F}" sibTransId="{1047335A-892C-4181-9CE1-B2DB04A16871}"/>
    <dgm:cxn modelId="{C3D0D6B9-8DD5-BC48-AA92-A73325033B4B}" type="presOf" srcId="{89DFC0FC-15E4-436C-B683-98D8CF1BF32E}" destId="{7C76D103-C616-7543-92EA-79E173783EC6}" srcOrd="0" destOrd="0" presId="urn:microsoft.com/office/officeart/2005/8/layout/vList2"/>
    <dgm:cxn modelId="{0B4C480D-EA34-9A47-AFB2-2C182EF9319F}" type="presParOf" srcId="{C55D681C-906C-8649-AB65-E6C8F3D56196}" destId="{482E55A9-82B6-134B-A858-3BAE77111BB5}" srcOrd="0" destOrd="0" presId="urn:microsoft.com/office/officeart/2005/8/layout/vList2"/>
    <dgm:cxn modelId="{7A5A413F-09B1-634A-8C54-D1570AF87969}" type="presParOf" srcId="{C55D681C-906C-8649-AB65-E6C8F3D56196}" destId="{54D83D4B-55C7-AA40-ACED-5E47D00360E7}" srcOrd="1" destOrd="0" presId="urn:microsoft.com/office/officeart/2005/8/layout/vList2"/>
    <dgm:cxn modelId="{41790B84-C44A-8E41-8CBB-F56BA128F658}" type="presParOf" srcId="{C55D681C-906C-8649-AB65-E6C8F3D56196}" destId="{7C76D103-C616-7543-92EA-79E173783EC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92BF72-E78B-4256-B87D-4933BE183424}">
      <dsp:nvSpPr>
        <dsp:cNvPr id="0" name=""/>
        <dsp:cNvSpPr/>
      </dsp:nvSpPr>
      <dsp:spPr>
        <a:xfrm>
          <a:off x="0" y="907553"/>
          <a:ext cx="6833175" cy="1675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54D912-6A16-4170-91C1-8665C1CE4C76}">
      <dsp:nvSpPr>
        <dsp:cNvPr id="0" name=""/>
        <dsp:cNvSpPr/>
      </dsp:nvSpPr>
      <dsp:spPr>
        <a:xfrm>
          <a:off x="506833" y="1284537"/>
          <a:ext cx="921516" cy="9215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22B2B2-6B85-47FE-93AE-0F5F4C995BAE}">
      <dsp:nvSpPr>
        <dsp:cNvPr id="0" name=""/>
        <dsp:cNvSpPr/>
      </dsp:nvSpPr>
      <dsp:spPr>
        <a:xfrm>
          <a:off x="1935183" y="907553"/>
          <a:ext cx="4897991" cy="1675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22" tIns="177322" rIns="177322" bIns="177322"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This session began with getting all the athletes to swim a length of the pool, then breaking up specific skills and techniques into drills to improve performance and then finally getting them to adopt all the improved skills they have learnt into an all-encompassing final practices session.</a:t>
          </a:r>
        </a:p>
      </dsp:txBody>
      <dsp:txXfrm>
        <a:off x="1935183" y="907553"/>
        <a:ext cx="4897991" cy="1675483"/>
      </dsp:txXfrm>
    </dsp:sp>
    <dsp:sp modelId="{EBBBE052-9178-45E3-A603-3B35A65AF56A}">
      <dsp:nvSpPr>
        <dsp:cNvPr id="0" name=""/>
        <dsp:cNvSpPr/>
      </dsp:nvSpPr>
      <dsp:spPr>
        <a:xfrm>
          <a:off x="0" y="3001908"/>
          <a:ext cx="6833175" cy="1675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1FD345-169D-4663-AF46-E66F9F0CA346}">
      <dsp:nvSpPr>
        <dsp:cNvPr id="0" name=""/>
        <dsp:cNvSpPr/>
      </dsp:nvSpPr>
      <dsp:spPr>
        <a:xfrm>
          <a:off x="506833" y="3378892"/>
          <a:ext cx="921516" cy="9215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67D889-988C-4B6D-990E-CAFFD3F95B98}">
      <dsp:nvSpPr>
        <dsp:cNvPr id="0" name=""/>
        <dsp:cNvSpPr/>
      </dsp:nvSpPr>
      <dsp:spPr>
        <a:xfrm>
          <a:off x="1935183" y="3001908"/>
          <a:ext cx="4897991" cy="1675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22" tIns="177322" rIns="177322" bIns="177322"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Successful use of the whole part whole structure has been deemed to transform athletes </a:t>
          </a:r>
          <a:r>
            <a:rPr lang="en-GB" sz="1600" kern="1200" dirty="0">
              <a:latin typeface="Arial" panose="020B0604020202020204" pitchFamily="34" charset="0"/>
              <a:cs typeface="Arial" panose="020B0604020202020204" pitchFamily="34" charset="0"/>
            </a:rPr>
            <a:t>“knowledge to wisdom” (Swanson &amp; Law, 1993, pp.49-50).</a:t>
          </a:r>
          <a:endParaRPr lang="en-US" sz="1600" kern="1200" dirty="0">
            <a:latin typeface="Arial" panose="020B0604020202020204" pitchFamily="34" charset="0"/>
            <a:cs typeface="Arial" panose="020B0604020202020204" pitchFamily="34" charset="0"/>
          </a:endParaRPr>
        </a:p>
      </dsp:txBody>
      <dsp:txXfrm>
        <a:off x="1935183" y="3001908"/>
        <a:ext cx="4897991" cy="16754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2FFE1-A23B-4312-9D49-A6B744972DD3}">
      <dsp:nvSpPr>
        <dsp:cNvPr id="0" name=""/>
        <dsp:cNvSpPr/>
      </dsp:nvSpPr>
      <dsp:spPr>
        <a:xfrm>
          <a:off x="0" y="907553"/>
          <a:ext cx="6833175" cy="1675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6DB418-E393-4EEF-B89A-E13289F6B4D4}">
      <dsp:nvSpPr>
        <dsp:cNvPr id="0" name=""/>
        <dsp:cNvSpPr/>
      </dsp:nvSpPr>
      <dsp:spPr>
        <a:xfrm>
          <a:off x="506833" y="1284537"/>
          <a:ext cx="921516" cy="9215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4444D2-9A43-4F3B-A6E2-5CF2FD2BB0E3}">
      <dsp:nvSpPr>
        <dsp:cNvPr id="0" name=""/>
        <dsp:cNvSpPr/>
      </dsp:nvSpPr>
      <dsp:spPr>
        <a:xfrm>
          <a:off x="1935183" y="907553"/>
          <a:ext cx="4897991" cy="1675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22" tIns="177322" rIns="177322" bIns="177322" numCol="1" spcCol="1270" anchor="ctr" anchorCtr="0">
          <a:noAutofit/>
        </a:bodyPr>
        <a:lstStyle/>
        <a:p>
          <a:pPr marL="0" lvl="0" indent="0" algn="l"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According to Lawrence and Kingston (2007) blocked practice is “a practice schedule in which the performer repeatedly rehearses one task before moving onto another”.</a:t>
          </a:r>
        </a:p>
      </dsp:txBody>
      <dsp:txXfrm>
        <a:off x="1935183" y="907553"/>
        <a:ext cx="4897991" cy="1675483"/>
      </dsp:txXfrm>
    </dsp:sp>
    <dsp:sp modelId="{E41E42E7-A128-419C-8C50-FD8EDAAD1ABC}">
      <dsp:nvSpPr>
        <dsp:cNvPr id="0" name=""/>
        <dsp:cNvSpPr/>
      </dsp:nvSpPr>
      <dsp:spPr>
        <a:xfrm>
          <a:off x="0" y="3001908"/>
          <a:ext cx="6833175" cy="1675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908050-1A67-47A4-A155-7DD2CEC5530B}">
      <dsp:nvSpPr>
        <dsp:cNvPr id="0" name=""/>
        <dsp:cNvSpPr/>
      </dsp:nvSpPr>
      <dsp:spPr>
        <a:xfrm>
          <a:off x="506833" y="3378892"/>
          <a:ext cx="921516" cy="9215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435F30-7D6C-4884-9D58-718312B68AAC}">
      <dsp:nvSpPr>
        <dsp:cNvPr id="0" name=""/>
        <dsp:cNvSpPr/>
      </dsp:nvSpPr>
      <dsp:spPr>
        <a:xfrm>
          <a:off x="1935183" y="3001908"/>
          <a:ext cx="4897991" cy="1675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22" tIns="177322" rIns="177322" bIns="177322" numCol="1" spcCol="1270" anchor="ctr" anchorCtr="0">
          <a:noAutofit/>
        </a:bodyPr>
        <a:lstStyle/>
        <a:p>
          <a:pPr marL="0" lvl="0" indent="0" algn="l"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The method of blocked practice was used. This allowed me to ensure that every aspect of the technique was mastered before practicing the next one and then putting them all together into one singular efficient technique.</a:t>
          </a:r>
        </a:p>
      </dsp:txBody>
      <dsp:txXfrm>
        <a:off x="1935183" y="3001908"/>
        <a:ext cx="4897991" cy="16754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536A85-19FD-4D6C-A587-96F73B1E56EC}">
      <dsp:nvSpPr>
        <dsp:cNvPr id="0" name=""/>
        <dsp:cNvSpPr/>
      </dsp:nvSpPr>
      <dsp:spPr>
        <a:xfrm>
          <a:off x="0" y="907553"/>
          <a:ext cx="6833175" cy="1675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46BEE1-1F23-492A-8808-940EBCE3DF95}">
      <dsp:nvSpPr>
        <dsp:cNvPr id="0" name=""/>
        <dsp:cNvSpPr/>
      </dsp:nvSpPr>
      <dsp:spPr>
        <a:xfrm>
          <a:off x="506833" y="1284537"/>
          <a:ext cx="921516" cy="9215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4AF665-1FB9-4C66-9331-62B5F86B595D}">
      <dsp:nvSpPr>
        <dsp:cNvPr id="0" name=""/>
        <dsp:cNvSpPr/>
      </dsp:nvSpPr>
      <dsp:spPr>
        <a:xfrm>
          <a:off x="1935183" y="907553"/>
          <a:ext cx="4897991" cy="1675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22" tIns="177322" rIns="177322" bIns="177322" numCol="1" spcCol="1270" anchor="ctr" anchorCtr="0">
          <a:noAutofit/>
        </a:bodyPr>
        <a:lstStyle/>
        <a:p>
          <a:pPr marL="0" lvl="0" indent="0" algn="l" defTabSz="1111250">
            <a:lnSpc>
              <a:spcPct val="90000"/>
            </a:lnSpc>
            <a:spcBef>
              <a:spcPct val="0"/>
            </a:spcBef>
            <a:spcAft>
              <a:spcPct val="35000"/>
            </a:spcAft>
            <a:buNone/>
          </a:pPr>
          <a:r>
            <a:rPr lang="en-US" sz="2500" kern="1200"/>
            <a:t>Athletes reproduce a specific set of outcomes on cue </a:t>
          </a:r>
        </a:p>
      </dsp:txBody>
      <dsp:txXfrm>
        <a:off x="1935183" y="907553"/>
        <a:ext cx="4897991" cy="1675483"/>
      </dsp:txXfrm>
    </dsp:sp>
    <dsp:sp modelId="{9299A03D-8C63-4AB3-B3E3-747C40604083}">
      <dsp:nvSpPr>
        <dsp:cNvPr id="0" name=""/>
        <dsp:cNvSpPr/>
      </dsp:nvSpPr>
      <dsp:spPr>
        <a:xfrm>
          <a:off x="0" y="3001908"/>
          <a:ext cx="6833175" cy="1675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141D4-DFFC-4795-8543-01B81156198B}">
      <dsp:nvSpPr>
        <dsp:cNvPr id="0" name=""/>
        <dsp:cNvSpPr/>
      </dsp:nvSpPr>
      <dsp:spPr>
        <a:xfrm>
          <a:off x="506833" y="3378892"/>
          <a:ext cx="921516" cy="9215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D798EF-A948-49AE-A8AF-A0D2278577CA}">
      <dsp:nvSpPr>
        <dsp:cNvPr id="0" name=""/>
        <dsp:cNvSpPr/>
      </dsp:nvSpPr>
      <dsp:spPr>
        <a:xfrm>
          <a:off x="1935183" y="3001908"/>
          <a:ext cx="4897991" cy="1675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22" tIns="177322" rIns="177322" bIns="177322" numCol="1" spcCol="1270" anchor="ctr" anchorCtr="0">
          <a:noAutofit/>
        </a:bodyPr>
        <a:lstStyle/>
        <a:p>
          <a:pPr marL="0" lvl="0" indent="0" algn="l" defTabSz="1111250">
            <a:lnSpc>
              <a:spcPct val="90000"/>
            </a:lnSpc>
            <a:spcBef>
              <a:spcPct val="0"/>
            </a:spcBef>
            <a:spcAft>
              <a:spcPct val="35000"/>
            </a:spcAft>
            <a:buNone/>
          </a:pPr>
          <a:r>
            <a:rPr lang="en-US" sz="2500" kern="1200"/>
            <a:t>Coaches demonstrate and then athlete's practice</a:t>
          </a:r>
        </a:p>
      </dsp:txBody>
      <dsp:txXfrm>
        <a:off x="1935183" y="3001908"/>
        <a:ext cx="4897991" cy="16754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B1B4F9-67CA-40D5-915A-DAB8E811C12F}">
      <dsp:nvSpPr>
        <dsp:cNvPr id="0" name=""/>
        <dsp:cNvSpPr/>
      </dsp:nvSpPr>
      <dsp:spPr>
        <a:xfrm>
          <a:off x="2893740" y="40815"/>
          <a:ext cx="1483312" cy="14833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5E7132-4563-4CBA-93E3-811A7CA3F95D}">
      <dsp:nvSpPr>
        <dsp:cNvPr id="0" name=""/>
        <dsp:cNvSpPr/>
      </dsp:nvSpPr>
      <dsp:spPr>
        <a:xfrm>
          <a:off x="1987271" y="1928897"/>
          <a:ext cx="3296250" cy="81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This type of feedback is not received from the movement itself it is provided by another person.</a:t>
          </a:r>
          <a:endParaRPr lang="en-US" sz="1200" kern="1200" dirty="0">
            <a:latin typeface="Arial" panose="020B0604020202020204" pitchFamily="34" charset="0"/>
            <a:cs typeface="Arial" panose="020B0604020202020204" pitchFamily="34" charset="0"/>
          </a:endParaRPr>
        </a:p>
      </dsp:txBody>
      <dsp:txXfrm>
        <a:off x="1987271" y="1928897"/>
        <a:ext cx="3296250" cy="810000"/>
      </dsp:txXfrm>
    </dsp:sp>
    <dsp:sp modelId="{8EC424E2-8E5E-4E37-883C-7ADB8D36C447}">
      <dsp:nvSpPr>
        <dsp:cNvPr id="0" name=""/>
        <dsp:cNvSpPr/>
      </dsp:nvSpPr>
      <dsp:spPr>
        <a:xfrm>
          <a:off x="6766834" y="40815"/>
          <a:ext cx="1483312" cy="14833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122F72-7C92-4381-BDC5-E6D39FAE9340}">
      <dsp:nvSpPr>
        <dsp:cNvPr id="0" name=""/>
        <dsp:cNvSpPr/>
      </dsp:nvSpPr>
      <dsp:spPr>
        <a:xfrm>
          <a:off x="5860365" y="1928897"/>
          <a:ext cx="3296250" cy="81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dirty="0" err="1">
              <a:latin typeface="Arial" panose="020B0604020202020204" pitchFamily="34" charset="0"/>
              <a:cs typeface="Arial" panose="020B0604020202020204" pitchFamily="34" charset="0"/>
            </a:rPr>
            <a:t>Baudrey</a:t>
          </a:r>
          <a:r>
            <a:rPr lang="en-GB" sz="1200" kern="1200" dirty="0">
              <a:latin typeface="Arial" panose="020B0604020202020204" pitchFamily="34" charset="0"/>
              <a:cs typeface="Arial" panose="020B0604020202020204" pitchFamily="34" charset="0"/>
            </a:rPr>
            <a:t> </a:t>
          </a:r>
          <a:r>
            <a:rPr lang="en-GB" sz="1200" i="1" kern="1200" dirty="0">
              <a:latin typeface="Arial" panose="020B0604020202020204" pitchFamily="34" charset="0"/>
              <a:cs typeface="Arial" panose="020B0604020202020204" pitchFamily="34" charset="0"/>
            </a:rPr>
            <a:t>et al</a:t>
          </a:r>
          <a:r>
            <a:rPr lang="en-GB" sz="1200" kern="1200" dirty="0">
              <a:latin typeface="Arial" panose="020B0604020202020204" pitchFamily="34" charset="0"/>
              <a:cs typeface="Arial" panose="020B0604020202020204" pitchFamily="34" charset="0"/>
            </a:rPr>
            <a:t>., (2006) argues that augmented feedback has a “powerful effect” on athletes due to providing them with an outside perspective of what they are doing right and what they need to work on</a:t>
          </a:r>
          <a:endParaRPr lang="en-US" sz="1200" kern="1200" dirty="0">
            <a:latin typeface="Arial" panose="020B0604020202020204" pitchFamily="34" charset="0"/>
            <a:cs typeface="Arial" panose="020B0604020202020204" pitchFamily="34" charset="0"/>
          </a:endParaRPr>
        </a:p>
      </dsp:txBody>
      <dsp:txXfrm>
        <a:off x="5860365" y="1928897"/>
        <a:ext cx="3296250" cy="81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E55A9-82B6-134B-A858-3BAE77111BB5}">
      <dsp:nvSpPr>
        <dsp:cNvPr id="0" name=""/>
        <dsp:cNvSpPr/>
      </dsp:nvSpPr>
      <dsp:spPr>
        <a:xfrm>
          <a:off x="0" y="81672"/>
          <a:ext cx="6833175" cy="2667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b="1" kern="1200" dirty="0">
              <a:solidFill>
                <a:srgbClr val="FF0000"/>
              </a:solidFill>
            </a:rPr>
            <a:t>What went well</a:t>
          </a:r>
          <a:r>
            <a:rPr lang="en-US" sz="3000" kern="1200" dirty="0"/>
            <a:t>: I spoke clearly and thoroughly with proper instruction and direction and was able to include those who didn’t swim into the session.</a:t>
          </a:r>
        </a:p>
      </dsp:txBody>
      <dsp:txXfrm>
        <a:off x="130221" y="211893"/>
        <a:ext cx="6572733" cy="2407158"/>
      </dsp:txXfrm>
    </dsp:sp>
    <dsp:sp modelId="{7C76D103-C616-7543-92EA-79E173783EC6}">
      <dsp:nvSpPr>
        <dsp:cNvPr id="0" name=""/>
        <dsp:cNvSpPr/>
      </dsp:nvSpPr>
      <dsp:spPr>
        <a:xfrm>
          <a:off x="0" y="2835673"/>
          <a:ext cx="6833175" cy="2667600"/>
        </a:xfrm>
        <a:prstGeom prst="roundRect">
          <a:avLst/>
        </a:prstGeom>
        <a:solidFill>
          <a:schemeClr val="accent2">
            <a:hueOff val="2956434"/>
            <a:satOff val="241"/>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b="1" kern="1200" dirty="0">
              <a:solidFill>
                <a:srgbClr val="FF0000"/>
              </a:solidFill>
            </a:rPr>
            <a:t>Improvements</a:t>
          </a:r>
          <a:r>
            <a:rPr lang="en-US" sz="3000" kern="1200" dirty="0"/>
            <a:t>: Give athletes a sense of autonomy and better demonstration. </a:t>
          </a:r>
        </a:p>
      </dsp:txBody>
      <dsp:txXfrm>
        <a:off x="130221" y="2965894"/>
        <a:ext cx="6572733" cy="240715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81861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319136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73179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99179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160660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93328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206948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769585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634976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75282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4/7/22</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2305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4/7/22</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9548555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sta.co.uk/wp-content/uploads/2012/10/Teaching-Front-Crawl.pdf"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extLst>
              <a:ext uri="{FF2B5EF4-FFF2-40B4-BE49-F238E27FC236}">
                <a16:creationId xmlns:a16="http://schemas.microsoft.com/office/drawing/2014/main" id="{3FA4EC16-2AC0-B2A6-EEA1-2C5F8CC357E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alphaModFix/>
          </a:blip>
          <a:srcRect r="-1" b="258"/>
          <a:stretch/>
        </p:blipFill>
        <p:spPr>
          <a:xfrm>
            <a:off x="20" y="-1"/>
            <a:ext cx="12188932" cy="6858000"/>
          </a:xfrm>
          <a:prstGeom prst="rect">
            <a:avLst/>
          </a:prstGeom>
        </p:spPr>
      </p:pic>
      <p:sp>
        <p:nvSpPr>
          <p:cNvPr id="11" name="Rectangle 10">
            <a:extLst>
              <a:ext uri="{FF2B5EF4-FFF2-40B4-BE49-F238E27FC236}">
                <a16:creationId xmlns:a16="http://schemas.microsoft.com/office/drawing/2014/main" id="{C89012F3-E872-4965-8202-7945C4E70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890DA6-BC26-7148-9D7F-17158B906333}"/>
              </a:ext>
            </a:extLst>
          </p:cNvPr>
          <p:cNvSpPr>
            <a:spLocks noGrp="1"/>
          </p:cNvSpPr>
          <p:nvPr>
            <p:ph type="ctrTitle"/>
          </p:nvPr>
        </p:nvSpPr>
        <p:spPr>
          <a:xfrm>
            <a:off x="482600" y="732032"/>
            <a:ext cx="5925577" cy="2966822"/>
          </a:xfrm>
        </p:spPr>
        <p:txBody>
          <a:bodyPr anchor="b">
            <a:normAutofit/>
          </a:bodyPr>
          <a:lstStyle/>
          <a:p>
            <a:pPr>
              <a:lnSpc>
                <a:spcPct val="90000"/>
              </a:lnSpc>
            </a:pPr>
            <a:r>
              <a:rPr lang="en-US" sz="6800">
                <a:solidFill>
                  <a:srgbClr val="FFFFFF"/>
                </a:solidFill>
              </a:rPr>
              <a:t>Analysis of coaching session</a:t>
            </a:r>
          </a:p>
        </p:txBody>
      </p:sp>
      <p:sp>
        <p:nvSpPr>
          <p:cNvPr id="3" name="Subtitle 2">
            <a:extLst>
              <a:ext uri="{FF2B5EF4-FFF2-40B4-BE49-F238E27FC236}">
                <a16:creationId xmlns:a16="http://schemas.microsoft.com/office/drawing/2014/main" id="{D5017BBD-5CE7-7345-B255-F35A8F644D80}"/>
              </a:ext>
            </a:extLst>
          </p:cNvPr>
          <p:cNvSpPr>
            <a:spLocks noGrp="1"/>
          </p:cNvSpPr>
          <p:nvPr>
            <p:ph type="subTitle" idx="1"/>
          </p:nvPr>
        </p:nvSpPr>
        <p:spPr>
          <a:xfrm>
            <a:off x="482600" y="4201721"/>
            <a:ext cx="5925577" cy="1949813"/>
          </a:xfrm>
        </p:spPr>
        <p:txBody>
          <a:bodyPr anchor="t">
            <a:normAutofit/>
          </a:bodyPr>
          <a:lstStyle/>
          <a:p>
            <a:r>
              <a:rPr lang="en-US" dirty="0">
                <a:solidFill>
                  <a:srgbClr val="FFFFFF"/>
                </a:solidFill>
              </a:rPr>
              <a:t>By: Cerys Clark</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4921031-DE97-4979-8D9E-C47904360F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391545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1263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05B28BB-835C-CC46-8793-6C3E961C171D}"/>
              </a:ext>
            </a:extLst>
          </p:cNvPr>
          <p:cNvGraphicFramePr>
            <a:graphicFrameLocks noGrp="1"/>
          </p:cNvGraphicFramePr>
          <p:nvPr>
            <p:extLst>
              <p:ext uri="{D42A27DB-BD31-4B8C-83A1-F6EECF244321}">
                <p14:modId xmlns:p14="http://schemas.microsoft.com/office/powerpoint/2010/main" val="851177500"/>
              </p:ext>
            </p:extLst>
          </p:nvPr>
        </p:nvGraphicFramePr>
        <p:xfrm>
          <a:off x="-3" y="0"/>
          <a:ext cx="12192002" cy="1952625"/>
        </p:xfrm>
        <a:graphic>
          <a:graphicData uri="http://schemas.openxmlformats.org/drawingml/2006/table">
            <a:tbl>
              <a:tblPr>
                <a:tableStyleId>{5C22544A-7EE6-4342-B048-85BDC9FD1C3A}</a:tableStyleId>
              </a:tblPr>
              <a:tblGrid>
                <a:gridCol w="1804722">
                  <a:extLst>
                    <a:ext uri="{9D8B030D-6E8A-4147-A177-3AD203B41FA5}">
                      <a16:colId xmlns:a16="http://schemas.microsoft.com/office/drawing/2014/main" val="1337802809"/>
                    </a:ext>
                  </a:extLst>
                </a:gridCol>
                <a:gridCol w="1932164">
                  <a:extLst>
                    <a:ext uri="{9D8B030D-6E8A-4147-A177-3AD203B41FA5}">
                      <a16:colId xmlns:a16="http://schemas.microsoft.com/office/drawing/2014/main" val="3184791398"/>
                    </a:ext>
                  </a:extLst>
                </a:gridCol>
                <a:gridCol w="3304142">
                  <a:extLst>
                    <a:ext uri="{9D8B030D-6E8A-4147-A177-3AD203B41FA5}">
                      <a16:colId xmlns:a16="http://schemas.microsoft.com/office/drawing/2014/main" val="1533409682"/>
                    </a:ext>
                  </a:extLst>
                </a:gridCol>
                <a:gridCol w="148651">
                  <a:extLst>
                    <a:ext uri="{9D8B030D-6E8A-4147-A177-3AD203B41FA5}">
                      <a16:colId xmlns:a16="http://schemas.microsoft.com/office/drawing/2014/main" val="3965481151"/>
                    </a:ext>
                  </a:extLst>
                </a:gridCol>
                <a:gridCol w="2597259">
                  <a:extLst>
                    <a:ext uri="{9D8B030D-6E8A-4147-A177-3AD203B41FA5}">
                      <a16:colId xmlns:a16="http://schemas.microsoft.com/office/drawing/2014/main" val="3900108598"/>
                    </a:ext>
                  </a:extLst>
                </a:gridCol>
                <a:gridCol w="2405064">
                  <a:extLst>
                    <a:ext uri="{9D8B030D-6E8A-4147-A177-3AD203B41FA5}">
                      <a16:colId xmlns:a16="http://schemas.microsoft.com/office/drawing/2014/main" val="3578019270"/>
                    </a:ext>
                  </a:extLst>
                </a:gridCol>
              </a:tblGrid>
              <a:tr h="306705">
                <a:tc gridSpan="6">
                  <a:txBody>
                    <a:bodyPr/>
                    <a:lstStyle/>
                    <a:p>
                      <a:pPr algn="ctr"/>
                      <a:r>
                        <a:rPr lang="en-GB" sz="1400" dirty="0">
                          <a:effectLst/>
                        </a:rPr>
                        <a:t>Coaching plan </a:t>
                      </a:r>
                      <a:endParaRPr lang="en-GB" sz="1400" b="1" dirty="0">
                        <a:effectLst/>
                        <a:latin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92277846"/>
                  </a:ext>
                </a:extLst>
              </a:tr>
              <a:tr h="0">
                <a:tc>
                  <a:txBody>
                    <a:bodyPr/>
                    <a:lstStyle/>
                    <a:p>
                      <a:pPr algn="l"/>
                      <a:r>
                        <a:rPr lang="en-GB" sz="1200" dirty="0">
                          <a:effectLst/>
                        </a:rPr>
                        <a:t>Day: Friday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effectLst/>
                        </a:rPr>
                        <a:t>Date: April 1</a:t>
                      </a:r>
                      <a:r>
                        <a:rPr lang="en-GB" sz="1200" baseline="30000" dirty="0">
                          <a:effectLst/>
                        </a:rPr>
                        <a:t>st</a:t>
                      </a:r>
                      <a:r>
                        <a:rPr lang="en-GB" sz="1200" dirty="0">
                          <a:effectLst/>
                        </a:rPr>
                        <a:t>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effectLst/>
                        </a:rPr>
                        <a:t>Stage of athlete’s development: Moderate</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gridSpan="2">
                  <a:txBody>
                    <a:bodyPr/>
                    <a:lstStyle/>
                    <a:p>
                      <a:pPr algn="l"/>
                      <a:r>
                        <a:rPr lang="en-GB" sz="1200" dirty="0">
                          <a:effectLst/>
                        </a:rPr>
                        <a:t>Duration (mins): 20 minutes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tc>
                  <a:txBody>
                    <a:bodyPr/>
                    <a:lstStyle/>
                    <a:p>
                      <a:pPr algn="l"/>
                      <a:r>
                        <a:rPr lang="en-GB" sz="500" dirty="0">
                          <a:effectLst/>
                        </a:rPr>
                        <a:t> </a:t>
                      </a:r>
                      <a:endParaRPr lang="en-GB" sz="5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445027319"/>
                  </a:ext>
                </a:extLst>
              </a:tr>
              <a:tr h="198926">
                <a:tc gridSpan="3">
                  <a:txBody>
                    <a:bodyPr/>
                    <a:lstStyle/>
                    <a:p>
                      <a:pPr algn="just"/>
                      <a:r>
                        <a:rPr lang="en-GB" sz="1200" dirty="0">
                          <a:effectLst/>
                        </a:rPr>
                        <a:t>Resources:  Pull buoy, Float, Reciprocal Card, IPAD </a:t>
                      </a:r>
                    </a:p>
                    <a:p>
                      <a:pPr algn="just"/>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tc hMerge="1">
                  <a:txBody>
                    <a:bodyPr/>
                    <a:lstStyle/>
                    <a:p>
                      <a:endParaRPr lang="en-US"/>
                    </a:p>
                  </a:txBody>
                  <a:tcPr/>
                </a:tc>
                <a:tc gridSpan="3">
                  <a:txBody>
                    <a:bodyPr/>
                    <a:lstStyle/>
                    <a:p>
                      <a:pPr algn="l"/>
                      <a:r>
                        <a:rPr lang="en-GB" sz="1200" dirty="0">
                          <a:effectLst/>
                        </a:rPr>
                        <a:t>Health and Safety Issues:  Loose floats, Tiles, Water depth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002460330"/>
                  </a:ext>
                </a:extLst>
              </a:tr>
              <a:tr h="0">
                <a:tc gridSpan="6">
                  <a:txBody>
                    <a:bodyPr/>
                    <a:lstStyle/>
                    <a:p>
                      <a:pPr algn="l"/>
                      <a:r>
                        <a:rPr lang="en-GB" sz="1200" dirty="0">
                          <a:effectLst/>
                        </a:rPr>
                        <a:t>Learning Outcomes: To confidently perform with accuracy, the correct kicking and pull techniques that is used in front crawl.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54612446"/>
                  </a:ext>
                </a:extLst>
              </a:tr>
              <a:tr h="0">
                <a:tc gridSpan="4">
                  <a:txBody>
                    <a:bodyPr/>
                    <a:lstStyle/>
                    <a:p>
                      <a:pPr algn="l"/>
                      <a:r>
                        <a:rPr lang="en-GB" sz="1200" dirty="0">
                          <a:effectLst/>
                        </a:rPr>
                        <a:t>Justification for the use of this progression: This session allows for athletes to develop their front crawl stroke, by working on areas that need developing. </a:t>
                      </a:r>
                    </a:p>
                    <a:p>
                      <a:pPr algn="just"/>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algn="just"/>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5861" marR="358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extLst>
                  <a:ext uri="{0D108BD9-81ED-4DB2-BD59-A6C34878D82A}">
                    <a16:rowId xmlns:a16="http://schemas.microsoft.com/office/drawing/2014/main" val="114102517"/>
                  </a:ext>
                </a:extLst>
              </a:tr>
            </a:tbl>
          </a:graphicData>
        </a:graphic>
      </p:graphicFrame>
      <p:graphicFrame>
        <p:nvGraphicFramePr>
          <p:cNvPr id="6" name="Table 5">
            <a:extLst>
              <a:ext uri="{FF2B5EF4-FFF2-40B4-BE49-F238E27FC236}">
                <a16:creationId xmlns:a16="http://schemas.microsoft.com/office/drawing/2014/main" id="{2AEDFB68-6B1A-9E47-9FFA-62A9CCB526DB}"/>
              </a:ext>
            </a:extLst>
          </p:cNvPr>
          <p:cNvGraphicFramePr>
            <a:graphicFrameLocks noGrp="1"/>
          </p:cNvGraphicFramePr>
          <p:nvPr>
            <p:extLst>
              <p:ext uri="{D42A27DB-BD31-4B8C-83A1-F6EECF244321}">
                <p14:modId xmlns:p14="http://schemas.microsoft.com/office/powerpoint/2010/main" val="1557730467"/>
              </p:ext>
            </p:extLst>
          </p:nvPr>
        </p:nvGraphicFramePr>
        <p:xfrm>
          <a:off x="0" y="1863948"/>
          <a:ext cx="12191999" cy="4988688"/>
        </p:xfrm>
        <a:graphic>
          <a:graphicData uri="http://schemas.openxmlformats.org/drawingml/2006/table">
            <a:tbl>
              <a:tblPr>
                <a:tableStyleId>{5C22544A-7EE6-4342-B048-85BDC9FD1C3A}</a:tableStyleId>
              </a:tblPr>
              <a:tblGrid>
                <a:gridCol w="1261241">
                  <a:extLst>
                    <a:ext uri="{9D8B030D-6E8A-4147-A177-3AD203B41FA5}">
                      <a16:colId xmlns:a16="http://schemas.microsoft.com/office/drawing/2014/main" val="1372980639"/>
                    </a:ext>
                  </a:extLst>
                </a:gridCol>
                <a:gridCol w="4814110">
                  <a:extLst>
                    <a:ext uri="{9D8B030D-6E8A-4147-A177-3AD203B41FA5}">
                      <a16:colId xmlns:a16="http://schemas.microsoft.com/office/drawing/2014/main" val="2854403881"/>
                    </a:ext>
                  </a:extLst>
                </a:gridCol>
                <a:gridCol w="1894187">
                  <a:extLst>
                    <a:ext uri="{9D8B030D-6E8A-4147-A177-3AD203B41FA5}">
                      <a16:colId xmlns:a16="http://schemas.microsoft.com/office/drawing/2014/main" val="3672380564"/>
                    </a:ext>
                  </a:extLst>
                </a:gridCol>
                <a:gridCol w="2666913">
                  <a:extLst>
                    <a:ext uri="{9D8B030D-6E8A-4147-A177-3AD203B41FA5}">
                      <a16:colId xmlns:a16="http://schemas.microsoft.com/office/drawing/2014/main" val="1723611182"/>
                    </a:ext>
                  </a:extLst>
                </a:gridCol>
                <a:gridCol w="1555548">
                  <a:extLst>
                    <a:ext uri="{9D8B030D-6E8A-4147-A177-3AD203B41FA5}">
                      <a16:colId xmlns:a16="http://schemas.microsoft.com/office/drawing/2014/main" val="3746216353"/>
                    </a:ext>
                  </a:extLst>
                </a:gridCol>
              </a:tblGrid>
              <a:tr h="233808">
                <a:tc gridSpan="5">
                  <a:txBody>
                    <a:bodyPr/>
                    <a:lstStyle/>
                    <a:p>
                      <a:pPr algn="ctr"/>
                      <a:r>
                        <a:rPr lang="en-GB" sz="1200" dirty="0">
                          <a:effectLst/>
                        </a:rPr>
                        <a:t>Session Structure</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47383446"/>
                  </a:ext>
                </a:extLst>
              </a:tr>
              <a:tr h="178918">
                <a:tc>
                  <a:txBody>
                    <a:bodyPr/>
                    <a:lstStyle/>
                    <a:p>
                      <a:pPr algn="l"/>
                      <a:r>
                        <a:rPr lang="en-GB" sz="1200" dirty="0">
                          <a:effectLst/>
                        </a:rPr>
                        <a:t>Time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effectLst/>
                        </a:rPr>
                        <a:t>Activity Sequence</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spcBef>
                          <a:spcPts val="1200"/>
                        </a:spcBef>
                        <a:spcAft>
                          <a:spcPts val="300"/>
                        </a:spcAft>
                      </a:pPr>
                      <a:r>
                        <a:rPr lang="en-GB" sz="1200" kern="1400" dirty="0">
                          <a:effectLst/>
                        </a:rPr>
                        <a:t>Questioning </a:t>
                      </a:r>
                      <a:endParaRPr lang="en-GB" sz="1200" b="1" kern="1400" dirty="0">
                        <a:effectLst/>
                        <a:latin typeface="Times New Roman" panose="02020603050405020304" pitchFamily="18" charset="0"/>
                        <a:cs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en-GB" sz="1200">
                          <a:effectLst/>
                        </a:rPr>
                        <a:t>Coaching points </a:t>
                      </a:r>
                      <a:endParaRPr lang="en-GB" sz="120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en-GB" sz="1200">
                          <a:effectLst/>
                        </a:rPr>
                        <a:t>Coaching Style</a:t>
                      </a:r>
                      <a:endParaRPr lang="en-GB" sz="120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433647442"/>
                  </a:ext>
                </a:extLst>
              </a:tr>
              <a:tr h="894194">
                <a:tc>
                  <a:txBody>
                    <a:bodyPr/>
                    <a:lstStyle/>
                    <a:p>
                      <a:pPr algn="l"/>
                      <a:r>
                        <a:rPr lang="en-GB" sz="1200" dirty="0">
                          <a:effectLst/>
                        </a:rPr>
                        <a:t>5 mins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solidFill>
                            <a:srgbClr val="FF0000"/>
                          </a:solidFill>
                          <a:effectLst/>
                        </a:rPr>
                        <a:t>Warm-Up/Introduction </a:t>
                      </a:r>
                    </a:p>
                    <a:p>
                      <a:pPr algn="l">
                        <a:tabLst>
                          <a:tab pos="228600" algn="l"/>
                        </a:tabLst>
                      </a:pPr>
                      <a:r>
                        <a:rPr lang="en-GB" sz="1200" dirty="0">
                          <a:effectLst/>
                        </a:rPr>
                        <a:t>Loosen up on the outside of the pool (Shaking legs, arm rotation)</a:t>
                      </a:r>
                    </a:p>
                    <a:p>
                      <a:pPr algn="l">
                        <a:tabLst>
                          <a:tab pos="228600" algn="l"/>
                        </a:tabLst>
                      </a:pPr>
                      <a:r>
                        <a:rPr lang="en-GB" sz="1200" dirty="0">
                          <a:effectLst/>
                        </a:rPr>
                        <a:t>Run to whatever side of the pool the coach calls out (left, right, touch the floor and jump)</a:t>
                      </a:r>
                    </a:p>
                    <a:p>
                      <a:pPr algn="l">
                        <a:tabLst>
                          <a:tab pos="228600" algn="l"/>
                        </a:tabLst>
                      </a:pPr>
                      <a:r>
                        <a:rPr lang="en-GB" sz="1200" dirty="0">
                          <a:effectLst/>
                        </a:rPr>
                        <a:t>Correct way to enter the pool (Swivel entry)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342900" lvl="0" indent="-342900" algn="l">
                        <a:buFont typeface="Symbol" pitchFamily="2" charset="2"/>
                        <a:buChar char=""/>
                      </a:pPr>
                      <a:r>
                        <a:rPr lang="en-GB" sz="1200" dirty="0">
                          <a:effectLst/>
                        </a:rPr>
                        <a:t>What’s the importance of warming up?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342900" lvl="0" indent="-342900" algn="l">
                        <a:buFont typeface="Symbol" pitchFamily="2" charset="2"/>
                        <a:buChar char=""/>
                      </a:pPr>
                      <a:r>
                        <a:rPr lang="en-GB" sz="1200" dirty="0">
                          <a:effectLst/>
                        </a:rPr>
                        <a:t>Place both hands to your side of your body.</a:t>
                      </a:r>
                    </a:p>
                    <a:p>
                      <a:pPr marL="342900" lvl="0" indent="-342900" algn="l">
                        <a:buFont typeface="Symbol" pitchFamily="2" charset="2"/>
                        <a:buChar char=""/>
                      </a:pPr>
                      <a:r>
                        <a:rPr lang="en-GB" sz="1200" dirty="0">
                          <a:effectLst/>
                        </a:rPr>
                        <a:t>Roll onto tummy </a:t>
                      </a:r>
                    </a:p>
                    <a:p>
                      <a:pPr marL="342900" lvl="0" indent="-342900" algn="l">
                        <a:buFont typeface="Symbol" pitchFamily="2" charset="2"/>
                        <a:buChar char=""/>
                      </a:pPr>
                      <a:r>
                        <a:rPr lang="en-GB" sz="1200" dirty="0">
                          <a:effectLst/>
                        </a:rPr>
                        <a:t>Slide into the water feet first.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tabLst>
                          <a:tab pos="228600" algn="l"/>
                        </a:tabLst>
                      </a:pPr>
                      <a:r>
                        <a:rPr lang="en-GB" sz="1200">
                          <a:effectLst/>
                        </a:rPr>
                        <a:t>Command and practice. </a:t>
                      </a:r>
                    </a:p>
                    <a:p>
                      <a:pPr algn="l">
                        <a:tabLst>
                          <a:tab pos="228600" algn="l"/>
                        </a:tabLst>
                      </a:pPr>
                      <a:r>
                        <a:rPr lang="en-GB" sz="1200">
                          <a:effectLst/>
                        </a:rPr>
                        <a:t> </a:t>
                      </a:r>
                    </a:p>
                    <a:p>
                      <a:pPr algn="l"/>
                      <a:r>
                        <a:rPr lang="en-GB" sz="1200">
                          <a:effectLst/>
                        </a:rPr>
                        <a:t> </a:t>
                      </a:r>
                    </a:p>
                    <a:p>
                      <a:pPr algn="l"/>
                      <a:r>
                        <a:rPr lang="en-GB" sz="1200">
                          <a:effectLst/>
                        </a:rPr>
                        <a:t> </a:t>
                      </a:r>
                      <a:endParaRPr lang="en-GB" sz="120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350555887"/>
                  </a:ext>
                </a:extLst>
              </a:tr>
              <a:tr h="3219097">
                <a:tc>
                  <a:txBody>
                    <a:bodyPr/>
                    <a:lstStyle/>
                    <a:p>
                      <a:pPr algn="l"/>
                      <a:r>
                        <a:rPr lang="en-GB" sz="1200" dirty="0">
                          <a:effectLst/>
                        </a:rPr>
                        <a:t> </a:t>
                      </a:r>
                    </a:p>
                    <a:p>
                      <a:pPr algn="l"/>
                      <a:r>
                        <a:rPr lang="en-GB" sz="1200" dirty="0">
                          <a:effectLst/>
                        </a:rPr>
                        <a:t>        </a:t>
                      </a:r>
                    </a:p>
                    <a:p>
                      <a:pPr algn="l"/>
                      <a:r>
                        <a:rPr lang="en-GB" sz="1200" dirty="0">
                          <a:effectLst/>
                        </a:rPr>
                        <a:t>BP: 2 mins</a:t>
                      </a:r>
                    </a:p>
                    <a:p>
                      <a:pPr algn="l"/>
                      <a:r>
                        <a:rPr lang="en-GB" sz="1200" dirty="0">
                          <a:effectLst/>
                        </a:rPr>
                        <a:t> </a:t>
                      </a:r>
                    </a:p>
                    <a:p>
                      <a:pPr algn="l"/>
                      <a:r>
                        <a:rPr lang="en-GB" sz="1200" dirty="0">
                          <a:effectLst/>
                        </a:rPr>
                        <a:t> </a:t>
                      </a:r>
                    </a:p>
                    <a:p>
                      <a:pPr algn="l"/>
                      <a:r>
                        <a:rPr lang="en-GB" sz="1200" dirty="0">
                          <a:effectLst/>
                        </a:rPr>
                        <a:t>Legs: 5 mins</a:t>
                      </a:r>
                    </a:p>
                    <a:p>
                      <a:pPr algn="l"/>
                      <a:r>
                        <a:rPr lang="en-GB" sz="1200" dirty="0">
                          <a:effectLst/>
                        </a:rPr>
                        <a:t> </a:t>
                      </a:r>
                    </a:p>
                    <a:p>
                      <a:pPr algn="l"/>
                      <a:r>
                        <a:rPr lang="en-GB" sz="1200" dirty="0">
                          <a:effectLst/>
                        </a:rPr>
                        <a:t> </a:t>
                      </a:r>
                    </a:p>
                    <a:p>
                      <a:pPr algn="l"/>
                      <a:r>
                        <a:rPr lang="en-GB" sz="1200" dirty="0">
                          <a:effectLst/>
                        </a:rPr>
                        <a:t> </a:t>
                      </a:r>
                    </a:p>
                    <a:p>
                      <a:pPr algn="l"/>
                      <a:r>
                        <a:rPr lang="en-GB" sz="1200" dirty="0">
                          <a:effectLst/>
                        </a:rPr>
                        <a:t> </a:t>
                      </a:r>
                    </a:p>
                    <a:p>
                      <a:pPr algn="l"/>
                      <a:r>
                        <a:rPr lang="en-GB" sz="1200" dirty="0">
                          <a:effectLst/>
                        </a:rPr>
                        <a:t>Arms: 5 mins</a:t>
                      </a:r>
                    </a:p>
                    <a:p>
                      <a:pPr algn="l"/>
                      <a:r>
                        <a:rPr lang="en-GB" sz="1200" dirty="0">
                          <a:effectLst/>
                        </a:rPr>
                        <a:t> </a:t>
                      </a:r>
                    </a:p>
                    <a:p>
                      <a:pPr algn="l"/>
                      <a:r>
                        <a:rPr lang="en-GB" sz="1200" dirty="0">
                          <a:effectLst/>
                        </a:rPr>
                        <a:t> </a:t>
                      </a:r>
                    </a:p>
                    <a:p>
                      <a:pPr algn="l"/>
                      <a:r>
                        <a:rPr lang="en-GB" sz="1200" dirty="0">
                          <a:effectLst/>
                        </a:rPr>
                        <a:t> </a:t>
                      </a:r>
                    </a:p>
                    <a:p>
                      <a:pPr algn="l"/>
                      <a:r>
                        <a:rPr lang="en-GB" sz="1200" dirty="0">
                          <a:effectLst/>
                        </a:rPr>
                        <a:t> </a:t>
                      </a:r>
                    </a:p>
                    <a:p>
                      <a:pPr algn="l"/>
                      <a:r>
                        <a:rPr lang="en-GB" sz="1200" dirty="0">
                          <a:effectLst/>
                        </a:rPr>
                        <a:t> </a:t>
                      </a:r>
                    </a:p>
                    <a:p>
                      <a:pPr algn="l"/>
                      <a:r>
                        <a:rPr lang="en-GB" sz="1200" dirty="0">
                          <a:effectLst/>
                        </a:rPr>
                        <a:t>All together:</a:t>
                      </a:r>
                    </a:p>
                    <a:p>
                      <a:pPr algn="l"/>
                      <a:r>
                        <a:rPr lang="en-GB" sz="1200" dirty="0">
                          <a:effectLst/>
                        </a:rPr>
                        <a:t>5 mins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solidFill>
                            <a:srgbClr val="FF0000"/>
                          </a:solidFill>
                          <a:effectLst/>
                        </a:rPr>
                        <a:t>Main session:</a:t>
                      </a:r>
                    </a:p>
                    <a:p>
                      <a:pPr algn="just"/>
                      <a:r>
                        <a:rPr lang="en-GB" sz="1200" dirty="0">
                          <a:effectLst/>
                        </a:rPr>
                        <a:t>All athletes swim a length of free style starting from deep end. </a:t>
                      </a:r>
                    </a:p>
                    <a:p>
                      <a:pPr algn="just"/>
                      <a:r>
                        <a:rPr lang="en-GB" sz="1200" dirty="0">
                          <a:solidFill>
                            <a:srgbClr val="FF0000"/>
                          </a:solidFill>
                          <a:effectLst/>
                        </a:rPr>
                        <a:t>Body Position </a:t>
                      </a:r>
                    </a:p>
                    <a:p>
                      <a:pPr algn="just"/>
                      <a:r>
                        <a:rPr lang="en-GB" sz="1200" dirty="0">
                          <a:effectLst/>
                        </a:rPr>
                        <a:t>Push n glide from the wall arms apart</a:t>
                      </a:r>
                    </a:p>
                    <a:p>
                      <a:pPr algn="just"/>
                      <a:r>
                        <a:rPr lang="en-GB" sz="1200" dirty="0">
                          <a:effectLst/>
                        </a:rPr>
                        <a:t>Push n glide from the wall- arms long and together </a:t>
                      </a:r>
                    </a:p>
                    <a:p>
                      <a:pPr algn="just"/>
                      <a:r>
                        <a:rPr lang="en-GB" sz="1200" dirty="0">
                          <a:solidFill>
                            <a:srgbClr val="FF0000"/>
                          </a:solidFill>
                          <a:effectLst/>
                        </a:rPr>
                        <a:t>Legs</a:t>
                      </a:r>
                    </a:p>
                    <a:p>
                      <a:pPr algn="just"/>
                      <a:r>
                        <a:rPr lang="en-GB" sz="1200" dirty="0">
                          <a:effectLst/>
                        </a:rPr>
                        <a:t>Leg kicking with float (breathing to the side) 1 length </a:t>
                      </a:r>
                    </a:p>
                    <a:p>
                      <a:pPr algn="just"/>
                      <a:r>
                        <a:rPr lang="en-GB" sz="1200" dirty="0">
                          <a:effectLst/>
                        </a:rPr>
                        <a:t>With a partner of a similar ability use reciprocal cards to analyse </a:t>
                      </a:r>
                    </a:p>
                    <a:p>
                      <a:pPr algn="just"/>
                      <a:r>
                        <a:rPr lang="en-GB" sz="1200" dirty="0">
                          <a:effectLst/>
                        </a:rPr>
                        <a:t>peers’ performance (given a certain action to focus on example:</a:t>
                      </a:r>
                    </a:p>
                    <a:p>
                      <a:pPr algn="just"/>
                      <a:r>
                        <a:rPr lang="en-GB" sz="1200" dirty="0">
                          <a:effectLst/>
                        </a:rPr>
                        <a:t> head or eyes)</a:t>
                      </a:r>
                    </a:p>
                    <a:p>
                      <a:pPr algn="just"/>
                      <a:r>
                        <a:rPr lang="en-GB" sz="1200" dirty="0">
                          <a:solidFill>
                            <a:srgbClr val="FF0000"/>
                          </a:solidFill>
                          <a:effectLst/>
                        </a:rPr>
                        <a:t>Arms</a:t>
                      </a:r>
                      <a:r>
                        <a:rPr lang="en-GB" sz="1200" dirty="0">
                          <a:effectLst/>
                        </a:rPr>
                        <a:t> </a:t>
                      </a:r>
                    </a:p>
                    <a:p>
                      <a:pPr algn="just"/>
                      <a:r>
                        <a:rPr lang="en-GB" sz="1200" dirty="0">
                          <a:effectLst/>
                        </a:rPr>
                        <a:t>Demonstration </a:t>
                      </a:r>
                    </a:p>
                    <a:p>
                      <a:pPr algn="just"/>
                      <a:r>
                        <a:rPr lang="en-GB" sz="1200" dirty="0">
                          <a:effectLst/>
                        </a:rPr>
                        <a:t>Walk across the pool practicing </a:t>
                      </a:r>
                    </a:p>
                    <a:p>
                      <a:pPr algn="just"/>
                      <a:r>
                        <a:rPr lang="en-GB" sz="1200" dirty="0">
                          <a:effectLst/>
                        </a:rPr>
                        <a:t>Just using arms with pull buoy between legs </a:t>
                      </a:r>
                    </a:p>
                    <a:p>
                      <a:pPr algn="just"/>
                      <a:r>
                        <a:rPr lang="en-GB" sz="1200" dirty="0">
                          <a:effectLst/>
                        </a:rPr>
                        <a:t>Just 1 arm</a:t>
                      </a:r>
                    </a:p>
                    <a:p>
                      <a:pPr algn="just"/>
                      <a:r>
                        <a:rPr lang="en-GB" sz="1200" dirty="0">
                          <a:effectLst/>
                        </a:rPr>
                        <a:t>Self-check using reciprocal cards </a:t>
                      </a:r>
                    </a:p>
                    <a:p>
                      <a:pPr algn="just"/>
                      <a:r>
                        <a:rPr lang="en-GB" sz="1200" dirty="0">
                          <a:solidFill>
                            <a:srgbClr val="FF0000"/>
                          </a:solidFill>
                          <a:effectLst/>
                        </a:rPr>
                        <a:t>All together </a:t>
                      </a:r>
                    </a:p>
                    <a:p>
                      <a:pPr algn="just"/>
                      <a:r>
                        <a:rPr lang="en-GB" sz="1200" dirty="0">
                          <a:effectLst/>
                        </a:rPr>
                        <a:t>Put arms and leg into action together</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solidFill>
                            <a:srgbClr val="FF0000"/>
                          </a:solidFill>
                          <a:effectLst/>
                        </a:rPr>
                        <a:t>BP</a:t>
                      </a:r>
                      <a:r>
                        <a:rPr lang="en-GB" sz="1200" dirty="0">
                          <a:effectLst/>
                        </a:rPr>
                        <a:t>: Why is a body position important when starting?</a:t>
                      </a:r>
                    </a:p>
                    <a:p>
                      <a:pPr algn="l"/>
                      <a:r>
                        <a:rPr lang="en-GB" sz="1200" dirty="0">
                          <a:effectLst/>
                        </a:rPr>
                        <a:t> </a:t>
                      </a:r>
                    </a:p>
                    <a:p>
                      <a:pPr algn="l"/>
                      <a:r>
                        <a:rPr lang="en-GB" sz="1200" dirty="0">
                          <a:effectLst/>
                        </a:rPr>
                        <a:t> </a:t>
                      </a:r>
                    </a:p>
                    <a:p>
                      <a:pPr algn="l"/>
                      <a:r>
                        <a:rPr lang="en-GB" sz="1200" dirty="0">
                          <a:solidFill>
                            <a:srgbClr val="FF0000"/>
                          </a:solidFill>
                          <a:effectLst/>
                        </a:rPr>
                        <a:t>Legs</a:t>
                      </a:r>
                      <a:r>
                        <a:rPr lang="en-GB" sz="1200" dirty="0">
                          <a:effectLst/>
                        </a:rPr>
                        <a:t>: If your legs were too low down in the water what would happen?</a:t>
                      </a:r>
                    </a:p>
                    <a:p>
                      <a:pPr algn="l"/>
                      <a:r>
                        <a:rPr lang="en-GB" sz="1200" dirty="0">
                          <a:effectLst/>
                        </a:rPr>
                        <a:t> </a:t>
                      </a:r>
                    </a:p>
                    <a:p>
                      <a:pPr algn="l"/>
                      <a:r>
                        <a:rPr lang="en-GB" sz="1200" dirty="0">
                          <a:effectLst/>
                        </a:rPr>
                        <a:t> </a:t>
                      </a:r>
                    </a:p>
                    <a:p>
                      <a:pPr algn="l"/>
                      <a:r>
                        <a:rPr lang="en-GB" sz="1200" dirty="0">
                          <a:solidFill>
                            <a:srgbClr val="FF0000"/>
                          </a:solidFill>
                          <a:effectLst/>
                        </a:rPr>
                        <a:t>Arms</a:t>
                      </a:r>
                      <a:r>
                        <a:rPr lang="en-GB" sz="1200" dirty="0">
                          <a:effectLst/>
                        </a:rPr>
                        <a:t>: Why is it important to keep your fingers together?</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r>
                        <a:rPr lang="en-GB" sz="1200" dirty="0">
                          <a:solidFill>
                            <a:srgbClr val="FF0000"/>
                          </a:solidFill>
                          <a:effectLst/>
                        </a:rPr>
                        <a:t>Body Positioning</a:t>
                      </a:r>
                    </a:p>
                    <a:p>
                      <a:pPr marL="342900" lvl="0" indent="-342900" algn="l">
                        <a:buFont typeface="Symbol" pitchFamily="2" charset="2"/>
                        <a:buChar char=""/>
                      </a:pPr>
                      <a:r>
                        <a:rPr lang="en-GB" sz="1200" dirty="0">
                          <a:effectLst/>
                        </a:rPr>
                        <a:t>Body streamline </a:t>
                      </a:r>
                    </a:p>
                    <a:p>
                      <a:pPr marL="342900" lvl="0" indent="-342900" algn="l">
                        <a:buFont typeface="Symbol" pitchFamily="2" charset="2"/>
                        <a:buChar char=""/>
                      </a:pPr>
                      <a:r>
                        <a:rPr lang="en-GB" sz="1200" dirty="0">
                          <a:effectLst/>
                        </a:rPr>
                        <a:t>Legs together </a:t>
                      </a:r>
                    </a:p>
                    <a:p>
                      <a:pPr marL="342900" lvl="0" indent="-342900" algn="l">
                        <a:buFont typeface="Symbol" pitchFamily="2" charset="2"/>
                        <a:buChar char=""/>
                      </a:pPr>
                      <a:r>
                        <a:rPr lang="en-GB" sz="1200" dirty="0">
                          <a:effectLst/>
                        </a:rPr>
                        <a:t>Long arms like an arrow</a:t>
                      </a:r>
                    </a:p>
                    <a:p>
                      <a:pPr marL="457200" algn="l"/>
                      <a:r>
                        <a:rPr lang="en-GB" sz="1200" dirty="0">
                          <a:effectLst/>
                        </a:rPr>
                        <a:t> </a:t>
                      </a:r>
                    </a:p>
                    <a:p>
                      <a:pPr algn="l"/>
                      <a:r>
                        <a:rPr lang="en-GB" sz="1200" dirty="0">
                          <a:solidFill>
                            <a:srgbClr val="FF0000"/>
                          </a:solidFill>
                          <a:effectLst/>
                        </a:rPr>
                        <a:t>Legs</a:t>
                      </a:r>
                    </a:p>
                    <a:p>
                      <a:pPr marL="342900" lvl="0" indent="-342900" algn="l">
                        <a:buFont typeface="Symbol" pitchFamily="2" charset="2"/>
                        <a:buChar char=""/>
                      </a:pPr>
                      <a:r>
                        <a:rPr lang="en-GB" sz="1200" dirty="0">
                          <a:effectLst/>
                        </a:rPr>
                        <a:t>Kick legs from hip </a:t>
                      </a:r>
                    </a:p>
                    <a:p>
                      <a:pPr marL="342900" lvl="0" indent="-342900" algn="l">
                        <a:buFont typeface="Symbol" pitchFamily="2" charset="2"/>
                        <a:buChar char=""/>
                      </a:pPr>
                      <a:r>
                        <a:rPr lang="en-GB" sz="1200" dirty="0">
                          <a:effectLst/>
                        </a:rPr>
                        <a:t>Toes pointed </a:t>
                      </a:r>
                    </a:p>
                    <a:p>
                      <a:pPr marL="342900" lvl="0" indent="-342900" algn="l">
                        <a:buFont typeface="Symbol" pitchFamily="2" charset="2"/>
                        <a:buChar char=""/>
                      </a:pPr>
                      <a:r>
                        <a:rPr lang="en-GB" sz="1200" dirty="0">
                          <a:effectLst/>
                        </a:rPr>
                        <a:t>Floppy feet </a:t>
                      </a:r>
                    </a:p>
                    <a:p>
                      <a:pPr marL="457200" algn="l"/>
                      <a:r>
                        <a:rPr lang="en-GB" sz="1200" dirty="0">
                          <a:effectLst/>
                        </a:rPr>
                        <a:t> </a:t>
                      </a:r>
                    </a:p>
                    <a:p>
                      <a:pPr marL="457200" algn="l"/>
                      <a:r>
                        <a:rPr lang="en-GB" sz="1200" dirty="0">
                          <a:effectLst/>
                        </a:rPr>
                        <a:t> </a:t>
                      </a:r>
                    </a:p>
                    <a:p>
                      <a:pPr algn="l"/>
                      <a:r>
                        <a:rPr lang="en-GB" sz="1200" dirty="0">
                          <a:solidFill>
                            <a:srgbClr val="FF0000"/>
                          </a:solidFill>
                          <a:effectLst/>
                        </a:rPr>
                        <a:t>Arms</a:t>
                      </a:r>
                      <a:r>
                        <a:rPr lang="en-GB" sz="1200" dirty="0">
                          <a:effectLst/>
                        </a:rPr>
                        <a:t> </a:t>
                      </a:r>
                    </a:p>
                    <a:p>
                      <a:pPr marL="342900" lvl="0" indent="-342900" algn="l">
                        <a:buFont typeface="Symbol" pitchFamily="2" charset="2"/>
                        <a:buChar char=""/>
                      </a:pPr>
                      <a:r>
                        <a:rPr lang="en-GB" sz="1200" dirty="0">
                          <a:effectLst/>
                        </a:rPr>
                        <a:t>Fingers together </a:t>
                      </a:r>
                    </a:p>
                    <a:p>
                      <a:pPr marL="342900" lvl="0" indent="-342900" algn="l">
                        <a:buFont typeface="Symbol" pitchFamily="2" charset="2"/>
                        <a:buChar char=""/>
                      </a:pPr>
                      <a:r>
                        <a:rPr lang="en-GB" sz="1200" dirty="0">
                          <a:effectLst/>
                        </a:rPr>
                        <a:t>Elbow slightly bent</a:t>
                      </a:r>
                    </a:p>
                    <a:p>
                      <a:pPr marL="342900" lvl="0" indent="-342900" algn="l">
                        <a:buFont typeface="Symbol" pitchFamily="2" charset="2"/>
                        <a:buChar char=""/>
                      </a:pPr>
                      <a:r>
                        <a:rPr lang="en-GB" sz="1200" dirty="0">
                          <a:effectLst/>
                        </a:rPr>
                        <a:t>Thumb/fingertips enter first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tabLst>
                          <a:tab pos="228600" algn="l"/>
                        </a:tabLst>
                      </a:pPr>
                      <a:r>
                        <a:rPr lang="en-GB" sz="1200" dirty="0">
                          <a:solidFill>
                            <a:srgbClr val="FF0000"/>
                          </a:solidFill>
                          <a:effectLst/>
                        </a:rPr>
                        <a:t>Body Position: </a:t>
                      </a:r>
                      <a:r>
                        <a:rPr lang="en-GB" sz="1200" dirty="0">
                          <a:effectLst/>
                        </a:rPr>
                        <a:t>command and practice</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solidFill>
                            <a:srgbClr val="FF0000"/>
                          </a:solidFill>
                          <a:effectLst/>
                        </a:rPr>
                        <a:t>Legs:</a:t>
                      </a:r>
                    </a:p>
                    <a:p>
                      <a:pPr algn="l">
                        <a:tabLst>
                          <a:tab pos="228600" algn="l"/>
                        </a:tabLst>
                      </a:pPr>
                      <a:r>
                        <a:rPr lang="en-GB" sz="1200" dirty="0">
                          <a:effectLst/>
                        </a:rPr>
                        <a:t>Reciprocal</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solidFill>
                            <a:srgbClr val="FF0000"/>
                          </a:solidFill>
                          <a:effectLst/>
                        </a:rPr>
                        <a:t>Arms</a:t>
                      </a:r>
                      <a:r>
                        <a:rPr lang="en-GB" sz="1200" dirty="0">
                          <a:effectLst/>
                        </a:rPr>
                        <a:t>:</a:t>
                      </a:r>
                    </a:p>
                    <a:p>
                      <a:pPr algn="l">
                        <a:tabLst>
                          <a:tab pos="228600" algn="l"/>
                        </a:tabLst>
                      </a:pPr>
                      <a:r>
                        <a:rPr lang="en-GB" sz="1200" dirty="0">
                          <a:effectLst/>
                        </a:rPr>
                        <a:t>Reciprocal </a:t>
                      </a:r>
                    </a:p>
                    <a:p>
                      <a:pPr algn="l">
                        <a:tabLst>
                          <a:tab pos="228600" algn="l"/>
                        </a:tabLst>
                      </a:pPr>
                      <a:r>
                        <a:rPr lang="en-GB" sz="1200" dirty="0">
                          <a:effectLst/>
                        </a:rPr>
                        <a:t> </a:t>
                      </a:r>
                    </a:p>
                    <a:p>
                      <a:pPr algn="l">
                        <a:tabLst>
                          <a:tab pos="228600" algn="l"/>
                        </a:tabLst>
                      </a:pPr>
                      <a:r>
                        <a:rPr lang="en-GB" sz="1200" dirty="0">
                          <a:effectLst/>
                        </a:rPr>
                        <a:t> </a:t>
                      </a:r>
                    </a:p>
                    <a:p>
                      <a:pPr algn="l">
                        <a:tabLst>
                          <a:tab pos="228600" algn="l"/>
                        </a:tabLst>
                      </a:pPr>
                      <a:r>
                        <a:rPr lang="en-GB" sz="1200" dirty="0">
                          <a:effectLst/>
                        </a:rPr>
                        <a:t>All Together </a:t>
                      </a:r>
                      <a:endParaRPr lang="en-GB" sz="1200" dirty="0">
                        <a:effectLst/>
                        <a:latin typeface="Times New Roman" panose="02020603050405020304" pitchFamily="18" charset="0"/>
                        <a:ea typeface="Times New Roman" panose="02020603050405020304" pitchFamily="18" charset="0"/>
                      </a:endParaRPr>
                    </a:p>
                  </a:txBody>
                  <a:tcPr marL="31220" marR="3122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343043820"/>
                  </a:ext>
                </a:extLst>
              </a:tr>
              <a:tr h="357677">
                <a:tc gridSpan="4">
                  <a:txBody>
                    <a:bodyPr/>
                    <a:lstStyle/>
                    <a:p>
                      <a:pPr algn="l"/>
                      <a:r>
                        <a:rPr lang="en-GB" sz="1200" dirty="0">
                          <a:effectLst/>
                        </a:rPr>
                        <a:t>Contingency Activity (what  if?): Athletes who can’t go in the pool will be used to analyse other performance using the reciprocal card.      </a:t>
                      </a:r>
                    </a:p>
                    <a:p>
                      <a:pPr algn="l"/>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31220" marR="31220" marT="0" marB="0">
                    <a:lnT w="12700" cap="flat" cmpd="sng" algn="ctr">
                      <a:solidFill>
                        <a:schemeClr val="tx1"/>
                      </a:solidFill>
                      <a:prstDash val="solid"/>
                      <a:round/>
                      <a:headEnd type="none" w="med" len="med"/>
                      <a:tailEnd type="none" w="med" len="med"/>
                    </a:lnT>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a:r>
                        <a:rPr lang="en-GB" sz="500" dirty="0">
                          <a:effectLst/>
                        </a:rPr>
                        <a:t> </a:t>
                      </a:r>
                      <a:endParaRPr lang="en-GB" sz="500" dirty="0">
                        <a:effectLst/>
                        <a:latin typeface="Times New Roman" panose="02020603050405020304" pitchFamily="18" charset="0"/>
                        <a:ea typeface="Times New Roman" panose="02020603050405020304" pitchFamily="18" charset="0"/>
                      </a:endParaRPr>
                    </a:p>
                  </a:txBody>
                  <a:tcPr marL="31220" marR="31220" marT="0" marB="0">
                    <a:lnT w="12700" cap="flat" cmpd="sng" algn="ctr">
                      <a:solidFill>
                        <a:schemeClr val="tx1"/>
                      </a:solidFill>
                      <a:prstDash val="solid"/>
                      <a:round/>
                      <a:headEnd type="none" w="med" len="med"/>
                      <a:tailEnd type="none" w="med" len="med"/>
                    </a:lnT>
                    <a:solidFill>
                      <a:schemeClr val="bg2"/>
                    </a:solidFill>
                  </a:tcPr>
                </a:tc>
                <a:extLst>
                  <a:ext uri="{0D108BD9-81ED-4DB2-BD59-A6C34878D82A}">
                    <a16:rowId xmlns:a16="http://schemas.microsoft.com/office/drawing/2014/main" val="911492182"/>
                  </a:ext>
                </a:extLst>
              </a:tr>
            </a:tbl>
          </a:graphicData>
        </a:graphic>
      </p:graphicFrame>
    </p:spTree>
    <p:extLst>
      <p:ext uri="{BB962C8B-B14F-4D97-AF65-F5344CB8AC3E}">
        <p14:creationId xmlns:p14="http://schemas.microsoft.com/office/powerpoint/2010/main" val="34129447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0">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12">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53D89A8-ADC7-DF4D-864F-419D8D860C17}"/>
              </a:ext>
            </a:extLst>
          </p:cNvPr>
          <p:cNvSpPr>
            <a:spLocks noGrp="1"/>
          </p:cNvSpPr>
          <p:nvPr>
            <p:ph type="title"/>
          </p:nvPr>
        </p:nvSpPr>
        <p:spPr>
          <a:xfrm>
            <a:off x="678955" y="976152"/>
            <a:ext cx="3555211" cy="5024920"/>
          </a:xfrm>
        </p:spPr>
        <p:txBody>
          <a:bodyPr anchor="ctr">
            <a:normAutofit/>
          </a:bodyPr>
          <a:lstStyle/>
          <a:p>
            <a:r>
              <a:rPr lang="en-US"/>
              <a:t>Whole part whole  </a:t>
            </a:r>
            <a:endParaRPr lang="en-US" dirty="0"/>
          </a:p>
        </p:txBody>
      </p:sp>
      <p:cxnSp>
        <p:nvCxnSpPr>
          <p:cNvPr id="26" name="Straight Connector 14">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16">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28" name="Content Placeholder 4">
            <a:extLst>
              <a:ext uri="{FF2B5EF4-FFF2-40B4-BE49-F238E27FC236}">
                <a16:creationId xmlns:a16="http://schemas.microsoft.com/office/drawing/2014/main" id="{0FADA627-0F86-7AFD-0855-0B8FFF92793E}"/>
              </a:ext>
            </a:extLst>
          </p:cNvPr>
          <p:cNvGraphicFramePr>
            <a:graphicFrameLocks noGrp="1"/>
          </p:cNvGraphicFramePr>
          <p:nvPr>
            <p:ph idx="1"/>
            <p:extLst>
              <p:ext uri="{D42A27DB-BD31-4B8C-83A1-F6EECF244321}">
                <p14:modId xmlns:p14="http://schemas.microsoft.com/office/powerpoint/2010/main" val="2809629120"/>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9047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4B97B0-E3F4-EE46-913C-B7DCF5B985FB}"/>
              </a:ext>
            </a:extLst>
          </p:cNvPr>
          <p:cNvSpPr>
            <a:spLocks noGrp="1"/>
          </p:cNvSpPr>
          <p:nvPr>
            <p:ph type="title"/>
          </p:nvPr>
        </p:nvSpPr>
        <p:spPr>
          <a:xfrm>
            <a:off x="678955" y="976152"/>
            <a:ext cx="3555211" cy="5024920"/>
          </a:xfrm>
        </p:spPr>
        <p:txBody>
          <a:bodyPr anchor="ctr">
            <a:normAutofit/>
          </a:bodyPr>
          <a:lstStyle/>
          <a:p>
            <a:r>
              <a:rPr lang="en-US" dirty="0"/>
              <a:t>Types of practice </a:t>
            </a:r>
          </a:p>
        </p:txBody>
      </p:sp>
      <p:cxnSp>
        <p:nvCxnSpPr>
          <p:cNvPr id="13" name="Straight Connector 12">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C8F78D21-AB82-0739-9C2A-FDA9BA3CFFC3}"/>
              </a:ext>
            </a:extLst>
          </p:cNvPr>
          <p:cNvGraphicFramePr>
            <a:graphicFrameLocks noGrp="1"/>
          </p:cNvGraphicFramePr>
          <p:nvPr>
            <p:ph idx="1"/>
            <p:extLst>
              <p:ext uri="{D42A27DB-BD31-4B8C-83A1-F6EECF244321}">
                <p14:modId xmlns:p14="http://schemas.microsoft.com/office/powerpoint/2010/main" val="2232410576"/>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92771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12D08C-7912-AF49-BC30-058DDE01E1FD}"/>
              </a:ext>
            </a:extLst>
          </p:cNvPr>
          <p:cNvSpPr>
            <a:spLocks noGrp="1"/>
          </p:cNvSpPr>
          <p:nvPr>
            <p:ph type="title"/>
          </p:nvPr>
        </p:nvSpPr>
        <p:spPr>
          <a:xfrm>
            <a:off x="482601" y="721946"/>
            <a:ext cx="10813250" cy="1971976"/>
          </a:xfrm>
        </p:spPr>
        <p:txBody>
          <a:bodyPr>
            <a:normAutofit/>
          </a:bodyPr>
          <a:lstStyle/>
          <a:p>
            <a:r>
              <a:rPr lang="en-US" dirty="0"/>
              <a:t>Coaching methods </a:t>
            </a:r>
          </a:p>
        </p:txBody>
      </p:sp>
      <p:cxnSp>
        <p:nvCxnSpPr>
          <p:cNvPr id="13" name="Straight Connector 12">
            <a:extLst>
              <a:ext uri="{FF2B5EF4-FFF2-40B4-BE49-F238E27FC236}">
                <a16:creationId xmlns:a16="http://schemas.microsoft.com/office/drawing/2014/main" id="{36EF3C03-9B4D-45EB-B96C-994DBE3FEA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782EF280-F6D4-1D4A-AB9E-73819209A98E}"/>
              </a:ext>
            </a:extLst>
          </p:cNvPr>
          <p:cNvSpPr>
            <a:spLocks noGrp="1"/>
          </p:cNvSpPr>
          <p:nvPr>
            <p:ph idx="1"/>
          </p:nvPr>
        </p:nvSpPr>
        <p:spPr>
          <a:xfrm>
            <a:off x="482601" y="3282330"/>
            <a:ext cx="5189963" cy="2800893"/>
          </a:xfrm>
        </p:spPr>
        <p:txBody>
          <a:bodyPr anchor="ctr">
            <a:normAutofit/>
          </a:bodyPr>
          <a:lstStyle/>
          <a:p>
            <a:r>
              <a:rPr lang="en-US" sz="2000" dirty="0"/>
              <a:t>References were made from </a:t>
            </a:r>
            <a:r>
              <a:rPr lang="en-US" sz="2000" dirty="0" err="1"/>
              <a:t>Mooston</a:t>
            </a:r>
            <a:r>
              <a:rPr lang="en-US" sz="2000" dirty="0"/>
              <a:t> and Ashworth (2002) spectrum in order to incorporate different coaching methods which maximized the learning environment (Gardner, 1993)</a:t>
            </a:r>
          </a:p>
        </p:txBody>
      </p:sp>
      <p:pic>
        <p:nvPicPr>
          <p:cNvPr id="4" name="Picture 3">
            <a:extLst>
              <a:ext uri="{FF2B5EF4-FFF2-40B4-BE49-F238E27FC236}">
                <a16:creationId xmlns:a16="http://schemas.microsoft.com/office/drawing/2014/main" id="{0CAC40A3-0A4E-7A4C-9FF0-5293661C5712}"/>
              </a:ext>
            </a:extLst>
          </p:cNvPr>
          <p:cNvPicPr>
            <a:picLocks noChangeAspect="1"/>
          </p:cNvPicPr>
          <p:nvPr/>
        </p:nvPicPr>
        <p:blipFill>
          <a:blip r:embed="rId2">
            <a:alphaModFix/>
          </a:blip>
          <a:stretch>
            <a:fillRect/>
          </a:stretch>
        </p:blipFill>
        <p:spPr>
          <a:xfrm>
            <a:off x="6096000" y="3250912"/>
            <a:ext cx="5533671" cy="2739166"/>
          </a:xfrm>
          <a:prstGeom prst="rect">
            <a:avLst/>
          </a:prstGeom>
        </p:spPr>
      </p:pic>
      <p:cxnSp>
        <p:nvCxnSpPr>
          <p:cNvPr id="17" name="Straight Connector 16">
            <a:extLst>
              <a:ext uri="{FF2B5EF4-FFF2-40B4-BE49-F238E27FC236}">
                <a16:creationId xmlns:a16="http://schemas.microsoft.com/office/drawing/2014/main" id="{49EA91AC-9CE2-4425-BF6B-E2FCBA1A75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17462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300698-ABA4-3643-9310-BD6457A4A8ED}"/>
              </a:ext>
            </a:extLst>
          </p:cNvPr>
          <p:cNvSpPr>
            <a:spLocks noGrp="1"/>
          </p:cNvSpPr>
          <p:nvPr>
            <p:ph type="title"/>
          </p:nvPr>
        </p:nvSpPr>
        <p:spPr>
          <a:xfrm>
            <a:off x="678955" y="976152"/>
            <a:ext cx="3555211" cy="5024920"/>
          </a:xfrm>
        </p:spPr>
        <p:txBody>
          <a:bodyPr anchor="ctr">
            <a:normAutofit/>
          </a:bodyPr>
          <a:lstStyle/>
          <a:p>
            <a:r>
              <a:rPr lang="en-US" sz="5600"/>
              <a:t>Command and practice </a:t>
            </a:r>
          </a:p>
        </p:txBody>
      </p:sp>
      <p:cxnSp>
        <p:nvCxnSpPr>
          <p:cNvPr id="13" name="Straight Connector 12">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B34E9F03-4471-7177-4801-0E21ABE805AA}"/>
              </a:ext>
            </a:extLst>
          </p:cNvPr>
          <p:cNvGraphicFramePr>
            <a:graphicFrameLocks noGrp="1"/>
          </p:cNvGraphicFramePr>
          <p:nvPr>
            <p:ph idx="1"/>
            <p:extLst>
              <p:ext uri="{D42A27DB-BD31-4B8C-83A1-F6EECF244321}">
                <p14:modId xmlns:p14="http://schemas.microsoft.com/office/powerpoint/2010/main" val="3181138958"/>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99834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7E9889-8C14-6248-BE84-F307A5D781A8}"/>
              </a:ext>
            </a:extLst>
          </p:cNvPr>
          <p:cNvSpPr>
            <a:spLocks noGrp="1"/>
          </p:cNvSpPr>
          <p:nvPr>
            <p:ph type="title"/>
          </p:nvPr>
        </p:nvSpPr>
        <p:spPr>
          <a:xfrm>
            <a:off x="482601" y="721946"/>
            <a:ext cx="10813250" cy="1971976"/>
          </a:xfrm>
        </p:spPr>
        <p:txBody>
          <a:bodyPr>
            <a:normAutofit/>
          </a:bodyPr>
          <a:lstStyle/>
          <a:p>
            <a:r>
              <a:rPr lang="en-US" dirty="0"/>
              <a:t>Reciprocal </a:t>
            </a:r>
          </a:p>
        </p:txBody>
      </p:sp>
      <p:cxnSp>
        <p:nvCxnSpPr>
          <p:cNvPr id="13" name="Straight Connector 12">
            <a:extLst>
              <a:ext uri="{FF2B5EF4-FFF2-40B4-BE49-F238E27FC236}">
                <a16:creationId xmlns:a16="http://schemas.microsoft.com/office/drawing/2014/main" id="{6C54B948-69AE-475C-AAD4-0166D4730C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C5C33D44-37F0-0D4D-828E-8CFE728AB17D}"/>
              </a:ext>
            </a:extLst>
          </p:cNvPr>
          <p:cNvSpPr>
            <a:spLocks noGrp="1"/>
          </p:cNvSpPr>
          <p:nvPr>
            <p:ph idx="1"/>
          </p:nvPr>
        </p:nvSpPr>
        <p:spPr>
          <a:xfrm>
            <a:off x="482601" y="3282330"/>
            <a:ext cx="5189963" cy="2800893"/>
          </a:xfrm>
        </p:spPr>
        <p:txBody>
          <a:bodyPr anchor="ctr">
            <a:normAutofit/>
          </a:bodyPr>
          <a:lstStyle/>
          <a:p>
            <a:pPr algn="just">
              <a:lnSpc>
                <a:spcPct val="90000"/>
              </a:lnSpc>
            </a:pPr>
            <a:r>
              <a:rPr lang="en-US" sz="1900" dirty="0">
                <a:latin typeface="Arial" panose="020B0604020202020204" pitchFamily="34" charset="0"/>
                <a:cs typeface="Arial" panose="020B0604020202020204" pitchFamily="34" charset="0"/>
              </a:rPr>
              <a:t>Athletes are given a task card describing the progression and work together to analyze performance. </a:t>
            </a:r>
          </a:p>
          <a:p>
            <a:pPr algn="just">
              <a:lnSpc>
                <a:spcPct val="90000"/>
              </a:lnSpc>
            </a:pPr>
            <a:r>
              <a:rPr lang="en-US" sz="1900" dirty="0">
                <a:latin typeface="Arial" panose="020B0604020202020204" pitchFamily="34" charset="0"/>
                <a:cs typeface="Arial" panose="020B0604020202020204" pitchFamily="34" charset="0"/>
              </a:rPr>
              <a:t>This coaching method incorporates the basic psychological needs model, more specifically relatedness. This model suggests that relatedness is the need to feel close, connected and cared for with important others, in this case their peers (Ryan &amp; Deci, 2017)</a:t>
            </a:r>
          </a:p>
        </p:txBody>
      </p:sp>
      <p:pic>
        <p:nvPicPr>
          <p:cNvPr id="4" name="Picture 3">
            <a:extLst>
              <a:ext uri="{FF2B5EF4-FFF2-40B4-BE49-F238E27FC236}">
                <a16:creationId xmlns:a16="http://schemas.microsoft.com/office/drawing/2014/main" id="{6226D8F9-0EA3-7C49-A676-7CAB82B9B455}"/>
              </a:ext>
            </a:extLst>
          </p:cNvPr>
          <p:cNvPicPr>
            <a:picLocks noChangeAspect="1"/>
          </p:cNvPicPr>
          <p:nvPr/>
        </p:nvPicPr>
        <p:blipFill rotWithShape="1">
          <a:blip r:embed="rId2">
            <a:alphaModFix/>
          </a:blip>
          <a:srcRect l="-1289" t="-795" r="2411" b="795"/>
          <a:stretch/>
        </p:blipFill>
        <p:spPr>
          <a:xfrm>
            <a:off x="5672564" y="3171228"/>
            <a:ext cx="6047526" cy="2800893"/>
          </a:xfrm>
          <a:prstGeom prst="rect">
            <a:avLst/>
          </a:prstGeom>
        </p:spPr>
      </p:pic>
      <p:cxnSp>
        <p:nvCxnSpPr>
          <p:cNvPr id="15" name="Straight Connector 14">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B9279127-238C-4975-A7B6-222B28A80F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705302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672EB0-5E69-F94F-B16E-F99719DF765A}"/>
              </a:ext>
            </a:extLst>
          </p:cNvPr>
          <p:cNvSpPr>
            <a:spLocks noGrp="1"/>
          </p:cNvSpPr>
          <p:nvPr>
            <p:ph type="title"/>
          </p:nvPr>
        </p:nvSpPr>
        <p:spPr>
          <a:xfrm>
            <a:off x="482600" y="976160"/>
            <a:ext cx="3964251" cy="2237925"/>
          </a:xfrm>
        </p:spPr>
        <p:txBody>
          <a:bodyPr>
            <a:normAutofit/>
          </a:bodyPr>
          <a:lstStyle/>
          <a:p>
            <a:r>
              <a:rPr lang="en-US" dirty="0"/>
              <a:t>Video Analysis </a:t>
            </a:r>
          </a:p>
        </p:txBody>
      </p:sp>
      <p:cxnSp>
        <p:nvCxnSpPr>
          <p:cNvPr id="20" name="Straight Connector 19">
            <a:extLst>
              <a:ext uri="{FF2B5EF4-FFF2-40B4-BE49-F238E27FC236}">
                <a16:creationId xmlns:a16="http://schemas.microsoft.com/office/drawing/2014/main" id="{E9615127-4E4B-44AE-B157-C50975D419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878763FB-1212-B146-B0DC-9C2D19B4C610}"/>
              </a:ext>
            </a:extLst>
          </p:cNvPr>
          <p:cNvSpPr>
            <a:spLocks noGrp="1"/>
          </p:cNvSpPr>
          <p:nvPr>
            <p:ph idx="1"/>
          </p:nvPr>
        </p:nvSpPr>
        <p:spPr>
          <a:xfrm>
            <a:off x="482600" y="3408254"/>
            <a:ext cx="3964250" cy="2470031"/>
          </a:xfrm>
        </p:spPr>
        <p:txBody>
          <a:bodyPr>
            <a:normAutofit fontScale="92500" lnSpcReduction="20000"/>
          </a:bodyPr>
          <a:lstStyle/>
          <a:p>
            <a:pPr>
              <a:lnSpc>
                <a:spcPct val="90000"/>
              </a:lnSpc>
            </a:pPr>
            <a:r>
              <a:rPr lang="en-GB" sz="1600" dirty="0">
                <a:latin typeface="Arial" panose="020B0604020202020204" pitchFamily="34" charset="0"/>
                <a:cs typeface="Arial" panose="020B0604020202020204" pitchFamily="34" charset="0"/>
              </a:rPr>
              <a:t>When recording an athlete's performance, it provides them with a chance to break down aspect of their performance and focus upon small details and specific techniques which are often missed during a live performance.</a:t>
            </a:r>
          </a:p>
          <a:p>
            <a:pPr>
              <a:lnSpc>
                <a:spcPct val="90000"/>
              </a:lnSpc>
            </a:pPr>
            <a:endParaRPr lang="en-GB" sz="1600" dirty="0">
              <a:latin typeface="Arial" panose="020B0604020202020204" pitchFamily="34" charset="0"/>
              <a:cs typeface="Arial" panose="020B0604020202020204" pitchFamily="34" charset="0"/>
            </a:endParaRPr>
          </a:p>
          <a:p>
            <a:pPr>
              <a:lnSpc>
                <a:spcPct val="90000"/>
              </a:lnSpc>
            </a:pPr>
            <a:r>
              <a:rPr lang="en-GB" sz="1600" dirty="0">
                <a:latin typeface="Arial" panose="020B0604020202020204" pitchFamily="34" charset="0"/>
                <a:cs typeface="Arial" panose="020B0604020202020204" pitchFamily="34" charset="0"/>
              </a:rPr>
              <a:t>Despite the effectiveness of video feedback research has demonstrated that athletes struggle to remain focused and concentrate on the important details of the skill when asked to recognise more than one movement (Hughes, Franks, &amp; </a:t>
            </a:r>
            <a:r>
              <a:rPr lang="en-GB" sz="1600" dirty="0" err="1">
                <a:latin typeface="Arial" panose="020B0604020202020204" pitchFamily="34" charset="0"/>
                <a:cs typeface="Arial" panose="020B0604020202020204" pitchFamily="34" charset="0"/>
              </a:rPr>
              <a:t>Dancs</a:t>
            </a:r>
            <a:r>
              <a:rPr lang="en-GB" sz="1600" dirty="0">
                <a:latin typeface="Arial" panose="020B0604020202020204" pitchFamily="34" charset="0"/>
                <a:cs typeface="Arial" panose="020B0604020202020204" pitchFamily="34" charset="0"/>
              </a:rPr>
              <a:t> 2019).</a:t>
            </a:r>
            <a:endParaRPr lang="en-US" sz="1600" dirty="0">
              <a:latin typeface="Arial" panose="020B0604020202020204" pitchFamily="34" charset="0"/>
              <a:cs typeface="Arial" panose="020B0604020202020204" pitchFamily="34" charset="0"/>
            </a:endParaRPr>
          </a:p>
        </p:txBody>
      </p:sp>
      <p:pic>
        <p:nvPicPr>
          <p:cNvPr id="5" name="Picture 4" descr="A person sitting on a chair next to a person using a computer&#10;&#10;Description automatically generated with low confidence">
            <a:extLst>
              <a:ext uri="{FF2B5EF4-FFF2-40B4-BE49-F238E27FC236}">
                <a16:creationId xmlns:a16="http://schemas.microsoft.com/office/drawing/2014/main" id="{0A4C22A7-A763-C444-8373-38C6EA4FD067}"/>
              </a:ext>
            </a:extLst>
          </p:cNvPr>
          <p:cNvPicPr>
            <a:picLocks noChangeAspect="1"/>
          </p:cNvPicPr>
          <p:nvPr/>
        </p:nvPicPr>
        <p:blipFill>
          <a:blip r:embed="rId2">
            <a:alphaModFix/>
          </a:blip>
          <a:stretch>
            <a:fillRect/>
          </a:stretch>
        </p:blipFill>
        <p:spPr>
          <a:xfrm>
            <a:off x="5040694" y="958135"/>
            <a:ext cx="6588977" cy="4941732"/>
          </a:xfrm>
          <a:prstGeom prst="rect">
            <a:avLst/>
          </a:prstGeom>
        </p:spPr>
      </p:pic>
      <p:cxnSp>
        <p:nvCxnSpPr>
          <p:cNvPr id="22" name="Straight Connector 21">
            <a:extLst>
              <a:ext uri="{FF2B5EF4-FFF2-40B4-BE49-F238E27FC236}">
                <a16:creationId xmlns:a16="http://schemas.microsoft.com/office/drawing/2014/main" id="{B607C7DF-2703-4D3B-B500-8182840C0A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07687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860023F-9A46-344C-9851-61B6A05B7733}"/>
              </a:ext>
            </a:extLst>
          </p:cNvPr>
          <p:cNvSpPr>
            <a:spLocks noGrp="1"/>
          </p:cNvSpPr>
          <p:nvPr>
            <p:ph type="title"/>
          </p:nvPr>
        </p:nvSpPr>
        <p:spPr>
          <a:xfrm>
            <a:off x="482600" y="976160"/>
            <a:ext cx="3964251" cy="2237925"/>
          </a:xfrm>
        </p:spPr>
        <p:txBody>
          <a:bodyPr>
            <a:normAutofit/>
          </a:bodyPr>
          <a:lstStyle/>
          <a:p>
            <a:r>
              <a:rPr lang="en-US" dirty="0"/>
              <a:t>Intrinsic Feedback </a:t>
            </a:r>
          </a:p>
        </p:txBody>
      </p:sp>
      <p:cxnSp>
        <p:nvCxnSpPr>
          <p:cNvPr id="17" name="Straight Connector 11">
            <a:extLst>
              <a:ext uri="{FF2B5EF4-FFF2-40B4-BE49-F238E27FC236}">
                <a16:creationId xmlns:a16="http://schemas.microsoft.com/office/drawing/2014/main" id="{E9615127-4E4B-44AE-B157-C50975D419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1302D1B4-FE44-C442-BFBC-82F319B06DC0}"/>
              </a:ext>
            </a:extLst>
          </p:cNvPr>
          <p:cNvSpPr>
            <a:spLocks noGrp="1"/>
          </p:cNvSpPr>
          <p:nvPr>
            <p:ph idx="1"/>
          </p:nvPr>
        </p:nvSpPr>
        <p:spPr>
          <a:xfrm>
            <a:off x="482599" y="3408254"/>
            <a:ext cx="4289426" cy="2790361"/>
          </a:xfrm>
        </p:spPr>
        <p:txBody>
          <a:bodyPr>
            <a:normAutofit/>
          </a:bodyPr>
          <a:lstStyle/>
          <a:p>
            <a:pPr algn="just">
              <a:lnSpc>
                <a:spcPct val="90000"/>
              </a:lnSpc>
            </a:pPr>
            <a:r>
              <a:rPr lang="en-US" sz="1600" dirty="0">
                <a:latin typeface="Arial" panose="020B0604020202020204" pitchFamily="34" charset="0"/>
                <a:cs typeface="Arial" panose="020B0604020202020204" pitchFamily="34" charset="0"/>
              </a:rPr>
              <a:t>When applied correctly feedback will aid athletes' growth and development as well as develop their personal and professional skills (</a:t>
            </a:r>
            <a:r>
              <a:rPr lang="en-GB" sz="1600" dirty="0">
                <a:latin typeface="Arial" panose="020B0604020202020204" pitchFamily="34" charset="0"/>
                <a:cs typeface="Arial" panose="020B0604020202020204" pitchFamily="34" charset="0"/>
              </a:rPr>
              <a:t>Atkinson, Watling &amp; Brand, 2021).</a:t>
            </a:r>
          </a:p>
          <a:p>
            <a:pPr algn="just">
              <a:lnSpc>
                <a:spcPct val="90000"/>
              </a:lnSpc>
            </a:pPr>
            <a:r>
              <a:rPr lang="en-GB" sz="1600" dirty="0">
                <a:latin typeface="Arial" panose="020B0604020202020204" pitchFamily="34" charset="0"/>
                <a:cs typeface="Arial" panose="020B0604020202020204" pitchFamily="34" charset="0"/>
              </a:rPr>
              <a:t>Coaches should be able to provide feedback to their athletes on areas of improvement and how well they are performing or how well they performed. It is important that structured feedback picks up on both the positives and negatives aspects of the training session.</a:t>
            </a:r>
            <a:endParaRPr lang="en-US" sz="1600" dirty="0">
              <a:latin typeface="Arial" panose="020B0604020202020204" pitchFamily="34" charset="0"/>
              <a:cs typeface="Arial" panose="020B0604020202020204" pitchFamily="34" charset="0"/>
            </a:endParaRPr>
          </a:p>
        </p:txBody>
      </p:sp>
      <p:pic>
        <p:nvPicPr>
          <p:cNvPr id="18" name="Graphic 6" descr="Head with Gears">
            <a:extLst>
              <a:ext uri="{FF2B5EF4-FFF2-40B4-BE49-F238E27FC236}">
                <a16:creationId xmlns:a16="http://schemas.microsoft.com/office/drawing/2014/main" id="{20C4E7AB-B590-A361-F06F-A1D2065218CA}"/>
              </a:ext>
            </a:extLst>
          </p:cNvPr>
          <p:cNvPicPr>
            <a:picLocks noChangeAspect="1"/>
          </p:cNvPicPr>
          <p:nvPr/>
        </p:nvPicPr>
        <p:blipFill>
          <a:blip r:embed="rId2">
            <a:alphaModFix/>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65562" y="659381"/>
            <a:ext cx="5539240" cy="5539240"/>
          </a:xfrm>
          <a:prstGeom prst="rect">
            <a:avLst/>
          </a:prstGeom>
        </p:spPr>
      </p:pic>
      <p:cxnSp>
        <p:nvCxnSpPr>
          <p:cNvPr id="19" name="Straight Connector 13">
            <a:extLst>
              <a:ext uri="{FF2B5EF4-FFF2-40B4-BE49-F238E27FC236}">
                <a16:creationId xmlns:a16="http://schemas.microsoft.com/office/drawing/2014/main" id="{B607C7DF-2703-4D3B-B500-8182840C0A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886952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909F36-0B55-A646-AC64-0483CFB82628}"/>
              </a:ext>
            </a:extLst>
          </p:cNvPr>
          <p:cNvSpPr>
            <a:spLocks noGrp="1"/>
          </p:cNvSpPr>
          <p:nvPr>
            <p:ph type="title"/>
          </p:nvPr>
        </p:nvSpPr>
        <p:spPr>
          <a:xfrm>
            <a:off x="482601" y="976160"/>
            <a:ext cx="10361960" cy="1493871"/>
          </a:xfrm>
        </p:spPr>
        <p:txBody>
          <a:bodyPr>
            <a:normAutofit/>
          </a:bodyPr>
          <a:lstStyle/>
          <a:p>
            <a:r>
              <a:rPr lang="en-US" dirty="0"/>
              <a:t>Augmented feedback </a:t>
            </a:r>
          </a:p>
        </p:txBody>
      </p:sp>
      <p:cxnSp>
        <p:nvCxnSpPr>
          <p:cNvPr id="13" name="Straight Connector 12">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E95DBD62-0A8E-A873-66F3-B0413CC06D7D}"/>
              </a:ext>
            </a:extLst>
          </p:cNvPr>
          <p:cNvGraphicFramePr>
            <a:graphicFrameLocks noGrp="1"/>
          </p:cNvGraphicFramePr>
          <p:nvPr>
            <p:ph idx="1"/>
            <p:extLst>
              <p:ext uri="{D42A27DB-BD31-4B8C-83A1-F6EECF244321}">
                <p14:modId xmlns:p14="http://schemas.microsoft.com/office/powerpoint/2010/main" val="2010820864"/>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41134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B1AFB4-885A-CE4F-B645-67252C6A7CC3}"/>
              </a:ext>
            </a:extLst>
          </p:cNvPr>
          <p:cNvSpPr>
            <a:spLocks noGrp="1"/>
          </p:cNvSpPr>
          <p:nvPr>
            <p:ph type="title"/>
          </p:nvPr>
        </p:nvSpPr>
        <p:spPr>
          <a:xfrm>
            <a:off x="482601" y="721946"/>
            <a:ext cx="10813250" cy="1971976"/>
          </a:xfrm>
        </p:spPr>
        <p:txBody>
          <a:bodyPr>
            <a:normAutofit/>
          </a:bodyPr>
          <a:lstStyle/>
          <a:p>
            <a:r>
              <a:rPr lang="en-US" dirty="0"/>
              <a:t>Timing of feedback </a:t>
            </a:r>
          </a:p>
        </p:txBody>
      </p:sp>
      <p:cxnSp>
        <p:nvCxnSpPr>
          <p:cNvPr id="13" name="Straight Connector 12">
            <a:extLst>
              <a:ext uri="{FF2B5EF4-FFF2-40B4-BE49-F238E27FC236}">
                <a16:creationId xmlns:a16="http://schemas.microsoft.com/office/drawing/2014/main" id="{36EF3C03-9B4D-45EB-B96C-994DBE3FEA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065223DB-222E-3D4D-A6ED-67356AD3AD27}"/>
              </a:ext>
            </a:extLst>
          </p:cNvPr>
          <p:cNvSpPr>
            <a:spLocks noGrp="1"/>
          </p:cNvSpPr>
          <p:nvPr>
            <p:ph idx="1"/>
          </p:nvPr>
        </p:nvSpPr>
        <p:spPr>
          <a:xfrm>
            <a:off x="482601" y="3282330"/>
            <a:ext cx="5189963" cy="2800893"/>
          </a:xfrm>
        </p:spPr>
        <p:txBody>
          <a:bodyPr anchor="ctr">
            <a:normAutofit/>
          </a:bodyPr>
          <a:lstStyle/>
          <a:p>
            <a:pPr algn="just"/>
            <a:r>
              <a:rPr lang="en-GB" sz="2000" dirty="0">
                <a:latin typeface="Arial" panose="020B0604020202020204" pitchFamily="34" charset="0"/>
                <a:cs typeface="Arial" panose="020B0604020202020204" pitchFamily="34" charset="0"/>
              </a:rPr>
              <a:t>The feedback given to an athlete should be short and relevant to the skill or task they just performed.</a:t>
            </a:r>
          </a:p>
          <a:p>
            <a:pPr algn="just"/>
            <a:r>
              <a:rPr lang="en-GB" sz="2000" dirty="0">
                <a:latin typeface="Arial" panose="020B0604020202020204" pitchFamily="34" charset="0"/>
                <a:cs typeface="Arial" panose="020B0604020202020204" pitchFamily="34" charset="0"/>
              </a:rPr>
              <a:t>Research by Miller (1956) suggests that individuals find it difficult to remember more than 5 to 9 verbal items at once.</a:t>
            </a:r>
            <a:endParaRPr lang="en-US" sz="20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99BC3BD-0171-F246-8237-44BE80C0F754}"/>
              </a:ext>
            </a:extLst>
          </p:cNvPr>
          <p:cNvPicPr>
            <a:picLocks noChangeAspect="1"/>
          </p:cNvPicPr>
          <p:nvPr/>
        </p:nvPicPr>
        <p:blipFill>
          <a:blip r:embed="rId2">
            <a:alphaModFix/>
          </a:blip>
          <a:stretch>
            <a:fillRect/>
          </a:stretch>
        </p:blipFill>
        <p:spPr>
          <a:xfrm>
            <a:off x="6096000" y="3280041"/>
            <a:ext cx="5533671" cy="2680908"/>
          </a:xfrm>
          <a:prstGeom prst="rect">
            <a:avLst/>
          </a:prstGeom>
        </p:spPr>
      </p:pic>
      <p:cxnSp>
        <p:nvCxnSpPr>
          <p:cNvPr id="17" name="Straight Connector 16">
            <a:extLst>
              <a:ext uri="{FF2B5EF4-FFF2-40B4-BE49-F238E27FC236}">
                <a16:creationId xmlns:a16="http://schemas.microsoft.com/office/drawing/2014/main" id="{49EA91AC-9CE2-4425-BF6B-E2FCBA1A75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32001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FA1EDB-DCBF-2749-B4C9-512DD333BAB5}"/>
              </a:ext>
            </a:extLst>
          </p:cNvPr>
          <p:cNvSpPr>
            <a:spLocks noGrp="1"/>
          </p:cNvSpPr>
          <p:nvPr>
            <p:ph type="title"/>
          </p:nvPr>
        </p:nvSpPr>
        <p:spPr>
          <a:xfrm>
            <a:off x="482601" y="976160"/>
            <a:ext cx="5189964" cy="2237925"/>
          </a:xfrm>
        </p:spPr>
        <p:txBody>
          <a:bodyPr>
            <a:normAutofit/>
          </a:bodyPr>
          <a:lstStyle/>
          <a:p>
            <a:r>
              <a:rPr lang="en-US"/>
              <a:t>Attentional focus </a:t>
            </a:r>
            <a:endParaRPr lang="en-US" dirty="0"/>
          </a:p>
        </p:txBody>
      </p:sp>
      <p:cxnSp>
        <p:nvCxnSpPr>
          <p:cNvPr id="14" name="Straight Connector 13">
            <a:extLst>
              <a:ext uri="{FF2B5EF4-FFF2-40B4-BE49-F238E27FC236}">
                <a16:creationId xmlns:a16="http://schemas.microsoft.com/office/drawing/2014/main" id="{6108BD3D-CFD0-4A15-ACF6-EBC254CD7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6" name="Picture 5">
            <a:extLst>
              <a:ext uri="{FF2B5EF4-FFF2-40B4-BE49-F238E27FC236}">
                <a16:creationId xmlns:a16="http://schemas.microsoft.com/office/drawing/2014/main" id="{DE5B8172-225D-244B-8927-3020C15322CE}"/>
              </a:ext>
            </a:extLst>
          </p:cNvPr>
          <p:cNvPicPr>
            <a:picLocks noChangeAspect="1"/>
          </p:cNvPicPr>
          <p:nvPr/>
        </p:nvPicPr>
        <p:blipFill>
          <a:blip r:embed="rId2">
            <a:alphaModFix/>
          </a:blip>
          <a:stretch>
            <a:fillRect/>
          </a:stretch>
        </p:blipFill>
        <p:spPr>
          <a:xfrm>
            <a:off x="7529877" y="664659"/>
            <a:ext cx="4041234" cy="2697524"/>
          </a:xfrm>
          <a:prstGeom prst="rect">
            <a:avLst/>
          </a:prstGeom>
        </p:spPr>
      </p:pic>
      <p:sp>
        <p:nvSpPr>
          <p:cNvPr id="3" name="Content Placeholder 2">
            <a:extLst>
              <a:ext uri="{FF2B5EF4-FFF2-40B4-BE49-F238E27FC236}">
                <a16:creationId xmlns:a16="http://schemas.microsoft.com/office/drawing/2014/main" id="{E4A9D671-5246-D64F-B108-5F765F29949B}"/>
              </a:ext>
            </a:extLst>
          </p:cNvPr>
          <p:cNvSpPr>
            <a:spLocks noGrp="1"/>
          </p:cNvSpPr>
          <p:nvPr>
            <p:ph idx="1"/>
          </p:nvPr>
        </p:nvSpPr>
        <p:spPr>
          <a:xfrm>
            <a:off x="482600" y="3408254"/>
            <a:ext cx="5189963" cy="2470031"/>
          </a:xfrm>
        </p:spPr>
        <p:txBody>
          <a:bodyPr>
            <a:normAutofit/>
          </a:bodyPr>
          <a:lstStyle/>
          <a:p>
            <a:pPr algn="just">
              <a:lnSpc>
                <a:spcPct val="90000"/>
              </a:lnSpc>
            </a:pPr>
            <a:r>
              <a:rPr lang="en-US" sz="1800" dirty="0">
                <a:latin typeface="Arial" panose="020B0604020202020204" pitchFamily="34" charset="0"/>
                <a:cs typeface="Arial" panose="020B0604020202020204" pitchFamily="34" charset="0"/>
              </a:rPr>
              <a:t>Internal where the athlete look at a more technical side to the task, an example of this would be elbow flexion reaches 90 degrees when concentrating on the in-sweep action of the arms.</a:t>
            </a:r>
          </a:p>
          <a:p>
            <a:pPr algn="just">
              <a:lnSpc>
                <a:spcPct val="90000"/>
              </a:lnSpc>
            </a:pPr>
            <a:r>
              <a:rPr lang="en-US" sz="1800" dirty="0">
                <a:latin typeface="Arial" panose="020B0604020202020204" pitchFamily="34" charset="0"/>
                <a:cs typeface="Arial" panose="020B0604020202020204" pitchFamily="34" charset="0"/>
              </a:rPr>
              <a:t>External is where the “performers attention is directed t the effect of the action”, an example of this would be point arms like an arrow when talking about the push and glide at the start of the lesson.</a:t>
            </a:r>
          </a:p>
          <a:p>
            <a:pPr>
              <a:lnSpc>
                <a:spcPct val="90000"/>
              </a:lnSpc>
            </a:pPr>
            <a:endParaRPr lang="en-US" sz="1700" dirty="0"/>
          </a:p>
        </p:txBody>
      </p:sp>
      <p:pic>
        <p:nvPicPr>
          <p:cNvPr id="7" name="Picture 6">
            <a:extLst>
              <a:ext uri="{FF2B5EF4-FFF2-40B4-BE49-F238E27FC236}">
                <a16:creationId xmlns:a16="http://schemas.microsoft.com/office/drawing/2014/main" id="{3457B2C7-7016-8049-A631-65D9D9B1D778}"/>
              </a:ext>
            </a:extLst>
          </p:cNvPr>
          <p:cNvPicPr>
            <a:picLocks noChangeAspect="1"/>
          </p:cNvPicPr>
          <p:nvPr/>
        </p:nvPicPr>
        <p:blipFill>
          <a:blip r:embed="rId3">
            <a:alphaModFix/>
          </a:blip>
          <a:stretch>
            <a:fillRect/>
          </a:stretch>
        </p:blipFill>
        <p:spPr>
          <a:xfrm>
            <a:off x="7471317" y="4046220"/>
            <a:ext cx="4158354" cy="1596716"/>
          </a:xfrm>
          <a:prstGeom prst="rect">
            <a:avLst/>
          </a:prstGeom>
        </p:spPr>
      </p:pic>
      <p:cxnSp>
        <p:nvCxnSpPr>
          <p:cNvPr id="16" name="Straight Connector 15">
            <a:extLst>
              <a:ext uri="{FF2B5EF4-FFF2-40B4-BE49-F238E27FC236}">
                <a16:creationId xmlns:a16="http://schemas.microsoft.com/office/drawing/2014/main" id="{DB2019E5-6C31-4640-A135-6BBA7FFCF6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337861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EF75EA-6EF0-D149-9FBB-E4A108A69C4F}"/>
              </a:ext>
            </a:extLst>
          </p:cNvPr>
          <p:cNvSpPr>
            <a:spLocks noGrp="1"/>
          </p:cNvSpPr>
          <p:nvPr>
            <p:ph type="title"/>
          </p:nvPr>
        </p:nvSpPr>
        <p:spPr>
          <a:xfrm>
            <a:off x="678955" y="976152"/>
            <a:ext cx="3555211" cy="5024920"/>
          </a:xfrm>
        </p:spPr>
        <p:txBody>
          <a:bodyPr anchor="ctr">
            <a:normAutofit/>
          </a:bodyPr>
          <a:lstStyle/>
          <a:p>
            <a:r>
              <a:rPr lang="en-US" sz="5600"/>
              <a:t>Reflection on session</a:t>
            </a:r>
          </a:p>
        </p:txBody>
      </p:sp>
      <p:cxnSp>
        <p:nvCxnSpPr>
          <p:cNvPr id="13" name="Straight Connector 12">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D49FBD47-A11D-77BE-31E6-1097E8418EB9}"/>
              </a:ext>
            </a:extLst>
          </p:cNvPr>
          <p:cNvGraphicFramePr>
            <a:graphicFrameLocks noGrp="1"/>
          </p:cNvGraphicFramePr>
          <p:nvPr>
            <p:ph idx="1"/>
            <p:extLst>
              <p:ext uri="{D42A27DB-BD31-4B8C-83A1-F6EECF244321}">
                <p14:modId xmlns:p14="http://schemas.microsoft.com/office/powerpoint/2010/main" val="1842780496"/>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71813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17" name="Rectangle 16">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C44B0187-DF2F-742B-6863-18CEE0E7C27B}"/>
              </a:ext>
            </a:extLst>
          </p:cNvPr>
          <p:cNvPicPr>
            <a:picLocks noChangeAspect="1"/>
          </p:cNvPicPr>
          <p:nvPr/>
        </p:nvPicPr>
        <p:blipFill rotWithShape="1">
          <a:blip r:embed="rId2">
            <a:alphaModFix/>
          </a:blip>
          <a:srcRect r="-1" b="15708"/>
          <a:stretch/>
        </p:blipFill>
        <p:spPr>
          <a:xfrm>
            <a:off x="20" y="-1"/>
            <a:ext cx="12188932" cy="6858000"/>
          </a:xfrm>
          <a:prstGeom prst="rect">
            <a:avLst/>
          </a:prstGeom>
        </p:spPr>
      </p:pic>
      <p:sp>
        <p:nvSpPr>
          <p:cNvPr id="19" name="Rectangle 18">
            <a:extLst>
              <a:ext uri="{FF2B5EF4-FFF2-40B4-BE49-F238E27FC236}">
                <a16:creationId xmlns:a16="http://schemas.microsoft.com/office/drawing/2014/main" id="{C89012F3-E872-4965-8202-7945C4E70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1B4DE7-E5BD-9B4D-A522-26B682F45DD6}"/>
              </a:ext>
            </a:extLst>
          </p:cNvPr>
          <p:cNvSpPr>
            <a:spLocks noGrp="1"/>
          </p:cNvSpPr>
          <p:nvPr>
            <p:ph type="title"/>
          </p:nvPr>
        </p:nvSpPr>
        <p:spPr>
          <a:xfrm>
            <a:off x="482600" y="732032"/>
            <a:ext cx="5925577" cy="2966822"/>
          </a:xfrm>
        </p:spPr>
        <p:txBody>
          <a:bodyPr vert="horz" lIns="91440" tIns="45720" rIns="91440" bIns="45720" rtlCol="0" anchor="b">
            <a:normAutofit/>
          </a:bodyPr>
          <a:lstStyle/>
          <a:p>
            <a:r>
              <a:rPr lang="en-US" sz="8000" dirty="0">
                <a:solidFill>
                  <a:srgbClr val="FFFFFF"/>
                </a:solidFill>
              </a:rPr>
              <a:t>Conclusion </a:t>
            </a:r>
          </a:p>
        </p:txBody>
      </p:sp>
      <p:cxnSp>
        <p:nvCxnSpPr>
          <p:cNvPr id="21" name="Straight Connector 20">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34921031-DE97-4979-8D9E-C47904360F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391545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414698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A6CD-F469-C848-AA38-11D2F760C4E8}"/>
              </a:ext>
            </a:extLst>
          </p:cNvPr>
          <p:cNvSpPr>
            <a:spLocks noGrp="1"/>
          </p:cNvSpPr>
          <p:nvPr>
            <p:ph type="title"/>
          </p:nvPr>
        </p:nvSpPr>
        <p:spPr>
          <a:xfrm>
            <a:off x="239712" y="0"/>
            <a:ext cx="10634472" cy="2157984"/>
          </a:xfrm>
        </p:spPr>
        <p:txBody>
          <a:bodyPr/>
          <a:lstStyle/>
          <a:p>
            <a:r>
              <a:rPr lang="en-US" dirty="0"/>
              <a:t>References:</a:t>
            </a:r>
          </a:p>
        </p:txBody>
      </p:sp>
      <p:sp>
        <p:nvSpPr>
          <p:cNvPr id="4" name="Content Placeholder 2">
            <a:extLst>
              <a:ext uri="{FF2B5EF4-FFF2-40B4-BE49-F238E27FC236}">
                <a16:creationId xmlns:a16="http://schemas.microsoft.com/office/drawing/2014/main" id="{14608A65-DC08-FF4C-914A-F9897797D0F4}"/>
              </a:ext>
            </a:extLst>
          </p:cNvPr>
          <p:cNvSpPr>
            <a:spLocks noGrp="1"/>
          </p:cNvSpPr>
          <p:nvPr>
            <p:ph idx="1"/>
          </p:nvPr>
        </p:nvSpPr>
        <p:spPr>
          <a:xfrm>
            <a:off x="239712" y="1649520"/>
            <a:ext cx="10506991" cy="2572721"/>
          </a:xfrm>
        </p:spPr>
        <p:txBody>
          <a:bodyPr>
            <a:normAutofit fontScale="25000" lnSpcReduction="20000"/>
          </a:bodyPr>
          <a:lstStyle/>
          <a:p>
            <a:pPr marL="0" lvl="0" indent="0">
              <a:buNone/>
            </a:pPr>
            <a:r>
              <a:rPr lang="en-GB" sz="4800" dirty="0" err="1">
                <a:latin typeface="Arial" panose="020B0604020202020204" pitchFamily="34" charset="0"/>
                <a:cs typeface="Arial" panose="020B0604020202020204" pitchFamily="34" charset="0"/>
              </a:rPr>
              <a:t>Angyal</a:t>
            </a:r>
            <a:r>
              <a:rPr lang="en-GB" sz="4800" dirty="0">
                <a:latin typeface="Arial" panose="020B0604020202020204" pitchFamily="34" charset="0"/>
                <a:cs typeface="Arial" panose="020B0604020202020204" pitchFamily="34" charset="0"/>
              </a:rPr>
              <a:t>, A. (1941). Foundations for a science of personality.</a:t>
            </a:r>
          </a:p>
          <a:p>
            <a:pPr marL="0" lvl="0" indent="0">
              <a:buNone/>
            </a:pPr>
            <a:r>
              <a:rPr lang="en-GB" sz="4800" dirty="0">
                <a:latin typeface="Arial" panose="020B0604020202020204" pitchFamily="34" charset="0"/>
                <a:cs typeface="Arial" panose="020B0604020202020204" pitchFamily="34" charset="0"/>
              </a:rPr>
              <a:t>Atkinson, A., Watling, C. J., &amp; Brand, P. L. (2021). Feedback and coaching. </a:t>
            </a:r>
            <a:r>
              <a:rPr lang="en-GB" sz="4800" i="1" dirty="0">
                <a:latin typeface="Arial" panose="020B0604020202020204" pitchFamily="34" charset="0"/>
                <a:cs typeface="Arial" panose="020B0604020202020204" pitchFamily="34" charset="0"/>
              </a:rPr>
              <a:t>European journal of </a:t>
            </a:r>
            <a:r>
              <a:rPr lang="en-GB" sz="4800" i="1" dirty="0" err="1">
                <a:latin typeface="Arial" panose="020B0604020202020204" pitchFamily="34" charset="0"/>
                <a:cs typeface="Arial" panose="020B0604020202020204" pitchFamily="34" charset="0"/>
              </a:rPr>
              <a:t>pediatrics</a:t>
            </a:r>
            <a:r>
              <a:rPr lang="en-GB" sz="4800" dirty="0">
                <a:latin typeface="Arial" panose="020B0604020202020204" pitchFamily="34" charset="0"/>
                <a:cs typeface="Arial" panose="020B0604020202020204" pitchFamily="34" charset="0"/>
              </a:rPr>
              <a:t>, 1-6.</a:t>
            </a:r>
          </a:p>
          <a:p>
            <a:pPr marL="0" lvl="0" indent="0">
              <a:buNone/>
            </a:pPr>
            <a:r>
              <a:rPr lang="en-GB" sz="4800" dirty="0" err="1">
                <a:latin typeface="Arial" panose="020B0604020202020204" pitchFamily="34" charset="0"/>
                <a:cs typeface="Arial" panose="020B0604020202020204" pitchFamily="34" charset="0"/>
              </a:rPr>
              <a:t>Baudry</a:t>
            </a:r>
            <a:r>
              <a:rPr lang="en-GB" sz="4800" dirty="0">
                <a:latin typeface="Arial" panose="020B0604020202020204" pitchFamily="34" charset="0"/>
                <a:cs typeface="Arial" panose="020B0604020202020204" pitchFamily="34" charset="0"/>
              </a:rPr>
              <a:t>, L., Leroy, D., </a:t>
            </a:r>
            <a:r>
              <a:rPr lang="en-GB" sz="4800" dirty="0" err="1">
                <a:latin typeface="Arial" panose="020B0604020202020204" pitchFamily="34" charset="0"/>
                <a:cs typeface="Arial" panose="020B0604020202020204" pitchFamily="34" charset="0"/>
              </a:rPr>
              <a:t>Thouvarecq</a:t>
            </a:r>
            <a:r>
              <a:rPr lang="en-GB" sz="4800" dirty="0">
                <a:latin typeface="Arial" panose="020B0604020202020204" pitchFamily="34" charset="0"/>
                <a:cs typeface="Arial" panose="020B0604020202020204" pitchFamily="34" charset="0"/>
              </a:rPr>
              <a:t>, R., &amp; Chollet, D. (2006). Auditory concurrent feedback benefits on the circle performed in gymnastics. </a:t>
            </a:r>
            <a:r>
              <a:rPr lang="en-GB" sz="4800" i="1" dirty="0">
                <a:latin typeface="Arial" panose="020B0604020202020204" pitchFamily="34" charset="0"/>
                <a:cs typeface="Arial" panose="020B0604020202020204" pitchFamily="34" charset="0"/>
              </a:rPr>
              <a:t>Journal of sports sciences</a:t>
            </a:r>
            <a:r>
              <a:rPr lang="en-GB" sz="4800" dirty="0">
                <a:latin typeface="Arial" panose="020B0604020202020204" pitchFamily="34" charset="0"/>
                <a:cs typeface="Arial" panose="020B0604020202020204" pitchFamily="34" charset="0"/>
              </a:rPr>
              <a:t>, </a:t>
            </a:r>
            <a:r>
              <a:rPr lang="en-GB" sz="4800" i="1" dirty="0">
                <a:latin typeface="Arial" panose="020B0604020202020204" pitchFamily="34" charset="0"/>
                <a:cs typeface="Arial" panose="020B0604020202020204" pitchFamily="34" charset="0"/>
              </a:rPr>
              <a:t>24</a:t>
            </a:r>
            <a:r>
              <a:rPr lang="en-GB" sz="4800" dirty="0">
                <a:latin typeface="Arial" panose="020B0604020202020204" pitchFamily="34" charset="0"/>
                <a:cs typeface="Arial" panose="020B0604020202020204" pitchFamily="34" charset="0"/>
              </a:rPr>
              <a:t>(2), 149-156.</a:t>
            </a:r>
          </a:p>
          <a:p>
            <a:pPr marL="0" lvl="0" indent="0">
              <a:buNone/>
            </a:pPr>
            <a:r>
              <a:rPr lang="en-GB" sz="4800" dirty="0">
                <a:latin typeface="Arial" panose="020B0604020202020204" pitchFamily="34" charset="0"/>
                <a:cs typeface="Arial" panose="020B0604020202020204" pitchFamily="34" charset="0"/>
              </a:rPr>
              <a:t>Deci, E. D., &amp; Ryan, R. M. (2000). The “what” and “why” of goal pursuits: Human needs and the </a:t>
            </a:r>
            <a:r>
              <a:rPr lang="en-GB" sz="4800" dirty="0" err="1">
                <a:latin typeface="Arial" panose="020B0604020202020204" pitchFamily="34" charset="0"/>
                <a:cs typeface="Arial" panose="020B0604020202020204" pitchFamily="34" charset="0"/>
              </a:rPr>
              <a:t>selfdetermination</a:t>
            </a:r>
            <a:r>
              <a:rPr lang="en-GB" sz="4800" dirty="0">
                <a:latin typeface="Arial" panose="020B0604020202020204" pitchFamily="34" charset="0"/>
                <a:cs typeface="Arial" panose="020B0604020202020204" pitchFamily="34" charset="0"/>
              </a:rPr>
              <a:t> of </a:t>
            </a:r>
            <a:r>
              <a:rPr lang="en-GB" sz="4800" dirty="0" err="1">
                <a:latin typeface="Arial" panose="020B0604020202020204" pitchFamily="34" charset="0"/>
                <a:cs typeface="Arial" panose="020B0604020202020204" pitchFamily="34" charset="0"/>
              </a:rPr>
              <a:t>behavior</a:t>
            </a:r>
            <a:r>
              <a:rPr lang="en-GB" sz="4800" dirty="0">
                <a:latin typeface="Arial" panose="020B0604020202020204" pitchFamily="34" charset="0"/>
                <a:cs typeface="Arial" panose="020B0604020202020204" pitchFamily="34" charset="0"/>
              </a:rPr>
              <a:t>. Psychological Inquiry, 11(4), 227–268.</a:t>
            </a:r>
          </a:p>
          <a:p>
            <a:pPr marL="0" lvl="0" indent="0">
              <a:buNone/>
            </a:pPr>
            <a:r>
              <a:rPr lang="en-GB" sz="4800" dirty="0">
                <a:latin typeface="Arial" panose="020B0604020202020204" pitchFamily="34" charset="0"/>
                <a:cs typeface="Arial" panose="020B0604020202020204" pitchFamily="34" charset="0"/>
              </a:rPr>
              <a:t>Franks, M. I., Hodges, N., &amp; More, K. (2001). Analysis of coaching behaviour. </a:t>
            </a:r>
            <a:r>
              <a:rPr lang="en-GB" sz="4800" i="1" dirty="0">
                <a:latin typeface="Arial" panose="020B0604020202020204" pitchFamily="34" charset="0"/>
                <a:cs typeface="Arial" panose="020B0604020202020204" pitchFamily="34" charset="0"/>
              </a:rPr>
              <a:t>International Journal of Performance Analysis in Sport</a:t>
            </a:r>
            <a:r>
              <a:rPr lang="en-GB" sz="4800" dirty="0">
                <a:latin typeface="Arial" panose="020B0604020202020204" pitchFamily="34" charset="0"/>
                <a:cs typeface="Arial" panose="020B0604020202020204" pitchFamily="34" charset="0"/>
              </a:rPr>
              <a:t>, </a:t>
            </a:r>
            <a:r>
              <a:rPr lang="en-GB" sz="4800" i="1" dirty="0">
                <a:latin typeface="Arial" panose="020B0604020202020204" pitchFamily="34" charset="0"/>
                <a:cs typeface="Arial" panose="020B0604020202020204" pitchFamily="34" charset="0"/>
              </a:rPr>
              <a:t>1</a:t>
            </a:r>
            <a:r>
              <a:rPr lang="en-GB" sz="4800" dirty="0">
                <a:latin typeface="Arial" panose="020B0604020202020204" pitchFamily="34" charset="0"/>
                <a:cs typeface="Arial" panose="020B0604020202020204" pitchFamily="34" charset="0"/>
              </a:rPr>
              <a:t>(1), 27-36.</a:t>
            </a:r>
          </a:p>
          <a:p>
            <a:pPr marL="0" lvl="0" indent="0">
              <a:buNone/>
            </a:pPr>
            <a:r>
              <a:rPr lang="en-GB" sz="4800" dirty="0">
                <a:latin typeface="Arial" panose="020B0604020202020204" pitchFamily="34" charset="0"/>
                <a:cs typeface="Arial" panose="020B0604020202020204" pitchFamily="34" charset="0"/>
              </a:rPr>
              <a:t>Gardner, H. (1993). Multiple intelligences: The theory into practice. New York: Basic Books.</a:t>
            </a:r>
          </a:p>
          <a:p>
            <a:pPr marL="0" lvl="0" indent="0">
              <a:buNone/>
            </a:pP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Goldberger, M, Ashworth, S, </a:t>
            </a:r>
            <a:r>
              <a:rPr lang="en-GB" sz="4800" dirty="0" err="1">
                <a:latin typeface="Arial" panose="020B0604020202020204" pitchFamily="34" charset="0"/>
                <a:cs typeface="Arial" panose="020B0604020202020204" pitchFamily="34" charset="0"/>
              </a:rPr>
              <a:t>Byra</a:t>
            </a:r>
            <a:r>
              <a:rPr lang="en-GB" sz="4800" dirty="0">
                <a:latin typeface="Arial" panose="020B0604020202020204" pitchFamily="34" charset="0"/>
                <a:cs typeface="Arial" panose="020B0604020202020204" pitchFamily="34" charset="0"/>
              </a:rPr>
              <a:t>, M (2012) Spectrum of teaching styles retrospective 2012. Quest 64(4): 268–282.</a:t>
            </a:r>
          </a:p>
          <a:p>
            <a:pPr marL="0" lvl="0" indent="0">
              <a:buNone/>
            </a:pPr>
            <a:r>
              <a:rPr lang="en-GB" sz="4800" dirty="0">
                <a:latin typeface="Arial" panose="020B0604020202020204" pitchFamily="34" charset="0"/>
                <a:cs typeface="Arial" panose="020B0604020202020204" pitchFamily="34" charset="0"/>
              </a:rPr>
              <a:t>Hughes, Franks, &amp; </a:t>
            </a:r>
            <a:r>
              <a:rPr lang="en-GB" sz="4800" dirty="0" err="1">
                <a:latin typeface="Arial" panose="020B0604020202020204" pitchFamily="34" charset="0"/>
                <a:cs typeface="Arial" panose="020B0604020202020204" pitchFamily="34" charset="0"/>
              </a:rPr>
              <a:t>Dancs</a:t>
            </a:r>
            <a:r>
              <a:rPr lang="en-GB" sz="4800" dirty="0">
                <a:latin typeface="Arial" panose="020B0604020202020204" pitchFamily="34" charset="0"/>
                <a:cs typeface="Arial" panose="020B0604020202020204" pitchFamily="34" charset="0"/>
              </a:rPr>
              <a:t>, H. (Eds.). (2019). </a:t>
            </a:r>
            <a:r>
              <a:rPr lang="en-GB" sz="4800" i="1" dirty="0">
                <a:latin typeface="Arial" panose="020B0604020202020204" pitchFamily="34" charset="0"/>
                <a:cs typeface="Arial" panose="020B0604020202020204" pitchFamily="34" charset="0"/>
              </a:rPr>
              <a:t>Essentials of performance analysis in sport</a:t>
            </a:r>
            <a:r>
              <a:rPr lang="en-GB" sz="4800" dirty="0">
                <a:latin typeface="Arial" panose="020B0604020202020204" pitchFamily="34" charset="0"/>
                <a:cs typeface="Arial" panose="020B0604020202020204" pitchFamily="34" charset="0"/>
              </a:rPr>
              <a:t>. Routledge.</a:t>
            </a:r>
          </a:p>
          <a:p>
            <a:pPr marL="0" lvl="0" indent="0">
              <a:buNone/>
            </a:pPr>
            <a:r>
              <a:rPr lang="en-GB" sz="4800" dirty="0">
                <a:latin typeface="Arial" panose="020B0604020202020204" pitchFamily="34" charset="0"/>
                <a:cs typeface="Arial" panose="020B0604020202020204" pitchFamily="34" charset="0"/>
              </a:rPr>
              <a:t>Hughes, M., Franks, I. M., Franks, I. M., &amp; </a:t>
            </a:r>
            <a:r>
              <a:rPr lang="en-GB" sz="4800" dirty="0" err="1">
                <a:latin typeface="Arial" panose="020B0604020202020204" pitchFamily="34" charset="0"/>
                <a:cs typeface="Arial" panose="020B0604020202020204" pitchFamily="34" charset="0"/>
              </a:rPr>
              <a:t>Dancs</a:t>
            </a:r>
            <a:r>
              <a:rPr lang="en-GB" sz="4800" dirty="0">
                <a:latin typeface="Arial" panose="020B0604020202020204" pitchFamily="34" charset="0"/>
                <a:cs typeface="Arial" panose="020B0604020202020204" pitchFamily="34" charset="0"/>
              </a:rPr>
              <a:t>, H. (Eds.). (2019). </a:t>
            </a:r>
            <a:r>
              <a:rPr lang="en-GB" sz="4800" i="1" dirty="0">
                <a:latin typeface="Arial" panose="020B0604020202020204" pitchFamily="34" charset="0"/>
                <a:cs typeface="Arial" panose="020B0604020202020204" pitchFamily="34" charset="0"/>
              </a:rPr>
              <a:t>Essentials of performance analysis in sport</a:t>
            </a:r>
            <a:r>
              <a:rPr lang="en-GB" sz="4800" dirty="0">
                <a:latin typeface="Arial" panose="020B0604020202020204" pitchFamily="34" charset="0"/>
                <a:cs typeface="Arial" panose="020B0604020202020204" pitchFamily="34" charset="0"/>
              </a:rPr>
              <a:t>. Routledge.</a:t>
            </a:r>
          </a:p>
          <a:p>
            <a:pPr marL="0" lvl="0" indent="0">
              <a:buNone/>
            </a:pPr>
            <a:r>
              <a:rPr lang="en-US" sz="4800" dirty="0">
                <a:latin typeface="Arial" panose="020B0604020202020204" pitchFamily="34" charset="0"/>
                <a:cs typeface="Arial" panose="020B0604020202020204" pitchFamily="34" charset="0"/>
              </a:rPr>
              <a:t>International experts in safety training solutions (2012) Teaching Front Crawl. Available at: </a:t>
            </a:r>
            <a:r>
              <a:rPr lang="en-US" sz="4800" u="sng" dirty="0">
                <a:latin typeface="Arial" panose="020B0604020202020204" pitchFamily="34" charset="0"/>
                <a:cs typeface="Arial" panose="020B0604020202020204" pitchFamily="34" charset="0"/>
                <a:hlinkClick r:id="rId2"/>
              </a:rPr>
              <a:t>https://www.sta.co.uk/wp-content/uploads/2012/10/Teaching-Front-Crawl.pdf</a:t>
            </a:r>
            <a:r>
              <a:rPr lang="en-US" sz="4800" dirty="0">
                <a:latin typeface="Arial" panose="020B0604020202020204" pitchFamily="34" charset="0"/>
                <a:cs typeface="Arial" panose="020B0604020202020204" pitchFamily="34" charset="0"/>
              </a:rPr>
              <a:t> (Accessed 1 April, 2021)</a:t>
            </a:r>
            <a:endParaRPr lang="en-GB" sz="4800" dirty="0">
              <a:latin typeface="Arial" panose="020B0604020202020204" pitchFamily="34" charset="0"/>
              <a:cs typeface="Arial" panose="020B0604020202020204" pitchFamily="34" charset="0"/>
            </a:endParaRPr>
          </a:p>
          <a:p>
            <a:pPr marL="0" lvl="0" indent="0">
              <a:buNone/>
            </a:pPr>
            <a:r>
              <a:rPr lang="en-GB" sz="4800" dirty="0">
                <a:latin typeface="Arial" panose="020B0604020202020204" pitchFamily="34" charset="0"/>
                <a:cs typeface="Arial" panose="020B0604020202020204" pitchFamily="34" charset="0"/>
              </a:rPr>
              <a:t>Lawrence, G., &amp; Kingston, K. (2007). Skill acquisition for coaches. In </a:t>
            </a:r>
            <a:r>
              <a:rPr lang="en-GB" sz="4800" i="1" dirty="0">
                <a:latin typeface="Arial" panose="020B0604020202020204" pitchFamily="34" charset="0"/>
                <a:cs typeface="Arial" panose="020B0604020202020204" pitchFamily="34" charset="0"/>
              </a:rPr>
              <a:t>An Introduction to Sports Coaching</a:t>
            </a:r>
            <a:r>
              <a:rPr lang="en-GB" sz="4800" dirty="0">
                <a:latin typeface="Arial" panose="020B0604020202020204" pitchFamily="34" charset="0"/>
                <a:cs typeface="Arial" panose="020B0604020202020204" pitchFamily="34" charset="0"/>
              </a:rPr>
              <a:t> (pp. 34-45). Routledge.</a:t>
            </a:r>
          </a:p>
          <a:p>
            <a:pPr marL="0" lvl="0" indent="0">
              <a:buNone/>
            </a:pPr>
            <a:r>
              <a:rPr lang="en-GB" sz="4800" dirty="0">
                <a:latin typeface="Arial" panose="020B0604020202020204" pitchFamily="34" charset="0"/>
                <a:cs typeface="Arial" panose="020B0604020202020204" pitchFamily="34" charset="0"/>
              </a:rPr>
              <a:t>Magill, R. A. (2007). Motor learning and control: Concepts and applications (8th ed.). McGraw-Hill.</a:t>
            </a:r>
          </a:p>
          <a:p>
            <a:pPr marL="0" lvl="0" indent="0">
              <a:buNone/>
            </a:pPr>
            <a:r>
              <a:rPr lang="en-GB" sz="4800" dirty="0">
                <a:latin typeface="Arial" panose="020B0604020202020204" pitchFamily="34" charset="0"/>
                <a:cs typeface="Arial" panose="020B0604020202020204" pitchFamily="34" charset="0"/>
              </a:rPr>
              <a:t>Magill, R., &amp; Anderson, D. (2014). </a:t>
            </a:r>
            <a:r>
              <a:rPr lang="en-GB" sz="4800" i="1" dirty="0">
                <a:latin typeface="Arial" panose="020B0604020202020204" pitchFamily="34" charset="0"/>
                <a:cs typeface="Arial" panose="020B0604020202020204" pitchFamily="34" charset="0"/>
              </a:rPr>
              <a:t>Motor learning and control: Concepts and applications.</a:t>
            </a:r>
            <a:r>
              <a:rPr lang="en-GB" sz="4800" dirty="0">
                <a:latin typeface="Arial" panose="020B0604020202020204" pitchFamily="34" charset="0"/>
                <a:cs typeface="Arial" panose="020B0604020202020204" pitchFamily="34" charset="0"/>
              </a:rPr>
              <a:t> Boston: McGraw Hill.</a:t>
            </a:r>
          </a:p>
          <a:p>
            <a:pPr marL="0" lvl="0" indent="0">
              <a:buNone/>
            </a:pPr>
            <a:r>
              <a:rPr lang="en-GB" sz="4800" dirty="0">
                <a:latin typeface="Arial" panose="020B0604020202020204" pitchFamily="34" charset="0"/>
                <a:cs typeface="Arial" panose="020B0604020202020204" pitchFamily="34" charset="0"/>
              </a:rPr>
              <a:t>Miller, G.A. (1956). The magical number seven, plus or minus two: Some limits on our capacity for processing information. Psychological Review, 63, 81–97.</a:t>
            </a:r>
          </a:p>
          <a:p>
            <a:endParaRPr lang="en-US" dirty="0"/>
          </a:p>
        </p:txBody>
      </p:sp>
    </p:spTree>
    <p:extLst>
      <p:ext uri="{BB962C8B-B14F-4D97-AF65-F5344CB8AC3E}">
        <p14:creationId xmlns:p14="http://schemas.microsoft.com/office/powerpoint/2010/main" val="749036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D23D6-7741-5B4C-AC89-1F0FB8E760D0}"/>
              </a:ext>
            </a:extLst>
          </p:cNvPr>
          <p:cNvSpPr>
            <a:spLocks noGrp="1"/>
          </p:cNvSpPr>
          <p:nvPr>
            <p:ph type="title"/>
          </p:nvPr>
        </p:nvSpPr>
        <p:spPr>
          <a:xfrm>
            <a:off x="125412" y="-100583"/>
            <a:ext cx="10634472" cy="2157984"/>
          </a:xfrm>
        </p:spPr>
        <p:txBody>
          <a:bodyPr/>
          <a:lstStyle/>
          <a:p>
            <a:r>
              <a:rPr lang="en-US" dirty="0"/>
              <a:t>References:</a:t>
            </a:r>
          </a:p>
        </p:txBody>
      </p:sp>
      <p:sp>
        <p:nvSpPr>
          <p:cNvPr id="4" name="Content Placeholder 2">
            <a:extLst>
              <a:ext uri="{FF2B5EF4-FFF2-40B4-BE49-F238E27FC236}">
                <a16:creationId xmlns:a16="http://schemas.microsoft.com/office/drawing/2014/main" id="{18B2F0D8-A81C-BD46-9913-E0DD8DEE4872}"/>
              </a:ext>
            </a:extLst>
          </p:cNvPr>
          <p:cNvSpPr>
            <a:spLocks noGrp="1"/>
          </p:cNvSpPr>
          <p:nvPr>
            <p:ph idx="1"/>
          </p:nvPr>
        </p:nvSpPr>
        <p:spPr>
          <a:xfrm>
            <a:off x="482600" y="1614488"/>
            <a:ext cx="10506991" cy="4265103"/>
          </a:xfrm>
        </p:spPr>
        <p:txBody>
          <a:bodyPr>
            <a:normAutofit fontScale="62500" lnSpcReduction="20000"/>
          </a:bodyPr>
          <a:lstStyle/>
          <a:p>
            <a:pPr marL="0" lvl="0" indent="0">
              <a:buNone/>
            </a:pPr>
            <a:r>
              <a:rPr lang="en-GB" sz="2200" dirty="0" err="1">
                <a:latin typeface="Arial" panose="020B0604020202020204" pitchFamily="34" charset="0"/>
                <a:cs typeface="Arial" panose="020B0604020202020204" pitchFamily="34" charset="0"/>
              </a:rPr>
              <a:t>Mosston</a:t>
            </a:r>
            <a:r>
              <a:rPr lang="en-GB" sz="2200" dirty="0">
                <a:latin typeface="Arial" panose="020B0604020202020204" pitchFamily="34" charset="0"/>
                <a:cs typeface="Arial" panose="020B0604020202020204" pitchFamily="34" charset="0"/>
              </a:rPr>
              <a:t>, M, Ashworth, S (2002) Teaching Physical Education. 5th ed. San Francisco: Benjamin Cummings.</a:t>
            </a:r>
          </a:p>
          <a:p>
            <a:pPr marL="0" lvl="0" indent="0">
              <a:buNone/>
            </a:pPr>
            <a:r>
              <a:rPr lang="en-GB" sz="2200" dirty="0">
                <a:latin typeface="Arial" panose="020B0604020202020204" pitchFamily="34" charset="0"/>
                <a:cs typeface="Arial" panose="020B0604020202020204" pitchFamily="34" charset="0"/>
              </a:rPr>
              <a:t>Ryan, R. M., &amp; Deci, E. L. (2017). </a:t>
            </a:r>
            <a:r>
              <a:rPr lang="en-GB" sz="2200" i="1" dirty="0">
                <a:latin typeface="Arial" panose="020B0604020202020204" pitchFamily="34" charset="0"/>
                <a:cs typeface="Arial" panose="020B0604020202020204" pitchFamily="34" charset="0"/>
              </a:rPr>
              <a:t>Self-determination theory: Basic psychological needs in motivation, development, and wellness</a:t>
            </a:r>
            <a:r>
              <a:rPr lang="en-GB" sz="2200" dirty="0">
                <a:latin typeface="Arial" panose="020B0604020202020204" pitchFamily="34" charset="0"/>
                <a:cs typeface="Arial" panose="020B0604020202020204" pitchFamily="34" charset="0"/>
              </a:rPr>
              <a:t>. Guilford Publications.</a:t>
            </a:r>
          </a:p>
          <a:p>
            <a:pPr marL="0" lvl="0" indent="0">
              <a:buNone/>
            </a:pPr>
            <a:r>
              <a:rPr lang="en-GB" sz="2200" dirty="0" err="1">
                <a:latin typeface="Arial" panose="020B0604020202020204" pitchFamily="34" charset="0"/>
                <a:cs typeface="Arial" panose="020B0604020202020204" pitchFamily="34" charset="0"/>
              </a:rPr>
              <a:t>Steenbergen</a:t>
            </a:r>
            <a:r>
              <a:rPr lang="en-GB" sz="2200" dirty="0">
                <a:latin typeface="Arial" panose="020B0604020202020204" pitchFamily="34" charset="0"/>
                <a:cs typeface="Arial" panose="020B0604020202020204" pitchFamily="34" charset="0"/>
              </a:rPr>
              <a:t>-Hu, S., </a:t>
            </a:r>
            <a:r>
              <a:rPr lang="en-GB" sz="2200" dirty="0" err="1">
                <a:latin typeface="Arial" panose="020B0604020202020204" pitchFamily="34" charset="0"/>
                <a:cs typeface="Arial" panose="020B0604020202020204" pitchFamily="34" charset="0"/>
              </a:rPr>
              <a:t>Makel</a:t>
            </a:r>
            <a:r>
              <a:rPr lang="en-GB" sz="2200" dirty="0">
                <a:latin typeface="Arial" panose="020B0604020202020204" pitchFamily="34" charset="0"/>
                <a:cs typeface="Arial" panose="020B0604020202020204" pitchFamily="34" charset="0"/>
              </a:rPr>
              <a:t>, M. C., &amp; Olszewski-</a:t>
            </a:r>
            <a:r>
              <a:rPr lang="en-GB" sz="2200" dirty="0" err="1">
                <a:latin typeface="Arial" panose="020B0604020202020204" pitchFamily="34" charset="0"/>
                <a:cs typeface="Arial" panose="020B0604020202020204" pitchFamily="34" charset="0"/>
              </a:rPr>
              <a:t>Kubilius</a:t>
            </a:r>
            <a:r>
              <a:rPr lang="en-GB" sz="2200" dirty="0">
                <a:latin typeface="Arial" panose="020B0604020202020204" pitchFamily="34" charset="0"/>
                <a:cs typeface="Arial" panose="020B0604020202020204" pitchFamily="34" charset="0"/>
              </a:rPr>
              <a:t>, P. (2016). What one hundred years of research says about the effects of ability grouping and acceleration on K12 </a:t>
            </a:r>
            <a:r>
              <a:rPr lang="en-GB" sz="2200" dirty="0" err="1">
                <a:latin typeface="Arial" panose="020B0604020202020204" pitchFamily="34" charset="0"/>
                <a:cs typeface="Arial" panose="020B0604020202020204" pitchFamily="34" charset="0"/>
              </a:rPr>
              <a:t>atudents</a:t>
            </a:r>
            <a:r>
              <a:rPr lang="en-GB" sz="2200" dirty="0">
                <a:latin typeface="Arial" panose="020B0604020202020204" pitchFamily="34" charset="0"/>
                <a:cs typeface="Arial" panose="020B0604020202020204" pitchFamily="34" charset="0"/>
              </a:rPr>
              <a:t>’ academic achievement: Findings of two second-order meta-analyses.</a:t>
            </a:r>
          </a:p>
          <a:p>
            <a:pPr marL="0" lvl="0" indent="0">
              <a:buNone/>
            </a:pPr>
            <a:r>
              <a:rPr lang="en-GB" sz="2200" dirty="0" err="1">
                <a:latin typeface="Arial" panose="020B0604020202020204" pitchFamily="34" charset="0"/>
                <a:cs typeface="Arial" panose="020B0604020202020204" pitchFamily="34" charset="0"/>
              </a:rPr>
              <a:t>Sunaryadi</a:t>
            </a:r>
            <a:r>
              <a:rPr lang="en-GB" sz="2200" dirty="0">
                <a:latin typeface="Arial" panose="020B0604020202020204" pitchFamily="34" charset="0"/>
                <a:cs typeface="Arial" panose="020B0604020202020204" pitchFamily="34" charset="0"/>
              </a:rPr>
              <a:t>, Y. (2016). The role of augmented feedback on motor skill learning. In </a:t>
            </a:r>
            <a:r>
              <a:rPr lang="en-GB" sz="2200" i="1" dirty="0">
                <a:latin typeface="Arial" panose="020B0604020202020204" pitchFamily="34" charset="0"/>
                <a:cs typeface="Arial" panose="020B0604020202020204" pitchFamily="34" charset="0"/>
              </a:rPr>
              <a:t>Proceedings of the 6th International Conference on Educational, Management, Administration and Leadership. Atlantis Press, Dordrecht, The Netherlands</a:t>
            </a:r>
            <a:r>
              <a:rPr lang="en-GB" sz="2200" dirty="0">
                <a:latin typeface="Arial" panose="020B0604020202020204" pitchFamily="34" charset="0"/>
                <a:cs typeface="Arial" panose="020B0604020202020204" pitchFamily="34" charset="0"/>
              </a:rPr>
              <a:t> (pp. 271-5).</a:t>
            </a:r>
          </a:p>
          <a:p>
            <a:pPr marL="0" lvl="0" indent="0">
              <a:buNone/>
            </a:pPr>
            <a:r>
              <a:rPr lang="en-GB" sz="2200" dirty="0">
                <a:latin typeface="Arial" panose="020B0604020202020204" pitchFamily="34" charset="0"/>
                <a:cs typeface="Arial" panose="020B0604020202020204" pitchFamily="34" charset="0"/>
              </a:rPr>
              <a:t>Swanson, R. A., &amp; Law, B. D. (1993). Whole‐part‐whole learning model. </a:t>
            </a:r>
            <a:r>
              <a:rPr lang="en-GB" sz="2200" i="1" dirty="0">
                <a:latin typeface="Arial" panose="020B0604020202020204" pitchFamily="34" charset="0"/>
                <a:cs typeface="Arial" panose="020B0604020202020204" pitchFamily="34" charset="0"/>
              </a:rPr>
              <a:t>Performance Improvement Quarterly</a:t>
            </a:r>
            <a:r>
              <a:rPr lang="en-GB" sz="2200" dirty="0">
                <a:latin typeface="Arial" panose="020B0604020202020204" pitchFamily="34" charset="0"/>
                <a:cs typeface="Arial" panose="020B0604020202020204" pitchFamily="34" charset="0"/>
              </a:rPr>
              <a:t>, </a:t>
            </a:r>
            <a:r>
              <a:rPr lang="en-GB" sz="2200" i="1" dirty="0">
                <a:latin typeface="Arial" panose="020B0604020202020204" pitchFamily="34" charset="0"/>
                <a:cs typeface="Arial" panose="020B0604020202020204" pitchFamily="34" charset="0"/>
              </a:rPr>
              <a:t>6</a:t>
            </a:r>
            <a:r>
              <a:rPr lang="en-GB" sz="2200" dirty="0">
                <a:latin typeface="Arial" panose="020B0604020202020204" pitchFamily="34" charset="0"/>
                <a:cs typeface="Arial" panose="020B0604020202020204" pitchFamily="34" charset="0"/>
              </a:rPr>
              <a:t>(1), 43-53.</a:t>
            </a:r>
          </a:p>
          <a:p>
            <a:pPr marL="0" lvl="0" indent="0">
              <a:buNone/>
            </a:pPr>
            <a:r>
              <a:rPr lang="en-GB" sz="2200" dirty="0">
                <a:latin typeface="Arial" panose="020B0604020202020204" pitchFamily="34" charset="0"/>
                <a:cs typeface="Arial" panose="020B0604020202020204" pitchFamily="34" charset="0"/>
              </a:rPr>
              <a:t>Teixeira, P. J., Silva, M. N., Mata, J., </a:t>
            </a:r>
            <a:r>
              <a:rPr lang="en-GB" sz="2200" dirty="0" err="1">
                <a:latin typeface="Arial" panose="020B0604020202020204" pitchFamily="34" charset="0"/>
                <a:cs typeface="Arial" panose="020B0604020202020204" pitchFamily="34" charset="0"/>
              </a:rPr>
              <a:t>Palmeira</a:t>
            </a:r>
            <a:r>
              <a:rPr lang="en-GB" sz="2200" dirty="0">
                <a:latin typeface="Arial" panose="020B0604020202020204" pitchFamily="34" charset="0"/>
                <a:cs typeface="Arial" panose="020B0604020202020204" pitchFamily="34" charset="0"/>
              </a:rPr>
              <a:t>, A. L., &amp; Markland, D. (2012). Motivation, self-determination, and long-term weight control. International Journal of </a:t>
            </a:r>
            <a:r>
              <a:rPr lang="en-GB" sz="2200" dirty="0" err="1">
                <a:latin typeface="Arial" panose="020B0604020202020204" pitchFamily="34" charset="0"/>
                <a:cs typeface="Arial" panose="020B0604020202020204" pitchFamily="34" charset="0"/>
              </a:rPr>
              <a:t>Behavioral</a:t>
            </a:r>
            <a:r>
              <a:rPr lang="en-GB" sz="2200" dirty="0">
                <a:latin typeface="Arial" panose="020B0604020202020204" pitchFamily="34" charset="0"/>
                <a:cs typeface="Arial" panose="020B0604020202020204" pitchFamily="34" charset="0"/>
              </a:rPr>
              <a:t> Nutrition and Physical Activity, 9(1), 22.</a:t>
            </a:r>
          </a:p>
          <a:p>
            <a:pPr marL="0" lvl="0" indent="0">
              <a:buNone/>
            </a:pPr>
            <a:r>
              <a:rPr lang="en-GB" sz="2200" dirty="0">
                <a:latin typeface="Arial" panose="020B0604020202020204" pitchFamily="34" charset="0"/>
                <a:cs typeface="Arial" panose="020B0604020202020204" pitchFamily="34" charset="0"/>
              </a:rPr>
              <a:t>Walsh, C. M., Ling, S. C., Wang, C. S., &amp; Carnahan, H. (2009). Concurrent versus terminal feedback: it may be better to wait. </a:t>
            </a:r>
            <a:r>
              <a:rPr lang="en-GB" sz="2200" i="1" dirty="0">
                <a:latin typeface="Arial" panose="020B0604020202020204" pitchFamily="34" charset="0"/>
                <a:cs typeface="Arial" panose="020B0604020202020204" pitchFamily="34" charset="0"/>
              </a:rPr>
              <a:t>Academic Medicine</a:t>
            </a:r>
            <a:r>
              <a:rPr lang="en-GB" sz="2200" dirty="0">
                <a:latin typeface="Arial" panose="020B0604020202020204" pitchFamily="34" charset="0"/>
                <a:cs typeface="Arial" panose="020B0604020202020204" pitchFamily="34" charset="0"/>
              </a:rPr>
              <a:t>, </a:t>
            </a:r>
            <a:r>
              <a:rPr lang="en-GB" sz="2200" i="1" dirty="0">
                <a:latin typeface="Arial" panose="020B0604020202020204" pitchFamily="34" charset="0"/>
                <a:cs typeface="Arial" panose="020B0604020202020204" pitchFamily="34" charset="0"/>
              </a:rPr>
              <a:t>84</a:t>
            </a:r>
            <a:r>
              <a:rPr lang="en-GB" sz="2200" dirty="0">
                <a:latin typeface="Arial" panose="020B0604020202020204" pitchFamily="34" charset="0"/>
                <a:cs typeface="Arial" panose="020B0604020202020204" pitchFamily="34" charset="0"/>
              </a:rPr>
              <a:t>(10), S54-S57.</a:t>
            </a:r>
          </a:p>
          <a:p>
            <a:pPr marL="0" lvl="0" indent="0">
              <a:buNone/>
            </a:pPr>
            <a:r>
              <a:rPr lang="en-GB" sz="2200" dirty="0">
                <a:latin typeface="Arial" panose="020B0604020202020204" pitchFamily="34" charset="0"/>
                <a:cs typeface="Arial" panose="020B0604020202020204" pitchFamily="34" charset="0"/>
              </a:rPr>
              <a:t>Whelan, N., Kenny, I. C., &amp; Harrison, A. J. (2016). An insight into track and field coaches’ knowledge and use of sprinting drills to improve performance. International Journal of Sports Science &amp; Coaching, 11(2), 182–190.</a:t>
            </a:r>
          </a:p>
          <a:p>
            <a:pPr marL="0" lvl="0" indent="0">
              <a:buNone/>
            </a:pPr>
            <a:r>
              <a:rPr lang="en-GB" sz="2200" dirty="0">
                <a:latin typeface="Arial" panose="020B0604020202020204" pitchFamily="34" charset="0"/>
                <a:cs typeface="Arial" panose="020B0604020202020204" pitchFamily="34" charset="0"/>
              </a:rPr>
              <a:t>Wulf, G., &amp; </a:t>
            </a:r>
            <a:r>
              <a:rPr lang="en-GB" sz="2200" dirty="0" err="1">
                <a:latin typeface="Arial" panose="020B0604020202020204" pitchFamily="34" charset="0"/>
                <a:cs typeface="Arial" panose="020B0604020202020204" pitchFamily="34" charset="0"/>
              </a:rPr>
              <a:t>Su</a:t>
            </a:r>
            <a:r>
              <a:rPr lang="en-GB" sz="2200" dirty="0">
                <a:latin typeface="Arial" panose="020B0604020202020204" pitchFamily="34" charset="0"/>
                <a:cs typeface="Arial" panose="020B0604020202020204" pitchFamily="34" charset="0"/>
              </a:rPr>
              <a:t>, J. (2007). An external focus of attention enhances golf shot accuracy in beginners and experts. </a:t>
            </a:r>
            <a:r>
              <a:rPr lang="en-GB" sz="2200" i="1" dirty="0">
                <a:latin typeface="Arial" panose="020B0604020202020204" pitchFamily="34" charset="0"/>
                <a:cs typeface="Arial" panose="020B0604020202020204" pitchFamily="34" charset="0"/>
              </a:rPr>
              <a:t>Research quarterly for exercise and sport</a:t>
            </a:r>
            <a:r>
              <a:rPr lang="en-GB" sz="2200" dirty="0">
                <a:latin typeface="Arial" panose="020B0604020202020204" pitchFamily="34" charset="0"/>
                <a:cs typeface="Arial" panose="020B0604020202020204" pitchFamily="34" charset="0"/>
              </a:rPr>
              <a:t>, </a:t>
            </a:r>
            <a:r>
              <a:rPr lang="en-GB" sz="2200" i="1" dirty="0">
                <a:latin typeface="Arial" panose="020B0604020202020204" pitchFamily="34" charset="0"/>
                <a:cs typeface="Arial" panose="020B0604020202020204" pitchFamily="34" charset="0"/>
              </a:rPr>
              <a:t>78</a:t>
            </a:r>
            <a:r>
              <a:rPr lang="en-GB" sz="2200" dirty="0">
                <a:latin typeface="Arial" panose="020B0604020202020204" pitchFamily="34" charset="0"/>
                <a:cs typeface="Arial" panose="020B0604020202020204" pitchFamily="34" charset="0"/>
              </a:rPr>
              <a:t>(4), 384-389.</a:t>
            </a:r>
          </a:p>
          <a:p>
            <a:endParaRPr lang="en-GB" dirty="0"/>
          </a:p>
        </p:txBody>
      </p:sp>
    </p:spTree>
    <p:extLst>
      <p:ext uri="{BB962C8B-B14F-4D97-AF65-F5344CB8AC3E}">
        <p14:creationId xmlns:p14="http://schemas.microsoft.com/office/powerpoint/2010/main" val="416657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28" name="Rectangle 27">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16CCA84-16C4-1646-9B49-4AB2696147B1}"/>
              </a:ext>
            </a:extLst>
          </p:cNvPr>
          <p:cNvPicPr>
            <a:picLocks noChangeAspect="1"/>
          </p:cNvPicPr>
          <p:nvPr/>
        </p:nvPicPr>
        <p:blipFill rotWithShape="1">
          <a:blip r:embed="rId2">
            <a:alphaModFix/>
          </a:blip>
          <a:srcRect l="7135" r="-1" b="-1"/>
          <a:stretch/>
        </p:blipFill>
        <p:spPr>
          <a:xfrm>
            <a:off x="20" y="10"/>
            <a:ext cx="12188932" cy="6857990"/>
          </a:xfrm>
          <a:prstGeom prst="rect">
            <a:avLst/>
          </a:prstGeom>
        </p:spPr>
      </p:pic>
      <p:sp>
        <p:nvSpPr>
          <p:cNvPr id="30" name="Rectangle 29">
            <a:extLst>
              <a:ext uri="{FF2B5EF4-FFF2-40B4-BE49-F238E27FC236}">
                <a16:creationId xmlns:a16="http://schemas.microsoft.com/office/drawing/2014/main" id="{C89012F3-E872-4965-8202-7945C4E70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73947B-40B4-1742-8CE7-459F24500C92}"/>
              </a:ext>
            </a:extLst>
          </p:cNvPr>
          <p:cNvSpPr>
            <a:spLocks noGrp="1"/>
          </p:cNvSpPr>
          <p:nvPr>
            <p:ph type="title"/>
          </p:nvPr>
        </p:nvSpPr>
        <p:spPr>
          <a:xfrm>
            <a:off x="482600" y="732032"/>
            <a:ext cx="5925577" cy="2966822"/>
          </a:xfrm>
        </p:spPr>
        <p:txBody>
          <a:bodyPr vert="horz" lIns="91440" tIns="45720" rIns="91440" bIns="45720" rtlCol="0" anchor="b">
            <a:normAutofit/>
          </a:bodyPr>
          <a:lstStyle/>
          <a:p>
            <a:r>
              <a:rPr lang="en-US" sz="8000">
                <a:solidFill>
                  <a:srgbClr val="FFFFFF"/>
                </a:solidFill>
              </a:rPr>
              <a:t>Questions??</a:t>
            </a:r>
          </a:p>
        </p:txBody>
      </p:sp>
      <p:cxnSp>
        <p:nvCxnSpPr>
          <p:cNvPr id="32" name="Straight Connector 31">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34921031-DE97-4979-8D9E-C47904360F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391545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893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LevelVTI">
  <a:themeElements>
    <a:clrScheme name="AnalogousFromLightSeed_2SEEDS">
      <a:dk1>
        <a:srgbClr val="000000"/>
      </a:dk1>
      <a:lt1>
        <a:srgbClr val="FFFFFF"/>
      </a:lt1>
      <a:dk2>
        <a:srgbClr val="413424"/>
      </a:dk2>
      <a:lt2>
        <a:srgbClr val="E8E8E2"/>
      </a:lt2>
      <a:accent1>
        <a:srgbClr val="6F6FCA"/>
      </a:accent1>
      <a:accent2>
        <a:srgbClr val="87A6D3"/>
      </a:accent2>
      <a:accent3>
        <a:srgbClr val="A889D4"/>
      </a:accent3>
      <a:accent4>
        <a:srgbClr val="CA836F"/>
      </a:accent4>
      <a:accent5>
        <a:srgbClr val="BFA067"/>
      </a:accent5>
      <a:accent6>
        <a:srgbClr val="A5A95D"/>
      </a:accent6>
      <a:hlink>
        <a:srgbClr val="858551"/>
      </a:hlink>
      <a:folHlink>
        <a:srgbClr val="7F7F7F"/>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docProps/app.xml><?xml version="1.0" encoding="utf-8"?>
<Properties xmlns="http://schemas.openxmlformats.org/officeDocument/2006/extended-properties" xmlns:vt="http://schemas.openxmlformats.org/officeDocument/2006/docPropsVTypes">
  <TotalTime>64</TotalTime>
  <Words>1918</Words>
  <Application>Microsoft Macintosh PowerPoint</Application>
  <PresentationFormat>Widescreen</PresentationFormat>
  <Paragraphs>177</Paragraphs>
  <Slides>17</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Seaford</vt:lpstr>
      <vt:lpstr>Symbol</vt:lpstr>
      <vt:lpstr>Times New Roman</vt:lpstr>
      <vt:lpstr>LevelVTI</vt:lpstr>
      <vt:lpstr>Analysis of coaching session</vt:lpstr>
      <vt:lpstr>PowerPoint Presentation</vt:lpstr>
      <vt:lpstr>Whole part whole  </vt:lpstr>
      <vt:lpstr>Types of practice </vt:lpstr>
      <vt:lpstr>Coaching methods </vt:lpstr>
      <vt:lpstr>Command and practice </vt:lpstr>
      <vt:lpstr>Reciprocal </vt:lpstr>
      <vt:lpstr>Video Analysis </vt:lpstr>
      <vt:lpstr>Intrinsic Feedback </vt:lpstr>
      <vt:lpstr>Augmented feedback </vt:lpstr>
      <vt:lpstr>Timing of feedback </vt:lpstr>
      <vt:lpstr>Attentional focus </vt:lpstr>
      <vt:lpstr>Reflection on session</vt:lpstr>
      <vt:lpstr>Conclusion </vt:lpstr>
      <vt:lpstr>References:</vt:lpstr>
      <vt:lpstr>References: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Analysis of coaching session</dc:title>
  <dc:creator>Cerys Clark (1900651)</dc:creator>
  <cp:lastModifiedBy>Cerys Clark (1900651)</cp:lastModifiedBy>
  <cp:revision>2</cp:revision>
  <dcterms:created xsi:type="dcterms:W3CDTF">2022-04-07T19:38:59Z</dcterms:created>
  <dcterms:modified xsi:type="dcterms:W3CDTF">2022-04-07T20:43:53Z</dcterms:modified>
</cp:coreProperties>
</file>