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  <p:sldId id="265" r:id="rId11"/>
    <p:sldId id="266" r:id="rId12"/>
    <p:sldId id="267" r:id="rId13"/>
    <p:sldId id="268" r:id="rId14"/>
    <p:sldId id="277" r:id="rId15"/>
    <p:sldId id="269" r:id="rId16"/>
    <p:sldId id="270" r:id="rId17"/>
    <p:sldId id="272" r:id="rId18"/>
    <p:sldId id="273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8" autoAdjust="0"/>
    <p:restoredTop sz="94660"/>
  </p:normalViewPr>
  <p:slideViewPr>
    <p:cSldViewPr snapToGrid="0">
      <p:cViewPr>
        <p:scale>
          <a:sx n="75" d="100"/>
          <a:sy n="75" d="100"/>
        </p:scale>
        <p:origin x="-258" y="-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44D27B-0376-438E-809D-660532B2FFF1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0A4A88-BABB-4F9B-9A67-92C6CDE0D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361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6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>
              <a:latin typeface="Arial Unicode MS" pitchFamily="-104" charset="-128"/>
              <a:ea typeface="ＭＳ Ｐゴシック" panose="020B0600070205080204" pitchFamily="34" charset="-128"/>
            </a:endParaRPr>
          </a:p>
        </p:txBody>
      </p:sp>
      <p:sp>
        <p:nvSpPr>
          <p:cNvPr id="36867" name="Slide Number Placeholder 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fld id="{257CCEF2-606B-4DE6-A43A-8CA89E47DBD7}" type="slidenum">
              <a:rPr lang="en-GB" altLang="en-US" smtClean="0">
                <a:latin typeface="Arial Unicode MS" pitchFamily="-104" charset="-128"/>
              </a:rPr>
              <a:pPr/>
              <a:t>18</a:t>
            </a:fld>
            <a:endParaRPr lang="en-GB" altLang="en-US" smtClean="0">
              <a:latin typeface="Arial Unicode MS" pitchFamily="-10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34299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"/>
          <p:cNvGrpSpPr>
            <a:grpSpLocks/>
          </p:cNvGrpSpPr>
          <p:nvPr userDrawn="1"/>
        </p:nvGrpSpPr>
        <p:grpSpPr bwMode="auto">
          <a:xfrm>
            <a:off x="266701" y="1"/>
            <a:ext cx="11925300" cy="1331913"/>
            <a:chOff x="200198" y="0"/>
            <a:chExt cx="8943802" cy="1331367"/>
          </a:xfrm>
        </p:grpSpPr>
        <p:pic>
          <p:nvPicPr>
            <p:cNvPr id="6" name="Picture 7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5549" b="38631"/>
            <a:stretch>
              <a:fillRect/>
            </a:stretch>
          </p:blipFill>
          <p:spPr bwMode="auto">
            <a:xfrm>
              <a:off x="200198" y="226837"/>
              <a:ext cx="5827135" cy="687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8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93" t="9297" r="17879" b="13348"/>
            <a:stretch>
              <a:fillRect/>
            </a:stretch>
          </p:blipFill>
          <p:spPr bwMode="auto">
            <a:xfrm>
              <a:off x="7543800" y="0"/>
              <a:ext cx="1600200" cy="1331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933" y="1331367"/>
            <a:ext cx="5590193" cy="484559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50798" y="1331367"/>
            <a:ext cx="5726129" cy="48455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0E23BEDF-FE54-374F-9697-33740C295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63A6D-3A48-4155-A676-B68A032B04AF}" type="datetimeFigureOut">
              <a:rPr lang="en-GB"/>
              <a:pPr>
                <a:defRPr/>
              </a:pPr>
              <a:t>20/11/2019</a:t>
            </a:fld>
            <a:endParaRPr lang="en-GB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B6834CDB-A9FE-9B4B-89E4-5B4E97CEF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16CEA688-ED54-DA40-B145-CDFE112EF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59F61-BA08-4D9D-897C-B951E54061E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029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  <p:sldLayoutId id="2147483668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hyperlink" Target="mailto:n.ryder@uwtsd.ac.u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psychologynoteshq.com/bronfenbrenner-ecological-theory/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.uk/pin/643381496736303682/?lp=true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5ERp8yE-1U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comwales.org.uk/uncrc-childrens-rights/uncrc/" TargetMode="External"/><Relationship Id="rId2" Type="http://schemas.openxmlformats.org/officeDocument/2006/relationships/hyperlink" Target="https://www.complantcymru.org.uk/ccuhp-hawliau-plant/ccuhp-hawliau-planthttpswww-youtube-comwatchvvs1usdrn-voindex4listplgsiznczbjkhq3lfdktmsbnlhtbzu5yrc/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youtube.com/watch?v=0cQqjWlVp8k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WSpfLMV3_sA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complantcymru.org.uk/ccuhp-hawliau-plant/adnoddau-ccuhp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hyperlink" Target="https://www.childcomwales.org.uk/uncrc-childrens-rights/rights-resources-universities-colleg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3756" y="1354666"/>
            <a:ext cx="9331325" cy="242146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err="1" smtClean="0"/>
              <a:t>Datblygiad</a:t>
            </a:r>
            <a:r>
              <a:rPr lang="en-GB" b="1" dirty="0" smtClean="0"/>
              <a:t> </a:t>
            </a:r>
            <a:r>
              <a:rPr lang="en-GB" b="1" dirty="0" err="1" smtClean="0"/>
              <a:t>Cymdeithasol</a:t>
            </a:r>
            <a:r>
              <a:rPr lang="en-GB" b="1" dirty="0" smtClean="0"/>
              <a:t> </a:t>
            </a:r>
            <a:br>
              <a:rPr lang="en-GB" b="1" dirty="0" smtClean="0"/>
            </a:br>
            <a:r>
              <a:rPr lang="en-GB" b="1" dirty="0" smtClean="0"/>
              <a:t>&amp; </a:t>
            </a:r>
            <a:r>
              <a:rPr lang="en-GB" b="1" dirty="0" err="1" smtClean="0"/>
              <a:t>Hawliau</a:t>
            </a:r>
            <a:r>
              <a:rPr lang="en-GB" b="1" dirty="0" smtClean="0"/>
              <a:t> Plant</a:t>
            </a:r>
            <a:br>
              <a:rPr lang="en-GB" b="1" dirty="0" smtClean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Social development </a:t>
            </a:r>
            <a:b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&amp; children’s rights</a:t>
            </a:r>
            <a:endParaRPr lang="en-GB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5041" y="4108744"/>
            <a:ext cx="7197726" cy="1405467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sz="2800" dirty="0" smtClean="0"/>
              <a:t>ECAD4007/C</a:t>
            </a:r>
          </a:p>
          <a:p>
            <a:pPr algn="ctr"/>
            <a:r>
              <a:rPr lang="en-GB" sz="2800" dirty="0" smtClean="0"/>
              <a:t>Nanna Ryder</a:t>
            </a:r>
          </a:p>
          <a:p>
            <a:pPr algn="ctr"/>
            <a:r>
              <a:rPr lang="en-GB" sz="2800" cap="none" dirty="0" smtClean="0">
                <a:hlinkClick r:id="rId2"/>
              </a:rPr>
              <a:t>n.ryder@uwtsd.ac.uk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2308" y="2709614"/>
            <a:ext cx="2265547" cy="323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2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NOD</a:t>
            </a:r>
            <a:br>
              <a:rPr lang="en-GB" b="1" dirty="0" smtClean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AIM</a:t>
            </a:r>
            <a:endParaRPr lang="en-GB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1" y="1889306"/>
            <a:ext cx="4995334" cy="4615572"/>
          </a:xfrm>
        </p:spPr>
        <p:txBody>
          <a:bodyPr>
            <a:normAutofit fontScale="77500" lnSpcReduction="20000"/>
          </a:bodyPr>
          <a:lstStyle/>
          <a:p>
            <a:r>
              <a:rPr lang="en-GB" sz="3600" dirty="0" err="1" smtClean="0"/>
              <a:t>Ystyried</a:t>
            </a:r>
            <a:r>
              <a:rPr lang="en-GB" sz="3600" dirty="0" smtClean="0"/>
              <a:t> </a:t>
            </a:r>
            <a:r>
              <a:rPr lang="en-GB" sz="3600" dirty="0" err="1" smtClean="0"/>
              <a:t>sut</a:t>
            </a:r>
            <a:r>
              <a:rPr lang="en-GB" sz="3600" dirty="0" smtClean="0"/>
              <a:t> </a:t>
            </a:r>
            <a:r>
              <a:rPr lang="en-GB" sz="3600" dirty="0" err="1" smtClean="0"/>
              <a:t>mae</a:t>
            </a:r>
            <a:r>
              <a:rPr lang="en-GB" sz="3600" dirty="0" smtClean="0"/>
              <a:t> plant </a:t>
            </a:r>
            <a:r>
              <a:rPr lang="en-GB" sz="3600" dirty="0" err="1" smtClean="0"/>
              <a:t>yn</a:t>
            </a:r>
            <a:r>
              <a:rPr lang="en-GB" sz="3600" dirty="0" smtClean="0"/>
              <a:t> </a:t>
            </a:r>
            <a:r>
              <a:rPr lang="en-GB" sz="3600" dirty="0" err="1" smtClean="0"/>
              <a:t>datblygu</a:t>
            </a:r>
            <a:r>
              <a:rPr lang="en-GB" sz="3600" dirty="0" smtClean="0"/>
              <a:t> </a:t>
            </a:r>
            <a:r>
              <a:rPr lang="en-GB" sz="3600" dirty="0" err="1" smtClean="0"/>
              <a:t>eu</a:t>
            </a:r>
            <a:r>
              <a:rPr lang="en-GB" sz="3600" dirty="0" smtClean="0"/>
              <a:t> </a:t>
            </a:r>
            <a:r>
              <a:rPr lang="en-GB" sz="3600" dirty="0" err="1" smtClean="0"/>
              <a:t>sgiliau</a:t>
            </a:r>
            <a:r>
              <a:rPr lang="en-GB" sz="3600" dirty="0" smtClean="0"/>
              <a:t> </a:t>
            </a:r>
            <a:r>
              <a:rPr lang="en-GB" sz="3600" dirty="0" err="1"/>
              <a:t>c</a:t>
            </a:r>
            <a:r>
              <a:rPr lang="en-GB" sz="3600" dirty="0" err="1" smtClean="0"/>
              <a:t>ymdeithasol</a:t>
            </a:r>
            <a:endParaRPr lang="en-GB" sz="3600" dirty="0" smtClean="0"/>
          </a:p>
          <a:p>
            <a:r>
              <a:rPr lang="en-GB" sz="3600" dirty="0" err="1" smtClean="0"/>
              <a:t>Archwilio</a:t>
            </a:r>
            <a:r>
              <a:rPr lang="en-GB" sz="3600" dirty="0" smtClean="0"/>
              <a:t> </a:t>
            </a:r>
            <a:r>
              <a:rPr lang="en-GB" sz="3600" dirty="0" err="1" smtClean="0"/>
              <a:t>pwysigrwydd</a:t>
            </a:r>
            <a:r>
              <a:rPr lang="en-GB" sz="3600" dirty="0" smtClean="0"/>
              <a:t> </a:t>
            </a:r>
            <a:r>
              <a:rPr lang="en-GB" sz="3600" dirty="0" err="1" smtClean="0"/>
              <a:t>hyn</a:t>
            </a:r>
            <a:r>
              <a:rPr lang="en-GB" sz="3600" dirty="0" smtClean="0"/>
              <a:t> </a:t>
            </a:r>
            <a:r>
              <a:rPr lang="en-GB" sz="3600" dirty="0" err="1" smtClean="0"/>
              <a:t>ar</a:t>
            </a:r>
            <a:r>
              <a:rPr lang="en-GB" sz="3600" dirty="0" smtClean="0"/>
              <a:t> </a:t>
            </a:r>
            <a:r>
              <a:rPr lang="en-GB" sz="3600" dirty="0" err="1" smtClean="0"/>
              <a:t>gyfer</a:t>
            </a:r>
            <a:r>
              <a:rPr lang="en-GB" sz="3600" dirty="0" smtClean="0"/>
              <a:t> </a:t>
            </a:r>
            <a:r>
              <a:rPr lang="en-GB" sz="3600" dirty="0" err="1" smtClean="0"/>
              <a:t>dysgu</a:t>
            </a:r>
            <a:r>
              <a:rPr lang="en-GB" sz="3600" dirty="0" smtClean="0"/>
              <a:t> </a:t>
            </a:r>
            <a:r>
              <a:rPr lang="en-GB" sz="3600" dirty="0" err="1" smtClean="0"/>
              <a:t>a’r</a:t>
            </a:r>
            <a:r>
              <a:rPr lang="en-GB" sz="3600" dirty="0" smtClean="0"/>
              <a:t> </a:t>
            </a:r>
            <a:r>
              <a:rPr lang="en-GB" sz="3600" dirty="0" err="1" smtClean="0"/>
              <a:t>athroniaeth</a:t>
            </a:r>
            <a:r>
              <a:rPr lang="en-GB" sz="3600" dirty="0" smtClean="0"/>
              <a:t> </a:t>
            </a:r>
            <a:r>
              <a:rPr lang="en-GB" sz="3600" dirty="0" err="1" smtClean="0"/>
              <a:t>sydd</a:t>
            </a:r>
            <a:r>
              <a:rPr lang="en-GB" sz="3600" dirty="0" smtClean="0"/>
              <a:t> </a:t>
            </a:r>
            <a:r>
              <a:rPr lang="en-GB" sz="3600" dirty="0" err="1" smtClean="0"/>
              <a:t>yn</a:t>
            </a:r>
            <a:r>
              <a:rPr lang="en-GB" sz="3600" dirty="0" smtClean="0"/>
              <a:t> sail </a:t>
            </a:r>
            <a:r>
              <a:rPr lang="en-GB" sz="3600" dirty="0" err="1" smtClean="0"/>
              <a:t>i</a:t>
            </a:r>
            <a:r>
              <a:rPr lang="en-GB" sz="3600" dirty="0" smtClean="0"/>
              <a:t> </a:t>
            </a:r>
            <a:r>
              <a:rPr lang="en-GB" sz="3600" dirty="0" err="1" smtClean="0"/>
              <a:t>hynny</a:t>
            </a:r>
            <a:endParaRPr lang="en-GB" sz="3600" dirty="0" smtClean="0"/>
          </a:p>
          <a:p>
            <a:r>
              <a:rPr lang="en-GB" sz="3600" dirty="0" err="1" smtClean="0"/>
              <a:t>Cyflwyniad</a:t>
            </a:r>
            <a:r>
              <a:rPr lang="en-GB" sz="3600" dirty="0" smtClean="0"/>
              <a:t> </a:t>
            </a:r>
            <a:r>
              <a:rPr lang="en-GB" sz="3600" dirty="0" err="1" smtClean="0"/>
              <a:t>i</a:t>
            </a:r>
            <a:r>
              <a:rPr lang="en-GB" sz="3600" dirty="0" smtClean="0"/>
              <a:t> </a:t>
            </a:r>
            <a:r>
              <a:rPr lang="en-GB" sz="3600" dirty="0" err="1" smtClean="0"/>
              <a:t>hawliau</a:t>
            </a:r>
            <a:r>
              <a:rPr lang="en-GB" sz="3600" dirty="0" smtClean="0"/>
              <a:t> plant</a:t>
            </a:r>
          </a:p>
          <a:p>
            <a:r>
              <a:rPr lang="en-GB" sz="3600" dirty="0" err="1" smtClean="0"/>
              <a:t>Pwysigrwydd</a:t>
            </a:r>
            <a:r>
              <a:rPr lang="en-GB" sz="3600" dirty="0" smtClean="0"/>
              <a:t> </a:t>
            </a:r>
            <a:r>
              <a:rPr lang="en-GB" sz="3600" dirty="0" err="1" smtClean="0"/>
              <a:t>gwrando</a:t>
            </a:r>
            <a:r>
              <a:rPr lang="en-GB" sz="3600" dirty="0" smtClean="0"/>
              <a:t> </a:t>
            </a:r>
            <a:r>
              <a:rPr lang="en-GB" sz="3600" dirty="0" err="1" smtClean="0"/>
              <a:t>ar</a:t>
            </a:r>
            <a:r>
              <a:rPr lang="en-GB" sz="3600" dirty="0" smtClean="0"/>
              <a:t> </a:t>
            </a:r>
            <a:r>
              <a:rPr lang="en-GB" sz="3600" dirty="0" err="1" smtClean="0"/>
              <a:t>lais</a:t>
            </a:r>
            <a:r>
              <a:rPr lang="en-GB" sz="3600" dirty="0" smtClean="0"/>
              <a:t> y </a:t>
            </a:r>
            <a:r>
              <a:rPr lang="en-GB" sz="3600" dirty="0" err="1" smtClean="0"/>
              <a:t>dysgwyr</a:t>
            </a:r>
            <a:r>
              <a:rPr lang="en-GB" sz="3600" dirty="0" smtClean="0"/>
              <a:t> </a:t>
            </a:r>
            <a:r>
              <a:rPr lang="en-GB" sz="3600" dirty="0" err="1" smtClean="0"/>
              <a:t>a’u</a:t>
            </a:r>
            <a:r>
              <a:rPr lang="en-GB" sz="3600" dirty="0" smtClean="0"/>
              <a:t> </a:t>
            </a:r>
            <a:r>
              <a:rPr lang="en-GB" sz="3600" dirty="0" err="1" smtClean="0"/>
              <a:t>cyfranogiad</a:t>
            </a:r>
            <a:r>
              <a:rPr lang="en-GB" sz="3600" dirty="0"/>
              <a:t> </a:t>
            </a:r>
            <a:r>
              <a:rPr lang="en-GB" sz="3600" dirty="0" err="1" smtClean="0"/>
              <a:t>yn</a:t>
            </a:r>
            <a:r>
              <a:rPr lang="en-GB" sz="3600" dirty="0" smtClean="0"/>
              <a:t> y broses </a:t>
            </a:r>
            <a:r>
              <a:rPr lang="en-GB" sz="3600" dirty="0" err="1" smtClean="0"/>
              <a:t>ddysgu</a:t>
            </a:r>
            <a:endParaRPr lang="en-GB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4422284"/>
          </a:xfrm>
        </p:spPr>
        <p:txBody>
          <a:bodyPr>
            <a:normAutofit fontScale="77500" lnSpcReduction="20000"/>
          </a:bodyPr>
          <a:lstStyle/>
          <a:p>
            <a:r>
              <a:rPr lang="en-GB" sz="36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Consider how children develop their social skills</a:t>
            </a:r>
          </a:p>
          <a:p>
            <a:r>
              <a:rPr lang="en-GB" sz="36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Explore the significance of this for learning and the underpinning theory</a:t>
            </a:r>
          </a:p>
          <a:p>
            <a:r>
              <a:rPr lang="en-GB" sz="36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An introduction to children’s rights</a:t>
            </a:r>
          </a:p>
          <a:p>
            <a:r>
              <a:rPr lang="en-GB" sz="36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 importance of listening to the voice of the child and their participation in the learning process</a:t>
            </a:r>
            <a:endParaRPr lang="en-GB" sz="28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85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2886" y="2228506"/>
            <a:ext cx="11317514" cy="14688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Pa </a:t>
            </a:r>
            <a:r>
              <a:rPr lang="en-GB" sz="3600" b="1" dirty="0" err="1" smtClean="0"/>
              <a:t>sgiliau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cymdeithasol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sydd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eu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hangen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ar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blant</a:t>
            </a:r>
            <a:r>
              <a:rPr lang="en-GB" sz="3600" b="1" dirty="0" smtClean="0"/>
              <a:t>?</a:t>
            </a:r>
            <a:br>
              <a:rPr lang="en-GB" sz="3600" b="1" dirty="0" smtClean="0"/>
            </a:br>
            <a:r>
              <a:rPr lang="en-GB" sz="36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What social skills do children need?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15456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95089" y="-58057"/>
            <a:ext cx="10131425" cy="1456267"/>
          </a:xfrm>
        </p:spPr>
        <p:txBody>
          <a:bodyPr/>
          <a:lstStyle/>
          <a:p>
            <a:r>
              <a:rPr lang="en-GB" b="1" dirty="0" err="1" smtClean="0"/>
              <a:t>Sgiliau</a:t>
            </a:r>
            <a:r>
              <a:rPr lang="en-GB" b="1" dirty="0" smtClean="0"/>
              <a:t> </a:t>
            </a:r>
            <a:r>
              <a:rPr lang="en-GB" b="1" dirty="0" err="1" smtClean="0"/>
              <a:t>cymdeithasol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Social skills</a:t>
            </a:r>
            <a:endParaRPr lang="en-GB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665467" y="1605038"/>
            <a:ext cx="4995334" cy="4490962"/>
          </a:xfrm>
        </p:spPr>
        <p:txBody>
          <a:bodyPr>
            <a:noAutofit/>
          </a:bodyPr>
          <a:lstStyle/>
          <a:p>
            <a:r>
              <a:rPr lang="en-GB" sz="2400" dirty="0" err="1"/>
              <a:t>Cydweithrediad</a:t>
            </a:r>
            <a:r>
              <a:rPr lang="en-GB" sz="2400" dirty="0"/>
              <a:t> a </a:t>
            </a:r>
            <a:r>
              <a:rPr lang="en-GB" sz="2400" dirty="0" err="1" smtClean="0"/>
              <a:t>chydweithio</a:t>
            </a:r>
            <a:endParaRPr lang="en-GB" sz="2400" dirty="0" smtClean="0"/>
          </a:p>
          <a:p>
            <a:r>
              <a:rPr lang="en-GB" sz="2400" dirty="0" err="1" smtClean="0"/>
              <a:t>Creu</a:t>
            </a:r>
            <a:r>
              <a:rPr lang="en-GB" sz="2400" dirty="0" smtClean="0"/>
              <a:t> </a:t>
            </a:r>
            <a:r>
              <a:rPr lang="en-GB" sz="2400" dirty="0" err="1" smtClean="0"/>
              <a:t>cysylltiadau</a:t>
            </a:r>
            <a:r>
              <a:rPr lang="en-GB" sz="2400" dirty="0" smtClean="0"/>
              <a:t> </a:t>
            </a:r>
            <a:r>
              <a:rPr lang="en-GB" sz="2400" dirty="0"/>
              <a:t>a </a:t>
            </a:r>
            <a:r>
              <a:rPr lang="en-GB" sz="2400" dirty="0" err="1" smtClean="0"/>
              <a:t>chyfeillgarwch</a:t>
            </a:r>
            <a:endParaRPr lang="en-GB" sz="2400" dirty="0" smtClean="0"/>
          </a:p>
          <a:p>
            <a:r>
              <a:rPr lang="en-GB" sz="2400" dirty="0" err="1" smtClean="0"/>
              <a:t>Ymddygiad</a:t>
            </a:r>
            <a:r>
              <a:rPr lang="en-GB" sz="2400" dirty="0" smtClean="0"/>
              <a:t> </a:t>
            </a:r>
            <a:r>
              <a:rPr lang="en-GB" sz="2400" dirty="0" err="1"/>
              <a:t>derbyniol</a:t>
            </a:r>
            <a:r>
              <a:rPr lang="en-GB" sz="2400" dirty="0"/>
              <a:t> ac </a:t>
            </a:r>
            <a:r>
              <a:rPr lang="en-GB" sz="2400" dirty="0" err="1" smtClean="0"/>
              <a:t>annerbyniol</a:t>
            </a:r>
            <a:endParaRPr lang="en-GB" sz="2400" dirty="0" smtClean="0"/>
          </a:p>
          <a:p>
            <a:r>
              <a:rPr lang="en-GB" sz="2400" dirty="0" err="1" smtClean="0"/>
              <a:t>Cyfaddawdu</a:t>
            </a:r>
            <a:r>
              <a:rPr lang="en-GB" sz="2400" dirty="0" smtClean="0"/>
              <a:t> – </a:t>
            </a:r>
            <a:r>
              <a:rPr lang="en-GB" sz="2400" dirty="0" err="1" smtClean="0"/>
              <a:t>rhannu</a:t>
            </a:r>
            <a:r>
              <a:rPr lang="en-GB" sz="2400" dirty="0" smtClean="0"/>
              <a:t>, </a:t>
            </a:r>
            <a:r>
              <a:rPr lang="en-GB" sz="2400" dirty="0" err="1" smtClean="0"/>
              <a:t>cymryd</a:t>
            </a:r>
            <a:r>
              <a:rPr lang="en-GB" sz="2400" dirty="0" smtClean="0"/>
              <a:t> </a:t>
            </a:r>
            <a:r>
              <a:rPr lang="en-GB" sz="2400" dirty="0" err="1" smtClean="0"/>
              <a:t>tro</a:t>
            </a:r>
            <a:endParaRPr lang="en-GB" sz="2400" dirty="0" smtClean="0"/>
          </a:p>
          <a:p>
            <a:r>
              <a:rPr lang="en-GB" sz="2400" dirty="0" err="1" smtClean="0"/>
              <a:t>Rheoli</a:t>
            </a:r>
            <a:r>
              <a:rPr lang="en-GB" sz="2400" dirty="0" smtClean="0"/>
              <a:t> </a:t>
            </a:r>
            <a:r>
              <a:rPr lang="en-GB" sz="2400" dirty="0"/>
              <a:t>a </a:t>
            </a:r>
            <a:r>
              <a:rPr lang="en-GB" sz="2400" dirty="0" err="1"/>
              <a:t>datrys</a:t>
            </a:r>
            <a:r>
              <a:rPr lang="en-GB" sz="2400" dirty="0"/>
              <a:t> </a:t>
            </a:r>
            <a:r>
              <a:rPr lang="en-GB" sz="2400" dirty="0" err="1" smtClean="0"/>
              <a:t>gwrthdaro</a:t>
            </a:r>
            <a:endParaRPr lang="en-GB" sz="2400" dirty="0" smtClean="0"/>
          </a:p>
          <a:p>
            <a:r>
              <a:rPr lang="en-GB" sz="2400" dirty="0" err="1" smtClean="0"/>
              <a:t>Pendantrwydd</a:t>
            </a:r>
            <a:endParaRPr lang="en-GB" sz="2400" dirty="0" smtClean="0"/>
          </a:p>
          <a:p>
            <a:r>
              <a:rPr lang="en-GB" sz="2400" dirty="0" err="1" smtClean="0"/>
              <a:t>Dynameg</a:t>
            </a:r>
            <a:r>
              <a:rPr lang="en-GB" sz="2400" dirty="0" smtClean="0"/>
              <a:t> </a:t>
            </a:r>
            <a:r>
              <a:rPr lang="en-GB" sz="2400" dirty="0" err="1" smtClean="0"/>
              <a:t>grŵp</a:t>
            </a:r>
            <a:endParaRPr lang="en-GB" sz="2400" dirty="0" smtClean="0"/>
          </a:p>
          <a:p>
            <a:r>
              <a:rPr lang="en-GB" sz="2400" dirty="0" err="1" smtClean="0"/>
              <a:t>Canlyniadau</a:t>
            </a:r>
            <a:r>
              <a:rPr lang="en-GB" sz="2400" dirty="0" smtClean="0"/>
              <a:t> </a:t>
            </a:r>
            <a:r>
              <a:rPr lang="en-GB" sz="2400" dirty="0"/>
              <a:t>ac </a:t>
            </a:r>
            <a:r>
              <a:rPr lang="en-GB" sz="2400" dirty="0" err="1" smtClean="0"/>
              <a:t>achosion</a:t>
            </a:r>
            <a:endParaRPr lang="en-GB" sz="2400" dirty="0" smtClean="0"/>
          </a:p>
          <a:p>
            <a:r>
              <a:rPr lang="en-GB" sz="2400" dirty="0" err="1" smtClean="0"/>
              <a:t>Rheolau</a:t>
            </a:r>
            <a:r>
              <a:rPr lang="en-GB" sz="2400" dirty="0" smtClean="0"/>
              <a:t> </a:t>
            </a:r>
            <a:r>
              <a:rPr lang="en-GB" sz="2400" dirty="0" err="1" smtClean="0"/>
              <a:t>ymgysylltu’n</a:t>
            </a:r>
            <a:r>
              <a:rPr lang="en-GB" sz="2400" dirty="0" smtClean="0"/>
              <a:t> </a:t>
            </a:r>
            <a:r>
              <a:rPr lang="en-GB" sz="2400" dirty="0" err="1" smtClean="0"/>
              <a:t>gymdeithasol</a:t>
            </a:r>
            <a:r>
              <a:rPr lang="en-GB" sz="2400" dirty="0" smtClean="0"/>
              <a:t> </a:t>
            </a:r>
            <a:r>
              <a:rPr lang="en-GB" sz="2400" dirty="0" err="1" smtClean="0"/>
              <a:t>e.e</a:t>
            </a:r>
            <a:r>
              <a:rPr lang="en-GB" sz="2400" dirty="0" smtClean="0"/>
              <a:t>. </a:t>
            </a:r>
            <a:r>
              <a:rPr lang="en-GB" sz="2400" dirty="0" err="1" smtClean="0"/>
              <a:t>glanweithdra</a:t>
            </a:r>
            <a:r>
              <a:rPr lang="en-GB" sz="2400" dirty="0" smtClean="0"/>
              <a:t>, </a:t>
            </a:r>
            <a:r>
              <a:rPr lang="en-GB" sz="2400" dirty="0" err="1" smtClean="0"/>
              <a:t>bwyta</a:t>
            </a:r>
            <a:endParaRPr lang="en-GB" sz="2400" dirty="0" smtClean="0"/>
          </a:p>
          <a:p>
            <a:r>
              <a:rPr lang="en-GB" sz="2400" dirty="0" err="1"/>
              <a:t>R</a:t>
            </a:r>
            <a:r>
              <a:rPr lang="en-GB" sz="2400" dirty="0" err="1" smtClean="0"/>
              <a:t>heolau</a:t>
            </a:r>
            <a:r>
              <a:rPr lang="en-GB" sz="2400" dirty="0" smtClean="0"/>
              <a:t> </a:t>
            </a:r>
            <a:r>
              <a:rPr lang="en-GB" sz="2400" dirty="0" err="1"/>
              <a:t>arddangos</a:t>
            </a:r>
            <a:r>
              <a:rPr lang="en-GB" sz="2400" dirty="0"/>
              <a:t> </a:t>
            </a:r>
            <a:r>
              <a:rPr lang="en-GB" sz="2400" dirty="0" err="1" smtClean="0"/>
              <a:t>emosiynau</a:t>
            </a:r>
            <a:endParaRPr lang="en-GB" sz="24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996065" y="1502833"/>
            <a:ext cx="5709705" cy="5289853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Co-operation and co-working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Affiliation and friendship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Acceptable and unacceptable behaviour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Compromise – share, take turns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Managing and resolving conflict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Assertiveness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Group dynamics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Consequences and causation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Social engagement e.g. hygiene, eating habits</a:t>
            </a:r>
          </a:p>
          <a:p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GB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E</a:t>
            </a:r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motional display rules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571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 smtClean="0"/>
              <a:t>Datblygiad</a:t>
            </a:r>
            <a:r>
              <a:rPr lang="en-GB" b="1" dirty="0" smtClean="0"/>
              <a:t> </a:t>
            </a:r>
            <a:r>
              <a:rPr lang="en-GB" b="1" dirty="0" err="1" smtClean="0"/>
              <a:t>cymdeithasol</a:t>
            </a:r>
            <a:r>
              <a:rPr lang="en-GB" b="1" dirty="0" smtClean="0"/>
              <a:t> - TASG</a:t>
            </a:r>
            <a:br>
              <a:rPr lang="en-GB" b="1" dirty="0" smtClean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social </a:t>
            </a:r>
            <a:r>
              <a:rPr lang="en-GB" b="1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developmenT</a:t>
            </a: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- task</a:t>
            </a:r>
            <a:endParaRPr lang="en-GB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1" y="2365665"/>
            <a:ext cx="4995334" cy="3649134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3200" dirty="0" err="1" smtClean="0"/>
              <a:t>Darllenwch</a:t>
            </a:r>
            <a:r>
              <a:rPr lang="en-GB" sz="3200" dirty="0" smtClean="0"/>
              <a:t> y </a:t>
            </a:r>
            <a:r>
              <a:rPr lang="en-GB" sz="3200" dirty="0" err="1" smtClean="0"/>
              <a:t>daflen</a:t>
            </a:r>
            <a:r>
              <a:rPr lang="en-GB" sz="3200" dirty="0" smtClean="0"/>
              <a:t>. A </a:t>
            </a:r>
            <a:r>
              <a:rPr lang="en-GB" sz="3200" dirty="0" err="1" smtClean="0"/>
              <a:t>allwch</a:t>
            </a:r>
            <a:r>
              <a:rPr lang="en-GB" sz="3200" dirty="0" smtClean="0"/>
              <a:t> chi </a:t>
            </a:r>
            <a:r>
              <a:rPr lang="en-GB" sz="3200" dirty="0" err="1" smtClean="0"/>
              <a:t>gyfateb</a:t>
            </a:r>
            <a:r>
              <a:rPr lang="en-GB" sz="3200" dirty="0" smtClean="0"/>
              <a:t> y </a:t>
            </a:r>
            <a:r>
              <a:rPr lang="en-GB" sz="3200" dirty="0" err="1" smtClean="0"/>
              <a:t>datganiad</a:t>
            </a:r>
            <a:r>
              <a:rPr lang="en-GB" sz="3200" dirty="0" smtClean="0"/>
              <a:t> </a:t>
            </a:r>
            <a:r>
              <a:rPr lang="en-GB" sz="3200" dirty="0" err="1" smtClean="0"/>
              <a:t>gyda’r</a:t>
            </a:r>
            <a:r>
              <a:rPr lang="en-GB" sz="3200" dirty="0" smtClean="0"/>
              <a:t> cam/</a:t>
            </a:r>
            <a:r>
              <a:rPr lang="en-GB" sz="3200" dirty="0" err="1" smtClean="0"/>
              <a:t>oedran</a:t>
            </a:r>
            <a:r>
              <a:rPr lang="en-GB" sz="3200" dirty="0" smtClean="0"/>
              <a:t>?</a:t>
            </a:r>
          </a:p>
          <a:p>
            <a:pPr marL="514350" indent="-514350">
              <a:buAutoNum type="arabicPeriod"/>
            </a:pPr>
            <a:r>
              <a:rPr lang="en-GB" sz="3200" dirty="0" err="1" smtClean="0"/>
              <a:t>Nawr</a:t>
            </a:r>
            <a:r>
              <a:rPr lang="en-GB" sz="3200" dirty="0" smtClean="0"/>
              <a:t> </a:t>
            </a:r>
            <a:r>
              <a:rPr lang="en-GB" sz="3200" dirty="0" err="1" smtClean="0"/>
              <a:t>beth</a:t>
            </a:r>
            <a:r>
              <a:rPr lang="en-GB" sz="3200" dirty="0" smtClean="0"/>
              <a:t> am Ella?  </a:t>
            </a:r>
            <a:r>
              <a:rPr lang="en-GB" sz="3200" dirty="0" err="1" smtClean="0"/>
              <a:t>Ble</a:t>
            </a:r>
            <a:r>
              <a:rPr lang="en-GB" sz="3200" dirty="0" smtClean="0"/>
              <a:t> </a:t>
            </a:r>
            <a:r>
              <a:rPr lang="en-GB" sz="3200" dirty="0" err="1" smtClean="0"/>
              <a:t>mae</a:t>
            </a:r>
            <a:r>
              <a:rPr lang="en-GB" sz="3200" dirty="0" smtClean="0"/>
              <a:t> hi </a:t>
            </a:r>
            <a:r>
              <a:rPr lang="en-GB" sz="3200" dirty="0" err="1" smtClean="0"/>
              <a:t>arni</a:t>
            </a:r>
            <a:r>
              <a:rPr lang="en-GB" sz="3200" dirty="0" smtClean="0"/>
              <a:t>?  </a:t>
            </a:r>
            <a:r>
              <a:rPr lang="en-GB" sz="3200" dirty="0" err="1" smtClean="0"/>
              <a:t>Sut</a:t>
            </a:r>
            <a:r>
              <a:rPr lang="en-GB" sz="3200" dirty="0" smtClean="0"/>
              <a:t> y </a:t>
            </a:r>
            <a:r>
              <a:rPr lang="en-GB" sz="3200" dirty="0" err="1" smtClean="0"/>
              <a:t>gwyddoch</a:t>
            </a:r>
            <a:r>
              <a:rPr lang="en-GB" sz="3200" dirty="0" smtClean="0"/>
              <a:t> chi </a:t>
            </a:r>
            <a:r>
              <a:rPr lang="en-GB" sz="3200" dirty="0" err="1" smtClean="0"/>
              <a:t>hyn</a:t>
            </a:r>
            <a:r>
              <a:rPr lang="en-GB" sz="3200" dirty="0" smtClean="0"/>
              <a:t>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Read the sheet.  Can you match the statement with the age/stage?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What about Ella?  Where is she?  How do you know?</a:t>
            </a:r>
            <a:endParaRPr lang="en-GB" sz="32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3523" y="296870"/>
            <a:ext cx="1267406" cy="180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54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957" y="321502"/>
            <a:ext cx="10131425" cy="1456267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Mae </a:t>
            </a:r>
            <a:r>
              <a:rPr lang="en-GB" b="1" dirty="0" err="1" smtClean="0"/>
              <a:t>dysgu’n</a:t>
            </a:r>
            <a:r>
              <a:rPr lang="en-GB" b="1" dirty="0" smtClean="0"/>
              <a:t> </a:t>
            </a:r>
            <a:r>
              <a:rPr lang="en-GB" b="1" dirty="0" err="1" smtClean="0"/>
              <a:t>weithgaredd</a:t>
            </a:r>
            <a:r>
              <a:rPr lang="en-GB" b="1" dirty="0" smtClean="0"/>
              <a:t> </a:t>
            </a:r>
            <a:r>
              <a:rPr lang="en-GB" b="1" dirty="0" err="1" smtClean="0"/>
              <a:t>cymdeithasol</a:t>
            </a:r>
            <a:r>
              <a:rPr lang="en-GB" b="1" dirty="0" smtClean="0"/>
              <a:t> </a:t>
            </a:r>
            <a:br>
              <a:rPr lang="en-GB" b="1" dirty="0" smtClean="0"/>
            </a:br>
            <a:r>
              <a:rPr lang="en-GB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learning is a social activity</a:t>
            </a:r>
            <a:br>
              <a:rPr lang="en-GB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r>
              <a:rPr lang="en-GB" b="1" dirty="0" smtClean="0">
                <a:solidFill>
                  <a:schemeClr val="bg1"/>
                </a:solidFill>
              </a:rPr>
              <a:t>(Bronfenbrenner)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22530" y="6368865"/>
            <a:ext cx="74550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https://www.psychologynoteshq.com/bronfenbrenner-ecological-theory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45" y="1841494"/>
            <a:ext cx="4766951" cy="432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71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423" y="415446"/>
            <a:ext cx="11108939" cy="1456267"/>
          </a:xfrm>
        </p:spPr>
        <p:txBody>
          <a:bodyPr>
            <a:normAutofit fontScale="90000"/>
          </a:bodyPr>
          <a:lstStyle/>
          <a:p>
            <a:r>
              <a:rPr lang="en-GB" b="1" dirty="0" err="1" smtClean="0"/>
              <a:t>Rhagdueddiadau</a:t>
            </a:r>
            <a:r>
              <a:rPr lang="en-GB" b="1" dirty="0" smtClean="0"/>
              <a:t> </a:t>
            </a:r>
            <a:r>
              <a:rPr lang="en-GB" b="1" dirty="0" err="1" smtClean="0"/>
              <a:t>tuag</a:t>
            </a:r>
            <a:r>
              <a:rPr lang="en-GB" b="1" dirty="0" smtClean="0"/>
              <a:t> at </a:t>
            </a:r>
            <a:r>
              <a:rPr lang="en-GB" b="1" dirty="0" err="1" smtClean="0"/>
              <a:t>ddysgu</a:t>
            </a:r>
            <a:r>
              <a:rPr lang="en-GB" b="1" dirty="0" smtClean="0"/>
              <a:t> – </a:t>
            </a:r>
            <a:r>
              <a:rPr lang="en-GB" b="1" dirty="0" err="1" smtClean="0"/>
              <a:t>yr</a:t>
            </a:r>
            <a:r>
              <a:rPr lang="en-GB" b="1" dirty="0" smtClean="0"/>
              <a:t> </a:t>
            </a:r>
            <a:r>
              <a:rPr lang="en-GB" b="1" dirty="0" err="1" smtClean="0"/>
              <a:t>elfen</a:t>
            </a:r>
            <a:r>
              <a:rPr lang="en-GB" b="1" dirty="0" smtClean="0"/>
              <a:t> </a:t>
            </a:r>
            <a:r>
              <a:rPr lang="en-GB" b="1" dirty="0" err="1" smtClean="0"/>
              <a:t>gymdeithasol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learning dispositions – the social aspect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chemeClr val="bg1"/>
                </a:solidFill>
              </a:rPr>
              <a:t>(</a:t>
            </a:r>
            <a:r>
              <a:rPr lang="en-GB" b="1" dirty="0" err="1" smtClean="0">
                <a:solidFill>
                  <a:schemeClr val="bg1"/>
                </a:solidFill>
              </a:rPr>
              <a:t>bruner</a:t>
            </a:r>
            <a:r>
              <a:rPr lang="en-GB" b="1" dirty="0" smtClean="0">
                <a:solidFill>
                  <a:schemeClr val="bg1"/>
                </a:solidFill>
              </a:rPr>
              <a:t>)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1" y="2417639"/>
            <a:ext cx="4995334" cy="36491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 smtClean="0"/>
              <a:t>Mae plant </a:t>
            </a:r>
            <a:r>
              <a:rPr lang="en-GB" sz="2800" dirty="0" err="1" smtClean="0"/>
              <a:t>yn</a:t>
            </a:r>
            <a:r>
              <a:rPr lang="en-GB" sz="2800" dirty="0" smtClean="0"/>
              <a:t> …’</a:t>
            </a:r>
            <a:r>
              <a:rPr lang="en-GB" sz="2800" dirty="0" err="1" smtClean="0"/>
              <a:t>datblygu</a:t>
            </a:r>
            <a:r>
              <a:rPr lang="en-GB" sz="2800" dirty="0" smtClean="0"/>
              <a:t> </a:t>
            </a:r>
            <a:r>
              <a:rPr lang="en-GB" sz="2800" dirty="0" err="1" smtClean="0"/>
              <a:t>problemau</a:t>
            </a:r>
            <a:r>
              <a:rPr lang="en-GB" sz="2800" dirty="0" smtClean="0"/>
              <a:t> </a:t>
            </a:r>
            <a:r>
              <a:rPr lang="en-GB" sz="2800" dirty="0" err="1" smtClean="0"/>
              <a:t>ymddygiad</a:t>
            </a:r>
            <a:r>
              <a:rPr lang="en-GB" sz="2800" dirty="0" smtClean="0"/>
              <a:t> </a:t>
            </a:r>
            <a:r>
              <a:rPr lang="en-GB" sz="2800" dirty="0" err="1" smtClean="0"/>
              <a:t>parhaol</a:t>
            </a:r>
            <a:r>
              <a:rPr lang="en-GB" sz="2800" dirty="0" smtClean="0"/>
              <a:t>, </a:t>
            </a:r>
            <a:r>
              <a:rPr lang="en-GB" sz="2800" dirty="0" err="1" smtClean="0"/>
              <a:t>yn</a:t>
            </a:r>
            <a:r>
              <a:rPr lang="en-GB" sz="2800" dirty="0" smtClean="0"/>
              <a:t> </a:t>
            </a:r>
            <a:r>
              <a:rPr lang="en-GB" sz="2800" dirty="0" err="1" smtClean="0"/>
              <a:t>cynnwys</a:t>
            </a:r>
            <a:r>
              <a:rPr lang="en-GB" sz="2800" dirty="0" smtClean="0"/>
              <a:t> </a:t>
            </a:r>
            <a:r>
              <a:rPr lang="en-GB" sz="2800" dirty="0" err="1" smtClean="0"/>
              <a:t>iselder</a:t>
            </a:r>
            <a:r>
              <a:rPr lang="en-GB" sz="2800" dirty="0" smtClean="0"/>
              <a:t> </a:t>
            </a:r>
            <a:r>
              <a:rPr lang="en-GB" sz="2800" dirty="0" err="1" smtClean="0"/>
              <a:t>ysbryd</a:t>
            </a:r>
            <a:r>
              <a:rPr lang="en-GB" sz="2800" dirty="0" smtClean="0"/>
              <a:t>’ …. Daw ‘</a:t>
            </a:r>
            <a:r>
              <a:rPr lang="en-GB" sz="2800" dirty="0" err="1" smtClean="0"/>
              <a:t>sawl</a:t>
            </a:r>
            <a:r>
              <a:rPr lang="en-GB" sz="2800" dirty="0" smtClean="0"/>
              <a:t> </a:t>
            </a:r>
            <a:r>
              <a:rPr lang="en-GB" sz="2800" dirty="0" err="1" smtClean="0"/>
              <a:t>gwyddonydd</a:t>
            </a:r>
            <a:r>
              <a:rPr lang="en-GB" sz="2800" dirty="0" smtClean="0"/>
              <a:t> at y </a:t>
            </a:r>
            <a:r>
              <a:rPr lang="en-GB" sz="2800" dirty="0" err="1" smtClean="0"/>
              <a:t>casgliad</a:t>
            </a:r>
            <a:r>
              <a:rPr lang="en-GB" sz="2800" dirty="0" smtClean="0"/>
              <a:t> bod </a:t>
            </a:r>
            <a:r>
              <a:rPr lang="en-GB" sz="2800" dirty="0" err="1" smtClean="0"/>
              <a:t>cyfnod</a:t>
            </a:r>
            <a:r>
              <a:rPr lang="en-GB" sz="2800" dirty="0" smtClean="0"/>
              <a:t> </a:t>
            </a:r>
            <a:r>
              <a:rPr lang="en-GB" sz="2800" dirty="0" err="1" smtClean="0"/>
              <a:t>tyngedfennol</a:t>
            </a:r>
            <a:r>
              <a:rPr lang="en-GB" sz="2800" dirty="0" smtClean="0"/>
              <a:t> </a:t>
            </a:r>
            <a:r>
              <a:rPr lang="en-GB" sz="2800" dirty="0" err="1" smtClean="0"/>
              <a:t>cynnar</a:t>
            </a:r>
            <a:r>
              <a:rPr lang="en-GB" sz="2800" dirty="0" smtClean="0"/>
              <a:t> o ran </a:t>
            </a:r>
            <a:r>
              <a:rPr lang="en-GB" sz="2800" dirty="0" err="1" smtClean="0"/>
              <a:t>datblygu</a:t>
            </a:r>
            <a:r>
              <a:rPr lang="en-GB" sz="2800" dirty="0" smtClean="0"/>
              <a:t> </a:t>
            </a:r>
            <a:r>
              <a:rPr lang="en-GB" sz="2800" dirty="0" err="1" smtClean="0"/>
              <a:t>nodweddion</a:t>
            </a:r>
            <a:r>
              <a:rPr lang="en-GB" sz="2800" dirty="0" smtClean="0"/>
              <a:t> ac </a:t>
            </a:r>
            <a:r>
              <a:rPr lang="en-GB" sz="2800" dirty="0" err="1" smtClean="0"/>
              <a:t>ymddygiad</a:t>
            </a:r>
            <a:r>
              <a:rPr lang="en-GB" sz="2800" dirty="0" smtClean="0"/>
              <a:t> </a:t>
            </a:r>
            <a:r>
              <a:rPr lang="en-GB" sz="2800" dirty="0" err="1" smtClean="0"/>
              <a:t>cymdeithasol</a:t>
            </a:r>
            <a:r>
              <a:rPr lang="en-GB" sz="2800" dirty="0" smtClean="0"/>
              <a:t> ac </a:t>
            </a:r>
            <a:r>
              <a:rPr lang="en-GB" sz="2800" dirty="0" err="1" smtClean="0"/>
              <a:t>emosiynol</a:t>
            </a:r>
            <a:r>
              <a:rPr lang="en-GB" sz="2800" dirty="0" smtClean="0"/>
              <a:t>’.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‘… children develop persistent behavioural problems, including depression … scientists [to] conclude that there is an early critical period for the development of social and emotional traits and behaviour’. </a:t>
            </a:r>
            <a:endParaRPr lang="en-GB" sz="28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85543" y="5692222"/>
            <a:ext cx="1942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2">
                    <a:lumMod val="20000"/>
                    <a:lumOff val="80000"/>
                  </a:schemeClr>
                </a:solidFill>
              </a:rPr>
              <a:t>(Bruner, 2000:106)</a:t>
            </a:r>
          </a:p>
        </p:txBody>
      </p:sp>
    </p:spTree>
    <p:extLst>
      <p:ext uri="{BB962C8B-B14F-4D97-AF65-F5344CB8AC3E}">
        <p14:creationId xmlns:p14="http://schemas.microsoft.com/office/powerpoint/2010/main" val="35815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10853" y="337407"/>
            <a:ext cx="10131425" cy="1456267"/>
          </a:xfrm>
        </p:spPr>
        <p:txBody>
          <a:bodyPr/>
          <a:lstStyle/>
          <a:p>
            <a:r>
              <a:rPr lang="en-GB" b="1" dirty="0" err="1"/>
              <a:t>Damcaniaeth</a:t>
            </a:r>
            <a:r>
              <a:rPr lang="en-GB" b="1" dirty="0"/>
              <a:t> </a:t>
            </a:r>
            <a:r>
              <a:rPr lang="en-GB" b="1" dirty="0" err="1"/>
              <a:t>dysgu</a:t>
            </a:r>
            <a:r>
              <a:rPr lang="en-GB" b="1" dirty="0"/>
              <a:t> </a:t>
            </a:r>
            <a:r>
              <a:rPr lang="en-GB" b="1" dirty="0" err="1"/>
              <a:t>cymdeithasol</a:t>
            </a:r>
            <a:r>
              <a:rPr lang="en-GB" b="1" dirty="0"/>
              <a:t> </a:t>
            </a:r>
            <a:r>
              <a:rPr lang="en-GB" b="1" dirty="0" smtClean="0"/>
              <a:t>bandura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bandura’s </a:t>
            </a:r>
            <a:r>
              <a:rPr lang="en-GB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social learning theory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623" y="1793674"/>
            <a:ext cx="6912200" cy="42637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123145" y="6211669"/>
            <a:ext cx="6724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https://www.pinterest.co.uk/pin/643381496736303682/?</a:t>
            </a:r>
            <a:r>
              <a:rPr lang="en-GB" dirty="0" smtClean="0">
                <a:hlinkClick r:id="rId3"/>
              </a:rPr>
              <a:t>lp=true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424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 smtClean="0"/>
              <a:t>Damcaniaeth</a:t>
            </a:r>
            <a:r>
              <a:rPr lang="en-GB" b="1" dirty="0" smtClean="0"/>
              <a:t> </a:t>
            </a:r>
            <a:r>
              <a:rPr lang="en-GB" b="1" dirty="0" err="1" smtClean="0"/>
              <a:t>dysgu</a:t>
            </a:r>
            <a:r>
              <a:rPr lang="en-GB" b="1" dirty="0" smtClean="0"/>
              <a:t> </a:t>
            </a:r>
            <a:r>
              <a:rPr lang="en-GB" b="1" dirty="0" err="1" smtClean="0"/>
              <a:t>cymdeithasol</a:t>
            </a:r>
            <a:r>
              <a:rPr lang="en-GB" b="1" dirty="0" smtClean="0"/>
              <a:t> Vygotsky</a:t>
            </a:r>
            <a:br>
              <a:rPr lang="en-GB" b="1" dirty="0" smtClean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Vygotsky’s social learning theory</a:t>
            </a:r>
            <a:endParaRPr lang="en-GB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0466" y="5203763"/>
            <a:ext cx="7214904" cy="461665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www.youtube.com/watch?v=45ERp8yE-1U</a:t>
            </a:r>
            <a:r>
              <a:rPr lang="en-GB" sz="2400" dirty="0" smtClean="0"/>
              <a:t> 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950686" y="2438400"/>
            <a:ext cx="4158343" cy="20621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dirty="0" err="1" smtClean="0"/>
              <a:t>Nodwch</a:t>
            </a:r>
            <a:r>
              <a:rPr lang="en-GB" sz="3200" dirty="0" smtClean="0"/>
              <a:t> y </a:t>
            </a:r>
            <a:r>
              <a:rPr lang="en-GB" sz="3200" dirty="0" err="1" smtClean="0"/>
              <a:t>negeseuon</a:t>
            </a:r>
            <a:r>
              <a:rPr lang="en-GB" sz="3200" dirty="0" smtClean="0"/>
              <a:t> </a:t>
            </a:r>
            <a:r>
              <a:rPr lang="en-GB" sz="3200" dirty="0" err="1" smtClean="0"/>
              <a:t>allweddol</a:t>
            </a:r>
            <a:r>
              <a:rPr lang="en-GB" sz="3200" dirty="0" smtClean="0"/>
              <a:t> </a:t>
            </a:r>
            <a:r>
              <a:rPr lang="en-GB" sz="3200" dirty="0" err="1" smtClean="0"/>
              <a:t>o’r</a:t>
            </a:r>
            <a:r>
              <a:rPr lang="en-GB" sz="3200" dirty="0" smtClean="0"/>
              <a:t> </a:t>
            </a:r>
            <a:r>
              <a:rPr lang="en-GB" sz="3200" dirty="0" err="1" smtClean="0"/>
              <a:t>ddamcaniaeth</a:t>
            </a:r>
            <a:r>
              <a:rPr lang="en-GB" sz="3200" dirty="0" smtClean="0"/>
              <a:t> </a:t>
            </a:r>
            <a:r>
              <a:rPr lang="en-GB" sz="3200" dirty="0" err="1" smtClean="0"/>
              <a:t>yma</a:t>
            </a:r>
            <a:r>
              <a:rPr lang="en-GB" sz="3200" dirty="0" smtClean="0"/>
              <a:t> </a:t>
            </a:r>
            <a:r>
              <a:rPr lang="en-GB" sz="3200" dirty="0" err="1" smtClean="0"/>
              <a:t>wrth</a:t>
            </a:r>
            <a:r>
              <a:rPr lang="en-GB" sz="3200" dirty="0" smtClean="0"/>
              <a:t> </a:t>
            </a:r>
            <a:r>
              <a:rPr lang="en-GB" sz="3200" dirty="0" err="1" smtClean="0"/>
              <a:t>wylio’r</a:t>
            </a:r>
            <a:r>
              <a:rPr lang="en-GB" sz="3200" dirty="0" smtClean="0"/>
              <a:t> </a:t>
            </a:r>
            <a:r>
              <a:rPr lang="en-GB" sz="3200" dirty="0" err="1" smtClean="0"/>
              <a:t>fideo</a:t>
            </a:r>
            <a:r>
              <a:rPr lang="en-GB" sz="3200" dirty="0" smtClean="0"/>
              <a:t> </a:t>
            </a:r>
            <a:r>
              <a:rPr lang="en-GB" sz="3200" dirty="0" err="1" smtClean="0"/>
              <a:t>islaw</a:t>
            </a:r>
            <a:r>
              <a:rPr lang="en-GB" sz="3200" dirty="0" smtClean="0"/>
              <a:t>.</a:t>
            </a:r>
            <a:endParaRPr lang="en-GB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6879772" y="2438400"/>
            <a:ext cx="4107542" cy="2062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Note the key messages of this theory while watching the video below. </a:t>
            </a:r>
            <a:endParaRPr lang="en-GB" sz="32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728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 smtClean="0"/>
              <a:t>Dysgwyr</a:t>
            </a:r>
            <a:r>
              <a:rPr lang="en-GB" b="1" dirty="0" smtClean="0"/>
              <a:t> </a:t>
            </a:r>
            <a:r>
              <a:rPr lang="en-GB" b="1" dirty="0" err="1" smtClean="0"/>
              <a:t>a’u</a:t>
            </a:r>
            <a:r>
              <a:rPr lang="en-GB" b="1" dirty="0" smtClean="0"/>
              <a:t> </a:t>
            </a:r>
            <a:r>
              <a:rPr lang="en-GB" b="1" dirty="0" err="1" smtClean="0"/>
              <a:t>hawliau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learners and their rights</a:t>
            </a:r>
            <a:endParaRPr lang="en-GB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753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860DC86-D24F-BE45-B549-DBF46A74B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>
                <a:solidFill>
                  <a:schemeClr val="tx1"/>
                </a:solidFill>
              </a:rPr>
              <a:t>Beth </a:t>
            </a:r>
            <a:r>
              <a:rPr lang="en-US" b="1" dirty="0" err="1">
                <a:solidFill>
                  <a:schemeClr val="tx1"/>
                </a:solidFill>
              </a:rPr>
              <a:t>yw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hawliau</a:t>
            </a:r>
            <a:r>
              <a:rPr lang="en-US" b="1" dirty="0" smtClean="0">
                <a:solidFill>
                  <a:schemeClr val="tx1"/>
                </a:solidFill>
              </a:rPr>
              <a:t>?</a:t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What are rights</a:t>
            </a:r>
            <a:endParaRPr lang="en-US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AE8E82-68F6-FB45-B558-134D8448A7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9518" y="2142067"/>
            <a:ext cx="5311618" cy="4634514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sz="2000" dirty="0" err="1"/>
              <a:t>Hawliau</a:t>
            </a:r>
            <a:r>
              <a:rPr lang="en-GB" sz="2000" dirty="0"/>
              <a:t> </a:t>
            </a:r>
            <a:r>
              <a:rPr lang="en-GB" sz="2000" dirty="0" err="1"/>
              <a:t>Dynol</a:t>
            </a:r>
            <a:r>
              <a:rPr lang="en-GB" sz="2000" dirty="0"/>
              <a:t> </a:t>
            </a:r>
            <a:r>
              <a:rPr lang="en-GB" sz="2000" dirty="0" err="1"/>
              <a:t>yw’r</a:t>
            </a:r>
            <a:r>
              <a:rPr lang="en-GB" sz="2000" dirty="0"/>
              <a:t> </a:t>
            </a:r>
            <a:r>
              <a:rPr lang="en-GB" sz="2000" dirty="0" err="1"/>
              <a:t>pethau</a:t>
            </a:r>
            <a:r>
              <a:rPr lang="en-GB" sz="2000" dirty="0"/>
              <a:t> </a:t>
            </a:r>
            <a:r>
              <a:rPr lang="en-GB" sz="2000" dirty="0" err="1"/>
              <a:t>sylfaenol</a:t>
            </a:r>
            <a:r>
              <a:rPr lang="en-GB" sz="2000" dirty="0"/>
              <a:t> y </a:t>
            </a:r>
            <a:r>
              <a:rPr lang="en-GB" sz="2000" dirty="0" err="1"/>
              <a:t>mae</a:t>
            </a:r>
            <a:r>
              <a:rPr lang="en-GB" sz="2000" dirty="0"/>
              <a:t> </a:t>
            </a:r>
            <a:r>
              <a:rPr lang="en-GB" sz="2000" dirty="0" err="1"/>
              <a:t>arnom</a:t>
            </a:r>
            <a:r>
              <a:rPr lang="en-GB" sz="2000" dirty="0"/>
              <a:t> </a:t>
            </a:r>
            <a:r>
              <a:rPr lang="en-GB" sz="2000" dirty="0" err="1"/>
              <a:t>ni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hangen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oroesi</a:t>
            </a:r>
            <a:r>
              <a:rPr lang="en-GB" sz="2000" dirty="0"/>
              <a:t> ac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gyflawni</a:t>
            </a:r>
            <a:r>
              <a:rPr lang="en-GB" sz="2000" dirty="0"/>
              <a:t> </a:t>
            </a:r>
            <a:r>
              <a:rPr lang="en-GB" sz="2000" dirty="0" err="1"/>
              <a:t>ein</a:t>
            </a:r>
            <a:r>
              <a:rPr lang="en-GB" sz="2000" dirty="0"/>
              <a:t> </a:t>
            </a:r>
            <a:r>
              <a:rPr lang="en-GB" sz="2000" dirty="0" err="1"/>
              <a:t>potensial</a:t>
            </a:r>
            <a:r>
              <a:rPr lang="en-GB" sz="2000" dirty="0"/>
              <a:t>. Mae </a:t>
            </a:r>
            <a:r>
              <a:rPr lang="en-GB" sz="2000" dirty="0" err="1"/>
              <a:t>Hawliau</a:t>
            </a:r>
            <a:r>
              <a:rPr lang="en-GB" sz="2000" dirty="0"/>
              <a:t> </a:t>
            </a:r>
            <a:r>
              <a:rPr lang="en-GB" sz="2000" dirty="0" err="1"/>
              <a:t>Dynol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:</a:t>
            </a:r>
          </a:p>
          <a:p>
            <a:pPr>
              <a:defRPr/>
            </a:pPr>
            <a:r>
              <a:rPr lang="en-US" sz="2000" dirty="0" err="1"/>
              <a:t>Gynhenid</a:t>
            </a:r>
            <a:r>
              <a:rPr lang="en-US" sz="2000" dirty="0"/>
              <a:t> – </a:t>
            </a:r>
            <a:r>
              <a:rPr lang="en-US" sz="2000" dirty="0" err="1"/>
              <a:t>rydych</a:t>
            </a:r>
            <a:r>
              <a:rPr lang="en-US" sz="2000" dirty="0"/>
              <a:t> </a:t>
            </a:r>
            <a:r>
              <a:rPr lang="en-US" sz="2000" dirty="0" err="1"/>
              <a:t>wedi</a:t>
            </a:r>
            <a:r>
              <a:rPr lang="en-US" sz="2000" dirty="0"/>
              <a:t> </a:t>
            </a:r>
            <a:r>
              <a:rPr lang="en-US" sz="2000" dirty="0" err="1"/>
              <a:t>cael</a:t>
            </a:r>
            <a:r>
              <a:rPr lang="en-US" sz="2000" dirty="0"/>
              <a:t> </a:t>
            </a:r>
            <a:r>
              <a:rPr lang="en-US" sz="2000" dirty="0" err="1"/>
              <a:t>eich</a:t>
            </a:r>
            <a:r>
              <a:rPr lang="en-US" sz="2000" dirty="0"/>
              <a:t> </a:t>
            </a:r>
            <a:r>
              <a:rPr lang="en-US" sz="2000" dirty="0" err="1"/>
              <a:t>geni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fod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ddynol</a:t>
            </a:r>
            <a:endParaRPr lang="en-US" sz="2000" dirty="0"/>
          </a:p>
          <a:p>
            <a:pPr>
              <a:defRPr/>
            </a:pPr>
            <a:r>
              <a:rPr lang="en-US" sz="2000" dirty="0" err="1"/>
              <a:t>Gyffredinol</a:t>
            </a:r>
            <a:r>
              <a:rPr lang="en-US" sz="2000" dirty="0"/>
              <a:t> – </a:t>
            </a:r>
            <a:r>
              <a:rPr lang="en-US" sz="2000" dirty="0" err="1"/>
              <a:t>perthnasol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bawb</a:t>
            </a:r>
            <a:endParaRPr lang="en-US" sz="2000" dirty="0"/>
          </a:p>
          <a:p>
            <a:pPr>
              <a:defRPr/>
            </a:pPr>
            <a:r>
              <a:rPr lang="en-US" sz="2000" dirty="0" err="1"/>
              <a:t>Anwahanadwy</a:t>
            </a:r>
            <a:r>
              <a:rPr lang="en-US" sz="2000" dirty="0"/>
              <a:t> – dim un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llai</a:t>
            </a:r>
            <a:r>
              <a:rPr lang="en-US" sz="2000" dirty="0"/>
              <a:t> </a:t>
            </a:r>
            <a:r>
              <a:rPr lang="en-US" sz="2000" dirty="0" err="1"/>
              <a:t>neu’n</a:t>
            </a:r>
            <a:r>
              <a:rPr lang="en-US" sz="2000" dirty="0"/>
              <a:t> </a:t>
            </a:r>
            <a:r>
              <a:rPr lang="en-US" sz="2000" dirty="0" err="1"/>
              <a:t>fwy</a:t>
            </a:r>
            <a:r>
              <a:rPr lang="en-US" sz="2000" dirty="0"/>
              <a:t> </a:t>
            </a:r>
            <a:r>
              <a:rPr lang="en-US" sz="2000" dirty="0" err="1"/>
              <a:t>pwysig</a:t>
            </a:r>
            <a:r>
              <a:rPr lang="en-US" sz="2000" dirty="0"/>
              <a:t> </a:t>
            </a:r>
            <a:r>
              <a:rPr lang="en-US" sz="2000" dirty="0" err="1"/>
              <a:t>na’r</a:t>
            </a:r>
            <a:r>
              <a:rPr lang="en-US" sz="2000" dirty="0"/>
              <a:t> </a:t>
            </a:r>
            <a:r>
              <a:rPr lang="en-US" sz="2000" dirty="0" err="1"/>
              <a:t>llall</a:t>
            </a:r>
            <a:endParaRPr lang="en-US" sz="2000" dirty="0"/>
          </a:p>
          <a:p>
            <a:pPr>
              <a:defRPr/>
            </a:pPr>
            <a:r>
              <a:rPr lang="en-US" sz="2000" dirty="0" err="1"/>
              <a:t>Anaralladwy</a:t>
            </a:r>
            <a:r>
              <a:rPr lang="en-US" sz="2000" dirty="0"/>
              <a:t> – all neb </a:t>
            </a:r>
            <a:r>
              <a:rPr lang="en-US" sz="2000" dirty="0" err="1"/>
              <a:t>fynd</a:t>
            </a:r>
            <a:r>
              <a:rPr lang="en-US" sz="2000" dirty="0"/>
              <a:t> </a:t>
            </a:r>
            <a:r>
              <a:rPr lang="en-US" sz="2000" dirty="0" err="1"/>
              <a:t>å</a:t>
            </a:r>
            <a:r>
              <a:rPr lang="en-US" sz="2000" dirty="0"/>
              <a:t> </a:t>
            </a:r>
            <a:r>
              <a:rPr lang="en-US" sz="2000" dirty="0" err="1"/>
              <a:t>hwy</a:t>
            </a:r>
            <a:r>
              <a:rPr lang="en-US" sz="2000" dirty="0"/>
              <a:t> </a:t>
            </a:r>
            <a:r>
              <a:rPr lang="en-US" sz="2000" dirty="0" err="1"/>
              <a:t>oddi</a:t>
            </a:r>
            <a:r>
              <a:rPr lang="en-US" sz="2000" dirty="0"/>
              <a:t> </a:t>
            </a:r>
            <a:r>
              <a:rPr lang="en-US" sz="2000" dirty="0" err="1"/>
              <a:t>wrthoch</a:t>
            </a:r>
            <a:r>
              <a:rPr lang="en-US" sz="2000" dirty="0"/>
              <a:t> chi</a:t>
            </a:r>
          </a:p>
          <a:p>
            <a:pPr>
              <a:defRPr/>
            </a:pPr>
            <a:r>
              <a:rPr lang="en-US" sz="2000" dirty="0" err="1"/>
              <a:t>Diamod</a:t>
            </a:r>
            <a:r>
              <a:rPr lang="en-US" sz="2000" dirty="0"/>
              <a:t> – </a:t>
            </a:r>
            <a:r>
              <a:rPr lang="en-US" sz="2000" dirty="0" err="1"/>
              <a:t>maent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 smtClean="0"/>
              <a:t>awtomatig</a:t>
            </a:r>
            <a:endParaRPr lang="en-US" sz="2000" dirty="0"/>
          </a:p>
          <a:p>
            <a:pPr marL="0" indent="0">
              <a:buNone/>
              <a:defRPr/>
            </a:pPr>
            <a:r>
              <a:rPr lang="en-US" sz="2000" dirty="0"/>
              <a:t>(</a:t>
            </a:r>
            <a:r>
              <a:rPr lang="en-US" sz="2000" dirty="0" err="1"/>
              <a:t>Comisiynydd</a:t>
            </a:r>
            <a:r>
              <a:rPr lang="en-US" sz="2000" dirty="0"/>
              <a:t> Plant </a:t>
            </a:r>
            <a:r>
              <a:rPr lang="en-US" sz="2000" dirty="0" err="1"/>
              <a:t>Cymru</a:t>
            </a:r>
            <a:r>
              <a:rPr lang="en-US" sz="2000" dirty="0"/>
              <a:t>, 2019)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5821894" y="2142067"/>
            <a:ext cx="5733365" cy="4634514"/>
          </a:xfrm>
        </p:spPr>
        <p:txBody>
          <a:bodyPr>
            <a:normAutofit/>
          </a:bodyPr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GB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Human rights are the basic things we need in order to survive and fulfil our potential. Human Rights are</a:t>
            </a:r>
          </a:p>
          <a:p>
            <a:pPr>
              <a:defRPr/>
            </a:pPr>
            <a:r>
              <a:rPr lang="en-US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Inherent – you have them because you are born a human</a:t>
            </a:r>
          </a:p>
          <a:p>
            <a:pPr>
              <a:defRPr/>
            </a:pPr>
            <a:r>
              <a:rPr lang="en-US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Universal – apply to all</a:t>
            </a:r>
          </a:p>
          <a:p>
            <a:pPr>
              <a:defRPr/>
            </a:pPr>
            <a:r>
              <a:rPr lang="en-US" sz="20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Indivisable</a:t>
            </a:r>
            <a:r>
              <a:rPr lang="en-US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– can’t be separated and no one less or more important than the rest</a:t>
            </a:r>
          </a:p>
          <a:p>
            <a:pPr>
              <a:defRPr/>
            </a:pPr>
            <a:r>
              <a:rPr lang="en-US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Inalienable – nobody can take them from you</a:t>
            </a:r>
          </a:p>
          <a:p>
            <a:pPr>
              <a:defRPr/>
            </a:pPr>
            <a:r>
              <a:rPr lang="en-US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Unconditional – people have rights </a:t>
            </a:r>
            <a:r>
              <a:rPr lang="en-US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automatically</a:t>
            </a:r>
            <a:endParaRPr lang="en-US" sz="20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(Children’s Commissioner for Wales, 2019)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48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6E04A-380D-D448-AFC7-11717637D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752" y="2319404"/>
            <a:ext cx="2510730" cy="124425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>
              <a:defRPr/>
            </a:pPr>
            <a:r>
              <a:rPr lang="en-US" b="1" dirty="0">
                <a:solidFill>
                  <a:schemeClr val="tx1"/>
                </a:solidFill>
              </a:rPr>
              <a:t/>
            </a:r>
            <a:br>
              <a:rPr lang="en-US" b="1" dirty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/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err="1" smtClean="0">
                <a:solidFill>
                  <a:schemeClr val="tx1"/>
                </a:solidFill>
              </a:rPr>
              <a:t>Fy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hawliau</a:t>
            </a:r>
            <a:r>
              <a:rPr lang="en-US" b="1" dirty="0" smtClean="0">
                <a:solidFill>
                  <a:schemeClr val="tx1"/>
                </a:solidFill>
              </a:rPr>
              <a:t/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/>
              <a:t/>
            </a:r>
            <a:br>
              <a:rPr lang="en-US" b="1" dirty="0"/>
            </a:br>
            <a:endParaRPr lang="en-US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9698" name="Picture 2" descr="Image result for body out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785814"/>
            <a:ext cx="3768725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1353" y="657616"/>
            <a:ext cx="3569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/>
              <a:t>TASG/</a:t>
            </a:r>
            <a:r>
              <a:rPr lang="en-US" sz="48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TASK</a:t>
            </a:r>
            <a:r>
              <a:rPr lang="en-US" sz="4800" b="1" dirty="0"/>
              <a:t> </a:t>
            </a:r>
            <a:endParaRPr lang="en-GB" sz="4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9C6E04A-380D-D448-AFC7-11717637D9FC}"/>
              </a:ext>
            </a:extLst>
          </p:cNvPr>
          <p:cNvSpPr txBox="1">
            <a:spLocks/>
          </p:cNvSpPr>
          <p:nvPr/>
        </p:nvSpPr>
        <p:spPr>
          <a:xfrm>
            <a:off x="577609" y="3875866"/>
            <a:ext cx="2474873" cy="12442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5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71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my rights</a:t>
            </a:r>
            <a:endParaRPr lang="en-US" sz="71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4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1A1AF-BEF7-474A-BFCA-71272EA25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29" y="609600"/>
            <a:ext cx="11694459" cy="145626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b="1" dirty="0">
                <a:solidFill>
                  <a:schemeClr val="tx1"/>
                </a:solidFill>
              </a:rPr>
              <a:t>Pam </a:t>
            </a:r>
            <a:r>
              <a:rPr lang="en-US" b="1" dirty="0" err="1">
                <a:solidFill>
                  <a:schemeClr val="tx1"/>
                </a:solidFill>
              </a:rPr>
              <a:t>mae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hawliau</a:t>
            </a:r>
            <a:r>
              <a:rPr lang="en-US" b="1" dirty="0">
                <a:solidFill>
                  <a:schemeClr val="tx1"/>
                </a:solidFill>
              </a:rPr>
              <a:t> plant a </a:t>
            </a:r>
            <a:r>
              <a:rPr lang="en-US" b="1" dirty="0" err="1">
                <a:solidFill>
                  <a:schemeClr val="tx1"/>
                </a:solidFill>
              </a:rPr>
              <a:t>phobl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ifanc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yn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bwysig</a:t>
            </a:r>
            <a:r>
              <a:rPr lang="en-US" b="1" dirty="0" smtClean="0">
                <a:solidFill>
                  <a:schemeClr val="tx1"/>
                </a:solidFill>
              </a:rPr>
              <a:t>?</a:t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Why are children and young people’s rights so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1B59A-1B3C-8E4A-A7CA-9ED60D9BE5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2" y="2142066"/>
            <a:ext cx="4995334" cy="4578147"/>
          </a:xfrm>
        </p:spPr>
        <p:txBody>
          <a:bodyPr>
            <a:normAutofit/>
          </a:bodyPr>
          <a:lstStyle/>
          <a:p>
            <a:pPr marL="457200" indent="-457200" defTabSz="868680">
              <a:lnSpc>
                <a:spcPct val="64000"/>
              </a:lnSpc>
              <a:spcBef>
                <a:spcPts val="900"/>
              </a:spcBef>
              <a:buFont typeface="+mj-lt"/>
              <a:buAutoNum type="arabicPeriod"/>
              <a:defRPr sz="1900">
                <a:solidFill>
                  <a:srgbClr val="DE0058"/>
                </a:solidFill>
              </a:defRPr>
            </a:pPr>
            <a:r>
              <a:rPr lang="en-GB" sz="2400" dirty="0">
                <a:solidFill>
                  <a:schemeClr val="tx2"/>
                </a:solidFill>
              </a:rPr>
              <a:t>Mae plant </a:t>
            </a:r>
            <a:r>
              <a:rPr lang="en-GB" sz="2400" dirty="0" err="1">
                <a:solidFill>
                  <a:schemeClr val="tx2"/>
                </a:solidFill>
              </a:rPr>
              <a:t>yn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fwy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agored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i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gael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eu</a:t>
            </a:r>
            <a:r>
              <a:rPr lang="en-GB" sz="2400" dirty="0">
                <a:solidFill>
                  <a:schemeClr val="tx2"/>
                </a:solidFill>
              </a:rPr>
              <a:t> cam-</a:t>
            </a:r>
            <a:r>
              <a:rPr lang="en-GB" sz="2400" dirty="0" err="1">
                <a:solidFill>
                  <a:schemeClr val="tx2"/>
                </a:solidFill>
              </a:rPr>
              <a:t>drin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a’u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 smtClean="0">
                <a:solidFill>
                  <a:schemeClr val="tx2"/>
                </a:solidFill>
              </a:rPr>
              <a:t>hecsbloetio</a:t>
            </a:r>
            <a:endParaRPr lang="en-GB" sz="2400" dirty="0">
              <a:solidFill>
                <a:schemeClr val="tx2"/>
              </a:solidFill>
            </a:endParaRPr>
          </a:p>
          <a:p>
            <a:pPr marL="457200" indent="-457200" defTabSz="868680">
              <a:lnSpc>
                <a:spcPct val="64000"/>
              </a:lnSpc>
              <a:spcBef>
                <a:spcPts val="900"/>
              </a:spcBef>
              <a:buFont typeface="+mj-lt"/>
              <a:buAutoNum type="arabicPeriod"/>
              <a:defRPr sz="1900">
                <a:solidFill>
                  <a:srgbClr val="DE0058"/>
                </a:solidFill>
              </a:defRPr>
            </a:pPr>
            <a:r>
              <a:rPr lang="en-GB" sz="2400" dirty="0" err="1">
                <a:solidFill>
                  <a:schemeClr val="tx2"/>
                </a:solidFill>
              </a:rPr>
              <a:t>Yn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dibynnu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ar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eu</a:t>
            </a:r>
            <a:r>
              <a:rPr lang="en-GB" sz="2400" dirty="0">
                <a:solidFill>
                  <a:schemeClr val="tx2"/>
                </a:solidFill>
              </a:rPr>
              <a:t> hoed, </a:t>
            </a:r>
            <a:r>
              <a:rPr lang="en-GB" sz="2400" dirty="0" err="1">
                <a:solidFill>
                  <a:schemeClr val="tx2"/>
                </a:solidFill>
              </a:rPr>
              <a:t>mae</a:t>
            </a:r>
            <a:r>
              <a:rPr lang="en-GB" sz="2400" dirty="0">
                <a:solidFill>
                  <a:schemeClr val="tx2"/>
                </a:solidFill>
              </a:rPr>
              <a:t> plant </a:t>
            </a:r>
            <a:r>
              <a:rPr lang="en-GB" sz="2400" dirty="0" err="1">
                <a:solidFill>
                  <a:schemeClr val="tx2"/>
                </a:solidFill>
              </a:rPr>
              <a:t>yn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ddibynnol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ar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oedolion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yn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llwyr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neu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i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raddau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helaeth</a:t>
            </a:r>
            <a:r>
              <a:rPr lang="en-GB" sz="2400" dirty="0">
                <a:solidFill>
                  <a:schemeClr val="tx2"/>
                </a:solidFill>
              </a:rPr>
              <a:t> – </a:t>
            </a:r>
            <a:r>
              <a:rPr lang="en-GB" sz="2400" dirty="0" err="1">
                <a:solidFill>
                  <a:schemeClr val="tx2"/>
                </a:solidFill>
              </a:rPr>
              <a:t>nid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yw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eu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lles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pennaf</a:t>
            </a:r>
            <a:r>
              <a:rPr lang="en-GB" sz="2400" dirty="0">
                <a:solidFill>
                  <a:schemeClr val="tx2"/>
                </a:solidFill>
              </a:rPr>
              <a:t> bob </a:t>
            </a:r>
            <a:r>
              <a:rPr lang="en-GB" sz="2400" dirty="0" err="1">
                <a:solidFill>
                  <a:schemeClr val="tx2"/>
                </a:solidFill>
              </a:rPr>
              <a:t>amser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yn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cael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ei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 smtClean="0">
                <a:solidFill>
                  <a:schemeClr val="tx2"/>
                </a:solidFill>
              </a:rPr>
              <a:t>ystyried</a:t>
            </a:r>
            <a:endParaRPr lang="en-GB" sz="2400" dirty="0">
              <a:solidFill>
                <a:schemeClr val="tx2"/>
              </a:solidFill>
            </a:endParaRPr>
          </a:p>
          <a:p>
            <a:pPr marL="457200" indent="-457200" defTabSz="868680">
              <a:lnSpc>
                <a:spcPct val="64000"/>
              </a:lnSpc>
              <a:spcBef>
                <a:spcPts val="900"/>
              </a:spcBef>
              <a:buFont typeface="+mj-lt"/>
              <a:buAutoNum type="arabicPeriod"/>
              <a:defRPr sz="1900">
                <a:solidFill>
                  <a:srgbClr val="DE0058"/>
                </a:solidFill>
              </a:defRPr>
            </a:pPr>
            <a:r>
              <a:rPr lang="en-GB" sz="2400" dirty="0">
                <a:solidFill>
                  <a:schemeClr val="tx2"/>
                </a:solidFill>
              </a:rPr>
              <a:t>Mae plant </a:t>
            </a:r>
            <a:r>
              <a:rPr lang="en-GB" sz="2400" dirty="0" err="1">
                <a:solidFill>
                  <a:schemeClr val="tx2"/>
                </a:solidFill>
              </a:rPr>
              <a:t>yn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wynebu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llu</a:t>
            </a:r>
            <a:r>
              <a:rPr lang="en-GB" sz="2400" dirty="0">
                <a:solidFill>
                  <a:schemeClr val="tx2"/>
                </a:solidFill>
              </a:rPr>
              <a:t> o </a:t>
            </a:r>
            <a:r>
              <a:rPr lang="en-GB" sz="2400" dirty="0" err="1">
                <a:solidFill>
                  <a:schemeClr val="tx2"/>
                </a:solidFill>
              </a:rPr>
              <a:t>derfynau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oed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cyfreithiol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pryd</a:t>
            </a:r>
            <a:r>
              <a:rPr lang="en-GB" sz="2400" dirty="0">
                <a:solidFill>
                  <a:schemeClr val="tx2"/>
                </a:solidFill>
              </a:rPr>
              <a:t> y </a:t>
            </a:r>
            <a:r>
              <a:rPr lang="en-GB" sz="2400" dirty="0" err="1">
                <a:solidFill>
                  <a:schemeClr val="tx2"/>
                </a:solidFill>
              </a:rPr>
              <a:t>bernir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eu</a:t>
            </a:r>
            <a:r>
              <a:rPr lang="en-GB" sz="2400" dirty="0">
                <a:solidFill>
                  <a:schemeClr val="tx2"/>
                </a:solidFill>
              </a:rPr>
              <a:t> bod </a:t>
            </a:r>
            <a:r>
              <a:rPr lang="en-GB" sz="2400" dirty="0" err="1">
                <a:solidFill>
                  <a:schemeClr val="tx2"/>
                </a:solidFill>
              </a:rPr>
              <a:t>nhw’n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gallu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gwneud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penderfyniadau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drostynt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eu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 smtClean="0">
                <a:solidFill>
                  <a:schemeClr val="tx2"/>
                </a:solidFill>
              </a:rPr>
              <a:t>hunain</a:t>
            </a:r>
            <a:endParaRPr lang="en-GB" sz="2400" dirty="0">
              <a:solidFill>
                <a:schemeClr val="tx2"/>
              </a:solidFill>
            </a:endParaRPr>
          </a:p>
          <a:p>
            <a:pPr marL="457200" indent="-457200" defTabSz="868680">
              <a:lnSpc>
                <a:spcPct val="64000"/>
              </a:lnSpc>
              <a:spcBef>
                <a:spcPts val="900"/>
              </a:spcBef>
              <a:buFont typeface="+mj-lt"/>
              <a:buAutoNum type="arabicPeriod"/>
              <a:defRPr sz="1900">
                <a:solidFill>
                  <a:srgbClr val="DE0058"/>
                </a:solidFill>
              </a:defRPr>
            </a:pPr>
            <a:r>
              <a:rPr lang="en-GB" sz="2400" dirty="0">
                <a:solidFill>
                  <a:schemeClr val="tx2"/>
                </a:solidFill>
              </a:rPr>
              <a:t>Mae plant </a:t>
            </a:r>
            <a:r>
              <a:rPr lang="en-GB" sz="2400" dirty="0" err="1">
                <a:solidFill>
                  <a:schemeClr val="tx2"/>
                </a:solidFill>
              </a:rPr>
              <a:t>yn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aml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>
                <a:solidFill>
                  <a:schemeClr val="tx2"/>
                </a:solidFill>
              </a:rPr>
              <a:t>heb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2400" dirty="0" err="1" smtClean="0">
                <a:solidFill>
                  <a:schemeClr val="tx2"/>
                </a:solidFill>
              </a:rPr>
              <a:t>lais</a:t>
            </a:r>
            <a:endParaRPr lang="en-GB" sz="2400" dirty="0">
              <a:solidFill>
                <a:schemeClr val="tx2"/>
              </a:solidFill>
            </a:endParaRPr>
          </a:p>
          <a:p>
            <a:pPr marL="0" indent="0" defTabSz="868680">
              <a:lnSpc>
                <a:spcPct val="64000"/>
              </a:lnSpc>
              <a:spcBef>
                <a:spcPts val="900"/>
              </a:spcBef>
              <a:buNone/>
              <a:defRPr sz="1900">
                <a:solidFill>
                  <a:srgbClr val="DE0058"/>
                </a:solidFill>
              </a:defRPr>
            </a:pPr>
            <a:r>
              <a:rPr lang="en-GB" sz="1600" dirty="0" smtClean="0">
                <a:solidFill>
                  <a:schemeClr val="tx2"/>
                </a:solidFill>
              </a:rPr>
              <a:t>(</a:t>
            </a:r>
            <a:r>
              <a:rPr lang="en-GB" sz="1600" dirty="0" err="1" smtClean="0">
                <a:solidFill>
                  <a:schemeClr val="tx2"/>
                </a:solidFill>
              </a:rPr>
              <a:t>Comisiynydd</a:t>
            </a:r>
            <a:r>
              <a:rPr lang="en-GB" sz="1600" dirty="0" smtClean="0">
                <a:solidFill>
                  <a:schemeClr val="tx2"/>
                </a:solidFill>
              </a:rPr>
              <a:t> Plant </a:t>
            </a:r>
            <a:r>
              <a:rPr lang="en-GB" sz="1600" dirty="0" err="1" smtClean="0">
                <a:solidFill>
                  <a:schemeClr val="tx2"/>
                </a:solidFill>
              </a:rPr>
              <a:t>Cymru</a:t>
            </a:r>
            <a:r>
              <a:rPr lang="en-GB" sz="1600" dirty="0" smtClean="0">
                <a:solidFill>
                  <a:schemeClr val="tx2"/>
                </a:solidFill>
              </a:rPr>
              <a:t>, 2019)</a:t>
            </a:r>
            <a:endParaRPr lang="en-GB" sz="1600" dirty="0">
              <a:solidFill>
                <a:schemeClr val="tx2"/>
              </a:solidFill>
            </a:endParaRPr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4283785"/>
          </a:xfrm>
        </p:spPr>
        <p:txBody>
          <a:bodyPr>
            <a:normAutofit/>
          </a:bodyPr>
          <a:lstStyle/>
          <a:p>
            <a:pPr marL="457200" indent="-457200" defTabSz="868680">
              <a:lnSpc>
                <a:spcPct val="64000"/>
              </a:lnSpc>
              <a:spcBef>
                <a:spcPts val="900"/>
              </a:spcBef>
              <a:buFont typeface="+mj-lt"/>
              <a:buAutoNum type="arabicPeriod"/>
              <a:defRPr sz="1900">
                <a:solidFill>
                  <a:srgbClr val="DE0058"/>
                </a:solidFill>
              </a:defRPr>
            </a:pPr>
            <a:r>
              <a:rPr lang="en-GB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Children are more vulnerable to abuse and </a:t>
            </a:r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exploitation</a:t>
            </a:r>
            <a:endParaRPr lang="en-GB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457200" indent="-457200" defTabSz="868680">
              <a:lnSpc>
                <a:spcPct val="64000"/>
              </a:lnSpc>
              <a:spcBef>
                <a:spcPts val="900"/>
              </a:spcBef>
              <a:buFont typeface="+mj-lt"/>
              <a:buAutoNum type="arabicPeriod"/>
              <a:defRPr sz="1900">
                <a:solidFill>
                  <a:srgbClr val="DE0058"/>
                </a:solidFill>
              </a:defRPr>
            </a:pPr>
            <a:r>
              <a:rPr lang="en-GB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Dependent on age, children are entirely or mostly dependent on adults – best interests not always </a:t>
            </a:r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considered</a:t>
            </a:r>
            <a:endParaRPr lang="en-GB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457200" indent="-457200" defTabSz="868680">
              <a:lnSpc>
                <a:spcPct val="64000"/>
              </a:lnSpc>
              <a:spcBef>
                <a:spcPts val="900"/>
              </a:spcBef>
              <a:buFont typeface="+mj-lt"/>
              <a:buAutoNum type="arabicPeriod"/>
              <a:defRPr sz="1900">
                <a:solidFill>
                  <a:srgbClr val="DE0058"/>
                </a:solidFill>
              </a:defRPr>
            </a:pPr>
            <a:r>
              <a:rPr lang="en-GB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Children face an array of legal minimum ages at which they are considered capable of making decisions for </a:t>
            </a:r>
            <a:r>
              <a:rPr lang="en-GB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themselves</a:t>
            </a:r>
            <a:endParaRPr lang="en-GB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457200" indent="-457200" defTabSz="868680">
              <a:lnSpc>
                <a:spcPct val="64000"/>
              </a:lnSpc>
              <a:spcBef>
                <a:spcPts val="900"/>
              </a:spcBef>
              <a:buFont typeface="+mj-lt"/>
              <a:buAutoNum type="arabicPeriod"/>
              <a:defRPr sz="1900">
                <a:solidFill>
                  <a:srgbClr val="DE0058"/>
                </a:solidFill>
              </a:defRPr>
            </a:pPr>
            <a:r>
              <a:rPr lang="en-GB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Children are often voiceless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en-US" dirty="0"/>
          </a:p>
          <a:p>
            <a:endParaRPr lang="en-GB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423629" y="5824477"/>
            <a:ext cx="401943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en-US" sz="1600" dirty="0"/>
              <a:t>(Children’s Commissioner for Wales, 2019)</a:t>
            </a:r>
          </a:p>
        </p:txBody>
      </p:sp>
    </p:spTree>
    <p:extLst>
      <p:ext uri="{BB962C8B-B14F-4D97-AF65-F5344CB8AC3E}">
        <p14:creationId xmlns:p14="http://schemas.microsoft.com/office/powerpoint/2010/main" val="2330355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190" y="1134709"/>
            <a:ext cx="4717890" cy="47178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9902" y="1215082"/>
            <a:ext cx="4512023" cy="455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6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AA38D-ECB3-2E4C-817A-85C112641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699" y="300625"/>
            <a:ext cx="11401815" cy="145626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b="1" dirty="0" err="1">
                <a:solidFill>
                  <a:schemeClr val="tx1"/>
                </a:solidFill>
              </a:rPr>
              <a:t>Confensiwn</a:t>
            </a:r>
            <a:r>
              <a:rPr lang="en-US" b="1" dirty="0">
                <a:solidFill>
                  <a:schemeClr val="tx1"/>
                </a:solidFill>
              </a:rPr>
              <a:t> y </a:t>
            </a:r>
            <a:r>
              <a:rPr lang="en-US" b="1" dirty="0" err="1">
                <a:solidFill>
                  <a:schemeClr val="tx1"/>
                </a:solidFill>
              </a:rPr>
              <a:t>Cenhedloedd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Unedig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Hawliau</a:t>
            </a:r>
            <a:r>
              <a:rPr lang="en-US" b="1" dirty="0">
                <a:solidFill>
                  <a:schemeClr val="tx1"/>
                </a:solidFill>
              </a:rPr>
              <a:t> Plant (CCUHP</a:t>
            </a:r>
            <a:r>
              <a:rPr lang="en-US" b="1" dirty="0" smtClean="0">
                <a:solidFill>
                  <a:schemeClr val="tx1"/>
                </a:solidFill>
              </a:rPr>
              <a:t>)</a:t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/>
              <a:t>United Nations Convention on the Rights of the Child (UNCRC)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74A00-5432-5F4D-BAA3-D4C33BE918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2" y="1666078"/>
            <a:ext cx="4995334" cy="519192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Mabwysiadawyd</a:t>
            </a:r>
            <a:r>
              <a:rPr lang="en-US" dirty="0"/>
              <a:t> </a:t>
            </a:r>
            <a:r>
              <a:rPr lang="en-US" dirty="0" err="1"/>
              <a:t>gan</a:t>
            </a:r>
            <a:r>
              <a:rPr lang="en-US" dirty="0"/>
              <a:t> </a:t>
            </a:r>
            <a:r>
              <a:rPr lang="en-US" dirty="0" err="1"/>
              <a:t>Lywodraeth</a:t>
            </a:r>
            <a:r>
              <a:rPr lang="en-US" dirty="0"/>
              <a:t> </a:t>
            </a:r>
            <a:r>
              <a:rPr lang="en-US" dirty="0" err="1"/>
              <a:t>Cymru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2004</a:t>
            </a:r>
          </a:p>
          <a:p>
            <a:pPr>
              <a:defRPr/>
            </a:pPr>
            <a:r>
              <a:rPr lang="en-US" dirty="0"/>
              <a:t>54 o </a:t>
            </a:r>
            <a:r>
              <a:rPr lang="en-US" dirty="0" err="1"/>
              <a:t>erthyglau</a:t>
            </a:r>
            <a:endParaRPr lang="en-US" dirty="0"/>
          </a:p>
          <a:p>
            <a:pPr>
              <a:defRPr/>
            </a:pPr>
            <a:r>
              <a:rPr lang="en-US" dirty="0" err="1"/>
              <a:t>Erthyglau</a:t>
            </a:r>
            <a:r>
              <a:rPr lang="en-US" dirty="0"/>
              <a:t> 1–42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berthnasol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hawliau</a:t>
            </a:r>
            <a:r>
              <a:rPr lang="en-US" dirty="0"/>
              <a:t> plant a </a:t>
            </a:r>
            <a:r>
              <a:rPr lang="en-US" dirty="0" err="1"/>
              <a:t>phobl</a:t>
            </a:r>
            <a:r>
              <a:rPr lang="en-US" dirty="0"/>
              <a:t> </a:t>
            </a:r>
            <a:r>
              <a:rPr lang="en-US" dirty="0" err="1"/>
              <a:t>ifanc</a:t>
            </a:r>
            <a:r>
              <a:rPr lang="en-US" dirty="0"/>
              <a:t> 0-18</a:t>
            </a:r>
          </a:p>
          <a:p>
            <a:pPr>
              <a:defRPr/>
            </a:pPr>
            <a:r>
              <a:rPr lang="en-US" dirty="0" err="1"/>
              <a:t>Erthyglau</a:t>
            </a:r>
            <a:r>
              <a:rPr lang="en-US" dirty="0"/>
              <a:t> 43-54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berthnasol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lywodraethau</a:t>
            </a:r>
            <a:r>
              <a:rPr lang="en-US" dirty="0"/>
              <a:t> o ran </a:t>
            </a:r>
            <a:r>
              <a:rPr lang="en-US" dirty="0" err="1"/>
              <a:t>sut</a:t>
            </a:r>
            <a:r>
              <a:rPr lang="en-US" dirty="0"/>
              <a:t> y </a:t>
            </a:r>
            <a:r>
              <a:rPr lang="en-US" dirty="0" err="1"/>
              <a:t>gweithredir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hawliau</a:t>
            </a:r>
            <a:endParaRPr lang="en-US" dirty="0"/>
          </a:p>
          <a:p>
            <a:pPr>
              <a:defRPr/>
            </a:pPr>
            <a:r>
              <a:rPr lang="en-US" dirty="0" err="1"/>
              <a:t>Dyletswydd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bawb</a:t>
            </a:r>
            <a:r>
              <a:rPr lang="en-US" dirty="0"/>
              <a:t> </a:t>
            </a:r>
            <a:r>
              <a:rPr lang="en-US" dirty="0" err="1"/>
              <a:t>sydd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gweithio</a:t>
            </a:r>
            <a:r>
              <a:rPr lang="en-US" dirty="0"/>
              <a:t> </a:t>
            </a:r>
            <a:r>
              <a:rPr lang="en-US" dirty="0" err="1"/>
              <a:t>gyda</a:t>
            </a:r>
            <a:r>
              <a:rPr lang="en-US" dirty="0"/>
              <a:t> </a:t>
            </a:r>
            <a:r>
              <a:rPr lang="en-US" dirty="0" err="1"/>
              <a:t>phlant</a:t>
            </a:r>
            <a:r>
              <a:rPr lang="en-US" dirty="0"/>
              <a:t> a </a:t>
            </a:r>
            <a:r>
              <a:rPr lang="en-US" dirty="0" err="1"/>
              <a:t>phobl</a:t>
            </a:r>
            <a:r>
              <a:rPr lang="en-US" dirty="0"/>
              <a:t> </a:t>
            </a:r>
            <a:r>
              <a:rPr lang="en-US" dirty="0" err="1"/>
              <a:t>ifanc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sicrhau</a:t>
            </a:r>
            <a:r>
              <a:rPr lang="en-US" dirty="0"/>
              <a:t> bod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hawliau</a:t>
            </a:r>
            <a:r>
              <a:rPr lang="en-US" dirty="0"/>
              <a:t> </a:t>
            </a:r>
            <a:r>
              <a:rPr lang="en-US" dirty="0" err="1"/>
              <a:t>hyn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cael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diwallu</a:t>
            </a: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r>
              <a:rPr lang="en-US" dirty="0">
                <a:hlinkClick r:id="rId2"/>
              </a:rPr>
              <a:t>https://www.complantcymru.org.uk/ccuhp-hawliau-plant/ccuhp-hawliau-plant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78679" y="2060647"/>
            <a:ext cx="4995332" cy="440278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Ratified by the Welsh Government in 2004</a:t>
            </a:r>
          </a:p>
          <a:p>
            <a:pPr>
              <a:defRPr/>
            </a:pPr>
            <a:r>
              <a:rPr lang="en-US" dirty="0"/>
              <a:t>54 articles</a:t>
            </a:r>
          </a:p>
          <a:p>
            <a:pPr>
              <a:defRPr/>
            </a:pPr>
            <a:r>
              <a:rPr lang="en-US" dirty="0"/>
              <a:t>Articles 1–42 are relevant to children and young people’s rights (0-18)</a:t>
            </a:r>
          </a:p>
          <a:p>
            <a:pPr>
              <a:defRPr/>
            </a:pPr>
            <a:r>
              <a:rPr lang="en-US" dirty="0"/>
              <a:t>Articles 43-54 are relevant to authorities and refer to how these rights are implemented </a:t>
            </a:r>
          </a:p>
          <a:p>
            <a:pPr>
              <a:defRPr/>
            </a:pPr>
            <a:r>
              <a:rPr lang="en-US" dirty="0"/>
              <a:t>A duty on all those working with children and young people to ensure that these rights are being implemented</a:t>
            </a:r>
          </a:p>
          <a:p>
            <a:pPr>
              <a:defRPr/>
            </a:pPr>
            <a:endParaRPr lang="en-US" dirty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dirty="0">
                <a:hlinkClick r:id="rId3"/>
              </a:rPr>
              <a:t>https://www.childcomwales.org.uk/uncrc-childrens-rights/uncrc/</a:t>
            </a:r>
            <a:r>
              <a:rPr lang="en-US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39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B3202-DBF8-3D4E-B204-6F3E6FC43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390395"/>
            <a:ext cx="10131425" cy="1456267"/>
          </a:xfrm>
        </p:spPr>
        <p:txBody>
          <a:bodyPr/>
          <a:lstStyle/>
          <a:p>
            <a:pPr>
              <a:defRPr/>
            </a:pPr>
            <a:r>
              <a:rPr lang="en-US" b="1" dirty="0" err="1" smtClean="0">
                <a:solidFill>
                  <a:schemeClr val="tx1"/>
                </a:solidFill>
              </a:rPr>
              <a:t>Egwyddorion</a:t>
            </a:r>
            <a:r>
              <a:rPr lang="en-US" b="1" dirty="0" smtClean="0">
                <a:solidFill>
                  <a:schemeClr val="tx1"/>
                </a:solidFill>
              </a:rPr>
              <a:t/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principles</a:t>
            </a:r>
            <a:endParaRPr lang="en-US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D00BD-C0A9-DD49-A4C0-014DB7F87A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460946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Ymgorffori’r</a:t>
            </a:r>
            <a:r>
              <a:rPr lang="en-US" dirty="0"/>
              <a:t> </a:t>
            </a:r>
            <a:r>
              <a:rPr lang="en-US" dirty="0" err="1"/>
              <a:t>hawliau</a:t>
            </a:r>
            <a:r>
              <a:rPr lang="en-US" dirty="0"/>
              <a:t> –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greiddiol</a:t>
            </a:r>
            <a:r>
              <a:rPr lang="en-US" dirty="0"/>
              <a:t> </a:t>
            </a:r>
            <a:r>
              <a:rPr lang="en-US" dirty="0" err="1"/>
              <a:t>wrth</a:t>
            </a:r>
            <a:r>
              <a:rPr lang="en-US" dirty="0"/>
              <a:t> </a:t>
            </a:r>
            <a:r>
              <a:rPr lang="en-US" dirty="0" err="1"/>
              <a:t>gynllunio’r</a:t>
            </a:r>
            <a:r>
              <a:rPr lang="en-US" dirty="0"/>
              <a:t> </a:t>
            </a:r>
            <a:r>
              <a:rPr lang="en-US" dirty="0" err="1"/>
              <a:t>ddarpariaeth</a:t>
            </a:r>
            <a:endParaRPr lang="en-US" dirty="0"/>
          </a:p>
          <a:p>
            <a:pPr>
              <a:defRPr/>
            </a:pPr>
            <a:r>
              <a:rPr lang="en-US" dirty="0" err="1"/>
              <a:t>Cydraddoleb</a:t>
            </a:r>
            <a:r>
              <a:rPr lang="en-US" dirty="0"/>
              <a:t> a dim </a:t>
            </a:r>
            <a:r>
              <a:rPr lang="en-US" dirty="0" err="1"/>
              <a:t>camwahaniaethu</a:t>
            </a:r>
            <a:r>
              <a:rPr lang="en-US" dirty="0"/>
              <a:t> – </a:t>
            </a:r>
            <a:r>
              <a:rPr lang="en-US" dirty="0" err="1"/>
              <a:t>ymagwedd</a:t>
            </a:r>
            <a:r>
              <a:rPr lang="en-US" dirty="0"/>
              <a:t> </a:t>
            </a:r>
            <a:r>
              <a:rPr lang="en-US" dirty="0" err="1"/>
              <a:t>gynhwysol</a:t>
            </a:r>
            <a:r>
              <a:rPr lang="en-US" dirty="0"/>
              <a:t> </a:t>
            </a:r>
            <a:r>
              <a:rPr lang="en-US" dirty="0" err="1"/>
              <a:t>lle</a:t>
            </a:r>
            <a:r>
              <a:rPr lang="en-US" dirty="0"/>
              <a:t> </a:t>
            </a:r>
            <a:r>
              <a:rPr lang="en-US" dirty="0" err="1"/>
              <a:t>caiff</a:t>
            </a:r>
            <a:r>
              <a:rPr lang="en-US" dirty="0"/>
              <a:t> </a:t>
            </a:r>
            <a:r>
              <a:rPr lang="en-US" dirty="0" err="1"/>
              <a:t>pawb</a:t>
            </a:r>
            <a:r>
              <a:rPr lang="en-US" dirty="0"/>
              <a:t> </a:t>
            </a:r>
            <a:r>
              <a:rPr lang="en-US" dirty="0" err="1"/>
              <a:t>gyfle</a:t>
            </a:r>
            <a:r>
              <a:rPr lang="en-US" dirty="0"/>
              <a:t> </a:t>
            </a:r>
            <a:r>
              <a:rPr lang="en-US" dirty="0" err="1"/>
              <a:t>cyfartal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gyflawni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llawn</a:t>
            </a:r>
            <a:r>
              <a:rPr lang="en-US" dirty="0"/>
              <a:t> </a:t>
            </a:r>
            <a:r>
              <a:rPr lang="en-US" dirty="0" err="1"/>
              <a:t>botensial</a:t>
            </a:r>
            <a:endParaRPr lang="en-US" dirty="0"/>
          </a:p>
          <a:p>
            <a:pPr>
              <a:defRPr/>
            </a:pPr>
            <a:r>
              <a:rPr lang="en-US" dirty="0" err="1"/>
              <a:t>Grymuso</a:t>
            </a:r>
            <a:r>
              <a:rPr lang="en-US" dirty="0"/>
              <a:t> plant –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galluogi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fanteisio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hawliau</a:t>
            </a:r>
            <a:endParaRPr lang="en-US" dirty="0"/>
          </a:p>
          <a:p>
            <a:pPr>
              <a:defRPr/>
            </a:pPr>
            <a:r>
              <a:rPr lang="en-US" dirty="0" err="1"/>
              <a:t>Cyfranogiad</a:t>
            </a:r>
            <a:r>
              <a:rPr lang="en-US" dirty="0"/>
              <a:t> – </a:t>
            </a:r>
            <a:r>
              <a:rPr lang="en-US" dirty="0" err="1"/>
              <a:t>gwrando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blant</a:t>
            </a:r>
            <a:r>
              <a:rPr lang="en-US" dirty="0"/>
              <a:t> a </a:t>
            </a:r>
            <a:r>
              <a:rPr lang="en-US" dirty="0" err="1"/>
              <a:t>rhoi</a:t>
            </a:r>
            <a:r>
              <a:rPr lang="en-US" dirty="0"/>
              <a:t> </a:t>
            </a:r>
            <a:r>
              <a:rPr lang="en-US" dirty="0" err="1"/>
              <a:t>cyfle</a:t>
            </a:r>
            <a:r>
              <a:rPr lang="en-US" dirty="0"/>
              <a:t> </a:t>
            </a:r>
            <a:r>
              <a:rPr lang="en-US" dirty="0" err="1"/>
              <a:t>iddynt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fynegi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barn</a:t>
            </a:r>
          </a:p>
          <a:p>
            <a:pPr>
              <a:defRPr/>
            </a:pPr>
            <a:r>
              <a:rPr lang="en-US" dirty="0" err="1"/>
              <a:t>Atebolrwydd</a:t>
            </a:r>
            <a:r>
              <a:rPr lang="en-US" dirty="0"/>
              <a:t> – </a:t>
            </a:r>
            <a:r>
              <a:rPr lang="en-US" dirty="0" err="1"/>
              <a:t>dylai</a:t>
            </a:r>
            <a:r>
              <a:rPr lang="en-US" dirty="0"/>
              <a:t> </a:t>
            </a:r>
            <a:r>
              <a:rPr lang="en-US" dirty="0" err="1"/>
              <a:t>awdurdodau</a:t>
            </a:r>
            <a:r>
              <a:rPr lang="en-US" dirty="0"/>
              <a:t> </a:t>
            </a:r>
            <a:r>
              <a:rPr lang="en-US" dirty="0" err="1"/>
              <a:t>fod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atebol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blant</a:t>
            </a:r>
            <a:r>
              <a:rPr lang="en-US" dirty="0"/>
              <a:t> am </a:t>
            </a:r>
            <a:r>
              <a:rPr lang="en-US" dirty="0" err="1"/>
              <a:t>benderfyniadau</a:t>
            </a:r>
            <a:r>
              <a:rPr lang="en-US" dirty="0"/>
              <a:t> </a:t>
            </a:r>
            <a:r>
              <a:rPr lang="en-US" dirty="0" err="1"/>
              <a:t>sydd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effeithio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 smtClean="0"/>
              <a:t>bywydau</a:t>
            </a:r>
            <a:endParaRPr lang="en-US" dirty="0"/>
          </a:p>
          <a:p>
            <a:pPr marL="0" indent="0">
              <a:buNone/>
              <a:defRPr/>
            </a:pPr>
            <a:r>
              <a:rPr lang="en-US" dirty="0"/>
              <a:t>   (</a:t>
            </a:r>
            <a:r>
              <a:rPr lang="en-US" dirty="0" err="1"/>
              <a:t>Comisiynydd</a:t>
            </a:r>
            <a:r>
              <a:rPr lang="en-US" dirty="0"/>
              <a:t> Plant </a:t>
            </a:r>
            <a:r>
              <a:rPr lang="en-US" dirty="0" err="1"/>
              <a:t>Cymru</a:t>
            </a:r>
            <a:r>
              <a:rPr lang="en-US" dirty="0"/>
              <a:t>, 2019)</a:t>
            </a:r>
          </a:p>
          <a:p>
            <a:pPr marL="0" indent="0">
              <a:buNone/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7155" y="1991754"/>
            <a:ext cx="4995332" cy="442783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</a:rPr>
              <a:t>Embedding the rights – essential when planning provision</a:t>
            </a:r>
          </a:p>
          <a:p>
            <a:pPr>
              <a:defRPr/>
            </a:pPr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</a:rPr>
              <a:t>Equality and non-discrimination – an inclusive approach whereby every individual has the opportunity to achieve their full potential </a:t>
            </a:r>
          </a:p>
          <a:p>
            <a:pPr>
              <a:defRPr/>
            </a:pPr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</a:rPr>
              <a:t>Empower children – better able to take advantage of their rights</a:t>
            </a:r>
          </a:p>
          <a:p>
            <a:pPr>
              <a:defRPr/>
            </a:pPr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</a:rPr>
              <a:t>Participation – listening to children and giving them the opportunity to voice their opinion </a:t>
            </a:r>
          </a:p>
          <a:p>
            <a:pPr>
              <a:defRPr/>
            </a:pPr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</a:rPr>
              <a:t>Accountability – authorities should be accountable to children regarding decisions that affect their lives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  (Children’s Commissioner for Wales, 2019)</a:t>
            </a:r>
          </a:p>
          <a:p>
            <a:endParaRPr lang="en-GB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78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836614"/>
            <a:ext cx="800735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8" name="Rectangle 5"/>
          <p:cNvSpPr>
            <a:spLocks noChangeArrowheads="1"/>
          </p:cNvSpPr>
          <p:nvPr/>
        </p:nvSpPr>
        <p:spPr bwMode="auto">
          <a:xfrm>
            <a:off x="3187505" y="5210770"/>
            <a:ext cx="68082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dirty="0">
                <a:hlinkClick r:id="rId2"/>
              </a:rPr>
              <a:t>https://</a:t>
            </a:r>
            <a:r>
              <a:rPr lang="en-US" altLang="en-US" dirty="0" smtClean="0">
                <a:hlinkClick r:id="rId2"/>
              </a:rPr>
              <a:t>www.youtube.com/watch?v=0cQqjWlVp8k</a:t>
            </a:r>
            <a:r>
              <a:rPr lang="en-US" altLang="en-US" dirty="0" smtClean="0"/>
              <a:t> (</a:t>
            </a:r>
            <a:r>
              <a:rPr lang="en-US" altLang="en-US" dirty="0" err="1" smtClean="0"/>
              <a:t>Cymraeg</a:t>
            </a:r>
            <a:r>
              <a:rPr lang="en-US" altLang="en-US" dirty="0" smtClean="0"/>
              <a:t>)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140814" y="5956213"/>
            <a:ext cx="71743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dirty="0">
                <a:hlinkClick r:id="rId4"/>
              </a:rPr>
              <a:t>https://</a:t>
            </a:r>
            <a:r>
              <a:rPr lang="en-US" altLang="en-US" dirty="0" smtClean="0">
                <a:hlinkClick r:id="rId4"/>
              </a:rPr>
              <a:t>www.youtube.com/watch?v=WSpfLMV3_sA</a:t>
            </a:r>
            <a:r>
              <a:rPr lang="en-US" altLang="en-US" dirty="0" smtClean="0"/>
              <a:t> (English)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4750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>
            <a:extLst>
              <a:ext uri="{FF2B5EF4-FFF2-40B4-BE49-F238E27FC236}">
                <a16:creationId xmlns:a16="http://schemas.microsoft.com/office/drawing/2014/main" id="{913D68F2-E88D-BF4F-85AE-DBCC8FEA7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3338" y="2897188"/>
            <a:ext cx="1568450" cy="1446212"/>
          </a:xfrm>
          <a:prstGeom prst="sun">
            <a:avLst>
              <a:gd name="adj" fmla="val 25000"/>
            </a:avLst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 defTabSz="482186">
              <a:defRPr/>
            </a:pPr>
            <a:endParaRPr lang="en-US" altLang="en-US" sz="633">
              <a:solidFill>
                <a:srgbClr val="000000"/>
              </a:solidFill>
            </a:endParaRP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33DD808E-A1B7-F645-8C2E-9167919766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0664" y="2982913"/>
            <a:ext cx="1893887" cy="116205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Llais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disgybl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| Pupil voice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Article |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Erthygl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12 – Right to be heard /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Hawl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i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gael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eu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clywed</a:t>
            </a:r>
            <a:endParaRPr lang="en-GB" altLang="en-US" sz="1265" dirty="0">
              <a:solidFill>
                <a:srgbClr val="7030A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F12C3944-6BE9-5D48-9D15-1CAAD4ABA4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7737" y="4387851"/>
            <a:ext cx="2074863" cy="77470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Gweithgareddau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Allgyrsiol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| Extra Curricular Activities  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Article |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Erthygl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15 </a:t>
            </a: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26322415-2D6E-2043-B5C1-FF5DB8717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113" y="5055470"/>
            <a:ext cx="2262187" cy="579438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Ethos </a:t>
            </a: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yr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Ysgol | School Ethos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Articles |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Erthyglau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28 / 29</a:t>
            </a:r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id="{2DE12265-B58B-D54A-809E-88C65760F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0176" y="3021014"/>
            <a:ext cx="1387475" cy="579437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ADCDF| ESDGC 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Article |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Erthygl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2 </a:t>
            </a:r>
          </a:p>
        </p:txBody>
      </p:sp>
      <p:sp>
        <p:nvSpPr>
          <p:cNvPr id="11" name="Text Box 7">
            <a:extLst>
              <a:ext uri="{FF2B5EF4-FFF2-40B4-BE49-F238E27FC236}">
                <a16:creationId xmlns:a16="http://schemas.microsoft.com/office/drawing/2014/main" id="{2EC261EE-AEEA-984D-9725-DDBF9A7E7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8201" y="3903664"/>
            <a:ext cx="2409825" cy="871537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Ysgolion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Iach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/Eco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|Healthy/Eco Schools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Article |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Erthygl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24 –</a:t>
            </a: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88333AB3-ECBA-CE4F-AC41-C964C8043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6566" y="1999467"/>
            <a:ext cx="2268537" cy="773112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Y </a:t>
            </a: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Cyfnod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Sylfaen | Foundation Phase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Article |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Erthyglau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28/29/31 </a:t>
            </a:r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2FE0AAE4-3853-064E-A5B0-1F509209EE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2839" y="1828800"/>
            <a:ext cx="2090737" cy="77470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Arfer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Adferol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| Restorative Practice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Articles |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Erthyglau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12/36/17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98578C2-533E-E34C-A003-313DCBF07AAE}"/>
              </a:ext>
            </a:extLst>
          </p:cNvPr>
          <p:cNvSpPr txBox="1"/>
          <p:nvPr/>
        </p:nvSpPr>
        <p:spPr>
          <a:xfrm>
            <a:off x="2809876" y="1828800"/>
            <a:ext cx="1795462" cy="95726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spcFirstLastPara="1" wrap="none" lIns="24109" tIns="24109" rIns="24109" bIns="24109" spcCol="3810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altLang="en-US" sz="1265" dirty="0" err="1">
                <a:solidFill>
                  <a:srgbClr val="000000"/>
                </a:solidFill>
                <a:latin typeface="Calibri" panose="020F0502020204030204" pitchFamily="34" charset="0"/>
              </a:rPr>
              <a:t>Gwrthfwlio</a:t>
            </a:r>
            <a:r>
              <a:rPr lang="en-GB" altLang="en-US" sz="1265" dirty="0">
                <a:solidFill>
                  <a:srgbClr val="000000"/>
                </a:solidFill>
                <a:latin typeface="Calibri" panose="020F0502020204030204" pitchFamily="34" charset="0"/>
              </a:rPr>
              <a:t> | Anti Bullying 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Article | </a:t>
            </a:r>
            <a:r>
              <a:rPr lang="en-GB" altLang="en-US" sz="1265" dirty="0" err="1">
                <a:solidFill>
                  <a:srgbClr val="7030A0"/>
                </a:solidFill>
                <a:latin typeface="Calibri" panose="020F0502020204030204" pitchFamily="34" charset="0"/>
              </a:rPr>
              <a:t>Erthygl</a:t>
            </a:r>
            <a:r>
              <a:rPr lang="en-GB" altLang="en-US" sz="1265" dirty="0">
                <a:solidFill>
                  <a:srgbClr val="7030A0"/>
                </a:solidFill>
                <a:latin typeface="Calibri" panose="020F0502020204030204" pitchFamily="34" charset="0"/>
              </a:rPr>
              <a:t> 19 </a:t>
            </a:r>
          </a:p>
          <a:p>
            <a:pPr latinLnBrk="1">
              <a:defRPr/>
            </a:pPr>
            <a:endParaRPr lang="en-GB" sz="2109" dirty="0">
              <a:solidFill>
                <a:srgbClr val="000000"/>
              </a:solidFill>
              <a:latin typeface="+mj-lt"/>
              <a:ea typeface="+mj-ea"/>
              <a:cs typeface="+mj-cs"/>
              <a:sym typeface="Helvetica Neue"/>
            </a:endParaRPr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70389410-36A6-154E-A69E-FE04FD89F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6725" y="3371056"/>
            <a:ext cx="842962" cy="498475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200">
                <a:solidFill>
                  <a:schemeClr val="tx1"/>
                </a:solidFill>
                <a:latin typeface="Futura Lt BT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Futura Lt BT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Futura Lt B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Futura Lt BT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sz="1055" dirty="0">
                <a:solidFill>
                  <a:srgbClr val="000000"/>
                </a:solidFill>
                <a:latin typeface="Calibri" panose="020F0502020204030204" pitchFamily="34" charset="0"/>
              </a:rPr>
              <a:t>CCUHP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1055" dirty="0">
                <a:solidFill>
                  <a:srgbClr val="000000"/>
                </a:solidFill>
                <a:latin typeface="Calibri" panose="020F0502020204030204" pitchFamily="34" charset="0"/>
              </a:rPr>
              <a:t>UNCRC</a:t>
            </a:r>
          </a:p>
        </p:txBody>
      </p:sp>
    </p:spTree>
    <p:extLst>
      <p:ext uri="{BB962C8B-B14F-4D97-AF65-F5344CB8AC3E}">
        <p14:creationId xmlns:p14="http://schemas.microsoft.com/office/powerpoint/2010/main" val="169351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4"/>
          <p:cNvSpPr txBox="1">
            <a:spLocks noChangeArrowheads="1"/>
          </p:cNvSpPr>
          <p:nvPr/>
        </p:nvSpPr>
        <p:spPr bwMode="auto">
          <a:xfrm>
            <a:off x="4384890" y="219604"/>
            <a:ext cx="4032250" cy="3692525"/>
          </a:xfrm>
          <a:prstGeom prst="rect">
            <a:avLst/>
          </a:prstGeom>
          <a:ln/>
          <a:extLst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dirty="0" err="1"/>
              <a:t>Er</a:t>
            </a:r>
            <a:r>
              <a:rPr lang="en-US" altLang="en-US" dirty="0"/>
              <a:t> </a:t>
            </a:r>
            <a:r>
              <a:rPr lang="en-US" altLang="en-US" dirty="0" err="1"/>
              <a:t>mwy</a:t>
            </a:r>
            <a:r>
              <a:rPr lang="en-US" altLang="en-US" dirty="0"/>
              <a:t> </a:t>
            </a:r>
            <a:r>
              <a:rPr lang="en-US" altLang="en-US" dirty="0" err="1"/>
              <a:t>cael</a:t>
            </a:r>
            <a:r>
              <a:rPr lang="en-US" altLang="en-US" dirty="0"/>
              <a:t> </a:t>
            </a:r>
            <a:r>
              <a:rPr lang="en-US" altLang="en-US" dirty="0" err="1"/>
              <a:t>trosolwg</a:t>
            </a:r>
            <a:r>
              <a:rPr lang="en-US" altLang="en-US" dirty="0"/>
              <a:t> </a:t>
            </a:r>
            <a:r>
              <a:rPr lang="en-US" altLang="en-US" dirty="0" err="1"/>
              <a:t>mwy</a:t>
            </a:r>
            <a:r>
              <a:rPr lang="en-US" altLang="en-US" dirty="0"/>
              <a:t> </a:t>
            </a:r>
            <a:r>
              <a:rPr lang="en-US" altLang="en-US" dirty="0" err="1"/>
              <a:t>cyflawn</a:t>
            </a:r>
            <a:r>
              <a:rPr lang="en-US" altLang="en-US" dirty="0"/>
              <a:t> o </a:t>
            </a:r>
            <a:r>
              <a:rPr lang="en-US" altLang="en-US" dirty="0" err="1"/>
              <a:t>Gonfensiwn</a:t>
            </a:r>
            <a:r>
              <a:rPr lang="en-US" altLang="en-US" dirty="0"/>
              <a:t> y </a:t>
            </a:r>
            <a:r>
              <a:rPr lang="en-US" altLang="en-US" dirty="0" err="1"/>
              <a:t>Cenhedloedd</a:t>
            </a:r>
            <a:r>
              <a:rPr lang="en-US" altLang="en-US" dirty="0"/>
              <a:t> </a:t>
            </a:r>
            <a:r>
              <a:rPr lang="en-US" altLang="en-US" dirty="0" err="1"/>
              <a:t>Unedig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Hawliau’r</a:t>
            </a:r>
            <a:r>
              <a:rPr lang="en-US" altLang="en-US" dirty="0"/>
              <a:t> </a:t>
            </a:r>
            <a:r>
              <a:rPr lang="en-US" altLang="en-US" dirty="0" err="1"/>
              <a:t>Plentyn</a:t>
            </a:r>
            <a:r>
              <a:rPr lang="en-US" altLang="en-US" dirty="0"/>
              <a:t>, </a:t>
            </a:r>
            <a:r>
              <a:rPr lang="en-US" altLang="en-US" dirty="0" err="1"/>
              <a:t>dilynwch</a:t>
            </a:r>
            <a:r>
              <a:rPr lang="en-US" altLang="en-US" dirty="0"/>
              <a:t> y </a:t>
            </a:r>
            <a:r>
              <a:rPr lang="en-US" altLang="en-US" dirty="0" err="1"/>
              <a:t>ddolen</a:t>
            </a:r>
            <a:r>
              <a:rPr lang="en-US" altLang="en-US" dirty="0"/>
              <a:t> hon ac </a:t>
            </a:r>
            <a:r>
              <a:rPr lang="en-US" altLang="en-US" dirty="0" err="1"/>
              <a:t>edrychwch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y </a:t>
            </a:r>
            <a:r>
              <a:rPr lang="en-US" altLang="en-US" dirty="0" err="1"/>
              <a:t>cyflwyniadau</a:t>
            </a:r>
            <a:r>
              <a:rPr lang="en-US" altLang="en-US" dirty="0"/>
              <a:t> </a:t>
            </a:r>
            <a:r>
              <a:rPr lang="en-US" altLang="en-US" dirty="0" err="1"/>
              <a:t>a’r</a:t>
            </a:r>
            <a:r>
              <a:rPr lang="en-US" altLang="en-US" dirty="0"/>
              <a:t> </a:t>
            </a:r>
            <a:r>
              <a:rPr lang="en-US" altLang="en-US" dirty="0" err="1"/>
              <a:t>adnoddau</a:t>
            </a:r>
            <a:r>
              <a:rPr lang="en-US" altLang="en-US" dirty="0"/>
              <a:t> </a:t>
            </a:r>
            <a:r>
              <a:rPr lang="en-US" altLang="en-US" dirty="0" err="1"/>
              <a:t>yma</a:t>
            </a:r>
            <a:r>
              <a:rPr lang="en-US" altLang="en-US" dirty="0"/>
              <a:t>:</a:t>
            </a:r>
          </a:p>
          <a:p>
            <a:endParaRPr lang="en-US" altLang="en-US" dirty="0"/>
          </a:p>
          <a:p>
            <a:r>
              <a:rPr lang="cy-GB" altLang="en-US" dirty="0">
                <a:hlinkClick r:id="rId2"/>
              </a:rPr>
              <a:t>https://www.complantcymru.org.uk/ccuhp-hawliau-plant/adnoddau-ccuhp/</a:t>
            </a:r>
            <a:r>
              <a:rPr lang="cy-GB" altLang="en-US" dirty="0"/>
              <a:t> </a:t>
            </a:r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38915" name="Picture 2" descr="Cartwn o oedolyn a plentyn yn rhoi poster Siarter ar wal a poster Rheolau yn y b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535739"/>
            <a:ext cx="2343149" cy="2343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 smtClean="0"/>
              <a:t>Darllen</a:t>
            </a:r>
            <a:r>
              <a:rPr lang="en-GB" b="1" dirty="0" smtClean="0"/>
              <a:t> </a:t>
            </a:r>
            <a:r>
              <a:rPr lang="en-GB" b="1" dirty="0" err="1" smtClean="0"/>
              <a:t>pellach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further reading</a:t>
            </a:r>
            <a:endParaRPr lang="en-GB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5751513" y="3222254"/>
            <a:ext cx="4032250" cy="34163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dirty="0">
                <a:solidFill>
                  <a:schemeClr val="bg2">
                    <a:lumMod val="20000"/>
                    <a:lumOff val="80000"/>
                  </a:schemeClr>
                </a:solidFill>
              </a:rPr>
              <a:t>For a more comprehensive overview of the United Nations Convention on the Rights of the Child, follow this link and go through these presentations and resources:</a:t>
            </a:r>
          </a:p>
          <a:p>
            <a:r>
              <a:rPr lang="en-GB" altLang="en-US" dirty="0">
                <a:hlinkClick r:id="rId4"/>
              </a:rPr>
              <a:t>https://www.childcomwales.org.uk/uncrc-childrens-rights/rights-resources-universities-colleges/</a:t>
            </a:r>
            <a:r>
              <a:rPr lang="en-GB" altLang="en-US" dirty="0"/>
              <a:t>  </a:t>
            </a:r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7" name="Picture 2" descr="Image result for UNCR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906" y="507703"/>
            <a:ext cx="2148651" cy="2216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894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1" animBg="1"/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142</TotalTime>
  <Words>1102</Words>
  <Application>Microsoft Office PowerPoint</Application>
  <PresentationFormat>Widescreen</PresentationFormat>
  <Paragraphs>144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 Unicode MS</vt:lpstr>
      <vt:lpstr>ＭＳ Ｐゴシック</vt:lpstr>
      <vt:lpstr>Arial</vt:lpstr>
      <vt:lpstr>Calibri</vt:lpstr>
      <vt:lpstr>Calibri Light</vt:lpstr>
      <vt:lpstr>Futura Lt BT</vt:lpstr>
      <vt:lpstr>Helvetica Neue</vt:lpstr>
      <vt:lpstr>Tahoma</vt:lpstr>
      <vt:lpstr>Wingdings</vt:lpstr>
      <vt:lpstr>Celestial</vt:lpstr>
      <vt:lpstr>Datblygiad Cymdeithasol  &amp; Hawliau Plant Social development  &amp; children’s rights</vt:lpstr>
      <vt:lpstr>NOD AIM</vt:lpstr>
      <vt:lpstr>Pa sgiliau cymdeithasol sydd eu hangen ar blant? What social skills do children need?</vt:lpstr>
      <vt:lpstr>Sgiliau cymdeithasol Social skills</vt:lpstr>
      <vt:lpstr>Datblygiad cymdeithasol - TASG social developmenT - task</vt:lpstr>
      <vt:lpstr>Mae dysgu’n weithgaredd cymdeithasol  learning is a social activity (Bronfenbrenner)</vt:lpstr>
      <vt:lpstr>Rhagdueddiadau tuag at ddysgu – yr elfen gymdeithasol learning dispositions – the social aspect (bruner)</vt:lpstr>
      <vt:lpstr>Damcaniaeth dysgu cymdeithasol bandura bandura’s social learning theory</vt:lpstr>
      <vt:lpstr>Damcaniaeth dysgu cymdeithasol Vygotsky Vygotsky’s social learning theory</vt:lpstr>
      <vt:lpstr>Dysgwyr a’u hawliau learners and their rights</vt:lpstr>
      <vt:lpstr>Beth yw hawliau? What are rights</vt:lpstr>
      <vt:lpstr>  Fy hawliau  </vt:lpstr>
      <vt:lpstr>Pam mae hawliau plant a phobl ifanc yn bwysig? Why are children and young people’s rights so important?</vt:lpstr>
      <vt:lpstr>PowerPoint Presentation</vt:lpstr>
      <vt:lpstr>Confensiwn y Cenhedloedd Unedig ar Hawliau Plant (CCUHP) United Nations Convention on the Rights of the Child (UNCRC)</vt:lpstr>
      <vt:lpstr>Egwyddorion principles</vt:lpstr>
      <vt:lpstr>PowerPoint Presentation</vt:lpstr>
      <vt:lpstr>PowerPoint Presentation</vt:lpstr>
      <vt:lpstr>Darllen pellach further reading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Datblygiad Cymdeithasol &amp; Hawliau Plant</dc:title>
  <dc:creator>Nanna Ryder</dc:creator>
  <cp:lastModifiedBy>Nanna Ryder</cp:lastModifiedBy>
  <cp:revision>22</cp:revision>
  <dcterms:created xsi:type="dcterms:W3CDTF">2019-11-20T11:47:28Z</dcterms:created>
  <dcterms:modified xsi:type="dcterms:W3CDTF">2019-11-20T21:34:22Z</dcterms:modified>
</cp:coreProperties>
</file>