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Glacial Indifference" panose="020B0604020202020204" charset="0"/>
      <p:regular r:id="rId15"/>
    </p:embeddedFont>
    <p:embeddedFont>
      <p:font typeface="Glacial Indifference Bold" panose="020B0604020202020204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96" autoAdjust="0"/>
    <p:restoredTop sz="94622" autoAdjust="0"/>
  </p:normalViewPr>
  <p:slideViewPr>
    <p:cSldViewPr>
      <p:cViewPr varScale="1">
        <p:scale>
          <a:sx n="58" d="100"/>
          <a:sy n="58" d="100"/>
        </p:scale>
        <p:origin x="372" y="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sv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10" Type="http://schemas.openxmlformats.org/officeDocument/2006/relationships/image" Target="../media/image22.sv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sv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32.svg"/><Relationship Id="rId5" Type="http://schemas.openxmlformats.org/officeDocument/2006/relationships/image" Target="../media/image26.sv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sv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F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445943" y="2820888"/>
            <a:ext cx="6058538" cy="605853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BFFE3">
                    <a:alpha val="66000"/>
                  </a:srgbClr>
                </a:gs>
                <a:gs pos="100000">
                  <a:srgbClr val="7BAC78">
                    <a:alpha val="66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6451610" y="2547066"/>
            <a:ext cx="1615381" cy="1615381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BFFE3">
                    <a:alpha val="60000"/>
                  </a:srgbClr>
                </a:gs>
                <a:gs pos="100000">
                  <a:srgbClr val="7BAC78">
                    <a:alpha val="60000"/>
                  </a:srgbClr>
                </a:gs>
              </a:gsLst>
              <a:lin ang="5400000"/>
            </a:gra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283117" y="1448372"/>
            <a:ext cx="4012139" cy="401213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BFFE3">
                    <a:alpha val="100000"/>
                  </a:srgbClr>
                </a:gs>
                <a:gs pos="100000">
                  <a:srgbClr val="7BAC78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578464" y="3855308"/>
            <a:ext cx="1994849" cy="1994849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BFFE3">
                    <a:alpha val="60000"/>
                  </a:srgbClr>
                </a:gs>
                <a:gs pos="100000">
                  <a:srgbClr val="7BAC78">
                    <a:alpha val="60000"/>
                  </a:srgbClr>
                </a:gs>
              </a:gsLst>
              <a:lin ang="5400000"/>
            </a:gra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2836298" y="7508294"/>
            <a:ext cx="1064291" cy="1064291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BFFE3">
                    <a:alpha val="100000"/>
                  </a:srgbClr>
                </a:gs>
                <a:gs pos="100000">
                  <a:srgbClr val="7BAC78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5035734" y="1448372"/>
            <a:ext cx="842238" cy="842238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BFFE3">
                    <a:alpha val="100000"/>
                  </a:srgbClr>
                </a:gs>
                <a:gs pos="100000">
                  <a:srgbClr val="7BAC78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4378081" y="2754213"/>
            <a:ext cx="10000648" cy="12871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sz="36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Applying Erikson’s Psychosocial Theory to Jenny’s Case Study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6374" y="6193056"/>
            <a:ext cx="5401598" cy="16158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Name: Nasreen Akhtar Ahmed</a:t>
            </a:r>
          </a:p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Student number: 2428725</a:t>
            </a:r>
          </a:p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5173" y="7330120"/>
            <a:ext cx="7838473" cy="5308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Module: Psychology in Health and Social Care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476375" y="7940059"/>
            <a:ext cx="8134225" cy="21672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Module Code: LCHS4010</a:t>
            </a:r>
          </a:p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Lecturer name: Alice Clayton</a:t>
            </a:r>
          </a:p>
          <a:p>
            <a:pPr algn="ctr">
              <a:lnSpc>
                <a:spcPts val="4339"/>
              </a:lnSpc>
              <a:spcBef>
                <a:spcPct val="0"/>
              </a:spcBef>
            </a:pPr>
            <a:endParaRPr lang="en-US" sz="309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ctr">
              <a:lnSpc>
                <a:spcPts val="4339"/>
              </a:lnSpc>
              <a:spcBef>
                <a:spcPct val="0"/>
              </a:spcBef>
            </a:pPr>
            <a:endParaRPr lang="en-US" sz="309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476375" y="8813819"/>
            <a:ext cx="8530928" cy="512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Module title: Psychology in Health and Social care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F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654014" y="2440597"/>
            <a:ext cx="4843649" cy="6283035"/>
          </a:xfrm>
          <a:custGeom>
            <a:avLst/>
            <a:gdLst/>
            <a:ahLst/>
            <a:cxnLst/>
            <a:rect l="l" t="t" r="r" b="b"/>
            <a:pathLst>
              <a:path w="4843649" h="6283035">
                <a:moveTo>
                  <a:pt x="0" y="0"/>
                </a:moveTo>
                <a:lnTo>
                  <a:pt x="4843649" y="0"/>
                </a:lnTo>
                <a:lnTo>
                  <a:pt x="4843649" y="6283035"/>
                </a:lnTo>
                <a:lnTo>
                  <a:pt x="0" y="62830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6470780" y="536256"/>
            <a:ext cx="4755059" cy="9036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19"/>
              </a:lnSpc>
              <a:spcBef>
                <a:spcPct val="0"/>
              </a:spcBef>
            </a:pPr>
            <a:r>
              <a:rPr lang="en-US" sz="52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INTRODUCTION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71728" y="1971754"/>
            <a:ext cx="11495019" cy="1073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3" lvl="1" indent="-334641">
              <a:lnSpc>
                <a:spcPts val="4339"/>
              </a:lnSpc>
              <a:buFont typeface="Arial"/>
              <a:buChar char="•"/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My name is Nasreen and this presentation is for the module Psychology in Health and Social Care (LCHS4010).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71728" y="3493215"/>
            <a:ext cx="11138558" cy="1073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3" lvl="1" indent="-334641">
              <a:lnSpc>
                <a:spcPts val="4339"/>
              </a:lnSpc>
              <a:buFont typeface="Arial"/>
              <a:buChar char="•"/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This presentation will explore the case study of Jenny, a 16-year-old young </a:t>
            </a:r>
            <a:r>
              <a:rPr lang="en-US" sz="3099" dirty="0" err="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carer</a:t>
            </a:r>
            <a:endParaRPr lang="en-US" sz="309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457200" y="4917439"/>
            <a:ext cx="12242337" cy="1073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3" lvl="1" indent="-334641">
              <a:lnSpc>
                <a:spcPts val="4339"/>
              </a:lnSpc>
              <a:buFont typeface="Arial"/>
              <a:buChar char="•"/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presentation will use Erikson’s Psychosocial Theory to explain the impact of Jenny’s experiences on her development and well-being.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57200" y="6438900"/>
            <a:ext cx="11495019" cy="1073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3" lvl="1" indent="-334641">
              <a:lnSpc>
                <a:spcPts val="4339"/>
              </a:lnSpc>
              <a:buFont typeface="Arial"/>
              <a:buChar char="•"/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It will also discuss how this theory can be used to support Jenny in her current situation.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71728" y="7863125"/>
            <a:ext cx="10817966" cy="16167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3" lvl="1" indent="-334641">
              <a:lnSpc>
                <a:spcPts val="4339"/>
              </a:lnSpc>
              <a:buFont typeface="Arial"/>
              <a:buChar char="•"/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Jenny has been caring for her mother for the past five years following the death of her father, which has affected her emotional and social development.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F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389887" y="369833"/>
            <a:ext cx="6748562" cy="9036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19"/>
              </a:lnSpc>
              <a:spcBef>
                <a:spcPct val="0"/>
              </a:spcBef>
            </a:pPr>
            <a:r>
              <a:rPr lang="en-US" sz="52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JENNY’S CASE STUDY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581423" y="1602739"/>
            <a:ext cx="11704241" cy="530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3" lvl="1" indent="-334641">
              <a:lnSpc>
                <a:spcPts val="4339"/>
              </a:lnSpc>
              <a:buFont typeface="Arial"/>
              <a:buChar char="•"/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Jenny is a 16 year old adolescent who has become a young carer. 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57200" y="2628900"/>
            <a:ext cx="11149353" cy="1073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3" lvl="1" indent="-334641">
              <a:lnSpc>
                <a:spcPts val="4339"/>
              </a:lnSpc>
              <a:buFont typeface="Arial"/>
              <a:buChar char="•"/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Five years ago Jenny's father died and since then she has had to take care of her mother. 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57200" y="4197986"/>
            <a:ext cx="10849619" cy="1073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3" lvl="1" indent="-334641">
              <a:lnSpc>
                <a:spcPts val="4339"/>
              </a:lnSpc>
              <a:buFont typeface="Arial"/>
              <a:buChar char="•"/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Jenny's mother has problems with mobility, and this affects her ability to perform daily household tasks.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59854" y="5767071"/>
            <a:ext cx="11952687" cy="1073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3" lvl="1" indent="-334641">
              <a:lnSpc>
                <a:spcPts val="4339"/>
              </a:lnSpc>
              <a:buFont typeface="Arial"/>
              <a:buChar char="•"/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She also has issues with memory, forgetfulness, and experiences low mood and needs more emotional and practical support.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59854" y="7336157"/>
            <a:ext cx="11370922" cy="1073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3" lvl="1" indent="-334641">
              <a:lnSpc>
                <a:spcPts val="4339"/>
              </a:lnSpc>
              <a:buFont typeface="Arial"/>
              <a:buChar char="•"/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As a result, Jenny provides regular care including cooking, cleaning, shopping and helping with administrative tasks.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59854" y="8905243"/>
            <a:ext cx="12174255" cy="1073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3" lvl="1" indent="-334641">
              <a:lnSpc>
                <a:spcPts val="4339"/>
              </a:lnSpc>
              <a:buFont typeface="Arial"/>
              <a:buChar char="•"/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These responsibilities demand a lot from Jenny emotionally, socially, and developmentally at an important time in her adolescence.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2193" t="856"/>
          <a:stretch/>
        </p:blipFill>
        <p:spPr>
          <a:xfrm>
            <a:off x="12649199" y="2171699"/>
            <a:ext cx="5133917" cy="504351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F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45237" y="5143500"/>
            <a:ext cx="3316202" cy="3117728"/>
            <a:chOff x="0" y="0"/>
            <a:chExt cx="873403" cy="82113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73403" cy="821130"/>
            </a:xfrm>
            <a:custGeom>
              <a:avLst/>
              <a:gdLst/>
              <a:ahLst/>
              <a:cxnLst/>
              <a:rect l="l" t="t" r="r" b="b"/>
              <a:pathLst>
                <a:path w="873403" h="821130">
                  <a:moveTo>
                    <a:pt x="119063" y="0"/>
                  </a:moveTo>
                  <a:lnTo>
                    <a:pt x="754340" y="0"/>
                  </a:lnTo>
                  <a:cubicBezTo>
                    <a:pt x="820097" y="0"/>
                    <a:pt x="873403" y="53306"/>
                    <a:pt x="873403" y="119063"/>
                  </a:cubicBezTo>
                  <a:lnTo>
                    <a:pt x="873403" y="702067"/>
                  </a:lnTo>
                  <a:cubicBezTo>
                    <a:pt x="873403" y="733644"/>
                    <a:pt x="860859" y="763928"/>
                    <a:pt x="838530" y="786257"/>
                  </a:cubicBezTo>
                  <a:cubicBezTo>
                    <a:pt x="816201" y="808586"/>
                    <a:pt x="785917" y="821130"/>
                    <a:pt x="754340" y="821130"/>
                  </a:cubicBezTo>
                  <a:lnTo>
                    <a:pt x="119063" y="821130"/>
                  </a:lnTo>
                  <a:cubicBezTo>
                    <a:pt x="87486" y="821130"/>
                    <a:pt x="57202" y="808586"/>
                    <a:pt x="34873" y="786257"/>
                  </a:cubicBezTo>
                  <a:cubicBezTo>
                    <a:pt x="12544" y="763928"/>
                    <a:pt x="0" y="733644"/>
                    <a:pt x="0" y="702067"/>
                  </a:cubicBezTo>
                  <a:lnTo>
                    <a:pt x="0" y="119063"/>
                  </a:lnTo>
                  <a:cubicBezTo>
                    <a:pt x="0" y="87486"/>
                    <a:pt x="12544" y="57202"/>
                    <a:pt x="34873" y="34873"/>
                  </a:cubicBezTo>
                  <a:cubicBezTo>
                    <a:pt x="57202" y="12544"/>
                    <a:pt x="87486" y="0"/>
                    <a:pt x="11906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BFFE3">
                    <a:alpha val="100000"/>
                  </a:srgbClr>
                </a:gs>
                <a:gs pos="100000">
                  <a:srgbClr val="B2DCB0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73403" cy="8592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052815" y="5109172"/>
            <a:ext cx="3820226" cy="3086100"/>
            <a:chOff x="0" y="0"/>
            <a:chExt cx="100615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06150" cy="812800"/>
            </a:xfrm>
            <a:custGeom>
              <a:avLst/>
              <a:gdLst/>
              <a:ahLst/>
              <a:cxnLst/>
              <a:rect l="l" t="t" r="r" b="b"/>
              <a:pathLst>
                <a:path w="1006150" h="812800">
                  <a:moveTo>
                    <a:pt x="103355" y="0"/>
                  </a:moveTo>
                  <a:lnTo>
                    <a:pt x="902795" y="0"/>
                  </a:lnTo>
                  <a:cubicBezTo>
                    <a:pt x="930207" y="0"/>
                    <a:pt x="956495" y="10889"/>
                    <a:pt x="975878" y="30272"/>
                  </a:cubicBezTo>
                  <a:cubicBezTo>
                    <a:pt x="995261" y="49655"/>
                    <a:pt x="1006150" y="75943"/>
                    <a:pt x="1006150" y="103355"/>
                  </a:cubicBezTo>
                  <a:lnTo>
                    <a:pt x="1006150" y="709445"/>
                  </a:lnTo>
                  <a:cubicBezTo>
                    <a:pt x="1006150" y="736857"/>
                    <a:pt x="995261" y="763145"/>
                    <a:pt x="975878" y="782528"/>
                  </a:cubicBezTo>
                  <a:cubicBezTo>
                    <a:pt x="956495" y="801911"/>
                    <a:pt x="930207" y="812800"/>
                    <a:pt x="902795" y="812800"/>
                  </a:cubicBezTo>
                  <a:lnTo>
                    <a:pt x="103355" y="812800"/>
                  </a:lnTo>
                  <a:cubicBezTo>
                    <a:pt x="75943" y="812800"/>
                    <a:pt x="49655" y="801911"/>
                    <a:pt x="30272" y="782528"/>
                  </a:cubicBezTo>
                  <a:cubicBezTo>
                    <a:pt x="10889" y="763145"/>
                    <a:pt x="0" y="736857"/>
                    <a:pt x="0" y="709445"/>
                  </a:cubicBezTo>
                  <a:lnTo>
                    <a:pt x="0" y="103355"/>
                  </a:lnTo>
                  <a:cubicBezTo>
                    <a:pt x="0" y="75943"/>
                    <a:pt x="10889" y="49655"/>
                    <a:pt x="30272" y="30272"/>
                  </a:cubicBezTo>
                  <a:cubicBezTo>
                    <a:pt x="49655" y="10889"/>
                    <a:pt x="75943" y="0"/>
                    <a:pt x="103355" y="0"/>
                  </a:cubicBezTo>
                  <a:close/>
                </a:path>
              </a:pathLst>
            </a:custGeom>
            <a:solidFill>
              <a:srgbClr val="C7EECB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00615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663616" y="5043718"/>
            <a:ext cx="3596528" cy="3151555"/>
            <a:chOff x="0" y="0"/>
            <a:chExt cx="947234" cy="83003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947234" cy="830039"/>
            </a:xfrm>
            <a:custGeom>
              <a:avLst/>
              <a:gdLst/>
              <a:ahLst/>
              <a:cxnLst/>
              <a:rect l="l" t="t" r="r" b="b"/>
              <a:pathLst>
                <a:path w="947234" h="830039">
                  <a:moveTo>
                    <a:pt x="109783" y="0"/>
                  </a:moveTo>
                  <a:lnTo>
                    <a:pt x="837451" y="0"/>
                  </a:lnTo>
                  <a:cubicBezTo>
                    <a:pt x="866567" y="0"/>
                    <a:pt x="894491" y="11566"/>
                    <a:pt x="915079" y="32155"/>
                  </a:cubicBezTo>
                  <a:cubicBezTo>
                    <a:pt x="935667" y="52743"/>
                    <a:pt x="947234" y="80667"/>
                    <a:pt x="947234" y="109783"/>
                  </a:cubicBezTo>
                  <a:lnTo>
                    <a:pt x="947234" y="720256"/>
                  </a:lnTo>
                  <a:cubicBezTo>
                    <a:pt x="947234" y="749372"/>
                    <a:pt x="935667" y="777296"/>
                    <a:pt x="915079" y="797884"/>
                  </a:cubicBezTo>
                  <a:cubicBezTo>
                    <a:pt x="894491" y="818473"/>
                    <a:pt x="866567" y="830039"/>
                    <a:pt x="837451" y="830039"/>
                  </a:cubicBezTo>
                  <a:lnTo>
                    <a:pt x="109783" y="830039"/>
                  </a:lnTo>
                  <a:cubicBezTo>
                    <a:pt x="49152" y="830039"/>
                    <a:pt x="0" y="780888"/>
                    <a:pt x="0" y="720256"/>
                  </a:cubicBezTo>
                  <a:lnTo>
                    <a:pt x="0" y="109783"/>
                  </a:lnTo>
                  <a:cubicBezTo>
                    <a:pt x="0" y="49152"/>
                    <a:pt x="49152" y="0"/>
                    <a:pt x="109783" y="0"/>
                  </a:cubicBezTo>
                  <a:close/>
                </a:path>
              </a:pathLst>
            </a:custGeom>
            <a:solidFill>
              <a:srgbClr val="C7EECB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947234" cy="8681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3981514" y="5128222"/>
            <a:ext cx="3979974" cy="3067050"/>
            <a:chOff x="0" y="0"/>
            <a:chExt cx="1048224" cy="80778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48224" cy="807783"/>
            </a:xfrm>
            <a:custGeom>
              <a:avLst/>
              <a:gdLst/>
              <a:ahLst/>
              <a:cxnLst/>
              <a:rect l="l" t="t" r="r" b="b"/>
              <a:pathLst>
                <a:path w="1048224" h="807783">
                  <a:moveTo>
                    <a:pt x="99206" y="0"/>
                  </a:moveTo>
                  <a:lnTo>
                    <a:pt x="949018" y="0"/>
                  </a:lnTo>
                  <a:cubicBezTo>
                    <a:pt x="975329" y="0"/>
                    <a:pt x="1000562" y="10452"/>
                    <a:pt x="1019167" y="29057"/>
                  </a:cubicBezTo>
                  <a:cubicBezTo>
                    <a:pt x="1037772" y="47662"/>
                    <a:pt x="1048224" y="72895"/>
                    <a:pt x="1048224" y="99206"/>
                  </a:cubicBezTo>
                  <a:lnTo>
                    <a:pt x="1048224" y="708577"/>
                  </a:lnTo>
                  <a:cubicBezTo>
                    <a:pt x="1048224" y="734888"/>
                    <a:pt x="1037772" y="760121"/>
                    <a:pt x="1019167" y="778726"/>
                  </a:cubicBezTo>
                  <a:cubicBezTo>
                    <a:pt x="1000562" y="797331"/>
                    <a:pt x="975329" y="807783"/>
                    <a:pt x="949018" y="807783"/>
                  </a:cubicBezTo>
                  <a:lnTo>
                    <a:pt x="99206" y="807783"/>
                  </a:lnTo>
                  <a:cubicBezTo>
                    <a:pt x="72895" y="807783"/>
                    <a:pt x="47662" y="797331"/>
                    <a:pt x="29057" y="778726"/>
                  </a:cubicBezTo>
                  <a:cubicBezTo>
                    <a:pt x="10452" y="760121"/>
                    <a:pt x="0" y="734888"/>
                    <a:pt x="0" y="708577"/>
                  </a:cubicBezTo>
                  <a:lnTo>
                    <a:pt x="0" y="99206"/>
                  </a:lnTo>
                  <a:cubicBezTo>
                    <a:pt x="0" y="72895"/>
                    <a:pt x="10452" y="47662"/>
                    <a:pt x="29057" y="29057"/>
                  </a:cubicBezTo>
                  <a:cubicBezTo>
                    <a:pt x="47662" y="10452"/>
                    <a:pt x="72895" y="0"/>
                    <a:pt x="99206" y="0"/>
                  </a:cubicBezTo>
                  <a:close/>
                </a:path>
              </a:pathLst>
            </a:custGeom>
            <a:solidFill>
              <a:srgbClr val="C7EECB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048224" cy="8458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930814" y="214628"/>
            <a:ext cx="14426372" cy="8305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sz="47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OVERVIEW OF ERIKSON’S PSYCHOSOCIAL THEORY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769610" y="1475701"/>
            <a:ext cx="12748780" cy="2159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Erikson's Psychosocial Theory is a theory that explains how people develop emotionally and socially throughout life (Maree, 2021). Erik Erikson suggested that development is carried out in eight stages where each stage brings a psychosocial conflict that needs to be resolved.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014740" y="4083011"/>
            <a:ext cx="6258520" cy="530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Key features of the theory include: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379293" y="5264436"/>
            <a:ext cx="2501947" cy="2996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13"/>
              </a:lnSpc>
              <a:spcBef>
                <a:spcPct val="0"/>
              </a:spcBef>
            </a:pPr>
            <a:r>
              <a:rPr lang="en-US" sz="2866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Development is from infancy until adulthood (</a:t>
            </a:r>
            <a:r>
              <a:rPr lang="en-US" sz="2866" dirty="0" err="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Arterberry</a:t>
            </a:r>
            <a:r>
              <a:rPr lang="en-US" sz="2866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and Bornstein, 2023)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424991" y="5539067"/>
            <a:ext cx="3086100" cy="2159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Each stage is affected by social relationships and life experience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9817242" y="5052022"/>
            <a:ext cx="3289276" cy="30114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30"/>
              </a:lnSpc>
              <a:spcBef>
                <a:spcPct val="0"/>
              </a:spcBef>
            </a:pPr>
            <a:r>
              <a:rPr lang="en-US" sz="287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Successful resolution of conflicts helps with healthy psychological development (Turnbow, 2024)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4278730" y="4631590"/>
            <a:ext cx="3385542" cy="32454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endParaRPr/>
          </a:p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Unresolved conflicts may result in emotional and/or social problems later in life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516089" y="8623178"/>
            <a:ext cx="12002301" cy="10419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24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This theory is widely used in health and social care to understand the importance of life experiences on emotional well-being and how they shape identity formation.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F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014772" y="4825742"/>
            <a:ext cx="13746273" cy="5700784"/>
          </a:xfrm>
          <a:custGeom>
            <a:avLst/>
            <a:gdLst/>
            <a:ahLst/>
            <a:cxnLst/>
            <a:rect l="l" t="t" r="r" b="b"/>
            <a:pathLst>
              <a:path w="13746273" h="5700784">
                <a:moveTo>
                  <a:pt x="0" y="0"/>
                </a:moveTo>
                <a:lnTo>
                  <a:pt x="13746273" y="0"/>
                </a:lnTo>
                <a:lnTo>
                  <a:pt x="13746273" y="5700783"/>
                </a:lnTo>
                <a:lnTo>
                  <a:pt x="0" y="57007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3741" b="-4701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4077928" y="238559"/>
            <a:ext cx="9998273" cy="7982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sz="4799" b="1" dirty="0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ERIKSON’S STAGES: ADOLESCENCE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463642" y="1396682"/>
            <a:ext cx="14505875" cy="15933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24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Erik Erikson identified 8 stages of psychosocial development, each having a particular age range and developmental challenge. In adolescence (around 12 - 18 years old), people go through an age called Identity vs. Role Confusion. 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19200" y="2171700"/>
            <a:ext cx="14706600" cy="22057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endParaRPr dirty="0"/>
          </a:p>
          <a:p>
            <a:pPr algn="ctr">
              <a:lnSpc>
                <a:spcPts val="4339"/>
              </a:lnSpc>
              <a:spcBef>
                <a:spcPct val="0"/>
              </a:spcBef>
            </a:pPr>
            <a:endParaRPr dirty="0"/>
          </a:p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24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At this stage, young people start to explore who they are, what their values are and what their place in society is. Developing a sense of identity is critical to emotional health and healthy functioning as an adult.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F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6412369" y="6911828"/>
            <a:ext cx="1693863" cy="3114573"/>
          </a:xfrm>
          <a:custGeom>
            <a:avLst/>
            <a:gdLst/>
            <a:ahLst/>
            <a:cxnLst/>
            <a:rect l="l" t="t" r="r" b="b"/>
            <a:pathLst>
              <a:path w="1693863" h="3114573">
                <a:moveTo>
                  <a:pt x="0" y="0"/>
                </a:moveTo>
                <a:lnTo>
                  <a:pt x="1693862" y="0"/>
                </a:lnTo>
                <a:lnTo>
                  <a:pt x="1693862" y="3114573"/>
                </a:lnTo>
                <a:lnTo>
                  <a:pt x="0" y="31145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6377200" y="5193030"/>
            <a:ext cx="1729031" cy="1644151"/>
          </a:xfrm>
          <a:custGeom>
            <a:avLst/>
            <a:gdLst/>
            <a:ahLst/>
            <a:cxnLst/>
            <a:rect l="l" t="t" r="r" b="b"/>
            <a:pathLst>
              <a:path w="1729031" h="1644151">
                <a:moveTo>
                  <a:pt x="0" y="0"/>
                </a:moveTo>
                <a:lnTo>
                  <a:pt x="1729031" y="0"/>
                </a:lnTo>
                <a:lnTo>
                  <a:pt x="1729031" y="1644152"/>
                </a:lnTo>
                <a:lnTo>
                  <a:pt x="0" y="16441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3260107" y="577532"/>
            <a:ext cx="4846124" cy="4114800"/>
          </a:xfrm>
          <a:custGeom>
            <a:avLst/>
            <a:gdLst/>
            <a:ahLst/>
            <a:cxnLst/>
            <a:rect l="l" t="t" r="r" b="b"/>
            <a:pathLst>
              <a:path w="4846124" h="4114800">
                <a:moveTo>
                  <a:pt x="0" y="0"/>
                </a:moveTo>
                <a:lnTo>
                  <a:pt x="4846124" y="0"/>
                </a:lnTo>
                <a:lnTo>
                  <a:pt x="484612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347677" y="5073969"/>
            <a:ext cx="2579783" cy="3250247"/>
          </a:xfrm>
          <a:custGeom>
            <a:avLst/>
            <a:gdLst/>
            <a:ahLst/>
            <a:cxnLst/>
            <a:rect l="l" t="t" r="r" b="b"/>
            <a:pathLst>
              <a:path w="3266327" h="3663632">
                <a:moveTo>
                  <a:pt x="0" y="0"/>
                </a:moveTo>
                <a:lnTo>
                  <a:pt x="3266327" y="0"/>
                </a:lnTo>
                <a:lnTo>
                  <a:pt x="3266327" y="3663632"/>
                </a:lnTo>
                <a:lnTo>
                  <a:pt x="0" y="366363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b="-597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3512790" y="198118"/>
            <a:ext cx="11262420" cy="33759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sz="4799" b="1" dirty="0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APPLYING ERIKSON’S THEORY TO JENNY</a:t>
            </a:r>
          </a:p>
          <a:p>
            <a:pPr algn="ctr">
              <a:lnSpc>
                <a:spcPts val="6719"/>
              </a:lnSpc>
              <a:spcBef>
                <a:spcPct val="0"/>
              </a:spcBef>
            </a:pPr>
            <a:endParaRPr lang="en-US" sz="4799" b="1" dirty="0">
              <a:solidFill>
                <a:srgbClr val="000000"/>
              </a:solidFill>
              <a:latin typeface="Glacial Indifference Bold"/>
              <a:ea typeface="Glacial Indifference Bold"/>
              <a:cs typeface="Glacial Indifference Bold"/>
              <a:sym typeface="Glacial Indifference Bold"/>
            </a:endParaRPr>
          </a:p>
          <a:p>
            <a:pPr algn="ctr">
              <a:lnSpc>
                <a:spcPts val="6719"/>
              </a:lnSpc>
              <a:spcBef>
                <a:spcPct val="0"/>
              </a:spcBef>
            </a:pPr>
            <a:endParaRPr lang="en-US" sz="4799" b="1" dirty="0">
              <a:solidFill>
                <a:srgbClr val="000000"/>
              </a:solidFill>
              <a:latin typeface="Glacial Indifference Bold"/>
              <a:ea typeface="Glacial Indifference Bold"/>
              <a:cs typeface="Glacial Indifference Bold"/>
              <a:sym typeface="Glacial Indifference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888111" y="1332999"/>
            <a:ext cx="15213551" cy="386003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endParaRPr lang="en-US" sz="2400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24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According to Erikson's theory on psychosocial development, adolescence is a crucial time for the formation of a definite sense of identity (Zhang and Qin, 2023). During this stage, youth require opportunities to explore independence, relationships and personal goals.</a:t>
            </a:r>
          </a:p>
          <a:p>
            <a:pPr algn="ctr">
              <a:lnSpc>
                <a:spcPts val="4339"/>
              </a:lnSpc>
              <a:spcBef>
                <a:spcPct val="0"/>
              </a:spcBef>
            </a:pPr>
            <a:endParaRPr lang="en-US" sz="2400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24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 Jenny's case, assuming a caring role from a young age might get in the way of this developing process.</a:t>
            </a:r>
          </a:p>
          <a:p>
            <a:pPr algn="ctr">
              <a:lnSpc>
                <a:spcPts val="4339"/>
              </a:lnSpc>
              <a:spcBef>
                <a:spcPct val="0"/>
              </a:spcBef>
            </a:pPr>
            <a:endParaRPr lang="en-US" sz="2400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4454525" y="4844732"/>
            <a:ext cx="9378950" cy="6299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sz="36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Applying the theory to Jenny suggests that: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512790" y="6008053"/>
            <a:ext cx="11964194" cy="5033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</a:pPr>
            <a:r>
              <a:rPr lang="en-US" sz="28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Jenny has been forced to assume the role of adulthood in adolescence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261693" y="6986589"/>
            <a:ext cx="9764613" cy="5033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</a:pPr>
            <a:r>
              <a:rPr lang="en-US" sz="28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Her caring role may restrict opportunity to explore identity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826246" y="7969602"/>
            <a:ext cx="13337282" cy="5033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</a:pPr>
            <a:r>
              <a:rPr lang="en-US" sz="280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Reduced time to develop peer relationships may impact on social development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893020" y="8952615"/>
            <a:ext cx="12501960" cy="1073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</a:pPr>
            <a:r>
              <a:rPr lang="en-US" sz="28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There is a high risk of role confusion because of competing responsibilities</a:t>
            </a:r>
          </a:p>
          <a:p>
            <a:pPr algn="ctr">
              <a:lnSpc>
                <a:spcPts val="4339"/>
              </a:lnSpc>
            </a:pPr>
            <a:endParaRPr lang="en-US" sz="2800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F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10800000">
            <a:off x="8260222" y="3145526"/>
            <a:ext cx="1915925" cy="744375"/>
            <a:chOff x="0" y="0"/>
            <a:chExt cx="1052151" cy="40878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52151" cy="408781"/>
            </a:xfrm>
            <a:custGeom>
              <a:avLst/>
              <a:gdLst/>
              <a:ahLst/>
              <a:cxnLst/>
              <a:rect l="l" t="t" r="r" b="b"/>
              <a:pathLst>
                <a:path w="1052151" h="408781">
                  <a:moveTo>
                    <a:pt x="239386" y="165610"/>
                  </a:moveTo>
                  <a:lnTo>
                    <a:pt x="1052151" y="165610"/>
                  </a:lnTo>
                  <a:lnTo>
                    <a:pt x="1052151" y="243156"/>
                  </a:lnTo>
                  <a:lnTo>
                    <a:pt x="239373" y="243156"/>
                  </a:lnTo>
                  <a:lnTo>
                    <a:pt x="302255" y="408781"/>
                  </a:lnTo>
                  <a:lnTo>
                    <a:pt x="0" y="204391"/>
                  </a:lnTo>
                  <a:lnTo>
                    <a:pt x="302255" y="0"/>
                  </a:lnTo>
                  <a:lnTo>
                    <a:pt x="239386" y="16561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20650" y="127000"/>
              <a:ext cx="931501" cy="11668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6096000" y="6508181"/>
            <a:ext cx="6244371" cy="3124200"/>
            <a:chOff x="0" y="0"/>
            <a:chExt cx="1785856" cy="99208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785856" cy="992084"/>
            </a:xfrm>
            <a:custGeom>
              <a:avLst/>
              <a:gdLst/>
              <a:ahLst/>
              <a:cxnLst/>
              <a:rect l="l" t="t" r="r" b="b"/>
              <a:pathLst>
                <a:path w="1785856" h="992084">
                  <a:moveTo>
                    <a:pt x="0" y="0"/>
                  </a:moveTo>
                  <a:lnTo>
                    <a:pt x="1785856" y="0"/>
                  </a:lnTo>
                  <a:lnTo>
                    <a:pt x="1785856" y="992084"/>
                  </a:lnTo>
                  <a:lnTo>
                    <a:pt x="0" y="992084"/>
                  </a:lnTo>
                  <a:close/>
                </a:path>
              </a:pathLst>
            </a:custGeom>
            <a:gradFill rotWithShape="1">
              <a:gsLst>
                <a:gs pos="0">
                  <a:srgbClr val="DBFFE3">
                    <a:alpha val="100000"/>
                  </a:srgbClr>
                </a:gs>
                <a:gs pos="100000">
                  <a:srgbClr val="B2DCB0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785856" cy="10301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 sz="1600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533399" y="2158364"/>
            <a:ext cx="6923777" cy="3833641"/>
            <a:chOff x="0" y="0"/>
            <a:chExt cx="2244818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244818" cy="812800"/>
            </a:xfrm>
            <a:custGeom>
              <a:avLst/>
              <a:gdLst/>
              <a:ahLst/>
              <a:cxnLst/>
              <a:rect l="l" t="t" r="r" b="b"/>
              <a:pathLst>
                <a:path w="2244818" h="812800">
                  <a:moveTo>
                    <a:pt x="0" y="0"/>
                  </a:moveTo>
                  <a:lnTo>
                    <a:pt x="2244818" y="0"/>
                  </a:lnTo>
                  <a:lnTo>
                    <a:pt x="2244818" y="812800"/>
                  </a:lnTo>
                  <a:lnTo>
                    <a:pt x="0" y="812800"/>
                  </a:lnTo>
                  <a:close/>
                </a:path>
              </a:pathLst>
            </a:custGeom>
            <a:gradFill rotWithShape="1">
              <a:gsLst>
                <a:gs pos="0">
                  <a:srgbClr val="DBFFE3">
                    <a:alpha val="100000"/>
                  </a:srgbClr>
                </a:gs>
                <a:gs pos="100000">
                  <a:srgbClr val="B2DCB0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244818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 sz="1600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0693374" y="1901008"/>
            <a:ext cx="6830760" cy="3422891"/>
            <a:chOff x="0" y="0"/>
            <a:chExt cx="1953560" cy="847544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953560" cy="847544"/>
            </a:xfrm>
            <a:custGeom>
              <a:avLst/>
              <a:gdLst/>
              <a:ahLst/>
              <a:cxnLst/>
              <a:rect l="l" t="t" r="r" b="b"/>
              <a:pathLst>
                <a:path w="1953560" h="847544">
                  <a:moveTo>
                    <a:pt x="0" y="0"/>
                  </a:moveTo>
                  <a:lnTo>
                    <a:pt x="1953560" y="0"/>
                  </a:lnTo>
                  <a:lnTo>
                    <a:pt x="1953560" y="847544"/>
                  </a:lnTo>
                  <a:lnTo>
                    <a:pt x="0" y="847544"/>
                  </a:lnTo>
                  <a:close/>
                </a:path>
              </a:pathLst>
            </a:custGeom>
            <a:gradFill rotWithShape="1">
              <a:gsLst>
                <a:gs pos="0">
                  <a:srgbClr val="DBFFE3">
                    <a:alpha val="100000"/>
                  </a:srgbClr>
                </a:gs>
                <a:gs pos="100000">
                  <a:srgbClr val="B2DCB0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953560" cy="8856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 sz="1600"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4322970" y="552202"/>
            <a:ext cx="9885733" cy="8592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sz="4799" b="1" dirty="0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IMPACT ON JENNY’S WELL-BEING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00333" y="2270774"/>
            <a:ext cx="6025441" cy="33085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28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Adolescence is a critical period for emotions. According to Erikson's theory, challenges in resolving the stage of Identity vs Role Confusion could negatively impact on psychological well-being.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0693375" y="2166761"/>
            <a:ext cx="6441527" cy="32316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81"/>
              </a:lnSpc>
              <a:spcBef>
                <a:spcPct val="0"/>
              </a:spcBef>
            </a:pPr>
            <a:r>
              <a:rPr lang="en-US" sz="28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 Jenny's case, the long term caring responsibilities could lead to increased stress, lack of social contact and put her at more risk for anxiety, low mood and low self esteem.</a:t>
            </a:r>
          </a:p>
          <a:p>
            <a:pPr algn="ctr">
              <a:lnSpc>
                <a:spcPts val="4181"/>
              </a:lnSpc>
              <a:spcBef>
                <a:spcPct val="0"/>
              </a:spcBef>
            </a:pPr>
            <a:endParaRPr lang="en-US" sz="2800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6698479" y="7030455"/>
            <a:ext cx="5134717" cy="22057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2800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Jenny's role as a carer could be having an impact on her healthy emotional development in adolescence.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539334" y="5396229"/>
            <a:ext cx="3890665" cy="7880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439"/>
              </a:lnSpc>
              <a:spcBef>
                <a:spcPct val="0"/>
              </a:spcBef>
            </a:pPr>
            <a:r>
              <a:rPr lang="en-US" sz="4599" b="1" dirty="0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Key impact: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F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24458" y="3532441"/>
            <a:ext cx="4851296" cy="3086100"/>
            <a:chOff x="0" y="0"/>
            <a:chExt cx="1277708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77708" cy="812800"/>
            </a:xfrm>
            <a:custGeom>
              <a:avLst/>
              <a:gdLst/>
              <a:ahLst/>
              <a:cxnLst/>
              <a:rect l="l" t="t" r="r" b="b"/>
              <a:pathLst>
                <a:path w="1277708" h="812800">
                  <a:moveTo>
                    <a:pt x="81388" y="0"/>
                  </a:moveTo>
                  <a:lnTo>
                    <a:pt x="1196319" y="0"/>
                  </a:lnTo>
                  <a:cubicBezTo>
                    <a:pt x="1241269" y="0"/>
                    <a:pt x="1277708" y="36439"/>
                    <a:pt x="1277708" y="81388"/>
                  </a:cubicBezTo>
                  <a:lnTo>
                    <a:pt x="1277708" y="731412"/>
                  </a:lnTo>
                  <a:cubicBezTo>
                    <a:pt x="1277708" y="776361"/>
                    <a:pt x="1241269" y="812800"/>
                    <a:pt x="1196319" y="812800"/>
                  </a:cubicBezTo>
                  <a:lnTo>
                    <a:pt x="81388" y="812800"/>
                  </a:lnTo>
                  <a:cubicBezTo>
                    <a:pt x="36439" y="812800"/>
                    <a:pt x="0" y="776361"/>
                    <a:pt x="0" y="731412"/>
                  </a:cubicBezTo>
                  <a:lnTo>
                    <a:pt x="0" y="81388"/>
                  </a:lnTo>
                  <a:cubicBezTo>
                    <a:pt x="0" y="36439"/>
                    <a:pt x="36439" y="0"/>
                    <a:pt x="8138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BFFE3">
                    <a:alpha val="100000"/>
                  </a:srgbClr>
                </a:gs>
                <a:gs pos="100000">
                  <a:srgbClr val="B2DCB0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277708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1419422" y="7094791"/>
            <a:ext cx="5292264" cy="3086100"/>
            <a:chOff x="0" y="0"/>
            <a:chExt cx="1393847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93847" cy="812800"/>
            </a:xfrm>
            <a:custGeom>
              <a:avLst/>
              <a:gdLst/>
              <a:ahLst/>
              <a:cxnLst/>
              <a:rect l="l" t="t" r="r" b="b"/>
              <a:pathLst>
                <a:path w="1393847" h="812800">
                  <a:moveTo>
                    <a:pt x="74607" y="0"/>
                  </a:moveTo>
                  <a:lnTo>
                    <a:pt x="1319241" y="0"/>
                  </a:lnTo>
                  <a:cubicBezTo>
                    <a:pt x="1360445" y="0"/>
                    <a:pt x="1393847" y="33403"/>
                    <a:pt x="1393847" y="74607"/>
                  </a:cubicBezTo>
                  <a:lnTo>
                    <a:pt x="1393847" y="738193"/>
                  </a:lnTo>
                  <a:cubicBezTo>
                    <a:pt x="1393847" y="779397"/>
                    <a:pt x="1360445" y="812800"/>
                    <a:pt x="1319241" y="812800"/>
                  </a:cubicBezTo>
                  <a:lnTo>
                    <a:pt x="74607" y="812800"/>
                  </a:lnTo>
                  <a:cubicBezTo>
                    <a:pt x="33403" y="812800"/>
                    <a:pt x="0" y="779397"/>
                    <a:pt x="0" y="738193"/>
                  </a:cubicBezTo>
                  <a:lnTo>
                    <a:pt x="0" y="74607"/>
                  </a:lnTo>
                  <a:cubicBezTo>
                    <a:pt x="0" y="33403"/>
                    <a:pt x="33403" y="0"/>
                    <a:pt x="7460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BFFE3">
                    <a:alpha val="100000"/>
                  </a:srgbClr>
                </a:gs>
                <a:gs pos="100000">
                  <a:srgbClr val="B2DCB0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393847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1378001" y="3532441"/>
            <a:ext cx="5020044" cy="3086100"/>
            <a:chOff x="0" y="0"/>
            <a:chExt cx="1322152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322152" cy="812800"/>
            </a:xfrm>
            <a:custGeom>
              <a:avLst/>
              <a:gdLst/>
              <a:ahLst/>
              <a:cxnLst/>
              <a:rect l="l" t="t" r="r" b="b"/>
              <a:pathLst>
                <a:path w="1322152" h="812800">
                  <a:moveTo>
                    <a:pt x="78652" y="0"/>
                  </a:moveTo>
                  <a:lnTo>
                    <a:pt x="1243499" y="0"/>
                  </a:lnTo>
                  <a:cubicBezTo>
                    <a:pt x="1286938" y="0"/>
                    <a:pt x="1322152" y="35214"/>
                    <a:pt x="1322152" y="78652"/>
                  </a:cubicBezTo>
                  <a:lnTo>
                    <a:pt x="1322152" y="734148"/>
                  </a:lnTo>
                  <a:cubicBezTo>
                    <a:pt x="1322152" y="755008"/>
                    <a:pt x="1313865" y="775013"/>
                    <a:pt x="1299115" y="789763"/>
                  </a:cubicBezTo>
                  <a:cubicBezTo>
                    <a:pt x="1284365" y="804513"/>
                    <a:pt x="1264359" y="812800"/>
                    <a:pt x="1243499" y="812800"/>
                  </a:cubicBezTo>
                  <a:lnTo>
                    <a:pt x="78652" y="812800"/>
                  </a:lnTo>
                  <a:cubicBezTo>
                    <a:pt x="57792" y="812800"/>
                    <a:pt x="37787" y="804513"/>
                    <a:pt x="23037" y="789763"/>
                  </a:cubicBezTo>
                  <a:cubicBezTo>
                    <a:pt x="8287" y="775013"/>
                    <a:pt x="0" y="755008"/>
                    <a:pt x="0" y="734148"/>
                  </a:cubicBezTo>
                  <a:lnTo>
                    <a:pt x="0" y="78652"/>
                  </a:lnTo>
                  <a:cubicBezTo>
                    <a:pt x="0" y="57792"/>
                    <a:pt x="8287" y="37787"/>
                    <a:pt x="23037" y="23037"/>
                  </a:cubicBezTo>
                  <a:cubicBezTo>
                    <a:pt x="37787" y="8287"/>
                    <a:pt x="57792" y="0"/>
                    <a:pt x="7865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BFFE3">
                    <a:alpha val="100000"/>
                  </a:srgbClr>
                </a:gs>
                <a:gs pos="100000">
                  <a:srgbClr val="B2DCB0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322152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243374" y="7094791"/>
            <a:ext cx="5088220" cy="3086100"/>
            <a:chOff x="0" y="0"/>
            <a:chExt cx="1340107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340107" cy="812800"/>
            </a:xfrm>
            <a:custGeom>
              <a:avLst/>
              <a:gdLst/>
              <a:ahLst/>
              <a:cxnLst/>
              <a:rect l="l" t="t" r="r" b="b"/>
              <a:pathLst>
                <a:path w="1340107" h="812800">
                  <a:moveTo>
                    <a:pt x="77598" y="0"/>
                  </a:moveTo>
                  <a:lnTo>
                    <a:pt x="1262509" y="0"/>
                  </a:lnTo>
                  <a:cubicBezTo>
                    <a:pt x="1283089" y="0"/>
                    <a:pt x="1302827" y="8176"/>
                    <a:pt x="1317379" y="22728"/>
                  </a:cubicBezTo>
                  <a:cubicBezTo>
                    <a:pt x="1331932" y="37281"/>
                    <a:pt x="1340107" y="57018"/>
                    <a:pt x="1340107" y="77598"/>
                  </a:cubicBezTo>
                  <a:lnTo>
                    <a:pt x="1340107" y="735202"/>
                  </a:lnTo>
                  <a:cubicBezTo>
                    <a:pt x="1340107" y="755782"/>
                    <a:pt x="1331932" y="775519"/>
                    <a:pt x="1317379" y="790072"/>
                  </a:cubicBezTo>
                  <a:cubicBezTo>
                    <a:pt x="1302827" y="804624"/>
                    <a:pt x="1283089" y="812800"/>
                    <a:pt x="1262509" y="812800"/>
                  </a:cubicBezTo>
                  <a:lnTo>
                    <a:pt x="77598" y="812800"/>
                  </a:lnTo>
                  <a:cubicBezTo>
                    <a:pt x="57018" y="812800"/>
                    <a:pt x="37281" y="804624"/>
                    <a:pt x="22728" y="790072"/>
                  </a:cubicBezTo>
                  <a:cubicBezTo>
                    <a:pt x="8176" y="775519"/>
                    <a:pt x="0" y="755782"/>
                    <a:pt x="0" y="735202"/>
                  </a:cubicBezTo>
                  <a:lnTo>
                    <a:pt x="0" y="77598"/>
                  </a:lnTo>
                  <a:cubicBezTo>
                    <a:pt x="0" y="57018"/>
                    <a:pt x="8176" y="37281"/>
                    <a:pt x="22728" y="22728"/>
                  </a:cubicBezTo>
                  <a:cubicBezTo>
                    <a:pt x="37281" y="8176"/>
                    <a:pt x="57018" y="0"/>
                    <a:pt x="7759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BFFE3">
                    <a:alpha val="100000"/>
                  </a:srgbClr>
                </a:gs>
                <a:gs pos="100000">
                  <a:srgbClr val="B2DCB0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340107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7012552" y="4229100"/>
            <a:ext cx="3537177" cy="4876800"/>
          </a:xfrm>
          <a:custGeom>
            <a:avLst/>
            <a:gdLst/>
            <a:ahLst/>
            <a:cxnLst/>
            <a:rect l="l" t="t" r="r" b="b"/>
            <a:pathLst>
              <a:path w="3537177" h="5091177">
                <a:moveTo>
                  <a:pt x="0" y="0"/>
                </a:moveTo>
                <a:lnTo>
                  <a:pt x="3537177" y="0"/>
                </a:lnTo>
                <a:lnTo>
                  <a:pt x="3537177" y="5091177"/>
                </a:lnTo>
                <a:lnTo>
                  <a:pt x="0" y="50911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TextBox 15"/>
          <p:cNvSpPr txBox="1"/>
          <p:nvPr/>
        </p:nvSpPr>
        <p:spPr>
          <a:xfrm>
            <a:off x="2563845" y="198118"/>
            <a:ext cx="12434590" cy="8305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sz="4799" b="1" dirty="0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PRACTICAL STRATEGIES TO SUPPORT JENNY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123391" y="1439480"/>
            <a:ext cx="11315498" cy="2167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endParaRPr lang="en-US" sz="309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Intervention that is related to Jenny should be aimed at diminishing the pressure of caregiving and encouraging healthy identity formation in adolescence.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722460" y="3601655"/>
            <a:ext cx="3529447" cy="1073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Young Carer Support Services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68618" y="5008816"/>
            <a:ext cx="5362976" cy="16167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Mutual support and experience.</a:t>
            </a:r>
          </a:p>
          <a:p>
            <a:pPr algn="ctr">
              <a:lnSpc>
                <a:spcPts val="4339"/>
              </a:lnSpc>
              <a:spcBef>
                <a:spcPct val="0"/>
              </a:spcBef>
            </a:pPr>
            <a:endParaRPr lang="en-US" sz="3099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722460" y="7452301"/>
            <a:ext cx="4064695" cy="530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Emotional Counselling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722460" y="8316537"/>
            <a:ext cx="4064695" cy="16167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Stress support, emotion support and identity development.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1855675" y="3926839"/>
            <a:ext cx="4064695" cy="530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School-Based Support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1740791" y="4810125"/>
            <a:ext cx="4294464" cy="16167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Pastoral and academic flexibility.</a:t>
            </a:r>
          </a:p>
          <a:p>
            <a:pPr algn="ctr">
              <a:lnSpc>
                <a:spcPts val="4339"/>
              </a:lnSpc>
              <a:spcBef>
                <a:spcPct val="0"/>
              </a:spcBef>
            </a:pPr>
            <a:endParaRPr lang="en-US" sz="3099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1740791" y="7452301"/>
            <a:ext cx="4888607" cy="530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Respite &amp; Community Care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1460843" y="8335587"/>
            <a:ext cx="4937201" cy="16167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On-the-job counseling to limit the influence of Jenny among the mother.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F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908702" y="4507330"/>
            <a:ext cx="19196702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3" name="AutoShape 3"/>
          <p:cNvSpPr/>
          <p:nvPr/>
        </p:nvSpPr>
        <p:spPr>
          <a:xfrm>
            <a:off x="3420966" y="4507330"/>
            <a:ext cx="0" cy="6492240"/>
          </a:xfrm>
          <a:prstGeom prst="line">
            <a:avLst/>
          </a:prstGeom>
          <a:ln w="38100" cap="flat">
            <a:solidFill>
              <a:srgbClr val="000000"/>
            </a:solidFill>
            <a:prstDash val="sysDash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" name="AutoShape 4"/>
          <p:cNvSpPr/>
          <p:nvPr/>
        </p:nvSpPr>
        <p:spPr>
          <a:xfrm>
            <a:off x="7361161" y="4507330"/>
            <a:ext cx="0" cy="6492240"/>
          </a:xfrm>
          <a:prstGeom prst="line">
            <a:avLst/>
          </a:prstGeom>
          <a:ln w="38100" cap="flat">
            <a:solidFill>
              <a:srgbClr val="000000"/>
            </a:solidFill>
            <a:prstDash val="sysDash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" name="AutoShape 5"/>
          <p:cNvSpPr/>
          <p:nvPr/>
        </p:nvSpPr>
        <p:spPr>
          <a:xfrm>
            <a:off x="11311320" y="4507330"/>
            <a:ext cx="0" cy="6492240"/>
          </a:xfrm>
          <a:prstGeom prst="line">
            <a:avLst/>
          </a:prstGeom>
          <a:ln w="38100" cap="flat">
            <a:solidFill>
              <a:srgbClr val="000000"/>
            </a:solidFill>
            <a:prstDash val="sysDash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6" name="AutoShape 6"/>
          <p:cNvSpPr/>
          <p:nvPr/>
        </p:nvSpPr>
        <p:spPr>
          <a:xfrm>
            <a:off x="14846012" y="4507330"/>
            <a:ext cx="0" cy="6492240"/>
          </a:xfrm>
          <a:prstGeom prst="line">
            <a:avLst/>
          </a:prstGeom>
          <a:ln w="38100" cap="flat">
            <a:solidFill>
              <a:srgbClr val="000000"/>
            </a:solidFill>
            <a:prstDash val="sysDash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8068156" y="7883010"/>
            <a:ext cx="2151688" cy="2472068"/>
          </a:xfrm>
          <a:custGeom>
            <a:avLst/>
            <a:gdLst/>
            <a:ahLst/>
            <a:cxnLst/>
            <a:rect l="l" t="t" r="r" b="b"/>
            <a:pathLst>
              <a:path w="2151688" h="2472068">
                <a:moveTo>
                  <a:pt x="0" y="0"/>
                </a:moveTo>
                <a:lnTo>
                  <a:pt x="2151688" y="0"/>
                </a:lnTo>
                <a:lnTo>
                  <a:pt x="2151688" y="2472068"/>
                </a:lnTo>
                <a:lnTo>
                  <a:pt x="0" y="24720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5058505" y="8614861"/>
            <a:ext cx="3017002" cy="1478331"/>
          </a:xfrm>
          <a:custGeom>
            <a:avLst/>
            <a:gdLst/>
            <a:ahLst/>
            <a:cxnLst/>
            <a:rect l="l" t="t" r="r" b="b"/>
            <a:pathLst>
              <a:path w="3017002" h="1478331">
                <a:moveTo>
                  <a:pt x="0" y="0"/>
                </a:moveTo>
                <a:lnTo>
                  <a:pt x="3017002" y="0"/>
                </a:lnTo>
                <a:lnTo>
                  <a:pt x="3017002" y="1478331"/>
                </a:lnTo>
                <a:lnTo>
                  <a:pt x="0" y="147833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1872597" y="8105299"/>
            <a:ext cx="2412137" cy="2306003"/>
          </a:xfrm>
          <a:custGeom>
            <a:avLst/>
            <a:gdLst/>
            <a:ahLst/>
            <a:cxnLst/>
            <a:rect l="l" t="t" r="r" b="b"/>
            <a:pathLst>
              <a:path w="2412137" h="2306003">
                <a:moveTo>
                  <a:pt x="0" y="0"/>
                </a:moveTo>
                <a:lnTo>
                  <a:pt x="2412137" y="0"/>
                </a:lnTo>
                <a:lnTo>
                  <a:pt x="2412137" y="2306002"/>
                </a:lnTo>
                <a:lnTo>
                  <a:pt x="0" y="230600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4042391" y="8466939"/>
            <a:ext cx="2814299" cy="1888139"/>
          </a:xfrm>
          <a:custGeom>
            <a:avLst/>
            <a:gdLst/>
            <a:ahLst/>
            <a:cxnLst/>
            <a:rect l="l" t="t" r="r" b="b"/>
            <a:pathLst>
              <a:path w="2814299" h="1888139">
                <a:moveTo>
                  <a:pt x="0" y="0"/>
                </a:moveTo>
                <a:lnTo>
                  <a:pt x="2814300" y="0"/>
                </a:lnTo>
                <a:lnTo>
                  <a:pt x="2814300" y="1888139"/>
                </a:lnTo>
                <a:lnTo>
                  <a:pt x="0" y="188813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706110" y="8362719"/>
            <a:ext cx="1924281" cy="1924281"/>
          </a:xfrm>
          <a:custGeom>
            <a:avLst/>
            <a:gdLst/>
            <a:ahLst/>
            <a:cxnLst/>
            <a:rect l="l" t="t" r="r" b="b"/>
            <a:pathLst>
              <a:path w="1924281" h="1924281">
                <a:moveTo>
                  <a:pt x="0" y="0"/>
                </a:moveTo>
                <a:lnTo>
                  <a:pt x="1924281" y="0"/>
                </a:lnTo>
                <a:lnTo>
                  <a:pt x="1924281" y="1924281"/>
                </a:lnTo>
                <a:lnTo>
                  <a:pt x="0" y="192428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/>
          <p:nvPr/>
        </p:nvSpPr>
        <p:spPr>
          <a:xfrm>
            <a:off x="2342158" y="198118"/>
            <a:ext cx="13603685" cy="8305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sz="47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PROFESSIONALS INVOLVED IN JENNY’S SUPPORT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342158" y="1778685"/>
            <a:ext cx="13603685" cy="16158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endParaRPr lang="en-US" sz="309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Jenny requires a multi-agency solution to her psychological health and developmental requirements.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67960" y="4844732"/>
            <a:ext cx="2648149" cy="5473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sz="31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Social Worker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45587" y="4804093"/>
            <a:ext cx="3490953" cy="11093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sz="31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School / College Staff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424355" y="4804093"/>
            <a:ext cx="3439289" cy="11093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sz="31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GP / Mental Health Services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1292270" y="4612639"/>
            <a:ext cx="3144220" cy="11093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sz="31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Community Care Services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4846012" y="4612639"/>
            <a:ext cx="3441988" cy="11093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sz="31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Young Carers Organisation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267960" y="5846763"/>
            <a:ext cx="2598165" cy="2159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Evaluation and service planning and service access.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042391" y="6189663"/>
            <a:ext cx="2248102" cy="22341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31"/>
              </a:lnSpc>
              <a:spcBef>
                <a:spcPct val="0"/>
              </a:spcBef>
            </a:pPr>
            <a:r>
              <a:rPr lang="en-US" sz="3165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Academic flex and pastoral care.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5179387" y="6034206"/>
            <a:ext cx="2472419" cy="1073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Peer support and advocacy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694638" y="6266299"/>
            <a:ext cx="2997557" cy="16167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Moral and psychological support.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1644695" y="5846763"/>
            <a:ext cx="2542112" cy="2159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Practical assistance of the mother of Jenny.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F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26189" y="3149207"/>
            <a:ext cx="8676204" cy="5264660"/>
            <a:chOff x="0" y="0"/>
            <a:chExt cx="2285091" cy="138657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285091" cy="1386577"/>
            </a:xfrm>
            <a:custGeom>
              <a:avLst/>
              <a:gdLst/>
              <a:ahLst/>
              <a:cxnLst/>
              <a:rect l="l" t="t" r="r" b="b"/>
              <a:pathLst>
                <a:path w="2285091" h="1386577">
                  <a:moveTo>
                    <a:pt x="0" y="0"/>
                  </a:moveTo>
                  <a:lnTo>
                    <a:pt x="2285091" y="0"/>
                  </a:lnTo>
                  <a:lnTo>
                    <a:pt x="2285091" y="1386577"/>
                  </a:lnTo>
                  <a:lnTo>
                    <a:pt x="0" y="1386577"/>
                  </a:lnTo>
                  <a:close/>
                </a:path>
              </a:pathLst>
            </a:custGeom>
            <a:solidFill>
              <a:srgbClr val="A8E7B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285091" cy="14246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9166018" y="3149207"/>
            <a:ext cx="8933229" cy="5264660"/>
            <a:chOff x="0" y="0"/>
            <a:chExt cx="2352785" cy="138657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352784" cy="1386577"/>
            </a:xfrm>
            <a:custGeom>
              <a:avLst/>
              <a:gdLst/>
              <a:ahLst/>
              <a:cxnLst/>
              <a:rect l="l" t="t" r="r" b="b"/>
              <a:pathLst>
                <a:path w="2352784" h="1386577">
                  <a:moveTo>
                    <a:pt x="0" y="0"/>
                  </a:moveTo>
                  <a:lnTo>
                    <a:pt x="2352784" y="0"/>
                  </a:lnTo>
                  <a:lnTo>
                    <a:pt x="2352784" y="1386577"/>
                  </a:lnTo>
                  <a:lnTo>
                    <a:pt x="0" y="1386577"/>
                  </a:lnTo>
                  <a:close/>
                </a:path>
              </a:pathLst>
            </a:custGeom>
            <a:solidFill>
              <a:srgbClr val="C6B1CB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2352785" cy="14246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2494260" y="198118"/>
            <a:ext cx="13299480" cy="8305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sz="47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NATURE VS NURTURE IN JENNY’S DEVELOPMENT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513391" y="1697436"/>
            <a:ext cx="16230600" cy="1073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biological factors (nature) and environmental factors (nurture) have developed Jenny psychologically.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840490" y="3437972"/>
            <a:ext cx="5882580" cy="530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NATURE (BIOLOGICAL FACTORS)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354071" y="3437972"/>
            <a:ext cx="6905229" cy="530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NURTURE (ENVIRONMENTAL FACTORS)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81000" y="4466572"/>
            <a:ext cx="6899003" cy="530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3" lvl="1" indent="-334641" algn="ctr">
              <a:lnSpc>
                <a:spcPts val="4339"/>
              </a:lnSpc>
              <a:buFont typeface="Arial"/>
              <a:buChar char="•"/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Development of brain and age.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824067" y="5495172"/>
            <a:ext cx="6560046" cy="530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3" lvl="1" indent="-334641" algn="ctr">
              <a:lnSpc>
                <a:spcPts val="4339"/>
              </a:lnSpc>
              <a:buFont typeface="Arial"/>
              <a:buChar char="•"/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Adolescence emotional regulation.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88696" y="6568958"/>
            <a:ext cx="6930033" cy="530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3" lvl="1" indent="-334641" algn="ctr">
              <a:lnSpc>
                <a:spcPts val="4339"/>
              </a:lnSpc>
              <a:buFont typeface="Arial"/>
              <a:buChar char="•"/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Physical and hormonal modifications.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105132" y="4418763"/>
            <a:ext cx="3701554" cy="530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3" lvl="1" indent="-334641" algn="ctr">
              <a:lnSpc>
                <a:spcPts val="4339"/>
              </a:lnSpc>
              <a:buFont typeface="Arial"/>
              <a:buChar char="•"/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Loss of her father 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0036968" y="5482769"/>
            <a:ext cx="7539435" cy="530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83" lvl="1" indent="-334641" algn="ctr">
              <a:lnSpc>
                <a:spcPts val="4339"/>
              </a:lnSpc>
              <a:buFont typeface="Arial"/>
              <a:buChar char="•"/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Caring duties over a long period of time.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0036968" y="6461305"/>
            <a:ext cx="5888832" cy="5129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669283" lvl="1" indent="-334641" algn="ctr">
              <a:lnSpc>
                <a:spcPts val="4339"/>
              </a:lnSpc>
              <a:buFont typeface="Arial"/>
              <a:buChar char="•"/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Family conditions and stress.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0036968" y="7340081"/>
            <a:ext cx="6117432" cy="10737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669283" lvl="1" indent="-334641" algn="ctr">
              <a:lnSpc>
                <a:spcPts val="4339"/>
              </a:lnSpc>
              <a:buFont typeface="Arial"/>
              <a:buChar char="•"/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Little peer time and free time.</a:t>
            </a:r>
          </a:p>
          <a:p>
            <a:pPr algn="ctr">
              <a:lnSpc>
                <a:spcPts val="4339"/>
              </a:lnSpc>
            </a:pPr>
            <a:endParaRPr lang="en-US" sz="309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028700" y="8966317"/>
            <a:ext cx="16230600" cy="1073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relationship of nature and nurture affects Jenny in terms of emotional health and identity development.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F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08218">
            <a:off x="12055639" y="2665910"/>
            <a:ext cx="1299014" cy="1249308"/>
          </a:xfrm>
          <a:custGeom>
            <a:avLst/>
            <a:gdLst/>
            <a:ahLst/>
            <a:cxnLst/>
            <a:rect l="l" t="t" r="r" b="b"/>
            <a:pathLst>
              <a:path w="1488481" h="1488481">
                <a:moveTo>
                  <a:pt x="0" y="0"/>
                </a:moveTo>
                <a:lnTo>
                  <a:pt x="1488481" y="0"/>
                </a:lnTo>
                <a:lnTo>
                  <a:pt x="1488481" y="1488481"/>
                </a:lnTo>
                <a:lnTo>
                  <a:pt x="0" y="14884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5320507" y="2609816"/>
            <a:ext cx="2096048" cy="2533684"/>
          </a:xfrm>
          <a:custGeom>
            <a:avLst/>
            <a:gdLst/>
            <a:ahLst/>
            <a:cxnLst/>
            <a:rect l="l" t="t" r="r" b="b"/>
            <a:pathLst>
              <a:path w="2096048" h="2533684">
                <a:moveTo>
                  <a:pt x="0" y="0"/>
                </a:moveTo>
                <a:lnTo>
                  <a:pt x="2096048" y="0"/>
                </a:lnTo>
                <a:lnTo>
                  <a:pt x="2096048" y="2533684"/>
                </a:lnTo>
                <a:lnTo>
                  <a:pt x="0" y="25336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3525799" y="3580860"/>
            <a:ext cx="1393366" cy="2214888"/>
          </a:xfrm>
          <a:custGeom>
            <a:avLst/>
            <a:gdLst/>
            <a:ahLst/>
            <a:cxnLst/>
            <a:rect l="l" t="t" r="r" b="b"/>
            <a:pathLst>
              <a:path w="1393366" h="2214888">
                <a:moveTo>
                  <a:pt x="0" y="0"/>
                </a:moveTo>
                <a:lnTo>
                  <a:pt x="1393365" y="0"/>
                </a:lnTo>
                <a:lnTo>
                  <a:pt x="1393365" y="2214888"/>
                </a:lnTo>
                <a:lnTo>
                  <a:pt x="0" y="22148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5070972" y="5603284"/>
            <a:ext cx="1763395" cy="1490871"/>
          </a:xfrm>
          <a:custGeom>
            <a:avLst/>
            <a:gdLst/>
            <a:ahLst/>
            <a:cxnLst/>
            <a:rect l="l" t="t" r="r" b="b"/>
            <a:pathLst>
              <a:path w="1763395" h="1490871">
                <a:moveTo>
                  <a:pt x="0" y="0"/>
                </a:moveTo>
                <a:lnTo>
                  <a:pt x="1763395" y="0"/>
                </a:lnTo>
                <a:lnTo>
                  <a:pt x="1763395" y="1490870"/>
                </a:lnTo>
                <a:lnTo>
                  <a:pt x="0" y="149087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-1511800">
            <a:off x="13096463" y="7293344"/>
            <a:ext cx="1280300" cy="1918705"/>
          </a:xfrm>
          <a:custGeom>
            <a:avLst/>
            <a:gdLst/>
            <a:ahLst/>
            <a:cxnLst/>
            <a:rect l="l" t="t" r="r" b="b"/>
            <a:pathLst>
              <a:path w="1280300" h="1918705">
                <a:moveTo>
                  <a:pt x="0" y="0"/>
                </a:moveTo>
                <a:lnTo>
                  <a:pt x="1280300" y="0"/>
                </a:lnTo>
                <a:lnTo>
                  <a:pt x="1280300" y="1918705"/>
                </a:lnTo>
                <a:lnTo>
                  <a:pt x="0" y="191870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4919164" y="7553940"/>
            <a:ext cx="2497391" cy="2456524"/>
          </a:xfrm>
          <a:custGeom>
            <a:avLst/>
            <a:gdLst/>
            <a:ahLst/>
            <a:cxnLst/>
            <a:rect l="l" t="t" r="r" b="b"/>
            <a:pathLst>
              <a:path w="2497391" h="2456524">
                <a:moveTo>
                  <a:pt x="0" y="0"/>
                </a:moveTo>
                <a:lnTo>
                  <a:pt x="2497391" y="0"/>
                </a:lnTo>
                <a:lnTo>
                  <a:pt x="2497391" y="2456524"/>
                </a:lnTo>
                <a:lnTo>
                  <a:pt x="0" y="245652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3813173" y="923925"/>
            <a:ext cx="10118329" cy="8305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sz="4799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EVALUATION OF ERIKSON’S THEORY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14400" y="2495218"/>
            <a:ext cx="2602118" cy="6668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599"/>
              </a:lnSpc>
              <a:spcBef>
                <a:spcPct val="0"/>
              </a:spcBef>
            </a:pPr>
            <a:r>
              <a:rPr lang="en-US" sz="3999" b="1" dirty="0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Strengths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14400" y="3419061"/>
            <a:ext cx="11096173" cy="27025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339"/>
              </a:lnSpc>
              <a:spcBef>
                <a:spcPct val="0"/>
              </a:spcBef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Psychosocial theory developed by Erikson would help explain the development of Jenny as it is devoted to the formation of identity, emotional satisfaction, and relationships with the surrounding environment as a teenager. This renders it very applicable in the practice of health and social care.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14400" y="6364464"/>
            <a:ext cx="2911886" cy="688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599"/>
              </a:lnSpc>
              <a:spcBef>
                <a:spcPct val="0"/>
              </a:spcBef>
            </a:pPr>
            <a:r>
              <a:rPr lang="en-US" sz="3999" b="1" dirty="0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Limitations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14400" y="7302460"/>
            <a:ext cx="10067473" cy="27025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339"/>
              </a:lnSpc>
              <a:spcBef>
                <a:spcPct val="0"/>
              </a:spcBef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Nevertheless, the theory by Erikson is rather general and does not pay proper attention to individual variations, culture, and the stress of taking care of in the long-term. It may thus be required to be applied together with other theories.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F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902269" y="561022"/>
            <a:ext cx="4146731" cy="7982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sz="4799" b="1" dirty="0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CONCLUSION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729871" y="2238572"/>
            <a:ext cx="16230600" cy="54171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psychosocial theory of Erikson can help me to understand that Jenny had a lot of caring responsibilities that have influenced her emotional growth and identity formation as an adolescent.</a:t>
            </a:r>
          </a:p>
          <a:p>
            <a:pPr algn="ctr">
              <a:lnSpc>
                <a:spcPts val="4339"/>
              </a:lnSpc>
              <a:spcBef>
                <a:spcPct val="0"/>
              </a:spcBef>
            </a:pPr>
            <a:endParaRPr lang="en-US" sz="309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Using this theory, one can notice that the pressure of caring and giving proper emotional and practical assistance can preserve the health of Jenny and ensure her healthy development.</a:t>
            </a:r>
          </a:p>
          <a:p>
            <a:pPr algn="ctr">
              <a:lnSpc>
                <a:spcPts val="4339"/>
              </a:lnSpc>
              <a:spcBef>
                <a:spcPct val="0"/>
              </a:spcBef>
            </a:pPr>
            <a:endParaRPr lang="en-US" sz="309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 general, psychology is a significant aspect of health and social care that can assist professionals to learn about the needs of individuals and come up with effective and person-</a:t>
            </a:r>
            <a:r>
              <a:rPr lang="en-US" sz="3099" dirty="0" err="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centred</a:t>
            </a:r>
            <a:r>
              <a:rPr lang="en-US" sz="309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support.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F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157444" y="495300"/>
            <a:ext cx="3265047" cy="7982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719"/>
              </a:lnSpc>
              <a:spcBef>
                <a:spcPct val="0"/>
              </a:spcBef>
            </a:pPr>
            <a:r>
              <a:rPr lang="en-US" sz="4799" b="1" dirty="0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References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143000" y="1638300"/>
            <a:ext cx="16383000" cy="80791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548"/>
              </a:lnSpc>
              <a:spcBef>
                <a:spcPct val="0"/>
              </a:spcBef>
            </a:pPr>
            <a:r>
              <a:rPr lang="en-US" sz="324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Arterberry, M.E. and Bornstein, M.H. (2023). Development in Infancy. Routledge. </a:t>
            </a:r>
            <a:r>
              <a:rPr lang="en-US" sz="3249" dirty="0" err="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doi:https</a:t>
            </a:r>
            <a:r>
              <a:rPr lang="en-US" sz="324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://doi.org/10.4324/9781003340263.</a:t>
            </a:r>
          </a:p>
          <a:p>
            <a:pPr>
              <a:lnSpc>
                <a:spcPts val="4548"/>
              </a:lnSpc>
              <a:spcBef>
                <a:spcPct val="0"/>
              </a:spcBef>
            </a:pPr>
            <a:endParaRPr lang="en-US" sz="324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>
              <a:lnSpc>
                <a:spcPts val="4548"/>
              </a:lnSpc>
              <a:spcBef>
                <a:spcPct val="0"/>
              </a:spcBef>
            </a:pPr>
            <a:r>
              <a:rPr lang="en-US" sz="324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Maree, J.G. (2021). The psychosocial development theory of Erik Erikson: critical overview. The Influence of Theorists and Pioneers on Early Childhood Education, [online] 1(1), pp.119–133. </a:t>
            </a:r>
            <a:r>
              <a:rPr lang="en-US" sz="3249" dirty="0" err="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doi:https</a:t>
            </a:r>
            <a:r>
              <a:rPr lang="en-US" sz="324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://doi.org/10.4324/9781003120216-11.</a:t>
            </a:r>
          </a:p>
          <a:p>
            <a:pPr>
              <a:lnSpc>
                <a:spcPts val="4548"/>
              </a:lnSpc>
              <a:spcBef>
                <a:spcPct val="0"/>
              </a:spcBef>
            </a:pPr>
            <a:endParaRPr lang="en-US" sz="324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>
              <a:lnSpc>
                <a:spcPts val="4548"/>
              </a:lnSpc>
              <a:spcBef>
                <a:spcPct val="0"/>
              </a:spcBef>
            </a:pPr>
            <a:r>
              <a:rPr lang="en-US" sz="324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Turnbow, A. (2024). An Examination of the Importance of Developing Conflict Resolution Skills within Adolescence. [online] </a:t>
            </a:r>
            <a:r>
              <a:rPr lang="en-US" sz="3249" dirty="0" err="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ScholarWorks@GVSU</a:t>
            </a:r>
            <a:r>
              <a:rPr lang="en-US" sz="324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. Available at: https://scholarworks.gvsu.edu/gradprojects/455/ [Accessed 31 Jan. 2026].</a:t>
            </a:r>
          </a:p>
          <a:p>
            <a:pPr>
              <a:lnSpc>
                <a:spcPts val="4548"/>
              </a:lnSpc>
              <a:spcBef>
                <a:spcPct val="0"/>
              </a:spcBef>
            </a:pPr>
            <a:endParaRPr lang="en-US" sz="3249" dirty="0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>
              <a:lnSpc>
                <a:spcPts val="4548"/>
              </a:lnSpc>
              <a:spcBef>
                <a:spcPct val="0"/>
              </a:spcBef>
            </a:pPr>
            <a:r>
              <a:rPr lang="en-US" sz="324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Zhang, Y. and Qin, P. (2023). Comprehensive Review: Understanding Adolescent Identity. Studies in Psychological Science, [online] 1(2), pp.17–31. Available at: https://www.pioneerpublisher.com/SPS/article/view/410.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1304</Words>
  <Application>Microsoft Office PowerPoint</Application>
  <PresentationFormat>Custom</PresentationFormat>
  <Paragraphs>105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Glacial Indifference</vt:lpstr>
      <vt:lpstr>Calibri</vt:lpstr>
      <vt:lpstr>Glacial Indifference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nasreen akhtar ahmed</dc:creator>
  <cp:lastModifiedBy>Nasreen Ahmed</cp:lastModifiedBy>
  <cp:revision>8</cp:revision>
  <dcterms:created xsi:type="dcterms:W3CDTF">2006-08-16T00:00:00Z</dcterms:created>
  <dcterms:modified xsi:type="dcterms:W3CDTF">2026-02-13T10:26:23Z</dcterms:modified>
  <dc:identifier>DAG__deTgyM</dc:identifier>
</cp:coreProperties>
</file>