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39A0F-B387-4A51-887F-F7BACDE9CA34}" v="2" dt="2025-10-19T21:47:48.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A" userId="aad43add047d94b9" providerId="LiveId" clId="{EA4099C1-BCE2-4690-812D-37095FFF6A22}"/>
    <pc:docChg chg="custSel modSld">
      <pc:chgData name="Ameera A" userId="aad43add047d94b9" providerId="LiveId" clId="{EA4099C1-BCE2-4690-812D-37095FFF6A22}" dt="2025-10-19T21:57:48.741" v="621" actId="255"/>
      <pc:docMkLst>
        <pc:docMk/>
      </pc:docMkLst>
      <pc:sldChg chg="modSp mod">
        <pc:chgData name="Ameera A" userId="aad43add047d94b9" providerId="LiveId" clId="{EA4099C1-BCE2-4690-812D-37095FFF6A22}" dt="2025-10-13T13:33:36.058" v="0" actId="20577"/>
        <pc:sldMkLst>
          <pc:docMk/>
          <pc:sldMk cId="2448333287" sldId="257"/>
        </pc:sldMkLst>
        <pc:graphicFrameChg chg="modGraphic">
          <ac:chgData name="Ameera A" userId="aad43add047d94b9" providerId="LiveId" clId="{EA4099C1-BCE2-4690-812D-37095FFF6A22}" dt="2025-10-13T13:33:36.058" v="0" actId="20577"/>
          <ac:graphicFrameMkLst>
            <pc:docMk/>
            <pc:sldMk cId="2448333287" sldId="257"/>
            <ac:graphicFrameMk id="5" creationId="{B03B53AB-D57F-85A6-BC14-C0F3FA4E3087}"/>
          </ac:graphicFrameMkLst>
        </pc:graphicFrameChg>
      </pc:sldChg>
      <pc:sldChg chg="modSp mod">
        <pc:chgData name="Ameera A" userId="aad43add047d94b9" providerId="LiveId" clId="{EA4099C1-BCE2-4690-812D-37095FFF6A22}" dt="2025-10-19T21:57:48.741" v="621" actId="255"/>
        <pc:sldMkLst>
          <pc:docMk/>
          <pc:sldMk cId="2016992421" sldId="262"/>
        </pc:sldMkLst>
        <pc:spChg chg="mod">
          <ac:chgData name="Ameera A" userId="aad43add047d94b9" providerId="LiveId" clId="{EA4099C1-BCE2-4690-812D-37095FFF6A22}" dt="2025-10-19T21:57:48.741" v="621" actId="255"/>
          <ac:spMkLst>
            <pc:docMk/>
            <pc:sldMk cId="2016992421" sldId="262"/>
            <ac:spMk id="3" creationId="{0A232D2C-8AC6-091D-E5FA-EE60EB75F371}"/>
          </ac:spMkLst>
        </pc:spChg>
      </pc:sldChg>
      <pc:sldChg chg="modSp mod">
        <pc:chgData name="Ameera A" userId="aad43add047d94b9" providerId="LiveId" clId="{EA4099C1-BCE2-4690-812D-37095FFF6A22}" dt="2025-10-19T21:48:29.382" v="95" actId="2711"/>
        <pc:sldMkLst>
          <pc:docMk/>
          <pc:sldMk cId="581278265" sldId="263"/>
        </pc:sldMkLst>
        <pc:spChg chg="mod">
          <ac:chgData name="Ameera A" userId="aad43add047d94b9" providerId="LiveId" clId="{EA4099C1-BCE2-4690-812D-37095FFF6A22}" dt="2025-10-19T21:48:29.382" v="95" actId="2711"/>
          <ac:spMkLst>
            <pc:docMk/>
            <pc:sldMk cId="581278265" sldId="263"/>
            <ac:spMk id="3" creationId="{1BA8EAAB-14FC-4C56-1514-15522059AAB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64704-D7A1-4B77-99A4-7DF93928B38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3F13EA6-8BEA-4AFF-AC07-7B43D1888893}">
      <dgm:prSet/>
      <dgm:spPr/>
      <dgm:t>
        <a:bodyPr/>
        <a:lstStyle/>
        <a:p>
          <a:r>
            <a:rPr lang="en-GB" dirty="0"/>
            <a:t>Good communicator and work well in a team </a:t>
          </a:r>
          <a:endParaRPr lang="en-US" dirty="0"/>
        </a:p>
      </dgm:t>
    </dgm:pt>
    <dgm:pt modelId="{08AAEB03-E78F-4309-94DA-5B8443C00E59}" type="parTrans" cxnId="{D61CA588-F3EA-446D-A224-A882D2033AC7}">
      <dgm:prSet/>
      <dgm:spPr/>
      <dgm:t>
        <a:bodyPr/>
        <a:lstStyle/>
        <a:p>
          <a:endParaRPr lang="en-US"/>
        </a:p>
      </dgm:t>
    </dgm:pt>
    <dgm:pt modelId="{60DE7F3B-64C7-4CE6-94EB-C993582FD242}" type="sibTrans" cxnId="{D61CA588-F3EA-446D-A224-A882D2033AC7}">
      <dgm:prSet/>
      <dgm:spPr/>
      <dgm:t>
        <a:bodyPr/>
        <a:lstStyle/>
        <a:p>
          <a:endParaRPr lang="en-US"/>
        </a:p>
      </dgm:t>
    </dgm:pt>
    <dgm:pt modelId="{AABDD062-FBED-4EFA-8387-21348AB93600}">
      <dgm:prSet/>
      <dgm:spPr/>
      <dgm:t>
        <a:bodyPr/>
        <a:lstStyle/>
        <a:p>
          <a:r>
            <a:rPr lang="en-GB" dirty="0"/>
            <a:t>Shows empathy and understanding towards others</a:t>
          </a:r>
          <a:endParaRPr lang="en-US" dirty="0"/>
        </a:p>
      </dgm:t>
    </dgm:pt>
    <dgm:pt modelId="{24B5CE63-A58D-418B-853E-95A84845FB32}" type="parTrans" cxnId="{BBC139D9-5131-42F6-B653-621667192ED5}">
      <dgm:prSet/>
      <dgm:spPr/>
      <dgm:t>
        <a:bodyPr/>
        <a:lstStyle/>
        <a:p>
          <a:endParaRPr lang="en-US"/>
        </a:p>
      </dgm:t>
    </dgm:pt>
    <dgm:pt modelId="{85306B6E-E7E3-44E0-93FE-2B0A0AE461E9}" type="sibTrans" cxnId="{BBC139D9-5131-42F6-B653-621667192ED5}">
      <dgm:prSet/>
      <dgm:spPr/>
      <dgm:t>
        <a:bodyPr/>
        <a:lstStyle/>
        <a:p>
          <a:endParaRPr lang="en-US"/>
        </a:p>
      </dgm:t>
    </dgm:pt>
    <dgm:pt modelId="{9B08B3B6-5D5E-487B-9CD9-7F6EE2150FA6}">
      <dgm:prSet/>
      <dgm:spPr/>
      <dgm:t>
        <a:bodyPr/>
        <a:lstStyle/>
        <a:p>
          <a:r>
            <a:rPr lang="en-GB" dirty="0"/>
            <a:t>Organised and reliable</a:t>
          </a:r>
          <a:endParaRPr lang="en-US" dirty="0"/>
        </a:p>
      </dgm:t>
    </dgm:pt>
    <dgm:pt modelId="{656CAE04-C232-48D3-9F14-64193330FD8A}" type="parTrans" cxnId="{83454AFC-B48C-48EB-BA0E-5148781B5443}">
      <dgm:prSet/>
      <dgm:spPr/>
      <dgm:t>
        <a:bodyPr/>
        <a:lstStyle/>
        <a:p>
          <a:endParaRPr lang="en-US"/>
        </a:p>
      </dgm:t>
    </dgm:pt>
    <dgm:pt modelId="{45F3CBC5-2D0B-47EE-9F0E-8DAED4EB9E91}" type="sibTrans" cxnId="{83454AFC-B48C-48EB-BA0E-5148781B5443}">
      <dgm:prSet/>
      <dgm:spPr/>
      <dgm:t>
        <a:bodyPr/>
        <a:lstStyle/>
        <a:p>
          <a:endParaRPr lang="en-US"/>
        </a:p>
      </dgm:t>
    </dgm:pt>
    <dgm:pt modelId="{D1AED167-0A6B-4CD8-8A95-3185DAF58AAF}">
      <dgm:prSet/>
      <dgm:spPr/>
      <dgm:t>
        <a:bodyPr/>
        <a:lstStyle/>
        <a:p>
          <a:r>
            <a:rPr lang="en-GB" dirty="0"/>
            <a:t>Eager to learn and improve skills</a:t>
          </a:r>
          <a:endParaRPr lang="en-US" dirty="0"/>
        </a:p>
      </dgm:t>
    </dgm:pt>
    <dgm:pt modelId="{C5E4AED5-1593-44FC-8150-DF0EC3BE3647}" type="parTrans" cxnId="{B02B001A-FC9E-493E-8CAC-8E8E5D60801F}">
      <dgm:prSet/>
      <dgm:spPr/>
      <dgm:t>
        <a:bodyPr/>
        <a:lstStyle/>
        <a:p>
          <a:endParaRPr lang="en-US"/>
        </a:p>
      </dgm:t>
    </dgm:pt>
    <dgm:pt modelId="{EC460DE4-67FE-40EE-9B9B-1B3116A74C19}" type="sibTrans" cxnId="{B02B001A-FC9E-493E-8CAC-8E8E5D60801F}">
      <dgm:prSet/>
      <dgm:spPr/>
      <dgm:t>
        <a:bodyPr/>
        <a:lstStyle/>
        <a:p>
          <a:endParaRPr lang="en-US"/>
        </a:p>
      </dgm:t>
    </dgm:pt>
    <dgm:pt modelId="{B7128C8E-E32C-4068-99B5-496093C8B410}">
      <dgm:prSet/>
      <dgm:spPr/>
      <dgm:t>
        <a:bodyPr/>
        <a:lstStyle/>
        <a:p>
          <a:r>
            <a:rPr lang="en-GB" dirty="0"/>
            <a:t>Excellent people skills from past and ongoing work experience </a:t>
          </a:r>
          <a:endParaRPr lang="en-US" dirty="0"/>
        </a:p>
      </dgm:t>
    </dgm:pt>
    <dgm:pt modelId="{78C39556-0A15-43D2-B660-7AE6C3C85BDB}" type="parTrans" cxnId="{985273AB-FA68-4BA4-B71B-B0336A00258C}">
      <dgm:prSet/>
      <dgm:spPr/>
      <dgm:t>
        <a:bodyPr/>
        <a:lstStyle/>
        <a:p>
          <a:endParaRPr lang="en-US"/>
        </a:p>
      </dgm:t>
    </dgm:pt>
    <dgm:pt modelId="{2229F034-7DAC-4C5A-AC22-BAA48CBFABAC}" type="sibTrans" cxnId="{985273AB-FA68-4BA4-B71B-B0336A00258C}">
      <dgm:prSet/>
      <dgm:spPr/>
      <dgm:t>
        <a:bodyPr/>
        <a:lstStyle/>
        <a:p>
          <a:endParaRPr lang="en-US"/>
        </a:p>
      </dgm:t>
    </dgm:pt>
    <dgm:pt modelId="{E43DD879-9714-495A-A8C3-85C5CDA984D9}" type="pres">
      <dgm:prSet presAssocID="{3FE64704-D7A1-4B77-99A4-7DF93928B382}" presName="root" presStyleCnt="0">
        <dgm:presLayoutVars>
          <dgm:dir/>
          <dgm:resizeHandles val="exact"/>
        </dgm:presLayoutVars>
      </dgm:prSet>
      <dgm:spPr/>
    </dgm:pt>
    <dgm:pt modelId="{0D2A1CBE-8166-4CC0-ABA1-95F4F5C1F317}" type="pres">
      <dgm:prSet presAssocID="{13F13EA6-8BEA-4AFF-AC07-7B43D1888893}" presName="compNode" presStyleCnt="0"/>
      <dgm:spPr/>
    </dgm:pt>
    <dgm:pt modelId="{51AD82EB-1DDD-4222-A02A-2A931A60C2A2}" type="pres">
      <dgm:prSet presAssocID="{13F13EA6-8BEA-4AFF-AC07-7B43D1888893}" presName="bgRect" presStyleLbl="bgShp" presStyleIdx="0" presStyleCnt="5"/>
      <dgm:spPr/>
    </dgm:pt>
    <dgm:pt modelId="{F235B638-3402-43FA-A9FE-2B9E01CBE0E4}" type="pres">
      <dgm:prSet presAssocID="{13F13EA6-8BEA-4AFF-AC07-7B43D188889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F9413DA-71CE-4DA5-82ED-F57552DE6A20}" type="pres">
      <dgm:prSet presAssocID="{13F13EA6-8BEA-4AFF-AC07-7B43D1888893}" presName="spaceRect" presStyleCnt="0"/>
      <dgm:spPr/>
    </dgm:pt>
    <dgm:pt modelId="{FD355CE5-CB60-4788-A5D8-5A11858429EA}" type="pres">
      <dgm:prSet presAssocID="{13F13EA6-8BEA-4AFF-AC07-7B43D1888893}" presName="parTx" presStyleLbl="revTx" presStyleIdx="0" presStyleCnt="5">
        <dgm:presLayoutVars>
          <dgm:chMax val="0"/>
          <dgm:chPref val="0"/>
        </dgm:presLayoutVars>
      </dgm:prSet>
      <dgm:spPr/>
    </dgm:pt>
    <dgm:pt modelId="{ED22777E-F8BB-46B8-A0CB-AEC4B9130BCF}" type="pres">
      <dgm:prSet presAssocID="{60DE7F3B-64C7-4CE6-94EB-C993582FD242}" presName="sibTrans" presStyleCnt="0"/>
      <dgm:spPr/>
    </dgm:pt>
    <dgm:pt modelId="{D86082BE-62D4-4C34-8E9D-F3574C84C514}" type="pres">
      <dgm:prSet presAssocID="{AABDD062-FBED-4EFA-8387-21348AB93600}" presName="compNode" presStyleCnt="0"/>
      <dgm:spPr/>
    </dgm:pt>
    <dgm:pt modelId="{1679023F-5B6C-4DBA-85E6-A92E4A03425E}" type="pres">
      <dgm:prSet presAssocID="{AABDD062-FBED-4EFA-8387-21348AB93600}" presName="bgRect" presStyleLbl="bgShp" presStyleIdx="1" presStyleCnt="5"/>
      <dgm:spPr/>
    </dgm:pt>
    <dgm:pt modelId="{D08788A2-97FE-4E52-8449-1993E96FAB72}" type="pres">
      <dgm:prSet presAssocID="{AABDD062-FBED-4EFA-8387-21348AB936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DED8FCB-EE6B-461E-A162-06C829DCCBC7}" type="pres">
      <dgm:prSet presAssocID="{AABDD062-FBED-4EFA-8387-21348AB93600}" presName="spaceRect" presStyleCnt="0"/>
      <dgm:spPr/>
    </dgm:pt>
    <dgm:pt modelId="{947CD3EB-46A3-465B-AD5F-15F45E16EEFF}" type="pres">
      <dgm:prSet presAssocID="{AABDD062-FBED-4EFA-8387-21348AB93600}" presName="parTx" presStyleLbl="revTx" presStyleIdx="1" presStyleCnt="5">
        <dgm:presLayoutVars>
          <dgm:chMax val="0"/>
          <dgm:chPref val="0"/>
        </dgm:presLayoutVars>
      </dgm:prSet>
      <dgm:spPr/>
    </dgm:pt>
    <dgm:pt modelId="{17AC9621-DE14-4AC2-B5BE-9859CA988961}" type="pres">
      <dgm:prSet presAssocID="{85306B6E-E7E3-44E0-93FE-2B0A0AE461E9}" presName="sibTrans" presStyleCnt="0"/>
      <dgm:spPr/>
    </dgm:pt>
    <dgm:pt modelId="{3D20E9B2-42FA-4A2D-BC06-3BDCB24492F8}" type="pres">
      <dgm:prSet presAssocID="{9B08B3B6-5D5E-487B-9CD9-7F6EE2150FA6}" presName="compNode" presStyleCnt="0"/>
      <dgm:spPr/>
    </dgm:pt>
    <dgm:pt modelId="{F7CB9F46-B900-4FF8-ACD8-B6E68A6B7317}" type="pres">
      <dgm:prSet presAssocID="{9B08B3B6-5D5E-487B-9CD9-7F6EE2150FA6}" presName="bgRect" presStyleLbl="bgShp" presStyleIdx="2" presStyleCnt="5"/>
      <dgm:spPr/>
    </dgm:pt>
    <dgm:pt modelId="{FB1D8B6B-384C-4678-B78A-8BCE5F6E9B74}" type="pres">
      <dgm:prSet presAssocID="{9B08B3B6-5D5E-487B-9CD9-7F6EE2150FA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43D6D299-E4F7-4D7F-AFD5-37096AC19A18}" type="pres">
      <dgm:prSet presAssocID="{9B08B3B6-5D5E-487B-9CD9-7F6EE2150FA6}" presName="spaceRect" presStyleCnt="0"/>
      <dgm:spPr/>
    </dgm:pt>
    <dgm:pt modelId="{BF5357B8-BAD0-4F75-B3EA-62E79F65D6B4}" type="pres">
      <dgm:prSet presAssocID="{9B08B3B6-5D5E-487B-9CD9-7F6EE2150FA6}" presName="parTx" presStyleLbl="revTx" presStyleIdx="2" presStyleCnt="5">
        <dgm:presLayoutVars>
          <dgm:chMax val="0"/>
          <dgm:chPref val="0"/>
        </dgm:presLayoutVars>
      </dgm:prSet>
      <dgm:spPr/>
    </dgm:pt>
    <dgm:pt modelId="{EFCA5D3A-F05D-4C51-8AC4-5DA8ADFC24E5}" type="pres">
      <dgm:prSet presAssocID="{45F3CBC5-2D0B-47EE-9F0E-8DAED4EB9E91}" presName="sibTrans" presStyleCnt="0"/>
      <dgm:spPr/>
    </dgm:pt>
    <dgm:pt modelId="{666A4872-8106-42B3-A318-D34A3D930A49}" type="pres">
      <dgm:prSet presAssocID="{D1AED167-0A6B-4CD8-8A95-3185DAF58AAF}" presName="compNode" presStyleCnt="0"/>
      <dgm:spPr/>
    </dgm:pt>
    <dgm:pt modelId="{A3C86818-A1D9-4B2B-9539-6670BF499DBD}" type="pres">
      <dgm:prSet presAssocID="{D1AED167-0A6B-4CD8-8A95-3185DAF58AAF}" presName="bgRect" presStyleLbl="bgShp" presStyleIdx="3" presStyleCnt="5"/>
      <dgm:spPr/>
    </dgm:pt>
    <dgm:pt modelId="{49123E78-500A-4A72-BBD7-6721950B5DBD}" type="pres">
      <dgm:prSet presAssocID="{D1AED167-0A6B-4CD8-8A95-3185DAF58A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4446671-701E-448D-A567-5C053658F510}" type="pres">
      <dgm:prSet presAssocID="{D1AED167-0A6B-4CD8-8A95-3185DAF58AAF}" presName="spaceRect" presStyleCnt="0"/>
      <dgm:spPr/>
    </dgm:pt>
    <dgm:pt modelId="{D131F686-8596-4E93-A601-711138642B4D}" type="pres">
      <dgm:prSet presAssocID="{D1AED167-0A6B-4CD8-8A95-3185DAF58AAF}" presName="parTx" presStyleLbl="revTx" presStyleIdx="3" presStyleCnt="5">
        <dgm:presLayoutVars>
          <dgm:chMax val="0"/>
          <dgm:chPref val="0"/>
        </dgm:presLayoutVars>
      </dgm:prSet>
      <dgm:spPr/>
    </dgm:pt>
    <dgm:pt modelId="{8957C5F4-DC99-4467-BE3D-7A95B8AD9E15}" type="pres">
      <dgm:prSet presAssocID="{EC460DE4-67FE-40EE-9B9B-1B3116A74C19}" presName="sibTrans" presStyleCnt="0"/>
      <dgm:spPr/>
    </dgm:pt>
    <dgm:pt modelId="{2D8933A9-A91F-4F57-9A5A-11A92E801D4F}" type="pres">
      <dgm:prSet presAssocID="{B7128C8E-E32C-4068-99B5-496093C8B410}" presName="compNode" presStyleCnt="0"/>
      <dgm:spPr/>
    </dgm:pt>
    <dgm:pt modelId="{2D57FF85-D6B2-426D-85A9-613C40C57DD2}" type="pres">
      <dgm:prSet presAssocID="{B7128C8E-E32C-4068-99B5-496093C8B410}" presName="bgRect" presStyleLbl="bgShp" presStyleIdx="4" presStyleCnt="5"/>
      <dgm:spPr/>
    </dgm:pt>
    <dgm:pt modelId="{5DB07A84-ECFF-44C6-9D8F-FFB69B8776CD}" type="pres">
      <dgm:prSet presAssocID="{B7128C8E-E32C-4068-99B5-496093C8B41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E2AF761-0C4B-4123-93EB-32B91F322A51}" type="pres">
      <dgm:prSet presAssocID="{B7128C8E-E32C-4068-99B5-496093C8B410}" presName="spaceRect" presStyleCnt="0"/>
      <dgm:spPr/>
    </dgm:pt>
    <dgm:pt modelId="{9988BD2A-295E-4767-AAEA-B97E08EF9075}" type="pres">
      <dgm:prSet presAssocID="{B7128C8E-E32C-4068-99B5-496093C8B410}" presName="parTx" presStyleLbl="revTx" presStyleIdx="4" presStyleCnt="5">
        <dgm:presLayoutVars>
          <dgm:chMax val="0"/>
          <dgm:chPref val="0"/>
        </dgm:presLayoutVars>
      </dgm:prSet>
      <dgm:spPr/>
    </dgm:pt>
  </dgm:ptLst>
  <dgm:cxnLst>
    <dgm:cxn modelId="{DAE5D508-2D70-44C4-9F84-7FBE98E2679C}" type="presOf" srcId="{13F13EA6-8BEA-4AFF-AC07-7B43D1888893}" destId="{FD355CE5-CB60-4788-A5D8-5A11858429EA}" srcOrd="0" destOrd="0" presId="urn:microsoft.com/office/officeart/2018/2/layout/IconVerticalSolidList"/>
    <dgm:cxn modelId="{F3D3A710-EC80-46E5-8F2D-942B4D882443}" type="presOf" srcId="{AABDD062-FBED-4EFA-8387-21348AB93600}" destId="{947CD3EB-46A3-465B-AD5F-15F45E16EEFF}" srcOrd="0" destOrd="0" presId="urn:microsoft.com/office/officeart/2018/2/layout/IconVerticalSolidList"/>
    <dgm:cxn modelId="{B02B001A-FC9E-493E-8CAC-8E8E5D60801F}" srcId="{3FE64704-D7A1-4B77-99A4-7DF93928B382}" destId="{D1AED167-0A6B-4CD8-8A95-3185DAF58AAF}" srcOrd="3" destOrd="0" parTransId="{C5E4AED5-1593-44FC-8150-DF0EC3BE3647}" sibTransId="{EC460DE4-67FE-40EE-9B9B-1B3116A74C19}"/>
    <dgm:cxn modelId="{D94C4A73-FF99-47E6-A3E4-2C35D475A4FC}" type="presOf" srcId="{D1AED167-0A6B-4CD8-8A95-3185DAF58AAF}" destId="{D131F686-8596-4E93-A601-711138642B4D}" srcOrd="0" destOrd="0" presId="urn:microsoft.com/office/officeart/2018/2/layout/IconVerticalSolidList"/>
    <dgm:cxn modelId="{A1EC617C-00F7-4D2B-9BAA-380D548CA4C4}" type="presOf" srcId="{9B08B3B6-5D5E-487B-9CD9-7F6EE2150FA6}" destId="{BF5357B8-BAD0-4F75-B3EA-62E79F65D6B4}" srcOrd="0" destOrd="0" presId="urn:microsoft.com/office/officeart/2018/2/layout/IconVerticalSolidList"/>
    <dgm:cxn modelId="{95554D80-7E93-479D-A143-D03AFF08AE8C}" type="presOf" srcId="{3FE64704-D7A1-4B77-99A4-7DF93928B382}" destId="{E43DD879-9714-495A-A8C3-85C5CDA984D9}" srcOrd="0" destOrd="0" presId="urn:microsoft.com/office/officeart/2018/2/layout/IconVerticalSolidList"/>
    <dgm:cxn modelId="{D61CA588-F3EA-446D-A224-A882D2033AC7}" srcId="{3FE64704-D7A1-4B77-99A4-7DF93928B382}" destId="{13F13EA6-8BEA-4AFF-AC07-7B43D1888893}" srcOrd="0" destOrd="0" parTransId="{08AAEB03-E78F-4309-94DA-5B8443C00E59}" sibTransId="{60DE7F3B-64C7-4CE6-94EB-C993582FD242}"/>
    <dgm:cxn modelId="{E8F58EA7-89EB-4815-94BA-688DD08BE7D0}" type="presOf" srcId="{B7128C8E-E32C-4068-99B5-496093C8B410}" destId="{9988BD2A-295E-4767-AAEA-B97E08EF9075}" srcOrd="0" destOrd="0" presId="urn:microsoft.com/office/officeart/2018/2/layout/IconVerticalSolidList"/>
    <dgm:cxn modelId="{985273AB-FA68-4BA4-B71B-B0336A00258C}" srcId="{3FE64704-D7A1-4B77-99A4-7DF93928B382}" destId="{B7128C8E-E32C-4068-99B5-496093C8B410}" srcOrd="4" destOrd="0" parTransId="{78C39556-0A15-43D2-B660-7AE6C3C85BDB}" sibTransId="{2229F034-7DAC-4C5A-AC22-BAA48CBFABAC}"/>
    <dgm:cxn modelId="{BBC139D9-5131-42F6-B653-621667192ED5}" srcId="{3FE64704-D7A1-4B77-99A4-7DF93928B382}" destId="{AABDD062-FBED-4EFA-8387-21348AB93600}" srcOrd="1" destOrd="0" parTransId="{24B5CE63-A58D-418B-853E-95A84845FB32}" sibTransId="{85306B6E-E7E3-44E0-93FE-2B0A0AE461E9}"/>
    <dgm:cxn modelId="{83454AFC-B48C-48EB-BA0E-5148781B5443}" srcId="{3FE64704-D7A1-4B77-99A4-7DF93928B382}" destId="{9B08B3B6-5D5E-487B-9CD9-7F6EE2150FA6}" srcOrd="2" destOrd="0" parTransId="{656CAE04-C232-48D3-9F14-64193330FD8A}" sibTransId="{45F3CBC5-2D0B-47EE-9F0E-8DAED4EB9E91}"/>
    <dgm:cxn modelId="{145971F1-A08A-490C-B7BD-F23156CF6214}" type="presParOf" srcId="{E43DD879-9714-495A-A8C3-85C5CDA984D9}" destId="{0D2A1CBE-8166-4CC0-ABA1-95F4F5C1F317}" srcOrd="0" destOrd="0" presId="urn:microsoft.com/office/officeart/2018/2/layout/IconVerticalSolidList"/>
    <dgm:cxn modelId="{E14EAC21-3383-47AE-8EBA-7E010BEAF674}" type="presParOf" srcId="{0D2A1CBE-8166-4CC0-ABA1-95F4F5C1F317}" destId="{51AD82EB-1DDD-4222-A02A-2A931A60C2A2}" srcOrd="0" destOrd="0" presId="urn:microsoft.com/office/officeart/2018/2/layout/IconVerticalSolidList"/>
    <dgm:cxn modelId="{7BC15786-A118-4C64-8F0A-C0015C860BE6}" type="presParOf" srcId="{0D2A1CBE-8166-4CC0-ABA1-95F4F5C1F317}" destId="{F235B638-3402-43FA-A9FE-2B9E01CBE0E4}" srcOrd="1" destOrd="0" presId="urn:microsoft.com/office/officeart/2018/2/layout/IconVerticalSolidList"/>
    <dgm:cxn modelId="{0ABEDD04-AAF9-45ED-84DB-48D08F75834F}" type="presParOf" srcId="{0D2A1CBE-8166-4CC0-ABA1-95F4F5C1F317}" destId="{FF9413DA-71CE-4DA5-82ED-F57552DE6A20}" srcOrd="2" destOrd="0" presId="urn:microsoft.com/office/officeart/2018/2/layout/IconVerticalSolidList"/>
    <dgm:cxn modelId="{C8ECDE38-CD6F-4B45-9662-F1BB6022D8EF}" type="presParOf" srcId="{0D2A1CBE-8166-4CC0-ABA1-95F4F5C1F317}" destId="{FD355CE5-CB60-4788-A5D8-5A11858429EA}" srcOrd="3" destOrd="0" presId="urn:microsoft.com/office/officeart/2018/2/layout/IconVerticalSolidList"/>
    <dgm:cxn modelId="{34B01D2E-72C7-4C30-9C5A-9D6106427145}" type="presParOf" srcId="{E43DD879-9714-495A-A8C3-85C5CDA984D9}" destId="{ED22777E-F8BB-46B8-A0CB-AEC4B9130BCF}" srcOrd="1" destOrd="0" presId="urn:microsoft.com/office/officeart/2018/2/layout/IconVerticalSolidList"/>
    <dgm:cxn modelId="{B5AE96E6-2058-4F44-90CD-F13E88D1EA99}" type="presParOf" srcId="{E43DD879-9714-495A-A8C3-85C5CDA984D9}" destId="{D86082BE-62D4-4C34-8E9D-F3574C84C514}" srcOrd="2" destOrd="0" presId="urn:microsoft.com/office/officeart/2018/2/layout/IconVerticalSolidList"/>
    <dgm:cxn modelId="{47D15192-FB00-4860-9691-46B058378A90}" type="presParOf" srcId="{D86082BE-62D4-4C34-8E9D-F3574C84C514}" destId="{1679023F-5B6C-4DBA-85E6-A92E4A03425E}" srcOrd="0" destOrd="0" presId="urn:microsoft.com/office/officeart/2018/2/layout/IconVerticalSolidList"/>
    <dgm:cxn modelId="{008D53A1-7D4D-4D59-AF86-ABB2793F7554}" type="presParOf" srcId="{D86082BE-62D4-4C34-8E9D-F3574C84C514}" destId="{D08788A2-97FE-4E52-8449-1993E96FAB72}" srcOrd="1" destOrd="0" presId="urn:microsoft.com/office/officeart/2018/2/layout/IconVerticalSolidList"/>
    <dgm:cxn modelId="{8DB92713-CA43-4CFA-9962-FD1F62D8E000}" type="presParOf" srcId="{D86082BE-62D4-4C34-8E9D-F3574C84C514}" destId="{9DED8FCB-EE6B-461E-A162-06C829DCCBC7}" srcOrd="2" destOrd="0" presId="urn:microsoft.com/office/officeart/2018/2/layout/IconVerticalSolidList"/>
    <dgm:cxn modelId="{E8C056F9-25C4-4586-B43F-CC40CA7151A5}" type="presParOf" srcId="{D86082BE-62D4-4C34-8E9D-F3574C84C514}" destId="{947CD3EB-46A3-465B-AD5F-15F45E16EEFF}" srcOrd="3" destOrd="0" presId="urn:microsoft.com/office/officeart/2018/2/layout/IconVerticalSolidList"/>
    <dgm:cxn modelId="{2C619482-D07F-4AEB-81E2-C039B7963787}" type="presParOf" srcId="{E43DD879-9714-495A-A8C3-85C5CDA984D9}" destId="{17AC9621-DE14-4AC2-B5BE-9859CA988961}" srcOrd="3" destOrd="0" presId="urn:microsoft.com/office/officeart/2018/2/layout/IconVerticalSolidList"/>
    <dgm:cxn modelId="{879BCEE2-14F2-4DA4-A18C-A83670062F75}" type="presParOf" srcId="{E43DD879-9714-495A-A8C3-85C5CDA984D9}" destId="{3D20E9B2-42FA-4A2D-BC06-3BDCB24492F8}" srcOrd="4" destOrd="0" presId="urn:microsoft.com/office/officeart/2018/2/layout/IconVerticalSolidList"/>
    <dgm:cxn modelId="{ED8661E9-96BD-48B5-9E42-9F8E49C3EF61}" type="presParOf" srcId="{3D20E9B2-42FA-4A2D-BC06-3BDCB24492F8}" destId="{F7CB9F46-B900-4FF8-ACD8-B6E68A6B7317}" srcOrd="0" destOrd="0" presId="urn:microsoft.com/office/officeart/2018/2/layout/IconVerticalSolidList"/>
    <dgm:cxn modelId="{4980B8B7-2CAE-4935-8B1B-67A300451E02}" type="presParOf" srcId="{3D20E9B2-42FA-4A2D-BC06-3BDCB24492F8}" destId="{FB1D8B6B-384C-4678-B78A-8BCE5F6E9B74}" srcOrd="1" destOrd="0" presId="urn:microsoft.com/office/officeart/2018/2/layout/IconVerticalSolidList"/>
    <dgm:cxn modelId="{BCA62712-07F9-4272-B445-E47F1B9130A9}" type="presParOf" srcId="{3D20E9B2-42FA-4A2D-BC06-3BDCB24492F8}" destId="{43D6D299-E4F7-4D7F-AFD5-37096AC19A18}" srcOrd="2" destOrd="0" presId="urn:microsoft.com/office/officeart/2018/2/layout/IconVerticalSolidList"/>
    <dgm:cxn modelId="{6715856F-70CD-49AA-A907-457CF31C505F}" type="presParOf" srcId="{3D20E9B2-42FA-4A2D-BC06-3BDCB24492F8}" destId="{BF5357B8-BAD0-4F75-B3EA-62E79F65D6B4}" srcOrd="3" destOrd="0" presId="urn:microsoft.com/office/officeart/2018/2/layout/IconVerticalSolidList"/>
    <dgm:cxn modelId="{13F93BA1-474A-4E42-8F6E-39BC67B0E698}" type="presParOf" srcId="{E43DD879-9714-495A-A8C3-85C5CDA984D9}" destId="{EFCA5D3A-F05D-4C51-8AC4-5DA8ADFC24E5}" srcOrd="5" destOrd="0" presId="urn:microsoft.com/office/officeart/2018/2/layout/IconVerticalSolidList"/>
    <dgm:cxn modelId="{E6D7FF61-05F4-4EC1-8AC1-8AB778D3DA66}" type="presParOf" srcId="{E43DD879-9714-495A-A8C3-85C5CDA984D9}" destId="{666A4872-8106-42B3-A318-D34A3D930A49}" srcOrd="6" destOrd="0" presId="urn:microsoft.com/office/officeart/2018/2/layout/IconVerticalSolidList"/>
    <dgm:cxn modelId="{6B81A090-57BF-4351-A4BA-02F0D38B5A02}" type="presParOf" srcId="{666A4872-8106-42B3-A318-D34A3D930A49}" destId="{A3C86818-A1D9-4B2B-9539-6670BF499DBD}" srcOrd="0" destOrd="0" presId="urn:microsoft.com/office/officeart/2018/2/layout/IconVerticalSolidList"/>
    <dgm:cxn modelId="{42CCB19D-E57D-4A19-82A0-2A9B9971C7D1}" type="presParOf" srcId="{666A4872-8106-42B3-A318-D34A3D930A49}" destId="{49123E78-500A-4A72-BBD7-6721950B5DBD}" srcOrd="1" destOrd="0" presId="urn:microsoft.com/office/officeart/2018/2/layout/IconVerticalSolidList"/>
    <dgm:cxn modelId="{42194E2E-2999-4E3D-ADA0-AA7EBCAD2F4C}" type="presParOf" srcId="{666A4872-8106-42B3-A318-D34A3D930A49}" destId="{04446671-701E-448D-A567-5C053658F510}" srcOrd="2" destOrd="0" presId="urn:microsoft.com/office/officeart/2018/2/layout/IconVerticalSolidList"/>
    <dgm:cxn modelId="{6E185D23-D1F7-461F-A5FB-64C990F03A0E}" type="presParOf" srcId="{666A4872-8106-42B3-A318-D34A3D930A49}" destId="{D131F686-8596-4E93-A601-711138642B4D}" srcOrd="3" destOrd="0" presId="urn:microsoft.com/office/officeart/2018/2/layout/IconVerticalSolidList"/>
    <dgm:cxn modelId="{AFAB4A4C-B75F-411C-A6FD-53D3C4B6B138}" type="presParOf" srcId="{E43DD879-9714-495A-A8C3-85C5CDA984D9}" destId="{8957C5F4-DC99-4467-BE3D-7A95B8AD9E15}" srcOrd="7" destOrd="0" presId="urn:microsoft.com/office/officeart/2018/2/layout/IconVerticalSolidList"/>
    <dgm:cxn modelId="{03678514-3BA0-48EE-9FD4-46E705637059}" type="presParOf" srcId="{E43DD879-9714-495A-A8C3-85C5CDA984D9}" destId="{2D8933A9-A91F-4F57-9A5A-11A92E801D4F}" srcOrd="8" destOrd="0" presId="urn:microsoft.com/office/officeart/2018/2/layout/IconVerticalSolidList"/>
    <dgm:cxn modelId="{742DE6CF-5289-4499-BFDB-CFE7F4511115}" type="presParOf" srcId="{2D8933A9-A91F-4F57-9A5A-11A92E801D4F}" destId="{2D57FF85-D6B2-426D-85A9-613C40C57DD2}" srcOrd="0" destOrd="0" presId="urn:microsoft.com/office/officeart/2018/2/layout/IconVerticalSolidList"/>
    <dgm:cxn modelId="{2F02B941-01E3-4057-B435-2ADFF5718833}" type="presParOf" srcId="{2D8933A9-A91F-4F57-9A5A-11A92E801D4F}" destId="{5DB07A84-ECFF-44C6-9D8F-FFB69B8776CD}" srcOrd="1" destOrd="0" presId="urn:microsoft.com/office/officeart/2018/2/layout/IconVerticalSolidList"/>
    <dgm:cxn modelId="{B9034F75-7B95-4DE5-9580-74B48271FE40}" type="presParOf" srcId="{2D8933A9-A91F-4F57-9A5A-11A92E801D4F}" destId="{EE2AF761-0C4B-4123-93EB-32B91F322A51}" srcOrd="2" destOrd="0" presId="urn:microsoft.com/office/officeart/2018/2/layout/IconVerticalSolidList"/>
    <dgm:cxn modelId="{F2F0CABA-3FF8-4E2A-8814-B1F6A6CFA672}" type="presParOf" srcId="{2D8933A9-A91F-4F57-9A5A-11A92E801D4F}" destId="{9988BD2A-295E-4767-AAEA-B97E08EF90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45687B-6F3E-4AA5-9561-9A620343D39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B0C91F-13E4-4138-8274-BA6B1D254944}">
      <dgm:prSet/>
      <dgm:spPr/>
      <dgm:t>
        <a:bodyPr/>
        <a:lstStyle/>
        <a:p>
          <a:r>
            <a:rPr lang="en-GB" dirty="0"/>
            <a:t>Access to NHS and college training courses</a:t>
          </a:r>
          <a:endParaRPr lang="en-US" dirty="0"/>
        </a:p>
      </dgm:t>
    </dgm:pt>
    <dgm:pt modelId="{EBD2A9BC-867C-4C64-B464-A09D6892A68D}" type="parTrans" cxnId="{A9E4CF73-09BC-402C-97B8-3A73CDA2353A}">
      <dgm:prSet/>
      <dgm:spPr/>
      <dgm:t>
        <a:bodyPr/>
        <a:lstStyle/>
        <a:p>
          <a:endParaRPr lang="en-US"/>
        </a:p>
      </dgm:t>
    </dgm:pt>
    <dgm:pt modelId="{211D177E-DA0F-4031-BB4C-F4B02F8B5F6F}" type="sibTrans" cxnId="{A9E4CF73-09BC-402C-97B8-3A73CDA2353A}">
      <dgm:prSet/>
      <dgm:spPr/>
      <dgm:t>
        <a:bodyPr/>
        <a:lstStyle/>
        <a:p>
          <a:endParaRPr lang="en-US"/>
        </a:p>
      </dgm:t>
    </dgm:pt>
    <dgm:pt modelId="{F87C6D6F-FDC7-49C2-A564-83A0FDBC0462}">
      <dgm:prSet/>
      <dgm:spPr/>
      <dgm:t>
        <a:bodyPr/>
        <a:lstStyle/>
        <a:p>
          <a:r>
            <a:rPr lang="en-GB" dirty="0"/>
            <a:t>Learning from tutors and peers during assignments and workshops</a:t>
          </a:r>
          <a:endParaRPr lang="en-US" dirty="0"/>
        </a:p>
      </dgm:t>
    </dgm:pt>
    <dgm:pt modelId="{D6E55939-9CCD-4359-9B43-D7AFC65457A5}" type="parTrans" cxnId="{B6EE22E0-2759-430B-835A-0AB70601DE2B}">
      <dgm:prSet/>
      <dgm:spPr/>
      <dgm:t>
        <a:bodyPr/>
        <a:lstStyle/>
        <a:p>
          <a:endParaRPr lang="en-US"/>
        </a:p>
      </dgm:t>
    </dgm:pt>
    <dgm:pt modelId="{483FF63D-1361-461C-BBD9-410A81011B9A}" type="sibTrans" cxnId="{B6EE22E0-2759-430B-835A-0AB70601DE2B}">
      <dgm:prSet/>
      <dgm:spPr/>
      <dgm:t>
        <a:bodyPr/>
        <a:lstStyle/>
        <a:p>
          <a:endParaRPr lang="en-US"/>
        </a:p>
      </dgm:t>
    </dgm:pt>
    <dgm:pt modelId="{E8A75F01-6992-40B0-A05E-706345372EA9}">
      <dgm:prSet/>
      <dgm:spPr/>
      <dgm:t>
        <a:bodyPr/>
        <a:lstStyle/>
        <a:p>
          <a:r>
            <a:rPr lang="en-GB" dirty="0"/>
            <a:t>High demand for skilled staff in UK care services as there is a shortages of staff </a:t>
          </a:r>
          <a:endParaRPr lang="en-US" dirty="0"/>
        </a:p>
      </dgm:t>
    </dgm:pt>
    <dgm:pt modelId="{E795396F-95DF-4669-AEA7-0B0CBCFFCDC3}" type="parTrans" cxnId="{DF7363AB-5C97-4C41-94B6-4B3F2095DA63}">
      <dgm:prSet/>
      <dgm:spPr/>
      <dgm:t>
        <a:bodyPr/>
        <a:lstStyle/>
        <a:p>
          <a:endParaRPr lang="en-US"/>
        </a:p>
      </dgm:t>
    </dgm:pt>
    <dgm:pt modelId="{6F1C128A-4D4E-4114-BB08-BEFEB10B76E3}" type="sibTrans" cxnId="{DF7363AB-5C97-4C41-94B6-4B3F2095DA63}">
      <dgm:prSet/>
      <dgm:spPr/>
      <dgm:t>
        <a:bodyPr/>
        <a:lstStyle/>
        <a:p>
          <a:endParaRPr lang="en-US"/>
        </a:p>
      </dgm:t>
    </dgm:pt>
    <dgm:pt modelId="{A57954EA-1994-4689-9040-1380AC3AF5D6}" type="pres">
      <dgm:prSet presAssocID="{1B45687B-6F3E-4AA5-9561-9A620343D392}" presName="root" presStyleCnt="0">
        <dgm:presLayoutVars>
          <dgm:dir/>
          <dgm:resizeHandles val="exact"/>
        </dgm:presLayoutVars>
      </dgm:prSet>
      <dgm:spPr/>
    </dgm:pt>
    <dgm:pt modelId="{52EF5975-3F14-474C-9BD9-47B05B258A73}" type="pres">
      <dgm:prSet presAssocID="{D9B0C91F-13E4-4138-8274-BA6B1D254944}" presName="compNode" presStyleCnt="0"/>
      <dgm:spPr/>
    </dgm:pt>
    <dgm:pt modelId="{142137CB-0EA8-4508-88E1-C83C4122660B}" type="pres">
      <dgm:prSet presAssocID="{D9B0C91F-13E4-4138-8274-BA6B1D2549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0070B06-236F-4807-8930-3E46D1A8006B}" type="pres">
      <dgm:prSet presAssocID="{D9B0C91F-13E4-4138-8274-BA6B1D254944}" presName="spaceRect" presStyleCnt="0"/>
      <dgm:spPr/>
    </dgm:pt>
    <dgm:pt modelId="{83B82D5B-D87E-4670-8470-490784F88857}" type="pres">
      <dgm:prSet presAssocID="{D9B0C91F-13E4-4138-8274-BA6B1D254944}" presName="textRect" presStyleLbl="revTx" presStyleIdx="0" presStyleCnt="3">
        <dgm:presLayoutVars>
          <dgm:chMax val="1"/>
          <dgm:chPref val="1"/>
        </dgm:presLayoutVars>
      </dgm:prSet>
      <dgm:spPr/>
    </dgm:pt>
    <dgm:pt modelId="{27AB8AB1-F074-43C3-8756-E2D2D5AD588B}" type="pres">
      <dgm:prSet presAssocID="{211D177E-DA0F-4031-BB4C-F4B02F8B5F6F}" presName="sibTrans" presStyleCnt="0"/>
      <dgm:spPr/>
    </dgm:pt>
    <dgm:pt modelId="{63332173-2A30-4B73-8381-FB09A043654A}" type="pres">
      <dgm:prSet presAssocID="{F87C6D6F-FDC7-49C2-A564-83A0FDBC0462}" presName="compNode" presStyleCnt="0"/>
      <dgm:spPr/>
    </dgm:pt>
    <dgm:pt modelId="{4057ABF1-7CD2-4F52-B101-4EF4C2BB9A1F}" type="pres">
      <dgm:prSet presAssocID="{F87C6D6F-FDC7-49C2-A564-83A0FDBC04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233EF20-B72C-43E9-8938-A4EEF35CB726}" type="pres">
      <dgm:prSet presAssocID="{F87C6D6F-FDC7-49C2-A564-83A0FDBC0462}" presName="spaceRect" presStyleCnt="0"/>
      <dgm:spPr/>
    </dgm:pt>
    <dgm:pt modelId="{51279CDB-A1D1-49E5-AAFF-F001D66FE05B}" type="pres">
      <dgm:prSet presAssocID="{F87C6D6F-FDC7-49C2-A564-83A0FDBC0462}" presName="textRect" presStyleLbl="revTx" presStyleIdx="1" presStyleCnt="3">
        <dgm:presLayoutVars>
          <dgm:chMax val="1"/>
          <dgm:chPref val="1"/>
        </dgm:presLayoutVars>
      </dgm:prSet>
      <dgm:spPr/>
    </dgm:pt>
    <dgm:pt modelId="{346F5EBA-04D2-4A93-8C72-F4738CE62D0A}" type="pres">
      <dgm:prSet presAssocID="{483FF63D-1361-461C-BBD9-410A81011B9A}" presName="sibTrans" presStyleCnt="0"/>
      <dgm:spPr/>
    </dgm:pt>
    <dgm:pt modelId="{55B754EC-793A-48C5-B536-05B3FB2A0540}" type="pres">
      <dgm:prSet presAssocID="{E8A75F01-6992-40B0-A05E-706345372EA9}" presName="compNode" presStyleCnt="0"/>
      <dgm:spPr/>
    </dgm:pt>
    <dgm:pt modelId="{3C9C7CC4-43D8-4CEE-B594-6F3933613E35}" type="pres">
      <dgm:prSet presAssocID="{E8A75F01-6992-40B0-A05E-706345372E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C606C17-68E6-481C-8A9F-1E696BCD87EA}" type="pres">
      <dgm:prSet presAssocID="{E8A75F01-6992-40B0-A05E-706345372EA9}" presName="spaceRect" presStyleCnt="0"/>
      <dgm:spPr/>
    </dgm:pt>
    <dgm:pt modelId="{20EEBE24-429F-4CA5-84D9-0B679980F6E6}" type="pres">
      <dgm:prSet presAssocID="{E8A75F01-6992-40B0-A05E-706345372EA9}" presName="textRect" presStyleLbl="revTx" presStyleIdx="2" presStyleCnt="3">
        <dgm:presLayoutVars>
          <dgm:chMax val="1"/>
          <dgm:chPref val="1"/>
        </dgm:presLayoutVars>
      </dgm:prSet>
      <dgm:spPr/>
    </dgm:pt>
  </dgm:ptLst>
  <dgm:cxnLst>
    <dgm:cxn modelId="{01497B02-41BF-4F8C-92A2-25FF729E9074}" type="presOf" srcId="{E8A75F01-6992-40B0-A05E-706345372EA9}" destId="{20EEBE24-429F-4CA5-84D9-0B679980F6E6}" srcOrd="0" destOrd="0" presId="urn:microsoft.com/office/officeart/2018/2/layout/IconLabelList"/>
    <dgm:cxn modelId="{7EC4B322-A176-44C1-982F-0EE6C2FA836A}" type="presOf" srcId="{F87C6D6F-FDC7-49C2-A564-83A0FDBC0462}" destId="{51279CDB-A1D1-49E5-AAFF-F001D66FE05B}" srcOrd="0" destOrd="0" presId="urn:microsoft.com/office/officeart/2018/2/layout/IconLabelList"/>
    <dgm:cxn modelId="{12165243-873F-4953-B40B-2286F763B1ED}" type="presOf" srcId="{1B45687B-6F3E-4AA5-9561-9A620343D392}" destId="{A57954EA-1994-4689-9040-1380AC3AF5D6}" srcOrd="0" destOrd="0" presId="urn:microsoft.com/office/officeart/2018/2/layout/IconLabelList"/>
    <dgm:cxn modelId="{97AB8244-047F-471B-B657-BD5237519B4F}" type="presOf" srcId="{D9B0C91F-13E4-4138-8274-BA6B1D254944}" destId="{83B82D5B-D87E-4670-8470-490784F88857}" srcOrd="0" destOrd="0" presId="urn:microsoft.com/office/officeart/2018/2/layout/IconLabelList"/>
    <dgm:cxn modelId="{A9E4CF73-09BC-402C-97B8-3A73CDA2353A}" srcId="{1B45687B-6F3E-4AA5-9561-9A620343D392}" destId="{D9B0C91F-13E4-4138-8274-BA6B1D254944}" srcOrd="0" destOrd="0" parTransId="{EBD2A9BC-867C-4C64-B464-A09D6892A68D}" sibTransId="{211D177E-DA0F-4031-BB4C-F4B02F8B5F6F}"/>
    <dgm:cxn modelId="{DF7363AB-5C97-4C41-94B6-4B3F2095DA63}" srcId="{1B45687B-6F3E-4AA5-9561-9A620343D392}" destId="{E8A75F01-6992-40B0-A05E-706345372EA9}" srcOrd="2" destOrd="0" parTransId="{E795396F-95DF-4669-AEA7-0B0CBCFFCDC3}" sibTransId="{6F1C128A-4D4E-4114-BB08-BEFEB10B76E3}"/>
    <dgm:cxn modelId="{B6EE22E0-2759-430B-835A-0AB70601DE2B}" srcId="{1B45687B-6F3E-4AA5-9561-9A620343D392}" destId="{F87C6D6F-FDC7-49C2-A564-83A0FDBC0462}" srcOrd="1" destOrd="0" parTransId="{D6E55939-9CCD-4359-9B43-D7AFC65457A5}" sibTransId="{483FF63D-1361-461C-BBD9-410A81011B9A}"/>
    <dgm:cxn modelId="{386D09DA-C89A-476D-B923-382A15CBA2D6}" type="presParOf" srcId="{A57954EA-1994-4689-9040-1380AC3AF5D6}" destId="{52EF5975-3F14-474C-9BD9-47B05B258A73}" srcOrd="0" destOrd="0" presId="urn:microsoft.com/office/officeart/2018/2/layout/IconLabelList"/>
    <dgm:cxn modelId="{FBA81301-BBC3-454B-A34B-150A70E23D1F}" type="presParOf" srcId="{52EF5975-3F14-474C-9BD9-47B05B258A73}" destId="{142137CB-0EA8-4508-88E1-C83C4122660B}" srcOrd="0" destOrd="0" presId="urn:microsoft.com/office/officeart/2018/2/layout/IconLabelList"/>
    <dgm:cxn modelId="{CF5F7F53-A675-479E-ACBC-397410BFDB1D}" type="presParOf" srcId="{52EF5975-3F14-474C-9BD9-47B05B258A73}" destId="{70070B06-236F-4807-8930-3E46D1A8006B}" srcOrd="1" destOrd="0" presId="urn:microsoft.com/office/officeart/2018/2/layout/IconLabelList"/>
    <dgm:cxn modelId="{7195A969-5AD1-4475-81F3-423DDED9A9D5}" type="presParOf" srcId="{52EF5975-3F14-474C-9BD9-47B05B258A73}" destId="{83B82D5B-D87E-4670-8470-490784F88857}" srcOrd="2" destOrd="0" presId="urn:microsoft.com/office/officeart/2018/2/layout/IconLabelList"/>
    <dgm:cxn modelId="{790BB647-D7F8-40DF-B5F3-93D339B11C42}" type="presParOf" srcId="{A57954EA-1994-4689-9040-1380AC3AF5D6}" destId="{27AB8AB1-F074-43C3-8756-E2D2D5AD588B}" srcOrd="1" destOrd="0" presId="urn:microsoft.com/office/officeart/2018/2/layout/IconLabelList"/>
    <dgm:cxn modelId="{D1D42F25-771D-454F-BBAB-6D82FEEE8FC0}" type="presParOf" srcId="{A57954EA-1994-4689-9040-1380AC3AF5D6}" destId="{63332173-2A30-4B73-8381-FB09A043654A}" srcOrd="2" destOrd="0" presId="urn:microsoft.com/office/officeart/2018/2/layout/IconLabelList"/>
    <dgm:cxn modelId="{2851E73F-DDAD-4B98-9556-5A47E123DC02}" type="presParOf" srcId="{63332173-2A30-4B73-8381-FB09A043654A}" destId="{4057ABF1-7CD2-4F52-B101-4EF4C2BB9A1F}" srcOrd="0" destOrd="0" presId="urn:microsoft.com/office/officeart/2018/2/layout/IconLabelList"/>
    <dgm:cxn modelId="{FF60E552-7D9F-434F-872C-90AB2D464319}" type="presParOf" srcId="{63332173-2A30-4B73-8381-FB09A043654A}" destId="{E233EF20-B72C-43E9-8938-A4EEF35CB726}" srcOrd="1" destOrd="0" presId="urn:microsoft.com/office/officeart/2018/2/layout/IconLabelList"/>
    <dgm:cxn modelId="{CFD075BD-8711-4AB0-A4DF-DC924E5C12B3}" type="presParOf" srcId="{63332173-2A30-4B73-8381-FB09A043654A}" destId="{51279CDB-A1D1-49E5-AAFF-F001D66FE05B}" srcOrd="2" destOrd="0" presId="urn:microsoft.com/office/officeart/2018/2/layout/IconLabelList"/>
    <dgm:cxn modelId="{283AFB0B-FCCB-4DF5-8404-34E3295455C5}" type="presParOf" srcId="{A57954EA-1994-4689-9040-1380AC3AF5D6}" destId="{346F5EBA-04D2-4A93-8C72-F4738CE62D0A}" srcOrd="3" destOrd="0" presId="urn:microsoft.com/office/officeart/2018/2/layout/IconLabelList"/>
    <dgm:cxn modelId="{C56B6E71-B5A6-4844-86CC-F8363AC13840}" type="presParOf" srcId="{A57954EA-1994-4689-9040-1380AC3AF5D6}" destId="{55B754EC-793A-48C5-B536-05B3FB2A0540}" srcOrd="4" destOrd="0" presId="urn:microsoft.com/office/officeart/2018/2/layout/IconLabelList"/>
    <dgm:cxn modelId="{1859CD5D-7BE3-4E07-8105-ADE24D902508}" type="presParOf" srcId="{55B754EC-793A-48C5-B536-05B3FB2A0540}" destId="{3C9C7CC4-43D8-4CEE-B594-6F3933613E35}" srcOrd="0" destOrd="0" presId="urn:microsoft.com/office/officeart/2018/2/layout/IconLabelList"/>
    <dgm:cxn modelId="{68E716BB-0B47-4275-BCEE-6A3864433182}" type="presParOf" srcId="{55B754EC-793A-48C5-B536-05B3FB2A0540}" destId="{DC606C17-68E6-481C-8A9F-1E696BCD87EA}" srcOrd="1" destOrd="0" presId="urn:microsoft.com/office/officeart/2018/2/layout/IconLabelList"/>
    <dgm:cxn modelId="{0493EE48-2217-48ED-9E91-6B3388D05DA9}" type="presParOf" srcId="{55B754EC-793A-48C5-B536-05B3FB2A0540}" destId="{20EEBE24-429F-4CA5-84D9-0B679980F6E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D82EB-1DDD-4222-A02A-2A931A60C2A2}">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35B638-3402-43FA-A9FE-2B9E01CBE0E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355CE5-CB60-4788-A5D8-5A11858429EA}">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Good communicator and work well in a team </a:t>
          </a:r>
          <a:endParaRPr lang="en-US" sz="1900" kern="1200" dirty="0"/>
        </a:p>
      </dsp:txBody>
      <dsp:txXfrm>
        <a:off x="1074268" y="4366"/>
        <a:ext cx="5170996" cy="930102"/>
      </dsp:txXfrm>
    </dsp:sp>
    <dsp:sp modelId="{1679023F-5B6C-4DBA-85E6-A92E4A03425E}">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788A2-97FE-4E52-8449-1993E96FAB72}">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7CD3EB-46A3-465B-AD5F-15F45E16EEFF}">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Shows empathy and understanding towards others</a:t>
          </a:r>
          <a:endParaRPr lang="en-US" sz="1900" kern="1200" dirty="0"/>
        </a:p>
      </dsp:txBody>
      <dsp:txXfrm>
        <a:off x="1074268" y="1166994"/>
        <a:ext cx="5170996" cy="930102"/>
      </dsp:txXfrm>
    </dsp:sp>
    <dsp:sp modelId="{F7CB9F46-B900-4FF8-ACD8-B6E68A6B7317}">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D8B6B-384C-4678-B78A-8BCE5F6E9B74}">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5357B8-BAD0-4F75-B3EA-62E79F65D6B4}">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Organised and reliable</a:t>
          </a:r>
          <a:endParaRPr lang="en-US" sz="1900" kern="1200" dirty="0"/>
        </a:p>
      </dsp:txBody>
      <dsp:txXfrm>
        <a:off x="1074268" y="2329622"/>
        <a:ext cx="5170996" cy="930102"/>
      </dsp:txXfrm>
    </dsp:sp>
    <dsp:sp modelId="{A3C86818-A1D9-4B2B-9539-6670BF499DB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23E78-500A-4A72-BBD7-6721950B5DBD}">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31F686-8596-4E93-A601-711138642B4D}">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Eager to learn and improve skills</a:t>
          </a:r>
          <a:endParaRPr lang="en-US" sz="1900" kern="1200" dirty="0"/>
        </a:p>
      </dsp:txBody>
      <dsp:txXfrm>
        <a:off x="1074268" y="3492250"/>
        <a:ext cx="5170996" cy="930102"/>
      </dsp:txXfrm>
    </dsp:sp>
    <dsp:sp modelId="{2D57FF85-D6B2-426D-85A9-613C40C57DD2}">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07A84-ECFF-44C6-9D8F-FFB69B8776C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88BD2A-295E-4767-AAEA-B97E08EF9075}">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Excellent people skills from past and ongoing work experience </a:t>
          </a:r>
          <a:endParaRPr lang="en-US" sz="1900" kern="1200" dirty="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137CB-0EA8-4508-88E1-C83C4122660B}">
      <dsp:nvSpPr>
        <dsp:cNvPr id="0" name=""/>
        <dsp:cNvSpPr/>
      </dsp:nvSpPr>
      <dsp:spPr>
        <a:xfrm>
          <a:off x="919867" y="525899"/>
          <a:ext cx="1444966" cy="1444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B82D5B-D87E-4670-8470-490784F88857}">
      <dsp:nvSpPr>
        <dsp:cNvPr id="0" name=""/>
        <dsp:cNvSpPr/>
      </dsp:nvSpPr>
      <dsp:spPr>
        <a:xfrm>
          <a:off x="36832" y="2352963"/>
          <a:ext cx="32110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Access to NHS and college training courses</a:t>
          </a:r>
          <a:endParaRPr lang="en-US" sz="1800" kern="1200" dirty="0"/>
        </a:p>
      </dsp:txBody>
      <dsp:txXfrm>
        <a:off x="36832" y="2352963"/>
        <a:ext cx="3211037" cy="720000"/>
      </dsp:txXfrm>
    </dsp:sp>
    <dsp:sp modelId="{4057ABF1-7CD2-4F52-B101-4EF4C2BB9A1F}">
      <dsp:nvSpPr>
        <dsp:cNvPr id="0" name=""/>
        <dsp:cNvSpPr/>
      </dsp:nvSpPr>
      <dsp:spPr>
        <a:xfrm>
          <a:off x="4692837" y="525899"/>
          <a:ext cx="1444966" cy="1444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279CDB-A1D1-49E5-AAFF-F001D66FE05B}">
      <dsp:nvSpPr>
        <dsp:cNvPr id="0" name=""/>
        <dsp:cNvSpPr/>
      </dsp:nvSpPr>
      <dsp:spPr>
        <a:xfrm>
          <a:off x="3809801" y="2352963"/>
          <a:ext cx="32110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Learning from tutors and peers during assignments and workshops</a:t>
          </a:r>
          <a:endParaRPr lang="en-US" sz="1800" kern="1200" dirty="0"/>
        </a:p>
      </dsp:txBody>
      <dsp:txXfrm>
        <a:off x="3809801" y="2352963"/>
        <a:ext cx="3211037" cy="720000"/>
      </dsp:txXfrm>
    </dsp:sp>
    <dsp:sp modelId="{3C9C7CC4-43D8-4CEE-B594-6F3933613E35}">
      <dsp:nvSpPr>
        <dsp:cNvPr id="0" name=""/>
        <dsp:cNvSpPr/>
      </dsp:nvSpPr>
      <dsp:spPr>
        <a:xfrm>
          <a:off x="8465806" y="525899"/>
          <a:ext cx="1444966" cy="1444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EEBE24-429F-4CA5-84D9-0B679980F6E6}">
      <dsp:nvSpPr>
        <dsp:cNvPr id="0" name=""/>
        <dsp:cNvSpPr/>
      </dsp:nvSpPr>
      <dsp:spPr>
        <a:xfrm>
          <a:off x="7582770" y="2352963"/>
          <a:ext cx="32110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High demand for skilled staff in UK care services as there is a shortages of staff </a:t>
          </a:r>
          <a:endParaRPr lang="en-US" sz="1800" kern="1200" dirty="0"/>
        </a:p>
      </dsp:txBody>
      <dsp:txXfrm>
        <a:off x="7582770" y="2352963"/>
        <a:ext cx="3211037"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255346" y="2750337"/>
            <a:ext cx="1171888" cy="1356442"/>
          </a:xfrm>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626653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3397526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729455" y="2869895"/>
            <a:ext cx="1154151" cy="1090789"/>
          </a:xfrm>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2375399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1885338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1781009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3426071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2292079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3749546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300372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309"/>
            <a:ext cx="1154151" cy="1090789"/>
          </a:xfrm>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987899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615"/>
            <a:ext cx="1154151" cy="1090789"/>
          </a:xfrm>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2478210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7F124BF1-FF06-4104-A1BC-94BA95BDC610}" type="slidenum">
              <a:rPr lang="en-GB" smtClean="0"/>
              <a:t>‹#›</a:t>
            </a:fld>
            <a:endParaRPr lang="en-GB"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226157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7802065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610075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33609319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2A7F1E-0760-4E0F-8054-5D15CA008F94}"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24BF1-FF06-4104-A1BC-94BA95BDC610}" type="slidenum">
              <a:rPr lang="en-GB" smtClean="0"/>
              <a:t>‹#›</a:t>
            </a:fld>
            <a:endParaRPr lang="en-GB" dirty="0"/>
          </a:p>
        </p:txBody>
      </p:sp>
    </p:spTree>
    <p:extLst>
      <p:ext uri="{BB962C8B-B14F-4D97-AF65-F5344CB8AC3E}">
        <p14:creationId xmlns:p14="http://schemas.microsoft.com/office/powerpoint/2010/main" val="28769475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E92A7F1E-0760-4E0F-8054-5D15CA008F94}" type="datetimeFigureOut">
              <a:rPr lang="en-GB" smtClean="0"/>
              <a:t>19/10/2025</a:t>
            </a:fld>
            <a:endParaRPr lang="en-GB" dirty="0"/>
          </a:p>
        </p:txBody>
      </p:sp>
      <p:sp>
        <p:nvSpPr>
          <p:cNvPr id="5" name="Footer Placeholder 4"/>
          <p:cNvSpPr>
            <a:spLocks noGrp="1"/>
          </p:cNvSpPr>
          <p:nvPr>
            <p:ph type="ftr" sz="quarter" idx="11"/>
          </p:nvPr>
        </p:nvSpPr>
        <p:spPr>
          <a:xfrm>
            <a:off x="680321" y="5936188"/>
            <a:ext cx="6126805" cy="365125"/>
          </a:xfrm>
        </p:spPr>
        <p:txBody>
          <a:bodyPr/>
          <a:lstStyle/>
          <a:p>
            <a:endParaRPr lang="en-GB"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F124BF1-FF06-4104-A1BC-94BA95BDC610}" type="slidenum">
              <a:rPr lang="en-GB" smtClean="0"/>
              <a:t>‹#›</a:t>
            </a:fld>
            <a:endParaRPr lang="en-GB" dirty="0"/>
          </a:p>
        </p:txBody>
      </p:sp>
    </p:spTree>
    <p:extLst>
      <p:ext uri="{BB962C8B-B14F-4D97-AF65-F5344CB8AC3E}">
        <p14:creationId xmlns:p14="http://schemas.microsoft.com/office/powerpoint/2010/main" val="122149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92A7F1E-0760-4E0F-8054-5D15CA008F94}" type="datetimeFigureOut">
              <a:rPr lang="en-GB" smtClean="0"/>
              <a:t>19/10/2025</a:t>
            </a:fld>
            <a:endParaRPr lang="en-GB"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F124BF1-FF06-4104-A1BC-94BA95BDC610}" type="slidenum">
              <a:rPr lang="en-GB" smtClean="0"/>
              <a:t>‹#›</a:t>
            </a:fld>
            <a:endParaRPr lang="en-GB" dirty="0"/>
          </a:p>
        </p:txBody>
      </p:sp>
    </p:spTree>
    <p:extLst>
      <p:ext uri="{BB962C8B-B14F-4D97-AF65-F5344CB8AC3E}">
        <p14:creationId xmlns:p14="http://schemas.microsoft.com/office/powerpoint/2010/main" val="428722889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healthcaresuccess.com/blog/case-studies-best-practices/swot.html" TargetMode="External"/><Relationship Id="rId3" Type="http://schemas.openxmlformats.org/officeDocument/2006/relationships/hyperlink" Target="https://www.skillsforcare.org.uk/Adult-Social-Care-Workforce-Data/workforceintelligence/Reports-and-visualisations/National-information/The-State-of-report.aspx" TargetMode="External"/><Relationship Id="rId7" Type="http://schemas.openxmlformats.org/officeDocument/2006/relationships/hyperlink" Target="https://support-for-social-workers.education.gov.uk/employer-standards/standard-6/action-planning?preferenceSet=True" TargetMode="External"/><Relationship Id="rId2" Type="http://schemas.openxmlformats.org/officeDocument/2006/relationships/hyperlink" Target="https://www.leadershipacademy.nhs.uk/organisational-resources/our-leadership-way/" TargetMode="External"/><Relationship Id="rId1" Type="http://schemas.openxmlformats.org/officeDocument/2006/relationships/slideLayout" Target="../slideLayouts/slideLayout2.xml"/><Relationship Id="rId6" Type="http://schemas.openxmlformats.org/officeDocument/2006/relationships/hyperlink" Target="https://www.healthcareers.nhs.uk/working-health/working-social-care" TargetMode="External"/><Relationship Id="rId5" Type="http://schemas.openxmlformats.org/officeDocument/2006/relationships/hyperlink" Target="https://www.kingsfund.org.uk/insight-and-analysis/blogs/designing-social-care-system-strengths-weaknesses" TargetMode="External"/><Relationship Id="rId4" Type="http://schemas.openxmlformats.org/officeDocument/2006/relationships/hyperlink" Target="https://www.health.org.uk/reports-and-analysis/briefings/nine-major-challenges-facing-health-and-care-in-england" TargetMode="External"/><Relationship Id="rId9" Type="http://schemas.openxmlformats.org/officeDocument/2006/relationships/hyperlink" Target="https://unnus.com/medical/healthcare-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1" name="Rectangle 10">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useBgFill="1">
        <p:nvSpPr>
          <p:cNvPr id="13" name="Rectangle 12">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Rectangle 16">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1" name="Rectangle 20">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D1F88D72-B002-6085-92AB-6AFF37604174}"/>
              </a:ext>
            </a:extLst>
          </p:cNvPr>
          <p:cNvSpPr>
            <a:spLocks noGrp="1"/>
          </p:cNvSpPr>
          <p:nvPr>
            <p:ph type="ctrTitle"/>
          </p:nvPr>
        </p:nvSpPr>
        <p:spPr>
          <a:xfrm>
            <a:off x="680321" y="2063262"/>
            <a:ext cx="3739279" cy="2661052"/>
          </a:xfrm>
        </p:spPr>
        <p:txBody>
          <a:bodyPr vert="horz" lIns="91440" tIns="45720" rIns="91440" bIns="45720" rtlCol="0" anchor="ctr">
            <a:normAutofit/>
          </a:bodyPr>
          <a:lstStyle/>
          <a:p>
            <a:r>
              <a:rPr lang="en-US" sz="3700" dirty="0">
                <a:solidFill>
                  <a:srgbClr val="FFFFFF"/>
                </a:solidFill>
              </a:rPr>
              <a:t>Building My Future in the UK Health and Social Sector (SWOT)</a:t>
            </a:r>
          </a:p>
        </p:txBody>
      </p:sp>
      <p:sp>
        <p:nvSpPr>
          <p:cNvPr id="3" name="Subtitle 2">
            <a:extLst>
              <a:ext uri="{FF2B5EF4-FFF2-40B4-BE49-F238E27FC236}">
                <a16:creationId xmlns:a16="http://schemas.microsoft.com/office/drawing/2014/main" id="{3B5C0BAB-AB11-4F1B-F3BF-F0D0EA2572C8}"/>
              </a:ext>
            </a:extLst>
          </p:cNvPr>
          <p:cNvSpPr>
            <a:spLocks noGrp="1"/>
          </p:cNvSpPr>
          <p:nvPr>
            <p:ph type="subTitle" idx="1"/>
          </p:nvPr>
        </p:nvSpPr>
        <p:spPr>
          <a:xfrm>
            <a:off x="5287995" y="661106"/>
            <a:ext cx="6257362" cy="5503101"/>
          </a:xfrm>
        </p:spPr>
        <p:txBody>
          <a:bodyPr vert="horz" lIns="91440" tIns="45720" rIns="91440" bIns="45720" rtlCol="0" anchor="ctr">
            <a:normAutofit/>
          </a:bodyPr>
          <a:lstStyle/>
          <a:p>
            <a:pPr indent="-228600" algn="l">
              <a:buFont typeface="Arial" panose="020B0604020202020204" pitchFamily="34" charset="0"/>
              <a:buChar char="•"/>
            </a:pPr>
            <a:r>
              <a:rPr lang="en-US" dirty="0">
                <a:solidFill>
                  <a:srgbClr val="FFFFFF"/>
                </a:solidFill>
              </a:rPr>
              <a:t>Ameera Akhtar 2427007</a:t>
            </a:r>
          </a:p>
          <a:p>
            <a:pPr indent="-228600" algn="l">
              <a:buFont typeface="Arial" panose="020B0604020202020204" pitchFamily="34" charset="0"/>
              <a:buChar char="•"/>
            </a:pPr>
            <a:r>
              <a:rPr lang="en-US" dirty="0">
                <a:solidFill>
                  <a:srgbClr val="FFFFFF"/>
                </a:solidFill>
              </a:rPr>
              <a:t>LCH4009</a:t>
            </a:r>
          </a:p>
          <a:p>
            <a:pPr indent="-228600" algn="l">
              <a:buFont typeface="Arial" panose="020B0604020202020204" pitchFamily="34" charset="0"/>
              <a:buChar char="•"/>
            </a:pPr>
            <a:r>
              <a:rPr lang="en-US" dirty="0">
                <a:solidFill>
                  <a:srgbClr val="FFFFFF"/>
                </a:solidFill>
              </a:rPr>
              <a:t>Module Leader: Olubukola Adegbite</a:t>
            </a:r>
          </a:p>
          <a:p>
            <a:pPr indent="-228600" algn="l">
              <a:buFont typeface="Arial" panose="020B0604020202020204" pitchFamily="34" charset="0"/>
              <a:buChar char="•"/>
            </a:pPr>
            <a:r>
              <a:rPr lang="en-US" dirty="0">
                <a:solidFill>
                  <a:srgbClr val="FFFFFF"/>
                </a:solidFill>
              </a:rPr>
              <a:t>Submission Date: 20.10.2025</a:t>
            </a:r>
          </a:p>
        </p:txBody>
      </p:sp>
    </p:spTree>
    <p:extLst>
      <p:ext uri="{BB962C8B-B14F-4D97-AF65-F5344CB8AC3E}">
        <p14:creationId xmlns:p14="http://schemas.microsoft.com/office/powerpoint/2010/main" val="690736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D4D3A-912E-A118-4320-26EB9ED6E31B}"/>
              </a:ext>
            </a:extLst>
          </p:cNvPr>
          <p:cNvSpPr>
            <a:spLocks noGrp="1"/>
          </p:cNvSpPr>
          <p:nvPr>
            <p:ph type="title"/>
          </p:nvPr>
        </p:nvSpPr>
        <p:spPr>
          <a:xfrm>
            <a:off x="479394" y="1070800"/>
            <a:ext cx="3939688" cy="5583126"/>
          </a:xfrm>
        </p:spPr>
        <p:txBody>
          <a:bodyPr>
            <a:normAutofit/>
          </a:bodyPr>
          <a:lstStyle/>
          <a:p>
            <a:pPr algn="ctr"/>
            <a:r>
              <a:rPr lang="en-GB" sz="6000" dirty="0">
                <a:latin typeface="Maiandra GD" panose="020E0502030308020204" pitchFamily="34" charset="0"/>
                <a:ea typeface="ADLaM Display" panose="020F0502020204030204" pitchFamily="2" charset="0"/>
                <a:cs typeface="ADLaM Display" panose="020F0502020204030204" pitchFamily="2" charset="0"/>
              </a:rPr>
              <a:t>Strengths</a:t>
            </a:r>
          </a:p>
        </p:txBody>
      </p:sp>
      <p:graphicFrame>
        <p:nvGraphicFramePr>
          <p:cNvPr id="5" name="Content Placeholder 2">
            <a:extLst>
              <a:ext uri="{FF2B5EF4-FFF2-40B4-BE49-F238E27FC236}">
                <a16:creationId xmlns:a16="http://schemas.microsoft.com/office/drawing/2014/main" id="{B03B53AB-D57F-85A6-BC14-C0F3FA4E3087}"/>
              </a:ext>
            </a:extLst>
          </p:cNvPr>
          <p:cNvGraphicFramePr>
            <a:graphicFrameLocks noGrp="1"/>
          </p:cNvGraphicFramePr>
          <p:nvPr>
            <p:ph idx="1"/>
            <p:extLst>
              <p:ext uri="{D42A27DB-BD31-4B8C-83A1-F6EECF244321}">
                <p14:modId xmlns:p14="http://schemas.microsoft.com/office/powerpoint/2010/main" val="8813796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8333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E11A8B-D353-4867-842B-40B7BABC9E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F0C50D17-020B-418B-BE67-DC7DEA17D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3E9D5520-887C-4E25-9F91-49EBA2FB3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Red toy person in front of two lines of white figures">
            <a:extLst>
              <a:ext uri="{FF2B5EF4-FFF2-40B4-BE49-F238E27FC236}">
                <a16:creationId xmlns:a16="http://schemas.microsoft.com/office/drawing/2014/main" id="{D33B5058-8584-123A-4FC0-8B419728813B}"/>
              </a:ext>
            </a:extLst>
          </p:cNvPr>
          <p:cNvPicPr>
            <a:picLocks noChangeAspect="1"/>
          </p:cNvPicPr>
          <p:nvPr/>
        </p:nvPicPr>
        <p:blipFill>
          <a:blip r:embed="rId3"/>
          <a:srcRect l="22713" r="18859" b="1"/>
          <a:stretch>
            <a:fillRect/>
          </a:stretch>
        </p:blipFill>
        <p:spPr>
          <a:xfrm>
            <a:off x="6096000" y="10"/>
            <a:ext cx="6092823" cy="6856310"/>
          </a:xfrm>
          <a:prstGeom prst="rect">
            <a:avLst/>
          </a:prstGeom>
          <a:ln>
            <a:noFill/>
          </a:ln>
          <a:effectLst>
            <a:softEdge rad="112500"/>
          </a:effectLst>
        </p:spPr>
      </p:pic>
      <p:sp>
        <p:nvSpPr>
          <p:cNvPr id="13" name="Rectangle 12">
            <a:extLst>
              <a:ext uri="{FF2B5EF4-FFF2-40B4-BE49-F238E27FC236}">
                <a16:creationId xmlns:a16="http://schemas.microsoft.com/office/drawing/2014/main" id="{C2E52CAC-158C-4DC7-AA1C-F582FFF73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B2E0F55B-B5EA-5AC0-22C6-3F259507643B}"/>
              </a:ext>
            </a:extLst>
          </p:cNvPr>
          <p:cNvSpPr>
            <a:spLocks noGrp="1"/>
          </p:cNvSpPr>
          <p:nvPr>
            <p:ph type="title"/>
          </p:nvPr>
        </p:nvSpPr>
        <p:spPr>
          <a:xfrm>
            <a:off x="680321" y="753228"/>
            <a:ext cx="5041629" cy="1080938"/>
          </a:xfrm>
        </p:spPr>
        <p:txBody>
          <a:bodyPr>
            <a:normAutofit/>
          </a:bodyPr>
          <a:lstStyle/>
          <a:p>
            <a:r>
              <a:rPr lang="en-GB" dirty="0"/>
              <a:t>Weaknesses</a:t>
            </a:r>
          </a:p>
        </p:txBody>
      </p:sp>
      <p:pic>
        <p:nvPicPr>
          <p:cNvPr id="15" name="Picture 14">
            <a:extLst>
              <a:ext uri="{FF2B5EF4-FFF2-40B4-BE49-F238E27FC236}">
                <a16:creationId xmlns:a16="http://schemas.microsoft.com/office/drawing/2014/main" id="{83211ECD-2CC2-43D9-A32B-E8669250EF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51D579C4-5E21-1D76-0934-6B35E995A1D3}"/>
              </a:ext>
            </a:extLst>
          </p:cNvPr>
          <p:cNvSpPr>
            <a:spLocks noGrp="1"/>
          </p:cNvSpPr>
          <p:nvPr>
            <p:ph idx="1"/>
          </p:nvPr>
        </p:nvSpPr>
        <p:spPr>
          <a:xfrm>
            <a:off x="90435" y="2336872"/>
            <a:ext cx="5918479" cy="4124217"/>
          </a:xfrm>
        </p:spPr>
        <p:txBody>
          <a:bodyPr>
            <a:normAutofit/>
          </a:bodyPr>
          <a:lstStyle/>
          <a:p>
            <a:r>
              <a:rPr lang="en-GB" sz="1900" dirty="0">
                <a:latin typeface="Arial" panose="020B0604020202020204" pitchFamily="34" charset="0"/>
                <a:cs typeface="Arial" panose="020B0604020202020204" pitchFamily="34" charset="0"/>
              </a:rPr>
              <a:t>Sometimes doubt myself and overthink decisions.</a:t>
            </a:r>
          </a:p>
          <a:p>
            <a:r>
              <a:rPr lang="en-GB" sz="1900" dirty="0">
                <a:latin typeface="Arial" panose="020B0604020202020204" pitchFamily="34" charset="0"/>
                <a:cs typeface="Arial" panose="020B0604020202020204" pitchFamily="34" charset="0"/>
              </a:rPr>
              <a:t>Shy when speaking in front of large groups</a:t>
            </a:r>
          </a:p>
          <a:p>
            <a:r>
              <a:rPr lang="en-GB" sz="1900" dirty="0">
                <a:latin typeface="Arial" panose="020B0604020202020204" pitchFamily="34" charset="0"/>
                <a:cs typeface="Arial" panose="020B0604020202020204" pitchFamily="34" charset="0"/>
              </a:rPr>
              <a:t>Struggles to balance study work with personal time, work, family and children etc</a:t>
            </a:r>
          </a:p>
          <a:p>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Initially nervous to share ideas in group work as I doubt myself but could be right majority of the time, but confidence improved with practise. </a:t>
            </a:r>
          </a:p>
        </p:txBody>
      </p:sp>
    </p:spTree>
    <p:extLst>
      <p:ext uri="{BB962C8B-B14F-4D97-AF65-F5344CB8AC3E}">
        <p14:creationId xmlns:p14="http://schemas.microsoft.com/office/powerpoint/2010/main" val="2083187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B66D-E382-BF68-315C-EDAD87F214E4}"/>
              </a:ext>
            </a:extLst>
          </p:cNvPr>
          <p:cNvSpPr>
            <a:spLocks noGrp="1"/>
          </p:cNvSpPr>
          <p:nvPr>
            <p:ph type="title"/>
          </p:nvPr>
        </p:nvSpPr>
        <p:spPr>
          <a:xfrm>
            <a:off x="680321" y="753228"/>
            <a:ext cx="9613861" cy="1080938"/>
          </a:xfrm>
        </p:spPr>
        <p:txBody>
          <a:bodyPr>
            <a:normAutofit/>
          </a:bodyPr>
          <a:lstStyle/>
          <a:p>
            <a:r>
              <a:rPr lang="en-GB" dirty="0"/>
              <a:t>Opportunities</a:t>
            </a:r>
          </a:p>
        </p:txBody>
      </p:sp>
      <p:graphicFrame>
        <p:nvGraphicFramePr>
          <p:cNvPr id="5" name="Content Placeholder 2">
            <a:extLst>
              <a:ext uri="{FF2B5EF4-FFF2-40B4-BE49-F238E27FC236}">
                <a16:creationId xmlns:a16="http://schemas.microsoft.com/office/drawing/2014/main" id="{AF2660A0-9943-7EC1-5B85-AEB2178D8C48}"/>
              </a:ext>
            </a:extLst>
          </p:cNvPr>
          <p:cNvGraphicFramePr>
            <a:graphicFrameLocks noGrp="1"/>
          </p:cNvGraphicFramePr>
          <p:nvPr>
            <p:ph idx="1"/>
            <p:extLst>
              <p:ext uri="{D42A27DB-BD31-4B8C-83A1-F6EECF244321}">
                <p14:modId xmlns:p14="http://schemas.microsoft.com/office/powerpoint/2010/main" val="423863317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520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036F0-D95B-B1C5-3AD5-F82D5F5517C2}"/>
              </a:ext>
            </a:extLst>
          </p:cNvPr>
          <p:cNvSpPr>
            <a:spLocks noGrp="1"/>
          </p:cNvSpPr>
          <p:nvPr>
            <p:ph type="title"/>
          </p:nvPr>
        </p:nvSpPr>
        <p:spPr>
          <a:xfrm>
            <a:off x="680321" y="753228"/>
            <a:ext cx="9613861" cy="1080938"/>
          </a:xfrm>
        </p:spPr>
        <p:txBody>
          <a:bodyPr>
            <a:normAutofit/>
          </a:bodyPr>
          <a:lstStyle/>
          <a:p>
            <a:r>
              <a:rPr lang="en-GB" dirty="0"/>
              <a:t>Threats</a:t>
            </a:r>
          </a:p>
        </p:txBody>
      </p:sp>
      <p:sp>
        <p:nvSpPr>
          <p:cNvPr id="4" name="Content Placeholder 3">
            <a:extLst>
              <a:ext uri="{FF2B5EF4-FFF2-40B4-BE49-F238E27FC236}">
                <a16:creationId xmlns:a16="http://schemas.microsoft.com/office/drawing/2014/main" id="{1C052056-CF1F-F94C-A76B-0FB6CDFDD328}"/>
              </a:ext>
            </a:extLst>
          </p:cNvPr>
          <p:cNvSpPr>
            <a:spLocks noGrp="1"/>
          </p:cNvSpPr>
          <p:nvPr>
            <p:ph idx="1"/>
          </p:nvPr>
        </p:nvSpPr>
        <p:spPr/>
        <p:txBody>
          <a:bodyPr>
            <a:normAutofit/>
          </a:bodyPr>
          <a:lstStyle/>
          <a:p>
            <a:pPr lvl="0"/>
            <a:r>
              <a:rPr lang="en-GB" sz="2000" dirty="0"/>
              <a:t>High workload and tight deadlines in studies: Balancing multiple assessments and personal responsibilities can cause stress and impact performance.</a:t>
            </a:r>
            <a:endParaRPr lang="en-US" sz="2000" dirty="0"/>
          </a:p>
          <a:p>
            <a:pPr lvl="0"/>
            <a:r>
              <a:rPr lang="en-GB" sz="2000" dirty="0"/>
              <a:t>Policy or funding changes in the care sector </a:t>
            </a:r>
            <a:endParaRPr lang="en-US" sz="2000" dirty="0"/>
          </a:p>
          <a:p>
            <a:pPr lvl="0"/>
            <a:r>
              <a:rPr lang="en-GB" sz="2000" dirty="0"/>
              <a:t>Competition for jobs in the future</a:t>
            </a:r>
            <a:endParaRPr lang="en-US" sz="2000" dirty="0"/>
          </a:p>
          <a:p>
            <a:pPr lvl="0"/>
            <a:r>
              <a:rPr lang="en-GB" sz="2000" dirty="0"/>
              <a:t>Working or studying in care-related roles can be emotionally challenging and may lead to stress or burnout if not managed properly </a:t>
            </a:r>
            <a:endParaRPr lang="en-US" sz="2000" dirty="0"/>
          </a:p>
          <a:p>
            <a:pPr lvl="0"/>
            <a:r>
              <a:rPr lang="en-GB" sz="2000" dirty="0"/>
              <a:t>Adapting to continuous change: The sector is fast moving, with regular updates to care standards, legislation, and digital systems.</a:t>
            </a:r>
            <a:endParaRPr lang="en-US" sz="2000" dirty="0"/>
          </a:p>
        </p:txBody>
      </p:sp>
    </p:spTree>
    <p:extLst>
      <p:ext uri="{BB962C8B-B14F-4D97-AF65-F5344CB8AC3E}">
        <p14:creationId xmlns:p14="http://schemas.microsoft.com/office/powerpoint/2010/main" val="12168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A3F75-0E1F-4FE0-B740-CDE56FE5FC4C}"/>
              </a:ext>
            </a:extLst>
          </p:cNvPr>
          <p:cNvSpPr>
            <a:spLocks noGrp="1"/>
          </p:cNvSpPr>
          <p:nvPr>
            <p:ph type="title"/>
          </p:nvPr>
        </p:nvSpPr>
        <p:spPr>
          <a:xfrm>
            <a:off x="680321" y="753228"/>
            <a:ext cx="9613861" cy="1080938"/>
          </a:xfrm>
        </p:spPr>
        <p:txBody>
          <a:bodyPr>
            <a:normAutofit/>
          </a:bodyPr>
          <a:lstStyle/>
          <a:p>
            <a:r>
              <a:rPr lang="en-GB" dirty="0"/>
              <a:t>Action Plan</a:t>
            </a:r>
          </a:p>
        </p:txBody>
      </p:sp>
      <p:sp>
        <p:nvSpPr>
          <p:cNvPr id="10" name="Content Placeholder 2">
            <a:extLst>
              <a:ext uri="{FF2B5EF4-FFF2-40B4-BE49-F238E27FC236}">
                <a16:creationId xmlns:a16="http://schemas.microsoft.com/office/drawing/2014/main" id="{FB0348AA-A308-68B0-B910-446AFCEA7585}"/>
              </a:ext>
            </a:extLst>
          </p:cNvPr>
          <p:cNvSpPr>
            <a:spLocks noGrp="1"/>
          </p:cNvSpPr>
          <p:nvPr>
            <p:ph idx="1"/>
          </p:nvPr>
        </p:nvSpPr>
        <p:spPr>
          <a:xfrm>
            <a:off x="680321" y="2336873"/>
            <a:ext cx="6423211" cy="3599316"/>
          </a:xfrm>
        </p:spPr>
        <p:txBody>
          <a:bodyPr>
            <a:normAutofit/>
          </a:bodyPr>
          <a:lstStyle/>
          <a:p>
            <a:r>
              <a:rPr lang="en-GB" sz="2000" dirty="0">
                <a:latin typeface="Arial" panose="020B0604020202020204" pitchFamily="34" charset="0"/>
                <a:cs typeface="Arial" panose="020B0604020202020204" pitchFamily="34" charset="0"/>
              </a:rPr>
              <a:t>Use communication skills to ask for feedback and support</a:t>
            </a:r>
          </a:p>
          <a:p>
            <a:r>
              <a:rPr lang="en-GB" sz="2000" dirty="0">
                <a:latin typeface="Arial" panose="020B0604020202020204" pitchFamily="34" charset="0"/>
                <a:cs typeface="Arial" panose="020B0604020202020204" pitchFamily="34" charset="0"/>
              </a:rPr>
              <a:t>Use organisation skills to manage time and reduce stress</a:t>
            </a:r>
          </a:p>
          <a:p>
            <a:r>
              <a:rPr lang="en-GB" sz="2000" dirty="0">
                <a:latin typeface="Arial" panose="020B0604020202020204" pitchFamily="34" charset="0"/>
                <a:cs typeface="Arial" panose="020B0604020202020204" pitchFamily="34" charset="0"/>
              </a:rPr>
              <a:t>Take part in training and CPD courses </a:t>
            </a:r>
          </a:p>
          <a:p>
            <a:r>
              <a:rPr lang="en-GB" sz="2000" dirty="0">
                <a:latin typeface="Arial" panose="020B0604020202020204" pitchFamily="34" charset="0"/>
                <a:cs typeface="Arial" panose="020B0604020202020204" pitchFamily="34" charset="0"/>
              </a:rPr>
              <a:t>Stay positive, patient and flexible when things change.</a:t>
            </a:r>
          </a:p>
          <a:p>
            <a:r>
              <a:rPr lang="en-GB" sz="2000" dirty="0">
                <a:latin typeface="Arial" panose="020B0604020202020204" pitchFamily="34" charset="0"/>
                <a:cs typeface="Arial" panose="020B0604020202020204" pitchFamily="34" charset="0"/>
              </a:rPr>
              <a:t>Practise mindfulness, maintain a healthy work-life balance, and seek support when needed to avoid burnout</a:t>
            </a:r>
          </a:p>
        </p:txBody>
      </p:sp>
      <p:pic>
        <p:nvPicPr>
          <p:cNvPr id="11" name="Graphic 10" descr="Head with Gears">
            <a:extLst>
              <a:ext uri="{FF2B5EF4-FFF2-40B4-BE49-F238E27FC236}">
                <a16:creationId xmlns:a16="http://schemas.microsoft.com/office/drawing/2014/main" id="{23F2A48B-5294-C6E5-336A-AACE3AE95F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7463" y="2807872"/>
            <a:ext cx="2656718" cy="265671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154622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6CB4E-BEC5-2360-CDD4-35B147D9167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A232D2C-8AC6-091D-E5FA-EE60EB75F371}"/>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In conclusion, health and social care is about helping people stay healthy and supporting those who need extra help, like the elderly or disabled. It includes working in areas such as mental health, childcare or public health. It requires being kind, patient and a good communicator. To work in this field, you can study health and social care, gain experience through volunteering and keep learning as you go. It’s a rewarding career where you make a real difference in people's lives.</a:t>
            </a:r>
          </a:p>
          <a:p>
            <a:pPr marL="0" indent="0">
              <a:buNone/>
            </a:pPr>
            <a:r>
              <a:rPr lang="en-GB" sz="1200" dirty="0">
                <a:latin typeface="Arial" panose="020B0604020202020204" pitchFamily="34" charset="0"/>
                <a:cs typeface="Arial" panose="020B0604020202020204" pitchFamily="34" charset="0"/>
              </a:rPr>
              <a:t>A personal SWOT analysis has helped me reflect on my strengths, weakness, opportunities, and threats in my studies and future career in the UK health and social care sector. By recognising my strengths, I can build confidence and work on improving my weaker areas, Knowing the opportunities available helps me plan for my development, and understanding the threats prepares me for future challenges.</a:t>
            </a:r>
          </a:p>
          <a:p>
            <a:pPr marL="0" indent="0">
              <a:buNone/>
            </a:pPr>
            <a:r>
              <a:rPr lang="en-GB" sz="1200" dirty="0">
                <a:latin typeface="Arial" panose="020B0604020202020204" pitchFamily="34" charset="0"/>
                <a:cs typeface="Arial" panose="020B0604020202020204" pitchFamily="34" charset="0"/>
              </a:rPr>
              <a:t>From my own experience, caring for my children and looked after my grandmother has helped me become patient, kind, and organised. I supported her with daily care, including helping her bathe and organising her medication. These experiences taught me the importances of empathy, responsibility, and communication- all of which are essential in health and social care.</a:t>
            </a:r>
          </a:p>
          <a:p>
            <a:pPr marL="0" indent="0">
              <a:buNone/>
            </a:pPr>
            <a:r>
              <a:rPr lang="en-GB" sz="1200" dirty="0">
                <a:latin typeface="Arial" panose="020B0604020202020204" pitchFamily="34" charset="0"/>
                <a:cs typeface="Arial" panose="020B0604020202020204" pitchFamily="34" charset="0"/>
              </a:rPr>
              <a:t>Overall this reflection has helped me understand myself better and given me the motivation to keep learning and developing for a successful career in this sector.</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6992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4B584-4A31-492E-3DC2-5203DB6CFDC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BA8EAAB-14FC-4C56-1514-15522059AAB6}"/>
              </a:ext>
            </a:extLst>
          </p:cNvPr>
          <p:cNvSpPr>
            <a:spLocks noGrp="1"/>
          </p:cNvSpPr>
          <p:nvPr>
            <p:ph idx="1"/>
          </p:nvPr>
        </p:nvSpPr>
        <p:spPr>
          <a:xfrm>
            <a:off x="680321" y="2336873"/>
            <a:ext cx="9613861" cy="4172082"/>
          </a:xfrm>
        </p:spPr>
        <p:txBody>
          <a:bodyPr>
            <a:noAutofit/>
          </a:bodyPr>
          <a:lstStyle/>
          <a:p>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Our Leadership Way – Leadership Academy</a:t>
            </a:r>
            <a:r>
              <a:rPr lang="en-GB" sz="1200" dirty="0">
                <a:latin typeface="Arial" panose="020B0604020202020204" pitchFamily="34" charset="0"/>
                <a:cs typeface="Arial" panose="020B0604020202020204" pitchFamily="34" charset="0"/>
              </a:rPr>
              <a:t> (ND) Date accessed: 12.10.2025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'State of' report</a:t>
            </a:r>
            <a:r>
              <a:rPr lang="en-GB" sz="1200" dirty="0">
                <a:latin typeface="Arial" panose="020B0604020202020204" pitchFamily="34" charset="0"/>
                <a:cs typeface="Arial" panose="020B0604020202020204" pitchFamily="34" charset="0"/>
              </a:rPr>
              <a:t> (2024) Date accessed: 13.10.2025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Nine major challenges facing health and care in England | The Health Foundation</a:t>
            </a:r>
            <a:r>
              <a:rPr lang="en-GB" sz="1200" dirty="0">
                <a:latin typeface="Arial" panose="020B0604020202020204" pitchFamily="34" charset="0"/>
                <a:cs typeface="Arial" panose="020B0604020202020204" pitchFamily="34" charset="0"/>
              </a:rPr>
              <a:t> (2023) Date accessed; 13.10.2025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Designing A Social Care System Fit For The 21st Century | The King's Fund</a:t>
            </a:r>
            <a:r>
              <a:rPr lang="en-GB" sz="1200" dirty="0">
                <a:latin typeface="Arial" panose="020B0604020202020204" pitchFamily="34" charset="0"/>
                <a:cs typeface="Arial" panose="020B0604020202020204" pitchFamily="34" charset="0"/>
              </a:rPr>
              <a:t> (2023) Date accessed: 16.10.2025 </a:t>
            </a: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Working in social care | Health Careers</a:t>
            </a:r>
            <a:r>
              <a:rPr lang="en-GB" sz="1200" dirty="0">
                <a:latin typeface="Arial" panose="020B0604020202020204" pitchFamily="34" charset="0"/>
                <a:cs typeface="Arial" panose="020B0604020202020204" pitchFamily="34" charset="0"/>
              </a:rPr>
              <a:t> (ND) Date accessed: 16.10.2025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Action planning</a:t>
            </a:r>
            <a:r>
              <a:rPr lang="en-GB" sz="1200" dirty="0">
                <a:latin typeface="Arial" panose="020B0604020202020204" pitchFamily="34" charset="0"/>
                <a:cs typeface="Arial" panose="020B0604020202020204" pitchFamily="34" charset="0"/>
              </a:rPr>
              <a:t> (ND) Date accessed: 18.10.2025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Health Care SWOT Analysis | Healthcare Success</a:t>
            </a:r>
            <a:r>
              <a:rPr lang="en-GB" sz="1200" dirty="0">
                <a:latin typeface="Arial" panose="020B0604020202020204" pitchFamily="34" charset="0"/>
                <a:cs typeface="Arial" panose="020B0604020202020204" pitchFamily="34" charset="0"/>
              </a:rPr>
              <a:t> (ND) Date accessed: 18.10.2025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A Step-By-Step Guide To SWOT Analysis In Healthcare [2025]</a:t>
            </a:r>
            <a:r>
              <a:rPr lang="en-GB" sz="1200" dirty="0">
                <a:latin typeface="Arial" panose="020B0604020202020204" pitchFamily="34" charset="0"/>
                <a:cs typeface="Arial" panose="020B0604020202020204" pitchFamily="34" charset="0"/>
              </a:rPr>
              <a:t> (2025) Date accessed: 18.10.2025</a:t>
            </a:r>
          </a:p>
        </p:txBody>
      </p:sp>
    </p:spTree>
    <p:extLst>
      <p:ext uri="{BB962C8B-B14F-4D97-AF65-F5344CB8AC3E}">
        <p14:creationId xmlns:p14="http://schemas.microsoft.com/office/powerpoint/2010/main" val="581278265"/>
      </p:ext>
    </p:extLst>
  </p:cSld>
  <p:clrMapOvr>
    <a:masterClrMapping/>
  </p:clrMapOvr>
</p:sld>
</file>

<file path=ppt/theme/theme1.xml><?xml version="1.0" encoding="utf-8"?>
<a:theme xmlns:a="http://schemas.openxmlformats.org/drawingml/2006/main" name="Berli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TM04033917[[fn=Berlin]]</Template>
  <TotalTime>82</TotalTime>
  <Words>663</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Maiandra GD</vt:lpstr>
      <vt:lpstr>Trebuchet MS</vt:lpstr>
      <vt:lpstr>Berlin</vt:lpstr>
      <vt:lpstr>Building My Future in the UK Health and Social Sector (SWOT)</vt:lpstr>
      <vt:lpstr>Strengths</vt:lpstr>
      <vt:lpstr>Weaknesses</vt:lpstr>
      <vt:lpstr>Opportunities</vt:lpstr>
      <vt:lpstr>Threats</vt:lpstr>
      <vt:lpstr>Action Plan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Ameera A</dc:creator>
  <cp:lastModifiedBy>Ameera A</cp:lastModifiedBy>
  <cp:revision>1</cp:revision>
  <dcterms:created xsi:type="dcterms:W3CDTF">2025-10-13T12:27:00Z</dcterms:created>
  <dcterms:modified xsi:type="dcterms:W3CDTF">2025-10-19T21:57:49Z</dcterms:modified>
</cp:coreProperties>
</file>