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19"/>
  </p:notesMasterIdLst>
  <p:sldIdLst>
    <p:sldId id="257"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632" autoAdjust="0"/>
  </p:normalViewPr>
  <p:slideViewPr>
    <p:cSldViewPr snapToGrid="0">
      <p:cViewPr varScale="1">
        <p:scale>
          <a:sx n="60" d="100"/>
          <a:sy n="60" d="100"/>
        </p:scale>
        <p:origin x="576" y="60"/>
      </p:cViewPr>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A</a:t>
            </a:r>
            <a:r>
              <a:rPr lang="en-GB" baseline="0" dirty="0"/>
              <a:t> graph to show salary information</a:t>
            </a: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trendline>
            <c:spPr>
              <a:ln w="19050" cap="rnd">
                <a:solidFill>
                  <a:schemeClr val="accent1"/>
                </a:solidFill>
                <a:prstDash val="sysDot"/>
              </a:ln>
              <a:effectLst/>
            </c:spPr>
            <c:trendlineType val="linear"/>
            <c:dispRSqr val="0"/>
            <c:dispEq val="0"/>
          </c:trendline>
          <c:cat>
            <c:strRef>
              <c:f>Sheet1!$A$2:$A$6</c:f>
              <c:strCache>
                <c:ptCount val="5"/>
                <c:pt idx="0">
                  <c:v>Alison</c:v>
                </c:pt>
                <c:pt idx="1">
                  <c:v>Maude</c:v>
                </c:pt>
                <c:pt idx="2">
                  <c:v>Tommy</c:v>
                </c:pt>
                <c:pt idx="3">
                  <c:v>Maxine</c:v>
                </c:pt>
                <c:pt idx="4">
                  <c:v>Asim </c:v>
                </c:pt>
              </c:strCache>
            </c:strRef>
          </c:cat>
          <c:val>
            <c:numRef>
              <c:f>Sheet1!$B$2:$B$6</c:f>
              <c:numCache>
                <c:formatCode>"£"#,##0_);[Red]\("£"#,##0\)</c:formatCode>
                <c:ptCount val="5"/>
                <c:pt idx="0">
                  <c:v>28778</c:v>
                </c:pt>
                <c:pt idx="1">
                  <c:v>19652</c:v>
                </c:pt>
                <c:pt idx="2">
                  <c:v>39711</c:v>
                </c:pt>
                <c:pt idx="3">
                  <c:v>22877</c:v>
                </c:pt>
                <c:pt idx="4">
                  <c:v>37876</c:v>
                </c:pt>
              </c:numCache>
            </c:numRef>
          </c:val>
          <c:extLst>
            <c:ext xmlns:c16="http://schemas.microsoft.com/office/drawing/2014/chart" uri="{C3380CC4-5D6E-409C-BE32-E72D297353CC}">
              <c16:uniqueId val="{00000001-8EE4-4AB9-B54C-AE91D29B4D40}"/>
            </c:ext>
          </c:extLst>
        </c:ser>
        <c:dLbls>
          <c:showLegendKey val="0"/>
          <c:showVal val="0"/>
          <c:showCatName val="0"/>
          <c:showSerName val="0"/>
          <c:showPercent val="0"/>
          <c:showBubbleSize val="0"/>
        </c:dLbls>
        <c:gapWidth val="219"/>
        <c:overlap val="-27"/>
        <c:axId val="2081798608"/>
        <c:axId val="2081796528"/>
      </c:barChart>
      <c:catAx>
        <c:axId val="208179860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Employee Name</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1796528"/>
        <c:crosses val="autoZero"/>
        <c:auto val="1"/>
        <c:lblAlgn val="ctr"/>
        <c:lblOffset val="100"/>
        <c:noMultiLvlLbl val="0"/>
      </c:catAx>
      <c:valAx>
        <c:axId val="208179652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Salary</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quot;£&quot;#,##0_);[Red]\(&quot;£&quot;#,##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8179860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092DF3-F060-4E91-B721-38C918784564}" type="datetimeFigureOut">
              <a:rPr lang="en-GB" smtClean="0"/>
              <a:t>13/03/2022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179626-DD9D-41A0-956E-521A6669CC5F}" type="slidenum">
              <a:rPr lang="en-GB" smtClean="0"/>
              <a:t>‹#›</a:t>
            </a:fld>
            <a:endParaRPr lang="en-GB"/>
          </a:p>
        </p:txBody>
      </p:sp>
    </p:spTree>
    <p:extLst>
      <p:ext uri="{BB962C8B-B14F-4D97-AF65-F5344CB8AC3E}">
        <p14:creationId xmlns:p14="http://schemas.microsoft.com/office/powerpoint/2010/main" val="1376535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that Workbook template will offer pre-prepared organisation and embedded calculations that provide the user with what they need, for example invoices or payslips. Students will not need to use a template in this module but may find these useful in the workplace. </a:t>
            </a:r>
          </a:p>
          <a:p>
            <a:endParaRPr lang="en-GB" dirty="0"/>
          </a:p>
          <a:p>
            <a:r>
              <a:rPr lang="en-GB" dirty="0"/>
              <a:t>The worksheet or spreadsheet as its much more commonly known is like the first page of a ledger or book, one worksheet is provided as default but further worksheets can be added using the + tab at the bottom of the worksheet. </a:t>
            </a:r>
          </a:p>
          <a:p>
            <a:endParaRPr lang="en-GB" dirty="0"/>
          </a:p>
          <a:p>
            <a:r>
              <a:rPr lang="en-GB" dirty="0"/>
              <a:t>When describing the Rows, Columns and Cells – you may find it helpful to have a blank workbook open to refer to with the students – A labelled image does appear on the next slide. </a:t>
            </a:r>
          </a:p>
        </p:txBody>
      </p:sp>
      <p:sp>
        <p:nvSpPr>
          <p:cNvPr id="4" name="Slide Number Placeholder 3"/>
          <p:cNvSpPr>
            <a:spLocks noGrp="1"/>
          </p:cNvSpPr>
          <p:nvPr>
            <p:ph type="sldNum" sz="quarter" idx="5"/>
          </p:nvPr>
        </p:nvSpPr>
        <p:spPr/>
        <p:txBody>
          <a:bodyPr/>
          <a:lstStyle/>
          <a:p>
            <a:fld id="{65179626-DD9D-41A0-956E-521A6669CC5F}" type="slidenum">
              <a:rPr lang="en-GB" smtClean="0"/>
              <a:t>3</a:t>
            </a:fld>
            <a:endParaRPr lang="en-GB"/>
          </a:p>
        </p:txBody>
      </p:sp>
    </p:spTree>
    <p:extLst>
      <p:ext uri="{BB962C8B-B14F-4D97-AF65-F5344CB8AC3E}">
        <p14:creationId xmlns:p14="http://schemas.microsoft.com/office/powerpoint/2010/main" val="19720062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image shows the labelled parts of a workbook. </a:t>
            </a:r>
          </a:p>
        </p:txBody>
      </p:sp>
      <p:sp>
        <p:nvSpPr>
          <p:cNvPr id="4" name="Slide Number Placeholder 3"/>
          <p:cNvSpPr>
            <a:spLocks noGrp="1"/>
          </p:cNvSpPr>
          <p:nvPr>
            <p:ph type="sldNum" sz="quarter" idx="5"/>
          </p:nvPr>
        </p:nvSpPr>
        <p:spPr/>
        <p:txBody>
          <a:bodyPr/>
          <a:lstStyle/>
          <a:p>
            <a:fld id="{65179626-DD9D-41A0-956E-521A6669CC5F}" type="slidenum">
              <a:rPr lang="en-GB" smtClean="0"/>
              <a:t>4</a:t>
            </a:fld>
            <a:endParaRPr lang="en-GB"/>
          </a:p>
        </p:txBody>
      </p:sp>
    </p:spTree>
    <p:extLst>
      <p:ext uri="{BB962C8B-B14F-4D97-AF65-F5344CB8AC3E}">
        <p14:creationId xmlns:p14="http://schemas.microsoft.com/office/powerpoint/2010/main" val="3095080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video is not narrated and simply shows how to open a blank workbook on Excel – remind student of the need to ‘save as’ </a:t>
            </a:r>
          </a:p>
        </p:txBody>
      </p:sp>
      <p:sp>
        <p:nvSpPr>
          <p:cNvPr id="4" name="Slide Number Placeholder 3"/>
          <p:cNvSpPr>
            <a:spLocks noGrp="1"/>
          </p:cNvSpPr>
          <p:nvPr>
            <p:ph type="sldNum" sz="quarter" idx="5"/>
          </p:nvPr>
        </p:nvSpPr>
        <p:spPr/>
        <p:txBody>
          <a:bodyPr/>
          <a:lstStyle/>
          <a:p>
            <a:fld id="{65179626-DD9D-41A0-956E-521A6669CC5F}" type="slidenum">
              <a:rPr lang="en-GB" smtClean="0"/>
              <a:t>5</a:t>
            </a:fld>
            <a:endParaRPr lang="en-GB"/>
          </a:p>
        </p:txBody>
      </p:sp>
    </p:spTree>
    <p:extLst>
      <p:ext uri="{BB962C8B-B14F-4D97-AF65-F5344CB8AC3E}">
        <p14:creationId xmlns:p14="http://schemas.microsoft.com/office/powerpoint/2010/main" val="3836861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video is not narrated. Remind students of the need to save and name their work when they use the OneDrive version of Excel to prevent them losing track of their different files. Remind students that do not see the Outlook view shown here to log in to www.office.com to log in to their Office 365 using their university log on. </a:t>
            </a:r>
          </a:p>
        </p:txBody>
      </p:sp>
      <p:sp>
        <p:nvSpPr>
          <p:cNvPr id="4" name="Slide Number Placeholder 3"/>
          <p:cNvSpPr>
            <a:spLocks noGrp="1"/>
          </p:cNvSpPr>
          <p:nvPr>
            <p:ph type="sldNum" sz="quarter" idx="5"/>
          </p:nvPr>
        </p:nvSpPr>
        <p:spPr/>
        <p:txBody>
          <a:bodyPr/>
          <a:lstStyle/>
          <a:p>
            <a:fld id="{65179626-DD9D-41A0-956E-521A6669CC5F}" type="slidenum">
              <a:rPr lang="en-GB" smtClean="0"/>
              <a:t>6</a:t>
            </a:fld>
            <a:endParaRPr lang="en-GB"/>
          </a:p>
        </p:txBody>
      </p:sp>
    </p:spTree>
    <p:extLst>
      <p:ext uri="{BB962C8B-B14F-4D97-AF65-F5344CB8AC3E}">
        <p14:creationId xmlns:p14="http://schemas.microsoft.com/office/powerpoint/2010/main" val="10682966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the students that if you enter data into a cell and move on to another cell, if you decide to click back to a prior cell to make a correction then the correction or adjustment needs to be made in the formula bar otherwise your original data will disappear as Excel will assume that you are entering new information and not editing old info. For example if you put a label of ‘question 1’ but you decide to put ‘Question 1’ instead, then when you return to the cell to add the capital letter if you click and type, you will need to add the full piece of information whereas the formula bar is where you can click anywhere in the cell text to edit. </a:t>
            </a:r>
          </a:p>
        </p:txBody>
      </p:sp>
      <p:sp>
        <p:nvSpPr>
          <p:cNvPr id="4" name="Slide Number Placeholder 3"/>
          <p:cNvSpPr>
            <a:spLocks noGrp="1"/>
          </p:cNvSpPr>
          <p:nvPr>
            <p:ph type="sldNum" sz="quarter" idx="5"/>
          </p:nvPr>
        </p:nvSpPr>
        <p:spPr/>
        <p:txBody>
          <a:bodyPr/>
          <a:lstStyle/>
          <a:p>
            <a:fld id="{65179626-DD9D-41A0-956E-521A6669CC5F}" type="slidenum">
              <a:rPr lang="en-GB" smtClean="0"/>
              <a:t>7</a:t>
            </a:fld>
            <a:endParaRPr lang="en-GB"/>
          </a:p>
        </p:txBody>
      </p:sp>
    </p:spTree>
    <p:extLst>
      <p:ext uri="{BB962C8B-B14F-4D97-AF65-F5344CB8AC3E}">
        <p14:creationId xmlns:p14="http://schemas.microsoft.com/office/powerpoint/2010/main" val="1948040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students a clear time when they will share a screen shot or copy of their work with you. Highlight that this data needs to be entered prior to being shown how to calculate totals using the Excel Sum tool. </a:t>
            </a:r>
          </a:p>
          <a:p>
            <a:endParaRPr lang="en-GB" dirty="0"/>
          </a:p>
          <a:p>
            <a:r>
              <a:rPr lang="en-GB" dirty="0"/>
              <a:t>Remind students that they need to enter the data as it is shown, the total does not need to be calculated, that is our next task together. Highlight that these basic skills are essential for being able to use Excel and that whilst the data does not relate to their project, the skills being learned do apply and have vital relevance. The task here is not optional. </a:t>
            </a:r>
          </a:p>
        </p:txBody>
      </p:sp>
      <p:sp>
        <p:nvSpPr>
          <p:cNvPr id="4" name="Slide Number Placeholder 3"/>
          <p:cNvSpPr>
            <a:spLocks noGrp="1"/>
          </p:cNvSpPr>
          <p:nvPr>
            <p:ph type="sldNum" sz="quarter" idx="5"/>
          </p:nvPr>
        </p:nvSpPr>
        <p:spPr/>
        <p:txBody>
          <a:bodyPr/>
          <a:lstStyle/>
          <a:p>
            <a:fld id="{65179626-DD9D-41A0-956E-521A6669CC5F}" type="slidenum">
              <a:rPr lang="en-GB" smtClean="0"/>
              <a:t>8</a:t>
            </a:fld>
            <a:endParaRPr lang="en-GB"/>
          </a:p>
        </p:txBody>
      </p:sp>
    </p:spTree>
    <p:extLst>
      <p:ext uri="{BB962C8B-B14F-4D97-AF65-F5344CB8AC3E}">
        <p14:creationId xmlns:p14="http://schemas.microsoft.com/office/powerpoint/2010/main" val="2261848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the Video - https://express.adobe.com/video/AZJ0UwCb82jNQ</a:t>
            </a:r>
          </a:p>
          <a:p>
            <a:endParaRPr lang="en-GB" dirty="0"/>
          </a:p>
          <a:p>
            <a:r>
              <a:rPr lang="en-GB" dirty="0"/>
              <a:t>After watching the video, allow students time to try out the tools. Are they able to gain the same results as each other from the data? What are the common error or difficulties? </a:t>
            </a:r>
          </a:p>
        </p:txBody>
      </p:sp>
      <p:sp>
        <p:nvSpPr>
          <p:cNvPr id="4" name="Slide Number Placeholder 3"/>
          <p:cNvSpPr>
            <a:spLocks noGrp="1"/>
          </p:cNvSpPr>
          <p:nvPr>
            <p:ph type="sldNum" sz="quarter" idx="5"/>
          </p:nvPr>
        </p:nvSpPr>
        <p:spPr/>
        <p:txBody>
          <a:bodyPr/>
          <a:lstStyle/>
          <a:p>
            <a:fld id="{65179626-DD9D-41A0-956E-521A6669CC5F}" type="slidenum">
              <a:rPr lang="en-GB" smtClean="0"/>
              <a:t>9</a:t>
            </a:fld>
            <a:endParaRPr lang="en-GB"/>
          </a:p>
        </p:txBody>
      </p:sp>
    </p:spTree>
    <p:extLst>
      <p:ext uri="{BB962C8B-B14F-4D97-AF65-F5344CB8AC3E}">
        <p14:creationId xmlns:p14="http://schemas.microsoft.com/office/powerpoint/2010/main" val="2939979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to video https://express.adobe.com/video/zS9J4Iv1LT2dr </a:t>
            </a:r>
          </a:p>
        </p:txBody>
      </p:sp>
      <p:sp>
        <p:nvSpPr>
          <p:cNvPr id="4" name="Slide Number Placeholder 3"/>
          <p:cNvSpPr>
            <a:spLocks noGrp="1"/>
          </p:cNvSpPr>
          <p:nvPr>
            <p:ph type="sldNum" sz="quarter" idx="5"/>
          </p:nvPr>
        </p:nvSpPr>
        <p:spPr/>
        <p:txBody>
          <a:bodyPr/>
          <a:lstStyle/>
          <a:p>
            <a:fld id="{65179626-DD9D-41A0-956E-521A6669CC5F}" type="slidenum">
              <a:rPr lang="en-GB" smtClean="0"/>
              <a:t>10</a:t>
            </a:fld>
            <a:endParaRPr lang="en-GB"/>
          </a:p>
        </p:txBody>
      </p:sp>
    </p:spTree>
    <p:extLst>
      <p:ext uri="{BB962C8B-B14F-4D97-AF65-F5344CB8AC3E}">
        <p14:creationId xmlns:p14="http://schemas.microsoft.com/office/powerpoint/2010/main" val="1946117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Allocate a time limit for task, share examples of strong work. Encourage students to share challenges and tackle any misconceptions. </a:t>
            </a:r>
          </a:p>
          <a:p>
            <a:endParaRPr lang="en-GB" dirty="0"/>
          </a:p>
          <a:p>
            <a:r>
              <a:rPr lang="en-GB" dirty="0"/>
              <a:t>Remind students that this will be the final opportunity to all work together using a common data set so this is the time to test skills in a supportive environment. </a:t>
            </a:r>
          </a:p>
        </p:txBody>
      </p:sp>
      <p:sp>
        <p:nvSpPr>
          <p:cNvPr id="4" name="Slide Number Placeholder 3"/>
          <p:cNvSpPr>
            <a:spLocks noGrp="1"/>
          </p:cNvSpPr>
          <p:nvPr>
            <p:ph type="sldNum" sz="quarter" idx="5"/>
          </p:nvPr>
        </p:nvSpPr>
        <p:spPr/>
        <p:txBody>
          <a:bodyPr/>
          <a:lstStyle/>
          <a:p>
            <a:fld id="{65179626-DD9D-41A0-956E-521A6669CC5F}" type="slidenum">
              <a:rPr lang="en-GB" smtClean="0"/>
              <a:t>11</a:t>
            </a:fld>
            <a:endParaRPr lang="en-GB"/>
          </a:p>
        </p:txBody>
      </p:sp>
    </p:spTree>
    <p:extLst>
      <p:ext uri="{BB962C8B-B14F-4D97-AF65-F5344CB8AC3E}">
        <p14:creationId xmlns:p14="http://schemas.microsoft.com/office/powerpoint/2010/main" val="297467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3/13/2022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3/13/2022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3/13/2022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3/13/2022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3/13/2022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3/13/2022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3/13/2022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3/13/2022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3/13/2022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3/13/2022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1.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8.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Digital Skill – Using Excel </a:t>
            </a:r>
          </a:p>
        </p:txBody>
      </p:sp>
      <p:sp>
        <p:nvSpPr>
          <p:cNvPr id="7" name="Subtitle 2">
            <a:extLst>
              <a:ext uri="{FF2B5EF4-FFF2-40B4-BE49-F238E27FC236}">
                <a16:creationId xmlns:a16="http://schemas.microsoft.com/office/drawing/2014/main" id="{0F5388F1-51E1-45E8-89C3-302B259C756A}"/>
              </a:ext>
            </a:extLst>
          </p:cNvPr>
          <p:cNvSpPr txBox="1">
            <a:spLocks/>
          </p:cNvSpPr>
          <p:nvPr/>
        </p:nvSpPr>
        <p:spPr>
          <a:xfrm>
            <a:off x="5979042" y="4088310"/>
            <a:ext cx="4947858" cy="559656"/>
          </a:xfrm>
          <a:prstGeom prst="rect">
            <a:avLst/>
          </a:prstGeom>
        </p:spPr>
        <p:txBody>
          <a:bodyPr vert="horz" lIns="91440" tIns="45720" rIns="91440" bIns="45720" rtlCol="0">
            <a:normAutofit/>
          </a:bodyPr>
          <a:lstStyle>
            <a:lvl1pPr marL="0" indent="0" algn="ctr" defTabSz="914400" rtl="0" eaLnBrk="1" latinLnBrk="0" hangingPunct="1">
              <a:lnSpc>
                <a:spcPct val="110000"/>
              </a:lnSpc>
              <a:spcBef>
                <a:spcPts val="0"/>
              </a:spcBef>
              <a:spcAft>
                <a:spcPts val="0"/>
              </a:spcAft>
              <a:buClr>
                <a:schemeClr val="tx1">
                  <a:lumMod val="85000"/>
                  <a:lumOff val="15000"/>
                </a:schemeClr>
              </a:buClr>
              <a:buFont typeface="Garamond" pitchFamily="18" charset="0"/>
              <a:buNone/>
              <a:defRPr sz="1800" kern="1200" spc="80" baseline="0">
                <a:solidFill>
                  <a:schemeClr val="tx1">
                    <a:lumMod val="95000"/>
                    <a:lumOff val="5000"/>
                  </a:schemeClr>
                </a:solidFill>
                <a:latin typeface="+mn-lt"/>
                <a:ea typeface="+mn-ea"/>
                <a:cs typeface="+mn-cs"/>
              </a:defRPr>
            </a:lvl1pPr>
            <a:lvl2pPr marL="4572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2pPr>
            <a:lvl3pPr marL="9144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3pPr>
            <a:lvl4pPr marL="13716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4pPr>
            <a:lvl5pPr marL="18288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5pPr>
            <a:lvl6pPr marL="22860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6pPr>
            <a:lvl7pPr marL="27432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7pPr>
            <a:lvl8pPr marL="32004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8pPr>
            <a:lvl9pPr marL="3657600" indent="0" algn="ctr" defTabSz="914400" rtl="0" eaLnBrk="1" latinLnBrk="0" hangingPunct="1">
              <a:lnSpc>
                <a:spcPct val="100000"/>
              </a:lnSpc>
              <a:spcBef>
                <a:spcPts val="500"/>
              </a:spcBef>
              <a:buClr>
                <a:schemeClr val="tx1">
                  <a:lumMod val="85000"/>
                  <a:lumOff val="15000"/>
                </a:schemeClr>
              </a:buClr>
              <a:buFont typeface="Garamond" pitchFamily="18" charset="0"/>
              <a:buNone/>
              <a:defRPr sz="1600" kern="1200">
                <a:solidFill>
                  <a:schemeClr val="tx1"/>
                </a:solidFill>
                <a:latin typeface="+mn-lt"/>
                <a:ea typeface="+mn-ea"/>
                <a:cs typeface="+mn-cs"/>
              </a:defRPr>
            </a:lvl9pPr>
          </a:lstStyle>
          <a:p>
            <a:pPr>
              <a:spcAft>
                <a:spcPts val="600"/>
              </a:spcAft>
            </a:pPr>
            <a:r>
              <a:rPr lang="en-US" sz="1200" dirty="0">
                <a:solidFill>
                  <a:schemeClr val="tx1"/>
                </a:solidFill>
                <a:latin typeface="Arial" panose="020B0604020202020204" pitchFamily="34" charset="0"/>
                <a:ea typeface="Batang" panose="020B0503020000020004" pitchFamily="18" charset="-127"/>
                <a:cs typeface="Arial" panose="020B0604020202020204" pitchFamily="34" charset="0"/>
              </a:rPr>
              <a:t>Week 8 – BMSW4003 Digital Skills and Research Methods</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this session…</a:t>
            </a:r>
          </a:p>
        </p:txBody>
      </p:sp>
      <p:grpSp>
        <p:nvGrpSpPr>
          <p:cNvPr id="14" name="Group 13">
            <a:extLst>
              <a:ext uri="{FF2B5EF4-FFF2-40B4-BE49-F238E27FC236}">
                <a16:creationId xmlns:a16="http://schemas.microsoft.com/office/drawing/2014/main" id="{1A17987E-E29B-4499-A2B5-038412448420}"/>
              </a:ext>
            </a:extLst>
          </p:cNvPr>
          <p:cNvGrpSpPr/>
          <p:nvPr/>
        </p:nvGrpSpPr>
        <p:grpSpPr>
          <a:xfrm>
            <a:off x="1102406" y="2620368"/>
            <a:ext cx="2981250" cy="3105001"/>
            <a:chOff x="1102406" y="2620368"/>
            <a:chExt cx="2981250" cy="3105001"/>
          </a:xfrm>
        </p:grpSpPr>
        <p:sp>
          <p:nvSpPr>
            <p:cNvPr id="4" name="Oval 3">
              <a:extLst>
                <a:ext uri="{FF2B5EF4-FFF2-40B4-BE49-F238E27FC236}">
                  <a16:creationId xmlns:a16="http://schemas.microsoft.com/office/drawing/2014/main" id="{666154A8-4CFC-4507-8F1E-1B0C575CE8AE}"/>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Table outline">
              <a:extLst>
                <a:ext uri="{FF2B5EF4-FFF2-40B4-BE49-F238E27FC236}">
                  <a16:creationId xmlns:a16="http://schemas.microsoft.com/office/drawing/2014/main" id="{30AEF49B-2C04-4916-B97A-6FF67D74127C}"/>
                </a:ext>
              </a:extLst>
            </p:cNvPr>
            <p:cNvSpPr/>
            <p:nvPr/>
          </p:nvSpPr>
          <p:spPr>
            <a:xfrm>
              <a:off x="2098608" y="3007931"/>
              <a:ext cx="1043437" cy="1043437"/>
            </a:xfrm>
            <a:prstGeom prst="rect">
              <a:avLst/>
            </a:prstGeom>
            <a:blipFill>
              <a:blip r:embed="rId2">
                <a:extLs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55E19302-6DB5-458A-A5F7-D14859AFD526}"/>
                </a:ext>
              </a:extLst>
            </p:cNvPr>
            <p:cNvSpPr/>
            <p:nvPr/>
          </p:nvSpPr>
          <p:spPr>
            <a:xfrm>
              <a:off x="1102406"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Enter Data or record results</a:t>
              </a:r>
              <a:endParaRPr lang="en-US" sz="2300" kern="1200"/>
            </a:p>
          </p:txBody>
        </p:sp>
      </p:grpSp>
      <p:grpSp>
        <p:nvGrpSpPr>
          <p:cNvPr id="15" name="Group 14">
            <a:extLst>
              <a:ext uri="{FF2B5EF4-FFF2-40B4-BE49-F238E27FC236}">
                <a16:creationId xmlns:a16="http://schemas.microsoft.com/office/drawing/2014/main" id="{B3E52F70-2721-457C-955F-8CD0AC2BF788}"/>
              </a:ext>
            </a:extLst>
          </p:cNvPr>
          <p:cNvGrpSpPr/>
          <p:nvPr/>
        </p:nvGrpSpPr>
        <p:grpSpPr>
          <a:xfrm>
            <a:off x="4605374" y="2620368"/>
            <a:ext cx="2981250" cy="3105001"/>
            <a:chOff x="4605374" y="2620368"/>
            <a:chExt cx="2981250" cy="3105001"/>
          </a:xfrm>
        </p:grpSpPr>
        <p:sp>
          <p:nvSpPr>
            <p:cNvPr id="8" name="Oval 7">
              <a:extLst>
                <a:ext uri="{FF2B5EF4-FFF2-40B4-BE49-F238E27FC236}">
                  <a16:creationId xmlns:a16="http://schemas.microsoft.com/office/drawing/2014/main" id="{B4C49102-8E9E-47ED-9674-8968A042B544}"/>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Mathematics">
              <a:extLst>
                <a:ext uri="{FF2B5EF4-FFF2-40B4-BE49-F238E27FC236}">
                  <a16:creationId xmlns:a16="http://schemas.microsoft.com/office/drawing/2014/main" id="{01E2B7F6-D09E-4715-8323-7B5FA724F273}"/>
                </a:ext>
              </a:extLst>
            </p:cNvPr>
            <p:cNvSpPr/>
            <p:nvPr/>
          </p:nvSpPr>
          <p:spPr>
            <a:xfrm>
              <a:off x="5574281" y="3007931"/>
              <a:ext cx="1043437" cy="104343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2B469028-D3B2-4D64-AA43-000CE2DF73FC}"/>
                </a:ext>
              </a:extLst>
            </p:cNvPr>
            <p:cNvSpPr/>
            <p:nvPr/>
          </p:nvSpPr>
          <p:spPr>
            <a:xfrm>
              <a:off x="4605374"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calculate sum and means</a:t>
              </a:r>
              <a:r>
                <a:rPr lang="en-US" sz="2300" kern="1200"/>
                <a:t>.</a:t>
              </a:r>
            </a:p>
          </p:txBody>
        </p:sp>
      </p:grpSp>
      <p:grpSp>
        <p:nvGrpSpPr>
          <p:cNvPr id="16" name="Group 15">
            <a:extLst>
              <a:ext uri="{FF2B5EF4-FFF2-40B4-BE49-F238E27FC236}">
                <a16:creationId xmlns:a16="http://schemas.microsoft.com/office/drawing/2014/main" id="{764C9CFF-4870-4A07-B84C-F553BEF4A293}"/>
              </a:ext>
            </a:extLst>
          </p:cNvPr>
          <p:cNvGrpSpPr/>
          <p:nvPr/>
        </p:nvGrpSpPr>
        <p:grpSpPr>
          <a:xfrm>
            <a:off x="8108343" y="2620368"/>
            <a:ext cx="2981250" cy="3105001"/>
            <a:chOff x="8108343" y="2620368"/>
            <a:chExt cx="2981250" cy="3105001"/>
          </a:xfrm>
        </p:grpSpPr>
        <p:sp>
          <p:nvSpPr>
            <p:cNvPr id="11" name="Oval 10">
              <a:extLst>
                <a:ext uri="{FF2B5EF4-FFF2-40B4-BE49-F238E27FC236}">
                  <a16:creationId xmlns:a16="http://schemas.microsoft.com/office/drawing/2014/main" id="{99D7E32E-BD13-416D-B3C5-0F53113ECE78}"/>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Bar chart">
              <a:extLst>
                <a:ext uri="{FF2B5EF4-FFF2-40B4-BE49-F238E27FC236}">
                  <a16:creationId xmlns:a16="http://schemas.microsoft.com/office/drawing/2014/main" id="{40B6D1DE-291E-498A-BDD3-219D1012D89F}"/>
                </a:ext>
              </a:extLst>
            </p:cNvPr>
            <p:cNvSpPr/>
            <p:nvPr/>
          </p:nvSpPr>
          <p:spPr>
            <a:xfrm>
              <a:off x="9077250" y="3007931"/>
              <a:ext cx="1043437" cy="1043437"/>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24724CD0-848B-4F65-ACA3-E1FB50CAE217}"/>
                </a:ext>
              </a:extLst>
            </p:cNvPr>
            <p:cNvSpPr/>
            <p:nvPr/>
          </p:nvSpPr>
          <p:spPr>
            <a:xfrm>
              <a:off x="8108343"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dirty="0"/>
                <a:t>Produce charts and graphs.</a:t>
              </a:r>
              <a:endParaRPr lang="en-US" sz="2300" kern="1200" dirty="0"/>
            </a:p>
          </p:txBody>
        </p:sp>
      </p:gr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4F6DDAD1-058D-2601-830F-CD1537919B60}"/>
              </a:ext>
            </a:extLst>
          </p:cNvPr>
          <p:cNvSpPr>
            <a:spLocks noGrp="1"/>
          </p:cNvSpPr>
          <p:nvPr>
            <p:ph type="title"/>
          </p:nvPr>
        </p:nvSpPr>
        <p:spPr>
          <a:xfrm>
            <a:off x="417094" y="578375"/>
            <a:ext cx="7788442" cy="994401"/>
          </a:xfrm>
        </p:spPr>
        <p:txBody>
          <a:bodyPr/>
          <a:lstStyle/>
          <a:p>
            <a:r>
              <a:rPr lang="en-US" dirty="0"/>
              <a:t>MS Excel on Office 365</a:t>
            </a:r>
          </a:p>
        </p:txBody>
      </p:sp>
      <p:pic>
        <p:nvPicPr>
          <p:cNvPr id="1026" name="Picture 2" descr="Grouping Worksheets in Microsoft Excel">
            <a:extLst>
              <a:ext uri="{FF2B5EF4-FFF2-40B4-BE49-F238E27FC236}">
                <a16:creationId xmlns:a16="http://schemas.microsoft.com/office/drawing/2014/main" id="{00CFAA38-221B-4934-B525-EB977286B17B}"/>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9336505" y="495660"/>
            <a:ext cx="2277980" cy="120165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73" name="Content Placeholder 3">
            <a:extLst>
              <a:ext uri="{FF2B5EF4-FFF2-40B4-BE49-F238E27FC236}">
                <a16:creationId xmlns:a16="http://schemas.microsoft.com/office/drawing/2014/main" id="{E1A47C29-A6B6-9519-52FC-6CA2C216BDF6}"/>
              </a:ext>
            </a:extLst>
          </p:cNvPr>
          <p:cNvSpPr>
            <a:spLocks noGrp="1"/>
          </p:cNvSpPr>
          <p:nvPr>
            <p:ph sz="half" idx="2"/>
          </p:nvPr>
        </p:nvSpPr>
        <p:spPr>
          <a:xfrm>
            <a:off x="409073" y="1737197"/>
            <a:ext cx="11357812" cy="994401"/>
          </a:xfrm>
        </p:spPr>
        <p:txBody>
          <a:bodyPr>
            <a:normAutofit/>
          </a:bodyPr>
          <a:lstStyle/>
          <a:p>
            <a:pPr marL="0" indent="0">
              <a:buNone/>
            </a:pPr>
            <a:r>
              <a:rPr lang="en-US" sz="2000" dirty="0" err="1">
                <a:latin typeface="Arial" panose="020B0604020202020204" pitchFamily="34" charset="0"/>
                <a:cs typeface="Arial" panose="020B0604020202020204" pitchFamily="34" charset="0"/>
              </a:rPr>
              <a:t>Weverka</a:t>
            </a:r>
            <a:r>
              <a:rPr lang="en-US" sz="2000" dirty="0">
                <a:latin typeface="Arial" panose="020B0604020202020204" pitchFamily="34" charset="0"/>
                <a:cs typeface="Arial" panose="020B0604020202020204" pitchFamily="34" charset="0"/>
              </a:rPr>
              <a:t> (2019, p231) describes </a:t>
            </a:r>
            <a:r>
              <a:rPr lang="en-US" sz="2000" b="1" dirty="0">
                <a:latin typeface="Arial" panose="020B0604020202020204" pitchFamily="34" charset="0"/>
                <a:cs typeface="Arial" panose="020B0604020202020204" pitchFamily="34" charset="0"/>
              </a:rPr>
              <a:t>Excel</a:t>
            </a:r>
            <a:r>
              <a:rPr lang="en-US" sz="2000" dirty="0">
                <a:latin typeface="Arial" panose="020B0604020202020204" pitchFamily="34" charset="0"/>
                <a:cs typeface="Arial" panose="020B0604020202020204" pitchFamily="34" charset="0"/>
              </a:rPr>
              <a:t> as the “official number cruncher of Office 365”. </a:t>
            </a:r>
          </a:p>
          <a:p>
            <a:pPr marL="0" indent="0">
              <a:buNone/>
            </a:pPr>
            <a:r>
              <a:rPr lang="en-US" sz="2000" b="1" dirty="0">
                <a:latin typeface="Arial" panose="020B0604020202020204" pitchFamily="34" charset="0"/>
                <a:cs typeface="Arial" panose="020B0604020202020204" pitchFamily="34" charset="0"/>
              </a:rPr>
              <a:t>Excel</a:t>
            </a:r>
            <a:r>
              <a:rPr lang="en-US" sz="2000" dirty="0">
                <a:latin typeface="Arial" panose="020B0604020202020204" pitchFamily="34" charset="0"/>
                <a:cs typeface="Arial" panose="020B0604020202020204" pitchFamily="34" charset="0"/>
              </a:rPr>
              <a:t> has some key terms: </a:t>
            </a:r>
          </a:p>
        </p:txBody>
      </p:sp>
      <p:sp>
        <p:nvSpPr>
          <p:cNvPr id="6" name="Freeform: Shape 5">
            <a:extLst>
              <a:ext uri="{FF2B5EF4-FFF2-40B4-BE49-F238E27FC236}">
                <a16:creationId xmlns:a16="http://schemas.microsoft.com/office/drawing/2014/main" id="{B7FA09BD-0304-4E6D-A508-55C33DD65F3B}"/>
              </a:ext>
            </a:extLst>
          </p:cNvPr>
          <p:cNvSpPr/>
          <p:nvPr/>
        </p:nvSpPr>
        <p:spPr>
          <a:xfrm>
            <a:off x="4982678" y="2648153"/>
            <a:ext cx="6631806" cy="604269"/>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this is the excel term for a file created in Excel, you can use a blank workbook or use a template workbook. </a:t>
            </a:r>
            <a:endParaRPr lang="en-GB" sz="1800" kern="1200" dirty="0"/>
          </a:p>
        </p:txBody>
      </p:sp>
      <p:sp>
        <p:nvSpPr>
          <p:cNvPr id="7" name="Freeform: Shape 6">
            <a:extLst>
              <a:ext uri="{FF2B5EF4-FFF2-40B4-BE49-F238E27FC236}">
                <a16:creationId xmlns:a16="http://schemas.microsoft.com/office/drawing/2014/main" id="{D2E0E86B-0867-4A1C-B3DF-0BD647065EFE}"/>
              </a:ext>
            </a:extLst>
          </p:cNvPr>
          <p:cNvSpPr/>
          <p:nvPr/>
        </p:nvSpPr>
        <p:spPr>
          <a:xfrm>
            <a:off x="561474" y="2648153"/>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GB" sz="3000" kern="1200" dirty="0"/>
              <a:t>Workbook</a:t>
            </a:r>
          </a:p>
        </p:txBody>
      </p:sp>
      <p:sp>
        <p:nvSpPr>
          <p:cNvPr id="8" name="Freeform: Shape 7">
            <a:extLst>
              <a:ext uri="{FF2B5EF4-FFF2-40B4-BE49-F238E27FC236}">
                <a16:creationId xmlns:a16="http://schemas.microsoft.com/office/drawing/2014/main" id="{F545B0F4-B0A0-42B9-A56A-D76E096530BA}"/>
              </a:ext>
            </a:extLst>
          </p:cNvPr>
          <p:cNvSpPr/>
          <p:nvPr/>
        </p:nvSpPr>
        <p:spPr>
          <a:xfrm>
            <a:off x="4982678" y="3312849"/>
            <a:ext cx="6631806" cy="604269"/>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2353494"/>
              <a:satOff val="16863"/>
              <a:lumOff val="1398"/>
              <a:alphaOff val="0"/>
            </a:schemeClr>
          </a:lnRef>
          <a:fillRef idx="1">
            <a:schemeClr val="accent3">
              <a:tint val="40000"/>
              <a:alpha val="90000"/>
              <a:hueOff val="-2353494"/>
              <a:satOff val="16863"/>
              <a:lumOff val="1398"/>
              <a:alphaOff val="0"/>
            </a:schemeClr>
          </a:fillRef>
          <a:effectRef idx="0">
            <a:schemeClr val="accent3">
              <a:tint val="40000"/>
              <a:alpha val="90000"/>
              <a:hueOff val="-2353494"/>
              <a:satOff val="16863"/>
              <a:lumOff val="1398"/>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also known as a spreadsheet is the table into which you enter data. </a:t>
            </a:r>
            <a:endParaRPr lang="en-GB" sz="1800" kern="1200" dirty="0"/>
          </a:p>
        </p:txBody>
      </p:sp>
      <p:sp>
        <p:nvSpPr>
          <p:cNvPr id="9" name="Freeform: Shape 8">
            <a:extLst>
              <a:ext uri="{FF2B5EF4-FFF2-40B4-BE49-F238E27FC236}">
                <a16:creationId xmlns:a16="http://schemas.microsoft.com/office/drawing/2014/main" id="{09695081-D1CA-4AAA-B160-3E34A911F997}"/>
              </a:ext>
            </a:extLst>
          </p:cNvPr>
          <p:cNvSpPr/>
          <p:nvPr/>
        </p:nvSpPr>
        <p:spPr>
          <a:xfrm>
            <a:off x="561474" y="3312849"/>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2170153"/>
              <a:satOff val="10636"/>
              <a:lumOff val="4069"/>
              <a:alphaOff val="0"/>
            </a:schemeClr>
          </a:fillRef>
          <a:effectRef idx="0">
            <a:schemeClr val="accent3">
              <a:hueOff val="-2170153"/>
              <a:satOff val="10636"/>
              <a:lumOff val="4069"/>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dirty="0">
                <a:latin typeface="Arial" panose="020B0604020202020204" pitchFamily="34" charset="0"/>
                <a:cs typeface="Arial" panose="020B0604020202020204" pitchFamily="34" charset="0"/>
              </a:rPr>
              <a:t>Worksheet</a:t>
            </a:r>
            <a:r>
              <a:rPr lang="en-US" sz="3000" kern="1200" dirty="0">
                <a:latin typeface="Arial" panose="020B0604020202020204" pitchFamily="34" charset="0"/>
                <a:cs typeface="Arial" panose="020B0604020202020204" pitchFamily="34" charset="0"/>
              </a:rPr>
              <a:t> </a:t>
            </a:r>
            <a:endParaRPr lang="en-GB" sz="3000" kern="1200" dirty="0"/>
          </a:p>
        </p:txBody>
      </p:sp>
      <p:sp>
        <p:nvSpPr>
          <p:cNvPr id="10" name="Freeform: Shape 9">
            <a:extLst>
              <a:ext uri="{FF2B5EF4-FFF2-40B4-BE49-F238E27FC236}">
                <a16:creationId xmlns:a16="http://schemas.microsoft.com/office/drawing/2014/main" id="{099D4B06-DB0C-4675-9437-A9DD32B06E41}"/>
              </a:ext>
            </a:extLst>
          </p:cNvPr>
          <p:cNvSpPr/>
          <p:nvPr/>
        </p:nvSpPr>
        <p:spPr>
          <a:xfrm>
            <a:off x="4982678" y="3977545"/>
            <a:ext cx="6631806" cy="604269"/>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4706988"/>
              <a:satOff val="33727"/>
              <a:lumOff val="2796"/>
              <a:alphaOff val="0"/>
            </a:schemeClr>
          </a:lnRef>
          <a:fillRef idx="1">
            <a:schemeClr val="accent3">
              <a:tint val="40000"/>
              <a:alpha val="90000"/>
              <a:hueOff val="-4706988"/>
              <a:satOff val="33727"/>
              <a:lumOff val="2796"/>
              <a:alphaOff val="0"/>
            </a:schemeClr>
          </a:fillRef>
          <a:effectRef idx="0">
            <a:schemeClr val="accent3">
              <a:tint val="40000"/>
              <a:alpha val="90000"/>
              <a:hueOff val="-4706988"/>
              <a:satOff val="33727"/>
              <a:lumOff val="2796"/>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these are numbered and run horizontally across the worksheet</a:t>
            </a:r>
            <a:r>
              <a:rPr lang="en-US" sz="1400" kern="1200" dirty="0">
                <a:latin typeface="Arial" panose="020B0604020202020204" pitchFamily="34" charset="0"/>
                <a:cs typeface="Arial" panose="020B0604020202020204" pitchFamily="34" charset="0"/>
              </a:rPr>
              <a:t>. </a:t>
            </a:r>
            <a:endParaRPr lang="en-GB" sz="1400" kern="1200" dirty="0"/>
          </a:p>
        </p:txBody>
      </p:sp>
      <p:sp>
        <p:nvSpPr>
          <p:cNvPr id="11" name="Freeform: Shape 10">
            <a:extLst>
              <a:ext uri="{FF2B5EF4-FFF2-40B4-BE49-F238E27FC236}">
                <a16:creationId xmlns:a16="http://schemas.microsoft.com/office/drawing/2014/main" id="{5C0893E4-BF2B-4C27-9B8D-8926497CCB0E}"/>
              </a:ext>
            </a:extLst>
          </p:cNvPr>
          <p:cNvSpPr/>
          <p:nvPr/>
        </p:nvSpPr>
        <p:spPr>
          <a:xfrm>
            <a:off x="561474" y="3977545"/>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4340306"/>
              <a:satOff val="21273"/>
              <a:lumOff val="8138"/>
              <a:alphaOff val="0"/>
            </a:schemeClr>
          </a:fillRef>
          <a:effectRef idx="0">
            <a:schemeClr val="accent3">
              <a:hueOff val="-4340306"/>
              <a:satOff val="21273"/>
              <a:lumOff val="8138"/>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a:latin typeface="Arial" panose="020B0604020202020204" pitchFamily="34" charset="0"/>
                <a:cs typeface="Arial" panose="020B0604020202020204" pitchFamily="34" charset="0"/>
              </a:rPr>
              <a:t>Rows</a:t>
            </a:r>
            <a:endParaRPr lang="en-GB" sz="3000" kern="1200"/>
          </a:p>
        </p:txBody>
      </p:sp>
      <p:sp>
        <p:nvSpPr>
          <p:cNvPr id="12" name="Freeform: Shape 11">
            <a:extLst>
              <a:ext uri="{FF2B5EF4-FFF2-40B4-BE49-F238E27FC236}">
                <a16:creationId xmlns:a16="http://schemas.microsoft.com/office/drawing/2014/main" id="{C65BEFA3-E101-4F59-9C57-EF2887D70DED}"/>
              </a:ext>
            </a:extLst>
          </p:cNvPr>
          <p:cNvSpPr/>
          <p:nvPr/>
        </p:nvSpPr>
        <p:spPr>
          <a:xfrm>
            <a:off x="4982678" y="4642242"/>
            <a:ext cx="6631806" cy="663492"/>
          </a:xfrm>
          <a:custGeom>
            <a:avLst/>
            <a:gdLst>
              <a:gd name="connsiteX0" fmla="*/ 0 w 6631806"/>
              <a:gd name="connsiteY0" fmla="*/ 75534 h 604269"/>
              <a:gd name="connsiteX1" fmla="*/ 6329672 w 6631806"/>
              <a:gd name="connsiteY1" fmla="*/ 75534 h 604269"/>
              <a:gd name="connsiteX2" fmla="*/ 6329672 w 6631806"/>
              <a:gd name="connsiteY2" fmla="*/ 0 h 604269"/>
              <a:gd name="connsiteX3" fmla="*/ 6631806 w 6631806"/>
              <a:gd name="connsiteY3" fmla="*/ 302135 h 604269"/>
              <a:gd name="connsiteX4" fmla="*/ 6329672 w 6631806"/>
              <a:gd name="connsiteY4" fmla="*/ 604269 h 604269"/>
              <a:gd name="connsiteX5" fmla="*/ 6329672 w 6631806"/>
              <a:gd name="connsiteY5" fmla="*/ 528735 h 604269"/>
              <a:gd name="connsiteX6" fmla="*/ 0 w 6631806"/>
              <a:gd name="connsiteY6" fmla="*/ 528735 h 604269"/>
              <a:gd name="connsiteX7" fmla="*/ 0 w 6631806"/>
              <a:gd name="connsiteY7" fmla="*/ 7553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31806" h="604269">
                <a:moveTo>
                  <a:pt x="0" y="75534"/>
                </a:moveTo>
                <a:lnTo>
                  <a:pt x="6329672" y="75534"/>
                </a:lnTo>
                <a:lnTo>
                  <a:pt x="6329672" y="0"/>
                </a:lnTo>
                <a:lnTo>
                  <a:pt x="6631806" y="302135"/>
                </a:lnTo>
                <a:lnTo>
                  <a:pt x="6329672" y="604269"/>
                </a:lnTo>
                <a:lnTo>
                  <a:pt x="6329672" y="528735"/>
                </a:lnTo>
                <a:lnTo>
                  <a:pt x="0" y="528735"/>
                </a:lnTo>
                <a:lnTo>
                  <a:pt x="0" y="75534"/>
                </a:lnTo>
                <a:close/>
              </a:path>
            </a:pathLst>
          </a:custGeom>
        </p:spPr>
        <p:style>
          <a:lnRef idx="2">
            <a:schemeClr val="accent3">
              <a:tint val="40000"/>
              <a:alpha val="90000"/>
              <a:hueOff val="-7060482"/>
              <a:satOff val="50590"/>
              <a:lumOff val="4194"/>
              <a:alphaOff val="0"/>
            </a:schemeClr>
          </a:lnRef>
          <a:fillRef idx="1">
            <a:schemeClr val="accent3">
              <a:tint val="40000"/>
              <a:alpha val="90000"/>
              <a:hueOff val="-7060482"/>
              <a:satOff val="50590"/>
              <a:lumOff val="4194"/>
              <a:alphaOff val="0"/>
            </a:schemeClr>
          </a:fillRef>
          <a:effectRef idx="0">
            <a:schemeClr val="accent3">
              <a:tint val="40000"/>
              <a:alpha val="90000"/>
              <a:hueOff val="-7060482"/>
              <a:satOff val="50590"/>
              <a:lumOff val="4194"/>
              <a:alphaOff val="0"/>
            </a:schemeClr>
          </a:effectRef>
          <a:fontRef idx="minor">
            <a:schemeClr val="dk1">
              <a:hueOff val="0"/>
              <a:satOff val="0"/>
              <a:lumOff val="0"/>
              <a:alphaOff val="0"/>
            </a:schemeClr>
          </a:fontRef>
        </p:style>
        <p:txBody>
          <a:bodyPr spcFirstLastPara="0" vert="horz" wrap="square" lIns="11430" tIns="86964" rIns="238031" bIns="86964"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these are labelled with letters AA to AZ then BA to BZ and so on. </a:t>
            </a:r>
            <a:endParaRPr lang="en-GB" sz="1800" kern="1200" dirty="0"/>
          </a:p>
        </p:txBody>
      </p:sp>
      <p:sp>
        <p:nvSpPr>
          <p:cNvPr id="13" name="Freeform: Shape 12">
            <a:extLst>
              <a:ext uri="{FF2B5EF4-FFF2-40B4-BE49-F238E27FC236}">
                <a16:creationId xmlns:a16="http://schemas.microsoft.com/office/drawing/2014/main" id="{08C6E5E6-67FF-4523-AAB8-D54601DDCD97}"/>
              </a:ext>
            </a:extLst>
          </p:cNvPr>
          <p:cNvSpPr/>
          <p:nvPr/>
        </p:nvSpPr>
        <p:spPr>
          <a:xfrm>
            <a:off x="561474" y="4642242"/>
            <a:ext cx="4421204" cy="604269"/>
          </a:xfrm>
          <a:custGeom>
            <a:avLst/>
            <a:gdLst>
              <a:gd name="connsiteX0" fmla="*/ 0 w 4421204"/>
              <a:gd name="connsiteY0" fmla="*/ 100714 h 604269"/>
              <a:gd name="connsiteX1" fmla="*/ 100714 w 4421204"/>
              <a:gd name="connsiteY1" fmla="*/ 0 h 604269"/>
              <a:gd name="connsiteX2" fmla="*/ 4320490 w 4421204"/>
              <a:gd name="connsiteY2" fmla="*/ 0 h 604269"/>
              <a:gd name="connsiteX3" fmla="*/ 4421204 w 4421204"/>
              <a:gd name="connsiteY3" fmla="*/ 100714 h 604269"/>
              <a:gd name="connsiteX4" fmla="*/ 4421204 w 4421204"/>
              <a:gd name="connsiteY4" fmla="*/ 503555 h 604269"/>
              <a:gd name="connsiteX5" fmla="*/ 4320490 w 4421204"/>
              <a:gd name="connsiteY5" fmla="*/ 604269 h 604269"/>
              <a:gd name="connsiteX6" fmla="*/ 100714 w 4421204"/>
              <a:gd name="connsiteY6" fmla="*/ 604269 h 604269"/>
              <a:gd name="connsiteX7" fmla="*/ 0 w 4421204"/>
              <a:gd name="connsiteY7" fmla="*/ 503555 h 604269"/>
              <a:gd name="connsiteX8" fmla="*/ 0 w 4421204"/>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21204" h="604269">
                <a:moveTo>
                  <a:pt x="0" y="100714"/>
                </a:moveTo>
                <a:cubicBezTo>
                  <a:pt x="0" y="45091"/>
                  <a:pt x="45091" y="0"/>
                  <a:pt x="100714" y="0"/>
                </a:cubicBezTo>
                <a:lnTo>
                  <a:pt x="4320490" y="0"/>
                </a:lnTo>
                <a:cubicBezTo>
                  <a:pt x="4376113" y="0"/>
                  <a:pt x="4421204" y="45091"/>
                  <a:pt x="4421204" y="100714"/>
                </a:cubicBezTo>
                <a:lnTo>
                  <a:pt x="4421204" y="503555"/>
                </a:lnTo>
                <a:cubicBezTo>
                  <a:pt x="4421204" y="559178"/>
                  <a:pt x="4376113" y="604269"/>
                  <a:pt x="4320490"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6510460"/>
              <a:satOff val="31909"/>
              <a:lumOff val="12206"/>
              <a:alphaOff val="0"/>
            </a:schemeClr>
          </a:fillRef>
          <a:effectRef idx="0">
            <a:schemeClr val="accent3">
              <a:hueOff val="-6510460"/>
              <a:satOff val="31909"/>
              <a:lumOff val="12206"/>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dirty="0">
                <a:latin typeface="Arial" panose="020B0604020202020204" pitchFamily="34" charset="0"/>
                <a:cs typeface="Arial" panose="020B0604020202020204" pitchFamily="34" charset="0"/>
              </a:rPr>
              <a:t>Columns</a:t>
            </a:r>
            <a:endParaRPr lang="en-GB" sz="3000" kern="1200" dirty="0"/>
          </a:p>
        </p:txBody>
      </p:sp>
      <p:sp>
        <p:nvSpPr>
          <p:cNvPr id="14" name="Freeform: Shape 13">
            <a:extLst>
              <a:ext uri="{FF2B5EF4-FFF2-40B4-BE49-F238E27FC236}">
                <a16:creationId xmlns:a16="http://schemas.microsoft.com/office/drawing/2014/main" id="{FD2D8894-AF5B-4DCF-B348-8AAB5CAA6990}"/>
              </a:ext>
            </a:extLst>
          </p:cNvPr>
          <p:cNvSpPr/>
          <p:nvPr/>
        </p:nvSpPr>
        <p:spPr>
          <a:xfrm>
            <a:off x="4985916" y="5208051"/>
            <a:ext cx="6625330" cy="1140782"/>
          </a:xfrm>
          <a:custGeom>
            <a:avLst/>
            <a:gdLst>
              <a:gd name="connsiteX0" fmla="*/ 0 w 6625330"/>
              <a:gd name="connsiteY0" fmla="*/ 142598 h 1140782"/>
              <a:gd name="connsiteX1" fmla="*/ 6054939 w 6625330"/>
              <a:gd name="connsiteY1" fmla="*/ 142598 h 1140782"/>
              <a:gd name="connsiteX2" fmla="*/ 6054939 w 6625330"/>
              <a:gd name="connsiteY2" fmla="*/ 0 h 1140782"/>
              <a:gd name="connsiteX3" fmla="*/ 6625330 w 6625330"/>
              <a:gd name="connsiteY3" fmla="*/ 570391 h 1140782"/>
              <a:gd name="connsiteX4" fmla="*/ 6054939 w 6625330"/>
              <a:gd name="connsiteY4" fmla="*/ 1140782 h 1140782"/>
              <a:gd name="connsiteX5" fmla="*/ 6054939 w 6625330"/>
              <a:gd name="connsiteY5" fmla="*/ 998184 h 1140782"/>
              <a:gd name="connsiteX6" fmla="*/ 0 w 6625330"/>
              <a:gd name="connsiteY6" fmla="*/ 998184 h 1140782"/>
              <a:gd name="connsiteX7" fmla="*/ 0 w 6625330"/>
              <a:gd name="connsiteY7" fmla="*/ 142598 h 1140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25330" h="1140782">
                <a:moveTo>
                  <a:pt x="0" y="142598"/>
                </a:moveTo>
                <a:lnTo>
                  <a:pt x="6054939" y="142598"/>
                </a:lnTo>
                <a:lnTo>
                  <a:pt x="6054939" y="0"/>
                </a:lnTo>
                <a:lnTo>
                  <a:pt x="6625330" y="570391"/>
                </a:lnTo>
                <a:lnTo>
                  <a:pt x="6054939" y="1140782"/>
                </a:lnTo>
                <a:lnTo>
                  <a:pt x="6054939" y="998184"/>
                </a:lnTo>
                <a:lnTo>
                  <a:pt x="0" y="998184"/>
                </a:lnTo>
                <a:lnTo>
                  <a:pt x="0" y="142598"/>
                </a:lnTo>
                <a:close/>
              </a:path>
            </a:pathLst>
          </a:custGeom>
        </p:spPr>
        <p:style>
          <a:lnRef idx="2">
            <a:schemeClr val="accent3">
              <a:tint val="40000"/>
              <a:alpha val="90000"/>
              <a:hueOff val="-9413976"/>
              <a:satOff val="67453"/>
              <a:lumOff val="5592"/>
              <a:alphaOff val="0"/>
            </a:schemeClr>
          </a:lnRef>
          <a:fillRef idx="1">
            <a:schemeClr val="accent3">
              <a:tint val="40000"/>
              <a:alpha val="90000"/>
              <a:hueOff val="-9413976"/>
              <a:satOff val="67453"/>
              <a:lumOff val="5592"/>
              <a:alphaOff val="0"/>
            </a:schemeClr>
          </a:fillRef>
          <a:effectRef idx="0">
            <a:schemeClr val="accent3">
              <a:tint val="40000"/>
              <a:alpha val="90000"/>
              <a:hueOff val="-9413976"/>
              <a:satOff val="67453"/>
              <a:lumOff val="5592"/>
              <a:alphaOff val="0"/>
            </a:schemeClr>
          </a:effectRef>
          <a:fontRef idx="minor">
            <a:schemeClr val="dk1">
              <a:hueOff val="0"/>
              <a:satOff val="0"/>
              <a:lumOff val="0"/>
              <a:alphaOff val="0"/>
            </a:schemeClr>
          </a:fontRef>
        </p:style>
        <p:txBody>
          <a:bodyPr spcFirstLastPara="0" vert="horz" wrap="square" lIns="11430" tIns="154028" rIns="439223" bIns="15402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These are the individual boxes within the worksheet. Each has an ‘address’ to show its location, for example, A1 is next to B1, and A1 is directly above A2</a:t>
            </a:r>
            <a:endParaRPr lang="en-GB" sz="1800" kern="1200" dirty="0"/>
          </a:p>
        </p:txBody>
      </p:sp>
      <p:sp>
        <p:nvSpPr>
          <p:cNvPr id="15" name="Freeform: Shape 14">
            <a:extLst>
              <a:ext uri="{FF2B5EF4-FFF2-40B4-BE49-F238E27FC236}">
                <a16:creationId xmlns:a16="http://schemas.microsoft.com/office/drawing/2014/main" id="{001BE07D-2D42-4F2F-8885-1FEEC883781F}"/>
              </a:ext>
            </a:extLst>
          </p:cNvPr>
          <p:cNvSpPr/>
          <p:nvPr/>
        </p:nvSpPr>
        <p:spPr>
          <a:xfrm>
            <a:off x="563633" y="5325645"/>
            <a:ext cx="4416886" cy="604269"/>
          </a:xfrm>
          <a:custGeom>
            <a:avLst/>
            <a:gdLst>
              <a:gd name="connsiteX0" fmla="*/ 0 w 4416886"/>
              <a:gd name="connsiteY0" fmla="*/ 100714 h 604269"/>
              <a:gd name="connsiteX1" fmla="*/ 100714 w 4416886"/>
              <a:gd name="connsiteY1" fmla="*/ 0 h 604269"/>
              <a:gd name="connsiteX2" fmla="*/ 4316172 w 4416886"/>
              <a:gd name="connsiteY2" fmla="*/ 0 h 604269"/>
              <a:gd name="connsiteX3" fmla="*/ 4416886 w 4416886"/>
              <a:gd name="connsiteY3" fmla="*/ 100714 h 604269"/>
              <a:gd name="connsiteX4" fmla="*/ 4416886 w 4416886"/>
              <a:gd name="connsiteY4" fmla="*/ 503555 h 604269"/>
              <a:gd name="connsiteX5" fmla="*/ 4316172 w 4416886"/>
              <a:gd name="connsiteY5" fmla="*/ 604269 h 604269"/>
              <a:gd name="connsiteX6" fmla="*/ 100714 w 4416886"/>
              <a:gd name="connsiteY6" fmla="*/ 604269 h 604269"/>
              <a:gd name="connsiteX7" fmla="*/ 0 w 4416886"/>
              <a:gd name="connsiteY7" fmla="*/ 503555 h 604269"/>
              <a:gd name="connsiteX8" fmla="*/ 0 w 4416886"/>
              <a:gd name="connsiteY8" fmla="*/ 100714 h 604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16886" h="604269">
                <a:moveTo>
                  <a:pt x="0" y="100714"/>
                </a:moveTo>
                <a:cubicBezTo>
                  <a:pt x="0" y="45091"/>
                  <a:pt x="45091" y="0"/>
                  <a:pt x="100714" y="0"/>
                </a:cubicBezTo>
                <a:lnTo>
                  <a:pt x="4316172" y="0"/>
                </a:lnTo>
                <a:cubicBezTo>
                  <a:pt x="4371795" y="0"/>
                  <a:pt x="4416886" y="45091"/>
                  <a:pt x="4416886" y="100714"/>
                </a:cubicBezTo>
                <a:lnTo>
                  <a:pt x="4416886" y="503555"/>
                </a:lnTo>
                <a:cubicBezTo>
                  <a:pt x="4416886" y="559178"/>
                  <a:pt x="4371795" y="604269"/>
                  <a:pt x="4316172" y="604269"/>
                </a:cubicBezTo>
                <a:lnTo>
                  <a:pt x="100714" y="604269"/>
                </a:lnTo>
                <a:cubicBezTo>
                  <a:pt x="45091" y="604269"/>
                  <a:pt x="0" y="559178"/>
                  <a:pt x="0" y="503555"/>
                </a:cubicBezTo>
                <a:lnTo>
                  <a:pt x="0" y="100714"/>
                </a:lnTo>
                <a:close/>
              </a:path>
            </a:pathLst>
          </a:custGeom>
        </p:spPr>
        <p:style>
          <a:lnRef idx="2">
            <a:schemeClr val="lt1">
              <a:hueOff val="0"/>
              <a:satOff val="0"/>
              <a:lumOff val="0"/>
              <a:alphaOff val="0"/>
            </a:schemeClr>
          </a:lnRef>
          <a:fillRef idx="1">
            <a:schemeClr val="accent3">
              <a:hueOff val="-8680613"/>
              <a:satOff val="42546"/>
              <a:lumOff val="16275"/>
              <a:alphaOff val="0"/>
            </a:schemeClr>
          </a:fillRef>
          <a:effectRef idx="0">
            <a:schemeClr val="accent3">
              <a:hueOff val="-8680613"/>
              <a:satOff val="42546"/>
              <a:lumOff val="16275"/>
              <a:alphaOff val="0"/>
            </a:schemeClr>
          </a:effectRef>
          <a:fontRef idx="minor">
            <a:schemeClr val="lt1"/>
          </a:fontRef>
        </p:style>
        <p:txBody>
          <a:bodyPr spcFirstLastPara="0" vert="horz" wrap="square" lIns="143798" tIns="86648" rIns="143798" bIns="86648" numCol="1" spcCol="1270" anchor="ctr" anchorCtr="0">
            <a:noAutofit/>
          </a:bodyPr>
          <a:lstStyle/>
          <a:p>
            <a:pPr marL="0" lvl="0" indent="0" algn="ctr" defTabSz="1333500">
              <a:lnSpc>
                <a:spcPct val="90000"/>
              </a:lnSpc>
              <a:spcBef>
                <a:spcPct val="0"/>
              </a:spcBef>
              <a:spcAft>
                <a:spcPct val="35000"/>
              </a:spcAft>
              <a:buNone/>
            </a:pPr>
            <a:r>
              <a:rPr lang="en-US" sz="3000" b="1" kern="1200">
                <a:latin typeface="Arial" panose="020B0604020202020204" pitchFamily="34" charset="0"/>
                <a:cs typeface="Arial" panose="020B0604020202020204" pitchFamily="34" charset="0"/>
              </a:rPr>
              <a:t>Cells</a:t>
            </a:r>
            <a:endParaRPr lang="en-GB" sz="3000" kern="1200"/>
          </a:p>
        </p:txBody>
      </p:sp>
    </p:spTree>
    <p:extLst>
      <p:ext uri="{BB962C8B-B14F-4D97-AF65-F5344CB8AC3E}">
        <p14:creationId xmlns:p14="http://schemas.microsoft.com/office/powerpoint/2010/main" val="4158577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3">
                                            <p:txEl>
                                              <p:pRg st="0" end="0"/>
                                            </p:txEl>
                                          </p:spTgt>
                                        </p:tgtEl>
                                        <p:attrNameLst>
                                          <p:attrName>style.visibility</p:attrName>
                                        </p:attrNameLst>
                                      </p:cBhvr>
                                      <p:to>
                                        <p:strVal val="visible"/>
                                      </p:to>
                                    </p:set>
                                    <p:animEffect transition="in" filter="fade">
                                      <p:cBhvr>
                                        <p:cTn id="7" dur="500"/>
                                        <p:tgtEl>
                                          <p:spTgt spid="7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3">
                                            <p:txEl>
                                              <p:pRg st="1" end="1"/>
                                            </p:txEl>
                                          </p:spTgt>
                                        </p:tgtEl>
                                        <p:attrNameLst>
                                          <p:attrName>style.visibility</p:attrName>
                                        </p:attrNameLst>
                                      </p:cBhvr>
                                      <p:to>
                                        <p:strVal val="visible"/>
                                      </p:to>
                                    </p:set>
                                    <p:animEffect transition="in" filter="fade">
                                      <p:cBhvr>
                                        <p:cTn id="12" dur="500"/>
                                        <p:tgtEl>
                                          <p:spTgt spid="7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500"/>
                                        <p:tgtEl>
                                          <p:spTgt spid="1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9066A-482A-4E05-95B2-113B5CDAC467}"/>
              </a:ext>
            </a:extLst>
          </p:cNvPr>
          <p:cNvSpPr>
            <a:spLocks noGrp="1"/>
          </p:cNvSpPr>
          <p:nvPr>
            <p:ph type="title"/>
          </p:nvPr>
        </p:nvSpPr>
        <p:spPr>
          <a:xfrm>
            <a:off x="537411" y="507488"/>
            <a:ext cx="2735179" cy="592649"/>
          </a:xfrm>
        </p:spPr>
        <p:style>
          <a:lnRef idx="2">
            <a:schemeClr val="accent2"/>
          </a:lnRef>
          <a:fillRef idx="1">
            <a:schemeClr val="lt1"/>
          </a:fillRef>
          <a:effectRef idx="0">
            <a:schemeClr val="accent2"/>
          </a:effectRef>
          <a:fontRef idx="minor">
            <a:schemeClr val="dk1"/>
          </a:fontRef>
        </p:style>
        <p:txBody>
          <a:bodyPr>
            <a:normAutofit fontScale="90000"/>
          </a:bodyPr>
          <a:lstStyle/>
          <a:p>
            <a:r>
              <a:rPr lang="en-GB" dirty="0"/>
              <a:t>Workbook</a:t>
            </a:r>
          </a:p>
        </p:txBody>
      </p:sp>
      <p:pic>
        <p:nvPicPr>
          <p:cNvPr id="6" name="Picture 5">
            <a:extLst>
              <a:ext uri="{FF2B5EF4-FFF2-40B4-BE49-F238E27FC236}">
                <a16:creationId xmlns:a16="http://schemas.microsoft.com/office/drawing/2014/main" id="{ABF60A8B-D7C5-44FE-B91F-7CA2AE7CF032}"/>
              </a:ext>
            </a:extLst>
          </p:cNvPr>
          <p:cNvPicPr>
            <a:picLocks noChangeAspect="1"/>
          </p:cNvPicPr>
          <p:nvPr/>
        </p:nvPicPr>
        <p:blipFill>
          <a:blip r:embed="rId3"/>
          <a:stretch>
            <a:fillRect/>
          </a:stretch>
        </p:blipFill>
        <p:spPr>
          <a:xfrm>
            <a:off x="2274471" y="1100936"/>
            <a:ext cx="7562850" cy="4657725"/>
          </a:xfrm>
          <a:prstGeom prst="rect">
            <a:avLst/>
          </a:prstGeom>
        </p:spPr>
      </p:pic>
      <p:sp>
        <p:nvSpPr>
          <p:cNvPr id="7" name="Title 1">
            <a:extLst>
              <a:ext uri="{FF2B5EF4-FFF2-40B4-BE49-F238E27FC236}">
                <a16:creationId xmlns:a16="http://schemas.microsoft.com/office/drawing/2014/main" id="{0F6CE5F7-3CFD-45EA-8AB6-22697F02155C}"/>
              </a:ext>
            </a:extLst>
          </p:cNvPr>
          <p:cNvSpPr txBox="1">
            <a:spLocks/>
          </p:cNvSpPr>
          <p:nvPr/>
        </p:nvSpPr>
        <p:spPr>
          <a:xfrm>
            <a:off x="417095" y="5757862"/>
            <a:ext cx="2735179" cy="592649"/>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Worksheet</a:t>
            </a:r>
          </a:p>
        </p:txBody>
      </p:sp>
      <p:sp>
        <p:nvSpPr>
          <p:cNvPr id="8" name="Title 1">
            <a:extLst>
              <a:ext uri="{FF2B5EF4-FFF2-40B4-BE49-F238E27FC236}">
                <a16:creationId xmlns:a16="http://schemas.microsoft.com/office/drawing/2014/main" id="{584BD12E-CF27-4359-A10C-530A2D7BE2AA}"/>
              </a:ext>
            </a:extLst>
          </p:cNvPr>
          <p:cNvSpPr txBox="1">
            <a:spLocks/>
          </p:cNvSpPr>
          <p:nvPr/>
        </p:nvSpPr>
        <p:spPr>
          <a:xfrm>
            <a:off x="537412" y="3045696"/>
            <a:ext cx="1355558" cy="592649"/>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Row</a:t>
            </a:r>
          </a:p>
        </p:txBody>
      </p:sp>
      <p:sp>
        <p:nvSpPr>
          <p:cNvPr id="9" name="Title 1">
            <a:extLst>
              <a:ext uri="{FF2B5EF4-FFF2-40B4-BE49-F238E27FC236}">
                <a16:creationId xmlns:a16="http://schemas.microsoft.com/office/drawing/2014/main" id="{2BC7DE1B-078B-4929-859A-A69CC0BE937E}"/>
              </a:ext>
            </a:extLst>
          </p:cNvPr>
          <p:cNvSpPr txBox="1">
            <a:spLocks/>
          </p:cNvSpPr>
          <p:nvPr/>
        </p:nvSpPr>
        <p:spPr>
          <a:xfrm>
            <a:off x="9781173" y="1731042"/>
            <a:ext cx="2106027" cy="59264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Column</a:t>
            </a:r>
          </a:p>
        </p:txBody>
      </p:sp>
      <p:sp>
        <p:nvSpPr>
          <p:cNvPr id="10" name="Title 1">
            <a:extLst>
              <a:ext uri="{FF2B5EF4-FFF2-40B4-BE49-F238E27FC236}">
                <a16:creationId xmlns:a16="http://schemas.microsoft.com/office/drawing/2014/main" id="{39AE525C-062C-48ED-90B9-AD4FC0B9B0FC}"/>
              </a:ext>
            </a:extLst>
          </p:cNvPr>
          <p:cNvSpPr txBox="1">
            <a:spLocks/>
          </p:cNvSpPr>
          <p:nvPr/>
        </p:nvSpPr>
        <p:spPr>
          <a:xfrm>
            <a:off x="537411" y="1760550"/>
            <a:ext cx="1355558" cy="592649"/>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a:lstStyle>
          <a:p>
            <a:r>
              <a:rPr lang="en-GB" dirty="0"/>
              <a:t>Cell</a:t>
            </a:r>
          </a:p>
        </p:txBody>
      </p:sp>
      <p:cxnSp>
        <p:nvCxnSpPr>
          <p:cNvPr id="12" name="Connector: Curved 11">
            <a:extLst>
              <a:ext uri="{FF2B5EF4-FFF2-40B4-BE49-F238E27FC236}">
                <a16:creationId xmlns:a16="http://schemas.microsoft.com/office/drawing/2014/main" id="{4F4386A8-76D5-4749-A93A-F6981A93143C}"/>
              </a:ext>
            </a:extLst>
          </p:cNvPr>
          <p:cNvCxnSpPr>
            <a:cxnSpLocks/>
          </p:cNvCxnSpPr>
          <p:nvPr/>
        </p:nvCxnSpPr>
        <p:spPr>
          <a:xfrm>
            <a:off x="2951747" y="833935"/>
            <a:ext cx="1347537" cy="470741"/>
          </a:xfrm>
          <a:prstGeom prst="curvedConnector3">
            <a:avLst>
              <a:gd name="adj1" fmla="val 98810"/>
            </a:avLst>
          </a:prstGeom>
          <a:ln w="76200">
            <a:tailEnd type="triangle"/>
          </a:ln>
        </p:spPr>
        <p:style>
          <a:lnRef idx="1">
            <a:schemeClr val="dk1"/>
          </a:lnRef>
          <a:fillRef idx="0">
            <a:schemeClr val="dk1"/>
          </a:fillRef>
          <a:effectRef idx="0">
            <a:schemeClr val="dk1"/>
          </a:effectRef>
          <a:fontRef idx="minor">
            <a:schemeClr val="tx1"/>
          </a:fontRef>
        </p:style>
      </p:cxnSp>
      <p:cxnSp>
        <p:nvCxnSpPr>
          <p:cNvPr id="18" name="Connector: Curved 17">
            <a:extLst>
              <a:ext uri="{FF2B5EF4-FFF2-40B4-BE49-F238E27FC236}">
                <a16:creationId xmlns:a16="http://schemas.microsoft.com/office/drawing/2014/main" id="{F7C76ECC-B720-4F10-ADEB-B3DDDBE63E9D}"/>
              </a:ext>
            </a:extLst>
          </p:cNvPr>
          <p:cNvCxnSpPr>
            <a:cxnSpLocks/>
            <a:stCxn id="10" idx="2"/>
          </p:cNvCxnSpPr>
          <p:nvPr/>
        </p:nvCxnSpPr>
        <p:spPr>
          <a:xfrm rot="16200000" flipH="1">
            <a:off x="1904907" y="1663481"/>
            <a:ext cx="212747" cy="1592181"/>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cxnSp>
        <p:nvCxnSpPr>
          <p:cNvPr id="22" name="Connector: Curved 21">
            <a:extLst>
              <a:ext uri="{FF2B5EF4-FFF2-40B4-BE49-F238E27FC236}">
                <a16:creationId xmlns:a16="http://schemas.microsoft.com/office/drawing/2014/main" id="{6CE98928-2924-4C16-8E59-B830FF630DCC}"/>
              </a:ext>
            </a:extLst>
          </p:cNvPr>
          <p:cNvCxnSpPr>
            <a:cxnSpLocks/>
            <a:stCxn id="8" idx="2"/>
          </p:cNvCxnSpPr>
          <p:nvPr/>
        </p:nvCxnSpPr>
        <p:spPr>
          <a:xfrm rot="16200000" flipH="1">
            <a:off x="1504956" y="3348580"/>
            <a:ext cx="479751" cy="1059280"/>
          </a:xfrm>
          <a:prstGeom prst="curvedConnector2">
            <a:avLst/>
          </a:prstGeom>
          <a:ln w="76200">
            <a:tailEnd type="triangle"/>
          </a:ln>
        </p:spPr>
        <p:style>
          <a:lnRef idx="1">
            <a:schemeClr val="dk1"/>
          </a:lnRef>
          <a:fillRef idx="0">
            <a:schemeClr val="dk1"/>
          </a:fillRef>
          <a:effectRef idx="0">
            <a:schemeClr val="dk1"/>
          </a:effectRef>
          <a:fontRef idx="minor">
            <a:schemeClr val="tx1"/>
          </a:fontRef>
        </p:style>
      </p:cxnSp>
      <p:cxnSp>
        <p:nvCxnSpPr>
          <p:cNvPr id="25" name="Connector: Curved 24">
            <a:extLst>
              <a:ext uri="{FF2B5EF4-FFF2-40B4-BE49-F238E27FC236}">
                <a16:creationId xmlns:a16="http://schemas.microsoft.com/office/drawing/2014/main" id="{A4C9FC59-DCA3-4960-8578-E27A36FA8100}"/>
              </a:ext>
            </a:extLst>
          </p:cNvPr>
          <p:cNvCxnSpPr>
            <a:cxnSpLocks/>
          </p:cNvCxnSpPr>
          <p:nvPr/>
        </p:nvCxnSpPr>
        <p:spPr>
          <a:xfrm rot="5400000" flipH="1" flipV="1">
            <a:off x="3073841" y="5468581"/>
            <a:ext cx="630107" cy="473241"/>
          </a:xfrm>
          <a:prstGeom prst="curvedConnector3">
            <a:avLst>
              <a:gd name="adj1" fmla="val -11102"/>
            </a:avLst>
          </a:prstGeom>
          <a:ln w="76200">
            <a:tailEnd type="triangle"/>
          </a:ln>
        </p:spPr>
        <p:style>
          <a:lnRef idx="1">
            <a:schemeClr val="dk1"/>
          </a:lnRef>
          <a:fillRef idx="0">
            <a:schemeClr val="dk1"/>
          </a:fillRef>
          <a:effectRef idx="0">
            <a:schemeClr val="dk1"/>
          </a:effectRef>
          <a:fontRef idx="minor">
            <a:schemeClr val="tx1"/>
          </a:fontRef>
        </p:style>
      </p:cxnSp>
      <p:cxnSp>
        <p:nvCxnSpPr>
          <p:cNvPr id="28" name="Connector: Curved 27">
            <a:extLst>
              <a:ext uri="{FF2B5EF4-FFF2-40B4-BE49-F238E27FC236}">
                <a16:creationId xmlns:a16="http://schemas.microsoft.com/office/drawing/2014/main" id="{01F6B090-EF4D-429D-8B93-253B57DC678F}"/>
              </a:ext>
            </a:extLst>
          </p:cNvPr>
          <p:cNvCxnSpPr>
            <a:cxnSpLocks/>
          </p:cNvCxnSpPr>
          <p:nvPr/>
        </p:nvCxnSpPr>
        <p:spPr>
          <a:xfrm rot="10800000" flipV="1">
            <a:off x="7106655" y="1760549"/>
            <a:ext cx="2730666" cy="563139"/>
          </a:xfrm>
          <a:prstGeom prst="curvedConnector3">
            <a:avLst>
              <a:gd name="adj1" fmla="val 100523"/>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36290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reating an Excel workbook on desktop">
            <a:hlinkClick r:id="" action="ppaction://media"/>
            <a:extLst>
              <a:ext uri="{FF2B5EF4-FFF2-40B4-BE49-F238E27FC236}">
                <a16:creationId xmlns:a16="http://schemas.microsoft.com/office/drawing/2014/main" id="{06CC9C58-7870-4889-B5F0-68DC97D35870}"/>
              </a:ext>
            </a:extLst>
          </p:cNvPr>
          <p:cNvPicPr>
            <a:picLocks noGrp="1" noChangeAspect="1"/>
          </p:cNvPicPr>
          <p:nvPr>
            <p:ph type="pic" idx="1"/>
            <a:videoFile r:link="rId2"/>
            <p:extLst>
              <p:ext uri="{DAA4B4D4-6D71-4841-9C94-3DE7FCFB9230}">
                <p14:media xmlns:p14="http://schemas.microsoft.com/office/powerpoint/2010/main" r:embed="rId1"/>
              </p:ext>
            </p:extLst>
          </p:nvPr>
        </p:nvPicPr>
        <p:blipFill>
          <a:blip r:embed="rId5"/>
          <a:stretch>
            <a:fillRect/>
          </a:stretch>
        </p:blipFill>
        <p:spPr>
          <a:xfrm>
            <a:off x="228599" y="1264444"/>
            <a:ext cx="7696201" cy="4329112"/>
          </a:xfrm>
          <a:noFill/>
        </p:spPr>
      </p:pic>
      <p:sp>
        <p:nvSpPr>
          <p:cNvPr id="2" name="Title 1">
            <a:extLst>
              <a:ext uri="{FF2B5EF4-FFF2-40B4-BE49-F238E27FC236}">
                <a16:creationId xmlns:a16="http://schemas.microsoft.com/office/drawing/2014/main" id="{A16E95BC-442D-416B-B755-07A6AB74228A}"/>
              </a:ext>
            </a:extLst>
          </p:cNvPr>
          <p:cNvSpPr>
            <a:spLocks noGrp="1"/>
          </p:cNvSpPr>
          <p:nvPr>
            <p:ph type="title"/>
          </p:nvPr>
        </p:nvSpPr>
        <p:spPr>
          <a:xfrm>
            <a:off x="8477250" y="603504"/>
            <a:ext cx="3144774" cy="1645920"/>
          </a:xfrm>
        </p:spPr>
        <p:txBody>
          <a:bodyPr anchor="b">
            <a:normAutofit/>
          </a:bodyPr>
          <a:lstStyle/>
          <a:p>
            <a:r>
              <a:rPr lang="en-GB" dirty="0"/>
              <a:t>Creating a blank workbook </a:t>
            </a:r>
          </a:p>
        </p:txBody>
      </p:sp>
      <p:sp>
        <p:nvSpPr>
          <p:cNvPr id="3" name="Content Placeholder 2">
            <a:extLst>
              <a:ext uri="{FF2B5EF4-FFF2-40B4-BE49-F238E27FC236}">
                <a16:creationId xmlns:a16="http://schemas.microsoft.com/office/drawing/2014/main" id="{ADD2DBF9-19EA-4F1A-A196-A09B5ABDDA6E}"/>
              </a:ext>
            </a:extLst>
          </p:cNvPr>
          <p:cNvSpPr>
            <a:spLocks noGrp="1"/>
          </p:cNvSpPr>
          <p:nvPr>
            <p:ph type="body" sz="half" idx="2"/>
          </p:nvPr>
        </p:nvSpPr>
        <p:spPr>
          <a:xfrm>
            <a:off x="8477250" y="2386584"/>
            <a:ext cx="3144774" cy="3511296"/>
          </a:xfrm>
        </p:spPr>
        <p:txBody>
          <a:bodyPr>
            <a:normAutofit/>
          </a:bodyPr>
          <a:lstStyle/>
          <a:p>
            <a:pPr marL="0" indent="0">
              <a:buNone/>
            </a:pPr>
            <a:r>
              <a:rPr lang="en-GB" dirty="0"/>
              <a:t>On a desktop version of Office 365. </a:t>
            </a:r>
          </a:p>
          <a:p>
            <a:pPr marL="0" indent="0">
              <a:buNone/>
            </a:pPr>
            <a:endParaRPr lang="en-GB" dirty="0"/>
          </a:p>
          <a:p>
            <a:pPr marL="0" indent="0">
              <a:buNone/>
            </a:pPr>
            <a:r>
              <a:rPr lang="en-GB" dirty="0"/>
              <a:t>Search for Excel. </a:t>
            </a:r>
          </a:p>
          <a:p>
            <a:pPr marL="0" indent="0">
              <a:buNone/>
            </a:pPr>
            <a:r>
              <a:rPr lang="en-GB" dirty="0"/>
              <a:t>Open the app. </a:t>
            </a:r>
          </a:p>
          <a:p>
            <a:pPr marL="0" indent="0">
              <a:buNone/>
            </a:pPr>
            <a:r>
              <a:rPr lang="en-GB" dirty="0"/>
              <a:t>Create a blank workbook. </a:t>
            </a:r>
          </a:p>
          <a:p>
            <a:pPr marL="0" indent="0">
              <a:buNone/>
            </a:pPr>
            <a:endParaRPr lang="en-GB" dirty="0"/>
          </a:p>
        </p:txBody>
      </p:sp>
    </p:spTree>
    <p:extLst>
      <p:ext uri="{BB962C8B-B14F-4D97-AF65-F5344CB8AC3E}">
        <p14:creationId xmlns:p14="http://schemas.microsoft.com/office/powerpoint/2010/main" val="15329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6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 the onedrive">
            <a:hlinkClick r:id="" action="ppaction://media"/>
            <a:extLst>
              <a:ext uri="{FF2B5EF4-FFF2-40B4-BE49-F238E27FC236}">
                <a16:creationId xmlns:a16="http://schemas.microsoft.com/office/drawing/2014/main" id="{09732ADC-B677-43E1-B4F1-58AB4EC6181A}"/>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8599" y="1264444"/>
            <a:ext cx="7696201" cy="4329112"/>
          </a:xfrm>
          <a:prstGeom prst="rect">
            <a:avLst/>
          </a:prstGeom>
          <a:noFill/>
          <a:ln>
            <a:noFill/>
          </a:ln>
        </p:spPr>
      </p:pic>
      <p:sp>
        <p:nvSpPr>
          <p:cNvPr id="3" name="Title 2">
            <a:extLst>
              <a:ext uri="{FF2B5EF4-FFF2-40B4-BE49-F238E27FC236}">
                <a16:creationId xmlns:a16="http://schemas.microsoft.com/office/drawing/2014/main" id="{09F4C0BE-DC4D-4E40-8CBE-A6DD0BA04ACD}"/>
              </a:ext>
            </a:extLst>
          </p:cNvPr>
          <p:cNvSpPr>
            <a:spLocks noGrp="1"/>
          </p:cNvSpPr>
          <p:nvPr>
            <p:ph type="title"/>
          </p:nvPr>
        </p:nvSpPr>
        <p:spPr>
          <a:xfrm>
            <a:off x="8477250" y="603504"/>
            <a:ext cx="3144774" cy="1645920"/>
          </a:xfrm>
        </p:spPr>
        <p:txBody>
          <a:bodyPr anchor="b">
            <a:normAutofit/>
          </a:bodyPr>
          <a:lstStyle/>
          <a:p>
            <a:r>
              <a:rPr lang="en-GB" dirty="0"/>
              <a:t>Creating a blank workbook </a:t>
            </a:r>
          </a:p>
        </p:txBody>
      </p:sp>
      <p:sp>
        <p:nvSpPr>
          <p:cNvPr id="4" name="Text Placeholder 3">
            <a:extLst>
              <a:ext uri="{FF2B5EF4-FFF2-40B4-BE49-F238E27FC236}">
                <a16:creationId xmlns:a16="http://schemas.microsoft.com/office/drawing/2014/main" id="{C418CB21-4CFF-421C-AF4D-9E4A432CBE46}"/>
              </a:ext>
            </a:extLst>
          </p:cNvPr>
          <p:cNvSpPr>
            <a:spLocks noGrp="1"/>
          </p:cNvSpPr>
          <p:nvPr>
            <p:ph type="body" sz="half" idx="2"/>
          </p:nvPr>
        </p:nvSpPr>
        <p:spPr>
          <a:xfrm>
            <a:off x="8477250" y="2386584"/>
            <a:ext cx="3144774" cy="3511296"/>
          </a:xfrm>
        </p:spPr>
        <p:txBody>
          <a:bodyPr>
            <a:normAutofit/>
          </a:bodyPr>
          <a:lstStyle/>
          <a:p>
            <a:r>
              <a:rPr lang="en-GB" dirty="0"/>
              <a:t>On the OneDrive version</a:t>
            </a:r>
          </a:p>
          <a:p>
            <a:endParaRPr lang="en-GB" dirty="0"/>
          </a:p>
          <a:p>
            <a:r>
              <a:rPr lang="en-GB" dirty="0"/>
              <a:t>Select Excel from your palette of OneDrive Apps.</a:t>
            </a:r>
          </a:p>
          <a:p>
            <a:r>
              <a:rPr lang="en-GB" dirty="0"/>
              <a:t> </a:t>
            </a:r>
          </a:p>
          <a:p>
            <a:r>
              <a:rPr lang="en-GB" dirty="0"/>
              <a:t>Create New Blank Workbook.  </a:t>
            </a:r>
          </a:p>
        </p:txBody>
      </p:sp>
      <p:pic>
        <p:nvPicPr>
          <p:cNvPr id="7" name="Picture 6">
            <a:extLst>
              <a:ext uri="{FF2B5EF4-FFF2-40B4-BE49-F238E27FC236}">
                <a16:creationId xmlns:a16="http://schemas.microsoft.com/office/drawing/2014/main" id="{6DF70D4E-5A60-4EA3-A68D-61C5CD3A20C2}"/>
              </a:ext>
            </a:extLst>
          </p:cNvPr>
          <p:cNvPicPr>
            <a:picLocks noChangeAspect="1"/>
          </p:cNvPicPr>
          <p:nvPr/>
        </p:nvPicPr>
        <p:blipFill rotWithShape="1">
          <a:blip r:embed="rId6"/>
          <a:srcRect r="25268"/>
          <a:stretch/>
        </p:blipFill>
        <p:spPr>
          <a:xfrm>
            <a:off x="170687" y="753180"/>
            <a:ext cx="7754114" cy="5144699"/>
          </a:xfrm>
          <a:prstGeom prst="rect">
            <a:avLst/>
          </a:prstGeom>
        </p:spPr>
      </p:pic>
    </p:spTree>
    <p:extLst>
      <p:ext uri="{BB962C8B-B14F-4D97-AF65-F5344CB8AC3E}">
        <p14:creationId xmlns:p14="http://schemas.microsoft.com/office/powerpoint/2010/main" val="278694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par>
                                <p:cTn id="8" presetID="1" presetClass="mediacall" presetSubtype="0" fill="hold" nodeType="withEffect">
                                  <p:stCondLst>
                                    <p:cond delay="0"/>
                                  </p:stCondLst>
                                  <p:childTnLst>
                                    <p:cmd type="call" cmd="playFrom(0.0)">
                                      <p:cBhvr>
                                        <p:cTn id="9" dur="2121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5"/>
                </p:tgtEl>
              </p:cMediaNode>
            </p:video>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2AA279C2-D900-1139-8DA2-D7E845960FBB}"/>
              </a:ext>
            </a:extLst>
          </p:cNvPr>
          <p:cNvSpPr>
            <a:spLocks noGrp="1"/>
          </p:cNvSpPr>
          <p:nvPr>
            <p:ph type="title"/>
          </p:nvPr>
        </p:nvSpPr>
        <p:spPr>
          <a:xfrm>
            <a:off x="1066800" y="642594"/>
            <a:ext cx="10058400" cy="1371600"/>
          </a:xfrm>
        </p:spPr>
        <p:txBody>
          <a:bodyPr/>
          <a:lstStyle/>
          <a:p>
            <a:r>
              <a:rPr lang="en-US" dirty="0"/>
              <a:t>Adding data to your workbook</a:t>
            </a:r>
          </a:p>
        </p:txBody>
      </p:sp>
      <p:pic>
        <p:nvPicPr>
          <p:cNvPr id="6" name="Picture Placeholder 5">
            <a:extLst>
              <a:ext uri="{FF2B5EF4-FFF2-40B4-BE49-F238E27FC236}">
                <a16:creationId xmlns:a16="http://schemas.microsoft.com/office/drawing/2014/main" id="{C5DF780E-D97F-482D-88DE-C28A6C7FEB5E}"/>
              </a:ext>
            </a:extLst>
          </p:cNvPr>
          <p:cNvPicPr>
            <a:picLocks noGrp="1" noChangeAspect="1"/>
          </p:cNvPicPr>
          <p:nvPr>
            <p:ph idx="1"/>
          </p:nvPr>
        </p:nvPicPr>
        <p:blipFill rotWithShape="1">
          <a:blip r:embed="rId3"/>
          <a:stretch/>
        </p:blipFill>
        <p:spPr>
          <a:xfrm>
            <a:off x="2225151" y="2014194"/>
            <a:ext cx="7100014" cy="3849624"/>
          </a:xfrm>
          <a:noFill/>
        </p:spPr>
      </p:pic>
      <p:sp>
        <p:nvSpPr>
          <p:cNvPr id="7" name="TextBox 6">
            <a:extLst>
              <a:ext uri="{FF2B5EF4-FFF2-40B4-BE49-F238E27FC236}">
                <a16:creationId xmlns:a16="http://schemas.microsoft.com/office/drawing/2014/main" id="{E2AE1E45-FEC5-4D6C-8E02-B7610CD173F2}"/>
              </a:ext>
            </a:extLst>
          </p:cNvPr>
          <p:cNvSpPr txBox="1"/>
          <p:nvPr/>
        </p:nvSpPr>
        <p:spPr>
          <a:xfrm>
            <a:off x="513347" y="4195011"/>
            <a:ext cx="1711804" cy="132343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Click on the </a:t>
            </a:r>
            <a:r>
              <a:rPr lang="en-GB" sz="2000" b="1" dirty="0">
                <a:latin typeface="Arial" panose="020B0604020202020204" pitchFamily="34" charset="0"/>
                <a:cs typeface="Arial" panose="020B0604020202020204" pitchFamily="34" charset="0"/>
              </a:rPr>
              <a:t>cell </a:t>
            </a:r>
            <a:r>
              <a:rPr lang="en-GB" sz="2000" dirty="0">
                <a:latin typeface="Arial" panose="020B0604020202020204" pitchFamily="34" charset="0"/>
                <a:cs typeface="Arial" panose="020B0604020202020204" pitchFamily="34" charset="0"/>
              </a:rPr>
              <a:t>to type in your data or data label. </a:t>
            </a:r>
          </a:p>
        </p:txBody>
      </p:sp>
      <p:cxnSp>
        <p:nvCxnSpPr>
          <p:cNvPr id="9" name="Straight Arrow Connector 8">
            <a:extLst>
              <a:ext uri="{FF2B5EF4-FFF2-40B4-BE49-F238E27FC236}">
                <a16:creationId xmlns:a16="http://schemas.microsoft.com/office/drawing/2014/main" id="{05E37EBA-E6D0-454B-9CD5-3F19A24CFAFD}"/>
              </a:ext>
            </a:extLst>
          </p:cNvPr>
          <p:cNvCxnSpPr/>
          <p:nvPr/>
        </p:nvCxnSpPr>
        <p:spPr>
          <a:xfrm flipV="1">
            <a:off x="2085474" y="4856730"/>
            <a:ext cx="994610" cy="66172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72A2D90-F5A7-46AB-BA78-B608819DC2C2}"/>
              </a:ext>
            </a:extLst>
          </p:cNvPr>
          <p:cNvSpPr txBox="1"/>
          <p:nvPr/>
        </p:nvSpPr>
        <p:spPr>
          <a:xfrm>
            <a:off x="9627613" y="2014194"/>
            <a:ext cx="2051039" cy="163121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You will notice that what you type appears in the </a:t>
            </a:r>
            <a:r>
              <a:rPr lang="en-GB" sz="2000" b="1" dirty="0">
                <a:latin typeface="Arial" panose="020B0604020202020204" pitchFamily="34" charset="0"/>
                <a:cs typeface="Arial" panose="020B0604020202020204" pitchFamily="34" charset="0"/>
              </a:rPr>
              <a:t>formula bar</a:t>
            </a:r>
            <a:r>
              <a:rPr lang="en-GB" sz="2000" dirty="0">
                <a:latin typeface="Arial" panose="020B0604020202020204" pitchFamily="34" charset="0"/>
                <a:cs typeface="Arial" panose="020B0604020202020204" pitchFamily="34" charset="0"/>
              </a:rPr>
              <a:t>.</a:t>
            </a:r>
          </a:p>
        </p:txBody>
      </p:sp>
      <p:cxnSp>
        <p:nvCxnSpPr>
          <p:cNvPr id="13" name="Straight Arrow Connector 12">
            <a:extLst>
              <a:ext uri="{FF2B5EF4-FFF2-40B4-BE49-F238E27FC236}">
                <a16:creationId xmlns:a16="http://schemas.microsoft.com/office/drawing/2014/main" id="{03EF4114-5B8B-42C7-8E84-A670BF1AACEB}"/>
              </a:ext>
            </a:extLst>
          </p:cNvPr>
          <p:cNvCxnSpPr>
            <a:cxnSpLocks/>
          </p:cNvCxnSpPr>
          <p:nvPr/>
        </p:nvCxnSpPr>
        <p:spPr>
          <a:xfrm flipH="1">
            <a:off x="8101263" y="3337633"/>
            <a:ext cx="1557259" cy="41622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2352630-BF3A-4339-A068-41DD98FE6D7D}"/>
              </a:ext>
            </a:extLst>
          </p:cNvPr>
          <p:cNvSpPr txBox="1"/>
          <p:nvPr/>
        </p:nvSpPr>
        <p:spPr>
          <a:xfrm>
            <a:off x="9658522" y="3761000"/>
            <a:ext cx="2051039" cy="193899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If you need to </a:t>
            </a:r>
            <a:r>
              <a:rPr lang="en-GB" sz="2000" b="1" dirty="0">
                <a:latin typeface="Arial" panose="020B0604020202020204" pitchFamily="34" charset="0"/>
                <a:cs typeface="Arial" panose="020B0604020202020204" pitchFamily="34" charset="0"/>
              </a:rPr>
              <a:t>edit</a:t>
            </a:r>
            <a:r>
              <a:rPr lang="en-GB" sz="2000" dirty="0">
                <a:latin typeface="Arial" panose="020B0604020202020204" pitchFamily="34" charset="0"/>
                <a:cs typeface="Arial" panose="020B0604020202020204" pitchFamily="34" charset="0"/>
              </a:rPr>
              <a:t> your data or data label, then you will use the formula bar to do it. </a:t>
            </a:r>
          </a:p>
        </p:txBody>
      </p:sp>
    </p:spTree>
    <p:extLst>
      <p:ext uri="{BB962C8B-B14F-4D97-AF65-F5344CB8AC3E}">
        <p14:creationId xmlns:p14="http://schemas.microsoft.com/office/powerpoint/2010/main" val="185833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90431-8955-4DF1-9A66-6FFD69DB7BA7}"/>
              </a:ext>
            </a:extLst>
          </p:cNvPr>
          <p:cNvSpPr>
            <a:spLocks noGrp="1"/>
          </p:cNvSpPr>
          <p:nvPr>
            <p:ph type="title"/>
          </p:nvPr>
        </p:nvSpPr>
        <p:spPr>
          <a:xfrm>
            <a:off x="8458200" y="607392"/>
            <a:ext cx="3161963" cy="1645920"/>
          </a:xfrm>
        </p:spPr>
        <p:txBody>
          <a:bodyPr anchor="b">
            <a:normAutofit/>
          </a:bodyPr>
          <a:lstStyle/>
          <a:p>
            <a:r>
              <a:rPr lang="en-GB" dirty="0"/>
              <a:t>Activity - Entering some Data. </a:t>
            </a:r>
          </a:p>
        </p:txBody>
      </p:sp>
      <p:pic>
        <p:nvPicPr>
          <p:cNvPr id="5" name="Picture 4">
            <a:extLst>
              <a:ext uri="{FF2B5EF4-FFF2-40B4-BE49-F238E27FC236}">
                <a16:creationId xmlns:a16="http://schemas.microsoft.com/office/drawing/2014/main" id="{6CDF3469-45EA-4263-A298-A8007DE17571}"/>
              </a:ext>
            </a:extLst>
          </p:cNvPr>
          <p:cNvPicPr>
            <a:picLocks noChangeAspect="1"/>
          </p:cNvPicPr>
          <p:nvPr/>
        </p:nvPicPr>
        <p:blipFill>
          <a:blip r:embed="rId3"/>
          <a:stretch>
            <a:fillRect/>
          </a:stretch>
        </p:blipFill>
        <p:spPr>
          <a:xfrm>
            <a:off x="961628" y="609600"/>
            <a:ext cx="6306343" cy="5334000"/>
          </a:xfrm>
          <a:prstGeom prst="rect">
            <a:avLst/>
          </a:prstGeom>
          <a:noFill/>
        </p:spPr>
      </p:pic>
      <p:sp>
        <p:nvSpPr>
          <p:cNvPr id="3" name="Content Placeholder 2">
            <a:extLst>
              <a:ext uri="{FF2B5EF4-FFF2-40B4-BE49-F238E27FC236}">
                <a16:creationId xmlns:a16="http://schemas.microsoft.com/office/drawing/2014/main" id="{B694E226-8527-45B3-B1BF-ED4CA83DCD87}"/>
              </a:ext>
            </a:extLst>
          </p:cNvPr>
          <p:cNvSpPr>
            <a:spLocks noGrp="1"/>
          </p:cNvSpPr>
          <p:nvPr>
            <p:ph type="body" sz="half" idx="2"/>
          </p:nvPr>
        </p:nvSpPr>
        <p:spPr>
          <a:xfrm>
            <a:off x="8458200" y="2521017"/>
            <a:ext cx="3326395" cy="3553326"/>
          </a:xfrm>
        </p:spPr>
        <p:txBody>
          <a:bodyPr>
            <a:normAutofit/>
          </a:bodyPr>
          <a:lstStyle/>
          <a:p>
            <a:r>
              <a:rPr lang="en-GB" sz="2400" b="1" dirty="0">
                <a:latin typeface="Arial" panose="020B0604020202020204" pitchFamily="34" charset="0"/>
                <a:cs typeface="Arial" panose="020B0604020202020204" pitchFamily="34" charset="0"/>
              </a:rPr>
              <a:t>Open</a:t>
            </a:r>
            <a:r>
              <a:rPr lang="en-GB" sz="2400" dirty="0">
                <a:latin typeface="Arial" panose="020B0604020202020204" pitchFamily="34" charset="0"/>
                <a:cs typeface="Arial" panose="020B0604020202020204" pitchFamily="34" charset="0"/>
              </a:rPr>
              <a:t> a blank Excel Workbook. </a:t>
            </a:r>
          </a:p>
          <a:p>
            <a:r>
              <a:rPr lang="en-GB" sz="2400" b="1" dirty="0">
                <a:latin typeface="Arial" panose="020B0604020202020204" pitchFamily="34" charset="0"/>
                <a:cs typeface="Arial" panose="020B0604020202020204" pitchFamily="34" charset="0"/>
              </a:rPr>
              <a:t>Save As </a:t>
            </a:r>
            <a:r>
              <a:rPr lang="en-GB" sz="2400" dirty="0">
                <a:latin typeface="Arial" panose="020B0604020202020204" pitchFamily="34" charset="0"/>
                <a:cs typeface="Arial" panose="020B0604020202020204" pitchFamily="34" charset="0"/>
              </a:rPr>
              <a:t>‘Week 8 Activity 1’ </a:t>
            </a:r>
          </a:p>
          <a:p>
            <a:r>
              <a:rPr lang="en-GB" sz="2400" b="1" dirty="0">
                <a:latin typeface="Arial" panose="020B0604020202020204" pitchFamily="34" charset="0"/>
                <a:cs typeface="Arial" panose="020B0604020202020204" pitchFamily="34" charset="0"/>
              </a:rPr>
              <a:t>Enter</a:t>
            </a:r>
            <a:r>
              <a:rPr lang="en-GB" sz="2400" dirty="0">
                <a:latin typeface="Arial" panose="020B0604020202020204" pitchFamily="34" charset="0"/>
                <a:cs typeface="Arial" panose="020B0604020202020204" pitchFamily="34" charset="0"/>
              </a:rPr>
              <a:t> the following data into your worksheet </a:t>
            </a:r>
          </a:p>
          <a:p>
            <a:endParaRPr lang="en-GB" dirty="0"/>
          </a:p>
        </p:txBody>
      </p:sp>
    </p:spTree>
    <p:extLst>
      <p:ext uri="{BB962C8B-B14F-4D97-AF65-F5344CB8AC3E}">
        <p14:creationId xmlns:p14="http://schemas.microsoft.com/office/powerpoint/2010/main" val="942154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E136B-3149-4873-856A-9BD5C0552F71}"/>
              </a:ext>
            </a:extLst>
          </p:cNvPr>
          <p:cNvSpPr>
            <a:spLocks noGrp="1"/>
          </p:cNvSpPr>
          <p:nvPr>
            <p:ph type="title"/>
          </p:nvPr>
        </p:nvSpPr>
        <p:spPr/>
        <p:txBody>
          <a:bodyPr/>
          <a:lstStyle/>
          <a:p>
            <a:r>
              <a:rPr lang="en-GB" dirty="0"/>
              <a:t>Calculating a total. </a:t>
            </a:r>
          </a:p>
        </p:txBody>
      </p:sp>
      <p:pic>
        <p:nvPicPr>
          <p:cNvPr id="7" name="Using_the_AutoSum_Tools">
            <a:hlinkClick r:id="" action="ppaction://media"/>
            <a:extLst>
              <a:ext uri="{FF2B5EF4-FFF2-40B4-BE49-F238E27FC236}">
                <a16:creationId xmlns:a16="http://schemas.microsoft.com/office/drawing/2014/main" id="{02E16D75-FD6E-41CA-8575-96D5F2AC4C1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685800" y="1347788"/>
            <a:ext cx="6858000" cy="3857625"/>
          </a:xfrm>
        </p:spPr>
      </p:pic>
      <p:sp>
        <p:nvSpPr>
          <p:cNvPr id="4" name="Text Placeholder 3">
            <a:extLst>
              <a:ext uri="{FF2B5EF4-FFF2-40B4-BE49-F238E27FC236}">
                <a16:creationId xmlns:a16="http://schemas.microsoft.com/office/drawing/2014/main" id="{50092E7D-AADC-4087-8D81-15998A74A969}"/>
              </a:ext>
            </a:extLst>
          </p:cNvPr>
          <p:cNvSpPr>
            <a:spLocks noGrp="1"/>
          </p:cNvSpPr>
          <p:nvPr>
            <p:ph type="body" sz="half" idx="2"/>
          </p:nvPr>
        </p:nvSpPr>
        <p:spPr/>
        <p:txBody>
          <a:bodyPr/>
          <a:lstStyle/>
          <a:p>
            <a:r>
              <a:rPr lang="en-GB" dirty="0"/>
              <a:t>We will be using the AutoSum tool to calculate the total. </a:t>
            </a:r>
          </a:p>
        </p:txBody>
      </p:sp>
      <p:pic>
        <p:nvPicPr>
          <p:cNvPr id="6" name="Picture 5">
            <a:extLst>
              <a:ext uri="{FF2B5EF4-FFF2-40B4-BE49-F238E27FC236}">
                <a16:creationId xmlns:a16="http://schemas.microsoft.com/office/drawing/2014/main" id="{70429ACA-452E-47B9-B985-0987D7D23C51}"/>
              </a:ext>
            </a:extLst>
          </p:cNvPr>
          <p:cNvPicPr>
            <a:picLocks noChangeAspect="1"/>
          </p:cNvPicPr>
          <p:nvPr/>
        </p:nvPicPr>
        <p:blipFill>
          <a:blip r:embed="rId6"/>
          <a:stretch>
            <a:fillRect/>
          </a:stretch>
        </p:blipFill>
        <p:spPr>
          <a:xfrm>
            <a:off x="8555379" y="3429000"/>
            <a:ext cx="1483802" cy="1456824"/>
          </a:xfrm>
          <a:prstGeom prst="rect">
            <a:avLst/>
          </a:prstGeom>
        </p:spPr>
      </p:pic>
    </p:spTree>
    <p:extLst>
      <p:ext uri="{BB962C8B-B14F-4D97-AF65-F5344CB8AC3E}">
        <p14:creationId xmlns:p14="http://schemas.microsoft.com/office/powerpoint/2010/main" val="382350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43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E17D7-9DBF-4C3D-978B-106833FBBEFF}"/>
              </a:ext>
            </a:extLst>
          </p:cNvPr>
          <p:cNvSpPr>
            <a:spLocks noGrp="1"/>
          </p:cNvSpPr>
          <p:nvPr>
            <p:ph type="title"/>
          </p:nvPr>
        </p:nvSpPr>
        <p:spPr/>
        <p:txBody>
          <a:bodyPr/>
          <a:lstStyle/>
          <a:p>
            <a:r>
              <a:rPr lang="en-GB" dirty="0"/>
              <a:t>C</a:t>
            </a:r>
            <a:r>
              <a:rPr lang="en-GB" sz="3200" kern="1200" dirty="0"/>
              <a:t>harts and Graphs.</a:t>
            </a:r>
            <a:endParaRPr lang="en-GB" dirty="0"/>
          </a:p>
        </p:txBody>
      </p:sp>
      <p:sp>
        <p:nvSpPr>
          <p:cNvPr id="4" name="Text Placeholder 3">
            <a:extLst>
              <a:ext uri="{FF2B5EF4-FFF2-40B4-BE49-F238E27FC236}">
                <a16:creationId xmlns:a16="http://schemas.microsoft.com/office/drawing/2014/main" id="{D95FC8C5-40A9-499E-ADA2-4323AEC6AC12}"/>
              </a:ext>
            </a:extLst>
          </p:cNvPr>
          <p:cNvSpPr>
            <a:spLocks noGrp="1"/>
          </p:cNvSpPr>
          <p:nvPr>
            <p:ph type="body" sz="half" idx="2"/>
          </p:nvPr>
        </p:nvSpPr>
        <p:spPr/>
        <p:txBody>
          <a:bodyPr/>
          <a:lstStyle/>
          <a:p>
            <a:endParaRPr lang="en-GB" dirty="0"/>
          </a:p>
        </p:txBody>
      </p:sp>
      <p:pic>
        <p:nvPicPr>
          <p:cNvPr id="6" name="Inserting_Charts_in_Excel">
            <a:hlinkClick r:id="" action="ppaction://media"/>
            <a:extLst>
              <a:ext uri="{FF2B5EF4-FFF2-40B4-BE49-F238E27FC236}">
                <a16:creationId xmlns:a16="http://schemas.microsoft.com/office/drawing/2014/main" id="{ABA9C153-15E7-40B3-B170-78A279B6563D}"/>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18647"/>
            <a:ext cx="12192000" cy="6858000"/>
          </a:xfrm>
          <a:prstGeom prst="rect">
            <a:avLst/>
          </a:prstGeom>
        </p:spPr>
      </p:pic>
    </p:spTree>
    <p:extLst>
      <p:ext uri="{BB962C8B-B14F-4D97-AF65-F5344CB8AC3E}">
        <p14:creationId xmlns:p14="http://schemas.microsoft.com/office/powerpoint/2010/main" val="268144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68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55A4423B-D929-461C-70B2-BA0AA4DA573C}"/>
              </a:ext>
            </a:extLst>
          </p:cNvPr>
          <p:cNvSpPr>
            <a:spLocks noGrp="1"/>
          </p:cNvSpPr>
          <p:nvPr>
            <p:ph type="title"/>
          </p:nvPr>
        </p:nvSpPr>
        <p:spPr>
          <a:xfrm>
            <a:off x="1066800" y="642594"/>
            <a:ext cx="10058400" cy="1371600"/>
          </a:xfrm>
        </p:spPr>
        <p:txBody>
          <a:bodyPr/>
          <a:lstStyle/>
          <a:p>
            <a:r>
              <a:rPr lang="en-US" dirty="0"/>
              <a:t>Activity – Create a bar chart using the data from activity 1. </a:t>
            </a:r>
          </a:p>
        </p:txBody>
      </p:sp>
      <p:graphicFrame>
        <p:nvGraphicFramePr>
          <p:cNvPr id="7" name="Content Placeholder 6">
            <a:extLst>
              <a:ext uri="{FF2B5EF4-FFF2-40B4-BE49-F238E27FC236}">
                <a16:creationId xmlns:a16="http://schemas.microsoft.com/office/drawing/2014/main" id="{7BFA8F51-0059-4E7E-82DF-984871FF02CE}"/>
              </a:ext>
            </a:extLst>
          </p:cNvPr>
          <p:cNvGraphicFramePr>
            <a:graphicFrameLocks noGrp="1"/>
          </p:cNvGraphicFramePr>
          <p:nvPr>
            <p:ph idx="1"/>
            <p:extLst>
              <p:ext uri="{D42A27DB-BD31-4B8C-83A1-F6EECF244321}">
                <p14:modId xmlns:p14="http://schemas.microsoft.com/office/powerpoint/2010/main" val="1202915159"/>
              </p:ext>
            </p:extLst>
          </p:nvPr>
        </p:nvGraphicFramePr>
        <p:xfrm>
          <a:off x="1066800" y="2294021"/>
          <a:ext cx="7275095" cy="365910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26934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FFD51-DECD-4A88-A66E-F594273FA173}"/>
              </a:ext>
            </a:extLst>
          </p:cNvPr>
          <p:cNvSpPr>
            <a:spLocks noGrp="1"/>
          </p:cNvSpPr>
          <p:nvPr>
            <p:ph type="title"/>
          </p:nvPr>
        </p:nvSpPr>
        <p:spPr/>
        <p:txBody>
          <a:bodyPr/>
          <a:lstStyle/>
          <a:p>
            <a:r>
              <a:rPr lang="en-GB" dirty="0"/>
              <a:t>Share your Charts. </a:t>
            </a:r>
          </a:p>
        </p:txBody>
      </p:sp>
      <p:sp>
        <p:nvSpPr>
          <p:cNvPr id="3" name="Content Placeholder 2">
            <a:extLst>
              <a:ext uri="{FF2B5EF4-FFF2-40B4-BE49-F238E27FC236}">
                <a16:creationId xmlns:a16="http://schemas.microsoft.com/office/drawing/2014/main" id="{4710149A-024D-400E-A57C-D43DC8902024}"/>
              </a:ext>
            </a:extLst>
          </p:cNvPr>
          <p:cNvSpPr>
            <a:spLocks noGrp="1"/>
          </p:cNvSpPr>
          <p:nvPr>
            <p:ph idx="1"/>
          </p:nvPr>
        </p:nvSpPr>
        <p:spPr/>
        <p:txBody>
          <a:bodyPr>
            <a:normAutofit/>
          </a:bodyPr>
          <a:lstStyle/>
          <a:p>
            <a:r>
              <a:rPr lang="en-GB" sz="2000" dirty="0">
                <a:latin typeface="Arial" panose="020B0604020202020204" pitchFamily="34" charset="0"/>
                <a:cs typeface="Arial" panose="020B0604020202020204" pitchFamily="34" charset="0"/>
              </a:rPr>
              <a:t>Post your charts in the MS Teams or via email to your lecturer. </a:t>
            </a:r>
          </a:p>
          <a:p>
            <a:r>
              <a:rPr lang="en-GB" sz="2000" dirty="0">
                <a:latin typeface="Arial" panose="020B0604020202020204" pitchFamily="34" charset="0"/>
                <a:cs typeface="Arial" panose="020B0604020202020204" pitchFamily="34" charset="0"/>
              </a:rPr>
              <a:t>Compare how differently the same data can be presented, which styles worked effectively? </a:t>
            </a:r>
          </a:p>
          <a:p>
            <a:r>
              <a:rPr lang="en-GB" sz="2000" dirty="0">
                <a:latin typeface="Arial" panose="020B0604020202020204" pitchFamily="34" charset="0"/>
                <a:cs typeface="Arial" panose="020B0604020202020204" pitchFamily="34" charset="0"/>
              </a:rPr>
              <a:t>What were the most challenges skills to learn with using data and creating charts? </a:t>
            </a:r>
          </a:p>
        </p:txBody>
      </p:sp>
    </p:spTree>
    <p:extLst>
      <p:ext uri="{BB962C8B-B14F-4D97-AF65-F5344CB8AC3E}">
        <p14:creationId xmlns:p14="http://schemas.microsoft.com/office/powerpoint/2010/main" val="3895676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6244D-85B1-4E14-A226-922A4B6F946C}"/>
              </a:ext>
            </a:extLst>
          </p:cNvPr>
          <p:cNvSpPr>
            <a:spLocks noGrp="1"/>
          </p:cNvSpPr>
          <p:nvPr>
            <p:ph type="title"/>
          </p:nvPr>
        </p:nvSpPr>
        <p:spPr/>
        <p:txBody>
          <a:bodyPr/>
          <a:lstStyle/>
          <a:p>
            <a:r>
              <a:rPr lang="en-GB" dirty="0"/>
              <a:t>After the break…</a:t>
            </a:r>
          </a:p>
        </p:txBody>
      </p:sp>
      <p:sp>
        <p:nvSpPr>
          <p:cNvPr id="3" name="Content Placeholder 2">
            <a:extLst>
              <a:ext uri="{FF2B5EF4-FFF2-40B4-BE49-F238E27FC236}">
                <a16:creationId xmlns:a16="http://schemas.microsoft.com/office/drawing/2014/main" id="{0A0D535E-2D1F-4BF0-B770-EBD1E31CD9A2}"/>
              </a:ext>
            </a:extLst>
          </p:cNvPr>
          <p:cNvSpPr>
            <a:spLocks noGrp="1"/>
          </p:cNvSpPr>
          <p:nvPr>
            <p:ph idx="1"/>
          </p:nvPr>
        </p:nvSpPr>
        <p:spPr/>
        <p:txBody>
          <a:bodyPr>
            <a:normAutofit/>
          </a:bodyPr>
          <a:lstStyle/>
          <a:p>
            <a:r>
              <a:rPr lang="en-GB" sz="2400" dirty="0">
                <a:latin typeface="Arial" panose="020B0604020202020204" pitchFamily="34" charset="0"/>
                <a:cs typeface="Arial" panose="020B0604020202020204" pitchFamily="34" charset="0"/>
              </a:rPr>
              <a:t>Our research skill this week is </a:t>
            </a:r>
            <a:r>
              <a:rPr lang="en-GB" sz="2400" b="1" dirty="0">
                <a:latin typeface="Arial" panose="020B0604020202020204" pitchFamily="34" charset="0"/>
                <a:cs typeface="Arial" panose="020B0604020202020204" pitchFamily="34" charset="0"/>
              </a:rPr>
              <a:t>analysis. </a:t>
            </a:r>
          </a:p>
        </p:txBody>
      </p:sp>
    </p:spTree>
    <p:extLst>
      <p:ext uri="{BB962C8B-B14F-4D97-AF65-F5344CB8AC3E}">
        <p14:creationId xmlns:p14="http://schemas.microsoft.com/office/powerpoint/2010/main" val="3356281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7FF28-46F7-474E-90A7-0C8AC297F59D}"/>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9D454C4-48E5-4E04-ABD5-1B841285711C}"/>
              </a:ext>
            </a:extLst>
          </p:cNvPr>
          <p:cNvSpPr>
            <a:spLocks noGrp="1"/>
          </p:cNvSpPr>
          <p:nvPr>
            <p:ph idx="1"/>
          </p:nvPr>
        </p:nvSpPr>
        <p:spPr/>
        <p:txBody>
          <a:bodyPr>
            <a:normAutofit/>
          </a:bodyPr>
          <a:lstStyle/>
          <a:p>
            <a:pPr marL="0" indent="0">
              <a:buNone/>
            </a:pPr>
            <a:r>
              <a:rPr lang="en-GB" sz="2000" dirty="0" err="1">
                <a:latin typeface="Arial" panose="020B0604020202020204" pitchFamily="34" charset="0"/>
                <a:cs typeface="Arial" panose="020B0604020202020204" pitchFamily="34" charset="0"/>
              </a:rPr>
              <a:t>Weverka</a:t>
            </a:r>
            <a:r>
              <a:rPr lang="en-GB" sz="2000" dirty="0">
                <a:latin typeface="Arial" panose="020B0604020202020204" pitchFamily="34" charset="0"/>
                <a:cs typeface="Arial" panose="020B0604020202020204" pitchFamily="34" charset="0"/>
              </a:rPr>
              <a:t>, P., (2019) </a:t>
            </a:r>
            <a:r>
              <a:rPr lang="en-GB" sz="2000" i="1" dirty="0">
                <a:latin typeface="Arial" panose="020B0604020202020204" pitchFamily="34" charset="0"/>
                <a:cs typeface="Arial" panose="020B0604020202020204" pitchFamily="34" charset="0"/>
              </a:rPr>
              <a:t>Office 365 – All–in-One</a:t>
            </a:r>
            <a:r>
              <a:rPr lang="en-GB" sz="2000" dirty="0">
                <a:latin typeface="Arial" panose="020B0604020202020204" pitchFamily="34" charset="0"/>
                <a:cs typeface="Arial" panose="020B0604020202020204" pitchFamily="34" charset="0"/>
              </a:rPr>
              <a:t>, Hoboken: John Wiley &amp; Sons</a:t>
            </a:r>
          </a:p>
        </p:txBody>
      </p:sp>
    </p:spTree>
    <p:extLst>
      <p:ext uri="{BB962C8B-B14F-4D97-AF65-F5344CB8AC3E}">
        <p14:creationId xmlns:p14="http://schemas.microsoft.com/office/powerpoint/2010/main" val="36564683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{A7836C7D-50F4-4461-AABB-485B6FAED405}tf78438558_win32</Template>
  <TotalTime>244</TotalTime>
  <Words>1035</Words>
  <Application>Microsoft Office PowerPoint</Application>
  <PresentationFormat>Widescreen</PresentationFormat>
  <Paragraphs>87</Paragraphs>
  <Slides>14</Slides>
  <Notes>9</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Garamond</vt:lpstr>
      <vt:lpstr>SavonVTI</vt:lpstr>
      <vt:lpstr>Digital Skill – Using Excel </vt:lpstr>
      <vt:lpstr>During this session…</vt:lpstr>
      <vt:lpstr>MS Excel on Office 365</vt:lpstr>
      <vt:lpstr>Workbook</vt:lpstr>
      <vt:lpstr>Creating a blank workbook </vt:lpstr>
      <vt:lpstr>Creating a blank workbook </vt:lpstr>
      <vt:lpstr>Adding data to your workbook</vt:lpstr>
      <vt:lpstr>Activity - Entering some Data. </vt:lpstr>
      <vt:lpstr>Calculating a total. </vt:lpstr>
      <vt:lpstr>Charts and Graphs.</vt:lpstr>
      <vt:lpstr>Activity – Create a bar chart using the data from activity 1. </vt:lpstr>
      <vt:lpstr>Share your Charts. </vt:lpstr>
      <vt:lpstr>After the break…</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 – Using Excel </dc:title>
  <dc:creator>Rebecca Kavanagh</dc:creator>
  <cp:lastModifiedBy>Rebecca Kavanagh</cp:lastModifiedBy>
  <cp:revision>7</cp:revision>
  <dcterms:created xsi:type="dcterms:W3CDTF">2022-03-13T19:23:11Z</dcterms:created>
  <dcterms:modified xsi:type="dcterms:W3CDTF">2022-03-13T23:27:47Z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