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0"/>
  </p:notesMasterIdLst>
  <p:handoutMasterIdLst>
    <p:handoutMasterId r:id="rId21"/>
  </p:handoutMasterIdLst>
  <p:sldIdLst>
    <p:sldId id="277" r:id="rId2"/>
    <p:sldId id="455" r:id="rId3"/>
    <p:sldId id="470" r:id="rId4"/>
    <p:sldId id="461" r:id="rId5"/>
    <p:sldId id="467" r:id="rId6"/>
    <p:sldId id="466" r:id="rId7"/>
    <p:sldId id="442" r:id="rId8"/>
    <p:sldId id="458" r:id="rId9"/>
    <p:sldId id="457" r:id="rId10"/>
    <p:sldId id="452" r:id="rId11"/>
    <p:sldId id="474" r:id="rId12"/>
    <p:sldId id="472" r:id="rId13"/>
    <p:sldId id="459" r:id="rId14"/>
    <p:sldId id="475" r:id="rId15"/>
    <p:sldId id="476" r:id="rId16"/>
    <p:sldId id="473" r:id="rId17"/>
    <p:sldId id="454" r:id="rId18"/>
    <p:sldId id="450" r:id="rId19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47DFF7D7-543B-4B3A-8712-9B5351173DF5}">
          <p14:sldIdLst>
            <p14:sldId id="277"/>
            <p14:sldId id="455"/>
            <p14:sldId id="470"/>
            <p14:sldId id="461"/>
            <p14:sldId id="467"/>
            <p14:sldId id="466"/>
          </p14:sldIdLst>
        </p14:section>
        <p14:section name="Untitled Section" id="{E3DD6F5E-2A6B-45C3-AF56-400699E5AA1C}">
          <p14:sldIdLst>
            <p14:sldId id="442"/>
            <p14:sldId id="458"/>
            <p14:sldId id="457"/>
            <p14:sldId id="452"/>
            <p14:sldId id="474"/>
            <p14:sldId id="472"/>
            <p14:sldId id="459"/>
            <p14:sldId id="475"/>
            <p14:sldId id="476"/>
            <p14:sldId id="473"/>
            <p14:sldId id="454"/>
            <p14:sldId id="450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5F5F"/>
    <a:srgbClr val="C0C0C0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926" autoAdjust="0"/>
    <p:restoredTop sz="94061" autoAdjust="0"/>
  </p:normalViewPr>
  <p:slideViewPr>
    <p:cSldViewPr>
      <p:cViewPr varScale="1">
        <p:scale>
          <a:sx n="61" d="100"/>
          <a:sy n="61" d="100"/>
        </p:scale>
        <p:origin x="188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B164FB-C17E-44B0-8405-045844A6C61F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14348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3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hs.uk/conditions/osteoarthritis/" TargetMode="External"/><Relationship Id="rId2" Type="http://schemas.openxmlformats.org/officeDocument/2006/relationships/hyperlink" Target="https://www.nice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49275" y="1340768"/>
            <a:ext cx="8050709" cy="2088232"/>
          </a:xfrm>
        </p:spPr>
        <p:txBody>
          <a:bodyPr/>
          <a:lstStyle/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BMHP5032 Introduction to Physiology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Component 2 – Presentation on Anatomy, Physiology and Care plan on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Musculoskeletal System ( Osteoarthritis)</a:t>
            </a: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</a:endParaRP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</a:endParaRP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ID:  Rafat Ibrahim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name: 2428544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Lecturer Name: Dr Soban Sadiq</a:t>
            </a: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pic>
        <p:nvPicPr>
          <p:cNvPr id="61" name="Audio 60">
            <a:hlinkClick r:id="" action="ppaction://media"/>
            <a:extLst>
              <a:ext uri="{FF2B5EF4-FFF2-40B4-BE49-F238E27FC236}">
                <a16:creationId xmlns:a16="http://schemas.microsoft.com/office/drawing/2014/main" id="{CD13C80C-6FD5-7995-94C5-F18066DFE4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525"/>
    </mc:Choice>
    <mc:Fallback>
      <p:transition spd="slow" advTm="335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C3CB7-D278-A2A4-CAD1-A290CF81F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30091"/>
            <a:ext cx="8075240" cy="966660"/>
          </a:xfrm>
        </p:spPr>
        <p:txBody>
          <a:bodyPr wrap="square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  <a:r>
              <a:rPr lang="en-GB" sz="3700" dirty="0"/>
              <a:t> of patient and his care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3D4A8-101E-12D0-65B2-FF0482C77A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9512" y="1129471"/>
            <a:ext cx="5353338" cy="4495774"/>
          </a:xfrm>
        </p:spPr>
        <p:txBody>
          <a:bodyPr wrap="square" anchor="t">
            <a:normAutofit fontScale="25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endParaRPr lang="en-GB" sz="1500" dirty="0"/>
          </a:p>
          <a:p>
            <a:pPr>
              <a:lnSpc>
                <a:spcPct val="120000"/>
              </a:lnSpc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This care plan is around an imagined patient called, J. Brown.</a:t>
            </a:r>
          </a:p>
          <a:p>
            <a:pPr lvl="0">
              <a:lnSpc>
                <a:spcPct val="120000"/>
              </a:lnSpc>
              <a:defRPr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He is 66-year-old male diagnosed with osteoarthritis of the knee.</a:t>
            </a:r>
          </a:p>
          <a:p>
            <a:pPr lvl="0">
              <a:lnSpc>
                <a:spcPct val="120000"/>
              </a:lnSpc>
              <a:defRPr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Osteoarthritis, also known as degenerative joint disease, that affects wrist, knees and hips (NHS,2023).</a:t>
            </a:r>
          </a:p>
          <a:p>
            <a:pPr lvl="0">
              <a:lnSpc>
                <a:spcPct val="120000"/>
              </a:lnSpc>
              <a:defRPr/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 It is one of the most common joint disorders and affect the elderly (WHO,2021).</a:t>
            </a:r>
          </a:p>
          <a:p>
            <a:pPr>
              <a:lnSpc>
                <a:spcPct val="120000"/>
              </a:lnSpc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A chronic, deteriorating muscular structure condition (Tortora and Derrickson, 2021).</a:t>
            </a:r>
          </a:p>
          <a:p>
            <a:pPr>
              <a:lnSpc>
                <a:spcPct val="120000"/>
              </a:lnSpc>
            </a:pPr>
            <a:r>
              <a:rPr lang="en-GB" sz="7200" dirty="0">
                <a:latin typeface="Arial" panose="020B0604020202020204" pitchFamily="34" charset="0"/>
                <a:cs typeface="Arial" panose="020B0604020202020204" pitchFamily="34" charset="0"/>
              </a:rPr>
              <a:t>The break down of joint cartilage and core bone, lead to pain, rigidity, and reduced mobility (Marieb and Hoehn, 2019.</a:t>
            </a:r>
          </a:p>
          <a:p>
            <a:pPr>
              <a:lnSpc>
                <a:spcPct val="90000"/>
              </a:lnSpc>
            </a:pPr>
            <a:endParaRPr lang="en-GB" sz="1500" dirty="0"/>
          </a:p>
        </p:txBody>
      </p:sp>
      <p:pic>
        <p:nvPicPr>
          <p:cNvPr id="16" name="Picture 2" descr="Stages Of Knee Osteoarthritis (Oa) Stock Vector Illustration 224218837 ...">
            <a:extLst>
              <a:ext uri="{FF2B5EF4-FFF2-40B4-BE49-F238E27FC236}">
                <a16:creationId xmlns:a16="http://schemas.microsoft.com/office/drawing/2014/main" id="{DEE575A9-DF19-42D8-DA7C-1E81D6B45FD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40" r="4399" b="4"/>
          <a:stretch>
            <a:fillRect/>
          </a:stretch>
        </p:blipFill>
        <p:spPr bwMode="auto">
          <a:xfrm>
            <a:off x="5976154" y="1196751"/>
            <a:ext cx="3096345" cy="3922672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3C9C2-F8C4-FC64-3A2B-8D72721535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19/04/2026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AD01A-35D6-54F1-21E7-C950B3125C0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2</a:t>
            </a:fld>
            <a:endParaRPr lang="en-GB" alt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51D7F22-CC17-F587-1D4B-CB86100813B7}"/>
              </a:ext>
            </a:extLst>
          </p:cNvPr>
          <p:cNvSpPr/>
          <p:nvPr/>
        </p:nvSpPr>
        <p:spPr>
          <a:xfrm>
            <a:off x="6084167" y="5085183"/>
            <a:ext cx="2880321" cy="57606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Fig:1 Healthy knee vs Osteoarthritis</a:t>
            </a:r>
          </a:p>
        </p:txBody>
      </p:sp>
      <p:pic>
        <p:nvPicPr>
          <p:cNvPr id="37" name="Audio 36">
            <a:hlinkClick r:id="" action="ppaction://media"/>
            <a:extLst>
              <a:ext uri="{FF2B5EF4-FFF2-40B4-BE49-F238E27FC236}">
                <a16:creationId xmlns:a16="http://schemas.microsoft.com/office/drawing/2014/main" id="{3E6EC14E-3510-48BE-FB3D-F46715180E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4402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549"/>
    </mc:Choice>
    <mc:Fallback>
      <p:transition spd="slow" advTm="625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05F53-E788-9A51-4301-E211FCB32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11F51-6309-4CEA-2B6A-B1A1E8517B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412155"/>
          </a:xfrm>
        </p:spPr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Demographic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49B518-612F-AC10-087D-1D9A013E0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4968553"/>
          </a:xfrm>
        </p:spPr>
        <p:txBody>
          <a:bodyPr/>
          <a:lstStyle/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Name: John Brown is a 66 years old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Ethnicity: Black African male.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He used to work as a construction worker. 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He is widowed and lives alone in a house with no staircases in a sub-area in UK.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Medical Condition: Osteoarthritis (knee joint).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His previous occupation was handling heavy labour-intensive labour, which is a contributory factor to joint degeneration.</a:t>
            </a:r>
            <a:endParaRPr lang="en-GB" sz="1800" dirty="0"/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Statics shows 528 million people worldwide living with osteoarthritis in 2019 (WHO, 2021).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Over 70 percent individuals live with osteoarthritis are above 55 years, with 60 percent are women (WHO, 2021).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prevalence of osteoarthritis is going up due to ageing population with higher level of obesity and injury.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776D63-F786-F869-D953-CEBC7AA9D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7B460C-B1EC-FC4E-88A8-0BC56BC2D5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87D5EDD-5FB1-C422-94A6-D1CEC53FD1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67265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516"/>
    </mc:Choice>
    <mc:Fallback>
      <p:transition spd="slow" advTm="975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2D66E-AC7B-2572-C18A-180CFE31E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BA9B1-FE91-7974-117E-F2D8CC0DC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3568" y="261368"/>
            <a:ext cx="8003232" cy="647352"/>
          </a:xfrm>
        </p:spPr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Information on health status on John Brown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1FF58D-8E19-4F22-230A-6A75725C5F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John’s height is 1.75 m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Weight: 95kg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He is big with Body Mass Index (BMI) of 35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 range of blood pressure is 165/95 mmHg in range of hypertensive.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Heart Rate is in normal range of 78 bpm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Most time, his Pain in the region of 7/10, from moderate to an intense chronic pain.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Mobility is poor and uses walking aid.</a:t>
            </a:r>
          </a:p>
          <a:p>
            <a:endParaRPr lang="en-GB" dirty="0">
              <a:solidFill>
                <a:srgbClr val="0070C0"/>
              </a:solidFill>
              <a:highlight>
                <a:srgbClr val="C0C0C0"/>
              </a:highlight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42767D-6622-280D-57C2-F1D777D2F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B6CE366-22C1-32EC-B5DB-2260A409B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D720F84-34ED-7526-1FC8-3614653955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771691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833"/>
    </mc:Choice>
    <mc:Fallback>
      <p:transition spd="slow" advTm="36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1B5621-F6CA-20B6-F4C5-8C20746A2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Anatomy of musculoskeletal System (Osteoarthritis)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C56F97-33D8-5DE8-2214-ABEF5A77E5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Musculoskeletal disorders comprise diverse conditions which, affect joints, bones, muscles and connective joints (Collin et al., 2019)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Also known as Repetitive motion injuries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Can result in pain and loss of function, inactivate and costly conditions (NHS,2023).</a:t>
            </a: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There are six Musculoskeletal conditions</a:t>
            </a: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Degenerative arthritis  also known as Osteoarthritis</a:t>
            </a: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Rheumatic Arthritis</a:t>
            </a: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Osteoporosis</a:t>
            </a: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Lower Back Pain </a:t>
            </a: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Fibromyalgia</a:t>
            </a:r>
          </a:p>
          <a:p>
            <a:pPr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Tendonitis (NHS, 2023).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defRPr/>
            </a:pPr>
            <a:endParaRPr lang="en-GB" sz="1800" dirty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CF7F04-5340-5683-155C-A56ED08FA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B034D48-D288-15F7-725C-D6DB64F5D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FD7C421B-9C40-E602-ED3B-CFBFBC52BF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03034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860"/>
    </mc:Choice>
    <mc:Fallback>
      <p:transition spd="slow" advTm="698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C6A67A-1042-E42C-165C-36A75F264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678"/>
          </a:xfrm>
        </p:spPr>
        <p:txBody>
          <a:bodyPr/>
          <a:lstStyle/>
          <a:p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Anatomy of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musculoskeletal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 System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84" name="Picture 12" descr="Musculoskeletal system | Musculoskeletal system, Muscle system, Basic ...">
            <a:extLst>
              <a:ext uri="{FF2B5EF4-FFF2-40B4-BE49-F238E27FC236}">
                <a16:creationId xmlns:a16="http://schemas.microsoft.com/office/drawing/2014/main" id="{5D10CABF-FC2D-8CA5-34A3-D914DA295E3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6917" y="1267426"/>
            <a:ext cx="6175283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Content Placeholder 23">
            <a:extLst>
              <a:ext uri="{FF2B5EF4-FFF2-40B4-BE49-F238E27FC236}">
                <a16:creationId xmlns:a16="http://schemas.microsoft.com/office/drawing/2014/main" id="{561E97CC-7485-D9C5-51EC-D19CE6A62F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72200" y="1844825"/>
            <a:ext cx="2314600" cy="3744416"/>
          </a:xfrm>
        </p:spPr>
        <p:txBody>
          <a:bodyPr/>
          <a:lstStyle/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Musculoskeletal system is made up of two body systems, muscular and skeletal system.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Musculoskeletal System cannot function lacking the connectors tissues that bond them.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3B79EE-140B-3889-868E-A0C1B5787B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FC24A4-F4CC-E5FD-8953-902DE848C03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4B31DD5-A76B-C791-EFCF-432E824C830C}"/>
              </a:ext>
            </a:extLst>
          </p:cNvPr>
          <p:cNvSpPr/>
          <p:nvPr/>
        </p:nvSpPr>
        <p:spPr>
          <a:xfrm>
            <a:off x="429511" y="5011842"/>
            <a:ext cx="4142489" cy="64940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Figure 2: Anatomy of musculoskeletal system</a:t>
            </a: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25608F0-EEB9-3076-D6F0-35FDCD8FF9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945904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768"/>
    </mc:Choice>
    <mc:Fallback>
      <p:transition spd="slow" advTm="497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5" name="Title 564">
            <a:extLst>
              <a:ext uri="{FF2B5EF4-FFF2-40B4-BE49-F238E27FC236}">
                <a16:creationId xmlns:a16="http://schemas.microsoft.com/office/drawing/2014/main" id="{EB30E8EC-1182-C613-EF8F-B6E31E949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</a:pPr>
            <a:r>
              <a:rPr kumimoji="0" lang="en-GB" sz="28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Anatomy and Physiology of Osteoarthritis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(Structure  and Function of the Joint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C35443-F263-7B57-2247-B900E4E8B7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normAutofit/>
          </a:bodyPr>
          <a:lstStyle/>
          <a:p>
            <a:r>
              <a:rPr lang="en-US" b="1" kern="1200" dirty="0">
                <a:latin typeface="+mn-lt"/>
                <a:ea typeface="+mn-ea"/>
                <a:cs typeface="+mn-cs"/>
              </a:rPr>
              <a:t>. </a:t>
            </a:r>
          </a:p>
        </p:txBody>
      </p:sp>
      <p:sp>
        <p:nvSpPr>
          <p:cNvPr id="564" name="TextBox 563">
            <a:extLst>
              <a:ext uri="{FF2B5EF4-FFF2-40B4-BE49-F238E27FC236}">
                <a16:creationId xmlns:a16="http://schemas.microsoft.com/office/drawing/2014/main" id="{C8A4D31D-3FD6-44A8-34E3-319B43D0569E}"/>
              </a:ext>
            </a:extLst>
          </p:cNvPr>
          <p:cNvSpPr txBox="1"/>
          <p:nvPr/>
        </p:nvSpPr>
        <p:spPr bwMode="auto">
          <a:xfrm>
            <a:off x="107503" y="1340769"/>
            <a:ext cx="6635082" cy="424847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1300" dirty="0">
              <a:latin typeface="+mn-lt"/>
              <a:cs typeface="+mn-cs"/>
            </a:endParaRP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/>
              <a:t>Osteoarthritis also known as Degenerative joint disease mainly affects synovial joints, such as the knee and hip. 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/>
              <a:t> A regular joint comprise of  articular tendon that covers the ends of bones for elasticity.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/>
              <a:t>Synovial fluid, greases and gives nourishment to the joint.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/>
              <a:t> Reduction in friction synovial membrane  that makes    synovial fluid decreases quality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/>
              <a:t>Joint ligaments and tendons are responsible for stability and movement. 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/>
              <a:t>Subchondral bone is the bone below the cartilage.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dirty="0"/>
              <a:t>The structure mechanisms composed to sustain joint immovability, stability and flexibility (NHS, 2023).</a:t>
            </a:r>
          </a:p>
        </p:txBody>
      </p:sp>
      <p:sp>
        <p:nvSpPr>
          <p:cNvPr id="569" name="Rectangle 568">
            <a:extLst>
              <a:ext uri="{FF2B5EF4-FFF2-40B4-BE49-F238E27FC236}">
                <a16:creationId xmlns:a16="http://schemas.microsoft.com/office/drawing/2014/main" id="{40D4572B-3FAF-4F3D-2D1A-4E84885D6350}"/>
              </a:ext>
            </a:extLst>
          </p:cNvPr>
          <p:cNvSpPr/>
          <p:nvPr/>
        </p:nvSpPr>
        <p:spPr bwMode="auto">
          <a:xfrm>
            <a:off x="4994722" y="3717032"/>
            <a:ext cx="4041775" cy="6397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1900" b="1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71" name="Content Placeholder 5">
            <a:extLst>
              <a:ext uri="{FF2B5EF4-FFF2-40B4-BE49-F238E27FC236}">
                <a16:creationId xmlns:a16="http://schemas.microsoft.com/office/drawing/2014/main" id="{05F46582-01A3-CA5C-F531-0CC98036BD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82" r="9140" b="-1"/>
          <a:stretch>
            <a:fillRect/>
          </a:stretch>
        </p:blipFill>
        <p:spPr bwMode="auto">
          <a:xfrm>
            <a:off x="6742586" y="1340770"/>
            <a:ext cx="2149894" cy="3312366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5" name="Date Placeholder 6">
            <a:extLst>
              <a:ext uri="{FF2B5EF4-FFF2-40B4-BE49-F238E27FC236}">
                <a16:creationId xmlns:a16="http://schemas.microsoft.com/office/drawing/2014/main" id="{C081A9BF-2691-F1D5-C90D-DB998C221F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9453B735-BACA-4CF9-84E6-D7AD67CD6A41}" type="datetime1">
              <a:rPr lang="en-GB" altLang="en-US" sz="900" kern="1200">
                <a:latin typeface="+mn-lt"/>
                <a:ea typeface="+mn-ea"/>
                <a:cs typeface="+mn-cs"/>
              </a:rPr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19/04/2026</a:t>
            </a:fld>
            <a:endParaRPr lang="en-GB" altLang="en-US" sz="900" kern="1200">
              <a:latin typeface="+mn-lt"/>
              <a:ea typeface="+mn-ea"/>
              <a:cs typeface="+mn-cs"/>
            </a:endParaRPr>
          </a:p>
        </p:txBody>
      </p:sp>
      <p:sp>
        <p:nvSpPr>
          <p:cNvPr id="577" name="Slide Number Placeholder 7">
            <a:extLst>
              <a:ext uri="{FF2B5EF4-FFF2-40B4-BE49-F238E27FC236}">
                <a16:creationId xmlns:a16="http://schemas.microsoft.com/office/drawing/2014/main" id="{EE42EA3D-0BF0-56C5-1D54-B6592F962CD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 flipV="1">
            <a:off x="7812360" y="4653136"/>
            <a:ext cx="730250" cy="1222747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spcAft>
                <a:spcPts val="600"/>
              </a:spcAft>
              <a:defRPr/>
            </a:pPr>
            <a:fld id="{0669F83E-C611-4B90-8FAE-1379528B23C3}" type="slidenum">
              <a:rPr lang="en-GB" altLang="en-US" kern="1200">
                <a:latin typeface="Myriad Pro"/>
                <a:ea typeface="+mn-ea"/>
                <a:cs typeface="Arial" panose="020B0604020202020204" pitchFamily="34" charset="0"/>
              </a:rPr>
              <a:pPr>
                <a:spcAft>
                  <a:spcPts val="600"/>
                </a:spcAft>
                <a:defRPr/>
              </a:pPr>
              <a:t>7</a:t>
            </a:fld>
            <a:endParaRPr lang="en-GB" altLang="en-US" kern="1200">
              <a:latin typeface="Myriad Pro"/>
              <a:ea typeface="+mn-ea"/>
              <a:cs typeface="Arial" panose="020B0604020202020204" pitchFamily="34" charset="0"/>
            </a:endParaRPr>
          </a:p>
        </p:txBody>
      </p:sp>
      <p:sp>
        <p:nvSpPr>
          <p:cNvPr id="572" name="Rectangle 571">
            <a:extLst>
              <a:ext uri="{FF2B5EF4-FFF2-40B4-BE49-F238E27FC236}">
                <a16:creationId xmlns:a16="http://schemas.microsoft.com/office/drawing/2014/main" id="{3C9A9C0F-A46A-795C-115F-3699CE09C499}"/>
              </a:ext>
            </a:extLst>
          </p:cNvPr>
          <p:cNvSpPr/>
          <p:nvPr/>
        </p:nvSpPr>
        <p:spPr>
          <a:xfrm>
            <a:off x="6948265" y="4797152"/>
            <a:ext cx="2088232" cy="79208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/>
              <a:t>Fig 3: Introduction to Musculoskeletal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F4D86F7-CD82-7FC4-94C2-267FD37E3A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71173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827"/>
    </mc:Choice>
    <mc:Fallback>
      <p:transition spd="slow" advTm="1118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24A3-1440-EE2D-BFA7-E4E87ED06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Pathophysiology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EAF75E9-BC19-6DBC-662C-9F280D824B74}"/>
              </a:ext>
            </a:extLst>
          </p:cNvPr>
          <p:cNvSpPr txBox="1">
            <a:spLocks/>
          </p:cNvSpPr>
          <p:nvPr/>
        </p:nvSpPr>
        <p:spPr bwMode="auto">
          <a:xfrm>
            <a:off x="250825" y="1052736"/>
            <a:ext cx="8785671" cy="453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  <a:buNone/>
            </a:pPr>
            <a:endParaRPr lang="en-US" sz="1500" b="1" dirty="0"/>
          </a:p>
          <a:p>
            <a:pPr>
              <a:lnSpc>
                <a:spcPct val="15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Cartilage slowly breaks down, to lose elasticity and its even surface (NHS,2023).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Synovial inflammation happens by breaking down the joint structures and causes swelling and discomfort.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Reduced synovial fluid decreases lubrication quality.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Bone-on-bone contact, when  cartilage  grows into thinner and develops, leading to stiffness.</a:t>
            </a:r>
          </a:p>
          <a:p>
            <a:pPr>
              <a:lnSpc>
                <a:spcPct val="150000"/>
              </a:lnSpc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Formation of osteophytes (bone spurs) advance confines movement (Hunter and Bierma-Zeinstra, 2019).</a:t>
            </a:r>
          </a:p>
          <a:p>
            <a:pPr>
              <a:lnSpc>
                <a:spcPct val="90000"/>
              </a:lnSpc>
            </a:pPr>
            <a:endParaRPr lang="en-US" sz="15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EB692-B9B5-A7EC-175D-C55FD2A6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kern="1200">
                <a:latin typeface="+mn-lt"/>
                <a:ea typeface="+mn-ea"/>
                <a:cs typeface="+mn-cs"/>
              </a:rPr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20/04/2026</a:t>
            </a:fld>
            <a:endParaRPr lang="en-GB" altLang="en-US" sz="900" kern="1200">
              <a:latin typeface="+mn-lt"/>
              <a:ea typeface="+mn-ea"/>
              <a:cs typeface="+mn-cs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DEE0F-0A02-6D68-23C0-0B77EC1F308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kern="1200">
                <a:latin typeface="Myriad Pro"/>
                <a:ea typeface="+mn-ea"/>
                <a:cs typeface="Arial" panose="020B0604020202020204" pitchFamily="34" charset="0"/>
              </a:rPr>
              <a:pPr>
                <a:spcAft>
                  <a:spcPts val="600"/>
                </a:spcAft>
                <a:defRPr/>
              </a:pPr>
              <a:t>8</a:t>
            </a:fld>
            <a:endParaRPr lang="en-GB" altLang="en-US" kern="1200">
              <a:latin typeface="Myriad Pro"/>
              <a:ea typeface="+mn-ea"/>
              <a:cs typeface="Arial" panose="020B0604020202020204" pitchFamily="34" charset="0"/>
            </a:endParaRPr>
          </a:p>
        </p:txBody>
      </p:sp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B1162E5A-0C65-13C7-64F7-99454F0B2E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70946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317"/>
    </mc:Choice>
    <mc:Fallback>
      <p:transition spd="slow" advTm="643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9B926-B65F-3EB5-92BB-DC40BD793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Care Plan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4FB70-B25A-602C-D334-08F645D20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446449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Communication to be individualised to John’s needs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Listening attentively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Regular exercise will help John to maintain joint programmes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Weight controlling  can help in lowering pressure on joints.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Taking medication to relief pain (NICE, 2022)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Referral to physiotherapy for exercise programmes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Pain controlling using analgesics as prescribed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Personalised care plan focusing on independence and quality of life (NICE, 2022); (NHS,2023).</a:t>
            </a:r>
          </a:p>
          <a:p>
            <a:endParaRPr lang="en-GB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0F66-9B7A-D4EF-7AC0-B0C0F1F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5D2E-B843-1BFC-9C28-E4C39C9B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8B16B8E8-63B9-0DF7-0A5E-AABD9ABB9B9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548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5680"/>
    </mc:Choice>
    <mc:Fallback>
      <p:transition spd="slow" advTm="75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Risk local factors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307EA7-00DA-7750-8609-7051118EDC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/>
          <a:lstStyle/>
          <a:p>
            <a:pPr marL="0" indent="0">
              <a:buNone/>
            </a:pPr>
            <a:endParaRPr lang="en-GB" sz="1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Occupation: This can be due to walking up and down handling of heavy weight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Occupational and Repetitive Stress: Jobs involving heavy lifting, kneeling and crawling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Previous trauma from joint injuries, falls can cause osteoarthritis and sports accidents.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Obesity: Being overweight added pressure on weight bearing on the joints (WHO, 2021).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The risk of having osteoarthritis increases with age, especially over 45.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Genetics: Individuals could have inherited traits to this disorder</a:t>
            </a:r>
          </a:p>
          <a:p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Lifestyle is about maintaining and balancing healthy standard of living ( NHS,2023).</a:t>
            </a:r>
          </a:p>
          <a:p>
            <a:endParaRPr lang="en-GB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BD7C8B02-1D5D-C7E1-9A2B-F470A9D1FC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88727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184"/>
    </mc:Choice>
    <mc:Fallback>
      <p:transition spd="slow" advTm="69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7FAA4B-24C0-D342-0652-F8935B9EEE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5080735-FF1B-5280-E814-D89AD80CC5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/>
          <a:lstStyle/>
          <a:p>
            <a:pPr algn="ctr"/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Systemic Risk factors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E9E9CCB-5A2D-546C-E86E-4509C2A4E0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87624"/>
            <a:ext cx="8229600" cy="432960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Age: The risk of having osteoarthritis increases with age, especially over 45.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Obesity: Being overweight added pressure on weight bearing on the joints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.Vitamin D deficiency can weaken the bone density. Sex: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The statistic shows it affects more women than men(NICE, 2022).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Ethnicity: This affects African Americans and black adults (NHS, 2023)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Osteoporosis: Common condition becoming prone to breaking (NHS,2023).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Genetics: Individuals could have inherited traits to this disorder.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Nutrition is about maintaining and balancing healthy lifestyle.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GB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4A1F77F0-631A-F290-BE80-A4D77891AF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83435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26"/>
    </mc:Choice>
    <mc:Fallback>
      <p:transition spd="slow" advTm="468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FA483-8DA8-35C7-EDE3-050128D19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544" y="136525"/>
            <a:ext cx="8219256" cy="628179"/>
          </a:xfrm>
        </p:spPr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Communication and Ethics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697A78-19CE-1E29-716F-0C294B7AB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764704"/>
            <a:ext cx="8677471" cy="482453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Provide person-centred care, involving patients improves care and trust.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Maintain confidentiality: Personal health information must be protected and only shared appropriately with professionals involved in care (NHS,2023).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Beauchamp and Childress (2019) mentioned, staff must respect and preserve dignity during examinations, mobility assessments and personal discussions.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Ensure John has the right to make decisions and informed consent.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Autonomy, be able to give John his independency.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Medication choices after informed discussion (NHS,2023).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Standard of living changes John feels, his able to manage.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Professionals should support informed choice rather than impose decisions.</a:t>
            </a:r>
          </a:p>
          <a:p>
            <a:pPr>
              <a:lnSpc>
                <a:spcPct val="150000"/>
              </a:lnSpc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45C530-6376-C0E0-D458-5651D9FD6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D11740-2745-771D-F46B-8A33AFBCA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E886ABD4-7A30-9362-158F-83787D92E50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54356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1601"/>
    </mc:Choice>
    <mc:Fallback>
      <p:transition spd="slow" advTm="816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FCB6-E8B5-E668-6859-562592213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552" y="136525"/>
            <a:ext cx="8158530" cy="988219"/>
          </a:xfrm>
        </p:spPr>
        <p:txBody>
          <a:bodyPr/>
          <a:lstStyle/>
          <a:p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Recommendations for John Brown’s</a:t>
            </a:r>
            <a:b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Osteoarthritis</a:t>
            </a:r>
            <a:b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34A5C-AEA4-8C87-D5EF-1CD835079D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1268760"/>
            <a:ext cx="8856984" cy="446449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Begin low-impact exercise programme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Weight loss to lower joint pressure support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Occupational therapy to create a personalised exercise program.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Use of support devices for walking if needed.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Pain relief treatments can be informed of oral medications, injections and cream to apply (NHS, 2023).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Healthy balanced diet 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Attending doctors and nurse’s review regularly.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Home safety adaptations, like handle rail by the toilet and raising the toilet seat (NICE,2022).</a:t>
            </a:r>
          </a:p>
          <a:p>
            <a:pPr marL="0" indent="0">
              <a:buNone/>
            </a:pPr>
            <a:endParaRPr lang="en-GB" sz="1800" dirty="0"/>
          </a:p>
          <a:p>
            <a:endParaRPr lang="en-GB" sz="18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C4459-B578-A402-DCF4-CAC2307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D60C8-0E6D-5493-15CC-220B5D39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910233E-254C-634F-CA80-24DDA7A5C6B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872766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946"/>
    </mc:Choice>
    <mc:Fallback>
      <p:transition spd="slow" advTm="319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F28A9-1296-D982-B722-6E1A7AC29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Recommendations for John Brown’s continued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62847A-724C-393B-C1C6-35DD320B23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Monitoring is vital to check progression and treatment plan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Care plan goal for increase independence (NHS, 2023).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Communication by health care professionals should be clear and simple.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John’s dignity to be respected, given the consent to make choice and confidentiality.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Social support to be in place for John due to living alone.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Home assessment for safety purpose to prevent trips and fall (Collin et al., 2019).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A3BFD-8CAD-B135-44FA-FD8E3F69EC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6CE391-A14C-3715-B0EF-782C50169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03B4B40C-DABA-355F-3429-D9587C0C42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85515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159"/>
    </mc:Choice>
    <mc:Fallback>
      <p:transition spd="slow" advTm="371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FC62F2-639B-C898-4210-560689708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FE0653-9289-B28B-C124-A10589352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24A7A9-A821-57B7-F062-B79CBA1CAA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124743"/>
            <a:ext cx="8641655" cy="453650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Monitoring is vital to check progression and treatment plan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Care plan goal for increase independence (NHS, 2023).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Communication by health care professionals should be clear and simple.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John’s dignity to be respected, given the consent to make choice and confidentiality.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Social support to be in place for John due to living alone.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Home assessment for safety purpose to prevent trips and fall (Collin et al., 2019).</a:t>
            </a:r>
          </a:p>
          <a:p>
            <a:pPr>
              <a:lnSpc>
                <a:spcPct val="150000"/>
              </a:lnSpc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Regularly reviewing the disease progression (NICE, 2022).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49844A-45F9-25BB-FDC0-600AE176AE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20/04/2026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BBE3F4-3584-677F-E423-9B059474C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15</a:t>
            </a:fld>
            <a:endParaRPr lang="en-GB" alt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5700BCB2-40B5-5B2D-3121-599A96F566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28415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582"/>
    </mc:Choice>
    <mc:Fallback>
      <p:transition spd="slow" advTm="435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6EE02D-222A-86E7-8177-FF8092B56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490066"/>
          </a:xfrm>
        </p:spPr>
        <p:txBody>
          <a:bodyPr/>
          <a:lstStyle/>
          <a:p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F75855-44B0-5FD7-ECE6-4ADEB66E1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36" y="980728"/>
            <a:ext cx="8291264" cy="4536505"/>
          </a:xfrm>
        </p:spPr>
        <p:txBody>
          <a:bodyPr/>
          <a:lstStyle/>
          <a:p>
            <a:pPr marL="0" indent="0">
              <a:buNone/>
            </a:pPr>
            <a:r>
              <a:rPr lang="en-GB" sz="1800" dirty="0"/>
              <a:t>Beauchamp, T.L. and Childress, J.F. (2019) </a:t>
            </a:r>
            <a:r>
              <a:rPr lang="en-GB" sz="1800" i="1" dirty="0"/>
              <a:t>Principles of Biomedical Ethics</a:t>
            </a:r>
            <a:r>
              <a:rPr lang="en-GB" sz="1800" dirty="0"/>
              <a:t>. 8th edn. Oxford: Oxford University Press. </a:t>
            </a:r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sz="1800" dirty="0"/>
              <a:t>Collins, N.J., Hart, H.F. and Mills, K.A. (2019) ‘Osteoarthritis year in review 2018: rehabilitation and outcomes’, </a:t>
            </a:r>
            <a:r>
              <a:rPr lang="en-GB" sz="1800" i="1" dirty="0"/>
              <a:t>Osteoarthritis and Cartilage</a:t>
            </a:r>
            <a:r>
              <a:rPr lang="en-GB" sz="1800" dirty="0"/>
              <a:t>, 27(3), pp. 378–391.</a:t>
            </a:r>
          </a:p>
          <a:p>
            <a:pPr marL="0" indent="0">
              <a:buNone/>
            </a:pPr>
            <a:r>
              <a:rPr lang="en-GB" sz="1800" dirty="0"/>
              <a:t>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ttps://www.bing.com/images/search?view=detailV2&amp;ccid=nMxLt9x2&amp;id=7CC79B7C205089B13278FB8DE8216FDA365FD442&amp;thid=OIP.nMxLt9x26w0RG3HRif00zwHaJl&amp;mediaurl=https%3a%2f%2fi.pinimg.com%2foriginals%2f71%2ff2%2f92%2f71f2925a8fdb6e7fab27d40302c8f9af.jpg&amp;cdnurl=https%3a%2f%2fth.bing.com%2fth%2fid%2fR.9ccc4bb7dc76eb0d111b71d189fd34cf%3frik%3dQtRfNtpvIeiN%252bw%26pid%3dImgRaw%26r%3d0&amp;exph=792&amp;expw=612&amp;q=musculoskeletal+system+diagrams&amp;FORM=IRPRST&amp;ck=77CB04964197AA41E7C0C22A5BFDE6E0&amp;selectedIndex=0&amp;itb=0&amp;idpp=overlayview&amp;ajaxhist=0&amp;ajaxserp=0.</a:t>
            </a:r>
          </a:p>
          <a:p>
            <a:pPr marL="0" indent="0">
              <a:buNone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/>
          </a:p>
          <a:p>
            <a:r>
              <a:rPr lang="en-GB" sz="1800" dirty="0"/>
              <a:t>World Health Organization (WHO) (2021) </a:t>
            </a:r>
            <a:r>
              <a:rPr lang="en-GB" sz="1800" i="1" dirty="0"/>
              <a:t>Musculoskeletal conditions</a:t>
            </a:r>
            <a:r>
              <a:rPr lang="en-GB" sz="1800" dirty="0"/>
              <a:t>. Geneva: WHO. </a:t>
            </a:r>
          </a:p>
          <a:p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DA96BF-72E5-C9CE-6D11-355A1292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6355A4B-DB38-1366-7573-C45F7E862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16</a:t>
            </a:fld>
            <a:endParaRPr lang="en-GB" altLang="en-US"/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90A70396-8D11-0BB2-4A60-BB8C292E16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18750" t="-118750" r="-118750" b="-118750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71947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166"/>
    </mc:Choice>
    <mc:Fallback>
      <p:transition spd="slow" advTm="301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8604B-AC6B-0846-C825-2BEC86565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8C4224-F958-CB66-7629-688D5AD53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836712"/>
            <a:ext cx="8713663" cy="4680521"/>
          </a:xfr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https://www.bing.com/images/search?view=detailV2&amp;ccid=iB9cX%2BlW&amp;id=ECC33D5B045E4A74111543AB3864F10DF6B4188A&amp;thid=OIP.iB9cX-lWvSE_WqZqlxbXUAHaGp&amp;mediaurl=https%3A%2F%2Fc8.alamy.com%2Fcomp%2F2XAGTA4%2Fhealthy-knee-vs-osteoarthritis-affected-knee-diagram-2XAGTA4.jpg&amp;exph=1166&amp;expw=1300&amp;q=knee+osteoarthritis+diagram&amp;form=IRPRST&amp;ck=BCD205DAA9CE19CF233BE9D27AA05438&amp;selectedindex=0&amp;itb=0&amp;ajaxhist=0&amp;ajaxserp=0&amp;vt=0&amp;sim=11&amp;cdnurl=https%3A%2F%2Fth.bing.com%2Fth%2Fid%2FR.881f5c5fe956bd213f5aa66a9716d750%3Frik%3Dihi09g3xZDirQw%26pid%3DImgRaw%26r%3D0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lvl="0" indent="0">
              <a:buNone/>
              <a:defRPr/>
            </a:pP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Hunter, D.J. and Bierma-Zeinstra, S. (2019) ‘Osteoarthritis’, The Lancet, 393(10182), pp. 1745–1759</a:t>
            </a:r>
          </a:p>
          <a:p>
            <a:pPr lvl="0">
              <a:defRPr/>
            </a:pPr>
            <a:endParaRPr lang="en-GB" sz="1800" dirty="0">
              <a:solidFill>
                <a:prstClr val="black"/>
              </a:solidFill>
              <a:latin typeface="Myriad Pro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Marieb, E.N. and Hoehn, K. (2019) 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Human Anatomy and Physiology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. 11th edn. Harlow: Pearson.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C4CF4B-AA00-001B-CFC7-69AA662BA5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D03137-7AB2-2A5E-B86B-FAB9F630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85443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085575-4426-A9AB-0F8A-7A51209EE3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1268760"/>
            <a:ext cx="8713663" cy="4248473"/>
          </a:xfrm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indent="0">
              <a:buNone/>
              <a:defRPr/>
            </a:pPr>
            <a:r>
              <a:rPr lang="en-GB" sz="1800" dirty="0">
                <a:solidFill>
                  <a:prstClr val="black"/>
                </a:solidFill>
              </a:rPr>
              <a:t>National Institute for Health and Care Excellence (NICE) (2022) </a:t>
            </a:r>
            <a:r>
              <a:rPr lang="en-GB" sz="1800" i="1" dirty="0">
                <a:solidFill>
                  <a:prstClr val="black"/>
                </a:solidFill>
              </a:rPr>
              <a:t>Osteoarthritis in over 16s: diagnosis and management (NG226)</a:t>
            </a:r>
            <a:r>
              <a:rPr lang="en-GB" sz="1800" dirty="0">
                <a:solidFill>
                  <a:prstClr val="black"/>
                </a:solidFill>
              </a:rPr>
              <a:t>. London: NICE. Available at: </a:t>
            </a:r>
            <a:r>
              <a:rPr lang="en-GB" sz="1800" dirty="0">
                <a:solidFill>
                  <a:prstClr val="black"/>
                </a:solidFill>
                <a:hlinkClick r:id="rId2"/>
              </a:rPr>
              <a:t>https://www.nice.org.uk</a:t>
            </a:r>
            <a:r>
              <a:rPr lang="en-GB" sz="1800" dirty="0">
                <a:solidFill>
                  <a:prstClr val="black"/>
                </a:solidFill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NHS (2023) 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Osteoarthritis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. Available at: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  <a:hlinkClick r:id="rId3"/>
              </a:rPr>
              <a:t>https://www.nhs.uk/conditions/osteoarthritis/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Tortora, G.J. and Derrickson, B. (2021) </a:t>
            </a:r>
            <a:r>
              <a:rPr kumimoji="0" lang="en-GB" sz="1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Principles of Anatomy and Physiology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. 16th edn. Hoboken: Wiley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World Health Organization (WHO) (2021) Musculoskeletal conditions. Geneva: WHO.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  <a:p>
            <a:pPr marL="0" indent="0">
              <a:buNone/>
            </a:pPr>
            <a:endParaRPr lang="en-GB" sz="1200" dirty="0">
              <a:solidFill>
                <a:srgbClr val="0070C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19/04/2026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100105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PPT template</Template>
  <TotalTime>5578</TotalTime>
  <Words>1867</Words>
  <Application>Microsoft Office PowerPoint</Application>
  <PresentationFormat>On-screen Show (4:3)</PresentationFormat>
  <Paragraphs>199</Paragraphs>
  <Slides>18</Slides>
  <Notes>1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Myriad Pro</vt:lpstr>
      <vt:lpstr>Verdana</vt:lpstr>
      <vt:lpstr>20140311PresentationUWTSDTemplate</vt:lpstr>
      <vt:lpstr>PowerPoint Presentation</vt:lpstr>
      <vt:lpstr>Introduction of patient and his care plan</vt:lpstr>
      <vt:lpstr>Demographic Data</vt:lpstr>
      <vt:lpstr>Information on health status on John Brown </vt:lpstr>
      <vt:lpstr>Anatomy of musculoskeletal System (Osteoarthritis)</vt:lpstr>
      <vt:lpstr>Anatomy of musculoskeletal System</vt:lpstr>
      <vt:lpstr>Anatomy and Physiology of Osteoarthritis (Structure  and Function of the Joint)</vt:lpstr>
      <vt:lpstr>Pathophysiology</vt:lpstr>
      <vt:lpstr>Care Plan  </vt:lpstr>
      <vt:lpstr>Risk local factors</vt:lpstr>
      <vt:lpstr>Systemic Risk factors</vt:lpstr>
      <vt:lpstr>Communication and Ethics </vt:lpstr>
      <vt:lpstr> Recommendations for John Brown’s Osteoarthritis </vt:lpstr>
      <vt:lpstr>Recommendations for John Brown’s continued</vt:lpstr>
      <vt:lpstr>Conclusion</vt:lpstr>
      <vt:lpstr>References</vt:lpstr>
      <vt:lpstr>References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Mf Aladin</cp:lastModifiedBy>
  <cp:revision>235</cp:revision>
  <cp:lastPrinted>2018-07-09T15:27:01Z</cp:lastPrinted>
  <dcterms:created xsi:type="dcterms:W3CDTF">2002-10-07T19:43:58Z</dcterms:created>
  <dcterms:modified xsi:type="dcterms:W3CDTF">2026-04-20T20:43:38Z</dcterms:modified>
</cp:coreProperties>
</file>