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tiff" ContentType="image/tif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54"/>
  </p:notesMasterIdLst>
  <p:sldIdLst>
    <p:sldId id="311" r:id="rId4"/>
    <p:sldId id="256" r:id="rId5"/>
    <p:sldId id="321" r:id="rId6"/>
    <p:sldId id="351" r:id="rId7"/>
    <p:sldId id="334" r:id="rId8"/>
    <p:sldId id="364" r:id="rId9"/>
    <p:sldId id="365" r:id="rId10"/>
    <p:sldId id="366" r:id="rId11"/>
    <p:sldId id="367" r:id="rId12"/>
    <p:sldId id="368" r:id="rId13"/>
    <p:sldId id="369" r:id="rId14"/>
    <p:sldId id="370" r:id="rId15"/>
    <p:sldId id="371" r:id="rId16"/>
    <p:sldId id="372" r:id="rId17"/>
    <p:sldId id="373" r:id="rId18"/>
    <p:sldId id="374" r:id="rId19"/>
    <p:sldId id="375" r:id="rId20"/>
    <p:sldId id="376" r:id="rId21"/>
    <p:sldId id="377" r:id="rId22"/>
    <p:sldId id="378" r:id="rId23"/>
    <p:sldId id="379" r:id="rId24"/>
    <p:sldId id="335" r:id="rId25"/>
    <p:sldId id="336" r:id="rId26"/>
    <p:sldId id="352" r:id="rId27"/>
    <p:sldId id="353" r:id="rId28"/>
    <p:sldId id="354" r:id="rId29"/>
    <p:sldId id="355" r:id="rId30"/>
    <p:sldId id="358" r:id="rId31"/>
    <p:sldId id="356" r:id="rId32"/>
    <p:sldId id="338" r:id="rId33"/>
    <p:sldId id="339" r:id="rId34"/>
    <p:sldId id="340" r:id="rId35"/>
    <p:sldId id="341" r:id="rId36"/>
    <p:sldId id="342" r:id="rId37"/>
    <p:sldId id="343" r:id="rId38"/>
    <p:sldId id="344" r:id="rId39"/>
    <p:sldId id="345" r:id="rId40"/>
    <p:sldId id="346" r:id="rId41"/>
    <p:sldId id="357" r:id="rId42"/>
    <p:sldId id="347" r:id="rId43"/>
    <p:sldId id="348" r:id="rId44"/>
    <p:sldId id="349" r:id="rId45"/>
    <p:sldId id="350" r:id="rId46"/>
    <p:sldId id="315" r:id="rId47"/>
    <p:sldId id="359" r:id="rId48"/>
    <p:sldId id="361" r:id="rId49"/>
    <p:sldId id="360" r:id="rId50"/>
    <p:sldId id="362" r:id="rId51"/>
    <p:sldId id="363" r:id="rId52"/>
    <p:sldId id="380"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40"/>
    <p:restoredTop sz="86378"/>
  </p:normalViewPr>
  <p:slideViewPr>
    <p:cSldViewPr snapToGrid="0" snapToObjects="1">
      <p:cViewPr varScale="1">
        <p:scale>
          <a:sx n="82" d="100"/>
          <a:sy n="82" d="100"/>
        </p:scale>
        <p:origin x="69" y="54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62B9C6-C1C5-3F4F-A7F2-8497F1506501}" type="datetimeFigureOut">
              <a:rPr lang="en-US" smtClean="0"/>
              <a:pPr/>
              <a:t>10/10/2019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814FA8-C21D-8543-ABD6-D2781E7251ED}" type="slidenum">
              <a:rPr lang="en-US" smtClean="0"/>
              <a:pPr/>
              <a:t>‹#›</a:t>
            </a:fld>
            <a:endParaRPr lang="en-US"/>
          </a:p>
        </p:txBody>
      </p:sp>
    </p:spTree>
    <p:extLst>
      <p:ext uri="{BB962C8B-B14F-4D97-AF65-F5344CB8AC3E}">
        <p14:creationId xmlns:p14="http://schemas.microsoft.com/office/powerpoint/2010/main" val="1404938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Register</a:t>
            </a:r>
          </a:p>
          <a:p>
            <a:r>
              <a:rPr lang="en-GB" baseline="0" dirty="0" smtClean="0"/>
              <a:t>Refer to last week’s directed study which was to begin to familiarize with children’s books</a:t>
            </a:r>
            <a:endParaRPr lang="en-GB" baseline="0"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a:t>
            </a:fld>
            <a:endParaRPr lang="en-GB" dirty="0"/>
          </a:p>
        </p:txBody>
      </p:sp>
    </p:spTree>
    <p:extLst>
      <p:ext uri="{BB962C8B-B14F-4D97-AF65-F5344CB8AC3E}">
        <p14:creationId xmlns:p14="http://schemas.microsoft.com/office/powerpoint/2010/main" val="1148301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this point</a:t>
            </a:r>
            <a:r>
              <a:rPr lang="en-GB" baseline="0" dirty="0" smtClean="0"/>
              <a:t> give out the exercise on Great Fire of London.  Give them the instructions about what have have to do with the topic.</a:t>
            </a:r>
          </a:p>
          <a:p>
            <a:endParaRPr lang="en-GB" baseline="0" dirty="0" smtClean="0"/>
          </a:p>
          <a:p>
            <a:r>
              <a:rPr lang="en-GB" baseline="0" dirty="0" smtClean="0"/>
              <a:t>Remember we have already said that pupils don’t speak enough – huge gap from talking to writing – as NQTs stop talking begin writing – pupils begin talking -  problems emerge</a:t>
            </a:r>
            <a:endParaRPr lang="en-GB" dirty="0"/>
          </a:p>
        </p:txBody>
      </p:sp>
      <p:sp>
        <p:nvSpPr>
          <p:cNvPr id="4" name="Slide Number Placeholder 3"/>
          <p:cNvSpPr>
            <a:spLocks noGrp="1"/>
          </p:cNvSpPr>
          <p:nvPr>
            <p:ph type="sldNum" sz="quarter" idx="10"/>
          </p:nvPr>
        </p:nvSpPr>
        <p:spPr/>
        <p:txBody>
          <a:bodyPr/>
          <a:lstStyle/>
          <a:p>
            <a:fld id="{0F20385B-9530-4213-90E9-899CF9E64C7A}" type="slidenum">
              <a:rPr lang="en-GB" smtClean="0"/>
              <a:t>8</a:t>
            </a:fld>
            <a:endParaRPr lang="en-GB" dirty="0"/>
          </a:p>
        </p:txBody>
      </p:sp>
    </p:spTree>
    <p:extLst>
      <p:ext uri="{BB962C8B-B14F-4D97-AF65-F5344CB8AC3E}">
        <p14:creationId xmlns:p14="http://schemas.microsoft.com/office/powerpoint/2010/main" val="176980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this slide as examples of the range of DARTs</a:t>
            </a:r>
            <a:r>
              <a:rPr lang="en-GB" baseline="0" dirty="0" smtClean="0"/>
              <a:t> activities that are designed to engage pupils with texts and secure understanding and therefore how you might move beyond comprehension questions as a whole-school approach. </a:t>
            </a:r>
          </a:p>
          <a:p>
            <a:r>
              <a:rPr lang="en-GB" baseline="0" dirty="0" smtClean="0"/>
              <a:t>At this point </a:t>
            </a:r>
            <a:endParaRPr lang="en-GB" dirty="0"/>
          </a:p>
        </p:txBody>
      </p:sp>
      <p:sp>
        <p:nvSpPr>
          <p:cNvPr id="4" name="Slide Number Placeholder 3"/>
          <p:cNvSpPr>
            <a:spLocks noGrp="1"/>
          </p:cNvSpPr>
          <p:nvPr>
            <p:ph type="sldNum" sz="quarter" idx="10"/>
          </p:nvPr>
        </p:nvSpPr>
        <p:spPr/>
        <p:txBody>
          <a:bodyPr/>
          <a:lstStyle/>
          <a:p>
            <a:fld id="{C5ACC0DB-F54E-4CA5-9111-5119758B9662}" type="slidenum">
              <a:rPr lang="en-GB" smtClean="0"/>
              <a:t>9</a:t>
            </a:fld>
            <a:endParaRPr lang="en-GB"/>
          </a:p>
        </p:txBody>
      </p:sp>
    </p:spTree>
    <p:extLst>
      <p:ext uri="{BB962C8B-B14F-4D97-AF65-F5344CB8AC3E}">
        <p14:creationId xmlns:p14="http://schemas.microsoft.com/office/powerpoint/2010/main" val="3585990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Make the point that the vision needs to be shared and communicated effectively and needs</a:t>
            </a:r>
            <a:r>
              <a:rPr lang="en-GB" baseline="0" dirty="0" smtClean="0"/>
              <a:t> to remain high profile. It works more effectively where the whole school has been involved in developing the vision and staff understand the rationale behind it – more likely to secure buy-in and engagement/ownership. </a:t>
            </a:r>
          </a:p>
          <a:p>
            <a:endParaRPr lang="en-GB" baseline="0" dirty="0" smtClean="0"/>
          </a:p>
          <a:p>
            <a:r>
              <a:rPr lang="en-GB" baseline="0" dirty="0" smtClean="0"/>
              <a:t>5Ws – know what the vision is, know where they are heading, know why the vision/focus is necessary for the school, know who is doing what, know how it will be achieved (strategies, resources, </a:t>
            </a:r>
            <a:r>
              <a:rPr lang="en-GB" baseline="0" dirty="0" err="1" smtClean="0"/>
              <a:t>etc</a:t>
            </a:r>
            <a:r>
              <a:rPr lang="en-GB" baseline="0" dirty="0" smtClean="0"/>
              <a:t>)</a:t>
            </a:r>
          </a:p>
          <a:p>
            <a:r>
              <a:rPr lang="en-GB" baseline="0" dirty="0" smtClean="0"/>
              <a:t>Just a few minutes to talk about this on your tables and then some feedback.</a:t>
            </a:r>
          </a:p>
          <a:p>
            <a:r>
              <a:rPr lang="en-GB" baseline="0" dirty="0" smtClean="0"/>
              <a:t>The next part of this session will take </a:t>
            </a:r>
            <a:r>
              <a:rPr lang="en-GB" b="1" baseline="0" dirty="0" smtClean="0"/>
              <a:t>reading</a:t>
            </a:r>
            <a:r>
              <a:rPr lang="en-GB" baseline="0" dirty="0" smtClean="0"/>
              <a:t> as an example and consider how you might develop a vision, get everyone on board, change teacher behaviours and use some key strategies and approaches with staff, to begin to develop some consistency across the curriculum. </a:t>
            </a:r>
            <a:endParaRPr lang="en-GB" dirty="0"/>
          </a:p>
        </p:txBody>
      </p:sp>
      <p:sp>
        <p:nvSpPr>
          <p:cNvPr id="4" name="Slide Number Placeholder 3"/>
          <p:cNvSpPr>
            <a:spLocks noGrp="1"/>
          </p:cNvSpPr>
          <p:nvPr>
            <p:ph type="sldNum" sz="quarter" idx="10"/>
          </p:nvPr>
        </p:nvSpPr>
        <p:spPr/>
        <p:txBody>
          <a:bodyPr/>
          <a:lstStyle/>
          <a:p>
            <a:fld id="{C5ACC0DB-F54E-4CA5-9111-5119758B9662}" type="slidenum">
              <a:rPr lang="en-GB" smtClean="0"/>
              <a:t>10</a:t>
            </a:fld>
            <a:endParaRPr lang="en-GB"/>
          </a:p>
        </p:txBody>
      </p:sp>
    </p:spTree>
    <p:extLst>
      <p:ext uri="{BB962C8B-B14F-4D97-AF65-F5344CB8AC3E}">
        <p14:creationId xmlns:p14="http://schemas.microsoft.com/office/powerpoint/2010/main" val="2690409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FF228D8-23B8-440C-880C-412776279E87}" type="slidenum">
              <a:rPr lang="en-US" altLang="en-US" sz="1200"/>
              <a:pPr/>
              <a:t>13</a:t>
            </a:fld>
            <a:endParaRPr lang="en-US" altLang="en-US" sz="12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014372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2DBD511-A97C-4BBB-8C93-19AB3A32E824}" type="slidenum">
              <a:rPr lang="en-US" altLang="en-US" sz="1200"/>
              <a:pPr/>
              <a:t>14</a:t>
            </a:fld>
            <a:endParaRPr lang="en-US" altLang="en-US" sz="12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835230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AE250FA-B5CA-493A-AE87-BEA2D7F864B6}" type="slidenum">
              <a:rPr lang="en-US" altLang="en-US" sz="1200"/>
              <a:pPr/>
              <a:t>15</a:t>
            </a:fld>
            <a:endParaRPr lang="en-US" altLang="en-US" sz="1200"/>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146323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91BB2E7-0152-405F-BA1C-E284A449C342}" type="slidenum">
              <a:rPr lang="en-US" altLang="en-US" sz="1200"/>
              <a:pPr/>
              <a:t>16</a:t>
            </a:fld>
            <a:endParaRPr lang="en-US" altLang="en-US" sz="120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83977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561E6FF7-ADC7-4998-9DD2-46D4E6F5AC8B}" type="slidenum">
              <a:rPr lang="en-US" altLang="en-US" sz="1200"/>
              <a:pPr/>
              <a:t>17</a:t>
            </a:fld>
            <a:endParaRPr lang="en-US" altLang="en-US" sz="120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86452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F67FED9-DA88-41BC-B022-14A91BD69235}" type="slidenum">
              <a:rPr lang="en-US" altLang="en-US" sz="1200"/>
              <a:pPr/>
              <a:t>18</a:t>
            </a:fld>
            <a:endParaRPr lang="en-US" altLang="en-US" sz="120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133538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04136ED-2E98-4DAE-852B-FA2C3B30A9D2}" type="slidenum">
              <a:rPr lang="en-US" altLang="en-US" sz="1200"/>
              <a:pPr/>
              <a:t>19</a:t>
            </a:fld>
            <a:endParaRPr lang="en-US" altLang="en-US" sz="1200"/>
          </a:p>
        </p:txBody>
      </p:sp>
      <p:sp>
        <p:nvSpPr>
          <p:cNvPr id="184323" name="Rectangle 2"/>
          <p:cNvSpPr>
            <a:spLocks noGrp="1" noRot="1" noChangeAspect="1" noChangeArrowheads="1"/>
          </p:cNvSpPr>
          <p:nvPr>
            <p:ph type="sldImg"/>
          </p:nvPr>
        </p:nvSpPr>
        <p:spPr>
          <a:solidFill>
            <a:srgbClr val="FFFFFF"/>
          </a:solidFill>
          <a:ln/>
        </p:spPr>
      </p:sp>
      <p:sp>
        <p:nvSpPr>
          <p:cNvPr id="184324"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800330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31C5C30-28DD-4C49-A2EC-AF6B3D9C6E58}" type="slidenum">
              <a:rPr lang="en-US" altLang="en-US" sz="1200"/>
              <a:pPr/>
              <a:t>20</a:t>
            </a:fld>
            <a:endParaRPr lang="en-US" altLang="en-US" sz="1200"/>
          </a:p>
        </p:txBody>
      </p:sp>
      <p:sp>
        <p:nvSpPr>
          <p:cNvPr id="186371" name="Rectangle 2"/>
          <p:cNvSpPr>
            <a:spLocks noGrp="1" noRot="1" noChangeAspect="1" noChangeArrowheads="1"/>
          </p:cNvSpPr>
          <p:nvPr>
            <p:ph type="sldImg"/>
          </p:nvPr>
        </p:nvSpPr>
        <p:spPr>
          <a:solidFill>
            <a:srgbClr val="FFFFFF"/>
          </a:solidFill>
          <a:ln/>
        </p:spPr>
      </p:sp>
      <p:sp>
        <p:nvSpPr>
          <p:cNvPr id="186372"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32964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60B342A-E92B-4A27-A17D-848D295B2791}" type="slidenum">
              <a:rPr lang="en-US" altLang="en-US" sz="1200"/>
              <a:pPr/>
              <a:t>21</a:t>
            </a:fld>
            <a:endParaRPr lang="en-US" altLang="en-US" sz="1200"/>
          </a:p>
        </p:txBody>
      </p:sp>
      <p:sp>
        <p:nvSpPr>
          <p:cNvPr id="188419" name="Rectangle 2"/>
          <p:cNvSpPr>
            <a:spLocks noGrp="1" noRot="1" noChangeAspect="1" noChangeArrowheads="1"/>
          </p:cNvSpPr>
          <p:nvPr>
            <p:ph type="sldImg"/>
          </p:nvPr>
        </p:nvSpPr>
        <p:spPr>
          <a:solidFill>
            <a:srgbClr val="FFFFFF"/>
          </a:solidFill>
          <a:ln/>
        </p:spPr>
      </p:sp>
      <p:sp>
        <p:nvSpPr>
          <p:cNvPr id="18842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0349194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804E0E5A-583D-4B20-A06A-11E2743E8CCD}" type="slidenum">
              <a:rPr lang="en-US"/>
              <a:pPr/>
              <a:t>40</a:t>
            </a:fld>
            <a:endParaRPr 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endParaRPr lang="en-US">
              <a:latin typeface="Times" pitchFamily="2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5F65048C-5F2C-4041-B577-F5696373F925}" type="slidenum">
              <a:rPr lang="en-US"/>
              <a:pPr/>
              <a:t>41</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endParaRPr lang="en-US">
              <a:latin typeface="Times" pitchFamily="2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54193BEF-26A0-48DB-8DD3-C67E6C0EE694}" type="slidenum">
              <a:rPr lang="en-US"/>
              <a:pPr/>
              <a:t>42</a:t>
            </a:fld>
            <a:endParaRPr 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endParaRPr lang="en-US">
              <a:latin typeface="Times" pitchFamily="2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90F5D948-B49C-4D35-86FC-51F84835832C}" type="slidenum">
              <a:rPr lang="en-US"/>
              <a:pPr/>
              <a:t>43</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endParaRPr lang="en-US">
              <a:latin typeface="Times" pitchFamily="2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2008650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942123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871659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1995613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872461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450055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642055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2077013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1016388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1363969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1995526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4709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C00B302-53EB-AA47-99AC-098B19F1B706}" type="datetimeFigureOut">
              <a:rPr lang="en-US" smtClean="0"/>
              <a:pPr/>
              <a:t>10/10/2019</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9" name="Slide Number Placeholder 8"/>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5" name="Slide Number Placeholder 4"/>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4" name="Slide Number Placeholder 3"/>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C00B302-53EB-AA47-99AC-098B19F1B706}" type="datetimeFigureOut">
              <a:rPr lang="en-US" smtClean="0"/>
              <a:pPr/>
              <a:t>10/10/2019</a:t>
            </a:fld>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469654" y="2386744"/>
            <a:ext cx="9252693"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5" y="4352544"/>
            <a:ext cx="6801612"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10/10/2019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10/10/2019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475232" y="2386744"/>
            <a:ext cx="9253728"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5" y="4352465"/>
            <a:ext cx="6801612"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10/10/2019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69653" y="2638044"/>
            <a:ext cx="4384031"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6" y="2638044"/>
            <a:ext cx="4387355"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pPr/>
              <a:t>10/10/2019</a:t>
            </a:fld>
            <a:endParaRPr lang="en-GB"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469652" y="2313435"/>
            <a:ext cx="438403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69652" y="3143250"/>
            <a:ext cx="4384032" cy="2596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387355" cy="2596776"/>
          </a:xfrm>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5"/>
            <a:ext cx="4387355"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10/10/2019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10/10/2019</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10/10/2019</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54271" y="2243830"/>
            <a:ext cx="4387459"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0620"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pPr/>
              <a:t>10/10/2019</a:t>
            </a:fld>
            <a:endParaRPr lang="en-GB" dirty="0"/>
          </a:p>
        </p:txBody>
      </p:sp>
      <p:sp>
        <p:nvSpPr>
          <p:cNvPr id="10" name="Footer Placeholder 9"/>
          <p:cNvSpPr>
            <a:spLocks noGrp="1"/>
          </p:cNvSpPr>
          <p:nvPr>
            <p:ph type="ftr" sz="quarter" idx="11"/>
          </p:nvPr>
        </p:nvSpPr>
        <p:spPr>
          <a:xfrm>
            <a:off x="854271" y="6236208"/>
            <a:ext cx="5075197"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53440" y="2243828"/>
            <a:ext cx="438912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6001" y="-42172"/>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50620" y="3549920"/>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pPr/>
              <a:t>10/10/2019</a:t>
            </a:fld>
            <a:endParaRPr lang="en-GB" dirty="0"/>
          </a:p>
        </p:txBody>
      </p:sp>
      <p:sp>
        <p:nvSpPr>
          <p:cNvPr id="9" name="Footer Placeholder 8"/>
          <p:cNvSpPr>
            <a:spLocks noGrp="1"/>
          </p:cNvSpPr>
          <p:nvPr>
            <p:ph type="ftr" sz="quarter" idx="11"/>
          </p:nvPr>
        </p:nvSpPr>
        <p:spPr>
          <a:xfrm>
            <a:off x="853440" y="6236208"/>
            <a:ext cx="5071872"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40528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141395" y="937260"/>
            <a:ext cx="6288232" cy="49834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00B302-53EB-AA47-99AC-098B19F1B706}" type="datetimeFigureOut">
              <a:rPr lang="en-US" smtClean="0"/>
              <a:pPr/>
              <a:t>10/10/2019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CE836F-9200-3840-BDC7-DB1DBF9A0326}" type="slidenum">
              <a:rPr lang="en-US" smtClean="0"/>
              <a:pPr/>
              <a:t>‹#›</a:t>
            </a:fld>
            <a:endParaRPr lang="en-US"/>
          </a:p>
        </p:txBody>
      </p:sp>
    </p:spTree>
    <p:extLst>
      <p:ext uri="{BB962C8B-B14F-4D97-AF65-F5344CB8AC3E}">
        <p14:creationId xmlns:p14="http://schemas.microsoft.com/office/powerpoint/2010/main" val="1510196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C00B302-53EB-AA47-99AC-098B19F1B706}" type="datetimeFigureOut">
              <a:rPr lang="en-US" smtClean="0"/>
              <a:pPr/>
              <a:t>10/10/2019</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FCE836F-9200-3840-BDC7-DB1DBF9A0326}" type="slidenum">
              <a:rPr lang="en-US" smtClean="0"/>
              <a:pPr/>
              <a:t>‹#›</a:t>
            </a:fld>
            <a:endParaRPr lang="en-US"/>
          </a:p>
        </p:txBody>
      </p:sp>
    </p:spTree>
    <p:extLst>
      <p:ext uri="{BB962C8B-B14F-4D97-AF65-F5344CB8AC3E}">
        <p14:creationId xmlns:p14="http://schemas.microsoft.com/office/powerpoint/2010/main" val="17657645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141394" y="964692"/>
            <a:ext cx="7917007"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141394" y="2638046"/>
            <a:ext cx="7917007"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71924" y="6238816"/>
            <a:ext cx="2753747"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10/10/2019</a:t>
            </a:fld>
            <a:endParaRPr lang="en-GB" dirty="0"/>
          </a:p>
        </p:txBody>
      </p:sp>
      <p:sp>
        <p:nvSpPr>
          <p:cNvPr id="5" name="Footer Placeholder 4"/>
          <p:cNvSpPr>
            <a:spLocks noGrp="1"/>
          </p:cNvSpPr>
          <p:nvPr>
            <p:ph type="ftr" sz="quarter" idx="3"/>
          </p:nvPr>
        </p:nvSpPr>
        <p:spPr>
          <a:xfrm>
            <a:off x="1469652" y="6236208"/>
            <a:ext cx="6075552"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986816" y="6217920"/>
            <a:ext cx="48768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12755125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oleObject" Target="../embeddings/oleObject2.bin"/></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oleObject" Target="../embeddings/oleObject3.bin"/></Relationships>
</file>

<file path=ppt/slides/_rels/slide44.xml.rels><?xml version="1.0" encoding="UTF-8" standalone="yes"?>
<Relationships xmlns="http://schemas.openxmlformats.org/package/2006/relationships"><Relationship Id="rId3" Type="http://schemas.openxmlformats.org/officeDocument/2006/relationships/hyperlink" Target="http://www.bxscience.edu/ourpages/auto/2014/11/16/50007779/Piaget%20When%20Thinking%20Begins10272012_0000.pdf" TargetMode="External"/><Relationship Id="rId2" Type="http://schemas.openxmlformats.org/officeDocument/2006/relationships/image" Target="../media/image7.tiff"/><Relationship Id="rId1" Type="http://schemas.openxmlformats.org/officeDocument/2006/relationships/slideLayout" Target="../slideLayouts/slideLayout2.xml"/><Relationship Id="rId6" Type="http://schemas.openxmlformats.org/officeDocument/2006/relationships/image" Target="../media/image3.tiff"/><Relationship Id="rId5" Type="http://schemas.openxmlformats.org/officeDocument/2006/relationships/hyperlink" Target="https://www.learning-theories.com/social-learning-theory-bandura.html" TargetMode="External"/><Relationship Id="rId4" Type="http://schemas.openxmlformats.org/officeDocument/2006/relationships/hyperlink" Target="https://www.simplypsychology.org/bruner.html"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hwb.gov.wales/curriculum-for-wales-2008/key-stages-2-to-4/geography-in-the-national-curriculum-for-wales/" TargetMode="External"/><Relationship Id="rId2" Type="http://schemas.openxmlformats.org/officeDocument/2006/relationships/hyperlink" Target="https://hwb.gov.wales/curriculum-for-wales-2008/foundation-phase/?_ga=2.110121221.1697701605.1570647684-1595182983.155498723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Literacy </a:t>
            </a:r>
            <a:br>
              <a:rPr lang="en-GB" dirty="0" smtClean="0"/>
            </a:br>
            <a:r>
              <a:rPr lang="en-GB" dirty="0" smtClean="0"/>
              <a:t>ECAD 6012</a:t>
            </a:r>
            <a:endParaRPr lang="en-GB" dirty="0"/>
          </a:p>
        </p:txBody>
      </p:sp>
      <p:sp>
        <p:nvSpPr>
          <p:cNvPr id="3" name="Subtitle 2"/>
          <p:cNvSpPr>
            <a:spLocks noGrp="1"/>
          </p:cNvSpPr>
          <p:nvPr>
            <p:ph type="subTitle" idx="1"/>
          </p:nvPr>
        </p:nvSpPr>
        <p:spPr/>
        <p:txBody>
          <a:bodyPr>
            <a:normAutofit/>
          </a:bodyPr>
          <a:lstStyle/>
          <a:p>
            <a:r>
              <a:rPr lang="en-GB" dirty="0"/>
              <a:t>Cross Curricular Responsibilities: Literacy, Numeracy and Digital </a:t>
            </a:r>
            <a:r>
              <a:rPr lang="en-GB" dirty="0" smtClean="0"/>
              <a:t>Competence</a:t>
            </a:r>
          </a:p>
          <a:p>
            <a:r>
              <a:rPr lang="en-GB" dirty="0" smtClean="0">
                <a:solidFill>
                  <a:schemeClr val="bg1"/>
                </a:solidFill>
              </a:rPr>
              <a:t> Sessions 1/2</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9841300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0668000" y="5393267"/>
            <a:ext cx="903816" cy="903816"/>
          </a:xfrm>
          <a:prstGeom prst="rect">
            <a:avLst/>
          </a:prstGeom>
        </p:spPr>
      </p:pic>
      <p:sp>
        <p:nvSpPr>
          <p:cNvPr id="7" name="Rectangle 6"/>
          <p:cNvSpPr/>
          <p:nvPr/>
        </p:nvSpPr>
        <p:spPr>
          <a:xfrm>
            <a:off x="1242951" y="471951"/>
            <a:ext cx="9290462" cy="5324535"/>
          </a:xfrm>
          <a:prstGeom prst="rect">
            <a:avLst/>
          </a:prstGeom>
        </p:spPr>
        <p:txBody>
          <a:bodyPr wrap="square">
            <a:spAutoFit/>
          </a:bodyPr>
          <a:lstStyle/>
          <a:p>
            <a:pPr algn="ctr"/>
            <a:r>
              <a:rPr lang="en-US" sz="2800" dirty="0">
                <a:solidFill>
                  <a:srgbClr val="7030A0"/>
                </a:solidFill>
                <a:latin typeface="Comic Sans MS" charset="0"/>
                <a:ea typeface="Comic Sans MS" charset="0"/>
                <a:cs typeface="Comic Sans MS" charset="0"/>
              </a:rPr>
              <a:t>Welcome to this Year 3 Module </a:t>
            </a:r>
            <a:r>
              <a:rPr lang="en-US" sz="2800" dirty="0" smtClean="0">
                <a:solidFill>
                  <a:srgbClr val="7030A0"/>
                </a:solidFill>
                <a:latin typeface="Comic Sans MS" charset="0"/>
                <a:ea typeface="Comic Sans MS" charset="0"/>
                <a:cs typeface="Comic Sans MS" charset="0"/>
              </a:rPr>
              <a:t>. </a:t>
            </a:r>
          </a:p>
          <a:p>
            <a:pPr algn="ctr"/>
            <a:endParaRPr lang="en-US" sz="2400" dirty="0">
              <a:latin typeface="Open Sans" charset="0"/>
            </a:endParaRPr>
          </a:p>
          <a:p>
            <a:pPr algn="ctr"/>
            <a:r>
              <a:rPr lang="en-US" sz="2400" dirty="0" smtClean="0">
                <a:latin typeface="Open Sans" charset="0"/>
              </a:rPr>
              <a:t>An </a:t>
            </a:r>
            <a:r>
              <a:rPr lang="en-US" sz="2400" dirty="0">
                <a:latin typeface="Open Sans" charset="0"/>
              </a:rPr>
              <a:t>opportunity for you to develop your critical skills necessary to effectively teach literacy, numeracy and digital competence through cross-curricular pedagogies. We will be sharing with you cross-curricular theoretical models that will inform your practice. We look forward to working with you and sharing ideas in your final year</a:t>
            </a:r>
            <a:r>
              <a:rPr lang="en-US" sz="2400" dirty="0" smtClean="0">
                <a:latin typeface="Open Sans" charset="0"/>
              </a:rPr>
              <a:t>!</a:t>
            </a:r>
          </a:p>
          <a:p>
            <a:pPr algn="ctr"/>
            <a:endParaRPr lang="en-US" sz="2400" dirty="0">
              <a:latin typeface="Open Sans" charset="0"/>
            </a:endParaRPr>
          </a:p>
          <a:p>
            <a:pPr algn="ctr"/>
            <a:endParaRPr lang="en-US" sz="2400" dirty="0" smtClean="0">
              <a:latin typeface="Open Sans" charset="0"/>
            </a:endParaRPr>
          </a:p>
          <a:p>
            <a:pPr algn="ctr"/>
            <a:r>
              <a:rPr lang="en-US" sz="2400" dirty="0">
                <a:latin typeface="Open Sans" charset="0"/>
              </a:rPr>
              <a:t> </a:t>
            </a:r>
          </a:p>
          <a:p>
            <a:pPr algn="ctr"/>
            <a:r>
              <a:rPr lang="en-US" sz="2400" b="1" dirty="0" smtClean="0">
                <a:solidFill>
                  <a:srgbClr val="7030A0"/>
                </a:solidFill>
                <a:latin typeface="Open Sans" charset="0"/>
              </a:rPr>
              <a:t>.</a:t>
            </a:r>
            <a:r>
              <a:rPr lang="en-US" sz="2400" b="1" dirty="0">
                <a:latin typeface="Open Sans" charset="0"/>
              </a:rPr>
              <a:t> </a:t>
            </a:r>
            <a:endParaRPr lang="en-US" sz="2400" dirty="0">
              <a:latin typeface="Open Sans" charset="0"/>
            </a:endParaRPr>
          </a:p>
          <a:p>
            <a:pPr algn="ctr"/>
            <a:r>
              <a:rPr lang="en-US" sz="2400" b="1" dirty="0">
                <a:solidFill>
                  <a:srgbClr val="7030A0"/>
                </a:solidFill>
                <a:latin typeface="Open Sans" charset="0"/>
              </a:rPr>
              <a:t>Module Team: </a:t>
            </a:r>
            <a:r>
              <a:rPr lang="en-US" sz="2400" dirty="0">
                <a:latin typeface="Open Sans" charset="0"/>
              </a:rPr>
              <a:t>Rachel Wallis &amp; Nerys Defis </a:t>
            </a:r>
            <a:r>
              <a:rPr lang="en-US" sz="2400" dirty="0" smtClean="0">
                <a:latin typeface="Open Sans" charset="0"/>
              </a:rPr>
              <a:t>(Numeracy</a:t>
            </a:r>
            <a:r>
              <a:rPr lang="en-US" sz="2400" dirty="0">
                <a:latin typeface="Open Sans" charset="0"/>
              </a:rPr>
              <a:t>) </a:t>
            </a:r>
          </a:p>
          <a:p>
            <a:pPr algn="ctr"/>
            <a:r>
              <a:rPr lang="en-US" sz="2400" dirty="0">
                <a:latin typeface="Open Sans" charset="0"/>
              </a:rPr>
              <a:t>Alun Thomas </a:t>
            </a:r>
            <a:r>
              <a:rPr lang="en-US" sz="2400" dirty="0" smtClean="0">
                <a:latin typeface="Open Sans" charset="0"/>
              </a:rPr>
              <a:t>(Digital </a:t>
            </a:r>
            <a:r>
              <a:rPr lang="en-US" sz="2400" dirty="0">
                <a:latin typeface="Open Sans" charset="0"/>
              </a:rPr>
              <a:t>Competence) </a:t>
            </a:r>
          </a:p>
          <a:p>
            <a:pPr algn="ctr"/>
            <a:r>
              <a:rPr lang="en-US" sz="2400" dirty="0" err="1" smtClean="0">
                <a:latin typeface="Open Sans" charset="0"/>
              </a:rPr>
              <a:t>Angella</a:t>
            </a:r>
            <a:r>
              <a:rPr lang="en-US" sz="2400" dirty="0" smtClean="0">
                <a:latin typeface="Open Sans" charset="0"/>
              </a:rPr>
              <a:t> </a:t>
            </a:r>
            <a:r>
              <a:rPr lang="en-US" sz="2400" dirty="0" err="1" smtClean="0">
                <a:latin typeface="Open Sans" charset="0"/>
              </a:rPr>
              <a:t>Cooze</a:t>
            </a:r>
            <a:r>
              <a:rPr lang="en-US" sz="2400" dirty="0" smtClean="0">
                <a:latin typeface="Open Sans" charset="0"/>
              </a:rPr>
              <a:t> (Literacy</a:t>
            </a:r>
            <a:r>
              <a:rPr lang="en-US" sz="2400" dirty="0">
                <a:latin typeface="Open Sans" charset="0"/>
              </a:rPr>
              <a:t>)</a:t>
            </a:r>
            <a:endParaRPr lang="en-US" sz="2400" i="0" dirty="0">
              <a:effectLst/>
              <a:latin typeface="Open Sans" charset="0"/>
            </a:endParaRPr>
          </a:p>
        </p:txBody>
      </p:sp>
    </p:spTree>
    <p:extLst>
      <p:ext uri="{BB962C8B-B14F-4D97-AF65-F5344CB8AC3E}">
        <p14:creationId xmlns:p14="http://schemas.microsoft.com/office/powerpoint/2010/main" val="15645770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6216" y="708025"/>
            <a:ext cx="10515600" cy="4351338"/>
          </a:xfrm>
        </p:spPr>
        <p:txBody>
          <a:bodyPr>
            <a:normAutofit fontScale="77500" lnSpcReduction="20000"/>
          </a:bodyPr>
          <a:lstStyle/>
          <a:p>
            <a:pPr marL="0" indent="0" algn="ctr">
              <a:lnSpc>
                <a:spcPct val="150000"/>
              </a:lnSpc>
              <a:spcBef>
                <a:spcPts val="0"/>
              </a:spcBef>
              <a:buNone/>
            </a:pPr>
            <a:r>
              <a:rPr lang="en-US" dirty="0"/>
              <a:t>External forces have become more acute in recent years, </a:t>
            </a:r>
            <a:r>
              <a:rPr lang="en-US" dirty="0" smtClean="0"/>
              <a:t>reflecting </a:t>
            </a:r>
            <a:r>
              <a:rPr lang="en-US" dirty="0"/>
              <a:t>the impact on countries, societies and individuals of globalisation, technological innovation and long-term social trends. The demand for young people with improved levels of </a:t>
            </a:r>
            <a:r>
              <a:rPr lang="en-US" sz="3800" dirty="0">
                <a:solidFill>
                  <a:srgbClr val="FF0000"/>
                </a:solidFill>
              </a:rPr>
              <a:t>literacy</a:t>
            </a:r>
            <a:r>
              <a:rPr lang="en-US" dirty="0"/>
              <a:t>, numeracy and wider skills, including critical thinking, creativity and problem solving, has fuelled an international trend towards curricula that give greater emphasis to </a:t>
            </a:r>
            <a:r>
              <a:rPr lang="en-US" sz="3300" dirty="0">
                <a:solidFill>
                  <a:srgbClr val="FF0000"/>
                </a:solidFill>
              </a:rPr>
              <a:t>the development of skills</a:t>
            </a:r>
            <a:r>
              <a:rPr lang="en-US" dirty="0"/>
              <a:t>, </a:t>
            </a:r>
            <a:r>
              <a:rPr lang="en-US" sz="3600" dirty="0">
                <a:solidFill>
                  <a:schemeClr val="accent1">
                    <a:lumMod val="75000"/>
                  </a:schemeClr>
                </a:solidFill>
              </a:rPr>
              <a:t>alongside, or embedded in</a:t>
            </a:r>
            <a:r>
              <a:rPr lang="en-US" dirty="0"/>
              <a:t>, a traditional subject or ‘area of learning’ approach. </a:t>
            </a:r>
            <a:endParaRPr lang="en-US" dirty="0" smtClean="0"/>
          </a:p>
          <a:p>
            <a:pPr marL="0" indent="0" algn="ctr">
              <a:buNone/>
            </a:pPr>
            <a:endParaRPr lang="en-US" dirty="0"/>
          </a:p>
          <a:p>
            <a:pPr marL="0" indent="0" algn="ctr">
              <a:buNone/>
            </a:pPr>
            <a:r>
              <a:rPr lang="en-US" dirty="0" smtClean="0"/>
              <a:t>(Successful Futures, 2015)</a:t>
            </a:r>
            <a:endParaRPr lang="en-US" dirty="0"/>
          </a:p>
        </p:txBody>
      </p:sp>
      <p:pic>
        <p:nvPicPr>
          <p:cNvPr id="4" name="Picture 3"/>
          <p:cNvPicPr>
            <a:picLocks noChangeAspect="1"/>
          </p:cNvPicPr>
          <p:nvPr/>
        </p:nvPicPr>
        <p:blipFill>
          <a:blip r:embed="rId2"/>
          <a:stretch>
            <a:fillRect/>
          </a:stretch>
        </p:blipFill>
        <p:spPr>
          <a:xfrm>
            <a:off x="10668000" y="5393267"/>
            <a:ext cx="903816" cy="903816"/>
          </a:xfrm>
          <a:prstGeom prst="rect">
            <a:avLst/>
          </a:prstGeom>
        </p:spPr>
      </p:pic>
    </p:spTree>
    <p:extLst>
      <p:ext uri="{BB962C8B-B14F-4D97-AF65-F5344CB8AC3E}">
        <p14:creationId xmlns:p14="http://schemas.microsoft.com/office/powerpoint/2010/main" val="1475067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6216" y="708025"/>
            <a:ext cx="10515600" cy="4351338"/>
          </a:xfrm>
        </p:spPr>
        <p:txBody>
          <a:bodyPr>
            <a:normAutofit fontScale="77500" lnSpcReduction="20000"/>
          </a:bodyPr>
          <a:lstStyle/>
          <a:p>
            <a:pPr marL="0" indent="0" algn="ctr">
              <a:lnSpc>
                <a:spcPct val="150000"/>
              </a:lnSpc>
              <a:spcBef>
                <a:spcPts val="0"/>
              </a:spcBef>
              <a:buNone/>
            </a:pPr>
            <a:r>
              <a:rPr lang="en-US" sz="2300" dirty="0"/>
              <a:t>External forces have become more acute in recent years, </a:t>
            </a:r>
            <a:r>
              <a:rPr lang="en-US" sz="2300" dirty="0" smtClean="0"/>
              <a:t>reflecting </a:t>
            </a:r>
            <a:r>
              <a:rPr lang="en-US" sz="2300" dirty="0"/>
              <a:t>the impact on countries, societies and individuals of globalisation, technological innovation and long-term social trends. The demand for young people with improved levels of </a:t>
            </a:r>
            <a:r>
              <a:rPr lang="en-US" sz="2300" dirty="0">
                <a:solidFill>
                  <a:srgbClr val="FF0000"/>
                </a:solidFill>
              </a:rPr>
              <a:t>literacy</a:t>
            </a:r>
            <a:r>
              <a:rPr lang="en-US" sz="2300" dirty="0"/>
              <a:t>, numeracy and wider skills, including critical thinking, creativity and problem solving, has fuelled an international trend towards curricula that give greater emphasis to </a:t>
            </a:r>
            <a:r>
              <a:rPr lang="en-US" sz="2300" dirty="0">
                <a:solidFill>
                  <a:srgbClr val="FF0000"/>
                </a:solidFill>
              </a:rPr>
              <a:t>the development of skills</a:t>
            </a:r>
            <a:r>
              <a:rPr lang="en-US" sz="2300" dirty="0"/>
              <a:t>, </a:t>
            </a:r>
            <a:r>
              <a:rPr lang="en-US" sz="7100" dirty="0">
                <a:solidFill>
                  <a:schemeClr val="accent1">
                    <a:lumMod val="75000"/>
                  </a:schemeClr>
                </a:solidFill>
              </a:rPr>
              <a:t>alongside, or embedded in</a:t>
            </a:r>
            <a:r>
              <a:rPr lang="en-US" dirty="0"/>
              <a:t>, </a:t>
            </a:r>
            <a:r>
              <a:rPr lang="en-US" sz="2600" dirty="0"/>
              <a:t>a traditional subject or ‘area of learning’ approach. </a:t>
            </a:r>
            <a:endParaRPr lang="en-US" sz="2600" dirty="0" smtClean="0"/>
          </a:p>
          <a:p>
            <a:pPr marL="0" indent="0" algn="ctr">
              <a:buNone/>
            </a:pPr>
            <a:endParaRPr lang="en-US" sz="2600" dirty="0"/>
          </a:p>
          <a:p>
            <a:pPr marL="0" indent="0" algn="ctr">
              <a:buNone/>
            </a:pPr>
            <a:r>
              <a:rPr lang="en-US" sz="2600" dirty="0" smtClean="0"/>
              <a:t>(Successful Futures, 2015)</a:t>
            </a:r>
            <a:endParaRPr lang="en-US" sz="2600" dirty="0"/>
          </a:p>
        </p:txBody>
      </p:sp>
      <p:pic>
        <p:nvPicPr>
          <p:cNvPr id="4" name="Picture 3"/>
          <p:cNvPicPr>
            <a:picLocks noChangeAspect="1"/>
          </p:cNvPicPr>
          <p:nvPr/>
        </p:nvPicPr>
        <p:blipFill>
          <a:blip r:embed="rId2"/>
          <a:stretch>
            <a:fillRect/>
          </a:stretch>
        </p:blipFill>
        <p:spPr>
          <a:xfrm>
            <a:off x="10668000" y="5393267"/>
            <a:ext cx="903816" cy="903816"/>
          </a:xfrm>
          <a:prstGeom prst="rect">
            <a:avLst/>
          </a:prstGeom>
        </p:spPr>
      </p:pic>
    </p:spTree>
    <p:extLst>
      <p:ext uri="{BB962C8B-B14F-4D97-AF65-F5344CB8AC3E}">
        <p14:creationId xmlns:p14="http://schemas.microsoft.com/office/powerpoint/2010/main" val="1475067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Foundation for all learning</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Literacy, Numeracy and digital competence should be the </a:t>
            </a:r>
            <a:r>
              <a:rPr lang="en-GB" b="1" dirty="0" smtClean="0">
                <a:solidFill>
                  <a:schemeClr val="accent1">
                    <a:lumMod val="75000"/>
                  </a:schemeClr>
                </a:solidFill>
              </a:rPr>
              <a:t>cross-curriculum </a:t>
            </a:r>
            <a:r>
              <a:rPr lang="en-GB" dirty="0" smtClean="0"/>
              <a:t>responsibilities for all teachers who work with children and young people.</a:t>
            </a:r>
          </a:p>
          <a:p>
            <a:pPr marL="0" indent="0">
              <a:buNone/>
            </a:pPr>
            <a:r>
              <a:rPr lang="en-GB" dirty="0" smtClean="0"/>
              <a:t>(Donaldson 2015) </a:t>
            </a:r>
            <a:endParaRPr lang="en-GB" dirty="0"/>
          </a:p>
        </p:txBody>
      </p:sp>
    </p:spTree>
    <p:extLst>
      <p:ext uri="{BB962C8B-B14F-4D97-AF65-F5344CB8AC3E}">
        <p14:creationId xmlns:p14="http://schemas.microsoft.com/office/powerpoint/2010/main" val="21615109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Literacy</a:t>
            </a:r>
            <a:endParaRPr lang="en-GB" dirty="0"/>
          </a:p>
        </p:txBody>
      </p:sp>
      <p:sp>
        <p:nvSpPr>
          <p:cNvPr id="3" name="Content Placeholder 2"/>
          <p:cNvSpPr>
            <a:spLocks noGrp="1"/>
          </p:cNvSpPr>
          <p:nvPr>
            <p:ph idx="1"/>
          </p:nvPr>
        </p:nvSpPr>
        <p:spPr/>
        <p:txBody>
          <a:bodyPr/>
          <a:lstStyle/>
          <a:p>
            <a:r>
              <a:rPr lang="en-GB" dirty="0" smtClean="0"/>
              <a:t>National Literacy Trust - Vocabulary</a:t>
            </a:r>
            <a:r>
              <a:rPr lang="en-GB" baseline="0" dirty="0" smtClean="0"/>
              <a:t> at age 5, on entry to primary school, is a strong predictor of GCSE success.</a:t>
            </a:r>
          </a:p>
          <a:p>
            <a:endParaRPr lang="en-GB" baseline="0" dirty="0" smtClean="0"/>
          </a:p>
          <a:p>
            <a:r>
              <a:rPr lang="en-GB" baseline="0" dirty="0" smtClean="0"/>
              <a:t>High </a:t>
            </a:r>
            <a:r>
              <a:rPr lang="en-GB" baseline="0" dirty="0" err="1" smtClean="0"/>
              <a:t>attainers</a:t>
            </a:r>
            <a:r>
              <a:rPr lang="en-GB" baseline="0" dirty="0" smtClean="0"/>
              <a:t> on entry to primary school have a vocab of 7100 words and learn new words at the rate of 3 per day. Low </a:t>
            </a:r>
            <a:r>
              <a:rPr lang="en-GB" baseline="0" dirty="0" err="1" smtClean="0"/>
              <a:t>attainers</a:t>
            </a:r>
            <a:r>
              <a:rPr lang="en-GB" baseline="0" dirty="0" smtClean="0"/>
              <a:t> on entry have a vocab of just 3000 words and learn new words at the rate of just one per day. </a:t>
            </a:r>
            <a:endParaRPr lang="en-GB" dirty="0" smtClean="0"/>
          </a:p>
          <a:p>
            <a:r>
              <a:rPr lang="en-GB" dirty="0" smtClean="0"/>
              <a:t>The gap, therefore, widens.</a:t>
            </a:r>
            <a:endParaRPr lang="en-GB" dirty="0"/>
          </a:p>
        </p:txBody>
      </p:sp>
    </p:spTree>
    <p:extLst>
      <p:ext uri="{BB962C8B-B14F-4D97-AF65-F5344CB8AC3E}">
        <p14:creationId xmlns:p14="http://schemas.microsoft.com/office/powerpoint/2010/main" val="2607925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Literacy Trust 2011</a:t>
            </a:r>
            <a:endParaRPr lang="en-GB" dirty="0"/>
          </a:p>
        </p:txBody>
      </p:sp>
      <p:sp>
        <p:nvSpPr>
          <p:cNvPr id="3" name="Content Placeholder 2"/>
          <p:cNvSpPr>
            <a:spLocks noGrp="1"/>
          </p:cNvSpPr>
          <p:nvPr>
            <p:ph idx="1"/>
          </p:nvPr>
        </p:nvSpPr>
        <p:spPr/>
        <p:txBody>
          <a:bodyPr/>
          <a:lstStyle/>
          <a:p>
            <a:pPr>
              <a:defRPr/>
            </a:pPr>
            <a:r>
              <a:rPr lang="en-GB" b="1" dirty="0">
                <a:latin typeface="Arial" pitchFamily="34" charset="0"/>
                <a:cs typeface="Arial" pitchFamily="34" charset="0"/>
              </a:rPr>
              <a:t>30%</a:t>
            </a:r>
            <a:r>
              <a:rPr lang="en-GB" dirty="0">
                <a:latin typeface="Arial" pitchFamily="34" charset="0"/>
                <a:cs typeface="Arial" pitchFamily="34" charset="0"/>
              </a:rPr>
              <a:t> of 5-8 year olds read a book every day?</a:t>
            </a:r>
          </a:p>
          <a:p>
            <a:pPr>
              <a:defRPr/>
            </a:pPr>
            <a:endParaRPr lang="en-GB" b="1" dirty="0">
              <a:latin typeface="Arial" pitchFamily="34" charset="0"/>
              <a:cs typeface="Arial" pitchFamily="34" charset="0"/>
            </a:endParaRPr>
          </a:p>
          <a:p>
            <a:pPr>
              <a:defRPr/>
            </a:pPr>
            <a:r>
              <a:rPr lang="en-GB" b="1" dirty="0">
                <a:latin typeface="Arial" pitchFamily="34" charset="0"/>
                <a:cs typeface="Arial" pitchFamily="34" charset="0"/>
              </a:rPr>
              <a:t>17%</a:t>
            </a:r>
            <a:r>
              <a:rPr lang="en-GB" dirty="0">
                <a:latin typeface="Arial" pitchFamily="34" charset="0"/>
                <a:cs typeface="Arial" pitchFamily="34" charset="0"/>
              </a:rPr>
              <a:t> of 15-17 year olds read a</a:t>
            </a:r>
            <a:r>
              <a:rPr lang="en-GB" dirty="0">
                <a:solidFill>
                  <a:srgbClr val="FF0000"/>
                </a:solidFill>
                <a:latin typeface="Arial" pitchFamily="34" charset="0"/>
                <a:cs typeface="Arial" pitchFamily="34" charset="0"/>
              </a:rPr>
              <a:t> </a:t>
            </a:r>
            <a:r>
              <a:rPr lang="en-GB" dirty="0">
                <a:latin typeface="Arial" pitchFamily="34" charset="0"/>
                <a:cs typeface="Arial" pitchFamily="34" charset="0"/>
              </a:rPr>
              <a:t>book every day?</a:t>
            </a:r>
          </a:p>
          <a:p>
            <a:endParaRPr lang="en-GB" dirty="0"/>
          </a:p>
        </p:txBody>
      </p:sp>
    </p:spTree>
    <p:extLst>
      <p:ext uri="{BB962C8B-B14F-4D97-AF65-F5344CB8AC3E}">
        <p14:creationId xmlns:p14="http://schemas.microsoft.com/office/powerpoint/2010/main" val="1718808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2209800" y="701676"/>
            <a:ext cx="7772400" cy="855663"/>
          </a:xfrm>
        </p:spPr>
        <p:txBody>
          <a:bodyPr/>
          <a:lstStyle/>
          <a:p>
            <a:r>
              <a:rPr lang="en-GB" smtClean="0"/>
              <a:t>Reading Strategies</a:t>
            </a:r>
          </a:p>
        </p:txBody>
      </p:sp>
      <p:sp>
        <p:nvSpPr>
          <p:cNvPr id="15363" name="Content Placeholder 2"/>
          <p:cNvSpPr>
            <a:spLocks noGrp="1"/>
          </p:cNvSpPr>
          <p:nvPr>
            <p:ph idx="1"/>
          </p:nvPr>
        </p:nvSpPr>
        <p:spPr>
          <a:xfrm>
            <a:off x="2209800" y="1484314"/>
            <a:ext cx="7772400" cy="4105275"/>
          </a:xfrm>
        </p:spPr>
        <p:txBody>
          <a:bodyPr/>
          <a:lstStyle/>
          <a:p>
            <a:r>
              <a:rPr lang="en-GB" smtClean="0"/>
              <a:t>Activate prior knowledge</a:t>
            </a:r>
          </a:p>
          <a:p>
            <a:r>
              <a:rPr lang="en-GB" smtClean="0"/>
              <a:t>Ask questions</a:t>
            </a:r>
          </a:p>
          <a:p>
            <a:r>
              <a:rPr lang="en-GB" smtClean="0"/>
              <a:t>Empathise</a:t>
            </a:r>
          </a:p>
          <a:p>
            <a:r>
              <a:rPr lang="en-GB" smtClean="0"/>
              <a:t>Read backwards and forwards</a:t>
            </a:r>
          </a:p>
          <a:p>
            <a:r>
              <a:rPr lang="en-GB" smtClean="0"/>
              <a:t>Infer and deduce</a:t>
            </a:r>
          </a:p>
          <a:p>
            <a:r>
              <a:rPr lang="en-GB" smtClean="0"/>
              <a:t>Predict</a:t>
            </a:r>
          </a:p>
          <a:p>
            <a:r>
              <a:rPr lang="en-GB" smtClean="0"/>
              <a:t>Visualise</a:t>
            </a:r>
          </a:p>
          <a:p>
            <a:endParaRPr lang="en-GB" smtClean="0"/>
          </a:p>
        </p:txBody>
      </p:sp>
    </p:spTree>
    <p:extLst>
      <p:ext uri="{BB962C8B-B14F-4D97-AF65-F5344CB8AC3E}">
        <p14:creationId xmlns:p14="http://schemas.microsoft.com/office/powerpoint/2010/main" val="12040684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bwMode="auto">
          <a:xfrm>
            <a:off x="1981200" y="274638"/>
            <a:ext cx="6995120" cy="49006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Autofit/>
          </a:bodyPr>
          <a:lstStyle/>
          <a:p>
            <a:r>
              <a:rPr lang="en-GB" sz="2400" dirty="0"/>
              <a:t>DARTs activities</a:t>
            </a:r>
          </a:p>
        </p:txBody>
      </p:sp>
      <p:sp>
        <p:nvSpPr>
          <p:cNvPr id="52227"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smtClean="0"/>
          </a:p>
        </p:txBody>
      </p:sp>
      <p:graphicFrame>
        <p:nvGraphicFramePr>
          <p:cNvPr id="4" name="Group 93"/>
          <p:cNvGraphicFramePr>
            <a:graphicFrameLocks noGrp="1"/>
          </p:cNvGraphicFramePr>
          <p:nvPr>
            <p:extLst/>
          </p:nvPr>
        </p:nvGraphicFramePr>
        <p:xfrm>
          <a:off x="1075426" y="1029420"/>
          <a:ext cx="9592574" cy="5972596"/>
        </p:xfrm>
        <a:graphic>
          <a:graphicData uri="http://schemas.openxmlformats.org/drawingml/2006/table">
            <a:tbl>
              <a:tblPr/>
              <a:tblGrid>
                <a:gridCol w="4736370">
                  <a:extLst>
                    <a:ext uri="{9D8B030D-6E8A-4147-A177-3AD203B41FA5}">
                      <a16:colId xmlns:a16="http://schemas.microsoft.com/office/drawing/2014/main" val="20000"/>
                    </a:ext>
                  </a:extLst>
                </a:gridCol>
                <a:gridCol w="4856204">
                  <a:extLst>
                    <a:ext uri="{9D8B030D-6E8A-4147-A177-3AD203B41FA5}">
                      <a16:colId xmlns:a16="http://schemas.microsoft.com/office/drawing/2014/main" val="20001"/>
                    </a:ext>
                  </a:extLst>
                </a:gridCol>
              </a:tblGrid>
              <a:tr h="52038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0000"/>
                          </a:solidFill>
                          <a:effectLst/>
                          <a:latin typeface="Arial" pitchFamily="34" charset="0"/>
                          <a:cs typeface="Arial" pitchFamily="34" charset="0"/>
                        </a:rPr>
                        <a:t>Reconstruction Activities</a:t>
                      </a:r>
                      <a:endParaRPr kumimoji="0" lang="en-GB" sz="1600" b="1"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0000"/>
                          </a:solidFill>
                          <a:effectLst/>
                          <a:latin typeface="Arial" pitchFamily="34" charset="0"/>
                          <a:cs typeface="Arial" pitchFamily="34" charset="0"/>
                        </a:rPr>
                        <a:t>Deconstruction (Analysis) Activities</a:t>
                      </a:r>
                      <a:endParaRPr kumimoji="0" lang="en-GB" sz="1600" b="1"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94599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Arial" pitchFamily="34" charset="0"/>
                          <a:cs typeface="Arial" pitchFamily="34" charset="0"/>
                        </a:rPr>
                        <a:t>Text completion</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Pupils predict deleted words (cloze), sentences or phrases</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Arial" pitchFamily="34" charset="0"/>
                          <a:cs typeface="Arial" pitchFamily="34" charset="0"/>
                        </a:rPr>
                        <a:t>Underlining or highlighting</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Pupils search for specific target words or phrases that relate to an aspect of content</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94599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Arial" pitchFamily="34" charset="0"/>
                          <a:cs typeface="Arial" pitchFamily="34" charset="0"/>
                        </a:rPr>
                        <a:t>Diagram completion</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Pupils predict deleted labels on diagrams using text and other diagrams as sources</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Arial" pitchFamily="34" charset="0"/>
                          <a:cs typeface="Arial" pitchFamily="34" charset="0"/>
                        </a:rPr>
                        <a:t>Labelling</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Pupils label segments of text which deal with different aspects</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94599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Arial" pitchFamily="34" charset="0"/>
                          <a:cs typeface="Arial" pitchFamily="34" charset="0"/>
                        </a:rPr>
                        <a:t>Table completion</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Pupils complete deleted parts using table categories and text as sources of reference</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Arial" pitchFamily="34" charset="0"/>
                          <a:cs typeface="Arial" pitchFamily="34" charset="0"/>
                        </a:rPr>
                        <a:t>Segmenting</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Pupils segment paragraphs or text into information units, or label segments of text</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1528146">
                <a:tc>
                  <a:txBody>
                    <a:bodyPr/>
                    <a:lstStyle/>
                    <a:p>
                      <a:pPr marL="0" marR="0" lvl="0" indent="0" algn="l" defTabSz="914400" rtl="0" eaLnBrk="1" fontAlgn="base" latinLnBrk="0" hangingPunct="1">
                        <a:lnSpc>
                          <a:spcPct val="100000"/>
                        </a:lnSpc>
                        <a:spcBef>
                          <a:spcPct val="0"/>
                        </a:spcBef>
                        <a:spcAft>
                          <a:spcPct val="0"/>
                        </a:spcAft>
                        <a:buClrTx/>
                        <a:buSzTx/>
                        <a:buFontTx/>
                        <a:buNone/>
                        <a:tabLst>
                          <a:tab pos="457200" algn="l"/>
                        </a:tabLst>
                      </a:pPr>
                      <a:r>
                        <a:rPr kumimoji="0" lang="en-GB" sz="1800" b="1" i="0" u="none" strike="noStrike" cap="none" normalizeH="0" baseline="0" dirty="0" smtClean="0">
                          <a:ln>
                            <a:noFill/>
                          </a:ln>
                          <a:solidFill>
                            <a:schemeClr val="tx1"/>
                          </a:solidFill>
                          <a:effectLst/>
                          <a:latin typeface="Arial" pitchFamily="34" charset="0"/>
                          <a:cs typeface="Arial" pitchFamily="34" charset="0"/>
                        </a:rPr>
                        <a:t>Completion activities with disordered text</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AutoNum type="alphaLcParenR"/>
                        <a:tabLst>
                          <a:tab pos="457200" algn="l"/>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Predicting logical order for sequence</a:t>
                      </a: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AutoNum type="alphaLcParenR"/>
                        <a:tabLst>
                          <a:tab pos="457200" algn="l"/>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Classifying segments according to categories given by the teacher</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Arial" pitchFamily="34" charset="0"/>
                          <a:cs typeface="Arial" pitchFamily="34" charset="0"/>
                        </a:rPr>
                        <a:t>Diagram construction</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Pupils construct diagrams from the information in the text. E.g. flow diagrams, concept maps, labelled drawings, models, etc.</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r h="10860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Arial" pitchFamily="34" charset="0"/>
                          <a:cs typeface="Arial" pitchFamily="34" charset="0"/>
                        </a:rPr>
                        <a:t>Prediction</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Pupils predict the next part(s) of text with segments presented in sequence</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Arial" pitchFamily="34" charset="0"/>
                          <a:cs typeface="Arial" pitchFamily="34" charset="0"/>
                        </a:rPr>
                        <a:t>Tabular representation</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cs typeface="Arial" pitchFamily="34" charset="0"/>
                        </a:rPr>
                        <a:t>Pupils extract information from a written text, then construct and represent it in tabular form</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a:txBody>
                  <a:tcPr marL="91432" marR="9143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895294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3042" y="605346"/>
            <a:ext cx="8867294" cy="584775"/>
          </a:xfrm>
          <a:prstGeom prst="rect">
            <a:avLst/>
          </a:prstGeom>
          <a:noFill/>
        </p:spPr>
        <p:txBody>
          <a:bodyPr wrap="square" rtlCol="0">
            <a:spAutoFit/>
          </a:bodyPr>
          <a:lstStyle/>
          <a:p>
            <a:r>
              <a:rPr lang="en-GB" sz="3200" b="1" dirty="0" smtClean="0"/>
              <a:t>Think back to your schools</a:t>
            </a:r>
            <a:endParaRPr lang="en-GB" sz="3200" b="1" dirty="0"/>
          </a:p>
        </p:txBody>
      </p:sp>
      <p:sp>
        <p:nvSpPr>
          <p:cNvPr id="5" name="TextBox 4"/>
          <p:cNvSpPr txBox="1"/>
          <p:nvPr/>
        </p:nvSpPr>
        <p:spPr>
          <a:xfrm>
            <a:off x="212785" y="1604513"/>
            <a:ext cx="9843655" cy="3416320"/>
          </a:xfrm>
          <a:prstGeom prst="rect">
            <a:avLst/>
          </a:prstGeom>
          <a:noFill/>
        </p:spPr>
        <p:txBody>
          <a:bodyPr wrap="square" rtlCol="0">
            <a:spAutoFit/>
          </a:bodyPr>
          <a:lstStyle/>
          <a:p>
            <a:r>
              <a:rPr lang="en-GB" sz="2800" dirty="0" smtClean="0"/>
              <a:t>Did </a:t>
            </a:r>
            <a:r>
              <a:rPr lang="en-GB" sz="2800" dirty="0"/>
              <a:t>your school have a </a:t>
            </a:r>
            <a:r>
              <a:rPr lang="en-GB" sz="2800" dirty="0" smtClean="0"/>
              <a:t>clear, shared vision </a:t>
            </a:r>
            <a:r>
              <a:rPr lang="en-GB" sz="2800" dirty="0"/>
              <a:t>for </a:t>
            </a:r>
            <a:r>
              <a:rPr lang="en-GB" sz="2800" dirty="0" smtClean="0"/>
              <a:t>literacy?</a:t>
            </a:r>
          </a:p>
          <a:p>
            <a:r>
              <a:rPr lang="en-GB" sz="2800" dirty="0" smtClean="0"/>
              <a:t>What was it?</a:t>
            </a:r>
          </a:p>
          <a:p>
            <a:r>
              <a:rPr lang="en-GB" sz="2800" dirty="0" smtClean="0"/>
              <a:t>What were they advocated approaches for </a:t>
            </a:r>
            <a:r>
              <a:rPr lang="en-GB" sz="2800" dirty="0" err="1" smtClean="0"/>
              <a:t>oracy</a:t>
            </a:r>
            <a:r>
              <a:rPr lang="en-GB" sz="2800" dirty="0" smtClean="0"/>
              <a:t>? Reading? Writing?</a:t>
            </a:r>
          </a:p>
          <a:p>
            <a:r>
              <a:rPr lang="en-GB" sz="2800" dirty="0" smtClean="0"/>
              <a:t>Share with your group one literacy approach that was part of our school’s approach. What did in entail? Why was it used? Was it common across all classrooms? Was it monitored? </a:t>
            </a:r>
            <a:endParaRPr lang="en-GB" sz="2800" dirty="0"/>
          </a:p>
          <a:p>
            <a:pPr marL="285750" indent="-285750">
              <a:buFont typeface="Arial" pitchFamily="34" charset="0"/>
              <a:buChar char="•"/>
            </a:pPr>
            <a:endParaRPr lang="en-GB" sz="2000" dirty="0"/>
          </a:p>
        </p:txBody>
      </p:sp>
    </p:spTree>
    <p:extLst>
      <p:ext uri="{BB962C8B-B14F-4D97-AF65-F5344CB8AC3E}">
        <p14:creationId xmlns:p14="http://schemas.microsoft.com/office/powerpoint/2010/main" val="12974047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What was the literacy policy in your last school?</a:t>
            </a:r>
          </a:p>
          <a:p>
            <a:r>
              <a:rPr lang="en-GB" dirty="0" smtClean="0"/>
              <a:t>What approaches did they use?</a:t>
            </a:r>
          </a:p>
          <a:p>
            <a:r>
              <a:rPr lang="en-GB" dirty="0" smtClean="0"/>
              <a:t>Can you think of a child whose literacy improved using these approaches?</a:t>
            </a:r>
          </a:p>
          <a:p>
            <a:r>
              <a:rPr lang="en-GB" dirty="0" smtClean="0"/>
              <a:t>In what way?</a:t>
            </a:r>
          </a:p>
          <a:p>
            <a:endParaRPr lang="en-GB" dirty="0"/>
          </a:p>
        </p:txBody>
      </p:sp>
    </p:spTree>
    <p:extLst>
      <p:ext uri="{BB962C8B-B14F-4D97-AF65-F5344CB8AC3E}">
        <p14:creationId xmlns:p14="http://schemas.microsoft.com/office/powerpoint/2010/main" val="2782961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Oracy</a:t>
            </a:r>
            <a:r>
              <a:rPr lang="en-GB" dirty="0" smtClean="0"/>
              <a:t> strategies?</a:t>
            </a:r>
            <a:endParaRPr lang="en-GB" dirty="0"/>
          </a:p>
        </p:txBody>
      </p:sp>
      <p:sp>
        <p:nvSpPr>
          <p:cNvPr id="3" name="Content Placeholder 2"/>
          <p:cNvSpPr>
            <a:spLocks noGrp="1"/>
          </p:cNvSpPr>
          <p:nvPr>
            <p:ph idx="1"/>
          </p:nvPr>
        </p:nvSpPr>
        <p:spPr/>
        <p:txBody>
          <a:bodyPr/>
          <a:lstStyle/>
          <a:p>
            <a:pPr lvl="2">
              <a:spcAft>
                <a:spcPts val="600"/>
              </a:spcAft>
              <a:buFont typeface="Wingdings" panose="05000000000000000000" pitchFamily="2" charset="2"/>
              <a:buChar char="q"/>
            </a:pPr>
            <a:r>
              <a:rPr lang="en-GB" altLang="en-US" sz="1800" dirty="0" smtClean="0">
                <a:solidFill>
                  <a:srgbClr val="000000"/>
                </a:solidFill>
                <a:latin typeface="Tahoma" panose="020B0604030504040204" pitchFamily="34" charset="0"/>
              </a:rPr>
              <a:t>Schools do not always seem to understand the importance of pupils’ </a:t>
            </a:r>
            <a:r>
              <a:rPr lang="en-GB" altLang="en-US" sz="1800" b="1" dirty="0" smtClean="0">
                <a:solidFill>
                  <a:srgbClr val="000000"/>
                </a:solidFill>
                <a:latin typeface="Tahoma" panose="020B0604030504040204" pitchFamily="34" charset="0"/>
              </a:rPr>
              <a:t>talk</a:t>
            </a:r>
            <a:r>
              <a:rPr lang="en-GB" altLang="en-US" sz="1800" dirty="0" smtClean="0">
                <a:solidFill>
                  <a:srgbClr val="000000"/>
                </a:solidFill>
                <a:latin typeface="Tahoma" panose="020B0604030504040204" pitchFamily="34" charset="0"/>
              </a:rPr>
              <a:t> in developing both reading and writing ESTYN 2008.</a:t>
            </a:r>
          </a:p>
          <a:p>
            <a:pPr lvl="2">
              <a:spcAft>
                <a:spcPts val="600"/>
              </a:spcAft>
              <a:buFont typeface="Wingdings" panose="05000000000000000000" pitchFamily="2" charset="2"/>
              <a:buChar char="q"/>
            </a:pPr>
            <a:r>
              <a:rPr lang="en-GB" altLang="en-US" sz="1800" dirty="0" smtClean="0">
                <a:solidFill>
                  <a:srgbClr val="000000"/>
                </a:solidFill>
                <a:latin typeface="Tahoma" panose="020B0604030504040204" pitchFamily="34" charset="0"/>
              </a:rPr>
              <a:t> </a:t>
            </a:r>
            <a:r>
              <a:rPr lang="en-GB" altLang="en-US" sz="1800" dirty="0" err="1" smtClean="0">
                <a:solidFill>
                  <a:srgbClr val="000000"/>
                </a:solidFill>
                <a:latin typeface="Tahoma" panose="020B0604030504040204" pitchFamily="34" charset="0"/>
              </a:rPr>
              <a:t>Myhill</a:t>
            </a:r>
            <a:r>
              <a:rPr lang="en-GB" altLang="en-US" sz="1800" dirty="0" smtClean="0">
                <a:solidFill>
                  <a:srgbClr val="000000"/>
                </a:solidFill>
                <a:latin typeface="Tahoma" panose="020B0604030504040204" pitchFamily="34" charset="0"/>
              </a:rPr>
              <a:t> and Fisher: ‘spoken language forms a constraint, a ceiling not only on the ability to comprehend but also on the ability to write, beyond which literacy cannot progress’. </a:t>
            </a:r>
          </a:p>
          <a:p>
            <a:pPr lvl="2">
              <a:spcAft>
                <a:spcPts val="600"/>
              </a:spcAft>
              <a:buFont typeface="Wingdings" panose="05000000000000000000" pitchFamily="2" charset="2"/>
              <a:buChar char="q"/>
            </a:pPr>
            <a:r>
              <a:rPr lang="en-GB" altLang="en-US" sz="1800" dirty="0" smtClean="0">
                <a:solidFill>
                  <a:srgbClr val="000000"/>
                </a:solidFill>
                <a:latin typeface="Tahoma" panose="020B0604030504040204" pitchFamily="34" charset="0"/>
              </a:rPr>
              <a:t> Too many teachers appear to have forgotten that speech ‘supports and propels writing forward’. </a:t>
            </a:r>
          </a:p>
          <a:p>
            <a:pPr lvl="2">
              <a:spcAft>
                <a:spcPts val="600"/>
              </a:spcAft>
              <a:buFont typeface="Wingdings" panose="05000000000000000000" pitchFamily="2" charset="2"/>
              <a:buChar char="q"/>
            </a:pPr>
            <a:r>
              <a:rPr lang="en-GB" altLang="en-US" sz="1800" dirty="0" smtClean="0">
                <a:solidFill>
                  <a:srgbClr val="000000"/>
                </a:solidFill>
                <a:latin typeface="Tahoma" panose="020B0604030504040204" pitchFamily="34" charset="0"/>
              </a:rPr>
              <a:t> Pupils do not improve writing solely by doing more of it; good quality writing benefits from focused discussion that gives pupils a chance to talk through ideas before writing and to respond to friends’ suggestions. </a:t>
            </a:r>
          </a:p>
          <a:p>
            <a:endParaRPr lang="en-GB" dirty="0"/>
          </a:p>
        </p:txBody>
      </p:sp>
    </p:spTree>
    <p:extLst>
      <p:ext uri="{BB962C8B-B14F-4D97-AF65-F5344CB8AC3E}">
        <p14:creationId xmlns:p14="http://schemas.microsoft.com/office/powerpoint/2010/main" val="2448132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Line 3"/>
          <p:cNvSpPr>
            <a:spLocks noChangeShapeType="1"/>
          </p:cNvSpPr>
          <p:nvPr/>
        </p:nvSpPr>
        <p:spPr bwMode="auto">
          <a:xfrm flipH="1" flipV="1">
            <a:off x="3197525" y="1224951"/>
            <a:ext cx="2875" cy="2282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484" name="Text Box 4"/>
          <p:cNvSpPr txBox="1">
            <a:spLocks noChangeArrowheads="1"/>
          </p:cNvSpPr>
          <p:nvPr/>
        </p:nvSpPr>
        <p:spPr bwMode="auto">
          <a:xfrm>
            <a:off x="3429000" y="1711326"/>
            <a:ext cx="6858000" cy="466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Wingdings" panose="05000000000000000000" pitchFamily="2" charset="2"/>
              <a:buChar char="q"/>
            </a:pPr>
            <a:r>
              <a:rPr lang="en-GB" altLang="en-US" sz="2000">
                <a:solidFill>
                  <a:srgbClr val="000000"/>
                </a:solidFill>
                <a:latin typeface="Tahoma" panose="020B0604030504040204" pitchFamily="34" charset="0"/>
              </a:rPr>
              <a:t> The Progress in International Reading Literacy Study (PIRLS) 2003: although the reading skills of 10 year old pupils in England compared well with those of pupils in other countries, </a:t>
            </a:r>
            <a:r>
              <a:rPr lang="en-GB" altLang="en-US" sz="2000" b="1">
                <a:solidFill>
                  <a:srgbClr val="000000"/>
                </a:solidFill>
                <a:latin typeface="Tahoma" panose="020B0604030504040204" pitchFamily="34" charset="0"/>
              </a:rPr>
              <a:t>they read less frequently for pleasure and were less interested in reading than those elsewhere.</a:t>
            </a:r>
            <a:r>
              <a:rPr lang="en-GB" altLang="en-US" sz="2000">
                <a:solidFill>
                  <a:srgbClr val="000000"/>
                </a:solidFill>
                <a:latin typeface="Tahoma" panose="020B0604030504040204" pitchFamily="34" charset="0"/>
              </a:rPr>
              <a:t> </a:t>
            </a:r>
          </a:p>
          <a:p>
            <a:pPr>
              <a:buFont typeface="Wingdings" panose="05000000000000000000" pitchFamily="2" charset="2"/>
              <a:buNone/>
            </a:pPr>
            <a:endParaRPr lang="en-GB" altLang="en-US" sz="2000">
              <a:solidFill>
                <a:srgbClr val="000000"/>
              </a:solidFill>
              <a:latin typeface="Tahoma" panose="020B0604030504040204" pitchFamily="34" charset="0"/>
            </a:endParaRPr>
          </a:p>
          <a:p>
            <a:pPr>
              <a:buFont typeface="Wingdings" panose="05000000000000000000" pitchFamily="2" charset="2"/>
              <a:buChar char="q"/>
            </a:pPr>
            <a:r>
              <a:rPr lang="en-GB" altLang="en-US" sz="2000">
                <a:solidFill>
                  <a:srgbClr val="000000"/>
                </a:solidFill>
                <a:latin typeface="Tahoma" panose="020B0604030504040204" pitchFamily="34" charset="0"/>
              </a:rPr>
              <a:t> NFER 2003: </a:t>
            </a:r>
            <a:r>
              <a:rPr lang="en-GB" altLang="en-US" sz="2000" b="1">
                <a:solidFill>
                  <a:srgbClr val="000000"/>
                </a:solidFill>
                <a:latin typeface="Tahoma" panose="020B0604030504040204" pitchFamily="34" charset="0"/>
              </a:rPr>
              <a:t>children’s enjoyment of reading had declined significantly in recent years</a:t>
            </a:r>
          </a:p>
          <a:p>
            <a:pPr>
              <a:buFont typeface="Wingdings" panose="05000000000000000000" pitchFamily="2" charset="2"/>
              <a:buChar char="q"/>
            </a:pPr>
            <a:endParaRPr lang="en-GB" altLang="en-US" sz="2000">
              <a:solidFill>
                <a:srgbClr val="000000"/>
              </a:solidFill>
              <a:latin typeface="Tahoma" panose="020B0604030504040204" pitchFamily="34" charset="0"/>
            </a:endParaRPr>
          </a:p>
          <a:p>
            <a:pPr>
              <a:buFont typeface="Wingdings" panose="05000000000000000000" pitchFamily="2" charset="2"/>
              <a:buChar char="q"/>
            </a:pPr>
            <a:r>
              <a:rPr lang="en-GB" altLang="en-US" sz="2000">
                <a:solidFill>
                  <a:srgbClr val="000000"/>
                </a:solidFill>
                <a:latin typeface="Tahoma" panose="020B0604030504040204" pitchFamily="34" charset="0"/>
              </a:rPr>
              <a:t> A Nestlé/MORI report : </a:t>
            </a:r>
            <a:r>
              <a:rPr lang="en-GB" altLang="en-US" sz="2000" b="1">
                <a:solidFill>
                  <a:srgbClr val="000000"/>
                </a:solidFill>
                <a:latin typeface="Tahoma" panose="020B0604030504040204" pitchFamily="34" charset="0"/>
              </a:rPr>
              <a:t>‘underclass’ of non-readers</a:t>
            </a:r>
            <a:r>
              <a:rPr lang="en-GB" altLang="en-US" sz="2000">
                <a:solidFill>
                  <a:srgbClr val="000000"/>
                </a:solidFill>
                <a:latin typeface="Tahoma" panose="020B0604030504040204" pitchFamily="34" charset="0"/>
              </a:rPr>
              <a:t>, plus cycles of non-reading ‘where teenagers from families where parents are not readers will almost always be less likely to be enthusiastic readers themselves’.</a:t>
            </a:r>
            <a:endParaRPr lang="en-US" altLang="en-US" sz="2000">
              <a:latin typeface="Times New Roman" panose="02020603050405020304" pitchFamily="18" charset="0"/>
            </a:endParaRPr>
          </a:p>
          <a:p>
            <a:endParaRPr lang="en-US" altLang="en-US" sz="2000">
              <a:latin typeface="Times New Roman" panose="02020603050405020304" pitchFamily="18" charset="0"/>
            </a:endParaRPr>
          </a:p>
        </p:txBody>
      </p:sp>
      <p:sp>
        <p:nvSpPr>
          <p:cNvPr id="2" name="Title 1"/>
          <p:cNvSpPr>
            <a:spLocks noGrp="1"/>
          </p:cNvSpPr>
          <p:nvPr>
            <p:ph type="ctrTitle"/>
          </p:nvPr>
        </p:nvSpPr>
        <p:spPr/>
        <p:txBody>
          <a:bodyPr/>
          <a:lstStyle/>
          <a:p>
            <a:endParaRPr lang="en-GB" dirty="0"/>
          </a:p>
        </p:txBody>
      </p:sp>
      <p:sp>
        <p:nvSpPr>
          <p:cNvPr id="3" name="TextBox 2"/>
          <p:cNvSpPr txBox="1"/>
          <p:nvPr/>
        </p:nvSpPr>
        <p:spPr>
          <a:xfrm>
            <a:off x="1650521" y="448574"/>
            <a:ext cx="9144000" cy="369332"/>
          </a:xfrm>
          <a:prstGeom prst="rect">
            <a:avLst/>
          </a:prstGeom>
          <a:noFill/>
        </p:spPr>
        <p:txBody>
          <a:bodyPr wrap="square" rtlCol="0">
            <a:spAutoFit/>
          </a:bodyPr>
          <a:lstStyle/>
          <a:p>
            <a:r>
              <a:rPr lang="en-GB" dirty="0" smtClean="0"/>
              <a:t>A story with a tail…</a:t>
            </a:r>
            <a:endParaRPr lang="en-GB" dirty="0"/>
          </a:p>
        </p:txBody>
      </p:sp>
    </p:spTree>
    <p:extLst>
      <p:ext uri="{BB962C8B-B14F-4D97-AF65-F5344CB8AC3E}">
        <p14:creationId xmlns:p14="http://schemas.microsoft.com/office/powerpoint/2010/main" val="17826474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76484">
                                            <p:txEl>
                                              <p:pRg st="0" end="0"/>
                                            </p:txEl>
                                          </p:spTgt>
                                        </p:tgtEl>
                                        <p:attrNameLst>
                                          <p:attrName>style.visibility</p:attrName>
                                        </p:attrNameLst>
                                      </p:cBhvr>
                                      <p:to>
                                        <p:strVal val="visible"/>
                                      </p:to>
                                    </p:set>
                                    <p:animEffect transition="in" filter="wipe(left)">
                                      <p:cBhvr>
                                        <p:cTn id="7" dur="500"/>
                                        <p:tgtEl>
                                          <p:spTgt spid="27648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76484">
                                            <p:txEl>
                                              <p:pRg st="2" end="2"/>
                                            </p:txEl>
                                          </p:spTgt>
                                        </p:tgtEl>
                                        <p:attrNameLst>
                                          <p:attrName>style.visibility</p:attrName>
                                        </p:attrNameLst>
                                      </p:cBhvr>
                                      <p:to>
                                        <p:strVal val="visible"/>
                                      </p:to>
                                    </p:set>
                                    <p:animEffect transition="in" filter="wipe(left)">
                                      <p:cBhvr>
                                        <p:cTn id="12" dur="500"/>
                                        <p:tgtEl>
                                          <p:spTgt spid="276484">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76484">
                                            <p:txEl>
                                              <p:pRg st="4" end="4"/>
                                            </p:txEl>
                                          </p:spTgt>
                                        </p:tgtEl>
                                        <p:attrNameLst>
                                          <p:attrName>style.visibility</p:attrName>
                                        </p:attrNameLst>
                                      </p:cBhvr>
                                      <p:to>
                                        <p:strVal val="visible"/>
                                      </p:to>
                                    </p:set>
                                    <p:animEffect transition="in" filter="wipe(left)">
                                      <p:cBhvr>
                                        <p:cTn id="17" dur="500"/>
                                        <p:tgtEl>
                                          <p:spTgt spid="27648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484"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ctrTitle"/>
          </p:nvPr>
        </p:nvSpPr>
        <p:spPr>
          <a:xfrm>
            <a:off x="2819399" y="533400"/>
            <a:ext cx="7601309" cy="838200"/>
          </a:xfrm>
        </p:spPr>
        <p:txBody>
          <a:bodyPr>
            <a:normAutofit fontScale="90000"/>
          </a:bodyPr>
          <a:lstStyle/>
          <a:p>
            <a:pPr eaLnBrk="1" hangingPunct="1"/>
            <a:r>
              <a:rPr lang="en-US" altLang="en-US" dirty="0" err="1" smtClean="0"/>
              <a:t>Thingsto</a:t>
            </a:r>
            <a:r>
              <a:rPr lang="en-US" altLang="en-US" dirty="0" smtClean="0"/>
              <a:t> consider…</a:t>
            </a:r>
          </a:p>
        </p:txBody>
      </p:sp>
      <p:sp>
        <p:nvSpPr>
          <p:cNvPr id="39939" name="Line 3"/>
          <p:cNvSpPr>
            <a:spLocks noChangeShapeType="1"/>
          </p:cNvSpPr>
          <p:nvPr/>
        </p:nvSpPr>
        <p:spPr bwMode="auto">
          <a:xfrm>
            <a:off x="3200400" y="1247775"/>
            <a:ext cx="67818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 name="TextBox 1"/>
          <p:cNvSpPr txBox="1"/>
          <p:nvPr/>
        </p:nvSpPr>
        <p:spPr>
          <a:xfrm>
            <a:off x="935413" y="1141518"/>
            <a:ext cx="10353910" cy="3508653"/>
          </a:xfrm>
          <a:prstGeom prst="rect">
            <a:avLst/>
          </a:prstGeom>
          <a:noFill/>
        </p:spPr>
        <p:txBody>
          <a:bodyPr wrap="square" rtlCol="0">
            <a:spAutoFit/>
          </a:bodyPr>
          <a:lstStyle/>
          <a:p>
            <a:endParaRPr lang="en-GB" dirty="0" smtClean="0"/>
          </a:p>
          <a:p>
            <a:endParaRPr lang="en-GB" dirty="0"/>
          </a:p>
          <a:p>
            <a:r>
              <a:rPr lang="en-GB" sz="2400" dirty="0" smtClean="0"/>
              <a:t>Does </a:t>
            </a:r>
            <a:r>
              <a:rPr lang="en-GB" sz="2400" dirty="0" err="1" smtClean="0"/>
              <a:t>oracy</a:t>
            </a:r>
            <a:r>
              <a:rPr lang="en-GB" sz="2400" dirty="0" smtClean="0"/>
              <a:t> have a focus? Is it used to develop thinking, extend writing and promote vocabulary development?</a:t>
            </a:r>
          </a:p>
          <a:p>
            <a:endParaRPr lang="en-GB" sz="2400" dirty="0"/>
          </a:p>
          <a:p>
            <a:r>
              <a:rPr lang="en-GB" sz="2400" dirty="0" smtClean="0"/>
              <a:t>What approaches have you seen or used to develop rather than si</a:t>
            </a:r>
            <a:r>
              <a:rPr lang="en-GB" sz="2400" dirty="0"/>
              <a:t>m</a:t>
            </a:r>
            <a:r>
              <a:rPr lang="en-GB" sz="2400" dirty="0" smtClean="0"/>
              <a:t>ply use pupils’ writing skills?</a:t>
            </a:r>
          </a:p>
          <a:p>
            <a:endParaRPr lang="en-GB" sz="2400" dirty="0"/>
          </a:p>
          <a:p>
            <a:r>
              <a:rPr lang="en-GB" sz="2400" dirty="0" smtClean="0"/>
              <a:t>Is there a uniform approach for teaching reading?</a:t>
            </a:r>
          </a:p>
          <a:p>
            <a:endParaRPr lang="en-GB" dirty="0"/>
          </a:p>
        </p:txBody>
      </p:sp>
    </p:spTree>
    <p:extLst>
      <p:ext uri="{BB962C8B-B14F-4D97-AF65-F5344CB8AC3E}">
        <p14:creationId xmlns:p14="http://schemas.microsoft.com/office/powerpoint/2010/main" val="15859250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Line 5"/>
          <p:cNvSpPr>
            <a:spLocks noChangeShapeType="1"/>
          </p:cNvSpPr>
          <p:nvPr/>
        </p:nvSpPr>
        <p:spPr bwMode="auto">
          <a:xfrm>
            <a:off x="1905000" y="1143000"/>
            <a:ext cx="7391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9875" name="Rectangle 8"/>
          <p:cNvSpPr>
            <a:spLocks noChangeArrowheads="1"/>
          </p:cNvSpPr>
          <p:nvPr/>
        </p:nvSpPr>
        <p:spPr bwMode="auto">
          <a:xfrm>
            <a:off x="1752600" y="3048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sz="3200">
                <a:solidFill>
                  <a:schemeClr val="tx2"/>
                </a:solidFill>
              </a:rPr>
              <a:t>LITERACY </a:t>
            </a:r>
            <a:r>
              <a:rPr lang="en-GB" altLang="en-US" sz="3200">
                <a:solidFill>
                  <a:srgbClr val="FF0000"/>
                </a:solidFill>
              </a:rPr>
              <a:t>FOR</a:t>
            </a:r>
            <a:r>
              <a:rPr lang="en-GB" altLang="en-US" sz="3200">
                <a:solidFill>
                  <a:schemeClr val="tx2"/>
                </a:solidFill>
              </a:rPr>
              <a:t> LEARNING</a:t>
            </a:r>
            <a:endParaRPr lang="en-GB" altLang="en-US" sz="4400">
              <a:solidFill>
                <a:schemeClr val="tx2"/>
              </a:solidFill>
            </a:endParaRPr>
          </a:p>
        </p:txBody>
      </p:sp>
      <p:sp>
        <p:nvSpPr>
          <p:cNvPr id="79876" name="Text Box 10"/>
          <p:cNvSpPr txBox="1">
            <a:spLocks noChangeArrowheads="1"/>
          </p:cNvSpPr>
          <p:nvPr/>
        </p:nvSpPr>
        <p:spPr bwMode="auto">
          <a:xfrm>
            <a:off x="3886200" y="2057401"/>
            <a:ext cx="4419600" cy="210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spcBef>
                <a:spcPct val="50000"/>
              </a:spcBef>
            </a:pPr>
            <a:r>
              <a:rPr lang="en-GB" altLang="en-US" sz="6600">
                <a:latin typeface="Jester" charset="0"/>
              </a:rPr>
              <a:t>Language oddities</a:t>
            </a:r>
          </a:p>
        </p:txBody>
      </p:sp>
    </p:spTree>
    <p:extLst>
      <p:ext uri="{BB962C8B-B14F-4D97-AF65-F5344CB8AC3E}">
        <p14:creationId xmlns:p14="http://schemas.microsoft.com/office/powerpoint/2010/main" val="2244882692"/>
      </p:ext>
    </p:extLst>
  </p:cSld>
  <p:clrMapOvr>
    <a:masterClrMapping/>
  </p:clrMapOvr>
  <p:transition spd="slow">
    <p:checke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ChangeArrowheads="1"/>
          </p:cNvSpPr>
          <p:nvPr/>
        </p:nvSpPr>
        <p:spPr bwMode="auto">
          <a:xfrm>
            <a:off x="3124200" y="1676400"/>
            <a:ext cx="5410200" cy="396240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81923" name="Rectangle 3"/>
          <p:cNvSpPr>
            <a:spLocks noGrp="1" noChangeArrowheads="1"/>
          </p:cNvSpPr>
          <p:nvPr>
            <p:ph type="ctrTitle"/>
          </p:nvPr>
        </p:nvSpPr>
        <p:spPr>
          <a:xfrm>
            <a:off x="1752600" y="304800"/>
            <a:ext cx="7772400" cy="1143000"/>
          </a:xfrm>
        </p:spPr>
        <p:txBody>
          <a:bodyPr/>
          <a:lstStyle/>
          <a:p>
            <a:pPr algn="l"/>
            <a:r>
              <a:rPr lang="en-GB" altLang="en-US" sz="3200"/>
              <a:t>LITERACY </a:t>
            </a:r>
            <a:r>
              <a:rPr lang="en-GB" altLang="en-US" sz="3200">
                <a:solidFill>
                  <a:srgbClr val="FF0000"/>
                </a:solidFill>
              </a:rPr>
              <a:t>FOR</a:t>
            </a:r>
            <a:r>
              <a:rPr lang="en-GB" altLang="en-US" sz="3200"/>
              <a:t> LEARNING</a:t>
            </a:r>
            <a:endParaRPr lang="en-GB" altLang="en-US" smtClean="0"/>
          </a:p>
        </p:txBody>
      </p:sp>
      <p:sp>
        <p:nvSpPr>
          <p:cNvPr id="81924" name="Line 5"/>
          <p:cNvSpPr>
            <a:spLocks noChangeShapeType="1"/>
          </p:cNvSpPr>
          <p:nvPr/>
        </p:nvSpPr>
        <p:spPr bwMode="auto">
          <a:xfrm>
            <a:off x="1905000" y="1143000"/>
            <a:ext cx="7391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102" name="Rectangle 6"/>
          <p:cNvSpPr>
            <a:spLocks noChangeArrowheads="1"/>
          </p:cNvSpPr>
          <p:nvPr/>
        </p:nvSpPr>
        <p:spPr bwMode="auto">
          <a:xfrm>
            <a:off x="3276600" y="1752601"/>
            <a:ext cx="5105400"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sz="6000">
                <a:solidFill>
                  <a:schemeClr val="bg1"/>
                </a:solidFill>
                <a:cs typeface="Times" panose="02020603050405020304" pitchFamily="18" charset="0"/>
              </a:rPr>
              <a:t>DOGS MUST BE CARRIED ON THE ESCALATOR</a:t>
            </a:r>
          </a:p>
        </p:txBody>
      </p:sp>
    </p:spTree>
    <p:extLst>
      <p:ext uri="{BB962C8B-B14F-4D97-AF65-F5344CB8AC3E}">
        <p14:creationId xmlns:p14="http://schemas.microsoft.com/office/powerpoint/2010/main" val="1308840241"/>
      </p:ext>
    </p:extLst>
  </p:cSld>
  <p:clrMapOvr>
    <a:masterClrMapping/>
  </p:clrMapOvr>
  <p:transition spd="slow">
    <p:check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grpId="0" nodeType="after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box(out)">
                                      <p:cBhvr>
                                        <p:cTn id="7" dur="500"/>
                                        <p:tgtEl>
                                          <p:spTgt spid="4098"/>
                                        </p:tgtEl>
                                      </p:cBhvr>
                                    </p:animEffect>
                                  </p:childTnLst>
                                </p:cTn>
                              </p:par>
                            </p:childTnLst>
                          </p:cTn>
                        </p:par>
                        <p:par>
                          <p:cTn id="8" fill="hold" nodeType="afterGroup">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4102"/>
                                        </p:tgtEl>
                                        <p:attrNameLst>
                                          <p:attrName>style.visibility</p:attrName>
                                        </p:attrNameLst>
                                      </p:cBhvr>
                                      <p:to>
                                        <p:strVal val="visible"/>
                                      </p:to>
                                    </p:set>
                                    <p:animEffect transition="in" filter="dissolve">
                                      <p:cBhvr>
                                        <p:cTn id="11" dur="500"/>
                                        <p:tgtEl>
                                          <p:spTgt spid="4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animBg="1"/>
      <p:bldP spid="4102"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ChangeArrowheads="1"/>
          </p:cNvSpPr>
          <p:nvPr/>
        </p:nvSpPr>
        <p:spPr bwMode="auto">
          <a:xfrm>
            <a:off x="3124200" y="1676400"/>
            <a:ext cx="5410200" cy="396240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83971" name="Line 3"/>
          <p:cNvSpPr>
            <a:spLocks noChangeShapeType="1"/>
          </p:cNvSpPr>
          <p:nvPr/>
        </p:nvSpPr>
        <p:spPr bwMode="auto">
          <a:xfrm>
            <a:off x="1905000" y="1143000"/>
            <a:ext cx="7391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25956" name="Rectangle 4"/>
          <p:cNvSpPr>
            <a:spLocks noChangeArrowheads="1"/>
          </p:cNvSpPr>
          <p:nvPr/>
        </p:nvSpPr>
        <p:spPr bwMode="auto">
          <a:xfrm>
            <a:off x="3276600" y="1752600"/>
            <a:ext cx="5105400"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sz="5400">
                <a:solidFill>
                  <a:schemeClr val="bg1"/>
                </a:solidFill>
                <a:latin typeface="Geneva" pitchFamily="-65" charset="0"/>
                <a:cs typeface="Times" panose="02020603050405020304" pitchFamily="18" charset="0"/>
              </a:rPr>
              <a:t>Please don't smoke and live a more healthy life</a:t>
            </a:r>
          </a:p>
        </p:txBody>
      </p:sp>
      <p:sp>
        <p:nvSpPr>
          <p:cNvPr id="83973" name="Rectangle 5"/>
          <p:cNvSpPr>
            <a:spLocks noChangeArrowheads="1"/>
          </p:cNvSpPr>
          <p:nvPr/>
        </p:nvSpPr>
        <p:spPr bwMode="auto">
          <a:xfrm>
            <a:off x="1752600" y="3048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sz="3200">
                <a:solidFill>
                  <a:schemeClr val="tx2"/>
                </a:solidFill>
              </a:rPr>
              <a:t>LITERACY </a:t>
            </a:r>
            <a:r>
              <a:rPr lang="en-GB" altLang="en-US" sz="3200">
                <a:solidFill>
                  <a:srgbClr val="FF0000"/>
                </a:solidFill>
              </a:rPr>
              <a:t>FOR</a:t>
            </a:r>
            <a:r>
              <a:rPr lang="en-GB" altLang="en-US" sz="3200">
                <a:solidFill>
                  <a:schemeClr val="tx2"/>
                </a:solidFill>
              </a:rPr>
              <a:t> LEARNING</a:t>
            </a:r>
            <a:endParaRPr lang="en-GB" altLang="en-US" sz="4400">
              <a:solidFill>
                <a:schemeClr val="tx2"/>
              </a:solidFill>
            </a:endParaRPr>
          </a:p>
        </p:txBody>
      </p:sp>
      <p:sp>
        <p:nvSpPr>
          <p:cNvPr id="83974" name="Text Box 6"/>
          <p:cNvSpPr txBox="1">
            <a:spLocks noChangeArrowheads="1"/>
          </p:cNvSpPr>
          <p:nvPr/>
        </p:nvSpPr>
        <p:spPr bwMode="auto">
          <a:xfrm>
            <a:off x="3124200" y="59436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GB" altLang="en-US"/>
              <a:t>PSE Poster</a:t>
            </a:r>
          </a:p>
        </p:txBody>
      </p:sp>
    </p:spTree>
    <p:extLst>
      <p:ext uri="{BB962C8B-B14F-4D97-AF65-F5344CB8AC3E}">
        <p14:creationId xmlns:p14="http://schemas.microsoft.com/office/powerpoint/2010/main" val="151785838"/>
      </p:ext>
    </p:extLst>
  </p:cSld>
  <p:clrMapOvr>
    <a:masterClrMapping/>
  </p:clrMapOvr>
  <p:transition spd="slow">
    <p:check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25956"/>
                                        </p:tgtEl>
                                        <p:attrNameLst>
                                          <p:attrName>style.visibility</p:attrName>
                                        </p:attrNameLst>
                                      </p:cBhvr>
                                      <p:to>
                                        <p:strVal val="visible"/>
                                      </p:to>
                                    </p:set>
                                    <p:animEffect transition="in" filter="dissolve">
                                      <p:cBhvr>
                                        <p:cTn id="7" dur="500"/>
                                        <p:tgtEl>
                                          <p:spTgt spid="1259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6"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3"/>
          <p:cNvSpPr>
            <a:spLocks noGrp="1" noChangeArrowheads="1"/>
          </p:cNvSpPr>
          <p:nvPr>
            <p:ph type="body" idx="1"/>
          </p:nvPr>
        </p:nvSpPr>
        <p:spPr>
          <a:solidFill>
            <a:schemeClr val="tx2"/>
          </a:solidFill>
        </p:spPr>
        <p:txBody>
          <a:bodyPr/>
          <a:lstStyle/>
          <a:p>
            <a:endParaRPr lang="en-US" altLang="en-US">
              <a:solidFill>
                <a:schemeClr val="bg1"/>
              </a:solidFill>
            </a:endParaRPr>
          </a:p>
          <a:p>
            <a:pPr algn="ctr">
              <a:buFontTx/>
              <a:buNone/>
            </a:pPr>
            <a:r>
              <a:rPr lang="en-US" altLang="en-US" sz="4000">
                <a:solidFill>
                  <a:schemeClr val="bg1"/>
                </a:solidFill>
              </a:rPr>
              <a:t>The single greatest influence on learners is teacher expectation</a:t>
            </a:r>
            <a:r>
              <a:rPr lang="en-US" altLang="en-US">
                <a:solidFill>
                  <a:schemeClr val="bg1"/>
                </a:solidFill>
              </a:rPr>
              <a:t> </a:t>
            </a:r>
          </a:p>
          <a:p>
            <a:endParaRPr lang="en-US" altLang="en-US">
              <a:solidFill>
                <a:schemeClr val="bg1"/>
              </a:solidFill>
            </a:endParaRPr>
          </a:p>
          <a:p>
            <a:pPr algn="r">
              <a:buFontTx/>
              <a:buNone/>
            </a:pPr>
            <a:r>
              <a:rPr lang="en-US" altLang="en-US">
                <a:solidFill>
                  <a:schemeClr val="bg1"/>
                </a:solidFill>
              </a:rPr>
              <a:t>Sylvester and Levithal 1994</a:t>
            </a:r>
          </a:p>
        </p:txBody>
      </p:sp>
    </p:spTree>
    <p:extLst>
      <p:ext uri="{BB962C8B-B14F-4D97-AF65-F5344CB8AC3E}">
        <p14:creationId xmlns:p14="http://schemas.microsoft.com/office/powerpoint/2010/main" val="4151398375"/>
      </p:ext>
    </p:extLst>
  </p:cSld>
  <p:clrMapOvr>
    <a:masterClrMapping/>
  </p:clrMapOvr>
  <p:transition>
    <p:dissolv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300" name="Line 4"/>
          <p:cNvSpPr>
            <a:spLocks noChangeShapeType="1"/>
          </p:cNvSpPr>
          <p:nvPr/>
        </p:nvSpPr>
        <p:spPr bwMode="auto">
          <a:xfrm>
            <a:off x="3200400" y="1247775"/>
            <a:ext cx="67818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pic>
        <p:nvPicPr>
          <p:cNvPr id="183301" name="Picture 6" descr="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1" y="2133600"/>
            <a:ext cx="3541713" cy="429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3302" name="Picture 7" descr="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2133601"/>
            <a:ext cx="3613150" cy="434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3303" name="Text Box 8"/>
          <p:cNvSpPr txBox="1">
            <a:spLocks noChangeArrowheads="1"/>
          </p:cNvSpPr>
          <p:nvPr/>
        </p:nvSpPr>
        <p:spPr bwMode="auto">
          <a:xfrm>
            <a:off x="3505200" y="1524000"/>
            <a:ext cx="6096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US" altLang="en-US"/>
              <a:t>So what would you suggest …?</a:t>
            </a:r>
          </a:p>
        </p:txBody>
      </p:sp>
      <p:sp>
        <p:nvSpPr>
          <p:cNvPr id="2" name="Title 1"/>
          <p:cNvSpPr>
            <a:spLocks noGrp="1"/>
          </p:cNvSpPr>
          <p:nvPr>
            <p:ph type="ctrTitle"/>
          </p:nvPr>
        </p:nvSpPr>
        <p:spPr/>
        <p:txBody>
          <a:bodyPr/>
          <a:lstStyle/>
          <a:p>
            <a:endParaRPr lang="en-GB"/>
          </a:p>
        </p:txBody>
      </p:sp>
    </p:spTree>
    <p:extLst>
      <p:ext uri="{BB962C8B-B14F-4D97-AF65-F5344CB8AC3E}">
        <p14:creationId xmlns:p14="http://schemas.microsoft.com/office/powerpoint/2010/main" val="32867102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ctrTitle"/>
          </p:nvPr>
        </p:nvSpPr>
        <p:spPr>
          <a:xfrm>
            <a:off x="2819400" y="533400"/>
            <a:ext cx="5181600" cy="838200"/>
          </a:xfrm>
        </p:spPr>
        <p:txBody>
          <a:bodyPr>
            <a:normAutofit fontScale="90000"/>
          </a:bodyPr>
          <a:lstStyle/>
          <a:p>
            <a:pPr eaLnBrk="1" hangingPunct="1"/>
            <a:r>
              <a:rPr lang="en-US" altLang="en-US" smtClean="0">
                <a:latin typeface="Impact" panose="020B0806030902050204" pitchFamily="34" charset="0"/>
              </a:rPr>
              <a:t>LITERACY IMPACT!</a:t>
            </a:r>
            <a:endParaRPr lang="en-US" altLang="en-US" smtClean="0"/>
          </a:p>
        </p:txBody>
      </p:sp>
      <p:pic>
        <p:nvPicPr>
          <p:cNvPr id="1853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l="9549" t="3705" r="9863" b="22221"/>
          <a:stretch>
            <a:fillRect/>
          </a:stretch>
        </p:blipFill>
        <p:spPr bwMode="auto">
          <a:xfrm>
            <a:off x="1981200" y="304800"/>
            <a:ext cx="12192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5348" name="Line 4"/>
          <p:cNvSpPr>
            <a:spLocks noChangeShapeType="1"/>
          </p:cNvSpPr>
          <p:nvPr/>
        </p:nvSpPr>
        <p:spPr bwMode="auto">
          <a:xfrm>
            <a:off x="3200400" y="1247775"/>
            <a:ext cx="67818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pic>
        <p:nvPicPr>
          <p:cNvPr id="185349" name="Picture 5" descr="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1" y="1676400"/>
            <a:ext cx="3541713" cy="429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5350" name="Text Box 8"/>
          <p:cNvSpPr txBox="1">
            <a:spLocks noChangeArrowheads="1"/>
          </p:cNvSpPr>
          <p:nvPr/>
        </p:nvSpPr>
        <p:spPr bwMode="auto">
          <a:xfrm>
            <a:off x="1981200" y="2514600"/>
            <a:ext cx="2057400" cy="6413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US" altLang="en-US" sz="1800">
                <a:solidFill>
                  <a:schemeClr val="bg1"/>
                </a:solidFill>
              </a:rPr>
              <a:t>1 Mention big picture / purpose</a:t>
            </a:r>
          </a:p>
        </p:txBody>
      </p:sp>
      <p:sp>
        <p:nvSpPr>
          <p:cNvPr id="185351" name="Text Box 9"/>
          <p:cNvSpPr txBox="1">
            <a:spLocks noChangeArrowheads="1"/>
          </p:cNvSpPr>
          <p:nvPr/>
        </p:nvSpPr>
        <p:spPr bwMode="auto">
          <a:xfrm>
            <a:off x="2057400" y="3810000"/>
            <a:ext cx="2057400" cy="6413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US" altLang="en-US" sz="1800">
                <a:solidFill>
                  <a:schemeClr val="bg1"/>
                </a:solidFill>
              </a:rPr>
              <a:t>2 Flag first task in advance</a:t>
            </a:r>
          </a:p>
        </p:txBody>
      </p:sp>
      <p:sp>
        <p:nvSpPr>
          <p:cNvPr id="185352" name="Text Box 10"/>
          <p:cNvSpPr txBox="1">
            <a:spLocks noChangeArrowheads="1"/>
          </p:cNvSpPr>
          <p:nvPr/>
        </p:nvSpPr>
        <p:spPr bwMode="auto">
          <a:xfrm>
            <a:off x="8153400" y="2362200"/>
            <a:ext cx="2057400" cy="6413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US" altLang="en-US" sz="1800">
                <a:solidFill>
                  <a:schemeClr val="bg1"/>
                </a:solidFill>
              </a:rPr>
              <a:t>3 Highlight key words</a:t>
            </a:r>
          </a:p>
        </p:txBody>
      </p:sp>
      <p:sp>
        <p:nvSpPr>
          <p:cNvPr id="185353" name="Text Box 11"/>
          <p:cNvSpPr txBox="1">
            <a:spLocks noChangeArrowheads="1"/>
          </p:cNvSpPr>
          <p:nvPr/>
        </p:nvSpPr>
        <p:spPr bwMode="auto">
          <a:xfrm>
            <a:off x="8153400" y="3810000"/>
            <a:ext cx="2057400" cy="6413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US" altLang="en-US" sz="1800">
                <a:solidFill>
                  <a:schemeClr val="bg1"/>
                </a:solidFill>
              </a:rPr>
              <a:t>4 Add more visuals</a:t>
            </a:r>
          </a:p>
        </p:txBody>
      </p:sp>
    </p:spTree>
    <p:extLst>
      <p:ext uri="{BB962C8B-B14F-4D97-AF65-F5344CB8AC3E}">
        <p14:creationId xmlns:p14="http://schemas.microsoft.com/office/powerpoint/2010/main" val="10972188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6" name="Line 4"/>
          <p:cNvSpPr>
            <a:spLocks noChangeShapeType="1"/>
          </p:cNvSpPr>
          <p:nvPr/>
        </p:nvSpPr>
        <p:spPr bwMode="auto">
          <a:xfrm>
            <a:off x="3200400" y="1247775"/>
            <a:ext cx="67818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pic>
        <p:nvPicPr>
          <p:cNvPr id="187397" name="Picture 6" descr="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8600" y="1447801"/>
            <a:ext cx="3613150" cy="434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7398" name="Text Box 9"/>
          <p:cNvSpPr txBox="1">
            <a:spLocks noChangeArrowheads="1"/>
          </p:cNvSpPr>
          <p:nvPr/>
        </p:nvSpPr>
        <p:spPr bwMode="auto">
          <a:xfrm>
            <a:off x="1752600" y="2590800"/>
            <a:ext cx="2057400" cy="9159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US" altLang="en-US" sz="1800">
                <a:solidFill>
                  <a:schemeClr val="bg1"/>
                </a:solidFill>
              </a:rPr>
              <a:t>5 Use small-scale questions to build comprehension</a:t>
            </a:r>
          </a:p>
        </p:txBody>
      </p:sp>
      <p:sp>
        <p:nvSpPr>
          <p:cNvPr id="187399" name="Text Box 10"/>
          <p:cNvSpPr txBox="1">
            <a:spLocks noChangeArrowheads="1"/>
          </p:cNvSpPr>
          <p:nvPr/>
        </p:nvSpPr>
        <p:spPr bwMode="auto">
          <a:xfrm>
            <a:off x="1752600" y="3886201"/>
            <a:ext cx="2057400" cy="1190625"/>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US" altLang="en-US" sz="1800">
                <a:solidFill>
                  <a:schemeClr val="bg1"/>
                </a:solidFill>
              </a:rPr>
              <a:t>6 Give guidance on the style and conventions of the writing task</a:t>
            </a:r>
          </a:p>
        </p:txBody>
      </p:sp>
      <p:sp>
        <p:nvSpPr>
          <p:cNvPr id="187400" name="Text Box 11"/>
          <p:cNvSpPr txBox="1">
            <a:spLocks noChangeArrowheads="1"/>
          </p:cNvSpPr>
          <p:nvPr/>
        </p:nvSpPr>
        <p:spPr bwMode="auto">
          <a:xfrm>
            <a:off x="7848600" y="2667000"/>
            <a:ext cx="2362200" cy="6413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US" altLang="en-US" sz="1800">
                <a:solidFill>
                  <a:schemeClr val="bg1"/>
                </a:solidFill>
              </a:rPr>
              <a:t>7 Provide sentence starters / connectives</a:t>
            </a:r>
          </a:p>
        </p:txBody>
      </p:sp>
      <p:sp>
        <p:nvSpPr>
          <p:cNvPr id="187401" name="Text Box 12"/>
          <p:cNvSpPr txBox="1">
            <a:spLocks noChangeArrowheads="1"/>
          </p:cNvSpPr>
          <p:nvPr/>
        </p:nvSpPr>
        <p:spPr bwMode="auto">
          <a:xfrm>
            <a:off x="7848600" y="3886200"/>
            <a:ext cx="2362200" cy="9159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US" altLang="en-US" sz="1800">
                <a:solidFill>
                  <a:schemeClr val="bg1"/>
                </a:solidFill>
              </a:rPr>
              <a:t>8 Give some indication of how the task will be assessed</a:t>
            </a:r>
          </a:p>
        </p:txBody>
      </p:sp>
      <p:sp>
        <p:nvSpPr>
          <p:cNvPr id="2" name="Title 1"/>
          <p:cNvSpPr>
            <a:spLocks noGrp="1"/>
          </p:cNvSpPr>
          <p:nvPr>
            <p:ph type="ctrTitle"/>
          </p:nvPr>
        </p:nvSpPr>
        <p:spPr/>
        <p:txBody>
          <a:bodyPr/>
          <a:lstStyle/>
          <a:p>
            <a:endParaRPr lang="en-GB"/>
          </a:p>
        </p:txBody>
      </p:sp>
    </p:spTree>
    <p:extLst>
      <p:ext uri="{BB962C8B-B14F-4D97-AF65-F5344CB8AC3E}">
        <p14:creationId xmlns:p14="http://schemas.microsoft.com/office/powerpoint/2010/main" val="7446020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Alongside or embedded in...</a:t>
            </a:r>
            <a:endParaRPr lang="en-GB" dirty="0"/>
          </a:p>
        </p:txBody>
      </p:sp>
      <p:sp>
        <p:nvSpPr>
          <p:cNvPr id="3" name="Content Placeholder 2"/>
          <p:cNvSpPr>
            <a:spLocks noGrp="1"/>
          </p:cNvSpPr>
          <p:nvPr>
            <p:ph idx="1"/>
          </p:nvPr>
        </p:nvSpPr>
        <p:spPr/>
        <p:txBody>
          <a:bodyPr/>
          <a:lstStyle/>
          <a:p>
            <a:r>
              <a:rPr lang="en-GB" sz="3600" dirty="0" smtClean="0"/>
              <a:t>What is literacy?</a:t>
            </a:r>
          </a:p>
          <a:p>
            <a:r>
              <a:rPr lang="en-GB" sz="3600" dirty="0" smtClean="0"/>
              <a:t>Is it taught or caught? Whole language, strategy, disciplinary...telling a story? Explaining ideas to a range of people? Using full stops? Describing a game of football? Listening actively and asking questions?</a:t>
            </a:r>
          </a:p>
          <a:p>
            <a:r>
              <a:rPr lang="en-GB" sz="3600" dirty="0" smtClean="0"/>
              <a:t>What does this mean for your teaching? Your planning?</a:t>
            </a:r>
          </a:p>
          <a:p>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cross-curricular? ‘</a:t>
            </a:r>
            <a:r>
              <a:rPr lang="en-GB" i="1" dirty="0" smtClean="0"/>
              <a:t>The world beyond the classroom is cross-curricular’ Barnes 2015</a:t>
            </a:r>
            <a:endParaRPr lang="en-GB" i="1" dirty="0"/>
          </a:p>
        </p:txBody>
      </p:sp>
      <p:sp>
        <p:nvSpPr>
          <p:cNvPr id="3" name="Content Placeholder 2"/>
          <p:cNvSpPr>
            <a:spLocks noGrp="1"/>
          </p:cNvSpPr>
          <p:nvPr>
            <p:ph idx="1"/>
          </p:nvPr>
        </p:nvSpPr>
        <p:spPr/>
        <p:txBody>
          <a:bodyPr/>
          <a:lstStyle/>
          <a:p>
            <a:r>
              <a:rPr lang="en-GB" dirty="0" smtClean="0"/>
              <a:t>Gardner (2006) and Hirsch (2006),  each stress the importance of learning the distinctive knowledge, language and skills of each subject discipline.</a:t>
            </a:r>
          </a:p>
          <a:p>
            <a:r>
              <a:rPr lang="en-GB" dirty="0" smtClean="0"/>
              <a:t>Gardner sees their frequent integration as essential for profound and transferable learning while Hirsch argues for a pure ‘knowledge curriculum’ of continued subject separation. </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Neuroscientific</a:t>
            </a:r>
            <a:r>
              <a:rPr lang="en-GB" dirty="0" smtClean="0"/>
              <a:t> research ... has shown … that learning is strengthened not only in relation to how many neurons fire in a neural network, but also how they are distributed across different domains, such as the motor and sensory cortices … multisensory approaches (Visual, Auditory and Kinaesthetic rather than Visual, Auditory or Kinaesthetic) are to be encouraged. (Alexander 2010: 96–7)</a:t>
            </a:r>
          </a:p>
          <a:p>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65125"/>
            <a:ext cx="10287000" cy="854075"/>
          </a:xfrm>
        </p:spPr>
        <p:txBody>
          <a:bodyPr/>
          <a:lstStyle/>
          <a:p>
            <a:r>
              <a:rPr lang="en-GB" dirty="0" smtClean="0"/>
              <a:t>Barnes, 2015</a:t>
            </a:r>
            <a:endParaRPr lang="en-GB" dirty="0"/>
          </a:p>
        </p:txBody>
      </p:sp>
      <p:sp>
        <p:nvSpPr>
          <p:cNvPr id="3" name="Content Placeholder 2"/>
          <p:cNvSpPr>
            <a:spLocks noGrp="1"/>
          </p:cNvSpPr>
          <p:nvPr>
            <p:ph idx="1"/>
          </p:nvPr>
        </p:nvSpPr>
        <p:spPr>
          <a:xfrm>
            <a:off x="838200" y="1219200"/>
            <a:ext cx="10515600" cy="4957763"/>
          </a:xfrm>
        </p:spPr>
        <p:txBody>
          <a:bodyPr>
            <a:normAutofit fontScale="85000" lnSpcReduction="20000"/>
          </a:bodyPr>
          <a:lstStyle/>
          <a:p>
            <a:r>
              <a:rPr lang="en-GB" sz="3000" dirty="0" smtClean="0"/>
              <a:t>T</a:t>
            </a:r>
            <a:r>
              <a:rPr lang="en-GB" sz="3000" b="1" dirty="0" smtClean="0"/>
              <a:t>okenistic cross-curricular approaches</a:t>
            </a:r>
          </a:p>
          <a:p>
            <a:r>
              <a:rPr lang="en-GB" sz="3000" dirty="0" smtClean="0"/>
              <a:t>Token cross-curricular approaches are only cross-curricular in name. No real connections between subjects/topics e.g. song might introduce a history topic but nothing is made of the song and little done to enhance learning in music, the only aim is to bring some extra interest to a history theme.</a:t>
            </a:r>
          </a:p>
          <a:p>
            <a:r>
              <a:rPr lang="en-GB" sz="3000" b="1" dirty="0" smtClean="0"/>
              <a:t>Hierarchical cross-curricular learning</a:t>
            </a:r>
          </a:p>
          <a:p>
            <a:r>
              <a:rPr lang="en-GB" sz="3000" dirty="0" smtClean="0"/>
              <a:t>When ideas from one subject are used to enhance learning in another. The aim is for learning in a dominant subject, perhaps English, mathematics or science, to be enhanced by the introduction of a subsidiary subject, perhaps art, music or dance. If the linkage is genuinely cross-curricular there will measurable learning in both subjects. Songs, chants, rhythms and timbres, for example, might serve as aids to mathematical or language learning but the teacher must establish clear new learning aims within music even if the main intention is to enhance learning in the dominant subject. </a:t>
            </a:r>
          </a:p>
          <a:p>
            <a:pPr>
              <a:buNone/>
            </a:pP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35025"/>
          </a:xfrm>
        </p:spPr>
        <p:txBody>
          <a:bodyPr>
            <a:normAutofit fontScale="90000"/>
          </a:bodyPr>
          <a:lstStyle/>
          <a:p>
            <a:r>
              <a:rPr lang="en-GB" b="1" dirty="0" smtClean="0"/>
              <a:t>Multidisciplinary cross-curricular learning</a:t>
            </a:r>
            <a:r>
              <a:rPr lang="en-GB" dirty="0" smtClean="0"/>
              <a:t/>
            </a:r>
            <a:br>
              <a:rPr lang="en-GB" dirty="0" smtClean="0"/>
            </a:br>
            <a:endParaRPr lang="en-GB" dirty="0"/>
          </a:p>
        </p:txBody>
      </p:sp>
      <p:sp>
        <p:nvSpPr>
          <p:cNvPr id="3" name="Content Placeholder 2"/>
          <p:cNvSpPr>
            <a:spLocks noGrp="1"/>
          </p:cNvSpPr>
          <p:nvPr>
            <p:ph idx="1"/>
          </p:nvPr>
        </p:nvSpPr>
        <p:spPr>
          <a:xfrm>
            <a:off x="590550" y="1200150"/>
            <a:ext cx="10763250" cy="4667250"/>
          </a:xfrm>
        </p:spPr>
        <p:txBody>
          <a:bodyPr>
            <a:normAutofit lnSpcReduction="10000"/>
          </a:bodyPr>
          <a:lstStyle/>
          <a:p>
            <a:pPr>
              <a:buNone/>
            </a:pPr>
            <a:r>
              <a:rPr lang="en-GB" dirty="0" smtClean="0"/>
              <a:t> Gives parity of importance to two subjects. The aim of multidisciplinary cross-curricular learning is to use a single stimulus for two distinct purposes. Despite arising from the same experience, the subject disciplines do not necessarily meet or affect thinking in each other, learning within the subjects is kept separate. The teacher plans progression, vocabulary, specific skill acquisition in two subject disciplines that are most relevant to the experience. It is important for the teacher to name the subjects chosen and to make the children aware of the new learning that has occurred. English is likely always to be present in cross-curricular learning because speaking and listening are always generated, and often writing and reading are necessary for extending the thinking generated by an engaging experience.</a:t>
            </a:r>
          </a:p>
          <a:p>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lstStyle/>
          <a:p>
            <a:r>
              <a:rPr lang="en-GB" b="1" dirty="0" smtClean="0"/>
              <a:t>Interdisciplinary cross-curricular learning</a:t>
            </a:r>
            <a:endParaRPr lang="en-GB" b="1" dirty="0"/>
          </a:p>
        </p:txBody>
      </p:sp>
      <p:sp>
        <p:nvSpPr>
          <p:cNvPr id="3" name="Content Placeholder 2"/>
          <p:cNvSpPr>
            <a:spLocks noGrp="1"/>
          </p:cNvSpPr>
          <p:nvPr>
            <p:ph idx="1"/>
          </p:nvPr>
        </p:nvSpPr>
        <p:spPr>
          <a:xfrm>
            <a:off x="838200" y="1219200"/>
            <a:ext cx="10515600" cy="4957763"/>
          </a:xfrm>
        </p:spPr>
        <p:txBody>
          <a:bodyPr/>
          <a:lstStyle/>
          <a:p>
            <a:r>
              <a:rPr lang="en-GB" dirty="0" smtClean="0"/>
              <a:t>the intention is to connect or combine, often creatively. New learning in two subject disciplines is put together to generate an original and valued product, presentation or idea. In this kind of cross-curricular approach the intertwining of the disciplines deepens the response to a single experience and adds an important element of unpredictability and imagination to the results. To assess learning the teacher often uses some kind of ‘performance of understanding’ (see Blythe 1998) where learning in each subject is some kind of presentation. Teachers should plan appropriate means of integration of the two subjects and be clear about the objectives for each discipline, therefore this approach is more complex, and perhaps more risky, than multidisciplinary.</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idx="1"/>
          </p:nvPr>
        </p:nvSpPr>
        <p:spPr>
          <a:xfrm>
            <a:off x="495300" y="514350"/>
            <a:ext cx="10858500" cy="5662613"/>
          </a:xfrm>
        </p:spPr>
        <p:txBody>
          <a:bodyPr>
            <a:normAutofit fontScale="97500"/>
          </a:bodyPr>
          <a:lstStyle/>
          <a:p>
            <a:r>
              <a:rPr lang="en-GB" b="1" dirty="0" smtClean="0"/>
              <a:t>Single transferable subject  learning across curriculum: </a:t>
            </a:r>
            <a:r>
              <a:rPr lang="en-GB" dirty="0" smtClean="0"/>
              <a:t>aim is to improve understanding of one subject by application across others. </a:t>
            </a:r>
          </a:p>
          <a:p>
            <a:r>
              <a:rPr lang="en-GB" b="1" dirty="0" smtClean="0"/>
              <a:t>Theme based cross curricular leaning</a:t>
            </a:r>
            <a:r>
              <a:rPr lang="en-GB" dirty="0" smtClean="0"/>
              <a:t>: using  themes to link learning across a number of areas.</a:t>
            </a:r>
          </a:p>
          <a:p>
            <a:endParaRPr lang="en-GB" b="1" dirty="0" smtClean="0"/>
          </a:p>
          <a:p>
            <a:r>
              <a:rPr lang="en-GB" dirty="0" smtClean="0"/>
              <a:t>What are the benefits of these approaches?</a:t>
            </a:r>
          </a:p>
          <a:p>
            <a:r>
              <a:rPr lang="en-GB" dirty="0" smtClean="0"/>
              <a:t>How is language developed in them?</a:t>
            </a:r>
          </a:p>
          <a:p>
            <a:r>
              <a:rPr lang="en-GB" dirty="0" smtClean="0"/>
              <a:t>What are the risks?</a:t>
            </a:r>
          </a:p>
          <a:p>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place of...</a:t>
            </a:r>
            <a:endParaRPr lang="en-GB" dirty="0"/>
          </a:p>
        </p:txBody>
      </p:sp>
      <p:sp>
        <p:nvSpPr>
          <p:cNvPr id="3" name="Content Placeholder 2"/>
          <p:cNvSpPr>
            <a:spLocks noGrp="1"/>
          </p:cNvSpPr>
          <p:nvPr>
            <p:ph idx="1"/>
          </p:nvPr>
        </p:nvSpPr>
        <p:spPr/>
        <p:txBody>
          <a:bodyPr/>
          <a:lstStyle/>
          <a:p>
            <a:r>
              <a:rPr lang="en-GB" dirty="0" smtClean="0"/>
              <a:t>Planning?</a:t>
            </a:r>
          </a:p>
          <a:p>
            <a:r>
              <a:rPr lang="en-GB" dirty="0" smtClean="0"/>
              <a:t>Focus?</a:t>
            </a:r>
          </a:p>
          <a:p>
            <a:r>
              <a:rPr lang="en-GB" dirty="0" smtClean="0"/>
              <a:t>The ‘bland broth’ (Howe 2000)</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critical debate</a:t>
            </a:r>
            <a:endParaRPr lang="en-GB" dirty="0"/>
          </a:p>
        </p:txBody>
      </p:sp>
      <p:sp>
        <p:nvSpPr>
          <p:cNvPr id="3" name="Content Placeholder 2"/>
          <p:cNvSpPr>
            <a:spLocks noGrp="1"/>
          </p:cNvSpPr>
          <p:nvPr>
            <p:ph idx="1"/>
          </p:nvPr>
        </p:nvSpPr>
        <p:spPr/>
        <p:txBody>
          <a:bodyPr/>
          <a:lstStyle/>
          <a:p>
            <a:pPr marL="0" indent="0">
              <a:buNone/>
            </a:pPr>
            <a:r>
              <a:rPr lang="en-GB" dirty="0" smtClean="0"/>
              <a:t>Children do not learn in compartments created by subject boundaries. Unnecessary barriers are produced.</a:t>
            </a:r>
          </a:p>
          <a:p>
            <a:pPr marL="0" indent="0">
              <a:buNone/>
            </a:pPr>
            <a:endParaRPr lang="en-GB" sz="2000" dirty="0" smtClean="0"/>
          </a:p>
          <a:p>
            <a:pPr marL="0" indent="0">
              <a:buNone/>
            </a:pPr>
            <a:endParaRPr lang="en-GB" sz="2000" dirty="0"/>
          </a:p>
          <a:p>
            <a:pPr marL="0" indent="0">
              <a:buNone/>
            </a:pPr>
            <a:r>
              <a:rPr lang="en-GB" sz="2000" dirty="0" smtClean="0"/>
              <a:t>Hansen and </a:t>
            </a:r>
            <a:r>
              <a:rPr lang="en-GB" sz="2000" dirty="0" err="1" smtClean="0"/>
              <a:t>Vaukin</a:t>
            </a:r>
            <a:r>
              <a:rPr lang="en-GB" sz="2000" dirty="0" smtClean="0"/>
              <a:t> 2012</a:t>
            </a:r>
            <a:endParaRPr lang="en-GB" sz="2000"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a:t>
            </a:r>
            <a:endParaRPr lang="en-GB" dirty="0"/>
          </a:p>
        </p:txBody>
      </p:sp>
      <p:sp>
        <p:nvSpPr>
          <p:cNvPr id="3" name="Content Placeholder 2"/>
          <p:cNvSpPr>
            <a:spLocks noGrp="1"/>
          </p:cNvSpPr>
          <p:nvPr>
            <p:ph idx="1"/>
          </p:nvPr>
        </p:nvSpPr>
        <p:spPr/>
        <p:txBody>
          <a:bodyPr/>
          <a:lstStyle/>
          <a:p>
            <a:pPr marL="0" indent="0">
              <a:buNone/>
            </a:pPr>
            <a:r>
              <a:rPr lang="en-GB" dirty="0" smtClean="0"/>
              <a:t>Sound understanding of subject knowledge is needed so that processes are fully understood.</a:t>
            </a:r>
          </a:p>
          <a:p>
            <a:pPr marL="0" indent="0">
              <a:buNone/>
            </a:pPr>
            <a:endParaRPr lang="en-GB" sz="2000" dirty="0"/>
          </a:p>
          <a:p>
            <a:pPr marL="0" indent="0">
              <a:buNone/>
            </a:pPr>
            <a:r>
              <a:rPr lang="en-GB" sz="2000" dirty="0" smtClean="0"/>
              <a:t>Fox and Surtees 2010</a:t>
            </a:r>
            <a:endParaRPr lang="en-GB" sz="2000" dirty="0"/>
          </a:p>
        </p:txBody>
      </p:sp>
    </p:spTree>
    <p:extLst>
      <p:ext uri="{BB962C8B-B14F-4D97-AF65-F5344CB8AC3E}">
        <p14:creationId xmlns:p14="http://schemas.microsoft.com/office/powerpoint/2010/main" val="265106699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Opinion line!</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risk...</a:t>
            </a:r>
            <a:endParaRPr lang="en-GB" dirty="0"/>
          </a:p>
        </p:txBody>
      </p:sp>
      <p:sp>
        <p:nvSpPr>
          <p:cNvPr id="3" name="Content Placeholder 2"/>
          <p:cNvSpPr>
            <a:spLocks noGrp="1"/>
          </p:cNvSpPr>
          <p:nvPr>
            <p:ph idx="1"/>
          </p:nvPr>
        </p:nvSpPr>
        <p:spPr/>
        <p:txBody>
          <a:bodyPr/>
          <a:lstStyle/>
          <a:p>
            <a:pPr marL="0" indent="0">
              <a:buNone/>
            </a:pPr>
            <a:r>
              <a:rPr lang="en-GB" dirty="0" smtClean="0"/>
              <a:t>Cross-curricular learning was found to be shallow, poorly planned with a lack of focus towards specific subject content, consisting of low order thinking.</a:t>
            </a:r>
          </a:p>
          <a:p>
            <a:pPr marL="0" indent="0">
              <a:buNone/>
            </a:pPr>
            <a:endParaRPr lang="en-GB" sz="2000" dirty="0"/>
          </a:p>
          <a:p>
            <a:pPr marL="0" indent="0">
              <a:buNone/>
            </a:pPr>
            <a:r>
              <a:rPr lang="en-GB" sz="2000" dirty="0" smtClean="0"/>
              <a:t>(Hayes 2010)</a:t>
            </a:r>
          </a:p>
        </p:txBody>
      </p:sp>
    </p:spTree>
    <p:extLst>
      <p:ext uri="{BB962C8B-B14F-4D97-AF65-F5344CB8AC3E}">
        <p14:creationId xmlns:p14="http://schemas.microsoft.com/office/powerpoint/2010/main" val="251769948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a:t>
            </a:r>
            <a:endParaRPr lang="en-GB" dirty="0"/>
          </a:p>
        </p:txBody>
      </p:sp>
      <p:sp>
        <p:nvSpPr>
          <p:cNvPr id="3" name="Content Placeholder 2"/>
          <p:cNvSpPr>
            <a:spLocks noGrp="1"/>
          </p:cNvSpPr>
          <p:nvPr>
            <p:ph idx="1"/>
          </p:nvPr>
        </p:nvSpPr>
        <p:spPr/>
        <p:txBody>
          <a:bodyPr/>
          <a:lstStyle/>
          <a:p>
            <a:pPr marL="0" indent="0">
              <a:buNone/>
            </a:pPr>
            <a:r>
              <a:rPr lang="en-GB" dirty="0" smtClean="0"/>
              <a:t>Children learn through meaningful context and experiences and not by firstly mastering skills</a:t>
            </a:r>
            <a:endParaRPr lang="en-GB" sz="2000" dirty="0"/>
          </a:p>
          <a:p>
            <a:pPr marL="0" indent="0">
              <a:buNone/>
            </a:pPr>
            <a:r>
              <a:rPr lang="en-GB" sz="2000" dirty="0" err="1" smtClean="0"/>
              <a:t>McAteer</a:t>
            </a:r>
            <a:r>
              <a:rPr lang="en-GB" sz="2000" dirty="0" smtClean="0"/>
              <a:t> 2012</a:t>
            </a:r>
            <a:endParaRPr lang="en-GB" sz="2000" dirty="0"/>
          </a:p>
        </p:txBody>
      </p:sp>
    </p:spTree>
    <p:extLst>
      <p:ext uri="{BB962C8B-B14F-4D97-AF65-F5344CB8AC3E}">
        <p14:creationId xmlns:p14="http://schemas.microsoft.com/office/powerpoint/2010/main" val="214103096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key concepts…</a:t>
            </a:r>
            <a:endParaRPr lang="en-GB" dirty="0"/>
          </a:p>
        </p:txBody>
      </p:sp>
      <p:sp>
        <p:nvSpPr>
          <p:cNvPr id="3" name="Content Placeholder 2"/>
          <p:cNvSpPr>
            <a:spLocks noGrp="1"/>
          </p:cNvSpPr>
          <p:nvPr>
            <p:ph idx="1"/>
          </p:nvPr>
        </p:nvSpPr>
        <p:spPr/>
        <p:txBody>
          <a:bodyPr/>
          <a:lstStyle/>
          <a:p>
            <a:pPr marL="0" indent="0">
              <a:buNone/>
            </a:pPr>
            <a:r>
              <a:rPr lang="en-GB" dirty="0" smtClean="0">
                <a:solidFill>
                  <a:srgbClr val="00B050"/>
                </a:solidFill>
              </a:rPr>
              <a:t>Natural and Authentic      </a:t>
            </a:r>
          </a:p>
          <a:p>
            <a:pPr marL="0" indent="0">
              <a:buNone/>
            </a:pPr>
            <a:r>
              <a:rPr lang="en-GB" dirty="0" smtClean="0"/>
              <a:t>The connections across the curriculum cannot be forced and might be better achieved through selected, champion subjects.     </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68867496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pedagogy</a:t>
            </a:r>
            <a:endParaRPr lang="en-GB" dirty="0"/>
          </a:p>
        </p:txBody>
      </p:sp>
      <p:sp>
        <p:nvSpPr>
          <p:cNvPr id="3" name="Content Placeholder 2"/>
          <p:cNvSpPr>
            <a:spLocks noGrp="1"/>
          </p:cNvSpPr>
          <p:nvPr>
            <p:ph idx="1"/>
          </p:nvPr>
        </p:nvSpPr>
        <p:spPr/>
        <p:txBody>
          <a:bodyPr/>
          <a:lstStyle/>
          <a:p>
            <a:pPr marL="0" indent="0">
              <a:buNone/>
            </a:pPr>
            <a:r>
              <a:rPr lang="en-GB" dirty="0" smtClean="0"/>
              <a:t>Acquire, practise and consolidate</a:t>
            </a:r>
          </a:p>
          <a:p>
            <a:pPr marL="0" indent="0">
              <a:buNone/>
            </a:pPr>
            <a:r>
              <a:rPr lang="en-GB" dirty="0" smtClean="0"/>
              <a:t>Gradual release of responsibility model</a:t>
            </a:r>
          </a:p>
          <a:p>
            <a:pPr marL="0" indent="0">
              <a:buNone/>
            </a:pPr>
            <a:endParaRPr lang="en-GB" dirty="0"/>
          </a:p>
          <a:p>
            <a:pPr marL="0" indent="0">
              <a:buNone/>
            </a:pPr>
            <a:r>
              <a:rPr lang="en-GB" dirty="0" smtClean="0"/>
              <a:t>What does this model look like for </a:t>
            </a:r>
            <a:r>
              <a:rPr lang="en-GB" dirty="0" err="1" smtClean="0"/>
              <a:t>FPh</a:t>
            </a:r>
            <a:r>
              <a:rPr lang="en-GB" dirty="0" smtClean="0"/>
              <a:t> and KS2?</a:t>
            </a:r>
            <a:endParaRPr lang="en-GB" dirty="0"/>
          </a:p>
        </p:txBody>
      </p:sp>
    </p:spTree>
    <p:extLst>
      <p:ext uri="{BB962C8B-B14F-4D97-AF65-F5344CB8AC3E}">
        <p14:creationId xmlns:p14="http://schemas.microsoft.com/office/powerpoint/2010/main" val="254405677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Foundation Phase</a:t>
            </a:r>
            <a:endParaRPr lang="en-GB" dirty="0"/>
          </a:p>
        </p:txBody>
      </p:sp>
      <p:sp>
        <p:nvSpPr>
          <p:cNvPr id="3" name="Content Placeholder 2"/>
          <p:cNvSpPr>
            <a:spLocks noGrp="1"/>
          </p:cNvSpPr>
          <p:nvPr>
            <p:ph idx="1"/>
          </p:nvPr>
        </p:nvSpPr>
        <p:spPr/>
        <p:txBody>
          <a:bodyPr/>
          <a:lstStyle/>
          <a:p>
            <a:r>
              <a:rPr lang="en-GB" dirty="0" smtClean="0"/>
              <a:t>Acquire = </a:t>
            </a:r>
            <a:r>
              <a:rPr lang="en-GB" dirty="0" smtClean="0">
                <a:solidFill>
                  <a:srgbClr val="FF0000"/>
                </a:solidFill>
              </a:rPr>
              <a:t>focused </a:t>
            </a:r>
            <a:r>
              <a:rPr lang="en-GB" dirty="0" smtClean="0"/>
              <a:t>language task </a:t>
            </a:r>
          </a:p>
          <a:p>
            <a:r>
              <a:rPr lang="en-GB" dirty="0" smtClean="0"/>
              <a:t>Practise = enhanced provision</a:t>
            </a:r>
          </a:p>
          <a:p>
            <a:r>
              <a:rPr lang="en-GB" dirty="0" smtClean="0"/>
              <a:t>Consolidate = </a:t>
            </a:r>
            <a:r>
              <a:rPr lang="en-GB" dirty="0" smtClean="0">
                <a:solidFill>
                  <a:srgbClr val="FF0000"/>
                </a:solidFill>
              </a:rPr>
              <a:t>focused</a:t>
            </a:r>
            <a:r>
              <a:rPr lang="en-GB" dirty="0" smtClean="0"/>
              <a:t> cross-curricular task</a:t>
            </a:r>
          </a:p>
          <a:p>
            <a:endParaRPr lang="en-GB" dirty="0"/>
          </a:p>
        </p:txBody>
      </p:sp>
    </p:spTree>
    <p:extLst>
      <p:ext uri="{BB962C8B-B14F-4D97-AF65-F5344CB8AC3E}">
        <p14:creationId xmlns:p14="http://schemas.microsoft.com/office/powerpoint/2010/main" val="269061733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Stage 2</a:t>
            </a:r>
            <a:endParaRPr lang="en-GB" dirty="0"/>
          </a:p>
        </p:txBody>
      </p:sp>
      <p:sp>
        <p:nvSpPr>
          <p:cNvPr id="3" name="Content Placeholder 2"/>
          <p:cNvSpPr>
            <a:spLocks noGrp="1"/>
          </p:cNvSpPr>
          <p:nvPr>
            <p:ph idx="1"/>
          </p:nvPr>
        </p:nvSpPr>
        <p:spPr/>
        <p:txBody>
          <a:bodyPr/>
          <a:lstStyle/>
          <a:p>
            <a:r>
              <a:rPr lang="en-GB" dirty="0" smtClean="0"/>
              <a:t>Acquire = revisit/review </a:t>
            </a:r>
            <a:r>
              <a:rPr lang="en-GB" dirty="0" err="1" smtClean="0"/>
              <a:t>FPh</a:t>
            </a:r>
            <a:r>
              <a:rPr lang="en-GB" dirty="0" smtClean="0"/>
              <a:t> learning. Re-teach if necessary in language lesson.</a:t>
            </a:r>
          </a:p>
          <a:p>
            <a:r>
              <a:rPr lang="en-GB" dirty="0" smtClean="0"/>
              <a:t>Practice = cross-curricular</a:t>
            </a:r>
          </a:p>
          <a:p>
            <a:r>
              <a:rPr lang="en-GB" dirty="0" smtClean="0"/>
              <a:t>Consolidate = cross-curricular</a:t>
            </a:r>
            <a:endParaRPr lang="en-GB" dirty="0"/>
          </a:p>
        </p:txBody>
      </p:sp>
    </p:spTree>
    <p:extLst>
      <p:ext uri="{BB962C8B-B14F-4D97-AF65-F5344CB8AC3E}">
        <p14:creationId xmlns:p14="http://schemas.microsoft.com/office/powerpoint/2010/main" val="429139139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lstStyle/>
          <a:p>
            <a:r>
              <a:rPr lang="en-GB" dirty="0" smtClean="0"/>
              <a:t>Do you need subject knowledge to teach in a cross curricular way? Why?</a:t>
            </a:r>
          </a:p>
          <a:p>
            <a:r>
              <a:rPr lang="en-GB" dirty="0" smtClean="0"/>
              <a:t>How do we as teachers gain the levels of subject knowledge that will give us confidence to approach subject learning in a meaningful cross-curricular way? </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9" name="Line 4"/>
          <p:cNvSpPr>
            <a:spLocks noChangeShapeType="1"/>
          </p:cNvSpPr>
          <p:nvPr/>
        </p:nvSpPr>
        <p:spPr bwMode="auto">
          <a:xfrm>
            <a:off x="508000" y="1143000"/>
            <a:ext cx="9855200" cy="0"/>
          </a:xfrm>
          <a:prstGeom prst="line">
            <a:avLst/>
          </a:prstGeom>
          <a:noFill/>
          <a:ln w="9525">
            <a:solidFill>
              <a:schemeClr val="tx1"/>
            </a:solidFill>
            <a:round/>
            <a:headEnd/>
            <a:tailEnd/>
          </a:ln>
        </p:spPr>
        <p:txBody>
          <a:bodyPr wrap="none" anchor="ctr">
            <a:prstTxWarp prst="textNoShape">
              <a:avLst/>
            </a:prstTxWarp>
          </a:bodyPr>
          <a:lstStyle/>
          <a:p>
            <a:endParaRPr lang="en-US"/>
          </a:p>
        </p:txBody>
      </p:sp>
      <p:sp>
        <p:nvSpPr>
          <p:cNvPr id="5" name="TextBox 4"/>
          <p:cNvSpPr txBox="1"/>
          <p:nvPr/>
        </p:nvSpPr>
        <p:spPr>
          <a:xfrm>
            <a:off x="2534251" y="1619451"/>
            <a:ext cx="8229600" cy="923330"/>
          </a:xfrm>
          <a:prstGeom prst="rect">
            <a:avLst/>
          </a:prstGeom>
          <a:noFill/>
        </p:spPr>
        <p:txBody>
          <a:bodyPr wrap="square" rtlCol="0">
            <a:spAutoFit/>
          </a:bodyPr>
          <a:lstStyle/>
          <a:p>
            <a:pPr algn="ctr"/>
            <a:r>
              <a:rPr lang="en-US" sz="5400" dirty="0" smtClean="0">
                <a:solidFill>
                  <a:schemeClr val="accent1">
                    <a:lumMod val="75000"/>
                  </a:schemeClr>
                </a:solidFill>
                <a:latin typeface="Arial Rounded MT Bold"/>
                <a:cs typeface="Arial Rounded MT Bold"/>
              </a:rPr>
              <a:t> </a:t>
            </a:r>
            <a:r>
              <a:rPr lang="en-US" sz="2400" dirty="0" smtClean="0">
                <a:solidFill>
                  <a:schemeClr val="accent1">
                    <a:lumMod val="75000"/>
                  </a:schemeClr>
                </a:solidFill>
                <a:latin typeface="Arial Rounded MT Bold"/>
                <a:cs typeface="Arial Rounded MT Bold"/>
              </a:rPr>
              <a:t>What is this text? How do you know?</a:t>
            </a:r>
            <a:endParaRPr lang="en-US" sz="2400" dirty="0">
              <a:solidFill>
                <a:schemeClr val="accent1">
                  <a:lumMod val="75000"/>
                </a:schemeClr>
              </a:solidFill>
              <a:latin typeface="Arial Rounded MT Bold"/>
              <a:cs typeface="Arial Rounded MT Bold"/>
            </a:endParaRPr>
          </a:p>
        </p:txBody>
      </p:sp>
      <p:sp>
        <p:nvSpPr>
          <p:cNvPr id="7" name="TextBox 6"/>
          <p:cNvSpPr txBox="1"/>
          <p:nvPr/>
        </p:nvSpPr>
        <p:spPr>
          <a:xfrm>
            <a:off x="2133600" y="3505201"/>
            <a:ext cx="8229600" cy="923330"/>
          </a:xfrm>
          <a:prstGeom prst="rect">
            <a:avLst/>
          </a:prstGeom>
          <a:noFill/>
        </p:spPr>
        <p:txBody>
          <a:bodyPr wrap="square" rtlCol="0">
            <a:spAutoFit/>
          </a:bodyPr>
          <a:lstStyle/>
          <a:p>
            <a:pPr algn="ctr"/>
            <a:r>
              <a:rPr lang="en-US" sz="5400" dirty="0" smtClean="0">
                <a:solidFill>
                  <a:schemeClr val="bg1"/>
                </a:solidFill>
                <a:latin typeface="Arial Rounded MT Bold"/>
                <a:cs typeface="Arial Rounded MT Bold"/>
              </a:rPr>
              <a:t>2 - How do you know?</a:t>
            </a:r>
            <a:endParaRPr lang="en-US" sz="5400" dirty="0">
              <a:solidFill>
                <a:schemeClr val="bg1"/>
              </a:solidFill>
              <a:latin typeface="Arial Rounded MT Bold"/>
              <a:cs typeface="Arial Rounded MT Bold"/>
            </a:endParaRPr>
          </a:p>
        </p:txBody>
      </p:sp>
      <p:cxnSp>
        <p:nvCxnSpPr>
          <p:cNvPr id="9" name="Straight Connector 8"/>
          <p:cNvCxnSpPr/>
          <p:nvPr/>
        </p:nvCxnSpPr>
        <p:spPr>
          <a:xfrm>
            <a:off x="1823556" y="3373778"/>
            <a:ext cx="9448800" cy="1588"/>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transition spd="slow">
    <p:checke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9" name="Rectangle 5"/>
          <p:cNvSpPr>
            <a:spLocks noChangeArrowheads="1"/>
          </p:cNvSpPr>
          <p:nvPr/>
        </p:nvSpPr>
        <p:spPr bwMode="auto">
          <a:xfrm>
            <a:off x="3149600" y="1981201"/>
            <a:ext cx="6299200" cy="1815882"/>
          </a:xfrm>
          <a:prstGeom prst="rect">
            <a:avLst/>
          </a:prstGeom>
          <a:noFill/>
          <a:ln w="9525">
            <a:noFill/>
            <a:miter lim="800000"/>
            <a:headEnd/>
            <a:tailEnd/>
          </a:ln>
        </p:spPr>
        <p:txBody>
          <a:bodyPr>
            <a:prstTxWarp prst="textNoShape">
              <a:avLst/>
            </a:prstTxWarp>
            <a:spAutoFit/>
          </a:bodyPr>
          <a:lstStyle/>
          <a:p>
            <a:pPr algn="ctr"/>
            <a:r>
              <a:rPr lang="en-GB" sz="2800" dirty="0">
                <a:solidFill>
                  <a:schemeClr val="accent1">
                    <a:lumMod val="75000"/>
                  </a:schemeClr>
                </a:solidFill>
                <a:latin typeface="Comic Sans MS" pitchFamily="24" charset="0"/>
                <a:ea typeface="Times" pitchFamily="24" charset="0"/>
                <a:cs typeface="Times" pitchFamily="24" charset="0"/>
              </a:rPr>
              <a:t>Proud mum in a million Natalie Brown hugged her beautiful baby daughter Casey yesterday and said: “She’s my double miracle.</a:t>
            </a:r>
            <a:r>
              <a:rPr lang="en-GB" sz="2800" dirty="0" smtClean="0">
                <a:solidFill>
                  <a:schemeClr val="accent1">
                    <a:lumMod val="75000"/>
                  </a:schemeClr>
                </a:solidFill>
                <a:latin typeface="Comic Sans MS" pitchFamily="24" charset="0"/>
                <a:ea typeface="Times" pitchFamily="24" charset="0"/>
                <a:cs typeface="Times" pitchFamily="24" charset="0"/>
              </a:rPr>
              <a:t>”</a:t>
            </a:r>
            <a:endParaRPr lang="en-GB" sz="6000" dirty="0">
              <a:solidFill>
                <a:schemeClr val="accent1">
                  <a:lumMod val="75000"/>
                </a:schemeClr>
              </a:solidFill>
              <a:ea typeface="Times" pitchFamily="24" charset="0"/>
              <a:cs typeface="Times" pitchFamily="24" charset="0"/>
            </a:endParaRPr>
          </a:p>
        </p:txBody>
      </p:sp>
      <p:sp>
        <p:nvSpPr>
          <p:cNvPr id="30727" name="Text Box 10"/>
          <p:cNvSpPr txBox="1">
            <a:spLocks noChangeArrowheads="1"/>
          </p:cNvSpPr>
          <p:nvPr/>
        </p:nvSpPr>
        <p:spPr bwMode="auto">
          <a:xfrm>
            <a:off x="9652000" y="304800"/>
            <a:ext cx="609600" cy="369332"/>
          </a:xfrm>
          <a:prstGeom prst="rect">
            <a:avLst/>
          </a:prstGeom>
          <a:noFill/>
          <a:ln w="9525">
            <a:noFill/>
            <a:miter lim="800000"/>
            <a:headEnd/>
            <a:tailEnd/>
          </a:ln>
        </p:spPr>
        <p:txBody>
          <a:bodyPr>
            <a:prstTxWarp prst="textNoShape">
              <a:avLst/>
            </a:prstTxWarp>
            <a:spAutoFit/>
          </a:bodyPr>
          <a:lstStyle/>
          <a:p>
            <a:pPr>
              <a:spcBef>
                <a:spcPct val="50000"/>
              </a:spcBef>
            </a:pPr>
            <a:r>
              <a:rPr lang="en-GB"/>
              <a:t>1</a:t>
            </a:r>
          </a:p>
        </p:txBody>
      </p:sp>
      <p:graphicFrame>
        <p:nvGraphicFramePr>
          <p:cNvPr id="21518" name="Object 2"/>
          <p:cNvGraphicFramePr>
            <a:graphicFrameLocks noChangeAspect="1"/>
          </p:cNvGraphicFramePr>
          <p:nvPr/>
        </p:nvGraphicFramePr>
        <p:xfrm>
          <a:off x="8636000" y="4648200"/>
          <a:ext cx="3048000" cy="1944688"/>
        </p:xfrm>
        <a:graphic>
          <a:graphicData uri="http://schemas.openxmlformats.org/presentationml/2006/ole">
            <mc:AlternateContent xmlns:mc="http://schemas.openxmlformats.org/markup-compatibility/2006">
              <mc:Choice xmlns:v="urn:schemas-microsoft-com:vml" Requires="v">
                <p:oleObj spid="_x0000_s1032" name="Clip" r:id="rId4" imgW="0" imgH="0" progId="">
                  <p:embed/>
                </p:oleObj>
              </mc:Choice>
              <mc:Fallback>
                <p:oleObj name="Clip" r:id="rId4" imgW="0" imgH="0" progId="">
                  <p:embed/>
                  <p:pic>
                    <p:nvPicPr>
                      <p:cNvPr id="0" name="AutoShape 4"/>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8636000" y="4648200"/>
                        <a:ext cx="3048000" cy="194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spd="slow">
    <p:checke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22539" name="Object 2"/>
          <p:cNvGraphicFramePr>
            <a:graphicFrameLocks noChangeAspect="1"/>
          </p:cNvGraphicFramePr>
          <p:nvPr/>
        </p:nvGraphicFramePr>
        <p:xfrm>
          <a:off x="0" y="4724400"/>
          <a:ext cx="3048000" cy="1944688"/>
        </p:xfrm>
        <a:graphic>
          <a:graphicData uri="http://schemas.openxmlformats.org/presentationml/2006/ole">
            <mc:AlternateContent xmlns:mc="http://schemas.openxmlformats.org/markup-compatibility/2006">
              <mc:Choice xmlns:v="urn:schemas-microsoft-com:vml" Requires="v">
                <p:oleObj spid="_x0000_s2056" name="Clip" r:id="rId4" imgW="0" imgH="0" progId="">
                  <p:embed/>
                </p:oleObj>
              </mc:Choice>
              <mc:Fallback>
                <p:oleObj name="Clip" r:id="rId4" imgW="0" imgH="0" progId="">
                  <p:embed/>
                  <p:pic>
                    <p:nvPicPr>
                      <p:cNvPr id="0" name="AutoShape 4"/>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0" y="4724400"/>
                        <a:ext cx="3048000" cy="194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2772" name="Line 4"/>
          <p:cNvSpPr>
            <a:spLocks noChangeShapeType="1"/>
          </p:cNvSpPr>
          <p:nvPr/>
        </p:nvSpPr>
        <p:spPr bwMode="auto">
          <a:xfrm>
            <a:off x="508000" y="1143000"/>
            <a:ext cx="9855200" cy="0"/>
          </a:xfrm>
          <a:prstGeom prst="line">
            <a:avLst/>
          </a:prstGeom>
          <a:noFill/>
          <a:ln w="9525">
            <a:solidFill>
              <a:schemeClr val="tx1"/>
            </a:solidFill>
            <a:round/>
            <a:headEnd/>
            <a:tailEnd/>
          </a:ln>
        </p:spPr>
        <p:txBody>
          <a:bodyPr wrap="none" anchor="ctr">
            <a:prstTxWarp prst="textNoShape">
              <a:avLst/>
            </a:prstTxWarp>
          </a:bodyPr>
          <a:lstStyle/>
          <a:p>
            <a:endParaRPr lang="en-US"/>
          </a:p>
        </p:txBody>
      </p:sp>
      <p:sp>
        <p:nvSpPr>
          <p:cNvPr id="22533" name="Rectangle 5"/>
          <p:cNvSpPr>
            <a:spLocks noChangeArrowheads="1"/>
          </p:cNvSpPr>
          <p:nvPr/>
        </p:nvSpPr>
        <p:spPr bwMode="auto">
          <a:xfrm>
            <a:off x="2946400" y="1143000"/>
            <a:ext cx="6299200" cy="2677656"/>
          </a:xfrm>
          <a:prstGeom prst="rect">
            <a:avLst/>
          </a:prstGeom>
          <a:noFill/>
          <a:ln w="9525">
            <a:noFill/>
            <a:miter lim="800000"/>
            <a:headEnd/>
            <a:tailEnd/>
          </a:ln>
        </p:spPr>
        <p:txBody>
          <a:bodyPr>
            <a:prstTxWarp prst="textNoShape">
              <a:avLst/>
            </a:prstTxWarp>
            <a:spAutoFit/>
          </a:bodyPr>
          <a:lstStyle/>
          <a:p>
            <a:pPr algn="ctr"/>
            <a:r>
              <a:rPr lang="en-GB" sz="2800" dirty="0">
                <a:solidFill>
                  <a:schemeClr val="accent1">
                    <a:lumMod val="75000"/>
                  </a:schemeClr>
                </a:solidFill>
                <a:latin typeface="Comic Sans MS" pitchFamily="24" charset="0"/>
                <a:ea typeface="Times" pitchFamily="24" charset="0"/>
                <a:cs typeface="Times" pitchFamily="24" charset="0"/>
              </a:rPr>
              <a:t>The blood vessels of the circulatory system, branching into multitudes of very fine tubes (capillaries), supply all parts of the muscles and organs with blood, which carries oxygen and food necessary for life.</a:t>
            </a:r>
          </a:p>
        </p:txBody>
      </p:sp>
      <p:sp>
        <p:nvSpPr>
          <p:cNvPr id="32775" name="Text Box 8"/>
          <p:cNvSpPr txBox="1">
            <a:spLocks noChangeArrowheads="1"/>
          </p:cNvSpPr>
          <p:nvPr/>
        </p:nvSpPr>
        <p:spPr bwMode="auto">
          <a:xfrm>
            <a:off x="9652000" y="304800"/>
            <a:ext cx="609600" cy="369332"/>
          </a:xfrm>
          <a:prstGeom prst="rect">
            <a:avLst/>
          </a:prstGeom>
          <a:noFill/>
          <a:ln w="9525">
            <a:noFill/>
            <a:miter lim="800000"/>
            <a:headEnd/>
            <a:tailEnd/>
          </a:ln>
        </p:spPr>
        <p:txBody>
          <a:bodyPr>
            <a:prstTxWarp prst="textNoShape">
              <a:avLst/>
            </a:prstTxWarp>
            <a:spAutoFit/>
          </a:bodyPr>
          <a:lstStyle/>
          <a:p>
            <a:pPr>
              <a:spcBef>
                <a:spcPct val="50000"/>
              </a:spcBef>
            </a:pPr>
            <a:r>
              <a:rPr lang="en-GB"/>
              <a:t>2</a:t>
            </a:r>
          </a:p>
        </p:txBody>
      </p:sp>
    </p:spTree>
  </p:cSld>
  <p:clrMapOvr>
    <a:masterClrMapping/>
  </p:clrMapOvr>
  <p:transition spd="slow">
    <p:checke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20" name="Line 4"/>
          <p:cNvSpPr>
            <a:spLocks noChangeShapeType="1"/>
          </p:cNvSpPr>
          <p:nvPr/>
        </p:nvSpPr>
        <p:spPr bwMode="auto">
          <a:xfrm>
            <a:off x="508000" y="1143000"/>
            <a:ext cx="9855200" cy="0"/>
          </a:xfrm>
          <a:prstGeom prst="line">
            <a:avLst/>
          </a:prstGeom>
          <a:noFill/>
          <a:ln w="9525">
            <a:solidFill>
              <a:schemeClr val="tx1"/>
            </a:solidFill>
            <a:round/>
            <a:headEnd/>
            <a:tailEnd/>
          </a:ln>
        </p:spPr>
        <p:txBody>
          <a:bodyPr wrap="none" anchor="ctr">
            <a:prstTxWarp prst="textNoShape">
              <a:avLst/>
            </a:prstTxWarp>
          </a:bodyPr>
          <a:lstStyle/>
          <a:p>
            <a:endParaRPr lang="en-US"/>
          </a:p>
        </p:txBody>
      </p:sp>
      <p:sp>
        <p:nvSpPr>
          <p:cNvPr id="23557" name="Rectangle 5"/>
          <p:cNvSpPr>
            <a:spLocks noChangeArrowheads="1"/>
          </p:cNvSpPr>
          <p:nvPr/>
        </p:nvSpPr>
        <p:spPr bwMode="auto">
          <a:xfrm>
            <a:off x="2743200" y="1143001"/>
            <a:ext cx="6299200" cy="2677656"/>
          </a:xfrm>
          <a:prstGeom prst="rect">
            <a:avLst/>
          </a:prstGeom>
          <a:noFill/>
          <a:ln w="9525">
            <a:noFill/>
            <a:miter lim="800000"/>
            <a:headEnd/>
            <a:tailEnd/>
          </a:ln>
        </p:spPr>
        <p:txBody>
          <a:bodyPr>
            <a:prstTxWarp prst="textNoShape">
              <a:avLst/>
            </a:prstTxWarp>
            <a:spAutoFit/>
          </a:bodyPr>
          <a:lstStyle/>
          <a:p>
            <a:pPr algn="ctr"/>
            <a:r>
              <a:rPr lang="en-GB" sz="2800" dirty="0">
                <a:solidFill>
                  <a:schemeClr val="accent1">
                    <a:lumMod val="75000"/>
                  </a:schemeClr>
                </a:solidFill>
                <a:latin typeface="Comic Sans MS" pitchFamily="24" charset="0"/>
                <a:ea typeface="Times" pitchFamily="24" charset="0"/>
                <a:cs typeface="Times" pitchFamily="24" charset="0"/>
              </a:rPr>
              <a:t>Ensure that the electrical supply is turned off. Ensure the existing circuit to which the fitting is to be connected has been installed and fused in accordance with current L.L.L wiring regulations</a:t>
            </a:r>
          </a:p>
        </p:txBody>
      </p:sp>
      <p:sp>
        <p:nvSpPr>
          <p:cNvPr id="34823" name="Text Box 8"/>
          <p:cNvSpPr txBox="1">
            <a:spLocks noChangeArrowheads="1"/>
          </p:cNvSpPr>
          <p:nvPr/>
        </p:nvSpPr>
        <p:spPr bwMode="auto">
          <a:xfrm>
            <a:off x="9652000" y="304800"/>
            <a:ext cx="609600" cy="369332"/>
          </a:xfrm>
          <a:prstGeom prst="rect">
            <a:avLst/>
          </a:prstGeom>
          <a:noFill/>
          <a:ln w="9525">
            <a:noFill/>
            <a:miter lim="800000"/>
            <a:headEnd/>
            <a:tailEnd/>
          </a:ln>
        </p:spPr>
        <p:txBody>
          <a:bodyPr>
            <a:prstTxWarp prst="textNoShape">
              <a:avLst/>
            </a:prstTxWarp>
            <a:spAutoFit/>
          </a:bodyPr>
          <a:lstStyle/>
          <a:p>
            <a:pPr>
              <a:spcBef>
                <a:spcPct val="50000"/>
              </a:spcBef>
            </a:pPr>
            <a:r>
              <a:rPr lang="en-GB"/>
              <a:t>3</a:t>
            </a:r>
          </a:p>
        </p:txBody>
      </p:sp>
      <p:graphicFrame>
        <p:nvGraphicFramePr>
          <p:cNvPr id="23563" name="Object 2"/>
          <p:cNvGraphicFramePr>
            <a:graphicFrameLocks noChangeAspect="1"/>
          </p:cNvGraphicFramePr>
          <p:nvPr/>
        </p:nvGraphicFramePr>
        <p:xfrm>
          <a:off x="8636000" y="4648200"/>
          <a:ext cx="3048000" cy="1944688"/>
        </p:xfrm>
        <a:graphic>
          <a:graphicData uri="http://schemas.openxmlformats.org/presentationml/2006/ole">
            <mc:AlternateContent xmlns:mc="http://schemas.openxmlformats.org/markup-compatibility/2006">
              <mc:Choice xmlns:v="urn:schemas-microsoft-com:vml" Requires="v">
                <p:oleObj spid="_x0000_s3080" name="Clip" r:id="rId4" imgW="0" imgH="0" progId="">
                  <p:embed/>
                </p:oleObj>
              </mc:Choice>
              <mc:Fallback>
                <p:oleObj name="Clip" r:id="rId4" imgW="0" imgH="0" progId="">
                  <p:embed/>
                  <p:pic>
                    <p:nvPicPr>
                      <p:cNvPr id="0" name="AutoShape 4"/>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8636000" y="4648200"/>
                        <a:ext cx="3048000" cy="19446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spd="slow">
    <p:checke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703119" cy="1238044"/>
          </a:xfrm>
        </p:spPr>
        <p:txBody>
          <a:bodyPr>
            <a:normAutofit/>
          </a:bodyPr>
          <a:lstStyle/>
          <a:p>
            <a:r>
              <a:rPr lang="en-US" sz="3200" dirty="0" smtClean="0"/>
              <a:t>Let’s recap</a:t>
            </a:r>
            <a:r>
              <a:rPr lang="mr-IN" sz="3200" dirty="0" smtClean="0"/>
              <a:t>…</a:t>
            </a:r>
            <a:r>
              <a:rPr lang="en-US" sz="3200" dirty="0" smtClean="0"/>
              <a:t>..</a:t>
            </a:r>
            <a:endParaRPr lang="en-US" sz="3200" dirty="0"/>
          </a:p>
        </p:txBody>
      </p:sp>
      <p:pic>
        <p:nvPicPr>
          <p:cNvPr id="4" name="Content Placeholder 3"/>
          <p:cNvPicPr>
            <a:picLocks noGrp="1" noChangeAspect="1"/>
          </p:cNvPicPr>
          <p:nvPr>
            <p:ph idx="1"/>
          </p:nvPr>
        </p:nvPicPr>
        <p:blipFill>
          <a:blip r:embed="rId2"/>
          <a:stretch>
            <a:fillRect/>
          </a:stretch>
        </p:blipFill>
        <p:spPr>
          <a:xfrm>
            <a:off x="2086309" y="231637"/>
            <a:ext cx="8681852" cy="6092662"/>
          </a:xfrm>
          <a:prstGeom prst="rect">
            <a:avLst/>
          </a:prstGeom>
        </p:spPr>
      </p:pic>
      <p:sp>
        <p:nvSpPr>
          <p:cNvPr id="7" name="TextBox 6"/>
          <p:cNvSpPr txBox="1"/>
          <p:nvPr/>
        </p:nvSpPr>
        <p:spPr>
          <a:xfrm>
            <a:off x="239843" y="3485213"/>
            <a:ext cx="1581461" cy="369332"/>
          </a:xfrm>
          <a:prstGeom prst="rect">
            <a:avLst/>
          </a:prstGeom>
          <a:noFill/>
        </p:spPr>
        <p:txBody>
          <a:bodyPr wrap="square" rtlCol="0">
            <a:spAutoFit/>
          </a:bodyPr>
          <a:lstStyle/>
          <a:p>
            <a:r>
              <a:rPr lang="en-US" dirty="0" smtClean="0">
                <a:hlinkClick r:id="rId3" invalidUrl="http://www.bxscience.edu/ourpages/auto/2014/11/16/50007779/Piaget When Thinking Begins10272012_0000.pdf"/>
              </a:rPr>
              <a:t>(Piaget,1952</a:t>
            </a:r>
            <a:r>
              <a:rPr lang="en-US" dirty="0" smtClean="0"/>
              <a:t>)</a:t>
            </a:r>
            <a:endParaRPr lang="en-US" dirty="0"/>
          </a:p>
        </p:txBody>
      </p:sp>
      <p:cxnSp>
        <p:nvCxnSpPr>
          <p:cNvPr id="8" name="Straight Arrow Connector 7"/>
          <p:cNvCxnSpPr/>
          <p:nvPr/>
        </p:nvCxnSpPr>
        <p:spPr>
          <a:xfrm flipH="1">
            <a:off x="1978702" y="5176132"/>
            <a:ext cx="1681397" cy="19112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04848" y="5176132"/>
            <a:ext cx="1581461" cy="369332"/>
          </a:xfrm>
          <a:prstGeom prst="rect">
            <a:avLst/>
          </a:prstGeom>
          <a:noFill/>
        </p:spPr>
        <p:txBody>
          <a:bodyPr wrap="square" rtlCol="0">
            <a:spAutoFit/>
          </a:bodyPr>
          <a:lstStyle/>
          <a:p>
            <a:r>
              <a:rPr lang="en-US" dirty="0" smtClean="0">
                <a:hlinkClick r:id="rId4"/>
              </a:rPr>
              <a:t>(Bruner, 1957)</a:t>
            </a:r>
            <a:endParaRPr lang="en-US" dirty="0"/>
          </a:p>
        </p:txBody>
      </p:sp>
      <p:cxnSp>
        <p:nvCxnSpPr>
          <p:cNvPr id="12" name="Straight Arrow Connector 11"/>
          <p:cNvCxnSpPr/>
          <p:nvPr/>
        </p:nvCxnSpPr>
        <p:spPr>
          <a:xfrm flipH="1">
            <a:off x="1666407" y="3510197"/>
            <a:ext cx="2420911" cy="12741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9218951" y="4683983"/>
            <a:ext cx="1656817" cy="68327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0343617" y="4314651"/>
            <a:ext cx="1672653" cy="369332"/>
          </a:xfrm>
          <a:prstGeom prst="rect">
            <a:avLst/>
          </a:prstGeom>
          <a:noFill/>
        </p:spPr>
        <p:txBody>
          <a:bodyPr wrap="square" rtlCol="0">
            <a:spAutoFit/>
          </a:bodyPr>
          <a:lstStyle/>
          <a:p>
            <a:r>
              <a:rPr lang="en-US" dirty="0" smtClean="0">
                <a:hlinkClick r:id="rId5"/>
              </a:rPr>
              <a:t>Bandura, 1977</a:t>
            </a:r>
            <a:endParaRPr lang="en-US" dirty="0"/>
          </a:p>
        </p:txBody>
      </p:sp>
      <p:pic>
        <p:nvPicPr>
          <p:cNvPr id="10" name="Picture 9"/>
          <p:cNvPicPr>
            <a:picLocks noChangeAspect="1"/>
          </p:cNvPicPr>
          <p:nvPr/>
        </p:nvPicPr>
        <p:blipFill>
          <a:blip r:embed="rId6"/>
          <a:stretch>
            <a:fillRect/>
          </a:stretch>
        </p:blipFill>
        <p:spPr>
          <a:xfrm>
            <a:off x="10940307" y="5545464"/>
            <a:ext cx="903816" cy="903816"/>
          </a:xfrm>
          <a:prstGeom prst="rect">
            <a:avLst/>
          </a:prstGeom>
        </p:spPr>
      </p:pic>
    </p:spTree>
    <p:extLst>
      <p:ext uri="{BB962C8B-B14F-4D97-AF65-F5344CB8AC3E}">
        <p14:creationId xmlns:p14="http://schemas.microsoft.com/office/powerpoint/2010/main" val="187325217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role of the teacher here?</a:t>
            </a:r>
            <a:endParaRPr lang="en-GB" dirty="0"/>
          </a:p>
        </p:txBody>
      </p:sp>
      <p:sp>
        <p:nvSpPr>
          <p:cNvPr id="3" name="Content Placeholder 2"/>
          <p:cNvSpPr>
            <a:spLocks noGrp="1"/>
          </p:cNvSpPr>
          <p:nvPr>
            <p:ph idx="1"/>
          </p:nvPr>
        </p:nvSpPr>
        <p:spPr/>
        <p:txBody>
          <a:bodyPr/>
          <a:lstStyle/>
          <a:p>
            <a:r>
              <a:rPr lang="en-GB" dirty="0" err="1" smtClean="0"/>
              <a:t>Biesta</a:t>
            </a:r>
            <a:r>
              <a:rPr lang="en-GB" dirty="0" smtClean="0"/>
              <a:t> and knowledge.</a:t>
            </a:r>
          </a:p>
          <a:p>
            <a:r>
              <a:rPr lang="en-GB" dirty="0" err="1" smtClean="0"/>
              <a:t>Kalenze</a:t>
            </a:r>
            <a:r>
              <a:rPr lang="en-GB" dirty="0" smtClean="0"/>
              <a:t> and knowledge base of reading.</a:t>
            </a:r>
          </a:p>
          <a:p>
            <a:r>
              <a:rPr lang="en-GB" dirty="0" smtClean="0"/>
              <a:t>Are literacy skills enough without background knowledge?</a:t>
            </a:r>
          </a:p>
          <a:p>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6401" y="-152400"/>
            <a:ext cx="11277600" cy="3200876"/>
          </a:xfrm>
          <a:prstGeom prst="rect">
            <a:avLst/>
          </a:prstGeom>
        </p:spPr>
        <p:txBody>
          <a:bodyPr wrap="square">
            <a:spAutoFit/>
          </a:bodyPr>
          <a:lstStyle/>
          <a:p>
            <a:pPr algn="ctr"/>
            <a:endParaRPr lang="en-US" sz="2000" b="1" i="1" dirty="0" smtClean="0"/>
          </a:p>
          <a:p>
            <a:pPr algn="ctr"/>
            <a:r>
              <a:rPr lang="en-US" sz="4400" i="1" dirty="0" smtClean="0">
                <a:latin typeface="Arial" panose="020B0604020202020204" pitchFamily="34" charset="0"/>
                <a:cs typeface="Arial" panose="020B0604020202020204" pitchFamily="34" charset="0"/>
              </a:rPr>
              <a:t>Reading questions</a:t>
            </a:r>
            <a:endParaRPr lang="en-US" sz="4400" dirty="0" smtClean="0">
              <a:latin typeface="Arial" panose="020B0604020202020204" pitchFamily="34" charset="0"/>
              <a:cs typeface="Arial" panose="020B0604020202020204" pitchFamily="34" charset="0"/>
            </a:endParaRPr>
          </a:p>
          <a:p>
            <a:pPr marL="342900" lvl="0" indent="-342900">
              <a:buFont typeface="+mj-lt"/>
              <a:buAutoNum type="arabicPeriod"/>
            </a:pPr>
            <a:endParaRPr lang="en-US" dirty="0" smtClean="0">
              <a:latin typeface="Arial" panose="020B0604020202020204" pitchFamily="34" charset="0"/>
              <a:cs typeface="Arial" panose="020B0604020202020204" pitchFamily="34" charset="0"/>
            </a:endParaRPr>
          </a:p>
          <a:p>
            <a:pPr marL="342900" lvl="0" indent="-342900">
              <a:buFont typeface="+mj-lt"/>
              <a:buAutoNum type="arabicPeriod"/>
            </a:pPr>
            <a:r>
              <a:rPr lang="en-US" sz="2000" dirty="0" smtClean="0">
                <a:latin typeface="Arial" panose="020B0604020202020204" pitchFamily="34" charset="0"/>
                <a:cs typeface="Arial" panose="020B0604020202020204" pitchFamily="34" charset="0"/>
              </a:rPr>
              <a:t>What </a:t>
            </a:r>
            <a:r>
              <a:rPr lang="en-US" sz="2000" dirty="0">
                <a:latin typeface="Arial" panose="020B0604020202020204" pitchFamily="34" charset="0"/>
                <a:cs typeface="Arial" panose="020B0604020202020204" pitchFamily="34" charset="0"/>
              </a:rPr>
              <a:t>is the </a:t>
            </a:r>
            <a:r>
              <a:rPr lang="en-US" sz="2000" dirty="0" smtClean="0">
                <a:latin typeface="Arial" panose="020B0604020202020204" pitchFamily="34" charset="0"/>
                <a:cs typeface="Arial" panose="020B0604020202020204" pitchFamily="34" charset="0"/>
              </a:rPr>
              <a:t>passage </a:t>
            </a:r>
            <a:r>
              <a:rPr lang="en-US" sz="2000" dirty="0">
                <a:latin typeface="Arial" panose="020B0604020202020204" pitchFamily="34" charset="0"/>
                <a:cs typeface="Arial" panose="020B0604020202020204" pitchFamily="34" charset="0"/>
              </a:rPr>
              <a:t>describing?  What is its main </a:t>
            </a:r>
            <a:r>
              <a:rPr lang="en-US" sz="2000" dirty="0" smtClean="0">
                <a:latin typeface="Arial" panose="020B0604020202020204" pitchFamily="34" charset="0"/>
                <a:cs typeface="Arial" panose="020B0604020202020204" pitchFamily="34" charset="0"/>
              </a:rPr>
              <a:t>idea?</a:t>
            </a:r>
          </a:p>
          <a:p>
            <a:pPr lvl="0"/>
            <a:r>
              <a:rPr lang="en-US" sz="2000" dirty="0" smtClean="0">
                <a:latin typeface="Arial" panose="020B0604020202020204" pitchFamily="34" charset="0"/>
                <a:cs typeface="Arial" panose="020B0604020202020204" pitchFamily="34" charset="0"/>
              </a:rPr>
              <a:t>	</a:t>
            </a:r>
            <a:endParaRPr lang="en-US" sz="2000" b="1" i="1" dirty="0" smtClean="0">
              <a:solidFill>
                <a:srgbClr val="FFFF00"/>
              </a:solidFill>
              <a:latin typeface="Arial" panose="020B0604020202020204" pitchFamily="34" charset="0"/>
              <a:cs typeface="Arial" panose="020B0604020202020204" pitchFamily="34" charset="0"/>
            </a:endParaRPr>
          </a:p>
          <a:p>
            <a:pPr lvl="0"/>
            <a:r>
              <a:rPr lang="en-US" sz="2000" dirty="0" smtClean="0">
                <a:latin typeface="Arial" panose="020B0604020202020204" pitchFamily="34" charset="0"/>
                <a:cs typeface="Arial" panose="020B0604020202020204" pitchFamily="34" charset="0"/>
              </a:rPr>
              <a:t> 2.</a:t>
            </a:r>
            <a:r>
              <a:rPr lang="en-US" sz="2000" b="1" i="1" dirty="0" smtClean="0">
                <a:solidFill>
                  <a:srgbClr val="FFFF00"/>
                </a:solidFill>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Who </a:t>
            </a:r>
            <a:r>
              <a:rPr lang="en-US" sz="2000" dirty="0">
                <a:latin typeface="Arial" panose="020B0604020202020204" pitchFamily="34" charset="0"/>
                <a:cs typeface="Arial" panose="020B0604020202020204" pitchFamily="34" charset="0"/>
              </a:rPr>
              <a:t>is likely </a:t>
            </a:r>
            <a:r>
              <a:rPr lang="en-US" sz="2000" dirty="0" smtClean="0">
                <a:latin typeface="Arial" panose="020B0604020202020204" pitchFamily="34" charset="0"/>
                <a:cs typeface="Arial" panose="020B0604020202020204" pitchFamily="34" charset="0"/>
              </a:rPr>
              <a:t>narrating </a:t>
            </a:r>
            <a:r>
              <a:rPr lang="en-US" sz="2000" dirty="0">
                <a:latin typeface="Arial" panose="020B0604020202020204" pitchFamily="34" charset="0"/>
                <a:cs typeface="Arial" panose="020B0604020202020204" pitchFamily="34" charset="0"/>
              </a:rPr>
              <a:t>the passage?  What is his/her field of </a:t>
            </a:r>
            <a:r>
              <a:rPr lang="en-US" sz="2000" dirty="0" smtClean="0">
                <a:latin typeface="Arial" panose="020B0604020202020204" pitchFamily="34" charset="0"/>
                <a:cs typeface="Arial" panose="020B0604020202020204" pitchFamily="34" charset="0"/>
              </a:rPr>
              <a:t>expertise?</a:t>
            </a:r>
          </a:p>
          <a:p>
            <a:r>
              <a:rPr lang="en-US" sz="2000" dirty="0" smtClean="0">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a:p>
            <a:pPr marL="342900" indent="-342900"/>
            <a:r>
              <a:rPr lang="en-US" sz="2000" dirty="0" smtClean="0">
                <a:latin typeface="Arial" panose="020B0604020202020204" pitchFamily="34" charset="0"/>
                <a:cs typeface="Arial" panose="020B0604020202020204" pitchFamily="34" charset="0"/>
              </a:rPr>
              <a:t> 3. Are </a:t>
            </a:r>
            <a:r>
              <a:rPr lang="en-US" sz="2000" dirty="0">
                <a:latin typeface="Arial" panose="020B0604020202020204" pitchFamily="34" charset="0"/>
                <a:cs typeface="Arial" panose="020B0604020202020204" pitchFamily="34" charset="0"/>
              </a:rPr>
              <a:t>the changes the narrator made effective </a:t>
            </a:r>
            <a:r>
              <a:rPr lang="en-US" sz="2000" dirty="0" smtClean="0">
                <a:latin typeface="Arial" panose="020B0604020202020204" pitchFamily="34" charset="0"/>
                <a:cs typeface="Arial" panose="020B0604020202020204" pitchFamily="34" charset="0"/>
              </a:rPr>
              <a:t>for </a:t>
            </a:r>
            <a:r>
              <a:rPr lang="en-US" sz="2000" dirty="0">
                <a:latin typeface="Arial" panose="020B0604020202020204" pitchFamily="34" charset="0"/>
                <a:cs typeface="Arial" panose="020B0604020202020204" pitchFamily="34" charset="0"/>
              </a:rPr>
              <a:t>solving the issue faced?  Explain why or why </a:t>
            </a:r>
            <a:r>
              <a:rPr lang="en-US" sz="2000" dirty="0" smtClean="0">
                <a:latin typeface="Arial" panose="020B0604020202020204" pitchFamily="34" charset="0"/>
                <a:cs typeface="Arial" panose="020B0604020202020204" pitchFamily="34" charset="0"/>
              </a:rPr>
              <a:t>not.</a:t>
            </a:r>
            <a:endParaRPr lang="en-US" sz="2000" i="1" dirty="0" smtClean="0">
              <a:latin typeface="Arial" panose="020B0604020202020204" pitchFamily="34" charset="0"/>
              <a:cs typeface="Arial" panose="020B0604020202020204" pitchFamily="34" charset="0"/>
            </a:endParaRPr>
          </a:p>
        </p:txBody>
      </p:sp>
      <p:sp>
        <p:nvSpPr>
          <p:cNvPr id="3" name="TextBox 2"/>
          <p:cNvSpPr txBox="1"/>
          <p:nvPr/>
        </p:nvSpPr>
        <p:spPr>
          <a:xfrm>
            <a:off x="0" y="1413570"/>
            <a:ext cx="12192000" cy="3139321"/>
          </a:xfrm>
          <a:prstGeom prst="rect">
            <a:avLst/>
          </a:prstGeom>
          <a:noFill/>
        </p:spPr>
        <p:txBody>
          <a:bodyPr wrap="square" rtlCol="0">
            <a:spAutoFit/>
          </a:bodyPr>
          <a:lstStyle/>
          <a:p>
            <a:pPr algn="ctr"/>
            <a:endParaRPr lang="en-US" sz="1400" b="1" dirty="0">
              <a:solidFill>
                <a:srgbClr val="FF0000"/>
              </a:solidFill>
              <a:latin typeface="Arial" panose="020B0604020202020204" pitchFamily="34" charset="0"/>
              <a:cs typeface="Arial" panose="020B0604020202020204" pitchFamily="34" charset="0"/>
            </a:endParaRPr>
          </a:p>
          <a:p>
            <a:pPr algn="ctr"/>
            <a:endParaRPr lang="en-US" sz="1400" b="1" dirty="0" smtClean="0">
              <a:solidFill>
                <a:srgbClr val="FF0000"/>
              </a:solidFill>
              <a:latin typeface="Arial" panose="020B0604020202020204" pitchFamily="34" charset="0"/>
              <a:cs typeface="Arial" panose="020B0604020202020204" pitchFamily="34" charset="0"/>
            </a:endParaRPr>
          </a:p>
          <a:p>
            <a:pPr algn="ctr"/>
            <a:endParaRPr lang="en-US" sz="1100" b="1" dirty="0">
              <a:solidFill>
                <a:srgbClr val="FF0000"/>
              </a:solidFill>
              <a:latin typeface="Arial" panose="020B0604020202020204" pitchFamily="34" charset="0"/>
              <a:cs typeface="Arial" panose="020B0604020202020204" pitchFamily="34" charset="0"/>
            </a:endParaRPr>
          </a:p>
          <a:p>
            <a:pPr algn="ctr"/>
            <a:endParaRPr lang="en-US" sz="2000" b="1" dirty="0" smtClean="0">
              <a:latin typeface="Arial" panose="020B0604020202020204" pitchFamily="34" charset="0"/>
              <a:cs typeface="Arial" panose="020B0604020202020204" pitchFamily="34" charset="0"/>
            </a:endParaRPr>
          </a:p>
          <a:p>
            <a:pPr algn="ctr"/>
            <a:endParaRPr lang="en-US" sz="1100" b="1" dirty="0" smtClean="0">
              <a:solidFill>
                <a:srgbClr val="FF0000"/>
              </a:solidFill>
              <a:latin typeface="Arial" panose="020B0604020202020204" pitchFamily="34" charset="0"/>
              <a:cs typeface="Arial" panose="020B0604020202020204" pitchFamily="34" charset="0"/>
            </a:endParaRPr>
          </a:p>
          <a:p>
            <a:pPr algn="ctr"/>
            <a:endParaRPr lang="en-US" sz="1400" b="1" dirty="0">
              <a:solidFill>
                <a:srgbClr val="FF0000"/>
              </a:solidFill>
              <a:latin typeface="Arial" panose="020B0604020202020204" pitchFamily="34" charset="0"/>
              <a:cs typeface="Arial" panose="020B0604020202020204" pitchFamily="34" charset="0"/>
            </a:endParaRPr>
          </a:p>
          <a:p>
            <a:pPr algn="ctr"/>
            <a:endParaRPr lang="en-US" sz="1400" b="1" dirty="0" smtClean="0">
              <a:latin typeface="Arial" panose="020B0604020202020204" pitchFamily="34" charset="0"/>
              <a:cs typeface="Arial" panose="020B0604020202020204" pitchFamily="34" charset="0"/>
            </a:endParaRPr>
          </a:p>
          <a:p>
            <a:pPr algn="ctr"/>
            <a:endParaRPr lang="en-US" sz="2000" b="1" dirty="0">
              <a:latin typeface="Arial" panose="020B0604020202020204" pitchFamily="34" charset="0"/>
              <a:cs typeface="Arial" panose="020B0604020202020204" pitchFamily="34" charset="0"/>
            </a:endParaRPr>
          </a:p>
          <a:p>
            <a:pPr algn="ctr"/>
            <a:endParaRPr lang="en-US" sz="3100" b="1" dirty="0" smtClean="0">
              <a:solidFill>
                <a:srgbClr val="FF0000"/>
              </a:solidFill>
              <a:latin typeface="Arial" panose="020B0604020202020204" pitchFamily="34" charset="0"/>
              <a:cs typeface="Arial" panose="020B0604020202020204" pitchFamily="34" charset="0"/>
            </a:endParaRPr>
          </a:p>
          <a:p>
            <a:pPr algn="ctr"/>
            <a:endParaRPr lang="en-US" sz="900" b="1" dirty="0">
              <a:solidFill>
                <a:srgbClr val="FF0000"/>
              </a:solidFill>
              <a:latin typeface="Arial" panose="020B0604020202020204" pitchFamily="34" charset="0"/>
              <a:cs typeface="Arial" panose="020B0604020202020204" pitchFamily="34" charset="0"/>
            </a:endParaRPr>
          </a:p>
          <a:p>
            <a:pPr algn="ctr"/>
            <a:endParaRPr lang="en-US" sz="2000" b="1" dirty="0" smtClean="0">
              <a:latin typeface="Arial" panose="020B0604020202020204" pitchFamily="34" charset="0"/>
              <a:cs typeface="Arial" panose="020B0604020202020204" pitchFamily="34" charset="0"/>
            </a:endParaRPr>
          </a:p>
          <a:p>
            <a:pPr algn="ctr"/>
            <a:endParaRPr lang="en-US" sz="2000" b="1" dirty="0" smtClean="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298627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8001" y="-34707"/>
            <a:ext cx="11176000" cy="6555641"/>
          </a:xfrm>
          <a:prstGeom prst="rect">
            <a:avLst/>
          </a:prstGeom>
        </p:spPr>
        <p:txBody>
          <a:bodyPr wrap="square">
            <a:spAutoFit/>
          </a:bodyPr>
          <a:lstStyle/>
          <a:p>
            <a:pPr algn="ctr"/>
            <a:endParaRPr lang="en-US" sz="2000" b="1" i="1" dirty="0" smtClean="0"/>
          </a:p>
          <a:p>
            <a:r>
              <a:rPr lang="en-US" sz="1600" i="1" dirty="0" smtClean="0"/>
              <a:t>	</a:t>
            </a:r>
          </a:p>
          <a:p>
            <a:r>
              <a:rPr lang="en-US" sz="2400" b="1" i="1" dirty="0" smtClean="0">
                <a:latin typeface="Arial" panose="020B0604020202020204" pitchFamily="34" charset="0"/>
                <a:cs typeface="Arial" panose="020B0604020202020204" pitchFamily="34" charset="0"/>
              </a:rPr>
              <a:t>We </a:t>
            </a:r>
            <a:r>
              <a:rPr lang="en-US" sz="2400" b="1" i="1" dirty="0">
                <a:latin typeface="Arial" panose="020B0604020202020204" pitchFamily="34" charset="0"/>
                <a:cs typeface="Arial" panose="020B0604020202020204" pitchFamily="34" charset="0"/>
              </a:rPr>
              <a:t>couldn’t get weak lead going because the 5 was slanting into B at the snap, with Will pressing the alley hard and Mike reacting to flow.  We decided to make four changes</a:t>
            </a:r>
            <a:r>
              <a:rPr lang="en-US" sz="2400" b="1" i="1" dirty="0" smtClean="0">
                <a:latin typeface="Arial" panose="020B0604020202020204" pitchFamily="34" charset="0"/>
                <a:cs typeface="Arial" panose="020B0604020202020204" pitchFamily="34" charset="0"/>
              </a:rPr>
              <a:t>:</a:t>
            </a:r>
          </a:p>
          <a:p>
            <a:endParaRPr lang="en-US" sz="2400" b="1" dirty="0">
              <a:latin typeface="Arial" panose="020B0604020202020204" pitchFamily="34" charset="0"/>
              <a:cs typeface="Arial" panose="020B0604020202020204" pitchFamily="34" charset="0"/>
            </a:endParaRPr>
          </a:p>
          <a:p>
            <a:pPr marL="804863" lvl="0" indent="-342900">
              <a:buFont typeface="+mj-lt"/>
              <a:buAutoNum type="arabicPeriod"/>
            </a:pPr>
            <a:r>
              <a:rPr lang="en-US" sz="2400" b="1" i="1" dirty="0" smtClean="0">
                <a:latin typeface="Arial" panose="020B0604020202020204" pitchFamily="34" charset="0"/>
                <a:cs typeface="Arial" panose="020B0604020202020204" pitchFamily="34" charset="0"/>
              </a:rPr>
              <a:t>The </a:t>
            </a:r>
            <a:r>
              <a:rPr lang="en-US" sz="2400" b="1" i="1" dirty="0">
                <a:latin typeface="Arial" panose="020B0604020202020204" pitchFamily="34" charset="0"/>
                <a:cs typeface="Arial" panose="020B0604020202020204" pitchFamily="34" charset="0"/>
              </a:rPr>
              <a:t>PST invited the 5 across-face and washed down through </a:t>
            </a:r>
            <a:r>
              <a:rPr lang="en-US" sz="2400" b="1" i="1" dirty="0" smtClean="0">
                <a:latin typeface="Arial" panose="020B0604020202020204" pitchFamily="34" charset="0"/>
                <a:cs typeface="Arial" panose="020B0604020202020204" pitchFamily="34" charset="0"/>
              </a:rPr>
              <a:t>B.</a:t>
            </a:r>
          </a:p>
          <a:p>
            <a:pPr marL="804863" lvl="0" indent="-342900">
              <a:buFont typeface="+mj-lt"/>
              <a:buAutoNum type="arabicPeriod"/>
            </a:pPr>
            <a:r>
              <a:rPr lang="en-US" sz="2400" b="1" i="1" dirty="0" smtClean="0">
                <a:latin typeface="Arial" panose="020B0604020202020204" pitchFamily="34" charset="0"/>
                <a:cs typeface="Arial" panose="020B0604020202020204" pitchFamily="34" charset="0"/>
              </a:rPr>
              <a:t>On </a:t>
            </a:r>
            <a:r>
              <a:rPr lang="en-US" sz="2400" b="1" i="1" dirty="0">
                <a:latin typeface="Arial" panose="020B0604020202020204" pitchFamily="34" charset="0"/>
                <a:cs typeface="Arial" panose="020B0604020202020204" pitchFamily="34" charset="0"/>
              </a:rPr>
              <a:t>a combo with the C, the PSG released up to Mike when sure the 2i couldn’t get </a:t>
            </a:r>
            <a:r>
              <a:rPr lang="en-US" sz="2400" b="1" i="1" dirty="0" smtClean="0">
                <a:latin typeface="Arial" panose="020B0604020202020204" pitchFamily="34" charset="0"/>
                <a:cs typeface="Arial" panose="020B0604020202020204" pitchFamily="34" charset="0"/>
              </a:rPr>
              <a:t>penetration.</a:t>
            </a:r>
            <a:endParaRPr lang="en-US" sz="2400" b="1" dirty="0">
              <a:latin typeface="Arial" panose="020B0604020202020204" pitchFamily="34" charset="0"/>
              <a:cs typeface="Arial" panose="020B0604020202020204" pitchFamily="34" charset="0"/>
            </a:endParaRPr>
          </a:p>
          <a:p>
            <a:pPr marL="804863" lvl="0" indent="-342900">
              <a:buFont typeface="+mj-lt"/>
              <a:buAutoNum type="arabicPeriod"/>
            </a:pPr>
            <a:r>
              <a:rPr lang="en-US" sz="2400" b="1" i="1" dirty="0" smtClean="0">
                <a:latin typeface="Arial" panose="020B0604020202020204" pitchFamily="34" charset="0"/>
                <a:cs typeface="Arial" panose="020B0604020202020204" pitchFamily="34" charset="0"/>
              </a:rPr>
              <a:t>H </a:t>
            </a:r>
            <a:r>
              <a:rPr lang="en-US" sz="2400" b="1" i="1" dirty="0">
                <a:latin typeface="Arial" panose="020B0604020202020204" pitchFamily="34" charset="0"/>
                <a:cs typeface="Arial" panose="020B0604020202020204" pitchFamily="34" charset="0"/>
              </a:rPr>
              <a:t>showed B but then was to banana weak and cover—sealing inside, if there was </a:t>
            </a:r>
            <a:r>
              <a:rPr lang="en-US" sz="2400" b="1" i="1" dirty="0" smtClean="0">
                <a:latin typeface="Arial" panose="020B0604020202020204" pitchFamily="34" charset="0"/>
                <a:cs typeface="Arial" panose="020B0604020202020204" pitchFamily="34" charset="0"/>
              </a:rPr>
              <a:t>leverage—Will.</a:t>
            </a:r>
            <a:endParaRPr lang="en-US" sz="2400" b="1" dirty="0">
              <a:latin typeface="Arial" panose="020B0604020202020204" pitchFamily="34" charset="0"/>
              <a:cs typeface="Arial" panose="020B0604020202020204" pitchFamily="34" charset="0"/>
            </a:endParaRPr>
          </a:p>
          <a:p>
            <a:pPr marL="804863" lvl="0" indent="-342900">
              <a:buFont typeface="+mj-lt"/>
              <a:buAutoNum type="arabicPeriod"/>
            </a:pPr>
            <a:r>
              <a:rPr lang="en-US" sz="2400" b="1" i="1" dirty="0" smtClean="0">
                <a:latin typeface="Arial" panose="020B0604020202020204" pitchFamily="34" charset="0"/>
                <a:cs typeface="Arial" panose="020B0604020202020204" pitchFamily="34" charset="0"/>
              </a:rPr>
              <a:t>T </a:t>
            </a:r>
            <a:r>
              <a:rPr lang="en-US" sz="2400" b="1" i="1" dirty="0">
                <a:latin typeface="Arial" panose="020B0604020202020204" pitchFamily="34" charset="0"/>
                <a:cs typeface="Arial" panose="020B0604020202020204" pitchFamily="34" charset="0"/>
              </a:rPr>
              <a:t>threatened B but bounced hard weak just before PST’s heel marks, hopefully to get Mike to step B, at least deep enough that (1) PSG could get there and get position or (2) the trash from PST-5 would knock off and alter from path</a:t>
            </a:r>
            <a:r>
              <a:rPr lang="en-US" sz="2400" b="1" i="1" dirty="0" smtClean="0">
                <a:latin typeface="Arial" panose="020B0604020202020204" pitchFamily="34" charset="0"/>
                <a:cs typeface="Arial" panose="020B0604020202020204" pitchFamily="34" charset="0"/>
              </a:rPr>
              <a:t>.</a:t>
            </a:r>
          </a:p>
          <a:p>
            <a:pPr marL="461963" lvl="0"/>
            <a:endParaRPr lang="en-US" sz="2400" b="1" dirty="0">
              <a:latin typeface="Arial" panose="020B0604020202020204" pitchFamily="34" charset="0"/>
              <a:cs typeface="Arial" panose="020B0604020202020204" pitchFamily="34" charset="0"/>
            </a:endParaRPr>
          </a:p>
          <a:p>
            <a:r>
              <a:rPr lang="en-US" sz="2400" b="1" i="1" dirty="0" smtClean="0">
                <a:latin typeface="Arial" panose="020B0604020202020204" pitchFamily="34" charset="0"/>
                <a:cs typeface="Arial" panose="020B0604020202020204" pitchFamily="34" charset="0"/>
              </a:rPr>
              <a:t>If </a:t>
            </a:r>
            <a:r>
              <a:rPr lang="en-US" sz="2400" b="1" i="1" dirty="0">
                <a:latin typeface="Arial" panose="020B0604020202020204" pitchFamily="34" charset="0"/>
                <a:cs typeface="Arial" panose="020B0604020202020204" pitchFamily="34" charset="0"/>
              </a:rPr>
              <a:t>these four things could happen against the look we got, we were confident that we could get the corner for big gains</a:t>
            </a:r>
            <a:r>
              <a:rPr lang="en-US" sz="2000" i="1"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312096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6350" y="342900"/>
            <a:ext cx="9010650" cy="1200329"/>
          </a:xfrm>
          <a:prstGeom prst="rect">
            <a:avLst/>
          </a:prstGeom>
        </p:spPr>
        <p:txBody>
          <a:bodyPr wrap="square">
            <a:spAutoFit/>
          </a:bodyPr>
          <a:lstStyle/>
          <a:p>
            <a:pPr algn="ctr"/>
            <a:r>
              <a:rPr lang="en-US" sz="3600" b="1" dirty="0" smtClean="0">
                <a:latin typeface="Arial" panose="020B0604020202020204" pitchFamily="34" charset="0"/>
                <a:cs typeface="Arial" panose="020B0604020202020204" pitchFamily="34" charset="0"/>
              </a:rPr>
              <a:t>Background knowledge matters to understanding</a:t>
            </a:r>
          </a:p>
        </p:txBody>
      </p:sp>
      <p:sp>
        <p:nvSpPr>
          <p:cNvPr id="5" name="TextBox 4"/>
          <p:cNvSpPr txBox="1"/>
          <p:nvPr/>
        </p:nvSpPr>
        <p:spPr>
          <a:xfrm>
            <a:off x="1276350" y="1428750"/>
            <a:ext cx="9010650" cy="1354217"/>
          </a:xfrm>
          <a:prstGeom prst="rect">
            <a:avLst/>
          </a:prstGeom>
          <a:noFill/>
        </p:spPr>
        <p:txBody>
          <a:bodyPr wrap="square" rtlCol="0">
            <a:spAutoFit/>
          </a:bodyPr>
          <a:lstStyle/>
          <a:p>
            <a:r>
              <a:rPr lang="en-GB" sz="3200" dirty="0" smtClean="0"/>
              <a:t>Does this support cross-curricular learning?</a:t>
            </a:r>
          </a:p>
          <a:p>
            <a:r>
              <a:rPr lang="en-GB" sz="3200" dirty="0" smtClean="0"/>
              <a:t>In what way?</a:t>
            </a:r>
          </a:p>
          <a:p>
            <a:endParaRPr lang="en-GB"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Plan a lesson for your phase that uses one of the cross curricular approaches noted by Barnes.</a:t>
            </a:r>
          </a:p>
          <a:p>
            <a:r>
              <a:rPr lang="en-GB" dirty="0" smtClean="0"/>
              <a:t>It must have a focus on developing language/literacy.</a:t>
            </a:r>
          </a:p>
          <a:p>
            <a:r>
              <a:rPr lang="en-GB" dirty="0" smtClean="0"/>
              <a:t>Explain your choice and how literacy learning is enhanced by your decisions.</a:t>
            </a:r>
          </a:p>
          <a:p>
            <a:r>
              <a:rPr lang="en-GB" dirty="0" smtClean="0"/>
              <a:t>Comment on what other learning is enhanced too.</a:t>
            </a:r>
          </a:p>
          <a:p>
            <a:r>
              <a:rPr lang="en-GB" dirty="0" smtClean="0"/>
              <a:t>What are the benefits of your approach?</a:t>
            </a:r>
          </a:p>
          <a:p>
            <a:r>
              <a:rPr lang="en-GB" dirty="0" smtClean="0"/>
              <a:t>What are the limitations or risks?</a:t>
            </a:r>
          </a:p>
          <a:p>
            <a:endParaRPr lang="en-GB"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Curriculum Documents</a:t>
            </a:r>
            <a:endParaRPr lang="en-GB" dirty="0"/>
          </a:p>
        </p:txBody>
      </p:sp>
      <p:sp>
        <p:nvSpPr>
          <p:cNvPr id="3" name="Content Placeholder 2"/>
          <p:cNvSpPr>
            <a:spLocks noGrp="1"/>
          </p:cNvSpPr>
          <p:nvPr>
            <p:ph idx="1"/>
          </p:nvPr>
        </p:nvSpPr>
        <p:spPr/>
        <p:txBody>
          <a:bodyPr/>
          <a:lstStyle/>
          <a:p>
            <a:r>
              <a:rPr lang="en-GB" dirty="0">
                <a:hlinkClick r:id="rId2"/>
              </a:rPr>
              <a:t>https://hwb.gov.wales/curriculum-for-wales-2008/foundation-phase/?_</a:t>
            </a:r>
            <a:r>
              <a:rPr lang="en-GB" dirty="0" smtClean="0">
                <a:hlinkClick r:id="rId2"/>
              </a:rPr>
              <a:t>ga=2.110121221.1697701605.1570647684-1595182983.1554987234</a:t>
            </a:r>
            <a:endParaRPr lang="en-GB" dirty="0" smtClean="0"/>
          </a:p>
          <a:p>
            <a:r>
              <a:rPr lang="en-GB">
                <a:hlinkClick r:id="rId3"/>
              </a:rPr>
              <a:t>https://</a:t>
            </a:r>
            <a:r>
              <a:rPr lang="en-GB">
                <a:hlinkClick r:id="rId3"/>
              </a:rPr>
              <a:t>hwb.gov.wales/curriculum-for-wales-2008/key-stages-2-to-4/geography-in-the-national-curriculum-for-wales</a:t>
            </a:r>
            <a:r>
              <a:rPr lang="en-GB" smtClean="0">
                <a:hlinkClick r:id="rId3"/>
              </a:rPr>
              <a:t>/</a:t>
            </a:r>
            <a:endParaRPr lang="en-GB" smtClean="0"/>
          </a:p>
          <a:p>
            <a:endParaRPr lang="en-GB" dirty="0"/>
          </a:p>
        </p:txBody>
      </p:sp>
    </p:spTree>
    <p:extLst>
      <p:ext uri="{BB962C8B-B14F-4D97-AF65-F5344CB8AC3E}">
        <p14:creationId xmlns:p14="http://schemas.microsoft.com/office/powerpoint/2010/main" val="35912521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A0D7E578-C770-434C-9B34-965420741501}" vid="{C25D42E0-6264-6945-8A42-AE73DE391D30}"/>
    </a:ext>
  </a:extLst>
</a:theme>
</file>

<file path=ppt/theme/theme3.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1045</TotalTime>
  <Words>2566</Words>
  <Application>Microsoft Office PowerPoint</Application>
  <PresentationFormat>Widescreen</PresentationFormat>
  <Paragraphs>262</Paragraphs>
  <Slides>50</Slides>
  <Notes>17</Notes>
  <HiddenSlides>0</HiddenSlides>
  <MMClips>0</MMClips>
  <ScaleCrop>false</ScaleCrop>
  <HeadingPairs>
    <vt:vector size="8" baseType="variant">
      <vt:variant>
        <vt:lpstr>Fonts Used</vt:lpstr>
      </vt:variant>
      <vt:variant>
        <vt:i4>17</vt:i4>
      </vt:variant>
      <vt:variant>
        <vt:lpstr>Theme</vt:lpstr>
      </vt:variant>
      <vt:variant>
        <vt:i4>3</vt:i4>
      </vt:variant>
      <vt:variant>
        <vt:lpstr>Embedded OLE Servers</vt:lpstr>
      </vt:variant>
      <vt:variant>
        <vt:i4>1</vt:i4>
      </vt:variant>
      <vt:variant>
        <vt:lpstr>Slide Titles</vt:lpstr>
      </vt:variant>
      <vt:variant>
        <vt:i4>50</vt:i4>
      </vt:variant>
    </vt:vector>
  </HeadingPairs>
  <TitlesOfParts>
    <vt:vector size="71" baseType="lpstr">
      <vt:lpstr>ＭＳ Ｐゴシック</vt:lpstr>
      <vt:lpstr>Arial</vt:lpstr>
      <vt:lpstr>Arial Rounded MT Bold</vt:lpstr>
      <vt:lpstr>Calibri</vt:lpstr>
      <vt:lpstr>Calibri Light</vt:lpstr>
      <vt:lpstr>Comic Sans MS</vt:lpstr>
      <vt:lpstr>Geneva</vt:lpstr>
      <vt:lpstr>Gill Sans MT</vt:lpstr>
      <vt:lpstr>Impact</vt:lpstr>
      <vt:lpstr>Jester</vt:lpstr>
      <vt:lpstr>Mangal</vt:lpstr>
      <vt:lpstr>Myriad Pro</vt:lpstr>
      <vt:lpstr>Open Sans</vt:lpstr>
      <vt:lpstr>Tahoma</vt:lpstr>
      <vt:lpstr>Times</vt:lpstr>
      <vt:lpstr>Times New Roman</vt:lpstr>
      <vt:lpstr>Wingdings</vt:lpstr>
      <vt:lpstr>Office Theme</vt:lpstr>
      <vt:lpstr>UWTSD theme</vt:lpstr>
      <vt:lpstr>Parcel</vt:lpstr>
      <vt:lpstr>Clip</vt:lpstr>
      <vt:lpstr>Literacy  ECAD 6012</vt:lpstr>
      <vt:lpstr>PowerPoint Presentation</vt:lpstr>
      <vt:lpstr>PowerPoint Presentation</vt:lpstr>
      <vt:lpstr>PowerPoint Presentation</vt:lpstr>
      <vt:lpstr>Foundation for all learning</vt:lpstr>
      <vt:lpstr>Literacy</vt:lpstr>
      <vt:lpstr>National Literacy Trust 2011</vt:lpstr>
      <vt:lpstr>Reading Strategies</vt:lpstr>
      <vt:lpstr>DARTs activities</vt:lpstr>
      <vt:lpstr>PowerPoint Presentation</vt:lpstr>
      <vt:lpstr>Question</vt:lpstr>
      <vt:lpstr>Oracy strategies?</vt:lpstr>
      <vt:lpstr>PowerPoint Presentation</vt:lpstr>
      <vt:lpstr>Thingsto consider…</vt:lpstr>
      <vt:lpstr>PowerPoint Presentation</vt:lpstr>
      <vt:lpstr>LITERACY FOR LEARNING</vt:lpstr>
      <vt:lpstr>PowerPoint Presentation</vt:lpstr>
      <vt:lpstr>PowerPoint Presentation</vt:lpstr>
      <vt:lpstr>PowerPoint Presentation</vt:lpstr>
      <vt:lpstr>LITERACY IMPACT!</vt:lpstr>
      <vt:lpstr>PowerPoint Presentation</vt:lpstr>
      <vt:lpstr>Alongside or embedded in...</vt:lpstr>
      <vt:lpstr>What is cross-curricular? ‘The world beyond the classroom is cross-curricular’ Barnes 2015</vt:lpstr>
      <vt:lpstr>PowerPoint Presentation</vt:lpstr>
      <vt:lpstr>Barnes, 2015</vt:lpstr>
      <vt:lpstr>Multidisciplinary cross-curricular learning </vt:lpstr>
      <vt:lpstr>Interdisciplinary cross-curricular learning</vt:lpstr>
      <vt:lpstr>PowerPoint Presentation</vt:lpstr>
      <vt:lpstr>What is the place of...</vt:lpstr>
      <vt:lpstr>The critical debate</vt:lpstr>
      <vt:lpstr>Or…</vt:lpstr>
      <vt:lpstr>Opinion line!</vt:lpstr>
      <vt:lpstr>The risk...</vt:lpstr>
      <vt:lpstr>But…</vt:lpstr>
      <vt:lpstr>Some key concepts…</vt:lpstr>
      <vt:lpstr>The pedagogy</vt:lpstr>
      <vt:lpstr>Foundation Phase</vt:lpstr>
      <vt:lpstr>Key Stage 2</vt:lpstr>
      <vt:lpstr>Consider</vt:lpstr>
      <vt:lpstr>PowerPoint Presentation</vt:lpstr>
      <vt:lpstr>PowerPoint Presentation</vt:lpstr>
      <vt:lpstr>PowerPoint Presentation</vt:lpstr>
      <vt:lpstr>PowerPoint Presentation</vt:lpstr>
      <vt:lpstr>Let’s recap…..</vt:lpstr>
      <vt:lpstr>What is the role of the teacher here?</vt:lpstr>
      <vt:lpstr>PowerPoint Presentation</vt:lpstr>
      <vt:lpstr>PowerPoint Presentation</vt:lpstr>
      <vt:lpstr>PowerPoint Presentation</vt:lpstr>
      <vt:lpstr>Task</vt:lpstr>
      <vt:lpstr>Curriculum Documents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Elsey</dc:creator>
  <cp:lastModifiedBy>Angella Cooze</cp:lastModifiedBy>
  <cp:revision>85</cp:revision>
  <dcterms:created xsi:type="dcterms:W3CDTF">2017-10-01T16:01:01Z</dcterms:created>
  <dcterms:modified xsi:type="dcterms:W3CDTF">2019-10-10T07:52:03Z</dcterms:modified>
</cp:coreProperties>
</file>