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2" r:id="rId6"/>
    <p:sldId id="265" r:id="rId7"/>
    <p:sldId id="264" r:id="rId8"/>
    <p:sldId id="263" r:id="rId9"/>
    <p:sldId id="260" r:id="rId10"/>
    <p:sldId id="261" r:id="rId11"/>
    <p:sldId id="266" r:id="rId12"/>
    <p:sldId id="268"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B606CD-5550-4309-A5C1-B881AF0B7B3E}" type="datetimeFigureOut">
              <a:rPr lang="en-US" smtClean="0"/>
              <a:t>2/20/2024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725DA99-C32D-407E-9596-4AD6A5E080A5}"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After the pandemic, the hotel industry is prioritising safety measures to avoid the threats related to this matter and the implementation of these additional steps helps to guide the housekeeping segment to maintain comprehensive health and safety measurements beyond predicted expectations.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725DA99-C32D-407E-9596-4AD6A5E080A5}"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safety protocols and best practices guide the employees in handling chemicals during cleaning purposes, and material handling and assist them in avoiding complexities and maintaining the well-being of themselves and others.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725DA99-C32D-407E-9596-4AD6A5E080A5}"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staffs in the housekeeping section needs to handle the expectations of the customers and employers and unrealistic expectations increase the workload on them leading to well-being risks. Lack of training also made the situation difficult for them.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725DA99-C32D-407E-9596-4AD6A5E080A5}"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training and development process empowers the employees and guides them in their skills development process improves the motivation of the employees to keep up the good work at their workplace and improves their mental well-being.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725DA99-C32D-407E-9596-4AD6A5E080A5}"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SOP is an effective training method for new hires in the hotel sector because this allows them to learn quickly the necessary tasks activities and guidelines related to safety and health issues.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725DA99-C32D-407E-9596-4AD6A5E080A5}"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This training strategy guides the staff in handling chemicals and using personal programme equipment (PPE) which is very important for protecting the health conditions of the members during handling the cleaning activities. </a:t>
            </a:r>
            <a:endParaRPr lang="en-US" dirty="0"/>
          </a:p>
        </p:txBody>
      </p:sp>
      <p:sp>
        <p:nvSpPr>
          <p:cNvPr id="4" name="Slide Number Placeholder 3"/>
          <p:cNvSpPr>
            <a:spLocks noGrp="1"/>
          </p:cNvSpPr>
          <p:nvPr>
            <p:ph type="sldNum" sz="quarter" idx="10"/>
          </p:nvPr>
        </p:nvSpPr>
        <p:spPr/>
        <p:txBody>
          <a:bodyPr/>
          <a:lstStyle/>
          <a:p>
            <a:fld id="{3725DA99-C32D-407E-9596-4AD6A5E080A5}"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housekeepers are facing issues due to communication, health risks, accidents and injuries and the implementation of these strategies will help to avoid risks.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725DA99-C32D-407E-9596-4AD6A5E080A5}"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training programme for the workers of this department needs to cover a broader area and prospects to ensure the continuity of the process and confidence among the employees. Cleaning skills are the common ground practice of housekeeping members and implementation of this process can help in evolving the working procedures of members and employees can apply this during their activities. In addition, the use of proper equipment knowledge can reduce the workload pressures and maintain the quality of performance of the employees. Guest interaction process helps them to stay engaged with them and deliver effective services. Safety and Fire Protocol can be implemented in a more fun and interactive way to keep the employees regularly updated and refreshed.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725DA99-C32D-407E-9596-4AD6A5E080A5}"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8F04400-F913-49E3-B196-983E60C78910}" type="datetimeFigureOut">
              <a:rPr lang="en-US" smtClean="0"/>
              <a:t>2/20/2024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8F04400-F913-49E3-B196-983E60C78910}" type="datetimeFigureOut">
              <a:rPr lang="en-US" smtClean="0"/>
              <a:t>2/20/2024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F04400-F913-49E3-B196-983E60C78910}" type="datetimeFigureOut">
              <a:rPr lang="en-US" smtClean="0"/>
              <a:t>2/20/2024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8F04400-F913-49E3-B196-983E60C78910}" type="datetimeFigureOut">
              <a:rPr lang="en-US" smtClean="0"/>
              <a:t>2/20/2024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8F04400-F913-49E3-B196-983E60C78910}" type="datetimeFigureOut">
              <a:rPr lang="en-US" smtClean="0"/>
              <a:t>2/20/2024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8F04400-F913-49E3-B196-983E60C78910}" type="datetimeFigureOut">
              <a:rPr lang="en-US" smtClean="0"/>
              <a:t>2/20/2024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F04400-F913-49E3-B196-983E60C78910}" type="datetimeFigureOut">
              <a:rPr lang="en-US" smtClean="0"/>
              <a:t>2/20/2024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F04400-F913-49E3-B196-983E60C78910}" type="datetimeFigureOut">
              <a:rPr lang="en-US" smtClean="0"/>
              <a:t>2/20/2024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F04400-F913-49E3-B196-983E60C78910}" type="datetimeFigureOut">
              <a:rPr lang="en-US" smtClean="0"/>
              <a:t>2/20/2024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8F04400-F913-49E3-B196-983E60C78910}" type="datetimeFigureOut">
              <a:rPr lang="en-US" smtClean="0"/>
              <a:t>2/20/2024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8F04400-F913-49E3-B196-983E60C78910}" type="datetimeFigureOut">
              <a:rPr lang="en-US" smtClean="0"/>
              <a:t>2/20/2024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D72042-C22F-4556-964A-3C6AC0C5349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F04400-F913-49E3-B196-983E60C78910}" type="datetimeFigureOut">
              <a:rPr lang="en-US" smtClean="0"/>
              <a:t>2/20/2024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D72042-C22F-4556-964A-3C6AC0C5349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1"/>
            <a:ext cx="7772400" cy="1695450"/>
          </a:xfrm>
          <a:solidFill>
            <a:schemeClr val="accent2">
              <a:lumMod val="60000"/>
              <a:lumOff val="40000"/>
            </a:schemeClr>
          </a:solidFill>
        </p:spPr>
        <p:txBody>
          <a:bodyPr>
            <a:noAutofit/>
          </a:bodyPr>
          <a:lstStyle/>
          <a:p>
            <a:r>
              <a:rPr lang="en-US" sz="2800" b="1" dirty="0">
                <a:latin typeface="Times New Roman" pitchFamily="18" charset="0"/>
                <a:cs typeface="Times New Roman" pitchFamily="18" charset="0"/>
              </a:rPr>
              <a:t>ACADEMIC DISCIPLINE OF HOSPITALITY AND TOURISM MANAGEMENT</a:t>
            </a:r>
            <a:br>
              <a:rPr lang="en-US" sz="2800" dirty="0">
                <a:latin typeface="Times New Roman" pitchFamily="18" charset="0"/>
                <a:cs typeface="Times New Roman" pitchFamily="18" charset="0"/>
              </a:rPr>
            </a:br>
            <a:r>
              <a:rPr lang="en-US" sz="2800" b="1" dirty="0">
                <a:latin typeface="Times New Roman" pitchFamily="18" charset="0"/>
                <a:cs typeface="Times New Roman" pitchFamily="18" charset="0"/>
              </a:rPr>
              <a:t> </a:t>
            </a:r>
            <a:br>
              <a:rPr lang="en-US" sz="2800"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Subtitle 2"/>
          <p:cNvSpPr>
            <a:spLocks noGrp="1"/>
          </p:cNvSpPr>
          <p:nvPr>
            <p:ph type="subTitle" idx="1"/>
          </p:nvPr>
        </p:nvSpPr>
        <p:spPr>
          <a:solidFill>
            <a:schemeClr val="accent6">
              <a:lumMod val="60000"/>
              <a:lumOff val="40000"/>
            </a:schemeClr>
          </a:solidFill>
        </p:spPr>
        <p:txBody>
          <a:bodyPr>
            <a:normAutofit fontScale="92500" lnSpcReduction="10000"/>
          </a:bodyPr>
          <a:lstStyle/>
          <a:p>
            <a:r>
              <a:rPr lang="en-US" b="1" dirty="0">
                <a:solidFill>
                  <a:schemeClr val="tx1"/>
                </a:solidFill>
                <a:latin typeface="Times New Roman" pitchFamily="18" charset="0"/>
                <a:cs typeface="Times New Roman" pitchFamily="18" charset="0"/>
              </a:rPr>
              <a:t>MODULE HANDBOOK WINTER TERM 2024</a:t>
            </a:r>
            <a:br>
              <a:rPr lang="en-US" dirty="0">
                <a:solidFill>
                  <a:schemeClr val="tx1"/>
                </a:solidFill>
                <a:latin typeface="Times New Roman" pitchFamily="18" charset="0"/>
                <a:cs typeface="Times New Roman" pitchFamily="18" charset="0"/>
              </a:rPr>
            </a:br>
            <a:r>
              <a:rPr lang="en-US" b="1" dirty="0">
                <a:solidFill>
                  <a:schemeClr val="tx1"/>
                </a:solidFill>
                <a:latin typeface="Times New Roman" pitchFamily="18" charset="0"/>
                <a:cs typeface="Times New Roman" pitchFamily="18" charset="0"/>
              </a:rPr>
              <a:t> </a:t>
            </a:r>
            <a:br>
              <a:rPr lang="en-US" dirty="0">
                <a:solidFill>
                  <a:schemeClr val="tx1"/>
                </a:solidFill>
                <a:latin typeface="Times New Roman" pitchFamily="18" charset="0"/>
                <a:cs typeface="Times New Roman" pitchFamily="18" charset="0"/>
              </a:rPr>
            </a:br>
            <a:r>
              <a:rPr lang="en-US" b="1" dirty="0">
                <a:solidFill>
                  <a:schemeClr val="tx1"/>
                </a:solidFill>
                <a:latin typeface="Times New Roman" pitchFamily="18" charset="0"/>
                <a:cs typeface="Times New Roman" pitchFamily="18" charset="0"/>
              </a:rPr>
              <a:t>BMIH4006</a:t>
            </a:r>
            <a:endParaRPr lang="en-US"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normAutofit/>
          </a:bodyPr>
          <a:lstStyle/>
          <a:p>
            <a:r>
              <a:rPr lang="en-GB" sz="2400" b="1" dirty="0">
                <a:latin typeface="Times New Roman" pitchFamily="18" charset="0"/>
                <a:cs typeface="Times New Roman" pitchFamily="18" charset="0"/>
              </a:rPr>
              <a:t>Introduction</a:t>
            </a:r>
            <a:br>
              <a:rPr lang="en-US" sz="2400" b="1"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343400" cy="4525963"/>
          </a:xfrm>
          <a:solidFill>
            <a:schemeClr val="accent4">
              <a:lumMod val="40000"/>
              <a:lumOff val="60000"/>
            </a:schemeClr>
          </a:solidFill>
        </p:spPr>
        <p:txBody>
          <a:bodyPr>
            <a:normAutofit/>
          </a:bodyPr>
          <a:lstStyle/>
          <a:p>
            <a:pPr algn="just">
              <a:lnSpc>
                <a:spcPct val="150000"/>
              </a:lnSpc>
            </a:pPr>
            <a:r>
              <a:rPr lang="en-GB" sz="1600" dirty="0">
                <a:latin typeface="Times New Roman" pitchFamily="18" charset="0"/>
                <a:cs typeface="Times New Roman" pitchFamily="18" charset="0"/>
              </a:rPr>
              <a:t>The health and safety policy helps set out common approaches to protect the general rules of well-being and safety and this guides the employers to manage health and safety within the business operation possess (</a:t>
            </a:r>
            <a:r>
              <a:rPr lang="en-GB" sz="1600" dirty="0" err="1">
                <a:latin typeface="Times New Roman" pitchFamily="18" charset="0"/>
                <a:cs typeface="Times New Roman" pitchFamily="18" charset="0"/>
              </a:rPr>
              <a:t>Hu</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et al., </a:t>
            </a:r>
            <a:r>
              <a:rPr lang="en-GB" sz="1600" dirty="0">
                <a:latin typeface="Times New Roman" pitchFamily="18" charset="0"/>
                <a:cs typeface="Times New Roman" pitchFamily="18" charset="0"/>
              </a:rPr>
              <a:t>2021). In the case of the housekeeping department, this policy helps to define the activities which need to be considered to maintain a safe working environment and reduce workplace hazards.      </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20482" name="Picture 2" descr="https://lh7-us.googleusercontent.com/SabUiX5OHG9BRKhpr4Dgy6z-0TMTG8Y6I8bPenNNp_DgB5q-3paHXgD2DpR39Tn3ayq-IMdeT67vaVlF0N8tCXqUr-yNTj919rwbM45tnEa1As_m-loDBVaUPVbw8iKqmT1YzK6tTz8rAMgm5UpE_eM"/>
          <p:cNvPicPr>
            <a:picLocks noChangeAspect="1" noChangeArrowheads="1"/>
          </p:cNvPicPr>
          <p:nvPr/>
        </p:nvPicPr>
        <p:blipFill>
          <a:blip r:embed="rId2"/>
          <a:srcRect/>
          <a:stretch>
            <a:fillRect/>
          </a:stretch>
        </p:blipFill>
        <p:spPr bwMode="auto">
          <a:xfrm>
            <a:off x="5105400" y="1905000"/>
            <a:ext cx="3657600" cy="3886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normAutofit/>
          </a:bodyPr>
          <a:lstStyle/>
          <a:p>
            <a:r>
              <a:rPr lang="en-GB" sz="2400" b="1" dirty="0">
                <a:latin typeface="Times New Roman" pitchFamily="18" charset="0"/>
                <a:cs typeface="Times New Roman" pitchFamily="18" charset="0"/>
              </a:rPr>
              <a:t>Current trends in the hotel industry</a:t>
            </a:r>
            <a:br>
              <a:rPr lang="en-US" sz="2400" b="1"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91000" cy="4525963"/>
          </a:xfrm>
          <a:solidFill>
            <a:schemeClr val="accent4">
              <a:lumMod val="40000"/>
              <a:lumOff val="60000"/>
            </a:schemeClr>
          </a:solidFill>
        </p:spPr>
        <p:txBody>
          <a:bodyPr>
            <a:normAutofit/>
          </a:bodyPr>
          <a:lstStyle/>
          <a:p>
            <a:pPr lvl="0" algn="just">
              <a:lnSpc>
                <a:spcPct val="150000"/>
              </a:lnSpc>
            </a:pPr>
            <a:r>
              <a:rPr lang="en-GB" sz="1600" dirty="0">
                <a:latin typeface="Times New Roman" pitchFamily="18" charset="0"/>
                <a:cs typeface="Times New Roman" pitchFamily="18" charset="0"/>
              </a:rPr>
              <a:t>The hospitality industry can become vulnerable due to internal and external factors due to health threats</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The rise of touch less amenities to reduce physical contact points (Hospitality Insights, 2024)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Healthcare services for the visiting guests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Health and safety measurement guidance for redefining the safety standards and ensuring the well-being of the guests (The Economic Times, 2021)</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9458" name="Picture 2" descr="https://lh7-us.googleusercontent.com/KNBIFpEP15NJTHYdQU-A72JExS56M49oLBobK1GbNAk9Jsab-e_MhYDyo5k6mbuAqlqbwuJVPQYeO-NBRM7FiRA2DUWns-IsBrLrWdPzc5Mgp5tFkFEIVjVdN8YItOoPqId4XM2Xb58n8z0LSQp-aEw"/>
          <p:cNvPicPr>
            <a:picLocks noChangeAspect="1" noChangeArrowheads="1"/>
          </p:cNvPicPr>
          <p:nvPr/>
        </p:nvPicPr>
        <p:blipFill>
          <a:blip r:embed="rId3"/>
          <a:srcRect/>
          <a:stretch>
            <a:fillRect/>
          </a:stretch>
        </p:blipFill>
        <p:spPr bwMode="auto">
          <a:xfrm>
            <a:off x="4724400" y="1981200"/>
            <a:ext cx="4000500" cy="32385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normAutofit/>
          </a:bodyPr>
          <a:lstStyle/>
          <a:p>
            <a:r>
              <a:rPr lang="en-GB" sz="2400" b="1" dirty="0">
                <a:latin typeface="Times New Roman" pitchFamily="18" charset="0"/>
                <a:cs typeface="Times New Roman" pitchFamily="18" charset="0"/>
              </a:rPr>
              <a:t>The importance of health and safety in the hotel industry</a:t>
            </a:r>
            <a:br>
              <a:rPr lang="en-US" sz="2400" b="1"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91000" cy="4525963"/>
          </a:xfrm>
          <a:solidFill>
            <a:schemeClr val="accent4">
              <a:lumMod val="40000"/>
              <a:lumOff val="60000"/>
            </a:schemeClr>
          </a:solidFill>
        </p:spPr>
        <p:txBody>
          <a:bodyPr>
            <a:normAutofit/>
          </a:bodyPr>
          <a:lstStyle/>
          <a:p>
            <a:pPr lvl="0" algn="just">
              <a:lnSpc>
                <a:spcPct val="150000"/>
              </a:lnSpc>
            </a:pPr>
            <a:r>
              <a:rPr lang="en-GB" sz="1600" dirty="0">
                <a:latin typeface="Times New Roman" pitchFamily="18" charset="0"/>
                <a:cs typeface="Times New Roman" pitchFamily="18" charset="0"/>
              </a:rPr>
              <a:t>Health and safety practices help in avoiding the possibility of risky events (</a:t>
            </a:r>
            <a:r>
              <a:rPr lang="en-GB" sz="1600" dirty="0" err="1">
                <a:latin typeface="Times New Roman" pitchFamily="18" charset="0"/>
                <a:cs typeface="Times New Roman" pitchFamily="18" charset="0"/>
              </a:rPr>
              <a:t>Goh</a:t>
            </a:r>
            <a:r>
              <a:rPr lang="en-GB" sz="1600" dirty="0">
                <a:latin typeface="Times New Roman" pitchFamily="18" charset="0"/>
                <a:cs typeface="Times New Roman" pitchFamily="18" charset="0"/>
              </a:rPr>
              <a:t> and Lee, 2018)</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The housekeeping department tries to follow these guidelines to avoid the risks of hazards such as fire, falls, use of toxic chemicals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The safety protocols guide the housekeepers to ensure a safe environment and practices within the department.   </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8434" name="Picture 2" descr="https://lh7-us.googleusercontent.com/iSPm_IokwmHW-uj57bAzWFl28GRhYWQmiPq1FJvqkMQqg-s02jXovj_ZesSRQxJ-0QBa4MGeXh0S0IWaYCX3qQjvY5LI_37G1Suz-DX_38RB3egj7GIwNlYbuSGk36s_DlhbRBxA5wWhGAI_cbVi7Pg"/>
          <p:cNvPicPr>
            <a:picLocks noChangeAspect="1" noChangeArrowheads="1"/>
          </p:cNvPicPr>
          <p:nvPr/>
        </p:nvPicPr>
        <p:blipFill>
          <a:blip r:embed="rId3"/>
          <a:srcRect/>
          <a:stretch>
            <a:fillRect/>
          </a:stretch>
        </p:blipFill>
        <p:spPr bwMode="auto">
          <a:xfrm>
            <a:off x="4876800" y="1905000"/>
            <a:ext cx="3810000" cy="3505201"/>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noAutofit/>
          </a:bodyPr>
          <a:lstStyle/>
          <a:p>
            <a:r>
              <a:rPr lang="en-GB" sz="2400" b="1" dirty="0">
                <a:latin typeface="Times New Roman" pitchFamily="18" charset="0"/>
                <a:cs typeface="Times New Roman" pitchFamily="18" charset="0"/>
              </a:rPr>
              <a:t>Challenges the housekeeping staff faces facing maintaining safety procedures </a:t>
            </a:r>
            <a:br>
              <a:rPr lang="en-US" sz="2400" b="1"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3810000" cy="4525963"/>
          </a:xfrm>
          <a:solidFill>
            <a:schemeClr val="accent4">
              <a:lumMod val="40000"/>
              <a:lumOff val="60000"/>
            </a:schemeClr>
          </a:solidFill>
        </p:spPr>
        <p:txBody>
          <a:bodyPr>
            <a:normAutofit/>
          </a:bodyPr>
          <a:lstStyle/>
          <a:p>
            <a:pPr lvl="0" algn="just">
              <a:lnSpc>
                <a:spcPct val="150000"/>
              </a:lnSpc>
            </a:pPr>
            <a:r>
              <a:rPr lang="en-GB" sz="1600" dirty="0">
                <a:latin typeface="Times New Roman" pitchFamily="18" charset="0"/>
                <a:cs typeface="Times New Roman" pitchFamily="18" charset="0"/>
              </a:rPr>
              <a:t>High expectations from  guests and hotels are putting additional workloads on the employees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They have to face the daily hurdles and maintain the safety practices leading to increased safety and well-being risks among them</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Lack of proper guidance and support to stay aligned with the current trends in the hotel sector </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5362" name="Picture 2" descr="https://lh7-us.googleusercontent.com/TPA5uTIe612_vXD_MA5d4nqTTBTHM01NyHO-8_zLPyA5TD1WjWmbrR-dnC8IsJkXEtiNNruVAsFglAssNmcaSrAz_gkz4KrBH13C9xbJTZlXn9y5hxm83w_9im-JaougvGEx68i5LpTaCT6xpGjUdp4"/>
          <p:cNvPicPr>
            <a:picLocks noChangeAspect="1" noChangeArrowheads="1"/>
          </p:cNvPicPr>
          <p:nvPr/>
        </p:nvPicPr>
        <p:blipFill>
          <a:blip r:embed="rId3"/>
          <a:srcRect/>
          <a:stretch>
            <a:fillRect/>
          </a:stretch>
        </p:blipFill>
        <p:spPr bwMode="auto">
          <a:xfrm>
            <a:off x="4419600" y="2133600"/>
            <a:ext cx="4581525" cy="34671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noAutofit/>
          </a:bodyPr>
          <a:lstStyle/>
          <a:p>
            <a:r>
              <a:rPr lang="en-GB" sz="2400" b="1" dirty="0">
                <a:latin typeface="Times New Roman" pitchFamily="18" charset="0"/>
                <a:cs typeface="Times New Roman" pitchFamily="18" charset="0"/>
              </a:rPr>
              <a:t>Importance of training and development for the housekeeping department</a:t>
            </a:r>
            <a:br>
              <a:rPr lang="en-US" sz="2400" b="1"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91000" cy="4525963"/>
          </a:xfrm>
          <a:solidFill>
            <a:schemeClr val="accent4">
              <a:lumMod val="40000"/>
              <a:lumOff val="60000"/>
            </a:schemeClr>
          </a:solidFill>
        </p:spPr>
        <p:txBody>
          <a:bodyPr>
            <a:normAutofit/>
          </a:bodyPr>
          <a:lstStyle/>
          <a:p>
            <a:pPr lvl="0" algn="just">
              <a:lnSpc>
                <a:spcPct val="150000"/>
              </a:lnSpc>
            </a:pPr>
            <a:r>
              <a:rPr lang="en-GB" sz="1600" dirty="0">
                <a:latin typeface="Times New Roman" pitchFamily="18" charset="0"/>
                <a:cs typeface="Times New Roman" pitchFamily="18" charset="0"/>
              </a:rPr>
              <a:t>Training programme improves the ability of the members to perform their roles in proper time and guidance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Helps in improving practical knowledge and improves their performance of customer satisfaction (</a:t>
            </a:r>
            <a:r>
              <a:rPr lang="en-GB" sz="1600" dirty="0" err="1">
                <a:latin typeface="Times New Roman" pitchFamily="18" charset="0"/>
                <a:cs typeface="Times New Roman" pitchFamily="18" charset="0"/>
              </a:rPr>
              <a:t>Khalimova</a:t>
            </a:r>
            <a:r>
              <a:rPr lang="en-GB" sz="1600" dirty="0">
                <a:latin typeface="Times New Roman" pitchFamily="18" charset="0"/>
                <a:cs typeface="Times New Roman" pitchFamily="18" charset="0"/>
              </a:rPr>
              <a:t>, 2020)</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Effective training programme in health and safety elements guides the employees to cultivate a culture of a safe environment </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2290" name="Picture 2" descr="https://lh7-us.googleusercontent.com/-ty6vZnXw9RrV2qbVDR8Ak9Rd9pERboArix13ncHxprPoIMVd7rTLXLyXSlmKcJmObG6m7fgrOIlWrg74V5F3_G612_GNu8ySXK-40CmBB6WgEKq4y6nSxAKZFipNxwlzxYQR8O4TmcW3X7qLGr0PhQ"/>
          <p:cNvPicPr>
            <a:picLocks noChangeAspect="1" noChangeArrowheads="1"/>
          </p:cNvPicPr>
          <p:nvPr/>
        </p:nvPicPr>
        <p:blipFill>
          <a:blip r:embed="rId3"/>
          <a:srcRect/>
          <a:stretch>
            <a:fillRect/>
          </a:stretch>
        </p:blipFill>
        <p:spPr bwMode="auto">
          <a:xfrm>
            <a:off x="4724400" y="1905000"/>
            <a:ext cx="4181475" cy="30861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normAutofit/>
          </a:bodyPr>
          <a:lstStyle/>
          <a:p>
            <a:r>
              <a:rPr lang="en-GB" sz="2400" b="1" dirty="0">
                <a:latin typeface="Times New Roman" pitchFamily="18" charset="0"/>
                <a:cs typeface="Times New Roman" pitchFamily="18" charset="0"/>
              </a:rPr>
              <a:t>Different types of training are given to the housekeeping staff </a:t>
            </a:r>
            <a:br>
              <a:rPr lang="en-US" sz="2400" b="1"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91000" cy="4525963"/>
          </a:xfrm>
          <a:solidFill>
            <a:schemeClr val="accent4">
              <a:lumMod val="40000"/>
              <a:lumOff val="60000"/>
            </a:schemeClr>
          </a:solidFill>
        </p:spPr>
        <p:txBody>
          <a:bodyPr>
            <a:normAutofit/>
          </a:bodyPr>
          <a:lstStyle/>
          <a:p>
            <a:pPr lvl="0" algn="just">
              <a:lnSpc>
                <a:spcPct val="150000"/>
              </a:lnSpc>
            </a:pPr>
            <a:r>
              <a:rPr lang="en-GB" sz="1600" dirty="0">
                <a:latin typeface="Times New Roman" pitchFamily="18" charset="0"/>
                <a:cs typeface="Times New Roman" pitchFamily="18" charset="0"/>
              </a:rPr>
              <a:t>The manager can utilise the Standard Operating Procedures (SOP) framework for training staff housekeeping (Sari </a:t>
            </a:r>
            <a:r>
              <a:rPr lang="en-GB" sz="1600" i="1" dirty="0">
                <a:latin typeface="Times New Roman" pitchFamily="18" charset="0"/>
                <a:cs typeface="Times New Roman" pitchFamily="18" charset="0"/>
              </a:rPr>
              <a:t>et al., </a:t>
            </a:r>
            <a:r>
              <a:rPr lang="en-GB" sz="1600" dirty="0">
                <a:latin typeface="Times New Roman" pitchFamily="18" charset="0"/>
                <a:cs typeface="Times New Roman" pitchFamily="18" charset="0"/>
              </a:rPr>
              <a:t>2020)</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The use of this training framework helps in cleanliness and orderliness and helps in maintaining a concrete experience for customers  </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3314" name="Picture 2" descr="https://lh7-us.googleusercontent.com/AmE1bgoSyyjuHdmr35sqi0Id0gYufKfnIMBRpUKXOBnI0yqvKnoVtuZCYn2-ylMCeLpLa40dhAE_Pu7uZxo513s97LQcbkJuinszYAiXszKPCNBmxdmRq4z7F0m1Eg6MIy1C3vjRjMeVPAUdW2DZg8I"/>
          <p:cNvPicPr>
            <a:picLocks noChangeAspect="1" noChangeArrowheads="1"/>
          </p:cNvPicPr>
          <p:nvPr/>
        </p:nvPicPr>
        <p:blipFill>
          <a:blip r:embed="rId3"/>
          <a:srcRect/>
          <a:stretch>
            <a:fillRect/>
          </a:stretch>
        </p:blipFill>
        <p:spPr bwMode="auto">
          <a:xfrm>
            <a:off x="4876800" y="1981200"/>
            <a:ext cx="3886200" cy="3429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noAutofit/>
          </a:bodyPr>
          <a:lstStyle/>
          <a:p>
            <a:r>
              <a:rPr lang="en-GB" sz="2400" b="1" dirty="0">
                <a:latin typeface="Times New Roman" pitchFamily="18" charset="0"/>
                <a:cs typeface="Times New Roman" pitchFamily="18" charset="0"/>
              </a:rPr>
              <a:t>Different types of training are given to the housekeeping staff (cont.)</a:t>
            </a:r>
            <a:br>
              <a:rPr lang="en-US" sz="2400" b="1"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91000" cy="4525963"/>
          </a:xfrm>
          <a:solidFill>
            <a:schemeClr val="accent4">
              <a:lumMod val="40000"/>
              <a:lumOff val="60000"/>
            </a:schemeClr>
          </a:solidFill>
        </p:spPr>
        <p:txBody>
          <a:bodyPr>
            <a:normAutofit/>
          </a:bodyPr>
          <a:lstStyle/>
          <a:p>
            <a:pPr lvl="0" algn="just">
              <a:lnSpc>
                <a:spcPct val="150000"/>
              </a:lnSpc>
            </a:pPr>
            <a:r>
              <a:rPr lang="en-GB" sz="1600" dirty="0">
                <a:latin typeface="Times New Roman" pitchFamily="18" charset="0"/>
                <a:cs typeface="Times New Roman" pitchFamily="18" charset="0"/>
              </a:rPr>
              <a:t>Health and safety training helps in maintaining the best practices and well-being paramount at the workplace (</a:t>
            </a:r>
            <a:r>
              <a:rPr lang="en-GB" sz="1600" dirty="0" err="1">
                <a:latin typeface="Times New Roman" pitchFamily="18" charset="0"/>
                <a:cs typeface="Times New Roman" pitchFamily="18" charset="0"/>
              </a:rPr>
              <a:t>Rosemberg</a:t>
            </a:r>
            <a:r>
              <a:rPr lang="en-GB" sz="1600" dirty="0">
                <a:latin typeface="Times New Roman" pitchFamily="18" charset="0"/>
                <a:cs typeface="Times New Roman" pitchFamily="18" charset="0"/>
              </a:rPr>
              <a:t>, 2020)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This training enhances the knowledge of hazardous handling knowledge and helps in preventing common injury issues. </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4338" name="Picture 2" descr="https://lh7-us.googleusercontent.com/cYp75OGyNp8EHx2_Ruivjd3caCN3qm5C5Bk2sARPQSxNa7Qa_rF_DMACAMe7sKJbZ0n9ue2RKRI6HIthMdDTuaOPeMCb3GhgSTu4Z0K_LygKlCWGkivd6pclTBk8KdcpvqDzgUttuV6o1wzHibpvTy8"/>
          <p:cNvPicPr>
            <a:picLocks noChangeAspect="1" noChangeArrowheads="1"/>
          </p:cNvPicPr>
          <p:nvPr/>
        </p:nvPicPr>
        <p:blipFill>
          <a:blip r:embed="rId3"/>
          <a:srcRect/>
          <a:stretch>
            <a:fillRect/>
          </a:stretch>
        </p:blipFill>
        <p:spPr bwMode="auto">
          <a:xfrm>
            <a:off x="4953000" y="2057400"/>
            <a:ext cx="3505200" cy="3343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normAutofit/>
          </a:bodyPr>
          <a:lstStyle/>
          <a:p>
            <a:r>
              <a:rPr lang="en-GB" sz="2400" b="1" dirty="0">
                <a:latin typeface="Times New Roman" pitchFamily="18" charset="0"/>
                <a:cs typeface="Times New Roman" pitchFamily="18" charset="0"/>
              </a:rPr>
              <a:t>Essential precautions required for the staff</a:t>
            </a:r>
            <a:br>
              <a:rPr lang="en-US" sz="2400" b="1"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91000" cy="4525963"/>
          </a:xfrm>
          <a:solidFill>
            <a:schemeClr val="accent4">
              <a:lumMod val="40000"/>
              <a:lumOff val="60000"/>
            </a:schemeClr>
          </a:solidFill>
        </p:spPr>
        <p:txBody>
          <a:bodyPr>
            <a:normAutofit/>
          </a:bodyPr>
          <a:lstStyle/>
          <a:p>
            <a:pPr lvl="0" algn="just">
              <a:lnSpc>
                <a:spcPct val="150000"/>
              </a:lnSpc>
            </a:pPr>
            <a:r>
              <a:rPr lang="en-GB" sz="1600" dirty="0">
                <a:latin typeface="Times New Roman" pitchFamily="18" charset="0"/>
                <a:cs typeface="Times New Roman" pitchFamily="18" charset="0"/>
              </a:rPr>
              <a:t>Use of the PPE kit helps in managing the health and safety measurement of staff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Removing various fire hazardous substances helps to avoid the risk of emerging risks (Link, 2019)</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Implementing technology for the communication process helps to monitor regular inspection   </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7410" name="Picture 2" descr="https://lh7-us.googleusercontent.com/SVE9LdJueBwrsJwembLWqXO_G14le-o9Pofio2pLmbN5Ift5w6Dr4H0BCoHXEQmc_EjCEUp3ToQIxlDnTehArKZkYYIsV0XNh7gR7IhQIASNAFfmfOTTLDMEkC78-3la3sqyjapLUjx9mpQcoEa4E70"/>
          <p:cNvPicPr>
            <a:picLocks noChangeAspect="1" noChangeArrowheads="1"/>
          </p:cNvPicPr>
          <p:nvPr/>
        </p:nvPicPr>
        <p:blipFill>
          <a:blip r:embed="rId3"/>
          <a:srcRect/>
          <a:stretch>
            <a:fillRect/>
          </a:stretch>
        </p:blipFill>
        <p:spPr bwMode="auto">
          <a:xfrm>
            <a:off x="4800600" y="1981200"/>
            <a:ext cx="4114800" cy="3505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noAutofit/>
          </a:bodyPr>
          <a:lstStyle/>
          <a:p>
            <a:r>
              <a:rPr lang="en-GB" sz="2400" b="1" dirty="0">
                <a:latin typeface="Times New Roman" pitchFamily="18" charset="0"/>
                <a:cs typeface="Times New Roman" pitchFamily="18" charset="0"/>
              </a:rPr>
              <a:t>Elements that need to be implemented in the housekeeping safety training  </a:t>
            </a:r>
            <a:br>
              <a:rPr lang="en-US" sz="2400" b="1" dirty="0">
                <a:latin typeface="Times New Roman" pitchFamily="18" charset="0"/>
                <a:cs typeface="Times New Roman" pitchFamily="18" charset="0"/>
              </a:rPr>
            </a:b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91000" cy="4525963"/>
          </a:xfrm>
          <a:solidFill>
            <a:schemeClr val="accent4">
              <a:lumMod val="40000"/>
              <a:lumOff val="60000"/>
            </a:schemeClr>
          </a:solidFill>
        </p:spPr>
        <p:txBody>
          <a:bodyPr>
            <a:normAutofit/>
          </a:bodyPr>
          <a:lstStyle/>
          <a:p>
            <a:pPr lvl="0" algn="just">
              <a:lnSpc>
                <a:spcPct val="150000"/>
              </a:lnSpc>
            </a:pPr>
            <a:r>
              <a:rPr lang="en-GB" sz="1600" dirty="0">
                <a:latin typeface="Times New Roman" pitchFamily="18" charset="0"/>
                <a:cs typeface="Times New Roman" pitchFamily="18" charset="0"/>
              </a:rPr>
              <a:t>Cleaning skills are  a basic part of the responsibilities of housekeeping members and help in creating common ground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Demonstrating the proper method of using equipment and other cleaning materials (Mejia </a:t>
            </a:r>
            <a:r>
              <a:rPr lang="en-GB" sz="1600" i="1" dirty="0">
                <a:latin typeface="Times New Roman" pitchFamily="18" charset="0"/>
                <a:cs typeface="Times New Roman" pitchFamily="18" charset="0"/>
              </a:rPr>
              <a:t>et al., </a:t>
            </a:r>
            <a:r>
              <a:rPr lang="en-GB" sz="1600" dirty="0">
                <a:latin typeface="Times New Roman" pitchFamily="18" charset="0"/>
                <a:cs typeface="Times New Roman" pitchFamily="18" charset="0"/>
              </a:rPr>
              <a:t>2021)</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Understanding the proper guest etiquette and interaction process to satisfy guests </a:t>
            </a:r>
            <a:endParaRPr lang="en-US" sz="1600" dirty="0">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Implementation of the fire and safety protocols to make them informed regarding the situation  </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6386" name="Picture 2" descr="https://lh7-us.googleusercontent.com/A-bBmoi8WhnpOZ51-OEUCN0bkv1jJRY0xIq4SVpXtx5ZqSL5_Cgm2UIInSdOLEqBVBaVLtANiXZ2GaRCQCAsvx1cxCht2InDjon3XjFKmWXUXqPiUeLXLjYnuVvcVSSE-BkQdOcw7Sxy9TuNlHBCMjA"/>
          <p:cNvPicPr>
            <a:picLocks noChangeAspect="1" noChangeArrowheads="1"/>
          </p:cNvPicPr>
          <p:nvPr/>
        </p:nvPicPr>
        <p:blipFill>
          <a:blip r:embed="rId3"/>
          <a:srcRect/>
          <a:stretch>
            <a:fillRect/>
          </a:stretch>
        </p:blipFill>
        <p:spPr bwMode="auto">
          <a:xfrm>
            <a:off x="5105400" y="1905000"/>
            <a:ext cx="3733800" cy="41338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normAutofit/>
          </a:bodyPr>
          <a:lstStyle/>
          <a:p>
            <a:r>
              <a:rPr lang="en-GB" sz="2400" b="1" dirty="0">
                <a:latin typeface="Times New Roman" pitchFamily="18" charset="0"/>
                <a:cs typeface="Times New Roman" pitchFamily="18" charset="0"/>
              </a:rPr>
              <a:t>Conclusion</a:t>
            </a:r>
            <a:endParaRPr lang="en-US" sz="2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91000" cy="4525963"/>
          </a:xfrm>
          <a:solidFill>
            <a:schemeClr val="accent4">
              <a:lumMod val="40000"/>
              <a:lumOff val="60000"/>
            </a:schemeClr>
          </a:solidFill>
        </p:spPr>
        <p:txBody>
          <a:bodyPr>
            <a:normAutofit/>
          </a:bodyPr>
          <a:lstStyle/>
          <a:p>
            <a:pPr algn="just">
              <a:lnSpc>
                <a:spcPct val="150000"/>
              </a:lnSpc>
            </a:pPr>
            <a:r>
              <a:rPr lang="en-GB" sz="1600" dirty="0">
                <a:latin typeface="Times New Roman" pitchFamily="18" charset="0"/>
                <a:cs typeface="Times New Roman" pitchFamily="18" charset="0"/>
              </a:rPr>
              <a:t>This section of the study has helped to explain the current trends of housekeeping departments in the hotel industry regarding safety issues and the importance of following these trends to avoid the risks of emerging issues. Moreover, the basic elements that need to be incorporated into the training programme have also been analysed.    </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3074" name="Picture 2" descr="https://lh7-us.googleusercontent.com/I1WtKmb97KyOi_3OjdykKCLF2-OXB-DRlVD7XtcD0ezpNNO2RV_ve3u_2E7X0CFxfa4yRKEy55tPpFVrwWedJOg5UZN_eWoQhQYuQbk3aIO8Nb-hbp3oe-2-3pN3HRwTwX3JZSpEDl-Dommv6EOZNWw"/>
          <p:cNvPicPr>
            <a:picLocks noChangeAspect="1" noChangeArrowheads="1"/>
          </p:cNvPicPr>
          <p:nvPr/>
        </p:nvPicPr>
        <p:blipFill>
          <a:blip r:embed="rId2"/>
          <a:srcRect/>
          <a:stretch>
            <a:fillRect/>
          </a:stretch>
        </p:blipFill>
        <p:spPr bwMode="auto">
          <a:xfrm>
            <a:off x="4800600" y="2057400"/>
            <a:ext cx="3962400" cy="31623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a:bodyPr>
          <a:lstStyle/>
          <a:p>
            <a:r>
              <a:rPr lang="en-US" sz="2800" b="1" dirty="0">
                <a:latin typeface="Times New Roman" pitchFamily="18" charset="0"/>
                <a:cs typeface="Times New Roman" pitchFamily="18" charset="0"/>
              </a:rPr>
              <a:t>References </a:t>
            </a:r>
          </a:p>
        </p:txBody>
      </p:sp>
      <p:sp>
        <p:nvSpPr>
          <p:cNvPr id="3" name="Content Placeholder 2"/>
          <p:cNvSpPr>
            <a:spLocks noGrp="1"/>
          </p:cNvSpPr>
          <p:nvPr>
            <p:ph idx="1"/>
          </p:nvPr>
        </p:nvSpPr>
        <p:spPr>
          <a:xfrm>
            <a:off x="228600" y="1600200"/>
            <a:ext cx="8763000" cy="4525963"/>
          </a:xfrm>
        </p:spPr>
        <p:txBody>
          <a:bodyPr>
            <a:normAutofit fontScale="92500"/>
          </a:bodyPr>
          <a:lstStyle/>
          <a:p>
            <a:pPr algn="just">
              <a:lnSpc>
                <a:spcPct val="150000"/>
              </a:lnSpc>
            </a:pPr>
            <a:r>
              <a:rPr lang="en-US" sz="1200" dirty="0" err="1">
                <a:latin typeface="Times New Roman" pitchFamily="18" charset="0"/>
                <a:cs typeface="Times New Roman" pitchFamily="18" charset="0"/>
              </a:rPr>
              <a:t>Goh</a:t>
            </a:r>
            <a:r>
              <a:rPr lang="en-US" sz="1200" dirty="0">
                <a:latin typeface="Times New Roman" pitchFamily="18" charset="0"/>
                <a:cs typeface="Times New Roman" pitchFamily="18" charset="0"/>
              </a:rPr>
              <a:t>, E. and Lee, C., (2018). A workforce to be reckoned with: The emerging pivotal Generation Z hospitality workforce. </a:t>
            </a:r>
            <a:r>
              <a:rPr lang="en-US" sz="1200" i="1" dirty="0">
                <a:latin typeface="Times New Roman" pitchFamily="18" charset="0"/>
                <a:cs typeface="Times New Roman" pitchFamily="18" charset="0"/>
              </a:rPr>
              <a:t>International Journal of Hospitality Management</a:t>
            </a:r>
            <a:r>
              <a:rPr lang="en-US" sz="1200" dirty="0">
                <a:latin typeface="Times New Roman" pitchFamily="18" charset="0"/>
                <a:cs typeface="Times New Roman" pitchFamily="18" charset="0"/>
              </a:rPr>
              <a:t>, 73, pp.20-28.</a:t>
            </a:r>
          </a:p>
          <a:p>
            <a:pPr algn="just">
              <a:lnSpc>
                <a:spcPct val="150000"/>
              </a:lnSpc>
            </a:pPr>
            <a:r>
              <a:rPr lang="en-US" sz="1200" dirty="0">
                <a:latin typeface="Times New Roman" pitchFamily="18" charset="0"/>
                <a:cs typeface="Times New Roman" pitchFamily="18" charset="0"/>
              </a:rPr>
              <a:t>Hospitality Insights, (2024). </a:t>
            </a:r>
            <a:r>
              <a:rPr lang="en-US" sz="1200" i="1" dirty="0">
                <a:latin typeface="Times New Roman" pitchFamily="18" charset="0"/>
                <a:cs typeface="Times New Roman" pitchFamily="18" charset="0"/>
              </a:rPr>
              <a:t>Top 10 Trends in the Hospitality Industry in 2024.</a:t>
            </a:r>
            <a:r>
              <a:rPr lang="en-US" sz="1200" dirty="0">
                <a:latin typeface="Times New Roman" pitchFamily="18" charset="0"/>
                <a:cs typeface="Times New Roman" pitchFamily="18" charset="0"/>
              </a:rPr>
              <a:t> [Online] Available at:&lt;https://hospitalityinsights.ehl.edu/hospitality-industry-trends\&gt; [Accessed on 8th February 2024] </a:t>
            </a:r>
          </a:p>
          <a:p>
            <a:pPr algn="just">
              <a:lnSpc>
                <a:spcPct val="150000"/>
              </a:lnSpc>
            </a:pPr>
            <a:r>
              <a:rPr lang="en-US" sz="1200" dirty="0" err="1">
                <a:latin typeface="Times New Roman" pitchFamily="18" charset="0"/>
                <a:cs typeface="Times New Roman" pitchFamily="18" charset="0"/>
              </a:rPr>
              <a:t>Hu</a:t>
            </a:r>
            <a:r>
              <a:rPr lang="en-US" sz="1200" dirty="0">
                <a:latin typeface="Times New Roman" pitchFamily="18" charset="0"/>
                <a:cs typeface="Times New Roman" pitchFamily="18" charset="0"/>
              </a:rPr>
              <a:t>, X., Yan, H., Casey, T. and Wu, C.H., (2021). Creating a safe haven during the crisis: How organizations can achieve deep compliance with COVID-19 safety measures in the hospitality industry. </a:t>
            </a:r>
            <a:r>
              <a:rPr lang="en-US" sz="1200" i="1" dirty="0">
                <a:latin typeface="Times New Roman" pitchFamily="18" charset="0"/>
                <a:cs typeface="Times New Roman" pitchFamily="18" charset="0"/>
              </a:rPr>
              <a:t>International Journal of Hospitality Management</a:t>
            </a:r>
            <a:r>
              <a:rPr lang="en-US" sz="1200" dirty="0">
                <a:latin typeface="Times New Roman" pitchFamily="18" charset="0"/>
                <a:cs typeface="Times New Roman" pitchFamily="18" charset="0"/>
              </a:rPr>
              <a:t>, 92, p.102662.</a:t>
            </a:r>
          </a:p>
          <a:p>
            <a:pPr algn="just">
              <a:lnSpc>
                <a:spcPct val="150000"/>
              </a:lnSpc>
            </a:pPr>
            <a:r>
              <a:rPr lang="en-US" sz="1200" dirty="0" err="1">
                <a:latin typeface="Times New Roman" pitchFamily="18" charset="0"/>
                <a:cs typeface="Times New Roman" pitchFamily="18" charset="0"/>
              </a:rPr>
              <a:t>Khalimova</a:t>
            </a:r>
            <a:r>
              <a:rPr lang="en-US" sz="1200" dirty="0">
                <a:latin typeface="Times New Roman" pitchFamily="18" charset="0"/>
                <a:cs typeface="Times New Roman" pitchFamily="18" charset="0"/>
              </a:rPr>
              <a:t>, N.J., (2020). Analysis of foreign experience in hotel career enhancement programs. </a:t>
            </a:r>
            <a:r>
              <a:rPr lang="en-US" sz="1200" i="1" dirty="0">
                <a:latin typeface="Times New Roman" pitchFamily="18" charset="0"/>
                <a:cs typeface="Times New Roman" pitchFamily="18" charset="0"/>
              </a:rPr>
              <a:t>Central Asian Problems of Modern Science and Education, 2020(2),</a:t>
            </a:r>
            <a:r>
              <a:rPr lang="en-US" sz="1200" dirty="0">
                <a:latin typeface="Times New Roman" pitchFamily="18" charset="0"/>
                <a:cs typeface="Times New Roman" pitchFamily="18" charset="0"/>
              </a:rPr>
              <a:t> pp.3-14.</a:t>
            </a:r>
          </a:p>
          <a:p>
            <a:pPr algn="just">
              <a:lnSpc>
                <a:spcPct val="150000"/>
              </a:lnSpc>
            </a:pPr>
            <a:r>
              <a:rPr lang="en-US" sz="1200" dirty="0">
                <a:latin typeface="Times New Roman" pitchFamily="18" charset="0"/>
                <a:cs typeface="Times New Roman" pitchFamily="18" charset="0"/>
              </a:rPr>
              <a:t>Link, T., 2019. Guideline Implementation: Transmission‐Based Precautions. </a:t>
            </a:r>
            <a:r>
              <a:rPr lang="en-US" sz="1200" i="1" dirty="0">
                <a:latin typeface="Times New Roman" pitchFamily="18" charset="0"/>
                <a:cs typeface="Times New Roman" pitchFamily="18" charset="0"/>
              </a:rPr>
              <a:t>AORN journal</a:t>
            </a:r>
            <a:r>
              <a:rPr lang="en-US" sz="1200" dirty="0">
                <a:latin typeface="Times New Roman" pitchFamily="18" charset="0"/>
                <a:cs typeface="Times New Roman" pitchFamily="18" charset="0"/>
              </a:rPr>
              <a:t>, 110(6), pp.637-649.</a:t>
            </a:r>
          </a:p>
          <a:p>
            <a:pPr algn="just">
              <a:lnSpc>
                <a:spcPct val="150000"/>
              </a:lnSpc>
            </a:pPr>
            <a:r>
              <a:rPr lang="en-US" sz="1200" dirty="0">
                <a:latin typeface="Times New Roman" pitchFamily="18" charset="0"/>
                <a:cs typeface="Times New Roman" pitchFamily="18" charset="0"/>
              </a:rPr>
              <a:t>Mejia, C., </a:t>
            </a:r>
            <a:r>
              <a:rPr lang="en-US" sz="1200" dirty="0" err="1">
                <a:latin typeface="Times New Roman" pitchFamily="18" charset="0"/>
                <a:cs typeface="Times New Roman" pitchFamily="18" charset="0"/>
              </a:rPr>
              <a:t>Ciarlante</a:t>
            </a:r>
            <a:r>
              <a:rPr lang="en-US" sz="1200" dirty="0">
                <a:latin typeface="Times New Roman" pitchFamily="18" charset="0"/>
                <a:cs typeface="Times New Roman" pitchFamily="18" charset="0"/>
              </a:rPr>
              <a:t>, K. and </a:t>
            </a:r>
            <a:r>
              <a:rPr lang="en-US" sz="1200" dirty="0" err="1">
                <a:latin typeface="Times New Roman" pitchFamily="18" charset="0"/>
                <a:cs typeface="Times New Roman" pitchFamily="18" charset="0"/>
              </a:rPr>
              <a:t>Chheda</a:t>
            </a:r>
            <a:r>
              <a:rPr lang="en-US" sz="1200" dirty="0">
                <a:latin typeface="Times New Roman" pitchFamily="18" charset="0"/>
                <a:cs typeface="Times New Roman" pitchFamily="18" charset="0"/>
              </a:rPr>
              <a:t>, K., (2021). A wearable technology solution and research agenda for housekeeper safety and health. </a:t>
            </a:r>
            <a:r>
              <a:rPr lang="en-US" sz="1200" i="1" dirty="0">
                <a:latin typeface="Times New Roman" pitchFamily="18" charset="0"/>
                <a:cs typeface="Times New Roman" pitchFamily="18" charset="0"/>
              </a:rPr>
              <a:t>International Journal of Contemporary Hospitality Management</a:t>
            </a:r>
            <a:r>
              <a:rPr lang="en-US" sz="1200" dirty="0">
                <a:latin typeface="Times New Roman" pitchFamily="18" charset="0"/>
                <a:cs typeface="Times New Roman" pitchFamily="18" charset="0"/>
              </a:rPr>
              <a:t>, 33(10), pp.3223-3255.</a:t>
            </a:r>
          </a:p>
          <a:p>
            <a:pPr algn="just">
              <a:lnSpc>
                <a:spcPct val="150000"/>
              </a:lnSpc>
            </a:pPr>
            <a:r>
              <a:rPr lang="en-US" sz="1200" dirty="0" err="1">
                <a:latin typeface="Times New Roman" pitchFamily="18" charset="0"/>
                <a:cs typeface="Times New Roman" pitchFamily="18" charset="0"/>
              </a:rPr>
              <a:t>Rosemberg</a:t>
            </a:r>
            <a:r>
              <a:rPr lang="en-US" sz="1200" dirty="0">
                <a:latin typeface="Times New Roman" pitchFamily="18" charset="0"/>
                <a:cs typeface="Times New Roman" pitchFamily="18" charset="0"/>
              </a:rPr>
              <a:t>, M.A.S., (2020). Health and safety considerations for hotel cleaners during Covid-19. </a:t>
            </a:r>
            <a:r>
              <a:rPr lang="en-US" sz="1200" i="1" dirty="0">
                <a:latin typeface="Times New Roman" pitchFamily="18" charset="0"/>
                <a:cs typeface="Times New Roman" pitchFamily="18" charset="0"/>
              </a:rPr>
              <a:t>Occupational Medicine</a:t>
            </a:r>
            <a:r>
              <a:rPr lang="en-US" sz="1200" dirty="0">
                <a:latin typeface="Times New Roman" pitchFamily="18" charset="0"/>
                <a:cs typeface="Times New Roman" pitchFamily="18" charset="0"/>
              </a:rPr>
              <a:t>, 70(5), pp.382-383.</a:t>
            </a:r>
          </a:p>
          <a:p>
            <a:pPr algn="just">
              <a:lnSpc>
                <a:spcPct val="150000"/>
              </a:lnSpc>
            </a:pPr>
            <a:r>
              <a:rPr lang="en-US" sz="1200" dirty="0">
                <a:latin typeface="Times New Roman" pitchFamily="18" charset="0"/>
                <a:cs typeface="Times New Roman" pitchFamily="18" charset="0"/>
              </a:rPr>
              <a:t>Sari, N.K.C., </a:t>
            </a:r>
            <a:r>
              <a:rPr lang="en-US" sz="1200" dirty="0" err="1">
                <a:latin typeface="Times New Roman" pitchFamily="18" charset="0"/>
                <a:cs typeface="Times New Roman" pitchFamily="18" charset="0"/>
              </a:rPr>
              <a:t>Susyarini</a:t>
            </a:r>
            <a:r>
              <a:rPr lang="en-US" sz="1200" dirty="0">
                <a:latin typeface="Times New Roman" pitchFamily="18" charset="0"/>
                <a:cs typeface="Times New Roman" pitchFamily="18" charset="0"/>
              </a:rPr>
              <a:t>, N.P.W.A., </a:t>
            </a:r>
            <a:r>
              <a:rPr lang="en-US" sz="1200" dirty="0" err="1">
                <a:latin typeface="Times New Roman" pitchFamily="18" charset="0"/>
                <a:cs typeface="Times New Roman" pitchFamily="18" charset="0"/>
              </a:rPr>
              <a:t>Suarja</a:t>
            </a:r>
            <a:r>
              <a:rPr lang="en-US" sz="1200" dirty="0">
                <a:latin typeface="Times New Roman" pitchFamily="18" charset="0"/>
                <a:cs typeface="Times New Roman" pitchFamily="18" charset="0"/>
              </a:rPr>
              <a:t>, I.K. and </a:t>
            </a:r>
            <a:r>
              <a:rPr lang="en-US" sz="1200" dirty="0" err="1">
                <a:latin typeface="Times New Roman" pitchFamily="18" charset="0"/>
                <a:cs typeface="Times New Roman" pitchFamily="18" charset="0"/>
              </a:rPr>
              <a:t>Sudiarta</a:t>
            </a:r>
            <a:r>
              <a:rPr lang="en-US" sz="1200" dirty="0">
                <a:latin typeface="Times New Roman" pitchFamily="18" charset="0"/>
                <a:cs typeface="Times New Roman" pitchFamily="18" charset="0"/>
              </a:rPr>
              <a:t>, M., 2020. Check-in Handling by Receptionist to Improve Service Quality. </a:t>
            </a:r>
            <a:r>
              <a:rPr lang="en-US" sz="1200" i="1" dirty="0">
                <a:latin typeface="Times New Roman" pitchFamily="18" charset="0"/>
                <a:cs typeface="Times New Roman" pitchFamily="18" charset="0"/>
              </a:rPr>
              <a:t>International Journal of </a:t>
            </a:r>
            <a:r>
              <a:rPr lang="en-US" sz="1200" i="1" dirty="0" err="1">
                <a:latin typeface="Times New Roman" pitchFamily="18" charset="0"/>
                <a:cs typeface="Times New Roman" pitchFamily="18" charset="0"/>
              </a:rPr>
              <a:t>Glocal</a:t>
            </a:r>
            <a:r>
              <a:rPr lang="en-US" sz="1200" i="1" dirty="0">
                <a:latin typeface="Times New Roman" pitchFamily="18" charset="0"/>
                <a:cs typeface="Times New Roman" pitchFamily="18" charset="0"/>
              </a:rPr>
              <a:t> Tourism, </a:t>
            </a:r>
            <a:r>
              <a:rPr lang="en-US" sz="1200" dirty="0">
                <a:latin typeface="Times New Roman" pitchFamily="18" charset="0"/>
                <a:cs typeface="Times New Roman" pitchFamily="18" charset="0"/>
              </a:rPr>
              <a:t>1(2), pp.99-108.</a:t>
            </a:r>
          </a:p>
          <a:p>
            <a:pPr algn="just">
              <a:lnSpc>
                <a:spcPct val="150000"/>
              </a:lnSpc>
            </a:pPr>
            <a:r>
              <a:rPr lang="en-US" sz="1200" dirty="0">
                <a:latin typeface="Times New Roman" pitchFamily="18" charset="0"/>
                <a:cs typeface="Times New Roman" pitchFamily="18" charset="0"/>
              </a:rPr>
              <a:t>The Economic Times, (2021) </a:t>
            </a:r>
            <a:r>
              <a:rPr lang="en-US" sz="1200" i="1" dirty="0">
                <a:latin typeface="Times New Roman" pitchFamily="18" charset="0"/>
                <a:cs typeface="Times New Roman" pitchFamily="18" charset="0"/>
              </a:rPr>
              <a:t>Emerging trends of the industry.</a:t>
            </a:r>
            <a:r>
              <a:rPr lang="en-US" sz="1200" dirty="0">
                <a:latin typeface="Times New Roman" pitchFamily="18" charset="0"/>
                <a:cs typeface="Times New Roman" pitchFamily="18" charset="0"/>
              </a:rPr>
              <a:t>[Online] Available at:&lt;https://m.economictimes.com/small-biz/sme-sector/trends-for-the-hospitality-and-travel-industry-in-2022/articleshow/88586428.cms&gt; [Accessed on 8th February 2024]</a:t>
            </a:r>
          </a:p>
          <a:p>
            <a:pPr algn="just">
              <a:lnSpc>
                <a:spcPct val="150000"/>
              </a:lnSpc>
            </a:pPr>
            <a:endParaRPr lang="en-US" sz="12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2049" name="Picture 1"/>
          <p:cNvPicPr>
            <a:picLocks noGrp="1" noChangeAspect="1" noChangeArrowheads="1"/>
          </p:cNvPicPr>
          <p:nvPr>
            <p:ph idx="1"/>
          </p:nvPr>
        </p:nvPicPr>
        <p:blipFill>
          <a:blip r:embed="rId2"/>
          <a:srcRect/>
          <a:stretch>
            <a:fillRect/>
          </a:stretch>
        </p:blipFill>
        <p:spPr bwMode="auto">
          <a:xfrm>
            <a:off x="742950" y="762000"/>
            <a:ext cx="7658100" cy="5301456"/>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TotalTime>
  <Words>1082</Words>
  <Application>Microsoft Office PowerPoint</Application>
  <PresentationFormat>On-screen Show (4:3)</PresentationFormat>
  <Paragraphs>64</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ACADEMIC DISCIPLINE OF HOSPITALITY AND TOURISM MANAGEMENT   </vt:lpstr>
      <vt:lpstr>Introduction </vt:lpstr>
      <vt:lpstr>Current trends in the hotel industry </vt:lpstr>
      <vt:lpstr>The importance of health and safety in the hotel industry </vt:lpstr>
      <vt:lpstr>Challenges the housekeeping staff faces facing maintaining safety procedures  </vt:lpstr>
      <vt:lpstr>Importance of training and development for the housekeeping department </vt:lpstr>
      <vt:lpstr>Different types of training are given to the housekeeping staff  </vt:lpstr>
      <vt:lpstr>Different types of training are given to the housekeeping staff (cont.) </vt:lpstr>
      <vt:lpstr>Essential precautions required for the staff </vt:lpstr>
      <vt:lpstr>Elements that need to be implemented in the housekeeping safety training   </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Roxana Poenaru</cp:lastModifiedBy>
  <cp:revision>30</cp:revision>
  <dcterms:created xsi:type="dcterms:W3CDTF">2024-02-08T09:31:07Z</dcterms:created>
  <dcterms:modified xsi:type="dcterms:W3CDTF">2024-02-20T19:28:09Z</dcterms:modified>
</cp:coreProperties>
</file>