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274" r:id="rId8"/>
    <p:sldId id="273" r:id="rId9"/>
    <p:sldId id="261" r:id="rId10"/>
    <p:sldId id="337" r:id="rId11"/>
    <p:sldId id="338" r:id="rId12"/>
    <p:sldId id="339" r:id="rId13"/>
    <p:sldId id="265" r:id="rId14"/>
    <p:sldId id="263" r:id="rId15"/>
    <p:sldId id="266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28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708804" y="862642"/>
            <a:ext cx="1077439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Name:	Adnan Ameen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ID:		2523397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Name:	</a:t>
            </a:r>
            <a:r>
              <a:rPr lang="en-GB" dirty="0"/>
              <a:t>Deji </a:t>
            </a:r>
            <a:r>
              <a:rPr lang="en-GB"/>
              <a:t>Olagboye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Component 1: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Basil’s Bakery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227104"/>
            <a:ext cx="11326483" cy="747682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Basils Bakery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11" y="1265268"/>
            <a:ext cx="11102197" cy="545189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Good morning/afternoon. My name Adnan Ameen</a:t>
            </a:r>
          </a:p>
          <a:p>
            <a:pPr marL="0" indent="0">
              <a:lnSpc>
                <a:spcPct val="120000"/>
              </a:lnSpc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Basil’s Bakery and the nature and scope of the problems they are encountering.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PESTEL framework.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Cause-and-Effect model.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US" sz="2000" b="1"/>
              <a:t>Basil's Bakery</a:t>
            </a:r>
          </a:p>
          <a:p>
            <a:r>
              <a:rPr lang="en-US" sz="2000"/>
              <a:t>Independent artisan bakery established in 2015. </a:t>
            </a:r>
          </a:p>
          <a:p>
            <a:r>
              <a:rPr lang="en-US" sz="2000"/>
              <a:t>Located in a retail park in Coventry, UK. </a:t>
            </a:r>
          </a:p>
          <a:p>
            <a:r>
              <a:rPr lang="en-US" sz="2000"/>
              <a:t>Sells premium cakes, pastries and breads. </a:t>
            </a:r>
          </a:p>
          <a:p>
            <a:r>
              <a:rPr lang="en-US" sz="2000"/>
              <a:t>Uses high-quality organic ingredients. </a:t>
            </a:r>
          </a:p>
          <a:p>
            <a:r>
              <a:rPr lang="en-US" sz="2000"/>
              <a:t>Serves shoppers, retail workers, office staff and warehouse employees. </a:t>
            </a:r>
          </a:p>
          <a:p>
            <a:r>
              <a:rPr lang="en-US" sz="2000"/>
              <a:t>Experienced strong sales growth between 2015 and 2019. </a:t>
            </a:r>
          </a:p>
          <a:p>
            <a:r>
              <a:rPr lang="en-US" sz="2000"/>
              <a:t>Since 2020, sales have failed to return to pre-pandemic levels and remain approximately 25% lower than 2019 levels</a:t>
            </a:r>
          </a:p>
          <a:p>
            <a:pPr marL="0" indent="0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F26876-4B6E-7742-B4A5-5CA5854A84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" b="20745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000"/>
              <a:t>Nature and Scope of the Problems</a:t>
            </a:r>
            <a:endParaRPr lang="en-GB" sz="5000"/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US" sz="1000" b="1"/>
              <a:t>Root Problem</a:t>
            </a:r>
          </a:p>
          <a:p>
            <a:r>
              <a:rPr lang="en-US" sz="1000" b="1"/>
              <a:t>Sales stagnation and reduced profitability</a:t>
            </a:r>
            <a:endParaRPr lang="en-US" sz="1000"/>
          </a:p>
          <a:p>
            <a:r>
              <a:rPr lang="en-US" sz="1000" b="1"/>
              <a:t>Internal Problems</a:t>
            </a:r>
          </a:p>
          <a:p>
            <a:r>
              <a:rPr lang="en-US" sz="1000"/>
              <a:t>No delivery service available. </a:t>
            </a:r>
          </a:p>
          <a:p>
            <a:r>
              <a:rPr lang="en-US" sz="1000"/>
              <a:t>Limited ability to answer customer calls. </a:t>
            </a:r>
          </a:p>
          <a:p>
            <a:r>
              <a:rPr lang="en-US" sz="1000"/>
              <a:t>Inability to consistently offer pre-order services. </a:t>
            </a:r>
          </a:p>
          <a:p>
            <a:r>
              <a:rPr lang="en-US" sz="1000"/>
              <a:t>Reliance on expensive organic ingredients. </a:t>
            </a:r>
          </a:p>
          <a:p>
            <a:r>
              <a:rPr lang="en-US" sz="1000" b="1"/>
              <a:t>External Problems</a:t>
            </a:r>
          </a:p>
          <a:p>
            <a:r>
              <a:rPr lang="en-US" sz="1000"/>
              <a:t>Reduced retail park footfall. </a:t>
            </a:r>
          </a:p>
          <a:p>
            <a:r>
              <a:rPr lang="en-US" sz="1000"/>
              <a:t>Store closures causing job losses. </a:t>
            </a:r>
          </a:p>
          <a:p>
            <a:r>
              <a:rPr lang="en-US" sz="1000"/>
              <a:t>Increased remote working. </a:t>
            </a:r>
          </a:p>
          <a:p>
            <a:r>
              <a:rPr lang="en-US" sz="1000"/>
              <a:t>Rising utility costs, rent, rates and insurance. </a:t>
            </a:r>
          </a:p>
          <a:p>
            <a:r>
              <a:rPr lang="en-US" sz="1000"/>
              <a:t>Volatile prices of organic produce.</a:t>
            </a:r>
          </a:p>
          <a:p>
            <a:pPr marL="0" indent="0">
              <a:buNone/>
            </a:pP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E5C14D3-4425-0F88-2CC3-CE882A4762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470544"/>
              </p:ext>
            </p:extLst>
          </p:nvPr>
        </p:nvGraphicFramePr>
        <p:xfrm>
          <a:off x="6526563" y="640080"/>
          <a:ext cx="4603938" cy="5577844"/>
        </p:xfrm>
        <a:graphic>
          <a:graphicData uri="http://schemas.openxmlformats.org/drawingml/2006/table">
            <a:tbl>
              <a:tblPr>
                <a:solidFill>
                  <a:schemeClr val="accent1">
                    <a:lumMod val="20000"/>
                    <a:lumOff val="80000"/>
                  </a:schemeClr>
                </a:solidFill>
                <a:tableStyleId>{775DCB02-9BB8-47FD-8907-85C794F793BA}</a:tableStyleId>
              </a:tblPr>
              <a:tblGrid>
                <a:gridCol w="2247276">
                  <a:extLst>
                    <a:ext uri="{9D8B030D-6E8A-4147-A177-3AD203B41FA5}">
                      <a16:colId xmlns:a16="http://schemas.microsoft.com/office/drawing/2014/main" val="2153554421"/>
                    </a:ext>
                  </a:extLst>
                </a:gridCol>
                <a:gridCol w="2356662">
                  <a:extLst>
                    <a:ext uri="{9D8B030D-6E8A-4147-A177-3AD203B41FA5}">
                      <a16:colId xmlns:a16="http://schemas.microsoft.com/office/drawing/2014/main" val="4176341882"/>
                    </a:ext>
                  </a:extLst>
                </a:gridCol>
              </a:tblGrid>
              <a:tr h="6691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Problem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Control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2229511"/>
                  </a:ext>
                </a:extLst>
              </a:tr>
              <a:tr h="10598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Delivery service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High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74020"/>
                  </a:ext>
                </a:extLst>
              </a:tr>
              <a:tr h="10598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Pre-order system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High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9938344"/>
                  </a:ext>
                </a:extLst>
              </a:tr>
              <a:tr h="10598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Retail park footfall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Low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5484988"/>
                  </a:ext>
                </a:extLst>
              </a:tr>
              <a:tr h="10598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Remote working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Low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664766"/>
                  </a:ext>
                </a:extLst>
              </a:tr>
              <a:tr h="6691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Rising costs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600" cap="none" spc="0">
                          <a:solidFill>
                            <a:schemeClr val="tx1"/>
                          </a:solidFill>
                        </a:rPr>
                        <a:t>Low-Medium</a:t>
                      </a:r>
                    </a:p>
                  </a:txBody>
                  <a:tcPr marL="146528" marR="146528" marT="73264" marB="14652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3417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3000" b="1" u="sng">
                <a:latin typeface="Arial" panose="020B0604020202020204" pitchFamily="34" charset="0"/>
                <a:cs typeface="Arial" panose="020B0604020202020204" pitchFamily="34" charset="0"/>
              </a:rPr>
              <a:t>Critique of the PESTEL Framework </a:t>
            </a:r>
            <a:b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 fontScale="55000" lnSpcReduction="20000"/>
          </a:bodyPr>
          <a:lstStyle/>
          <a:p>
            <a:r>
              <a:rPr lang="en-GB" sz="1200" b="1" dirty="0"/>
              <a:t>What is PESTEL?</a:t>
            </a:r>
          </a:p>
          <a:p>
            <a:r>
              <a:rPr lang="en-GB" sz="1200" dirty="0"/>
              <a:t>PESTEL is a strategic tool used to analyse the external macro-environment affecting an organisation.</a:t>
            </a:r>
          </a:p>
          <a:p>
            <a:r>
              <a:rPr lang="en-GB" sz="1200" b="1" dirty="0"/>
              <a:t>Benefits</a:t>
            </a:r>
          </a:p>
          <a:p>
            <a:r>
              <a:rPr lang="en-GB" sz="1200" dirty="0"/>
              <a:t>✓ Identifies opportunities and threats</a:t>
            </a:r>
          </a:p>
          <a:p>
            <a:r>
              <a:rPr lang="en-GB" sz="1200" dirty="0"/>
              <a:t>✓ Encourages strategic thinking</a:t>
            </a:r>
          </a:p>
          <a:p>
            <a:r>
              <a:rPr lang="en-GB" sz="1200" dirty="0"/>
              <a:t>✓ Supports decision-making</a:t>
            </a:r>
          </a:p>
          <a:p>
            <a:r>
              <a:rPr lang="en-GB" sz="1200" dirty="0"/>
              <a:t>✓ Provides a structured environmental scan</a:t>
            </a:r>
          </a:p>
          <a:p>
            <a:r>
              <a:rPr lang="en-GB" sz="1200" b="1" dirty="0"/>
              <a:t>Limitations</a:t>
            </a:r>
          </a:p>
          <a:p>
            <a:r>
              <a:rPr lang="en-GB" sz="1200" dirty="0"/>
              <a:t>✗ Does not prioritise factors</a:t>
            </a:r>
          </a:p>
          <a:p>
            <a:r>
              <a:rPr lang="en-GB" sz="1200" dirty="0"/>
              <a:t>✗ Can become outdated quickly</a:t>
            </a:r>
          </a:p>
          <a:p>
            <a:r>
              <a:rPr lang="en-GB" sz="1200" dirty="0"/>
              <a:t>✗ Focuses only on external influences</a:t>
            </a:r>
          </a:p>
          <a:p>
            <a:r>
              <a:rPr lang="en-GB" sz="1200" dirty="0"/>
              <a:t>✗ May oversimplify complex business environments</a:t>
            </a:r>
          </a:p>
          <a:p>
            <a:endParaRPr lang="en-GB" sz="1200" dirty="0"/>
          </a:p>
          <a:p>
            <a:r>
              <a:rPr lang="en-GB" sz="1200" b="1" dirty="0"/>
              <a:t>References</a:t>
            </a:r>
          </a:p>
          <a:p>
            <a:r>
              <a:rPr lang="en-GB" sz="1200" dirty="0"/>
              <a:t>Johnson et al. (2023)</a:t>
            </a:r>
          </a:p>
          <a:p>
            <a:r>
              <a:rPr lang="en-GB" sz="1200" dirty="0"/>
              <a:t>Kotler et al. (2022)</a:t>
            </a:r>
          </a:p>
          <a:p>
            <a:r>
              <a:rPr lang="en-GB" sz="1200" dirty="0"/>
              <a:t>Gupta (2013)</a:t>
            </a:r>
          </a:p>
          <a:p>
            <a:pPr marL="0" indent="0">
              <a:buNone/>
            </a:pPr>
            <a:endParaRPr lang="en-GB" sz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6" descr="Business Growth">
            <a:extLst>
              <a:ext uri="{FF2B5EF4-FFF2-40B4-BE49-F238E27FC236}">
                <a16:creationId xmlns:a16="http://schemas.microsoft.com/office/drawing/2014/main" id="{BC032C70-5981-EF79-56FF-EBC3CBC6F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04" y="489116"/>
            <a:ext cx="10827390" cy="1179002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/>
              <a:t>PESTEL Analysis of Basil's Bakery</a:t>
            </a:r>
            <a:br>
              <a:rPr lang="en-US" sz="3600" b="1" dirty="0"/>
            </a:br>
            <a:br>
              <a:rPr lang="en-GB" b="1" u="sng" dirty="0"/>
            </a:b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763353"/>
            <a:ext cx="10827392" cy="4974328"/>
          </a:xfrm>
        </p:spPr>
        <p:txBody>
          <a:bodyPr>
            <a:norm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CB5795-3DA8-52CB-90E6-76D75DF25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5058559"/>
              </p:ext>
            </p:extLst>
          </p:nvPr>
        </p:nvGraphicFramePr>
        <p:xfrm>
          <a:off x="1151467" y="1167096"/>
          <a:ext cx="10515600" cy="36576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29778950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5068033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Political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Economic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76853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EEFCFF1-AE49-3829-5146-B344D664C3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802278"/>
              </p:ext>
            </p:extLst>
          </p:nvPr>
        </p:nvGraphicFramePr>
        <p:xfrm>
          <a:off x="994094" y="1528224"/>
          <a:ext cx="10515600" cy="510285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44865919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761746132"/>
                    </a:ext>
                  </a:extLst>
                </a:gridCol>
              </a:tblGrid>
              <a:tr h="5102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Business rates increasing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Inflation increasing costs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498011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E93510E-778F-46DC-0EA2-276D919F73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246623"/>
              </p:ext>
            </p:extLst>
          </p:nvPr>
        </p:nvGraphicFramePr>
        <p:xfrm>
          <a:off x="994092" y="1980337"/>
          <a:ext cx="10515600" cy="10972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17536280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331920818"/>
                    </a:ext>
                  </a:extLst>
                </a:gridCol>
              </a:tblGrid>
              <a:tr h="2392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Social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Technological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2970247"/>
                  </a:ext>
                </a:extLst>
              </a:tr>
              <a:tr h="2392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More remote working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No online ordering system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33899"/>
                  </a:ext>
                </a:extLst>
              </a:tr>
              <a:tr h="2392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Changing shopping habits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Lack of delivery technology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243967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66025DE-ADB0-BACB-9486-B425D39D27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926347"/>
              </p:ext>
            </p:extLst>
          </p:nvPr>
        </p:nvGraphicFramePr>
        <p:xfrm>
          <a:off x="994092" y="3290815"/>
          <a:ext cx="10515600" cy="10972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78043399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5278647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Legal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Environmental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88751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Food safety compliance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Organic crops vulnerable to climate change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6197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Employment regulations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Sustainable sourcing expectations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763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3400" b="1" u="sng">
                <a:latin typeface="Arial" panose="020B0604020202020204" pitchFamily="34" charset="0"/>
                <a:cs typeface="Arial" panose="020B0604020202020204" pitchFamily="34" charset="0"/>
              </a:rPr>
              <a:t>critique of the Cause-and-Effect model </a:t>
            </a:r>
            <a:endParaRPr lang="en-GB" sz="3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US" sz="600" b="1" dirty="0"/>
              <a:t>What is the Cause-and-Effect Model?</a:t>
            </a:r>
          </a:p>
          <a:p>
            <a:r>
              <a:rPr lang="en-US" sz="600" dirty="0"/>
              <a:t>Also known as the Fishbone Diagram or Ishikawa Diagram.</a:t>
            </a:r>
          </a:p>
          <a:p>
            <a:r>
              <a:rPr lang="en-US" sz="600" b="1" dirty="0"/>
              <a:t>Purpose</a:t>
            </a:r>
          </a:p>
          <a:p>
            <a:r>
              <a:rPr lang="en-US" sz="600" dirty="0"/>
              <a:t>Identifies root causes of problems. </a:t>
            </a:r>
          </a:p>
          <a:p>
            <a:r>
              <a:rPr lang="en-US" sz="600" dirty="0" err="1"/>
              <a:t>Organises</a:t>
            </a:r>
            <a:r>
              <a:rPr lang="en-US" sz="600" dirty="0"/>
              <a:t> complex issues visually. </a:t>
            </a:r>
          </a:p>
          <a:p>
            <a:r>
              <a:rPr lang="en-US" sz="600" dirty="0"/>
              <a:t>Supports problem-solving and decision-making. </a:t>
            </a:r>
          </a:p>
          <a:p>
            <a:r>
              <a:rPr lang="en-US" sz="600" b="1" dirty="0"/>
              <a:t>Benefits</a:t>
            </a:r>
          </a:p>
          <a:p>
            <a:r>
              <a:rPr lang="en-US" sz="600" dirty="0"/>
              <a:t>✓ Easy to understand</a:t>
            </a:r>
          </a:p>
          <a:p>
            <a:r>
              <a:rPr lang="en-US" sz="600" dirty="0"/>
              <a:t>✓ Identifies multiple causes</a:t>
            </a:r>
          </a:p>
          <a:p>
            <a:r>
              <a:rPr lang="en-US" sz="600" dirty="0"/>
              <a:t>✓ Encourages systematic analysis</a:t>
            </a:r>
          </a:p>
          <a:p>
            <a:r>
              <a:rPr lang="en-US" sz="600" dirty="0"/>
              <a:t>✓ Useful for brainstorming</a:t>
            </a:r>
          </a:p>
          <a:p>
            <a:r>
              <a:rPr lang="en-US" sz="600" b="1" dirty="0"/>
              <a:t>Limitations</a:t>
            </a:r>
          </a:p>
          <a:p>
            <a:r>
              <a:rPr lang="en-US" sz="600" dirty="0"/>
              <a:t>✗ Does not show importance of causes</a:t>
            </a:r>
          </a:p>
          <a:p>
            <a:r>
              <a:rPr lang="en-US" sz="600" dirty="0"/>
              <a:t>✗ Can become complex</a:t>
            </a:r>
          </a:p>
          <a:p>
            <a:r>
              <a:rPr lang="en-US" sz="600" dirty="0"/>
              <a:t>✗ Relies on subjective judgement</a:t>
            </a:r>
          </a:p>
          <a:p>
            <a:r>
              <a:rPr lang="en-US" sz="600" b="1" dirty="0"/>
              <a:t>Reference</a:t>
            </a:r>
          </a:p>
          <a:p>
            <a:r>
              <a:rPr lang="en-US" sz="600" dirty="0"/>
              <a:t>Ishikawa (1986)</a:t>
            </a:r>
          </a:p>
        </p:txBody>
      </p:sp>
      <p:pic>
        <p:nvPicPr>
          <p:cNvPr id="16" name="Graphic 15" descr="Workflow">
            <a:extLst>
              <a:ext uri="{FF2B5EF4-FFF2-40B4-BE49-F238E27FC236}">
                <a16:creationId xmlns:a16="http://schemas.microsoft.com/office/drawing/2014/main" id="{74D9CE32-9E7C-7BFD-B7A3-E45B2584D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C2D56E-1CAB-BB9D-6A40-9BA207D2B478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b="1" dirty="0"/>
              <a:t>Root Problem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b="1" dirty="0"/>
              <a:t>Sales 25% Below 2019 Levels</a:t>
            </a:r>
            <a:endParaRPr lang="en-US" sz="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b="1" dirty="0"/>
              <a:t>People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Customers working from home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Retail staff redundancies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b="1" dirty="0"/>
              <a:t>Methods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No delivery service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Limited pre-order process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b="1" dirty="0"/>
              <a:t>Machines/Technology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No online ordering platform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Limited communication systems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b="1" dirty="0"/>
              <a:t>Materials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Expensive organic ingredients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Supply uncertainty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b="1" dirty="0"/>
              <a:t>Measurement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Limited customer demand data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Limited forecasting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b="1" dirty="0"/>
              <a:t>Environment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Reduced retail park footfall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Shop closures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600" dirty="0"/>
              <a:t>Economic pressures </a:t>
            </a:r>
          </a:p>
        </p:txBody>
      </p:sp>
      <p:pic>
        <p:nvPicPr>
          <p:cNvPr id="7" name="Graphic 6" descr="CRM Customer Insights App">
            <a:extLst>
              <a:ext uri="{FF2B5EF4-FFF2-40B4-BE49-F238E27FC236}">
                <a16:creationId xmlns:a16="http://schemas.microsoft.com/office/drawing/2014/main" id="{DEA23506-382A-946C-FD4E-0A2EE8DAA2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512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769D21-E730-1CAE-5DB1-6082BC8E0815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/>
              <a:t>Main Causes Identified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Reduced customer numbers due to remote working.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Declining retail park activity.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Lack of technological solutions.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Increasing operating costs.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Supply chain uncertainty.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/>
              <a:t>Most Significant Causes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Social changes in working patterns.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Reduced footfall.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Lack of delivery and online ordering.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These causes collectively contribute to lower sales and threaten long-term business viability.</a:t>
            </a:r>
          </a:p>
        </p:txBody>
      </p:sp>
      <p:pic>
        <p:nvPicPr>
          <p:cNvPr id="9" name="Graphic 8" descr="Remote control">
            <a:extLst>
              <a:ext uri="{FF2B5EF4-FFF2-40B4-BE49-F238E27FC236}">
                <a16:creationId xmlns:a16="http://schemas.microsoft.com/office/drawing/2014/main" id="{32EE3F17-BCC9-C5B1-6C29-030B010BA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AFFAFF-E429-6738-F6B5-073B99AB2544}"/>
              </a:ext>
            </a:extLst>
          </p:cNvPr>
          <p:cNvSpPr txBox="1"/>
          <p:nvPr/>
        </p:nvSpPr>
        <p:spPr>
          <a:xfrm>
            <a:off x="2252133" y="83980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Discussion of Fishbone Findings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485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000" b="1" u="sng">
                <a:latin typeface="Arial" panose="020B0604020202020204" pitchFamily="34" charset="0"/>
                <a:cs typeface="Arial" panose="020B0604020202020204" pitchFamily="34" charset="0"/>
              </a:rPr>
              <a:t>Key Findings </a:t>
            </a:r>
            <a:br>
              <a:rPr lang="en-GB" sz="50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5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US" sz="1500" b="1" dirty="0"/>
              <a:t>Key Finding 1</a:t>
            </a:r>
          </a:p>
          <a:p>
            <a:r>
              <a:rPr lang="en-US" sz="1500" dirty="0"/>
              <a:t>Sales have stagnated due to a combination of internal and external factors.</a:t>
            </a:r>
          </a:p>
          <a:p>
            <a:r>
              <a:rPr lang="en-US" sz="1500" b="1" dirty="0"/>
              <a:t>Key Finding 2</a:t>
            </a:r>
          </a:p>
          <a:p>
            <a:r>
              <a:rPr lang="en-US" sz="1500" dirty="0"/>
              <a:t>Social and economic changes have significantly reduced customer demand.</a:t>
            </a:r>
          </a:p>
          <a:p>
            <a:r>
              <a:rPr lang="en-US" sz="1500" b="1" dirty="0"/>
              <a:t>Key Finding 3</a:t>
            </a:r>
          </a:p>
          <a:p>
            <a:r>
              <a:rPr lang="en-US" sz="1500" dirty="0"/>
              <a:t>The absence of delivery and online ordering limits customer accessibility.</a:t>
            </a:r>
          </a:p>
          <a:p>
            <a:r>
              <a:rPr lang="en-US" sz="1500" b="1" dirty="0"/>
              <a:t>Key Finding 4</a:t>
            </a:r>
          </a:p>
          <a:p>
            <a:r>
              <a:rPr lang="en-US" sz="1500" dirty="0"/>
              <a:t>Rising operating and ingredient costs are reducing profitability and increasing business risk.</a:t>
            </a:r>
          </a:p>
        </p:txBody>
      </p:sp>
      <p:pic>
        <p:nvPicPr>
          <p:cNvPr id="7" name="Graphic 6" descr="Bitcoin">
            <a:extLst>
              <a:ext uri="{FF2B5EF4-FFF2-40B4-BE49-F238E27FC236}">
                <a16:creationId xmlns:a16="http://schemas.microsoft.com/office/drawing/2014/main" id="{5D8C4ED0-5648-2C5E-9C54-A3F753891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683" y="1460365"/>
            <a:ext cx="10515600" cy="4351338"/>
          </a:xfrm>
        </p:spPr>
        <p:txBody>
          <a:bodyPr>
            <a:normAutofit/>
          </a:bodyPr>
          <a:lstStyle/>
          <a:p>
            <a:r>
              <a:rPr lang="en-GB" sz="1600" dirty="0"/>
              <a:t>Gupta, A. (2013) 'Environmental and PEST Analysis', </a:t>
            </a:r>
            <a:r>
              <a:rPr lang="en-GB" sz="1600" i="1" dirty="0"/>
              <a:t>International Journal of Modern Social Sciences</a:t>
            </a:r>
            <a:r>
              <a:rPr lang="en-GB" sz="1600" dirty="0"/>
              <a:t>, 2(1), pp. 34-43.</a:t>
            </a:r>
          </a:p>
          <a:p>
            <a:r>
              <a:rPr lang="en-GB" sz="1600" dirty="0"/>
              <a:t>Ishikawa, K. (1986) </a:t>
            </a:r>
            <a:r>
              <a:rPr lang="en-GB" sz="1600" i="1" dirty="0"/>
              <a:t>Guide to Quality Control</a:t>
            </a:r>
            <a:r>
              <a:rPr lang="en-GB" sz="1600" dirty="0"/>
              <a:t>. Tokyo: Asian Productivity Organization.</a:t>
            </a:r>
          </a:p>
          <a:p>
            <a:r>
              <a:rPr lang="en-GB" sz="1600" dirty="0"/>
              <a:t>Johnson, G., Scholes, K. and Whittington, R. (2023) </a:t>
            </a:r>
            <a:r>
              <a:rPr lang="en-GB" sz="1600" i="1" dirty="0"/>
              <a:t>Exploring Strategy</a:t>
            </a:r>
            <a:r>
              <a:rPr lang="en-GB" sz="1600" dirty="0"/>
              <a:t>. 13th </a:t>
            </a:r>
            <a:r>
              <a:rPr lang="en-GB" sz="1600" dirty="0" err="1"/>
              <a:t>edn</a:t>
            </a:r>
            <a:r>
              <a:rPr lang="en-GB" sz="1600" dirty="0"/>
              <a:t>. Harlow: Pearson.</a:t>
            </a:r>
          </a:p>
          <a:p>
            <a:r>
              <a:rPr lang="en-GB" sz="1600" dirty="0"/>
              <a:t>Kotler, P., Keller, K. and Chernev, A. (2022) </a:t>
            </a:r>
            <a:r>
              <a:rPr lang="en-GB" sz="1600" i="1" dirty="0"/>
              <a:t>Marketing Management</a:t>
            </a:r>
            <a:r>
              <a:rPr lang="en-GB" sz="1600" dirty="0"/>
              <a:t>. 16th </a:t>
            </a:r>
            <a:r>
              <a:rPr lang="en-GB" sz="1600" dirty="0" err="1"/>
              <a:t>edn</a:t>
            </a:r>
            <a:r>
              <a:rPr lang="en-GB" sz="1600" dirty="0"/>
              <a:t>. Harlow: Pearson.</a:t>
            </a:r>
          </a:p>
          <a:p>
            <a:r>
              <a:rPr lang="en-GB" sz="1600" dirty="0"/>
              <a:t>University of Sunderland (2026) </a:t>
            </a:r>
            <a:r>
              <a:rPr lang="en-GB" sz="1600" i="1" dirty="0"/>
              <a:t>LCLM4004 Assessment Specification: Basil's Bakery Case Study</a:t>
            </a:r>
            <a:r>
              <a:rPr lang="en-GB" sz="1600" dirty="0"/>
              <a:t>.</a:t>
            </a:r>
          </a:p>
          <a:p>
            <a:pPr marL="0" indent="0" algn="just">
              <a:buNone/>
            </a:pPr>
            <a:endParaRPr lang="en-GB" sz="16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1984</TotalTime>
  <Words>782</Words>
  <Application>Microsoft Office PowerPoint</Application>
  <PresentationFormat>Widescreen</PresentationFormat>
  <Paragraphs>168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Basils Bakery</vt:lpstr>
      <vt:lpstr>PowerPoint Presentation</vt:lpstr>
      <vt:lpstr>Nature and Scope of the Problems</vt:lpstr>
      <vt:lpstr>Critique of the PESTEL Framework  </vt:lpstr>
      <vt:lpstr>  PESTEL Analysis of Basil's Bakery   </vt:lpstr>
      <vt:lpstr>critique of the Cause-and-Effect model </vt:lpstr>
      <vt:lpstr>PowerPoint Presentation</vt:lpstr>
      <vt:lpstr>PowerPoint Presentation</vt:lpstr>
      <vt:lpstr>Key Findings  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Adnan Ameen (2523397)</cp:lastModifiedBy>
  <cp:revision>99</cp:revision>
  <dcterms:created xsi:type="dcterms:W3CDTF">2024-01-29T11:42:05Z</dcterms:created>
  <dcterms:modified xsi:type="dcterms:W3CDTF">2026-06-15T07:13:23Z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