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1" r:id="rId1"/>
  </p:sldMasterIdLst>
  <p:notesMasterIdLst>
    <p:notesMasterId r:id="rId59"/>
  </p:notesMasterIdLst>
  <p:sldIdLst>
    <p:sldId id="256" r:id="rId2"/>
    <p:sldId id="445" r:id="rId3"/>
    <p:sldId id="446" r:id="rId4"/>
    <p:sldId id="447" r:id="rId5"/>
    <p:sldId id="448" r:id="rId6"/>
    <p:sldId id="449" r:id="rId7"/>
    <p:sldId id="450" r:id="rId8"/>
    <p:sldId id="451" r:id="rId9"/>
    <p:sldId id="452" r:id="rId10"/>
    <p:sldId id="453" r:id="rId11"/>
    <p:sldId id="454" r:id="rId12"/>
    <p:sldId id="455" r:id="rId13"/>
    <p:sldId id="456" r:id="rId14"/>
    <p:sldId id="457" r:id="rId15"/>
    <p:sldId id="458" r:id="rId16"/>
    <p:sldId id="459" r:id="rId17"/>
    <p:sldId id="460" r:id="rId18"/>
    <p:sldId id="461" r:id="rId19"/>
    <p:sldId id="462" r:id="rId20"/>
    <p:sldId id="463" r:id="rId21"/>
    <p:sldId id="464" r:id="rId22"/>
    <p:sldId id="465" r:id="rId23"/>
    <p:sldId id="466" r:id="rId24"/>
    <p:sldId id="467" r:id="rId25"/>
    <p:sldId id="468" r:id="rId26"/>
    <p:sldId id="469" r:id="rId27"/>
    <p:sldId id="471" r:id="rId28"/>
    <p:sldId id="472" r:id="rId29"/>
    <p:sldId id="473" r:id="rId30"/>
    <p:sldId id="474" r:id="rId31"/>
    <p:sldId id="470" r:id="rId32"/>
    <p:sldId id="475" r:id="rId33"/>
    <p:sldId id="476" r:id="rId34"/>
    <p:sldId id="477" r:id="rId35"/>
    <p:sldId id="478" r:id="rId36"/>
    <p:sldId id="479" r:id="rId37"/>
    <p:sldId id="480" r:id="rId38"/>
    <p:sldId id="481" r:id="rId39"/>
    <p:sldId id="497" r:id="rId40"/>
    <p:sldId id="482" r:id="rId41"/>
    <p:sldId id="483" r:id="rId42"/>
    <p:sldId id="484" r:id="rId43"/>
    <p:sldId id="485" r:id="rId44"/>
    <p:sldId id="486" r:id="rId45"/>
    <p:sldId id="487" r:id="rId46"/>
    <p:sldId id="488" r:id="rId47"/>
    <p:sldId id="489" r:id="rId48"/>
    <p:sldId id="490" r:id="rId49"/>
    <p:sldId id="491" r:id="rId50"/>
    <p:sldId id="492" r:id="rId51"/>
    <p:sldId id="498" r:id="rId52"/>
    <p:sldId id="493" r:id="rId53"/>
    <p:sldId id="494" r:id="rId54"/>
    <p:sldId id="495" r:id="rId55"/>
    <p:sldId id="496" r:id="rId56"/>
    <p:sldId id="387" r:id="rId57"/>
    <p:sldId id="415" r:id="rId58"/>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2" name="laser" initials="laser" lastIdx="1" clrIdx="0"/>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20"/>
    <p:restoredTop sz="95706" autoAdjust="0"/>
  </p:normalViewPr>
  <p:slideViewPr>
    <p:cSldViewPr snapToGrid="0" snapToObjects="1">
      <p:cViewPr varScale="1">
        <p:scale>
          <a:sx n="92" d="100"/>
          <a:sy n="92" d="100"/>
        </p:scale>
        <p:origin x="394" y="86"/>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5" Type="http://schemas.openxmlformats.org/officeDocument/2006/relationships/slide" Target="slides/slide4.xml"/><Relationship Id="rId61" Type="http://schemas.openxmlformats.org/officeDocument/2006/relationships/presProps" Target="presProps.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tableStyles" Target="tableStyle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notesMaster" Target="notesMasters/notesMaster1.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commentAuthors" Target="commentAuthors.xml"/><Relationship Id="rId4" Type="http://schemas.openxmlformats.org/officeDocument/2006/relationships/slide" Target="slides/slide3.xml"/><Relationship Id="rId9" Type="http://schemas.openxmlformats.org/officeDocument/2006/relationships/slide" Target="slides/slide8.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vl1pPr>
          </a:lstStyle>
          <a:p>
            <a:fld id="{D01589B9-7201-41BB-BB6C-CE6490D5B4E0}" type="datetimeFigureOut">
              <a:rPr lang="en-US" smtClean="0"/>
              <a:pPr/>
              <a:t>6/7/2026</a:t>
            </a:fld>
            <a:endParaRPr lang="en-GB"/>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lvl1pPr>
          </a:lstStyle>
          <a:p>
            <a:fld id="{97970ACC-877F-4D3B-8A93-B8BA4EA78D53}" type="slidenum">
              <a:rPr lang="en-GB" smtClean="0"/>
              <a:pPr/>
              <a:t>‹#›</a:t>
            </a:fld>
            <a:endParaRPr lang="en-GB"/>
          </a:p>
        </p:txBody>
      </p:sp>
    </p:spTree>
    <p:extLst>
      <p:ext uri="{BB962C8B-B14F-4D97-AF65-F5344CB8AC3E}">
        <p14:creationId xmlns:p14="http://schemas.microsoft.com/office/powerpoint/2010/main" val="138364611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We trained</a:t>
            </a:r>
            <a:r>
              <a:rPr lang="en-GB" baseline="0" dirty="0"/>
              <a:t> hard… but every time we formed up teams would  be reorganized.  I was to learn that we meet any new situation by reorganizing.  And a wonderful method it can be for creating the illusion of progress while producing confusion, inefficiency, and demoralization. </a:t>
            </a:r>
            <a:r>
              <a:rPr lang="en-GB" i="1" baseline="0" dirty="0"/>
              <a:t>~Petronius arbiter, roman writer and satirist, 210 </a:t>
            </a:r>
            <a:r>
              <a:rPr lang="en-GB" i="1" baseline="0" dirty="0" err="1"/>
              <a:t>b.c.</a:t>
            </a:r>
            <a:r>
              <a:rPr lang="en-GB" i="1" baseline="0" dirty="0"/>
              <a:t>~</a:t>
            </a:r>
            <a:endParaRPr lang="en-GB" i="1"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1</a:t>
            </a:fld>
            <a:endParaRPr lang="en-GB"/>
          </a:p>
        </p:txBody>
      </p:sp>
    </p:spTree>
    <p:extLst>
      <p:ext uri="{BB962C8B-B14F-4D97-AF65-F5344CB8AC3E}">
        <p14:creationId xmlns:p14="http://schemas.microsoft.com/office/powerpoint/2010/main" val="270999887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lgn="just"/>
            <a:r>
              <a:rPr lang="en-GB" dirty="0"/>
              <a:t>Each problem that I </a:t>
            </a:r>
            <a:r>
              <a:rPr lang="en-GB" dirty="0" err="1"/>
              <a:t>I</a:t>
            </a:r>
            <a:r>
              <a:rPr lang="en-GB" dirty="0"/>
              <a:t> solved became a rule</a:t>
            </a:r>
            <a:r>
              <a:rPr lang="en-GB" baseline="0" dirty="0"/>
              <a:t> which served afterwards to solve other problems. ~RENE DESCARTES~</a:t>
            </a:r>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2</a:t>
            </a:fld>
            <a:endParaRPr lang="en-GB"/>
          </a:p>
        </p:txBody>
      </p:sp>
    </p:spTree>
    <p:extLst>
      <p:ext uri="{BB962C8B-B14F-4D97-AF65-F5344CB8AC3E}">
        <p14:creationId xmlns:p14="http://schemas.microsoft.com/office/powerpoint/2010/main" val="263796838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766733FC-2E67-41EB-84F1-8278C5A19F63}" type="slidenum">
              <a:rPr lang="en-US" sz="1200" smtClean="0"/>
              <a:pPr eaLnBrk="1" hangingPunct="1"/>
              <a:t>3</a:t>
            </a:fld>
            <a:endParaRPr lang="en-US" sz="1200" dirty="0"/>
          </a:p>
        </p:txBody>
      </p:sp>
      <p:sp>
        <p:nvSpPr>
          <p:cNvPr id="63491" name="Rectangle 2"/>
          <p:cNvSpPr>
            <a:spLocks noGrp="1" noRot="1" noChangeAspect="1" noChangeArrowheads="1" noTextEdit="1"/>
          </p:cNvSpPr>
          <p:nvPr>
            <p:ph type="sldImg"/>
          </p:nvPr>
        </p:nvSpPr>
        <p:spPr>
          <a:ln/>
        </p:spPr>
      </p:sp>
      <p:sp>
        <p:nvSpPr>
          <p:cNvPr id="6349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fontScale="92500" lnSpcReduction="10000"/>
          </a:bodyPr>
          <a:lstStyle/>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Among the variables that determine how to structure an InfoSec program are organizational culture, size, security personnel budget, and security capital budget</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“…as organizations get larger in size, their security departments are not keeping up with the demands of increasingly complex organizational infrastructures. Security spending per user and per machine declines exponentially as organizations grow, leaving most handcuffed when it comes to implementing effective security procedures”</a:t>
            </a:r>
          </a:p>
          <a:p>
            <a:pPr eaLnBrk="1" hangingPunct="1"/>
            <a:endParaRPr lang="en-US" dirty="0"/>
          </a:p>
        </p:txBody>
      </p:sp>
    </p:spTree>
    <p:extLst>
      <p:ext uri="{BB962C8B-B14F-4D97-AF65-F5344CB8AC3E}">
        <p14:creationId xmlns:p14="http://schemas.microsoft.com/office/powerpoint/2010/main" val="31749775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Modern security programmes now extend beyond traditional IT security.</a:t>
            </a:r>
          </a:p>
          <a:p>
            <a:endParaRPr lang="en-GB" dirty="0"/>
          </a:p>
          <a:p>
            <a:r>
              <a:rPr lang="en-GB" dirty="0"/>
              <a:t>Which security function creates the greatest value?“</a:t>
            </a:r>
          </a:p>
          <a:p>
            <a:endParaRPr lang="en-GB" dirty="0"/>
          </a:p>
          <a:p>
            <a:r>
              <a:rPr lang="en-GB" dirty="0"/>
              <a:t>NIST CSF 2.0</a:t>
            </a:r>
          </a:p>
        </p:txBody>
      </p:sp>
      <p:sp>
        <p:nvSpPr>
          <p:cNvPr id="4" name="Slide Number Placeholder 3"/>
          <p:cNvSpPr>
            <a:spLocks noGrp="1"/>
          </p:cNvSpPr>
          <p:nvPr>
            <p:ph type="sldNum" sz="quarter" idx="5"/>
          </p:nvPr>
        </p:nvSpPr>
        <p:spPr/>
        <p:txBody>
          <a:bodyPr/>
          <a:lstStyle/>
          <a:p>
            <a:fld id="{97970ACC-877F-4D3B-8A93-B8BA4EA78D53}" type="slidenum">
              <a:rPr lang="en-GB" smtClean="0"/>
              <a:pPr/>
              <a:t>4</a:t>
            </a:fld>
            <a:endParaRPr lang="en-GB"/>
          </a:p>
        </p:txBody>
      </p:sp>
    </p:spTree>
    <p:extLst>
      <p:ext uri="{BB962C8B-B14F-4D97-AF65-F5344CB8AC3E}">
        <p14:creationId xmlns:p14="http://schemas.microsoft.com/office/powerpoint/2010/main" val="67233599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22674049-0F77-4A12-80B9-36F2C09D3BAA}" type="slidenum">
              <a:rPr lang="en-US" sz="1200" smtClean="0"/>
              <a:pPr eaLnBrk="1" hangingPunct="1"/>
              <a:t>5</a:t>
            </a:fld>
            <a:endParaRPr lang="en-US" sz="1200" dirty="0"/>
          </a:p>
        </p:txBody>
      </p:sp>
      <p:sp>
        <p:nvSpPr>
          <p:cNvPr id="65539" name="Rectangle 2"/>
          <p:cNvSpPr>
            <a:spLocks noGrp="1" noRot="1" noChangeAspect="1" noChangeArrowheads="1" noTextEdit="1"/>
          </p:cNvSpPr>
          <p:nvPr>
            <p:ph type="sldImg"/>
          </p:nvPr>
        </p:nvSpPr>
        <p:spPr>
          <a:ln/>
        </p:spPr>
      </p:sp>
      <p:sp>
        <p:nvSpPr>
          <p:cNvPr id="6554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fontScale="92500" lnSpcReduction="20000"/>
          </a:bodyPr>
          <a:lstStyle/>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One recommended approach is to separate the functions into those performed:</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By nontechnology business units outside the IT area of management control, such as legal and training</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By IT groups outside the InfoSec area of management control, such as systems security administration, network security administration, and centralized authentication</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Within the InfoSec department as a customer service to the organization and its external partners such as risk assessment, systems testing, incident response planning, disaster recovery planning, performance measurement, and vulnerability assessment</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Within the InfoSec department as a compliance enforcement obligation, such as policy, compliance/audit, and risk management</a:t>
            </a:r>
          </a:p>
          <a:p>
            <a:pPr eaLnBrk="1" hangingPunct="1"/>
            <a:endParaRPr lang="en-US" dirty="0"/>
          </a:p>
        </p:txBody>
      </p:sp>
    </p:spTree>
    <p:extLst>
      <p:ext uri="{BB962C8B-B14F-4D97-AF65-F5344CB8AC3E}">
        <p14:creationId xmlns:p14="http://schemas.microsoft.com/office/powerpoint/2010/main" val="238908937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20000"/>
          </a:bodyPr>
          <a:lstStyle/>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It remains the CISO’s responsibility to see that information security functions are adequately performed somewhere within the organization</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deployment of full-time security personnel depends on a number of factors, including sensitivity of the information to be protected, industry regulations, and general profitability</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more money the company can dedicate to its personnel budget, the more likely it is to maintain a large information security staff</a:t>
            </a:r>
          </a:p>
          <a:p>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6</a:t>
            </a:fld>
            <a:endParaRPr lang="en-GB"/>
          </a:p>
        </p:txBody>
      </p:sp>
    </p:spTree>
    <p:extLst>
      <p:ext uri="{BB962C8B-B14F-4D97-AF65-F5344CB8AC3E}">
        <p14:creationId xmlns:p14="http://schemas.microsoft.com/office/powerpoint/2010/main" val="174272513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CE745BA8-359D-4588-A03E-85053FAB3400}" type="slidenum">
              <a:rPr lang="en-US" sz="1200" smtClean="0"/>
              <a:pPr eaLnBrk="1" hangingPunct="1"/>
              <a:t>8</a:t>
            </a:fld>
            <a:endParaRPr lang="en-US" sz="1200" dirty="0"/>
          </a:p>
        </p:txBody>
      </p:sp>
      <p:sp>
        <p:nvSpPr>
          <p:cNvPr id="72707" name="Rectangle 2"/>
          <p:cNvSpPr>
            <a:spLocks noGrp="1" noRot="1" noChangeAspect="1" noChangeArrowheads="1" noTextEdit="1"/>
          </p:cNvSpPr>
          <p:nvPr>
            <p:ph type="sldImg"/>
          </p:nvPr>
        </p:nvSpPr>
        <p:spPr>
          <a:ln/>
        </p:spPr>
      </p:sp>
      <p:sp>
        <p:nvSpPr>
          <p:cNvPr id="7270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lnSpc>
                <a:spcPct val="90000"/>
              </a:lnSpc>
            </a:pPr>
            <a:endParaRPr lang="en-US" dirty="0"/>
          </a:p>
        </p:txBody>
      </p:sp>
    </p:spTree>
    <p:extLst>
      <p:ext uri="{BB962C8B-B14F-4D97-AF65-F5344CB8AC3E}">
        <p14:creationId xmlns:p14="http://schemas.microsoft.com/office/powerpoint/2010/main" val="316231498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Slide Image Placeholder 1"/>
          <p:cNvSpPr>
            <a:spLocks noGrp="1" noRot="1" noChangeAspect="1" noTextEdit="1"/>
          </p:cNvSpPr>
          <p:nvPr>
            <p:ph type="sldImg"/>
          </p:nvPr>
        </p:nvSpPr>
        <p:spPr>
          <a:ln/>
        </p:spPr>
      </p:sp>
      <p:sp>
        <p:nvSpPr>
          <p:cNvPr id="7373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
        <p:nvSpPr>
          <p:cNvPr id="7373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0B70480A-3043-495D-B3A5-FE520FD517E3}" type="slidenum">
              <a:rPr lang="en-US" sz="1200" smtClean="0"/>
              <a:pPr eaLnBrk="1" hangingPunct="1"/>
              <a:t>9</a:t>
            </a:fld>
            <a:endParaRPr lang="en-US" sz="1200" dirty="0"/>
          </a:p>
        </p:txBody>
      </p:sp>
    </p:spTree>
    <p:extLst>
      <p:ext uri="{BB962C8B-B14F-4D97-AF65-F5344CB8AC3E}">
        <p14:creationId xmlns:p14="http://schemas.microsoft.com/office/powerpoint/2010/main" val="180939032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3ED529A2-C9EA-4A0F-AE3E-5548D22DEAA0}" type="slidenum">
              <a:rPr lang="en-US" sz="1200" smtClean="0"/>
              <a:pPr eaLnBrk="1" hangingPunct="1"/>
              <a:t>10</a:t>
            </a:fld>
            <a:endParaRPr lang="en-US" sz="1200" dirty="0"/>
          </a:p>
        </p:txBody>
      </p:sp>
      <p:sp>
        <p:nvSpPr>
          <p:cNvPr id="74755" name="Rectangle 2"/>
          <p:cNvSpPr>
            <a:spLocks noGrp="1" noRot="1" noChangeAspect="1" noChangeArrowheads="1" noTextEdit="1"/>
          </p:cNvSpPr>
          <p:nvPr>
            <p:ph type="sldImg"/>
          </p:nvPr>
        </p:nvSpPr>
        <p:spPr>
          <a:ln/>
        </p:spPr>
      </p:sp>
      <p:sp>
        <p:nvSpPr>
          <p:cNvPr id="7475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fontScale="85000" lnSpcReduction="10000"/>
          </a:bodyPr>
          <a:lstStyle/>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Some feel that small organizations, to their advantage, avoid some threats precisely because of their small size</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Threats from insiders are also less likely in an environment where every employee knows every other employee</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In general, the less anonymity an employee has, the less likely he or she feels able to get away with abuse or misuse of company assets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Smaller organizations typically have either one individual who has full-time duties in InfoSec or, more likely, one individual who manages or conducts InfoSec duties in addition to those of other functional areas, most likely IT, possibly with one or two assistants</a:t>
            </a:r>
          </a:p>
          <a:p>
            <a:pPr eaLnBrk="1" hangingPunct="1"/>
            <a:endParaRPr lang="en-US" sz="1000" dirty="0"/>
          </a:p>
        </p:txBody>
      </p:sp>
    </p:spTree>
    <p:extLst>
      <p:ext uri="{BB962C8B-B14F-4D97-AF65-F5344CB8AC3E}">
        <p14:creationId xmlns:p14="http://schemas.microsoft.com/office/powerpoint/2010/main" val="336386098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Slide Image Placeholder 1"/>
          <p:cNvSpPr>
            <a:spLocks noGrp="1" noRot="1" noChangeAspect="1" noTextEdit="1"/>
          </p:cNvSpPr>
          <p:nvPr>
            <p:ph type="sldImg"/>
          </p:nvPr>
        </p:nvSpPr>
        <p:spPr>
          <a:ln/>
        </p:spPr>
      </p:sp>
      <p:sp>
        <p:nvSpPr>
          <p:cNvPr id="7577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dirty="0"/>
              <a:t>Is outsourcing security a strength or a weakness?</a:t>
            </a:r>
          </a:p>
          <a:p>
            <a:pPr eaLnBrk="1" hangingPunct="1"/>
            <a:endParaRPr lang="en-GB" dirty="0"/>
          </a:p>
          <a:p>
            <a:r>
              <a:rPr lang="en-GB" b="1" dirty="0"/>
              <a:t>Sample Answer</a:t>
            </a:r>
          </a:p>
          <a:p>
            <a:r>
              <a:rPr lang="en-GB" dirty="0"/>
              <a:t>Strength:</a:t>
            </a:r>
          </a:p>
          <a:p>
            <a:r>
              <a:rPr lang="en-GB" dirty="0"/>
              <a:t>access to expertise </a:t>
            </a:r>
          </a:p>
          <a:p>
            <a:r>
              <a:rPr lang="en-GB" dirty="0"/>
              <a:t>Weakness:</a:t>
            </a:r>
          </a:p>
          <a:p>
            <a:r>
              <a:rPr lang="en-GB" dirty="0"/>
              <a:t>reduced visibility and control</a:t>
            </a:r>
          </a:p>
          <a:p>
            <a:pPr eaLnBrk="1" hangingPunct="1"/>
            <a:endParaRPr lang="en-US" dirty="0"/>
          </a:p>
        </p:txBody>
      </p:sp>
      <p:sp>
        <p:nvSpPr>
          <p:cNvPr id="7578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B723722D-46DF-4893-B477-3B0216C4FD68}" type="slidenum">
              <a:rPr lang="en-US" sz="1200" smtClean="0"/>
              <a:pPr eaLnBrk="1" hangingPunct="1"/>
              <a:t>11</a:t>
            </a:fld>
            <a:endParaRPr lang="en-US" sz="1200" dirty="0"/>
          </a:p>
        </p:txBody>
      </p:sp>
    </p:spTree>
    <p:extLst>
      <p:ext uri="{BB962C8B-B14F-4D97-AF65-F5344CB8AC3E}">
        <p14:creationId xmlns:p14="http://schemas.microsoft.com/office/powerpoint/2010/main" val="368151346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0C33C53D-D662-4C26-A056-5C6BCB0BE0FF}" type="slidenum">
              <a:rPr lang="en-US" sz="1200" smtClean="0"/>
              <a:pPr eaLnBrk="1" hangingPunct="1"/>
              <a:t>12</a:t>
            </a:fld>
            <a:endParaRPr lang="en-US" sz="1200" dirty="0"/>
          </a:p>
        </p:txBody>
      </p:sp>
      <p:sp>
        <p:nvSpPr>
          <p:cNvPr id="76803" name="Rectangle 2"/>
          <p:cNvSpPr>
            <a:spLocks noGrp="1" noRot="1" noChangeAspect="1" noChangeArrowheads="1" noTextEdit="1"/>
          </p:cNvSpPr>
          <p:nvPr>
            <p:ph type="sldImg"/>
          </p:nvPr>
        </p:nvSpPr>
        <p:spPr>
          <a:ln/>
        </p:spPr>
      </p:sp>
      <p:sp>
        <p:nvSpPr>
          <p:cNvPr id="7680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dirty="0"/>
              <a:t>Board-Level Governance and modern reporting models</a:t>
            </a:r>
          </a:p>
          <a:p>
            <a:pPr eaLnBrk="1" hangingPunct="1"/>
            <a:endParaRPr lang="en-GB" dirty="0"/>
          </a:p>
          <a:p>
            <a:pPr eaLnBrk="1" hangingPunct="1"/>
            <a:r>
              <a:rPr lang="en-GB" dirty="0"/>
              <a:t>Should the CISO report to the CIO?</a:t>
            </a:r>
          </a:p>
          <a:p>
            <a:pPr eaLnBrk="1" hangingPunct="1"/>
            <a:endParaRPr lang="en-GB" dirty="0"/>
          </a:p>
          <a:p>
            <a:r>
              <a:rPr lang="en-GB" dirty="0"/>
              <a:t>Reporting Line                 Advantages                                 Challenges</a:t>
            </a:r>
          </a:p>
          <a:p>
            <a:r>
              <a:rPr lang="en-GB" dirty="0"/>
              <a:t>CIO                                  Technical alignment                    Potential conflicts</a:t>
            </a:r>
          </a:p>
          <a:p>
            <a:r>
              <a:rPr lang="en-GB" dirty="0"/>
              <a:t>CEO                                 Strategic influence                       Less technical integration</a:t>
            </a:r>
          </a:p>
          <a:p>
            <a:r>
              <a:rPr lang="en-GB" dirty="0"/>
              <a:t>Board/Risk Committee   Independence                             Additional governance complexity</a:t>
            </a:r>
          </a:p>
          <a:p>
            <a:pPr eaLnBrk="1" hangingPunct="1"/>
            <a:endParaRPr lang="en-US" dirty="0"/>
          </a:p>
          <a:p>
            <a:pPr eaLnBrk="1" hangingPunct="1"/>
            <a:endParaRPr lang="en-US" dirty="0"/>
          </a:p>
          <a:p>
            <a:pPr eaLnBrk="1" hangingPunct="1"/>
            <a:r>
              <a:rPr lang="en-GB" dirty="0"/>
              <a:t>Can a CISO remain independent if reporting directly to the CIO?</a:t>
            </a:r>
          </a:p>
          <a:p>
            <a:r>
              <a:rPr lang="en-GB" b="1" dirty="0"/>
              <a:t>Sample Answer</a:t>
            </a:r>
          </a:p>
          <a:p>
            <a:r>
              <a:rPr lang="en-GB" dirty="0"/>
              <a:t>Some organisations separate reporting lines to avoid conflicts between operational priorities and security priorities.</a:t>
            </a:r>
          </a:p>
          <a:p>
            <a:pPr eaLnBrk="1" hangingPunct="1"/>
            <a:endParaRPr lang="en-US" dirty="0"/>
          </a:p>
          <a:p>
            <a:pPr eaLnBrk="1" hangingPunct="1"/>
            <a:endParaRPr lang="en-US" dirty="0"/>
          </a:p>
        </p:txBody>
      </p:sp>
    </p:spTree>
    <p:extLst>
      <p:ext uri="{BB962C8B-B14F-4D97-AF65-F5344CB8AC3E}">
        <p14:creationId xmlns:p14="http://schemas.microsoft.com/office/powerpoint/2010/main" val="250858661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Slide Image Placeholder 1"/>
          <p:cNvSpPr>
            <a:spLocks noGrp="1" noRot="1" noChangeAspect="1" noTextEdit="1"/>
          </p:cNvSpPr>
          <p:nvPr>
            <p:ph type="sldImg"/>
          </p:nvPr>
        </p:nvSpPr>
        <p:spPr>
          <a:ln/>
        </p:spPr>
      </p:sp>
      <p:sp>
        <p:nvSpPr>
          <p:cNvPr id="7782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
        <p:nvSpPr>
          <p:cNvPr id="7782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E67AAAA3-4B82-4C02-990A-074462761325}" type="slidenum">
              <a:rPr lang="en-US" sz="1200" smtClean="0"/>
              <a:pPr eaLnBrk="1" hangingPunct="1"/>
              <a:t>13</a:t>
            </a:fld>
            <a:endParaRPr lang="en-US" sz="1200" dirty="0"/>
          </a:p>
        </p:txBody>
      </p:sp>
    </p:spTree>
    <p:extLst>
      <p:ext uri="{BB962C8B-B14F-4D97-AF65-F5344CB8AC3E}">
        <p14:creationId xmlns:p14="http://schemas.microsoft.com/office/powerpoint/2010/main" val="238440194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Slide Image Placeholder 1"/>
          <p:cNvSpPr>
            <a:spLocks noGrp="1" noRot="1" noChangeAspect="1" noTextEdit="1"/>
          </p:cNvSpPr>
          <p:nvPr>
            <p:ph type="sldImg"/>
          </p:nvPr>
        </p:nvSpPr>
        <p:spPr>
          <a:ln/>
        </p:spPr>
      </p:sp>
      <p:sp>
        <p:nvSpPr>
          <p:cNvPr id="7885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
        <p:nvSpPr>
          <p:cNvPr id="7885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B50891D9-7F4E-4AC0-8F38-78F9CED883A8}" type="slidenum">
              <a:rPr lang="en-US" sz="1200" smtClean="0"/>
              <a:pPr eaLnBrk="1" hangingPunct="1"/>
              <a:t>14</a:t>
            </a:fld>
            <a:endParaRPr lang="en-US" sz="1200" dirty="0"/>
          </a:p>
        </p:txBody>
      </p:sp>
    </p:spTree>
    <p:extLst>
      <p:ext uri="{BB962C8B-B14F-4D97-AF65-F5344CB8AC3E}">
        <p14:creationId xmlns:p14="http://schemas.microsoft.com/office/powerpoint/2010/main" val="108319464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8" name="Slide Image Placeholder 1"/>
          <p:cNvSpPr>
            <a:spLocks noGrp="1" noRot="1" noChangeAspect="1" noTextEdit="1"/>
          </p:cNvSpPr>
          <p:nvPr>
            <p:ph type="sldImg"/>
          </p:nvPr>
        </p:nvSpPr>
        <p:spPr>
          <a:ln/>
        </p:spPr>
      </p:sp>
      <p:sp>
        <p:nvSpPr>
          <p:cNvPr id="8089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
        <p:nvSpPr>
          <p:cNvPr id="8090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E64B9BCD-5C65-40CE-AAF0-C6518C155240}" type="slidenum">
              <a:rPr lang="en-US" sz="1200" smtClean="0"/>
              <a:pPr eaLnBrk="1" hangingPunct="1"/>
              <a:t>15</a:t>
            </a:fld>
            <a:endParaRPr lang="en-US" sz="1200" dirty="0"/>
          </a:p>
        </p:txBody>
      </p:sp>
    </p:spTree>
    <p:extLst>
      <p:ext uri="{BB962C8B-B14F-4D97-AF65-F5344CB8AC3E}">
        <p14:creationId xmlns:p14="http://schemas.microsoft.com/office/powerpoint/2010/main" val="381543042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2" name="Slide Image Placeholder 1"/>
          <p:cNvSpPr>
            <a:spLocks noGrp="1" noRot="1" noChangeAspect="1" noTextEdit="1"/>
          </p:cNvSpPr>
          <p:nvPr>
            <p:ph type="sldImg"/>
          </p:nvPr>
        </p:nvSpPr>
        <p:spPr>
          <a:ln/>
        </p:spPr>
      </p:sp>
      <p:sp>
        <p:nvSpPr>
          <p:cNvPr id="8192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
        <p:nvSpPr>
          <p:cNvPr id="8192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00B146E3-F74B-441B-8054-3CFE2ED41E1C}" type="slidenum">
              <a:rPr lang="en-US" sz="1200" smtClean="0"/>
              <a:pPr eaLnBrk="1" hangingPunct="1"/>
              <a:t>16</a:t>
            </a:fld>
            <a:endParaRPr lang="en-US" sz="1200" dirty="0"/>
          </a:p>
        </p:txBody>
      </p:sp>
    </p:spTree>
    <p:extLst>
      <p:ext uri="{BB962C8B-B14F-4D97-AF65-F5344CB8AC3E}">
        <p14:creationId xmlns:p14="http://schemas.microsoft.com/office/powerpoint/2010/main" val="215809058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E16F2FD1-A1D0-43A6-89A6-3DADE89FF5CC}" type="slidenum">
              <a:rPr lang="en-US" sz="1200" smtClean="0"/>
              <a:pPr eaLnBrk="1" hangingPunct="1"/>
              <a:t>17</a:t>
            </a:fld>
            <a:endParaRPr lang="en-US" sz="1200" dirty="0"/>
          </a:p>
        </p:txBody>
      </p:sp>
      <p:sp>
        <p:nvSpPr>
          <p:cNvPr id="82947" name="Rectangle 2"/>
          <p:cNvSpPr>
            <a:spLocks noGrp="1" noRot="1" noChangeAspect="1" noChangeArrowheads="1" noTextEdit="1"/>
          </p:cNvSpPr>
          <p:nvPr>
            <p:ph type="sldImg"/>
          </p:nvPr>
        </p:nvSpPr>
        <p:spPr>
          <a:ln/>
        </p:spPr>
      </p:sp>
      <p:sp>
        <p:nvSpPr>
          <p:cNvPr id="8294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Tree>
    <p:extLst>
      <p:ext uri="{BB962C8B-B14F-4D97-AF65-F5344CB8AC3E}">
        <p14:creationId xmlns:p14="http://schemas.microsoft.com/office/powerpoint/2010/main" val="228203291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B482A0AD-4370-4DEF-AC1C-DBF1BBB13EFE}" type="slidenum">
              <a:rPr lang="en-US" sz="1200" smtClean="0"/>
              <a:pPr eaLnBrk="1" hangingPunct="1"/>
              <a:t>18</a:t>
            </a:fld>
            <a:endParaRPr lang="en-US" sz="1200" dirty="0"/>
          </a:p>
        </p:txBody>
      </p:sp>
      <p:sp>
        <p:nvSpPr>
          <p:cNvPr id="83971" name="Rectangle 2"/>
          <p:cNvSpPr>
            <a:spLocks noGrp="1" noRot="1" noChangeAspect="1" noChangeArrowheads="1" noTextEdit="1"/>
          </p:cNvSpPr>
          <p:nvPr>
            <p:ph type="sldImg"/>
          </p:nvPr>
        </p:nvSpPr>
        <p:spPr>
          <a:ln/>
        </p:spPr>
      </p:sp>
      <p:sp>
        <p:nvSpPr>
          <p:cNvPr id="8397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dirty="0"/>
              <a:t>What is the difference between security and resilience?</a:t>
            </a:r>
          </a:p>
          <a:p>
            <a:pPr eaLnBrk="1" hangingPunct="1"/>
            <a:endParaRPr lang="en-US" dirty="0"/>
          </a:p>
        </p:txBody>
      </p:sp>
    </p:spTree>
    <p:extLst>
      <p:ext uri="{BB962C8B-B14F-4D97-AF65-F5344CB8AC3E}">
        <p14:creationId xmlns:p14="http://schemas.microsoft.com/office/powerpoint/2010/main" val="265504728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Align with NICE Workforce Framework and modern roles</a:t>
            </a:r>
          </a:p>
          <a:p>
            <a:endParaRPr lang="en-GB" dirty="0"/>
          </a:p>
          <a:p>
            <a:r>
              <a:rPr lang="en-GB" dirty="0"/>
              <a:t>What skills will future CISOs require?</a:t>
            </a:r>
          </a:p>
        </p:txBody>
      </p:sp>
      <p:sp>
        <p:nvSpPr>
          <p:cNvPr id="4" name="Slide Number Placeholder 3"/>
          <p:cNvSpPr>
            <a:spLocks noGrp="1"/>
          </p:cNvSpPr>
          <p:nvPr>
            <p:ph type="sldNum" sz="quarter" idx="5"/>
          </p:nvPr>
        </p:nvSpPr>
        <p:spPr/>
        <p:txBody>
          <a:bodyPr/>
          <a:lstStyle/>
          <a:p>
            <a:fld id="{97970ACC-877F-4D3B-8A93-B8BA4EA78D53}" type="slidenum">
              <a:rPr lang="en-GB" smtClean="0"/>
              <a:pPr/>
              <a:t>20</a:t>
            </a:fld>
            <a:endParaRPr lang="en-GB"/>
          </a:p>
        </p:txBody>
      </p:sp>
    </p:spTree>
    <p:extLst>
      <p:ext uri="{BB962C8B-B14F-4D97-AF65-F5344CB8AC3E}">
        <p14:creationId xmlns:p14="http://schemas.microsoft.com/office/powerpoint/2010/main" val="178073544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19018305-A962-4FB8-B9C7-CCEC1A9D6640}" type="slidenum">
              <a:rPr lang="en-US" sz="1200" smtClean="0"/>
              <a:pPr eaLnBrk="1" hangingPunct="1"/>
              <a:t>22</a:t>
            </a:fld>
            <a:endParaRPr lang="en-US" sz="1200" dirty="0"/>
          </a:p>
        </p:txBody>
      </p:sp>
      <p:sp>
        <p:nvSpPr>
          <p:cNvPr id="84995" name="Rectangle 2"/>
          <p:cNvSpPr>
            <a:spLocks noGrp="1" noRot="1" noChangeAspect="1" noChangeArrowheads="1" noTextEdit="1"/>
          </p:cNvSpPr>
          <p:nvPr>
            <p:ph type="sldImg"/>
          </p:nvPr>
        </p:nvSpPr>
        <p:spPr>
          <a:ln/>
        </p:spPr>
      </p:sp>
      <p:sp>
        <p:nvSpPr>
          <p:cNvPr id="8499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sz="1000" dirty="0"/>
          </a:p>
        </p:txBody>
      </p:sp>
    </p:spTree>
    <p:extLst>
      <p:ext uri="{BB962C8B-B14F-4D97-AF65-F5344CB8AC3E}">
        <p14:creationId xmlns:p14="http://schemas.microsoft.com/office/powerpoint/2010/main" val="277787341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01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13413F2E-2AC2-4180-8D94-B7D732B2CA40}" type="slidenum">
              <a:rPr lang="en-US" sz="1200" smtClean="0"/>
              <a:pPr eaLnBrk="1" hangingPunct="1"/>
              <a:t>23</a:t>
            </a:fld>
            <a:endParaRPr lang="en-US" sz="1200" dirty="0"/>
          </a:p>
        </p:txBody>
      </p:sp>
      <p:sp>
        <p:nvSpPr>
          <p:cNvPr id="86019" name="Rectangle 2"/>
          <p:cNvSpPr>
            <a:spLocks noGrp="1" noRot="1" noChangeAspect="1" noChangeArrowheads="1" noTextEdit="1"/>
          </p:cNvSpPr>
          <p:nvPr>
            <p:ph type="sldImg"/>
          </p:nvPr>
        </p:nvSpPr>
        <p:spPr>
          <a:ln/>
        </p:spPr>
      </p:sp>
      <p:sp>
        <p:nvSpPr>
          <p:cNvPr id="8602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Tree>
    <p:extLst>
      <p:ext uri="{BB962C8B-B14F-4D97-AF65-F5344CB8AC3E}">
        <p14:creationId xmlns:p14="http://schemas.microsoft.com/office/powerpoint/2010/main" val="119116071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E7EC8351-5FC8-49F6-84E3-F3CC19B63CF1}" type="slidenum">
              <a:rPr lang="en-US" sz="1200" smtClean="0"/>
              <a:pPr eaLnBrk="1" hangingPunct="1"/>
              <a:t>24</a:t>
            </a:fld>
            <a:endParaRPr lang="en-US" sz="1200" dirty="0"/>
          </a:p>
        </p:txBody>
      </p:sp>
      <p:sp>
        <p:nvSpPr>
          <p:cNvPr id="87043" name="Rectangle 2"/>
          <p:cNvSpPr>
            <a:spLocks noGrp="1" noRot="1" noChangeAspect="1" noChangeArrowheads="1" noTextEdit="1"/>
          </p:cNvSpPr>
          <p:nvPr>
            <p:ph type="sldImg"/>
          </p:nvPr>
        </p:nvSpPr>
        <p:spPr>
          <a:ln/>
        </p:spPr>
      </p:sp>
      <p:sp>
        <p:nvSpPr>
          <p:cNvPr id="870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fontScale="25000" lnSpcReduction="20000"/>
          </a:bodyPr>
          <a:lstStyle/>
          <a:p>
            <a:pPr eaLnBrk="1" hangingPunct="1"/>
            <a:r>
              <a:rPr lang="en-GB" dirty="0"/>
              <a:t>Which is more important: technical skills or business skills?</a:t>
            </a:r>
          </a:p>
          <a:p>
            <a:r>
              <a:rPr lang="en-GB" b="1" dirty="0"/>
              <a:t>Sample Answer</a:t>
            </a:r>
          </a:p>
          <a:p>
            <a:r>
              <a:rPr lang="en-GB" dirty="0"/>
              <a:t>Senior security professionals increasingly require both.</a:t>
            </a:r>
          </a:p>
          <a:p>
            <a:pPr eaLnBrk="1" hangingPunct="1"/>
            <a:endParaRPr lang="en-GB" dirty="0"/>
          </a:p>
          <a:p>
            <a:pPr eaLnBrk="1" hangingPunct="1"/>
            <a:endParaRPr lang="en-US" dirty="0"/>
          </a:p>
          <a:p>
            <a:pPr eaLnBrk="1" hangingPunct="1"/>
            <a:r>
              <a:rPr lang="en-US" dirty="0"/>
              <a:t>Representative example of a possible organization of roles.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1" i="0" u="none" strike="noStrike" kern="1200" cap="none" spc="0" normalizeH="0" baseline="0" noProof="0" dirty="0">
                <a:ln>
                  <a:noFill/>
                </a:ln>
                <a:solidFill>
                  <a:srgbClr val="000000">
                    <a:lumMod val="75000"/>
                    <a:lumOff val="25000"/>
                  </a:srgbClr>
                </a:solidFill>
                <a:effectLst/>
                <a:uLnTx/>
                <a:uFillTx/>
                <a:latin typeface="+mn-lt"/>
                <a:ea typeface="+mn-ea"/>
                <a:cs typeface="+mn-cs"/>
              </a:rPr>
              <a:t>The chief information security officer (CISO), </a:t>
            </a: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or in some cases, the CSO, is usually the top InfoSec officer in the organization and is the spokesperson for the security team and responsible for the overall InfoSec program</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senior executive responsible for security may also be called the director of security, senior security manager, or some similar title</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CISO usually reports directly to the CIO, although in larger organizations one or more additional layers of management may separate the two officers</a:t>
            </a:r>
          </a:p>
          <a:p>
            <a:pPr eaLnBrk="1" hangingPunct="1"/>
            <a:endPar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pPr eaLnBrk="1" hangingPunct="1"/>
            <a:r>
              <a:rPr kumimoji="0" lang="en-US" sz="2800" b="1" i="0" u="none" strike="noStrike" kern="1200" cap="none" spc="0" normalizeH="0" baseline="0" noProof="0" dirty="0">
                <a:ln>
                  <a:noFill/>
                </a:ln>
                <a:solidFill>
                  <a:srgbClr val="055C91"/>
                </a:solidFill>
                <a:effectLst/>
                <a:uLnTx/>
                <a:uFillTx/>
                <a:latin typeface="Calibri Light"/>
                <a:ea typeface="+mj-ea"/>
                <a:cs typeface="+mj-cs"/>
              </a:rPr>
              <a:t>Convergence and the Rise of the True CSO    </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Some organizations use the title “chief security officer” to describe the CISO</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more mature (and often larger) organization will use the CSO title to identify a role that is responsible for the convergence of the physical and IT risks into one complete program to control all those risks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Some, however, will simply call the senior executive for physical security the CSO and define a role for the CSO that is not integrated into a holistic risk management program</a:t>
            </a:r>
          </a:p>
          <a:p>
            <a:pPr eaLnBrk="1" hangingPunct="1"/>
            <a:endParaRPr lang="en-US" dirty="0"/>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1" i="0" u="none" strike="noStrike" kern="1200" cap="none" spc="0" normalizeH="0" baseline="0" noProof="0" dirty="0">
                <a:ln>
                  <a:noFill/>
                </a:ln>
                <a:solidFill>
                  <a:srgbClr val="000000">
                    <a:lumMod val="75000"/>
                    <a:lumOff val="25000"/>
                  </a:srgbClr>
                </a:solidFill>
                <a:effectLst/>
                <a:uLnTx/>
                <a:uFillTx/>
                <a:latin typeface="+mn-lt"/>
                <a:ea typeface="+mn-ea"/>
                <a:cs typeface="+mn-cs"/>
              </a:rPr>
              <a:t>Security manager</a:t>
            </a: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s are accountable for the day-to-day operations of the InfoSec program</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They accomplish objectives identified by the CISO, to whom they and they resolve issues identified by technicians, administrators, analysts, or staffers whom they supervise </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Managing security requires an understanding of technology but not necessarily technical mastery</a:t>
            </a:r>
          </a:p>
          <a:p>
            <a:pPr eaLnBrk="1" hangingPunct="1"/>
            <a:endParaRPr lang="en-US" dirty="0"/>
          </a:p>
          <a:p>
            <a:r>
              <a:rPr lang="en-US" dirty="0"/>
              <a:t>The </a:t>
            </a:r>
            <a:r>
              <a:rPr lang="en-US" b="1" dirty="0"/>
              <a:t>security administrator </a:t>
            </a:r>
            <a:r>
              <a:rPr lang="en-US" dirty="0"/>
              <a:t>is a hybrid of a security technician and a security manager, with both technical knowledge and managerial skill</a:t>
            </a:r>
          </a:p>
          <a:p>
            <a:r>
              <a:rPr lang="en-US" b="1" dirty="0"/>
              <a:t>The security analyst</a:t>
            </a:r>
            <a:r>
              <a:rPr lang="en-US" dirty="0"/>
              <a:t> is a specialized security administrator that, in addition to performing security administration duties, must analyze and design security solutions within a specific domain</a:t>
            </a:r>
          </a:p>
          <a:p>
            <a:r>
              <a:rPr lang="en-US" dirty="0"/>
              <a:t>Security analysts must be able to identify users’ needs and understand the technological complexities and capabilities of the security systems they design</a:t>
            </a:r>
          </a:p>
          <a:p>
            <a:endParaRPr lang="en-US" dirty="0"/>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A </a:t>
            </a:r>
            <a:r>
              <a:rPr kumimoji="0" lang="en-US" sz="2400" b="1" i="0" u="none" strike="noStrike" kern="1200" cap="none" spc="0" normalizeH="0" baseline="0" noProof="0" dirty="0">
                <a:ln>
                  <a:noFill/>
                </a:ln>
                <a:solidFill>
                  <a:srgbClr val="000000">
                    <a:lumMod val="75000"/>
                    <a:lumOff val="25000"/>
                  </a:srgbClr>
                </a:solidFill>
                <a:effectLst/>
                <a:uLnTx/>
                <a:uFillTx/>
                <a:latin typeface="+mn-lt"/>
                <a:ea typeface="+mn-ea"/>
                <a:cs typeface="+mn-cs"/>
              </a:rPr>
              <a:t>security technician </a:t>
            </a: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is a technically qualified individual who may configure firewalls and IDPSs, implement security software, diagnose and troubleshoot problems, and coordinate with systems and network administrators to ensure that security technical controls are properly implemented</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A security technician is typically an entry-level position, but one that requires a certain level of technical skills, which can be difficult to obtain without experience </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Security technicians who want to move up in the corporate hierarchy must expand their technical knowledge horizontally and obtain an understanding of the general organizational side of InfoSec as well as all technical areas</a:t>
            </a:r>
          </a:p>
          <a:p>
            <a:endParaRPr lang="en-US" dirty="0"/>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1" i="0" u="none" strike="noStrike" kern="1200" cap="none" spc="0" normalizeH="0" baseline="0" noProof="0" dirty="0">
                <a:ln>
                  <a:noFill/>
                </a:ln>
                <a:solidFill>
                  <a:srgbClr val="000000">
                    <a:lumMod val="75000"/>
                    <a:lumOff val="25000"/>
                  </a:srgbClr>
                </a:solidFill>
                <a:effectLst/>
                <a:uLnTx/>
                <a:uFillTx/>
                <a:latin typeface="+mn-lt"/>
                <a:ea typeface="+mn-ea"/>
                <a:cs typeface="+mn-cs"/>
              </a:rPr>
              <a:t>Security staffer </a:t>
            </a: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is a catchall title that applies to those who perform routine </a:t>
            </a:r>
            <a:r>
              <a:rPr kumimoji="0" lang="en-US" sz="2400" b="0" i="0" u="none" strike="noStrike" kern="1200" cap="none" spc="0" normalizeH="0" baseline="0" noProof="0" dirty="0" err="1">
                <a:ln>
                  <a:noFill/>
                </a:ln>
                <a:solidFill>
                  <a:srgbClr val="000000">
                    <a:lumMod val="75000"/>
                    <a:lumOff val="25000"/>
                  </a:srgbClr>
                </a:solidFill>
                <a:effectLst/>
                <a:uLnTx/>
                <a:uFillTx/>
                <a:latin typeface="+mn-lt"/>
                <a:ea typeface="+mn-ea"/>
                <a:cs typeface="+mn-cs"/>
              </a:rPr>
              <a:t>watchstanding</a:t>
            </a: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 or administrative activities </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term </a:t>
            </a:r>
            <a:r>
              <a:rPr kumimoji="0" lang="en-US" sz="2400" b="1" i="0" u="none" strike="noStrike" kern="1200" cap="none" spc="0" normalizeH="0" baseline="0" noProof="0" dirty="0">
                <a:ln>
                  <a:noFill/>
                </a:ln>
                <a:solidFill>
                  <a:srgbClr val="000000">
                    <a:lumMod val="75000"/>
                    <a:lumOff val="25000"/>
                  </a:srgbClr>
                </a:solidFill>
                <a:effectLst/>
                <a:uLnTx/>
                <a:uFillTx/>
                <a:latin typeface="+mn-lt"/>
                <a:ea typeface="+mn-ea"/>
                <a:cs typeface="+mn-cs"/>
              </a:rPr>
              <a:t>“</a:t>
            </a:r>
            <a:r>
              <a:rPr kumimoji="0" lang="en-US" sz="2400" b="1" i="0" u="none" strike="noStrike" kern="1200" cap="none" spc="0" normalizeH="0" baseline="0" noProof="0" dirty="0" err="1">
                <a:ln>
                  <a:noFill/>
                </a:ln>
                <a:solidFill>
                  <a:srgbClr val="000000">
                    <a:lumMod val="75000"/>
                    <a:lumOff val="25000"/>
                  </a:srgbClr>
                </a:solidFill>
                <a:effectLst/>
                <a:uLnTx/>
                <a:uFillTx/>
                <a:latin typeface="+mn-lt"/>
                <a:ea typeface="+mn-ea"/>
                <a:cs typeface="+mn-cs"/>
              </a:rPr>
              <a:t>watchstander</a:t>
            </a: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 includes the people who monitor technical security controls and systems and perform other administrative yet critical roles that support the mission of the InfoSec department</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Security </a:t>
            </a:r>
            <a:r>
              <a:rPr kumimoji="0" lang="en-US" sz="2400" b="0" i="0" u="none" strike="noStrike" kern="1200" cap="none" spc="0" normalizeH="0" baseline="0" noProof="0" dirty="0" err="1">
                <a:ln>
                  <a:noFill/>
                </a:ln>
                <a:solidFill>
                  <a:srgbClr val="000000">
                    <a:lumMod val="75000"/>
                    <a:lumOff val="25000"/>
                  </a:srgbClr>
                </a:solidFill>
                <a:effectLst/>
                <a:uLnTx/>
                <a:uFillTx/>
                <a:latin typeface="+mn-lt"/>
                <a:ea typeface="+mn-ea"/>
                <a:cs typeface="+mn-cs"/>
              </a:rPr>
              <a:t>watchstanders</a:t>
            </a: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 are often entry-level InfoSec professionals responsible for monitoring some aspect of the organization’s security posture, whether technical or managerial </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In this position, new InfoSec professionals have the opportunity to learn more about the organization’s InfoSec program before becoming critical components of its administration</a:t>
            </a:r>
            <a:endParaRPr lang="en-US" dirty="0"/>
          </a:p>
          <a:p>
            <a:pPr eaLnBrk="1" hangingPunct="1"/>
            <a:endParaRPr lang="en-US" dirty="0"/>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a:t>
            </a:r>
            <a:r>
              <a:rPr kumimoji="0" lang="en-US" sz="2800" b="1" i="0" u="none" strike="noStrike" kern="1200" cap="none" spc="0" normalizeH="0" baseline="0" noProof="0" dirty="0">
                <a:ln>
                  <a:noFill/>
                </a:ln>
                <a:solidFill>
                  <a:srgbClr val="000000">
                    <a:lumMod val="75000"/>
                    <a:lumOff val="25000"/>
                  </a:srgbClr>
                </a:solidFill>
                <a:effectLst/>
                <a:uLnTx/>
                <a:uFillTx/>
                <a:latin typeface="+mn-lt"/>
                <a:ea typeface="+mn-ea"/>
                <a:cs typeface="+mn-cs"/>
              </a:rPr>
              <a:t>InfoSec consultant </a:t>
            </a: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is typically an independent expert in some aspect of InfoSec </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He or she is usually brought in when the organization makes the decision to outsource one or more aspects of its security program</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While it is usually preferable to involve a formal managed security services (MSS) company, qualified individual consultants are available for hire to organizations that do not choose to hire an MSS company</a:t>
            </a:r>
          </a:p>
          <a:p>
            <a:pPr eaLnBrk="1" hangingPunct="1"/>
            <a:endParaRPr lang="en-US" dirty="0"/>
          </a:p>
          <a:p>
            <a:pPr eaLnBrk="1" hangingPunct="1"/>
            <a:r>
              <a:rPr kumimoji="0" lang="en-US" sz="2800" b="1" i="0" u="none" strike="noStrike" kern="1200" cap="none" spc="0" normalizeH="0" baseline="0" noProof="0" dirty="0">
                <a:ln>
                  <a:noFill/>
                </a:ln>
                <a:solidFill>
                  <a:srgbClr val="055C91"/>
                </a:solidFill>
                <a:effectLst/>
                <a:uLnTx/>
                <a:uFillTx/>
                <a:latin typeface="Calibri Light"/>
                <a:ea typeface="+mj-ea"/>
                <a:cs typeface="+mj-cs"/>
              </a:rPr>
              <a:t>Security Officers and Investigators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Occasionally, the physical security and InfoSec programs are blended into a single, converged functional unit</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When that occurs, several roles are added to the pure IT security program, including physical security officers and investigators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Sometimes referred to as the guards, gates, and guns (GGG) aspect of security, these roles are often closely related to law enforcement and may rely on employing persons trained in law enforcement and/or criminal justice</a:t>
            </a:r>
          </a:p>
          <a:p>
            <a:pPr eaLnBrk="1" hangingPunct="1"/>
            <a:endParaRPr kumimoji="0" lang="en-US" sz="2800" b="1" i="0" u="none" strike="noStrike" kern="1200" cap="none" spc="0" normalizeH="0" baseline="0" noProof="0" dirty="0">
              <a:ln>
                <a:noFill/>
              </a:ln>
              <a:solidFill>
                <a:srgbClr val="055C91"/>
              </a:solidFill>
              <a:effectLst/>
              <a:uLnTx/>
              <a:uFillTx/>
              <a:latin typeface="Calibri Light"/>
              <a:ea typeface="+mj-ea"/>
              <a:cs typeface="+mj-cs"/>
            </a:endParaRPr>
          </a:p>
          <a:p>
            <a:pPr eaLnBrk="1" hangingPunct="1"/>
            <a:r>
              <a:rPr kumimoji="0" lang="en-US" sz="2800" b="1" i="0" u="none" strike="noStrike" kern="1200" cap="none" spc="0" normalizeH="0" baseline="0" noProof="0" dirty="0">
                <a:ln>
                  <a:noFill/>
                </a:ln>
                <a:solidFill>
                  <a:srgbClr val="055C91"/>
                </a:solidFill>
                <a:effectLst/>
                <a:uLnTx/>
                <a:uFillTx/>
                <a:latin typeface="Calibri Light"/>
                <a:ea typeface="+mj-ea"/>
                <a:cs typeface="+mj-cs"/>
              </a:rPr>
              <a:t>Help Desk Personnel</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An important part of the information security team is the help desk, which enhances the security team’s ability to identify potential problems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When a user calls the help desk with a complaint about his or her computer, the network, or an Internet connection, the user’s problem may turn out to be related to a bigger problem, such as a hacker, denial-of-service attack, or a virus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Because help desk technicians perform a specialized role in information security, they may need specialized training</a:t>
            </a:r>
          </a:p>
          <a:p>
            <a:pPr eaLnBrk="1" hangingPunct="1"/>
            <a:endParaRPr lang="en-US" dirty="0"/>
          </a:p>
          <a:p>
            <a:pPr eaLnBrk="1" hangingPunct="1"/>
            <a:endParaRPr lang="en-US" dirty="0"/>
          </a:p>
        </p:txBody>
      </p:sp>
    </p:spTree>
    <p:extLst>
      <p:ext uri="{BB962C8B-B14F-4D97-AF65-F5344CB8AC3E}">
        <p14:creationId xmlns:p14="http://schemas.microsoft.com/office/powerpoint/2010/main" val="109573859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B748CC47-FB88-4054-8B67-F371F8DF7E6C}" type="slidenum">
              <a:rPr lang="en-US" sz="1200" smtClean="0"/>
              <a:pPr eaLnBrk="1" hangingPunct="1"/>
              <a:t>25</a:t>
            </a:fld>
            <a:endParaRPr lang="en-US" sz="1200" dirty="0"/>
          </a:p>
        </p:txBody>
      </p:sp>
      <p:sp>
        <p:nvSpPr>
          <p:cNvPr id="81923" name="Rectangle 2"/>
          <p:cNvSpPr>
            <a:spLocks noGrp="1" noRot="1" noChangeAspect="1" noChangeArrowheads="1" noTextEdit="1"/>
          </p:cNvSpPr>
          <p:nvPr>
            <p:ph type="sldImg"/>
          </p:nvPr>
        </p:nvSpPr>
        <p:spPr>
          <a:ln/>
        </p:spPr>
      </p:sp>
      <p:sp>
        <p:nvSpPr>
          <p:cNvPr id="8192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Tree>
    <p:extLst>
      <p:ext uri="{BB962C8B-B14F-4D97-AF65-F5344CB8AC3E}">
        <p14:creationId xmlns:p14="http://schemas.microsoft.com/office/powerpoint/2010/main" val="4087415299"/>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25000" lnSpcReduction="20000"/>
          </a:bodyPr>
          <a:lstStyle/>
          <a:p>
            <a:r>
              <a:rPr kumimoji="0" lang="en-US" sz="2500" b="1" i="0" u="none" strike="noStrike" kern="1200" cap="none" spc="0" normalizeH="0" baseline="0" noProof="0" dirty="0">
                <a:ln>
                  <a:noFill/>
                </a:ln>
                <a:solidFill>
                  <a:srgbClr val="055C91"/>
                </a:solidFill>
                <a:effectLst/>
                <a:uLnTx/>
                <a:uFillTx/>
                <a:latin typeface="Calibri Light"/>
                <a:ea typeface="+mj-ea"/>
                <a:cs typeface="+mj-cs"/>
              </a:rPr>
              <a:t>Certified Information Systems Security Professional (CISSP) </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600" b="0" i="0" u="none" strike="noStrike" kern="1200" cap="none" spc="0" normalizeH="0" baseline="0" noProof="0" dirty="0">
                <a:ln>
                  <a:noFill/>
                </a:ln>
                <a:solidFill>
                  <a:srgbClr val="000000">
                    <a:lumMod val="75000"/>
                    <a:lumOff val="25000"/>
                  </a:srgbClr>
                </a:solidFill>
                <a:effectLst/>
                <a:uLnTx/>
                <a:uFillTx/>
                <a:latin typeface="+mn-lt"/>
                <a:ea typeface="+mn-ea"/>
                <a:cs typeface="+mn-cs"/>
              </a:rPr>
              <a:t>Considered one of the most prestigious certification for security managers and CISOs, the CISSP certification recognizes mastery of an internationally recognized common body of knowledge (CBK) in information security, covering these domains: </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200" b="0" i="0" u="none" strike="noStrike" kern="1200" cap="none" spc="0" normalizeH="0" baseline="0" noProof="0" dirty="0">
                <a:ln>
                  <a:noFill/>
                </a:ln>
                <a:solidFill>
                  <a:srgbClr val="000000">
                    <a:lumMod val="75000"/>
                    <a:lumOff val="25000"/>
                  </a:srgbClr>
                </a:solidFill>
                <a:effectLst/>
                <a:uLnTx/>
                <a:uFillTx/>
                <a:latin typeface="+mn-lt"/>
                <a:ea typeface="+mn-ea"/>
                <a:cs typeface="+mn-cs"/>
              </a:rPr>
              <a:t>Asset Security</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200" b="0" i="0" u="none" strike="noStrike" kern="1200" cap="none" spc="0" normalizeH="0" baseline="0" noProof="0" dirty="0">
                <a:ln>
                  <a:noFill/>
                </a:ln>
                <a:solidFill>
                  <a:srgbClr val="000000">
                    <a:lumMod val="75000"/>
                    <a:lumOff val="25000"/>
                  </a:srgbClr>
                </a:solidFill>
                <a:effectLst/>
                <a:uLnTx/>
                <a:uFillTx/>
                <a:latin typeface="+mn-lt"/>
                <a:ea typeface="+mn-ea"/>
                <a:cs typeface="+mn-cs"/>
              </a:rPr>
              <a:t>Communications and Network Security</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200" b="0" i="0" u="none" strike="noStrike" kern="1200" cap="none" spc="0" normalizeH="0" baseline="0" noProof="0" dirty="0">
                <a:ln>
                  <a:noFill/>
                </a:ln>
                <a:solidFill>
                  <a:srgbClr val="000000">
                    <a:lumMod val="75000"/>
                    <a:lumOff val="25000"/>
                  </a:srgbClr>
                </a:solidFill>
                <a:effectLst/>
                <a:uLnTx/>
                <a:uFillTx/>
                <a:latin typeface="+mn-lt"/>
                <a:ea typeface="+mn-ea"/>
                <a:cs typeface="+mn-cs"/>
              </a:rPr>
              <a:t>Identity and Access Management</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200" b="0" i="0" u="none" strike="noStrike" kern="1200" cap="none" spc="0" normalizeH="0" baseline="0" noProof="0" dirty="0">
                <a:ln>
                  <a:noFill/>
                </a:ln>
                <a:solidFill>
                  <a:srgbClr val="000000">
                    <a:lumMod val="75000"/>
                    <a:lumOff val="25000"/>
                  </a:srgbClr>
                </a:solidFill>
                <a:effectLst/>
                <a:uLnTx/>
                <a:uFillTx/>
                <a:latin typeface="+mn-lt"/>
                <a:ea typeface="+mn-ea"/>
                <a:cs typeface="+mn-cs"/>
              </a:rPr>
              <a:t>Security and Risk Management</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200" b="0" i="0" u="none" strike="noStrike" kern="1200" cap="none" spc="0" normalizeH="0" baseline="0" noProof="0" dirty="0">
                <a:ln>
                  <a:noFill/>
                </a:ln>
                <a:solidFill>
                  <a:srgbClr val="000000">
                    <a:lumMod val="75000"/>
                    <a:lumOff val="25000"/>
                  </a:srgbClr>
                </a:solidFill>
                <a:effectLst/>
                <a:uLnTx/>
                <a:uFillTx/>
                <a:latin typeface="+mn-lt"/>
                <a:ea typeface="+mn-ea"/>
                <a:cs typeface="+mn-cs"/>
              </a:rPr>
              <a:t>Security Assessment and Testing</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200" b="0" i="0" u="none" strike="noStrike" kern="1200" cap="none" spc="0" normalizeH="0" baseline="0" noProof="0" dirty="0">
                <a:ln>
                  <a:noFill/>
                </a:ln>
                <a:solidFill>
                  <a:srgbClr val="000000">
                    <a:lumMod val="75000"/>
                    <a:lumOff val="25000"/>
                  </a:srgbClr>
                </a:solidFill>
                <a:effectLst/>
                <a:uLnTx/>
                <a:uFillTx/>
                <a:latin typeface="+mn-lt"/>
                <a:ea typeface="+mn-ea"/>
                <a:cs typeface="+mn-cs"/>
              </a:rPr>
              <a:t>Security Engineering</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200" b="0" i="0" u="none" strike="noStrike" kern="1200" cap="none" spc="0" normalizeH="0" baseline="0" noProof="0" dirty="0">
                <a:ln>
                  <a:noFill/>
                </a:ln>
                <a:solidFill>
                  <a:srgbClr val="000000">
                    <a:lumMod val="75000"/>
                    <a:lumOff val="25000"/>
                  </a:srgbClr>
                </a:solidFill>
                <a:effectLst/>
                <a:uLnTx/>
                <a:uFillTx/>
                <a:latin typeface="+mn-lt"/>
                <a:ea typeface="+mn-ea"/>
                <a:cs typeface="+mn-cs"/>
              </a:rPr>
              <a:t>Security Operations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200" b="0" i="0" u="none" strike="noStrike" kern="1200" cap="none" spc="0" normalizeH="0" baseline="0" noProof="0" dirty="0">
                <a:ln>
                  <a:noFill/>
                </a:ln>
                <a:solidFill>
                  <a:srgbClr val="000000">
                    <a:lumMod val="75000"/>
                    <a:lumOff val="25000"/>
                  </a:srgbClr>
                </a:solidFill>
                <a:effectLst/>
                <a:uLnTx/>
                <a:uFillTx/>
                <a:latin typeface="+mn-lt"/>
                <a:ea typeface="+mn-ea"/>
                <a:cs typeface="+mn-cs"/>
              </a:rPr>
              <a:t>Software Development Security</a:t>
            </a:r>
          </a:p>
          <a:p>
            <a:endParaRPr lang="en-GB" dirty="0"/>
          </a:p>
          <a:p>
            <a:r>
              <a:rPr kumimoji="0" lang="en-US" sz="2800" b="1" i="0" u="none" strike="noStrike" kern="1200" cap="none" spc="0" normalizeH="0" baseline="0" noProof="0" dirty="0">
                <a:ln>
                  <a:noFill/>
                </a:ln>
                <a:solidFill>
                  <a:srgbClr val="055C91"/>
                </a:solidFill>
                <a:effectLst/>
                <a:uLnTx/>
                <a:uFillTx/>
                <a:latin typeface="Calibri Light"/>
                <a:ea typeface="+mj-ea"/>
                <a:cs typeface="+mj-cs"/>
              </a:rPr>
              <a:t>CISSP Concentrations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1" u="none" strike="noStrike" kern="1200" cap="none" spc="0" normalizeH="0" baseline="0" noProof="0" dirty="0">
                <a:ln>
                  <a:noFill/>
                </a:ln>
                <a:solidFill>
                  <a:srgbClr val="000000">
                    <a:lumMod val="75000"/>
                    <a:lumOff val="25000"/>
                  </a:srgbClr>
                </a:solidFill>
                <a:effectLst/>
                <a:uLnTx/>
                <a:uFillTx/>
                <a:latin typeface="+mn-lt"/>
                <a:ea typeface="+mn-ea"/>
                <a:cs typeface="+mn-cs"/>
              </a:rPr>
              <a:t>ISSAP</a:t>
            </a: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a:t>
            </a:r>
            <a:r>
              <a:rPr kumimoji="0" lang="en-US" sz="2400" b="0" i="1" u="none" strike="noStrike" kern="1200" cap="none" spc="0" normalizeH="0" baseline="0" noProof="0" dirty="0">
                <a:ln>
                  <a:noFill/>
                </a:ln>
                <a:solidFill>
                  <a:srgbClr val="000000">
                    <a:lumMod val="75000"/>
                    <a:lumOff val="25000"/>
                  </a:srgbClr>
                </a:solidFill>
                <a:effectLst/>
                <a:uLnTx/>
                <a:uFillTx/>
                <a:latin typeface="+mn-lt"/>
                <a:ea typeface="+mn-ea"/>
                <a:cs typeface="+mn-cs"/>
              </a:rPr>
              <a:t>: Information Systems Security Architecture Professional—The CISSP-ISSAP is an appropriate credential for Chief Security Architects and Analysts who may typically work as independent consultants or in similar capacities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1" u="none" strike="noStrike" kern="1200" cap="none" spc="0" normalizeH="0" baseline="0" noProof="0" dirty="0">
                <a:ln>
                  <a:noFill/>
                </a:ln>
                <a:solidFill>
                  <a:srgbClr val="000000">
                    <a:lumMod val="75000"/>
                    <a:lumOff val="25000"/>
                  </a:srgbClr>
                </a:solidFill>
                <a:effectLst/>
                <a:uLnTx/>
                <a:uFillTx/>
                <a:latin typeface="+mn-lt"/>
                <a:ea typeface="+mn-ea"/>
                <a:cs typeface="+mn-cs"/>
              </a:rPr>
              <a:t>ISSEP</a:t>
            </a: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a:t>
            </a:r>
            <a:r>
              <a:rPr kumimoji="0" lang="en-US" sz="2400" b="0" i="1" u="none" strike="noStrike" kern="1200" cap="none" spc="0" normalizeH="0" baseline="0" noProof="0" dirty="0">
                <a:ln>
                  <a:noFill/>
                </a:ln>
                <a:solidFill>
                  <a:srgbClr val="000000">
                    <a:lumMod val="75000"/>
                    <a:lumOff val="25000"/>
                  </a:srgbClr>
                </a:solidFill>
                <a:effectLst/>
                <a:uLnTx/>
                <a:uFillTx/>
                <a:latin typeface="+mn-lt"/>
                <a:ea typeface="+mn-ea"/>
                <a:cs typeface="+mn-cs"/>
              </a:rPr>
              <a:t>: Information Systems Security Engineering Professional—The CISSP-ISSEP credential was developed in conjunction with the U.S. National Security Agency (NSA) providing an invaluable tool for any systems security engineering professional </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1" u="none" strike="noStrike" kern="1200" cap="none" spc="0" normalizeH="0" baseline="0" noProof="0" dirty="0">
                <a:ln>
                  <a:noFill/>
                </a:ln>
                <a:solidFill>
                  <a:srgbClr val="000000">
                    <a:lumMod val="75000"/>
                    <a:lumOff val="25000"/>
                  </a:srgbClr>
                </a:solidFill>
                <a:effectLst/>
                <a:uLnTx/>
                <a:uFillTx/>
                <a:latin typeface="+mn-lt"/>
                <a:ea typeface="+mn-ea"/>
                <a:cs typeface="+mn-cs"/>
              </a:rPr>
              <a:t>ISSMP</a:t>
            </a: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a:t>
            </a:r>
            <a:r>
              <a:rPr kumimoji="0" lang="en-US" sz="2400" b="0" i="1" u="none" strike="noStrike" kern="1200" cap="none" spc="0" normalizeH="0" baseline="0" noProof="0" dirty="0">
                <a:ln>
                  <a:noFill/>
                </a:ln>
                <a:solidFill>
                  <a:srgbClr val="000000">
                    <a:lumMod val="75000"/>
                    <a:lumOff val="25000"/>
                  </a:srgbClr>
                </a:solidFill>
                <a:effectLst/>
                <a:uLnTx/>
                <a:uFillTx/>
                <a:latin typeface="+mn-lt"/>
                <a:ea typeface="+mn-ea"/>
                <a:cs typeface="+mn-cs"/>
              </a:rPr>
              <a:t>: Information Systems Security Management Professional Enterprise Security Management Practice—The CISSP-ISSMP credential contains deep managerial elements, such as project management, risk management, setting up and delivering a security awareness program, and managing a business continuity planning program</a:t>
            </a:r>
            <a:br>
              <a:rPr kumimoji="0" lang="en-US" sz="2400" b="0" i="1" u="none" strike="noStrike" kern="1200" cap="none" spc="0" normalizeH="0" baseline="0" noProof="0" dirty="0">
                <a:ln>
                  <a:noFill/>
                </a:ln>
                <a:solidFill>
                  <a:srgbClr val="000000">
                    <a:lumMod val="75000"/>
                    <a:lumOff val="25000"/>
                  </a:srgbClr>
                </a:solidFill>
                <a:effectLst/>
                <a:uLnTx/>
                <a:uFillTx/>
                <a:latin typeface="+mn-lt"/>
                <a:ea typeface="+mn-ea"/>
                <a:cs typeface="+mn-cs"/>
              </a:rPr>
            </a:br>
            <a:r>
              <a:rPr kumimoji="0" lang="en-US" sz="2400" b="0" i="1" u="none" strike="noStrike" kern="1200" cap="none" spc="0" normalizeH="0" baseline="0" noProof="0" dirty="0">
                <a:ln>
                  <a:noFill/>
                </a:ln>
                <a:solidFill>
                  <a:srgbClr val="000000">
                    <a:lumMod val="75000"/>
                    <a:lumOff val="25000"/>
                  </a:srgbClr>
                </a:solidFill>
                <a:effectLst/>
                <a:uLnTx/>
                <a:uFillTx/>
                <a:latin typeface="+mn-lt"/>
                <a:ea typeface="+mn-ea"/>
                <a:cs typeface="+mn-cs"/>
              </a:rPr>
              <a:t>Source: (ISC)</a:t>
            </a:r>
            <a:r>
              <a:rPr kumimoji="0" lang="en-US" sz="2400" b="0" i="1" u="none" strike="noStrike" kern="1200" cap="none" spc="0" normalizeH="0" baseline="30000" noProof="0" dirty="0">
                <a:ln>
                  <a:noFill/>
                </a:ln>
                <a:solidFill>
                  <a:srgbClr val="000000">
                    <a:lumMod val="75000"/>
                    <a:lumOff val="25000"/>
                  </a:srgbClr>
                </a:solidFill>
                <a:effectLst/>
                <a:uLnTx/>
                <a:uFillTx/>
                <a:latin typeface="+mn-lt"/>
                <a:ea typeface="+mn-ea"/>
                <a:cs typeface="+mn-cs"/>
              </a:rPr>
              <a:t>2</a:t>
            </a:r>
            <a:r>
              <a:rPr kumimoji="0" lang="en-US" sz="2400" b="0" i="1" u="none" strike="noStrike" kern="1200" cap="none" spc="0" normalizeH="0" baseline="0" noProof="0" dirty="0">
                <a:ln>
                  <a:noFill/>
                </a:ln>
                <a:solidFill>
                  <a:srgbClr val="000000">
                    <a:lumMod val="75000"/>
                    <a:lumOff val="25000"/>
                  </a:srgbClr>
                </a:solidFill>
                <a:effectLst/>
                <a:uLnTx/>
                <a:uFillTx/>
                <a:latin typeface="+mn-lt"/>
                <a:ea typeface="+mn-ea"/>
                <a:cs typeface="+mn-cs"/>
              </a:rPr>
              <a:t> </a:t>
            </a:r>
          </a:p>
          <a:p>
            <a:r>
              <a:rPr kumimoji="0" lang="en-US" sz="2800" b="1" i="0" u="none" strike="noStrike" kern="1200" cap="none" spc="0" normalizeH="0" baseline="0" noProof="0" dirty="0">
                <a:ln>
                  <a:noFill/>
                </a:ln>
                <a:solidFill>
                  <a:srgbClr val="055C91"/>
                </a:solidFill>
                <a:effectLst/>
                <a:uLnTx/>
                <a:uFillTx/>
                <a:latin typeface="Calibri Light"/>
                <a:ea typeface="+mj-ea"/>
                <a:cs typeface="+mj-cs"/>
              </a:rPr>
              <a:t>Systems Security Certified Practitioner (SSCP)</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6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SSCP certification is more applicable to an entry-level security manager than a technician, as the bulk of its questions focus on the operational InfoSec</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6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SSCP focuses “on practices, roles, and responsibilities as defined by experts from major IS industries” and covers seven domains: </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200" b="0" i="0" u="none" strike="noStrike" kern="1200" cap="none" spc="0" normalizeH="0" baseline="0" noProof="0" dirty="0">
                <a:ln>
                  <a:noFill/>
                </a:ln>
                <a:solidFill>
                  <a:srgbClr val="000000">
                    <a:lumMod val="75000"/>
                    <a:lumOff val="25000"/>
                  </a:srgbClr>
                </a:solidFill>
                <a:effectLst/>
                <a:uLnTx/>
                <a:uFillTx/>
                <a:latin typeface="+mn-lt"/>
                <a:ea typeface="+mn-ea"/>
                <a:cs typeface="+mn-cs"/>
              </a:rPr>
              <a:t>Access controls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200" b="0" i="0" u="none" strike="noStrike" kern="1200" cap="none" spc="0" normalizeH="0" baseline="0" noProof="0" dirty="0">
                <a:ln>
                  <a:noFill/>
                </a:ln>
                <a:solidFill>
                  <a:srgbClr val="000000">
                    <a:lumMod val="75000"/>
                    <a:lumOff val="25000"/>
                  </a:srgbClr>
                </a:solidFill>
                <a:effectLst/>
                <a:uLnTx/>
                <a:uFillTx/>
                <a:latin typeface="+mn-lt"/>
                <a:ea typeface="+mn-ea"/>
                <a:cs typeface="+mn-cs"/>
              </a:rPr>
              <a:t>Cryptography</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200" b="0" i="0" u="none" strike="noStrike" kern="1200" cap="none" spc="0" normalizeH="0" baseline="0" noProof="0" dirty="0">
                <a:ln>
                  <a:noFill/>
                </a:ln>
                <a:solidFill>
                  <a:srgbClr val="000000">
                    <a:lumMod val="75000"/>
                    <a:lumOff val="25000"/>
                  </a:srgbClr>
                </a:solidFill>
                <a:effectLst/>
                <a:uLnTx/>
                <a:uFillTx/>
                <a:latin typeface="+mn-lt"/>
                <a:ea typeface="+mn-ea"/>
                <a:cs typeface="+mn-cs"/>
              </a:rPr>
              <a:t>Incident response and recovery</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200" b="0" i="0" u="none" strike="noStrike" kern="1200" cap="none" spc="0" normalizeH="0" baseline="0" noProof="0" dirty="0">
                <a:ln>
                  <a:noFill/>
                </a:ln>
                <a:solidFill>
                  <a:srgbClr val="000000">
                    <a:lumMod val="75000"/>
                    <a:lumOff val="25000"/>
                  </a:srgbClr>
                </a:solidFill>
                <a:effectLst/>
                <a:uLnTx/>
                <a:uFillTx/>
                <a:latin typeface="+mn-lt"/>
                <a:ea typeface="+mn-ea"/>
                <a:cs typeface="+mn-cs"/>
              </a:rPr>
              <a:t>Networks and communications security</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200" b="0" i="0" u="none" strike="noStrike" kern="1200" cap="none" spc="0" normalizeH="0" baseline="0" noProof="0" dirty="0">
                <a:ln>
                  <a:noFill/>
                </a:ln>
                <a:solidFill>
                  <a:srgbClr val="000000">
                    <a:lumMod val="75000"/>
                    <a:lumOff val="25000"/>
                  </a:srgbClr>
                </a:solidFill>
                <a:effectLst/>
                <a:uLnTx/>
                <a:uFillTx/>
                <a:latin typeface="+mn-lt"/>
                <a:ea typeface="+mn-ea"/>
                <a:cs typeface="+mn-cs"/>
              </a:rPr>
              <a:t>Risk identification, monitoring, and analysis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200" b="0" i="0" u="none" strike="noStrike" kern="1200" cap="none" spc="0" normalizeH="0" baseline="0" noProof="0" dirty="0">
                <a:ln>
                  <a:noFill/>
                </a:ln>
                <a:solidFill>
                  <a:srgbClr val="000000">
                    <a:lumMod val="75000"/>
                    <a:lumOff val="25000"/>
                  </a:srgbClr>
                </a:solidFill>
                <a:effectLst/>
                <a:uLnTx/>
                <a:uFillTx/>
                <a:latin typeface="+mn-lt"/>
                <a:ea typeface="+mn-ea"/>
                <a:cs typeface="+mn-cs"/>
              </a:rPr>
              <a:t>Security operations and administration</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200" b="0" i="0" u="none" strike="noStrike" kern="1200" cap="none" spc="0" normalizeH="0" baseline="0" noProof="0" dirty="0">
                <a:ln>
                  <a:noFill/>
                </a:ln>
                <a:solidFill>
                  <a:srgbClr val="000000">
                    <a:lumMod val="75000"/>
                    <a:lumOff val="25000"/>
                  </a:srgbClr>
                </a:solidFill>
                <a:effectLst/>
                <a:uLnTx/>
                <a:uFillTx/>
                <a:latin typeface="+mn-lt"/>
                <a:ea typeface="+mn-ea"/>
                <a:cs typeface="+mn-cs"/>
              </a:rPr>
              <a:t>Systems and applications security</a:t>
            </a:r>
          </a:p>
          <a:p>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26</a:t>
            </a:fld>
            <a:endParaRPr lang="en-GB"/>
          </a:p>
        </p:txBody>
      </p:sp>
    </p:spTree>
    <p:extLst>
      <p:ext uri="{BB962C8B-B14F-4D97-AF65-F5344CB8AC3E}">
        <p14:creationId xmlns:p14="http://schemas.microsoft.com/office/powerpoint/2010/main" val="1398609857"/>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25000" lnSpcReduction="20000"/>
          </a:bodyPr>
          <a:lstStyle/>
          <a:p>
            <a:r>
              <a:rPr kumimoji="0" lang="en-US" sz="2800" b="1" i="0" u="none" strike="noStrike" kern="1200" cap="none" spc="0" normalizeH="0" baseline="0" noProof="0" dirty="0">
                <a:ln>
                  <a:noFill/>
                </a:ln>
                <a:solidFill>
                  <a:srgbClr val="055C91"/>
                </a:solidFill>
                <a:effectLst/>
                <a:uLnTx/>
                <a:uFillTx/>
                <a:latin typeface="Calibri Light"/>
                <a:ea typeface="+mj-ea"/>
                <a:cs typeface="+mj-cs"/>
              </a:rPr>
              <a:t>Certified Information Security Manager (CISM)  </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6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CISM credential is geared toward experienced information security managers and others who may have information security management responsibilities </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6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CISM can assure executive management that a candidate has the required background knowledge needed for effective security management and consulting</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6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CISM exam covers:</a:t>
            </a:r>
          </a:p>
          <a:p>
            <a:pPr marL="914400" marR="0" lvl="1" indent="-457200" algn="l" defTabSz="914400" rtl="0" eaLnBrk="1" fontAlgn="auto" latinLnBrk="0" hangingPunct="1">
              <a:lnSpc>
                <a:spcPct val="95000"/>
              </a:lnSpc>
              <a:spcBef>
                <a:spcPts val="600"/>
              </a:spcBef>
              <a:spcAft>
                <a:spcPts val="0"/>
              </a:spcAft>
              <a:buClr>
                <a:srgbClr val="0D3857"/>
              </a:buClr>
              <a:buSzTx/>
              <a:buFont typeface="Arial" pitchFamily="34" charset="0"/>
              <a:buAutoNum type="arabicPeriod"/>
              <a:tabLst/>
              <a:defRPr/>
            </a:pPr>
            <a:r>
              <a:rPr kumimoji="0" lang="en-US" sz="2200" b="0" i="0" u="none" strike="noStrike" kern="1200" cap="none" spc="0" normalizeH="0" baseline="0" noProof="0" dirty="0">
                <a:ln>
                  <a:noFill/>
                </a:ln>
                <a:solidFill>
                  <a:srgbClr val="000000">
                    <a:lumMod val="75000"/>
                    <a:lumOff val="25000"/>
                  </a:srgbClr>
                </a:solidFill>
                <a:effectLst/>
                <a:uLnTx/>
                <a:uFillTx/>
                <a:latin typeface="+mn-lt"/>
                <a:ea typeface="+mn-ea"/>
                <a:cs typeface="+mn-cs"/>
              </a:rPr>
              <a:t>Information security governance </a:t>
            </a:r>
          </a:p>
          <a:p>
            <a:pPr marL="914400" marR="0" lvl="1" indent="-457200" algn="l" defTabSz="914400" rtl="0" eaLnBrk="1" fontAlgn="auto" latinLnBrk="0" hangingPunct="1">
              <a:lnSpc>
                <a:spcPct val="95000"/>
              </a:lnSpc>
              <a:spcBef>
                <a:spcPts val="600"/>
              </a:spcBef>
              <a:spcAft>
                <a:spcPts val="0"/>
              </a:spcAft>
              <a:buClr>
                <a:srgbClr val="0D3857"/>
              </a:buClr>
              <a:buSzTx/>
              <a:buFont typeface="Arial" pitchFamily="34" charset="0"/>
              <a:buAutoNum type="arabicPeriod"/>
              <a:tabLst/>
              <a:defRPr/>
            </a:pPr>
            <a:r>
              <a:rPr kumimoji="0" lang="en-US" sz="2200" b="0" i="0" u="none" strike="noStrike" kern="1200" cap="none" spc="0" normalizeH="0" baseline="0" noProof="0" dirty="0">
                <a:ln>
                  <a:noFill/>
                </a:ln>
                <a:solidFill>
                  <a:srgbClr val="000000">
                    <a:lumMod val="75000"/>
                    <a:lumOff val="25000"/>
                  </a:srgbClr>
                </a:solidFill>
                <a:effectLst/>
                <a:uLnTx/>
                <a:uFillTx/>
                <a:latin typeface="+mn-lt"/>
                <a:ea typeface="+mn-ea"/>
                <a:cs typeface="+mn-cs"/>
              </a:rPr>
              <a:t>Information risk management</a:t>
            </a:r>
          </a:p>
          <a:p>
            <a:pPr marL="914400" marR="0" lvl="1" indent="-457200" algn="l" defTabSz="914400" rtl="0" eaLnBrk="1" fontAlgn="auto" latinLnBrk="0" hangingPunct="1">
              <a:lnSpc>
                <a:spcPct val="95000"/>
              </a:lnSpc>
              <a:spcBef>
                <a:spcPts val="600"/>
              </a:spcBef>
              <a:spcAft>
                <a:spcPts val="0"/>
              </a:spcAft>
              <a:buClr>
                <a:srgbClr val="0D3857"/>
              </a:buClr>
              <a:buSzTx/>
              <a:buFont typeface="Arial" pitchFamily="34" charset="0"/>
              <a:buAutoNum type="arabicPeriod"/>
              <a:tabLst/>
              <a:defRPr/>
            </a:pPr>
            <a:r>
              <a:rPr kumimoji="0" lang="en-US" sz="2200" b="0" i="0" u="none" strike="noStrike" kern="1200" cap="none" spc="0" normalizeH="0" baseline="0" noProof="0" dirty="0">
                <a:ln>
                  <a:noFill/>
                </a:ln>
                <a:solidFill>
                  <a:srgbClr val="000000">
                    <a:lumMod val="75000"/>
                    <a:lumOff val="25000"/>
                  </a:srgbClr>
                </a:solidFill>
                <a:effectLst/>
                <a:uLnTx/>
                <a:uFillTx/>
                <a:latin typeface="+mn-lt"/>
                <a:ea typeface="+mn-ea"/>
                <a:cs typeface="+mn-cs"/>
              </a:rPr>
              <a:t>Information security program development and management </a:t>
            </a:r>
          </a:p>
          <a:p>
            <a:pPr marL="914400" marR="0" lvl="1" indent="-457200" algn="l" defTabSz="914400" rtl="0" eaLnBrk="1" fontAlgn="auto" latinLnBrk="0" hangingPunct="1">
              <a:lnSpc>
                <a:spcPct val="95000"/>
              </a:lnSpc>
              <a:spcBef>
                <a:spcPts val="600"/>
              </a:spcBef>
              <a:spcAft>
                <a:spcPts val="0"/>
              </a:spcAft>
              <a:buClr>
                <a:srgbClr val="0D3857"/>
              </a:buClr>
              <a:buSzTx/>
              <a:buFont typeface="Arial" pitchFamily="34" charset="0"/>
              <a:buAutoNum type="arabicPeriod"/>
              <a:tabLst/>
              <a:defRPr/>
            </a:pPr>
            <a:r>
              <a:rPr kumimoji="0" lang="en-US" sz="2200" b="0" i="0" u="none" strike="noStrike" kern="1200" cap="none" spc="0" normalizeH="0" baseline="0" noProof="0" dirty="0">
                <a:ln>
                  <a:noFill/>
                </a:ln>
                <a:solidFill>
                  <a:srgbClr val="000000">
                    <a:lumMod val="75000"/>
                    <a:lumOff val="25000"/>
                  </a:srgbClr>
                </a:solidFill>
                <a:effectLst/>
                <a:uLnTx/>
                <a:uFillTx/>
                <a:latin typeface="+mn-lt"/>
                <a:ea typeface="+mn-ea"/>
                <a:cs typeface="+mn-cs"/>
              </a:rPr>
              <a:t>Information security incident management</a:t>
            </a:r>
          </a:p>
          <a:p>
            <a:endParaRPr lang="en-GB" dirty="0"/>
          </a:p>
          <a:p>
            <a:r>
              <a:rPr kumimoji="0" lang="en-US" sz="2800" b="1" i="0" u="none" strike="noStrike" kern="1200" cap="none" spc="0" normalizeH="0" baseline="0" noProof="0" dirty="0">
                <a:ln>
                  <a:noFill/>
                </a:ln>
                <a:solidFill>
                  <a:srgbClr val="055C91"/>
                </a:solidFill>
                <a:effectLst/>
                <a:uLnTx/>
                <a:uFillTx/>
                <a:latin typeface="Calibri Light"/>
                <a:ea typeface="+mj-ea"/>
                <a:cs typeface="+mj-cs"/>
              </a:rPr>
              <a:t>Certified in the Governance of IT (CGEIT)</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ISACA’s Certified in the Governance of IT (CGEIT) certification is targeted at upper-level executives, including CISOs and CIOs, directors, and consultants with knowledge and experience in IT governance</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exam covers the following areas:</a:t>
            </a:r>
          </a:p>
          <a:p>
            <a:pPr marL="914400" marR="0" lvl="1" indent="-457200" algn="l" defTabSz="914400" rtl="0" eaLnBrk="1" fontAlgn="auto" latinLnBrk="0" hangingPunct="1">
              <a:lnSpc>
                <a:spcPct val="95000"/>
              </a:lnSpc>
              <a:spcBef>
                <a:spcPts val="600"/>
              </a:spcBef>
              <a:spcAft>
                <a:spcPts val="0"/>
              </a:spcAft>
              <a:buClr>
                <a:srgbClr val="0D3857"/>
              </a:buClr>
              <a:buSzTx/>
              <a:buFont typeface="Arial" pitchFamily="34" charset="0"/>
              <a:buAutoNum type="arabicPeriod"/>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Framework for the governance of enterprise IT </a:t>
            </a:r>
          </a:p>
          <a:p>
            <a:pPr marL="914400" marR="0" lvl="1" indent="-457200" algn="l" defTabSz="914400" rtl="0" eaLnBrk="1" fontAlgn="auto" latinLnBrk="0" hangingPunct="1">
              <a:lnSpc>
                <a:spcPct val="95000"/>
              </a:lnSpc>
              <a:spcBef>
                <a:spcPts val="600"/>
              </a:spcBef>
              <a:spcAft>
                <a:spcPts val="0"/>
              </a:spcAft>
              <a:buClr>
                <a:srgbClr val="0D3857"/>
              </a:buClr>
              <a:buSzTx/>
              <a:buFont typeface="Arial" pitchFamily="34" charset="0"/>
              <a:buAutoNum type="arabicPeriod"/>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Strategic management </a:t>
            </a:r>
          </a:p>
          <a:p>
            <a:pPr marL="914400" marR="0" lvl="1" indent="-457200" algn="l" defTabSz="914400" rtl="0" eaLnBrk="1" fontAlgn="auto" latinLnBrk="0" hangingPunct="1">
              <a:lnSpc>
                <a:spcPct val="95000"/>
              </a:lnSpc>
              <a:spcBef>
                <a:spcPts val="600"/>
              </a:spcBef>
              <a:spcAft>
                <a:spcPts val="0"/>
              </a:spcAft>
              <a:buClr>
                <a:srgbClr val="0D3857"/>
              </a:buClr>
              <a:buSzTx/>
              <a:buFont typeface="Arial" pitchFamily="34" charset="0"/>
              <a:buAutoNum type="arabicPeriod"/>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Benefits realization </a:t>
            </a:r>
          </a:p>
          <a:p>
            <a:pPr marL="914400" marR="0" lvl="1" indent="-457200" algn="l" defTabSz="914400" rtl="0" eaLnBrk="1" fontAlgn="auto" latinLnBrk="0" hangingPunct="1">
              <a:lnSpc>
                <a:spcPct val="95000"/>
              </a:lnSpc>
              <a:spcBef>
                <a:spcPts val="600"/>
              </a:spcBef>
              <a:spcAft>
                <a:spcPts val="0"/>
              </a:spcAft>
              <a:buClr>
                <a:srgbClr val="0D3857"/>
              </a:buClr>
              <a:buSzTx/>
              <a:buFont typeface="Arial" pitchFamily="34" charset="0"/>
              <a:buAutoNum type="arabicPeriod"/>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Risk optimization </a:t>
            </a:r>
          </a:p>
          <a:p>
            <a:pPr marL="914400" marR="0" lvl="1" indent="-457200" algn="l" defTabSz="914400" rtl="0" eaLnBrk="1" fontAlgn="auto" latinLnBrk="0" hangingPunct="1">
              <a:lnSpc>
                <a:spcPct val="95000"/>
              </a:lnSpc>
              <a:spcBef>
                <a:spcPts val="600"/>
              </a:spcBef>
              <a:spcAft>
                <a:spcPts val="0"/>
              </a:spcAft>
              <a:buClr>
                <a:srgbClr val="0D3857"/>
              </a:buClr>
              <a:buSzTx/>
              <a:buFont typeface="Arial" pitchFamily="34" charset="0"/>
              <a:buAutoNum type="arabicPeriod"/>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Resource optimization</a:t>
            </a:r>
          </a:p>
          <a:p>
            <a:endParaRPr lang="en-GB" dirty="0"/>
          </a:p>
          <a:p>
            <a:r>
              <a:rPr kumimoji="0" lang="en-US" sz="2500" b="1" i="0" u="none" strike="noStrike" kern="1200" cap="none" spc="0" normalizeH="0" baseline="0" noProof="0" dirty="0">
                <a:ln>
                  <a:noFill/>
                </a:ln>
                <a:solidFill>
                  <a:srgbClr val="055C91"/>
                </a:solidFill>
                <a:effectLst/>
                <a:uLnTx/>
                <a:uFillTx/>
                <a:latin typeface="Calibri Light"/>
                <a:ea typeface="+mj-ea"/>
                <a:cs typeface="+mj-cs"/>
              </a:rPr>
              <a:t>Certified in Risk and Information Systems Controls (CRISC)</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CRISC prepares and enables IT professionals for the challenges of IT and enterprise risk management</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CRISC certification exam tests applicants over the following domains:</a:t>
            </a:r>
          </a:p>
          <a:p>
            <a:pPr marL="914400" marR="0" lvl="1" indent="-457200" algn="l" defTabSz="914400" rtl="0" eaLnBrk="1" fontAlgn="auto" latinLnBrk="0" hangingPunct="1">
              <a:lnSpc>
                <a:spcPct val="95000"/>
              </a:lnSpc>
              <a:spcBef>
                <a:spcPts val="600"/>
              </a:spcBef>
              <a:spcAft>
                <a:spcPts val="0"/>
              </a:spcAft>
              <a:buClr>
                <a:srgbClr val="0D3857"/>
              </a:buClr>
              <a:buSzTx/>
              <a:buFont typeface="Arial" pitchFamily="34" charset="0"/>
              <a:buAutoNum type="arabicPeriod"/>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IT risk identification</a:t>
            </a:r>
          </a:p>
          <a:p>
            <a:pPr marL="914400" marR="0" lvl="1" indent="-457200" algn="l" defTabSz="914400" rtl="0" eaLnBrk="1" fontAlgn="auto" latinLnBrk="0" hangingPunct="1">
              <a:lnSpc>
                <a:spcPct val="95000"/>
              </a:lnSpc>
              <a:spcBef>
                <a:spcPts val="600"/>
              </a:spcBef>
              <a:spcAft>
                <a:spcPts val="0"/>
              </a:spcAft>
              <a:buClr>
                <a:srgbClr val="0D3857"/>
              </a:buClr>
              <a:buSzTx/>
              <a:buFont typeface="Arial" pitchFamily="34" charset="0"/>
              <a:buAutoNum type="arabicPeriod"/>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IR risk assessment </a:t>
            </a:r>
          </a:p>
          <a:p>
            <a:pPr marL="914400" marR="0" lvl="1" indent="-457200" algn="l" defTabSz="914400" rtl="0" eaLnBrk="1" fontAlgn="auto" latinLnBrk="0" hangingPunct="1">
              <a:lnSpc>
                <a:spcPct val="95000"/>
              </a:lnSpc>
              <a:spcBef>
                <a:spcPts val="600"/>
              </a:spcBef>
              <a:spcAft>
                <a:spcPts val="0"/>
              </a:spcAft>
              <a:buClr>
                <a:srgbClr val="0D3857"/>
              </a:buClr>
              <a:buSzTx/>
              <a:buFont typeface="Arial" pitchFamily="34" charset="0"/>
              <a:buAutoNum type="arabicPeriod"/>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Risk response and mitigation </a:t>
            </a:r>
          </a:p>
          <a:p>
            <a:pPr marL="914400" marR="0" lvl="1" indent="-457200" algn="l" defTabSz="914400" rtl="0" eaLnBrk="1" fontAlgn="auto" latinLnBrk="0" hangingPunct="1">
              <a:lnSpc>
                <a:spcPct val="95000"/>
              </a:lnSpc>
              <a:spcBef>
                <a:spcPts val="600"/>
              </a:spcBef>
              <a:spcAft>
                <a:spcPts val="0"/>
              </a:spcAft>
              <a:buClr>
                <a:srgbClr val="0D3857"/>
              </a:buClr>
              <a:buSzTx/>
              <a:buFont typeface="Arial" pitchFamily="34" charset="0"/>
              <a:buAutoNum type="arabicPeriod"/>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Risk and control monitoring and reporting</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Applicants must also have three years experience in risk management and IS control</a:t>
            </a:r>
          </a:p>
          <a:p>
            <a:endParaRPr lang="en-GB" dirty="0"/>
          </a:p>
          <a:p>
            <a:r>
              <a:rPr kumimoji="0" lang="en-US" sz="2800" b="1" i="0" u="none" strike="noStrike" kern="1200" cap="none" spc="0" normalizeH="0" baseline="0" noProof="0" dirty="0">
                <a:ln>
                  <a:noFill/>
                </a:ln>
                <a:solidFill>
                  <a:srgbClr val="055C91"/>
                </a:solidFill>
                <a:effectLst/>
                <a:uLnTx/>
                <a:uFillTx/>
                <a:latin typeface="Calibri Light"/>
                <a:ea typeface="+mj-ea"/>
                <a:cs typeface="+mj-cs"/>
              </a:rPr>
              <a:t>Certified Information Systems Auditor (CISA)  </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ISACA promotes the CISA as being appropriate for auditing, networking, and security professionals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exam covers the following areas of information systems auditing: </a:t>
            </a:r>
          </a:p>
          <a:p>
            <a:pPr marL="971550" marR="0" lvl="1" indent="-514350" algn="l" defTabSz="914400" rtl="0" eaLnBrk="1" fontAlgn="auto" latinLnBrk="0" hangingPunct="1">
              <a:lnSpc>
                <a:spcPct val="95000"/>
              </a:lnSpc>
              <a:spcBef>
                <a:spcPts val="600"/>
              </a:spcBef>
              <a:spcAft>
                <a:spcPts val="0"/>
              </a:spcAft>
              <a:buClr>
                <a:srgbClr val="0D3857"/>
              </a:buClr>
              <a:buSzTx/>
              <a:buFont typeface="Arial" pitchFamily="34" charset="0"/>
              <a:buAutoNum type="arabicPeriod"/>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process of auditing information systems </a:t>
            </a:r>
          </a:p>
          <a:p>
            <a:pPr marL="971550" marR="0" lvl="1" indent="-514350" algn="l" defTabSz="914400" rtl="0" eaLnBrk="1" fontAlgn="auto" latinLnBrk="0" hangingPunct="1">
              <a:lnSpc>
                <a:spcPct val="95000"/>
              </a:lnSpc>
              <a:spcBef>
                <a:spcPts val="600"/>
              </a:spcBef>
              <a:spcAft>
                <a:spcPts val="0"/>
              </a:spcAft>
              <a:buClr>
                <a:srgbClr val="0D3857"/>
              </a:buClr>
              <a:buSzTx/>
              <a:buFont typeface="Arial" pitchFamily="34" charset="0"/>
              <a:buAutoNum type="arabicPeriod"/>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Governance and management of IT</a:t>
            </a:r>
          </a:p>
          <a:p>
            <a:pPr marL="971550" marR="0" lvl="1" indent="-514350" algn="l" defTabSz="914400" rtl="0" eaLnBrk="1" fontAlgn="auto" latinLnBrk="0" hangingPunct="1">
              <a:lnSpc>
                <a:spcPct val="95000"/>
              </a:lnSpc>
              <a:spcBef>
                <a:spcPts val="600"/>
              </a:spcBef>
              <a:spcAft>
                <a:spcPts val="0"/>
              </a:spcAft>
              <a:buClr>
                <a:srgbClr val="0D3857"/>
              </a:buClr>
              <a:buSzTx/>
              <a:buFont typeface="Arial" pitchFamily="34" charset="0"/>
              <a:buAutoNum type="arabicPeriod"/>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Information systems acquisition, development, and implementation </a:t>
            </a:r>
          </a:p>
          <a:p>
            <a:pPr marL="971550" marR="0" lvl="1" indent="-514350" algn="l" defTabSz="914400" rtl="0" eaLnBrk="1" fontAlgn="auto" latinLnBrk="0" hangingPunct="1">
              <a:lnSpc>
                <a:spcPct val="95000"/>
              </a:lnSpc>
              <a:spcBef>
                <a:spcPts val="600"/>
              </a:spcBef>
              <a:spcAft>
                <a:spcPts val="0"/>
              </a:spcAft>
              <a:buClr>
                <a:srgbClr val="0D3857"/>
              </a:buClr>
              <a:buSzTx/>
              <a:buFont typeface="Arial" pitchFamily="34" charset="0"/>
              <a:buAutoNum type="arabicPeriod"/>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Information systems operations, maintenance, and support </a:t>
            </a:r>
          </a:p>
          <a:p>
            <a:pPr marL="971550" marR="0" lvl="1" indent="-514350" algn="l" defTabSz="914400" rtl="0" eaLnBrk="1" fontAlgn="auto" latinLnBrk="0" hangingPunct="1">
              <a:lnSpc>
                <a:spcPct val="95000"/>
              </a:lnSpc>
              <a:spcBef>
                <a:spcPts val="600"/>
              </a:spcBef>
              <a:spcAft>
                <a:spcPts val="0"/>
              </a:spcAft>
              <a:buClr>
                <a:srgbClr val="0D3857"/>
              </a:buClr>
              <a:buSzTx/>
              <a:buFont typeface="Arial" pitchFamily="34" charset="0"/>
              <a:buAutoNum type="arabicPeriod"/>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Protection of information assets </a:t>
            </a:r>
          </a:p>
          <a:p>
            <a:endParaRPr lang="en-GB" dirty="0"/>
          </a:p>
          <a:p>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27</a:t>
            </a:fld>
            <a:endParaRPr lang="en-GB"/>
          </a:p>
        </p:txBody>
      </p:sp>
    </p:spTree>
    <p:extLst>
      <p:ext uri="{BB962C8B-B14F-4D97-AF65-F5344CB8AC3E}">
        <p14:creationId xmlns:p14="http://schemas.microsoft.com/office/powerpoint/2010/main" val="673160295"/>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011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0697E09D-832C-4385-927E-F7CDB1A21A7E}" type="slidenum">
              <a:rPr lang="en-US" sz="1200" smtClean="0"/>
              <a:pPr eaLnBrk="1" hangingPunct="1"/>
              <a:t>28</a:t>
            </a:fld>
            <a:endParaRPr lang="en-US" sz="1200" dirty="0"/>
          </a:p>
        </p:txBody>
      </p:sp>
      <p:sp>
        <p:nvSpPr>
          <p:cNvPr id="90115" name="Rectangle 2"/>
          <p:cNvSpPr>
            <a:spLocks noGrp="1" noRot="1" noChangeAspect="1" noChangeArrowheads="1" noTextEdit="1"/>
          </p:cNvSpPr>
          <p:nvPr>
            <p:ph type="sldImg"/>
          </p:nvPr>
        </p:nvSpPr>
        <p:spPr>
          <a:ln/>
        </p:spPr>
      </p:sp>
      <p:sp>
        <p:nvSpPr>
          <p:cNvPr id="9011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Tree>
    <p:extLst>
      <p:ext uri="{BB962C8B-B14F-4D97-AF65-F5344CB8AC3E}">
        <p14:creationId xmlns:p14="http://schemas.microsoft.com/office/powerpoint/2010/main" val="718587958"/>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Would you hire someone with certifications but no experience?</a:t>
            </a:r>
          </a:p>
        </p:txBody>
      </p:sp>
      <p:sp>
        <p:nvSpPr>
          <p:cNvPr id="4" name="Slide Number Placeholder 3"/>
          <p:cNvSpPr>
            <a:spLocks noGrp="1"/>
          </p:cNvSpPr>
          <p:nvPr>
            <p:ph type="sldNum" sz="quarter" idx="10"/>
          </p:nvPr>
        </p:nvSpPr>
        <p:spPr/>
        <p:txBody>
          <a:bodyPr/>
          <a:lstStyle/>
          <a:p>
            <a:fld id="{97970ACC-877F-4D3B-8A93-B8BA4EA78D53}" type="slidenum">
              <a:rPr lang="en-GB" smtClean="0"/>
              <a:pPr/>
              <a:t>31</a:t>
            </a:fld>
            <a:endParaRPr lang="en-GB"/>
          </a:p>
        </p:txBody>
      </p:sp>
    </p:spTree>
    <p:extLst>
      <p:ext uri="{BB962C8B-B14F-4D97-AF65-F5344CB8AC3E}">
        <p14:creationId xmlns:p14="http://schemas.microsoft.com/office/powerpoint/2010/main" val="2740133002"/>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421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F2887AA9-1D65-4C52-99CE-31501405935A}" type="slidenum">
              <a:rPr lang="en-US" sz="1200" smtClean="0"/>
              <a:pPr eaLnBrk="1" hangingPunct="1"/>
              <a:t>32</a:t>
            </a:fld>
            <a:endParaRPr lang="en-US" sz="1200" dirty="0"/>
          </a:p>
        </p:txBody>
      </p:sp>
      <p:sp>
        <p:nvSpPr>
          <p:cNvPr id="94211" name="Rectangle 2"/>
          <p:cNvSpPr>
            <a:spLocks noGrp="1" noRot="1" noChangeAspect="1" noChangeArrowheads="1" noTextEdit="1"/>
          </p:cNvSpPr>
          <p:nvPr>
            <p:ph type="sldImg"/>
          </p:nvPr>
        </p:nvSpPr>
        <p:spPr>
          <a:ln/>
        </p:spPr>
      </p:sp>
      <p:sp>
        <p:nvSpPr>
          <p:cNvPr id="9421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Tree>
    <p:extLst>
      <p:ext uri="{BB962C8B-B14F-4D97-AF65-F5344CB8AC3E}">
        <p14:creationId xmlns:p14="http://schemas.microsoft.com/office/powerpoint/2010/main" val="3615750276"/>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5234" name="Slide Image Placeholder 1"/>
          <p:cNvSpPr>
            <a:spLocks noGrp="1" noRot="1" noChangeAspect="1" noTextEdit="1"/>
          </p:cNvSpPr>
          <p:nvPr>
            <p:ph type="sldImg"/>
          </p:nvPr>
        </p:nvSpPr>
        <p:spPr>
          <a:ln/>
        </p:spPr>
      </p:sp>
      <p:sp>
        <p:nvSpPr>
          <p:cNvPr id="9523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
        <p:nvSpPr>
          <p:cNvPr id="9523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2A65028C-B1DF-425E-9119-E92E0D0E6731}" type="slidenum">
              <a:rPr lang="en-US" sz="1200" smtClean="0"/>
              <a:pPr eaLnBrk="1" hangingPunct="1"/>
              <a:t>33</a:t>
            </a:fld>
            <a:endParaRPr lang="en-US" sz="1200" dirty="0"/>
          </a:p>
        </p:txBody>
      </p:sp>
    </p:spTree>
    <p:extLst>
      <p:ext uri="{BB962C8B-B14F-4D97-AF65-F5344CB8AC3E}">
        <p14:creationId xmlns:p14="http://schemas.microsoft.com/office/powerpoint/2010/main" val="2491208888"/>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909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8277BAEB-B785-40C4-B6BF-969170A09110}" type="slidenum">
              <a:rPr lang="en-US" sz="1200" smtClean="0"/>
              <a:pPr eaLnBrk="1" hangingPunct="1"/>
              <a:t>34</a:t>
            </a:fld>
            <a:endParaRPr lang="en-US" sz="1200" dirty="0"/>
          </a:p>
        </p:txBody>
      </p:sp>
      <p:sp>
        <p:nvSpPr>
          <p:cNvPr id="89091" name="Rectangle 2"/>
          <p:cNvSpPr>
            <a:spLocks noGrp="1" noRot="1" noChangeAspect="1" noChangeArrowheads="1" noTextEdit="1"/>
          </p:cNvSpPr>
          <p:nvPr>
            <p:ph type="sldImg"/>
          </p:nvPr>
        </p:nvSpPr>
        <p:spPr>
          <a:ln/>
        </p:spPr>
      </p:sp>
      <p:sp>
        <p:nvSpPr>
          <p:cNvPr id="8909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dirty="0"/>
              <a:t>Modern SETA programmes often include:</a:t>
            </a:r>
          </a:p>
          <a:p>
            <a:r>
              <a:rPr lang="en-GB" dirty="0"/>
              <a:t>Phishing simulations </a:t>
            </a:r>
          </a:p>
          <a:p>
            <a:r>
              <a:rPr lang="en-GB" dirty="0"/>
              <a:t>Security Champions </a:t>
            </a:r>
          </a:p>
          <a:p>
            <a:r>
              <a:rPr lang="en-GB" dirty="0"/>
              <a:t>Gamification </a:t>
            </a:r>
          </a:p>
          <a:p>
            <a:r>
              <a:rPr lang="en-GB" dirty="0"/>
              <a:t>Micro-learning </a:t>
            </a:r>
          </a:p>
          <a:p>
            <a:r>
              <a:rPr lang="en-GB" dirty="0"/>
              <a:t>Just-in-time awareness</a:t>
            </a:r>
          </a:p>
          <a:p>
            <a:pPr eaLnBrk="1" hangingPunct="1"/>
            <a:endParaRPr lang="en-US" dirty="0"/>
          </a:p>
        </p:txBody>
      </p:sp>
    </p:spTree>
    <p:extLst>
      <p:ext uri="{BB962C8B-B14F-4D97-AF65-F5344CB8AC3E}">
        <p14:creationId xmlns:p14="http://schemas.microsoft.com/office/powerpoint/2010/main" val="3526142870"/>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0114" name="Slide Image Placeholder 1"/>
          <p:cNvSpPr>
            <a:spLocks noGrp="1" noRot="1" noChangeAspect="1" noTextEdit="1"/>
          </p:cNvSpPr>
          <p:nvPr>
            <p:ph type="sldImg"/>
          </p:nvPr>
        </p:nvSpPr>
        <p:spPr>
          <a:ln/>
        </p:spPr>
      </p:sp>
      <p:sp>
        <p:nvSpPr>
          <p:cNvPr id="9011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fontScale="47500" lnSpcReduction="20000"/>
          </a:bodyPr>
          <a:lstStyle/>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Some organizations may have employees within the InfoSec department who are not prepared by their background or experience for the InfoSec roles they are supposed to perform</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When circumstances allow and/or strategic imperatives dictate, these employees may be encouraged to use a formal education method</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Because many institutions have no frame of reference for the knowledge and skills that are required for a particular job area, they frequently refer to the certifications offered in that field </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endPar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1" i="0" u="none" strike="noStrike" kern="1200" cap="none" spc="0" normalizeH="0" baseline="0" noProof="0" dirty="0">
                <a:ln>
                  <a:noFill/>
                </a:ln>
                <a:solidFill>
                  <a:srgbClr val="000000">
                    <a:lumMod val="75000"/>
                    <a:lumOff val="25000"/>
                  </a:srgbClr>
                </a:solidFill>
                <a:effectLst/>
                <a:uLnTx/>
                <a:uFillTx/>
                <a:latin typeface="+mn-lt"/>
                <a:ea typeface="+mn-ea"/>
                <a:cs typeface="+mn-cs"/>
              </a:rPr>
              <a:t>Security training</a:t>
            </a: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 involves providing members of the organization with detailed information and hands-on instruction to enable them to perform their duties securely</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Management can either develop customized training or outsource all or part of the training program</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There are two methods for customizing training for users: </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Functional background:</a:t>
            </a:r>
          </a:p>
          <a:p>
            <a:pPr marL="571500" marR="0" lvl="2" indent="-114300" algn="l" defTabSz="914400" rtl="0" eaLnBrk="1" fontAlgn="auto" latinLnBrk="0" hangingPunct="1">
              <a:lnSpc>
                <a:spcPct val="95000"/>
              </a:lnSpc>
              <a:spcBef>
                <a:spcPct val="20000"/>
              </a:spcBef>
              <a:spcAft>
                <a:spcPts val="0"/>
              </a:spcAft>
              <a:buClr>
                <a:srgbClr val="000000">
                  <a:lumMod val="75000"/>
                  <a:lumOff val="25000"/>
                </a:srgbClr>
              </a:buClr>
              <a:buSzTx/>
              <a:buFont typeface="Arial" pitchFamily="34" charset="0"/>
              <a:buChar char="-"/>
              <a:tabLst/>
              <a:defRPr/>
            </a:pPr>
            <a:r>
              <a:rPr kumimoji="0" lang="en-US" sz="1800" b="0" i="0" u="none" strike="noStrike" kern="1200" cap="none" spc="0" normalizeH="0" baseline="0" noProof="0" dirty="0">
                <a:ln>
                  <a:noFill/>
                </a:ln>
                <a:solidFill>
                  <a:srgbClr val="000000">
                    <a:lumMod val="75000"/>
                    <a:lumOff val="25000"/>
                  </a:srgbClr>
                </a:solidFill>
                <a:effectLst/>
                <a:uLnTx/>
                <a:uFillTx/>
                <a:latin typeface="+mn-lt"/>
                <a:ea typeface="+mn-ea"/>
                <a:cs typeface="+mn-cs"/>
              </a:rPr>
              <a:t>General user </a:t>
            </a:r>
          </a:p>
          <a:p>
            <a:pPr marL="571500" marR="0" lvl="2" indent="-114300" algn="l" defTabSz="914400" rtl="0" eaLnBrk="1" fontAlgn="auto" latinLnBrk="0" hangingPunct="1">
              <a:lnSpc>
                <a:spcPct val="95000"/>
              </a:lnSpc>
              <a:spcBef>
                <a:spcPct val="20000"/>
              </a:spcBef>
              <a:spcAft>
                <a:spcPts val="0"/>
              </a:spcAft>
              <a:buClr>
                <a:srgbClr val="000000">
                  <a:lumMod val="75000"/>
                  <a:lumOff val="25000"/>
                </a:srgbClr>
              </a:buClr>
              <a:buSzTx/>
              <a:buFont typeface="Arial" pitchFamily="34" charset="0"/>
              <a:buChar char="-"/>
              <a:tabLst/>
              <a:defRPr/>
            </a:pPr>
            <a:r>
              <a:rPr kumimoji="0" lang="en-US" sz="1800" b="0" i="0" u="none" strike="noStrike" kern="1200" cap="none" spc="0" normalizeH="0" baseline="0" noProof="0" dirty="0">
                <a:ln>
                  <a:noFill/>
                </a:ln>
                <a:solidFill>
                  <a:srgbClr val="000000">
                    <a:lumMod val="75000"/>
                    <a:lumOff val="25000"/>
                  </a:srgbClr>
                </a:solidFill>
                <a:effectLst/>
                <a:uLnTx/>
                <a:uFillTx/>
                <a:latin typeface="+mn-lt"/>
                <a:ea typeface="+mn-ea"/>
                <a:cs typeface="+mn-cs"/>
              </a:rPr>
              <a:t>Managerial user</a:t>
            </a:r>
          </a:p>
          <a:p>
            <a:pPr marL="571500" marR="0" lvl="2" indent="-114300" algn="l" defTabSz="914400" rtl="0" eaLnBrk="1" fontAlgn="auto" latinLnBrk="0" hangingPunct="1">
              <a:lnSpc>
                <a:spcPct val="95000"/>
              </a:lnSpc>
              <a:spcBef>
                <a:spcPct val="20000"/>
              </a:spcBef>
              <a:spcAft>
                <a:spcPts val="0"/>
              </a:spcAft>
              <a:buClr>
                <a:srgbClr val="000000">
                  <a:lumMod val="75000"/>
                  <a:lumOff val="25000"/>
                </a:srgbClr>
              </a:buClr>
              <a:buSzTx/>
              <a:buFont typeface="Arial" pitchFamily="34" charset="0"/>
              <a:buChar char="-"/>
              <a:tabLst/>
              <a:defRPr/>
            </a:pPr>
            <a:r>
              <a:rPr kumimoji="0" lang="en-US" sz="1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Technical user</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Skill level: </a:t>
            </a:r>
          </a:p>
          <a:p>
            <a:pPr marL="571500" marR="0" lvl="2" indent="-114300" algn="l" defTabSz="914400" rtl="0" eaLnBrk="1" fontAlgn="auto" latinLnBrk="0" hangingPunct="1">
              <a:lnSpc>
                <a:spcPct val="95000"/>
              </a:lnSpc>
              <a:spcBef>
                <a:spcPct val="20000"/>
              </a:spcBef>
              <a:spcAft>
                <a:spcPts val="0"/>
              </a:spcAft>
              <a:buClr>
                <a:srgbClr val="000000">
                  <a:lumMod val="75000"/>
                  <a:lumOff val="25000"/>
                </a:srgbClr>
              </a:buClr>
              <a:buSzTx/>
              <a:buFont typeface="Arial" pitchFamily="34" charset="0"/>
              <a:buChar char="-"/>
              <a:tabLst/>
              <a:defRPr/>
            </a:pPr>
            <a:r>
              <a:rPr kumimoji="0" lang="en-US" sz="1800" b="0" i="0" u="none" strike="noStrike" kern="1200" cap="none" spc="0" normalizeH="0" baseline="0" noProof="0" dirty="0">
                <a:ln>
                  <a:noFill/>
                </a:ln>
                <a:solidFill>
                  <a:srgbClr val="000000">
                    <a:lumMod val="75000"/>
                    <a:lumOff val="25000"/>
                  </a:srgbClr>
                </a:solidFill>
                <a:effectLst/>
                <a:uLnTx/>
                <a:uFillTx/>
                <a:latin typeface="+mn-lt"/>
                <a:ea typeface="+mn-ea"/>
                <a:cs typeface="+mn-cs"/>
              </a:rPr>
              <a:t>Novice</a:t>
            </a:r>
          </a:p>
          <a:p>
            <a:pPr marL="571500" marR="0" lvl="2" indent="-114300" algn="l" defTabSz="914400" rtl="0" eaLnBrk="1" fontAlgn="auto" latinLnBrk="0" hangingPunct="1">
              <a:lnSpc>
                <a:spcPct val="95000"/>
              </a:lnSpc>
              <a:spcBef>
                <a:spcPct val="20000"/>
              </a:spcBef>
              <a:spcAft>
                <a:spcPts val="0"/>
              </a:spcAft>
              <a:buClr>
                <a:srgbClr val="000000">
                  <a:lumMod val="75000"/>
                  <a:lumOff val="25000"/>
                </a:srgbClr>
              </a:buClr>
              <a:buSzTx/>
              <a:buFont typeface="Arial" pitchFamily="34" charset="0"/>
              <a:buChar char="-"/>
              <a:tabLst/>
              <a:defRPr/>
            </a:pPr>
            <a:r>
              <a:rPr kumimoji="0" lang="en-US" sz="1800" b="0" i="0" u="none" strike="noStrike" kern="1200" cap="none" spc="0" normalizeH="0" baseline="0" noProof="0" dirty="0">
                <a:ln>
                  <a:noFill/>
                </a:ln>
                <a:solidFill>
                  <a:srgbClr val="000000">
                    <a:lumMod val="75000"/>
                    <a:lumOff val="25000"/>
                  </a:srgbClr>
                </a:solidFill>
                <a:effectLst/>
                <a:uLnTx/>
                <a:uFillTx/>
                <a:latin typeface="+mn-lt"/>
                <a:ea typeface="+mn-ea"/>
                <a:cs typeface="+mn-cs"/>
              </a:rPr>
              <a:t>Intermediate</a:t>
            </a:r>
          </a:p>
          <a:p>
            <a:pPr marL="571500" marR="0" lvl="2" indent="-114300" algn="l" defTabSz="914400" rtl="0" eaLnBrk="1" fontAlgn="auto" latinLnBrk="0" hangingPunct="1">
              <a:lnSpc>
                <a:spcPct val="95000"/>
              </a:lnSpc>
              <a:spcBef>
                <a:spcPct val="20000"/>
              </a:spcBef>
              <a:spcAft>
                <a:spcPts val="0"/>
              </a:spcAft>
              <a:buClr>
                <a:srgbClr val="000000">
                  <a:lumMod val="75000"/>
                  <a:lumOff val="25000"/>
                </a:srgbClr>
              </a:buClr>
              <a:buSzTx/>
              <a:buFont typeface="Arial" pitchFamily="34" charset="0"/>
              <a:buChar char="-"/>
              <a:tabLst/>
              <a:defRPr/>
            </a:pPr>
            <a:r>
              <a:rPr kumimoji="0" lang="en-US" sz="1800" b="0" i="0" u="none" strike="noStrike" kern="1200" cap="none" spc="0" normalizeH="0" baseline="0" noProof="0" dirty="0">
                <a:ln>
                  <a:noFill/>
                </a:ln>
                <a:solidFill>
                  <a:srgbClr val="000000">
                    <a:lumMod val="75000"/>
                    <a:lumOff val="25000"/>
                  </a:srgbClr>
                </a:solidFill>
                <a:effectLst/>
                <a:uLnTx/>
                <a:uFillTx/>
                <a:latin typeface="+mn-lt"/>
                <a:ea typeface="+mn-ea"/>
                <a:cs typeface="+mn-cs"/>
              </a:rPr>
              <a:t>Advanced</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endPar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p:txBody>
      </p:sp>
      <p:sp>
        <p:nvSpPr>
          <p:cNvPr id="9011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D271633E-F548-4E4C-8442-F416AD5FBB96}" type="slidenum">
              <a:rPr lang="en-US" sz="1200" smtClean="0"/>
              <a:pPr eaLnBrk="1" hangingPunct="1"/>
              <a:t>35</a:t>
            </a:fld>
            <a:endParaRPr lang="en-US" sz="1200" dirty="0"/>
          </a:p>
        </p:txBody>
      </p:sp>
    </p:spTree>
    <p:extLst>
      <p:ext uri="{BB962C8B-B14F-4D97-AF65-F5344CB8AC3E}">
        <p14:creationId xmlns:p14="http://schemas.microsoft.com/office/powerpoint/2010/main" val="2158655311"/>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728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27DC81AE-323B-4372-BBC9-B457AFC45212}" type="slidenum">
              <a:rPr lang="en-US" sz="1200" smtClean="0"/>
              <a:pPr eaLnBrk="1" hangingPunct="1"/>
              <a:t>36</a:t>
            </a:fld>
            <a:endParaRPr lang="en-US" sz="1200" dirty="0"/>
          </a:p>
        </p:txBody>
      </p:sp>
      <p:sp>
        <p:nvSpPr>
          <p:cNvPr id="97283" name="Rectangle 2"/>
          <p:cNvSpPr>
            <a:spLocks noGrp="1" noRot="1" noChangeAspect="1" noChangeArrowheads="1" noTextEdit="1"/>
          </p:cNvSpPr>
          <p:nvPr>
            <p:ph type="sldImg"/>
          </p:nvPr>
        </p:nvSpPr>
        <p:spPr>
          <a:ln/>
        </p:spPr>
      </p:sp>
      <p:sp>
        <p:nvSpPr>
          <p:cNvPr id="9728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Tree>
    <p:extLst>
      <p:ext uri="{BB962C8B-B14F-4D97-AF65-F5344CB8AC3E}">
        <p14:creationId xmlns:p14="http://schemas.microsoft.com/office/powerpoint/2010/main" val="3953541467"/>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p:txBody>
      </p:sp>
      <p:sp>
        <p:nvSpPr>
          <p:cNvPr id="4" name="Slide Number Placeholder 3"/>
          <p:cNvSpPr>
            <a:spLocks noGrp="1"/>
          </p:cNvSpPr>
          <p:nvPr>
            <p:ph type="sldNum" sz="quarter" idx="10"/>
          </p:nvPr>
        </p:nvSpPr>
        <p:spPr/>
        <p:txBody>
          <a:bodyPr/>
          <a:lstStyle/>
          <a:p>
            <a:fld id="{97970ACC-877F-4D3B-8A93-B8BA4EA78D53}" type="slidenum">
              <a:rPr lang="en-GB" smtClean="0"/>
              <a:pPr/>
              <a:t>37</a:t>
            </a:fld>
            <a:endParaRPr lang="en-GB"/>
          </a:p>
        </p:txBody>
      </p:sp>
    </p:spTree>
    <p:extLst>
      <p:ext uri="{BB962C8B-B14F-4D97-AF65-F5344CB8AC3E}">
        <p14:creationId xmlns:p14="http://schemas.microsoft.com/office/powerpoint/2010/main" val="90758286"/>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728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27DC81AE-323B-4372-BBC9-B457AFC45212}" type="slidenum">
              <a:rPr lang="en-US" sz="1200" smtClean="0"/>
              <a:pPr eaLnBrk="1" hangingPunct="1"/>
              <a:t>38</a:t>
            </a:fld>
            <a:endParaRPr lang="en-US" sz="1200" dirty="0"/>
          </a:p>
        </p:txBody>
      </p:sp>
      <p:sp>
        <p:nvSpPr>
          <p:cNvPr id="97283" name="Rectangle 2"/>
          <p:cNvSpPr>
            <a:spLocks noGrp="1" noRot="1" noChangeAspect="1" noChangeArrowheads="1" noTextEdit="1"/>
          </p:cNvSpPr>
          <p:nvPr>
            <p:ph type="sldImg"/>
          </p:nvPr>
        </p:nvSpPr>
        <p:spPr>
          <a:ln/>
        </p:spPr>
      </p:sp>
      <p:sp>
        <p:nvSpPr>
          <p:cNvPr id="9728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fontScale="25000" lnSpcReduction="20000"/>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055C91"/>
                </a:solidFill>
                <a:effectLst/>
                <a:uLnTx/>
                <a:uFillTx/>
                <a:latin typeface="Calibri Light"/>
                <a:ea typeface="+mn-ea"/>
                <a:cs typeface="+mn-cs"/>
              </a:rPr>
              <a:t>Delivery Methods </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Selection of the training delivery method is not always based on the best outcome for the trainee</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Often other factors—budget, scheduling, and needs of the organization—come first</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One-on-One</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Formal Class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Computer-Based Training (CBT)</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Distance Learning/Web Seminars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User Support Group</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On-the-Job Training</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Self-Study (</a:t>
            </a:r>
            <a:r>
              <a:rPr kumimoji="0" lang="en-US" sz="2400" b="0" i="0" u="none" strike="noStrike" kern="1200" cap="none" spc="0" normalizeH="0" baseline="0" noProof="0" dirty="0" err="1">
                <a:ln>
                  <a:noFill/>
                </a:ln>
                <a:solidFill>
                  <a:srgbClr val="000000">
                    <a:lumMod val="75000"/>
                    <a:lumOff val="25000"/>
                  </a:srgbClr>
                </a:solidFill>
                <a:effectLst/>
                <a:uLnTx/>
                <a:uFillTx/>
                <a:latin typeface="+mn-lt"/>
                <a:ea typeface="+mn-ea"/>
                <a:cs typeface="+mn-cs"/>
              </a:rPr>
              <a:t>Noncomputerized</a:t>
            </a: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055C91"/>
                </a:solidFill>
                <a:effectLst/>
                <a:uLnTx/>
                <a:uFillTx/>
                <a:latin typeface="Calibri Light"/>
                <a:ea typeface="+mn-ea"/>
                <a:cs typeface="+mn-cs"/>
              </a:rPr>
              <a:t>Implementing Training </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While each organization develops its own strategy based on the techniques discussed above, the following seven-step methodology generally applies:</a:t>
            </a:r>
          </a:p>
          <a:p>
            <a:pPr marL="228600" marR="0" lvl="1" indent="0" algn="l" defTabSz="914400" rtl="0" eaLnBrk="1" fontAlgn="auto" latinLnBrk="0" hangingPunct="1">
              <a:lnSpc>
                <a:spcPct val="95000"/>
              </a:lnSpc>
              <a:spcBef>
                <a:spcPts val="600"/>
              </a:spcBef>
              <a:spcAft>
                <a:spcPts val="0"/>
              </a:spcAft>
              <a:buClr>
                <a:srgbClr val="0D3857"/>
              </a:buClr>
              <a:buSzTx/>
              <a:buFont typeface="Arial" pitchFamily="34" charset="0"/>
              <a:buNone/>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Step 1: Identify program scope, goals, and objectives</a:t>
            </a:r>
          </a:p>
          <a:p>
            <a:pPr marL="228600" marR="0" lvl="1" indent="0" algn="l" defTabSz="914400" rtl="0" eaLnBrk="1" fontAlgn="auto" latinLnBrk="0" hangingPunct="1">
              <a:lnSpc>
                <a:spcPct val="95000"/>
              </a:lnSpc>
              <a:spcBef>
                <a:spcPts val="600"/>
              </a:spcBef>
              <a:spcAft>
                <a:spcPts val="0"/>
              </a:spcAft>
              <a:buClr>
                <a:srgbClr val="0D3857"/>
              </a:buClr>
              <a:buSzTx/>
              <a:buFont typeface="Arial" pitchFamily="34" charset="0"/>
              <a:buNone/>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Step 2: Identify training staff</a:t>
            </a:r>
          </a:p>
          <a:p>
            <a:pPr marL="228600" marR="0" lvl="1" indent="0" algn="l" defTabSz="914400" rtl="0" eaLnBrk="1" fontAlgn="auto" latinLnBrk="0" hangingPunct="1">
              <a:lnSpc>
                <a:spcPct val="95000"/>
              </a:lnSpc>
              <a:spcBef>
                <a:spcPts val="600"/>
              </a:spcBef>
              <a:spcAft>
                <a:spcPts val="0"/>
              </a:spcAft>
              <a:buClr>
                <a:srgbClr val="0D3857"/>
              </a:buClr>
              <a:buSzTx/>
              <a:buFont typeface="Arial" pitchFamily="34" charset="0"/>
              <a:buNone/>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Step 3: Identify target audiences</a:t>
            </a:r>
          </a:p>
          <a:p>
            <a:pPr marL="228600" marR="0" lvl="1" indent="0" algn="l" defTabSz="914400" rtl="0" eaLnBrk="1" fontAlgn="auto" latinLnBrk="0" hangingPunct="1">
              <a:lnSpc>
                <a:spcPct val="95000"/>
              </a:lnSpc>
              <a:spcBef>
                <a:spcPts val="600"/>
              </a:spcBef>
              <a:spcAft>
                <a:spcPts val="0"/>
              </a:spcAft>
              <a:buClr>
                <a:srgbClr val="0D3857"/>
              </a:buClr>
              <a:buSzTx/>
              <a:buFont typeface="Arial" pitchFamily="34" charset="0"/>
              <a:buNone/>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Step 4: Motivate management and employees</a:t>
            </a:r>
          </a:p>
          <a:p>
            <a:pPr marL="228600" marR="0" lvl="1" indent="0" algn="l" defTabSz="914400" rtl="0" eaLnBrk="1" fontAlgn="auto" latinLnBrk="0" hangingPunct="1">
              <a:lnSpc>
                <a:spcPct val="95000"/>
              </a:lnSpc>
              <a:spcBef>
                <a:spcPts val="600"/>
              </a:spcBef>
              <a:spcAft>
                <a:spcPts val="0"/>
              </a:spcAft>
              <a:buClr>
                <a:srgbClr val="0D3857"/>
              </a:buClr>
              <a:buSzTx/>
              <a:buFont typeface="Arial" pitchFamily="34" charset="0"/>
              <a:buNone/>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Step 5: Administer the program</a:t>
            </a:r>
          </a:p>
          <a:p>
            <a:pPr marL="228600" marR="0" lvl="1" indent="0" algn="l" defTabSz="914400" rtl="0" eaLnBrk="1" fontAlgn="auto" latinLnBrk="0" hangingPunct="1">
              <a:lnSpc>
                <a:spcPct val="95000"/>
              </a:lnSpc>
              <a:spcBef>
                <a:spcPts val="600"/>
              </a:spcBef>
              <a:spcAft>
                <a:spcPts val="0"/>
              </a:spcAft>
              <a:buClr>
                <a:srgbClr val="0D3857"/>
              </a:buClr>
              <a:buSzTx/>
              <a:buFont typeface="Arial" pitchFamily="34" charset="0"/>
              <a:buNone/>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Step 6: Maintain the program</a:t>
            </a:r>
          </a:p>
          <a:p>
            <a:pPr marL="228600" marR="0" lvl="1" indent="0" algn="l" defTabSz="914400" rtl="0" eaLnBrk="1" fontAlgn="auto" latinLnBrk="0" hangingPunct="1">
              <a:lnSpc>
                <a:spcPct val="95000"/>
              </a:lnSpc>
              <a:spcBef>
                <a:spcPts val="600"/>
              </a:spcBef>
              <a:spcAft>
                <a:spcPts val="0"/>
              </a:spcAft>
              <a:buClr>
                <a:srgbClr val="0D3857"/>
              </a:buClr>
              <a:buSzTx/>
              <a:buFont typeface="Arial" pitchFamily="34" charset="0"/>
              <a:buNone/>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Step 7: Evaluate the program</a:t>
            </a:r>
          </a:p>
          <a:p>
            <a:pPr marL="0" marR="0" lvl="0" indent="-228600" algn="l" defTabSz="914400" rtl="0" eaLnBrk="1" fontAlgn="auto" latinLnBrk="0" hangingPunct="1">
              <a:lnSpc>
                <a:spcPct val="95000"/>
              </a:lnSpc>
              <a:spcBef>
                <a:spcPts val="600"/>
              </a:spcBef>
              <a:spcAft>
                <a:spcPts val="0"/>
              </a:spcAft>
              <a:buClr>
                <a:srgbClr val="0D3857"/>
              </a:buClr>
              <a:buSzTx/>
              <a:buFont typeface="Arial" pitchFamily="34" charset="0"/>
              <a:buNone/>
              <a:tabLst/>
              <a:defRPr/>
            </a:pPr>
            <a:endPar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pPr marL="0" marR="0" lvl="0" indent="-228600" algn="l" defTabSz="914400" rtl="0" eaLnBrk="1" fontAlgn="auto" latinLnBrk="0" hangingPunct="1">
              <a:lnSpc>
                <a:spcPct val="95000"/>
              </a:lnSpc>
              <a:spcBef>
                <a:spcPts val="600"/>
              </a:spcBef>
              <a:spcAft>
                <a:spcPts val="0"/>
              </a:spcAft>
              <a:buClr>
                <a:srgbClr val="0D3857"/>
              </a:buClr>
              <a:buSzTx/>
              <a:buFont typeface="Arial" pitchFamily="34" charset="0"/>
              <a:buNone/>
              <a:tabLst/>
              <a:defRPr/>
            </a:pPr>
            <a:r>
              <a:rPr kumimoji="0" lang="en-US" sz="2800" b="1" i="0" u="none" strike="noStrike" kern="1200" cap="none" spc="0" normalizeH="0" baseline="0" noProof="0" dirty="0">
                <a:ln>
                  <a:noFill/>
                </a:ln>
                <a:solidFill>
                  <a:srgbClr val="055C91"/>
                </a:solidFill>
                <a:effectLst/>
                <a:uLnTx/>
                <a:uFillTx/>
                <a:latin typeface="Calibri Light"/>
                <a:ea typeface="+mn-ea"/>
                <a:cs typeface="+mn-cs"/>
              </a:rPr>
              <a:t>Security Awareness </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One of the least frequently implemented, but most effective security methods, is the security awareness program</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Security awareness programs: </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set the stage for training by changing organizational attitudes to realize the importance of security and the adverse consequences of its failure;</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remind users of the procedures to be followed</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When developing an awareness program:</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Focus on people </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Refrain from using technical jargon</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Use every available venue </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Define learning objectives, state them clearly, and provide sufficient detail and coverage</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Keep things light</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Don’t overload the users </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Help users understand their roles in InfoSec </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Take advantage of in-house communications media </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Make the awareness program formal; plan and document all actions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Provide good information early, rather than perfect information late</a:t>
            </a:r>
          </a:p>
          <a:p>
            <a:pPr marL="228600" marR="0" lvl="1" indent="0" algn="l" defTabSz="914400" rtl="0" eaLnBrk="1" fontAlgn="auto" latinLnBrk="0" hangingPunct="1">
              <a:lnSpc>
                <a:spcPct val="95000"/>
              </a:lnSpc>
              <a:spcBef>
                <a:spcPts val="600"/>
              </a:spcBef>
              <a:spcAft>
                <a:spcPts val="0"/>
              </a:spcAft>
              <a:buClr>
                <a:srgbClr val="0D3857"/>
              </a:buClr>
              <a:buSzTx/>
              <a:buFont typeface="Arial" pitchFamily="34" charset="0"/>
              <a:buNone/>
              <a:tabLst/>
              <a:defRPr/>
            </a:pPr>
            <a:endPar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pPr marL="0" marR="0" lvl="0" indent="-228600" algn="l" defTabSz="914400" rtl="0" eaLnBrk="1" fontAlgn="auto" latinLnBrk="0" hangingPunct="1">
              <a:lnSpc>
                <a:spcPct val="95000"/>
              </a:lnSpc>
              <a:spcBef>
                <a:spcPts val="600"/>
              </a:spcBef>
              <a:spcAft>
                <a:spcPts val="0"/>
              </a:spcAft>
              <a:buClr>
                <a:srgbClr val="0D3857"/>
              </a:buClr>
              <a:buSzTx/>
              <a:buFont typeface="Arial" pitchFamily="34" charset="0"/>
              <a:buNone/>
              <a:tabLst/>
              <a:defRPr/>
            </a:pPr>
            <a:r>
              <a:rPr kumimoji="0" lang="en-US" sz="2800" b="1" i="0" u="none" strike="noStrike" kern="1200" cap="none" spc="0" normalizeH="0" baseline="0" noProof="0" dirty="0">
                <a:ln>
                  <a:noFill/>
                </a:ln>
                <a:solidFill>
                  <a:srgbClr val="055C91"/>
                </a:solidFill>
                <a:effectLst/>
                <a:uLnTx/>
                <a:uFillTx/>
                <a:latin typeface="Calibri Light"/>
                <a:ea typeface="+mn-ea"/>
                <a:cs typeface="+mn-cs"/>
              </a:rPr>
              <a:t>Employee Behavior and Awareness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Security awareness and security training are designed to modify any employee behavior that endangers the security of the organization’s information</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Security training and awareness activities can be undermined, however, if management does not set a good example</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Effective training and awareness programs make employees accountable for their actions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Warning employees that misconduct, abuse, and misuse of information resources will not be tolerated and that the organization will not defend employees who engage in this behavior can help indemnify the institution against lawsuits</a:t>
            </a:r>
          </a:p>
          <a:p>
            <a:pPr marL="0" marR="0" lvl="0" indent="-228600" algn="l" defTabSz="914400" rtl="0" eaLnBrk="1" fontAlgn="auto" latinLnBrk="0" hangingPunct="1">
              <a:lnSpc>
                <a:spcPct val="95000"/>
              </a:lnSpc>
              <a:spcBef>
                <a:spcPts val="600"/>
              </a:spcBef>
              <a:spcAft>
                <a:spcPts val="0"/>
              </a:spcAft>
              <a:buClr>
                <a:srgbClr val="0D3857"/>
              </a:buClr>
              <a:buSzTx/>
              <a:buFont typeface="Arial" pitchFamily="34" charset="0"/>
              <a:buNone/>
              <a:tabLst/>
              <a:defRPr/>
            </a:pPr>
            <a:endPar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pPr marL="0" marR="0" lvl="0" indent="-228600" algn="l" defTabSz="914400" rtl="0" eaLnBrk="1" fontAlgn="auto" latinLnBrk="0" hangingPunct="1">
              <a:lnSpc>
                <a:spcPct val="95000"/>
              </a:lnSpc>
              <a:spcBef>
                <a:spcPts val="600"/>
              </a:spcBef>
              <a:spcAft>
                <a:spcPts val="0"/>
              </a:spcAft>
              <a:buClr>
                <a:srgbClr val="0D3857"/>
              </a:buClr>
              <a:buSzTx/>
              <a:buFont typeface="Arial" pitchFamily="34" charset="0"/>
              <a:buNone/>
              <a:tabLst/>
              <a:defRPr/>
            </a:pPr>
            <a:r>
              <a:rPr kumimoji="0" lang="en-US" sz="2800" b="1" i="0" u="none" strike="noStrike" kern="1200" cap="none" spc="0" normalizeH="0" baseline="0" noProof="0" dirty="0">
                <a:ln>
                  <a:noFill/>
                </a:ln>
                <a:solidFill>
                  <a:srgbClr val="055C91"/>
                </a:solidFill>
                <a:effectLst/>
                <a:uLnTx/>
                <a:uFillTx/>
                <a:latin typeface="Calibri Light"/>
                <a:ea typeface="+mn-ea"/>
                <a:cs typeface="+mn-cs"/>
              </a:rPr>
              <a:t>Awareness Techniques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Awareness can take on different forms for particular audiences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A security awareness program can use many methods to deliver its message</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Effective security awareness programs need to be designed with the recognition that people tend to practice a tuning out process (acclimation) and for this reason, awareness techniques should be creative and frequently changed</a:t>
            </a:r>
          </a:p>
          <a:p>
            <a:pPr marL="0" marR="0" lvl="0" indent="-228600" algn="l" defTabSz="914400" rtl="0" eaLnBrk="1" fontAlgn="auto" latinLnBrk="0" hangingPunct="1">
              <a:lnSpc>
                <a:spcPct val="95000"/>
              </a:lnSpc>
              <a:spcBef>
                <a:spcPts val="600"/>
              </a:spcBef>
              <a:spcAft>
                <a:spcPts val="0"/>
              </a:spcAft>
              <a:buClr>
                <a:srgbClr val="0D3857"/>
              </a:buClr>
              <a:buSzTx/>
              <a:buFont typeface="Arial" pitchFamily="34" charset="0"/>
              <a:buNone/>
              <a:tabLst/>
              <a:defRPr/>
            </a:pPr>
            <a:endParaRPr kumimoji="0" lang="en-US" sz="2800" b="1" i="0" u="none" strike="noStrike" kern="1200" cap="none" spc="0" normalizeH="0" baseline="0" noProof="0" dirty="0">
              <a:ln>
                <a:noFill/>
              </a:ln>
              <a:solidFill>
                <a:srgbClr val="055C91"/>
              </a:solidFill>
              <a:effectLst/>
              <a:uLnTx/>
              <a:uFillTx/>
              <a:latin typeface="Calibri Light"/>
              <a:ea typeface="+mn-ea"/>
              <a:cs typeface="+mn-cs"/>
            </a:endParaRPr>
          </a:p>
          <a:p>
            <a:pPr marL="0" marR="0" lvl="0" indent="-228600" algn="l" defTabSz="914400" rtl="0" eaLnBrk="1" fontAlgn="auto" latinLnBrk="0" hangingPunct="1">
              <a:lnSpc>
                <a:spcPct val="95000"/>
              </a:lnSpc>
              <a:spcBef>
                <a:spcPts val="600"/>
              </a:spcBef>
              <a:spcAft>
                <a:spcPts val="0"/>
              </a:spcAft>
              <a:buClr>
                <a:srgbClr val="0D3857"/>
              </a:buClr>
              <a:buSzTx/>
              <a:buFont typeface="Arial" pitchFamily="34" charset="0"/>
              <a:buNone/>
              <a:tabLst/>
              <a:defRPr/>
            </a:pPr>
            <a:r>
              <a:rPr kumimoji="0" lang="en-US" sz="2800" b="1" i="0" u="none" strike="noStrike" kern="1200" cap="none" spc="0" normalizeH="0" baseline="0" noProof="0" dirty="0">
                <a:ln>
                  <a:noFill/>
                </a:ln>
                <a:solidFill>
                  <a:srgbClr val="055C91"/>
                </a:solidFill>
                <a:effectLst/>
                <a:uLnTx/>
                <a:uFillTx/>
                <a:latin typeface="Calibri Light"/>
                <a:ea typeface="+mn-ea"/>
                <a:cs typeface="+mn-cs"/>
              </a:rPr>
              <a:t>Developing Security Awareness Components </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Many security awareness components are available at little or no cost—others can be very expensive if purchased externally</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Security awareness components include the following items: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Videos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Posters and banners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Lectures and conferences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Computer-based training</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Newsletters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Brochures and flyers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Trinkets (coffee cups, pens, pencils, T-shirts)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Bulletin boards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Web site</a:t>
            </a:r>
          </a:p>
          <a:p>
            <a:pPr marL="0" marR="0" lvl="0" indent="-228600" algn="l" defTabSz="914400" rtl="0" eaLnBrk="1" fontAlgn="auto" latinLnBrk="0" hangingPunct="1">
              <a:lnSpc>
                <a:spcPct val="95000"/>
              </a:lnSpc>
              <a:spcBef>
                <a:spcPts val="600"/>
              </a:spcBef>
              <a:spcAft>
                <a:spcPts val="0"/>
              </a:spcAft>
              <a:buClr>
                <a:srgbClr val="0D3857"/>
              </a:buClr>
              <a:buSzTx/>
              <a:buFont typeface="Arial" pitchFamily="34" charset="0"/>
              <a:buNone/>
              <a:tabLst/>
              <a:defRPr/>
            </a:pPr>
            <a:r>
              <a:rPr kumimoji="0" lang="en-US" sz="2800" b="1" i="0" u="none" strike="noStrike" kern="1200" cap="none" spc="0" normalizeH="0" baseline="0" noProof="0" dirty="0">
                <a:ln>
                  <a:noFill/>
                </a:ln>
                <a:solidFill>
                  <a:srgbClr val="055C91"/>
                </a:solidFill>
                <a:effectLst/>
                <a:uLnTx/>
                <a:uFillTx/>
                <a:latin typeface="Calibri Light"/>
                <a:ea typeface="+mn-ea"/>
                <a:cs typeface="+mn-cs"/>
              </a:rPr>
              <a:t>Security Awareness Conference/Presentations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Another means of renewing the information security message is to have a guest speaker or even a mini-conference dedicated to the topic—perhaps in association with the formal computer security days: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International Computer Security Day—November 30</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National Computer Security Days—October 31 and April 4</a:t>
            </a:r>
          </a:p>
          <a:p>
            <a:pPr marL="0" marR="0" lvl="0" indent="-228600" algn="l" defTabSz="914400" rtl="0" eaLnBrk="1" fontAlgn="auto" latinLnBrk="0" hangingPunct="1">
              <a:lnSpc>
                <a:spcPct val="95000"/>
              </a:lnSpc>
              <a:spcBef>
                <a:spcPts val="600"/>
              </a:spcBef>
              <a:spcAft>
                <a:spcPts val="0"/>
              </a:spcAft>
              <a:buClr>
                <a:srgbClr val="0D3857"/>
              </a:buClr>
              <a:buSzTx/>
              <a:buFont typeface="Arial" pitchFamily="34" charset="0"/>
              <a:buNone/>
              <a:tabLst/>
              <a:defRPr/>
            </a:pPr>
            <a:endPar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p:txBody>
      </p:sp>
    </p:spTree>
    <p:extLst>
      <p:ext uri="{BB962C8B-B14F-4D97-AF65-F5344CB8AC3E}">
        <p14:creationId xmlns:p14="http://schemas.microsoft.com/office/powerpoint/2010/main" val="1752793831"/>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Modern SETA programmes often include:</a:t>
            </a:r>
          </a:p>
          <a:p>
            <a:r>
              <a:rPr lang="en-GB" dirty="0"/>
              <a:t>Phishing simulations </a:t>
            </a:r>
          </a:p>
          <a:p>
            <a:r>
              <a:rPr lang="en-GB" dirty="0"/>
              <a:t>Security Champions </a:t>
            </a:r>
          </a:p>
          <a:p>
            <a:r>
              <a:rPr lang="en-GB" dirty="0"/>
              <a:t>Gamification </a:t>
            </a:r>
          </a:p>
          <a:p>
            <a:r>
              <a:rPr lang="en-GB" dirty="0"/>
              <a:t>Micro-learning </a:t>
            </a:r>
          </a:p>
          <a:p>
            <a:r>
              <a:rPr lang="en-GB" dirty="0"/>
              <a:t>Just-in-time awareness</a:t>
            </a:r>
          </a:p>
          <a:p>
            <a:endParaRPr lang="en-GB" dirty="0"/>
          </a:p>
          <a:p>
            <a:r>
              <a:rPr lang="en-GB" dirty="0"/>
              <a:t>Why do employees still click phishing emails despite awareness training?</a:t>
            </a:r>
          </a:p>
          <a:p>
            <a:r>
              <a:rPr lang="en-GB" b="1" dirty="0"/>
              <a:t>Sample Answer</a:t>
            </a:r>
          </a:p>
          <a:p>
            <a:r>
              <a:rPr lang="en-GB" dirty="0"/>
              <a:t>Awareness alone does not change behaviour.</a:t>
            </a:r>
          </a:p>
          <a:p>
            <a:r>
              <a:rPr lang="en-GB" dirty="0"/>
              <a:t>Culture, fatigue and workload also influence decision-making.</a:t>
            </a:r>
          </a:p>
          <a:p>
            <a:endParaRPr lang="en-GB" dirty="0"/>
          </a:p>
        </p:txBody>
      </p:sp>
      <p:sp>
        <p:nvSpPr>
          <p:cNvPr id="4" name="Slide Number Placeholder 3"/>
          <p:cNvSpPr>
            <a:spLocks noGrp="1"/>
          </p:cNvSpPr>
          <p:nvPr>
            <p:ph type="sldNum" sz="quarter" idx="5"/>
          </p:nvPr>
        </p:nvSpPr>
        <p:spPr/>
        <p:txBody>
          <a:bodyPr/>
          <a:lstStyle/>
          <a:p>
            <a:fld id="{97970ACC-877F-4D3B-8A93-B8BA4EA78D53}" type="slidenum">
              <a:rPr lang="en-GB" smtClean="0"/>
              <a:pPr/>
              <a:t>39</a:t>
            </a:fld>
            <a:endParaRPr lang="en-GB"/>
          </a:p>
        </p:txBody>
      </p:sp>
    </p:spTree>
    <p:extLst>
      <p:ext uri="{BB962C8B-B14F-4D97-AF65-F5344CB8AC3E}">
        <p14:creationId xmlns:p14="http://schemas.microsoft.com/office/powerpoint/2010/main" val="2007909639"/>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697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E2B30709-F21A-4ECE-B14B-517E9784E5DE}" type="slidenum">
              <a:rPr lang="en-US" sz="1200" smtClean="0"/>
              <a:pPr eaLnBrk="1" hangingPunct="1"/>
              <a:t>40</a:t>
            </a:fld>
            <a:endParaRPr lang="en-US" sz="1200" dirty="0"/>
          </a:p>
        </p:txBody>
      </p:sp>
      <p:sp>
        <p:nvSpPr>
          <p:cNvPr id="126979" name="Rectangle 2"/>
          <p:cNvSpPr>
            <a:spLocks noGrp="1" noRot="1" noChangeAspect="1" noChangeArrowheads="1" noTextEdit="1"/>
          </p:cNvSpPr>
          <p:nvPr>
            <p:ph type="sldImg"/>
          </p:nvPr>
        </p:nvSpPr>
        <p:spPr>
          <a:ln/>
        </p:spPr>
      </p:sp>
      <p:sp>
        <p:nvSpPr>
          <p:cNvPr id="12698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Tree>
    <p:extLst>
      <p:ext uri="{BB962C8B-B14F-4D97-AF65-F5344CB8AC3E}">
        <p14:creationId xmlns:p14="http://schemas.microsoft.com/office/powerpoint/2010/main" val="3579931310"/>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8002" name="Slide Image Placeholder 1"/>
          <p:cNvSpPr>
            <a:spLocks noGrp="1" noRot="1" noChangeAspect="1" noTextEdit="1"/>
          </p:cNvSpPr>
          <p:nvPr>
            <p:ph type="sldImg"/>
          </p:nvPr>
        </p:nvSpPr>
        <p:spPr>
          <a:ln/>
        </p:spPr>
      </p:sp>
      <p:sp>
        <p:nvSpPr>
          <p:cNvPr id="12800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
        <p:nvSpPr>
          <p:cNvPr id="12800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A3285BC3-516B-473B-B7DD-B2BBA926FE96}" type="slidenum">
              <a:rPr lang="en-US" sz="1200" smtClean="0"/>
              <a:pPr eaLnBrk="1" hangingPunct="1"/>
              <a:t>41</a:t>
            </a:fld>
            <a:endParaRPr lang="en-US" sz="1200" dirty="0"/>
          </a:p>
        </p:txBody>
      </p:sp>
    </p:spTree>
    <p:extLst>
      <p:ext uri="{BB962C8B-B14F-4D97-AF65-F5344CB8AC3E}">
        <p14:creationId xmlns:p14="http://schemas.microsoft.com/office/powerpoint/2010/main" val="1212867323"/>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902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B2909C0F-E781-48E5-A68D-0B2328C7482F}" type="slidenum">
              <a:rPr lang="en-US" sz="1200" smtClean="0"/>
              <a:pPr eaLnBrk="1" hangingPunct="1"/>
              <a:t>42</a:t>
            </a:fld>
            <a:endParaRPr lang="en-US" sz="1200" dirty="0"/>
          </a:p>
        </p:txBody>
      </p:sp>
      <p:sp>
        <p:nvSpPr>
          <p:cNvPr id="129027" name="Rectangle 2"/>
          <p:cNvSpPr>
            <a:spLocks noGrp="1" noRot="1" noChangeAspect="1" noChangeArrowheads="1" noTextEdit="1"/>
          </p:cNvSpPr>
          <p:nvPr>
            <p:ph type="sldImg"/>
          </p:nvPr>
        </p:nvSpPr>
        <p:spPr>
          <a:ln/>
        </p:spPr>
      </p:sp>
      <p:sp>
        <p:nvSpPr>
          <p:cNvPr id="12902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fontScale="47500" lnSpcReduction="20000"/>
          </a:bodyPr>
          <a:lstStyle/>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Organizations that make project management skills a priority benefit in the following ways: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Implementing a methodology ensures that no steps are missed</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Creating a detailed blueprint of project activities provides a common reference tool and makes all project team members more productive by shortening the learning curve when getting projects underway</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Identifying specific responsibilities for all the involved personnel reduces ambiguity and also reduces confusion</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Clearly defining project constraints and minimum quality requirements increases the likelihood that the project will stay within them</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Establishing performance measures and creating project milestones simplifies project monitoring</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Identifying deviations in quality, time, or budget early on enables early correction of the problems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endPar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Successful project management relies on careful and realistic project planning coupled with aggressive, proactive control</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Project success may be defined differently in each organization, but in general a project is deemed a success when:</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It is completed on time or early</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It is completed at or below its budgeted amount</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It meets all specifications outlined in the approved project definition, and the deliverables are accepted by the end user and/or assigning entity</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Regardless of the approach, the goal is the same: to have all elements of the InfoSec program completed with quality deliverables, on a timely basis, and within budget</a:t>
            </a:r>
          </a:p>
          <a:p>
            <a:pPr marL="0" marR="0" lvl="0" indent="-22860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endParaRPr lang="en-US" sz="1000" dirty="0"/>
          </a:p>
          <a:p>
            <a:pPr marL="0" marR="0" lvl="0" indent="-22860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endParaRPr lang="en-US" sz="1000" dirty="0"/>
          </a:p>
        </p:txBody>
      </p:sp>
    </p:spTree>
    <p:extLst>
      <p:ext uri="{BB962C8B-B14F-4D97-AF65-F5344CB8AC3E}">
        <p14:creationId xmlns:p14="http://schemas.microsoft.com/office/powerpoint/2010/main" val="3611800473"/>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005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4BE08A93-4795-476B-A17D-F955170088C2}" type="slidenum">
              <a:rPr lang="en-US" sz="1200" smtClean="0"/>
              <a:pPr eaLnBrk="1" hangingPunct="1"/>
              <a:t>43</a:t>
            </a:fld>
            <a:endParaRPr lang="en-US" sz="1200" dirty="0"/>
          </a:p>
        </p:txBody>
      </p:sp>
      <p:sp>
        <p:nvSpPr>
          <p:cNvPr id="130051" name="Rectangle 2"/>
          <p:cNvSpPr>
            <a:spLocks noGrp="1" noRot="1" noChangeAspect="1" noChangeArrowheads="1" noTextEdit="1"/>
          </p:cNvSpPr>
          <p:nvPr>
            <p:ph type="sldImg"/>
          </p:nvPr>
        </p:nvSpPr>
        <p:spPr>
          <a:ln/>
        </p:spPr>
      </p:sp>
      <p:sp>
        <p:nvSpPr>
          <p:cNvPr id="13005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kumimoji="0" lang="en-US" sz="4600" b="0" i="0" u="none" strike="noStrike" kern="1200" cap="none" spc="0" normalizeH="0" baseline="0" noProof="0" dirty="0" err="1">
                <a:ln>
                  <a:noFill/>
                </a:ln>
                <a:solidFill>
                  <a:srgbClr val="2C7C9F"/>
                </a:solidFill>
                <a:effectLst/>
                <a:uLnTx/>
                <a:uFillTx/>
                <a:latin typeface="News Gothic MT"/>
                <a:ea typeface="+mj-ea"/>
                <a:cs typeface="+mj-cs"/>
              </a:rPr>
              <a:t>PMBoK</a:t>
            </a:r>
            <a:r>
              <a:rPr kumimoji="0" lang="en-US" sz="4600" b="0" i="0" u="none" strike="noStrike" kern="1200" cap="none" spc="0" normalizeH="0" baseline="0" noProof="0" dirty="0">
                <a:ln>
                  <a:noFill/>
                </a:ln>
                <a:solidFill>
                  <a:srgbClr val="2C7C9F"/>
                </a:solidFill>
                <a:effectLst/>
                <a:uLnTx/>
                <a:uFillTx/>
                <a:latin typeface="News Gothic MT"/>
                <a:ea typeface="+mj-ea"/>
                <a:cs typeface="+mj-cs"/>
              </a:rPr>
              <a:t> (Project Management Body of Knowledge)</a:t>
            </a:r>
            <a:endParaRPr lang="en-US" dirty="0"/>
          </a:p>
        </p:txBody>
      </p:sp>
    </p:spTree>
    <p:extLst>
      <p:ext uri="{BB962C8B-B14F-4D97-AF65-F5344CB8AC3E}">
        <p14:creationId xmlns:p14="http://schemas.microsoft.com/office/powerpoint/2010/main" val="680269095"/>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1074" name="Slide Image Placeholder 1"/>
          <p:cNvSpPr>
            <a:spLocks noGrp="1" noRot="1" noChangeAspect="1" noTextEdit="1"/>
          </p:cNvSpPr>
          <p:nvPr>
            <p:ph type="sldImg"/>
          </p:nvPr>
        </p:nvSpPr>
        <p:spPr>
          <a:ln/>
        </p:spPr>
      </p:sp>
      <p:sp>
        <p:nvSpPr>
          <p:cNvPr id="13107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
        <p:nvSpPr>
          <p:cNvPr id="13107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954C967E-7AE8-46EA-B343-EE84B1329ADE}" type="slidenum">
              <a:rPr lang="en-US" sz="1200" smtClean="0"/>
              <a:pPr eaLnBrk="1" hangingPunct="1"/>
              <a:t>44</a:t>
            </a:fld>
            <a:endParaRPr lang="en-US" sz="1200" dirty="0"/>
          </a:p>
        </p:txBody>
      </p:sp>
    </p:spTree>
    <p:extLst>
      <p:ext uri="{BB962C8B-B14F-4D97-AF65-F5344CB8AC3E}">
        <p14:creationId xmlns:p14="http://schemas.microsoft.com/office/powerpoint/2010/main" val="1084462541"/>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005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4BE08A93-4795-476B-A17D-F955170088C2}" type="slidenum">
              <a:rPr lang="en-US" sz="1200" smtClean="0"/>
              <a:pPr eaLnBrk="1" hangingPunct="1"/>
              <a:t>45</a:t>
            </a:fld>
            <a:endParaRPr lang="en-US" sz="1200" dirty="0"/>
          </a:p>
        </p:txBody>
      </p:sp>
      <p:sp>
        <p:nvSpPr>
          <p:cNvPr id="130051" name="Rectangle 2"/>
          <p:cNvSpPr>
            <a:spLocks noGrp="1" noRot="1" noChangeAspect="1" noChangeArrowheads="1" noTextEdit="1"/>
          </p:cNvSpPr>
          <p:nvPr>
            <p:ph type="sldImg"/>
          </p:nvPr>
        </p:nvSpPr>
        <p:spPr>
          <a:ln/>
        </p:spPr>
      </p:sp>
      <p:sp>
        <p:nvSpPr>
          <p:cNvPr id="13005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Tree>
    <p:extLst>
      <p:ext uri="{BB962C8B-B14F-4D97-AF65-F5344CB8AC3E}">
        <p14:creationId xmlns:p14="http://schemas.microsoft.com/office/powerpoint/2010/main" val="1414517421"/>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541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4E6388DB-33B0-44A1-A612-F296DC8126E1}" type="slidenum">
              <a:rPr lang="en-US" sz="1200" smtClean="0"/>
              <a:pPr eaLnBrk="1" hangingPunct="1"/>
              <a:t>46</a:t>
            </a:fld>
            <a:endParaRPr lang="en-US" sz="1200" dirty="0"/>
          </a:p>
        </p:txBody>
      </p:sp>
      <p:sp>
        <p:nvSpPr>
          <p:cNvPr id="145411" name="Rectangle 2"/>
          <p:cNvSpPr>
            <a:spLocks noGrp="1" noRot="1" noChangeAspect="1" noChangeArrowheads="1" noTextEdit="1"/>
          </p:cNvSpPr>
          <p:nvPr>
            <p:ph type="sldImg"/>
          </p:nvPr>
        </p:nvSpPr>
        <p:spPr>
          <a:ln/>
        </p:spPr>
      </p:sp>
      <p:sp>
        <p:nvSpPr>
          <p:cNvPr id="14541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fontScale="85000" lnSpcReduction="20000"/>
          </a:bodyPr>
          <a:lstStyle/>
          <a:p>
            <a:pPr eaLnBrk="1" hangingPunct="1">
              <a:lnSpc>
                <a:spcPct val="90000"/>
              </a:lnSpc>
            </a:pPr>
            <a:r>
              <a:rPr kumimoji="0" lang="en-US" sz="2800" b="1" i="0" u="none" strike="noStrike" kern="1200" cap="none" spc="0" normalizeH="0" baseline="0" noProof="0" dirty="0">
                <a:ln>
                  <a:noFill/>
                </a:ln>
                <a:solidFill>
                  <a:srgbClr val="055C91"/>
                </a:solidFill>
                <a:effectLst/>
                <a:uLnTx/>
                <a:uFillTx/>
                <a:latin typeface="Calibri Light"/>
                <a:ea typeface="+mj-ea"/>
                <a:cs typeface="+mj-cs"/>
              </a:rPr>
              <a:t>Work Breakdown Structure:</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A project plan can be created using a very simple planning tool, such as the work breakdown structure (WBS)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In the WBS approach, the project plan is first broken down into a few major tasks. Each of these major tasks is placed on the WBS task list</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minimum attributes that should be determined for each task are:</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work to be accomplished (activities and deliverables)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Estimated amount of effort required for completion in hours or workdays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common or specialty skills needed to perform the task</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Task interdependencies</a:t>
            </a:r>
          </a:p>
          <a:p>
            <a:pPr marL="0" marR="0" lvl="0" indent="-22860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endPar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p:txBody>
      </p:sp>
    </p:spTree>
    <p:extLst>
      <p:ext uri="{BB962C8B-B14F-4D97-AF65-F5344CB8AC3E}">
        <p14:creationId xmlns:p14="http://schemas.microsoft.com/office/powerpoint/2010/main" val="131978626"/>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1554" name="Slide Image Placeholder 1"/>
          <p:cNvSpPr>
            <a:spLocks noGrp="1" noRot="1" noChangeAspect="1" noTextEdit="1"/>
          </p:cNvSpPr>
          <p:nvPr>
            <p:ph type="sldImg"/>
          </p:nvPr>
        </p:nvSpPr>
        <p:spPr>
          <a:ln/>
        </p:spPr>
      </p:sp>
      <p:sp>
        <p:nvSpPr>
          <p:cNvPr id="15155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fontScale="40000" lnSpcReduction="20000"/>
          </a:bodyPr>
          <a:lstStyle/>
          <a:p>
            <a:pPr eaLnBrk="1" hangingPunct="1"/>
            <a:r>
              <a:rPr kumimoji="0" lang="en-US" sz="2800" b="1" i="0" u="none" strike="noStrike" kern="1200" cap="none" spc="0" normalizeH="0" baseline="0" noProof="0" dirty="0">
                <a:ln>
                  <a:noFill/>
                </a:ln>
                <a:solidFill>
                  <a:srgbClr val="055C91"/>
                </a:solidFill>
                <a:effectLst/>
                <a:uLnTx/>
                <a:uFillTx/>
                <a:latin typeface="Calibri Light"/>
                <a:ea typeface="+mj-ea"/>
                <a:cs typeface="+mj-cs"/>
              </a:rPr>
              <a:t>Task Sequencing Approaches: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Once a project reaches even a relatively modest size, say a few dozen tasks, there can be almost innumerable possibilities for task assignment and scheduling</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A number of approaches are available to assist the project manager in this sequencing effort</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One method for sequencing tasks and subtasks in a project plan is known as network scheduling</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Network refers to the web of possible pathways to project completion from the beginning task to the ending task</a:t>
            </a:r>
          </a:p>
          <a:p>
            <a:pPr eaLnBrk="1" hangingPunct="1"/>
            <a:endParaRPr lang="en-US" dirty="0"/>
          </a:p>
          <a:p>
            <a:pPr eaLnBrk="1" hangingPunct="1"/>
            <a:r>
              <a:rPr kumimoji="0" lang="en-US" sz="2800" b="1" i="0" u="none" strike="noStrike" kern="1200" cap="none" spc="0" normalizeH="0" baseline="0" noProof="0" dirty="0">
                <a:ln>
                  <a:noFill/>
                </a:ln>
                <a:solidFill>
                  <a:srgbClr val="055C91"/>
                </a:solidFill>
                <a:effectLst/>
                <a:uLnTx/>
                <a:uFillTx/>
                <a:latin typeface="Calibri Light"/>
                <a:ea typeface="+mj-ea"/>
                <a:cs typeface="+mj-cs"/>
              </a:rPr>
              <a:t>Program Evaluation and Review Technique (PERT):</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most popular of networking dependency diagramming techniques, PERT was originally developed in the late 1950s to meet the needs of rapidly expanding government-driven engineering projects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About the same time, a similar project, called the critical path method, was being developed in industry</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It is possible to take a very complex operation and diagram it in PERT if you can answer three key questions about each activity:</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How long will this activity take?</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What activity occurs immediately before this activity can take place?</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What activity occurs immediately after this activity?</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By identifying the path through the various activities, you can determine the critical path</a:t>
            </a:r>
          </a:p>
          <a:p>
            <a:pPr eaLnBrk="1" hangingPunct="1"/>
            <a:endParaRPr lang="en-US" dirty="0"/>
          </a:p>
          <a:p>
            <a:pPr eaLnBrk="1" hangingPunct="1"/>
            <a:endParaRPr lang="en-US" dirty="0"/>
          </a:p>
        </p:txBody>
      </p:sp>
      <p:sp>
        <p:nvSpPr>
          <p:cNvPr id="15155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C47D843C-78A6-4091-B438-D755FB6551D6}" type="slidenum">
              <a:rPr lang="en-US" altLang="en-US" sz="1200" smtClean="0"/>
              <a:pPr eaLnBrk="1" hangingPunct="1"/>
              <a:t>47</a:t>
            </a:fld>
            <a:endParaRPr lang="en-US" altLang="en-US" sz="1200" dirty="0"/>
          </a:p>
        </p:txBody>
      </p:sp>
    </p:spTree>
    <p:extLst>
      <p:ext uri="{BB962C8B-B14F-4D97-AF65-F5344CB8AC3E}">
        <p14:creationId xmlns:p14="http://schemas.microsoft.com/office/powerpoint/2010/main" val="3292641229"/>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4866" name="Slide Image Placeholder 1"/>
          <p:cNvSpPr>
            <a:spLocks noGrp="1" noRot="1" noChangeAspect="1" noTextEdit="1"/>
          </p:cNvSpPr>
          <p:nvPr>
            <p:ph type="sldImg"/>
          </p:nvPr>
        </p:nvSpPr>
        <p:spPr>
          <a:ln/>
        </p:spPr>
      </p:sp>
      <p:sp>
        <p:nvSpPr>
          <p:cNvPr id="16486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fontScale="70000" lnSpcReduction="20000"/>
          </a:bodyPr>
          <a:lstStyle/>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endPar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Another popular project management tool is the bar or Gantt chart, named for Henry Gantt, who developed this method in the early 1900s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Like network diagrams, Gantt charts are easy to read and understand, and thus easy to present to management</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These simple bar charts are even easier to design and implement than the PERT diagrams, and yield much of the same information</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Gantt chart lists activities on the vertical axis of a bar chart, and provides a simple timeline on the horizontal axis</a:t>
            </a:r>
          </a:p>
          <a:p>
            <a:pPr eaLnBrk="1" hangingPunct="1"/>
            <a:endParaRPr lang="en-US" dirty="0"/>
          </a:p>
        </p:txBody>
      </p:sp>
      <p:sp>
        <p:nvSpPr>
          <p:cNvPr id="16486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EBF64299-D8F9-4E97-BAEB-262A6878B1A2}" type="slidenum">
              <a:rPr lang="en-US" altLang="en-US" sz="1200" smtClean="0"/>
              <a:pPr eaLnBrk="1" hangingPunct="1"/>
              <a:t>49</a:t>
            </a:fld>
            <a:endParaRPr lang="en-US" altLang="en-US" sz="1200" dirty="0"/>
          </a:p>
        </p:txBody>
      </p:sp>
    </p:spTree>
    <p:extLst>
      <p:ext uri="{BB962C8B-B14F-4D97-AF65-F5344CB8AC3E}">
        <p14:creationId xmlns:p14="http://schemas.microsoft.com/office/powerpoint/2010/main" val="2544085834"/>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589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E5C7F008-BE9B-4D4C-98D1-19190F26B05F}" type="slidenum">
              <a:rPr lang="en-US" sz="1200" smtClean="0"/>
              <a:pPr eaLnBrk="1" hangingPunct="1"/>
              <a:t>50</a:t>
            </a:fld>
            <a:endParaRPr lang="en-US" sz="1200" dirty="0"/>
          </a:p>
        </p:txBody>
      </p:sp>
      <p:sp>
        <p:nvSpPr>
          <p:cNvPr id="165891" name="Rectangle 2"/>
          <p:cNvSpPr>
            <a:spLocks noGrp="1" noRot="1" noChangeAspect="1" noChangeArrowheads="1" noTextEdit="1"/>
          </p:cNvSpPr>
          <p:nvPr>
            <p:ph type="sldImg"/>
          </p:nvPr>
        </p:nvSpPr>
        <p:spPr>
          <a:ln/>
        </p:spPr>
      </p:sp>
      <p:sp>
        <p:nvSpPr>
          <p:cNvPr id="16589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Tree>
    <p:extLst>
      <p:ext uri="{BB962C8B-B14F-4D97-AF65-F5344CB8AC3E}">
        <p14:creationId xmlns:p14="http://schemas.microsoft.com/office/powerpoint/2010/main" val="3041877281"/>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Is cybersecurity best delivered through projects or ongoing operations?</a:t>
            </a:r>
          </a:p>
          <a:p>
            <a:r>
              <a:rPr lang="en-GB" b="1" dirty="0"/>
              <a:t>Sample Answer</a:t>
            </a:r>
          </a:p>
          <a:p>
            <a:r>
              <a:rPr lang="en-GB" dirty="0"/>
              <a:t>Both.</a:t>
            </a:r>
          </a:p>
          <a:p>
            <a:r>
              <a:rPr lang="en-GB" dirty="0"/>
              <a:t>Projects create new capabilities.</a:t>
            </a:r>
          </a:p>
          <a:p>
            <a:r>
              <a:rPr lang="en-GB" dirty="0"/>
              <a:t>Operations sustain and improve them.</a:t>
            </a:r>
          </a:p>
          <a:p>
            <a:endParaRPr lang="en-GB" dirty="0"/>
          </a:p>
        </p:txBody>
      </p:sp>
      <p:sp>
        <p:nvSpPr>
          <p:cNvPr id="4" name="Slide Number Placeholder 3"/>
          <p:cNvSpPr>
            <a:spLocks noGrp="1"/>
          </p:cNvSpPr>
          <p:nvPr>
            <p:ph type="sldNum" sz="quarter" idx="5"/>
          </p:nvPr>
        </p:nvSpPr>
        <p:spPr/>
        <p:txBody>
          <a:bodyPr/>
          <a:lstStyle/>
          <a:p>
            <a:fld id="{97970ACC-877F-4D3B-8A93-B8BA4EA78D53}" type="slidenum">
              <a:rPr lang="en-GB" smtClean="0"/>
              <a:pPr/>
              <a:t>51</a:t>
            </a:fld>
            <a:endParaRPr lang="en-GB"/>
          </a:p>
        </p:txBody>
      </p:sp>
    </p:spTree>
    <p:extLst>
      <p:ext uri="{BB962C8B-B14F-4D97-AF65-F5344CB8AC3E}">
        <p14:creationId xmlns:p14="http://schemas.microsoft.com/office/powerpoint/2010/main" val="1541324975"/>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7762" name="Slide Image Placeholder 1"/>
          <p:cNvSpPr>
            <a:spLocks noGrp="1" noRot="1" noChangeAspect="1" noTextEdit="1"/>
          </p:cNvSpPr>
          <p:nvPr>
            <p:ph type="sldImg"/>
          </p:nvPr>
        </p:nvSpPr>
        <p:spPr>
          <a:ln/>
        </p:spPr>
      </p:sp>
      <p:sp>
        <p:nvSpPr>
          <p:cNvPr id="11776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
        <p:nvSpPr>
          <p:cNvPr id="11776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3377AE10-C111-4743-8587-7949E70CBE7C}" type="slidenum">
              <a:rPr lang="en-US" sz="1200" smtClean="0"/>
              <a:pPr eaLnBrk="1" hangingPunct="1"/>
              <a:t>52</a:t>
            </a:fld>
            <a:endParaRPr lang="en-US" sz="1200" dirty="0"/>
          </a:p>
        </p:txBody>
      </p:sp>
    </p:spTree>
    <p:extLst>
      <p:ext uri="{BB962C8B-B14F-4D97-AF65-F5344CB8AC3E}">
        <p14:creationId xmlns:p14="http://schemas.microsoft.com/office/powerpoint/2010/main" val="3294368258"/>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7762" name="Slide Image Placeholder 1"/>
          <p:cNvSpPr>
            <a:spLocks noGrp="1" noRot="1" noChangeAspect="1" noTextEdit="1"/>
          </p:cNvSpPr>
          <p:nvPr>
            <p:ph type="sldImg"/>
          </p:nvPr>
        </p:nvSpPr>
        <p:spPr>
          <a:ln/>
        </p:spPr>
      </p:sp>
      <p:sp>
        <p:nvSpPr>
          <p:cNvPr id="11776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
        <p:nvSpPr>
          <p:cNvPr id="11776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3377AE10-C111-4743-8587-7949E70CBE7C}" type="slidenum">
              <a:rPr lang="en-US" sz="1200" smtClean="0"/>
              <a:pPr eaLnBrk="1" hangingPunct="1"/>
              <a:t>53</a:t>
            </a:fld>
            <a:endParaRPr lang="en-US" sz="1200" dirty="0"/>
          </a:p>
        </p:txBody>
      </p:sp>
    </p:spTree>
    <p:extLst>
      <p:ext uri="{BB962C8B-B14F-4D97-AF65-F5344CB8AC3E}">
        <p14:creationId xmlns:p14="http://schemas.microsoft.com/office/powerpoint/2010/main" val="879435108"/>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7762" name="Slide Image Placeholder 1"/>
          <p:cNvSpPr>
            <a:spLocks noGrp="1" noRot="1" noChangeAspect="1" noTextEdit="1"/>
          </p:cNvSpPr>
          <p:nvPr>
            <p:ph type="sldImg"/>
          </p:nvPr>
        </p:nvSpPr>
        <p:spPr>
          <a:ln/>
        </p:spPr>
      </p:sp>
      <p:sp>
        <p:nvSpPr>
          <p:cNvPr id="11776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
        <p:nvSpPr>
          <p:cNvPr id="11776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3377AE10-C111-4743-8587-7949E70CBE7C}" type="slidenum">
              <a:rPr lang="en-US" sz="1200" smtClean="0"/>
              <a:pPr eaLnBrk="1" hangingPunct="1"/>
              <a:t>54</a:t>
            </a:fld>
            <a:endParaRPr lang="en-US" sz="1200" dirty="0"/>
          </a:p>
        </p:txBody>
      </p:sp>
    </p:spTree>
    <p:extLst>
      <p:ext uri="{BB962C8B-B14F-4D97-AF65-F5344CB8AC3E}">
        <p14:creationId xmlns:p14="http://schemas.microsoft.com/office/powerpoint/2010/main" val="2197207289"/>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7762" name="Slide Image Placeholder 1"/>
          <p:cNvSpPr>
            <a:spLocks noGrp="1" noRot="1" noChangeAspect="1" noTextEdit="1"/>
          </p:cNvSpPr>
          <p:nvPr>
            <p:ph type="sldImg"/>
          </p:nvPr>
        </p:nvSpPr>
        <p:spPr>
          <a:ln/>
        </p:spPr>
      </p:sp>
      <p:sp>
        <p:nvSpPr>
          <p:cNvPr id="11776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
        <p:nvSpPr>
          <p:cNvPr id="11776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3377AE10-C111-4743-8587-7949E70CBE7C}" type="slidenum">
              <a:rPr lang="en-US" sz="1200" smtClean="0"/>
              <a:pPr eaLnBrk="1" hangingPunct="1"/>
              <a:t>55</a:t>
            </a:fld>
            <a:endParaRPr lang="en-US" sz="1200" dirty="0"/>
          </a:p>
        </p:txBody>
      </p:sp>
    </p:spTree>
    <p:extLst>
      <p:ext uri="{BB962C8B-B14F-4D97-AF65-F5344CB8AC3E}">
        <p14:creationId xmlns:p14="http://schemas.microsoft.com/office/powerpoint/2010/main" val="187328321"/>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97970ACC-877F-4D3B-8A93-B8BA4EA78D53}" type="slidenum">
              <a:rPr lang="en-GB" smtClean="0"/>
              <a:pPr/>
              <a:t>56</a:t>
            </a:fld>
            <a:endParaRPr lang="en-GB"/>
          </a:p>
        </p:txBody>
      </p:sp>
    </p:spTree>
    <p:extLst>
      <p:ext uri="{BB962C8B-B14F-4D97-AF65-F5344CB8AC3E}">
        <p14:creationId xmlns:p14="http://schemas.microsoft.com/office/powerpoint/2010/main" val="2069071037"/>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97970ACC-877F-4D3B-8A93-B8BA4EA78D53}" type="slidenum">
              <a:rPr lang="en-GB" smtClean="0"/>
              <a:pPr/>
              <a:t>57</a:t>
            </a:fld>
            <a:endParaRPr lang="en-GB"/>
          </a:p>
        </p:txBody>
      </p:sp>
    </p:spTree>
    <p:extLst>
      <p:ext uri="{BB962C8B-B14F-4D97-AF65-F5344CB8AC3E}">
        <p14:creationId xmlns:p14="http://schemas.microsoft.com/office/powerpoint/2010/main" val="8248764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1328166" y="1295400"/>
            <a:ext cx="6487668" cy="3152887"/>
          </a:xfrm>
          <a:prstGeom prst="rect">
            <a:avLst/>
          </a:prstGeom>
          <a:ln w="3175">
            <a:solidFill>
              <a:schemeClr val="bg1"/>
            </a:solidFill>
          </a:ln>
          <a:effectLst>
            <a:outerShdw blurRad="63500" sx="100500" sy="100500" algn="ctr" rotWithShape="0">
              <a:prstClr val="black">
                <a:alpha val="50000"/>
              </a:prstClr>
            </a:outerShdw>
          </a:effectLst>
        </p:spPr>
        <p:txBody>
          <a:bodyPr vert="horz" lIns="91440" tIns="45720" rIns="91440" bIns="45720" rtlCol="0">
            <a:normAutofit/>
          </a:bodyPr>
          <a:lstStyle/>
          <a:p>
            <a:pPr marL="0" indent="0" algn="l" defTabSz="914400" rtl="0" eaLnBrk="1" latinLnBrk="0" hangingPunct="1">
              <a:spcBef>
                <a:spcPts val="2000"/>
              </a:spcBef>
              <a:buClr>
                <a:schemeClr val="accent1">
                  <a:lumMod val="60000"/>
                  <a:lumOff val="40000"/>
                </a:schemeClr>
              </a:buClr>
              <a:buSzPct val="110000"/>
              <a:buFont typeface="Wingdings 2" pitchFamily="18" charset="2"/>
              <a:buNone/>
            </a:pPr>
            <a:endParaRPr sz="3200" kern="1200">
              <a:solidFill>
                <a:schemeClr val="tx1">
                  <a:lumMod val="65000"/>
                  <a:lumOff val="35000"/>
                </a:schemeClr>
              </a:solidFill>
              <a:latin typeface="+mn-lt"/>
              <a:ea typeface="+mn-ea"/>
              <a:cs typeface="+mn-cs"/>
            </a:endParaRPr>
          </a:p>
        </p:txBody>
      </p:sp>
      <p:sp>
        <p:nvSpPr>
          <p:cNvPr id="2" name="Title 1"/>
          <p:cNvSpPr>
            <a:spLocks noGrp="1"/>
          </p:cNvSpPr>
          <p:nvPr>
            <p:ph type="ctrTitle"/>
          </p:nvPr>
        </p:nvSpPr>
        <p:spPr>
          <a:xfrm>
            <a:off x="1322921" y="1523999"/>
            <a:ext cx="6498158" cy="1724867"/>
          </a:xfrm>
        </p:spPr>
        <p:txBody>
          <a:bodyPr vert="horz" lIns="91440" tIns="45720" rIns="91440" bIns="45720" rtlCol="0" anchor="b" anchorCtr="0">
            <a:noAutofit/>
          </a:bodyPr>
          <a:lstStyle>
            <a:lvl1pPr marL="0" indent="0" algn="ctr" defTabSz="914400" rtl="0" eaLnBrk="1" latinLnBrk="0" hangingPunct="1">
              <a:spcBef>
                <a:spcPct val="0"/>
              </a:spcBef>
              <a:buClr>
                <a:schemeClr val="accent1">
                  <a:lumMod val="60000"/>
                  <a:lumOff val="40000"/>
                </a:schemeClr>
              </a:buClr>
              <a:buSzPct val="110000"/>
              <a:buFont typeface="Wingdings 2" pitchFamily="18" charset="2"/>
              <a:buNone/>
              <a:defRPr sz="4600" kern="1200">
                <a:solidFill>
                  <a:schemeClr val="accent1"/>
                </a:solidFill>
                <a:latin typeface="+mj-lt"/>
                <a:ea typeface="+mj-ea"/>
                <a:cs typeface="+mj-cs"/>
              </a:defRPr>
            </a:lvl1pPr>
          </a:lstStyle>
          <a:p>
            <a:r>
              <a:rPr lang="en-GB"/>
              <a:t>Click to edit Master title style</a:t>
            </a:r>
            <a:endParaRPr/>
          </a:p>
        </p:txBody>
      </p:sp>
      <p:sp>
        <p:nvSpPr>
          <p:cNvPr id="3" name="Subtitle 2"/>
          <p:cNvSpPr>
            <a:spLocks noGrp="1"/>
          </p:cNvSpPr>
          <p:nvPr>
            <p:ph type="subTitle" idx="1"/>
          </p:nvPr>
        </p:nvSpPr>
        <p:spPr>
          <a:xfrm>
            <a:off x="1322921" y="3299012"/>
            <a:ext cx="6498159" cy="916641"/>
          </a:xfrm>
        </p:spPr>
        <p:txBody>
          <a:bodyPr vert="horz" lIns="91440" tIns="45720" rIns="91440" bIns="45720" rtlCol="0">
            <a:normAutofit/>
          </a:bodyPr>
          <a:lstStyle>
            <a:lvl1pPr marL="0" indent="0" algn="ctr" defTabSz="914400" rtl="0" eaLnBrk="1" latinLnBrk="0" hangingPunct="1">
              <a:spcBef>
                <a:spcPts val="300"/>
              </a:spcBef>
              <a:buClr>
                <a:schemeClr val="accent1">
                  <a:lumMod val="60000"/>
                  <a:lumOff val="40000"/>
                </a:schemeClr>
              </a:buClr>
              <a:buSzPct val="110000"/>
              <a:buFont typeface="Wingdings 2" pitchFamily="18" charset="2"/>
              <a:buNone/>
              <a:defRPr sz="1800" kern="1200">
                <a:solidFill>
                  <a:schemeClr val="tx1">
                    <a:tint val="75000"/>
                  </a:schemeClr>
                </a:solidFill>
                <a:latin typeface="+mn-lt"/>
                <a:ea typeface="+mn-ea"/>
                <a:cs typeface="+mn-cs"/>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dirty="0"/>
          </a:p>
        </p:txBody>
      </p:sp>
      <p:sp>
        <p:nvSpPr>
          <p:cNvPr id="4" name="Date Placeholder 3"/>
          <p:cNvSpPr>
            <a:spLocks noGrp="1"/>
          </p:cNvSpPr>
          <p:nvPr>
            <p:ph type="dt" sz="half" idx="10"/>
          </p:nvPr>
        </p:nvSpPr>
        <p:spPr>
          <a:xfrm>
            <a:off x="5764306" y="6458230"/>
            <a:ext cx="2133600" cy="365125"/>
          </a:xfrm>
        </p:spPr>
        <p:txBody>
          <a:bodyPr/>
          <a:lstStyle/>
          <a:p>
            <a:fld id="{2DF66AD8-BC4A-4004-9882-414398D930CA}" type="datetimeFigureOut">
              <a:rPr lang="en-US" smtClean="0"/>
              <a:pPr/>
              <a:t>6/7/2026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a:p>
        </p:txBody>
      </p:sp>
      <p:sp>
        <p:nvSpPr>
          <p:cNvPr id="3" name="Content Placeholder 2"/>
          <p:cNvSpPr>
            <a:spLocks noGrp="1"/>
          </p:cNvSpPr>
          <p:nvPr>
            <p:ph idx="1"/>
          </p:nvPr>
        </p:nvSpPr>
        <p:spPr/>
        <p:txBody>
          <a:bodyPr/>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6/7/2026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Slide with Picture">
    <p:spTree>
      <p:nvGrpSpPr>
        <p:cNvPr id="1" name=""/>
        <p:cNvGrpSpPr/>
        <p:nvPr/>
      </p:nvGrpSpPr>
      <p:grpSpPr>
        <a:xfrm>
          <a:off x="0" y="0"/>
          <a:ext cx="0" cy="0"/>
          <a:chOff x="0" y="0"/>
          <a:chExt cx="0" cy="0"/>
        </a:xfrm>
      </p:grpSpPr>
      <p:sp>
        <p:nvSpPr>
          <p:cNvPr id="2" name="Title 1"/>
          <p:cNvSpPr>
            <a:spLocks noGrp="1"/>
          </p:cNvSpPr>
          <p:nvPr>
            <p:ph type="ctrTitle"/>
          </p:nvPr>
        </p:nvSpPr>
        <p:spPr>
          <a:xfrm>
            <a:off x="363538" y="3352801"/>
            <a:ext cx="8416925" cy="1470025"/>
          </a:xfrm>
        </p:spPr>
        <p:txBody>
          <a:bodyPr/>
          <a:lstStyle/>
          <a:p>
            <a:r>
              <a:rPr lang="en-GB"/>
              <a:t>Click to edit Master title style</a:t>
            </a:r>
            <a:endParaRPr dirty="0"/>
          </a:p>
        </p:txBody>
      </p:sp>
      <p:sp>
        <p:nvSpPr>
          <p:cNvPr id="3" name="Subtitle 2"/>
          <p:cNvSpPr>
            <a:spLocks noGrp="1"/>
          </p:cNvSpPr>
          <p:nvPr>
            <p:ph type="subTitle" idx="1"/>
          </p:nvPr>
        </p:nvSpPr>
        <p:spPr>
          <a:xfrm>
            <a:off x="363538" y="4771029"/>
            <a:ext cx="8416925" cy="972671"/>
          </a:xfrm>
        </p:spPr>
        <p:txBody>
          <a:bodyPr>
            <a:normAutofit/>
          </a:bodyPr>
          <a:lstStyle>
            <a:lvl1pPr marL="0" indent="0" algn="ctr">
              <a:spcBef>
                <a:spcPts val="300"/>
              </a:spcBef>
              <a:buNone/>
              <a:defRPr sz="1800">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6/7/2026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
        <p:nvSpPr>
          <p:cNvPr id="9" name="Picture Placeholder 2"/>
          <p:cNvSpPr>
            <a:spLocks noGrp="1"/>
          </p:cNvSpPr>
          <p:nvPr>
            <p:ph type="pic" idx="13"/>
          </p:nvPr>
        </p:nvSpPr>
        <p:spPr>
          <a:xfrm>
            <a:off x="370980" y="363538"/>
            <a:ext cx="8402040" cy="2836862"/>
          </a:xfrm>
          <a:ln w="3175">
            <a:solidFill>
              <a:schemeClr val="bg1"/>
            </a:solidFill>
          </a:ln>
          <a:effectLst>
            <a:outerShdw blurRad="63500" sx="100500" sy="100500" algn="ctr" rotWithShape="0">
              <a:prstClr val="black">
                <a:alpha val="50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Drag picture to placeholder or click icon to add</a:t>
            </a:r>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549275" y="2403144"/>
            <a:ext cx="8056563" cy="1362075"/>
          </a:xfrm>
        </p:spPr>
        <p:txBody>
          <a:bodyPr anchor="b" anchorCtr="0"/>
          <a:lstStyle>
            <a:lvl1pPr algn="ctr">
              <a:defRPr sz="4600" b="0" cap="none" baseline="0"/>
            </a:lvl1pPr>
          </a:lstStyle>
          <a:p>
            <a:r>
              <a:rPr lang="en-GB"/>
              <a:t>Click to edit Master title style</a:t>
            </a:r>
            <a:endParaRPr/>
          </a:p>
        </p:txBody>
      </p:sp>
      <p:sp>
        <p:nvSpPr>
          <p:cNvPr id="3" name="Text Placeholder 2"/>
          <p:cNvSpPr>
            <a:spLocks noGrp="1"/>
          </p:cNvSpPr>
          <p:nvPr>
            <p:ph type="body" idx="1"/>
          </p:nvPr>
        </p:nvSpPr>
        <p:spPr>
          <a:xfrm>
            <a:off x="549275" y="3736005"/>
            <a:ext cx="8056563" cy="1500187"/>
          </a:xfrm>
        </p:spPr>
        <p:txBody>
          <a:bodyPr anchor="t" anchorCtr="0">
            <a:normAutofit/>
          </a:bodyPr>
          <a:lstStyle>
            <a:lvl1pPr marL="0" indent="0" algn="ctr">
              <a:spcBef>
                <a:spcPts val="300"/>
              </a:spcBef>
              <a:buNone/>
              <a:defRPr sz="18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2DF66AD8-BC4A-4004-9882-414398D930CA}" type="datetimeFigureOut">
              <a:rPr lang="en-US" smtClean="0"/>
              <a:pPr/>
              <a:t>6/7/2026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1336956"/>
          </a:xfrm>
        </p:spPr>
        <p:txBody>
          <a:bodyPr/>
          <a:lstStyle/>
          <a:p>
            <a:r>
              <a:rPr lang="en-GB"/>
              <a:t>Click to edit Master title style</a:t>
            </a:r>
            <a:endParaRPr/>
          </a:p>
        </p:txBody>
      </p:sp>
      <p:sp>
        <p:nvSpPr>
          <p:cNvPr id="3" name="Content Placeholder 2"/>
          <p:cNvSpPr>
            <a:spLocks noGrp="1"/>
          </p:cNvSpPr>
          <p:nvPr>
            <p:ph sz="half" idx="1"/>
          </p:nvPr>
        </p:nvSpPr>
        <p:spPr>
          <a:xfrm>
            <a:off x="549275"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Content Placeholder 3"/>
          <p:cNvSpPr>
            <a:spLocks noGrp="1"/>
          </p:cNvSpPr>
          <p:nvPr>
            <p:ph sz="half" idx="2"/>
          </p:nvPr>
        </p:nvSpPr>
        <p:spPr>
          <a:xfrm>
            <a:off x="4751071"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5" name="Date Placeholder 4"/>
          <p:cNvSpPr>
            <a:spLocks noGrp="1"/>
          </p:cNvSpPr>
          <p:nvPr>
            <p:ph type="dt" sz="half" idx="10"/>
          </p:nvPr>
        </p:nvSpPr>
        <p:spPr/>
        <p:txBody>
          <a:bodyPr/>
          <a:lstStyle/>
          <a:p>
            <a:fld id="{2DF66AD8-BC4A-4004-9882-414398D930CA}" type="datetimeFigureOut">
              <a:rPr lang="en-US" smtClean="0"/>
              <a:pPr/>
              <a:t>6/7/2026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49274" y="107576"/>
            <a:ext cx="8042276" cy="1336956"/>
          </a:xfrm>
        </p:spPr>
        <p:txBody>
          <a:bodyPr/>
          <a:lstStyle>
            <a:lvl1pPr>
              <a:defRPr/>
            </a:lvl1pPr>
          </a:lstStyle>
          <a:p>
            <a:r>
              <a:rPr lang="en-GB"/>
              <a:t>Click to edit Master title style</a:t>
            </a:r>
            <a:endParaRPr/>
          </a:p>
        </p:txBody>
      </p:sp>
      <p:sp>
        <p:nvSpPr>
          <p:cNvPr id="3" name="Text Placeholder 2"/>
          <p:cNvSpPr>
            <a:spLocks noGrp="1"/>
          </p:cNvSpPr>
          <p:nvPr>
            <p:ph type="body" idx="1"/>
          </p:nvPr>
        </p:nvSpPr>
        <p:spPr>
          <a:xfrm>
            <a:off x="549274"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549274"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5" name="Text Placeholder 4"/>
          <p:cNvSpPr>
            <a:spLocks noGrp="1"/>
          </p:cNvSpPr>
          <p:nvPr>
            <p:ph type="body" sz="quarter" idx="3"/>
          </p:nvPr>
        </p:nvSpPr>
        <p:spPr>
          <a:xfrm>
            <a:off x="4751070"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751070"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7" name="Date Placeholder 6"/>
          <p:cNvSpPr>
            <a:spLocks noGrp="1"/>
          </p:cNvSpPr>
          <p:nvPr>
            <p:ph type="dt" sz="half" idx="10"/>
          </p:nvPr>
        </p:nvSpPr>
        <p:spPr/>
        <p:txBody>
          <a:bodyPr/>
          <a:lstStyle/>
          <a:p>
            <a:fld id="{2DF66AD8-BC4A-4004-9882-414398D930CA}" type="datetimeFigureOut">
              <a:rPr lang="en-US" smtClean="0"/>
              <a:pPr/>
              <a:t>6/7/2026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a:p>
        </p:txBody>
      </p:sp>
      <p:sp>
        <p:nvSpPr>
          <p:cNvPr id="3" name="Date Placeholder 2"/>
          <p:cNvSpPr>
            <a:spLocks noGrp="1"/>
          </p:cNvSpPr>
          <p:nvPr>
            <p:ph type="dt" sz="half" idx="10"/>
          </p:nvPr>
        </p:nvSpPr>
        <p:spPr/>
        <p:txBody>
          <a:bodyPr/>
          <a:lstStyle/>
          <a:p>
            <a:fld id="{2DF66AD8-BC4A-4004-9882-414398D930CA}" type="datetimeFigureOut">
              <a:rPr lang="en-US" smtClean="0"/>
              <a:pPr/>
              <a:t>6/7/2026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DF66AD8-BC4A-4004-9882-414398D930CA}" type="datetimeFigureOut">
              <a:rPr lang="en-US" smtClean="0"/>
              <a:pPr/>
              <a:t>6/7/2026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9" y="611872"/>
            <a:ext cx="3840480" cy="1162050"/>
          </a:xfrm>
        </p:spPr>
        <p:txBody>
          <a:bodyPr anchor="b"/>
          <a:lstStyle>
            <a:lvl1pPr algn="ctr">
              <a:defRPr sz="3600" b="0"/>
            </a:lvl1pPr>
          </a:lstStyle>
          <a:p>
            <a:r>
              <a:rPr lang="en-GB"/>
              <a:t>Click to edit Master title style</a:t>
            </a:r>
            <a:endParaRPr/>
          </a:p>
        </p:txBody>
      </p:sp>
      <p:sp>
        <p:nvSpPr>
          <p:cNvPr id="3" name="Content Placeholder 2"/>
          <p:cNvSpPr>
            <a:spLocks noGrp="1"/>
          </p:cNvSpPr>
          <p:nvPr>
            <p:ph idx="1"/>
          </p:nvPr>
        </p:nvSpPr>
        <p:spPr>
          <a:xfrm>
            <a:off x="4742824" y="368300"/>
            <a:ext cx="3840480" cy="5575300"/>
          </a:xfrm>
        </p:spPr>
        <p:txBody>
          <a:bodyPr>
            <a:normAutofit/>
          </a:bodyPr>
          <a:lstStyle>
            <a:lvl1pPr>
              <a:spcBef>
                <a:spcPts val="2000"/>
              </a:spcBef>
              <a:defRPr sz="2200"/>
            </a:lvl1pPr>
            <a:lvl2pPr>
              <a:defRPr sz="2000"/>
            </a:lvl2pPr>
            <a:lvl3pPr>
              <a:defRPr sz="1800"/>
            </a:lvl3pPr>
            <a:lvl4pPr>
              <a:defRPr sz="1800"/>
            </a:lvl4pPr>
            <a:lvl5pPr>
              <a:defRPr sz="18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Text Placeholder 3"/>
          <p:cNvSpPr>
            <a:spLocks noGrp="1"/>
          </p:cNvSpPr>
          <p:nvPr>
            <p:ph type="body" sz="half" idx="2"/>
          </p:nvPr>
        </p:nvSpPr>
        <p:spPr>
          <a:xfrm>
            <a:off x="533399" y="1787856"/>
            <a:ext cx="3840480"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2DF66AD8-BC4A-4004-9882-414398D930CA}" type="datetimeFigureOut">
              <a:rPr lang="en-US" smtClean="0"/>
              <a:pPr/>
              <a:t>6/7/2026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8" y="611872"/>
            <a:ext cx="4079545" cy="1162050"/>
          </a:xfrm>
        </p:spPr>
        <p:txBody>
          <a:bodyPr anchor="b"/>
          <a:lstStyle>
            <a:lvl1pPr algn="ctr">
              <a:defRPr sz="3600" b="0"/>
            </a:lvl1pPr>
          </a:lstStyle>
          <a:p>
            <a:r>
              <a:rPr lang="en-GB"/>
              <a:t>Click to edit Master title style</a:t>
            </a:r>
            <a:endParaRPr/>
          </a:p>
        </p:txBody>
      </p:sp>
      <p:sp>
        <p:nvSpPr>
          <p:cNvPr id="4" name="Text Placeholder 3"/>
          <p:cNvSpPr>
            <a:spLocks noGrp="1"/>
          </p:cNvSpPr>
          <p:nvPr>
            <p:ph type="body" sz="half" idx="2"/>
          </p:nvPr>
        </p:nvSpPr>
        <p:spPr>
          <a:xfrm>
            <a:off x="533398" y="1787856"/>
            <a:ext cx="4079545"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2DF66AD8-BC4A-4004-9882-414398D930CA}" type="datetimeFigureOut">
              <a:rPr lang="en-US" smtClean="0"/>
              <a:pPr/>
              <a:t>6/7/2026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
        <p:nvSpPr>
          <p:cNvPr id="8" name="Picture Placeholder 2"/>
          <p:cNvSpPr>
            <a:spLocks noGrp="1"/>
          </p:cNvSpPr>
          <p:nvPr>
            <p:ph type="pic" idx="1"/>
          </p:nvPr>
        </p:nvSpPr>
        <p:spPr>
          <a:xfrm>
            <a:off x="5090617" y="359392"/>
            <a:ext cx="3657600" cy="5318077"/>
          </a:xfrm>
          <a:ln w="3175">
            <a:solidFill>
              <a:schemeClr val="bg1"/>
            </a:solidFill>
          </a:ln>
          <a:effectLst>
            <a:outerShdw blurRad="63500" sx="100500" sy="100500" algn="ctr" rotWithShape="0">
              <a:prstClr val="black">
                <a:alpha val="50000"/>
              </a:prstClr>
            </a:outerShdw>
          </a:effectLst>
        </p:spPr>
        <p:txBody>
          <a:bodyPr vert="horz" lIns="91440" tIns="45720" rIns="91440" bIns="45720" rtlCol="0">
            <a:normAutofit/>
          </a:bodyPr>
          <a:lstStyle>
            <a:lvl1pPr marL="0" indent="0" algn="l" defTabSz="914400" rtl="0" eaLnBrk="1" latinLnBrk="0" hangingPunct="1">
              <a:spcBef>
                <a:spcPts val="2000"/>
              </a:spcBef>
              <a:buClr>
                <a:schemeClr val="accent1">
                  <a:lumMod val="60000"/>
                  <a:lumOff val="40000"/>
                </a:schemeClr>
              </a:buClr>
              <a:buSzPct val="110000"/>
              <a:buFont typeface="Wingdings 2" pitchFamily="18" charset="2"/>
              <a:buNone/>
              <a:defRPr sz="3200" kern="1200">
                <a:solidFill>
                  <a:schemeClr val="tx1">
                    <a:lumMod val="65000"/>
                    <a:lumOff val="35000"/>
                  </a:schemeClr>
                </a:solidFill>
                <a:latin typeface="+mn-lt"/>
                <a:ea typeface="+mn-ea"/>
                <a:cs typeface="+mn-cs"/>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Drag picture to placeholder or click icon to add</a:t>
            </a:r>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a:p>
        </p:txBody>
      </p:sp>
      <p:sp>
        <p:nvSpPr>
          <p:cNvPr id="3" name="Vertical Text Placeholder 2"/>
          <p:cNvSpPr>
            <a:spLocks noGrp="1"/>
          </p:cNvSpPr>
          <p:nvPr>
            <p:ph type="body" orient="vert" idx="1"/>
          </p:nvPr>
        </p:nvSpPr>
        <p:spPr/>
        <p:txBody>
          <a:bodyPr vert="eaVert"/>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6/7/2026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369792" y="368301"/>
            <a:ext cx="1524000" cy="5575300"/>
          </a:xfrm>
        </p:spPr>
        <p:txBody>
          <a:bodyPr vert="eaVert"/>
          <a:lstStyle/>
          <a:p>
            <a:r>
              <a:rPr lang="en-GB"/>
              <a:t>Click to edit Master title style</a:t>
            </a:r>
            <a:endParaRPr/>
          </a:p>
        </p:txBody>
      </p:sp>
      <p:sp>
        <p:nvSpPr>
          <p:cNvPr id="3" name="Vertical Text Placeholder 2"/>
          <p:cNvSpPr>
            <a:spLocks noGrp="1"/>
          </p:cNvSpPr>
          <p:nvPr>
            <p:ph type="body" orient="vert" idx="1"/>
          </p:nvPr>
        </p:nvSpPr>
        <p:spPr>
          <a:xfrm>
            <a:off x="549274" y="368301"/>
            <a:ext cx="6689726" cy="5575300"/>
          </a:xfrm>
        </p:spPr>
        <p:txBody>
          <a:bodyPr vert="eaVert"/>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6/7/2026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2.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49275" y="107576"/>
            <a:ext cx="8042276" cy="1336956"/>
          </a:xfrm>
          <a:prstGeom prst="rect">
            <a:avLst/>
          </a:prstGeom>
        </p:spPr>
        <p:txBody>
          <a:bodyPr vert="horz" lIns="91440" tIns="45720" rIns="91440" bIns="45720" rtlCol="0" anchor="b" anchorCtr="0">
            <a:noAutofit/>
          </a:bodyPr>
          <a:lstStyle/>
          <a:p>
            <a:r>
              <a:rPr lang="en-GB"/>
              <a:t>Click to edit Master title style</a:t>
            </a:r>
            <a:endParaRPr/>
          </a:p>
        </p:txBody>
      </p:sp>
      <p:sp>
        <p:nvSpPr>
          <p:cNvPr id="3" name="Text Placeholder 2"/>
          <p:cNvSpPr>
            <a:spLocks noGrp="1"/>
          </p:cNvSpPr>
          <p:nvPr>
            <p:ph type="body" idx="1"/>
          </p:nvPr>
        </p:nvSpPr>
        <p:spPr>
          <a:xfrm>
            <a:off x="549275" y="1600201"/>
            <a:ext cx="8042276" cy="434340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dirty="0"/>
          </a:p>
        </p:txBody>
      </p:sp>
      <p:sp>
        <p:nvSpPr>
          <p:cNvPr id="4" name="Date Placeholder 3"/>
          <p:cNvSpPr>
            <a:spLocks noGrp="1"/>
          </p:cNvSpPr>
          <p:nvPr>
            <p:ph type="dt" sz="half" idx="2"/>
          </p:nvPr>
        </p:nvSpPr>
        <p:spPr>
          <a:xfrm>
            <a:off x="5629835" y="6275668"/>
            <a:ext cx="2133600" cy="365125"/>
          </a:xfrm>
          <a:prstGeom prst="rect">
            <a:avLst/>
          </a:prstGeom>
        </p:spPr>
        <p:txBody>
          <a:bodyPr vert="horz" lIns="91440" tIns="45720" rIns="91440" bIns="45720" rtlCol="0" anchor="ctr"/>
          <a:lstStyle>
            <a:lvl1pPr algn="r">
              <a:defRPr sz="1200">
                <a:solidFill>
                  <a:schemeClr val="bg1"/>
                </a:solidFill>
              </a:defRPr>
            </a:lvl1pPr>
          </a:lstStyle>
          <a:p>
            <a:fld id="{2DF66AD8-BC4A-4004-9882-414398D930CA}" type="datetimeFigureOut">
              <a:rPr lang="en-US" smtClean="0"/>
              <a:pPr/>
              <a:t>6/7/2026</a:t>
            </a:fld>
            <a:endParaRPr lang="en-US" dirty="0"/>
          </a:p>
        </p:txBody>
      </p:sp>
      <p:sp>
        <p:nvSpPr>
          <p:cNvPr id="5" name="Footer Placeholder 4"/>
          <p:cNvSpPr>
            <a:spLocks noGrp="1"/>
          </p:cNvSpPr>
          <p:nvPr>
            <p:ph type="ftr" sz="quarter" idx="3"/>
          </p:nvPr>
        </p:nvSpPr>
        <p:spPr>
          <a:xfrm>
            <a:off x="264458" y="6275668"/>
            <a:ext cx="4840941" cy="365125"/>
          </a:xfrm>
          <a:prstGeom prst="rect">
            <a:avLst/>
          </a:prstGeom>
        </p:spPr>
        <p:txBody>
          <a:bodyPr vert="horz" lIns="91440" tIns="45720" rIns="91440" bIns="45720" rtlCol="0" anchor="ctr"/>
          <a:lstStyle>
            <a:lvl1pPr algn="l">
              <a:defRPr sz="1200">
                <a:solidFill>
                  <a:schemeClr val="bg1"/>
                </a:solidFill>
              </a:defRPr>
            </a:lvl1pPr>
          </a:lstStyle>
          <a:p>
            <a:endParaRPr lang="en-US"/>
          </a:p>
        </p:txBody>
      </p:sp>
      <p:sp>
        <p:nvSpPr>
          <p:cNvPr id="6" name="Slide Number Placeholder 5"/>
          <p:cNvSpPr>
            <a:spLocks noGrp="1"/>
          </p:cNvSpPr>
          <p:nvPr>
            <p:ph type="sldNum" sz="quarter" idx="4"/>
          </p:nvPr>
        </p:nvSpPr>
        <p:spPr>
          <a:xfrm>
            <a:off x="7897906" y="6275668"/>
            <a:ext cx="990600" cy="365125"/>
          </a:xfrm>
          <a:prstGeom prst="rect">
            <a:avLst/>
          </a:prstGeom>
        </p:spPr>
        <p:txBody>
          <a:bodyPr vert="horz" lIns="91440" tIns="45720" rIns="91440" bIns="45720" rtlCol="0" anchor="ctr"/>
          <a:lstStyle>
            <a:lvl1pPr algn="r">
              <a:defRPr sz="3600">
                <a:solidFill>
                  <a:schemeClr val="bg1"/>
                </a:solidFill>
              </a:defRPr>
            </a:lvl1pPr>
          </a:lstStyle>
          <a:p>
            <a:fld id="{B9D2C864-9362-43C7-A136-D9C41D93A96D}"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82" r:id="rId1"/>
    <p:sldLayoutId id="2147483683" r:id="rId2"/>
    <p:sldLayoutId id="2147483684" r:id="rId3"/>
    <p:sldLayoutId id="2147483685" r:id="rId4"/>
    <p:sldLayoutId id="2147483686" r:id="rId5"/>
    <p:sldLayoutId id="2147483687" r:id="rId6"/>
    <p:sldLayoutId id="2147483688" r:id="rId7"/>
    <p:sldLayoutId id="2147483689" r:id="rId8"/>
    <p:sldLayoutId id="2147483690" r:id="rId9"/>
    <p:sldLayoutId id="2147483691" r:id="rId10"/>
    <p:sldLayoutId id="2147483692" r:id="rId11"/>
    <p:sldLayoutId id="2147483693" r:id="rId12"/>
  </p:sldLayoutIdLst>
  <p:txStyles>
    <p:titleStyle>
      <a:lvl1pPr algn="ctr" defTabSz="914400" rtl="0" eaLnBrk="1" latinLnBrk="0" hangingPunct="1">
        <a:spcBef>
          <a:spcPct val="0"/>
        </a:spcBef>
        <a:buNone/>
        <a:defRPr sz="4600" kern="1200">
          <a:solidFill>
            <a:schemeClr val="accent1"/>
          </a:solidFill>
          <a:latin typeface="+mj-lt"/>
          <a:ea typeface="+mj-ea"/>
          <a:cs typeface="+mj-cs"/>
        </a:defRPr>
      </a:lvl1pPr>
    </p:titleStyle>
    <p:bodyStyle>
      <a:lvl1pPr marL="349250" indent="-349250" algn="l" defTabSz="914400" rtl="0" eaLnBrk="1" latinLnBrk="0" hangingPunct="1">
        <a:spcBef>
          <a:spcPts val="2000"/>
        </a:spcBef>
        <a:buClr>
          <a:schemeClr val="accent1">
            <a:lumMod val="60000"/>
            <a:lumOff val="40000"/>
          </a:schemeClr>
        </a:buClr>
        <a:buSzPct val="110000"/>
        <a:buFont typeface="Wingdings 2" pitchFamily="18" charset="2"/>
        <a:buChar char=""/>
        <a:defRPr sz="2400" kern="1200">
          <a:solidFill>
            <a:schemeClr val="tx1">
              <a:lumMod val="65000"/>
              <a:lumOff val="35000"/>
            </a:schemeClr>
          </a:solidFill>
          <a:latin typeface="+mn-lt"/>
          <a:ea typeface="+mn-ea"/>
          <a:cs typeface="+mn-cs"/>
        </a:defRPr>
      </a:lvl1pPr>
      <a:lvl2pPr marL="685800" indent="-336550" algn="l" defTabSz="914400" rtl="0" eaLnBrk="1" latinLnBrk="0" hangingPunct="1">
        <a:spcBef>
          <a:spcPts val="600"/>
        </a:spcBef>
        <a:buClr>
          <a:schemeClr val="accent1">
            <a:lumMod val="75000"/>
          </a:schemeClr>
        </a:buClr>
        <a:buSzPct val="110000"/>
        <a:buFont typeface="Wingdings 2" pitchFamily="18" charset="2"/>
        <a:buChar char=""/>
        <a:defRPr sz="2200" kern="1200">
          <a:solidFill>
            <a:schemeClr val="tx1">
              <a:lumMod val="65000"/>
              <a:lumOff val="35000"/>
            </a:schemeClr>
          </a:solidFill>
          <a:latin typeface="+mn-lt"/>
          <a:ea typeface="+mn-ea"/>
          <a:cs typeface="+mn-cs"/>
        </a:defRPr>
      </a:lvl2pPr>
      <a:lvl3pPr marL="96837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2000" kern="1200">
          <a:solidFill>
            <a:schemeClr val="tx1">
              <a:lumMod val="65000"/>
              <a:lumOff val="35000"/>
            </a:schemeClr>
          </a:solidFill>
          <a:latin typeface="+mn-lt"/>
          <a:ea typeface="+mn-ea"/>
          <a:cs typeface="+mn-cs"/>
        </a:defRPr>
      </a:lvl3pPr>
      <a:lvl4pPr marL="1263650" indent="-295275" algn="l" defTabSz="914400" rtl="0" eaLnBrk="1" latinLnBrk="0" hangingPunct="1">
        <a:spcBef>
          <a:spcPts val="600"/>
        </a:spcBef>
        <a:buClr>
          <a:schemeClr val="accent1">
            <a:lumMod val="75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4pPr>
      <a:lvl5pPr marL="154622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5pPr>
      <a:lvl6pPr marL="1828800"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6pPr>
      <a:lvl7pPr marL="21177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7pPr>
      <a:lvl8pPr marL="2398713"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8pPr>
      <a:lvl9pPr marL="26892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a:solidFill>
            <a:schemeClr val="tx1">
              <a:lumMod val="65000"/>
              <a:lumOff val="35000"/>
            </a:schemeClr>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mailto:carlene.campbell@uwtsd.ac.uk" TargetMode="External"/><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image" Target="../media/image3.png"/><Relationship Id="rId4" Type="http://schemas.openxmlformats.org/officeDocument/2006/relationships/hyperlink" Target="https://www.knowledgewithprofit.com/" TargetMode="Externa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6.xml"/><Relationship Id="rId1" Type="http://schemas.openxmlformats.org/officeDocument/2006/relationships/slideLayout" Target="../slideLayouts/slideLayout8.xml"/></Relationships>
</file>

<file path=ppt/slides/_rels/slide7.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8.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8.xml"/><Relationship Id="rId1" Type="http://schemas.openxmlformats.org/officeDocument/2006/relationships/slideLayout" Target="../slideLayouts/slideLayout8.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0.xml"/><Relationship Id="rId1" Type="http://schemas.openxmlformats.org/officeDocument/2006/relationships/slideLayout" Target="../slideLayouts/slideLayout8.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2.xml"/><Relationship Id="rId1" Type="http://schemas.openxmlformats.org/officeDocument/2006/relationships/slideLayout" Target="../slideLayouts/slideLayout8.xml"/></Relationships>
</file>

<file path=ppt/slides/_rels/slide14.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3.xml"/><Relationship Id="rId1" Type="http://schemas.openxmlformats.org/officeDocument/2006/relationships/slideLayout" Target="../slideLayouts/slideLayout8.xml"/></Relationships>
</file>

<file path=ppt/slides/_rels/slide15.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4.xml"/><Relationship Id="rId1" Type="http://schemas.openxmlformats.org/officeDocument/2006/relationships/slideLayout" Target="../slideLayouts/slideLayout8.xml"/></Relationships>
</file>

<file path=ppt/slides/_rels/slide16.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5.xml"/><Relationship Id="rId1" Type="http://schemas.openxmlformats.org/officeDocument/2006/relationships/slideLayout" Target="../slideLayouts/slideLayout8.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8.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21.xml"/><Relationship Id="rId1" Type="http://schemas.openxmlformats.org/officeDocument/2006/relationships/slideLayout" Target="../slideLayouts/slideLayout8.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28.xml"/><Relationship Id="rId1" Type="http://schemas.openxmlformats.org/officeDocument/2006/relationships/slideLayout" Target="../slideLayouts/slideLayout8.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30.xml"/><Relationship Id="rId1" Type="http://schemas.openxmlformats.org/officeDocument/2006/relationships/slideLayout" Target="../slideLayouts/slideLayout8.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32.xml"/><Relationship Id="rId1" Type="http://schemas.openxmlformats.org/officeDocument/2006/relationships/slideLayout" Target="../slideLayouts/slideLayout8.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36.xml"/><Relationship Id="rId1" Type="http://schemas.openxmlformats.org/officeDocument/2006/relationships/slideLayout" Target="../slideLayouts/slideLayout8.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39.xml"/><Relationship Id="rId1" Type="http://schemas.openxmlformats.org/officeDocument/2006/relationships/slideLayout" Target="../slideLayouts/slideLayout8.xml"/></Relationships>
</file>

<file path=ppt/slides/_rels/slide45.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40.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42.xml"/><Relationship Id="rId1" Type="http://schemas.openxmlformats.org/officeDocument/2006/relationships/slideLayout" Target="../slideLayouts/slideLayout8.xml"/></Relationships>
</file>

<file path=ppt/slides/_rels/slide48.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8.xml"/></Relationships>
</file>

<file path=ppt/slides/_rels/slide49.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43.xml"/><Relationship Id="rId1" Type="http://schemas.openxmlformats.org/officeDocument/2006/relationships/slideLayout" Target="../slideLayouts/slideLayout8.xml"/></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44.xml"/><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notesSlide" Target="../notesSlides/notesSlide45.xml"/><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notesSlide" Target="../notesSlides/notesSlide46.xml"/><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notesSlide" Target="../notesSlides/notesSlide47.xml"/><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2" Type="http://schemas.openxmlformats.org/officeDocument/2006/relationships/notesSlide" Target="../notesSlides/notesSlide48.xml"/><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2" Type="http://schemas.openxmlformats.org/officeDocument/2006/relationships/notesSlide" Target="../notesSlides/notesSlide49.xml"/><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2" Type="http://schemas.openxmlformats.org/officeDocument/2006/relationships/notesSlide" Target="../notesSlides/notesSlide50.xml"/><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3" Type="http://schemas.openxmlformats.org/officeDocument/2006/relationships/hyperlink" Target="https://www.nist.gov/cyberframework?utm_source=chatgpt.com" TargetMode="External"/><Relationship Id="rId7" Type="http://schemas.openxmlformats.org/officeDocument/2006/relationships/hyperlink" Target="https://www.pmi.org/?utm_source=chatgpt.com" TargetMode="External"/><Relationship Id="rId2" Type="http://schemas.openxmlformats.org/officeDocument/2006/relationships/notesSlide" Target="../notesSlides/notesSlide51.xml"/><Relationship Id="rId1" Type="http://schemas.openxmlformats.org/officeDocument/2006/relationships/slideLayout" Target="../slideLayouts/slideLayout2.xml"/><Relationship Id="rId6" Type="http://schemas.openxmlformats.org/officeDocument/2006/relationships/hyperlink" Target="https://www.ncsc.gov.uk/section/advice-guidance/all-topics?utm_source=chatgpt.com" TargetMode="External"/><Relationship Id="rId5" Type="http://schemas.openxmlformats.org/officeDocument/2006/relationships/hyperlink" Target="https://www.ncsc.gov.uk/collection/board-toolkit?utm_source=chatgpt.com" TargetMode="External"/><Relationship Id="rId4" Type="http://schemas.openxmlformats.org/officeDocument/2006/relationships/hyperlink" Target="https://www.nist.gov/itl/applied-cybersecurity/nice/nice-framework-resource-center?utm_source=chatgpt.co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38023" y="343763"/>
            <a:ext cx="8911086" cy="2063007"/>
          </a:xfrm>
        </p:spPr>
        <p:txBody>
          <a:bodyPr/>
          <a:lstStyle/>
          <a:p>
            <a:r>
              <a:rPr lang="en-US" sz="4400" dirty="0">
                <a:solidFill>
                  <a:srgbClr val="0F3661"/>
                </a:solidFill>
                <a:latin typeface="Times New Roman"/>
                <a:cs typeface="Times New Roman"/>
              </a:rPr>
              <a:t>Developing the Security Program</a:t>
            </a:r>
            <a:br>
              <a:rPr lang="en-US" sz="4400" dirty="0">
                <a:solidFill>
                  <a:srgbClr val="0F3661"/>
                </a:solidFill>
                <a:latin typeface="Times New Roman"/>
                <a:cs typeface="Times New Roman"/>
              </a:rPr>
            </a:br>
            <a:br>
              <a:rPr lang="en-US" sz="4400" dirty="0">
                <a:solidFill>
                  <a:srgbClr val="0F3661"/>
                </a:solidFill>
                <a:latin typeface="Times New Roman"/>
                <a:cs typeface="Times New Roman"/>
              </a:rPr>
            </a:br>
            <a:r>
              <a:rPr lang="en-US" sz="4000" dirty="0">
                <a:solidFill>
                  <a:srgbClr val="0F3661"/>
                </a:solidFill>
                <a:latin typeface="Times New Roman"/>
                <a:cs typeface="Times New Roman"/>
              </a:rPr>
              <a:t>Data Security, Governance &amp; Compliance</a:t>
            </a:r>
            <a:endParaRPr lang="en-US" sz="4400" dirty="0">
              <a:solidFill>
                <a:srgbClr val="0F3661"/>
              </a:solidFill>
              <a:latin typeface="Times New Roman"/>
              <a:cs typeface="Times New Roman"/>
            </a:endParaRPr>
          </a:p>
        </p:txBody>
      </p:sp>
      <p:sp>
        <p:nvSpPr>
          <p:cNvPr id="3" name="TextBox 2"/>
          <p:cNvSpPr txBox="1"/>
          <p:nvPr/>
        </p:nvSpPr>
        <p:spPr>
          <a:xfrm>
            <a:off x="3961520" y="2989438"/>
            <a:ext cx="1548822" cy="523220"/>
          </a:xfrm>
          <a:prstGeom prst="rect">
            <a:avLst/>
          </a:prstGeom>
          <a:noFill/>
        </p:spPr>
        <p:txBody>
          <a:bodyPr wrap="none" rtlCol="0">
            <a:spAutoFit/>
          </a:bodyPr>
          <a:lstStyle/>
          <a:p>
            <a:r>
              <a:rPr lang="en-US" sz="2800" dirty="0">
                <a:latin typeface="Times New Roman"/>
                <a:cs typeface="Times New Roman"/>
              </a:rPr>
              <a:t>Lecture 5</a:t>
            </a:r>
          </a:p>
        </p:txBody>
      </p:sp>
      <p:sp>
        <p:nvSpPr>
          <p:cNvPr id="5" name="Text Placeholder 1">
            <a:extLst>
              <a:ext uri="{FF2B5EF4-FFF2-40B4-BE49-F238E27FC236}">
                <a16:creationId xmlns:a16="http://schemas.microsoft.com/office/drawing/2014/main" id="{BC4691E3-31D1-58CF-2CC7-F725E43663FE}"/>
              </a:ext>
            </a:extLst>
          </p:cNvPr>
          <p:cNvSpPr txBox="1">
            <a:spLocks/>
          </p:cNvSpPr>
          <p:nvPr/>
        </p:nvSpPr>
        <p:spPr>
          <a:xfrm>
            <a:off x="2794958" y="4226944"/>
            <a:ext cx="5158596" cy="1114057"/>
          </a:xfrm>
          <a:prstGeom prst="rect">
            <a:avLst/>
          </a:prstGeom>
        </p:spPr>
        <p:txBody>
          <a:bodyPr/>
          <a:lstStyle>
            <a:lvl1pPr marL="349250" indent="-349250" algn="l" defTabSz="914400" rtl="0" eaLnBrk="1" latinLnBrk="0" hangingPunct="1">
              <a:spcBef>
                <a:spcPts val="2000"/>
              </a:spcBef>
              <a:buClr>
                <a:schemeClr val="accent1">
                  <a:lumMod val="60000"/>
                  <a:lumOff val="40000"/>
                </a:schemeClr>
              </a:buClr>
              <a:buSzPct val="110000"/>
              <a:buFont typeface="Wingdings 2" pitchFamily="18" charset="2"/>
              <a:buChar char=""/>
              <a:defRPr sz="2400" kern="1200">
                <a:solidFill>
                  <a:schemeClr val="tx1">
                    <a:lumMod val="65000"/>
                    <a:lumOff val="35000"/>
                  </a:schemeClr>
                </a:solidFill>
                <a:latin typeface="+mn-lt"/>
                <a:ea typeface="+mn-ea"/>
                <a:cs typeface="+mn-cs"/>
              </a:defRPr>
            </a:lvl1pPr>
            <a:lvl2pPr marL="685800" indent="-336550" algn="l" defTabSz="914400" rtl="0" eaLnBrk="1" latinLnBrk="0" hangingPunct="1">
              <a:spcBef>
                <a:spcPts val="600"/>
              </a:spcBef>
              <a:buClr>
                <a:schemeClr val="accent1">
                  <a:lumMod val="75000"/>
                </a:schemeClr>
              </a:buClr>
              <a:buSzPct val="110000"/>
              <a:buFont typeface="Wingdings 2" pitchFamily="18" charset="2"/>
              <a:buChar char=""/>
              <a:defRPr sz="2200" kern="1200">
                <a:solidFill>
                  <a:schemeClr val="tx1">
                    <a:lumMod val="65000"/>
                    <a:lumOff val="35000"/>
                  </a:schemeClr>
                </a:solidFill>
                <a:latin typeface="+mn-lt"/>
                <a:ea typeface="+mn-ea"/>
                <a:cs typeface="+mn-cs"/>
              </a:defRPr>
            </a:lvl2pPr>
            <a:lvl3pPr marL="96837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2000" kern="1200">
                <a:solidFill>
                  <a:schemeClr val="tx1">
                    <a:lumMod val="65000"/>
                    <a:lumOff val="35000"/>
                  </a:schemeClr>
                </a:solidFill>
                <a:latin typeface="+mn-lt"/>
                <a:ea typeface="+mn-ea"/>
                <a:cs typeface="+mn-cs"/>
              </a:defRPr>
            </a:lvl3pPr>
            <a:lvl4pPr marL="1263650" indent="-295275" algn="l" defTabSz="914400" rtl="0" eaLnBrk="1" latinLnBrk="0" hangingPunct="1">
              <a:spcBef>
                <a:spcPts val="600"/>
              </a:spcBef>
              <a:buClr>
                <a:schemeClr val="accent1">
                  <a:lumMod val="75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4pPr>
            <a:lvl5pPr marL="154622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5pPr>
            <a:lvl6pPr marL="1828800"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6pPr>
            <a:lvl7pPr marL="21177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7pPr>
            <a:lvl8pPr marL="2398713"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8pPr>
            <a:lvl9pPr marL="26892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a:solidFill>
                  <a:schemeClr val="tx1">
                    <a:lumMod val="65000"/>
                    <a:lumOff val="35000"/>
                  </a:schemeClr>
                </a:solidFill>
                <a:latin typeface="+mn-lt"/>
                <a:ea typeface="+mn-ea"/>
                <a:cs typeface="+mn-cs"/>
              </a:defRPr>
            </a:lvl9pPr>
          </a:lstStyle>
          <a:p>
            <a:pPr marL="0" indent="0">
              <a:spcBef>
                <a:spcPts val="0"/>
              </a:spcBef>
              <a:spcAft>
                <a:spcPts val="600"/>
              </a:spcAft>
              <a:buNone/>
            </a:pPr>
            <a:r>
              <a:rPr lang="en-GB" sz="1600" dirty="0">
                <a:solidFill>
                  <a:schemeClr val="tx1"/>
                </a:solidFill>
              </a:rPr>
              <a:t>Lecturer: Assoc. Prof. Carlene Campbell</a:t>
            </a:r>
          </a:p>
          <a:p>
            <a:pPr marL="0" indent="0">
              <a:spcBef>
                <a:spcPts val="0"/>
              </a:spcBef>
              <a:spcAft>
                <a:spcPts val="600"/>
              </a:spcAft>
              <a:buNone/>
            </a:pPr>
            <a:r>
              <a:rPr lang="en-GB" sz="1600" dirty="0">
                <a:solidFill>
                  <a:schemeClr val="tx1"/>
                </a:solidFill>
              </a:rPr>
              <a:t>Email: </a:t>
            </a:r>
            <a:r>
              <a:rPr lang="en-GB" sz="1600" dirty="0">
                <a:solidFill>
                  <a:schemeClr val="tx1"/>
                </a:solidFill>
                <a:hlinkClick r:id="rId3">
                  <a:extLst>
                    <a:ext uri="{A12FA001-AC4F-418D-AE19-62706E023703}">
                      <ahyp:hlinkClr xmlns:ahyp="http://schemas.microsoft.com/office/drawing/2018/hyperlinkcolor" val="tx"/>
                    </a:ext>
                  </a:extLst>
                </a:hlinkClick>
              </a:rPr>
              <a:t>carlene.campbell@uwtsd.ac.uk</a:t>
            </a:r>
            <a:r>
              <a:rPr lang="en-GB" sz="1600" dirty="0">
                <a:solidFill>
                  <a:schemeClr val="tx1"/>
                </a:solidFill>
              </a:rPr>
              <a:t> </a:t>
            </a:r>
          </a:p>
          <a:p>
            <a:pPr marL="0" indent="0">
              <a:spcBef>
                <a:spcPts val="0"/>
              </a:spcBef>
              <a:spcAft>
                <a:spcPts val="600"/>
              </a:spcAft>
              <a:buNone/>
            </a:pPr>
            <a:r>
              <a:rPr lang="en-GB" sz="1600" dirty="0">
                <a:solidFill>
                  <a:schemeClr val="tx1"/>
                </a:solidFill>
              </a:rPr>
              <a:t>Website: </a:t>
            </a:r>
            <a:r>
              <a:rPr lang="en-GB" sz="1600" dirty="0">
                <a:solidFill>
                  <a:schemeClr val="tx1"/>
                </a:solidFill>
                <a:hlinkClick r:id="rId4">
                  <a:extLst>
                    <a:ext uri="{A12FA001-AC4F-418D-AE19-62706E023703}">
                      <ahyp:hlinkClr xmlns:ahyp="http://schemas.microsoft.com/office/drawing/2018/hyperlinkcolor" val="tx"/>
                    </a:ext>
                  </a:extLst>
                </a:hlinkClick>
              </a:rPr>
              <a:t>https://www.knowledgewithprofit.com/</a:t>
            </a:r>
            <a:r>
              <a:rPr lang="en-GB" sz="1600" dirty="0">
                <a:solidFill>
                  <a:schemeClr val="tx1"/>
                </a:solidFill>
              </a:rPr>
              <a:t> </a:t>
            </a:r>
          </a:p>
        </p:txBody>
      </p:sp>
      <p:grpSp>
        <p:nvGrpSpPr>
          <p:cNvPr id="6" name="Group 5">
            <a:extLst>
              <a:ext uri="{FF2B5EF4-FFF2-40B4-BE49-F238E27FC236}">
                <a16:creationId xmlns:a16="http://schemas.microsoft.com/office/drawing/2014/main" id="{F4DF0300-1237-DF5F-DEAA-D2EF592A658A}"/>
              </a:ext>
            </a:extLst>
          </p:cNvPr>
          <p:cNvGrpSpPr/>
          <p:nvPr/>
        </p:nvGrpSpPr>
        <p:grpSpPr>
          <a:xfrm>
            <a:off x="221515" y="2838091"/>
            <a:ext cx="1891957" cy="2525854"/>
            <a:chOff x="130834" y="2780503"/>
            <a:chExt cx="2025770" cy="2686959"/>
          </a:xfrm>
        </p:grpSpPr>
        <p:pic>
          <p:nvPicPr>
            <p:cNvPr id="7" name="Picture 6">
              <a:extLst>
                <a:ext uri="{FF2B5EF4-FFF2-40B4-BE49-F238E27FC236}">
                  <a16:creationId xmlns:a16="http://schemas.microsoft.com/office/drawing/2014/main" id="{5ABE6A11-9720-B37A-42B2-6F166B3BE5E4}"/>
                </a:ext>
              </a:extLst>
            </p:cNvPr>
            <p:cNvPicPr>
              <a:picLocks noChangeAspect="1"/>
            </p:cNvPicPr>
            <p:nvPr/>
          </p:nvPicPr>
          <p:blipFill>
            <a:blip r:embed="rId5"/>
            <a:stretch>
              <a:fillRect/>
            </a:stretch>
          </p:blipFill>
          <p:spPr>
            <a:xfrm>
              <a:off x="221515" y="2780503"/>
              <a:ext cx="1935089" cy="2481610"/>
            </a:xfrm>
            <a:prstGeom prst="rect">
              <a:avLst/>
            </a:prstGeom>
          </p:spPr>
        </p:pic>
        <p:sp>
          <p:nvSpPr>
            <p:cNvPr id="8" name="TextBox 7">
              <a:extLst>
                <a:ext uri="{FF2B5EF4-FFF2-40B4-BE49-F238E27FC236}">
                  <a16:creationId xmlns:a16="http://schemas.microsoft.com/office/drawing/2014/main" id="{B7A9E9F1-19F0-DFAB-0E76-AFAC92A742F1}"/>
                </a:ext>
              </a:extLst>
            </p:cNvPr>
            <p:cNvSpPr txBox="1"/>
            <p:nvPr/>
          </p:nvSpPr>
          <p:spPr>
            <a:xfrm>
              <a:off x="130834" y="5056763"/>
              <a:ext cx="1828800" cy="410699"/>
            </a:xfrm>
            <a:prstGeom prst="rect">
              <a:avLst/>
            </a:prstGeom>
            <a:noFill/>
          </p:spPr>
          <p:txBody>
            <a:bodyPr wrap="square" rtlCol="0">
              <a:spAutoFit/>
            </a:bodyPr>
            <a:lstStyle/>
            <a:p>
              <a:r>
                <a:rPr lang="en-GB" sz="1800" dirty="0"/>
                <a:t>Adapted Text</a:t>
              </a:r>
            </a:p>
          </p:txBody>
        </p:sp>
      </p:grpSp>
    </p:spTree>
    <p:extLst>
      <p:ext uri="{BB962C8B-B14F-4D97-AF65-F5344CB8AC3E}">
        <p14:creationId xmlns:p14="http://schemas.microsoft.com/office/powerpoint/2010/main" val="66044921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5514641" cy="713306"/>
          </a:xfrm>
        </p:spPr>
        <p:txBody>
          <a:bodyPr/>
          <a:lstStyle/>
          <a:p>
            <a:br>
              <a:rPr lang="en-US" dirty="0"/>
            </a:br>
            <a:r>
              <a:rPr lang="en-US" sz="3600" b="1" dirty="0"/>
              <a:t>Learning Outcome</a:t>
            </a:r>
            <a:endParaRPr lang="en-GB" b="1" dirty="0"/>
          </a:p>
        </p:txBody>
      </p:sp>
      <p:sp>
        <p:nvSpPr>
          <p:cNvPr id="3" name="Content Placeholder 2"/>
          <p:cNvSpPr>
            <a:spLocks noGrp="1"/>
          </p:cNvSpPr>
          <p:nvPr>
            <p:ph idx="1"/>
          </p:nvPr>
        </p:nvSpPr>
        <p:spPr>
          <a:xfrm>
            <a:off x="549274" y="1039091"/>
            <a:ext cx="8302625" cy="4494933"/>
          </a:xfrm>
        </p:spPr>
        <p:txBody>
          <a:bodyPr>
            <a:normAutofit lnSpcReduction="10000"/>
          </a:bodyPr>
          <a:lstStyle/>
          <a:p>
            <a:pPr marL="171450" lvl="0" indent="-171450" algn="just">
              <a:lnSpc>
                <a:spcPct val="95000"/>
              </a:lnSpc>
              <a:spcBef>
                <a:spcPts val="1200"/>
              </a:spcBef>
              <a:buClr>
                <a:srgbClr val="055C91"/>
              </a:buClr>
              <a:buSzTx/>
              <a:buFont typeface="Arial" pitchFamily="34" charset="0"/>
              <a:buChar char="•"/>
            </a:pPr>
            <a:r>
              <a:rPr lang="en-US" sz="2800" dirty="0">
                <a:solidFill>
                  <a:srgbClr val="000000">
                    <a:lumMod val="75000"/>
                    <a:lumOff val="25000"/>
                  </a:srgbClr>
                </a:solidFill>
                <a:latin typeface="Calibri"/>
              </a:rPr>
              <a:t>Upon completion of this lecture, you should be able to:</a:t>
            </a:r>
          </a:p>
          <a:p>
            <a:pPr marL="400050" lvl="1" indent="-171450" algn="just">
              <a:lnSpc>
                <a:spcPct val="95000"/>
              </a:lnSpc>
              <a:buClr>
                <a:srgbClr val="0D3857"/>
              </a:buClr>
              <a:buSzTx/>
              <a:buFont typeface="Arial" pitchFamily="34" charset="0"/>
              <a:buChar char="•"/>
            </a:pPr>
            <a:r>
              <a:rPr lang="en-US" sz="2000" dirty="0">
                <a:solidFill>
                  <a:srgbClr val="000000">
                    <a:lumMod val="75000"/>
                    <a:lumOff val="25000"/>
                  </a:srgbClr>
                </a:solidFill>
                <a:latin typeface="Calibri"/>
              </a:rPr>
              <a:t>List and describe the functional components of an information security program</a:t>
            </a:r>
          </a:p>
          <a:p>
            <a:pPr marL="400050" lvl="1" indent="-171450" algn="just">
              <a:lnSpc>
                <a:spcPct val="95000"/>
              </a:lnSpc>
              <a:buClr>
                <a:srgbClr val="0D3857"/>
              </a:buClr>
              <a:buSzTx/>
              <a:buFont typeface="Arial" pitchFamily="34" charset="0"/>
              <a:buChar char="•"/>
            </a:pPr>
            <a:r>
              <a:rPr lang="en-US" sz="2000" dirty="0">
                <a:solidFill>
                  <a:srgbClr val="000000">
                    <a:lumMod val="75000"/>
                    <a:lumOff val="25000"/>
                  </a:srgbClr>
                </a:solidFill>
                <a:latin typeface="Calibri"/>
              </a:rPr>
              <a:t>Discuss how to plan and staff an organization’s information security program based on its size</a:t>
            </a:r>
          </a:p>
          <a:p>
            <a:pPr marL="400050" lvl="1" indent="-171450" algn="just">
              <a:lnSpc>
                <a:spcPct val="95000"/>
              </a:lnSpc>
              <a:buClr>
                <a:srgbClr val="0D3857"/>
              </a:buClr>
              <a:buSzTx/>
              <a:buFont typeface="Arial" pitchFamily="34" charset="0"/>
              <a:buChar char="•"/>
            </a:pPr>
            <a:r>
              <a:rPr lang="en-US" sz="2000" dirty="0">
                <a:solidFill>
                  <a:srgbClr val="000000">
                    <a:lumMod val="75000"/>
                    <a:lumOff val="25000"/>
                  </a:srgbClr>
                </a:solidFill>
                <a:latin typeface="Calibri"/>
              </a:rPr>
              <a:t>Explain the internal and external factors that influence the activities and organization of an information security program</a:t>
            </a:r>
          </a:p>
          <a:p>
            <a:pPr marL="400050" lvl="1" indent="-171450" algn="just">
              <a:lnSpc>
                <a:spcPct val="95000"/>
              </a:lnSpc>
              <a:buClr>
                <a:srgbClr val="0D3857"/>
              </a:buClr>
              <a:buSzTx/>
              <a:buFont typeface="Arial" pitchFamily="34" charset="0"/>
              <a:buChar char="•"/>
            </a:pPr>
            <a:r>
              <a:rPr lang="en-US" sz="2000" dirty="0">
                <a:solidFill>
                  <a:srgbClr val="000000">
                    <a:lumMod val="75000"/>
                    <a:lumOff val="25000"/>
                  </a:srgbClr>
                </a:solidFill>
                <a:latin typeface="Calibri"/>
              </a:rPr>
              <a:t>List and describe the typical job titles and functions performed in the information security program</a:t>
            </a:r>
          </a:p>
          <a:p>
            <a:pPr marL="400050" lvl="1" indent="-171450" algn="just">
              <a:lnSpc>
                <a:spcPct val="95000"/>
              </a:lnSpc>
              <a:buClr>
                <a:srgbClr val="0D3857"/>
              </a:buClr>
              <a:buSzTx/>
              <a:buFont typeface="Arial" pitchFamily="34" charset="0"/>
              <a:buChar char="•"/>
            </a:pPr>
            <a:r>
              <a:rPr lang="en-US" sz="2000" dirty="0">
                <a:solidFill>
                  <a:srgbClr val="000000">
                    <a:lumMod val="75000"/>
                    <a:lumOff val="25000"/>
                  </a:srgbClr>
                </a:solidFill>
                <a:latin typeface="Calibri"/>
              </a:rPr>
              <a:t>Discuss the components of a security education, training, and awareness program and explain how organizations create and manage these programs</a:t>
            </a:r>
          </a:p>
          <a:p>
            <a:pPr marL="400050" lvl="1" indent="-171450" algn="just">
              <a:lnSpc>
                <a:spcPct val="95000"/>
              </a:lnSpc>
              <a:buClr>
                <a:srgbClr val="0D3857"/>
              </a:buClr>
              <a:buSzTx/>
              <a:buFont typeface="Arial" pitchFamily="34" charset="0"/>
              <a:buChar char="•"/>
            </a:pPr>
            <a:r>
              <a:rPr lang="en-US" sz="2000" dirty="0">
                <a:solidFill>
                  <a:srgbClr val="000000">
                    <a:lumMod val="75000"/>
                    <a:lumOff val="25000"/>
                  </a:srgbClr>
                </a:solidFill>
                <a:latin typeface="Calibri"/>
              </a:rPr>
              <a:t>Discuss the role of project management in information security</a:t>
            </a:r>
            <a:endParaRPr lang="en-GB" dirty="0"/>
          </a:p>
          <a:p>
            <a:pPr algn="just"/>
            <a:endParaRPr lang="en-GB" dirty="0"/>
          </a:p>
        </p:txBody>
      </p:sp>
    </p:spTree>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4" name="Rectangle 5"/>
          <p:cNvSpPr>
            <a:spLocks noGrp="1" noChangeArrowheads="1"/>
          </p:cNvSpPr>
          <p:nvPr>
            <p:ph type="body" idx="1"/>
          </p:nvPr>
        </p:nvSpPr>
        <p:spPr>
          <a:xfrm>
            <a:off x="240434" y="1114869"/>
            <a:ext cx="8415338" cy="3492990"/>
          </a:xfrm>
        </p:spPr>
        <p:txBody>
          <a:bodyPr>
            <a:normAutofit fontScale="92500"/>
          </a:bodyPr>
          <a:lstStyle/>
          <a:p>
            <a:pPr algn="just"/>
            <a:r>
              <a:rPr lang="en-US" dirty="0"/>
              <a:t>Some organizations use the term “security program” to describe the entire set of personnel, plans, policies, and initiatives related to information security</a:t>
            </a:r>
          </a:p>
          <a:p>
            <a:pPr algn="just"/>
            <a:r>
              <a:rPr lang="en-US" dirty="0"/>
              <a:t>The term “information security program” is used here to describe the structure and organization of the effort to manage risks to an organization’s information assets</a:t>
            </a:r>
          </a:p>
          <a:p>
            <a:pPr algn="just"/>
            <a:r>
              <a:rPr lang="en-GB" dirty="0"/>
              <a:t>Modern challenges: cloud, hybrid working, AI, third-party risk</a:t>
            </a:r>
            <a:endParaRPr lang="en-US" dirty="0"/>
          </a:p>
        </p:txBody>
      </p:sp>
      <p:sp>
        <p:nvSpPr>
          <p:cNvPr id="5123" name="Rectangle 4"/>
          <p:cNvSpPr>
            <a:spLocks noGrp="1" noChangeArrowheads="1"/>
          </p:cNvSpPr>
          <p:nvPr>
            <p:ph type="title"/>
          </p:nvPr>
        </p:nvSpPr>
        <p:spPr>
          <a:xfrm>
            <a:off x="549275" y="101226"/>
            <a:ext cx="8042276" cy="832224"/>
          </a:xfrm>
        </p:spPr>
        <p:txBody>
          <a:bodyPr/>
          <a:lstStyle/>
          <a:p>
            <a:r>
              <a:rPr lang="en-US" dirty="0"/>
              <a:t>Organizing for Security</a:t>
            </a:r>
          </a:p>
        </p:txBody>
      </p:sp>
      <p:sp>
        <p:nvSpPr>
          <p:cNvPr id="3" name="TextBox 2">
            <a:extLst>
              <a:ext uri="{FF2B5EF4-FFF2-40B4-BE49-F238E27FC236}">
                <a16:creationId xmlns:a16="http://schemas.microsoft.com/office/drawing/2014/main" id="{2544FE6D-5393-7CE6-76BE-3335FCEF242D}"/>
              </a:ext>
            </a:extLst>
          </p:cNvPr>
          <p:cNvSpPr txBox="1"/>
          <p:nvPr/>
        </p:nvSpPr>
        <p:spPr>
          <a:xfrm>
            <a:off x="657319" y="4859325"/>
            <a:ext cx="7826188" cy="369332"/>
          </a:xfrm>
          <a:prstGeom prst="rect">
            <a:avLst/>
          </a:prstGeom>
          <a:noFill/>
          <a:ln>
            <a:solidFill>
              <a:schemeClr val="tx1"/>
            </a:solidFill>
          </a:ln>
        </p:spPr>
        <p:txBody>
          <a:bodyPr wrap="square">
            <a:spAutoFit/>
          </a:bodyPr>
          <a:lstStyle/>
          <a:p>
            <a:r>
              <a:rPr lang="en-GB" dirty="0"/>
              <a:t>Why are security teams struggling despite increased spending?</a:t>
            </a:r>
          </a:p>
        </p:txBody>
      </p:sp>
    </p:spTree>
    <p:extLst>
      <p:ext uri="{BB962C8B-B14F-4D97-AF65-F5344CB8AC3E}">
        <p14:creationId xmlns:p14="http://schemas.microsoft.com/office/powerpoint/2010/main" val="118285128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12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12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12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4" grpId="0" build="p"/>
      <p:bldP spid="3"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Content Placeholder 6"/>
          <p:cNvSpPr>
            <a:spLocks noGrp="1"/>
          </p:cNvSpPr>
          <p:nvPr>
            <p:ph idx="1"/>
          </p:nvPr>
        </p:nvSpPr>
        <p:spPr>
          <a:xfrm>
            <a:off x="80683" y="1203766"/>
            <a:ext cx="2904564" cy="4461928"/>
          </a:xfrm>
        </p:spPr>
        <p:txBody>
          <a:bodyPr>
            <a:normAutofit fontScale="62500" lnSpcReduction="20000"/>
          </a:bodyPr>
          <a:lstStyle/>
          <a:p>
            <a:r>
              <a:rPr lang="en-US" dirty="0"/>
              <a:t>Risk assessment</a:t>
            </a:r>
          </a:p>
          <a:p>
            <a:r>
              <a:rPr lang="en-US" dirty="0"/>
              <a:t>Risk management</a:t>
            </a:r>
          </a:p>
          <a:p>
            <a:r>
              <a:rPr lang="en-US" dirty="0"/>
              <a:t>Systems testing</a:t>
            </a:r>
          </a:p>
          <a:p>
            <a:r>
              <a:rPr lang="en-US" dirty="0"/>
              <a:t>Policy</a:t>
            </a:r>
          </a:p>
          <a:p>
            <a:r>
              <a:rPr lang="en-US" dirty="0"/>
              <a:t>Legal assessment</a:t>
            </a:r>
          </a:p>
          <a:p>
            <a:r>
              <a:rPr lang="en-US" dirty="0"/>
              <a:t>Incident response</a:t>
            </a:r>
          </a:p>
          <a:p>
            <a:r>
              <a:rPr lang="en-US" dirty="0"/>
              <a:t>Planning</a:t>
            </a:r>
          </a:p>
          <a:p>
            <a:r>
              <a:rPr lang="en-US" dirty="0"/>
              <a:t>Measurement</a:t>
            </a:r>
          </a:p>
          <a:p>
            <a:r>
              <a:rPr lang="en-US" dirty="0"/>
              <a:t>Compliance</a:t>
            </a:r>
          </a:p>
          <a:p>
            <a:r>
              <a:rPr lang="en-US" dirty="0"/>
              <a:t>Centralized authentication</a:t>
            </a:r>
          </a:p>
          <a:p>
            <a:endParaRPr lang="en-US" dirty="0"/>
          </a:p>
        </p:txBody>
      </p:sp>
      <p:sp>
        <p:nvSpPr>
          <p:cNvPr id="6" name="Title 5"/>
          <p:cNvSpPr>
            <a:spLocks noGrp="1"/>
          </p:cNvSpPr>
          <p:nvPr>
            <p:ph type="title"/>
          </p:nvPr>
        </p:nvSpPr>
        <p:spPr>
          <a:xfrm>
            <a:off x="62754" y="107576"/>
            <a:ext cx="9000564" cy="1168774"/>
          </a:xfrm>
        </p:spPr>
        <p:txBody>
          <a:bodyPr/>
          <a:lstStyle/>
          <a:p>
            <a:r>
              <a:rPr lang="en-US" sz="3600" dirty="0"/>
              <a:t>Functions Needed to Implement the InfoSec Program</a:t>
            </a:r>
            <a:endParaRPr lang="en-US" sz="4400" dirty="0"/>
          </a:p>
        </p:txBody>
      </p:sp>
      <p:sp>
        <p:nvSpPr>
          <p:cNvPr id="8" name="Content Placeholder 7"/>
          <p:cNvSpPr>
            <a:spLocks noGrp="1"/>
          </p:cNvSpPr>
          <p:nvPr>
            <p:ph sz="half" idx="4294967295"/>
          </p:nvPr>
        </p:nvSpPr>
        <p:spPr>
          <a:xfrm>
            <a:off x="2608731" y="1417232"/>
            <a:ext cx="2976281" cy="4107580"/>
          </a:xfrm>
        </p:spPr>
        <p:txBody>
          <a:bodyPr>
            <a:normAutofit fontScale="62500" lnSpcReduction="20000"/>
          </a:bodyPr>
          <a:lstStyle/>
          <a:p>
            <a:r>
              <a:rPr lang="en-US" dirty="0"/>
              <a:t>Systems security administration</a:t>
            </a:r>
          </a:p>
          <a:p>
            <a:r>
              <a:rPr lang="en-US" dirty="0"/>
              <a:t>Training</a:t>
            </a:r>
          </a:p>
          <a:p>
            <a:r>
              <a:rPr lang="en-US" dirty="0"/>
              <a:t>Network security administration</a:t>
            </a:r>
          </a:p>
          <a:p>
            <a:r>
              <a:rPr lang="en-US" dirty="0"/>
              <a:t>Vulnerability assessment</a:t>
            </a:r>
          </a:p>
          <a:p>
            <a:r>
              <a:rPr lang="en-GB" dirty="0"/>
              <a:t>Threat Intelligence, </a:t>
            </a:r>
          </a:p>
          <a:p>
            <a:r>
              <a:rPr lang="en-GB" dirty="0"/>
              <a:t>Security Operations Centre (SOC), </a:t>
            </a:r>
          </a:p>
          <a:p>
            <a:r>
              <a:rPr lang="en-GB" dirty="0"/>
              <a:t>Security Architecture, </a:t>
            </a:r>
          </a:p>
          <a:p>
            <a:r>
              <a:rPr lang="en-GB" dirty="0"/>
              <a:t>Cloud Security Governance</a:t>
            </a:r>
            <a:endParaRPr lang="en-US" dirty="0"/>
          </a:p>
        </p:txBody>
      </p:sp>
      <p:graphicFrame>
        <p:nvGraphicFramePr>
          <p:cNvPr id="2" name="Table 1">
            <a:extLst>
              <a:ext uri="{FF2B5EF4-FFF2-40B4-BE49-F238E27FC236}">
                <a16:creationId xmlns:a16="http://schemas.microsoft.com/office/drawing/2014/main" id="{51A229BD-4E5F-2E46-9D0C-4E8E4EC0DB15}"/>
              </a:ext>
            </a:extLst>
          </p:cNvPr>
          <p:cNvGraphicFramePr>
            <a:graphicFrameLocks noGrp="1"/>
          </p:cNvGraphicFramePr>
          <p:nvPr>
            <p:extLst>
              <p:ext uri="{D42A27DB-BD31-4B8C-83A1-F6EECF244321}">
                <p14:modId xmlns:p14="http://schemas.microsoft.com/office/powerpoint/2010/main" val="2734284361"/>
              </p:ext>
            </p:extLst>
          </p:nvPr>
        </p:nvGraphicFramePr>
        <p:xfrm>
          <a:off x="5841627" y="1578180"/>
          <a:ext cx="3221690" cy="3535680"/>
        </p:xfrm>
        <a:graphic>
          <a:graphicData uri="http://schemas.openxmlformats.org/drawingml/2006/table">
            <a:tbl>
              <a:tblPr/>
              <a:tblGrid>
                <a:gridCol w="1610845">
                  <a:extLst>
                    <a:ext uri="{9D8B030D-6E8A-4147-A177-3AD203B41FA5}">
                      <a16:colId xmlns:a16="http://schemas.microsoft.com/office/drawing/2014/main" val="2293302852"/>
                    </a:ext>
                  </a:extLst>
                </a:gridCol>
                <a:gridCol w="1610845">
                  <a:extLst>
                    <a:ext uri="{9D8B030D-6E8A-4147-A177-3AD203B41FA5}">
                      <a16:colId xmlns:a16="http://schemas.microsoft.com/office/drawing/2014/main" val="3884174265"/>
                    </a:ext>
                  </a:extLst>
                </a:gridCol>
              </a:tblGrid>
              <a:tr h="251609">
                <a:tc>
                  <a:txBody>
                    <a:bodyPr/>
                    <a:lstStyle/>
                    <a:p>
                      <a:pPr>
                        <a:buNone/>
                      </a:pPr>
                      <a:r>
                        <a:rPr lang="en-GB" sz="1400"/>
                        <a:t>Traditional Function</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2"/>
                    </a:solidFill>
                  </a:tcPr>
                </a:tc>
                <a:tc>
                  <a:txBody>
                    <a:bodyPr/>
                    <a:lstStyle/>
                    <a:p>
                      <a:pPr>
                        <a:buNone/>
                      </a:pPr>
                      <a:r>
                        <a:rPr lang="en-GB" sz="1400" dirty="0"/>
                        <a:t>Modern Function</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2"/>
                    </a:solidFill>
                  </a:tcPr>
                </a:tc>
                <a:extLst>
                  <a:ext uri="{0D108BD9-81ED-4DB2-BD59-A6C34878D82A}">
                    <a16:rowId xmlns:a16="http://schemas.microsoft.com/office/drawing/2014/main" val="1355817682"/>
                  </a:ext>
                </a:extLst>
              </a:tr>
              <a:tr h="251609">
                <a:tc>
                  <a:txBody>
                    <a:bodyPr/>
                    <a:lstStyle/>
                    <a:p>
                      <a:pPr>
                        <a:buNone/>
                      </a:pPr>
                      <a:r>
                        <a:rPr lang="en-GB" sz="1400"/>
                        <a:t>Network Security</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sz="1400"/>
                        <a:t>Cloud Security</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303265790"/>
                  </a:ext>
                </a:extLst>
              </a:tr>
              <a:tr h="251609">
                <a:tc>
                  <a:txBody>
                    <a:bodyPr/>
                    <a:lstStyle/>
                    <a:p>
                      <a:pPr>
                        <a:buNone/>
                      </a:pPr>
                      <a:r>
                        <a:rPr lang="en-GB" sz="1400"/>
                        <a:t>Risk Assessment</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sz="1400"/>
                        <a:t>Cyber Risk &amp; Resilience</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2310238283"/>
                  </a:ext>
                </a:extLst>
              </a:tr>
              <a:tr h="440317">
                <a:tc>
                  <a:txBody>
                    <a:bodyPr/>
                    <a:lstStyle/>
                    <a:p>
                      <a:pPr>
                        <a:buNone/>
                      </a:pPr>
                      <a:r>
                        <a:rPr lang="en-GB" sz="1400"/>
                        <a:t>Compliance</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sz="1400"/>
                        <a:t>GRC (Governance, Risk &amp; Compliance)</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2821433540"/>
                  </a:ext>
                </a:extLst>
              </a:tr>
              <a:tr h="251609">
                <a:tc>
                  <a:txBody>
                    <a:bodyPr/>
                    <a:lstStyle/>
                    <a:p>
                      <a:pPr>
                        <a:buNone/>
                      </a:pPr>
                      <a:r>
                        <a:rPr lang="en-GB" sz="1400"/>
                        <a:t>Incident Response</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sz="1400"/>
                        <a:t>SOC &amp; Threat Hunting</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922362237"/>
                  </a:ext>
                </a:extLst>
              </a:tr>
              <a:tr h="251609">
                <a:tc>
                  <a:txBody>
                    <a:bodyPr/>
                    <a:lstStyle/>
                    <a:p>
                      <a:pPr>
                        <a:buNone/>
                      </a:pPr>
                      <a:r>
                        <a:rPr lang="en-GB" sz="1400" dirty="0"/>
                        <a:t>Security Testing</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sz="1400" dirty="0"/>
                        <a:t>Red Team / Purple Team</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4006687074"/>
                  </a:ext>
                </a:extLst>
              </a:tr>
            </a:tbl>
          </a:graphicData>
        </a:graphic>
      </p:graphicFrame>
    </p:spTree>
    <p:extLst>
      <p:ext uri="{BB962C8B-B14F-4D97-AF65-F5344CB8AC3E}">
        <p14:creationId xmlns:p14="http://schemas.microsoft.com/office/powerpoint/2010/main" val="42660389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7">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7">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7">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7">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7">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7">
                                            <p:txEl>
                                              <p:pRg st="9" end="9"/>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8">
                                            <p:txEl>
                                              <p:pRg st="1" end="1"/>
                                            </p:txEl>
                                          </p:spTgt>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grpId="0" nodeType="clickEffect">
                                  <p:stCondLst>
                                    <p:cond delay="0"/>
                                  </p:stCondLst>
                                  <p:childTnLst>
                                    <p:set>
                                      <p:cBhvr>
                                        <p:cTn id="54" dur="1" fill="hold">
                                          <p:stCondLst>
                                            <p:cond delay="0"/>
                                          </p:stCondLst>
                                        </p:cTn>
                                        <p:tgtEl>
                                          <p:spTgt spid="8">
                                            <p:txEl>
                                              <p:pRg st="2" end="2"/>
                                            </p:txEl>
                                          </p:spTgt>
                                        </p:tgtEl>
                                        <p:attrNameLst>
                                          <p:attrName>style.visibility</p:attrName>
                                        </p:attrNameLst>
                                      </p:cBhvr>
                                      <p:to>
                                        <p:strVal val="visible"/>
                                      </p:to>
                                    </p:set>
                                  </p:childTnLst>
                                </p:cTn>
                              </p:par>
                            </p:childTnLst>
                          </p:cTn>
                        </p:par>
                      </p:childTnLst>
                    </p:cTn>
                  </p:par>
                  <p:par>
                    <p:cTn id="55" fill="hold">
                      <p:stCondLst>
                        <p:cond delay="indefinite"/>
                      </p:stCondLst>
                      <p:childTnLst>
                        <p:par>
                          <p:cTn id="56" fill="hold">
                            <p:stCondLst>
                              <p:cond delay="0"/>
                            </p:stCondLst>
                            <p:childTnLst>
                              <p:par>
                                <p:cTn id="57" presetID="1" presetClass="entr" presetSubtype="0" fill="hold" grpId="0" nodeType="clickEffect">
                                  <p:stCondLst>
                                    <p:cond delay="0"/>
                                  </p:stCondLst>
                                  <p:childTnLst>
                                    <p:set>
                                      <p:cBhvr>
                                        <p:cTn id="58" dur="1" fill="hold">
                                          <p:stCondLst>
                                            <p:cond delay="0"/>
                                          </p:stCondLst>
                                        </p:cTn>
                                        <p:tgtEl>
                                          <p:spTgt spid="8">
                                            <p:txEl>
                                              <p:pRg st="3" end="3"/>
                                            </p:txEl>
                                          </p:spTgt>
                                        </p:tgtEl>
                                        <p:attrNameLst>
                                          <p:attrName>style.visibility</p:attrName>
                                        </p:attrNameLst>
                                      </p:cBhvr>
                                      <p:to>
                                        <p:strVal val="visible"/>
                                      </p:to>
                                    </p:set>
                                  </p:childTnLst>
                                </p:cTn>
                              </p:par>
                            </p:childTnLst>
                          </p:cTn>
                        </p:par>
                      </p:childTnLst>
                    </p:cTn>
                  </p:par>
                  <p:par>
                    <p:cTn id="59" fill="hold">
                      <p:stCondLst>
                        <p:cond delay="indefinite"/>
                      </p:stCondLst>
                      <p:childTnLst>
                        <p:par>
                          <p:cTn id="60" fill="hold">
                            <p:stCondLst>
                              <p:cond delay="0"/>
                            </p:stCondLst>
                            <p:childTnLst>
                              <p:par>
                                <p:cTn id="61" presetID="1" presetClass="entr" presetSubtype="0" fill="hold" grpId="0" nodeType="clickEffect">
                                  <p:stCondLst>
                                    <p:cond delay="0"/>
                                  </p:stCondLst>
                                  <p:childTnLst>
                                    <p:set>
                                      <p:cBhvr>
                                        <p:cTn id="62" dur="1" fill="hold">
                                          <p:stCondLst>
                                            <p:cond delay="0"/>
                                          </p:stCondLst>
                                        </p:cTn>
                                        <p:tgtEl>
                                          <p:spTgt spid="8">
                                            <p:txEl>
                                              <p:pRg st="4" end="4"/>
                                            </p:txEl>
                                          </p:spTgt>
                                        </p:tgtEl>
                                        <p:attrNameLst>
                                          <p:attrName>style.visibility</p:attrName>
                                        </p:attrNameLst>
                                      </p:cBhvr>
                                      <p:to>
                                        <p:strVal val="visible"/>
                                      </p:to>
                                    </p:set>
                                  </p:childTnLst>
                                </p:cTn>
                              </p:par>
                            </p:childTnLst>
                          </p:cTn>
                        </p:par>
                      </p:childTnLst>
                    </p:cTn>
                  </p:par>
                  <p:par>
                    <p:cTn id="63" fill="hold">
                      <p:stCondLst>
                        <p:cond delay="indefinite"/>
                      </p:stCondLst>
                      <p:childTnLst>
                        <p:par>
                          <p:cTn id="64" fill="hold">
                            <p:stCondLst>
                              <p:cond delay="0"/>
                            </p:stCondLst>
                            <p:childTnLst>
                              <p:par>
                                <p:cTn id="65" presetID="1" presetClass="entr" presetSubtype="0" fill="hold" grpId="0" nodeType="clickEffect">
                                  <p:stCondLst>
                                    <p:cond delay="0"/>
                                  </p:stCondLst>
                                  <p:childTnLst>
                                    <p:set>
                                      <p:cBhvr>
                                        <p:cTn id="66" dur="1" fill="hold">
                                          <p:stCondLst>
                                            <p:cond delay="0"/>
                                          </p:stCondLst>
                                        </p:cTn>
                                        <p:tgtEl>
                                          <p:spTgt spid="8">
                                            <p:txEl>
                                              <p:pRg st="5" end="5"/>
                                            </p:txEl>
                                          </p:spTgt>
                                        </p:tgtEl>
                                        <p:attrNameLst>
                                          <p:attrName>style.visibility</p:attrName>
                                        </p:attrNameLst>
                                      </p:cBhvr>
                                      <p:to>
                                        <p:strVal val="visible"/>
                                      </p:to>
                                    </p:set>
                                  </p:childTnLst>
                                </p:cTn>
                              </p:par>
                            </p:childTnLst>
                          </p:cTn>
                        </p:par>
                      </p:childTnLst>
                    </p:cTn>
                  </p:par>
                  <p:par>
                    <p:cTn id="67" fill="hold">
                      <p:stCondLst>
                        <p:cond delay="indefinite"/>
                      </p:stCondLst>
                      <p:childTnLst>
                        <p:par>
                          <p:cTn id="68" fill="hold">
                            <p:stCondLst>
                              <p:cond delay="0"/>
                            </p:stCondLst>
                            <p:childTnLst>
                              <p:par>
                                <p:cTn id="69" presetID="1" presetClass="entr" presetSubtype="0" fill="hold" grpId="0" nodeType="clickEffect">
                                  <p:stCondLst>
                                    <p:cond delay="0"/>
                                  </p:stCondLst>
                                  <p:childTnLst>
                                    <p:set>
                                      <p:cBhvr>
                                        <p:cTn id="70" dur="1" fill="hold">
                                          <p:stCondLst>
                                            <p:cond delay="0"/>
                                          </p:stCondLst>
                                        </p:cTn>
                                        <p:tgtEl>
                                          <p:spTgt spid="8">
                                            <p:txEl>
                                              <p:pRg st="6" end="6"/>
                                            </p:txEl>
                                          </p:spTgt>
                                        </p:tgtEl>
                                        <p:attrNameLst>
                                          <p:attrName>style.visibility</p:attrName>
                                        </p:attrNameLst>
                                      </p:cBhvr>
                                      <p:to>
                                        <p:strVal val="visible"/>
                                      </p:to>
                                    </p:set>
                                  </p:childTnLst>
                                </p:cTn>
                              </p:par>
                            </p:childTnLst>
                          </p:cTn>
                        </p:par>
                      </p:childTnLst>
                    </p:cTn>
                  </p:par>
                  <p:par>
                    <p:cTn id="71" fill="hold">
                      <p:stCondLst>
                        <p:cond delay="indefinite"/>
                      </p:stCondLst>
                      <p:childTnLst>
                        <p:par>
                          <p:cTn id="72" fill="hold">
                            <p:stCondLst>
                              <p:cond delay="0"/>
                            </p:stCondLst>
                            <p:childTnLst>
                              <p:par>
                                <p:cTn id="73" presetID="1" presetClass="entr" presetSubtype="0" fill="hold" grpId="0" nodeType="clickEffect">
                                  <p:stCondLst>
                                    <p:cond delay="0"/>
                                  </p:stCondLst>
                                  <p:childTnLst>
                                    <p:set>
                                      <p:cBhvr>
                                        <p:cTn id="74" dur="1" fill="hold">
                                          <p:stCondLst>
                                            <p:cond delay="0"/>
                                          </p:stCondLst>
                                        </p:cTn>
                                        <p:tgtEl>
                                          <p:spTgt spid="8">
                                            <p:txEl>
                                              <p:pRg st="7" end="7"/>
                                            </p:txEl>
                                          </p:spTgt>
                                        </p:tgtEl>
                                        <p:attrNameLst>
                                          <p:attrName>style.visibility</p:attrName>
                                        </p:attrNameLst>
                                      </p:cBhvr>
                                      <p:to>
                                        <p:strVal val="visible"/>
                                      </p:to>
                                    </p:set>
                                  </p:childTnLst>
                                </p:cTn>
                              </p:par>
                            </p:childTnLst>
                          </p:cTn>
                        </p:par>
                      </p:childTnLst>
                    </p:cTn>
                  </p:par>
                  <p:par>
                    <p:cTn id="75" fill="hold">
                      <p:stCondLst>
                        <p:cond delay="indefinite"/>
                      </p:stCondLst>
                      <p:childTnLst>
                        <p:par>
                          <p:cTn id="76" fill="hold">
                            <p:stCondLst>
                              <p:cond delay="0"/>
                            </p:stCondLst>
                            <p:childTnLst>
                              <p:par>
                                <p:cTn id="77" presetID="1" presetClass="entr" presetSubtype="0" fill="hold" nodeType="clickEffect">
                                  <p:stCondLst>
                                    <p:cond delay="0"/>
                                  </p:stCondLst>
                                  <p:childTnLst>
                                    <p:set>
                                      <p:cBhvr>
                                        <p:cTn id="78"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build="p"/>
      <p:bldP spid="8"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2" name="Rectangle 5"/>
          <p:cNvSpPr>
            <a:spLocks noGrp="1" noChangeArrowheads="1"/>
          </p:cNvSpPr>
          <p:nvPr>
            <p:ph type="body" idx="1"/>
          </p:nvPr>
        </p:nvSpPr>
        <p:spPr>
          <a:xfrm>
            <a:off x="304800" y="956741"/>
            <a:ext cx="8545513" cy="3428631"/>
          </a:xfrm>
        </p:spPr>
        <p:txBody>
          <a:bodyPr/>
          <a:lstStyle/>
          <a:p>
            <a:pPr algn="just"/>
            <a:r>
              <a:rPr lang="en-US" dirty="0"/>
              <a:t>Information security departments in such organizations tend to form and re-form internal groups to meet long-term challenges even as they handle day-to-day security operations</a:t>
            </a:r>
          </a:p>
          <a:p>
            <a:pPr algn="just"/>
            <a:r>
              <a:rPr lang="en-US" dirty="0"/>
              <a:t>Functions are likely to be split into groups in contrast to smaller organizations, which typically create fewer groups, perhaps only having one general group of specialists</a:t>
            </a:r>
          </a:p>
        </p:txBody>
      </p:sp>
      <p:sp>
        <p:nvSpPr>
          <p:cNvPr id="7171" name="Rectangle 4"/>
          <p:cNvSpPr>
            <a:spLocks noGrp="1" noChangeArrowheads="1"/>
          </p:cNvSpPr>
          <p:nvPr>
            <p:ph type="title"/>
          </p:nvPr>
        </p:nvSpPr>
        <p:spPr>
          <a:xfrm>
            <a:off x="549274" y="107576"/>
            <a:ext cx="8410575" cy="825874"/>
          </a:xfrm>
        </p:spPr>
        <p:txBody>
          <a:bodyPr/>
          <a:lstStyle/>
          <a:p>
            <a:r>
              <a:rPr lang="en-US" sz="4000" dirty="0"/>
              <a:t>Security in Large Organizations </a:t>
            </a:r>
          </a:p>
        </p:txBody>
      </p:sp>
    </p:spTree>
    <p:extLst>
      <p:ext uri="{BB962C8B-B14F-4D97-AF65-F5344CB8AC3E}">
        <p14:creationId xmlns:p14="http://schemas.microsoft.com/office/powerpoint/2010/main" val="5745577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172">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374650" y="105165"/>
            <a:ext cx="8591550" cy="5108185"/>
            <a:chOff x="508000" y="105165"/>
            <a:chExt cx="8458200" cy="4914297"/>
          </a:xfrm>
        </p:grpSpPr>
        <p:pic>
          <p:nvPicPr>
            <p:cNvPr id="3" name="Picture 2" descr="A flowchart shows InfoSec staffing in a large organization. C I S O is divided into technical security, and, risk management and policy. Technical security is further divided into perimeter security, firewall or I D P S, and, malwares and servers. Text reads, 1 to 2 Full-time security managers, 3 to 4 Full-time security administrators or technicians, 3 to 4 Part-time security managers, 10 to 12 Part-time security administrators or technicians."/>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508000" y="105165"/>
              <a:ext cx="8458200" cy="4914297"/>
            </a:xfrm>
            <a:prstGeom prst="rect">
              <a:avLst/>
            </a:prstGeom>
            <a:solidFill>
              <a:schemeClr val="bg1"/>
            </a:solidFill>
          </p:spPr>
        </p:pic>
        <p:sp>
          <p:nvSpPr>
            <p:cNvPr id="2" name="TextBox 1"/>
            <p:cNvSpPr txBox="1"/>
            <p:nvPr/>
          </p:nvSpPr>
          <p:spPr>
            <a:xfrm>
              <a:off x="508000" y="4622800"/>
              <a:ext cx="1530350" cy="396662"/>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91030229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66837" y="56453"/>
            <a:ext cx="8791413" cy="6758129"/>
            <a:chOff x="66837" y="56453"/>
            <a:chExt cx="8791413" cy="6758129"/>
          </a:xfrm>
        </p:grpSpPr>
        <p:pic>
          <p:nvPicPr>
            <p:cNvPr id="3" name="Picture 2" descr="A flowchart shows InfoSec staffing in a very large organization. C I S O is divided into technical services, and, compliance. Technical services are further divided into vulnerability assessment, malware, and, technical consulting. Compliance is divided into risk assessment, and, risk management. Further, vulnerability assessment is divided into D M Z, infranet, and, clients and servers. Malware is further divided into client, and, server. Technical consulting is further divided into design, architecture, and, implementation. Text reads, 4 to 5 Full-time security managers, 10 to 15 Full-time security administrators or technicians, 5 to 10 Part-time security managers, 30 to 35 Full-time security administrators/ technician."/>
            <p:cNvPicPr>
              <a:picLocks noChangeAspect="1"/>
            </p:cNvPicPr>
            <p:nvPr/>
          </p:nvPicPr>
          <p:blipFill>
            <a:blip r:embed="rId2" cstate="email">
              <a:extLst>
                <a:ext uri="{28A0092B-C50C-407E-A947-70E740481C1C}">
                  <a14:useLocalDpi xmlns:a14="http://schemas.microsoft.com/office/drawing/2010/main" val="0"/>
                </a:ext>
              </a:extLst>
            </a:blip>
            <a:stretch>
              <a:fillRect/>
            </a:stretch>
          </p:blipFill>
          <p:spPr>
            <a:xfrm>
              <a:off x="66837" y="56453"/>
              <a:ext cx="8791413" cy="6744397"/>
            </a:xfrm>
            <a:prstGeom prst="rect">
              <a:avLst/>
            </a:prstGeom>
          </p:spPr>
        </p:pic>
        <p:sp>
          <p:nvSpPr>
            <p:cNvPr id="2" name="TextBox 1"/>
            <p:cNvSpPr txBox="1"/>
            <p:nvPr/>
          </p:nvSpPr>
          <p:spPr>
            <a:xfrm>
              <a:off x="66837" y="6445250"/>
              <a:ext cx="1387313" cy="369332"/>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308777837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40" name="Rectangle 5"/>
          <p:cNvSpPr>
            <a:spLocks noGrp="1" noChangeArrowheads="1"/>
          </p:cNvSpPr>
          <p:nvPr>
            <p:ph type="body" idx="1"/>
          </p:nvPr>
        </p:nvSpPr>
        <p:spPr>
          <a:xfrm>
            <a:off x="584992" y="891118"/>
            <a:ext cx="8415338" cy="4627032"/>
          </a:xfrm>
        </p:spPr>
        <p:txBody>
          <a:bodyPr/>
          <a:lstStyle/>
          <a:p>
            <a:pPr algn="just"/>
            <a:r>
              <a:rPr lang="en-US" dirty="0"/>
              <a:t>Medium-sized organizations may still be large enough to implement the multi-tiered approach to security described for large organizations, though perhaps with fewer dedicated groups and more functions assigned to each group</a:t>
            </a:r>
          </a:p>
          <a:p>
            <a:pPr algn="just"/>
            <a:r>
              <a:rPr lang="en-US" dirty="0"/>
              <a:t>In a medium-sized organization, more of the functional areas are assigned to other departments within IT but outside the InfoSec department</a:t>
            </a:r>
          </a:p>
          <a:p>
            <a:pPr algn="just"/>
            <a:r>
              <a:rPr lang="en-US" dirty="0"/>
              <a:t>The medium-sized organization may only have one full-time security person, with perhaps three individuals with part-time InfoSec responsibilities</a:t>
            </a:r>
          </a:p>
        </p:txBody>
      </p:sp>
      <p:sp>
        <p:nvSpPr>
          <p:cNvPr id="14339" name="Rectangle 4"/>
          <p:cNvSpPr>
            <a:spLocks noGrp="1" noChangeArrowheads="1"/>
          </p:cNvSpPr>
          <p:nvPr>
            <p:ph type="title"/>
          </p:nvPr>
        </p:nvSpPr>
        <p:spPr>
          <a:xfrm>
            <a:off x="549274" y="107576"/>
            <a:ext cx="8486775" cy="673474"/>
          </a:xfrm>
        </p:spPr>
        <p:txBody>
          <a:bodyPr/>
          <a:lstStyle/>
          <a:p>
            <a:r>
              <a:rPr lang="en-US" sz="3200" dirty="0"/>
              <a:t>Security in Medium-Sized Organizations</a:t>
            </a:r>
          </a:p>
        </p:txBody>
      </p:sp>
    </p:spTree>
    <p:extLst>
      <p:ext uri="{BB962C8B-B14F-4D97-AF65-F5344CB8AC3E}">
        <p14:creationId xmlns:p14="http://schemas.microsoft.com/office/powerpoint/2010/main" val="23654120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4340">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4340">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4340">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340"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699974" y="457200"/>
            <a:ext cx="7701075" cy="4657840"/>
            <a:chOff x="788874" y="190500"/>
            <a:chExt cx="7701075" cy="4657840"/>
          </a:xfrm>
        </p:grpSpPr>
        <p:pic>
          <p:nvPicPr>
            <p:cNvPr id="2" name="Picture 1" descr="A flowchart shows InfoSec staffing in a medium-sized organization. Security manager is divided into security administrator, and, security technician. Text reads, 1 Full-time manager and partial-support staff members."/>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88874" y="190500"/>
              <a:ext cx="7701075" cy="4657840"/>
            </a:xfrm>
            <a:prstGeom prst="rect">
              <a:avLst/>
            </a:prstGeom>
          </p:spPr>
        </p:pic>
        <p:sp>
          <p:nvSpPr>
            <p:cNvPr id="3" name="TextBox 2"/>
            <p:cNvSpPr txBox="1"/>
            <p:nvPr/>
          </p:nvSpPr>
          <p:spPr>
            <a:xfrm>
              <a:off x="788874" y="3987800"/>
              <a:ext cx="1947976" cy="406400"/>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169839257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8" name="Rectangle 5"/>
          <p:cNvSpPr>
            <a:spLocks noGrp="1" noChangeArrowheads="1"/>
          </p:cNvSpPr>
          <p:nvPr>
            <p:ph type="body" idx="1"/>
          </p:nvPr>
        </p:nvSpPr>
        <p:spPr>
          <a:xfrm>
            <a:off x="191589" y="667485"/>
            <a:ext cx="8677774" cy="4810548"/>
          </a:xfrm>
        </p:spPr>
        <p:txBody>
          <a:bodyPr/>
          <a:lstStyle/>
          <a:p>
            <a:pPr algn="just"/>
            <a:r>
              <a:rPr lang="en-US" dirty="0"/>
              <a:t>In a small organization, InfoSec often becomes the responsibility of a jack-of-all-trades, a single security administrator with perhaps one or two assistants for managing the technical components</a:t>
            </a:r>
          </a:p>
          <a:p>
            <a:pPr algn="just"/>
            <a:r>
              <a:rPr lang="en-US" dirty="0"/>
              <a:t>It is not uncommon in smaller organizations to have the systems or network administrators perform these many roles</a:t>
            </a:r>
          </a:p>
          <a:p>
            <a:pPr algn="just"/>
            <a:r>
              <a:rPr lang="en-US" dirty="0"/>
              <a:t>Because resources are often limited in smaller organizations, the security administrator frequently turns to freeware or open source software to lower the costs of assessing and implementing security</a:t>
            </a:r>
          </a:p>
        </p:txBody>
      </p:sp>
      <p:sp>
        <p:nvSpPr>
          <p:cNvPr id="16387" name="Rectangle 4"/>
          <p:cNvSpPr>
            <a:spLocks noGrp="1" noChangeArrowheads="1"/>
          </p:cNvSpPr>
          <p:nvPr>
            <p:ph type="title"/>
          </p:nvPr>
        </p:nvSpPr>
        <p:spPr>
          <a:xfrm>
            <a:off x="549275" y="107576"/>
            <a:ext cx="8042276" cy="544274"/>
          </a:xfrm>
        </p:spPr>
        <p:txBody>
          <a:bodyPr/>
          <a:lstStyle/>
          <a:p>
            <a:r>
              <a:rPr lang="en-US" sz="4000" dirty="0"/>
              <a:t>Security in Small Organizations</a:t>
            </a:r>
          </a:p>
        </p:txBody>
      </p:sp>
    </p:spTree>
    <p:extLst>
      <p:ext uri="{BB962C8B-B14F-4D97-AF65-F5344CB8AC3E}">
        <p14:creationId xmlns:p14="http://schemas.microsoft.com/office/powerpoint/2010/main" val="21078182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638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6388">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6388">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388"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134098" y="370830"/>
            <a:ext cx="4877173" cy="3810211"/>
            <a:chOff x="1524000" y="1600200"/>
            <a:chExt cx="6233203" cy="3626342"/>
          </a:xfrm>
        </p:grpSpPr>
        <p:pic>
          <p:nvPicPr>
            <p:cNvPr id="2" name="Picture 1" descr="A flowchart shows InfoSec staffing in a smaller organization. Security manager is divided into security administrator, and, security technician. Text reads, 1 Full-time or part-time manager and part-time support staff members."/>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524000" y="1600200"/>
              <a:ext cx="6233203" cy="3626342"/>
            </a:xfrm>
            <a:prstGeom prst="rect">
              <a:avLst/>
            </a:prstGeom>
          </p:spPr>
        </p:pic>
        <p:sp>
          <p:nvSpPr>
            <p:cNvPr id="3" name="TextBox 2"/>
            <p:cNvSpPr txBox="1"/>
            <p:nvPr/>
          </p:nvSpPr>
          <p:spPr>
            <a:xfrm>
              <a:off x="1524000" y="4552950"/>
              <a:ext cx="1644650" cy="369332"/>
            </a:xfrm>
            <a:prstGeom prst="rect">
              <a:avLst/>
            </a:prstGeom>
            <a:solidFill>
              <a:schemeClr val="bg1"/>
            </a:solidFill>
          </p:spPr>
          <p:txBody>
            <a:bodyPr wrap="square" rtlCol="0">
              <a:spAutoFit/>
            </a:bodyPr>
            <a:lstStyle/>
            <a:p>
              <a:endParaRPr lang="en-GB" dirty="0"/>
            </a:p>
          </p:txBody>
        </p:sp>
      </p:grpSp>
      <p:sp>
        <p:nvSpPr>
          <p:cNvPr id="6" name="TextBox 5">
            <a:extLst>
              <a:ext uri="{FF2B5EF4-FFF2-40B4-BE49-F238E27FC236}">
                <a16:creationId xmlns:a16="http://schemas.microsoft.com/office/drawing/2014/main" id="{92D167B8-CFCB-3BDD-ADE9-9CB52AF52C71}"/>
              </a:ext>
            </a:extLst>
          </p:cNvPr>
          <p:cNvSpPr txBox="1"/>
          <p:nvPr/>
        </p:nvSpPr>
        <p:spPr>
          <a:xfrm>
            <a:off x="5306732" y="370830"/>
            <a:ext cx="3837268" cy="2862322"/>
          </a:xfrm>
          <a:prstGeom prst="rect">
            <a:avLst/>
          </a:prstGeom>
          <a:noFill/>
        </p:spPr>
        <p:txBody>
          <a:bodyPr wrap="square">
            <a:spAutoFit/>
          </a:bodyPr>
          <a:lstStyle/>
          <a:p>
            <a:pPr>
              <a:buNone/>
            </a:pPr>
            <a:r>
              <a:rPr lang="en-GB" b="1" dirty="0"/>
              <a:t>New Modern Example</a:t>
            </a:r>
          </a:p>
          <a:p>
            <a:pPr>
              <a:buNone/>
            </a:pPr>
            <a:endParaRPr lang="en-GB" dirty="0"/>
          </a:p>
          <a:p>
            <a:pPr>
              <a:buNone/>
            </a:pPr>
            <a:r>
              <a:rPr lang="en-GB" dirty="0"/>
              <a:t>Small organisations increasingly outsource:</a:t>
            </a:r>
          </a:p>
          <a:p>
            <a:pPr marL="285750" indent="-285750">
              <a:buFont typeface="Arial" panose="020B0604020202020204" pitchFamily="34" charset="0"/>
              <a:buChar char="•"/>
            </a:pPr>
            <a:r>
              <a:rPr lang="en-GB" dirty="0"/>
              <a:t>SOC monitoring </a:t>
            </a:r>
          </a:p>
          <a:p>
            <a:pPr marL="285750" indent="-285750">
              <a:buFont typeface="Arial" panose="020B0604020202020204" pitchFamily="34" charset="0"/>
              <a:buChar char="•"/>
            </a:pPr>
            <a:r>
              <a:rPr lang="en-GB" dirty="0"/>
              <a:t>Vulnerability scanning </a:t>
            </a:r>
          </a:p>
          <a:p>
            <a:pPr marL="285750" indent="-285750">
              <a:buFont typeface="Arial" panose="020B0604020202020204" pitchFamily="34" charset="0"/>
              <a:buChar char="•"/>
            </a:pPr>
            <a:r>
              <a:rPr lang="en-GB" dirty="0"/>
              <a:t>Incident response </a:t>
            </a:r>
          </a:p>
          <a:p>
            <a:pPr marL="285750" indent="-285750">
              <a:buFont typeface="Arial" panose="020B0604020202020204" pitchFamily="34" charset="0"/>
              <a:buChar char="•"/>
            </a:pPr>
            <a:r>
              <a:rPr lang="en-GB" dirty="0"/>
              <a:t>Cloud security </a:t>
            </a:r>
          </a:p>
          <a:p>
            <a:pPr>
              <a:buNone/>
            </a:pPr>
            <a:r>
              <a:rPr lang="en-GB" dirty="0"/>
              <a:t>through Managed Security Service Providers (MSSPs).</a:t>
            </a:r>
          </a:p>
        </p:txBody>
      </p:sp>
      <p:sp>
        <p:nvSpPr>
          <p:cNvPr id="8" name="TextBox 7">
            <a:extLst>
              <a:ext uri="{FF2B5EF4-FFF2-40B4-BE49-F238E27FC236}">
                <a16:creationId xmlns:a16="http://schemas.microsoft.com/office/drawing/2014/main" id="{2E790B1D-F8A6-4B5F-0230-90A6E629F9E0}"/>
              </a:ext>
            </a:extLst>
          </p:cNvPr>
          <p:cNvSpPr txBox="1"/>
          <p:nvPr/>
        </p:nvSpPr>
        <p:spPr>
          <a:xfrm>
            <a:off x="1420955" y="4796571"/>
            <a:ext cx="6122894" cy="369332"/>
          </a:xfrm>
          <a:prstGeom prst="rect">
            <a:avLst/>
          </a:prstGeom>
          <a:noFill/>
          <a:ln>
            <a:solidFill>
              <a:schemeClr val="tx1"/>
            </a:solidFill>
          </a:ln>
        </p:spPr>
        <p:txBody>
          <a:bodyPr wrap="square">
            <a:spAutoFit/>
          </a:bodyPr>
          <a:lstStyle/>
          <a:p>
            <a:r>
              <a:rPr lang="en-GB" b="1" dirty="0"/>
              <a:t>Is outsourcing security a strength or a weakness?</a:t>
            </a:r>
          </a:p>
        </p:txBody>
      </p:sp>
    </p:spTree>
    <p:extLst>
      <p:ext uri="{BB962C8B-B14F-4D97-AF65-F5344CB8AC3E}">
        <p14:creationId xmlns:p14="http://schemas.microsoft.com/office/powerpoint/2010/main" val="13177885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8"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6" name="Rectangle 7"/>
          <p:cNvSpPr>
            <a:spLocks noGrp="1" noChangeArrowheads="1"/>
          </p:cNvSpPr>
          <p:nvPr>
            <p:ph type="body" idx="1"/>
          </p:nvPr>
        </p:nvSpPr>
        <p:spPr>
          <a:xfrm>
            <a:off x="82550" y="1149230"/>
            <a:ext cx="8785877" cy="3773499"/>
          </a:xfrm>
        </p:spPr>
        <p:txBody>
          <a:bodyPr>
            <a:normAutofit fontScale="92500" lnSpcReduction="20000"/>
          </a:bodyPr>
          <a:lstStyle/>
          <a:p>
            <a:pPr algn="just"/>
            <a:r>
              <a:rPr lang="en-US" sz="2400" dirty="0"/>
              <a:t>In large organizations, InfoSec is often located within an IT division headed by the CISO, who reports directly to the CIO</a:t>
            </a:r>
          </a:p>
          <a:p>
            <a:pPr algn="just"/>
            <a:r>
              <a:rPr lang="en-US" sz="2400" dirty="0"/>
              <a:t>By its very nature, an InfoSec program is sometimes at odds with the goals and objectives of the IT department as a whole</a:t>
            </a:r>
          </a:p>
          <a:p>
            <a:pPr algn="just"/>
            <a:r>
              <a:rPr lang="en-US" sz="2400" dirty="0"/>
              <a:t>Because the goals and objectives of the CIO and the CISO may come in conflict, the current movement is to separate InfoSec from the IT division</a:t>
            </a:r>
          </a:p>
          <a:p>
            <a:pPr algn="just"/>
            <a:r>
              <a:rPr lang="en-US" sz="2400" dirty="0"/>
              <a:t>The challenge is to design a reporting structure for the InfoSec program that balances the competing needs of each of the communities of interest</a:t>
            </a:r>
          </a:p>
        </p:txBody>
      </p:sp>
      <p:sp>
        <p:nvSpPr>
          <p:cNvPr id="18435" name="Rectangle 6"/>
          <p:cNvSpPr>
            <a:spLocks noGrp="1" noChangeArrowheads="1"/>
          </p:cNvSpPr>
          <p:nvPr>
            <p:ph type="title"/>
          </p:nvPr>
        </p:nvSpPr>
        <p:spPr>
          <a:xfrm>
            <a:off x="762000" y="165100"/>
            <a:ext cx="8299450" cy="984130"/>
          </a:xfrm>
        </p:spPr>
        <p:txBody>
          <a:bodyPr/>
          <a:lstStyle/>
          <a:p>
            <a:r>
              <a:rPr lang="en-US" sz="3600" dirty="0"/>
              <a:t>Placing Information Security Within an Organization</a:t>
            </a:r>
          </a:p>
        </p:txBody>
      </p:sp>
    </p:spTree>
    <p:extLst>
      <p:ext uri="{BB962C8B-B14F-4D97-AF65-F5344CB8AC3E}">
        <p14:creationId xmlns:p14="http://schemas.microsoft.com/office/powerpoint/2010/main" val="11967985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843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8436">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8436">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8436">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436"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61" name="Rectangle 3"/>
          <p:cNvSpPr>
            <a:spLocks noChangeArrowheads="1"/>
          </p:cNvSpPr>
          <p:nvPr/>
        </p:nvSpPr>
        <p:spPr bwMode="auto">
          <a:xfrm>
            <a:off x="1776413" y="1558925"/>
            <a:ext cx="9144000" cy="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endParaRPr lang="en-US" dirty="0"/>
          </a:p>
        </p:txBody>
      </p:sp>
      <p:grpSp>
        <p:nvGrpSpPr>
          <p:cNvPr id="4" name="Group 3"/>
          <p:cNvGrpSpPr/>
          <p:nvPr/>
        </p:nvGrpSpPr>
        <p:grpSpPr>
          <a:xfrm>
            <a:off x="-14909" y="361951"/>
            <a:ext cx="9000159" cy="6311900"/>
            <a:chOff x="-14909" y="361951"/>
            <a:chExt cx="9000159" cy="6311900"/>
          </a:xfrm>
        </p:grpSpPr>
        <p:pic>
          <p:nvPicPr>
            <p:cNvPr id="2" name="Picture 1" descr="A flowchart shows InfoSec reporting to I T department. Board is divided into Audit committee and C E O. C E O is further divided into legal, marketing and sales, information technology, administration services, risk &amp; insurance, human resources, and, internal audit. Further, internal audit is divided into E D P audit, and, quality assurance. Human resources comprises of training. Risk and assurance comprises of business contingency planning. Administration services comprises of physical training. Marketing and sales comprises of public relations. Information technology is further divided into help desk, computer and network operations, systems development, records management, database administration and data warehousing, telecommunications, internet commerce, systems and network administration, and, information security. Information security is further divided into systems development, consulting on security, computer emergency response, systems contingency planning, and, Information security management committee. Text reads, Departments not related to Information Security have been omitted from diagram for clarity."/>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14909" y="361951"/>
              <a:ext cx="9000159" cy="6311900"/>
            </a:xfrm>
            <a:prstGeom prst="rect">
              <a:avLst/>
            </a:prstGeom>
          </p:spPr>
        </p:pic>
        <p:sp>
          <p:nvSpPr>
            <p:cNvPr id="3" name="TextBox 2"/>
            <p:cNvSpPr txBox="1"/>
            <p:nvPr/>
          </p:nvSpPr>
          <p:spPr>
            <a:xfrm>
              <a:off x="0" y="5854700"/>
              <a:ext cx="1428750" cy="369332"/>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161560528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5" name="Rectangle 4"/>
          <p:cNvSpPr>
            <a:spLocks noChangeArrowheads="1"/>
          </p:cNvSpPr>
          <p:nvPr/>
        </p:nvSpPr>
        <p:spPr bwMode="auto">
          <a:xfrm>
            <a:off x="1776413" y="1558925"/>
            <a:ext cx="9144000" cy="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endParaRPr lang="en-US" dirty="0"/>
          </a:p>
        </p:txBody>
      </p:sp>
      <p:sp>
        <p:nvSpPr>
          <p:cNvPr id="20486" name="Rectangle 6"/>
          <p:cNvSpPr>
            <a:spLocks noChangeArrowheads="1"/>
          </p:cNvSpPr>
          <p:nvPr/>
        </p:nvSpPr>
        <p:spPr bwMode="auto">
          <a:xfrm>
            <a:off x="1776413" y="1497013"/>
            <a:ext cx="9144000" cy="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endParaRPr lang="en-US" dirty="0"/>
          </a:p>
        </p:txBody>
      </p:sp>
      <p:grpSp>
        <p:nvGrpSpPr>
          <p:cNvPr id="4" name="Group 3"/>
          <p:cNvGrpSpPr/>
          <p:nvPr/>
        </p:nvGrpSpPr>
        <p:grpSpPr>
          <a:xfrm>
            <a:off x="120650" y="258349"/>
            <a:ext cx="8750300" cy="6390101"/>
            <a:chOff x="120650" y="258349"/>
            <a:chExt cx="8750300" cy="6390101"/>
          </a:xfrm>
        </p:grpSpPr>
        <p:pic>
          <p:nvPicPr>
            <p:cNvPr id="2" name="Picture 1" descr="A flowchart shows InfoSec reporting to broadly defined security department. Board is divided into Audit committee, and, C E O. C E O is further divided into legal, marketing and sales, information technology, administration services, accounting and finance, and, internal audit. Marketing and sales complies of public relations. Further, internal audit is divided into E D P audit, and, quality assurance. Accounting and Finance complies of Risk and Insurance which comprises of Business Contingency Planning). Information technology is divided into help desk, computer and network operations, systems development, records management, database administration and data warehousing, telecommunications, and, internal commerce. Administration services is further divided into human resources and security. Security is further divided into information security, personal security and safety, physical security, and, information security management committee. Information security is further divided into systems development, consulting on security, computer emergency response, and, systems contingency planning. Text reads, Departments not related to Information Security have been omitted from diagram for clarity. "/>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120650" y="258349"/>
              <a:ext cx="8750300" cy="6390101"/>
            </a:xfrm>
            <a:prstGeom prst="rect">
              <a:avLst/>
            </a:prstGeom>
          </p:spPr>
        </p:pic>
        <p:sp>
          <p:nvSpPr>
            <p:cNvPr id="3" name="TextBox 2"/>
            <p:cNvSpPr txBox="1"/>
            <p:nvPr/>
          </p:nvSpPr>
          <p:spPr>
            <a:xfrm>
              <a:off x="120650" y="5568950"/>
              <a:ext cx="1460500" cy="369332"/>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334655064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3" name="Rectangle 4"/>
          <p:cNvSpPr>
            <a:spLocks noChangeArrowheads="1"/>
          </p:cNvSpPr>
          <p:nvPr/>
        </p:nvSpPr>
        <p:spPr bwMode="auto">
          <a:xfrm>
            <a:off x="1776413" y="1558925"/>
            <a:ext cx="9144000" cy="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endParaRPr lang="en-US" dirty="0"/>
          </a:p>
        </p:txBody>
      </p:sp>
      <p:sp>
        <p:nvSpPr>
          <p:cNvPr id="22535" name="Rectangle 6"/>
          <p:cNvSpPr>
            <a:spLocks noChangeArrowheads="1"/>
          </p:cNvSpPr>
          <p:nvPr/>
        </p:nvSpPr>
        <p:spPr bwMode="auto">
          <a:xfrm>
            <a:off x="0" y="1905000"/>
            <a:ext cx="9144000" cy="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endParaRPr lang="en-US" dirty="0"/>
          </a:p>
        </p:txBody>
      </p:sp>
      <p:grpSp>
        <p:nvGrpSpPr>
          <p:cNvPr id="4" name="Group 3"/>
          <p:cNvGrpSpPr/>
          <p:nvPr/>
        </p:nvGrpSpPr>
        <p:grpSpPr>
          <a:xfrm>
            <a:off x="133350" y="269385"/>
            <a:ext cx="8775700" cy="6442565"/>
            <a:chOff x="133350" y="269385"/>
            <a:chExt cx="8775700" cy="6442565"/>
          </a:xfrm>
        </p:grpSpPr>
        <p:pic>
          <p:nvPicPr>
            <p:cNvPr id="2" name="Picture 1" descr="A flowchart of InfoSec reporting to insurance and risk management department. Board is divided into Audit committee, and, C E O. C E O is further divided into legal, marketing and sales, information technology, insurance risk and management, and, internal audit. Marketing &amp; sales comprises of public relations. Further, internal audit is divided into E D P audit, and, quality assurance.  Information technology is divided into help desk, computer and network operations, systems development, records management, database administration and data warehousing, telecommunications, systems and network administration, and, internet commerce. Insurance risk and management is divided into physical security, personal security and safety, and information security. Information security is further divided into systems development, consulting on security, computer emergency response, and, systems contingency planning. Information security is connected to information management security committee. "/>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133350" y="269385"/>
              <a:ext cx="8775700" cy="6442565"/>
            </a:xfrm>
            <a:prstGeom prst="rect">
              <a:avLst/>
            </a:prstGeom>
          </p:spPr>
        </p:pic>
        <p:sp>
          <p:nvSpPr>
            <p:cNvPr id="3" name="TextBox 2"/>
            <p:cNvSpPr txBox="1"/>
            <p:nvPr/>
          </p:nvSpPr>
          <p:spPr>
            <a:xfrm>
              <a:off x="133350" y="5607050"/>
              <a:ext cx="1397000" cy="368300"/>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352343182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7" name="Rectangle 4"/>
          <p:cNvSpPr>
            <a:spLocks noChangeArrowheads="1"/>
          </p:cNvSpPr>
          <p:nvPr/>
        </p:nvSpPr>
        <p:spPr bwMode="auto">
          <a:xfrm>
            <a:off x="1776413" y="1558925"/>
            <a:ext cx="9144000" cy="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endParaRPr lang="en-US" dirty="0"/>
          </a:p>
        </p:txBody>
      </p:sp>
      <p:sp>
        <p:nvSpPr>
          <p:cNvPr id="23559" name="Rectangle 6"/>
          <p:cNvSpPr>
            <a:spLocks noChangeArrowheads="1"/>
          </p:cNvSpPr>
          <p:nvPr/>
        </p:nvSpPr>
        <p:spPr bwMode="auto">
          <a:xfrm>
            <a:off x="1776413" y="1558925"/>
            <a:ext cx="9144000" cy="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endParaRPr lang="en-US" dirty="0"/>
          </a:p>
        </p:txBody>
      </p:sp>
      <p:grpSp>
        <p:nvGrpSpPr>
          <p:cNvPr id="4" name="Group 3"/>
          <p:cNvGrpSpPr/>
          <p:nvPr/>
        </p:nvGrpSpPr>
        <p:grpSpPr>
          <a:xfrm>
            <a:off x="184150" y="59767"/>
            <a:ext cx="8661400" cy="6601383"/>
            <a:chOff x="184150" y="59767"/>
            <a:chExt cx="8661400" cy="6601383"/>
          </a:xfrm>
        </p:grpSpPr>
        <p:pic>
          <p:nvPicPr>
            <p:cNvPr id="2" name="Picture 1" descr="A flowchart shows InfoSec reporting to strategy and planning department. Board is divided into Audit committee, and, C E O. C E O is further divided into legal, marketing and sales, information technology, strategic and planning, human resources, facility management, and, internal audit. Marketing and sales comprises of public relations. Further, internal audit is divided into E D P audit, and, quality assurance.  Information technology is divided into help desk, computer and network operations, systems development, records management, database administration and data warehousing, telecommunications, systems and network administration, and, internet commerce. Facility management comprises of physical security. Human resources is divided into training, and, personal security and safety. Strategy and planning is further divided into strategic planning, risk and management, and information security, and, business contingency planning. Information security is further divided into computer emergency response, and, systems contingency planning. Information security is connected to information management security committee. Text reads, Departments not related to Information Security have been omitted from diagram for clarity."/>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184150" y="59767"/>
              <a:ext cx="8661400" cy="6601383"/>
            </a:xfrm>
            <a:prstGeom prst="rect">
              <a:avLst/>
            </a:prstGeom>
          </p:spPr>
        </p:pic>
        <p:sp>
          <p:nvSpPr>
            <p:cNvPr id="3" name="TextBox 2"/>
            <p:cNvSpPr txBox="1"/>
            <p:nvPr/>
          </p:nvSpPr>
          <p:spPr>
            <a:xfrm>
              <a:off x="184150" y="5549900"/>
              <a:ext cx="1358900" cy="369332"/>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405075640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80" name="Rectangle 7"/>
          <p:cNvSpPr>
            <a:spLocks noGrp="1" noChangeArrowheads="1"/>
          </p:cNvSpPr>
          <p:nvPr>
            <p:ph type="body" idx="1"/>
          </p:nvPr>
        </p:nvSpPr>
        <p:spPr>
          <a:xfrm>
            <a:off x="1111249" y="1132418"/>
            <a:ext cx="7910513" cy="4265082"/>
          </a:xfrm>
        </p:spPr>
        <p:txBody>
          <a:bodyPr>
            <a:normAutofit/>
          </a:bodyPr>
          <a:lstStyle/>
          <a:p>
            <a:pPr marL="0" indent="0">
              <a:buNone/>
            </a:pPr>
            <a:r>
              <a:rPr lang="en-US" dirty="0"/>
              <a:t>Option 6: Legal Department</a:t>
            </a:r>
          </a:p>
          <a:p>
            <a:pPr marL="0" indent="0">
              <a:buNone/>
            </a:pPr>
            <a:r>
              <a:rPr lang="en-US" dirty="0"/>
              <a:t>Option 7: Internal Audit Department</a:t>
            </a:r>
          </a:p>
          <a:p>
            <a:pPr marL="0" indent="0">
              <a:buNone/>
            </a:pPr>
            <a:r>
              <a:rPr lang="en-US" dirty="0"/>
              <a:t>Option 8: Help Desk </a:t>
            </a:r>
          </a:p>
          <a:p>
            <a:pPr marL="0" indent="0">
              <a:buNone/>
            </a:pPr>
            <a:r>
              <a:rPr lang="en-US" dirty="0"/>
              <a:t>Option 9: Accounting and Finance Department via IT </a:t>
            </a:r>
          </a:p>
          <a:p>
            <a:pPr marL="0" indent="0">
              <a:buNone/>
            </a:pPr>
            <a:r>
              <a:rPr lang="en-US" dirty="0"/>
              <a:t>Option 10: Human Resources Department</a:t>
            </a:r>
          </a:p>
          <a:p>
            <a:pPr marL="0" indent="0">
              <a:buNone/>
            </a:pPr>
            <a:r>
              <a:rPr lang="en-US" dirty="0"/>
              <a:t>Option 11: Facilities Management Department</a:t>
            </a:r>
          </a:p>
          <a:p>
            <a:pPr marL="0" indent="0">
              <a:buNone/>
            </a:pPr>
            <a:r>
              <a:rPr lang="en-US" dirty="0"/>
              <a:t>Option 12: Operations Approach</a:t>
            </a:r>
          </a:p>
        </p:txBody>
      </p:sp>
      <p:sp>
        <p:nvSpPr>
          <p:cNvPr id="24579" name="Rectangle 6"/>
          <p:cNvSpPr>
            <a:spLocks noGrp="1" noChangeArrowheads="1"/>
          </p:cNvSpPr>
          <p:nvPr>
            <p:ph type="title"/>
          </p:nvPr>
        </p:nvSpPr>
        <p:spPr>
          <a:xfrm>
            <a:off x="549275" y="107576"/>
            <a:ext cx="8042276" cy="813174"/>
          </a:xfrm>
        </p:spPr>
        <p:txBody>
          <a:bodyPr/>
          <a:lstStyle/>
          <a:p>
            <a:r>
              <a:rPr lang="en-US" dirty="0"/>
              <a:t>Other Options</a:t>
            </a:r>
          </a:p>
        </p:txBody>
      </p:sp>
    </p:spTree>
    <p:extLst>
      <p:ext uri="{BB962C8B-B14F-4D97-AF65-F5344CB8AC3E}">
        <p14:creationId xmlns:p14="http://schemas.microsoft.com/office/powerpoint/2010/main" val="21930064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4580">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4580">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4580">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4580">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4580">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4580">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24580">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580"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4" name="Rectangle 7"/>
          <p:cNvSpPr>
            <a:spLocks noGrp="1" noChangeArrowheads="1"/>
          </p:cNvSpPr>
          <p:nvPr>
            <p:ph type="body" idx="1"/>
          </p:nvPr>
        </p:nvSpPr>
        <p:spPr>
          <a:xfrm>
            <a:off x="180974" y="832490"/>
            <a:ext cx="8701089" cy="4190447"/>
          </a:xfrm>
        </p:spPr>
        <p:txBody>
          <a:bodyPr>
            <a:normAutofit fontScale="92500" lnSpcReduction="10000"/>
          </a:bodyPr>
          <a:lstStyle/>
          <a:p>
            <a:pPr algn="just"/>
            <a:r>
              <a:rPr lang="en-US" dirty="0"/>
              <a:t>The information security needs of any organization are unique to its culture, size, and budget </a:t>
            </a:r>
          </a:p>
          <a:p>
            <a:pPr algn="just"/>
            <a:r>
              <a:rPr lang="en-US" dirty="0"/>
              <a:t>Determining the level at which the InfoSec program operates on depends on the organization’s strategic plan, and in particular on the plan’s vision and mission statements</a:t>
            </a:r>
          </a:p>
          <a:p>
            <a:pPr algn="just"/>
            <a:r>
              <a:rPr lang="en-US" dirty="0"/>
              <a:t>The CIO and CISO should use these two documents to formulate the mission statement for the information security program</a:t>
            </a:r>
          </a:p>
          <a:p>
            <a:pPr algn="just"/>
            <a:r>
              <a:rPr lang="en-GB" dirty="0"/>
              <a:t>Cyber Resilience, Zero Trust, Security Culture, Supply Chain Security</a:t>
            </a:r>
            <a:endParaRPr lang="en-US" dirty="0"/>
          </a:p>
        </p:txBody>
      </p:sp>
      <p:sp>
        <p:nvSpPr>
          <p:cNvPr id="25603" name="Rectangle 6"/>
          <p:cNvSpPr>
            <a:spLocks noGrp="1" noChangeArrowheads="1"/>
          </p:cNvSpPr>
          <p:nvPr>
            <p:ph type="title"/>
          </p:nvPr>
        </p:nvSpPr>
        <p:spPr>
          <a:xfrm>
            <a:off x="180974" y="107576"/>
            <a:ext cx="8804276" cy="593882"/>
          </a:xfrm>
        </p:spPr>
        <p:txBody>
          <a:bodyPr/>
          <a:lstStyle/>
          <a:p>
            <a:r>
              <a:rPr lang="en-US" sz="3600" dirty="0"/>
              <a:t>Components of the Security Program</a:t>
            </a:r>
          </a:p>
        </p:txBody>
      </p:sp>
      <p:sp>
        <p:nvSpPr>
          <p:cNvPr id="3" name="TextBox 2">
            <a:extLst>
              <a:ext uri="{FF2B5EF4-FFF2-40B4-BE49-F238E27FC236}">
                <a16:creationId xmlns:a16="http://schemas.microsoft.com/office/drawing/2014/main" id="{14AF075B-7AF2-1326-5A59-857CC975D99C}"/>
              </a:ext>
            </a:extLst>
          </p:cNvPr>
          <p:cNvSpPr txBox="1"/>
          <p:nvPr/>
        </p:nvSpPr>
        <p:spPr>
          <a:xfrm>
            <a:off x="261937" y="4960307"/>
            <a:ext cx="8148181" cy="646331"/>
          </a:xfrm>
          <a:prstGeom prst="rect">
            <a:avLst/>
          </a:prstGeom>
          <a:noFill/>
          <a:ln>
            <a:solidFill>
              <a:schemeClr val="tx1"/>
            </a:solidFill>
          </a:ln>
        </p:spPr>
        <p:txBody>
          <a:bodyPr wrap="square">
            <a:spAutoFit/>
          </a:bodyPr>
          <a:lstStyle/>
          <a:p>
            <a:r>
              <a:rPr lang="en-GB" dirty="0"/>
              <a:t>Security Programme Components:</a:t>
            </a:r>
          </a:p>
          <a:p>
            <a:r>
              <a:rPr lang="en-GB" dirty="0"/>
              <a:t>Governance → Risk → Controls → Monitoring → Response → Recovery</a:t>
            </a:r>
          </a:p>
        </p:txBody>
      </p:sp>
    </p:spTree>
    <p:extLst>
      <p:ext uri="{BB962C8B-B14F-4D97-AF65-F5344CB8AC3E}">
        <p14:creationId xmlns:p14="http://schemas.microsoft.com/office/powerpoint/2010/main" val="12831161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560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560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560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5604">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604" grpId="0" build="p"/>
      <p:bldP spid="3" grpId="0" animBg="1"/>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44450" y="268701"/>
            <a:ext cx="8712200" cy="6386099"/>
            <a:chOff x="-44450" y="268701"/>
            <a:chExt cx="8712200" cy="6386099"/>
          </a:xfrm>
        </p:grpSpPr>
        <p:pic>
          <p:nvPicPr>
            <p:cNvPr id="3" name="Picture 2" descr="The table provides Elements of a Security Program. The table has 2 columns and 14 rows. The column headings are as follows from left to right: Primary element, Components. The row entries are as follows. Row 1. Primary Element, Policy. Components, Program policy, issue-specific policy, system-specific policy. Row 2. Primary Element, Program management. Components, Central security program, system-level program. Row 3, Primary Element, Risk management. Components, Risk assessment, risk mitigation, uncertainty analysis. Row 4. Primary Element, Life-cycle planning. Components, Security plan, initiation phase, development or acquisition phase, implementation phase, operation or maintenance phase. Row 5. Primary Element, Personnel or user issues. Components, Staffing, user administration. Row 6. Primary Element, Preparing for contingencies and disasters. Components, Business plan, identify resources, develop scenarios, develop strategies, test and revise plan. Row 7. Primary Element, Computer security incident handling. Components, Incident detection, reaction, recovery, follow-up. Row 8. Primary Element, Awareness and training. Components, S E T A plans, awareness projects, policy and procedure training. Row 9. Primary Element, Security considerations in computer support and operations. Components, help desk integration, defending against social engineering, improving system administration. Row 10. Primary Element, Physical and environmental security. Components, Guards, gates, locks and keys, alarms. Row 11. Primary Element, Identification and authentication. Components, Identification, authentication, passwords, advanced authentication. Row 12. Primary Element, Logical access control. Components, Access criteria, access control mechanisms. Row 13. Primary Element. Audit trails. Components, System logs, log review processes, log consolidation and management. Row 14. Primary Element, Cryptography. Components, T K I, V P N, key management, key recovery. "/>
            <p:cNvPicPr>
              <a:picLocks noChangeAspect="1"/>
            </p:cNvPicPr>
            <p:nvPr/>
          </p:nvPicPr>
          <p:blipFill>
            <a:blip r:embed="rId2" cstate="email">
              <a:extLst>
                <a:ext uri="{28A0092B-C50C-407E-A947-70E740481C1C}">
                  <a14:useLocalDpi xmlns:a14="http://schemas.microsoft.com/office/drawing/2010/main" val="0"/>
                </a:ext>
              </a:extLst>
            </a:blip>
            <a:stretch>
              <a:fillRect/>
            </a:stretch>
          </p:blipFill>
          <p:spPr>
            <a:xfrm>
              <a:off x="-44450" y="268701"/>
              <a:ext cx="8712200" cy="6386099"/>
            </a:xfrm>
            <a:prstGeom prst="rect">
              <a:avLst/>
            </a:prstGeom>
          </p:spPr>
        </p:pic>
        <p:sp>
          <p:nvSpPr>
            <p:cNvPr id="2" name="TextBox 1"/>
            <p:cNvSpPr txBox="1"/>
            <p:nvPr/>
          </p:nvSpPr>
          <p:spPr>
            <a:xfrm>
              <a:off x="247650" y="368300"/>
              <a:ext cx="1168400" cy="369332"/>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386726152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p:cNvSpPr>
            <a:spLocks noGrp="1"/>
          </p:cNvSpPr>
          <p:nvPr>
            <p:ph idx="1"/>
          </p:nvPr>
        </p:nvSpPr>
        <p:spPr>
          <a:xfrm>
            <a:off x="250521" y="753992"/>
            <a:ext cx="8529148" cy="4796698"/>
          </a:xfrm>
        </p:spPr>
        <p:txBody>
          <a:bodyPr>
            <a:normAutofit fontScale="92500" lnSpcReduction="20000"/>
          </a:bodyPr>
          <a:lstStyle/>
          <a:p>
            <a:pPr algn="just"/>
            <a:r>
              <a:rPr lang="en-US" sz="2200" dirty="0"/>
              <a:t>Selecting an effective mix of InfoSec personnel for an organization requires that you consider a number of criteria; including the supply and demand of various skills and experience levels</a:t>
            </a:r>
          </a:p>
          <a:p>
            <a:pPr algn="just"/>
            <a:r>
              <a:rPr lang="en-US" sz="2200" dirty="0"/>
              <a:t>When demand for personnel with critical InfoSec skills rises quickly, supply often fails to meet it; as demand becomes known, professionals seek to gain the required skills, experience, and credentials</a:t>
            </a:r>
          </a:p>
          <a:p>
            <a:pPr algn="just"/>
            <a:r>
              <a:rPr lang="en-US" sz="2200" dirty="0"/>
              <a:t>Until supply can meet demand, competition for the scarce resource will continue to drive up costs</a:t>
            </a:r>
          </a:p>
          <a:p>
            <a:pPr algn="just"/>
            <a:r>
              <a:rPr lang="en-US" sz="2200" dirty="0"/>
              <a:t>Once the supply is level with or higher than demand, organizations can become more selective and no longer need to pay a premium for those skills</a:t>
            </a:r>
          </a:p>
          <a:p>
            <a:pPr algn="just"/>
            <a:r>
              <a:rPr lang="en-US" sz="2200" dirty="0"/>
              <a:t>This process swings back and forth because the real economy, unlike an econometric model, is seldom in equilibrium for long</a:t>
            </a:r>
          </a:p>
        </p:txBody>
      </p:sp>
      <p:sp>
        <p:nvSpPr>
          <p:cNvPr id="4" name="Title 3"/>
          <p:cNvSpPr>
            <a:spLocks noGrp="1"/>
          </p:cNvSpPr>
          <p:nvPr>
            <p:ph type="title"/>
          </p:nvPr>
        </p:nvSpPr>
        <p:spPr>
          <a:xfrm>
            <a:off x="549275" y="107576"/>
            <a:ext cx="8042276" cy="607648"/>
          </a:xfrm>
        </p:spPr>
        <p:txBody>
          <a:bodyPr/>
          <a:lstStyle/>
          <a:p>
            <a:r>
              <a:rPr lang="en-US" sz="4000" dirty="0"/>
              <a:t>Staffing the Security Function</a:t>
            </a:r>
          </a:p>
        </p:txBody>
      </p:sp>
    </p:spTree>
    <p:extLst>
      <p:ext uri="{BB962C8B-B14F-4D97-AF65-F5344CB8AC3E}">
        <p14:creationId xmlns:p14="http://schemas.microsoft.com/office/powerpoint/2010/main" val="7240500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365125" y="1250950"/>
            <a:ext cx="8415338" cy="4273550"/>
          </a:xfrm>
        </p:spPr>
        <p:txBody>
          <a:bodyPr>
            <a:normAutofit fontScale="92500"/>
          </a:bodyPr>
          <a:lstStyle/>
          <a:p>
            <a:pPr algn="just"/>
            <a:r>
              <a:rPr lang="en-US" dirty="0"/>
              <a:t>Due to the relatively recent emergence of InfoSec as a distinct discipline, many organizations are still not certain which qualifications competent InfoSec personnel should have</a:t>
            </a:r>
          </a:p>
          <a:p>
            <a:pPr algn="just"/>
            <a:r>
              <a:rPr lang="en-US" dirty="0"/>
              <a:t>In many cases, the InfoSec staff lacks established roles and responsibilities</a:t>
            </a:r>
          </a:p>
          <a:p>
            <a:pPr algn="just"/>
            <a:r>
              <a:rPr lang="en-US" dirty="0"/>
              <a:t>In most cases, organizations look for a technically qualified InfoSec generalist with a solid understanding of how organizations operate</a:t>
            </a:r>
          </a:p>
          <a:p>
            <a:pPr algn="just"/>
            <a:r>
              <a:rPr lang="en-US" dirty="0"/>
              <a:t>In InfoSec, overspecialization may actually be a drawback</a:t>
            </a:r>
          </a:p>
        </p:txBody>
      </p:sp>
      <p:sp>
        <p:nvSpPr>
          <p:cNvPr id="3" name="Title 2"/>
          <p:cNvSpPr>
            <a:spLocks noGrp="1"/>
          </p:cNvSpPr>
          <p:nvPr>
            <p:ph type="title"/>
          </p:nvPr>
        </p:nvSpPr>
        <p:spPr>
          <a:xfrm>
            <a:off x="184150" y="107576"/>
            <a:ext cx="8763000" cy="1143374"/>
          </a:xfrm>
        </p:spPr>
        <p:txBody>
          <a:bodyPr/>
          <a:lstStyle/>
          <a:p>
            <a:r>
              <a:rPr lang="en-US" sz="4000" dirty="0"/>
              <a:t>Defining the Qualifications and Requirements </a:t>
            </a:r>
          </a:p>
        </p:txBody>
      </p:sp>
    </p:spTree>
    <p:extLst>
      <p:ext uri="{BB962C8B-B14F-4D97-AF65-F5344CB8AC3E}">
        <p14:creationId xmlns:p14="http://schemas.microsoft.com/office/powerpoint/2010/main" val="10127758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8" name="Rectangle 7"/>
          <p:cNvSpPr>
            <a:spLocks noGrp="1" noChangeArrowheads="1"/>
          </p:cNvSpPr>
          <p:nvPr>
            <p:ph type="body" idx="1"/>
          </p:nvPr>
        </p:nvSpPr>
        <p:spPr>
          <a:xfrm>
            <a:off x="549274" y="895350"/>
            <a:ext cx="8296275" cy="4603750"/>
          </a:xfrm>
        </p:spPr>
        <p:txBody>
          <a:bodyPr>
            <a:normAutofit fontScale="92500" lnSpcReduction="20000"/>
          </a:bodyPr>
          <a:lstStyle/>
          <a:p>
            <a:pPr algn="just"/>
            <a:r>
              <a:rPr lang="en-US" dirty="0"/>
              <a:t>According to Schwartz et al., InfoSec positions can be classified into one of three types: those that define, those that build, and those that administer:</a:t>
            </a:r>
          </a:p>
          <a:p>
            <a:pPr lvl="1" algn="just"/>
            <a:r>
              <a:rPr lang="en-US" dirty="0"/>
              <a:t>Definers provide the policies, guidelines, and standards</a:t>
            </a:r>
          </a:p>
          <a:p>
            <a:pPr lvl="2" algn="just"/>
            <a:r>
              <a:rPr lang="en-US" dirty="0"/>
              <a:t>They’re the people who do the consulting and the risk assessment, who develop the product and technical architectures</a:t>
            </a:r>
          </a:p>
          <a:p>
            <a:pPr lvl="2" algn="just"/>
            <a:r>
              <a:rPr lang="en-US" dirty="0"/>
              <a:t>These are senior people with a lot of broad knowledge, but often not a lot of depth</a:t>
            </a:r>
          </a:p>
          <a:p>
            <a:pPr lvl="1" algn="just"/>
            <a:r>
              <a:rPr lang="en-US" dirty="0"/>
              <a:t>Then you have the builders</a:t>
            </a:r>
          </a:p>
          <a:p>
            <a:pPr lvl="2" algn="just"/>
            <a:r>
              <a:rPr lang="en-US" dirty="0"/>
              <a:t>They’re the real techies, who create and install security solutions</a:t>
            </a:r>
          </a:p>
          <a:p>
            <a:pPr lvl="1" algn="just"/>
            <a:r>
              <a:rPr lang="en-US" dirty="0"/>
              <a:t>Finally, you have the people who operate and administrate the security tools, the security monitoring function, and the people who continuously improve the processes</a:t>
            </a:r>
          </a:p>
        </p:txBody>
      </p:sp>
      <p:sp>
        <p:nvSpPr>
          <p:cNvPr id="26627" name="Rectangle 6"/>
          <p:cNvSpPr>
            <a:spLocks noGrp="1" noChangeArrowheads="1"/>
          </p:cNvSpPr>
          <p:nvPr>
            <p:ph type="title"/>
          </p:nvPr>
        </p:nvSpPr>
        <p:spPr>
          <a:xfrm>
            <a:off x="930275" y="107576"/>
            <a:ext cx="8042276" cy="643862"/>
          </a:xfrm>
        </p:spPr>
        <p:txBody>
          <a:bodyPr/>
          <a:lstStyle/>
          <a:p>
            <a:r>
              <a:rPr lang="en-US" sz="4000" dirty="0"/>
              <a:t>Information Security Positions</a:t>
            </a:r>
          </a:p>
        </p:txBody>
      </p:sp>
    </p:spTree>
    <p:extLst>
      <p:ext uri="{BB962C8B-B14F-4D97-AF65-F5344CB8AC3E}">
        <p14:creationId xmlns:p14="http://schemas.microsoft.com/office/powerpoint/2010/main" val="34619261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662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6628">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26628">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26628">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6628">
                                            <p:txEl>
                                              <p:pRg st="4" end="4"/>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26628">
                                            <p:txEl>
                                              <p:pRg st="5" end="5"/>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26628">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6628" grpId="0" uiExpand="1"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2" name="Rectangle 3"/>
          <p:cNvSpPr>
            <a:spLocks noGrp="1" noChangeArrowheads="1"/>
          </p:cNvSpPr>
          <p:nvPr>
            <p:ph type="body" idx="1"/>
          </p:nvPr>
        </p:nvSpPr>
        <p:spPr>
          <a:xfrm>
            <a:off x="415925" y="875106"/>
            <a:ext cx="8415338" cy="4687437"/>
          </a:xfrm>
        </p:spPr>
        <p:txBody>
          <a:bodyPr>
            <a:normAutofit fontScale="92500" lnSpcReduction="10000"/>
          </a:bodyPr>
          <a:lstStyle/>
          <a:p>
            <a:r>
              <a:rPr lang="en-US" sz="2400" dirty="0"/>
              <a:t>A typical organization has a number of individuals with information security responsibilities</a:t>
            </a:r>
          </a:p>
          <a:p>
            <a:r>
              <a:rPr lang="en-US" sz="2400" dirty="0"/>
              <a:t>While the titles used may be different, most of the job functions fit into one of the following:</a:t>
            </a:r>
          </a:p>
          <a:p>
            <a:pPr lvl="1"/>
            <a:r>
              <a:rPr lang="en-US" sz="2000" dirty="0"/>
              <a:t>Chief information security officer (CISO) or chief security officer (CSO)</a:t>
            </a:r>
          </a:p>
          <a:p>
            <a:pPr lvl="1"/>
            <a:r>
              <a:rPr lang="en-US" sz="2000" dirty="0"/>
              <a:t>Security managers</a:t>
            </a:r>
          </a:p>
          <a:p>
            <a:pPr lvl="1"/>
            <a:r>
              <a:rPr lang="en-US" sz="2000" dirty="0"/>
              <a:t>Security administrators and analysts</a:t>
            </a:r>
          </a:p>
          <a:p>
            <a:pPr lvl="1"/>
            <a:r>
              <a:rPr lang="en-US" sz="2000" dirty="0"/>
              <a:t>Security technicians</a:t>
            </a:r>
          </a:p>
          <a:p>
            <a:pPr lvl="1"/>
            <a:r>
              <a:rPr lang="en-US" sz="2000" dirty="0"/>
              <a:t>Security staffers and watchstanders</a:t>
            </a:r>
          </a:p>
          <a:p>
            <a:pPr lvl="1"/>
            <a:r>
              <a:rPr lang="en-US" sz="2000" dirty="0"/>
              <a:t>Security consultants</a:t>
            </a:r>
          </a:p>
          <a:p>
            <a:pPr lvl="1"/>
            <a:r>
              <a:rPr lang="en-US" sz="2000" dirty="0"/>
              <a:t>Security officers and investigators</a:t>
            </a:r>
          </a:p>
          <a:p>
            <a:pPr lvl="1"/>
            <a:r>
              <a:rPr lang="en-US" sz="2000" dirty="0"/>
              <a:t>Help desk personnel</a:t>
            </a:r>
          </a:p>
        </p:txBody>
      </p:sp>
      <p:sp>
        <p:nvSpPr>
          <p:cNvPr id="27651" name="Rectangle 2"/>
          <p:cNvSpPr>
            <a:spLocks noGrp="1" noChangeArrowheads="1"/>
          </p:cNvSpPr>
          <p:nvPr>
            <p:ph type="title"/>
          </p:nvPr>
        </p:nvSpPr>
        <p:spPr>
          <a:xfrm>
            <a:off x="550862" y="190123"/>
            <a:ext cx="8042276" cy="567288"/>
          </a:xfrm>
        </p:spPr>
        <p:txBody>
          <a:bodyPr/>
          <a:lstStyle/>
          <a:p>
            <a:r>
              <a:rPr lang="en-US" sz="2800" dirty="0"/>
              <a:t>Information Security Positions (Continued)</a:t>
            </a:r>
          </a:p>
        </p:txBody>
      </p:sp>
    </p:spTree>
    <p:extLst>
      <p:ext uri="{BB962C8B-B14F-4D97-AF65-F5344CB8AC3E}">
        <p14:creationId xmlns:p14="http://schemas.microsoft.com/office/powerpoint/2010/main" val="25511875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765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765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765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7652">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7652">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27652">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27652">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27652">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27652">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27652">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7652" grpId="0" uiExpand="1"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103633" y="260535"/>
            <a:ext cx="4779267" cy="3732757"/>
            <a:chOff x="193565" y="165099"/>
            <a:chExt cx="8655269" cy="4588717"/>
          </a:xfrm>
        </p:grpSpPr>
        <p:pic>
          <p:nvPicPr>
            <p:cNvPr id="2" name="Picture 1" descr="A flowchart shows InfoSec roles. Chief information security officer is divided into Information security consultant, information security manager, and, physical security manager. Information security manager is divided into Information security technician/engineer and Information security administrator. Physical security manager to physical security officer."/>
            <p:cNvPicPr>
              <a:picLocks noChangeAspect="1"/>
            </p:cNvPicPr>
            <p:nvPr/>
          </p:nvPicPr>
          <p:blipFill>
            <a:blip r:embed="rId3" cstate="email">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a:xfrm>
              <a:off x="193565" y="165099"/>
              <a:ext cx="8655269" cy="4588717"/>
            </a:xfrm>
            <a:prstGeom prst="rect">
              <a:avLst/>
            </a:prstGeom>
          </p:spPr>
        </p:pic>
        <p:sp>
          <p:nvSpPr>
            <p:cNvPr id="3" name="TextBox 2"/>
            <p:cNvSpPr txBox="1"/>
            <p:nvPr/>
          </p:nvSpPr>
          <p:spPr>
            <a:xfrm>
              <a:off x="193565" y="4254500"/>
              <a:ext cx="2060685" cy="499316"/>
            </a:xfrm>
            <a:prstGeom prst="rect">
              <a:avLst/>
            </a:prstGeom>
            <a:solidFill>
              <a:schemeClr val="bg1"/>
            </a:solidFill>
          </p:spPr>
          <p:txBody>
            <a:bodyPr wrap="square" rtlCol="0">
              <a:spAutoFit/>
            </a:bodyPr>
            <a:lstStyle/>
            <a:p>
              <a:endParaRPr lang="en-GB" dirty="0"/>
            </a:p>
          </p:txBody>
        </p:sp>
      </p:grpSp>
      <p:graphicFrame>
        <p:nvGraphicFramePr>
          <p:cNvPr id="5" name="Table 4">
            <a:extLst>
              <a:ext uri="{FF2B5EF4-FFF2-40B4-BE49-F238E27FC236}">
                <a16:creationId xmlns:a16="http://schemas.microsoft.com/office/drawing/2014/main" id="{BD87A3E2-4C39-E82B-BB6E-21BEDF573D08}"/>
              </a:ext>
            </a:extLst>
          </p:cNvPr>
          <p:cNvGraphicFramePr>
            <a:graphicFrameLocks noGrp="1"/>
          </p:cNvGraphicFramePr>
          <p:nvPr>
            <p:extLst>
              <p:ext uri="{D42A27DB-BD31-4B8C-83A1-F6EECF244321}">
                <p14:modId xmlns:p14="http://schemas.microsoft.com/office/powerpoint/2010/main" val="3424456927"/>
              </p:ext>
            </p:extLst>
          </p:nvPr>
        </p:nvGraphicFramePr>
        <p:xfrm>
          <a:off x="4572000" y="1641515"/>
          <a:ext cx="4459268" cy="3574969"/>
        </p:xfrm>
        <a:graphic>
          <a:graphicData uri="http://schemas.openxmlformats.org/drawingml/2006/table">
            <a:tbl>
              <a:tblPr/>
              <a:tblGrid>
                <a:gridCol w="2229634">
                  <a:extLst>
                    <a:ext uri="{9D8B030D-6E8A-4147-A177-3AD203B41FA5}">
                      <a16:colId xmlns:a16="http://schemas.microsoft.com/office/drawing/2014/main" val="3174400316"/>
                    </a:ext>
                  </a:extLst>
                </a:gridCol>
                <a:gridCol w="2229634">
                  <a:extLst>
                    <a:ext uri="{9D8B030D-6E8A-4147-A177-3AD203B41FA5}">
                      <a16:colId xmlns:a16="http://schemas.microsoft.com/office/drawing/2014/main" val="956484737"/>
                    </a:ext>
                  </a:extLst>
                </a:gridCol>
              </a:tblGrid>
              <a:tr h="441261">
                <a:tc>
                  <a:txBody>
                    <a:bodyPr/>
                    <a:lstStyle/>
                    <a:p>
                      <a:pPr>
                        <a:buNone/>
                      </a:pPr>
                      <a:r>
                        <a:rPr lang="en-GB" sz="1800" dirty="0"/>
                        <a:t>Traditional Roles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2"/>
                    </a:solidFill>
                  </a:tcPr>
                </a:tc>
                <a:tc>
                  <a:txBody>
                    <a:bodyPr/>
                    <a:lstStyle/>
                    <a:p>
                      <a:pPr>
                        <a:buNone/>
                      </a:pPr>
                      <a:r>
                        <a:rPr lang="en-GB" sz="1800" dirty="0"/>
                        <a:t>Modern Roles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2"/>
                    </a:solidFill>
                  </a:tcPr>
                </a:tc>
                <a:extLst>
                  <a:ext uri="{0D108BD9-81ED-4DB2-BD59-A6C34878D82A}">
                    <a16:rowId xmlns:a16="http://schemas.microsoft.com/office/drawing/2014/main" val="3650699928"/>
                  </a:ext>
                </a:extLst>
              </a:tr>
              <a:tr h="772207">
                <a:tc>
                  <a:txBody>
                    <a:bodyPr/>
                    <a:lstStyle/>
                    <a:p>
                      <a:pPr>
                        <a:buNone/>
                      </a:pPr>
                      <a:r>
                        <a:rPr lang="en-GB" sz="1800" dirty="0"/>
                        <a:t>Security Administrator</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sz="1800" dirty="0"/>
                        <a:t>Cloud Security Engineer</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2555075546"/>
                  </a:ext>
                </a:extLst>
              </a:tr>
              <a:tr h="441261">
                <a:tc>
                  <a:txBody>
                    <a:bodyPr/>
                    <a:lstStyle/>
                    <a:p>
                      <a:pPr>
                        <a:buNone/>
                      </a:pPr>
                      <a:r>
                        <a:rPr lang="en-GB" sz="1800"/>
                        <a:t>Security Analyst</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sz="1800" dirty="0"/>
                        <a:t>SOC Analyst</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539472749"/>
                  </a:ext>
                </a:extLst>
              </a:tr>
              <a:tr h="441261">
                <a:tc>
                  <a:txBody>
                    <a:bodyPr/>
                    <a:lstStyle/>
                    <a:p>
                      <a:pPr>
                        <a:buNone/>
                      </a:pPr>
                      <a:r>
                        <a:rPr lang="en-GB" sz="1800"/>
                        <a:t>Security Technician</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sz="1800"/>
                        <a:t>Threat Hunter</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711467047"/>
                  </a:ext>
                </a:extLst>
              </a:tr>
              <a:tr h="441261">
                <a:tc>
                  <a:txBody>
                    <a:bodyPr/>
                    <a:lstStyle/>
                    <a:p>
                      <a:pPr>
                        <a:buNone/>
                      </a:pPr>
                      <a:r>
                        <a:rPr lang="en-GB" sz="1800"/>
                        <a:t>Security Consultant</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sz="1800"/>
                        <a:t>Security Architect</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3737468228"/>
                  </a:ext>
                </a:extLst>
              </a:tr>
              <a:tr h="441261">
                <a:tc>
                  <a:txBody>
                    <a:bodyPr/>
                    <a:lstStyle/>
                    <a:p>
                      <a:pPr>
                        <a:buNone/>
                      </a:pPr>
                      <a:r>
                        <a:rPr lang="en-GB" sz="1800" dirty="0"/>
                        <a:t>Security Manager</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sz="1800" dirty="0"/>
                        <a:t>Cyber Risk Manager</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782975393"/>
                  </a:ext>
                </a:extLst>
              </a:tr>
            </a:tbl>
          </a:graphicData>
        </a:graphic>
      </p:graphicFrame>
      <p:sp>
        <p:nvSpPr>
          <p:cNvPr id="7" name="TextBox 6">
            <a:extLst>
              <a:ext uri="{FF2B5EF4-FFF2-40B4-BE49-F238E27FC236}">
                <a16:creationId xmlns:a16="http://schemas.microsoft.com/office/drawing/2014/main" id="{BE49DBDC-E10A-505B-8383-E9D078FA1F33}"/>
              </a:ext>
            </a:extLst>
          </p:cNvPr>
          <p:cNvSpPr txBox="1"/>
          <p:nvPr/>
        </p:nvSpPr>
        <p:spPr>
          <a:xfrm>
            <a:off x="491940" y="5367002"/>
            <a:ext cx="7687556" cy="369332"/>
          </a:xfrm>
          <a:prstGeom prst="rect">
            <a:avLst/>
          </a:prstGeom>
          <a:noFill/>
          <a:ln>
            <a:solidFill>
              <a:schemeClr val="tx1"/>
            </a:solidFill>
          </a:ln>
        </p:spPr>
        <p:txBody>
          <a:bodyPr wrap="square">
            <a:spAutoFit/>
          </a:bodyPr>
          <a:lstStyle/>
          <a:p>
            <a:r>
              <a:rPr lang="en-GB" b="1" dirty="0"/>
              <a:t>Which is more important: technical skills or business skills?</a:t>
            </a:r>
          </a:p>
        </p:txBody>
      </p:sp>
    </p:spTree>
    <p:extLst>
      <p:ext uri="{BB962C8B-B14F-4D97-AF65-F5344CB8AC3E}">
        <p14:creationId xmlns:p14="http://schemas.microsoft.com/office/powerpoint/2010/main" val="36251121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3" name="Rectangle 4"/>
          <p:cNvSpPr>
            <a:spLocks noGrp="1" noChangeArrowheads="1"/>
          </p:cNvSpPr>
          <p:nvPr>
            <p:ph type="title"/>
          </p:nvPr>
        </p:nvSpPr>
        <p:spPr>
          <a:xfrm>
            <a:off x="549275" y="107576"/>
            <a:ext cx="8042276" cy="1166278"/>
          </a:xfrm>
        </p:spPr>
        <p:txBody>
          <a:bodyPr>
            <a:normAutofit fontScale="90000"/>
          </a:bodyPr>
          <a:lstStyle/>
          <a:p>
            <a:r>
              <a:rPr lang="en-US" dirty="0"/>
              <a:t>Information Security Professional Credentials</a:t>
            </a:r>
          </a:p>
        </p:txBody>
      </p:sp>
      <p:sp>
        <p:nvSpPr>
          <p:cNvPr id="20484" name="Rectangle 5"/>
          <p:cNvSpPr>
            <a:spLocks noGrp="1" noChangeArrowheads="1"/>
          </p:cNvSpPr>
          <p:nvPr>
            <p:ph type="body" idx="1"/>
          </p:nvPr>
        </p:nvSpPr>
        <p:spPr>
          <a:xfrm>
            <a:off x="288223" y="1257300"/>
            <a:ext cx="8556922" cy="4343400"/>
          </a:xfrm>
        </p:spPr>
        <p:txBody>
          <a:bodyPr>
            <a:normAutofit fontScale="85000" lnSpcReduction="10000"/>
          </a:bodyPr>
          <a:lstStyle/>
          <a:p>
            <a:pPr algn="just"/>
            <a:r>
              <a:rPr lang="en-US" dirty="0"/>
              <a:t>Many organizations rely to some extent on recognizable professional certifications to ascertain the level of knowledge and experience possessed by any given candidate</a:t>
            </a:r>
          </a:p>
          <a:p>
            <a:pPr algn="just"/>
            <a:r>
              <a:rPr lang="en-US" dirty="0"/>
              <a:t>Because some certification programs are relatively new, their precise value is not fully understood by most hiring organizations</a:t>
            </a:r>
          </a:p>
          <a:p>
            <a:pPr algn="just"/>
            <a:r>
              <a:rPr lang="en-US" dirty="0"/>
              <a:t>The certifying bodies work diligently to educate their constituent communities on the value and qualifications of their certification recipients</a:t>
            </a:r>
          </a:p>
          <a:p>
            <a:pPr algn="just"/>
            <a:r>
              <a:rPr lang="en-US" dirty="0"/>
              <a:t>Employers struggle to match certifications to position requirements, while potential information security workers try to determine which certification programs will help them in the job market </a:t>
            </a:r>
          </a:p>
        </p:txBody>
      </p:sp>
    </p:spTree>
    <p:extLst>
      <p:ext uri="{BB962C8B-B14F-4D97-AF65-F5344CB8AC3E}">
        <p14:creationId xmlns:p14="http://schemas.microsoft.com/office/powerpoint/2010/main" val="32548997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048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048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048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0484">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484"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724843"/>
          </a:xfrm>
        </p:spPr>
        <p:txBody>
          <a:bodyPr/>
          <a:lstStyle/>
          <a:p>
            <a:r>
              <a:rPr lang="en-US" dirty="0"/>
              <a:t>(ISC)</a:t>
            </a:r>
            <a:r>
              <a:rPr lang="en-US" baseline="30000" dirty="0"/>
              <a:t>2</a:t>
            </a:r>
            <a:r>
              <a:rPr lang="en-US" dirty="0"/>
              <a:t> Certifications</a:t>
            </a:r>
          </a:p>
        </p:txBody>
      </p:sp>
      <p:sp>
        <p:nvSpPr>
          <p:cNvPr id="3" name="Content Placeholder 2"/>
          <p:cNvSpPr>
            <a:spLocks noGrp="1"/>
          </p:cNvSpPr>
          <p:nvPr>
            <p:ph idx="1"/>
          </p:nvPr>
        </p:nvSpPr>
        <p:spPr>
          <a:xfrm>
            <a:off x="612337" y="969580"/>
            <a:ext cx="8329864" cy="4343400"/>
          </a:xfrm>
        </p:spPr>
        <p:txBody>
          <a:bodyPr>
            <a:normAutofit fontScale="92500"/>
          </a:bodyPr>
          <a:lstStyle/>
          <a:p>
            <a:pPr algn="just"/>
            <a:r>
              <a:rPr lang="en-US" dirty="0"/>
              <a:t>The International Information Systems Security Certification Consortium (ISC)</a:t>
            </a:r>
            <a:r>
              <a:rPr lang="en-US" baseline="30000" dirty="0"/>
              <a:t>2</a:t>
            </a:r>
            <a:r>
              <a:rPr lang="en-US" dirty="0"/>
              <a:t> offers several managerial security-related certifications, among them:</a:t>
            </a:r>
          </a:p>
          <a:p>
            <a:pPr lvl="1" algn="just"/>
            <a:r>
              <a:rPr lang="en-US" dirty="0"/>
              <a:t>Certified Information Systems Security Professional (CISSP) </a:t>
            </a:r>
          </a:p>
          <a:p>
            <a:pPr lvl="1" algn="just"/>
            <a:r>
              <a:rPr lang="en-US" dirty="0"/>
              <a:t>Systems Security Certified Practitioner (SSCP)</a:t>
            </a:r>
          </a:p>
          <a:p>
            <a:pPr lvl="1" algn="just"/>
            <a:r>
              <a:rPr lang="en-US" dirty="0"/>
              <a:t>Certified Authorization Professional (CAP)</a:t>
            </a:r>
          </a:p>
          <a:p>
            <a:pPr lvl="1" algn="just"/>
            <a:r>
              <a:rPr lang="en-US" dirty="0"/>
              <a:t>Certified Cyber Forensics Professional (CCFP)</a:t>
            </a:r>
          </a:p>
          <a:p>
            <a:pPr lvl="1" algn="just"/>
            <a:r>
              <a:rPr lang="en-US" dirty="0"/>
              <a:t>Certified Cloud Security Professional (CCSP)</a:t>
            </a:r>
          </a:p>
          <a:p>
            <a:pPr lvl="1" algn="just"/>
            <a:r>
              <a:rPr lang="en-US" dirty="0"/>
              <a:t>Certified Secure Software Lifecycle Professional (CSSLP)</a:t>
            </a:r>
          </a:p>
          <a:p>
            <a:pPr lvl="1" algn="just"/>
            <a:r>
              <a:rPr lang="en-US" dirty="0"/>
              <a:t>Health Care Information Security and Privacy Practitioner (HCISPP)</a:t>
            </a:r>
          </a:p>
        </p:txBody>
      </p:sp>
    </p:spTree>
    <p:extLst>
      <p:ext uri="{BB962C8B-B14F-4D97-AF65-F5344CB8AC3E}">
        <p14:creationId xmlns:p14="http://schemas.microsoft.com/office/powerpoint/2010/main" val="20316250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ISACA Certifications</a:t>
            </a:r>
          </a:p>
        </p:txBody>
      </p:sp>
      <p:sp>
        <p:nvSpPr>
          <p:cNvPr id="3" name="Content Placeholder 2"/>
          <p:cNvSpPr>
            <a:spLocks noGrp="1"/>
          </p:cNvSpPr>
          <p:nvPr>
            <p:ph idx="1"/>
          </p:nvPr>
        </p:nvSpPr>
        <p:spPr/>
        <p:txBody>
          <a:bodyPr>
            <a:normAutofit/>
          </a:bodyPr>
          <a:lstStyle/>
          <a:p>
            <a:r>
              <a:rPr lang="en-US" dirty="0"/>
              <a:t>Formerly known as the Information Systems Audit and Control Association, ISACA promotes four certifications: </a:t>
            </a:r>
          </a:p>
          <a:p>
            <a:pPr lvl="1"/>
            <a:r>
              <a:rPr lang="en-US" dirty="0"/>
              <a:t>Certified Information Security Manager (CISM)</a:t>
            </a:r>
          </a:p>
          <a:p>
            <a:pPr lvl="1"/>
            <a:r>
              <a:rPr lang="en-US" dirty="0"/>
              <a:t>Certified Information Security Auditor (CISA)</a:t>
            </a:r>
          </a:p>
          <a:p>
            <a:pPr lvl="1"/>
            <a:r>
              <a:rPr lang="en-US" dirty="0"/>
              <a:t>Certified in the Governance of Enterprise IT (CGEIT)</a:t>
            </a:r>
          </a:p>
          <a:p>
            <a:pPr lvl="1"/>
            <a:r>
              <a:rPr lang="en-US" dirty="0"/>
              <a:t>Certified in Risk and Information Systems Control (CRISC)</a:t>
            </a:r>
          </a:p>
        </p:txBody>
      </p:sp>
    </p:spTree>
    <p:extLst>
      <p:ext uri="{BB962C8B-B14F-4D97-AF65-F5344CB8AC3E}">
        <p14:creationId xmlns:p14="http://schemas.microsoft.com/office/powerpoint/2010/main" val="6927298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5" name="Rectangle 4"/>
          <p:cNvSpPr>
            <a:spLocks noGrp="1" noChangeArrowheads="1"/>
          </p:cNvSpPr>
          <p:nvPr>
            <p:ph type="title"/>
          </p:nvPr>
        </p:nvSpPr>
        <p:spPr>
          <a:xfrm>
            <a:off x="549275" y="107576"/>
            <a:ext cx="8042276" cy="575738"/>
          </a:xfrm>
        </p:spPr>
        <p:txBody>
          <a:bodyPr>
            <a:normAutofit fontScale="90000"/>
          </a:bodyPr>
          <a:lstStyle/>
          <a:p>
            <a:r>
              <a:rPr lang="en-US" dirty="0"/>
              <a:t>GIAC Certifications</a:t>
            </a:r>
          </a:p>
        </p:txBody>
      </p:sp>
      <p:sp>
        <p:nvSpPr>
          <p:cNvPr id="28676" name="Rectangle 5"/>
          <p:cNvSpPr>
            <a:spLocks noGrp="1" noChangeArrowheads="1"/>
          </p:cNvSpPr>
          <p:nvPr>
            <p:ph type="body" idx="1"/>
          </p:nvPr>
        </p:nvSpPr>
        <p:spPr>
          <a:xfrm>
            <a:off x="457199" y="610885"/>
            <a:ext cx="8421939" cy="4866461"/>
          </a:xfrm>
        </p:spPr>
        <p:txBody>
          <a:bodyPr>
            <a:noAutofit/>
          </a:bodyPr>
          <a:lstStyle/>
          <a:p>
            <a:pPr marL="0" algn="just">
              <a:spcBef>
                <a:spcPts val="0"/>
              </a:spcBef>
            </a:pPr>
            <a:r>
              <a:rPr lang="en-US" sz="2100" dirty="0"/>
              <a:t>The System Administration, Networking, and Security Organization (SANS) has developed a series of technical security certifications known as the Global Information Assurance Certification (GIAC)</a:t>
            </a:r>
          </a:p>
          <a:p>
            <a:pPr marL="0" algn="just">
              <a:spcBef>
                <a:spcPts val="0"/>
              </a:spcBef>
            </a:pPr>
            <a:r>
              <a:rPr lang="en-US" sz="2100" dirty="0"/>
              <a:t>The organization now classifies its training branch as SANS and certification branch as GIAC</a:t>
            </a:r>
          </a:p>
          <a:p>
            <a:pPr marL="0" algn="just">
              <a:spcBef>
                <a:spcPts val="0"/>
              </a:spcBef>
            </a:pPr>
            <a:r>
              <a:rPr lang="en-US" sz="2100" dirty="0"/>
              <a:t>GIAC certifications are organized into five domains: </a:t>
            </a:r>
          </a:p>
          <a:p>
            <a:pPr marL="857250" indent="-400050" algn="just">
              <a:lnSpc>
                <a:spcPct val="100000"/>
              </a:lnSpc>
              <a:spcBef>
                <a:spcPts val="0"/>
              </a:spcBef>
              <a:buFont typeface="Wingdings" panose="05000000000000000000" pitchFamily="2" charset="2"/>
              <a:buChar char="§"/>
            </a:pPr>
            <a:r>
              <a:rPr lang="en-US" sz="2100" dirty="0"/>
              <a:t>Developer</a:t>
            </a:r>
          </a:p>
          <a:p>
            <a:pPr marL="857250" indent="-400050" algn="just">
              <a:lnSpc>
                <a:spcPct val="100000"/>
              </a:lnSpc>
              <a:spcBef>
                <a:spcPts val="0"/>
              </a:spcBef>
              <a:buFont typeface="Wingdings" panose="05000000000000000000" pitchFamily="2" charset="2"/>
              <a:buChar char="§"/>
            </a:pPr>
            <a:r>
              <a:rPr lang="en-US" sz="2100" dirty="0"/>
              <a:t>Cyber defense</a:t>
            </a:r>
          </a:p>
          <a:p>
            <a:pPr marL="857250" indent="-400050" algn="just">
              <a:lnSpc>
                <a:spcPct val="100000"/>
              </a:lnSpc>
              <a:spcBef>
                <a:spcPts val="0"/>
              </a:spcBef>
              <a:buFont typeface="Wingdings" panose="05000000000000000000" pitchFamily="2" charset="2"/>
              <a:buChar char="§"/>
            </a:pPr>
            <a:r>
              <a:rPr lang="en-US" sz="2100" dirty="0"/>
              <a:t>Penetration testing</a:t>
            </a:r>
          </a:p>
          <a:p>
            <a:pPr marL="857250" indent="-400050" algn="just">
              <a:lnSpc>
                <a:spcPct val="100000"/>
              </a:lnSpc>
              <a:spcBef>
                <a:spcPts val="0"/>
              </a:spcBef>
              <a:buFont typeface="Wingdings" panose="05000000000000000000" pitchFamily="2" charset="2"/>
              <a:buChar char="§"/>
            </a:pPr>
            <a:r>
              <a:rPr lang="en-US" sz="2100" dirty="0"/>
              <a:t>Digital Forensics and incident response</a:t>
            </a:r>
          </a:p>
          <a:p>
            <a:pPr marL="857250" indent="-400050" algn="just">
              <a:lnSpc>
                <a:spcPct val="100000"/>
              </a:lnSpc>
              <a:spcBef>
                <a:spcPts val="0"/>
              </a:spcBef>
              <a:buFont typeface="Wingdings" panose="05000000000000000000" pitchFamily="2" charset="2"/>
              <a:buChar char="§"/>
            </a:pPr>
            <a:r>
              <a:rPr lang="en-US" sz="2100" dirty="0"/>
              <a:t>Management and leadership </a:t>
            </a:r>
          </a:p>
          <a:p>
            <a:pPr marL="0" algn="just">
              <a:spcBef>
                <a:spcPts val="0"/>
              </a:spcBef>
            </a:pPr>
            <a:r>
              <a:rPr lang="en-US" sz="2100" dirty="0"/>
              <a:t>The GIAC certifications can be pursued independently or combined to earn a comprehensive certification called GIAC Security Engineer (GSE) and enhanced at “Gold” status</a:t>
            </a:r>
          </a:p>
        </p:txBody>
      </p:sp>
    </p:spTree>
    <p:extLst>
      <p:ext uri="{BB962C8B-B14F-4D97-AF65-F5344CB8AC3E}">
        <p14:creationId xmlns:p14="http://schemas.microsoft.com/office/powerpoint/2010/main" val="33060139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867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8676">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8676">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8676">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8676">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8676">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28676">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28676">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28676">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8676" grpId="0" build="p"/>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768987"/>
          </a:xfrm>
        </p:spPr>
        <p:txBody>
          <a:bodyPr>
            <a:normAutofit fontScale="90000"/>
          </a:bodyPr>
          <a:lstStyle/>
          <a:p>
            <a:r>
              <a:rPr lang="en-US" dirty="0"/>
              <a:t>EC-Council Certifications</a:t>
            </a:r>
          </a:p>
        </p:txBody>
      </p:sp>
      <p:sp>
        <p:nvSpPr>
          <p:cNvPr id="3" name="Content Placeholder 2"/>
          <p:cNvSpPr>
            <a:spLocks noGrp="1"/>
          </p:cNvSpPr>
          <p:nvPr>
            <p:ph idx="1"/>
          </p:nvPr>
        </p:nvSpPr>
        <p:spPr>
          <a:xfrm>
            <a:off x="549275" y="1032643"/>
            <a:ext cx="8042276" cy="4227420"/>
          </a:xfrm>
          <a:ln>
            <a:solidFill>
              <a:schemeClr val="accent1"/>
            </a:solidFill>
          </a:ln>
        </p:spPr>
        <p:txBody>
          <a:bodyPr>
            <a:normAutofit fontScale="85000" lnSpcReduction="20000"/>
          </a:bodyPr>
          <a:lstStyle/>
          <a:p>
            <a:pPr algn="just"/>
            <a:r>
              <a:rPr lang="en-US" dirty="0"/>
              <a:t>EC-Council’s C|CISO tests not only security domain knowledge but also executive business management knowledge</a:t>
            </a:r>
          </a:p>
          <a:p>
            <a:pPr algn="just"/>
            <a:r>
              <a:rPr lang="en-US" dirty="0"/>
              <a:t>The C|CISO domains include the following:</a:t>
            </a:r>
          </a:p>
          <a:p>
            <a:pPr lvl="1" algn="just"/>
            <a:r>
              <a:rPr lang="en-US" dirty="0"/>
              <a:t>Domain 1: Governance </a:t>
            </a:r>
          </a:p>
          <a:p>
            <a:pPr lvl="1" algn="just"/>
            <a:r>
              <a:rPr lang="en-US" dirty="0"/>
              <a:t>Domain 2: IS management controls and auditing management </a:t>
            </a:r>
          </a:p>
          <a:p>
            <a:pPr lvl="1" algn="just"/>
            <a:r>
              <a:rPr lang="en-US" dirty="0"/>
              <a:t>Domain 3: Information security leadership—projects and operations </a:t>
            </a:r>
          </a:p>
          <a:p>
            <a:pPr lvl="1" algn="just"/>
            <a:r>
              <a:rPr lang="en-US" dirty="0"/>
              <a:t>Domain 4: Information security core competencies</a:t>
            </a:r>
          </a:p>
          <a:p>
            <a:pPr lvl="1" algn="just"/>
            <a:r>
              <a:rPr lang="en-US" dirty="0"/>
              <a:t>Domain 5: Strategic planning and finance</a:t>
            </a:r>
          </a:p>
          <a:p>
            <a:pPr algn="just"/>
            <a:r>
              <a:rPr lang="en-US" dirty="0"/>
              <a:t>Individuals who are interested in the C|CISO certification but have not yet met the experience requirements can consider the Information Security Manager (E|ISM) certification</a:t>
            </a:r>
          </a:p>
        </p:txBody>
      </p:sp>
    </p:spTree>
    <p:extLst>
      <p:ext uri="{BB962C8B-B14F-4D97-AF65-F5344CB8AC3E}">
        <p14:creationId xmlns:p14="http://schemas.microsoft.com/office/powerpoint/2010/main" val="26996581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CompTIA Certifications</a:t>
            </a:r>
          </a:p>
        </p:txBody>
      </p:sp>
      <p:sp>
        <p:nvSpPr>
          <p:cNvPr id="3" name="Content Placeholder 2"/>
          <p:cNvSpPr>
            <a:spLocks noGrp="1"/>
          </p:cNvSpPr>
          <p:nvPr>
            <p:ph idx="1"/>
          </p:nvPr>
        </p:nvSpPr>
        <p:spPr/>
        <p:txBody>
          <a:bodyPr>
            <a:normAutofit/>
          </a:bodyPr>
          <a:lstStyle/>
          <a:p>
            <a:pPr algn="just"/>
            <a:r>
              <a:rPr lang="en-US" dirty="0"/>
              <a:t>The Computing Technology Industry Association (CompTIA)—the organization that offered the first vendor-neutral professional IT certifications, the A+ series—now offers several security-related certifications:</a:t>
            </a:r>
          </a:p>
          <a:p>
            <a:pPr lvl="1" algn="just"/>
            <a:r>
              <a:rPr lang="en-US" dirty="0"/>
              <a:t>Security+</a:t>
            </a:r>
          </a:p>
          <a:p>
            <a:pPr lvl="1" algn="just"/>
            <a:r>
              <a:rPr lang="en-US" dirty="0"/>
              <a:t>Cybersecurity Analyst+</a:t>
            </a:r>
          </a:p>
          <a:p>
            <a:pPr lvl="1" algn="just"/>
            <a:r>
              <a:rPr lang="en-US" dirty="0"/>
              <a:t>CompTIA Advanced Security Practitioner (CASP)</a:t>
            </a:r>
          </a:p>
        </p:txBody>
      </p:sp>
    </p:spTree>
    <p:extLst>
      <p:ext uri="{BB962C8B-B14F-4D97-AF65-F5344CB8AC3E}">
        <p14:creationId xmlns:p14="http://schemas.microsoft.com/office/powerpoint/2010/main" val="41618835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901417"/>
          </a:xfrm>
        </p:spPr>
        <p:txBody>
          <a:bodyPr>
            <a:normAutofit/>
          </a:bodyPr>
          <a:lstStyle/>
          <a:p>
            <a:r>
              <a:rPr lang="en-GB" dirty="0"/>
              <a:t>Modern Certifications</a:t>
            </a:r>
            <a:endParaRPr lang="en-US" dirty="0"/>
          </a:p>
        </p:txBody>
      </p:sp>
      <p:sp>
        <p:nvSpPr>
          <p:cNvPr id="3" name="Content Placeholder 2"/>
          <p:cNvSpPr>
            <a:spLocks noGrp="1"/>
          </p:cNvSpPr>
          <p:nvPr>
            <p:ph idx="1"/>
          </p:nvPr>
        </p:nvSpPr>
        <p:spPr>
          <a:xfrm>
            <a:off x="331076" y="974136"/>
            <a:ext cx="4416288" cy="4419600"/>
          </a:xfrm>
        </p:spPr>
        <p:txBody>
          <a:bodyPr>
            <a:normAutofit fontScale="92500" lnSpcReduction="10000"/>
          </a:bodyPr>
          <a:lstStyle/>
          <a:p>
            <a:pPr marL="0" indent="0">
              <a:buNone/>
            </a:pPr>
            <a:r>
              <a:rPr lang="en-GB" b="1" dirty="0"/>
              <a:t>Cloud</a:t>
            </a:r>
          </a:p>
          <a:p>
            <a:r>
              <a:rPr lang="en-GB" dirty="0"/>
              <a:t>CCSP </a:t>
            </a:r>
          </a:p>
          <a:p>
            <a:r>
              <a:rPr lang="en-GB" dirty="0"/>
              <a:t>AWS Security Specialty </a:t>
            </a:r>
          </a:p>
          <a:p>
            <a:r>
              <a:rPr lang="en-GB" dirty="0"/>
              <a:t>Azure Security Engineer </a:t>
            </a:r>
          </a:p>
          <a:p>
            <a:pPr marL="0" indent="0">
              <a:buNone/>
            </a:pPr>
            <a:r>
              <a:rPr lang="en-GB" b="1" dirty="0"/>
              <a:t>Security Operations</a:t>
            </a:r>
          </a:p>
          <a:p>
            <a:r>
              <a:rPr lang="en-GB" dirty="0"/>
              <a:t>GCIH </a:t>
            </a:r>
          </a:p>
          <a:p>
            <a:r>
              <a:rPr lang="en-GB" dirty="0"/>
              <a:t>GCFA </a:t>
            </a:r>
          </a:p>
          <a:p>
            <a:r>
              <a:rPr lang="en-GB" dirty="0"/>
              <a:t>Blue Team Level 1</a:t>
            </a:r>
          </a:p>
          <a:p>
            <a:endParaRPr lang="en-US" dirty="0"/>
          </a:p>
        </p:txBody>
      </p:sp>
      <p:sp>
        <p:nvSpPr>
          <p:cNvPr id="4" name="Content Placeholder 2">
            <a:extLst>
              <a:ext uri="{FF2B5EF4-FFF2-40B4-BE49-F238E27FC236}">
                <a16:creationId xmlns:a16="http://schemas.microsoft.com/office/drawing/2014/main" id="{042AF75D-C42E-BBF6-A4AA-9945D570C4CE}"/>
              </a:ext>
            </a:extLst>
          </p:cNvPr>
          <p:cNvSpPr txBox="1">
            <a:spLocks/>
          </p:cNvSpPr>
          <p:nvPr/>
        </p:nvSpPr>
        <p:spPr>
          <a:xfrm>
            <a:off x="4747364" y="1126536"/>
            <a:ext cx="4065560" cy="4419600"/>
          </a:xfrm>
          <a:prstGeom prst="rect">
            <a:avLst/>
          </a:prstGeom>
        </p:spPr>
        <p:txBody>
          <a:bodyPr vert="horz" lIns="91440" tIns="45720" rIns="91440" bIns="45720" rtlCol="0">
            <a:normAutofit/>
          </a:bodyPr>
          <a:lstStyle>
            <a:lvl1pPr marL="349250" indent="-349250" algn="l" defTabSz="914400" rtl="0" eaLnBrk="1" latinLnBrk="0" hangingPunct="1">
              <a:spcBef>
                <a:spcPts val="2000"/>
              </a:spcBef>
              <a:buClr>
                <a:schemeClr val="accent1">
                  <a:lumMod val="60000"/>
                  <a:lumOff val="40000"/>
                </a:schemeClr>
              </a:buClr>
              <a:buSzPct val="110000"/>
              <a:buFont typeface="Wingdings 2" pitchFamily="18" charset="2"/>
              <a:buChar char=""/>
              <a:defRPr sz="2400" kern="1200">
                <a:solidFill>
                  <a:schemeClr val="tx1">
                    <a:lumMod val="65000"/>
                    <a:lumOff val="35000"/>
                  </a:schemeClr>
                </a:solidFill>
                <a:latin typeface="+mn-lt"/>
                <a:ea typeface="+mn-ea"/>
                <a:cs typeface="+mn-cs"/>
              </a:defRPr>
            </a:lvl1pPr>
            <a:lvl2pPr marL="685800" indent="-336550" algn="l" defTabSz="914400" rtl="0" eaLnBrk="1" latinLnBrk="0" hangingPunct="1">
              <a:spcBef>
                <a:spcPts val="600"/>
              </a:spcBef>
              <a:buClr>
                <a:schemeClr val="accent1">
                  <a:lumMod val="75000"/>
                </a:schemeClr>
              </a:buClr>
              <a:buSzPct val="110000"/>
              <a:buFont typeface="Wingdings 2" pitchFamily="18" charset="2"/>
              <a:buChar char=""/>
              <a:defRPr sz="2200" kern="1200">
                <a:solidFill>
                  <a:schemeClr val="tx1">
                    <a:lumMod val="65000"/>
                    <a:lumOff val="35000"/>
                  </a:schemeClr>
                </a:solidFill>
                <a:latin typeface="+mn-lt"/>
                <a:ea typeface="+mn-ea"/>
                <a:cs typeface="+mn-cs"/>
              </a:defRPr>
            </a:lvl2pPr>
            <a:lvl3pPr marL="96837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2000" kern="1200">
                <a:solidFill>
                  <a:schemeClr val="tx1">
                    <a:lumMod val="65000"/>
                    <a:lumOff val="35000"/>
                  </a:schemeClr>
                </a:solidFill>
                <a:latin typeface="+mn-lt"/>
                <a:ea typeface="+mn-ea"/>
                <a:cs typeface="+mn-cs"/>
              </a:defRPr>
            </a:lvl3pPr>
            <a:lvl4pPr marL="1263650" indent="-295275" algn="l" defTabSz="914400" rtl="0" eaLnBrk="1" latinLnBrk="0" hangingPunct="1">
              <a:spcBef>
                <a:spcPts val="600"/>
              </a:spcBef>
              <a:buClr>
                <a:schemeClr val="accent1">
                  <a:lumMod val="75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4pPr>
            <a:lvl5pPr marL="154622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5pPr>
            <a:lvl6pPr marL="1828800"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6pPr>
            <a:lvl7pPr marL="21177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7pPr>
            <a:lvl8pPr marL="2398713"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8pPr>
            <a:lvl9pPr marL="26892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a:solidFill>
                  <a:schemeClr val="tx1">
                    <a:lumMod val="65000"/>
                    <a:lumOff val="35000"/>
                  </a:schemeClr>
                </a:solidFill>
                <a:latin typeface="+mn-lt"/>
                <a:ea typeface="+mn-ea"/>
                <a:cs typeface="+mn-cs"/>
              </a:defRPr>
            </a:lvl9pPr>
          </a:lstStyle>
          <a:p>
            <a:pPr marL="0" indent="0">
              <a:buNone/>
            </a:pPr>
            <a:r>
              <a:rPr lang="en-GB" b="1" dirty="0"/>
              <a:t>Governance</a:t>
            </a:r>
          </a:p>
          <a:p>
            <a:r>
              <a:rPr lang="en-GB" dirty="0"/>
              <a:t>CISM </a:t>
            </a:r>
          </a:p>
          <a:p>
            <a:r>
              <a:rPr lang="en-GB" dirty="0"/>
              <a:t>CRISC </a:t>
            </a:r>
          </a:p>
          <a:p>
            <a:r>
              <a:rPr lang="en-GB" dirty="0"/>
              <a:t>CGEIT </a:t>
            </a:r>
          </a:p>
          <a:p>
            <a:pPr marL="0" indent="0">
              <a:buNone/>
            </a:pPr>
            <a:r>
              <a:rPr lang="en-GB" b="1" dirty="0"/>
              <a:t>Privacy</a:t>
            </a:r>
          </a:p>
          <a:p>
            <a:r>
              <a:rPr lang="en-GB" dirty="0"/>
              <a:t>CIPM </a:t>
            </a:r>
          </a:p>
          <a:p>
            <a:r>
              <a:rPr lang="en-GB" dirty="0"/>
              <a:t>CIPP/E</a:t>
            </a:r>
          </a:p>
          <a:p>
            <a:endParaRPr lang="en-US" dirty="0"/>
          </a:p>
        </p:txBody>
      </p:sp>
    </p:spTree>
    <p:extLst>
      <p:ext uri="{BB962C8B-B14F-4D97-AF65-F5344CB8AC3E}">
        <p14:creationId xmlns:p14="http://schemas.microsoft.com/office/powerpoint/2010/main" val="6912936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1" name="Rectangle 4"/>
          <p:cNvSpPr>
            <a:spLocks noGrp="1" noChangeArrowheads="1"/>
          </p:cNvSpPr>
          <p:nvPr>
            <p:ph type="title"/>
          </p:nvPr>
        </p:nvSpPr>
        <p:spPr>
          <a:xfrm>
            <a:off x="549275" y="107576"/>
            <a:ext cx="8042276" cy="813130"/>
          </a:xfrm>
        </p:spPr>
        <p:txBody>
          <a:bodyPr/>
          <a:lstStyle/>
          <a:p>
            <a:r>
              <a:rPr lang="en-US" dirty="0"/>
              <a:t>Certification Costs</a:t>
            </a:r>
          </a:p>
        </p:txBody>
      </p:sp>
      <p:sp>
        <p:nvSpPr>
          <p:cNvPr id="32772" name="Rectangle 5"/>
          <p:cNvSpPr>
            <a:spLocks noGrp="1" noChangeArrowheads="1"/>
          </p:cNvSpPr>
          <p:nvPr>
            <p:ph type="body" idx="1"/>
          </p:nvPr>
        </p:nvSpPr>
        <p:spPr>
          <a:xfrm>
            <a:off x="608549" y="856067"/>
            <a:ext cx="8229600" cy="4603173"/>
          </a:xfrm>
        </p:spPr>
        <p:txBody>
          <a:bodyPr>
            <a:normAutofit fontScale="92500" lnSpcReduction="20000"/>
          </a:bodyPr>
          <a:lstStyle/>
          <a:p>
            <a:pPr algn="just"/>
            <a:r>
              <a:rPr lang="en-US" dirty="0"/>
              <a:t>Certifications cost money, and the more preferred certifications can be expensive </a:t>
            </a:r>
          </a:p>
          <a:p>
            <a:pPr algn="just"/>
            <a:r>
              <a:rPr lang="en-US" dirty="0"/>
              <a:t>Given the nature of the knowledge needed to pass the examinations, most experienced professionals find it difficult to do well without at least some review</a:t>
            </a:r>
          </a:p>
          <a:p>
            <a:pPr algn="just"/>
            <a:r>
              <a:rPr lang="en-US" dirty="0"/>
              <a:t>Certifications are designed to recognize experts in their respective fields, and the cost of certification deters those who might otherwise take the exam just to see if they can pass</a:t>
            </a:r>
          </a:p>
          <a:p>
            <a:pPr algn="just"/>
            <a:r>
              <a:rPr lang="en-US" dirty="0"/>
              <a:t>Most examinations require between two and three years of work experience, and they are often structured to reward candidates who have significant hands-on experience</a:t>
            </a:r>
          </a:p>
        </p:txBody>
      </p:sp>
    </p:spTree>
    <p:extLst>
      <p:ext uri="{BB962C8B-B14F-4D97-AF65-F5344CB8AC3E}">
        <p14:creationId xmlns:p14="http://schemas.microsoft.com/office/powerpoint/2010/main" val="12306794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277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277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277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2772">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2772" grpId="0" build="p"/>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64901" y="64669"/>
            <a:ext cx="8896219" cy="6793331"/>
            <a:chOff x="64901" y="64669"/>
            <a:chExt cx="8738563" cy="6604967"/>
          </a:xfrm>
        </p:grpSpPr>
        <p:pic>
          <p:nvPicPr>
            <p:cNvPr id="3" name="Picture 2" descr="An illustration shows six photos. A collection of books labeled self-study guides; three persons discussing at workplace labeled as mentors and study partners, a computer labeled as training media, a group of people each working before a computer labeled as formal training programs, a mentor guiding his students in front of a computer labeled as work experience. All these photos are pointing towards a photo of a certificate.      "/>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64901" y="64669"/>
              <a:ext cx="8738563" cy="6604967"/>
            </a:xfrm>
            <a:prstGeom prst="rect">
              <a:avLst/>
            </a:prstGeom>
          </p:spPr>
        </p:pic>
        <p:sp>
          <p:nvSpPr>
            <p:cNvPr id="2" name="TextBox 1"/>
            <p:cNvSpPr txBox="1"/>
            <p:nvPr/>
          </p:nvSpPr>
          <p:spPr>
            <a:xfrm>
              <a:off x="64901" y="5921528"/>
              <a:ext cx="1410751" cy="369332"/>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338698987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4" name="Rectangle 7"/>
          <p:cNvSpPr>
            <a:spLocks noGrp="1" noChangeArrowheads="1"/>
          </p:cNvSpPr>
          <p:nvPr>
            <p:ph type="body" idx="1"/>
          </p:nvPr>
        </p:nvSpPr>
        <p:spPr>
          <a:xfrm>
            <a:off x="428187" y="1028203"/>
            <a:ext cx="8415338" cy="4414241"/>
          </a:xfrm>
        </p:spPr>
        <p:txBody>
          <a:bodyPr>
            <a:normAutofit fontScale="85000" lnSpcReduction="20000"/>
          </a:bodyPr>
          <a:lstStyle/>
          <a:p>
            <a:pPr algn="just"/>
            <a:r>
              <a:rPr lang="en-US" sz="2400" dirty="0"/>
              <a:t>The SETA program is designed to reduce accidental security breaches by members of the organization</a:t>
            </a:r>
          </a:p>
          <a:p>
            <a:pPr algn="just"/>
            <a:r>
              <a:rPr lang="en-US" sz="2400" dirty="0"/>
              <a:t>SETA programs offer three major benefits:</a:t>
            </a:r>
          </a:p>
          <a:p>
            <a:pPr lvl="1" algn="just"/>
            <a:r>
              <a:rPr lang="en-US" sz="2000" dirty="0"/>
              <a:t>They can improve employee behavior</a:t>
            </a:r>
          </a:p>
          <a:p>
            <a:pPr lvl="1" algn="just"/>
            <a:r>
              <a:rPr lang="en-US" sz="2000" dirty="0"/>
              <a:t>They can inform members of the organization about where to report violations of policy</a:t>
            </a:r>
          </a:p>
          <a:p>
            <a:pPr lvl="1" algn="just"/>
            <a:r>
              <a:rPr lang="en-US" sz="2000" dirty="0"/>
              <a:t>They enable the organization to hold employees accountable for their actions</a:t>
            </a:r>
          </a:p>
          <a:p>
            <a:pPr algn="just"/>
            <a:r>
              <a:rPr lang="en-US" sz="2400" dirty="0"/>
              <a:t>The purpose of SETA is to enhance security:</a:t>
            </a:r>
          </a:p>
          <a:p>
            <a:pPr lvl="1" algn="just"/>
            <a:r>
              <a:rPr lang="en-US" sz="2000" dirty="0"/>
              <a:t>By building in-depth knowledge, as needed, to design, implement, or operate security programs for organizations and systems</a:t>
            </a:r>
          </a:p>
          <a:p>
            <a:pPr lvl="1" algn="just"/>
            <a:r>
              <a:rPr lang="en-US" sz="2000" dirty="0"/>
              <a:t>By developing skills and knowledge so that computer users can perform their jobs while using IT systems more securely</a:t>
            </a:r>
          </a:p>
          <a:p>
            <a:pPr lvl="1" algn="just"/>
            <a:r>
              <a:rPr lang="en-US" sz="2000" dirty="0"/>
              <a:t>By improving awareness of the need to protect system resources</a:t>
            </a:r>
          </a:p>
        </p:txBody>
      </p:sp>
      <p:sp>
        <p:nvSpPr>
          <p:cNvPr id="30723" name="Rectangle 6"/>
          <p:cNvSpPr>
            <a:spLocks noGrp="1" noChangeArrowheads="1"/>
          </p:cNvSpPr>
          <p:nvPr>
            <p:ph type="title"/>
          </p:nvPr>
        </p:nvSpPr>
        <p:spPr>
          <a:xfrm>
            <a:off x="549275" y="107576"/>
            <a:ext cx="8042276" cy="924519"/>
          </a:xfrm>
        </p:spPr>
        <p:txBody>
          <a:bodyPr/>
          <a:lstStyle/>
          <a:p>
            <a:r>
              <a:rPr lang="en-US" sz="3200" dirty="0"/>
              <a:t>Implementing Security Education, Training, and Awareness Programs</a:t>
            </a:r>
          </a:p>
        </p:txBody>
      </p:sp>
    </p:spTree>
    <p:extLst>
      <p:ext uri="{BB962C8B-B14F-4D97-AF65-F5344CB8AC3E}">
        <p14:creationId xmlns:p14="http://schemas.microsoft.com/office/powerpoint/2010/main" val="31641684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072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0724">
                                            <p:txEl>
                                              <p:pRg st="1" end="1"/>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0724">
                                            <p:txEl>
                                              <p:pRg st="2" end="2"/>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0724">
                                            <p:txEl>
                                              <p:pRg st="3" end="3"/>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0724">
                                            <p:txEl>
                                              <p:pRg st="4" end="4"/>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30724">
                                            <p:txEl>
                                              <p:pRg st="5" end="5"/>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30724">
                                            <p:txEl>
                                              <p:pRg st="6" end="6"/>
                                            </p:tx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30724">
                                            <p:txEl>
                                              <p:pRg st="7" end="7"/>
                                            </p:txEl>
                                          </p:spTgt>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30724">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0724" grpId="0" build="p"/>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113512" y="262805"/>
            <a:ext cx="8954814" cy="6396549"/>
            <a:chOff x="1409700" y="262805"/>
            <a:chExt cx="6324600" cy="6111493"/>
          </a:xfrm>
        </p:grpSpPr>
        <p:pic>
          <p:nvPicPr>
            <p:cNvPr id="2" name="Picture 1" descr="The table provides Framework of Security Education, Training, and Awareness. The table has 4 columns and 6 rows. The column headings are as follows from left to right: Awareness, Training, Education. The first column is left blank. The row entries are as follows. Row 1. Attribute. Awareness, seeks to teach members of the organization what security is and what the employee should do in some situations. Training, seeks to train members of the organization how they should react and respond when threats are encountered in specified situations. Education, seeks to educate members of the organization as to why it has prepared in the way it has and why the organization reacts in the ways it does. Row 2. Level. Awareness, Offers basic information about threats and responses. Training, offers more detailed knowledge about detecting threats and teaches skills needed for effective reaction. Education, Offers the background and depth of knowledge to gain insight into how processes are developed and enables ongoing improvement. Row 3. Objective. Awareness, Members of the organization can recognize threats and formulate simple responses. Training, Members of the organization can mount effective responses using learned skills. Education, Members of the organization can engage in active defense and use understanding of the organization’s objectives to make continuous improvement. Row 4. Teaching Methods. Awareness, Media videos, Newsletters, Posters, Informal training. Training, Formal training, Workshops, Hands-on practice. Education, Theoretical instruction, Discussions or seminars, Background reading. Row 5. Assessment. Awareness, True or false or multiple choice, identify learning. Training, Problem solving, apply learning. Education, Essay, interpret learning. Row 6. Impact Timeframe. Awareness, Short-term. Training, Intermediate. Education, Long-term. "/>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1409700" y="262805"/>
              <a:ext cx="6324600" cy="6111493"/>
            </a:xfrm>
            <a:prstGeom prst="rect">
              <a:avLst/>
            </a:prstGeom>
          </p:spPr>
        </p:pic>
        <p:sp>
          <p:nvSpPr>
            <p:cNvPr id="3" name="TextBox 2"/>
            <p:cNvSpPr txBox="1"/>
            <p:nvPr/>
          </p:nvSpPr>
          <p:spPr>
            <a:xfrm>
              <a:off x="1639614" y="353148"/>
              <a:ext cx="819807" cy="369332"/>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353657793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6" name="Rectangle 7"/>
          <p:cNvSpPr>
            <a:spLocks noGrp="1" noChangeArrowheads="1"/>
          </p:cNvSpPr>
          <p:nvPr>
            <p:ph type="body" idx="1"/>
          </p:nvPr>
        </p:nvSpPr>
        <p:spPr>
          <a:xfrm>
            <a:off x="491249" y="756745"/>
            <a:ext cx="8415338" cy="4786411"/>
          </a:xfrm>
        </p:spPr>
        <p:txBody>
          <a:bodyPr>
            <a:normAutofit fontScale="92500" lnSpcReduction="20000"/>
          </a:bodyPr>
          <a:lstStyle/>
          <a:p>
            <a:r>
              <a:rPr lang="en-US" sz="2400" dirty="0"/>
              <a:t>Security training involves providing members of the organization with detailed information and hands-on instruction to enable them to perform their duties securely</a:t>
            </a:r>
          </a:p>
          <a:p>
            <a:r>
              <a:rPr lang="en-US" sz="2400" dirty="0"/>
              <a:t>Management can either develop customized training or outsource all or part of the training program</a:t>
            </a:r>
          </a:p>
          <a:p>
            <a:r>
              <a:rPr lang="en-US" sz="2400" dirty="0"/>
              <a:t>There are two methods for customizing training for users: </a:t>
            </a:r>
          </a:p>
          <a:p>
            <a:pPr lvl="1"/>
            <a:r>
              <a:rPr lang="en-US" sz="2000" dirty="0"/>
              <a:t>Functional background:</a:t>
            </a:r>
          </a:p>
          <a:p>
            <a:pPr lvl="2"/>
            <a:r>
              <a:rPr lang="en-US" sz="1800" dirty="0"/>
              <a:t>General user </a:t>
            </a:r>
          </a:p>
          <a:p>
            <a:pPr lvl="2"/>
            <a:r>
              <a:rPr lang="en-US" sz="1800" dirty="0"/>
              <a:t>Managerial user</a:t>
            </a:r>
          </a:p>
          <a:p>
            <a:pPr lvl="2"/>
            <a:r>
              <a:rPr lang="en-US" sz="1800" dirty="0"/>
              <a:t>Technical user</a:t>
            </a:r>
          </a:p>
          <a:p>
            <a:pPr lvl="1"/>
            <a:r>
              <a:rPr lang="en-US" sz="2000" dirty="0"/>
              <a:t>Skill level: </a:t>
            </a:r>
          </a:p>
          <a:p>
            <a:pPr lvl="2"/>
            <a:r>
              <a:rPr lang="en-US" sz="1800" dirty="0"/>
              <a:t>Novice</a:t>
            </a:r>
          </a:p>
          <a:p>
            <a:pPr lvl="2"/>
            <a:r>
              <a:rPr lang="en-US" sz="1800" dirty="0"/>
              <a:t>Intermediate</a:t>
            </a:r>
          </a:p>
          <a:p>
            <a:pPr lvl="2"/>
            <a:r>
              <a:rPr lang="en-US" sz="1800" dirty="0"/>
              <a:t>Advanced</a:t>
            </a:r>
          </a:p>
        </p:txBody>
      </p:sp>
      <p:sp>
        <p:nvSpPr>
          <p:cNvPr id="38915" name="Rectangle 6"/>
          <p:cNvSpPr>
            <a:spLocks noGrp="1" noChangeArrowheads="1"/>
          </p:cNvSpPr>
          <p:nvPr>
            <p:ph type="title"/>
          </p:nvPr>
        </p:nvSpPr>
        <p:spPr>
          <a:xfrm>
            <a:off x="549275" y="107576"/>
            <a:ext cx="8042276" cy="649169"/>
          </a:xfrm>
        </p:spPr>
        <p:txBody>
          <a:bodyPr/>
          <a:lstStyle/>
          <a:p>
            <a:r>
              <a:rPr lang="en-US" dirty="0"/>
              <a:t>Security Training</a:t>
            </a:r>
          </a:p>
        </p:txBody>
      </p:sp>
    </p:spTree>
    <p:extLst>
      <p:ext uri="{BB962C8B-B14F-4D97-AF65-F5344CB8AC3E}">
        <p14:creationId xmlns:p14="http://schemas.microsoft.com/office/powerpoint/2010/main" val="19670941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891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8916">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8916">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8916">
                                            <p:txEl>
                                              <p:pRg st="3" end="3"/>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8916">
                                            <p:txEl>
                                              <p:pRg st="4" end="4"/>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8916">
                                            <p:txEl>
                                              <p:pRg st="5" end="5"/>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8916">
                                            <p:txEl>
                                              <p:pRg st="6" end="6"/>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nodeType="clickEffect">
                                  <p:stCondLst>
                                    <p:cond delay="0"/>
                                  </p:stCondLst>
                                  <p:childTnLst>
                                    <p:set>
                                      <p:cBhvr>
                                        <p:cTn id="28" dur="1" fill="hold">
                                          <p:stCondLst>
                                            <p:cond delay="0"/>
                                          </p:stCondLst>
                                        </p:cTn>
                                        <p:tgtEl>
                                          <p:spTgt spid="38916">
                                            <p:txEl>
                                              <p:pRg st="7" end="7"/>
                                            </p:txEl>
                                          </p:spTgt>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38916">
                                            <p:txEl>
                                              <p:pRg st="8" end="8"/>
                                            </p:txEl>
                                          </p:spTgt>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38916">
                                            <p:txEl>
                                              <p:pRg st="9" end="9"/>
                                            </p:txEl>
                                          </p:spTgt>
                                        </p:tgtEl>
                                        <p:attrNameLst>
                                          <p:attrName>style.visibility</p:attrName>
                                        </p:attrNameLst>
                                      </p:cBhvr>
                                      <p:to>
                                        <p:strVal val="visible"/>
                                      </p:to>
                                    </p:set>
                                  </p:childTnLst>
                                </p:cTn>
                              </p:par>
                              <p:par>
                                <p:cTn id="33" presetID="1" presetClass="entr" presetSubtype="0" fill="hold" nodeType="withEffect">
                                  <p:stCondLst>
                                    <p:cond delay="0"/>
                                  </p:stCondLst>
                                  <p:childTnLst>
                                    <p:set>
                                      <p:cBhvr>
                                        <p:cTn id="34" dur="1" fill="hold">
                                          <p:stCondLst>
                                            <p:cond delay="0"/>
                                          </p:stCondLst>
                                        </p:cTn>
                                        <p:tgtEl>
                                          <p:spTgt spid="38916">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8916" grpId="0" uiExpand="1" build="p"/>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130287" y="89821"/>
            <a:ext cx="8811913" cy="6712413"/>
            <a:chOff x="130287" y="89821"/>
            <a:chExt cx="8811913" cy="6712413"/>
          </a:xfrm>
        </p:grpSpPr>
        <p:pic>
          <p:nvPicPr>
            <p:cNvPr id="2" name="Picture 1" descr="Kennesaw state university training module. The top of the page shows the tabs, home, incidents, documents, training, resources, reports, and, manage, from which training is selected. Under the label training, the tabs, all courses, and, courses I’ve taken are shown, from which all courses tab is selected. Under this tab, an option, by category with a dropdown box in which, all is selected. There is another dropdown box in the right corner in which A to Z is selected. Below these tabs, six courses are shown in grid view. The first course reads, first certification: introduction. Two buttons, retake, and, detail are shown below the module, from which retake is selected. The second course reads, second certification: your preparedness program. The third course reads, third certification: taking action, The fourth course reads, fourth certification: active shooter. The fifth course reads, fifth certification: anthrax. The sixth course reads, sixth certification: blackout. The right pane of the page shows brand new courses, information security and its details, and, feature courses, medical emergency: traumatic and its details at the bottom."/>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130287" y="89821"/>
              <a:ext cx="8811913" cy="6712413"/>
            </a:xfrm>
            <a:prstGeom prst="rect">
              <a:avLst/>
            </a:prstGeom>
          </p:spPr>
        </p:pic>
        <p:sp>
          <p:nvSpPr>
            <p:cNvPr id="3" name="TextBox 2"/>
            <p:cNvSpPr txBox="1"/>
            <p:nvPr/>
          </p:nvSpPr>
          <p:spPr>
            <a:xfrm>
              <a:off x="130287" y="6255757"/>
              <a:ext cx="1320141" cy="369332"/>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164233696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6" name="Rectangle 7"/>
          <p:cNvSpPr>
            <a:spLocks noGrp="1" noChangeArrowheads="1"/>
          </p:cNvSpPr>
          <p:nvPr>
            <p:ph type="body" idx="1"/>
          </p:nvPr>
        </p:nvSpPr>
        <p:spPr>
          <a:xfrm>
            <a:off x="549275" y="1015300"/>
            <a:ext cx="8452540" cy="4416780"/>
          </a:xfrm>
        </p:spPr>
        <p:txBody>
          <a:bodyPr>
            <a:normAutofit lnSpcReduction="10000"/>
          </a:bodyPr>
          <a:lstStyle/>
          <a:p>
            <a:r>
              <a:rPr lang="en-US" sz="3200" dirty="0"/>
              <a:t>SETA involves:</a:t>
            </a:r>
          </a:p>
          <a:p>
            <a:pPr lvl="1"/>
            <a:r>
              <a:rPr lang="en-US" sz="2800" dirty="0"/>
              <a:t>Delivery method</a:t>
            </a:r>
          </a:p>
          <a:p>
            <a:pPr lvl="1"/>
            <a:r>
              <a:rPr lang="en-US" sz="2800" dirty="0"/>
              <a:t>Implementing training</a:t>
            </a:r>
          </a:p>
          <a:p>
            <a:pPr lvl="1"/>
            <a:r>
              <a:rPr lang="en-US" sz="2800" dirty="0"/>
              <a:t>Security awareness</a:t>
            </a:r>
          </a:p>
          <a:p>
            <a:pPr lvl="1"/>
            <a:r>
              <a:rPr lang="en-US" sz="2800" dirty="0"/>
              <a:t>Employee behavior and awareness</a:t>
            </a:r>
          </a:p>
          <a:p>
            <a:pPr lvl="1"/>
            <a:r>
              <a:rPr lang="en-US" sz="2800" dirty="0"/>
              <a:t>Awareness techniques</a:t>
            </a:r>
          </a:p>
          <a:p>
            <a:pPr lvl="1"/>
            <a:r>
              <a:rPr lang="en-US" sz="2800" dirty="0"/>
              <a:t>Developing Security Awareness components</a:t>
            </a:r>
          </a:p>
          <a:p>
            <a:pPr lvl="1"/>
            <a:r>
              <a:rPr lang="en-US" sz="2800" dirty="0"/>
              <a:t>Security Awareness Conference/presentations</a:t>
            </a:r>
          </a:p>
          <a:p>
            <a:endParaRPr lang="en-US" sz="2400" dirty="0"/>
          </a:p>
        </p:txBody>
      </p:sp>
      <p:sp>
        <p:nvSpPr>
          <p:cNvPr id="38915" name="Rectangle 6"/>
          <p:cNvSpPr>
            <a:spLocks noGrp="1" noChangeArrowheads="1"/>
          </p:cNvSpPr>
          <p:nvPr>
            <p:ph type="title"/>
          </p:nvPr>
        </p:nvSpPr>
        <p:spPr>
          <a:xfrm>
            <a:off x="549275" y="107576"/>
            <a:ext cx="8042276" cy="819436"/>
          </a:xfrm>
        </p:spPr>
        <p:txBody>
          <a:bodyPr/>
          <a:lstStyle/>
          <a:p>
            <a:r>
              <a:rPr lang="en-US" sz="2800" dirty="0">
                <a:solidFill>
                  <a:srgbClr val="055C91"/>
                </a:solidFill>
                <a:latin typeface="Calibri Light"/>
              </a:rPr>
              <a:t>Implementing Security Education, Training, and Awareness (SETA) Programs</a:t>
            </a:r>
            <a:endParaRPr lang="en-US" dirty="0"/>
          </a:p>
        </p:txBody>
      </p:sp>
    </p:spTree>
    <p:extLst>
      <p:ext uri="{BB962C8B-B14F-4D97-AF65-F5344CB8AC3E}">
        <p14:creationId xmlns:p14="http://schemas.microsoft.com/office/powerpoint/2010/main" val="35781593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891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8916">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8916">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8916">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8916">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8916">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8916">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8916">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8916" grpId="0" uiExpand="1" build="p"/>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358A28-80D8-F5B8-CD8C-90DE615EF609}"/>
              </a:ext>
            </a:extLst>
          </p:cNvPr>
          <p:cNvSpPr>
            <a:spLocks noGrp="1"/>
          </p:cNvSpPr>
          <p:nvPr>
            <p:ph type="title"/>
          </p:nvPr>
        </p:nvSpPr>
        <p:spPr>
          <a:xfrm>
            <a:off x="549275" y="107576"/>
            <a:ext cx="8042276" cy="806823"/>
          </a:xfrm>
        </p:spPr>
        <p:txBody>
          <a:bodyPr/>
          <a:lstStyle/>
          <a:p>
            <a:endParaRPr lang="en-GB" dirty="0"/>
          </a:p>
        </p:txBody>
      </p:sp>
      <p:graphicFrame>
        <p:nvGraphicFramePr>
          <p:cNvPr id="4" name="Content Placeholder 3">
            <a:extLst>
              <a:ext uri="{FF2B5EF4-FFF2-40B4-BE49-F238E27FC236}">
                <a16:creationId xmlns:a16="http://schemas.microsoft.com/office/drawing/2014/main" id="{C80DD856-51F6-E821-2436-E401021B4AFB}"/>
              </a:ext>
            </a:extLst>
          </p:cNvPr>
          <p:cNvGraphicFramePr>
            <a:graphicFrameLocks noGrp="1"/>
          </p:cNvGraphicFramePr>
          <p:nvPr>
            <p:ph idx="1"/>
            <p:extLst>
              <p:ext uri="{D42A27DB-BD31-4B8C-83A1-F6EECF244321}">
                <p14:modId xmlns:p14="http://schemas.microsoft.com/office/powerpoint/2010/main" val="551082013"/>
              </p:ext>
            </p:extLst>
          </p:nvPr>
        </p:nvGraphicFramePr>
        <p:xfrm>
          <a:off x="385763" y="1402915"/>
          <a:ext cx="8369930" cy="2940485"/>
        </p:xfrm>
        <a:graphic>
          <a:graphicData uri="http://schemas.openxmlformats.org/drawingml/2006/table">
            <a:tbl>
              <a:tblPr/>
              <a:tblGrid>
                <a:gridCol w="4184965">
                  <a:extLst>
                    <a:ext uri="{9D8B030D-6E8A-4147-A177-3AD203B41FA5}">
                      <a16:colId xmlns:a16="http://schemas.microsoft.com/office/drawing/2014/main" val="968299102"/>
                    </a:ext>
                  </a:extLst>
                </a:gridCol>
                <a:gridCol w="4184965">
                  <a:extLst>
                    <a:ext uri="{9D8B030D-6E8A-4147-A177-3AD203B41FA5}">
                      <a16:colId xmlns:a16="http://schemas.microsoft.com/office/drawing/2014/main" val="2337415955"/>
                    </a:ext>
                  </a:extLst>
                </a:gridCol>
              </a:tblGrid>
              <a:tr h="588097">
                <a:tc>
                  <a:txBody>
                    <a:bodyPr/>
                    <a:lstStyle/>
                    <a:p>
                      <a:pPr>
                        <a:buNone/>
                      </a:pPr>
                      <a:r>
                        <a:rPr lang="en-GB" sz="1800" b="1"/>
                        <a:t>Traditional Awareness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2"/>
                    </a:solidFill>
                  </a:tcPr>
                </a:tc>
                <a:tc>
                  <a:txBody>
                    <a:bodyPr/>
                    <a:lstStyle/>
                    <a:p>
                      <a:pPr>
                        <a:buNone/>
                      </a:pPr>
                      <a:r>
                        <a:rPr lang="en-GB" sz="1800" b="1" dirty="0"/>
                        <a:t>Modern Awareness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2"/>
                    </a:solidFill>
                  </a:tcPr>
                </a:tc>
                <a:extLst>
                  <a:ext uri="{0D108BD9-81ED-4DB2-BD59-A6C34878D82A}">
                    <a16:rowId xmlns:a16="http://schemas.microsoft.com/office/drawing/2014/main" val="2815470840"/>
                  </a:ext>
                </a:extLst>
              </a:tr>
              <a:tr h="588097">
                <a:tc>
                  <a:txBody>
                    <a:bodyPr/>
                    <a:lstStyle/>
                    <a:p>
                      <a:pPr>
                        <a:buNone/>
                      </a:pPr>
                      <a:r>
                        <a:rPr lang="en-GB" sz="1800"/>
                        <a:t>Annual training</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sz="1800"/>
                        <a:t>Continuous learning</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588253838"/>
                  </a:ext>
                </a:extLst>
              </a:tr>
              <a:tr h="588097">
                <a:tc>
                  <a:txBody>
                    <a:bodyPr/>
                    <a:lstStyle/>
                    <a:p>
                      <a:pPr>
                        <a:buNone/>
                      </a:pPr>
                      <a:r>
                        <a:rPr lang="en-GB" sz="1800"/>
                        <a:t>Posters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sz="1800"/>
                        <a:t>Gamification</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2119173778"/>
                  </a:ext>
                </a:extLst>
              </a:tr>
              <a:tr h="588097">
                <a:tc>
                  <a:txBody>
                    <a:bodyPr/>
                    <a:lstStyle/>
                    <a:p>
                      <a:pPr>
                        <a:buNone/>
                      </a:pPr>
                      <a:r>
                        <a:rPr lang="en-GB" sz="1800"/>
                        <a:t>Newsletters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sz="1800"/>
                        <a:t>Micro-learning</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768302296"/>
                  </a:ext>
                </a:extLst>
              </a:tr>
              <a:tr h="588097">
                <a:tc>
                  <a:txBody>
                    <a:bodyPr/>
                    <a:lstStyle/>
                    <a:p>
                      <a:pPr>
                        <a:buNone/>
                      </a:pPr>
                      <a:r>
                        <a:rPr lang="en-GB" sz="1800"/>
                        <a:t>Classroom sessions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sz="1800" dirty="0"/>
                        <a:t>Interactive simulations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692050417"/>
                  </a:ext>
                </a:extLst>
              </a:tr>
            </a:tbl>
          </a:graphicData>
        </a:graphic>
      </p:graphicFrame>
      <p:sp>
        <p:nvSpPr>
          <p:cNvPr id="6" name="TextBox 5">
            <a:extLst>
              <a:ext uri="{FF2B5EF4-FFF2-40B4-BE49-F238E27FC236}">
                <a16:creationId xmlns:a16="http://schemas.microsoft.com/office/drawing/2014/main" id="{7566F9B6-F7D8-F8BC-DE55-E690EC9E2FEF}"/>
              </a:ext>
            </a:extLst>
          </p:cNvPr>
          <p:cNvSpPr txBox="1"/>
          <p:nvPr/>
        </p:nvSpPr>
        <p:spPr>
          <a:xfrm>
            <a:off x="281835" y="5050315"/>
            <a:ext cx="8599118" cy="369332"/>
          </a:xfrm>
          <a:prstGeom prst="rect">
            <a:avLst/>
          </a:prstGeom>
          <a:noFill/>
          <a:ln>
            <a:solidFill>
              <a:schemeClr val="tx1"/>
            </a:solidFill>
          </a:ln>
        </p:spPr>
        <p:txBody>
          <a:bodyPr wrap="square">
            <a:spAutoFit/>
          </a:bodyPr>
          <a:lstStyle/>
          <a:p>
            <a:r>
              <a:rPr lang="en-GB" b="1" dirty="0"/>
              <a:t>Why do employees still click phishing emails despite awareness training?</a:t>
            </a:r>
          </a:p>
        </p:txBody>
      </p:sp>
    </p:spTree>
    <p:extLst>
      <p:ext uri="{BB962C8B-B14F-4D97-AF65-F5344CB8AC3E}">
        <p14:creationId xmlns:p14="http://schemas.microsoft.com/office/powerpoint/2010/main" val="36262779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5" name="Rectangle 5"/>
          <p:cNvSpPr>
            <a:spLocks noGrp="1" noChangeArrowheads="1"/>
          </p:cNvSpPr>
          <p:nvPr>
            <p:ph idx="1"/>
          </p:nvPr>
        </p:nvSpPr>
        <p:spPr>
          <a:xfrm>
            <a:off x="549275" y="864054"/>
            <a:ext cx="8415338" cy="4653877"/>
          </a:xfrm>
        </p:spPr>
        <p:txBody>
          <a:bodyPr>
            <a:normAutofit lnSpcReduction="10000"/>
          </a:bodyPr>
          <a:lstStyle/>
          <a:p>
            <a:pPr algn="just"/>
            <a:r>
              <a:rPr lang="en-US" dirty="0"/>
              <a:t>How can information security be both a process and a project? It is, in fact, a continuous series, or chain, of projects</a:t>
            </a:r>
          </a:p>
          <a:p>
            <a:pPr algn="just"/>
            <a:r>
              <a:rPr lang="en-US" dirty="0"/>
              <a:t>Some aspects of information security are not project based; rather, they are managed processes (operations) and are ongoing</a:t>
            </a:r>
          </a:p>
          <a:p>
            <a:pPr algn="just"/>
            <a:r>
              <a:rPr lang="en-US" dirty="0"/>
              <a:t>Projects are discrete sequences of activities with starting points and defined completion points</a:t>
            </a:r>
          </a:p>
          <a:p>
            <a:pPr algn="just"/>
            <a:r>
              <a:rPr lang="en-US" dirty="0"/>
              <a:t>A project is different from a process in that it is a temporary activity that is used to create a specific product, service, or end result, but may be repeated</a:t>
            </a:r>
          </a:p>
        </p:txBody>
      </p:sp>
      <p:sp>
        <p:nvSpPr>
          <p:cNvPr id="44034" name="Rectangle 4"/>
          <p:cNvSpPr>
            <a:spLocks noGrp="1" noChangeArrowheads="1"/>
          </p:cNvSpPr>
          <p:nvPr>
            <p:ph type="title"/>
          </p:nvPr>
        </p:nvSpPr>
        <p:spPr>
          <a:xfrm>
            <a:off x="549275" y="107576"/>
            <a:ext cx="8042276" cy="737456"/>
          </a:xfrm>
        </p:spPr>
        <p:txBody>
          <a:bodyPr/>
          <a:lstStyle/>
          <a:p>
            <a:r>
              <a:rPr lang="en-US" dirty="0"/>
              <a:t>Project Management</a:t>
            </a:r>
          </a:p>
        </p:txBody>
      </p:sp>
    </p:spTree>
    <p:extLst>
      <p:ext uri="{BB962C8B-B14F-4D97-AF65-F5344CB8AC3E}">
        <p14:creationId xmlns:p14="http://schemas.microsoft.com/office/powerpoint/2010/main" val="9407502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403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403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403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4035">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4035" grpId="0" build="p"/>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160071" y="556671"/>
            <a:ext cx="8643393" cy="4116228"/>
            <a:chOff x="324034" y="1502602"/>
            <a:chExt cx="8591366" cy="3852797"/>
          </a:xfrm>
        </p:grpSpPr>
        <p:pic>
          <p:nvPicPr>
            <p:cNvPr id="2" name="Picture 1" descr="A diagram shows two longitudinal ovals connected by a chained arrow. The text on first oval reads, initial state. The links of chain are labeled as Enterprise information security policy, Business impact analysis, Firewall implementation, Risk assessment process, Network perimeter and D M Z design. The text on second oval reads, planned or desired state."/>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324034" y="1502602"/>
              <a:ext cx="8591366" cy="3852797"/>
            </a:xfrm>
            <a:prstGeom prst="rect">
              <a:avLst/>
            </a:prstGeom>
          </p:spPr>
        </p:pic>
        <p:sp>
          <p:nvSpPr>
            <p:cNvPr id="3" name="TextBox 2"/>
            <p:cNvSpPr txBox="1"/>
            <p:nvPr/>
          </p:nvSpPr>
          <p:spPr>
            <a:xfrm>
              <a:off x="324034" y="4981903"/>
              <a:ext cx="1599359" cy="373496"/>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1569331030"/>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3" name="Rectangle 5"/>
          <p:cNvSpPr>
            <a:spLocks noGrp="1" noChangeArrowheads="1"/>
          </p:cNvSpPr>
          <p:nvPr>
            <p:ph idx="1"/>
          </p:nvPr>
        </p:nvSpPr>
        <p:spPr>
          <a:xfrm>
            <a:off x="302062" y="1138903"/>
            <a:ext cx="8415338" cy="4344873"/>
          </a:xfrm>
        </p:spPr>
        <p:txBody>
          <a:bodyPr>
            <a:normAutofit/>
          </a:bodyPr>
          <a:lstStyle/>
          <a:p>
            <a:pPr algn="just"/>
            <a:r>
              <a:rPr lang="en-US" dirty="0"/>
              <a:t>W.R. Duncan’s A Guide to the Project Management Body of Knowledge defines project management as: </a:t>
            </a:r>
          </a:p>
          <a:p>
            <a:pPr lvl="1" algn="just"/>
            <a:r>
              <a:rPr lang="en-US" i="1" dirty="0"/>
              <a:t>the application of knowledge, skills, tools, and techniques to project activities to meet project requirements. Project management is accomplished through the use of processes such as: initiating, planning, executing, controlling, and closing</a:t>
            </a:r>
          </a:p>
          <a:p>
            <a:pPr algn="just"/>
            <a:r>
              <a:rPr lang="en-US" dirty="0"/>
              <a:t>Project management involves the temporary assemblage resources to complete a project</a:t>
            </a:r>
          </a:p>
          <a:p>
            <a:pPr algn="just"/>
            <a:r>
              <a:rPr lang="en-US" dirty="0"/>
              <a:t>Some projects are iterative and occur regularly</a:t>
            </a:r>
          </a:p>
        </p:txBody>
      </p:sp>
      <p:sp>
        <p:nvSpPr>
          <p:cNvPr id="46082" name="Rectangle 4"/>
          <p:cNvSpPr>
            <a:spLocks noGrp="1" noChangeArrowheads="1"/>
          </p:cNvSpPr>
          <p:nvPr>
            <p:ph type="title"/>
          </p:nvPr>
        </p:nvSpPr>
        <p:spPr>
          <a:xfrm>
            <a:off x="549275" y="107576"/>
            <a:ext cx="8042276" cy="687006"/>
          </a:xfrm>
        </p:spPr>
        <p:txBody>
          <a:bodyPr/>
          <a:lstStyle/>
          <a:p>
            <a:r>
              <a:rPr lang="en-US" sz="3600" dirty="0"/>
              <a:t>Project Management (Continued)</a:t>
            </a:r>
          </a:p>
        </p:txBody>
      </p:sp>
    </p:spTree>
    <p:extLst>
      <p:ext uri="{BB962C8B-B14F-4D97-AF65-F5344CB8AC3E}">
        <p14:creationId xmlns:p14="http://schemas.microsoft.com/office/powerpoint/2010/main" val="5809082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608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4608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46083">
                                            <p:txEl>
                                              <p:pRg st="2" end="2"/>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4608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6083" grpId="0" build="p"/>
    </p:bld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7" name="Rectangle 5"/>
          <p:cNvSpPr>
            <a:spLocks noGrp="1" noChangeArrowheads="1"/>
          </p:cNvSpPr>
          <p:nvPr>
            <p:ph idx="1"/>
          </p:nvPr>
        </p:nvSpPr>
        <p:spPr>
          <a:xfrm>
            <a:off x="549275" y="1600201"/>
            <a:ext cx="8042276" cy="3797912"/>
          </a:xfrm>
        </p:spPr>
        <p:txBody>
          <a:bodyPr/>
          <a:lstStyle/>
          <a:p>
            <a:pPr algn="just"/>
            <a:r>
              <a:rPr lang="en-US" dirty="0"/>
              <a:t>To apply project management to InfoSec, you must first identify an established project management methodology</a:t>
            </a:r>
          </a:p>
          <a:p>
            <a:pPr algn="just"/>
            <a:r>
              <a:rPr lang="en-US" dirty="0"/>
              <a:t>While other project management approaches exist, the PMBoK, promoted by the Project Management Institute (PMI) is considered the industry best practice</a:t>
            </a:r>
          </a:p>
        </p:txBody>
      </p:sp>
      <p:sp>
        <p:nvSpPr>
          <p:cNvPr id="47106" name="Rectangle 4"/>
          <p:cNvSpPr>
            <a:spLocks noGrp="1" noChangeArrowheads="1"/>
          </p:cNvSpPr>
          <p:nvPr>
            <p:ph type="title"/>
          </p:nvPr>
        </p:nvSpPr>
        <p:spPr/>
        <p:txBody>
          <a:bodyPr/>
          <a:lstStyle/>
          <a:p>
            <a:r>
              <a:rPr lang="en-US" dirty="0"/>
              <a:t>PMBoK Knowledge Areas</a:t>
            </a:r>
          </a:p>
        </p:txBody>
      </p:sp>
    </p:spTree>
    <p:extLst>
      <p:ext uri="{BB962C8B-B14F-4D97-AF65-F5344CB8AC3E}">
        <p14:creationId xmlns:p14="http://schemas.microsoft.com/office/powerpoint/2010/main" val="37620061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710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7107">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7107" grpId="0" build="p"/>
    </p:bld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0" y="289559"/>
            <a:ext cx="8727789" cy="6331957"/>
            <a:chOff x="0" y="289559"/>
            <a:chExt cx="8727789" cy="6331957"/>
          </a:xfrm>
        </p:grpSpPr>
        <p:pic>
          <p:nvPicPr>
            <p:cNvPr id="2" name="Picture 1" descr="A table provides Project Management Knowledge Areas. The table has 3 columns and 10 rows. The column headings are as follows from left to right: Knowledge Area, Focus, Processes. The row entries are as follows. Row 1. Knowledge area, Communications. Focus, Assurance that all project participants communicate effectively. Processes, Development of a workable communications plan, implementing means to distribute, project information, Periodic reporting on worker, performance and task completion, releasing workers to other assignments as tasks are completed. Row 2. Knowledge Area, Cost. Focus, Managing the financial resources committed to the project. Processes, estimating financial cost of resources, Developing the financial budget, Using the financial budget to control costs. Row 3. Knowledge area, Human Resources. Focus, Managing the use of workers effectively. Processes, acquiring workers, allocating workers to tasks, Supervising and controlling human resources, Training and development of human resources. Row 4. Knowledge Area, Integration. Focus, Defining the pieces to be included and organizing and controlling the anticipated work. Processes, Developing the plan, Executing the project plan, Change control. Row 5. Knowledge Area, Procurement. Focus, acquiring resources other than human resources needed to complete project tasks. Processes, planning for resource acquisition, preparing for competitive solicitation of high-value resources, Supervising the solicitation bidding for high-value resources, Managing contracts for suppliers, Contract closeout. Row 5. Knowledge Area, Quality. Focus, assuring that the project meets initial or revised specifications. Processes, Measurement of deliverables against specifications, Controlling quality of deliverables. Row 7. Knowledge Area, Risk. Focus, Minimizing impact of adverse occurrences. Processes, identifying project risk factors, Assessing the degree of risk to various project elements, preparing responses to anticipated adverse occurrences, Responding to adverse events. "/>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0" y="289559"/>
              <a:ext cx="8727789" cy="6331957"/>
            </a:xfrm>
            <a:prstGeom prst="rect">
              <a:avLst/>
            </a:prstGeom>
          </p:spPr>
        </p:pic>
        <p:sp>
          <p:nvSpPr>
            <p:cNvPr id="3" name="TextBox 2"/>
            <p:cNvSpPr txBox="1"/>
            <p:nvPr/>
          </p:nvSpPr>
          <p:spPr>
            <a:xfrm>
              <a:off x="315310" y="334231"/>
              <a:ext cx="1141424" cy="369332"/>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3489354723"/>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4"/>
          <p:cNvSpPr>
            <a:spLocks noGrp="1" noChangeArrowheads="1"/>
          </p:cNvSpPr>
          <p:nvPr>
            <p:ph type="title"/>
          </p:nvPr>
        </p:nvSpPr>
        <p:spPr>
          <a:xfrm>
            <a:off x="762000" y="176574"/>
            <a:ext cx="8026400" cy="838649"/>
          </a:xfrm>
        </p:spPr>
        <p:txBody>
          <a:bodyPr/>
          <a:lstStyle/>
          <a:p>
            <a:r>
              <a:rPr lang="en-US" sz="3200" dirty="0"/>
              <a:t>Project Management Knowledge Areas (Continued)</a:t>
            </a:r>
          </a:p>
        </p:txBody>
      </p:sp>
      <p:pic>
        <p:nvPicPr>
          <p:cNvPr id="5" name="Picture 4" descr="Project Management Knowledge Areas, continued. Row 8. Knowledge Area, Scope. Focus, defining what is included in the work to be done, and what is to be excluded. Processes, identifying included elements, Articulating the boundaries of the project, verifying that the scope reflects management intent. Row 9. Knowledge Area, Stakeholder. Focus, Identifying and cultivating relationships with those affected by the project and those that influence the project. Processes, locating stakeholders and managing interaction, Planning stakeholder management. Row 10. Knowledge Area. Time. Focus, Managing the resource of elapsed time as well as time spent by resources. Processes, defining work elements such as work breakdown, Sequencing work elements, estimating resource effort time and elapsed time, preparing a schedule, Using the schedule to control the project. "/>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505295" y="1198179"/>
            <a:ext cx="8539810" cy="4103292"/>
          </a:xfrm>
          <a:prstGeom prst="rect">
            <a:avLst/>
          </a:prstGeom>
        </p:spPr>
      </p:pic>
    </p:spTree>
    <p:extLst>
      <p:ext uri="{BB962C8B-B14F-4D97-AF65-F5344CB8AC3E}">
        <p14:creationId xmlns:p14="http://schemas.microsoft.com/office/powerpoint/2010/main" val="1996714662"/>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7" name="Rectangle 7"/>
          <p:cNvSpPr>
            <a:spLocks noGrp="1" noChangeArrowheads="1"/>
          </p:cNvSpPr>
          <p:nvPr>
            <p:ph idx="1"/>
          </p:nvPr>
        </p:nvSpPr>
        <p:spPr>
          <a:xfrm>
            <a:off x="681706" y="944356"/>
            <a:ext cx="8042276" cy="4343400"/>
          </a:xfrm>
        </p:spPr>
        <p:txBody>
          <a:bodyPr>
            <a:normAutofit lnSpcReduction="10000"/>
          </a:bodyPr>
          <a:lstStyle/>
          <a:p>
            <a:pPr algn="just"/>
            <a:r>
              <a:rPr lang="en-US" dirty="0"/>
              <a:t>There are many tools that support the management of the diverse resources in complex projects</a:t>
            </a:r>
          </a:p>
          <a:p>
            <a:pPr lvl="1" algn="just"/>
            <a:r>
              <a:rPr lang="en-US" dirty="0"/>
              <a:t>Most project managers combine software tools that implement one or more of the dominant modeling approaches</a:t>
            </a:r>
          </a:p>
          <a:p>
            <a:pPr algn="just"/>
            <a:r>
              <a:rPr lang="en-US" dirty="0"/>
              <a:t>Projectitis occurs when the project manager spends more time documenting project tasks, collecting performance measurements, recording project task information, and updating project completion forecasts than accomplishing meaningful project work</a:t>
            </a:r>
          </a:p>
        </p:txBody>
      </p:sp>
      <p:sp>
        <p:nvSpPr>
          <p:cNvPr id="62466" name="Rectangle 6"/>
          <p:cNvSpPr>
            <a:spLocks noGrp="1" noChangeArrowheads="1"/>
          </p:cNvSpPr>
          <p:nvPr>
            <p:ph type="title"/>
          </p:nvPr>
        </p:nvSpPr>
        <p:spPr>
          <a:xfrm>
            <a:off x="549275" y="107576"/>
            <a:ext cx="8042276" cy="724843"/>
          </a:xfrm>
        </p:spPr>
        <p:txBody>
          <a:bodyPr/>
          <a:lstStyle/>
          <a:p>
            <a:r>
              <a:rPr lang="en-US" dirty="0"/>
              <a:t>Project Management Tools</a:t>
            </a:r>
          </a:p>
        </p:txBody>
      </p:sp>
    </p:spTree>
    <p:extLst>
      <p:ext uri="{BB962C8B-B14F-4D97-AF65-F5344CB8AC3E}">
        <p14:creationId xmlns:p14="http://schemas.microsoft.com/office/powerpoint/2010/main" val="41574759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246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246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2467">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2467" grpId="0" uiExpand="1" build="p"/>
    </p:bld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482162" y="582396"/>
            <a:ext cx="8305800" cy="4551123"/>
            <a:chOff x="482162" y="582396"/>
            <a:chExt cx="8305800" cy="4551123"/>
          </a:xfrm>
        </p:grpSpPr>
        <p:pic>
          <p:nvPicPr>
            <p:cNvPr id="2" name="Picture 1" descr="A table provides Example of an Early-Draft Work Breakdown Structure. The table has 4 columns and 7 rows. The column headings are as follows from left to right: Task, Effort in hours, Skill, Dependencies. The row entries are as follows. Row 1. Task, Contact field office and confirm network assumptions. Effort in hours, 2. Skill, Network architect. Dependencies, Nil. Row 2. Task, Purchase standard firewall hardware. Effort in hours, 4. Skill, Network architect and purchasing group. Dependencies, 1. Row 3. Task, Configure firewall. Effort in hours, 8. Skill, Network Architect. Dependencies, 2. Row 4. Task, Package and ship firewall to field office. Effort in hours, 2. Skill, intern. Dependencies, 3. Row 5. Task, Work with local technical resource to install and test firewall. Effort in hours, 6. Skill, network architect. Dependencies, 4. Row 6. Task, Complete network vulnerability assessment. Effort in hours, 12. Skill, Network architect and penetration test team. Dependencies, 5. Row 7. Task, get remote office sign-off and update network drawings and documentation. Effort in hours, 8. Skill, Network architect. Dependencies, 6. "/>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482162" y="582396"/>
              <a:ext cx="8305800" cy="4551123"/>
            </a:xfrm>
            <a:prstGeom prst="rect">
              <a:avLst/>
            </a:prstGeom>
          </p:spPr>
        </p:pic>
        <p:sp>
          <p:nvSpPr>
            <p:cNvPr id="3" name="TextBox 2"/>
            <p:cNvSpPr txBox="1"/>
            <p:nvPr/>
          </p:nvSpPr>
          <p:spPr>
            <a:xfrm>
              <a:off x="681070" y="744132"/>
              <a:ext cx="1160342" cy="369332"/>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4213843190"/>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152460" y="413013"/>
            <a:ext cx="8802354" cy="6221357"/>
            <a:chOff x="152460" y="413013"/>
            <a:chExt cx="8802354" cy="6221357"/>
          </a:xfrm>
        </p:grpSpPr>
        <p:pic>
          <p:nvPicPr>
            <p:cNvPr id="2" name="Picture 1" descr="purchasing group. Dependencies, 1. Row 3. Task, Configure firewall. Effort in hours, 8. Skill, Network Architect. Dependencies, 2. Row 4. Task, Package and ship firewall to field office. Effort in hours, 2. Skill, intern. Dependencies, 3. Row 5. Task, Work with local technical resource to install and test firewall. Effort in hours, 6. Skill, network architect. Dependencies, 4. Row 6. Task, Complete network vulnerability assessment. Effort in hours, 12. Skill, Network architect and penetration test team. Dependencies, 5. Row 7. Task, get remote office sign-off and update network drawings and documentation. Effort in hours, 8. Skill, Network architect. Dependencies, 6. "/>
            <p:cNvPicPr>
              <a:picLocks noChangeAspect="1"/>
            </p:cNvPicPr>
            <p:nvPr/>
          </p:nvPicPr>
          <p:blipFill>
            <a:blip r:embed="rId2" cstate="email">
              <a:extLst>
                <a:ext uri="{28A0092B-C50C-407E-A947-70E740481C1C}">
                  <a14:useLocalDpi xmlns:a14="http://schemas.microsoft.com/office/drawing/2010/main" val="0"/>
                </a:ext>
              </a:extLst>
            </a:blip>
            <a:stretch>
              <a:fillRect/>
            </a:stretch>
          </p:blipFill>
          <p:spPr>
            <a:xfrm>
              <a:off x="152460" y="413013"/>
              <a:ext cx="8802354" cy="6221357"/>
            </a:xfrm>
            <a:prstGeom prst="rect">
              <a:avLst/>
            </a:prstGeom>
          </p:spPr>
        </p:pic>
        <p:sp>
          <p:nvSpPr>
            <p:cNvPr id="3" name="TextBox 2"/>
            <p:cNvSpPr txBox="1"/>
            <p:nvPr/>
          </p:nvSpPr>
          <p:spPr>
            <a:xfrm>
              <a:off x="152460" y="6249451"/>
              <a:ext cx="1606972" cy="384919"/>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971584732"/>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46277" y="557106"/>
            <a:ext cx="9005820" cy="3413702"/>
            <a:chOff x="332095" y="496146"/>
            <a:chExt cx="9005820" cy="3413702"/>
          </a:xfrm>
        </p:grpSpPr>
        <p:pic>
          <p:nvPicPr>
            <p:cNvPr id="2" name="Picture 1" descr="Gantt chart is shown. The left pane shows a table. Columns: task name, duration, start. The list of task names is: policy refresh-investigation phase, Draft E I S P (Enterprise Information Security Policy), which has sub options below it. The right pane shows the list of activities in the following order: management, management, project manager, project manager, technical communicators, management, analyst, management. The activities are presented as horizontal lines. Each activity has a different length indicating the duration. The lines are drawn one below the other. "/>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332095" y="496146"/>
              <a:ext cx="9005820" cy="3413702"/>
            </a:xfrm>
            <a:prstGeom prst="rect">
              <a:avLst/>
            </a:prstGeom>
          </p:spPr>
        </p:pic>
        <p:sp>
          <p:nvSpPr>
            <p:cNvPr id="3" name="TextBox 2"/>
            <p:cNvSpPr txBox="1"/>
            <p:nvPr/>
          </p:nvSpPr>
          <p:spPr>
            <a:xfrm>
              <a:off x="378372" y="3373821"/>
              <a:ext cx="1311691" cy="369332"/>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724359438"/>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7" name="Rectangle 5"/>
          <p:cNvSpPr>
            <a:spLocks noGrp="1" noChangeArrowheads="1"/>
          </p:cNvSpPr>
          <p:nvPr>
            <p:ph idx="1"/>
          </p:nvPr>
        </p:nvSpPr>
        <p:spPr>
          <a:xfrm>
            <a:off x="624950" y="944355"/>
            <a:ext cx="8042276" cy="4343400"/>
          </a:xfrm>
        </p:spPr>
        <p:txBody>
          <a:bodyPr/>
          <a:lstStyle/>
          <a:p>
            <a:pPr algn="just"/>
            <a:r>
              <a:rPr lang="en-US" dirty="0"/>
              <a:t>Microsoft Project is a widely used project management tool</a:t>
            </a:r>
          </a:p>
          <a:p>
            <a:pPr algn="just"/>
            <a:r>
              <a:rPr lang="en-US" dirty="0"/>
              <a:t>If you’re considering using an automated project management tool, keep the following in mind:</a:t>
            </a:r>
          </a:p>
          <a:p>
            <a:pPr lvl="1" algn="just"/>
            <a:r>
              <a:rPr lang="en-US" dirty="0"/>
              <a:t>A software program cannot take the place of a skilled and experienced project manager who understands how to define tasks, allocate scarce resources, and manage the resources that are assigned</a:t>
            </a:r>
          </a:p>
          <a:p>
            <a:pPr lvl="1" algn="just"/>
            <a:r>
              <a:rPr lang="en-US" dirty="0"/>
              <a:t>A software tool can get in the way of the work</a:t>
            </a:r>
          </a:p>
          <a:p>
            <a:pPr lvl="1" algn="just"/>
            <a:r>
              <a:rPr lang="en-US" dirty="0"/>
              <a:t>Choose a tool that you can use effectively</a:t>
            </a:r>
          </a:p>
        </p:txBody>
      </p:sp>
      <p:sp>
        <p:nvSpPr>
          <p:cNvPr id="82946" name="Rectangle 4"/>
          <p:cNvSpPr>
            <a:spLocks noGrp="1" noChangeArrowheads="1"/>
          </p:cNvSpPr>
          <p:nvPr>
            <p:ph type="title"/>
          </p:nvPr>
        </p:nvSpPr>
        <p:spPr>
          <a:xfrm>
            <a:off x="549275" y="107576"/>
            <a:ext cx="8042276" cy="750068"/>
          </a:xfrm>
        </p:spPr>
        <p:txBody>
          <a:bodyPr/>
          <a:lstStyle/>
          <a:p>
            <a:r>
              <a:rPr lang="en-US" dirty="0"/>
              <a:t>Automated Project Tools</a:t>
            </a:r>
          </a:p>
        </p:txBody>
      </p:sp>
    </p:spTree>
    <p:extLst>
      <p:ext uri="{BB962C8B-B14F-4D97-AF65-F5344CB8AC3E}">
        <p14:creationId xmlns:p14="http://schemas.microsoft.com/office/powerpoint/2010/main" val="21616717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294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294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8294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82947">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82947">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2947" grpId="0" uiExpand="1" build="p"/>
    </p:bld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DEE950-66D6-45C9-23EC-1D17F67073C8}"/>
              </a:ext>
            </a:extLst>
          </p:cNvPr>
          <p:cNvSpPr>
            <a:spLocks noGrp="1"/>
          </p:cNvSpPr>
          <p:nvPr>
            <p:ph type="title"/>
          </p:nvPr>
        </p:nvSpPr>
        <p:spPr/>
        <p:txBody>
          <a:bodyPr/>
          <a:lstStyle/>
          <a:p>
            <a:endParaRPr lang="en-GB"/>
          </a:p>
        </p:txBody>
      </p:sp>
      <p:graphicFrame>
        <p:nvGraphicFramePr>
          <p:cNvPr id="4" name="Content Placeholder 3">
            <a:extLst>
              <a:ext uri="{FF2B5EF4-FFF2-40B4-BE49-F238E27FC236}">
                <a16:creationId xmlns:a16="http://schemas.microsoft.com/office/drawing/2014/main" id="{B3BAA9F3-5320-BC14-B4D5-00F88A48CBD7}"/>
              </a:ext>
            </a:extLst>
          </p:cNvPr>
          <p:cNvGraphicFramePr>
            <a:graphicFrameLocks noGrp="1"/>
          </p:cNvGraphicFramePr>
          <p:nvPr>
            <p:ph idx="1"/>
            <p:extLst>
              <p:ext uri="{D42A27DB-BD31-4B8C-83A1-F6EECF244321}">
                <p14:modId xmlns:p14="http://schemas.microsoft.com/office/powerpoint/2010/main" val="3063017073"/>
              </p:ext>
            </p:extLst>
          </p:nvPr>
        </p:nvGraphicFramePr>
        <p:xfrm>
          <a:off x="363255" y="1640910"/>
          <a:ext cx="8542750" cy="3106456"/>
        </p:xfrm>
        <a:graphic>
          <a:graphicData uri="http://schemas.openxmlformats.org/drawingml/2006/table">
            <a:tbl>
              <a:tblPr/>
              <a:tblGrid>
                <a:gridCol w="4271375">
                  <a:extLst>
                    <a:ext uri="{9D8B030D-6E8A-4147-A177-3AD203B41FA5}">
                      <a16:colId xmlns:a16="http://schemas.microsoft.com/office/drawing/2014/main" val="2671847728"/>
                    </a:ext>
                  </a:extLst>
                </a:gridCol>
                <a:gridCol w="4271375">
                  <a:extLst>
                    <a:ext uri="{9D8B030D-6E8A-4147-A177-3AD203B41FA5}">
                      <a16:colId xmlns:a16="http://schemas.microsoft.com/office/drawing/2014/main" val="11410625"/>
                    </a:ext>
                  </a:extLst>
                </a:gridCol>
              </a:tblGrid>
              <a:tr h="776614">
                <a:tc>
                  <a:txBody>
                    <a:bodyPr/>
                    <a:lstStyle/>
                    <a:p>
                      <a:pPr>
                        <a:buNone/>
                      </a:pPr>
                      <a:r>
                        <a:rPr lang="en-GB" sz="1800" b="1"/>
                        <a:t>Traditional Approach</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2"/>
                    </a:solidFill>
                  </a:tcPr>
                </a:tc>
                <a:tc>
                  <a:txBody>
                    <a:bodyPr/>
                    <a:lstStyle/>
                    <a:p>
                      <a:pPr>
                        <a:buNone/>
                      </a:pPr>
                      <a:r>
                        <a:rPr lang="en-GB" sz="1800" b="1" dirty="0"/>
                        <a:t>Modern Approach</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2"/>
                    </a:solidFill>
                  </a:tcPr>
                </a:tc>
                <a:extLst>
                  <a:ext uri="{0D108BD9-81ED-4DB2-BD59-A6C34878D82A}">
                    <a16:rowId xmlns:a16="http://schemas.microsoft.com/office/drawing/2014/main" val="3411764100"/>
                  </a:ext>
                </a:extLst>
              </a:tr>
              <a:tr h="776614">
                <a:tc>
                  <a:txBody>
                    <a:bodyPr/>
                    <a:lstStyle/>
                    <a:p>
                      <a:pPr>
                        <a:buNone/>
                      </a:pPr>
                      <a:r>
                        <a:rPr lang="en-GB" sz="1800"/>
                        <a:t>Waterfall</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sz="1800"/>
                        <a:t>Agile</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240825141"/>
                  </a:ext>
                </a:extLst>
              </a:tr>
              <a:tr h="776614">
                <a:tc>
                  <a:txBody>
                    <a:bodyPr/>
                    <a:lstStyle/>
                    <a:p>
                      <a:pPr>
                        <a:buNone/>
                      </a:pPr>
                      <a:r>
                        <a:rPr lang="en-GB" sz="1800"/>
                        <a:t>Security after development</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sz="1800"/>
                        <a:t>DevSecOps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2870856961"/>
                  </a:ext>
                </a:extLst>
              </a:tr>
              <a:tr h="776614">
                <a:tc>
                  <a:txBody>
                    <a:bodyPr/>
                    <a:lstStyle/>
                    <a:p>
                      <a:pPr>
                        <a:buNone/>
                      </a:pPr>
                      <a:r>
                        <a:rPr lang="en-GB" sz="1800"/>
                        <a:t>Annual projects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sz="1800" dirty="0"/>
                        <a:t>Continuous delivery</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4109353757"/>
                  </a:ext>
                </a:extLst>
              </a:tr>
            </a:tbl>
          </a:graphicData>
        </a:graphic>
      </p:graphicFrame>
    </p:spTree>
    <p:extLst>
      <p:ext uri="{BB962C8B-B14F-4D97-AF65-F5344CB8AC3E}">
        <p14:creationId xmlns:p14="http://schemas.microsoft.com/office/powerpoint/2010/main" val="1740529111"/>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6" name="Rectangle 7"/>
          <p:cNvSpPr>
            <a:spLocks noGrp="1" noChangeArrowheads="1"/>
          </p:cNvSpPr>
          <p:nvPr>
            <p:ph type="body" idx="1"/>
          </p:nvPr>
        </p:nvSpPr>
        <p:spPr>
          <a:xfrm>
            <a:off x="466025" y="864054"/>
            <a:ext cx="8415338" cy="4650504"/>
          </a:xfrm>
        </p:spPr>
        <p:txBody>
          <a:bodyPr>
            <a:normAutofit fontScale="85000" lnSpcReduction="10000"/>
          </a:bodyPr>
          <a:lstStyle/>
          <a:p>
            <a:pPr algn="just"/>
            <a:r>
              <a:rPr lang="en-US" sz="2000" dirty="0"/>
              <a:t>An InfoSec program describes the structure and organization of the effort to contain risks to the information assets of an organization</a:t>
            </a:r>
          </a:p>
          <a:p>
            <a:pPr algn="just"/>
            <a:r>
              <a:rPr lang="en-US" sz="2000" dirty="0"/>
              <a:t>In the largest organizations, specific InfoSec functions are likely to be performed by specialized groups of staff members; in smaller organizations, these functions may be carried out by all members of the department. These functions should be separated into four areas:</a:t>
            </a:r>
          </a:p>
          <a:p>
            <a:pPr lvl="1" algn="just"/>
            <a:r>
              <a:rPr lang="en-US" sz="1600" dirty="0"/>
              <a:t>Functions performed by nontechnical areas of the organization outside the IT area of management control</a:t>
            </a:r>
          </a:p>
          <a:p>
            <a:pPr lvl="1" algn="just"/>
            <a:r>
              <a:rPr lang="en-US" sz="1600" dirty="0"/>
              <a:t>Functions performed by IT groups outside the InfoSec area of management control</a:t>
            </a:r>
          </a:p>
          <a:p>
            <a:pPr lvl="1" algn="just"/>
            <a:r>
              <a:rPr lang="en-US" sz="1600" dirty="0"/>
              <a:t>Functions performed within the InfoSec department as a customer service to the organization and its external partners</a:t>
            </a:r>
          </a:p>
          <a:p>
            <a:pPr lvl="1" algn="just"/>
            <a:r>
              <a:rPr lang="en-US" sz="1600" dirty="0"/>
              <a:t>Functions performed within the InfoSec department as a compliance enforcement obligation</a:t>
            </a:r>
          </a:p>
          <a:p>
            <a:pPr algn="just"/>
            <a:r>
              <a:rPr lang="en-US" sz="2000" dirty="0"/>
              <a:t>InfoSec needs of an organization are unique to its culture, size, and budget and include personnel and the procedures to be integrated into all human resources (HR) activities, including hiring, training, promotion, and termination practices</a:t>
            </a:r>
            <a:endParaRPr lang="en-US" sz="1600" dirty="0"/>
          </a:p>
        </p:txBody>
      </p:sp>
      <p:sp>
        <p:nvSpPr>
          <p:cNvPr id="59395" name="Rectangle 6"/>
          <p:cNvSpPr>
            <a:spLocks noGrp="1" noChangeArrowheads="1"/>
          </p:cNvSpPr>
          <p:nvPr>
            <p:ph type="title"/>
          </p:nvPr>
        </p:nvSpPr>
        <p:spPr>
          <a:xfrm>
            <a:off x="549275" y="107576"/>
            <a:ext cx="8042276" cy="762681"/>
          </a:xfrm>
        </p:spPr>
        <p:txBody>
          <a:bodyPr/>
          <a:lstStyle/>
          <a:p>
            <a:r>
              <a:rPr lang="en-US" dirty="0"/>
              <a:t>Summary</a:t>
            </a:r>
          </a:p>
        </p:txBody>
      </p:sp>
    </p:spTree>
    <p:extLst>
      <p:ext uri="{BB962C8B-B14F-4D97-AF65-F5344CB8AC3E}">
        <p14:creationId xmlns:p14="http://schemas.microsoft.com/office/powerpoint/2010/main" val="899958138"/>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6" name="Rectangle 7"/>
          <p:cNvSpPr>
            <a:spLocks noGrp="1" noChangeArrowheads="1"/>
          </p:cNvSpPr>
          <p:nvPr>
            <p:ph type="body" idx="1"/>
          </p:nvPr>
        </p:nvSpPr>
        <p:spPr>
          <a:xfrm>
            <a:off x="362744" y="876667"/>
            <a:ext cx="8415338" cy="4564466"/>
          </a:xfrm>
        </p:spPr>
        <p:txBody>
          <a:bodyPr>
            <a:normAutofit fontScale="92500" lnSpcReduction="20000"/>
          </a:bodyPr>
          <a:lstStyle/>
          <a:p>
            <a:pPr algn="just"/>
            <a:r>
              <a:rPr lang="en-US" sz="2000" dirty="0"/>
              <a:t>Full-time security personnel deployment will vary depending on the organization’s size:</a:t>
            </a:r>
          </a:p>
          <a:p>
            <a:pPr lvl="1" algn="just"/>
            <a:r>
              <a:rPr lang="en-US" sz="1600" dirty="0"/>
              <a:t>Very large organizations may have more than 20 full-time security personnel and 40 or more individuals with part-time responsibilities</a:t>
            </a:r>
          </a:p>
          <a:p>
            <a:pPr lvl="1" algn="just"/>
            <a:r>
              <a:rPr lang="en-US" sz="1600" dirty="0"/>
              <a:t>Large organizations will have an average of one to two full-time managers, three to four full-time technicians/administrators, and as many as 16 part-time staff members</a:t>
            </a:r>
          </a:p>
          <a:p>
            <a:pPr lvl="1" algn="just"/>
            <a:r>
              <a:rPr lang="en-US" sz="1600" dirty="0"/>
              <a:t>Medium-sized organizations may have only one full-time security person and as many as three individuals with part-time responsibilities</a:t>
            </a:r>
          </a:p>
          <a:p>
            <a:pPr lvl="1" algn="just"/>
            <a:r>
              <a:rPr lang="en-US" sz="1600" dirty="0"/>
              <a:t>Smaller organizations may have either one individual with full-time duties in InfoSec or one individual who is a part-time manager</a:t>
            </a:r>
          </a:p>
          <a:p>
            <a:pPr algn="just"/>
            <a:r>
              <a:rPr lang="en-US" sz="2000" dirty="0"/>
              <a:t>Selecting an effective mix of InfoSec personnel for your organization requires that you consider a number of criteria, including standardizing job descriptions using standard roles and titles. These titles include CISO or CSO, security managers, security administrators and analysts, security technicians and engineers, security staffers and watchstanders, security consultants, security officers and investigators, and help desk personnel </a:t>
            </a:r>
          </a:p>
        </p:txBody>
      </p:sp>
      <p:sp>
        <p:nvSpPr>
          <p:cNvPr id="59395" name="Rectangle 6"/>
          <p:cNvSpPr>
            <a:spLocks noGrp="1" noChangeArrowheads="1"/>
          </p:cNvSpPr>
          <p:nvPr>
            <p:ph type="title"/>
          </p:nvPr>
        </p:nvSpPr>
        <p:spPr>
          <a:xfrm>
            <a:off x="549275" y="107576"/>
            <a:ext cx="8042276" cy="762681"/>
          </a:xfrm>
        </p:spPr>
        <p:txBody>
          <a:bodyPr/>
          <a:lstStyle/>
          <a:p>
            <a:r>
              <a:rPr lang="en-US" dirty="0"/>
              <a:t>Summary (Continued)</a:t>
            </a:r>
          </a:p>
        </p:txBody>
      </p:sp>
    </p:spTree>
    <p:extLst>
      <p:ext uri="{BB962C8B-B14F-4D97-AF65-F5344CB8AC3E}">
        <p14:creationId xmlns:p14="http://schemas.microsoft.com/office/powerpoint/2010/main" val="715290095"/>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6" name="Rectangle 7"/>
          <p:cNvSpPr>
            <a:spLocks noGrp="1" noChangeArrowheads="1"/>
          </p:cNvSpPr>
          <p:nvPr>
            <p:ph type="body" idx="1"/>
          </p:nvPr>
        </p:nvSpPr>
        <p:spPr>
          <a:xfrm>
            <a:off x="362744" y="865865"/>
            <a:ext cx="8415338" cy="4416594"/>
          </a:xfrm>
        </p:spPr>
        <p:txBody>
          <a:bodyPr>
            <a:normAutofit fontScale="85000" lnSpcReduction="10000"/>
          </a:bodyPr>
          <a:lstStyle/>
          <a:p>
            <a:pPr algn="just"/>
            <a:r>
              <a:rPr lang="en-US" sz="2000" dirty="0"/>
              <a:t>Many organizations rely to some extent on professional certifications to ascertain the level of proficiency possessed by a given candidate. The more salient certifications include those from the (ISC)</a:t>
            </a:r>
            <a:r>
              <a:rPr lang="en-US" sz="2000" baseline="30000" dirty="0"/>
              <a:t>2</a:t>
            </a:r>
            <a:r>
              <a:rPr lang="en-US" sz="2000" dirty="0"/>
              <a:t>, ISACA, the SANS Institute, the EC-Council, and CompTIA</a:t>
            </a:r>
          </a:p>
          <a:p>
            <a:pPr algn="just"/>
            <a:r>
              <a:rPr lang="en-US" sz="2000" dirty="0"/>
              <a:t>Many InfoSec professionals enter the field after prior careers in law enforcement or the military, after careers in other IT areas, or as college graduates who have tailored their degree programs to specialize in InfoSec</a:t>
            </a:r>
          </a:p>
          <a:p>
            <a:pPr algn="just"/>
            <a:r>
              <a:rPr lang="en-US" sz="2000" dirty="0"/>
              <a:t>The NICE Cybersecurity Workforce Framework (NCWF) defines a common means of classifying roles in the discipline of cybersecurity</a:t>
            </a:r>
          </a:p>
          <a:p>
            <a:pPr algn="just"/>
            <a:r>
              <a:rPr lang="en-US" sz="2000" dirty="0"/>
              <a:t>The SETA program is the responsibility of the CISO and is designed to reduce the incidence of accidental security breaches</a:t>
            </a:r>
          </a:p>
          <a:p>
            <a:pPr algn="just"/>
            <a:r>
              <a:rPr lang="en-US" sz="2000" dirty="0"/>
              <a:t>SETA programs improve employee behavior and enable the organization to hold employees accountable for their actions</a:t>
            </a:r>
          </a:p>
        </p:txBody>
      </p:sp>
      <p:sp>
        <p:nvSpPr>
          <p:cNvPr id="59395" name="Rectangle 6"/>
          <p:cNvSpPr>
            <a:spLocks noGrp="1" noChangeArrowheads="1"/>
          </p:cNvSpPr>
          <p:nvPr>
            <p:ph type="title"/>
          </p:nvPr>
        </p:nvSpPr>
        <p:spPr>
          <a:xfrm>
            <a:off x="549275" y="107576"/>
            <a:ext cx="8042276" cy="863580"/>
          </a:xfrm>
        </p:spPr>
        <p:txBody>
          <a:bodyPr/>
          <a:lstStyle/>
          <a:p>
            <a:r>
              <a:rPr lang="en-US" dirty="0"/>
              <a:t>Summary (Continued)</a:t>
            </a:r>
          </a:p>
        </p:txBody>
      </p:sp>
    </p:spTree>
    <p:extLst>
      <p:ext uri="{BB962C8B-B14F-4D97-AF65-F5344CB8AC3E}">
        <p14:creationId xmlns:p14="http://schemas.microsoft.com/office/powerpoint/2010/main" val="1058455153"/>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6" name="Rectangle 7"/>
          <p:cNvSpPr>
            <a:spLocks noGrp="1" noChangeArrowheads="1"/>
          </p:cNvSpPr>
          <p:nvPr>
            <p:ph type="body" idx="1"/>
          </p:nvPr>
        </p:nvSpPr>
        <p:spPr>
          <a:xfrm>
            <a:off x="503862" y="737805"/>
            <a:ext cx="8415338" cy="5001369"/>
          </a:xfrm>
        </p:spPr>
        <p:txBody>
          <a:bodyPr>
            <a:normAutofit fontScale="92500" lnSpcReduction="20000"/>
          </a:bodyPr>
          <a:lstStyle/>
          <a:p>
            <a:pPr algn="just"/>
            <a:r>
              <a:rPr lang="en-US" sz="2000" dirty="0"/>
              <a:t>Training is most effective when it is designed for a specific category of users. Training includes teaching users not only what they should or should not do but also how they should do it</a:t>
            </a:r>
          </a:p>
          <a:p>
            <a:pPr algn="just"/>
            <a:r>
              <a:rPr lang="en-US" sz="2000" dirty="0"/>
              <a:t>A security awareness program can deliver its message via videotapes, newsletters, posters, bulletin boards, flyers, demonstrations, briefings, short reminder notices at log-on, talks, or lectures</a:t>
            </a:r>
          </a:p>
          <a:p>
            <a:pPr algn="just"/>
            <a:r>
              <a:rPr lang="en-US" sz="2000" dirty="0"/>
              <a:t>Project management is the application of knowledge, skills, tools, and techniques to project activities to meet project requirements. Project management is accomplished through the use of processes that include initiation, planning, execution, controlling, and closing</a:t>
            </a:r>
          </a:p>
          <a:p>
            <a:pPr algn="just"/>
            <a:r>
              <a:rPr lang="en-US" sz="2000" dirty="0"/>
              <a:t>The creation of a project plan can be accomplished using a very simple planning tool, such as the work breakdown structure (WBS)</a:t>
            </a:r>
          </a:p>
          <a:p>
            <a:pPr algn="just"/>
            <a:r>
              <a:rPr lang="en-US" sz="2000" dirty="0"/>
              <a:t>A set of methods that can be used to sequence the tasks and subtasks in a project plan is known as network scheduling. Popular techniques include PERT, CPM, and the Gantt chart</a:t>
            </a:r>
          </a:p>
        </p:txBody>
      </p:sp>
      <p:sp>
        <p:nvSpPr>
          <p:cNvPr id="59395" name="Rectangle 6"/>
          <p:cNvSpPr>
            <a:spLocks noGrp="1" noChangeArrowheads="1"/>
          </p:cNvSpPr>
          <p:nvPr>
            <p:ph type="title"/>
          </p:nvPr>
        </p:nvSpPr>
        <p:spPr>
          <a:xfrm>
            <a:off x="549275" y="107576"/>
            <a:ext cx="8042276" cy="705925"/>
          </a:xfrm>
        </p:spPr>
        <p:txBody>
          <a:bodyPr/>
          <a:lstStyle/>
          <a:p>
            <a:r>
              <a:rPr lang="en-US" dirty="0"/>
              <a:t>Summary (Continued)</a:t>
            </a:r>
          </a:p>
        </p:txBody>
      </p:sp>
    </p:spTree>
    <p:extLst>
      <p:ext uri="{BB962C8B-B14F-4D97-AF65-F5344CB8AC3E}">
        <p14:creationId xmlns:p14="http://schemas.microsoft.com/office/powerpoint/2010/main" val="1618784851"/>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12792" y="2909832"/>
            <a:ext cx="8042276" cy="1527067"/>
          </a:xfrm>
        </p:spPr>
        <p:txBody>
          <a:bodyPr/>
          <a:lstStyle/>
          <a:p>
            <a:pPr algn="ctr">
              <a:buNone/>
            </a:pPr>
            <a:r>
              <a:rPr lang="en-GB" sz="6000" b="1" dirty="0"/>
              <a:t>Questions</a:t>
            </a:r>
          </a:p>
          <a:p>
            <a:endParaRPr lang="en-GB" dirty="0"/>
          </a:p>
        </p:txBody>
      </p:sp>
    </p:spTree>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5584825" cy="618934"/>
          </a:xfrm>
        </p:spPr>
        <p:txBody>
          <a:bodyPr/>
          <a:lstStyle/>
          <a:p>
            <a:r>
              <a:rPr lang="en-GB" sz="3600" b="1" dirty="0"/>
              <a:t>References</a:t>
            </a:r>
          </a:p>
        </p:txBody>
      </p:sp>
      <p:sp>
        <p:nvSpPr>
          <p:cNvPr id="3" name="Content Placeholder 2"/>
          <p:cNvSpPr>
            <a:spLocks noGrp="1"/>
          </p:cNvSpPr>
          <p:nvPr>
            <p:ph idx="1"/>
          </p:nvPr>
        </p:nvSpPr>
        <p:spPr>
          <a:xfrm>
            <a:off x="373911" y="981268"/>
            <a:ext cx="8042276" cy="1423730"/>
          </a:xfrm>
        </p:spPr>
        <p:txBody>
          <a:bodyPr>
            <a:normAutofit/>
          </a:bodyPr>
          <a:lstStyle/>
          <a:p>
            <a:r>
              <a:rPr lang="en-GB" dirty="0"/>
              <a:t>M. E Whitman, H. J. </a:t>
            </a:r>
            <a:r>
              <a:rPr lang="en-GB" dirty="0" err="1"/>
              <a:t>Mattford</a:t>
            </a:r>
            <a:r>
              <a:rPr lang="en-GB" dirty="0"/>
              <a:t>, Management of Information Security, Cengage Learning, 6</a:t>
            </a:r>
            <a:r>
              <a:rPr lang="en-GB" baseline="30000" dirty="0"/>
              <a:t>th</a:t>
            </a:r>
            <a:r>
              <a:rPr lang="en-GB" dirty="0"/>
              <a:t> </a:t>
            </a:r>
            <a:r>
              <a:rPr lang="en-GB" dirty="0" err="1"/>
              <a:t>ed</a:t>
            </a:r>
            <a:r>
              <a:rPr lang="en-GB" dirty="0"/>
              <a:t> 2019.</a:t>
            </a:r>
          </a:p>
          <a:p>
            <a:endParaRPr lang="en-GB" dirty="0"/>
          </a:p>
          <a:p>
            <a:endParaRPr lang="en-GB" dirty="0"/>
          </a:p>
          <a:p>
            <a:endParaRPr lang="en-GB" dirty="0"/>
          </a:p>
        </p:txBody>
      </p:sp>
      <p:sp>
        <p:nvSpPr>
          <p:cNvPr id="5" name="TextBox 4">
            <a:extLst>
              <a:ext uri="{FF2B5EF4-FFF2-40B4-BE49-F238E27FC236}">
                <a16:creationId xmlns:a16="http://schemas.microsoft.com/office/drawing/2014/main" id="{0FAB9234-20DE-8F88-44A0-6A3ECAEB4E1D}"/>
              </a:ext>
            </a:extLst>
          </p:cNvPr>
          <p:cNvSpPr txBox="1"/>
          <p:nvPr/>
        </p:nvSpPr>
        <p:spPr>
          <a:xfrm>
            <a:off x="373911" y="2404998"/>
            <a:ext cx="4572000" cy="3139321"/>
          </a:xfrm>
          <a:prstGeom prst="rect">
            <a:avLst/>
          </a:prstGeom>
          <a:noFill/>
        </p:spPr>
        <p:txBody>
          <a:bodyPr wrap="square">
            <a:spAutoFit/>
          </a:bodyPr>
          <a:lstStyle/>
          <a:p>
            <a:pPr>
              <a:buNone/>
            </a:pPr>
            <a:r>
              <a:rPr lang="en-GB" b="1" dirty="0"/>
              <a:t>Governance</a:t>
            </a:r>
          </a:p>
          <a:p>
            <a:pPr>
              <a:buNone/>
            </a:pPr>
            <a:r>
              <a:rPr lang="en-GB" dirty="0">
                <a:hlinkClick r:id="rId3"/>
              </a:rPr>
              <a:t>NIST Cybersecurity Framework 2.0</a:t>
            </a:r>
            <a:endParaRPr lang="en-GB" dirty="0"/>
          </a:p>
          <a:p>
            <a:pPr>
              <a:buNone/>
            </a:pPr>
            <a:r>
              <a:rPr lang="en-GB" b="1" dirty="0"/>
              <a:t>Workforce</a:t>
            </a:r>
          </a:p>
          <a:p>
            <a:pPr>
              <a:buNone/>
            </a:pPr>
            <a:r>
              <a:rPr lang="en-GB" dirty="0">
                <a:hlinkClick r:id="rId4"/>
              </a:rPr>
              <a:t>NICE Cybersecurity Workforce Framework</a:t>
            </a:r>
            <a:endParaRPr lang="en-GB" dirty="0"/>
          </a:p>
          <a:p>
            <a:pPr>
              <a:buNone/>
            </a:pPr>
            <a:r>
              <a:rPr lang="en-GB" b="1" dirty="0"/>
              <a:t>Governance</a:t>
            </a:r>
          </a:p>
          <a:p>
            <a:pPr>
              <a:buNone/>
            </a:pPr>
            <a:r>
              <a:rPr lang="en-GB" dirty="0">
                <a:hlinkClick r:id="rId5"/>
              </a:rPr>
              <a:t>NCSC Board Toolkit</a:t>
            </a:r>
            <a:endParaRPr lang="en-GB" dirty="0"/>
          </a:p>
          <a:p>
            <a:pPr>
              <a:buNone/>
            </a:pPr>
            <a:r>
              <a:rPr lang="en-GB" b="1" dirty="0"/>
              <a:t>Awareness</a:t>
            </a:r>
          </a:p>
          <a:p>
            <a:pPr>
              <a:buNone/>
            </a:pPr>
            <a:r>
              <a:rPr lang="en-GB" dirty="0">
                <a:hlinkClick r:id="rId6"/>
              </a:rPr>
              <a:t>NCSC Training and Awareness Guidance</a:t>
            </a:r>
            <a:endParaRPr lang="en-GB" dirty="0"/>
          </a:p>
          <a:p>
            <a:pPr>
              <a:buNone/>
            </a:pPr>
            <a:r>
              <a:rPr lang="en-GB" b="1" dirty="0"/>
              <a:t>Project Management</a:t>
            </a:r>
          </a:p>
          <a:p>
            <a:pPr>
              <a:buNone/>
            </a:pPr>
            <a:r>
              <a:rPr lang="en-GB" dirty="0">
                <a:hlinkClick r:id="rId7"/>
              </a:rPr>
              <a:t>Project Management Institute (PMI)</a:t>
            </a:r>
            <a:endParaRPr lang="en-GB" dirty="0"/>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Breeze">
  <a:themeElements>
    <a:clrScheme name="Breeze">
      <a:dk1>
        <a:sysClr val="windowText" lastClr="000000"/>
      </a:dk1>
      <a:lt1>
        <a:sysClr val="window" lastClr="FFFFFF"/>
      </a:lt1>
      <a:dk2>
        <a:srgbClr val="09213B"/>
      </a:dk2>
      <a:lt2>
        <a:srgbClr val="D5EDF4"/>
      </a:lt2>
      <a:accent1>
        <a:srgbClr val="2C7C9F"/>
      </a:accent1>
      <a:accent2>
        <a:srgbClr val="244A58"/>
      </a:accent2>
      <a:accent3>
        <a:srgbClr val="E2751D"/>
      </a:accent3>
      <a:accent4>
        <a:srgbClr val="FFB400"/>
      </a:accent4>
      <a:accent5>
        <a:srgbClr val="7EB606"/>
      </a:accent5>
      <a:accent6>
        <a:srgbClr val="C00000"/>
      </a:accent6>
      <a:hlink>
        <a:srgbClr val="7030A0"/>
      </a:hlink>
      <a:folHlink>
        <a:srgbClr val="00B0F0"/>
      </a:folHlink>
    </a:clrScheme>
    <a:fontScheme name="Breeze">
      <a:majorFont>
        <a:latin typeface="News Gothic MT"/>
        <a:ea typeface=""/>
        <a:cs typeface=""/>
        <a:font script="Jpan" typeface="ＭＳ Ｐゴシック"/>
        <a:font script="Hans" typeface="宋体"/>
        <a:font script="Hant" typeface="新細明體"/>
      </a:majorFont>
      <a:minorFont>
        <a:latin typeface="News Gothic MT"/>
        <a:ea typeface=""/>
        <a:cs typeface=""/>
        <a:font script="Jpan" typeface="ＭＳ Ｐゴシック"/>
        <a:font script="Hans" typeface="宋体"/>
        <a:font script="Hant" typeface="新細明體"/>
      </a:minorFont>
    </a:fontScheme>
    <a:fmtScheme name="Breeze">
      <a:fillStyleLst>
        <a:solidFill>
          <a:schemeClr val="phClr"/>
        </a:solidFill>
        <a:gradFill rotWithShape="1">
          <a:gsLst>
            <a:gs pos="31000">
              <a:schemeClr val="phClr">
                <a:tint val="100000"/>
                <a:shade val="100000"/>
                <a:satMod val="120000"/>
              </a:schemeClr>
            </a:gs>
            <a:gs pos="100000">
              <a:schemeClr val="phClr">
                <a:tint val="50000"/>
                <a:satMod val="150000"/>
              </a:schemeClr>
            </a:gs>
          </a:gsLst>
          <a:lin ang="5400000" scaled="1"/>
        </a:gradFill>
        <a:gradFill rotWithShape="1">
          <a:gsLst>
            <a:gs pos="0">
              <a:schemeClr val="phClr">
                <a:shade val="100000"/>
                <a:satMod val="120000"/>
              </a:schemeClr>
            </a:gs>
            <a:gs pos="69000">
              <a:schemeClr val="phClr">
                <a:tint val="80000"/>
                <a:shade val="100000"/>
                <a:satMod val="150000"/>
              </a:schemeClr>
            </a:gs>
            <a:gs pos="100000">
              <a:schemeClr val="phClr">
                <a:tint val="50000"/>
                <a:shade val="100000"/>
                <a:satMod val="150000"/>
              </a:schemeClr>
            </a:gs>
          </a:gsLst>
          <a:path path="circle">
            <a:fillToRect l="100000" t="100000" r="100000" b="100000"/>
          </a:path>
        </a:gradFill>
      </a:fillStyleLst>
      <a:lnStyleLst>
        <a:ln w="12700" cap="flat" cmpd="sng" algn="ctr">
          <a:solidFill>
            <a:schemeClr val="phClr">
              <a:shade val="95000"/>
              <a:satMod val="105000"/>
            </a:schemeClr>
          </a:solidFill>
          <a:prstDash val="solid"/>
        </a:ln>
        <a:ln w="25400" cap="flat" cmpd="dbl" algn="ctr">
          <a:solidFill>
            <a:schemeClr val="phClr"/>
          </a:solidFill>
          <a:prstDash val="solid"/>
        </a:ln>
        <a:ln w="31750" cap="flat" cmpd="dbl" algn="ctr">
          <a:solidFill>
            <a:schemeClr val="phClr"/>
          </a:solidFill>
          <a:prstDash val="solid"/>
        </a:ln>
      </a:lnStyleLst>
      <a:effectStyleLst>
        <a:effectStyle>
          <a:effectLst/>
        </a:effectStyle>
        <a:effectStyle>
          <a:effectLst>
            <a:outerShdw blurRad="63500" dist="25400" dir="5400000" sx="101000" sy="101000" rotWithShape="0">
              <a:srgbClr val="000000">
                <a:alpha val="40000"/>
              </a:srgbClr>
            </a:outerShdw>
          </a:effectLst>
        </a:effectStyle>
        <a:effectStyle>
          <a:effectLst>
            <a:innerShdw blurRad="127000" dist="25400" dir="13500000">
              <a:srgbClr val="C0C0C0">
                <a:alpha val="75000"/>
              </a:srgbClr>
            </a:innerShdw>
            <a:outerShdw blurRad="88900" dist="25400" dir="5400000" sx="102000" sy="102000" algn="ctr" rotWithShape="0">
              <a:srgbClr val="C0C0C0">
                <a:alpha val="40000"/>
              </a:srgbClr>
            </a:outerShdw>
          </a:effectLst>
          <a:scene3d>
            <a:camera prst="perspectiveLeft" fov="300000"/>
            <a:lightRig rig="soft" dir="l">
              <a:rot lat="0" lon="0" rev="4200000"/>
            </a:lightRig>
          </a:scene3d>
          <a:sp3d extrusionH="38100" prstMaterial="powder">
            <a:bevelT w="50800" h="88900" prst="convex"/>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blipFill rotWithShape="1">
          <a:blip xmlns:r="http://schemas.openxmlformats.org/officeDocument/2006/relationships" r:embed="rId1">
            <a:duotone>
              <a:schemeClr val="phClr">
                <a:shade val="40000"/>
                <a:satMod val="400000"/>
              </a:schemeClr>
              <a:schemeClr val="phClr">
                <a:tint val="10000"/>
                <a:satMod val="200000"/>
              </a:schemeClr>
            </a:duotone>
          </a:blip>
          <a:stretch/>
        </a:blipFill>
      </a:bgFillStyleLst>
    </a:fmtScheme>
  </a:themeElements>
  <a:objectDefaults>
    <a:spDef>
      <a:spPr/>
      <a:bodyPr rtlCol="0" anchor="ctr"/>
      <a:lstStyle>
        <a:defPPr algn="ctr">
          <a:defRPr/>
        </a:defP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Breeze.thmx</Template>
  <TotalTime>8128</TotalTime>
  <Words>6482</Words>
  <Application>Microsoft Office PowerPoint</Application>
  <PresentationFormat>On-screen Show (4:3)</PresentationFormat>
  <Paragraphs>659</Paragraphs>
  <Slides>57</Slides>
  <Notes>51</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57</vt:i4>
      </vt:variant>
    </vt:vector>
  </HeadingPairs>
  <TitlesOfParts>
    <vt:vector size="65" baseType="lpstr">
      <vt:lpstr>Arial</vt:lpstr>
      <vt:lpstr>Calibri</vt:lpstr>
      <vt:lpstr>Calibri Light</vt:lpstr>
      <vt:lpstr>News Gothic MT</vt:lpstr>
      <vt:lpstr>Times New Roman</vt:lpstr>
      <vt:lpstr>Wingdings</vt:lpstr>
      <vt:lpstr>Wingdings 2</vt:lpstr>
      <vt:lpstr>Breeze</vt:lpstr>
      <vt:lpstr>Developing the Security Program  Data Security, Governance &amp; Compliance</vt:lpstr>
      <vt:lpstr> Learning Outcome</vt:lpstr>
      <vt:lpstr>Organizing for Security</vt:lpstr>
      <vt:lpstr>Functions Needed to Implement the InfoSec Program</vt:lpstr>
      <vt:lpstr>Security in Large Organizations </vt:lpstr>
      <vt:lpstr>PowerPoint Presentation</vt:lpstr>
      <vt:lpstr>PowerPoint Presentation</vt:lpstr>
      <vt:lpstr>Security in Medium-Sized Organizations</vt:lpstr>
      <vt:lpstr>PowerPoint Presentation</vt:lpstr>
      <vt:lpstr>Security in Small Organizations</vt:lpstr>
      <vt:lpstr>PowerPoint Presentation</vt:lpstr>
      <vt:lpstr>Placing Information Security Within an Organization</vt:lpstr>
      <vt:lpstr>PowerPoint Presentation</vt:lpstr>
      <vt:lpstr>PowerPoint Presentation</vt:lpstr>
      <vt:lpstr>PowerPoint Presentation</vt:lpstr>
      <vt:lpstr>PowerPoint Presentation</vt:lpstr>
      <vt:lpstr>Other Options</vt:lpstr>
      <vt:lpstr>Components of the Security Program</vt:lpstr>
      <vt:lpstr>PowerPoint Presentation</vt:lpstr>
      <vt:lpstr>Staffing the Security Function</vt:lpstr>
      <vt:lpstr>Defining the Qualifications and Requirements </vt:lpstr>
      <vt:lpstr>Information Security Positions</vt:lpstr>
      <vt:lpstr>Information Security Positions (Continued)</vt:lpstr>
      <vt:lpstr>PowerPoint Presentation</vt:lpstr>
      <vt:lpstr>Information Security Professional Credentials</vt:lpstr>
      <vt:lpstr>(ISC)2 Certifications</vt:lpstr>
      <vt:lpstr>ISACA Certifications</vt:lpstr>
      <vt:lpstr>GIAC Certifications</vt:lpstr>
      <vt:lpstr>EC-Council Certifications</vt:lpstr>
      <vt:lpstr>CompTIA Certifications</vt:lpstr>
      <vt:lpstr>Modern Certifications</vt:lpstr>
      <vt:lpstr>Certification Costs</vt:lpstr>
      <vt:lpstr>PowerPoint Presentation</vt:lpstr>
      <vt:lpstr>Implementing Security Education, Training, and Awareness Programs</vt:lpstr>
      <vt:lpstr>PowerPoint Presentation</vt:lpstr>
      <vt:lpstr>Security Training</vt:lpstr>
      <vt:lpstr>PowerPoint Presentation</vt:lpstr>
      <vt:lpstr>Implementing Security Education, Training, and Awareness (SETA) Programs</vt:lpstr>
      <vt:lpstr>PowerPoint Presentation</vt:lpstr>
      <vt:lpstr>Project Management</vt:lpstr>
      <vt:lpstr>PowerPoint Presentation</vt:lpstr>
      <vt:lpstr>Project Management (Continued)</vt:lpstr>
      <vt:lpstr>PMBoK Knowledge Areas</vt:lpstr>
      <vt:lpstr>PowerPoint Presentation</vt:lpstr>
      <vt:lpstr>Project Management Knowledge Areas (Continued)</vt:lpstr>
      <vt:lpstr>Project Management Tools</vt:lpstr>
      <vt:lpstr>PowerPoint Presentation</vt:lpstr>
      <vt:lpstr>PowerPoint Presentation</vt:lpstr>
      <vt:lpstr>PowerPoint Presentation</vt:lpstr>
      <vt:lpstr>Automated Project Tools</vt:lpstr>
      <vt:lpstr>PowerPoint Presentation</vt:lpstr>
      <vt:lpstr>Summary</vt:lpstr>
      <vt:lpstr>Summary (Continued)</vt:lpstr>
      <vt:lpstr>Summary (Continued)</vt:lpstr>
      <vt:lpstr>Summary (Continued)</vt:lpstr>
      <vt:lpstr>PowerPoint Presentation</vt:lpstr>
      <vt:lpstr>References</vt:lpstr>
    </vt:vector>
  </TitlesOfParts>
  <Company>Swansea Metropolitan University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Dr Carlene Campbell</dc:creator>
  <cp:lastModifiedBy>Carlene Campbell</cp:lastModifiedBy>
  <cp:revision>587</cp:revision>
  <dcterms:created xsi:type="dcterms:W3CDTF">2011-10-03T10:20:59Z</dcterms:created>
  <dcterms:modified xsi:type="dcterms:W3CDTF">2026-06-07T23:43:05Z</dcterms:modified>
</cp:coreProperties>
</file>