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2" r:id="rId1"/>
  </p:sldMasterIdLst>
  <p:notesMasterIdLst>
    <p:notesMasterId r:id="rId32"/>
  </p:notesMasterIdLst>
  <p:sldIdLst>
    <p:sldId id="1619" r:id="rId2"/>
    <p:sldId id="329" r:id="rId3"/>
    <p:sldId id="635" r:id="rId4"/>
    <p:sldId id="633" r:id="rId5"/>
    <p:sldId id="634" r:id="rId6"/>
    <p:sldId id="631" r:id="rId7"/>
    <p:sldId id="272" r:id="rId8"/>
    <p:sldId id="273" r:id="rId9"/>
    <p:sldId id="632" r:id="rId10"/>
    <p:sldId id="261" r:id="rId11"/>
    <p:sldId id="260" r:id="rId12"/>
    <p:sldId id="1623" r:id="rId13"/>
    <p:sldId id="630" r:id="rId14"/>
    <p:sldId id="271" r:id="rId15"/>
    <p:sldId id="636" r:id="rId16"/>
    <p:sldId id="1632" r:id="rId17"/>
    <p:sldId id="1633" r:id="rId18"/>
    <p:sldId id="1634" r:id="rId19"/>
    <p:sldId id="1635" r:id="rId20"/>
    <p:sldId id="324" r:id="rId21"/>
    <p:sldId id="326" r:id="rId22"/>
    <p:sldId id="328" r:id="rId23"/>
    <p:sldId id="1631" r:id="rId24"/>
    <p:sldId id="1625" r:id="rId25"/>
    <p:sldId id="1629" r:id="rId26"/>
    <p:sldId id="1626" r:id="rId27"/>
    <p:sldId id="1627" r:id="rId28"/>
    <p:sldId id="1628" r:id="rId29"/>
    <p:sldId id="1622" r:id="rId30"/>
    <p:sldId id="1630" r:id="rId31"/>
  </p:sldIdLst>
  <p:sldSz cx="12192000" cy="6858000"/>
  <p:notesSz cx="6889750" cy="100187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1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C067564-50D8-4A03-B538-874F5190E3EC}">
  <a:tblStyle styleId="{8C067564-50D8-4A03-B538-874F5190E3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962"/>
    <p:restoredTop sz="94715"/>
  </p:normalViewPr>
  <p:slideViewPr>
    <p:cSldViewPr snapToGrid="0">
      <p:cViewPr>
        <p:scale>
          <a:sx n="104" d="100"/>
          <a:sy n="104" d="100"/>
        </p:scale>
        <p:origin x="1048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notesMaster" Target="notesMasters/notes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commentAuthors" Target="commentAuthors.xml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902597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48287" rIns="96600" bIns="48287" anchor="b" anchorCtr="0">
            <a:noAutofit/>
          </a:bodyPr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‹#›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2736377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0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9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29389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AA936B-7447-174D-8F7F-D47501C9B921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257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7103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1384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818745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76881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84786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617436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001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1028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250463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94398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8953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19575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forms.office.com/Pages/ResponsePage.aspx?id=-REPTm4EBUWcuNshUjEeIXRYQUXCrO1IgQSIBz_WPXNUMVJZUkFBSVAyWUY2OVJVWUE3VDlFVEpGRy4u" TargetMode="External"/><Relationship Id="rId3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search?q=how+to+create+a+forms+quiz&amp;rlz=1C1GCEB_enGB815GB815&amp;oq=how+to+create+a+forms+qui&amp;aqs=chrome.0.0j69i57j0j0i22i30l7.9070j0j7&amp;sourceid=chrome&amp;ie=UTF-8#kpvalbx=_-eQyYMbIHZLGgQaZ-rvIDw11" TargetMode="External"/><Relationship Id="rId3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gwellar-gair.peniarth.cymru/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4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3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cwricwlwmigymru.llyw.cymru/" TargetMode="External"/><Relationship Id="rId4" Type="http://schemas.openxmlformats.org/officeDocument/2006/relationships/hyperlink" Target="https://llyw.cymru/paratoi-ar-gyfer-y-cwricwlwm-newydd" TargetMode="External"/><Relationship Id="rId5" Type="http://schemas.openxmlformats.org/officeDocument/2006/relationships/hyperlink" Target="https://llyw.cymru/deddf-cwricwlwm-ac-asesu-cymru" TargetMode="External"/><Relationship Id="rId6" Type="http://schemas.openxmlformats.org/officeDocument/2006/relationships/hyperlink" Target="https://llyw.cymru/sites/default/files/publications/2018-03/adroddiad-ar-ymatebion-i%E2%80%99r-sgwrs-fawr.pdf" TargetMode="External"/><Relationship Id="rId7" Type="http://schemas.openxmlformats.org/officeDocument/2006/relationships/hyperlink" Target="NULL" TargetMode="External"/><Relationship Id="rId8" Type="http://schemas.openxmlformats.org/officeDocument/2006/relationships/hyperlink" Target="NULL" TargetMode="External"/><Relationship Id="rId9" Type="http://schemas.openxmlformats.org/officeDocument/2006/relationships/hyperlink" Target="https://open.spotify.com/episode/4YHwG4pjO4QTRiEm76ddZA" TargetMode="External"/><Relationship Id="rId10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hwb.gov.wales/api/storage/9da091a5-db8b-4202-b79e-af1f336e4c25/cwricwlwm-i-gymru-y-daith-i-2022.pdf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11.tif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Relationship Id="rId3" Type="http://schemas.openxmlformats.org/officeDocument/2006/relationships/image" Target="../media/image12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=""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050" b="1" dirty="0">
                <a:solidFill>
                  <a:srgbClr val="FF0000"/>
                </a:solidFill>
              </a:rPr>
              <a:t/>
            </a: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I BAWB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Cynradd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smtClean="0">
                <a:solidFill>
                  <a:srgbClr val="002060"/>
                </a:solidFill>
                <a:latin typeface="+mn-lt"/>
              </a:rPr>
              <a:t>2022-23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40582"/>
            <a:ext cx="2062554" cy="81741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=""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3283527" y="5104388"/>
            <a:ext cx="5095010" cy="175361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050" b="1" dirty="0">
                <a:solidFill>
                  <a:srgbClr val="FF0000"/>
                </a:solidFill>
              </a:rPr>
              <a:t/>
            </a:r>
            <a:br>
              <a:rPr lang="en-GB" sz="4050" b="1" dirty="0">
                <a:solidFill>
                  <a:srgbClr val="FF0000"/>
                </a:solidFill>
              </a:rPr>
            </a:br>
            <a:endParaRPr lang="en-GB" sz="4050" b="1" dirty="0">
              <a:solidFill>
                <a:srgbClr val="FF000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9: </a:t>
            </a:r>
            <a:r>
              <a:rPr lang="en-GB" sz="2400" b="1" dirty="0" smtClean="0">
                <a:solidFill>
                  <a:srgbClr val="002060"/>
                </a:solidFill>
                <a:latin typeface="+mn-lt"/>
              </a:rPr>
              <a:t>8.3.23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Tasg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lafar</a:t>
            </a:r>
            <a:endParaRPr lang="en-GB" sz="2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Gwallau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cyffredin</a:t>
            </a:r>
            <a:endParaRPr lang="en-GB" sz="2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Creu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cwis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ar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‘Forms’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8950569" y="6189785"/>
            <a:ext cx="3007636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rgbClr val="002060"/>
                </a:solidFill>
              </a:rPr>
              <a:t>n.</a:t>
            </a:r>
            <a:r>
              <a:rPr lang="en-US" b="1" dirty="0" err="1">
                <a:solidFill>
                  <a:srgbClr val="002060"/>
                </a:solidFill>
              </a:rPr>
              <a:t>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70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="" xmlns:a16="http://schemas.microsoft.com/office/drawing/2014/main" id="{7520F84D-966A-41CD-B818-16BF32EF1E9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57510D23-E323-4577-A8EA-12C6C6019BA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="" xmlns:a16="http://schemas.microsoft.com/office/drawing/2014/main" id="{AB4FFECA-0832-4FE3-B587-054A0F2D805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7FF44A4B-FC7F-7347-9B43-5DFC365D3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0257" y="864911"/>
            <a:ext cx="9031484" cy="346728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spc="800"/>
              <a:t>Gwallau Cyffredin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="" xmlns:a16="http://schemas.microsoft.com/office/drawing/2014/main" id="{C65858E6-5C0F-4AAE-A1AC-29BA07FFEE5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070707"/>
            <a:ext cx="12192000" cy="1787292"/>
          </a:xfrm>
          <a:custGeom>
            <a:avLst/>
            <a:gdLst>
              <a:gd name="connsiteX0" fmla="*/ 619389 w 12192000"/>
              <a:gd name="connsiteY0" fmla="*/ 0 h 1787292"/>
              <a:gd name="connsiteX1" fmla="*/ 687652 w 12192000"/>
              <a:gd name="connsiteY1" fmla="*/ 3175 h 1787292"/>
              <a:gd name="connsiteX2" fmla="*/ 747977 w 12192000"/>
              <a:gd name="connsiteY2" fmla="*/ 9525 h 1787292"/>
              <a:gd name="connsiteX3" fmla="*/ 800364 w 12192000"/>
              <a:gd name="connsiteY3" fmla="*/ 20637 h 1787292"/>
              <a:gd name="connsiteX4" fmla="*/ 846402 w 12192000"/>
              <a:gd name="connsiteY4" fmla="*/ 36512 h 1787292"/>
              <a:gd name="connsiteX5" fmla="*/ 887677 w 12192000"/>
              <a:gd name="connsiteY5" fmla="*/ 52387 h 1787292"/>
              <a:gd name="connsiteX6" fmla="*/ 924189 w 12192000"/>
              <a:gd name="connsiteY6" fmla="*/ 68262 h 1787292"/>
              <a:gd name="connsiteX7" fmla="*/ 962289 w 12192000"/>
              <a:gd name="connsiteY7" fmla="*/ 87312 h 1787292"/>
              <a:gd name="connsiteX8" fmla="*/ 1000389 w 12192000"/>
              <a:gd name="connsiteY8" fmla="*/ 106362 h 1787292"/>
              <a:gd name="connsiteX9" fmla="*/ 1036902 w 12192000"/>
              <a:gd name="connsiteY9" fmla="*/ 125412 h 1787292"/>
              <a:gd name="connsiteX10" fmla="*/ 1078177 w 12192000"/>
              <a:gd name="connsiteY10" fmla="*/ 141287 h 1787292"/>
              <a:gd name="connsiteX11" fmla="*/ 1124214 w 12192000"/>
              <a:gd name="connsiteY11" fmla="*/ 155575 h 1787292"/>
              <a:gd name="connsiteX12" fmla="*/ 1176602 w 12192000"/>
              <a:gd name="connsiteY12" fmla="*/ 166687 h 1787292"/>
              <a:gd name="connsiteX13" fmla="*/ 1236927 w 12192000"/>
              <a:gd name="connsiteY13" fmla="*/ 174625 h 1787292"/>
              <a:gd name="connsiteX14" fmla="*/ 1305189 w 12192000"/>
              <a:gd name="connsiteY14" fmla="*/ 176212 h 1787292"/>
              <a:gd name="connsiteX15" fmla="*/ 1373452 w 12192000"/>
              <a:gd name="connsiteY15" fmla="*/ 174625 h 1787292"/>
              <a:gd name="connsiteX16" fmla="*/ 1433777 w 12192000"/>
              <a:gd name="connsiteY16" fmla="*/ 166687 h 1787292"/>
              <a:gd name="connsiteX17" fmla="*/ 1486164 w 12192000"/>
              <a:gd name="connsiteY17" fmla="*/ 155575 h 1787292"/>
              <a:gd name="connsiteX18" fmla="*/ 1532202 w 12192000"/>
              <a:gd name="connsiteY18" fmla="*/ 141287 h 1787292"/>
              <a:gd name="connsiteX19" fmla="*/ 1573477 w 12192000"/>
              <a:gd name="connsiteY19" fmla="*/ 125412 h 1787292"/>
              <a:gd name="connsiteX20" fmla="*/ 1609989 w 12192000"/>
              <a:gd name="connsiteY20" fmla="*/ 106362 h 1787292"/>
              <a:gd name="connsiteX21" fmla="*/ 1648089 w 12192000"/>
              <a:gd name="connsiteY21" fmla="*/ 87312 h 1787292"/>
              <a:gd name="connsiteX22" fmla="*/ 1686189 w 12192000"/>
              <a:gd name="connsiteY22" fmla="*/ 68262 h 1787292"/>
              <a:gd name="connsiteX23" fmla="*/ 1722702 w 12192000"/>
              <a:gd name="connsiteY23" fmla="*/ 52387 h 1787292"/>
              <a:gd name="connsiteX24" fmla="*/ 1763977 w 12192000"/>
              <a:gd name="connsiteY24" fmla="*/ 36512 h 1787292"/>
              <a:gd name="connsiteX25" fmla="*/ 1810014 w 12192000"/>
              <a:gd name="connsiteY25" fmla="*/ 20637 h 1787292"/>
              <a:gd name="connsiteX26" fmla="*/ 1862402 w 12192000"/>
              <a:gd name="connsiteY26" fmla="*/ 9525 h 1787292"/>
              <a:gd name="connsiteX27" fmla="*/ 1922727 w 12192000"/>
              <a:gd name="connsiteY27" fmla="*/ 3175 h 1787292"/>
              <a:gd name="connsiteX28" fmla="*/ 1990989 w 12192000"/>
              <a:gd name="connsiteY28" fmla="*/ 0 h 1787292"/>
              <a:gd name="connsiteX29" fmla="*/ 2059252 w 12192000"/>
              <a:gd name="connsiteY29" fmla="*/ 3175 h 1787292"/>
              <a:gd name="connsiteX30" fmla="*/ 2119577 w 12192000"/>
              <a:gd name="connsiteY30" fmla="*/ 9525 h 1787292"/>
              <a:gd name="connsiteX31" fmla="*/ 2171964 w 12192000"/>
              <a:gd name="connsiteY31" fmla="*/ 20637 h 1787292"/>
              <a:gd name="connsiteX32" fmla="*/ 2218002 w 12192000"/>
              <a:gd name="connsiteY32" fmla="*/ 36512 h 1787292"/>
              <a:gd name="connsiteX33" fmla="*/ 2259277 w 12192000"/>
              <a:gd name="connsiteY33" fmla="*/ 52387 h 1787292"/>
              <a:gd name="connsiteX34" fmla="*/ 2295789 w 12192000"/>
              <a:gd name="connsiteY34" fmla="*/ 68262 h 1787292"/>
              <a:gd name="connsiteX35" fmla="*/ 2333889 w 12192000"/>
              <a:gd name="connsiteY35" fmla="*/ 87312 h 1787292"/>
              <a:gd name="connsiteX36" fmla="*/ 2371989 w 12192000"/>
              <a:gd name="connsiteY36" fmla="*/ 106362 h 1787292"/>
              <a:gd name="connsiteX37" fmla="*/ 2408502 w 12192000"/>
              <a:gd name="connsiteY37" fmla="*/ 125412 h 1787292"/>
              <a:gd name="connsiteX38" fmla="*/ 2449777 w 12192000"/>
              <a:gd name="connsiteY38" fmla="*/ 141287 h 1787292"/>
              <a:gd name="connsiteX39" fmla="*/ 2495814 w 12192000"/>
              <a:gd name="connsiteY39" fmla="*/ 155575 h 1787292"/>
              <a:gd name="connsiteX40" fmla="*/ 2548202 w 12192000"/>
              <a:gd name="connsiteY40" fmla="*/ 166687 h 1787292"/>
              <a:gd name="connsiteX41" fmla="*/ 2608527 w 12192000"/>
              <a:gd name="connsiteY41" fmla="*/ 174625 h 1787292"/>
              <a:gd name="connsiteX42" fmla="*/ 2676789 w 12192000"/>
              <a:gd name="connsiteY42" fmla="*/ 176212 h 1787292"/>
              <a:gd name="connsiteX43" fmla="*/ 2745052 w 12192000"/>
              <a:gd name="connsiteY43" fmla="*/ 174625 h 1787292"/>
              <a:gd name="connsiteX44" fmla="*/ 2805377 w 12192000"/>
              <a:gd name="connsiteY44" fmla="*/ 166687 h 1787292"/>
              <a:gd name="connsiteX45" fmla="*/ 2857764 w 12192000"/>
              <a:gd name="connsiteY45" fmla="*/ 155575 h 1787292"/>
              <a:gd name="connsiteX46" fmla="*/ 2903802 w 12192000"/>
              <a:gd name="connsiteY46" fmla="*/ 141287 h 1787292"/>
              <a:gd name="connsiteX47" fmla="*/ 2945077 w 12192000"/>
              <a:gd name="connsiteY47" fmla="*/ 125412 h 1787292"/>
              <a:gd name="connsiteX48" fmla="*/ 2981589 w 12192000"/>
              <a:gd name="connsiteY48" fmla="*/ 106362 h 1787292"/>
              <a:gd name="connsiteX49" fmla="*/ 3019689 w 12192000"/>
              <a:gd name="connsiteY49" fmla="*/ 87312 h 1787292"/>
              <a:gd name="connsiteX50" fmla="*/ 3057789 w 12192000"/>
              <a:gd name="connsiteY50" fmla="*/ 68262 h 1787292"/>
              <a:gd name="connsiteX51" fmla="*/ 3094302 w 12192000"/>
              <a:gd name="connsiteY51" fmla="*/ 52387 h 1787292"/>
              <a:gd name="connsiteX52" fmla="*/ 3135577 w 12192000"/>
              <a:gd name="connsiteY52" fmla="*/ 36512 h 1787292"/>
              <a:gd name="connsiteX53" fmla="*/ 3181614 w 12192000"/>
              <a:gd name="connsiteY53" fmla="*/ 20637 h 1787292"/>
              <a:gd name="connsiteX54" fmla="*/ 3234002 w 12192000"/>
              <a:gd name="connsiteY54" fmla="*/ 9525 h 1787292"/>
              <a:gd name="connsiteX55" fmla="*/ 3294327 w 12192000"/>
              <a:gd name="connsiteY55" fmla="*/ 3175 h 1787292"/>
              <a:gd name="connsiteX56" fmla="*/ 3361002 w 12192000"/>
              <a:gd name="connsiteY56" fmla="*/ 0 h 1787292"/>
              <a:gd name="connsiteX57" fmla="*/ 3430852 w 12192000"/>
              <a:gd name="connsiteY57" fmla="*/ 3175 h 1787292"/>
              <a:gd name="connsiteX58" fmla="*/ 3491177 w 12192000"/>
              <a:gd name="connsiteY58" fmla="*/ 9525 h 1787292"/>
              <a:gd name="connsiteX59" fmla="*/ 3543564 w 12192000"/>
              <a:gd name="connsiteY59" fmla="*/ 20637 h 1787292"/>
              <a:gd name="connsiteX60" fmla="*/ 3589602 w 12192000"/>
              <a:gd name="connsiteY60" fmla="*/ 36512 h 1787292"/>
              <a:gd name="connsiteX61" fmla="*/ 3630877 w 12192000"/>
              <a:gd name="connsiteY61" fmla="*/ 52387 h 1787292"/>
              <a:gd name="connsiteX62" fmla="*/ 3667389 w 12192000"/>
              <a:gd name="connsiteY62" fmla="*/ 68262 h 1787292"/>
              <a:gd name="connsiteX63" fmla="*/ 3705489 w 12192000"/>
              <a:gd name="connsiteY63" fmla="*/ 87312 h 1787292"/>
              <a:gd name="connsiteX64" fmla="*/ 3743589 w 12192000"/>
              <a:gd name="connsiteY64" fmla="*/ 106362 h 1787292"/>
              <a:gd name="connsiteX65" fmla="*/ 3780102 w 12192000"/>
              <a:gd name="connsiteY65" fmla="*/ 125412 h 1787292"/>
              <a:gd name="connsiteX66" fmla="*/ 3821377 w 12192000"/>
              <a:gd name="connsiteY66" fmla="*/ 141287 h 1787292"/>
              <a:gd name="connsiteX67" fmla="*/ 3867414 w 12192000"/>
              <a:gd name="connsiteY67" fmla="*/ 155575 h 1787292"/>
              <a:gd name="connsiteX68" fmla="*/ 3919802 w 12192000"/>
              <a:gd name="connsiteY68" fmla="*/ 166687 h 1787292"/>
              <a:gd name="connsiteX69" fmla="*/ 3980127 w 12192000"/>
              <a:gd name="connsiteY69" fmla="*/ 174625 h 1787292"/>
              <a:gd name="connsiteX70" fmla="*/ 4048389 w 12192000"/>
              <a:gd name="connsiteY70" fmla="*/ 176212 h 1787292"/>
              <a:gd name="connsiteX71" fmla="*/ 4116652 w 12192000"/>
              <a:gd name="connsiteY71" fmla="*/ 174625 h 1787292"/>
              <a:gd name="connsiteX72" fmla="*/ 4176977 w 12192000"/>
              <a:gd name="connsiteY72" fmla="*/ 166687 h 1787292"/>
              <a:gd name="connsiteX73" fmla="*/ 4229364 w 12192000"/>
              <a:gd name="connsiteY73" fmla="*/ 155575 h 1787292"/>
              <a:gd name="connsiteX74" fmla="*/ 4275402 w 12192000"/>
              <a:gd name="connsiteY74" fmla="*/ 141287 h 1787292"/>
              <a:gd name="connsiteX75" fmla="*/ 4316677 w 12192000"/>
              <a:gd name="connsiteY75" fmla="*/ 125412 h 1787292"/>
              <a:gd name="connsiteX76" fmla="*/ 4353189 w 12192000"/>
              <a:gd name="connsiteY76" fmla="*/ 106362 h 1787292"/>
              <a:gd name="connsiteX77" fmla="*/ 4429389 w 12192000"/>
              <a:gd name="connsiteY77" fmla="*/ 68262 h 1787292"/>
              <a:gd name="connsiteX78" fmla="*/ 4465902 w 12192000"/>
              <a:gd name="connsiteY78" fmla="*/ 52387 h 1787292"/>
              <a:gd name="connsiteX79" fmla="*/ 4507177 w 12192000"/>
              <a:gd name="connsiteY79" fmla="*/ 36512 h 1787292"/>
              <a:gd name="connsiteX80" fmla="*/ 4553214 w 12192000"/>
              <a:gd name="connsiteY80" fmla="*/ 20637 h 1787292"/>
              <a:gd name="connsiteX81" fmla="*/ 4605602 w 12192000"/>
              <a:gd name="connsiteY81" fmla="*/ 9525 h 1787292"/>
              <a:gd name="connsiteX82" fmla="*/ 4665928 w 12192000"/>
              <a:gd name="connsiteY82" fmla="*/ 3175 h 1787292"/>
              <a:gd name="connsiteX83" fmla="*/ 4734189 w 12192000"/>
              <a:gd name="connsiteY83" fmla="*/ 0 h 1787292"/>
              <a:gd name="connsiteX84" fmla="*/ 4802453 w 12192000"/>
              <a:gd name="connsiteY84" fmla="*/ 3175 h 1787292"/>
              <a:gd name="connsiteX85" fmla="*/ 4862777 w 12192000"/>
              <a:gd name="connsiteY85" fmla="*/ 9525 h 1787292"/>
              <a:gd name="connsiteX86" fmla="*/ 4915165 w 12192000"/>
              <a:gd name="connsiteY86" fmla="*/ 20637 h 1787292"/>
              <a:gd name="connsiteX87" fmla="*/ 4961201 w 12192000"/>
              <a:gd name="connsiteY87" fmla="*/ 36512 h 1787292"/>
              <a:gd name="connsiteX88" fmla="*/ 5002476 w 12192000"/>
              <a:gd name="connsiteY88" fmla="*/ 52387 h 1787292"/>
              <a:gd name="connsiteX89" fmla="*/ 5038989 w 12192000"/>
              <a:gd name="connsiteY89" fmla="*/ 68262 h 1787292"/>
              <a:gd name="connsiteX90" fmla="*/ 5077089 w 12192000"/>
              <a:gd name="connsiteY90" fmla="*/ 87312 h 1787292"/>
              <a:gd name="connsiteX91" fmla="*/ 5115189 w 12192000"/>
              <a:gd name="connsiteY91" fmla="*/ 106362 h 1787292"/>
              <a:gd name="connsiteX92" fmla="*/ 5151701 w 12192000"/>
              <a:gd name="connsiteY92" fmla="*/ 125412 h 1787292"/>
              <a:gd name="connsiteX93" fmla="*/ 5192976 w 12192000"/>
              <a:gd name="connsiteY93" fmla="*/ 141287 h 1787292"/>
              <a:gd name="connsiteX94" fmla="*/ 5239014 w 12192000"/>
              <a:gd name="connsiteY94" fmla="*/ 155575 h 1787292"/>
              <a:gd name="connsiteX95" fmla="*/ 5291401 w 12192000"/>
              <a:gd name="connsiteY95" fmla="*/ 166687 h 1787292"/>
              <a:gd name="connsiteX96" fmla="*/ 5351727 w 12192000"/>
              <a:gd name="connsiteY96" fmla="*/ 174625 h 1787292"/>
              <a:gd name="connsiteX97" fmla="*/ 5410199 w 12192000"/>
              <a:gd name="connsiteY97" fmla="*/ 175985 h 1787292"/>
              <a:gd name="connsiteX98" fmla="*/ 5468671 w 12192000"/>
              <a:gd name="connsiteY98" fmla="*/ 174625 h 1787292"/>
              <a:gd name="connsiteX99" fmla="*/ 5528996 w 12192000"/>
              <a:gd name="connsiteY99" fmla="*/ 166687 h 1787292"/>
              <a:gd name="connsiteX100" fmla="*/ 5581383 w 12192000"/>
              <a:gd name="connsiteY100" fmla="*/ 155575 h 1787292"/>
              <a:gd name="connsiteX101" fmla="*/ 5627421 w 12192000"/>
              <a:gd name="connsiteY101" fmla="*/ 141287 h 1787292"/>
              <a:gd name="connsiteX102" fmla="*/ 5668696 w 12192000"/>
              <a:gd name="connsiteY102" fmla="*/ 125412 h 1787292"/>
              <a:gd name="connsiteX103" fmla="*/ 5705209 w 12192000"/>
              <a:gd name="connsiteY103" fmla="*/ 106362 h 1787292"/>
              <a:gd name="connsiteX104" fmla="*/ 5743308 w 12192000"/>
              <a:gd name="connsiteY104" fmla="*/ 87312 h 1787292"/>
              <a:gd name="connsiteX105" fmla="*/ 5781408 w 12192000"/>
              <a:gd name="connsiteY105" fmla="*/ 68262 h 1787292"/>
              <a:gd name="connsiteX106" fmla="*/ 5817921 w 12192000"/>
              <a:gd name="connsiteY106" fmla="*/ 52387 h 1787292"/>
              <a:gd name="connsiteX107" fmla="*/ 5859196 w 12192000"/>
              <a:gd name="connsiteY107" fmla="*/ 36512 h 1787292"/>
              <a:gd name="connsiteX108" fmla="*/ 5905234 w 12192000"/>
              <a:gd name="connsiteY108" fmla="*/ 20637 h 1787292"/>
              <a:gd name="connsiteX109" fmla="*/ 5957621 w 12192000"/>
              <a:gd name="connsiteY109" fmla="*/ 9525 h 1787292"/>
              <a:gd name="connsiteX110" fmla="*/ 6017947 w 12192000"/>
              <a:gd name="connsiteY110" fmla="*/ 3175 h 1787292"/>
              <a:gd name="connsiteX111" fmla="*/ 6086208 w 12192000"/>
              <a:gd name="connsiteY111" fmla="*/ 0 h 1787292"/>
              <a:gd name="connsiteX112" fmla="*/ 6095999 w 12192000"/>
              <a:gd name="connsiteY112" fmla="*/ 455 h 1787292"/>
              <a:gd name="connsiteX113" fmla="*/ 6105789 w 12192000"/>
              <a:gd name="connsiteY113" fmla="*/ 0 h 1787292"/>
              <a:gd name="connsiteX114" fmla="*/ 6174052 w 12192000"/>
              <a:gd name="connsiteY114" fmla="*/ 3175 h 1787292"/>
              <a:gd name="connsiteX115" fmla="*/ 6234377 w 12192000"/>
              <a:gd name="connsiteY115" fmla="*/ 9525 h 1787292"/>
              <a:gd name="connsiteX116" fmla="*/ 6286764 w 12192000"/>
              <a:gd name="connsiteY116" fmla="*/ 20637 h 1787292"/>
              <a:gd name="connsiteX117" fmla="*/ 6332802 w 12192000"/>
              <a:gd name="connsiteY117" fmla="*/ 36512 h 1787292"/>
              <a:gd name="connsiteX118" fmla="*/ 6374077 w 12192000"/>
              <a:gd name="connsiteY118" fmla="*/ 52387 h 1787292"/>
              <a:gd name="connsiteX119" fmla="*/ 6410589 w 12192000"/>
              <a:gd name="connsiteY119" fmla="*/ 68262 h 1787292"/>
              <a:gd name="connsiteX120" fmla="*/ 6448689 w 12192000"/>
              <a:gd name="connsiteY120" fmla="*/ 87312 h 1787292"/>
              <a:gd name="connsiteX121" fmla="*/ 6486789 w 12192000"/>
              <a:gd name="connsiteY121" fmla="*/ 106362 h 1787292"/>
              <a:gd name="connsiteX122" fmla="*/ 6523302 w 12192000"/>
              <a:gd name="connsiteY122" fmla="*/ 125412 h 1787292"/>
              <a:gd name="connsiteX123" fmla="*/ 6564577 w 12192000"/>
              <a:gd name="connsiteY123" fmla="*/ 141287 h 1787292"/>
              <a:gd name="connsiteX124" fmla="*/ 6610614 w 12192000"/>
              <a:gd name="connsiteY124" fmla="*/ 155575 h 1787292"/>
              <a:gd name="connsiteX125" fmla="*/ 6663002 w 12192000"/>
              <a:gd name="connsiteY125" fmla="*/ 166687 h 1787292"/>
              <a:gd name="connsiteX126" fmla="*/ 6723327 w 12192000"/>
              <a:gd name="connsiteY126" fmla="*/ 174625 h 1787292"/>
              <a:gd name="connsiteX127" fmla="*/ 6781799 w 12192000"/>
              <a:gd name="connsiteY127" fmla="*/ 175985 h 1787292"/>
              <a:gd name="connsiteX128" fmla="*/ 6840271 w 12192000"/>
              <a:gd name="connsiteY128" fmla="*/ 174625 h 1787292"/>
              <a:gd name="connsiteX129" fmla="*/ 6900596 w 12192000"/>
              <a:gd name="connsiteY129" fmla="*/ 166687 h 1787292"/>
              <a:gd name="connsiteX130" fmla="*/ 6952983 w 12192000"/>
              <a:gd name="connsiteY130" fmla="*/ 155575 h 1787292"/>
              <a:gd name="connsiteX131" fmla="*/ 6999021 w 12192000"/>
              <a:gd name="connsiteY131" fmla="*/ 141287 h 1787292"/>
              <a:gd name="connsiteX132" fmla="*/ 7040296 w 12192000"/>
              <a:gd name="connsiteY132" fmla="*/ 125412 h 1787292"/>
              <a:gd name="connsiteX133" fmla="*/ 7076808 w 12192000"/>
              <a:gd name="connsiteY133" fmla="*/ 106362 h 1787292"/>
              <a:gd name="connsiteX134" fmla="*/ 7114908 w 12192000"/>
              <a:gd name="connsiteY134" fmla="*/ 87312 h 1787292"/>
              <a:gd name="connsiteX135" fmla="*/ 7153008 w 12192000"/>
              <a:gd name="connsiteY135" fmla="*/ 68262 h 1787292"/>
              <a:gd name="connsiteX136" fmla="*/ 7189521 w 12192000"/>
              <a:gd name="connsiteY136" fmla="*/ 52387 h 1787292"/>
              <a:gd name="connsiteX137" fmla="*/ 7230796 w 12192000"/>
              <a:gd name="connsiteY137" fmla="*/ 36512 h 1787292"/>
              <a:gd name="connsiteX138" fmla="*/ 7276833 w 12192000"/>
              <a:gd name="connsiteY138" fmla="*/ 20637 h 1787292"/>
              <a:gd name="connsiteX139" fmla="*/ 7329221 w 12192000"/>
              <a:gd name="connsiteY139" fmla="*/ 9525 h 1787292"/>
              <a:gd name="connsiteX140" fmla="*/ 7389546 w 12192000"/>
              <a:gd name="connsiteY140" fmla="*/ 3175 h 1787292"/>
              <a:gd name="connsiteX141" fmla="*/ 7457808 w 12192000"/>
              <a:gd name="connsiteY141" fmla="*/ 0 h 1787292"/>
              <a:gd name="connsiteX142" fmla="*/ 7526071 w 12192000"/>
              <a:gd name="connsiteY142" fmla="*/ 3175 h 1787292"/>
              <a:gd name="connsiteX143" fmla="*/ 7586396 w 12192000"/>
              <a:gd name="connsiteY143" fmla="*/ 9525 h 1787292"/>
              <a:gd name="connsiteX144" fmla="*/ 7638783 w 12192000"/>
              <a:gd name="connsiteY144" fmla="*/ 20637 h 1787292"/>
              <a:gd name="connsiteX145" fmla="*/ 7684821 w 12192000"/>
              <a:gd name="connsiteY145" fmla="*/ 36512 h 1787292"/>
              <a:gd name="connsiteX146" fmla="*/ 7726096 w 12192000"/>
              <a:gd name="connsiteY146" fmla="*/ 52387 h 1787292"/>
              <a:gd name="connsiteX147" fmla="*/ 7762608 w 12192000"/>
              <a:gd name="connsiteY147" fmla="*/ 68262 h 1787292"/>
              <a:gd name="connsiteX148" fmla="*/ 7800708 w 12192000"/>
              <a:gd name="connsiteY148" fmla="*/ 87312 h 1787292"/>
              <a:gd name="connsiteX149" fmla="*/ 7838808 w 12192000"/>
              <a:gd name="connsiteY149" fmla="*/ 106362 h 1787292"/>
              <a:gd name="connsiteX150" fmla="*/ 7875321 w 12192000"/>
              <a:gd name="connsiteY150" fmla="*/ 125412 h 1787292"/>
              <a:gd name="connsiteX151" fmla="*/ 7916596 w 12192000"/>
              <a:gd name="connsiteY151" fmla="*/ 141287 h 1787292"/>
              <a:gd name="connsiteX152" fmla="*/ 7962633 w 12192000"/>
              <a:gd name="connsiteY152" fmla="*/ 155575 h 1787292"/>
              <a:gd name="connsiteX153" fmla="*/ 8015021 w 12192000"/>
              <a:gd name="connsiteY153" fmla="*/ 166687 h 1787292"/>
              <a:gd name="connsiteX154" fmla="*/ 8075346 w 12192000"/>
              <a:gd name="connsiteY154" fmla="*/ 174625 h 1787292"/>
              <a:gd name="connsiteX155" fmla="*/ 8143608 w 12192000"/>
              <a:gd name="connsiteY155" fmla="*/ 176212 h 1787292"/>
              <a:gd name="connsiteX156" fmla="*/ 8211871 w 12192000"/>
              <a:gd name="connsiteY156" fmla="*/ 174625 h 1787292"/>
              <a:gd name="connsiteX157" fmla="*/ 8272196 w 12192000"/>
              <a:gd name="connsiteY157" fmla="*/ 166687 h 1787292"/>
              <a:gd name="connsiteX158" fmla="*/ 8324583 w 12192000"/>
              <a:gd name="connsiteY158" fmla="*/ 155575 h 1787292"/>
              <a:gd name="connsiteX159" fmla="*/ 8370621 w 12192000"/>
              <a:gd name="connsiteY159" fmla="*/ 141287 h 1787292"/>
              <a:gd name="connsiteX160" fmla="*/ 8411896 w 12192000"/>
              <a:gd name="connsiteY160" fmla="*/ 125412 h 1787292"/>
              <a:gd name="connsiteX161" fmla="*/ 8448408 w 12192000"/>
              <a:gd name="connsiteY161" fmla="*/ 106362 h 1787292"/>
              <a:gd name="connsiteX162" fmla="*/ 8486508 w 12192000"/>
              <a:gd name="connsiteY162" fmla="*/ 87312 h 1787292"/>
              <a:gd name="connsiteX163" fmla="*/ 8524608 w 12192000"/>
              <a:gd name="connsiteY163" fmla="*/ 68262 h 1787292"/>
              <a:gd name="connsiteX164" fmla="*/ 8561120 w 12192000"/>
              <a:gd name="connsiteY164" fmla="*/ 52387 h 1787292"/>
              <a:gd name="connsiteX165" fmla="*/ 8602396 w 12192000"/>
              <a:gd name="connsiteY165" fmla="*/ 36512 h 1787292"/>
              <a:gd name="connsiteX166" fmla="*/ 8648432 w 12192000"/>
              <a:gd name="connsiteY166" fmla="*/ 20637 h 1787292"/>
              <a:gd name="connsiteX167" fmla="*/ 8700820 w 12192000"/>
              <a:gd name="connsiteY167" fmla="*/ 9525 h 1787292"/>
              <a:gd name="connsiteX168" fmla="*/ 8761146 w 12192000"/>
              <a:gd name="connsiteY168" fmla="*/ 3175 h 1787292"/>
              <a:gd name="connsiteX169" fmla="*/ 8827820 w 12192000"/>
              <a:gd name="connsiteY169" fmla="*/ 0 h 1787292"/>
              <a:gd name="connsiteX170" fmla="*/ 8897670 w 12192000"/>
              <a:gd name="connsiteY170" fmla="*/ 3175 h 1787292"/>
              <a:gd name="connsiteX171" fmla="*/ 8957996 w 12192000"/>
              <a:gd name="connsiteY171" fmla="*/ 9525 h 1787292"/>
              <a:gd name="connsiteX172" fmla="*/ 9010382 w 12192000"/>
              <a:gd name="connsiteY172" fmla="*/ 20637 h 1787292"/>
              <a:gd name="connsiteX173" fmla="*/ 9056420 w 12192000"/>
              <a:gd name="connsiteY173" fmla="*/ 36512 h 1787292"/>
              <a:gd name="connsiteX174" fmla="*/ 9097696 w 12192000"/>
              <a:gd name="connsiteY174" fmla="*/ 52387 h 1787292"/>
              <a:gd name="connsiteX175" fmla="*/ 9134208 w 12192000"/>
              <a:gd name="connsiteY175" fmla="*/ 68262 h 1787292"/>
              <a:gd name="connsiteX176" fmla="*/ 9172308 w 12192000"/>
              <a:gd name="connsiteY176" fmla="*/ 87312 h 1787292"/>
              <a:gd name="connsiteX177" fmla="*/ 9210408 w 12192000"/>
              <a:gd name="connsiteY177" fmla="*/ 106362 h 1787292"/>
              <a:gd name="connsiteX178" fmla="*/ 9246920 w 12192000"/>
              <a:gd name="connsiteY178" fmla="*/ 125412 h 1787292"/>
              <a:gd name="connsiteX179" fmla="*/ 9288196 w 12192000"/>
              <a:gd name="connsiteY179" fmla="*/ 141287 h 1787292"/>
              <a:gd name="connsiteX180" fmla="*/ 9334232 w 12192000"/>
              <a:gd name="connsiteY180" fmla="*/ 155575 h 1787292"/>
              <a:gd name="connsiteX181" fmla="*/ 9386620 w 12192000"/>
              <a:gd name="connsiteY181" fmla="*/ 166687 h 1787292"/>
              <a:gd name="connsiteX182" fmla="*/ 9446946 w 12192000"/>
              <a:gd name="connsiteY182" fmla="*/ 174625 h 1787292"/>
              <a:gd name="connsiteX183" fmla="*/ 9515208 w 12192000"/>
              <a:gd name="connsiteY183" fmla="*/ 176212 h 1787292"/>
              <a:gd name="connsiteX184" fmla="*/ 9583470 w 12192000"/>
              <a:gd name="connsiteY184" fmla="*/ 174625 h 1787292"/>
              <a:gd name="connsiteX185" fmla="*/ 9643796 w 12192000"/>
              <a:gd name="connsiteY185" fmla="*/ 166687 h 1787292"/>
              <a:gd name="connsiteX186" fmla="*/ 9696182 w 12192000"/>
              <a:gd name="connsiteY186" fmla="*/ 155575 h 1787292"/>
              <a:gd name="connsiteX187" fmla="*/ 9742220 w 12192000"/>
              <a:gd name="connsiteY187" fmla="*/ 141287 h 1787292"/>
              <a:gd name="connsiteX188" fmla="*/ 9783496 w 12192000"/>
              <a:gd name="connsiteY188" fmla="*/ 125412 h 1787292"/>
              <a:gd name="connsiteX189" fmla="*/ 9820008 w 12192000"/>
              <a:gd name="connsiteY189" fmla="*/ 106362 h 1787292"/>
              <a:gd name="connsiteX190" fmla="*/ 9896208 w 12192000"/>
              <a:gd name="connsiteY190" fmla="*/ 68262 h 1787292"/>
              <a:gd name="connsiteX191" fmla="*/ 9932720 w 12192000"/>
              <a:gd name="connsiteY191" fmla="*/ 52387 h 1787292"/>
              <a:gd name="connsiteX192" fmla="*/ 9973996 w 12192000"/>
              <a:gd name="connsiteY192" fmla="*/ 36512 h 1787292"/>
              <a:gd name="connsiteX193" fmla="*/ 10020032 w 12192000"/>
              <a:gd name="connsiteY193" fmla="*/ 20637 h 1787292"/>
              <a:gd name="connsiteX194" fmla="*/ 10072420 w 12192000"/>
              <a:gd name="connsiteY194" fmla="*/ 9525 h 1787292"/>
              <a:gd name="connsiteX195" fmla="*/ 10132746 w 12192000"/>
              <a:gd name="connsiteY195" fmla="*/ 3175 h 1787292"/>
              <a:gd name="connsiteX196" fmla="*/ 10201008 w 12192000"/>
              <a:gd name="connsiteY196" fmla="*/ 0 h 1787292"/>
              <a:gd name="connsiteX197" fmla="*/ 10269270 w 12192000"/>
              <a:gd name="connsiteY197" fmla="*/ 3175 h 1787292"/>
              <a:gd name="connsiteX198" fmla="*/ 10329596 w 12192000"/>
              <a:gd name="connsiteY198" fmla="*/ 9525 h 1787292"/>
              <a:gd name="connsiteX199" fmla="*/ 10381982 w 12192000"/>
              <a:gd name="connsiteY199" fmla="*/ 20637 h 1787292"/>
              <a:gd name="connsiteX200" fmla="*/ 10428020 w 12192000"/>
              <a:gd name="connsiteY200" fmla="*/ 36512 h 1787292"/>
              <a:gd name="connsiteX201" fmla="*/ 10469296 w 12192000"/>
              <a:gd name="connsiteY201" fmla="*/ 52387 h 1787292"/>
              <a:gd name="connsiteX202" fmla="*/ 10505808 w 12192000"/>
              <a:gd name="connsiteY202" fmla="*/ 68262 h 1787292"/>
              <a:gd name="connsiteX203" fmla="*/ 10543908 w 12192000"/>
              <a:gd name="connsiteY203" fmla="*/ 87312 h 1787292"/>
              <a:gd name="connsiteX204" fmla="*/ 10582008 w 12192000"/>
              <a:gd name="connsiteY204" fmla="*/ 106362 h 1787292"/>
              <a:gd name="connsiteX205" fmla="*/ 10618520 w 12192000"/>
              <a:gd name="connsiteY205" fmla="*/ 125412 h 1787292"/>
              <a:gd name="connsiteX206" fmla="*/ 10659796 w 12192000"/>
              <a:gd name="connsiteY206" fmla="*/ 141287 h 1787292"/>
              <a:gd name="connsiteX207" fmla="*/ 10705832 w 12192000"/>
              <a:gd name="connsiteY207" fmla="*/ 155575 h 1787292"/>
              <a:gd name="connsiteX208" fmla="*/ 10758220 w 12192000"/>
              <a:gd name="connsiteY208" fmla="*/ 166687 h 1787292"/>
              <a:gd name="connsiteX209" fmla="*/ 10818546 w 12192000"/>
              <a:gd name="connsiteY209" fmla="*/ 174625 h 1787292"/>
              <a:gd name="connsiteX210" fmla="*/ 10886808 w 12192000"/>
              <a:gd name="connsiteY210" fmla="*/ 176212 h 1787292"/>
              <a:gd name="connsiteX211" fmla="*/ 10955070 w 12192000"/>
              <a:gd name="connsiteY211" fmla="*/ 174625 h 1787292"/>
              <a:gd name="connsiteX212" fmla="*/ 11015396 w 12192000"/>
              <a:gd name="connsiteY212" fmla="*/ 166687 h 1787292"/>
              <a:gd name="connsiteX213" fmla="*/ 11067782 w 12192000"/>
              <a:gd name="connsiteY213" fmla="*/ 155575 h 1787292"/>
              <a:gd name="connsiteX214" fmla="*/ 11113820 w 12192000"/>
              <a:gd name="connsiteY214" fmla="*/ 141287 h 1787292"/>
              <a:gd name="connsiteX215" fmla="*/ 11155096 w 12192000"/>
              <a:gd name="connsiteY215" fmla="*/ 125412 h 1787292"/>
              <a:gd name="connsiteX216" fmla="*/ 11191608 w 12192000"/>
              <a:gd name="connsiteY216" fmla="*/ 106362 h 1787292"/>
              <a:gd name="connsiteX217" fmla="*/ 11229708 w 12192000"/>
              <a:gd name="connsiteY217" fmla="*/ 87312 h 1787292"/>
              <a:gd name="connsiteX218" fmla="*/ 11267808 w 12192000"/>
              <a:gd name="connsiteY218" fmla="*/ 68262 h 1787292"/>
              <a:gd name="connsiteX219" fmla="*/ 11304320 w 12192000"/>
              <a:gd name="connsiteY219" fmla="*/ 52387 h 1787292"/>
              <a:gd name="connsiteX220" fmla="*/ 11345596 w 12192000"/>
              <a:gd name="connsiteY220" fmla="*/ 36512 h 1787292"/>
              <a:gd name="connsiteX221" fmla="*/ 11391632 w 12192000"/>
              <a:gd name="connsiteY221" fmla="*/ 20637 h 1787292"/>
              <a:gd name="connsiteX222" fmla="*/ 11444020 w 12192000"/>
              <a:gd name="connsiteY222" fmla="*/ 9525 h 1787292"/>
              <a:gd name="connsiteX223" fmla="*/ 11504346 w 12192000"/>
              <a:gd name="connsiteY223" fmla="*/ 3175 h 1787292"/>
              <a:gd name="connsiteX224" fmla="*/ 11572608 w 12192000"/>
              <a:gd name="connsiteY224" fmla="*/ 0 h 1787292"/>
              <a:gd name="connsiteX225" fmla="*/ 11640870 w 12192000"/>
              <a:gd name="connsiteY225" fmla="*/ 3175 h 1787292"/>
              <a:gd name="connsiteX226" fmla="*/ 11701196 w 12192000"/>
              <a:gd name="connsiteY226" fmla="*/ 9525 h 1787292"/>
              <a:gd name="connsiteX227" fmla="*/ 11753582 w 12192000"/>
              <a:gd name="connsiteY227" fmla="*/ 20637 h 1787292"/>
              <a:gd name="connsiteX228" fmla="*/ 11799620 w 12192000"/>
              <a:gd name="connsiteY228" fmla="*/ 36512 h 1787292"/>
              <a:gd name="connsiteX229" fmla="*/ 11840896 w 12192000"/>
              <a:gd name="connsiteY229" fmla="*/ 52387 h 1787292"/>
              <a:gd name="connsiteX230" fmla="*/ 11877408 w 12192000"/>
              <a:gd name="connsiteY230" fmla="*/ 68262 h 1787292"/>
              <a:gd name="connsiteX231" fmla="*/ 11915508 w 12192000"/>
              <a:gd name="connsiteY231" fmla="*/ 87312 h 1787292"/>
              <a:gd name="connsiteX232" fmla="*/ 11953608 w 12192000"/>
              <a:gd name="connsiteY232" fmla="*/ 106362 h 1787292"/>
              <a:gd name="connsiteX233" fmla="*/ 11990120 w 12192000"/>
              <a:gd name="connsiteY233" fmla="*/ 125412 h 1787292"/>
              <a:gd name="connsiteX234" fmla="*/ 12031396 w 12192000"/>
              <a:gd name="connsiteY234" fmla="*/ 141287 h 1787292"/>
              <a:gd name="connsiteX235" fmla="*/ 12077432 w 12192000"/>
              <a:gd name="connsiteY235" fmla="*/ 155575 h 1787292"/>
              <a:gd name="connsiteX236" fmla="*/ 12129820 w 12192000"/>
              <a:gd name="connsiteY236" fmla="*/ 166688 h 1787292"/>
              <a:gd name="connsiteX237" fmla="*/ 12190146 w 12192000"/>
              <a:gd name="connsiteY237" fmla="*/ 174625 h 1787292"/>
              <a:gd name="connsiteX238" fmla="*/ 12192000 w 12192000"/>
              <a:gd name="connsiteY238" fmla="*/ 174668 h 1787292"/>
              <a:gd name="connsiteX239" fmla="*/ 12192000 w 12192000"/>
              <a:gd name="connsiteY239" fmla="*/ 885826 h 1787292"/>
              <a:gd name="connsiteX240" fmla="*/ 12192000 w 12192000"/>
              <a:gd name="connsiteY240" fmla="*/ 1787292 h 1787292"/>
              <a:gd name="connsiteX241" fmla="*/ 0 w 12192000"/>
              <a:gd name="connsiteY241" fmla="*/ 1787292 h 1787292"/>
              <a:gd name="connsiteX242" fmla="*/ 0 w 12192000"/>
              <a:gd name="connsiteY242" fmla="*/ 885826 h 1787292"/>
              <a:gd name="connsiteX243" fmla="*/ 0 w 12192000"/>
              <a:gd name="connsiteY243" fmla="*/ 174668 h 1787292"/>
              <a:gd name="connsiteX244" fmla="*/ 1852 w 12192000"/>
              <a:gd name="connsiteY244" fmla="*/ 174625 h 1787292"/>
              <a:gd name="connsiteX245" fmla="*/ 62177 w 12192000"/>
              <a:gd name="connsiteY245" fmla="*/ 166687 h 1787292"/>
              <a:gd name="connsiteX246" fmla="*/ 114564 w 12192000"/>
              <a:gd name="connsiteY246" fmla="*/ 155575 h 1787292"/>
              <a:gd name="connsiteX247" fmla="*/ 160602 w 12192000"/>
              <a:gd name="connsiteY247" fmla="*/ 141287 h 1787292"/>
              <a:gd name="connsiteX248" fmla="*/ 201877 w 12192000"/>
              <a:gd name="connsiteY248" fmla="*/ 125412 h 1787292"/>
              <a:gd name="connsiteX249" fmla="*/ 238389 w 12192000"/>
              <a:gd name="connsiteY249" fmla="*/ 106362 h 1787292"/>
              <a:gd name="connsiteX250" fmla="*/ 276489 w 12192000"/>
              <a:gd name="connsiteY250" fmla="*/ 87312 h 1787292"/>
              <a:gd name="connsiteX251" fmla="*/ 314589 w 12192000"/>
              <a:gd name="connsiteY251" fmla="*/ 68262 h 1787292"/>
              <a:gd name="connsiteX252" fmla="*/ 351102 w 12192000"/>
              <a:gd name="connsiteY252" fmla="*/ 52387 h 1787292"/>
              <a:gd name="connsiteX253" fmla="*/ 392377 w 12192000"/>
              <a:gd name="connsiteY253" fmla="*/ 36512 h 1787292"/>
              <a:gd name="connsiteX254" fmla="*/ 438414 w 12192000"/>
              <a:gd name="connsiteY254" fmla="*/ 20637 h 1787292"/>
              <a:gd name="connsiteX255" fmla="*/ 490802 w 12192000"/>
              <a:gd name="connsiteY255" fmla="*/ 9525 h 1787292"/>
              <a:gd name="connsiteX256" fmla="*/ 551127 w 12192000"/>
              <a:gd name="connsiteY256" fmla="*/ 3175 h 1787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</a:cxnLst>
            <a:rect l="l" t="t" r="r" b="b"/>
            <a:pathLst>
              <a:path w="12192000" h="1787292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4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1" y="36512"/>
                </a:lnTo>
                <a:lnTo>
                  <a:pt x="5002476" y="52387"/>
                </a:lnTo>
                <a:lnTo>
                  <a:pt x="5038989" y="68262"/>
                </a:lnTo>
                <a:lnTo>
                  <a:pt x="5077089" y="87312"/>
                </a:lnTo>
                <a:lnTo>
                  <a:pt x="5115189" y="106362"/>
                </a:lnTo>
                <a:lnTo>
                  <a:pt x="5151701" y="125412"/>
                </a:lnTo>
                <a:lnTo>
                  <a:pt x="5192976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09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7" y="3175"/>
                </a:lnTo>
                <a:lnTo>
                  <a:pt x="6086208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2000" y="174668"/>
                </a:lnTo>
                <a:lnTo>
                  <a:pt x="12192000" y="885826"/>
                </a:lnTo>
                <a:lnTo>
                  <a:pt x="12192000" y="1787292"/>
                </a:lnTo>
                <a:lnTo>
                  <a:pt x="0" y="1787292"/>
                </a:lnTo>
                <a:lnTo>
                  <a:pt x="0" y="885826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39A753E0-C50A-484B-B86D-987A1C2600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454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3E235D0-56EB-294C-8839-B1408C08F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41" y="18255"/>
            <a:ext cx="10515600" cy="1325563"/>
          </a:xfrm>
        </p:spPr>
        <p:txBody>
          <a:bodyPr/>
          <a:lstStyle/>
          <a:p>
            <a:pPr algn="ctr"/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Tebyg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B7C4FB2-AA07-184E-BCB5-255ED3D14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8992" y="837766"/>
            <a:ext cx="10821488" cy="4657445"/>
          </a:xfrm>
        </p:spPr>
        <p:txBody>
          <a:bodyPr>
            <a:noAutofit/>
          </a:bodyPr>
          <a:lstStyle/>
          <a:p>
            <a:r>
              <a:rPr lang="en-US" sz="2400" b="1" dirty="0" err="1"/>
              <a:t>Gwario</a:t>
            </a:r>
            <a:r>
              <a:rPr lang="en-US" sz="2400" b="1" dirty="0"/>
              <a:t> / </a:t>
            </a:r>
            <a:r>
              <a:rPr lang="en-US" sz="2400" b="1" dirty="0" err="1"/>
              <a:t>Treulio</a:t>
            </a:r>
            <a:r>
              <a:rPr lang="en-US" sz="2400" b="1" dirty="0"/>
              <a:t>:   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dirty="0" err="1"/>
              <a:t>Gwario</a:t>
            </a:r>
            <a:r>
              <a:rPr lang="en-US" sz="2400" dirty="0"/>
              <a:t> </a:t>
            </a:r>
            <a:r>
              <a:rPr lang="en-US" sz="2400" dirty="0" err="1"/>
              <a:t>arian</a:t>
            </a:r>
            <a:r>
              <a:rPr lang="en-US" sz="2400" dirty="0"/>
              <a:t> / </a:t>
            </a:r>
            <a:r>
              <a:rPr lang="en-US" sz="2400" dirty="0" err="1"/>
              <a:t>Treulio</a:t>
            </a:r>
            <a:r>
              <a:rPr lang="en-US" sz="2400" dirty="0"/>
              <a:t> </a:t>
            </a:r>
            <a:r>
              <a:rPr lang="en-US" sz="2400" dirty="0" err="1"/>
              <a:t>amser</a:t>
            </a:r>
            <a:endParaRPr lang="en-US" sz="2400" dirty="0"/>
          </a:p>
          <a:p>
            <a:r>
              <a:rPr lang="en-US" sz="2400" b="1" dirty="0" err="1"/>
              <a:t>Adnabod</a:t>
            </a:r>
            <a:r>
              <a:rPr lang="en-US" sz="2400" b="1" dirty="0"/>
              <a:t> / </a:t>
            </a:r>
            <a:r>
              <a:rPr lang="en-US" sz="2400" b="1" dirty="0" err="1"/>
              <a:t>Gwybod</a:t>
            </a:r>
            <a:r>
              <a:rPr lang="en-US" sz="2400" b="1" dirty="0"/>
              <a:t>:  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dirty="0" err="1"/>
              <a:t>Adnabod</a:t>
            </a:r>
            <a:r>
              <a:rPr lang="en-US" sz="2400" dirty="0"/>
              <a:t> person / </a:t>
            </a:r>
            <a:r>
              <a:rPr lang="en-US" sz="2400" dirty="0" err="1"/>
              <a:t>Gwybod</a:t>
            </a:r>
            <a:r>
              <a:rPr lang="en-US" sz="2400" dirty="0"/>
              <a:t> y </a:t>
            </a:r>
            <a:r>
              <a:rPr lang="en-US" sz="2400" dirty="0" err="1"/>
              <a:t>ffeithiau</a:t>
            </a:r>
            <a:endParaRPr lang="en-US" sz="2400" dirty="0"/>
          </a:p>
          <a:p>
            <a:r>
              <a:rPr lang="en-US" sz="2400" b="1" dirty="0" err="1"/>
              <a:t>Hwyliog</a:t>
            </a:r>
            <a:r>
              <a:rPr lang="en-US" sz="2400" b="1" dirty="0"/>
              <a:t> / </a:t>
            </a:r>
            <a:r>
              <a:rPr lang="en-US" sz="2400" b="1" dirty="0" err="1"/>
              <a:t>Hwylus</a:t>
            </a:r>
            <a:r>
              <a:rPr lang="en-US" sz="2400" b="1" dirty="0"/>
              <a:t>: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dirty="0"/>
              <a:t> </a:t>
            </a:r>
            <a:r>
              <a:rPr lang="en-US" sz="2400" i="1" dirty="0"/>
              <a:t>Fun / Convenient</a:t>
            </a:r>
          </a:p>
          <a:p>
            <a:r>
              <a:rPr lang="en-US" sz="2400" b="1" dirty="0"/>
              <a:t>Sometimes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dirty="0" err="1"/>
              <a:t>Weithiau</a:t>
            </a:r>
            <a:r>
              <a:rPr lang="en-US" sz="2400" dirty="0"/>
              <a:t> (</a:t>
            </a:r>
            <a:r>
              <a:rPr lang="en-US" sz="2400" dirty="0" err="1"/>
              <a:t>mae</a:t>
            </a:r>
            <a:r>
              <a:rPr lang="en-US" sz="2400" dirty="0"/>
              <a:t> ‘</a:t>
            </a:r>
            <a:r>
              <a:rPr lang="en-US" sz="2400" dirty="0" err="1"/>
              <a:t>rhai</a:t>
            </a:r>
            <a:r>
              <a:rPr lang="en-US" sz="2400" dirty="0"/>
              <a:t> </a:t>
            </a:r>
            <a:r>
              <a:rPr lang="en-US" sz="2400" dirty="0" err="1"/>
              <a:t>weithiau</a:t>
            </a:r>
            <a:r>
              <a:rPr lang="en-US" sz="2400" dirty="0"/>
              <a:t>’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anghywir</a:t>
            </a:r>
            <a:r>
              <a:rPr lang="en-US" sz="2400" dirty="0"/>
              <a:t>)</a:t>
            </a:r>
          </a:p>
          <a:p>
            <a:r>
              <a:rPr lang="en-US" sz="2400" b="1" dirty="0"/>
              <a:t>Too much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dirty="0" err="1"/>
              <a:t>Gormod</a:t>
            </a:r>
            <a:r>
              <a:rPr lang="en-US" sz="2400" dirty="0"/>
              <a:t> (</a:t>
            </a:r>
            <a:r>
              <a:rPr lang="en-US" sz="2400" dirty="0" err="1"/>
              <a:t>mae</a:t>
            </a:r>
            <a:r>
              <a:rPr lang="en-US" sz="2400" dirty="0"/>
              <a:t> ‘</a:t>
            </a:r>
            <a:r>
              <a:rPr lang="en-US" sz="2400" dirty="0" err="1"/>
              <a:t>rhy</a:t>
            </a:r>
            <a:r>
              <a:rPr lang="en-US" sz="2400" dirty="0"/>
              <a:t> </a:t>
            </a:r>
            <a:r>
              <a:rPr lang="en-US" sz="2400" dirty="0" err="1"/>
              <a:t>gormod</a:t>
            </a:r>
            <a:r>
              <a:rPr lang="en-US" sz="2400" dirty="0"/>
              <a:t>’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anghywir</a:t>
            </a:r>
            <a:r>
              <a:rPr lang="en-US" sz="2400" dirty="0"/>
              <a:t>)</a:t>
            </a: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1C53C9FC-27BE-2649-8C32-E5B9B1D559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39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2213" y="109053"/>
            <a:ext cx="1882987" cy="990599"/>
          </a:xfrm>
        </p:spPr>
        <p:txBody>
          <a:bodyPr>
            <a:normAutofit/>
          </a:bodyPr>
          <a:lstStyle/>
          <a:p>
            <a:r>
              <a:rPr lang="cy-GB" sz="5000" dirty="0"/>
              <a:t>â/ag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6776" y="1191092"/>
            <a:ext cx="7704667" cy="4475816"/>
          </a:xfrm>
        </p:spPr>
        <p:txBody>
          <a:bodyPr>
            <a:normAutofit fontScale="92500" lnSpcReduction="10000"/>
          </a:bodyPr>
          <a:lstStyle/>
          <a:p>
            <a:r>
              <a:rPr lang="cy-GB" sz="3800" dirty="0"/>
              <a:t>â/ag = with/by means of (gyda)</a:t>
            </a:r>
          </a:p>
          <a:p>
            <a:r>
              <a:rPr lang="cy-GB" sz="3800" dirty="0"/>
              <a:t>â = Treiglad Llaes TCP</a:t>
            </a:r>
          </a:p>
          <a:p>
            <a:r>
              <a:rPr lang="cy-GB" sz="3800" dirty="0"/>
              <a:t>mynd â chyllell i’r gegin</a:t>
            </a:r>
          </a:p>
          <a:p>
            <a:endParaRPr lang="cy-GB" sz="3800" dirty="0"/>
          </a:p>
          <a:p>
            <a:r>
              <a:rPr lang="cy-GB" sz="3800" dirty="0"/>
              <a:t>ag – dim treiglad</a:t>
            </a:r>
          </a:p>
          <a:p>
            <a:r>
              <a:rPr lang="cy-GB" sz="3800" dirty="0"/>
              <a:t>mynd ag afal yn fy llaw</a:t>
            </a:r>
          </a:p>
          <a:p>
            <a:r>
              <a:rPr lang="cy-GB" sz="3800" dirty="0"/>
              <a:t>dod ag offer i’r wers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58640">
            <a:off x="8450333" y="743977"/>
            <a:ext cx="2677160" cy="17815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01987">
            <a:off x="7934560" y="3727966"/>
            <a:ext cx="2486027" cy="17986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BF84CD6F-661D-F349-BBFF-627448A7EC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03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0309" y="141889"/>
            <a:ext cx="3939020" cy="955392"/>
          </a:xfrm>
        </p:spPr>
        <p:txBody>
          <a:bodyPr>
            <a:normAutofit/>
          </a:bodyPr>
          <a:lstStyle/>
          <a:p>
            <a:pPr algn="ctr"/>
            <a:r>
              <a:rPr lang="en-US" sz="5000" dirty="0"/>
              <a:t>a/ac = 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9072" y="1513489"/>
            <a:ext cx="7704667" cy="3332816"/>
          </a:xfrm>
        </p:spPr>
        <p:txBody>
          <a:bodyPr>
            <a:noAutofit/>
          </a:bodyPr>
          <a:lstStyle/>
          <a:p>
            <a:r>
              <a:rPr lang="en-US" sz="3000" dirty="0"/>
              <a:t>a = </a:t>
            </a:r>
            <a:r>
              <a:rPr lang="en-US" sz="3000" dirty="0" err="1"/>
              <a:t>cyn</a:t>
            </a:r>
            <a:r>
              <a:rPr lang="en-US" sz="3000" dirty="0"/>
              <a:t> </a:t>
            </a:r>
            <a:r>
              <a:rPr lang="en-US" sz="3000" dirty="0" err="1"/>
              <a:t>cytsain</a:t>
            </a:r>
            <a:r>
              <a:rPr lang="en-US" sz="3000" dirty="0"/>
              <a:t> (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achosi</a:t>
            </a:r>
            <a:r>
              <a:rPr lang="en-US" sz="3000" dirty="0"/>
              <a:t> </a:t>
            </a:r>
            <a:r>
              <a:rPr lang="en-US" sz="3000" dirty="0" err="1"/>
              <a:t>treiglad</a:t>
            </a:r>
            <a:r>
              <a:rPr lang="en-US" sz="3000" dirty="0"/>
              <a:t> </a:t>
            </a:r>
            <a:r>
              <a:rPr lang="en-US" sz="3000" dirty="0" err="1"/>
              <a:t>llaes</a:t>
            </a:r>
            <a:r>
              <a:rPr lang="en-US" sz="3000" dirty="0"/>
              <a:t>)</a:t>
            </a:r>
          </a:p>
          <a:p>
            <a:r>
              <a:rPr lang="en-US" sz="3000" dirty="0"/>
              <a:t>ci a </a:t>
            </a:r>
            <a:r>
              <a:rPr lang="en-US" sz="3000" b="1" dirty="0" err="1">
                <a:solidFill>
                  <a:srgbClr val="FF0000"/>
                </a:solidFill>
              </a:rPr>
              <a:t>ch</a:t>
            </a:r>
            <a:r>
              <a:rPr lang="en-US" sz="3000" dirty="0" err="1"/>
              <a:t>ath</a:t>
            </a:r>
            <a:endParaRPr lang="en-US" sz="3000" dirty="0"/>
          </a:p>
          <a:p>
            <a:r>
              <a:rPr lang="en-US" sz="3000" dirty="0" err="1"/>
              <a:t>mab</a:t>
            </a:r>
            <a:r>
              <a:rPr lang="en-US" sz="3000" dirty="0"/>
              <a:t> a </a:t>
            </a:r>
            <a:r>
              <a:rPr lang="en-US" sz="3000" b="1" dirty="0" err="1">
                <a:solidFill>
                  <a:srgbClr val="FF0000"/>
                </a:solidFill>
              </a:rPr>
              <a:t>th</a:t>
            </a:r>
            <a:r>
              <a:rPr lang="en-US" sz="3000" dirty="0" err="1"/>
              <a:t>ad</a:t>
            </a:r>
            <a:endParaRPr lang="en-US" sz="3000" dirty="0"/>
          </a:p>
          <a:p>
            <a:endParaRPr lang="en-US" sz="3000" dirty="0"/>
          </a:p>
          <a:p>
            <a:r>
              <a:rPr lang="en-US" sz="3000" dirty="0"/>
              <a:t>ac – </a:t>
            </a:r>
            <a:r>
              <a:rPr lang="en-US" sz="3000" dirty="0" err="1"/>
              <a:t>cyn</a:t>
            </a:r>
            <a:r>
              <a:rPr lang="en-US" sz="3000" dirty="0"/>
              <a:t> </a:t>
            </a:r>
            <a:r>
              <a:rPr lang="en-US" sz="3000" dirty="0" err="1"/>
              <a:t>llafariad</a:t>
            </a:r>
            <a:endParaRPr lang="en-US" sz="3000" dirty="0"/>
          </a:p>
          <a:p>
            <a:r>
              <a:rPr lang="en-US" sz="3000" dirty="0" err="1"/>
              <a:t>afal</a:t>
            </a:r>
            <a:r>
              <a:rPr lang="en-US" sz="3000" dirty="0"/>
              <a:t> ac </a:t>
            </a:r>
            <a:r>
              <a:rPr lang="en-US" sz="3000" b="1" dirty="0" err="1">
                <a:solidFill>
                  <a:srgbClr val="FF0000"/>
                </a:solidFill>
              </a:rPr>
              <a:t>o</a:t>
            </a:r>
            <a:r>
              <a:rPr lang="en-US" sz="3000" dirty="0" err="1"/>
              <a:t>ren</a:t>
            </a:r>
            <a:endParaRPr lang="en-US" sz="3000" dirty="0"/>
          </a:p>
          <a:p>
            <a:r>
              <a:rPr lang="en-US" sz="3000" dirty="0" err="1"/>
              <a:t>prifysgol</a:t>
            </a:r>
            <a:r>
              <a:rPr lang="en-US" sz="3000" dirty="0"/>
              <a:t> ac </a:t>
            </a:r>
            <a:r>
              <a:rPr lang="en-US" sz="3000" b="1" dirty="0" err="1">
                <a:solidFill>
                  <a:srgbClr val="FF0000"/>
                </a:solidFill>
              </a:rPr>
              <a:t>y</a:t>
            </a:r>
            <a:r>
              <a:rPr lang="en-US" sz="3000" dirty="0" err="1"/>
              <a:t>sgol</a:t>
            </a:r>
            <a:endParaRPr lang="en-US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13B36D0B-D572-4349-827A-201A7FEC3C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718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39BF097-83B6-9648-9FD3-42A10EAC3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7134" y="199505"/>
            <a:ext cx="4582194" cy="1007503"/>
          </a:xfrm>
        </p:spPr>
        <p:txBody>
          <a:bodyPr/>
          <a:lstStyle/>
          <a:p>
            <a:r>
              <a:rPr lang="en-US" dirty="0" err="1"/>
              <a:t>Mae’n</a:t>
            </a:r>
            <a:r>
              <a:rPr lang="en-US" dirty="0"/>
              <a:t> / </a:t>
            </a:r>
            <a:r>
              <a:rPr lang="en-US" dirty="0" err="1"/>
              <a:t>Maen</a:t>
            </a:r>
            <a:r>
              <a:rPr lang="en-US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0EA65057-D52D-7A4A-939F-6C1F2888C4C5}"/>
              </a:ext>
            </a:extLst>
          </p:cNvPr>
          <p:cNvSpPr/>
          <p:nvPr/>
        </p:nvSpPr>
        <p:spPr>
          <a:xfrm>
            <a:off x="1720123" y="2118270"/>
            <a:ext cx="808245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 err="1">
                <a:ea typeface="Times New Roman" panose="02020603050405020304" pitchFamily="18" charset="0"/>
              </a:rPr>
              <a:t>Cofiwch</a:t>
            </a:r>
            <a:r>
              <a:rPr lang="en-GB" sz="3600" dirty="0">
                <a:ea typeface="Times New Roman" panose="02020603050405020304" pitchFamily="18" charset="0"/>
              </a:rPr>
              <a:t>:</a:t>
            </a:r>
          </a:p>
          <a:p>
            <a:r>
              <a:rPr lang="en-GB" sz="3600" dirty="0">
                <a:ea typeface="Times New Roman" panose="02020603050405020304" pitchFamily="18" charset="0"/>
              </a:rPr>
              <a:t> </a:t>
            </a:r>
          </a:p>
          <a:p>
            <a:r>
              <a:rPr lang="en-GB" sz="3600" dirty="0" err="1">
                <a:ea typeface="Times New Roman" panose="02020603050405020304" pitchFamily="18" charset="0"/>
              </a:rPr>
              <a:t>Maen</a:t>
            </a:r>
            <a:r>
              <a:rPr lang="en-GB" sz="3600" dirty="0">
                <a:ea typeface="Times New Roman" panose="02020603050405020304" pitchFamily="18" charset="0"/>
              </a:rPr>
              <a:t> </a:t>
            </a:r>
            <a:r>
              <a:rPr lang="en-GB" sz="3600" dirty="0" err="1">
                <a:ea typeface="Times New Roman" panose="02020603050405020304" pitchFamily="18" charset="0"/>
              </a:rPr>
              <a:t>nhw</a:t>
            </a:r>
            <a:r>
              <a:rPr lang="en-GB" sz="3600" dirty="0">
                <a:ea typeface="Times New Roman" panose="02020603050405020304" pitchFamily="18" charset="0"/>
              </a:rPr>
              <a:t> = they are</a:t>
            </a:r>
          </a:p>
          <a:p>
            <a:r>
              <a:rPr lang="en-GB" sz="3600" dirty="0" err="1">
                <a:ea typeface="Times New Roman" panose="02020603050405020304" pitchFamily="18" charset="0"/>
              </a:rPr>
              <a:t>Mae’n</a:t>
            </a:r>
            <a:r>
              <a:rPr lang="en-GB" sz="3600" dirty="0">
                <a:ea typeface="Times New Roman" panose="02020603050405020304" pitchFamily="18" charset="0"/>
              </a:rPr>
              <a:t> = </a:t>
            </a:r>
            <a:r>
              <a:rPr lang="en-GB" sz="3600" dirty="0" err="1">
                <a:ea typeface="Times New Roman" panose="02020603050405020304" pitchFamily="18" charset="0"/>
              </a:rPr>
              <a:t>mae</a:t>
            </a:r>
            <a:r>
              <a:rPr lang="en-GB" sz="3600" dirty="0">
                <a:ea typeface="Times New Roman" panose="02020603050405020304" pitchFamily="18" charset="0"/>
              </a:rPr>
              <a:t> </a:t>
            </a:r>
            <a:r>
              <a:rPr lang="en-GB" sz="3600" dirty="0" err="1">
                <a:ea typeface="Times New Roman" panose="02020603050405020304" pitchFamily="18" charset="0"/>
              </a:rPr>
              <a:t>hi’n</a:t>
            </a:r>
            <a:r>
              <a:rPr lang="en-GB" sz="3600" dirty="0">
                <a:ea typeface="Times New Roman" panose="02020603050405020304" pitchFamily="18" charset="0"/>
              </a:rPr>
              <a:t> =  it is/she is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A2825551-438E-A146-83B5-77AC7D7743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596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6134" y="247652"/>
            <a:ext cx="7704667" cy="1162049"/>
          </a:xfrm>
        </p:spPr>
        <p:txBody>
          <a:bodyPr/>
          <a:lstStyle/>
          <a:p>
            <a:r>
              <a:rPr lang="en-US" dirty="0"/>
              <a:t>Mae / </a:t>
            </a:r>
            <a:r>
              <a:rPr lang="en-US" dirty="0" err="1"/>
              <a:t>Maent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199" y="1164021"/>
            <a:ext cx="10294884" cy="3237566"/>
          </a:xfrm>
        </p:spPr>
        <p:txBody>
          <a:bodyPr>
            <a:noAutofit/>
          </a:bodyPr>
          <a:lstStyle/>
          <a:p>
            <a:r>
              <a:rPr lang="en-US" sz="2800" dirty="0" err="1"/>
              <a:t>Dyma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redeg</a:t>
            </a:r>
            <a:r>
              <a:rPr lang="en-US" sz="2800" dirty="0"/>
              <a:t> y </a:t>
            </a:r>
            <a:r>
              <a:rPr lang="en-US" sz="2800" dirty="0" err="1"/>
              <a:t>ferf</a:t>
            </a:r>
            <a:r>
              <a:rPr lang="en-US" sz="2800" dirty="0"/>
              <a:t> ‘bod’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gywir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 </a:t>
            </a:r>
            <a:r>
              <a:rPr lang="en-US" sz="2800" dirty="0" err="1"/>
              <a:t>presennol</a:t>
            </a:r>
            <a:r>
              <a:rPr lang="en-US" sz="2800" dirty="0"/>
              <a:t>:</a:t>
            </a:r>
          </a:p>
          <a:p>
            <a:pPr marL="914400" lvl="2" indent="0">
              <a:buNone/>
            </a:pPr>
            <a:r>
              <a:rPr lang="en-US" dirty="0"/>
              <a:t>		</a:t>
            </a: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/ </a:t>
            </a:r>
            <a:r>
              <a:rPr lang="en-US" sz="3000" dirty="0" err="1"/>
              <a:t>Dw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endParaRPr lang="en-US" sz="3000" dirty="0"/>
          </a:p>
          <a:p>
            <a:pPr marL="914400" lvl="2" indent="0">
              <a:buNone/>
            </a:pPr>
            <a:r>
              <a:rPr lang="en-US" sz="3000" dirty="0"/>
              <a:t>		</a:t>
            </a:r>
            <a:r>
              <a:rPr lang="en-US" sz="3000" dirty="0" err="1"/>
              <a:t>Rwyt</a:t>
            </a:r>
            <a:r>
              <a:rPr lang="en-US" sz="3000" dirty="0"/>
              <a:t> </a:t>
            </a:r>
            <a:r>
              <a:rPr lang="en-US" sz="3000" dirty="0" err="1"/>
              <a:t>ti</a:t>
            </a:r>
            <a:endParaRPr lang="en-US" sz="3000" dirty="0"/>
          </a:p>
          <a:p>
            <a:pPr marL="2228850" lvl="5" indent="0">
              <a:buNone/>
            </a:pPr>
            <a:r>
              <a:rPr lang="en-US" sz="3000" dirty="0"/>
              <a:t>	Mae e</a:t>
            </a:r>
          </a:p>
          <a:p>
            <a:pPr marL="2228850" lvl="5" indent="0">
              <a:buNone/>
            </a:pPr>
            <a:r>
              <a:rPr lang="en-US" sz="3000" dirty="0"/>
              <a:t>	Mae hi</a:t>
            </a:r>
          </a:p>
          <a:p>
            <a:pPr marL="2228850" lvl="5" indent="0">
              <a:buNone/>
            </a:pPr>
            <a:r>
              <a:rPr lang="en-US" sz="3000" dirty="0"/>
              <a:t>	</a:t>
            </a:r>
            <a:r>
              <a:rPr lang="en-US" sz="3000" dirty="0" err="1"/>
              <a:t>Rydyn</a:t>
            </a:r>
            <a:r>
              <a:rPr lang="en-US" sz="3000" dirty="0"/>
              <a:t> </a:t>
            </a:r>
            <a:r>
              <a:rPr lang="en-US" sz="3000" dirty="0" err="1"/>
              <a:t>ni</a:t>
            </a:r>
            <a:endParaRPr lang="en-US" sz="3000" dirty="0"/>
          </a:p>
          <a:p>
            <a:pPr marL="2228850" lvl="5" indent="0">
              <a:buNone/>
            </a:pPr>
            <a:r>
              <a:rPr lang="en-US" sz="3000" dirty="0"/>
              <a:t>	</a:t>
            </a:r>
            <a:r>
              <a:rPr lang="en-US" sz="3000" dirty="0" err="1"/>
              <a:t>Rydych</a:t>
            </a:r>
            <a:r>
              <a:rPr lang="en-US" sz="3000" dirty="0"/>
              <a:t> chi</a:t>
            </a:r>
          </a:p>
          <a:p>
            <a:pPr marL="2228850" lvl="5" indent="0">
              <a:buNone/>
            </a:pPr>
            <a:r>
              <a:rPr lang="en-US" sz="3000" dirty="0"/>
              <a:t>	</a:t>
            </a:r>
            <a:r>
              <a:rPr lang="en-US" sz="3000" dirty="0" err="1"/>
              <a:t>Maen</a:t>
            </a:r>
            <a:r>
              <a:rPr lang="en-US" sz="3000" dirty="0"/>
              <a:t> </a:t>
            </a:r>
            <a:r>
              <a:rPr lang="en-US" sz="3000" dirty="0" err="1"/>
              <a:t>nhw</a:t>
            </a:r>
            <a:r>
              <a:rPr lang="en-US" sz="3000" dirty="0"/>
              <a:t> / </a:t>
            </a:r>
            <a:r>
              <a:rPr lang="en-US" sz="3000" dirty="0" err="1"/>
              <a:t>Maent</a:t>
            </a:r>
            <a:endParaRPr lang="en-US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91C10393-7110-4E46-A2E2-0598E875F6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470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6822" y="199698"/>
            <a:ext cx="7704667" cy="97155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b="1" dirty="0" err="1">
                <a:solidFill>
                  <a:srgbClr val="002060"/>
                </a:solidFill>
              </a:rPr>
              <a:t>Maent</a:t>
            </a:r>
            <a:r>
              <a:rPr lang="en-US" sz="4000" b="1" dirty="0">
                <a:solidFill>
                  <a:srgbClr val="002060"/>
                </a:solidFill>
              </a:rPr>
              <a:t> = </a:t>
            </a:r>
            <a:r>
              <a:rPr lang="en-US" sz="4000" b="1" dirty="0" err="1">
                <a:solidFill>
                  <a:srgbClr val="002060"/>
                </a:solidFill>
              </a:rPr>
              <a:t>Maen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nhw</a:t>
            </a:r>
            <a:endParaRPr lang="en-US" sz="4000" b="1" dirty="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05840" y="1276352"/>
            <a:ext cx="1053388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/>
              <a:t>Pa </a:t>
            </a:r>
            <a:r>
              <a:rPr lang="en-US" sz="2800" i="1" dirty="0" err="1"/>
              <a:t>frawddegau</a:t>
            </a:r>
            <a:r>
              <a:rPr lang="en-US" sz="2800" i="1" dirty="0"/>
              <a:t> </a:t>
            </a:r>
            <a:r>
              <a:rPr lang="en-US" sz="2800" i="1" dirty="0" err="1"/>
              <a:t>sy’n</a:t>
            </a:r>
            <a:r>
              <a:rPr lang="en-US" sz="2800" i="1" dirty="0"/>
              <a:t> </a:t>
            </a:r>
            <a:r>
              <a:rPr lang="en-US" sz="2800" i="1" dirty="0" err="1"/>
              <a:t>angyhywir</a:t>
            </a:r>
            <a:r>
              <a:rPr lang="en-US" sz="2800" i="1" dirty="0"/>
              <a:t> felly? </a:t>
            </a:r>
          </a:p>
          <a:p>
            <a:endParaRPr lang="en-US" sz="2800" dirty="0"/>
          </a:p>
          <a:p>
            <a:r>
              <a:rPr lang="en-US" sz="2800" dirty="0"/>
              <a:t>1. </a:t>
            </a:r>
            <a:r>
              <a:rPr lang="en-US" sz="2800" dirty="0" err="1"/>
              <a:t>Gweithiodd</a:t>
            </a:r>
            <a:r>
              <a:rPr lang="en-US" sz="2800" dirty="0"/>
              <a:t> </a:t>
            </a:r>
            <a:r>
              <a:rPr lang="en-US" sz="2800" dirty="0" err="1"/>
              <a:t>Tomos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dda</a:t>
            </a:r>
            <a:r>
              <a:rPr lang="en-US" sz="2800" dirty="0"/>
              <a:t> y </a:t>
            </a:r>
            <a:r>
              <a:rPr lang="en-US" sz="2800" dirty="0" err="1"/>
              <a:t>tymor</a:t>
            </a:r>
            <a:r>
              <a:rPr lang="en-US" sz="2800" dirty="0"/>
              <a:t> </a:t>
            </a:r>
            <a:r>
              <a:rPr lang="en-US" sz="2800" dirty="0" err="1"/>
              <a:t>hwn</a:t>
            </a:r>
            <a:r>
              <a:rPr lang="en-US" sz="2800" dirty="0"/>
              <a:t>.  </a:t>
            </a:r>
            <a:r>
              <a:rPr lang="en-US" sz="2800" dirty="0" err="1"/>
              <a:t>Maent</a:t>
            </a:r>
            <a:r>
              <a:rPr lang="en-US" sz="2800" dirty="0"/>
              <a:t> </a:t>
            </a:r>
            <a:r>
              <a:rPr lang="en-US" sz="2800" dirty="0" err="1"/>
              <a:t>wedi</a:t>
            </a:r>
            <a:r>
              <a:rPr lang="en-US" sz="2800" dirty="0"/>
              <a:t> </a:t>
            </a:r>
            <a:r>
              <a:rPr lang="en-US" sz="2800" dirty="0" err="1"/>
              <a:t>llwyddo</a:t>
            </a:r>
            <a:r>
              <a:rPr lang="en-US" sz="2800" dirty="0"/>
              <a:t> </a:t>
            </a:r>
            <a:r>
              <a:rPr lang="en-US" sz="2800" dirty="0" err="1"/>
              <a:t>cwblhau</a:t>
            </a:r>
            <a:r>
              <a:rPr lang="en-US" sz="2800" dirty="0"/>
              <a:t> </a:t>
            </a:r>
            <a:r>
              <a:rPr lang="en-US" sz="2800" dirty="0" err="1"/>
              <a:t>dau</a:t>
            </a:r>
            <a:r>
              <a:rPr lang="en-US" sz="2800" dirty="0"/>
              <a:t> </a:t>
            </a:r>
            <a:r>
              <a:rPr lang="en-US" sz="2800" dirty="0" err="1"/>
              <a:t>asesiad</a:t>
            </a:r>
            <a:r>
              <a:rPr lang="en-US" sz="2800" dirty="0"/>
              <a:t> </a:t>
            </a:r>
            <a:r>
              <a:rPr lang="en-US" sz="2800" dirty="0" err="1"/>
              <a:t>llafar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llwyddiannus</a:t>
            </a:r>
            <a:r>
              <a:rPr lang="en-US" sz="2800" dirty="0"/>
              <a:t>.</a:t>
            </a:r>
          </a:p>
          <a:p>
            <a:endParaRPr lang="en-US" sz="2800" dirty="0"/>
          </a:p>
          <a:p>
            <a:r>
              <a:rPr lang="en-US" sz="2800" dirty="0"/>
              <a:t>2. </a:t>
            </a:r>
            <a:r>
              <a:rPr lang="en-US" sz="2800" dirty="0" err="1"/>
              <a:t>Cydweithiodd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holl</a:t>
            </a:r>
            <a:r>
              <a:rPr lang="en-US" sz="2800" dirty="0"/>
              <a:t> </a:t>
            </a:r>
            <a:r>
              <a:rPr lang="en-US" sz="2800" dirty="0" err="1"/>
              <a:t>ddisgyblion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prosiect</a:t>
            </a:r>
            <a:r>
              <a:rPr lang="en-US" sz="2800" dirty="0"/>
              <a:t>.  </a:t>
            </a:r>
            <a:r>
              <a:rPr lang="en-US" sz="2800" dirty="0" err="1"/>
              <a:t>Maent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hapus</a:t>
            </a:r>
            <a:r>
              <a:rPr lang="en-US" sz="2800" dirty="0"/>
              <a:t> </a:t>
            </a:r>
            <a:r>
              <a:rPr lang="en-US" sz="2800" dirty="0" err="1"/>
              <a:t>iawn</a:t>
            </a:r>
            <a:r>
              <a:rPr lang="en-US" sz="2800" dirty="0"/>
              <a:t> </a:t>
            </a:r>
            <a:r>
              <a:rPr lang="en-US" sz="2800" dirty="0" err="1"/>
              <a:t>â’r</a:t>
            </a:r>
            <a:r>
              <a:rPr lang="en-US" sz="2800" dirty="0"/>
              <a:t> </a:t>
            </a:r>
            <a:r>
              <a:rPr lang="en-US" sz="2800" dirty="0" err="1"/>
              <a:t>canlyniad</a:t>
            </a:r>
            <a:r>
              <a:rPr lang="en-US" sz="2800" dirty="0"/>
              <a:t>.</a:t>
            </a:r>
          </a:p>
          <a:p>
            <a:endParaRPr lang="en-US" sz="2800" dirty="0"/>
          </a:p>
          <a:p>
            <a:r>
              <a:rPr lang="en-US" sz="2800" dirty="0"/>
              <a:t>3. Colin Baker </a:t>
            </a:r>
            <a:r>
              <a:rPr lang="en-US" sz="2800" dirty="0" err="1"/>
              <a:t>ydy</a:t>
            </a:r>
            <a:r>
              <a:rPr lang="en-US" sz="2800" dirty="0"/>
              <a:t> </a:t>
            </a:r>
            <a:r>
              <a:rPr lang="en-US" sz="2800" dirty="0" err="1"/>
              <a:t>awdur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adroddiad</a:t>
            </a:r>
            <a:r>
              <a:rPr lang="en-US" sz="2800" dirty="0"/>
              <a:t>.  </a:t>
            </a:r>
            <a:r>
              <a:rPr lang="en-US" sz="2800" dirty="0" err="1"/>
              <a:t>Maent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trafod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amrywiol</a:t>
            </a:r>
            <a:r>
              <a:rPr lang="en-US" sz="2800" dirty="0"/>
              <a:t> </a:t>
            </a:r>
            <a:r>
              <a:rPr lang="en-US" sz="2800" dirty="0" err="1"/>
              <a:t>ffyrdd</a:t>
            </a:r>
            <a:r>
              <a:rPr lang="en-US" sz="2800" dirty="0"/>
              <a:t> y gall </a:t>
            </a:r>
            <a:r>
              <a:rPr lang="en-US" sz="2800" dirty="0" err="1"/>
              <a:t>unigolyn</a:t>
            </a:r>
            <a:r>
              <a:rPr lang="en-US" sz="2800" dirty="0"/>
              <a:t> </a:t>
            </a:r>
            <a:r>
              <a:rPr lang="en-US" sz="2800" dirty="0" err="1"/>
              <a:t>gaffael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. </a:t>
            </a:r>
          </a:p>
          <a:p>
            <a:endParaRPr lang="en-US" sz="2800" dirty="0"/>
          </a:p>
          <a:p>
            <a:r>
              <a:rPr lang="en-US" sz="2800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0D7F0F6C-78A6-B844-B5EC-E988189257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1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249869B-47D0-224D-882F-06D2D4DED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946" y="243323"/>
            <a:ext cx="11217165" cy="63466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/>
              <a:t>YMARFER :  </a:t>
            </a:r>
            <a:r>
              <a:rPr lang="en-GB" sz="2600" dirty="0" err="1"/>
              <a:t>Llenwch</a:t>
            </a:r>
            <a:r>
              <a:rPr lang="en-GB" sz="2600" dirty="0"/>
              <a:t> y </a:t>
            </a:r>
            <a:r>
              <a:rPr lang="en-GB" sz="2600" dirty="0" err="1"/>
              <a:t>bylchau</a:t>
            </a:r>
            <a:endParaRPr lang="en-GB" sz="2600" dirty="0"/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…………………. </a:t>
            </a:r>
            <a:r>
              <a:rPr lang="en-GB" sz="2600" dirty="0" err="1"/>
              <a:t>amlwg</a:t>
            </a:r>
            <a:r>
              <a:rPr lang="en-GB" sz="2600" dirty="0"/>
              <a:t> bod </a:t>
            </a:r>
            <a:r>
              <a:rPr lang="en-GB" sz="2600" dirty="0" err="1"/>
              <a:t>pawb</a:t>
            </a:r>
            <a:r>
              <a:rPr lang="en-GB" sz="2600" dirty="0"/>
              <a:t> </a:t>
            </a:r>
            <a:r>
              <a:rPr lang="en-GB" sz="2600" dirty="0" err="1"/>
              <a:t>wedi</a:t>
            </a:r>
            <a:r>
              <a:rPr lang="en-GB" sz="2600" dirty="0"/>
              <a:t> </a:t>
            </a:r>
            <a:r>
              <a:rPr lang="en-GB" sz="2600" dirty="0" err="1"/>
              <a:t>mwynhau’r</a:t>
            </a:r>
            <a:r>
              <a:rPr lang="en-GB" sz="2600" dirty="0"/>
              <a:t> </a:t>
            </a:r>
            <a:r>
              <a:rPr lang="en-GB" sz="2600" dirty="0" err="1"/>
              <a:t>wers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fawr</a:t>
            </a:r>
            <a:r>
              <a:rPr lang="en-GB" sz="2600" dirty="0"/>
              <a:t> </a:t>
            </a:r>
            <a:r>
              <a:rPr lang="en-GB" sz="2600" dirty="0" err="1"/>
              <a:t>iawn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……………………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mynd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Abertawe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siopa</a:t>
            </a:r>
            <a:r>
              <a:rPr lang="en-GB" sz="2600" dirty="0"/>
              <a:t> bob </a:t>
            </a:r>
            <a:r>
              <a:rPr lang="en-GB" sz="2600" dirty="0" err="1"/>
              <a:t>dydd</a:t>
            </a:r>
            <a:r>
              <a:rPr lang="en-GB" sz="2600" dirty="0"/>
              <a:t> </a:t>
            </a:r>
            <a:r>
              <a:rPr lang="en-GB" sz="2600" dirty="0" err="1"/>
              <a:t>Sadwrn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 err="1"/>
              <a:t>Ble</a:t>
            </a:r>
            <a:r>
              <a:rPr lang="en-GB" sz="2600" dirty="0"/>
              <a:t> ……………….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mynd</a:t>
            </a:r>
            <a:r>
              <a:rPr lang="en-GB" sz="2600" dirty="0"/>
              <a:t> </a:t>
            </a:r>
            <a:r>
              <a:rPr lang="en-GB" sz="2600" dirty="0" err="1"/>
              <a:t>heno</a:t>
            </a:r>
            <a:r>
              <a:rPr lang="en-GB" sz="2600" dirty="0"/>
              <a:t>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………………….. </a:t>
            </a:r>
            <a:r>
              <a:rPr lang="en-GB" sz="2600" dirty="0" err="1"/>
              <a:t>braf</a:t>
            </a:r>
            <a:r>
              <a:rPr lang="en-GB" sz="2600" dirty="0"/>
              <a:t> </a:t>
            </a:r>
            <a:r>
              <a:rPr lang="en-GB" sz="2600" dirty="0" err="1"/>
              <a:t>iawn</a:t>
            </a:r>
            <a:r>
              <a:rPr lang="en-GB" sz="2600" dirty="0"/>
              <a:t> </a:t>
            </a:r>
            <a:r>
              <a:rPr lang="en-GB" sz="2600" dirty="0" err="1"/>
              <a:t>yma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yr</a:t>
            </a:r>
            <a:r>
              <a:rPr lang="en-GB" sz="2600" dirty="0"/>
              <a:t> </a:t>
            </a:r>
            <a:r>
              <a:rPr lang="en-GB" sz="2600" dirty="0" err="1"/>
              <a:t>haf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………………. well </a:t>
            </a:r>
            <a:r>
              <a:rPr lang="en-GB" sz="2600" dirty="0" err="1"/>
              <a:t>i</a:t>
            </a:r>
            <a:r>
              <a:rPr lang="en-GB" sz="2600" dirty="0"/>
              <a:t> chi </a:t>
            </a:r>
            <a:r>
              <a:rPr lang="en-GB" sz="2600" dirty="0" err="1"/>
              <a:t>ddechrau</a:t>
            </a:r>
            <a:r>
              <a:rPr lang="en-GB" sz="2600" dirty="0"/>
              <a:t> </a:t>
            </a:r>
            <a:r>
              <a:rPr lang="en-GB" sz="2600" dirty="0" err="1"/>
              <a:t>paratoi</a:t>
            </a:r>
            <a:r>
              <a:rPr lang="en-GB" sz="2600" dirty="0"/>
              <a:t> at </a:t>
            </a:r>
            <a:r>
              <a:rPr lang="en-GB" sz="2600" dirty="0" err="1"/>
              <a:t>yr</a:t>
            </a:r>
            <a:r>
              <a:rPr lang="en-GB" sz="2600" dirty="0"/>
              <a:t> </a:t>
            </a:r>
            <a:r>
              <a:rPr lang="en-GB" sz="2600" dirty="0" err="1"/>
              <a:t>arolwg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astudio</a:t>
            </a:r>
            <a:r>
              <a:rPr lang="en-GB" sz="2600" dirty="0"/>
              <a:t> </a:t>
            </a:r>
            <a:r>
              <a:rPr lang="en-GB" sz="2600" dirty="0" err="1"/>
              <a:t>gramadeg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y </a:t>
            </a:r>
            <a:r>
              <a:rPr lang="en-GB" sz="2600" dirty="0" err="1"/>
              <a:t>cwrs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……………………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gofyn</a:t>
            </a:r>
            <a:r>
              <a:rPr lang="en-GB" sz="2600" dirty="0"/>
              <a:t> </a:t>
            </a:r>
            <a:r>
              <a:rPr lang="en-GB" sz="2600" dirty="0" err="1"/>
              <a:t>ydy</a:t>
            </a:r>
            <a:r>
              <a:rPr lang="en-GB" sz="2600" dirty="0"/>
              <a:t> </a:t>
            </a:r>
            <a:r>
              <a:rPr lang="en-GB" sz="2600" dirty="0" err="1"/>
              <a:t>hi’n</a:t>
            </a:r>
            <a:r>
              <a:rPr lang="en-GB" sz="2600" dirty="0"/>
              <a:t> </a:t>
            </a:r>
            <a:r>
              <a:rPr lang="en-GB" sz="2600" dirty="0" err="1"/>
              <a:t>bosibl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chi </a:t>
            </a:r>
            <a:r>
              <a:rPr lang="en-GB" sz="2600" dirty="0" err="1"/>
              <a:t>fynd</a:t>
            </a:r>
            <a:r>
              <a:rPr lang="en-GB" sz="2600" dirty="0"/>
              <a:t> </a:t>
            </a:r>
            <a:r>
              <a:rPr lang="en-GB" sz="2600" dirty="0" err="1"/>
              <a:t>i’r</a:t>
            </a:r>
            <a:r>
              <a:rPr lang="en-GB" sz="2600" dirty="0"/>
              <a:t> </a:t>
            </a:r>
            <a:r>
              <a:rPr lang="en-GB" sz="2600" dirty="0" err="1"/>
              <a:t>cyfarfod</a:t>
            </a:r>
            <a:r>
              <a:rPr lang="en-GB" sz="2600" dirty="0"/>
              <a:t> </a:t>
            </a:r>
            <a:r>
              <a:rPr lang="en-GB" sz="2600" dirty="0" err="1"/>
              <a:t>heno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 </a:t>
            </a:r>
            <a:r>
              <a:rPr lang="en-GB" sz="2600" dirty="0" err="1"/>
              <a:t>anodd</a:t>
            </a:r>
            <a:r>
              <a:rPr lang="en-GB" sz="2600" dirty="0"/>
              <a:t> </a:t>
            </a:r>
            <a:r>
              <a:rPr lang="en-GB" sz="2600" dirty="0" err="1"/>
              <a:t>cael</a:t>
            </a:r>
            <a:r>
              <a:rPr lang="en-GB" sz="2600" dirty="0"/>
              <a:t> </a:t>
            </a:r>
            <a:r>
              <a:rPr lang="en-GB" sz="2600" dirty="0" err="1"/>
              <a:t>amser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wneud</a:t>
            </a:r>
            <a:r>
              <a:rPr lang="en-GB" sz="2600" dirty="0"/>
              <a:t> </a:t>
            </a:r>
            <a:r>
              <a:rPr lang="en-GB" sz="2600" dirty="0" err="1"/>
              <a:t>popeth</a:t>
            </a:r>
            <a:r>
              <a:rPr lang="en-GB" sz="2600" dirty="0"/>
              <a:t>. 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………………..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brysur</a:t>
            </a:r>
            <a:r>
              <a:rPr lang="en-GB" sz="2600" dirty="0"/>
              <a:t> </a:t>
            </a:r>
            <a:r>
              <a:rPr lang="en-GB" sz="2600" dirty="0" err="1"/>
              <a:t>iawn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ystod</a:t>
            </a:r>
            <a:r>
              <a:rPr lang="en-GB" sz="2600" dirty="0"/>
              <a:t> </a:t>
            </a:r>
            <a:r>
              <a:rPr lang="en-GB" sz="2600" dirty="0" err="1"/>
              <a:t>tymor</a:t>
            </a:r>
            <a:r>
              <a:rPr lang="en-GB" sz="2600" dirty="0"/>
              <a:t> y </a:t>
            </a:r>
            <a:r>
              <a:rPr lang="en-GB" sz="2600" dirty="0" err="1"/>
              <a:t>gwanwyn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…………………….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mwynhau</a:t>
            </a:r>
            <a:r>
              <a:rPr lang="en-GB" sz="2600" dirty="0"/>
              <a:t> </a:t>
            </a:r>
            <a:r>
              <a:rPr lang="en-GB" sz="2600" dirty="0" err="1"/>
              <a:t>eu</a:t>
            </a:r>
            <a:r>
              <a:rPr lang="en-GB" sz="2600" dirty="0"/>
              <a:t> </a:t>
            </a:r>
            <a:r>
              <a:rPr lang="en-GB" sz="2600" dirty="0" err="1"/>
              <a:t>swyddi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fawr</a:t>
            </a:r>
            <a:r>
              <a:rPr lang="en-GB" sz="2600" dirty="0"/>
              <a:t> </a:t>
            </a:r>
            <a:r>
              <a:rPr lang="en-GB" sz="2600" dirty="0" err="1"/>
              <a:t>iawn</a:t>
            </a:r>
            <a:r>
              <a:rPr lang="en-GB" sz="2600" dirty="0"/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1FE563CF-9B14-844E-963D-FCD975996B7D}"/>
              </a:ext>
            </a:extLst>
          </p:cNvPr>
          <p:cNvSpPr txBox="1"/>
          <p:nvPr/>
        </p:nvSpPr>
        <p:spPr>
          <a:xfrm>
            <a:off x="1975945" y="73493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Mae’n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C72F14CB-C4A6-DC48-BD97-A4C0C0A11982}"/>
              </a:ext>
            </a:extLst>
          </p:cNvPr>
          <p:cNvSpPr txBox="1"/>
          <p:nvPr/>
        </p:nvSpPr>
        <p:spPr>
          <a:xfrm>
            <a:off x="1975945" y="126997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FE10DA17-19A7-E04E-BE7D-D75908A19884}"/>
              </a:ext>
            </a:extLst>
          </p:cNvPr>
          <p:cNvSpPr txBox="1"/>
          <p:nvPr/>
        </p:nvSpPr>
        <p:spPr>
          <a:xfrm>
            <a:off x="2275491" y="1796187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E36089E6-D064-2B43-B699-9C9F16DAA755}"/>
              </a:ext>
            </a:extLst>
          </p:cNvPr>
          <p:cNvSpPr txBox="1"/>
          <p:nvPr/>
        </p:nvSpPr>
        <p:spPr>
          <a:xfrm>
            <a:off x="1975945" y="2266682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Mae’n</a:t>
            </a:r>
            <a:endParaRPr lang="en-US" sz="2400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DFD6D3E4-40DB-8748-8BCC-0F93B7A74526}"/>
              </a:ext>
            </a:extLst>
          </p:cNvPr>
          <p:cNvSpPr txBox="1"/>
          <p:nvPr/>
        </p:nvSpPr>
        <p:spPr>
          <a:xfrm>
            <a:off x="1897117" y="2803599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Mae’n</a:t>
            </a:r>
            <a:endParaRPr 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C15DB124-C344-6649-BE60-DE3AF7D29ABA}"/>
              </a:ext>
            </a:extLst>
          </p:cNvPr>
          <p:cNvSpPr txBox="1"/>
          <p:nvPr/>
        </p:nvSpPr>
        <p:spPr>
          <a:xfrm>
            <a:off x="1897117" y="3357838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EACC941F-456F-3444-BA37-9E6C44D2EEE8}"/>
              </a:ext>
            </a:extLst>
          </p:cNvPr>
          <p:cNvSpPr txBox="1"/>
          <p:nvPr/>
        </p:nvSpPr>
        <p:spPr>
          <a:xfrm>
            <a:off x="1975945" y="384234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A18223AB-59BF-0141-B169-E3B5EAC6148A}"/>
              </a:ext>
            </a:extLst>
          </p:cNvPr>
          <p:cNvSpPr txBox="1"/>
          <p:nvPr/>
        </p:nvSpPr>
        <p:spPr>
          <a:xfrm>
            <a:off x="1975945" y="437926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Mae’n</a:t>
            </a:r>
            <a:endParaRPr lang="en-US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59AD5EEA-FE53-5849-8351-5D379DB79592}"/>
              </a:ext>
            </a:extLst>
          </p:cNvPr>
          <p:cNvSpPr txBox="1"/>
          <p:nvPr/>
        </p:nvSpPr>
        <p:spPr>
          <a:xfrm>
            <a:off x="1975945" y="4874255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46430081-47A0-F343-9DE0-97D2B47FD775}"/>
              </a:ext>
            </a:extLst>
          </p:cNvPr>
          <p:cNvSpPr txBox="1"/>
          <p:nvPr/>
        </p:nvSpPr>
        <p:spPr>
          <a:xfrm>
            <a:off x="1975945" y="540308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pic>
        <p:nvPicPr>
          <p:cNvPr id="15" name="Picture 14">
            <a:extLst>
              <a:ext uri="{FF2B5EF4-FFF2-40B4-BE49-F238E27FC236}">
                <a16:creationId xmlns="" xmlns:a16="http://schemas.microsoft.com/office/drawing/2014/main" id="{20BD2B29-22A8-5D4E-90DB-D9B0E7CD8F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00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3666" y="237035"/>
            <a:ext cx="7704667" cy="1305097"/>
          </a:xfrm>
        </p:spPr>
        <p:txBody>
          <a:bodyPr/>
          <a:lstStyle/>
          <a:p>
            <a:pPr algn="ctr"/>
            <a:r>
              <a:rPr lang="en-US" b="1" dirty="0" err="1"/>
              <a:t>Pryd</a:t>
            </a:r>
            <a:r>
              <a:rPr lang="en-US" b="1" dirty="0"/>
              <a:t> / Pan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9536" y="1137838"/>
            <a:ext cx="11009376" cy="4830578"/>
          </a:xfrm>
        </p:spPr>
        <p:txBody>
          <a:bodyPr>
            <a:noAutofit/>
          </a:bodyPr>
          <a:lstStyle/>
          <a:p>
            <a:r>
              <a:rPr lang="en-US" sz="2800" dirty="0"/>
              <a:t>Pan = </a:t>
            </a:r>
            <a:r>
              <a:rPr lang="en-US" sz="2800" dirty="0" err="1"/>
              <a:t>datganiad</a:t>
            </a:r>
            <a:endParaRPr lang="en-US" sz="2800" dirty="0"/>
          </a:p>
          <a:p>
            <a:r>
              <a:rPr lang="en-US" sz="2800" dirty="0" err="1"/>
              <a:t>Bydda</a:t>
            </a:r>
            <a:r>
              <a:rPr lang="en-US" sz="2800" dirty="0"/>
              <a:t> </a:t>
            </a:r>
            <a:r>
              <a:rPr lang="en-US" sz="2800" dirty="0" err="1"/>
              <a:t>i’n</a:t>
            </a:r>
            <a:r>
              <a:rPr lang="en-US" sz="2800" dirty="0"/>
              <a:t> </a:t>
            </a:r>
            <a:r>
              <a:rPr lang="en-US" sz="2800" dirty="0" err="1"/>
              <a:t>mynd</a:t>
            </a:r>
            <a:r>
              <a:rPr lang="en-US" sz="2800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pan</a:t>
            </a:r>
            <a:r>
              <a:rPr lang="en-US" sz="2800" dirty="0"/>
              <a:t> </a:t>
            </a:r>
            <a:r>
              <a:rPr lang="en-US" sz="2800" dirty="0" err="1"/>
              <a:t>gaf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gyfle</a:t>
            </a:r>
            <a:r>
              <a:rPr lang="en-US" sz="2800" dirty="0"/>
              <a:t>.</a:t>
            </a:r>
          </a:p>
          <a:p>
            <a:r>
              <a:rPr lang="en-US" sz="2800" dirty="0" err="1"/>
              <a:t>Roeddwn</a:t>
            </a:r>
            <a:r>
              <a:rPr lang="en-US" sz="2800" dirty="0"/>
              <a:t> </a:t>
            </a:r>
            <a:r>
              <a:rPr lang="en-US" sz="2800" dirty="0" err="1"/>
              <a:t>i’n</a:t>
            </a:r>
            <a:r>
              <a:rPr lang="en-US" sz="2800" dirty="0"/>
              <a:t> </a:t>
            </a:r>
            <a:r>
              <a:rPr lang="en-US" sz="2800" dirty="0" err="1"/>
              <a:t>mwynhau</a:t>
            </a:r>
            <a:r>
              <a:rPr lang="en-US" sz="2800" dirty="0"/>
              <a:t> </a:t>
            </a:r>
            <a:r>
              <a:rPr lang="en-US" sz="2800" dirty="0" err="1"/>
              <a:t>chwarae</a:t>
            </a:r>
            <a:r>
              <a:rPr lang="en-US" sz="2800" dirty="0"/>
              <a:t> </a:t>
            </a:r>
            <a:r>
              <a:rPr lang="en-US" sz="2800" dirty="0" err="1"/>
              <a:t>hoci</a:t>
            </a:r>
            <a:r>
              <a:rPr lang="en-US" sz="2800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pan</a:t>
            </a:r>
            <a:r>
              <a:rPr lang="en-US" sz="2800" dirty="0"/>
              <a:t> </a:t>
            </a:r>
            <a:r>
              <a:rPr lang="en-US" sz="2800" dirty="0" err="1"/>
              <a:t>oeddwn</a:t>
            </a:r>
            <a:r>
              <a:rPr lang="en-US" sz="2800" dirty="0"/>
              <a:t> </a:t>
            </a:r>
            <a:r>
              <a:rPr lang="en-US" sz="2800" dirty="0" err="1"/>
              <a:t>i’n</a:t>
            </a:r>
            <a:r>
              <a:rPr lang="en-US" sz="2800" dirty="0"/>
              <a:t> </a:t>
            </a:r>
            <a:r>
              <a:rPr lang="en-US" sz="2800" dirty="0" err="1"/>
              <a:t>ifanc</a:t>
            </a:r>
            <a:r>
              <a:rPr lang="en-US" sz="2800" dirty="0"/>
              <a:t>.</a:t>
            </a:r>
          </a:p>
          <a:p>
            <a:endParaRPr lang="en-US" sz="2800" dirty="0"/>
          </a:p>
          <a:p>
            <a:r>
              <a:rPr lang="en-US" sz="2800" dirty="0" err="1"/>
              <a:t>Pryd</a:t>
            </a:r>
            <a:r>
              <a:rPr lang="en-US" sz="2800" dirty="0"/>
              <a:t> = </a:t>
            </a:r>
            <a:r>
              <a:rPr lang="en-US" sz="2800" dirty="0" err="1"/>
              <a:t>gofyn</a:t>
            </a:r>
            <a:r>
              <a:rPr lang="en-US" sz="2800" dirty="0"/>
              <a:t> </a:t>
            </a:r>
            <a:r>
              <a:rPr lang="en-US" sz="2800" dirty="0" err="1"/>
              <a:t>cwestiynau</a:t>
            </a:r>
            <a:endParaRPr lang="en-US" sz="2800" dirty="0"/>
          </a:p>
          <a:p>
            <a:pPr marL="0" indent="0">
              <a:buNone/>
            </a:pPr>
            <a:r>
              <a:rPr lang="en-US" sz="2800" dirty="0"/>
              <a:t>           neu… </a:t>
            </a:r>
            <a:r>
              <a:rPr lang="en-US" sz="2800" dirty="0" err="1"/>
              <a:t>siarad</a:t>
            </a:r>
            <a:r>
              <a:rPr lang="en-US" sz="2800" dirty="0"/>
              <a:t> am </a:t>
            </a:r>
            <a:r>
              <a:rPr lang="en-US" sz="2800" dirty="0" err="1"/>
              <a:t>adeg</a:t>
            </a:r>
            <a:r>
              <a:rPr lang="en-US" sz="2800" dirty="0"/>
              <a:t> </a:t>
            </a:r>
            <a:r>
              <a:rPr lang="en-US" sz="2800" dirty="0" err="1"/>
              <a:t>penodol</a:t>
            </a:r>
            <a:r>
              <a:rPr lang="en-US" sz="2800" dirty="0"/>
              <a:t> </a:t>
            </a:r>
            <a:r>
              <a:rPr lang="en-US" sz="2800" dirty="0" err="1"/>
              <a:t>iawn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.</a:t>
            </a:r>
          </a:p>
          <a:p>
            <a:r>
              <a:rPr lang="en-US" sz="2800" b="1" dirty="0" err="1">
                <a:solidFill>
                  <a:srgbClr val="FF0000"/>
                </a:solidFill>
              </a:rPr>
              <a:t>Pryd</a:t>
            </a:r>
            <a:r>
              <a:rPr lang="en-US" sz="2800" dirty="0"/>
              <a:t>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 </a:t>
            </a:r>
            <a:r>
              <a:rPr lang="en-US" sz="2800" dirty="0" err="1"/>
              <a:t>cinio</a:t>
            </a:r>
            <a:r>
              <a:rPr lang="en-US" sz="2800" dirty="0"/>
              <a:t>?</a:t>
            </a:r>
          </a:p>
          <a:p>
            <a:r>
              <a:rPr lang="en-US" sz="2800" dirty="0"/>
              <a:t>Dyna </a:t>
            </a:r>
            <a:r>
              <a:rPr lang="en-US" sz="2800" b="1" dirty="0" err="1">
                <a:solidFill>
                  <a:srgbClr val="FF0000"/>
                </a:solidFill>
              </a:rPr>
              <a:t>pryd</a:t>
            </a:r>
            <a:r>
              <a:rPr lang="en-US" sz="2800" dirty="0"/>
              <a:t> </a:t>
            </a:r>
            <a:r>
              <a:rPr lang="en-US" sz="2800" dirty="0" err="1"/>
              <a:t>ganodd</a:t>
            </a:r>
            <a:r>
              <a:rPr lang="en-US" sz="2800" dirty="0"/>
              <a:t> y </a:t>
            </a:r>
            <a:r>
              <a:rPr lang="en-US" sz="2800" dirty="0" err="1"/>
              <a:t>gloch</a:t>
            </a:r>
            <a:r>
              <a:rPr lang="en-US" sz="2800" dirty="0"/>
              <a:t>. </a:t>
            </a:r>
            <a:endParaRPr lang="en-US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92F1D00-3507-2B49-ADA5-4A58C159DB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276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8322" y="84084"/>
            <a:ext cx="7704667" cy="889461"/>
          </a:xfrm>
        </p:spPr>
        <p:txBody>
          <a:bodyPr>
            <a:normAutofit/>
          </a:bodyPr>
          <a:lstStyle/>
          <a:p>
            <a:r>
              <a:rPr lang="en-US" sz="3800" dirty="0" err="1"/>
              <a:t>Cyfieithiwch</a:t>
            </a:r>
            <a:r>
              <a:rPr lang="en-US" sz="3800" dirty="0"/>
              <a:t> y </a:t>
            </a:r>
            <a:r>
              <a:rPr lang="en-US" sz="3800" dirty="0" err="1"/>
              <a:t>canlynol</a:t>
            </a:r>
            <a:r>
              <a:rPr lang="is-IS" sz="3800" dirty="0"/>
              <a:t>…</a:t>
            </a:r>
            <a:endParaRPr lang="en-US" sz="3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3856" y="973545"/>
            <a:ext cx="10771446" cy="3754001"/>
          </a:xfrm>
        </p:spPr>
        <p:txBody>
          <a:bodyPr>
            <a:noAutofit/>
          </a:bodyPr>
          <a:lstStyle/>
          <a:p>
            <a:r>
              <a:rPr lang="en-US" sz="2800" dirty="0"/>
              <a:t>I’ll go there when I have time.</a:t>
            </a:r>
          </a:p>
          <a:p>
            <a:pPr lvl="1"/>
            <a:r>
              <a:rPr lang="en-US" sz="2400" dirty="0" err="1">
                <a:solidFill>
                  <a:schemeClr val="accent1"/>
                </a:solidFill>
              </a:rPr>
              <a:t>Bydda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i’n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mynd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yna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b="1" dirty="0">
                <a:solidFill>
                  <a:schemeClr val="accent1"/>
                </a:solidFill>
              </a:rPr>
              <a:t>pan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fydd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amser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gyda</a:t>
            </a:r>
            <a:r>
              <a:rPr lang="en-US" sz="2400" dirty="0">
                <a:solidFill>
                  <a:schemeClr val="accent1"/>
                </a:solidFill>
              </a:rPr>
              <a:t> fi.  / </a:t>
            </a:r>
            <a:r>
              <a:rPr lang="en-US" sz="2400" dirty="0" err="1">
                <a:solidFill>
                  <a:schemeClr val="accent1"/>
                </a:solidFill>
              </a:rPr>
              <a:t>Af</a:t>
            </a:r>
            <a:r>
              <a:rPr lang="en-US" sz="2400" dirty="0">
                <a:solidFill>
                  <a:schemeClr val="accent1"/>
                </a:solidFill>
              </a:rPr>
              <a:t> fi </a:t>
            </a:r>
            <a:r>
              <a:rPr lang="en-US" sz="2400" dirty="0" err="1">
                <a:solidFill>
                  <a:schemeClr val="accent1"/>
                </a:solidFill>
              </a:rPr>
              <a:t>yna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b="1" dirty="0">
                <a:solidFill>
                  <a:schemeClr val="accent1"/>
                </a:solidFill>
              </a:rPr>
              <a:t>pan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fydd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amser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gyda</a:t>
            </a:r>
            <a:r>
              <a:rPr lang="en-US" sz="2400" dirty="0">
                <a:solidFill>
                  <a:schemeClr val="accent1"/>
                </a:solidFill>
              </a:rPr>
              <a:t> fi.</a:t>
            </a:r>
          </a:p>
          <a:p>
            <a:r>
              <a:rPr lang="en-US" sz="2800" dirty="0"/>
              <a:t>When is lunch break?</a:t>
            </a:r>
          </a:p>
          <a:p>
            <a:pPr lvl="1"/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mae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amser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cinio</a:t>
            </a:r>
            <a:r>
              <a:rPr lang="en-US" sz="2400" dirty="0">
                <a:solidFill>
                  <a:schemeClr val="accent1"/>
                </a:solidFill>
              </a:rPr>
              <a:t>? </a:t>
            </a:r>
          </a:p>
          <a:p>
            <a:r>
              <a:rPr lang="en-US" sz="2800" dirty="0"/>
              <a:t>Can you tell me when the Second World War happened?</a:t>
            </a:r>
          </a:p>
          <a:p>
            <a:pPr lvl="1"/>
            <a:r>
              <a:rPr lang="en-US" sz="2400" dirty="0" err="1">
                <a:solidFill>
                  <a:schemeClr val="accent1"/>
                </a:solidFill>
              </a:rPr>
              <a:t>Allwch</a:t>
            </a:r>
            <a:r>
              <a:rPr lang="en-US" sz="2400" dirty="0">
                <a:solidFill>
                  <a:schemeClr val="accent1"/>
                </a:solidFill>
              </a:rPr>
              <a:t> chi </a:t>
            </a:r>
            <a:r>
              <a:rPr lang="en-US" sz="2400" dirty="0" err="1">
                <a:solidFill>
                  <a:schemeClr val="accent1"/>
                </a:solidFill>
              </a:rPr>
              <a:t>ddweud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wrtha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i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digwyddodd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yr</a:t>
            </a:r>
            <a:r>
              <a:rPr lang="en-US" sz="2400" dirty="0">
                <a:solidFill>
                  <a:schemeClr val="accent1"/>
                </a:solidFill>
              </a:rPr>
              <a:t> Ail </a:t>
            </a:r>
            <a:r>
              <a:rPr lang="en-US" sz="2400" dirty="0" err="1">
                <a:solidFill>
                  <a:schemeClr val="accent1"/>
                </a:solidFill>
              </a:rPr>
              <a:t>Ryfel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Byd</a:t>
            </a:r>
            <a:r>
              <a:rPr lang="en-US" sz="2400" dirty="0">
                <a:solidFill>
                  <a:schemeClr val="accent1"/>
                </a:solidFill>
              </a:rPr>
              <a:t>?  / </a:t>
            </a:r>
            <a:r>
              <a:rPr lang="en-US" sz="2400" dirty="0" err="1">
                <a:solidFill>
                  <a:schemeClr val="accent1"/>
                </a:solidFill>
              </a:rPr>
              <a:t>Wyt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ti’n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gallu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dweud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wrtha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i</a:t>
            </a:r>
            <a:r>
              <a:rPr lang="en-US" sz="2400" dirty="0">
                <a:solidFill>
                  <a:schemeClr val="accent1"/>
                </a:solidFill>
              </a:rPr>
              <a:t>….</a:t>
            </a:r>
          </a:p>
          <a:p>
            <a:r>
              <a:rPr lang="en-US" sz="2800" dirty="0"/>
              <a:t>When was the Iron Age?</a:t>
            </a:r>
          </a:p>
          <a:p>
            <a:pPr lvl="1"/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oedd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yr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Oes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Haearn</a:t>
            </a:r>
            <a:r>
              <a:rPr lang="en-US" sz="2400" dirty="0">
                <a:solidFill>
                  <a:schemeClr val="accent1"/>
                </a:solidFill>
              </a:rPr>
              <a:t>?</a:t>
            </a:r>
            <a:endParaRPr lang="en-US" sz="1800" dirty="0">
              <a:solidFill>
                <a:schemeClr val="accent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E1FACF60-8C03-474F-ADA6-3938FA7E0E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910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8322" y="84084"/>
            <a:ext cx="7704667" cy="889461"/>
          </a:xfrm>
        </p:spPr>
        <p:txBody>
          <a:bodyPr>
            <a:normAutofit/>
          </a:bodyPr>
          <a:lstStyle/>
          <a:p>
            <a:r>
              <a:rPr lang="en-US" sz="3800" dirty="0" err="1"/>
              <a:t>Cyfieithiwch</a:t>
            </a:r>
            <a:r>
              <a:rPr lang="en-US" sz="3800" dirty="0"/>
              <a:t> y </a:t>
            </a:r>
            <a:r>
              <a:rPr lang="en-US" sz="3800" dirty="0" err="1"/>
              <a:t>canlynol</a:t>
            </a:r>
            <a:r>
              <a:rPr lang="is-IS" sz="3800" dirty="0"/>
              <a:t>…</a:t>
            </a:r>
            <a:endParaRPr lang="en-US" sz="3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644" y="1573689"/>
            <a:ext cx="10808022" cy="3754001"/>
          </a:xfrm>
        </p:spPr>
        <p:txBody>
          <a:bodyPr>
            <a:noAutofit/>
          </a:bodyPr>
          <a:lstStyle/>
          <a:p>
            <a:r>
              <a:rPr lang="en-US" sz="2800" dirty="0"/>
              <a:t>When were the Celts living in Wales?</a:t>
            </a:r>
          </a:p>
          <a:p>
            <a:pPr lvl="1"/>
            <a:r>
              <a:rPr lang="en-US" sz="2800" b="1" dirty="0" err="1">
                <a:solidFill>
                  <a:schemeClr val="accent1"/>
                </a:solidFill>
              </a:rPr>
              <a:t>Pryd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oedd</a:t>
            </a:r>
            <a:r>
              <a:rPr lang="en-US" sz="2800" dirty="0">
                <a:solidFill>
                  <a:schemeClr val="accent1"/>
                </a:solidFill>
              </a:rPr>
              <a:t> y </a:t>
            </a:r>
            <a:r>
              <a:rPr lang="en-US" sz="2800" dirty="0" err="1">
                <a:solidFill>
                  <a:schemeClr val="accent1"/>
                </a:solidFill>
              </a:rPr>
              <a:t>Celtiaid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yn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byw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yng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Nghymru</a:t>
            </a:r>
            <a:r>
              <a:rPr lang="en-US" sz="2800" dirty="0">
                <a:solidFill>
                  <a:schemeClr val="accent1"/>
                </a:solidFill>
              </a:rPr>
              <a:t>?</a:t>
            </a:r>
          </a:p>
          <a:p>
            <a:r>
              <a:rPr lang="en-US" sz="2800" dirty="0"/>
              <a:t>When the children read, their progress is obvious.</a:t>
            </a:r>
          </a:p>
          <a:p>
            <a:pPr lvl="1"/>
            <a:r>
              <a:rPr lang="en-US" sz="2800" b="1" dirty="0">
                <a:solidFill>
                  <a:schemeClr val="accent1"/>
                </a:solidFill>
              </a:rPr>
              <a:t>Pan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mae’r</a:t>
            </a:r>
            <a:r>
              <a:rPr lang="en-US" sz="2800" dirty="0">
                <a:solidFill>
                  <a:schemeClr val="accent1"/>
                </a:solidFill>
              </a:rPr>
              <a:t> plant </a:t>
            </a:r>
            <a:r>
              <a:rPr lang="en-US" sz="2800" dirty="0" err="1">
                <a:solidFill>
                  <a:schemeClr val="accent1"/>
                </a:solidFill>
              </a:rPr>
              <a:t>yn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darllen</a:t>
            </a:r>
            <a:r>
              <a:rPr lang="en-US" sz="2800" dirty="0">
                <a:solidFill>
                  <a:schemeClr val="accent1"/>
                </a:solidFill>
              </a:rPr>
              <a:t>, </a:t>
            </a:r>
            <a:r>
              <a:rPr lang="en-US" sz="2800" dirty="0" err="1">
                <a:solidFill>
                  <a:schemeClr val="accent1"/>
                </a:solidFill>
              </a:rPr>
              <a:t>mae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eu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cynnydd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nhw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yn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amlwg</a:t>
            </a:r>
            <a:r>
              <a:rPr lang="en-US" sz="2800" dirty="0">
                <a:solidFill>
                  <a:schemeClr val="accent1"/>
                </a:solidFill>
              </a:rPr>
              <a:t>.</a:t>
            </a:r>
          </a:p>
          <a:p>
            <a:r>
              <a:rPr lang="en-US" sz="2800" dirty="0"/>
              <a:t>This is when the volcano erupted</a:t>
            </a:r>
          </a:p>
          <a:p>
            <a:pPr lvl="1"/>
            <a:r>
              <a:rPr lang="en-US" sz="2800" dirty="0" err="1">
                <a:solidFill>
                  <a:schemeClr val="accent1"/>
                </a:solidFill>
              </a:rPr>
              <a:t>Dyma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b="1" dirty="0" err="1">
                <a:solidFill>
                  <a:schemeClr val="accent1"/>
                </a:solidFill>
              </a:rPr>
              <a:t>pryd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echdorrodd</a:t>
            </a:r>
            <a:r>
              <a:rPr lang="en-US" sz="2800" dirty="0">
                <a:solidFill>
                  <a:schemeClr val="accent1"/>
                </a:solidFill>
              </a:rPr>
              <a:t> y </a:t>
            </a:r>
            <a:r>
              <a:rPr lang="en-US" sz="2800" dirty="0" err="1">
                <a:solidFill>
                  <a:schemeClr val="accent1"/>
                </a:solidFill>
              </a:rPr>
              <a:t>llosgfynydd</a:t>
            </a:r>
            <a:r>
              <a:rPr lang="en-US" sz="2800" dirty="0">
                <a:solidFill>
                  <a:schemeClr val="accent1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622895BC-473C-584F-85BF-E7F1474659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555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5370866-AA2E-BB4B-BE0E-ABE282C47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786" y="139915"/>
            <a:ext cx="10515600" cy="59772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b="1" dirty="0" err="1">
                <a:solidFill>
                  <a:schemeClr val="tx2"/>
                </a:solidFill>
              </a:rPr>
              <a:t>Ymarfer</a:t>
            </a:r>
            <a:r>
              <a:rPr lang="en-GB" sz="2600" b="1" dirty="0">
                <a:solidFill>
                  <a:schemeClr val="tx2"/>
                </a:solidFill>
              </a:rPr>
              <a:t> 1 : </a:t>
            </a:r>
            <a:r>
              <a:rPr lang="en-GB" sz="2600" b="1" dirty="0" err="1">
                <a:solidFill>
                  <a:schemeClr val="tx2"/>
                </a:solidFill>
              </a:rPr>
              <a:t>Llenwi’r</a:t>
            </a:r>
            <a:r>
              <a:rPr lang="en-GB" sz="2600" b="1" dirty="0">
                <a:solidFill>
                  <a:schemeClr val="tx2"/>
                </a:solidFill>
              </a:rPr>
              <a:t> </a:t>
            </a:r>
            <a:r>
              <a:rPr lang="en-GB" sz="2600" b="1" dirty="0" err="1">
                <a:solidFill>
                  <a:schemeClr val="tx2"/>
                </a:solidFill>
              </a:rPr>
              <a:t>bylchau</a:t>
            </a:r>
            <a:r>
              <a:rPr lang="en-GB" sz="2600" b="1" dirty="0">
                <a:solidFill>
                  <a:schemeClr val="tx2"/>
                </a:solidFill>
              </a:rPr>
              <a:t>.  </a:t>
            </a:r>
            <a:r>
              <a:rPr lang="en-GB" sz="2600" b="1" dirty="0" err="1">
                <a:solidFill>
                  <a:schemeClr val="tx2"/>
                </a:solidFill>
              </a:rPr>
              <a:t>Rhowch</a:t>
            </a:r>
            <a:r>
              <a:rPr lang="en-GB" sz="2600" b="1" dirty="0">
                <a:solidFill>
                  <a:schemeClr val="tx2"/>
                </a:solidFill>
              </a:rPr>
              <a:t> </a:t>
            </a:r>
            <a:r>
              <a:rPr lang="en-GB" sz="2600" b="1" dirty="0">
                <a:solidFill>
                  <a:srgbClr val="FF0000"/>
                </a:solidFill>
              </a:rPr>
              <a:t>pan</a:t>
            </a:r>
            <a:r>
              <a:rPr lang="en-GB" sz="2600" b="1" dirty="0">
                <a:solidFill>
                  <a:schemeClr val="tx2"/>
                </a:solidFill>
              </a:rPr>
              <a:t> neu </a:t>
            </a:r>
            <a:r>
              <a:rPr lang="en-GB" sz="2600" b="1" dirty="0" err="1">
                <a:solidFill>
                  <a:srgbClr val="FF0000"/>
                </a:solidFill>
              </a:rPr>
              <a:t>pryd</a:t>
            </a:r>
            <a:r>
              <a:rPr lang="en-GB" sz="2600" b="1" dirty="0">
                <a:solidFill>
                  <a:schemeClr val="tx2"/>
                </a:solidFill>
              </a:rPr>
              <a:t> </a:t>
            </a:r>
            <a:r>
              <a:rPr lang="en-GB" sz="2600" b="1" dirty="0" err="1">
                <a:solidFill>
                  <a:schemeClr val="tx2"/>
                </a:solidFill>
              </a:rPr>
              <a:t>yn</a:t>
            </a:r>
            <a:r>
              <a:rPr lang="en-GB" sz="2600" b="1" dirty="0">
                <a:solidFill>
                  <a:schemeClr val="tx2"/>
                </a:solidFill>
              </a:rPr>
              <a:t> y </a:t>
            </a:r>
            <a:r>
              <a:rPr lang="en-GB" sz="2600" b="1" dirty="0" err="1">
                <a:solidFill>
                  <a:schemeClr val="tx2"/>
                </a:solidFill>
              </a:rPr>
              <a:t>bylchau</a:t>
            </a:r>
            <a:r>
              <a:rPr lang="en-GB" sz="2600" b="1" dirty="0">
                <a:solidFill>
                  <a:schemeClr val="tx2"/>
                </a:solidFill>
              </a:rPr>
              <a:t> </a:t>
            </a:r>
            <a:r>
              <a:rPr lang="en-GB" sz="2600" b="1" dirty="0" err="1">
                <a:solidFill>
                  <a:schemeClr val="tx2"/>
                </a:solidFill>
              </a:rPr>
              <a:t>isod</a:t>
            </a:r>
            <a:r>
              <a:rPr lang="en-GB" sz="2600" b="1" dirty="0">
                <a:solidFill>
                  <a:schemeClr val="tx2"/>
                </a:solidFill>
              </a:rPr>
              <a:t>: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 err="1"/>
              <a:t>Aeth</a:t>
            </a:r>
            <a:r>
              <a:rPr lang="en-GB" sz="2600" dirty="0"/>
              <a:t> y </a:t>
            </a:r>
            <a:r>
              <a:rPr lang="en-GB" sz="2600" dirty="0" err="1"/>
              <a:t>myfyrwyr</a:t>
            </a:r>
            <a:r>
              <a:rPr lang="en-GB" sz="2600" dirty="0"/>
              <a:t> </a:t>
            </a:r>
            <a:r>
              <a:rPr lang="en-GB" sz="2600" dirty="0" err="1"/>
              <a:t>adref</a:t>
            </a:r>
            <a:r>
              <a:rPr lang="en-GB" sz="2600" dirty="0"/>
              <a:t> ............  </a:t>
            </a:r>
            <a:r>
              <a:rPr lang="en-GB" sz="2600" dirty="0" err="1"/>
              <a:t>orffennodd</a:t>
            </a:r>
            <a:r>
              <a:rPr lang="en-GB" sz="2600" dirty="0"/>
              <a:t> y </a:t>
            </a:r>
            <a:r>
              <a:rPr lang="en-GB" sz="2600" dirty="0" err="1"/>
              <a:t>ddarlith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“............ </a:t>
            </a:r>
            <a:r>
              <a:rPr lang="en-GB" sz="2600" dirty="0" err="1"/>
              <a:t>fyddwch</a:t>
            </a:r>
            <a:r>
              <a:rPr lang="en-GB" sz="2600" dirty="0"/>
              <a:t> </a:t>
            </a:r>
            <a:r>
              <a:rPr lang="en-GB" sz="2600" dirty="0" err="1"/>
              <a:t>chi’n</a:t>
            </a:r>
            <a:r>
              <a:rPr lang="en-GB" sz="2600" dirty="0"/>
              <a:t> </a:t>
            </a:r>
            <a:r>
              <a:rPr lang="en-GB" sz="2600" dirty="0" err="1"/>
              <a:t>cyrraedd</a:t>
            </a:r>
            <a:r>
              <a:rPr lang="en-GB" sz="2600" dirty="0"/>
              <a:t>, </a:t>
            </a:r>
            <a:r>
              <a:rPr lang="en-GB" sz="2600" dirty="0" err="1"/>
              <a:t>rhowch</a:t>
            </a:r>
            <a:r>
              <a:rPr lang="en-GB" sz="2600" dirty="0"/>
              <a:t> </a:t>
            </a:r>
            <a:r>
              <a:rPr lang="en-GB" sz="2600" dirty="0" err="1"/>
              <a:t>wybod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fi”.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Beth </a:t>
            </a:r>
            <a:r>
              <a:rPr lang="en-GB" sz="2600" dirty="0" err="1"/>
              <a:t>sy’n</a:t>
            </a:r>
            <a:r>
              <a:rPr lang="en-GB" sz="2600" dirty="0"/>
              <a:t> </a:t>
            </a:r>
            <a:r>
              <a:rPr lang="en-GB" sz="2600" dirty="0" err="1"/>
              <a:t>digwydd</a:t>
            </a:r>
            <a:r>
              <a:rPr lang="en-GB" sz="2600" dirty="0"/>
              <a:t> ............ </a:t>
            </a:r>
            <a:r>
              <a:rPr lang="en-GB" sz="2600" dirty="0" err="1"/>
              <a:t>maen</a:t>
            </a:r>
            <a:r>
              <a:rPr lang="en-GB" sz="2600" dirty="0"/>
              <a:t>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gwneud</a:t>
            </a:r>
            <a:r>
              <a:rPr lang="en-GB" sz="2600" dirty="0"/>
              <a:t> </a:t>
            </a:r>
            <a:r>
              <a:rPr lang="en-GB" sz="2600" dirty="0" err="1"/>
              <a:t>camgymeriad</a:t>
            </a:r>
            <a:r>
              <a:rPr lang="en-GB" sz="2600" dirty="0"/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..............  </a:t>
            </a:r>
            <a:r>
              <a:rPr lang="en-GB" sz="2600" dirty="0" err="1"/>
              <a:t>mae</a:t>
            </a:r>
            <a:r>
              <a:rPr lang="en-GB" sz="2600" dirty="0"/>
              <a:t> </a:t>
            </a:r>
            <a:r>
              <a:rPr lang="en-GB" sz="2600" dirty="0" err="1"/>
              <a:t>hi’n</a:t>
            </a:r>
            <a:r>
              <a:rPr lang="en-GB" sz="2600" dirty="0"/>
              <a:t> </a:t>
            </a:r>
            <a:r>
              <a:rPr lang="en-GB" sz="2600" dirty="0" err="1"/>
              <a:t>amser</a:t>
            </a:r>
            <a:r>
              <a:rPr lang="en-GB" sz="2600" dirty="0"/>
              <a:t> </a:t>
            </a:r>
            <a:r>
              <a:rPr lang="en-GB" sz="2600" dirty="0" err="1"/>
              <a:t>mynd</a:t>
            </a:r>
            <a:r>
              <a:rPr lang="en-GB" sz="2600" dirty="0"/>
              <a:t> </a:t>
            </a:r>
            <a:r>
              <a:rPr lang="en-GB" sz="2600" dirty="0" err="1"/>
              <a:t>adref</a:t>
            </a:r>
            <a:r>
              <a:rPr lang="en-GB" sz="2600" dirty="0"/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............... </a:t>
            </a:r>
            <a:r>
              <a:rPr lang="en-GB" sz="2600" dirty="0" err="1"/>
              <a:t>aeth</a:t>
            </a:r>
            <a:r>
              <a:rPr lang="en-GB" sz="2600" dirty="0"/>
              <a:t> </a:t>
            </a:r>
            <a:r>
              <a:rPr lang="en-GB" sz="2600" dirty="0" err="1"/>
              <a:t>Tomos</a:t>
            </a:r>
            <a:r>
              <a:rPr lang="en-GB" sz="2600" dirty="0"/>
              <a:t> </a:t>
            </a:r>
            <a:r>
              <a:rPr lang="en-GB" sz="2600" dirty="0" err="1"/>
              <a:t>i’r</a:t>
            </a:r>
            <a:r>
              <a:rPr lang="en-GB" sz="2600" dirty="0"/>
              <a:t> </a:t>
            </a:r>
            <a:r>
              <a:rPr lang="en-GB" sz="2600" dirty="0" err="1"/>
              <a:t>coleg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Llundain</a:t>
            </a:r>
            <a:r>
              <a:rPr lang="en-GB" sz="2600" dirty="0"/>
              <a:t> </a:t>
            </a:r>
            <a:r>
              <a:rPr lang="en-GB" sz="2600" dirty="0" err="1"/>
              <a:t>roedd</a:t>
            </a:r>
            <a:r>
              <a:rPr lang="en-GB" sz="2600" dirty="0"/>
              <a:t> </a:t>
            </a:r>
            <a:r>
              <a:rPr lang="en-GB" sz="2600" dirty="0" err="1"/>
              <a:t>pawb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falch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Beth </a:t>
            </a:r>
            <a:r>
              <a:rPr lang="en-GB" sz="2600" dirty="0" err="1"/>
              <a:t>oedd</a:t>
            </a:r>
            <a:r>
              <a:rPr lang="en-GB" sz="2600" dirty="0"/>
              <a:t> </a:t>
            </a:r>
            <a:r>
              <a:rPr lang="en-GB" sz="2600" dirty="0" err="1"/>
              <a:t>dy</a:t>
            </a:r>
            <a:r>
              <a:rPr lang="en-GB" sz="2600" dirty="0"/>
              <a:t> </a:t>
            </a:r>
            <a:r>
              <a:rPr lang="en-GB" sz="2600" dirty="0" err="1"/>
              <a:t>hoff</a:t>
            </a:r>
            <a:r>
              <a:rPr lang="en-GB" sz="2600" dirty="0"/>
              <a:t> </a:t>
            </a:r>
            <a:r>
              <a:rPr lang="en-GB" sz="2600" dirty="0" err="1"/>
              <a:t>bwnc</a:t>
            </a:r>
            <a:r>
              <a:rPr lang="en-GB" sz="2600" dirty="0"/>
              <a:t>  ............  </a:t>
            </a:r>
            <a:r>
              <a:rPr lang="en-GB" sz="2600" dirty="0" err="1"/>
              <a:t>oeddet</a:t>
            </a:r>
            <a:r>
              <a:rPr lang="en-GB" sz="2600" dirty="0"/>
              <a:t> </a:t>
            </a:r>
            <a:r>
              <a:rPr lang="en-GB" sz="2600" dirty="0" err="1"/>
              <a:t>ti’n</a:t>
            </a:r>
            <a:r>
              <a:rPr lang="en-GB" sz="2600" dirty="0"/>
              <a:t> </a:t>
            </a:r>
            <a:r>
              <a:rPr lang="en-GB" sz="2600" dirty="0" err="1"/>
              <a:t>ifancach</a:t>
            </a:r>
            <a:r>
              <a:rPr lang="en-GB" sz="2600" dirty="0"/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 err="1"/>
              <a:t>Gofynnodd</a:t>
            </a:r>
            <a:r>
              <a:rPr lang="en-GB" sz="2600" dirty="0"/>
              <a:t> Diane “...............  </a:t>
            </a:r>
            <a:r>
              <a:rPr lang="fr-FR" sz="2600" dirty="0" err="1"/>
              <a:t>fyddwn</a:t>
            </a:r>
            <a:r>
              <a:rPr lang="fr-FR" sz="2600" dirty="0"/>
              <a:t> </a:t>
            </a:r>
            <a:r>
              <a:rPr lang="fr-FR" sz="2600" dirty="0" err="1"/>
              <a:t>ni’n</a:t>
            </a:r>
            <a:r>
              <a:rPr lang="fr-FR" sz="2600" dirty="0"/>
              <a:t> </a:t>
            </a:r>
            <a:r>
              <a:rPr lang="fr-FR" sz="2600" dirty="0" err="1"/>
              <a:t>cael</a:t>
            </a:r>
            <a:r>
              <a:rPr lang="fr-FR" sz="2600" dirty="0"/>
              <a:t> </a:t>
            </a:r>
            <a:r>
              <a:rPr lang="fr-FR" sz="2600" dirty="0" err="1"/>
              <a:t>dechrau</a:t>
            </a:r>
            <a:r>
              <a:rPr lang="fr-FR" sz="2600" dirty="0"/>
              <a:t> </a:t>
            </a:r>
            <a:r>
              <a:rPr lang="fr-FR" sz="2600" dirty="0" err="1"/>
              <a:t>ar</a:t>
            </a:r>
            <a:r>
              <a:rPr lang="fr-FR" sz="2600" dirty="0"/>
              <a:t> y </a:t>
            </a:r>
            <a:r>
              <a:rPr lang="fr-FR" sz="2600" dirty="0" err="1"/>
              <a:t>gwaith</a:t>
            </a:r>
            <a:r>
              <a:rPr lang="fr-FR" sz="2600" dirty="0"/>
              <a:t>?”</a:t>
            </a:r>
            <a:endParaRPr lang="en-GB" sz="2600" dirty="0"/>
          </a:p>
          <a:p>
            <a:pPr marL="514350" lvl="0" indent="-514350">
              <a:buFont typeface="+mj-lt"/>
              <a:buAutoNum type="arabicPeriod"/>
            </a:pPr>
            <a:r>
              <a:rPr lang="fr-FR" sz="2600" dirty="0" err="1"/>
              <a:t>Maen</a:t>
            </a:r>
            <a:r>
              <a:rPr lang="fr-FR" sz="2600" dirty="0"/>
              <a:t> </a:t>
            </a:r>
            <a:r>
              <a:rPr lang="fr-FR" sz="2600" dirty="0" err="1"/>
              <a:t>nhw’n</a:t>
            </a:r>
            <a:r>
              <a:rPr lang="fr-FR" sz="2600" dirty="0"/>
              <a:t> </a:t>
            </a:r>
            <a:r>
              <a:rPr lang="fr-FR" sz="2600" dirty="0" err="1"/>
              <a:t>poeni</a:t>
            </a:r>
            <a:r>
              <a:rPr lang="fr-FR" sz="2600" dirty="0"/>
              <a:t> ................. </a:t>
            </a:r>
            <a:r>
              <a:rPr lang="fr-FR" sz="2600" dirty="0" err="1"/>
              <a:t>fyddan</a:t>
            </a:r>
            <a:r>
              <a:rPr lang="fr-FR" sz="2600" dirty="0"/>
              <a:t> </a:t>
            </a:r>
            <a:r>
              <a:rPr lang="fr-FR" sz="2600" dirty="0" err="1"/>
              <a:t>nhw’n</a:t>
            </a:r>
            <a:r>
              <a:rPr lang="fr-FR" sz="2600" dirty="0"/>
              <a:t> </a:t>
            </a:r>
            <a:r>
              <a:rPr lang="fr-FR" sz="2600" dirty="0" err="1"/>
              <a:t>cael</a:t>
            </a:r>
            <a:r>
              <a:rPr lang="fr-FR" sz="2600" dirty="0"/>
              <a:t> </a:t>
            </a:r>
            <a:r>
              <a:rPr lang="fr-FR" sz="2600" dirty="0" err="1"/>
              <a:t>gwaith</a:t>
            </a:r>
            <a:r>
              <a:rPr lang="fr-FR" sz="2600" dirty="0"/>
              <a:t> </a:t>
            </a:r>
            <a:r>
              <a:rPr lang="fr-FR" sz="2600" dirty="0" err="1"/>
              <a:t>cartref</a:t>
            </a:r>
            <a:r>
              <a:rPr lang="fr-FR" sz="2600" dirty="0"/>
              <a:t>.</a:t>
            </a:r>
            <a:endParaRPr lang="en-GB" sz="2600" dirty="0"/>
          </a:p>
          <a:p>
            <a:pPr marL="514350" lvl="0" indent="-514350">
              <a:buFont typeface="+mj-lt"/>
              <a:buAutoNum type="arabicPeriod"/>
            </a:pPr>
            <a:r>
              <a:rPr lang="fr-FR" sz="2600" dirty="0" err="1"/>
              <a:t>Bydd</a:t>
            </a:r>
            <a:r>
              <a:rPr lang="fr-FR" sz="2600" dirty="0"/>
              <a:t> </a:t>
            </a:r>
            <a:r>
              <a:rPr lang="fr-FR" sz="2600" dirty="0" err="1"/>
              <a:t>yr</a:t>
            </a:r>
            <a:r>
              <a:rPr lang="fr-FR" sz="2600" dirty="0"/>
              <a:t> </a:t>
            </a:r>
            <a:r>
              <a:rPr lang="fr-FR" sz="2600" dirty="0" err="1"/>
              <a:t>athrawes</a:t>
            </a:r>
            <a:r>
              <a:rPr lang="fr-FR" sz="2600" dirty="0"/>
              <a:t> </a:t>
            </a:r>
            <a:r>
              <a:rPr lang="fr-FR" sz="2600" dirty="0" err="1"/>
              <a:t>yn</a:t>
            </a:r>
            <a:r>
              <a:rPr lang="fr-FR" sz="2600" dirty="0"/>
              <a:t> </a:t>
            </a:r>
            <a:r>
              <a:rPr lang="fr-FR" sz="2600" dirty="0" err="1"/>
              <a:t>rhoi’r</a:t>
            </a:r>
            <a:r>
              <a:rPr lang="fr-FR" sz="2600" dirty="0"/>
              <a:t> </a:t>
            </a:r>
            <a:r>
              <a:rPr lang="fr-FR" sz="2600" dirty="0" err="1"/>
              <a:t>adroddiad</a:t>
            </a:r>
            <a:r>
              <a:rPr lang="fr-FR" sz="2600" dirty="0"/>
              <a:t> i chi .............. </a:t>
            </a:r>
            <a:r>
              <a:rPr lang="fr-FR" sz="2600" dirty="0" err="1"/>
              <a:t>fyddwch</a:t>
            </a:r>
            <a:r>
              <a:rPr lang="fr-FR" sz="2600" dirty="0"/>
              <a:t> chi </a:t>
            </a:r>
            <a:r>
              <a:rPr lang="fr-FR" sz="2600" dirty="0" err="1"/>
              <a:t>wedi</a:t>
            </a:r>
            <a:r>
              <a:rPr lang="fr-FR" sz="2600" dirty="0"/>
              <a:t> </a:t>
            </a:r>
            <a:r>
              <a:rPr lang="fr-FR" sz="2600" dirty="0" err="1"/>
              <a:t>darllen</a:t>
            </a:r>
            <a:r>
              <a:rPr lang="fr-FR" sz="2600" dirty="0"/>
              <a:t> y </a:t>
            </a:r>
            <a:r>
              <a:rPr lang="fr-FR" sz="2600" dirty="0" err="1"/>
              <a:t>llythyr</a:t>
            </a:r>
            <a:r>
              <a:rPr lang="fr-FR" sz="2600" dirty="0"/>
              <a:t>.</a:t>
            </a:r>
            <a:endParaRPr lang="en-GB" sz="2600" dirty="0"/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............  </a:t>
            </a:r>
            <a:r>
              <a:rPr lang="en-GB" sz="2600" dirty="0" err="1"/>
              <a:t>ydw</a:t>
            </a:r>
            <a:r>
              <a:rPr lang="en-GB" sz="2600" dirty="0"/>
              <a:t> </a:t>
            </a:r>
            <a:r>
              <a:rPr lang="en-GB" sz="2600" dirty="0" err="1"/>
              <a:t>i’n</a:t>
            </a:r>
            <a:r>
              <a:rPr lang="en-GB" sz="2600" dirty="0"/>
              <a:t> </a:t>
            </a:r>
            <a:r>
              <a:rPr lang="en-GB" sz="2600" dirty="0" err="1"/>
              <a:t>gorfod</a:t>
            </a:r>
            <a:r>
              <a:rPr lang="en-GB" sz="2600" dirty="0"/>
              <a:t> </a:t>
            </a:r>
            <a:r>
              <a:rPr lang="en-GB" sz="2600" dirty="0" err="1"/>
              <a:t>rhoi’r</a:t>
            </a:r>
            <a:r>
              <a:rPr lang="en-GB" sz="2600" dirty="0"/>
              <a:t> </a:t>
            </a:r>
            <a:r>
              <a:rPr lang="en-GB" sz="2600" dirty="0" err="1"/>
              <a:t>cyflwyniad</a:t>
            </a:r>
            <a:r>
              <a:rPr lang="en-GB" sz="2600" dirty="0"/>
              <a:t>?</a:t>
            </a:r>
          </a:p>
          <a:p>
            <a:endParaRPr lang="en-US" sz="2600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F6CCF2D7-1430-314A-BEE2-2E030D54F0F8}"/>
              </a:ext>
            </a:extLst>
          </p:cNvPr>
          <p:cNvSpPr txBox="1"/>
          <p:nvPr/>
        </p:nvSpPr>
        <p:spPr>
          <a:xfrm>
            <a:off x="4419600" y="103829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09A87154-29EB-F148-83DC-EF998EEB29CB}"/>
              </a:ext>
            </a:extLst>
          </p:cNvPr>
          <p:cNvSpPr txBox="1"/>
          <p:nvPr/>
        </p:nvSpPr>
        <p:spPr>
          <a:xfrm>
            <a:off x="1492469" y="1550002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270C3DB7-2396-8246-8073-E9D1C88B530A}"/>
              </a:ext>
            </a:extLst>
          </p:cNvPr>
          <p:cNvSpPr txBox="1"/>
          <p:nvPr/>
        </p:nvSpPr>
        <p:spPr>
          <a:xfrm>
            <a:off x="3825766" y="2128820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99C9847A-46AA-3944-B406-EF1906F3F2C0}"/>
              </a:ext>
            </a:extLst>
          </p:cNvPr>
          <p:cNvSpPr txBox="1"/>
          <p:nvPr/>
        </p:nvSpPr>
        <p:spPr>
          <a:xfrm>
            <a:off x="1397877" y="260996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endParaRPr lang="en-US" sz="2400" b="1" dirty="0">
              <a:solidFill>
                <a:schemeClr val="accent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5D07189F-FCA0-6749-9F77-08D037CAF389}"/>
              </a:ext>
            </a:extLst>
          </p:cNvPr>
          <p:cNvSpPr txBox="1"/>
          <p:nvPr/>
        </p:nvSpPr>
        <p:spPr>
          <a:xfrm>
            <a:off x="1492469" y="3158479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C27EF8E4-6835-E24D-8029-4D6E90A773BF}"/>
              </a:ext>
            </a:extLst>
          </p:cNvPr>
          <p:cNvSpPr txBox="1"/>
          <p:nvPr/>
        </p:nvSpPr>
        <p:spPr>
          <a:xfrm>
            <a:off x="4661338" y="3659500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6F6825C5-3D82-C74C-B6B6-BEFE076FB02F}"/>
              </a:ext>
            </a:extLst>
          </p:cNvPr>
          <p:cNvSpPr txBox="1"/>
          <p:nvPr/>
        </p:nvSpPr>
        <p:spPr>
          <a:xfrm>
            <a:off x="4004442" y="4170772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endParaRPr lang="en-US" sz="2400" b="1" dirty="0">
              <a:solidFill>
                <a:schemeClr val="accent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1827D489-96F3-AC41-AD69-59B112BC7F93}"/>
              </a:ext>
            </a:extLst>
          </p:cNvPr>
          <p:cNvSpPr txBox="1"/>
          <p:nvPr/>
        </p:nvSpPr>
        <p:spPr>
          <a:xfrm>
            <a:off x="4078015" y="4759293"/>
            <a:ext cx="17762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solidFill>
                  <a:schemeClr val="accent1"/>
                </a:solidFill>
              </a:rPr>
              <a:t>pan / </a:t>
            </a:r>
            <a:r>
              <a:rPr lang="en-US" sz="2200" b="1" dirty="0" err="1">
                <a:solidFill>
                  <a:schemeClr val="accent1"/>
                </a:solidFill>
              </a:rPr>
              <a:t>pryd</a:t>
            </a:r>
            <a:endParaRPr lang="en-US" sz="2200" b="1" dirty="0">
              <a:solidFill>
                <a:schemeClr val="accent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B147A0CC-628D-D346-9BE6-885279850B9D}"/>
              </a:ext>
            </a:extLst>
          </p:cNvPr>
          <p:cNvSpPr txBox="1"/>
          <p:nvPr/>
        </p:nvSpPr>
        <p:spPr>
          <a:xfrm>
            <a:off x="7126015" y="522232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96B14A91-E977-8349-A595-7C37554F6D40}"/>
              </a:ext>
            </a:extLst>
          </p:cNvPr>
          <p:cNvSpPr txBox="1"/>
          <p:nvPr/>
        </p:nvSpPr>
        <p:spPr>
          <a:xfrm>
            <a:off x="1397876" y="6204029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endParaRPr lang="en-US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51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9472" y="209550"/>
            <a:ext cx="2944368" cy="742951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Nid</a:t>
            </a:r>
            <a:r>
              <a:rPr lang="en-US" dirty="0"/>
              <a:t> / </a:t>
            </a:r>
            <a:r>
              <a:rPr lang="en-US" dirty="0" err="1"/>
              <a:t>Nad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6134" y="1143000"/>
            <a:ext cx="7704667" cy="4856816"/>
          </a:xfrm>
        </p:spPr>
        <p:txBody>
          <a:bodyPr>
            <a:normAutofit fontScale="92500"/>
          </a:bodyPr>
          <a:lstStyle/>
          <a:p>
            <a:pPr marL="1714500" lvl="4" indent="0" fontAlgn="base">
              <a:buNone/>
            </a:pPr>
            <a:r>
              <a:rPr lang="en-US" sz="3000" b="1" dirty="0"/>
              <a:t>NAD = </a:t>
            </a:r>
            <a:r>
              <a:rPr lang="en-US" sz="3000" b="1" i="1" dirty="0"/>
              <a:t>That </a:t>
            </a:r>
            <a:r>
              <a:rPr lang="en-US" sz="3000" b="1" dirty="0"/>
              <a:t>+ </a:t>
            </a:r>
            <a:r>
              <a:rPr lang="en-US" sz="3000" b="1" dirty="0" err="1"/>
              <a:t>negyddol</a:t>
            </a:r>
            <a:r>
              <a:rPr lang="en-US" sz="3000" b="1" dirty="0"/>
              <a:t> </a:t>
            </a:r>
            <a:r>
              <a:rPr lang="en-US" sz="3000" dirty="0"/>
              <a:t> </a:t>
            </a:r>
          </a:p>
          <a:p>
            <a:pPr marL="1714500" lvl="4" indent="0" fontAlgn="base">
              <a:buNone/>
            </a:pPr>
            <a:r>
              <a:rPr lang="en-US" sz="2800" b="1" dirty="0"/>
              <a:t>NID = </a:t>
            </a:r>
            <a:r>
              <a:rPr lang="en-US" sz="2800" b="1" dirty="0" err="1"/>
              <a:t>negyddol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unig</a:t>
            </a:r>
            <a:endParaRPr lang="en-US" sz="2800" b="1" dirty="0"/>
          </a:p>
          <a:p>
            <a:pPr marL="0" indent="0" fontAlgn="base">
              <a:buNone/>
            </a:pPr>
            <a:endParaRPr lang="en-US" sz="2800" b="1" dirty="0"/>
          </a:p>
          <a:p>
            <a:pPr marL="0" indent="0" fontAlgn="base">
              <a:buNone/>
            </a:pPr>
            <a:r>
              <a:rPr lang="en-US" sz="2800" b="1" dirty="0"/>
              <a:t>NAD </a:t>
            </a:r>
            <a:r>
              <a:rPr lang="en-US" sz="2800" b="1" dirty="0" err="1"/>
              <a:t>wyf</a:t>
            </a:r>
            <a:r>
              <a:rPr lang="en-US" sz="2800" dirty="0"/>
              <a:t> = </a:t>
            </a:r>
            <a:r>
              <a:rPr lang="en-US" sz="2800" b="1" i="1" dirty="0"/>
              <a:t>that I’m not</a:t>
            </a:r>
            <a:r>
              <a:rPr lang="en-US" sz="2800" b="1" dirty="0"/>
              <a:t> 		</a:t>
            </a:r>
            <a:r>
              <a:rPr lang="en-US" sz="2800" b="1" dirty="0" err="1"/>
              <a:t>Nid</a:t>
            </a:r>
            <a:r>
              <a:rPr lang="en-US" sz="2800" b="1" dirty="0"/>
              <a:t> </a:t>
            </a:r>
            <a:r>
              <a:rPr lang="en-US" sz="2800" b="1" dirty="0" err="1"/>
              <a:t>wyf</a:t>
            </a:r>
            <a:r>
              <a:rPr lang="en-US" sz="2800" b="1" dirty="0"/>
              <a:t> = I am not</a:t>
            </a:r>
          </a:p>
          <a:p>
            <a:pPr marL="0" indent="0" fontAlgn="base">
              <a:buNone/>
            </a:pPr>
            <a:r>
              <a:rPr lang="en-US" sz="2800" dirty="0" err="1"/>
              <a:t>ee</a:t>
            </a:r>
            <a:r>
              <a:rPr lang="en-US" sz="2800" dirty="0"/>
              <a:t>. </a:t>
            </a:r>
            <a:r>
              <a:rPr lang="en-US" sz="2800" dirty="0" err="1"/>
              <a:t>Dywedodd</a:t>
            </a:r>
            <a:r>
              <a:rPr lang="en-US" sz="2800" dirty="0"/>
              <a:t> hi </a:t>
            </a:r>
            <a:r>
              <a:rPr lang="en-US" sz="2800" dirty="0" err="1"/>
              <a:t>wrtho</a:t>
            </a:r>
            <a:r>
              <a:rPr lang="en-US" sz="2800" dirty="0"/>
              <a:t> </a:t>
            </a:r>
            <a:r>
              <a:rPr lang="en-US" sz="2800" dirty="0" err="1"/>
              <a:t>ti</a:t>
            </a:r>
            <a:r>
              <a:rPr lang="en-US" sz="2800" dirty="0"/>
              <a:t> </a:t>
            </a:r>
            <a:r>
              <a:rPr lang="en-US" sz="2800" b="1" dirty="0" err="1"/>
              <a:t>nad</a:t>
            </a:r>
            <a:r>
              <a:rPr lang="en-US" sz="2800" b="1" dirty="0"/>
              <a:t> </a:t>
            </a:r>
            <a:r>
              <a:rPr lang="en-US" sz="2800" b="1" dirty="0" err="1"/>
              <a:t>wyf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credu</a:t>
            </a:r>
            <a:r>
              <a:rPr lang="en-US" sz="2800" dirty="0"/>
              <a:t> </a:t>
            </a:r>
            <a:r>
              <a:rPr lang="en-US" sz="2800" dirty="0" err="1"/>
              <a:t>hynny</a:t>
            </a:r>
            <a:r>
              <a:rPr lang="en-US" sz="2800" dirty="0"/>
              <a:t>.</a:t>
            </a:r>
          </a:p>
          <a:p>
            <a:pPr marL="0" indent="0" fontAlgn="base">
              <a:buNone/>
            </a:pPr>
            <a:r>
              <a:rPr lang="en-US" sz="2800" dirty="0"/>
              <a:t>	</a:t>
            </a:r>
            <a:r>
              <a:rPr lang="en-US" sz="2800" dirty="0" err="1"/>
              <a:t>Nid</a:t>
            </a:r>
            <a:r>
              <a:rPr lang="en-US" sz="2800" dirty="0"/>
              <a:t> </a:t>
            </a:r>
            <a:r>
              <a:rPr lang="en-US" sz="2800" dirty="0" err="1"/>
              <a:t>wyf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dymuno</a:t>
            </a:r>
            <a:r>
              <a:rPr lang="en-US" sz="2800" dirty="0"/>
              <a:t> </a:t>
            </a:r>
            <a:r>
              <a:rPr lang="en-US" sz="2800" dirty="0" err="1"/>
              <a:t>sefyll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arholiad</a:t>
            </a:r>
            <a:r>
              <a:rPr lang="en-US" sz="2800" dirty="0"/>
              <a:t>.</a:t>
            </a:r>
          </a:p>
          <a:p>
            <a:pPr marL="0" indent="0" fontAlgn="base">
              <a:buNone/>
            </a:pPr>
            <a:endParaRPr lang="en-US" sz="2800" dirty="0"/>
          </a:p>
          <a:p>
            <a:pPr marL="0" indent="0" fontAlgn="base">
              <a:buNone/>
            </a:pPr>
            <a:r>
              <a:rPr lang="en-US" sz="2800" b="1" dirty="0"/>
              <a:t>NAD WYT TI’N</a:t>
            </a:r>
            <a:r>
              <a:rPr lang="en-US" sz="2800" dirty="0"/>
              <a:t> = </a:t>
            </a:r>
            <a:r>
              <a:rPr lang="en-US" sz="2800" b="1" dirty="0"/>
              <a:t>that</a:t>
            </a:r>
            <a:r>
              <a:rPr lang="en-US" sz="2800" dirty="0"/>
              <a:t> you are </a:t>
            </a:r>
            <a:r>
              <a:rPr lang="en-US" sz="2800" b="1" dirty="0"/>
              <a:t>not</a:t>
            </a:r>
            <a:r>
              <a:rPr lang="en-US" sz="2800" dirty="0"/>
              <a:t>/ that you aren’t</a:t>
            </a:r>
          </a:p>
          <a:p>
            <a:pPr marL="0" indent="0" fontAlgn="base">
              <a:buNone/>
            </a:pPr>
            <a:r>
              <a:rPr lang="en-US" sz="2800" dirty="0" err="1"/>
              <a:t>e.e</a:t>
            </a:r>
            <a:r>
              <a:rPr lang="en-US" sz="2800" dirty="0"/>
              <a:t>. </a:t>
            </a:r>
            <a:r>
              <a:rPr lang="en-US" sz="2800" dirty="0" err="1"/>
              <a:t>Dywedodd</a:t>
            </a:r>
            <a:r>
              <a:rPr lang="en-US" sz="2800" dirty="0"/>
              <a:t> Sara </a:t>
            </a:r>
            <a:r>
              <a:rPr lang="en-US" sz="2800" b="1" dirty="0" err="1"/>
              <a:t>nad</a:t>
            </a:r>
            <a:r>
              <a:rPr lang="en-US" sz="2800" b="1" dirty="0"/>
              <a:t> </a:t>
            </a:r>
            <a:r>
              <a:rPr lang="en-US" sz="2800" b="1" dirty="0" err="1"/>
              <a:t>wyt</a:t>
            </a:r>
            <a:r>
              <a:rPr lang="en-US" sz="2800" b="1" dirty="0"/>
              <a:t> </a:t>
            </a:r>
            <a:r>
              <a:rPr lang="en-US" sz="2800" b="1" dirty="0" err="1"/>
              <a:t>ti’n</a:t>
            </a:r>
            <a:r>
              <a:rPr lang="en-US" sz="2800" dirty="0"/>
              <a:t> </a:t>
            </a:r>
            <a:r>
              <a:rPr lang="en-US" sz="2800" dirty="0" err="1"/>
              <a:t>mynd</a:t>
            </a:r>
            <a:r>
              <a:rPr lang="en-US" sz="2800" dirty="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5624360-F368-944A-9FF8-0221105D79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55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08406C-8DB1-B84D-9B56-1EDA6A87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0" y="382385"/>
            <a:ext cx="3035808" cy="952639"/>
          </a:xfrm>
        </p:spPr>
        <p:txBody>
          <a:bodyPr/>
          <a:lstStyle/>
          <a:p>
            <a:pPr algn="ctr"/>
            <a:r>
              <a:rPr lang="en-US" dirty="0" err="1"/>
              <a:t>Tasg</a:t>
            </a:r>
            <a:r>
              <a:rPr lang="en-US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F0851AF-FEE9-EF42-BF37-75F5C9A4B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005075"/>
          </a:xfrm>
        </p:spPr>
        <p:txBody>
          <a:bodyPr>
            <a:normAutofit/>
          </a:bodyPr>
          <a:lstStyle/>
          <a:p>
            <a:r>
              <a:rPr lang="en-US" sz="3200" dirty="0" err="1"/>
              <a:t>Meddyliwch</a:t>
            </a:r>
            <a:r>
              <a:rPr lang="en-US" sz="3200" dirty="0"/>
              <a:t> am 2 </a:t>
            </a:r>
            <a:r>
              <a:rPr lang="en-US" sz="3200" dirty="0" err="1"/>
              <a:t>frawddeg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cynnwys</a:t>
            </a:r>
            <a:r>
              <a:rPr lang="en-US" sz="3200" dirty="0"/>
              <a:t> ‘</a:t>
            </a:r>
            <a:r>
              <a:rPr lang="en-US" sz="3200" dirty="0" err="1"/>
              <a:t>nid</a:t>
            </a:r>
            <a:r>
              <a:rPr lang="en-US" sz="3200" dirty="0"/>
              <a:t>’ a 2 </a:t>
            </a:r>
            <a:r>
              <a:rPr lang="en-US" sz="3200" dirty="0" err="1"/>
              <a:t>frawddeg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cynnwys</a:t>
            </a:r>
            <a:r>
              <a:rPr lang="en-US" sz="3200" dirty="0"/>
              <a:t> ‘</a:t>
            </a:r>
            <a:r>
              <a:rPr lang="en-US" sz="3200" dirty="0" err="1"/>
              <a:t>nad</a:t>
            </a:r>
            <a:r>
              <a:rPr lang="en-US" sz="3200" dirty="0" smtClean="0"/>
              <a:t>’. </a:t>
            </a:r>
            <a:endParaRPr lang="en-US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3411BCE-EC47-354E-91E8-92780A1487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65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08406C-8DB1-B84D-9B56-1EDA6A87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086" y="382385"/>
            <a:ext cx="7609114" cy="95263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Tasgau</a:t>
            </a:r>
            <a:r>
              <a:rPr lang="en-US" dirty="0" smtClean="0"/>
              <a:t> 15, 14, 18 ac 11 o </a:t>
            </a:r>
            <a:r>
              <a:rPr lang="en-US" dirty="0" err="1" smtClean="0"/>
              <a:t>Seren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/>
              <a:t>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3411BCE-EC47-354E-91E8-92780A1487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18766"/>
              </p:ext>
            </p:extLst>
          </p:nvPr>
        </p:nvGraphicFramePr>
        <p:xfrm>
          <a:off x="1111659" y="1802629"/>
          <a:ext cx="10489792" cy="3657600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10489792"/>
              </a:tblGrid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Coedwig</a:t>
                      </a: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Yn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rhan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smtClean="0"/>
                        <a:t>A </a:t>
                      </a:r>
                      <a:r>
                        <a:rPr lang="en-US" dirty="0" err="1" smtClean="0"/>
                        <a:t>beicio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Yn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dangos</a:t>
                      </a:r>
                      <a:endParaRPr lang="en-US" dirty="0" smtClean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canolig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goch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werdd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smtClean="0"/>
                        <a:t>wen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gallwch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Bunnoedd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9763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08406C-8DB1-B84D-9B56-1EDA6A87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086" y="382385"/>
            <a:ext cx="7609114" cy="95263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Tasgau</a:t>
            </a:r>
            <a:r>
              <a:rPr lang="en-US" dirty="0" smtClean="0"/>
              <a:t> 15, 14, 18 ac 11 o </a:t>
            </a:r>
            <a:r>
              <a:rPr lang="en-US" dirty="0" err="1" smtClean="0"/>
              <a:t>Seren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/>
              <a:t>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3411BCE-EC47-354E-91E8-92780A1487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5570617"/>
              </p:ext>
            </p:extLst>
          </p:nvPr>
        </p:nvGraphicFramePr>
        <p:xfrm>
          <a:off x="1111659" y="1802629"/>
          <a:ext cx="10489792" cy="3657600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10489792"/>
              </a:tblGrid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Rhagolygon</a:t>
                      </a:r>
                      <a:r>
                        <a:rPr lang="en-US" baseline="0" dirty="0" smtClean="0"/>
                        <a:t> y </a:t>
                      </a:r>
                      <a:r>
                        <a:rPr lang="en-US" baseline="0" dirty="0" err="1" smtClean="0"/>
                        <a:t>Tywydd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gynhesach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Gyda’r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disgwylir</a:t>
                      </a:r>
                      <a:endParaRPr lang="en-US" dirty="0" smtClean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Bydd</a:t>
                      </a: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Ceir</a:t>
                      </a: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Heulog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O’r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Yn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gwneud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iddi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smtClean="0"/>
                        <a:t>O </a:t>
                      </a:r>
                      <a:r>
                        <a:rPr lang="en-US" dirty="0" err="1" smtClean="0"/>
                        <a:t>Gymru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204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08406C-8DB1-B84D-9B56-1EDA6A87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086" y="382385"/>
            <a:ext cx="7609114" cy="95263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Tasgau</a:t>
            </a:r>
            <a:r>
              <a:rPr lang="en-US" dirty="0" smtClean="0"/>
              <a:t> 15, 14, 18 ac 11 o </a:t>
            </a:r>
            <a:r>
              <a:rPr lang="en-US" dirty="0" err="1" smtClean="0"/>
              <a:t>Seren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/>
              <a:t>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3411BCE-EC47-354E-91E8-92780A1487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6650954"/>
              </p:ext>
            </p:extLst>
          </p:nvPr>
        </p:nvGraphicFramePr>
        <p:xfrm>
          <a:off x="1111659" y="1802629"/>
          <a:ext cx="10489792" cy="3657600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10489792"/>
              </a:tblGrid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Cwestiynau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yn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dilyn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ymweliad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addysgol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ar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smtClean="0"/>
                        <a:t>Pa </a:t>
                      </a:r>
                      <a:r>
                        <a:rPr lang="en-US" dirty="0" err="1" smtClean="0"/>
                        <a:t>mor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Sut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f</a:t>
                      </a:r>
                      <a:r>
                        <a:rPr lang="en-US" dirty="0" err="1" smtClean="0"/>
                        <a:t>wy</a:t>
                      </a:r>
                      <a:r>
                        <a:rPr lang="en-US" baseline="0" dirty="0" err="1" smtClean="0"/>
                        <a:t>d</a:t>
                      </a:r>
                      <a:endParaRPr lang="en-US" dirty="0" smtClean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Wnaethoch</a:t>
                      </a:r>
                      <a:r>
                        <a:rPr lang="en-US" dirty="0" smtClean="0"/>
                        <a:t> chi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Ddarganfod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Gorau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smtClean="0"/>
                        <a:t>Weld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smtClean="0"/>
                        <a:t>Pa ran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Fyddech</a:t>
                      </a:r>
                      <a:r>
                        <a:rPr lang="en-US" dirty="0" smtClean="0"/>
                        <a:t> chi </a:t>
                      </a:r>
                      <a:r>
                        <a:rPr lang="en-US" dirty="0" err="1" smtClean="0"/>
                        <a:t>wedi</a:t>
                      </a:r>
                      <a:r>
                        <a:rPr lang="en-US" dirty="0" smtClean="0"/>
                        <a:t>/</a:t>
                      </a:r>
                      <a:r>
                        <a:rPr lang="en-US" dirty="0" err="1" smtClean="0"/>
                        <a:t>fyddech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chi’n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643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08406C-8DB1-B84D-9B56-1EDA6A87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086" y="382385"/>
            <a:ext cx="7609114" cy="95263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Tasgau</a:t>
            </a:r>
            <a:r>
              <a:rPr lang="en-US" dirty="0" smtClean="0"/>
              <a:t> 15, 14, 18 ac 11 o </a:t>
            </a:r>
            <a:r>
              <a:rPr lang="en-US" dirty="0" err="1" smtClean="0"/>
              <a:t>Seren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/>
              <a:t>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3411BCE-EC47-354E-91E8-92780A1487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342092"/>
              </p:ext>
            </p:extLst>
          </p:nvPr>
        </p:nvGraphicFramePr>
        <p:xfrm>
          <a:off x="1111659" y="1802629"/>
          <a:ext cx="10489792" cy="3657600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10489792"/>
              </a:tblGrid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Hunanarfarniad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Fy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ngwaith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Yn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eithaf</a:t>
                      </a:r>
                      <a:r>
                        <a:rPr lang="en-US" dirty="0" smtClean="0"/>
                        <a:t> da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Byddwn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yn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gallu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gwneud</a:t>
                      </a:r>
                      <a:r>
                        <a:rPr lang="en-US" baseline="0" dirty="0" smtClean="0"/>
                        <a:t>/</a:t>
                      </a:r>
                      <a:r>
                        <a:rPr lang="en-US" baseline="0" dirty="0" err="1" smtClean="0"/>
                        <a:t>gallwn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wneud</a:t>
                      </a:r>
                      <a:endParaRPr lang="en-US" dirty="0" smtClean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Gyda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phobl</a:t>
                      </a:r>
                      <a:r>
                        <a:rPr lang="en-US" dirty="0" smtClean="0"/>
                        <a:t>/</a:t>
                      </a:r>
                      <a:r>
                        <a:rPr lang="en-US" dirty="0" err="1" smtClean="0"/>
                        <a:t>â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Gallwn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wella</a:t>
                      </a:r>
                      <a:r>
                        <a:rPr lang="en-US" dirty="0" smtClean="0"/>
                        <a:t>/</a:t>
                      </a:r>
                      <a:r>
                        <a:rPr lang="en-US" dirty="0" err="1" smtClean="0"/>
                        <a:t>byddwn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yn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gallu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gwella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Trwy</a:t>
                      </a: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Ar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yr</a:t>
                      </a:r>
                      <a:endParaRPr lang="en-US" dirty="0"/>
                    </a:p>
                  </a:txBody>
                  <a:tcPr/>
                </a:tc>
              </a:tr>
              <a:tr h="342823">
                <a:tc>
                  <a:txBody>
                    <a:bodyPr/>
                    <a:lstStyle/>
                    <a:p>
                      <a:r>
                        <a:rPr lang="en-US" dirty="0" smtClean="0"/>
                        <a:t>a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073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2580637-5B0D-49CA-BC19-CC7E1CD0C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8032" y="382385"/>
            <a:ext cx="2889504" cy="1007503"/>
          </a:xfrm>
        </p:spPr>
        <p:txBody>
          <a:bodyPr/>
          <a:lstStyle/>
          <a:p>
            <a:r>
              <a:rPr lang="cy-GB" dirty="0"/>
              <a:t>ADOLYGU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11EE538-93F6-40DC-B739-62F8FF68A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400" y="2009983"/>
            <a:ext cx="10178322" cy="359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500" dirty="0" err="1"/>
              <a:t>Dyma</a:t>
            </a:r>
            <a:r>
              <a:rPr lang="en-GB" sz="2500" dirty="0"/>
              <a:t> </a:t>
            </a:r>
            <a:r>
              <a:rPr lang="en-GB" sz="2500" dirty="0" err="1"/>
              <a:t>ddeg</a:t>
            </a:r>
            <a:r>
              <a:rPr lang="en-GB" sz="2500" dirty="0"/>
              <a:t> </a:t>
            </a:r>
            <a:r>
              <a:rPr lang="en-GB" sz="2500" dirty="0" err="1"/>
              <a:t>cwestiwn</a:t>
            </a:r>
            <a:r>
              <a:rPr lang="en-GB" sz="2500" dirty="0"/>
              <a:t> </a:t>
            </a:r>
            <a:r>
              <a:rPr lang="en-GB" sz="2500" dirty="0" err="1"/>
              <a:t>yn</a:t>
            </a:r>
            <a:r>
              <a:rPr lang="en-GB" sz="2500" dirty="0"/>
              <a:t> </a:t>
            </a:r>
            <a:r>
              <a:rPr lang="en-GB" sz="2500" dirty="0" err="1"/>
              <a:t>adolygu</a:t>
            </a:r>
            <a:r>
              <a:rPr lang="en-GB" sz="2500" dirty="0"/>
              <a:t> </a:t>
            </a:r>
            <a:r>
              <a:rPr lang="en-GB" sz="2500" dirty="0" err="1"/>
              <a:t>iaith</a:t>
            </a:r>
            <a:r>
              <a:rPr lang="en-GB" sz="2500" dirty="0"/>
              <a:t> </a:t>
            </a:r>
            <a:r>
              <a:rPr lang="en-GB" sz="2500" dirty="0" err="1"/>
              <a:t>o’r</a:t>
            </a:r>
            <a:r>
              <a:rPr lang="en-GB" sz="2500" dirty="0"/>
              <a:t> </a:t>
            </a:r>
            <a:r>
              <a:rPr lang="en-GB" sz="2500" dirty="0" err="1"/>
              <a:t>gwersi</a:t>
            </a:r>
            <a:r>
              <a:rPr lang="en-GB" sz="2500" dirty="0"/>
              <a:t> </a:t>
            </a:r>
            <a:r>
              <a:rPr lang="en-GB" sz="2500" dirty="0" err="1"/>
              <a:t>Cymraeg</a:t>
            </a:r>
            <a:r>
              <a:rPr lang="en-GB" sz="2500" dirty="0"/>
              <a:t>.</a:t>
            </a:r>
          </a:p>
          <a:p>
            <a:pPr marL="0" indent="0">
              <a:buNone/>
            </a:pPr>
            <a:r>
              <a:rPr lang="en-GB" sz="2500" dirty="0" err="1"/>
              <a:t>Mae’r</a:t>
            </a:r>
            <a:r>
              <a:rPr lang="en-GB" sz="2500" dirty="0"/>
              <a:t> </a:t>
            </a:r>
            <a:r>
              <a:rPr lang="en-GB" sz="2500" dirty="0" err="1"/>
              <a:t>cwis</a:t>
            </a:r>
            <a:r>
              <a:rPr lang="en-GB" sz="2500" dirty="0"/>
              <a:t> </a:t>
            </a:r>
            <a:r>
              <a:rPr lang="en-GB" sz="2500" dirty="0" err="1"/>
              <a:t>ar</a:t>
            </a:r>
            <a:r>
              <a:rPr lang="en-GB" sz="2500" dirty="0"/>
              <a:t> Microsoft Forms.</a:t>
            </a:r>
          </a:p>
          <a:p>
            <a:pPr marL="0" indent="0">
              <a:buNone/>
            </a:pPr>
            <a:r>
              <a:rPr lang="en-GB" sz="2500" dirty="0" err="1"/>
              <a:t>Byddwch</a:t>
            </a:r>
            <a:r>
              <a:rPr lang="en-GB" sz="2500" dirty="0"/>
              <a:t> chi </a:t>
            </a:r>
            <a:r>
              <a:rPr lang="en-GB" sz="2500" dirty="0" err="1"/>
              <a:t>yn</a:t>
            </a:r>
            <a:r>
              <a:rPr lang="en-GB" sz="2500" dirty="0"/>
              <a:t> </a:t>
            </a:r>
            <a:r>
              <a:rPr lang="en-GB" sz="2500" dirty="0" err="1"/>
              <a:t>creu</a:t>
            </a:r>
            <a:r>
              <a:rPr lang="en-GB" sz="2500" dirty="0"/>
              <a:t> </a:t>
            </a:r>
            <a:r>
              <a:rPr lang="en-GB" sz="2500" dirty="0" err="1"/>
              <a:t>cwis</a:t>
            </a:r>
            <a:r>
              <a:rPr lang="en-GB" sz="2500" dirty="0"/>
              <a:t> </a:t>
            </a:r>
            <a:r>
              <a:rPr lang="en-GB" sz="2500" dirty="0" err="1"/>
              <a:t>ar</a:t>
            </a:r>
            <a:r>
              <a:rPr lang="en-GB" sz="2500" dirty="0"/>
              <a:t> Forms </a:t>
            </a:r>
            <a:r>
              <a:rPr lang="en-GB" sz="2500" dirty="0" err="1"/>
              <a:t>nes</a:t>
            </a:r>
            <a:r>
              <a:rPr lang="en-GB" sz="2500" dirty="0"/>
              <a:t> </a:t>
            </a:r>
            <a:r>
              <a:rPr lang="en-GB" sz="2500" dirty="0" err="1"/>
              <a:t>mlaen</a:t>
            </a:r>
            <a:r>
              <a:rPr lang="en-GB" sz="2500" dirty="0"/>
              <a:t> ac </a:t>
            </a:r>
            <a:r>
              <a:rPr lang="en-GB" sz="2500" dirty="0" err="1"/>
              <a:t>mae</a:t>
            </a:r>
            <a:r>
              <a:rPr lang="en-GB" sz="2500" dirty="0"/>
              <a:t> </a:t>
            </a:r>
            <a:r>
              <a:rPr lang="en-GB" sz="2500" dirty="0" err="1"/>
              <a:t>hwn</a:t>
            </a:r>
            <a:r>
              <a:rPr lang="en-GB" sz="2500" dirty="0"/>
              <a:t> </a:t>
            </a:r>
            <a:r>
              <a:rPr lang="en-GB" sz="2500" dirty="0" err="1"/>
              <a:t>yn</a:t>
            </a:r>
            <a:r>
              <a:rPr lang="en-GB" sz="2500" dirty="0"/>
              <a:t> </a:t>
            </a:r>
            <a:r>
              <a:rPr lang="en-GB" sz="2500" dirty="0" err="1"/>
              <a:t>enghraifft</a:t>
            </a:r>
            <a:r>
              <a:rPr lang="en-GB" sz="2500" dirty="0"/>
              <a:t> o </a:t>
            </a:r>
            <a:r>
              <a:rPr lang="en-GB" sz="2500" dirty="0" err="1"/>
              <a:t>beth</a:t>
            </a:r>
            <a:r>
              <a:rPr lang="en-GB" sz="2500" dirty="0"/>
              <a:t> </a:t>
            </a:r>
            <a:r>
              <a:rPr lang="en-GB" sz="2500" dirty="0" err="1"/>
              <a:t>fyddwch</a:t>
            </a:r>
            <a:r>
              <a:rPr lang="en-GB" sz="2500" dirty="0"/>
              <a:t> chi </a:t>
            </a:r>
            <a:r>
              <a:rPr lang="en-GB" sz="2500" dirty="0" err="1"/>
              <a:t>yn</a:t>
            </a:r>
            <a:r>
              <a:rPr lang="en-GB" sz="2500" dirty="0"/>
              <a:t> </a:t>
            </a:r>
            <a:r>
              <a:rPr lang="en-GB" sz="2500" dirty="0" err="1"/>
              <a:t>creu</a:t>
            </a:r>
            <a:r>
              <a:rPr lang="en-GB" sz="25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cy-GB" dirty="0">
                <a:hlinkClick r:id="rId2"/>
              </a:rPr>
              <a:t>https://forms.office.com/Pages/ResponsePage.aspx?id=-REPTm4EBUWcuNshUjEeIXRYQUXCrO1IgQSIBz_WPXNUMVJZUkFBSVAyWUY2OVJVWUE3VDlFVEpGRy4u</a:t>
            </a:r>
            <a:r>
              <a:rPr lang="cy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5E77F70B-2985-8D4B-9E33-B6497BF857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07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2580637-5B0D-49CA-BC19-CC7E1CD0C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0" y="181217"/>
            <a:ext cx="3328416" cy="842911"/>
          </a:xfrm>
        </p:spPr>
        <p:txBody>
          <a:bodyPr/>
          <a:lstStyle/>
          <a:p>
            <a:r>
              <a:rPr lang="cy-GB" dirty="0"/>
              <a:t>Creu cwis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11EE538-93F6-40DC-B739-62F8FF68A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3662" y="1168769"/>
            <a:ext cx="10525794" cy="50319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TASG 1: 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Forms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.  </a:t>
            </a:r>
            <a:r>
              <a:rPr lang="en-GB" dirty="0" err="1"/>
              <a:t>Meddyliwch</a:t>
            </a:r>
            <a:r>
              <a:rPr lang="en-GB" dirty="0"/>
              <a:t> am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ac am </a:t>
            </a:r>
            <a:r>
              <a:rPr lang="en-GB" dirty="0" err="1"/>
              <a:t>gwis</a:t>
            </a:r>
            <a:r>
              <a:rPr lang="en-GB" dirty="0"/>
              <a:t> </a:t>
            </a:r>
            <a:r>
              <a:rPr lang="en-GB" dirty="0" err="1"/>
              <a:t>fyddai’n</a:t>
            </a:r>
            <a:r>
              <a:rPr lang="en-GB" dirty="0"/>
              <a:t> </a:t>
            </a:r>
            <a:r>
              <a:rPr lang="en-GB" dirty="0" err="1"/>
              <a:t>ddefnyddiol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.  </a:t>
            </a: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ddeg</a:t>
            </a:r>
            <a:r>
              <a:rPr lang="en-GB" dirty="0"/>
              <a:t> </a:t>
            </a:r>
            <a:r>
              <a:rPr lang="en-GB" dirty="0" err="1"/>
              <a:t>cwestiwn</a:t>
            </a:r>
            <a:r>
              <a:rPr lang="en-GB" dirty="0"/>
              <a:t> a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atebion</a:t>
            </a:r>
            <a:r>
              <a:rPr lang="en-GB" dirty="0"/>
              <a:t> </a:t>
            </a:r>
            <a:r>
              <a:rPr lang="en-GB" dirty="0" err="1"/>
              <a:t>amlddewis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chi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:</a:t>
            </a:r>
          </a:p>
          <a:p>
            <a:r>
              <a:rPr lang="en-GB" dirty="0" err="1"/>
              <a:t>sillafu</a:t>
            </a:r>
            <a:endParaRPr lang="en-GB" dirty="0"/>
          </a:p>
          <a:p>
            <a:r>
              <a:rPr lang="en-GB" dirty="0" err="1"/>
              <a:t>treiglo</a:t>
            </a:r>
            <a:endParaRPr lang="en-GB" dirty="0"/>
          </a:p>
          <a:p>
            <a:r>
              <a:rPr lang="en-GB" dirty="0" err="1"/>
              <a:t>priflythrennau</a:t>
            </a:r>
            <a:endParaRPr lang="en-GB" dirty="0"/>
          </a:p>
          <a:p>
            <a:r>
              <a:rPr lang="en-GB" dirty="0" err="1"/>
              <a:t>geirfa</a:t>
            </a:r>
            <a:endParaRPr lang="en-GB" dirty="0"/>
          </a:p>
          <a:p>
            <a:r>
              <a:rPr lang="en-GB" dirty="0" err="1"/>
              <a:t>rheolau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/>
              <a:t>TASG 2:  </a:t>
            </a:r>
            <a:r>
              <a:rPr lang="en-GB" dirty="0" err="1"/>
              <a:t>Rhannwch</a:t>
            </a:r>
            <a:r>
              <a:rPr lang="en-GB" dirty="0"/>
              <a:t> </a:t>
            </a:r>
            <a:r>
              <a:rPr lang="en-GB" dirty="0" err="1"/>
              <a:t>linc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ddogfen</a:t>
            </a:r>
            <a:r>
              <a:rPr lang="en-GB" dirty="0"/>
              <a:t> Word fan </a:t>
            </a:r>
            <a:r>
              <a:rPr lang="en-GB" dirty="0" err="1"/>
              <a:t>hyn</a:t>
            </a:r>
            <a:r>
              <a:rPr lang="en-GB" dirty="0"/>
              <a:t>.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nes</a:t>
            </a:r>
            <a:r>
              <a:rPr lang="en-GB" dirty="0"/>
              <a:t> </a:t>
            </a:r>
            <a:r>
              <a:rPr lang="en-GB" dirty="0" err="1"/>
              <a:t>mlaen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drio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cwisiau</a:t>
            </a:r>
            <a:r>
              <a:rPr lang="en-GB" dirty="0"/>
              <a:t> ac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hapus</a:t>
            </a:r>
            <a:r>
              <a:rPr lang="en-GB" dirty="0"/>
              <a:t>, gall </a:t>
            </a:r>
            <a:r>
              <a:rPr lang="en-GB" dirty="0" err="1"/>
              <a:t>cyd-fyfyrwyr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PAP2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0A835D4F-01BB-374F-BE83-2F2D64C179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838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cymorth</a:t>
            </a:r>
            <a:endParaRPr lang="cy-GB" dirty="0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funud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Forms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osod</a:t>
            </a:r>
            <a:r>
              <a:rPr lang="en-GB" dirty="0"/>
              <a:t> y </a:t>
            </a: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Teams</a:t>
            </a:r>
          </a:p>
          <a:p>
            <a:endParaRPr lang="en-GB" dirty="0"/>
          </a:p>
          <a:p>
            <a:r>
              <a:rPr lang="cy-GB" dirty="0">
                <a:hlinkClick r:id="rId2"/>
              </a:rPr>
              <a:t>https://www.google.com/search?q=how+to+create+a+forms+quiz&amp;rlz=1C1GCEB_enGB815GB815&amp;oq=how+to+create+a+forms+qui&amp;aqs=chrome.0.0j69i57j0j0i22i30l7.9070j0j7&amp;sourceid=chrome&amp;ie=UTF-8#kpvalbx=_-eQyYMbIHZLGgQaZ-rvIDw11</a:t>
            </a:r>
            <a:r>
              <a:rPr lang="cy-GB" dirty="0"/>
              <a:t> </a:t>
            </a:r>
          </a:p>
          <a:p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8A53375-C88E-C343-90E2-088A9747A0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73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Gwella’r</a:t>
            </a:r>
            <a:r>
              <a:rPr lang="en-US" dirty="0" smtClean="0"/>
              <a:t> </a:t>
            </a:r>
            <a:r>
              <a:rPr lang="en-US" dirty="0" err="1" smtClean="0"/>
              <a:t>gair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gwellar-gair.peniarth.cymru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Beth am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ni</a:t>
            </a:r>
            <a:r>
              <a:rPr lang="en-US" dirty="0" smtClean="0"/>
              <a:t> </a:t>
            </a:r>
            <a:r>
              <a:rPr lang="en-US" dirty="0" err="1" smtClean="0"/>
              <a:t>ymarfer</a:t>
            </a:r>
            <a:r>
              <a:rPr lang="en-US" dirty="0" smtClean="0"/>
              <a:t> </a:t>
            </a:r>
            <a:r>
              <a:rPr lang="en-US" dirty="0" err="1" smtClean="0"/>
              <a:t>ambell</a:t>
            </a:r>
            <a:r>
              <a:rPr lang="en-US" dirty="0" smtClean="0"/>
              <a:t> un o </a:t>
            </a:r>
            <a:r>
              <a:rPr lang="en-US" dirty="0" err="1" smtClean="0"/>
              <a:t>weithgareddau</a:t>
            </a:r>
            <a:r>
              <a:rPr lang="en-US" dirty="0" smtClean="0"/>
              <a:t> </a:t>
            </a:r>
            <a:r>
              <a:rPr lang="en-US" dirty="0" err="1" smtClean="0"/>
              <a:t>Gwella’r</a:t>
            </a:r>
            <a:r>
              <a:rPr lang="en-US" dirty="0" smtClean="0"/>
              <a:t> </a:t>
            </a:r>
            <a:r>
              <a:rPr lang="en-US" dirty="0" err="1" smtClean="0"/>
              <a:t>Gair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mathau</a:t>
            </a:r>
            <a:r>
              <a:rPr lang="en-US" dirty="0" smtClean="0"/>
              <a:t> o </a:t>
            </a:r>
            <a:r>
              <a:rPr lang="en-US" dirty="0" err="1" smtClean="0"/>
              <a:t>gwesitynau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cwis</a:t>
            </a:r>
            <a:r>
              <a:rPr lang="en-US" dirty="0" smtClean="0"/>
              <a:t>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9820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F745EA86-C94F-F541-A181-CADCFE6814A5}"/>
              </a:ext>
            </a:extLst>
          </p:cNvPr>
          <p:cNvSpPr txBox="1"/>
          <p:nvPr/>
        </p:nvSpPr>
        <p:spPr>
          <a:xfrm>
            <a:off x="227214" y="0"/>
            <a:ext cx="117375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Casglu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tystiolaeth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lafar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gyfer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</a:p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Portffolio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Cymraeg</a:t>
            </a:r>
            <a:endParaRPr lang="en-US" sz="48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7" name="Picture 6" descr="Table&#10;&#10;Description automatically generated">
            <a:extLst>
              <a:ext uri="{FF2B5EF4-FFF2-40B4-BE49-F238E27FC236}">
                <a16:creationId xmlns="" xmlns:a16="http://schemas.microsoft.com/office/drawing/2014/main" id="{B3636D01-2A9C-FE4D-BBD2-C3450C881C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1833"/>
          <a:stretch/>
        </p:blipFill>
        <p:spPr>
          <a:xfrm>
            <a:off x="1047722" y="1653761"/>
            <a:ext cx="10096554" cy="426587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2" name="Oval 1">
            <a:extLst>
              <a:ext uri="{FF2B5EF4-FFF2-40B4-BE49-F238E27FC236}">
                <a16:creationId xmlns="" xmlns:a16="http://schemas.microsoft.com/office/drawing/2014/main" id="{FB5A62C2-530D-DF4A-AB46-3ED9632BC100}"/>
              </a:ext>
            </a:extLst>
          </p:cNvPr>
          <p:cNvSpPr/>
          <p:nvPr/>
        </p:nvSpPr>
        <p:spPr>
          <a:xfrm>
            <a:off x="7830589" y="2543695"/>
            <a:ext cx="3313687" cy="184542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52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06C7F33-CCF5-454A-A194-0E82CA974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7" y="249382"/>
            <a:ext cx="3727703" cy="591866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cy-GB" sz="3000" dirty="0"/>
          </a:p>
          <a:p>
            <a:pPr marL="0" indent="0">
              <a:buNone/>
            </a:pPr>
            <a:endParaRPr lang="cy-GB" sz="3000" dirty="0"/>
          </a:p>
          <a:p>
            <a:r>
              <a:rPr lang="cy-GB" sz="3000" b="1" dirty="0">
                <a:latin typeface="Abadi MT Condensed Light" panose="020B0306030101010103" pitchFamily="34" charset="77"/>
              </a:rPr>
              <a:t>Cewch gyfle i gynnal y drafodaeth yn ystod ddarlith hon.</a:t>
            </a:r>
          </a:p>
          <a:p>
            <a:pPr marL="0" indent="0">
              <a:buNone/>
            </a:pPr>
            <a:endParaRPr lang="cy-GB" sz="3000" b="1" dirty="0">
              <a:latin typeface="Abadi MT Condensed Light" panose="020B0306030101010103" pitchFamily="34" charset="77"/>
            </a:endParaRPr>
          </a:p>
          <a:p>
            <a:r>
              <a:rPr lang="cy-GB" sz="3000" b="1" dirty="0">
                <a:latin typeface="Abadi MT Condensed Light" panose="020B0306030101010103" pitchFamily="34" charset="77"/>
              </a:rPr>
              <a:t>Byddwch yn gweithio mewn grwpiau o 4 (ar Teams).</a:t>
            </a:r>
          </a:p>
          <a:p>
            <a:pPr marL="0" indent="0">
              <a:buNone/>
            </a:pPr>
            <a:endParaRPr lang="cy-GB" sz="3000" b="1" dirty="0">
              <a:latin typeface="Abadi MT Condensed Light" panose="020B0306030101010103" pitchFamily="34" charset="77"/>
            </a:endParaRPr>
          </a:p>
          <a:p>
            <a:pPr marL="0" indent="0">
              <a:buNone/>
            </a:pPr>
            <a:endParaRPr lang="cy-GB" sz="3000" dirty="0"/>
          </a:p>
          <a:p>
            <a:pPr marL="0" indent="0">
              <a:buNone/>
            </a:pPr>
            <a:endParaRPr lang="cy-GB" sz="2200" dirty="0"/>
          </a:p>
          <a:p>
            <a:pPr marL="0" indent="0">
              <a:buNone/>
            </a:pPr>
            <a:endParaRPr lang="cy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4A51FDA1-DF98-8745-994F-A9A51D6E73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4880" y="0"/>
            <a:ext cx="7434071" cy="60037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BAFBCF36-B21A-4F48-8E69-3FBF3C46AC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75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23B5509-3485-4F4F-96C2-0EF94B5AC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88" y="488022"/>
            <a:ext cx="10168128" cy="1376738"/>
          </a:xfrm>
          <a:solidFill>
            <a:schemeClr val="accent6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r>
              <a:rPr lang="cy-GB" sz="3200" dirty="0"/>
              <a:t>Testun Trafod: </a:t>
            </a:r>
            <a:br>
              <a:rPr lang="cy-GB" sz="3200" dirty="0"/>
            </a:br>
            <a:r>
              <a:rPr lang="cy-GB" sz="3200" b="1" dirty="0"/>
              <a:t>Cwricwlwm Newydd i Gymru</a:t>
            </a:r>
            <a:br>
              <a:rPr lang="cy-GB" sz="3200" b="1" dirty="0"/>
            </a:br>
            <a:r>
              <a:rPr lang="cy-GB" sz="3200" b="1" dirty="0"/>
              <a:t>Y daith i </a:t>
            </a:r>
            <a:r>
              <a:rPr lang="cy-GB" sz="3200" b="1" dirty="0" smtClean="0"/>
              <a:t>2022</a:t>
            </a:r>
            <a:endParaRPr lang="cy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5ECB544-7FA2-BC49-993C-002A70CD5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3851" y="2631412"/>
            <a:ext cx="6534607" cy="2682218"/>
          </a:xfrm>
          <a:solidFill>
            <a:srgbClr val="E0EAF1"/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y-GB" dirty="0"/>
              <a:t>Cyflwyniad a chefndir i’r newidiadau</a:t>
            </a:r>
          </a:p>
          <a:p>
            <a:r>
              <a:rPr lang="cy-GB" dirty="0"/>
              <a:t>Cyfleoedd newydd</a:t>
            </a:r>
          </a:p>
          <a:p>
            <a:r>
              <a:rPr lang="cy-GB" dirty="0"/>
              <a:t>Heriau </a:t>
            </a:r>
          </a:p>
          <a:p>
            <a:r>
              <a:rPr lang="cy-GB" dirty="0"/>
              <a:t>Gwaith cynllunio a pharatoi sydd ar waith yn yr ysgolion</a:t>
            </a:r>
          </a:p>
          <a:p>
            <a:r>
              <a:rPr lang="cy-GB" dirty="0"/>
              <a:t>Eich profiadau personol </a:t>
            </a:r>
          </a:p>
          <a:p>
            <a:endParaRPr lang="cy-GB" dirty="0"/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161E9C88-0FFC-DE40-B098-626EE8CF9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03" y="0"/>
            <a:ext cx="2487656" cy="23527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16E10EDE-FD86-D04E-BD4F-0F215ADA51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Oval Callout 3">
            <a:extLst>
              <a:ext uri="{FF2B5EF4-FFF2-40B4-BE49-F238E27FC236}">
                <a16:creationId xmlns="" xmlns:a16="http://schemas.microsoft.com/office/drawing/2014/main" id="{6A7D80AA-3655-1E40-95A7-5BA0B23ED755}"/>
              </a:ext>
            </a:extLst>
          </p:cNvPr>
          <p:cNvSpPr/>
          <p:nvPr/>
        </p:nvSpPr>
        <p:spPr>
          <a:xfrm>
            <a:off x="153534" y="2122174"/>
            <a:ext cx="4335339" cy="1851309"/>
          </a:xfrm>
          <a:prstGeom prst="wedgeEllipseCallout">
            <a:avLst>
              <a:gd name="adj1" fmla="val 69646"/>
              <a:gd name="adj2" fmla="val 214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Beth am </a:t>
            </a:r>
            <a:r>
              <a:rPr lang="en-US" sz="3200" b="1" dirty="0" err="1">
                <a:solidFill>
                  <a:schemeClr val="bg1"/>
                </a:solidFill>
              </a:rPr>
              <a:t>drafod</a:t>
            </a:r>
            <a:r>
              <a:rPr lang="en-US" sz="3200" b="1" dirty="0">
                <a:solidFill>
                  <a:schemeClr val="bg1"/>
                </a:solidFill>
              </a:rPr>
              <a:t> ….?</a:t>
            </a:r>
          </a:p>
        </p:txBody>
      </p:sp>
    </p:spTree>
    <p:extLst>
      <p:ext uri="{BB962C8B-B14F-4D97-AF65-F5344CB8AC3E}">
        <p14:creationId xmlns:p14="http://schemas.microsoft.com/office/powerpoint/2010/main" val="2693677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345BAC2-63AC-8446-AD51-532112064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538" y="365126"/>
            <a:ext cx="8508830" cy="1064664"/>
          </a:xfr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y-GB" sz="3200" b="1" dirty="0"/>
              <a:t>Cofiwch gyfeirio at eich ffynonellau wrth drafod.</a:t>
            </a:r>
            <a:r>
              <a:rPr lang="cy-GB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CDC85E8-95FF-D447-8048-A647AA29D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37" y="1690688"/>
            <a:ext cx="11187667" cy="4276003"/>
          </a:xfr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25000" lnSpcReduction="20000"/>
          </a:bodyPr>
          <a:lstStyle/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Ystyrir cyfeirio at erthyglau a deunyddiau o ddarlithoedd eraill yn ogystal a’ch gwaith ymchwil eich hun yn arfer dda. </a:t>
            </a:r>
          </a:p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Cofiwch taw cyfeiro at </a:t>
            </a:r>
            <a:r>
              <a:rPr lang="cy-GB" sz="7400" b="1" dirty="0"/>
              <a:t>destunau cyfrwng Cymraeg </a:t>
            </a:r>
            <a:r>
              <a:rPr lang="cy-GB" sz="7400" dirty="0"/>
              <a:t>sydd angen i chi wneud ar gyfer eich portffolio gan taw eich gallu i ymateb i destunau cyfrwng Cymraeg sy’n cael ei asesu. </a:t>
            </a:r>
          </a:p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Ni fydd angen cynnwys tystiolaeth Saesneg yn eich portffolio ond gall ddarllen cefndirol ehangu eich dealltwriaeth a’ch gwybodaeth i fedru trafod y testun yn hyderus, wrth gwrs.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060C9533-18DB-414B-8D3D-DE731B6C1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0537" y="-1"/>
            <a:ext cx="1898926" cy="18522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3282EF2A-38F4-484C-838B-E0CCCA7364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0020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F82BD93-67BC-4146-B7F2-4648B83C3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131" y="382095"/>
            <a:ext cx="11671069" cy="5621643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800" b="1" u="sng" dirty="0" err="1"/>
              <a:t>Deunydd</a:t>
            </a:r>
            <a:r>
              <a:rPr lang="en-GB" sz="1800" b="1" u="sng" dirty="0"/>
              <a:t> </a:t>
            </a:r>
            <a:r>
              <a:rPr lang="en-GB" sz="1800" b="1" u="sng" dirty="0" err="1"/>
              <a:t>darllen</a:t>
            </a:r>
            <a:r>
              <a:rPr lang="en-GB" sz="1800" b="1" u="sng" dirty="0"/>
              <a:t> </a:t>
            </a:r>
          </a:p>
          <a:p>
            <a:pPr marL="0" indent="0">
              <a:buNone/>
            </a:pPr>
            <a:r>
              <a:rPr lang="en-GB" sz="1800" dirty="0" err="1"/>
              <a:t>Unrhyw</a:t>
            </a:r>
            <a:r>
              <a:rPr lang="en-GB" sz="1800" dirty="0"/>
              <a:t> </a:t>
            </a:r>
            <a:r>
              <a:rPr lang="en-GB" sz="1800" dirty="0" err="1"/>
              <a:t>ddogfennau</a:t>
            </a:r>
            <a:r>
              <a:rPr lang="en-GB" sz="1800" dirty="0"/>
              <a:t> ac </a:t>
            </a:r>
            <a:r>
              <a:rPr lang="en-GB" sz="1800" dirty="0" err="1"/>
              <a:t>adroddiadau</a:t>
            </a:r>
            <a:r>
              <a:rPr lang="en-GB" sz="1800" dirty="0"/>
              <a:t> </a:t>
            </a:r>
            <a:r>
              <a:rPr lang="en-GB" sz="1800" dirty="0" err="1"/>
              <a:t>sydd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cyhoeddi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Lywodraeth</a:t>
            </a:r>
            <a:r>
              <a:rPr lang="en-GB" sz="1800" dirty="0"/>
              <a:t> Cymru  ac  Estyn </a:t>
            </a:r>
          </a:p>
          <a:p>
            <a:r>
              <a:rPr lang="en-GB" sz="1800" u="sng" dirty="0" err="1"/>
              <a:t>Cwricwlwm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</a:t>
            </a:r>
            <a:r>
              <a:rPr lang="en-GB" sz="1800" u="sng" dirty="0" err="1"/>
              <a:t>Gymru</a:t>
            </a:r>
            <a:r>
              <a:rPr lang="en-GB" sz="1800" u="sng" dirty="0"/>
              <a:t> Y </a:t>
            </a:r>
            <a:r>
              <a:rPr lang="en-GB" sz="1800" u="sng" dirty="0" err="1"/>
              <a:t>daith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2022</a:t>
            </a:r>
            <a:endParaRPr lang="cy-GB" sz="1800" u="sng" dirty="0">
              <a:hlinkClick r:id="rId2"/>
            </a:endParaRPr>
          </a:p>
          <a:p>
            <a:pPr marL="0" indent="0">
              <a:buNone/>
            </a:pPr>
            <a:r>
              <a:rPr lang="cy-GB" sz="1800" dirty="0">
                <a:hlinkClick r:id="rId2"/>
              </a:rPr>
              <a:t>https://hwb.gov.wales/api/storage/9da091a5-db8b-4202-b79e-af1f336e4c25/cwricwlwm-i-gymru-y-daith-i-2022.pdf</a:t>
            </a:r>
            <a:endParaRPr lang="cy-GB" sz="1800" dirty="0"/>
          </a:p>
          <a:p>
            <a:r>
              <a:rPr lang="cy-GB" sz="1800" u="sng" dirty="0"/>
              <a:t>Blog Cwricwlwm i Gymru </a:t>
            </a:r>
          </a:p>
          <a:p>
            <a:pPr marL="0" indent="0">
              <a:buNone/>
            </a:pPr>
            <a:r>
              <a:rPr lang="cy-GB" sz="1800" dirty="0">
                <a:hlinkClick r:id="rId3"/>
              </a:rPr>
              <a:t>https://cwricwlwmigymru.llyw.cymru/</a:t>
            </a:r>
            <a:endParaRPr lang="cy-GB" sz="1800" dirty="0"/>
          </a:p>
          <a:p>
            <a:r>
              <a:rPr lang="cy-GB" sz="1800" u="sng" dirty="0"/>
              <a:t>Dogfennau’r Llywodraeth </a:t>
            </a:r>
          </a:p>
          <a:p>
            <a:pPr marL="0" indent="0">
              <a:buNone/>
            </a:pPr>
            <a:r>
              <a:rPr lang="cy-GB" sz="1800" dirty="0">
                <a:hlinkClick r:id="rId4"/>
              </a:rPr>
              <a:t>https://llyw.cymru/paratoi-ar-gyfer-y-cwricwlwm-newydd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5"/>
              </a:rPr>
              <a:t>https://llyw.cymru/deddf-cwricwlwm-ac-asesu-cymru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6"/>
              </a:rPr>
              <a:t>https://llyw.cymru/sites/default/files/publications/2018-03/adroddiad-ar-ymatebion-i%E2%80%99r-sgwrs-fawr.pdf</a:t>
            </a:r>
            <a:endParaRPr lang="cy-GB" sz="1800" dirty="0"/>
          </a:p>
          <a:p>
            <a:r>
              <a:rPr lang="cy-GB" sz="1800" u="sng" dirty="0"/>
              <a:t>Adroddiadau Thematig Estyn </a:t>
            </a:r>
          </a:p>
          <a:p>
            <a:pPr marL="0" indent="0">
              <a:buNone/>
            </a:pPr>
            <a:r>
              <a:rPr lang="en-GB" sz="1800" dirty="0" err="1"/>
              <a:t>Arloesi’r</a:t>
            </a:r>
            <a:r>
              <a:rPr lang="en-GB" sz="1800" dirty="0"/>
              <a:t>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ysgolion</a:t>
            </a:r>
            <a:r>
              <a:rPr lang="en-GB" sz="1800" dirty="0"/>
              <a:t> </a:t>
            </a:r>
            <a:r>
              <a:rPr lang="en-GB" sz="1800" dirty="0" err="1"/>
              <a:t>cynradd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7" invalidUrl="http://www.estyn.llyw.cymru/system/files/2020-07/Curriculum innovation in primary schools - cy.pdf"/>
              </a:rPr>
              <a:t>www.estyn.llyw.cymru/system/files/2020-07/Curriculum%2520innovation%2520in%2520primary%2520schools%2520-%2520cy.pdf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Paratoi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gyfer</a:t>
            </a:r>
            <a:r>
              <a:rPr lang="en-GB" sz="1800" dirty="0"/>
              <a:t> y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Gymru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8" invalidUrl="https://www.estyn.llyw.cymru/system/files/2021-08/Preparing for the Curriculum for Wales cy.pdf"/>
              </a:rPr>
              <a:t>https://www.estyn.llyw.cymru/system/files/2021-08/Preparing%20for%20the%20Curriculum%20for%20Wales%20cy.pdf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cy-GB" sz="1800" b="1" u="sng" dirty="0"/>
              <a:t>Deunydd Gwrando </a:t>
            </a:r>
          </a:p>
          <a:p>
            <a:pPr marL="0" indent="0">
              <a:buNone/>
            </a:pPr>
            <a:r>
              <a:rPr lang="cy-GB" sz="1800" dirty="0"/>
              <a:t>Podlediad (Dystiolaeth o sgiliau gwrando) : </a:t>
            </a:r>
            <a:r>
              <a:rPr lang="cy-GB" sz="1800" u="sng" dirty="0"/>
              <a:t>Ymateb i Bodlediad Y Gweinidog </a:t>
            </a:r>
            <a:r>
              <a:rPr lang="cy-GB" sz="1800" u="sng" dirty="0">
                <a:hlinkClick r:id="rId9"/>
              </a:rPr>
              <a:t>https://open.spotify.com/episode/4YHwG4pjO4QTRiEm76ddZA</a:t>
            </a:r>
            <a:endParaRPr lang="cy-GB" sz="1800" u="sng" dirty="0"/>
          </a:p>
          <a:p>
            <a:pPr marL="0" indent="0">
              <a:buNone/>
            </a:pPr>
            <a:endParaRPr lang="cy-GB" sz="1800" u="sng" dirty="0"/>
          </a:p>
          <a:p>
            <a:pPr marL="0" indent="0">
              <a:buNone/>
            </a:pPr>
            <a:endParaRPr lang="cy-GB" dirty="0"/>
          </a:p>
          <a:p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3D5A551C-96BE-E14D-A3AB-FBB00D411906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0483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EFCE7135-C6A0-5844-ADBB-ACB0409A50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A755DE07-3128-944A-93C4-BA13BCB02D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870" r="6668" b="4372"/>
          <a:stretch/>
        </p:blipFill>
        <p:spPr>
          <a:xfrm>
            <a:off x="5582785" y="0"/>
            <a:ext cx="6304415" cy="5927834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="" xmlns:a16="http://schemas.microsoft.com/office/drawing/2014/main" id="{6329C352-07DE-004F-8DC8-5D6BB15B76AD}"/>
              </a:ext>
            </a:extLst>
          </p:cNvPr>
          <p:cNvSpPr txBox="1">
            <a:spLocks/>
          </p:cNvSpPr>
          <p:nvPr/>
        </p:nvSpPr>
        <p:spPr>
          <a:xfrm>
            <a:off x="1024127" y="249382"/>
            <a:ext cx="4558658" cy="5918661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cy-GB" sz="300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3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Mae gennych hyd at 30 munud i recordio’r dystiolaeth.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sz="300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300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20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200" dirty="0"/>
          </a:p>
        </p:txBody>
      </p:sp>
    </p:spTree>
    <p:extLst>
      <p:ext uri="{BB962C8B-B14F-4D97-AF65-F5344CB8AC3E}">
        <p14:creationId xmlns:p14="http://schemas.microsoft.com/office/powerpoint/2010/main" val="20589098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A0F3DE7-96F3-044F-82BE-1D82DAACEC8F}"/>
              </a:ext>
            </a:extLst>
          </p:cNvPr>
          <p:cNvSpPr txBox="1">
            <a:spLocks/>
          </p:cNvSpPr>
          <p:nvPr/>
        </p:nvSpPr>
        <p:spPr>
          <a:xfrm>
            <a:off x="8377812" y="1808069"/>
            <a:ext cx="3549104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000" b="1" dirty="0">
                <a:solidFill>
                  <a:srgbClr val="002060"/>
                </a:solidFill>
                <a:latin typeface="Noteworthy Light" charset="0"/>
                <a:ea typeface="Noteworthy Light" charset="0"/>
                <a:cs typeface="Noteworthy Light" charset="0"/>
              </a:rPr>
              <a:t>Beth am </a:t>
            </a:r>
            <a:r>
              <a:rPr lang="en-US" sz="8000" b="1" dirty="0" err="1">
                <a:solidFill>
                  <a:srgbClr val="002060"/>
                </a:solidFill>
                <a:latin typeface="Noteworthy Light" charset="0"/>
                <a:ea typeface="Noteworthy Light" charset="0"/>
                <a:cs typeface="Noteworthy Light" charset="0"/>
              </a:rPr>
              <a:t>egwyl</a:t>
            </a:r>
            <a:r>
              <a:rPr lang="en-US" sz="8000" b="1" dirty="0">
                <a:solidFill>
                  <a:srgbClr val="002060"/>
                </a:solidFill>
                <a:latin typeface="Noteworthy Light" charset="0"/>
                <a:ea typeface="Noteworthy Light" charset="0"/>
                <a:cs typeface="Noteworthy Light" charset="0"/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0368793A-B956-8E42-A2E3-94789763EA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1190A2CC-7958-8044-8ED1-1DF05F9450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20" r="9191"/>
          <a:stretch/>
        </p:blipFill>
        <p:spPr>
          <a:xfrm>
            <a:off x="0" y="0"/>
            <a:ext cx="8377812" cy="600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007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1237</Words>
  <Application>Microsoft Macintosh PowerPoint</Application>
  <PresentationFormat>Widescreen</PresentationFormat>
  <Paragraphs>258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Abadi MT Condensed Light</vt:lpstr>
      <vt:lpstr>Noteworthy Light</vt:lpstr>
      <vt:lpstr>Times New Roman</vt:lpstr>
      <vt:lpstr>Wingdings</vt:lpstr>
      <vt:lpstr>Arial</vt:lpstr>
      <vt:lpstr>Calibri</vt:lpstr>
      <vt:lpstr>Gill Sans MT</vt:lpstr>
      <vt:lpstr>Impact</vt:lpstr>
      <vt:lpstr>Badge</vt:lpstr>
      <vt:lpstr>PowerPoint Presentation</vt:lpstr>
      <vt:lpstr>Gwallau Cyffredin</vt:lpstr>
      <vt:lpstr>Geiriau Tebyg</vt:lpstr>
      <vt:lpstr>â/ag</vt:lpstr>
      <vt:lpstr>a/ac = and</vt:lpstr>
      <vt:lpstr>Mae’n / Maen </vt:lpstr>
      <vt:lpstr>Mae / Maent</vt:lpstr>
      <vt:lpstr>PowerPoint Presentation</vt:lpstr>
      <vt:lpstr>PowerPoint Presentation</vt:lpstr>
      <vt:lpstr>Pryd / Pan</vt:lpstr>
      <vt:lpstr>Cyfieithiwch y canlynol…</vt:lpstr>
      <vt:lpstr>Cyfieithiwch y canlynol…</vt:lpstr>
      <vt:lpstr>PowerPoint Presentation</vt:lpstr>
      <vt:lpstr>Nid / Nad</vt:lpstr>
      <vt:lpstr>Tasg </vt:lpstr>
      <vt:lpstr>Atebion Tasgau 15, 14, 18 ac 11 o Seren Iaith </vt:lpstr>
      <vt:lpstr>Atebion Tasgau 15, 14, 18 ac 11 o Seren Iaith </vt:lpstr>
      <vt:lpstr>Atebion Tasgau 15, 14, 18 ac 11 o Seren Iaith </vt:lpstr>
      <vt:lpstr>Atebion Tasgau 15, 14, 18 ac 11 o Seren Iaith </vt:lpstr>
      <vt:lpstr>ADOLYGU</vt:lpstr>
      <vt:lpstr>Creu cwis</vt:lpstr>
      <vt:lpstr>cymorth</vt:lpstr>
      <vt:lpstr>Gwella’r gair</vt:lpstr>
      <vt:lpstr>PowerPoint Presentation</vt:lpstr>
      <vt:lpstr>PowerPoint Presentation</vt:lpstr>
      <vt:lpstr>Testun Trafod:  Cwricwlwm Newydd i Gymru Y daith i 2022</vt:lpstr>
      <vt:lpstr>Cofiwch gyfeirio at eich ffynonellau wrth drafod.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9 ADOLYGU IAITH CREU CWIS AR ‘FORMS’ PORTFFOLIO FFCIA</dc:title>
  <dc:creator>Eleri Powell</dc:creator>
  <cp:lastModifiedBy>Siobhan Eleri</cp:lastModifiedBy>
  <cp:revision>21</cp:revision>
  <dcterms:created xsi:type="dcterms:W3CDTF">2021-02-23T08:52:28Z</dcterms:created>
  <dcterms:modified xsi:type="dcterms:W3CDTF">2023-03-08T11:04:23Z</dcterms:modified>
</cp:coreProperties>
</file>