
<file path=[Content_Types].xml><?xml version="1.0" encoding="utf-8"?>
<Types xmlns="http://schemas.openxmlformats.org/package/2006/content-types">
  <Default Extension="xml" ContentType="application/xml"/>
  <Default Extension="wmf" ContentType="image/x-wmf"/>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9" r:id="rId1"/>
    <p:sldMasterId id="2147483753" r:id="rId2"/>
  </p:sldMasterIdLst>
  <p:notesMasterIdLst>
    <p:notesMasterId r:id="rId47"/>
  </p:notesMasterIdLst>
  <p:sldIdLst>
    <p:sldId id="369" r:id="rId3"/>
    <p:sldId id="420" r:id="rId4"/>
    <p:sldId id="376" r:id="rId5"/>
    <p:sldId id="417" r:id="rId6"/>
    <p:sldId id="418" r:id="rId7"/>
    <p:sldId id="403" r:id="rId8"/>
    <p:sldId id="382" r:id="rId9"/>
    <p:sldId id="371" r:id="rId10"/>
    <p:sldId id="370" r:id="rId11"/>
    <p:sldId id="372" r:id="rId12"/>
    <p:sldId id="352" r:id="rId13"/>
    <p:sldId id="353" r:id="rId14"/>
    <p:sldId id="354" r:id="rId15"/>
    <p:sldId id="395" r:id="rId16"/>
    <p:sldId id="396" r:id="rId17"/>
    <p:sldId id="355" r:id="rId18"/>
    <p:sldId id="356" r:id="rId19"/>
    <p:sldId id="357" r:id="rId20"/>
    <p:sldId id="386" r:id="rId21"/>
    <p:sldId id="358" r:id="rId22"/>
    <p:sldId id="419" r:id="rId23"/>
    <p:sldId id="359" r:id="rId24"/>
    <p:sldId id="360" r:id="rId25"/>
    <p:sldId id="397" r:id="rId26"/>
    <p:sldId id="361" r:id="rId27"/>
    <p:sldId id="362" r:id="rId28"/>
    <p:sldId id="405" r:id="rId29"/>
    <p:sldId id="406" r:id="rId30"/>
    <p:sldId id="407" r:id="rId31"/>
    <p:sldId id="408" r:id="rId32"/>
    <p:sldId id="409" r:id="rId33"/>
    <p:sldId id="410" r:id="rId34"/>
    <p:sldId id="411" r:id="rId35"/>
    <p:sldId id="412" r:id="rId36"/>
    <p:sldId id="363" r:id="rId37"/>
    <p:sldId id="364" r:id="rId38"/>
    <p:sldId id="365" r:id="rId39"/>
    <p:sldId id="398" r:id="rId40"/>
    <p:sldId id="399" r:id="rId41"/>
    <p:sldId id="401" r:id="rId42"/>
    <p:sldId id="366" r:id="rId43"/>
    <p:sldId id="367" r:id="rId44"/>
    <p:sldId id="394" r:id="rId45"/>
    <p:sldId id="416" r:id="rId46"/>
  </p:sldIdLst>
  <p:sldSz cx="9144000" cy="6858000" type="screen4x3"/>
  <p:notesSz cx="6858000" cy="9144000"/>
  <p:custDataLst>
    <p:tags r:id="rId49"/>
  </p:custDataLst>
  <p:defaultTextStyle>
    <a:defPPr>
      <a:defRPr lang="en-US"/>
    </a:defPPr>
    <a:lvl1pPr algn="ctr" rtl="0" fontAlgn="base">
      <a:spcBef>
        <a:spcPct val="0"/>
      </a:spcBef>
      <a:spcAft>
        <a:spcPct val="0"/>
      </a:spcAft>
      <a:defRPr kern="1200">
        <a:solidFill>
          <a:schemeClr val="tx1"/>
        </a:solidFill>
        <a:latin typeface="Arial" charset="0"/>
        <a:ea typeface="+mn-ea"/>
        <a:cs typeface="Arial" charset="0"/>
      </a:defRPr>
    </a:lvl1pPr>
    <a:lvl2pPr marL="457200" algn="ctr" rtl="0" fontAlgn="base">
      <a:spcBef>
        <a:spcPct val="0"/>
      </a:spcBef>
      <a:spcAft>
        <a:spcPct val="0"/>
      </a:spcAft>
      <a:defRPr kern="1200">
        <a:solidFill>
          <a:schemeClr val="tx1"/>
        </a:solidFill>
        <a:latin typeface="Arial" charset="0"/>
        <a:ea typeface="+mn-ea"/>
        <a:cs typeface="Arial" charset="0"/>
      </a:defRPr>
    </a:lvl2pPr>
    <a:lvl3pPr marL="914400" algn="ctr" rtl="0" fontAlgn="base">
      <a:spcBef>
        <a:spcPct val="0"/>
      </a:spcBef>
      <a:spcAft>
        <a:spcPct val="0"/>
      </a:spcAft>
      <a:defRPr kern="1200">
        <a:solidFill>
          <a:schemeClr val="tx1"/>
        </a:solidFill>
        <a:latin typeface="Arial" charset="0"/>
        <a:ea typeface="+mn-ea"/>
        <a:cs typeface="Arial" charset="0"/>
      </a:defRPr>
    </a:lvl3pPr>
    <a:lvl4pPr marL="1371600" algn="ctr" rtl="0" fontAlgn="base">
      <a:spcBef>
        <a:spcPct val="0"/>
      </a:spcBef>
      <a:spcAft>
        <a:spcPct val="0"/>
      </a:spcAft>
      <a:defRPr kern="1200">
        <a:solidFill>
          <a:schemeClr val="tx1"/>
        </a:solidFill>
        <a:latin typeface="Arial" charset="0"/>
        <a:ea typeface="+mn-ea"/>
        <a:cs typeface="Arial" charset="0"/>
      </a:defRPr>
    </a:lvl4pPr>
    <a:lvl5pPr marL="1828800" algn="ctr"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F0D2"/>
    <a:srgbClr val="0099FF"/>
    <a:srgbClr val="FFFF00"/>
    <a:srgbClr val="33CC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835" autoAdjust="0"/>
  </p:normalViewPr>
  <p:slideViewPr>
    <p:cSldViewPr>
      <p:cViewPr varScale="1">
        <p:scale>
          <a:sx n="62" d="100"/>
          <a:sy n="62" d="100"/>
        </p:scale>
        <p:origin x="-2272" y="-104"/>
      </p:cViewPr>
      <p:guideLst>
        <p:guide orient="horz" pos="2160"/>
        <p:guide orient="horz" pos="255"/>
        <p:guide orient="horz" pos="3888"/>
        <p:guide orient="horz" pos="4080"/>
        <p:guide orient="horz" pos="845"/>
        <p:guide orient="horz" pos="482"/>
        <p:guide orient="horz" pos="935"/>
        <p:guide pos="2880"/>
        <p:guide pos="249"/>
        <p:guide pos="5520"/>
        <p:guide pos="385"/>
        <p:guide pos="567"/>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50" Type="http://schemas.openxmlformats.org/officeDocument/2006/relationships/presProps" Target="presProps.xml"/><Relationship Id="rId51" Type="http://schemas.openxmlformats.org/officeDocument/2006/relationships/viewProps" Target="viewProps.xml"/><Relationship Id="rId52" Type="http://schemas.openxmlformats.org/officeDocument/2006/relationships/theme" Target="theme/theme1.xml"/><Relationship Id="rId53" Type="http://schemas.openxmlformats.org/officeDocument/2006/relationships/tableStyles" Target="tableStyles.xml"/><Relationship Id="rId40" Type="http://schemas.openxmlformats.org/officeDocument/2006/relationships/slide" Target="slides/slide38.xml"/><Relationship Id="rId41" Type="http://schemas.openxmlformats.org/officeDocument/2006/relationships/slide" Target="slides/slide39.xml"/><Relationship Id="rId42" Type="http://schemas.openxmlformats.org/officeDocument/2006/relationships/slide" Target="slides/slide40.xml"/><Relationship Id="rId43" Type="http://schemas.openxmlformats.org/officeDocument/2006/relationships/slide" Target="slides/slide41.xml"/><Relationship Id="rId44" Type="http://schemas.openxmlformats.org/officeDocument/2006/relationships/slide" Target="slides/slide42.xml"/><Relationship Id="rId45" Type="http://schemas.openxmlformats.org/officeDocument/2006/relationships/slide" Target="slides/slide43.xml"/><Relationship Id="rId46" Type="http://schemas.openxmlformats.org/officeDocument/2006/relationships/slide" Target="slides/slide44.xml"/><Relationship Id="rId47" Type="http://schemas.openxmlformats.org/officeDocument/2006/relationships/notesMaster" Target="notesMasters/notesMaster1.xml"/><Relationship Id="rId48" Type="http://schemas.openxmlformats.org/officeDocument/2006/relationships/printerSettings" Target="printerSettings/printerSettings1.bin"/><Relationship Id="rId49" Type="http://schemas.openxmlformats.org/officeDocument/2006/relationships/tags" Target="tags/tag1.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30" Type="http://schemas.openxmlformats.org/officeDocument/2006/relationships/slide" Target="slides/slide28.xml"/><Relationship Id="rId31" Type="http://schemas.openxmlformats.org/officeDocument/2006/relationships/slide" Target="slides/slide29.xml"/><Relationship Id="rId32" Type="http://schemas.openxmlformats.org/officeDocument/2006/relationships/slide" Target="slides/slide30.xml"/><Relationship Id="rId33" Type="http://schemas.openxmlformats.org/officeDocument/2006/relationships/slide" Target="slides/slide31.xml"/><Relationship Id="rId34" Type="http://schemas.openxmlformats.org/officeDocument/2006/relationships/slide" Target="slides/slide32.xml"/><Relationship Id="rId35" Type="http://schemas.openxmlformats.org/officeDocument/2006/relationships/slide" Target="slides/slide33.xml"/><Relationship Id="rId36" Type="http://schemas.openxmlformats.org/officeDocument/2006/relationships/slide" Target="slides/slide34.xml"/><Relationship Id="rId37" Type="http://schemas.openxmlformats.org/officeDocument/2006/relationships/slide" Target="slides/slide35.xml"/><Relationship Id="rId38" Type="http://schemas.openxmlformats.org/officeDocument/2006/relationships/slide" Target="slides/slide36.xml"/><Relationship Id="rId39" Type="http://schemas.openxmlformats.org/officeDocument/2006/relationships/slide" Target="slides/slide3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slide" Target="slides/slide24.xml"/><Relationship Id="rId27" Type="http://schemas.openxmlformats.org/officeDocument/2006/relationships/slide" Target="slides/slide25.xml"/><Relationship Id="rId28" Type="http://schemas.openxmlformats.org/officeDocument/2006/relationships/slide" Target="slides/slide26.xml"/><Relationship Id="rId29" Type="http://schemas.openxmlformats.org/officeDocument/2006/relationships/slide" Target="slides/slide2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30870721-2D0B-459A-9B0E-8C444CA39F5E}" type="datetimeFigureOut">
              <a:rPr lang="en-GB"/>
              <a:pPr>
                <a:defRPr/>
              </a:pPr>
              <a:t>19/03/2016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smtClean="0"/>
            </a:lvl1pPr>
          </a:lstStyle>
          <a:p>
            <a:pPr>
              <a:defRPr/>
            </a:pPr>
            <a:fld id="{588DAE27-FE1A-4072-A823-B5EAB8F3731A}" type="slidenum">
              <a:rPr lang="en-GB"/>
              <a:pPr>
                <a:defRPr/>
              </a:pPr>
              <a:t>‹#›</a:t>
            </a:fld>
            <a:endParaRPr lang="en-GB"/>
          </a:p>
        </p:txBody>
      </p:sp>
    </p:spTree>
    <p:extLst>
      <p:ext uri="{BB962C8B-B14F-4D97-AF65-F5344CB8AC3E}">
        <p14:creationId xmlns:p14="http://schemas.microsoft.com/office/powerpoint/2010/main" val="274824257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solidFill>
                  <a:prstClr val="black"/>
                </a:solidFill>
              </a:rPr>
              <a:pPr/>
              <a:t>1</a:t>
            </a:fld>
            <a:endParaRPr lang="en-GB" dirty="0">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discussed the</a:t>
            </a:r>
            <a:r>
              <a:rPr lang="en-GB" baseline="0" dirty="0" smtClean="0"/>
              <a:t> popularity of organisations such as </a:t>
            </a:r>
            <a:r>
              <a:rPr lang="en-GB" baseline="0" dirty="0" err="1" smtClean="0"/>
              <a:t>primark</a:t>
            </a:r>
            <a:endParaRPr lang="en-GB" dirty="0"/>
          </a:p>
        </p:txBody>
      </p:sp>
      <p:sp>
        <p:nvSpPr>
          <p:cNvPr id="4" name="Slide Number Placeholder 3"/>
          <p:cNvSpPr>
            <a:spLocks noGrp="1"/>
          </p:cNvSpPr>
          <p:nvPr>
            <p:ph type="sldNum" sz="quarter" idx="10"/>
          </p:nvPr>
        </p:nvSpPr>
        <p:spPr/>
        <p:txBody>
          <a:bodyPr/>
          <a:lstStyle/>
          <a:p>
            <a:pPr>
              <a:defRPr/>
            </a:pPr>
            <a:fld id="{588DAE27-FE1A-4072-A823-B5EAB8F3731A}" type="slidenum">
              <a:rPr lang="en-GB" smtClean="0"/>
              <a:pPr>
                <a:defRPr/>
              </a:pPr>
              <a:t>8</a:t>
            </a:fld>
            <a:endParaRPr lang="en-GB"/>
          </a:p>
        </p:txBody>
      </p:sp>
    </p:spTree>
    <p:extLst>
      <p:ext uri="{BB962C8B-B14F-4D97-AF65-F5344CB8AC3E}">
        <p14:creationId xmlns:p14="http://schemas.microsoft.com/office/powerpoint/2010/main" val="2315465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And how it was discussed in </a:t>
            </a:r>
            <a:r>
              <a:rPr lang="en-GB" dirty="0" smtClean="0"/>
              <a:t>the news – a clothing factory in Bangladesh used by Primark and other retailers collapsed in early 2013</a:t>
            </a:r>
            <a:r>
              <a:rPr lang="en-GB" baseline="0" dirty="0" smtClean="0"/>
              <a:t> causing many deaths.  Conditions were very poor despite being ‘vetted’ by retailers.  </a:t>
            </a:r>
          </a:p>
          <a:p>
            <a:endParaRPr lang="en-GB" baseline="0" dirty="0" smtClean="0"/>
          </a:p>
          <a:p>
            <a:r>
              <a:rPr lang="en-GB" baseline="0" dirty="0" smtClean="0"/>
              <a:t>The public reaction was swift and companies acted quickly to avoid a PR backlash…….</a:t>
            </a:r>
            <a:endParaRPr lang="en-GB" dirty="0"/>
          </a:p>
        </p:txBody>
      </p:sp>
      <p:sp>
        <p:nvSpPr>
          <p:cNvPr id="4" name="Slide Number Placeholder 3"/>
          <p:cNvSpPr>
            <a:spLocks noGrp="1"/>
          </p:cNvSpPr>
          <p:nvPr>
            <p:ph type="sldNum" sz="quarter" idx="10"/>
          </p:nvPr>
        </p:nvSpPr>
        <p:spPr/>
        <p:txBody>
          <a:bodyPr/>
          <a:lstStyle/>
          <a:p>
            <a:pPr>
              <a:defRPr/>
            </a:pPr>
            <a:fld id="{588DAE27-FE1A-4072-A823-B5EAB8F3731A}" type="slidenum">
              <a:rPr lang="en-GB" smtClean="0"/>
              <a:pPr>
                <a:defRPr/>
              </a:pPr>
              <a:t>9</a:t>
            </a:fld>
            <a:endParaRPr lang="en-GB"/>
          </a:p>
        </p:txBody>
      </p:sp>
    </p:spTree>
    <p:extLst>
      <p:ext uri="{BB962C8B-B14F-4D97-AF65-F5344CB8AC3E}">
        <p14:creationId xmlns:p14="http://schemas.microsoft.com/office/powerpoint/2010/main" val="1545234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The</a:t>
            </a:r>
            <a:r>
              <a:rPr lang="en-GB" baseline="0" dirty="0" smtClean="0"/>
              <a:t> way an org goes about its work may be based on a basic philosophy – its beliefs/values/attitudes = an organisational ideology which shapes the culture of the organisation</a:t>
            </a:r>
          </a:p>
          <a:p>
            <a:pPr>
              <a:spcBef>
                <a:spcPct val="0"/>
              </a:spcBef>
            </a:pPr>
            <a:endParaRPr lang="en-GB" baseline="0" dirty="0" smtClean="0"/>
          </a:p>
          <a:p>
            <a:pPr marL="171450" indent="-171450">
              <a:spcBef>
                <a:spcPct val="0"/>
              </a:spcBef>
              <a:buFontTx/>
              <a:buChar char="-"/>
            </a:pPr>
            <a:r>
              <a:rPr lang="en-GB" baseline="0" dirty="0" smtClean="0"/>
              <a:t>Get principles which govern how it operates, or accepted ways of behaving/operating </a:t>
            </a:r>
          </a:p>
          <a:p>
            <a:pPr marL="171450" indent="-171450">
              <a:spcBef>
                <a:spcPct val="0"/>
              </a:spcBef>
              <a:buFontTx/>
              <a:buChar char="-"/>
            </a:pPr>
            <a:endParaRPr lang="en-GB" baseline="0" dirty="0" smtClean="0"/>
          </a:p>
          <a:p>
            <a:pPr marL="0" indent="0">
              <a:spcBef>
                <a:spcPct val="0"/>
              </a:spcBef>
              <a:buFontTx/>
              <a:buNone/>
            </a:pPr>
            <a:r>
              <a:rPr lang="en-GB" baseline="0" dirty="0" smtClean="0"/>
              <a:t>Walt Disney – quality service</a:t>
            </a:r>
          </a:p>
          <a:p>
            <a:pPr marL="0" indent="0">
              <a:spcBef>
                <a:spcPct val="0"/>
              </a:spcBef>
              <a:buFontTx/>
              <a:buNone/>
            </a:pPr>
            <a:r>
              <a:rPr lang="en-GB" baseline="0" dirty="0" smtClean="0"/>
              <a:t>John Lewis – never knowingly undersold</a:t>
            </a:r>
          </a:p>
          <a:p>
            <a:pPr marL="0" indent="0">
              <a:spcBef>
                <a:spcPct val="0"/>
              </a:spcBef>
              <a:buFontTx/>
              <a:buNone/>
            </a:pPr>
            <a:r>
              <a:rPr lang="en-GB" baseline="0" dirty="0" smtClean="0"/>
              <a:t>Body Shop – ethical trading, political and social messages </a:t>
            </a:r>
          </a:p>
          <a:p>
            <a:pPr marL="0" indent="0">
              <a:spcBef>
                <a:spcPct val="0"/>
              </a:spcBef>
              <a:buFontTx/>
              <a:buNone/>
            </a:pPr>
            <a:endParaRPr lang="en-GB" baseline="0" dirty="0" smtClean="0"/>
          </a:p>
          <a:p>
            <a:pPr marL="0" indent="0">
              <a:spcBef>
                <a:spcPct val="0"/>
              </a:spcBef>
              <a:buFontTx/>
              <a:buNone/>
            </a:pPr>
            <a:r>
              <a:rPr lang="en-GB" baseline="0" dirty="0" smtClean="0"/>
              <a:t>Ethical foundation – (see slide) – e.g. customers, suppliers, public (external); fair standards of employment / employment policies (internal) </a:t>
            </a:r>
          </a:p>
          <a:p>
            <a:pPr marL="0" indent="0">
              <a:spcBef>
                <a:spcPct val="0"/>
              </a:spcBef>
              <a:buFontTx/>
              <a:buNone/>
            </a:pPr>
            <a:endParaRPr lang="en-GB" baseline="0" dirty="0" smtClean="0"/>
          </a:p>
          <a:p>
            <a:pPr marL="0" indent="0">
              <a:spcBef>
                <a:spcPct val="0"/>
              </a:spcBef>
              <a:buFontTx/>
              <a:buNone/>
            </a:pPr>
            <a:r>
              <a:rPr lang="en-GB" baseline="0" dirty="0" smtClean="0"/>
              <a:t>Organisational foundation – methods of trading (external) / distribution channels; production methods, use of equipment, </a:t>
            </a:r>
            <a:r>
              <a:rPr lang="en-GB" baseline="0" dirty="0" err="1" smtClean="0"/>
              <a:t>etc</a:t>
            </a:r>
            <a:r>
              <a:rPr lang="en-GB" baseline="0" dirty="0" smtClean="0"/>
              <a:t> (internal) </a:t>
            </a:r>
          </a:p>
          <a:p>
            <a:pPr marL="0" indent="0">
              <a:spcBef>
                <a:spcPct val="0"/>
              </a:spcBef>
              <a:buFontTx/>
              <a:buNone/>
            </a:pPr>
            <a:endParaRPr lang="en-GB" baseline="0" dirty="0" smtClean="0"/>
          </a:p>
          <a:p>
            <a:pPr>
              <a:spcBef>
                <a:spcPct val="0"/>
              </a:spcBef>
            </a:pPr>
            <a:r>
              <a:rPr lang="en-GB" baseline="0" dirty="0" smtClean="0"/>
              <a:t>Core values, core purpose  = core ideology</a:t>
            </a:r>
          </a:p>
          <a:p>
            <a:pPr>
              <a:spcBef>
                <a:spcPct val="0"/>
              </a:spcBef>
            </a:pPr>
            <a:endParaRPr lang="en-GB" dirty="0" smtClean="0"/>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5AE61B65-462A-44AB-8009-CF79B34B9390}" type="slidenum">
              <a:rPr lang="en-GB">
                <a:solidFill>
                  <a:srgbClr val="000000"/>
                </a:solidFill>
              </a:rPr>
              <a:pPr eaLnBrk="1" hangingPunct="1"/>
              <a:t>11</a:t>
            </a:fld>
            <a:endParaRPr lang="en-GB">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We’re seeing more of this in recent</a:t>
            </a:r>
            <a:r>
              <a:rPr lang="en-GB" baseline="0" dirty="0" smtClean="0"/>
              <a:t> years – companies view it as representing their integrity – what they stand for – publicise these values widely </a:t>
            </a:r>
          </a:p>
          <a:p>
            <a:pPr>
              <a:spcBef>
                <a:spcPct val="0"/>
              </a:spcBef>
            </a:pPr>
            <a:endParaRPr lang="en-GB" baseline="0" dirty="0" smtClean="0"/>
          </a:p>
          <a:p>
            <a:pPr>
              <a:spcBef>
                <a:spcPct val="0"/>
              </a:spcBef>
            </a:pPr>
            <a:r>
              <a:rPr lang="en-GB" baseline="0" dirty="0" smtClean="0"/>
              <a:t>Consensus on shared values is also important </a:t>
            </a:r>
          </a:p>
          <a:p>
            <a:pPr>
              <a:spcBef>
                <a:spcPct val="0"/>
              </a:spcBef>
            </a:pPr>
            <a:endParaRPr lang="en-GB" baseline="0" dirty="0" smtClean="0"/>
          </a:p>
          <a:p>
            <a:pPr>
              <a:spcBef>
                <a:spcPct val="0"/>
              </a:spcBef>
            </a:pPr>
            <a:r>
              <a:rPr lang="en-GB" baseline="0" dirty="0" smtClean="0"/>
              <a:t>Looked at transformational leadership – people who try to change the underlying values and beliefs of people and organisations – is this ethical?  </a:t>
            </a:r>
          </a:p>
          <a:p>
            <a:pPr>
              <a:spcBef>
                <a:spcPct val="0"/>
              </a:spcBef>
            </a:pPr>
            <a:endParaRPr lang="en-GB" baseline="0" dirty="0" smtClean="0"/>
          </a:p>
          <a:p>
            <a:pPr>
              <a:spcBef>
                <a:spcPct val="0"/>
              </a:spcBef>
            </a:pPr>
            <a:r>
              <a:rPr lang="en-GB" baseline="0" dirty="0" smtClean="0"/>
              <a:t>They are responsible for success/failure – large scale change needed sometimes </a:t>
            </a:r>
          </a:p>
          <a:p>
            <a:pPr>
              <a:spcBef>
                <a:spcPct val="0"/>
              </a:spcBef>
            </a:pPr>
            <a:endParaRPr lang="en-GB" baseline="0" dirty="0" smtClean="0"/>
          </a:p>
          <a:p>
            <a:pPr>
              <a:spcBef>
                <a:spcPct val="0"/>
              </a:spcBef>
            </a:pPr>
            <a:r>
              <a:rPr lang="en-GB" baseline="0" dirty="0" smtClean="0"/>
              <a:t>Is it black/white?  Leaders of companies set ethical standards by their own behaviour</a:t>
            </a:r>
            <a:endParaRPr lang="en-GB" dirty="0" smtClean="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5C11ED6E-F043-4E47-B0EA-74DB8B50834E}" type="slidenum">
              <a:rPr lang="en-GB">
                <a:solidFill>
                  <a:srgbClr val="000000"/>
                </a:solidFill>
              </a:rPr>
              <a:pPr eaLnBrk="1" hangingPunct="1"/>
              <a:t>12</a:t>
            </a:fld>
            <a:endParaRPr lang="en-GB">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A popular</a:t>
            </a:r>
            <a:r>
              <a:rPr lang="en-GB" baseline="0" dirty="0" smtClean="0"/>
              <a:t> device for organisations today </a:t>
            </a:r>
          </a:p>
          <a:p>
            <a:pPr>
              <a:spcBef>
                <a:spcPct val="0"/>
              </a:spcBef>
            </a:pPr>
            <a:endParaRPr lang="en-GB" baseline="0" dirty="0" smtClean="0"/>
          </a:p>
          <a:p>
            <a:pPr>
              <a:spcBef>
                <a:spcPct val="0"/>
              </a:spcBef>
            </a:pPr>
            <a:endParaRPr lang="en-GB" dirty="0" smtClean="0"/>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539EB73E-1D38-45E1-9399-925A226AB04B}" type="slidenum">
              <a:rPr lang="en-GB">
                <a:solidFill>
                  <a:srgbClr val="000000"/>
                </a:solidFill>
              </a:rPr>
              <a:pPr eaLnBrk="1" hangingPunct="1"/>
              <a:t>13</a:t>
            </a:fld>
            <a:endParaRPr lang="en-GB">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Value of mission statements?</a:t>
            </a:r>
          </a:p>
          <a:p>
            <a:pPr>
              <a:spcBef>
                <a:spcPct val="0"/>
              </a:spcBef>
            </a:pPr>
            <a:endParaRPr lang="en-GB" dirty="0" smtClean="0"/>
          </a:p>
          <a:p>
            <a:pPr>
              <a:spcBef>
                <a:spcPct val="0"/>
              </a:spcBef>
            </a:pPr>
            <a:r>
              <a:rPr lang="en-GB" dirty="0" smtClean="0"/>
              <a:t>Please</a:t>
            </a:r>
            <a:r>
              <a:rPr lang="en-GB" baseline="0" dirty="0" smtClean="0"/>
              <a:t> as many stakeholders as possible – often end up as quite general.</a:t>
            </a:r>
          </a:p>
          <a:p>
            <a:pPr>
              <a:spcBef>
                <a:spcPct val="0"/>
              </a:spcBef>
            </a:pPr>
            <a:r>
              <a:rPr lang="en-GB" baseline="0" dirty="0" smtClean="0"/>
              <a:t>To be valued internally it needs to be understood and accepted and be translated into meaningful terms to operational staff members.  Otherwise they remain just statements far away from those they are attempting to inspire</a:t>
            </a:r>
          </a:p>
          <a:p>
            <a:pPr>
              <a:spcBef>
                <a:spcPct val="0"/>
              </a:spcBef>
            </a:pPr>
            <a:endParaRPr lang="en-GB" baseline="0" dirty="0" smtClean="0"/>
          </a:p>
          <a:p>
            <a:pPr>
              <a:spcBef>
                <a:spcPct val="0"/>
              </a:spcBef>
            </a:pPr>
            <a:r>
              <a:rPr lang="en-GB" baseline="0" dirty="0" smtClean="0"/>
              <a:t>So rhetoric or action?  Do people get it?  </a:t>
            </a:r>
          </a:p>
          <a:p>
            <a:pPr>
              <a:spcBef>
                <a:spcPct val="0"/>
              </a:spcBef>
            </a:pPr>
            <a:endParaRPr lang="en-GB" baseline="0" dirty="0" smtClean="0"/>
          </a:p>
          <a:p>
            <a:pPr>
              <a:spcBef>
                <a:spcPct val="0"/>
              </a:spcBef>
            </a:pPr>
            <a:r>
              <a:rPr lang="en-GB" baseline="0" dirty="0" smtClean="0"/>
              <a:t> </a:t>
            </a:r>
            <a:endParaRPr lang="en-GB" dirty="0" smtClean="0"/>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003D743A-B0AA-4A07-B220-3F9B33054C1F}" type="slidenum">
              <a:rPr lang="en-GB">
                <a:solidFill>
                  <a:srgbClr val="000000"/>
                </a:solidFill>
              </a:rPr>
              <a:pPr eaLnBrk="1" hangingPunct="1"/>
              <a:t>16</a:t>
            </a:fld>
            <a:endParaRPr lang="en-GB">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This is what businesses do – a particular type of organisation as we’ve seen.</a:t>
            </a:r>
          </a:p>
          <a:p>
            <a:pPr>
              <a:spcBef>
                <a:spcPct val="0"/>
              </a:spcBef>
            </a:pPr>
            <a:endParaRPr lang="en-GB" dirty="0" smtClean="0"/>
          </a:p>
          <a:p>
            <a:pPr>
              <a:spcBef>
                <a:spcPct val="0"/>
              </a:spcBef>
            </a:pPr>
            <a:r>
              <a:rPr lang="en-GB" dirty="0" smtClean="0"/>
              <a:t>They</a:t>
            </a:r>
            <a:r>
              <a:rPr lang="en-GB" baseline="0" dirty="0" smtClean="0"/>
              <a:t> must do all of them, although sometimes closure/sale is the best option for owners rather than making continual losses/current profits.</a:t>
            </a:r>
          </a:p>
          <a:p>
            <a:pPr>
              <a:spcBef>
                <a:spcPct val="0"/>
              </a:spcBef>
            </a:pPr>
            <a:endParaRPr lang="en-GB" baseline="0" dirty="0" smtClean="0"/>
          </a:p>
          <a:p>
            <a:pPr>
              <a:spcBef>
                <a:spcPct val="0"/>
              </a:spcBef>
            </a:pPr>
            <a:r>
              <a:rPr lang="en-GB" baseline="0" dirty="0" smtClean="0"/>
              <a:t>So profit maximisation or optimisation?  Short or long term view?  Cost v investment?  </a:t>
            </a:r>
          </a:p>
          <a:p>
            <a:pPr>
              <a:spcBef>
                <a:spcPct val="0"/>
              </a:spcBef>
            </a:pPr>
            <a:endParaRPr lang="en-GB" baseline="0" dirty="0" smtClean="0"/>
          </a:p>
          <a:p>
            <a:pPr>
              <a:spcBef>
                <a:spcPct val="0"/>
              </a:spcBef>
            </a:pPr>
            <a:r>
              <a:rPr lang="en-GB" baseline="0" dirty="0" smtClean="0"/>
              <a:t>Or is it about maximising shareholder (owner) value and over what period?  </a:t>
            </a:r>
          </a:p>
          <a:p>
            <a:pPr>
              <a:spcBef>
                <a:spcPct val="0"/>
              </a:spcBef>
            </a:pPr>
            <a:endParaRPr lang="en-GB" baseline="0" dirty="0" smtClean="0"/>
          </a:p>
          <a:p>
            <a:pPr>
              <a:spcBef>
                <a:spcPct val="0"/>
              </a:spcBef>
            </a:pPr>
            <a:r>
              <a:rPr lang="en-GB" baseline="0" dirty="0" smtClean="0"/>
              <a:t>Profit is an incentive to perform well;  - can help measure effectiveness but there are other responsibilities too  </a:t>
            </a:r>
          </a:p>
          <a:p>
            <a:pPr>
              <a:spcBef>
                <a:spcPct val="0"/>
              </a:spcBef>
            </a:pPr>
            <a:endParaRPr lang="en-GB" baseline="0" dirty="0" smtClean="0"/>
          </a:p>
          <a:p>
            <a:pPr>
              <a:spcBef>
                <a:spcPct val="0"/>
              </a:spcBef>
            </a:pPr>
            <a:r>
              <a:rPr lang="en-GB" baseline="0" dirty="0" smtClean="0"/>
              <a:t>How are hospitals/prisons/universities deemed to be effective or not?  </a:t>
            </a:r>
          </a:p>
          <a:p>
            <a:pPr>
              <a:spcBef>
                <a:spcPct val="0"/>
              </a:spcBef>
            </a:pPr>
            <a:endParaRPr lang="en-GB" baseline="0" dirty="0" smtClean="0"/>
          </a:p>
          <a:p>
            <a:pPr>
              <a:spcBef>
                <a:spcPct val="0"/>
              </a:spcBef>
            </a:pPr>
            <a:r>
              <a:rPr lang="en-GB" baseline="0" dirty="0" smtClean="0"/>
              <a:t>Does a business have a wider social responsibility also?</a:t>
            </a:r>
          </a:p>
          <a:p>
            <a:pPr>
              <a:spcBef>
                <a:spcPct val="0"/>
              </a:spcBef>
            </a:pPr>
            <a:endParaRPr lang="en-GB" baseline="0" dirty="0" smtClean="0"/>
          </a:p>
          <a:p>
            <a:pPr>
              <a:spcBef>
                <a:spcPct val="0"/>
              </a:spcBef>
            </a:pPr>
            <a:endParaRPr lang="en-GB" dirty="0" smtClean="0"/>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7D8F4E35-BE07-446F-997A-3ED9D537A9D6}" type="slidenum">
              <a:rPr lang="en-GB">
                <a:solidFill>
                  <a:srgbClr val="000000"/>
                </a:solidFill>
              </a:rPr>
              <a:pPr eaLnBrk="1" hangingPunct="1"/>
              <a:t>17</a:t>
            </a:fld>
            <a:endParaRPr lang="en-GB">
              <a:solidFill>
                <a:srgbClr val="000000"/>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Managers have to decide on several often competing business objectives – here </a:t>
            </a:r>
            <a:r>
              <a:rPr lang="en-GB" dirty="0" err="1" smtClean="0"/>
              <a:t>Drucker</a:t>
            </a:r>
            <a:r>
              <a:rPr lang="en-GB" dirty="0" smtClean="0"/>
              <a:t> lists many – needs a balanced view</a:t>
            </a:r>
          </a:p>
          <a:p>
            <a:pPr>
              <a:spcBef>
                <a:spcPct val="0"/>
              </a:spcBef>
            </a:pPr>
            <a:endParaRPr lang="en-GB" dirty="0" smtClean="0"/>
          </a:p>
          <a:p>
            <a:pPr>
              <a:spcBef>
                <a:spcPct val="0"/>
              </a:spcBef>
            </a:pPr>
            <a:r>
              <a:rPr lang="en-GB" dirty="0" smtClean="0"/>
              <a:t>The last</a:t>
            </a:r>
            <a:r>
              <a:rPr lang="en-GB" baseline="0" dirty="0" smtClean="0"/>
              <a:t> one is about the demands made on the org such as the law, public opinion, social/public interests </a:t>
            </a:r>
          </a:p>
          <a:p>
            <a:pPr>
              <a:spcBef>
                <a:spcPct val="0"/>
              </a:spcBef>
            </a:pPr>
            <a:endParaRPr lang="en-GB" baseline="0" dirty="0" smtClean="0"/>
          </a:p>
          <a:p>
            <a:pPr>
              <a:spcBef>
                <a:spcPct val="0"/>
              </a:spcBef>
            </a:pPr>
            <a:endParaRPr lang="en-GB" dirty="0" smtClean="0"/>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A45274B3-3920-46C2-81C1-2988B7BA22A7}" type="slidenum">
              <a:rPr lang="en-GB">
                <a:solidFill>
                  <a:srgbClr val="000000"/>
                </a:solidFill>
              </a:rPr>
              <a:pPr eaLnBrk="1" hangingPunct="1"/>
              <a:t>18</a:t>
            </a:fld>
            <a:endParaRPr lang="en-GB">
              <a:solidFill>
                <a:srgbClr val="000000"/>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Attempt to combine the various indicators stakeholders</a:t>
            </a:r>
            <a:r>
              <a:rPr lang="en-GB" baseline="0" dirty="0" smtClean="0"/>
              <a:t> look for – not just about financial measures but other issues also </a:t>
            </a:r>
          </a:p>
          <a:p>
            <a:pPr>
              <a:spcBef>
                <a:spcPct val="0"/>
              </a:spcBef>
            </a:pPr>
            <a:endParaRPr lang="en-GB" baseline="0" dirty="0" smtClean="0"/>
          </a:p>
          <a:p>
            <a:pPr>
              <a:spcBef>
                <a:spcPct val="0"/>
              </a:spcBef>
            </a:pPr>
            <a:r>
              <a:rPr lang="en-GB" baseline="0" dirty="0" smtClean="0"/>
              <a:t>Hard/soft measures – new customers, retention, employee satisfaction </a:t>
            </a:r>
            <a:r>
              <a:rPr lang="en-GB" baseline="0" dirty="0" err="1" smtClean="0"/>
              <a:t>etc</a:t>
            </a:r>
            <a:r>
              <a:rPr lang="en-GB" baseline="0" dirty="0" smtClean="0"/>
              <a:t> are also involved </a:t>
            </a:r>
          </a:p>
          <a:p>
            <a:pPr>
              <a:spcBef>
                <a:spcPct val="0"/>
              </a:spcBef>
            </a:pPr>
            <a:endParaRPr lang="en-GB" baseline="0" dirty="0" smtClean="0"/>
          </a:p>
          <a:p>
            <a:pPr>
              <a:spcBef>
                <a:spcPct val="0"/>
              </a:spcBef>
            </a:pPr>
            <a:r>
              <a:rPr lang="en-GB" baseline="0" dirty="0" smtClean="0"/>
              <a:t>Most people think of this as Key Performance Indicators (KPIs) and targets – also about making strategy and actions line up – shows where the org is heading and how well it’s doing </a:t>
            </a:r>
          </a:p>
          <a:p>
            <a:pPr>
              <a:spcBef>
                <a:spcPct val="0"/>
              </a:spcBef>
            </a:pPr>
            <a:endParaRPr lang="en-GB" baseline="0" dirty="0" smtClean="0"/>
          </a:p>
          <a:p>
            <a:pPr>
              <a:spcBef>
                <a:spcPct val="0"/>
              </a:spcBef>
            </a:pPr>
            <a:r>
              <a:rPr lang="en-GB" baseline="0" dirty="0" smtClean="0"/>
              <a:t>Tesco – steering wheel to manage the business – 5 perspectives:</a:t>
            </a:r>
          </a:p>
          <a:p>
            <a:pPr marL="171450" indent="-171450">
              <a:spcBef>
                <a:spcPct val="0"/>
              </a:spcBef>
              <a:buFontTx/>
              <a:buChar char="-"/>
            </a:pPr>
            <a:r>
              <a:rPr lang="en-GB" baseline="0" dirty="0" smtClean="0"/>
              <a:t>customer/financial/operations/people/community at global/</a:t>
            </a:r>
            <a:r>
              <a:rPr lang="en-GB" baseline="0" dirty="0" err="1" smtClean="0"/>
              <a:t>uk</a:t>
            </a:r>
            <a:r>
              <a:rPr lang="en-GB" baseline="0" dirty="0" smtClean="0"/>
              <a:t>/store group/individual store level</a:t>
            </a:r>
          </a:p>
          <a:p>
            <a:pPr marL="0" indent="0">
              <a:spcBef>
                <a:spcPct val="0"/>
              </a:spcBef>
              <a:buFontTx/>
              <a:buNone/>
            </a:pPr>
            <a:endParaRPr lang="en-GB" baseline="0" dirty="0" smtClean="0"/>
          </a:p>
          <a:p>
            <a:pPr marL="0" indent="0">
              <a:spcBef>
                <a:spcPct val="0"/>
              </a:spcBef>
              <a:buFontTx/>
              <a:buNone/>
            </a:pPr>
            <a:r>
              <a:rPr lang="en-GB" baseline="0" dirty="0" smtClean="0"/>
              <a:t>Also used in public sector – but it needs careful planning and preparation to be done well.</a:t>
            </a:r>
          </a:p>
          <a:p>
            <a:pPr marL="0" indent="0">
              <a:spcBef>
                <a:spcPct val="0"/>
              </a:spcBef>
              <a:buFontTx/>
              <a:buNone/>
            </a:pPr>
            <a:endParaRPr lang="en-GB" baseline="0" dirty="0" smtClean="0"/>
          </a:p>
          <a:p>
            <a:pPr marL="0" indent="0">
              <a:spcBef>
                <a:spcPct val="0"/>
              </a:spcBef>
              <a:buFontTx/>
              <a:buNone/>
            </a:pPr>
            <a:endParaRPr lang="en-GB" dirty="0"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0F8F48B6-06BF-4007-BA04-237E3D5D7C69}" type="slidenum">
              <a:rPr lang="en-GB">
                <a:solidFill>
                  <a:srgbClr val="000000"/>
                </a:solidFill>
              </a:rPr>
              <a:pPr eaLnBrk="1" hangingPunct="1"/>
              <a:t>20</a:t>
            </a:fld>
            <a:endParaRPr lang="en-GB">
              <a:solidFill>
                <a:srgbClr val="000000"/>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Organisations are important to us all – their decisions affect our</a:t>
            </a:r>
            <a:r>
              <a:rPr lang="en-GB" baseline="0" dirty="0" smtClean="0"/>
              <a:t> lives on a personal and community level.  Their power/influence needs to be tempered by responsible management </a:t>
            </a:r>
          </a:p>
          <a:p>
            <a:pPr>
              <a:spcBef>
                <a:spcPct val="0"/>
              </a:spcBef>
            </a:pPr>
            <a:endParaRPr lang="en-GB" baseline="0" dirty="0" smtClean="0"/>
          </a:p>
          <a:p>
            <a:pPr marL="171450" indent="-171450">
              <a:spcBef>
                <a:spcPct val="0"/>
              </a:spcBef>
              <a:buFontTx/>
              <a:buChar char="-"/>
            </a:pPr>
            <a:r>
              <a:rPr lang="en-GB" baseline="0" dirty="0" smtClean="0"/>
              <a:t>Is part of the environment in which it operates – social context</a:t>
            </a:r>
          </a:p>
          <a:p>
            <a:pPr marL="171450" indent="-171450">
              <a:spcBef>
                <a:spcPct val="0"/>
              </a:spcBef>
              <a:buFontTx/>
              <a:buChar char="-"/>
            </a:pPr>
            <a:endParaRPr lang="en-GB" baseline="0" dirty="0" smtClean="0"/>
          </a:p>
          <a:p>
            <a:pPr marL="0" indent="0">
              <a:spcBef>
                <a:spcPct val="0"/>
              </a:spcBef>
              <a:buFontTx/>
              <a:buNone/>
            </a:pPr>
            <a:r>
              <a:rPr lang="en-GB" baseline="0" dirty="0" smtClean="0"/>
              <a:t>Society needs orgs and vice versa – an exchange occurs involving broader responsibilities, internal and external to the org = corporate social responsibilities .</a:t>
            </a:r>
          </a:p>
          <a:p>
            <a:pPr marL="0" indent="0">
              <a:spcBef>
                <a:spcPct val="0"/>
              </a:spcBef>
              <a:buFontTx/>
              <a:buNone/>
            </a:pPr>
            <a:endParaRPr lang="en-GB" baseline="0" dirty="0" smtClean="0"/>
          </a:p>
          <a:p>
            <a:pPr marL="171450" indent="-171450">
              <a:spcBef>
                <a:spcPct val="0"/>
              </a:spcBef>
              <a:buFontTx/>
              <a:buChar char="-"/>
            </a:pPr>
            <a:r>
              <a:rPr lang="en-GB" baseline="0" dirty="0" smtClean="0"/>
              <a:t>Has become an important aspect of organisational strategy – it’s about integrity and fairness, once trendy now essential. </a:t>
            </a:r>
          </a:p>
          <a:p>
            <a:pPr marL="171450" indent="-171450">
              <a:spcBef>
                <a:spcPct val="0"/>
              </a:spcBef>
              <a:buFontTx/>
              <a:buChar char="-"/>
            </a:pPr>
            <a:endParaRPr lang="en-GB" baseline="0" dirty="0" smtClean="0"/>
          </a:p>
          <a:p>
            <a:pPr marL="0" indent="0">
              <a:spcBef>
                <a:spcPct val="0"/>
              </a:spcBef>
              <a:buFontTx/>
              <a:buNone/>
            </a:pPr>
            <a:r>
              <a:rPr lang="en-GB" baseline="0" dirty="0" smtClean="0"/>
              <a:t>Helping to make the world a better place</a:t>
            </a:r>
          </a:p>
          <a:p>
            <a:pPr marL="0" indent="0">
              <a:spcBef>
                <a:spcPct val="0"/>
              </a:spcBef>
              <a:buFontTx/>
              <a:buNone/>
            </a:pPr>
            <a:endParaRPr lang="en-GB"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48FA7A0F-7DC7-48F9-B53E-57BB7A5F8AC3}" type="slidenum">
              <a:rPr lang="en-GB">
                <a:solidFill>
                  <a:srgbClr val="000000"/>
                </a:solidFill>
              </a:rPr>
              <a:pPr eaLnBrk="1" hangingPunct="1"/>
              <a:t>22</a:t>
            </a:fld>
            <a:endParaRPr lang="en-GB">
              <a:solidFill>
                <a:srgbClr val="000000"/>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spcBef>
                <a:spcPct val="0"/>
              </a:spcBef>
              <a:buFontTx/>
              <a:buChar char="-"/>
            </a:pPr>
            <a:endParaRPr lang="en-GB" dirty="0"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A028F4B-4A23-41A7-9C27-D6319F7FC6D1}" type="slidenum">
              <a:rPr lang="en-GB">
                <a:solidFill>
                  <a:srgbClr val="000000"/>
                </a:solidFill>
              </a:rPr>
              <a:pPr eaLnBrk="1" hangingPunct="1"/>
              <a:t>23</a:t>
            </a:fld>
            <a:endParaRPr lang="en-GB">
              <a:solidFill>
                <a:srgbClr val="000000"/>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spcBef>
                <a:spcPct val="0"/>
              </a:spcBef>
              <a:buFontTx/>
              <a:buChar char="-"/>
            </a:pPr>
            <a:r>
              <a:rPr lang="en-GB" dirty="0" smtClean="0"/>
              <a:t>People expect more from work in terms of how they’re treated these days (the psychological contract) – quality/justice/consultation/equity/good</a:t>
            </a:r>
            <a:r>
              <a:rPr lang="en-GB" baseline="0" dirty="0" smtClean="0"/>
              <a:t> facilities</a:t>
            </a:r>
          </a:p>
          <a:p>
            <a:pPr marL="171450" indent="-171450">
              <a:spcBef>
                <a:spcPct val="0"/>
              </a:spcBef>
              <a:buFontTx/>
              <a:buChar char="-"/>
            </a:pPr>
            <a:endParaRPr lang="en-GB" baseline="0" dirty="0" smtClean="0"/>
          </a:p>
          <a:p>
            <a:pPr marL="171450" indent="-171450">
              <a:spcBef>
                <a:spcPct val="0"/>
              </a:spcBef>
              <a:buFontTx/>
              <a:buChar char="-"/>
            </a:pPr>
            <a:r>
              <a:rPr lang="en-GB" baseline="0" dirty="0" smtClean="0"/>
              <a:t>Shareholders expect a fair financial return on their investment – management to be accountable to them </a:t>
            </a:r>
          </a:p>
          <a:p>
            <a:pPr marL="171450" indent="-171450">
              <a:spcBef>
                <a:spcPct val="0"/>
              </a:spcBef>
              <a:buFontTx/>
              <a:buChar char="-"/>
            </a:pPr>
            <a:endParaRPr lang="en-GB" baseline="0" dirty="0" smtClean="0"/>
          </a:p>
          <a:p>
            <a:pPr marL="171450" indent="-171450">
              <a:spcBef>
                <a:spcPct val="0"/>
              </a:spcBef>
              <a:buFontTx/>
              <a:buChar char="-"/>
            </a:pPr>
            <a:r>
              <a:rPr lang="en-GB" baseline="0" dirty="0" smtClean="0"/>
              <a:t>Customers = good business?  But more – VFM / safety/ after sales service / prompt response to queries or complaints / fair trading and advertising / clear and correct information </a:t>
            </a:r>
          </a:p>
          <a:p>
            <a:pPr marL="171450" indent="-171450">
              <a:spcBef>
                <a:spcPct val="0"/>
              </a:spcBef>
              <a:buFontTx/>
              <a:buChar char="-"/>
            </a:pPr>
            <a:endParaRPr lang="en-GB" baseline="0" dirty="0" smtClean="0"/>
          </a:p>
          <a:p>
            <a:pPr marL="171450" indent="-171450">
              <a:spcBef>
                <a:spcPct val="0"/>
              </a:spcBef>
              <a:buFontTx/>
              <a:buChar char="-"/>
            </a:pPr>
            <a:r>
              <a:rPr lang="en-GB" baseline="0" dirty="0" smtClean="0"/>
              <a:t>Orgs have a responsibility to society, to respect the environment – noise/pollution/waste disposal; buildings and </a:t>
            </a:r>
            <a:r>
              <a:rPr lang="en-GB" baseline="0" dirty="0" err="1" smtClean="0"/>
              <a:t>theirlocation</a:t>
            </a:r>
            <a:r>
              <a:rPr lang="en-GB" baseline="0" dirty="0" smtClean="0"/>
              <a:t>; transport policies; minimise packaging – be ‘green’</a:t>
            </a:r>
          </a:p>
          <a:p>
            <a:pPr marL="171450" indent="-171450">
              <a:spcBef>
                <a:spcPct val="0"/>
              </a:spcBef>
              <a:buFontTx/>
              <a:buChar char="-"/>
            </a:pPr>
            <a:endParaRPr lang="en-GB" baseline="0" dirty="0" smtClean="0"/>
          </a:p>
          <a:p>
            <a:pPr marL="171450" indent="-171450">
              <a:spcBef>
                <a:spcPct val="0"/>
              </a:spcBef>
              <a:buFontTx/>
              <a:buChar char="-"/>
            </a:pPr>
            <a:r>
              <a:rPr lang="en-GB" baseline="0" dirty="0" smtClean="0"/>
              <a:t>Obey the law: co-operate voluntarily or be forced to by law?  E.g. export bans, sale of goods and services to vulnerable groups, health warnings</a:t>
            </a:r>
          </a:p>
          <a:p>
            <a:pPr marL="171450" indent="-171450">
              <a:spcBef>
                <a:spcPct val="0"/>
              </a:spcBef>
              <a:buFontTx/>
              <a:buChar char="-"/>
            </a:pPr>
            <a:endParaRPr lang="en-GB" baseline="0" dirty="0" smtClean="0"/>
          </a:p>
          <a:p>
            <a:pPr marL="171450" indent="-171450">
              <a:spcBef>
                <a:spcPct val="0"/>
              </a:spcBef>
              <a:buFontTx/>
              <a:buChar char="-"/>
            </a:pPr>
            <a:r>
              <a:rPr lang="en-GB" baseline="0" dirty="0" smtClean="0"/>
              <a:t>Suppliers/ trade unions / business associates / competitors – pay bills on time, compete fairly, support good causes, </a:t>
            </a:r>
            <a:r>
              <a:rPr lang="en-GB" baseline="0" dirty="0" err="1" smtClean="0"/>
              <a:t>etc</a:t>
            </a:r>
            <a:r>
              <a:rPr lang="en-GB" baseline="0" dirty="0" smtClean="0"/>
              <a:t> </a:t>
            </a:r>
          </a:p>
          <a:p>
            <a:pPr marL="171450" indent="-171450">
              <a:spcBef>
                <a:spcPct val="0"/>
              </a:spcBef>
              <a:buFontTx/>
              <a:buChar char="-"/>
            </a:pPr>
            <a:endParaRPr lang="en-GB" baseline="0" dirty="0" smtClean="0"/>
          </a:p>
          <a:p>
            <a:pPr marL="0" indent="0">
              <a:spcBef>
                <a:spcPct val="0"/>
              </a:spcBef>
              <a:buFontTx/>
              <a:buNone/>
            </a:pPr>
            <a:r>
              <a:rPr lang="en-GB" baseline="0" dirty="0" smtClean="0"/>
              <a:t>Is good CSR just good PR or good business practice which can help profitability?  Fair trade movement </a:t>
            </a:r>
            <a:endParaRPr lang="en-GB" dirty="0"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A028F4B-4A23-41A7-9C27-D6319F7FC6D1}" type="slidenum">
              <a:rPr lang="en-GB">
                <a:solidFill>
                  <a:srgbClr val="000000"/>
                </a:solidFill>
              </a:rPr>
              <a:pPr eaLnBrk="1" hangingPunct="1"/>
              <a:t>24</a:t>
            </a:fld>
            <a:endParaRPr lang="en-GB">
              <a:solidFill>
                <a:srgbClr val="000000"/>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Launched in 2000 – largest voluntary CR initiative in the world</a:t>
            </a:r>
          </a:p>
          <a:p>
            <a:pPr>
              <a:spcBef>
                <a:spcPct val="0"/>
              </a:spcBef>
            </a:pPr>
            <a:endParaRPr lang="en-GB" dirty="0" smtClean="0"/>
          </a:p>
          <a:p>
            <a:pPr>
              <a:spcBef>
                <a:spcPct val="0"/>
              </a:spcBef>
            </a:pPr>
            <a:r>
              <a:rPr lang="en-GB" dirty="0" smtClean="0"/>
              <a:t>Align business practice with 10 universally accepted priorities</a:t>
            </a:r>
            <a:r>
              <a:rPr lang="en-GB" baseline="0" dirty="0" smtClean="0"/>
              <a:t> in the areas shown here</a:t>
            </a:r>
          </a:p>
          <a:p>
            <a:pPr>
              <a:spcBef>
                <a:spcPct val="0"/>
              </a:spcBef>
            </a:pPr>
            <a:endParaRPr lang="en-GB" baseline="0" dirty="0" smtClean="0"/>
          </a:p>
          <a:p>
            <a:pPr>
              <a:spcBef>
                <a:spcPct val="0"/>
              </a:spcBef>
            </a:pPr>
            <a:r>
              <a:rPr lang="en-GB" baseline="0" dirty="0" smtClean="0"/>
              <a:t>By doing so – business ensures everyone benefits from their existence</a:t>
            </a:r>
          </a:p>
          <a:p>
            <a:pPr>
              <a:spcBef>
                <a:spcPct val="0"/>
              </a:spcBef>
            </a:pPr>
            <a:endParaRPr lang="en-GB" baseline="0" dirty="0" smtClean="0"/>
          </a:p>
          <a:p>
            <a:pPr>
              <a:spcBef>
                <a:spcPct val="0"/>
              </a:spcBef>
            </a:pPr>
            <a:r>
              <a:rPr lang="en-GB" baseline="0" dirty="0" smtClean="0"/>
              <a:t>Topical since financial crisis of 2007/8 – recession put pressure on business – highlighted the issue of values and ethics in business.  Bankers – ‘spivs and gamblers’ ?  Anti-capitalism protests around the world.  Has business gone wrong?  Lost its way?  Forgotten about what’s important?  </a:t>
            </a:r>
          </a:p>
          <a:p>
            <a:pPr>
              <a:spcBef>
                <a:spcPct val="0"/>
              </a:spcBef>
            </a:pPr>
            <a:endParaRPr lang="en-GB" baseline="0" dirty="0" smtClean="0"/>
          </a:p>
          <a:p>
            <a:pPr>
              <a:spcBef>
                <a:spcPct val="0"/>
              </a:spcBef>
            </a:pPr>
            <a:r>
              <a:rPr lang="en-GB" baseline="0" dirty="0" smtClean="0"/>
              <a:t>Does/should business have a ‘moral compass’?  Sense of right/wrong.   </a:t>
            </a:r>
            <a:endParaRPr lang="en-GB" dirty="0" smtClean="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A77A76C0-76C5-4365-966A-EE368F46EB91}" type="slidenum">
              <a:rPr lang="en-GB">
                <a:solidFill>
                  <a:srgbClr val="000000"/>
                </a:solidFill>
              </a:rPr>
              <a:pPr eaLnBrk="1" hangingPunct="1"/>
              <a:t>25</a:t>
            </a:fld>
            <a:endParaRPr lang="en-GB">
              <a:solidFill>
                <a:srgbClr val="000000"/>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This is about morality – right/wrong, plus the rules and values which decide this</a:t>
            </a:r>
          </a:p>
          <a:p>
            <a:pPr>
              <a:spcBef>
                <a:spcPct val="0"/>
              </a:spcBef>
            </a:pPr>
            <a:endParaRPr lang="en-GB" dirty="0" smtClean="0"/>
          </a:p>
          <a:p>
            <a:pPr>
              <a:spcBef>
                <a:spcPct val="0"/>
              </a:spcBef>
            </a:pPr>
            <a:r>
              <a:rPr lang="en-GB" dirty="0" smtClean="0"/>
              <a:t>Why</a:t>
            </a:r>
            <a:r>
              <a:rPr lang="en-GB" baseline="0" dirty="0" smtClean="0"/>
              <a:t> good/bad?  </a:t>
            </a:r>
          </a:p>
          <a:p>
            <a:pPr>
              <a:spcBef>
                <a:spcPct val="0"/>
              </a:spcBef>
            </a:pPr>
            <a:endParaRPr lang="en-GB" baseline="0" dirty="0" smtClean="0"/>
          </a:p>
          <a:p>
            <a:pPr>
              <a:spcBef>
                <a:spcPct val="0"/>
              </a:spcBef>
            </a:pPr>
            <a:r>
              <a:rPr lang="en-GB" baseline="0" dirty="0" smtClean="0"/>
              <a:t>Applied – medical ethics?  Who should get the kidney transplant?  (discuss) </a:t>
            </a:r>
          </a:p>
          <a:p>
            <a:pPr>
              <a:spcBef>
                <a:spcPct val="0"/>
              </a:spcBef>
            </a:pPr>
            <a:endParaRPr lang="en-GB" baseline="0" dirty="0" smtClean="0"/>
          </a:p>
          <a:p>
            <a:pPr>
              <a:spcBef>
                <a:spcPct val="0"/>
              </a:spcBef>
            </a:pPr>
            <a:r>
              <a:rPr lang="en-GB" baseline="0" dirty="0" smtClean="0"/>
              <a:t>By taking this view we assume it does impact on business but defining these terms can be tricky.</a:t>
            </a:r>
          </a:p>
          <a:p>
            <a:pPr>
              <a:spcBef>
                <a:spcPct val="0"/>
              </a:spcBef>
            </a:pPr>
            <a:endParaRPr lang="en-GB" baseline="0" dirty="0" smtClean="0"/>
          </a:p>
          <a:p>
            <a:pPr>
              <a:spcBef>
                <a:spcPct val="0"/>
              </a:spcBef>
            </a:pPr>
            <a:r>
              <a:rPr lang="en-GB" baseline="0" dirty="0" smtClean="0"/>
              <a:t>Are we talking about employees or companies as a whole?  People or whole organisations?  Banks or bankers?  </a:t>
            </a:r>
          </a:p>
          <a:p>
            <a:pPr>
              <a:spcBef>
                <a:spcPct val="0"/>
              </a:spcBef>
            </a:pPr>
            <a:endParaRPr lang="en-GB" baseline="0" dirty="0" smtClean="0"/>
          </a:p>
          <a:p>
            <a:pPr>
              <a:spcBef>
                <a:spcPct val="0"/>
              </a:spcBef>
            </a:pPr>
            <a:endParaRPr lang="en-GB" baseline="0" dirty="0" smtClean="0"/>
          </a:p>
          <a:p>
            <a:pPr>
              <a:spcBef>
                <a:spcPct val="0"/>
              </a:spcBef>
            </a:pPr>
            <a:endParaRPr lang="en-GB" baseline="0" dirty="0" smtClean="0"/>
          </a:p>
          <a:p>
            <a:pPr>
              <a:spcBef>
                <a:spcPct val="0"/>
              </a:spcBef>
            </a:pPr>
            <a:endParaRPr lang="en-GB" dirty="0"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83926378-AE92-41BD-8A5F-BA4B97E15818}" type="slidenum">
              <a:rPr lang="en-GB">
                <a:solidFill>
                  <a:srgbClr val="000000"/>
                </a:solidFill>
              </a:rPr>
              <a:pPr eaLnBrk="1" hangingPunct="1"/>
              <a:t>26</a:t>
            </a:fld>
            <a:endParaRPr lang="en-GB">
              <a:solidFill>
                <a:srgbClr val="000000"/>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Difference</a:t>
            </a:r>
            <a:r>
              <a:rPr lang="en-GB" baseline="0" dirty="0" smtClean="0"/>
              <a:t> of opinion here – some believe that the social responsibility of business is to make as much money as possible for shareholders within the rules of the game and the law = shareholder centred view (Milton Friedman)</a:t>
            </a:r>
          </a:p>
          <a:p>
            <a:pPr>
              <a:spcBef>
                <a:spcPct val="0"/>
              </a:spcBef>
            </a:pPr>
            <a:endParaRPr lang="en-GB" baseline="0" dirty="0" smtClean="0"/>
          </a:p>
          <a:p>
            <a:pPr marL="171450" indent="-171450">
              <a:spcBef>
                <a:spcPct val="0"/>
              </a:spcBef>
              <a:buFontTx/>
              <a:buChar char="-"/>
            </a:pPr>
            <a:r>
              <a:rPr lang="en-GB" baseline="0" dirty="0" smtClean="0"/>
              <a:t>Directors are there as agents of the owners – must maximise the owners’ interests as they invested in the first place </a:t>
            </a:r>
          </a:p>
          <a:p>
            <a:pPr marL="0" indent="0">
              <a:spcBef>
                <a:spcPct val="0"/>
              </a:spcBef>
              <a:buFontTx/>
              <a:buNone/>
            </a:pPr>
            <a:endParaRPr lang="en-GB" baseline="0" dirty="0" smtClean="0"/>
          </a:p>
          <a:p>
            <a:pPr marL="0" indent="0">
              <a:spcBef>
                <a:spcPct val="0"/>
              </a:spcBef>
              <a:buFontTx/>
              <a:buNone/>
            </a:pPr>
            <a:r>
              <a:rPr lang="en-GB" baseline="0" dirty="0" smtClean="0"/>
              <a:t>Sternberg – maximise long term owner wealth by trading </a:t>
            </a:r>
          </a:p>
          <a:p>
            <a:pPr marL="0" indent="0">
              <a:spcBef>
                <a:spcPct val="0"/>
              </a:spcBef>
              <a:buFontTx/>
              <a:buNone/>
            </a:pPr>
            <a:endParaRPr lang="en-GB" baseline="0" dirty="0" smtClean="0"/>
          </a:p>
          <a:p>
            <a:pPr marL="0" indent="0">
              <a:spcBef>
                <a:spcPct val="0"/>
              </a:spcBef>
              <a:buFontTx/>
              <a:buNone/>
            </a:pPr>
            <a:r>
              <a:rPr lang="en-GB" baseline="0" dirty="0" smtClean="0"/>
              <a:t>v. </a:t>
            </a:r>
          </a:p>
          <a:p>
            <a:pPr marL="0" indent="0">
              <a:spcBef>
                <a:spcPct val="0"/>
              </a:spcBef>
              <a:buFontTx/>
              <a:buNone/>
            </a:pPr>
            <a:endParaRPr lang="en-GB" baseline="0" dirty="0" smtClean="0"/>
          </a:p>
          <a:p>
            <a:pPr marL="0" indent="0">
              <a:spcBef>
                <a:spcPct val="0"/>
              </a:spcBef>
              <a:buFontTx/>
              <a:buNone/>
            </a:pPr>
            <a:r>
              <a:rPr lang="en-GB" baseline="0" dirty="0" smtClean="0"/>
              <a:t>Stakeholder theories – emphasis on a broader set of social responsibilities for business </a:t>
            </a:r>
          </a:p>
          <a:p>
            <a:pPr marL="171450" indent="-171450">
              <a:spcBef>
                <a:spcPct val="0"/>
              </a:spcBef>
              <a:buFontTx/>
              <a:buChar char="-"/>
            </a:pPr>
            <a:r>
              <a:rPr lang="en-GB" baseline="0" dirty="0" smtClean="0"/>
              <a:t>Community interests matter too – they are interdependent with those of business</a:t>
            </a:r>
          </a:p>
          <a:p>
            <a:pPr marL="171450" indent="-171450">
              <a:spcBef>
                <a:spcPct val="0"/>
              </a:spcBef>
              <a:buFontTx/>
              <a:buChar char="-"/>
            </a:pPr>
            <a:endParaRPr lang="en-GB" baseline="0" dirty="0" smtClean="0"/>
          </a:p>
          <a:p>
            <a:pPr marL="0" indent="0">
              <a:spcBef>
                <a:spcPct val="0"/>
              </a:spcBef>
              <a:buFontTx/>
              <a:buNone/>
            </a:pPr>
            <a:r>
              <a:rPr lang="en-GB" baseline="0" dirty="0" smtClean="0"/>
              <a:t>Goes to the heart of what is a business for?    This affects the debate about business ethics or right/wrong </a:t>
            </a:r>
          </a:p>
          <a:p>
            <a:pPr marL="0" indent="0">
              <a:spcBef>
                <a:spcPct val="0"/>
              </a:spcBef>
              <a:buFontTx/>
              <a:buNone/>
            </a:pPr>
            <a:endParaRPr lang="en-GB" baseline="0" dirty="0" smtClean="0"/>
          </a:p>
          <a:p>
            <a:pPr marL="0" indent="0">
              <a:spcBef>
                <a:spcPct val="0"/>
              </a:spcBef>
              <a:buFontTx/>
              <a:buNone/>
            </a:pPr>
            <a:r>
              <a:rPr lang="en-GB" baseline="0" dirty="0" smtClean="0"/>
              <a:t>Good/bad depends on your viewpoint – e.g. charitable donation.  </a:t>
            </a:r>
          </a:p>
          <a:p>
            <a:pPr marL="0" indent="0">
              <a:spcBef>
                <a:spcPct val="0"/>
              </a:spcBef>
              <a:buFontTx/>
              <a:buNone/>
            </a:pPr>
            <a:endParaRPr lang="en-GB" baseline="0" dirty="0" smtClean="0"/>
          </a:p>
          <a:p>
            <a:pPr marL="0" indent="0">
              <a:spcBef>
                <a:spcPct val="0"/>
              </a:spcBef>
              <a:buFontTx/>
              <a:buNone/>
            </a:pPr>
            <a:endParaRPr lang="en-GB" baseline="0" dirty="0" smtClean="0"/>
          </a:p>
          <a:p>
            <a:pPr marL="0" indent="0">
              <a:spcBef>
                <a:spcPct val="0"/>
              </a:spcBef>
              <a:buFontTx/>
              <a:buNone/>
            </a:pPr>
            <a:endParaRPr lang="en-GB" dirty="0" smtClean="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7A76F5E2-E784-4B12-8581-39CB73EAD3F9}" type="slidenum">
              <a:rPr lang="en-GB">
                <a:solidFill>
                  <a:srgbClr val="000000"/>
                </a:solidFill>
              </a:rPr>
              <a:pPr eaLnBrk="1" hangingPunct="1"/>
              <a:t>35</a:t>
            </a:fld>
            <a:endParaRPr lang="en-GB">
              <a:solidFill>
                <a:srgbClr val="000000"/>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CSR is</a:t>
            </a:r>
            <a:r>
              <a:rPr lang="en-GB" baseline="0" dirty="0" smtClean="0"/>
              <a:t> about how a company should conduct itself within society and so have an ethical aspect to them </a:t>
            </a:r>
          </a:p>
          <a:p>
            <a:pPr>
              <a:spcBef>
                <a:spcPct val="0"/>
              </a:spcBef>
            </a:pPr>
            <a:endParaRPr lang="en-GB" baseline="0" dirty="0" smtClean="0"/>
          </a:p>
          <a:p>
            <a:pPr marL="171450" indent="-171450">
              <a:spcBef>
                <a:spcPct val="0"/>
              </a:spcBef>
              <a:buFontTx/>
              <a:buChar char="-"/>
            </a:pPr>
            <a:r>
              <a:rPr lang="en-GB" baseline="0" dirty="0" smtClean="0"/>
              <a:t>Could look at the duties or things which must be done /not done regardless of the consequences:  good/bad lies in the act itself (e.g. lying bad because it is bad) </a:t>
            </a:r>
          </a:p>
          <a:p>
            <a:pPr marL="171450" indent="-171450">
              <a:spcBef>
                <a:spcPct val="0"/>
              </a:spcBef>
              <a:buFontTx/>
              <a:buChar char="-"/>
            </a:pPr>
            <a:endParaRPr lang="en-GB" baseline="0" dirty="0" smtClean="0"/>
          </a:p>
          <a:p>
            <a:pPr marL="171450" indent="-171450">
              <a:spcBef>
                <a:spcPct val="0"/>
              </a:spcBef>
              <a:buFontTx/>
              <a:buChar char="-"/>
            </a:pPr>
            <a:r>
              <a:rPr lang="en-GB" baseline="0" dirty="0" smtClean="0"/>
              <a:t>Or whether an act/decision is good or bad depends on its consequences (lie might be ok if the outcome is good) </a:t>
            </a:r>
          </a:p>
          <a:p>
            <a:pPr marL="171450" indent="-171450">
              <a:spcBef>
                <a:spcPct val="0"/>
              </a:spcBef>
              <a:buFontTx/>
              <a:buChar char="-"/>
            </a:pPr>
            <a:endParaRPr lang="en-GB" baseline="0" dirty="0" smtClean="0"/>
          </a:p>
          <a:p>
            <a:pPr marL="0" indent="0">
              <a:spcBef>
                <a:spcPct val="0"/>
              </a:spcBef>
              <a:buFontTx/>
              <a:buNone/>
            </a:pPr>
            <a:r>
              <a:rPr lang="en-GB" dirty="0" smtClean="0"/>
              <a:t>Gets confusing – </a:t>
            </a:r>
          </a:p>
          <a:p>
            <a:pPr marL="0" indent="0">
              <a:spcBef>
                <a:spcPct val="0"/>
              </a:spcBef>
              <a:buFontTx/>
              <a:buNone/>
            </a:pPr>
            <a:endParaRPr lang="en-GB" dirty="0" smtClean="0"/>
          </a:p>
          <a:p>
            <a:pPr marL="0" indent="0">
              <a:spcBef>
                <a:spcPct val="0"/>
              </a:spcBef>
              <a:buFontTx/>
              <a:buNone/>
            </a:pPr>
            <a:r>
              <a:rPr lang="en-GB" dirty="0" smtClean="0"/>
              <a:t>If both lying and killing are wrong, is it acceptable to lie to </a:t>
            </a:r>
            <a:r>
              <a:rPr lang="en-GB" dirty="0" err="1" smtClean="0"/>
              <a:t>aviod</a:t>
            </a:r>
            <a:r>
              <a:rPr lang="en-GB" dirty="0" smtClean="0"/>
              <a:t> a killing?</a:t>
            </a:r>
            <a:r>
              <a:rPr lang="en-GB" baseline="0" dirty="0" smtClean="0"/>
              <a:t>  How do we know?</a:t>
            </a:r>
          </a:p>
          <a:p>
            <a:pPr marL="0" indent="0">
              <a:spcBef>
                <a:spcPct val="0"/>
              </a:spcBef>
              <a:buFontTx/>
              <a:buNone/>
            </a:pPr>
            <a:endParaRPr lang="en-GB" baseline="0" dirty="0" smtClean="0"/>
          </a:p>
          <a:p>
            <a:pPr marL="0" indent="0">
              <a:spcBef>
                <a:spcPct val="0"/>
              </a:spcBef>
              <a:buFontTx/>
              <a:buNone/>
            </a:pPr>
            <a:r>
              <a:rPr lang="en-GB" baseline="0" dirty="0" smtClean="0"/>
              <a:t>Should we always go for the best result which  makes the most people happy (utilitarianism), or should minorities and their possible unhappiness be thought of too?  </a:t>
            </a:r>
          </a:p>
          <a:p>
            <a:pPr marL="0" indent="0">
              <a:spcBef>
                <a:spcPct val="0"/>
              </a:spcBef>
              <a:buFontTx/>
              <a:buNone/>
            </a:pPr>
            <a:endParaRPr lang="en-GB" baseline="0" dirty="0" smtClean="0"/>
          </a:p>
          <a:p>
            <a:pPr marL="0" indent="0">
              <a:spcBef>
                <a:spcPct val="0"/>
              </a:spcBef>
              <a:buFontTx/>
              <a:buNone/>
            </a:pPr>
            <a:r>
              <a:rPr lang="en-GB" dirty="0" smtClean="0"/>
              <a:t>Personal</a:t>
            </a:r>
            <a:r>
              <a:rPr lang="en-GB" baseline="0" dirty="0" smtClean="0"/>
              <a:t> tensions can arise at work as far as ethics are concerned – our own values v. what’s going on in the org – ‘whistleblowing’ can happen often in the public interest.  </a:t>
            </a:r>
          </a:p>
          <a:p>
            <a:pPr marL="0" indent="0">
              <a:spcBef>
                <a:spcPct val="0"/>
              </a:spcBef>
              <a:buFontTx/>
              <a:buNone/>
            </a:pPr>
            <a:endParaRPr lang="en-GB" baseline="0" dirty="0" smtClean="0"/>
          </a:p>
          <a:p>
            <a:pPr marL="0" indent="0">
              <a:spcBef>
                <a:spcPct val="0"/>
              </a:spcBef>
              <a:buFontTx/>
              <a:buNone/>
            </a:pPr>
            <a:endParaRPr lang="en-GB" dirty="0" smtClean="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94264C2-F3E1-472F-BAA9-27A47D6B1801}" type="slidenum">
              <a:rPr lang="en-GB">
                <a:solidFill>
                  <a:srgbClr val="000000"/>
                </a:solidFill>
              </a:rPr>
              <a:pPr eaLnBrk="1" hangingPunct="1"/>
              <a:t>36</a:t>
            </a:fld>
            <a:endParaRPr lang="en-GB">
              <a:solidFill>
                <a:srgbClr val="000000"/>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These send out clear guidance/signals to employees about how to behave – can help foster ethical conduct</a:t>
            </a:r>
            <a:r>
              <a:rPr lang="en-GB" baseline="0" dirty="0" smtClean="0"/>
              <a:t> – what’s expected of them and how people/the org will be judged</a:t>
            </a:r>
          </a:p>
          <a:p>
            <a:pPr>
              <a:spcBef>
                <a:spcPct val="0"/>
              </a:spcBef>
            </a:pPr>
            <a:endParaRPr lang="en-GB" baseline="0" dirty="0" smtClean="0"/>
          </a:p>
          <a:p>
            <a:pPr>
              <a:spcBef>
                <a:spcPct val="0"/>
              </a:spcBef>
            </a:pPr>
            <a:r>
              <a:rPr lang="en-GB" baseline="0" dirty="0" smtClean="0"/>
              <a:t>Classroom etiquette is an example of such a code of conduct – how we expect you to behave in class </a:t>
            </a:r>
            <a:endParaRPr lang="en-GB" dirty="0" smtClean="0"/>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00DE08EC-27BD-4719-9DBD-13252B77BA08}" type="slidenum">
              <a:rPr lang="en-GB">
                <a:solidFill>
                  <a:srgbClr val="000000"/>
                </a:solidFill>
              </a:rPr>
              <a:pPr eaLnBrk="1" hangingPunct="1"/>
              <a:t>37</a:t>
            </a:fld>
            <a:endParaRPr lang="en-GB">
              <a:solidFill>
                <a:srgbClr val="000000"/>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employees are expected to behave  - more than just compliance and ethics but values – what the company</a:t>
            </a:r>
            <a:r>
              <a:rPr lang="en-GB" baseline="0" dirty="0" smtClean="0"/>
              <a:t> believes to be right/wrong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pPr>
              <a:defRPr/>
            </a:pPr>
            <a:fld id="{588DAE27-FE1A-4072-A823-B5EAB8F3731A}" type="slidenum">
              <a:rPr lang="en-GB" smtClean="0"/>
              <a:pPr>
                <a:defRPr/>
              </a:pPr>
              <a:t>38</a:t>
            </a:fld>
            <a:endParaRPr lang="en-GB"/>
          </a:p>
        </p:txBody>
      </p:sp>
    </p:spTree>
    <p:extLst>
      <p:ext uri="{BB962C8B-B14F-4D97-AF65-F5344CB8AC3E}">
        <p14:creationId xmlns:p14="http://schemas.microsoft.com/office/powerpoint/2010/main" val="41189018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88DAE27-FE1A-4072-A823-B5EAB8F3731A}" type="slidenum">
              <a:rPr lang="en-GB" smtClean="0"/>
              <a:pPr>
                <a:defRPr/>
              </a:pPr>
              <a:t>39</a:t>
            </a:fld>
            <a:endParaRPr lang="en-GB"/>
          </a:p>
        </p:txBody>
      </p:sp>
    </p:spTree>
    <p:extLst>
      <p:ext uri="{BB962C8B-B14F-4D97-AF65-F5344CB8AC3E}">
        <p14:creationId xmlns:p14="http://schemas.microsoft.com/office/powerpoint/2010/main" val="23964448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Business globalisation has also spread these issues to different cultures where businesses operate</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Should western ethical standards apply in the developing world / is it ok to source products from factories where child labour is exploited or conditions are very poor by our standards?  Who are we to judge the rights/wrongs of such situations?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Are all our values consistent?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588DAE27-FE1A-4072-A823-B5EAB8F3731A}" type="slidenum">
              <a:rPr lang="en-GB">
                <a:solidFill>
                  <a:prstClr val="black"/>
                </a:solidFill>
              </a:rPr>
              <a:pPr>
                <a:defRPr/>
              </a:pPr>
              <a:t>40</a:t>
            </a:fld>
            <a:endParaRPr lang="en-GB">
              <a:solidFill>
                <a:prstClr val="black"/>
              </a:solidFill>
            </a:endParaRPr>
          </a:p>
        </p:txBody>
      </p:sp>
    </p:spTree>
    <p:extLst>
      <p:ext uri="{BB962C8B-B14F-4D97-AF65-F5344CB8AC3E}">
        <p14:creationId xmlns:p14="http://schemas.microsoft.com/office/powerpoint/2010/main" val="23154653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The law is catching</a:t>
            </a:r>
            <a:r>
              <a:rPr lang="en-GB" baseline="0" dirty="0" smtClean="0"/>
              <a:t> up with the current debate in this area as this list of legislation shows</a:t>
            </a:r>
            <a:endParaRPr lang="en-GB" dirty="0" smtClean="0"/>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4E6FFCB6-528C-4118-A4CC-8DFCCD3CEF7D}" type="slidenum">
              <a:rPr lang="en-GB">
                <a:solidFill>
                  <a:srgbClr val="000000"/>
                </a:solidFill>
              </a:rPr>
              <a:pPr eaLnBrk="1" hangingPunct="1"/>
              <a:t>41</a:t>
            </a:fld>
            <a:endParaRPr lang="en-GB">
              <a:solidFill>
                <a:srgbClr val="000000"/>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dirty="0" smtClean="0"/>
              <a:t>Tries to separate</a:t>
            </a:r>
            <a:r>
              <a:rPr lang="en-GB" baseline="0" dirty="0" smtClean="0"/>
              <a:t> CSR, business ethics and corporate governance </a:t>
            </a:r>
            <a:endParaRPr lang="en-GB" dirty="0" smtClean="0"/>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6E7409B3-3FBB-4E42-B1A0-1DEC7E74D25F}" type="slidenum">
              <a:rPr lang="en-GB">
                <a:solidFill>
                  <a:srgbClr val="000000"/>
                </a:solidFill>
              </a:rPr>
              <a:pPr eaLnBrk="1" hangingPunct="1"/>
              <a:t>42</a:t>
            </a:fld>
            <a:endParaRPr lang="en-GB">
              <a:solidFill>
                <a:srgbClr val="000000"/>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FDADA57-9023-43F1-A3CF-2B42FD2437CF}" type="slidenum">
              <a:rPr lang="en-GB" smtClean="0">
                <a:solidFill>
                  <a:prstClr val="black"/>
                </a:solidFill>
              </a:rPr>
              <a:pPr/>
              <a:t>44</a:t>
            </a:fld>
            <a:endParaRPr lang="en-GB">
              <a:solidFill>
                <a:prstClr val="black"/>
              </a:solidFill>
            </a:endParaRPr>
          </a:p>
        </p:txBody>
      </p:sp>
    </p:spTree>
    <p:extLst>
      <p:ext uri="{BB962C8B-B14F-4D97-AF65-F5344CB8AC3E}">
        <p14:creationId xmlns:p14="http://schemas.microsoft.com/office/powerpoint/2010/main" val="2864018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F254EF4-B483-4E5C-A931-9AB9276B4EC9}" type="datetimeFigureOut">
              <a:rPr lang="en-US" smtClean="0">
                <a:solidFill>
                  <a:prstClr val="black">
                    <a:tint val="75000"/>
                  </a:prstClr>
                </a:solidFill>
              </a:rPr>
              <a:pPr/>
              <a:t>19/03/2016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1448934-BA65-4BDF-926E-18F50A19E7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60667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254EF4-B483-4E5C-A931-9AB9276B4EC9}" type="datetimeFigureOut">
              <a:rPr lang="en-US" smtClean="0">
                <a:solidFill>
                  <a:prstClr val="black">
                    <a:tint val="75000"/>
                  </a:prstClr>
                </a:solidFill>
              </a:rPr>
              <a:pPr/>
              <a:t>19/03/2016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1448934-BA65-4BDF-926E-18F50A19E7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4687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254EF4-B483-4E5C-A931-9AB9276B4EC9}" type="datetimeFigureOut">
              <a:rPr lang="en-US" smtClean="0">
                <a:solidFill>
                  <a:prstClr val="black">
                    <a:tint val="75000"/>
                  </a:prstClr>
                </a:solidFill>
              </a:rPr>
              <a:pPr/>
              <a:t>19/03/2016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1448934-BA65-4BDF-926E-18F50A19E7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14524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F254EF4-B483-4E5C-A931-9AB9276B4EC9}" type="datetimeFigureOut">
              <a:rPr lang="en-US" smtClean="0">
                <a:solidFill>
                  <a:prstClr val="black">
                    <a:tint val="75000"/>
                  </a:prstClr>
                </a:solidFill>
              </a:rPr>
              <a:pPr/>
              <a:t>19/03/2016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1448934-BA65-4BDF-926E-18F50A19E7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12535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F254EF4-B483-4E5C-A931-9AB9276B4EC9}" type="datetimeFigureOut">
              <a:rPr lang="en-US" smtClean="0">
                <a:solidFill>
                  <a:prstClr val="black">
                    <a:tint val="75000"/>
                  </a:prstClr>
                </a:solidFill>
              </a:rPr>
              <a:pPr/>
              <a:t>19/03/2016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1448934-BA65-4BDF-926E-18F50A19E7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3442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F254EF4-B483-4E5C-A931-9AB9276B4EC9}" type="datetimeFigureOut">
              <a:rPr lang="en-US" smtClean="0">
                <a:solidFill>
                  <a:prstClr val="black">
                    <a:tint val="75000"/>
                  </a:prstClr>
                </a:solidFill>
              </a:rPr>
              <a:pPr/>
              <a:t>19/03/2016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1448934-BA65-4BDF-926E-18F50A19E7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2220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254EF4-B483-4E5C-A931-9AB9276B4EC9}" type="datetimeFigureOut">
              <a:rPr lang="en-US" smtClean="0">
                <a:solidFill>
                  <a:prstClr val="black">
                    <a:tint val="75000"/>
                  </a:prstClr>
                </a:solidFill>
              </a:rPr>
              <a:pPr/>
              <a:t>19/03/2016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1448934-BA65-4BDF-926E-18F50A19E7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58274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254EF4-B483-4E5C-A931-9AB9276B4EC9}" type="datetimeFigureOut">
              <a:rPr lang="en-US" smtClean="0">
                <a:solidFill>
                  <a:prstClr val="black">
                    <a:tint val="75000"/>
                  </a:prstClr>
                </a:solidFill>
              </a:rPr>
              <a:pPr/>
              <a:t>19/03/2016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1448934-BA65-4BDF-926E-18F50A19E7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1683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254EF4-B483-4E5C-A931-9AB9276B4EC9}" type="datetimeFigureOut">
              <a:rPr lang="en-US" smtClean="0">
                <a:solidFill>
                  <a:prstClr val="black">
                    <a:tint val="75000"/>
                  </a:prstClr>
                </a:solidFill>
              </a:rPr>
              <a:pPr/>
              <a:t>19/03/2016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1448934-BA65-4BDF-926E-18F50A19E7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411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254EF4-B483-4E5C-A931-9AB9276B4EC9}" type="datetimeFigureOut">
              <a:rPr lang="en-US" smtClean="0">
                <a:solidFill>
                  <a:prstClr val="black">
                    <a:tint val="75000"/>
                  </a:prstClr>
                </a:solidFill>
              </a:rPr>
              <a:pPr/>
              <a:t>19/03/2016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1448934-BA65-4BDF-926E-18F50A19E7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1688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254EF4-B483-4E5C-A931-9AB9276B4EC9}" type="datetimeFigureOut">
              <a:rPr lang="en-US" smtClean="0">
                <a:solidFill>
                  <a:prstClr val="black">
                    <a:tint val="75000"/>
                  </a:prstClr>
                </a:solidFill>
              </a:rPr>
              <a:pPr/>
              <a:t>19/03/2016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1448934-BA65-4BDF-926E-18F50A19E7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9851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47C9B81F-C347-4BEF-BFDF-29C42F48304A}" type="datetimeFigureOut">
              <a:rPr lang="en-US" smtClean="0">
                <a:solidFill>
                  <a:prstClr val="black">
                    <a:tint val="75000"/>
                  </a:prstClr>
                </a:solidFill>
              </a:rPr>
              <a:pPr/>
              <a:t>19/03/2016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042AED99-7FB4-404E-8A97-64753DCE42EC}" type="slidenum">
              <a:rPr lang="en-US" smtClean="0">
                <a:solidFill>
                  <a:prstClr val="black">
                    <a:tint val="75000"/>
                  </a:prstClr>
                </a:solidFill>
              </a:rPr>
              <a:pPr/>
              <a:t>‹#›</a:t>
            </a:fld>
            <a:endParaRPr lang="en-US">
              <a:solidFill>
                <a:prstClr val="black">
                  <a:tint val="75000"/>
                </a:prstClr>
              </a:solidFill>
            </a:endParaRPr>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GB" smtClean="0"/>
              <a:t>Click to edit Master title style</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7C9B81F-C347-4BEF-BFDF-29C42F48304A}" type="datetimeFigureOut">
              <a:rPr lang="en-US" smtClean="0">
                <a:solidFill>
                  <a:prstClr val="black">
                    <a:tint val="75000"/>
                  </a:prstClr>
                </a:solidFill>
              </a:rPr>
              <a:pPr/>
              <a:t>19/03/2016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042AED99-7FB4-404E-8A97-64753DCE42EC}" type="slidenum">
              <a:rPr lang="en-US" smtClean="0">
                <a:solidFill>
                  <a:prstClr val="black">
                    <a:tint val="75000"/>
                  </a:prstClr>
                </a:solidFill>
              </a:rPr>
              <a:pPr/>
              <a:t>‹#›</a:t>
            </a:fld>
            <a:endParaRPr lang="en-US" dirty="0">
              <a:solidFill>
                <a:prstClr val="black">
                  <a:tint val="75000"/>
                </a:prstClr>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47C9B81F-C347-4BEF-BFDF-29C42F48304A}" type="datetimeFigureOut">
              <a:rPr lang="en-US" smtClean="0">
                <a:solidFill>
                  <a:prstClr val="black">
                    <a:tint val="75000"/>
                  </a:prstClr>
                </a:solidFill>
              </a:rPr>
              <a:pPr/>
              <a:t>19/03/2016</a:t>
            </a:fld>
            <a:endParaRPr lang="en-US">
              <a:solidFill>
                <a:prstClr val="black">
                  <a:tint val="75000"/>
                </a:prstClr>
              </a:solidFill>
            </a:endParaRPr>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042AED99-7FB4-404E-8A97-64753DCE42EC}" type="slidenum">
              <a:rPr lang="en-US" smtClean="0">
                <a:solidFill>
                  <a:prstClr val="black">
                    <a:tint val="75000"/>
                  </a:prstClr>
                </a:solidFill>
              </a:rPr>
              <a:pPr/>
              <a:t>‹#›</a:t>
            </a:fld>
            <a:endParaRPr lang="en-US">
              <a:solidFill>
                <a:prstClr val="black">
                  <a:tint val="75000"/>
                </a:prstClr>
              </a:solidFill>
            </a:endParaRPr>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GB"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7C9B81F-C347-4BEF-BFDF-29C42F48304A}" type="datetimeFigureOut">
              <a:rPr lang="en-US" smtClean="0">
                <a:solidFill>
                  <a:prstClr val="black">
                    <a:tint val="75000"/>
                  </a:prstClr>
                </a:solidFill>
              </a:rPr>
              <a:pPr/>
              <a:t>19/03/2016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042AED99-7FB4-404E-8A97-64753DCE42EC}"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7C9B81F-C347-4BEF-BFDF-29C42F48304A}" type="datetimeFigureOut">
              <a:rPr lang="en-US" smtClean="0">
                <a:solidFill>
                  <a:prstClr val="black">
                    <a:tint val="75000"/>
                  </a:prstClr>
                </a:solidFill>
              </a:rPr>
              <a:pPr/>
              <a:t>19/03/2016</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042AED99-7FB4-404E-8A97-64753DCE42EC}"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47C9B81F-C347-4BEF-BFDF-29C42F48304A}" type="datetimeFigureOut">
              <a:rPr lang="en-US" smtClean="0">
                <a:solidFill>
                  <a:prstClr val="black">
                    <a:tint val="75000"/>
                  </a:prstClr>
                </a:solidFill>
              </a:rPr>
              <a:pPr/>
              <a:t>19/03/2016</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042AED99-7FB4-404E-8A97-64753DCE42EC}"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47C9B81F-C347-4BEF-BFDF-29C42F48304A}" type="datetimeFigureOut">
              <a:rPr lang="en-US" smtClean="0">
                <a:solidFill>
                  <a:prstClr val="black">
                    <a:tint val="75000"/>
                  </a:prstClr>
                </a:solidFill>
              </a:rPr>
              <a:pPr/>
              <a:t>19/03/2016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042AED99-7FB4-404E-8A97-64753DCE42EC}"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7C9B81F-C347-4BEF-BFDF-29C42F48304A}" type="datetimeFigureOut">
              <a:rPr lang="en-US" smtClean="0">
                <a:solidFill>
                  <a:prstClr val="black">
                    <a:tint val="75000"/>
                  </a:prstClr>
                </a:solidFill>
              </a:rPr>
              <a:pPr/>
              <a:t>19/03/2016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042AED99-7FB4-404E-8A97-64753DCE42EC}" type="slidenum">
              <a:rPr lang="en-US" smtClean="0">
                <a:solidFill>
                  <a:prstClr val="black">
                    <a:tint val="75000"/>
                  </a:prstClr>
                </a:solidFill>
              </a:rPr>
              <a:pPr/>
              <a:t>‹#›</a:t>
            </a:fld>
            <a:endParaRPr lang="en-US">
              <a:solidFill>
                <a:prstClr val="black">
                  <a:tint val="75000"/>
                </a:prstClr>
              </a:solidFill>
            </a:endParaRPr>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GB" smtClean="0"/>
              <a:t>Click to edit Master title style</a:t>
            </a:r>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5" name="Date Placeholder 4"/>
          <p:cNvSpPr>
            <a:spLocks noGrp="1"/>
          </p:cNvSpPr>
          <p:nvPr>
            <p:ph type="dt" sz="half" idx="10"/>
          </p:nvPr>
        </p:nvSpPr>
        <p:spPr/>
        <p:txBody>
          <a:bodyPr/>
          <a:lstStyle/>
          <a:p>
            <a:fld id="{47C9B81F-C347-4BEF-BFDF-29C42F48304A}" type="datetimeFigureOut">
              <a:rPr lang="en-US" smtClean="0">
                <a:solidFill>
                  <a:prstClr val="black">
                    <a:tint val="75000"/>
                  </a:prstClr>
                </a:solidFill>
              </a:rPr>
              <a:pPr/>
              <a:t>19/03/2016</a:t>
            </a:fld>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042AED99-7FB4-404E-8A97-64753DCE42EC}" type="slidenum">
              <a:rPr lang="en-US" smtClean="0">
                <a:solidFill>
                  <a:prstClr val="black">
                    <a:tint val="75000"/>
                  </a:prstClr>
                </a:solidFill>
              </a:rPr>
              <a:pPr/>
              <a:t>‹#›</a:t>
            </a:fld>
            <a:endParaRPr lang="en-US">
              <a:solidFill>
                <a:prstClr val="black">
                  <a:tint val="75000"/>
                </a:prstClr>
              </a:solidFill>
            </a:endParaRPr>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GB" smtClean="0"/>
              <a:t>Click to edit Master title style</a:t>
            </a:r>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7C9B81F-C347-4BEF-BFDF-29C42F48304A}" type="datetimeFigureOut">
              <a:rPr lang="en-US" smtClean="0">
                <a:solidFill>
                  <a:prstClr val="black">
                    <a:tint val="75000"/>
                  </a:prstClr>
                </a:solidFill>
              </a:rPr>
              <a:pPr/>
              <a:t>19/03/2016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042AED99-7FB4-404E-8A97-64753DCE42EC}"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7C9B81F-C347-4BEF-BFDF-29C42F48304A}" type="datetimeFigureOut">
              <a:rPr lang="en-US" smtClean="0">
                <a:solidFill>
                  <a:prstClr val="black">
                    <a:tint val="75000"/>
                  </a:prstClr>
                </a:solidFill>
              </a:rPr>
              <a:pPr/>
              <a:t>19/03/2016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042AED99-7FB4-404E-8A97-64753DCE42EC}"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auto">
              <a:spcBef>
                <a:spcPts val="0"/>
              </a:spcBef>
              <a:spcAft>
                <a:spcPts val="0"/>
              </a:spcAft>
            </a:pPr>
            <a:fld id="{6F254EF4-B483-4E5C-A931-9AB9276B4EC9}" type="datetimeFigureOut">
              <a:rPr lang="en-US" smtClean="0">
                <a:solidFill>
                  <a:prstClr val="black">
                    <a:tint val="75000"/>
                  </a:prstClr>
                </a:solidFill>
                <a:latin typeface="Calibri"/>
                <a:cs typeface="+mn-cs"/>
              </a:rPr>
              <a:pPr fontAlgn="auto">
                <a:spcBef>
                  <a:spcPts val="0"/>
                </a:spcBef>
                <a:spcAft>
                  <a:spcPts val="0"/>
                </a:spcAft>
              </a:pPr>
              <a:t>19/03/2016</a:t>
            </a:fld>
            <a:endParaRPr lang="en-GB">
              <a:solidFill>
                <a:prstClr val="black">
                  <a:tint val="75000"/>
                </a:prstClr>
              </a:solidFill>
              <a:latin typeface="Calibri"/>
              <a:cs typeface="+mn-cs"/>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fontAlgn="auto">
              <a:spcBef>
                <a:spcPts val="0"/>
              </a:spcBef>
              <a:spcAft>
                <a:spcPts val="0"/>
              </a:spcAft>
            </a:pPr>
            <a:endParaRPr lang="en-GB">
              <a:solidFill>
                <a:prstClr val="black">
                  <a:tint val="75000"/>
                </a:prstClr>
              </a:solidFill>
              <a:latin typeface="Calibri"/>
              <a:cs typeface="+mn-cs"/>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auto">
              <a:spcBef>
                <a:spcPts val="0"/>
              </a:spcBef>
              <a:spcAft>
                <a:spcPts val="0"/>
              </a:spcAft>
            </a:pPr>
            <a:fld id="{E1448934-BA65-4BDF-926E-18F50A19E76F}" type="slidenum">
              <a:rPr lang="en-GB" smtClean="0">
                <a:solidFill>
                  <a:prstClr val="black">
                    <a:tint val="75000"/>
                  </a:prstClr>
                </a:solidFill>
                <a:latin typeface="Calibri"/>
                <a:cs typeface="+mn-cs"/>
              </a:rPr>
              <a:pPr fontAlgn="auto">
                <a:spcBef>
                  <a:spcPts val="0"/>
                </a:spcBef>
                <a:spcAft>
                  <a:spcPts val="0"/>
                </a:spcAft>
              </a:pPr>
              <a:t>‹#›</a:t>
            </a:fld>
            <a:endParaRPr lang="en-GB">
              <a:solidFill>
                <a:prstClr val="black">
                  <a:tint val="75000"/>
                </a:prstClr>
              </a:solidFill>
              <a:latin typeface="Calibri"/>
              <a:cs typeface="+mn-cs"/>
            </a:endParaRPr>
          </a:p>
        </p:txBody>
      </p:sp>
    </p:spTree>
    <p:extLst>
      <p:ext uri="{BB962C8B-B14F-4D97-AF65-F5344CB8AC3E}">
        <p14:creationId xmlns:p14="http://schemas.microsoft.com/office/powerpoint/2010/main" val="1186390584"/>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pPr fontAlgn="auto">
              <a:spcBef>
                <a:spcPts val="0"/>
              </a:spcBef>
              <a:spcAft>
                <a:spcPts val="0"/>
              </a:spcAft>
            </a:pPr>
            <a:fld id="{6F254EF4-B483-4E5C-A931-9AB9276B4EC9}" type="datetimeFigureOut">
              <a:rPr lang="en-US" smtClean="0">
                <a:solidFill>
                  <a:prstClr val="black">
                    <a:tint val="75000"/>
                  </a:prstClr>
                </a:solidFill>
                <a:latin typeface="Calibri"/>
                <a:cs typeface="+mn-cs"/>
              </a:rPr>
              <a:pPr fontAlgn="auto">
                <a:spcBef>
                  <a:spcPts val="0"/>
                </a:spcBef>
                <a:spcAft>
                  <a:spcPts val="0"/>
                </a:spcAft>
              </a:pPr>
              <a:t>19/03/2016</a:t>
            </a:fld>
            <a:endParaRPr lang="en-GB">
              <a:solidFill>
                <a:prstClr val="black">
                  <a:tint val="75000"/>
                </a:prstClr>
              </a:solidFill>
              <a:latin typeface="Calibri"/>
              <a:cs typeface="+mn-cs"/>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pPr fontAlgn="auto">
              <a:spcBef>
                <a:spcPts val="0"/>
              </a:spcBef>
              <a:spcAft>
                <a:spcPts val="0"/>
              </a:spcAft>
            </a:pPr>
            <a:endParaRPr lang="en-GB">
              <a:solidFill>
                <a:prstClr val="black">
                  <a:tint val="75000"/>
                </a:prstClr>
              </a:solidFill>
              <a:latin typeface="Calibri"/>
              <a:cs typeface="+mn-cs"/>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pPr fontAlgn="auto">
              <a:spcBef>
                <a:spcPts val="0"/>
              </a:spcBef>
              <a:spcAft>
                <a:spcPts val="0"/>
              </a:spcAft>
            </a:pPr>
            <a:fld id="{E1448934-BA65-4BDF-926E-18F50A19E76F}" type="slidenum">
              <a:rPr lang="en-GB" smtClean="0">
                <a:solidFill>
                  <a:prstClr val="black">
                    <a:tint val="75000"/>
                  </a:prstClr>
                </a:solidFill>
                <a:latin typeface="Calibri"/>
                <a:cs typeface="+mn-cs"/>
              </a:rPr>
              <a:pPr fontAlgn="auto">
                <a:spcBef>
                  <a:spcPts val="0"/>
                </a:spcBef>
                <a:spcAft>
                  <a:spcPts val="0"/>
                </a:spcAft>
              </a:pPr>
              <a:t>‹#›</a:t>
            </a:fld>
            <a:endParaRPr lang="en-GB">
              <a:solidFill>
                <a:prstClr val="black">
                  <a:tint val="75000"/>
                </a:prstClr>
              </a:solidFill>
              <a:latin typeface="Calibri"/>
              <a:cs typeface="+mn-cs"/>
            </a:endParaRPr>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GB"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w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3.xml"/><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hyperlink" Target="http://www.youtube.com/watch?feature=player_embedded&amp;v=6cLjdqI_1KA" TargetMode="External"/><Relationship Id="rId3" Type="http://schemas.openxmlformats.org/officeDocument/2006/relationships/hyperlink" Target="http://youtu.be/3MSL2WUGYuo"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 Id="rId3" Type="http://schemas.openxmlformats.org/officeDocument/2006/relationships/image" Target="../media/image9.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 Id="rId3" Type="http://schemas.openxmlformats.org/officeDocument/2006/relationships/hyperlink" Target="http://youtu.be/dzGGKYTGdeY"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 Id="rId3" Type="http://schemas.openxmlformats.org/officeDocument/2006/relationships/image" Target="../media/image10.wm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1.png"/><Relationship Id="rId3" Type="http://schemas.openxmlformats.org/officeDocument/2006/relationships/image" Target="../media/image1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3.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 Id="rId3" Type="http://schemas.openxmlformats.org/officeDocument/2006/relationships/image" Target="../media/image1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 Id="rId3" Type="http://schemas.openxmlformats.org/officeDocument/2006/relationships/image" Target="../media/image15.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9.xml"/><Relationship Id="rId3" Type="http://schemas.openxmlformats.org/officeDocument/2006/relationships/image" Target="../media/image16.w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1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image" Target="../media/image19.wm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Relationship Id="rId3" Type="http://schemas.openxmlformats.org/officeDocument/2006/relationships/image" Target="../media/image20.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 Id="rId3" Type="http://schemas.openxmlformats.org/officeDocument/2006/relationships/image" Target="../media/image2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Relationship Id="rId3" Type="http://schemas.openxmlformats.org/officeDocument/2006/relationships/image" Target="../media/image22.wmf"/></Relationships>
</file>

<file path=ppt/slides/_rels/slide26.xml.rels><?xml version="1.0" encoding="UTF-8" standalone="yes"?>
<Relationships xmlns="http://schemas.openxmlformats.org/package/2006/relationships"><Relationship Id="rId3" Type="http://schemas.openxmlformats.org/officeDocument/2006/relationships/image" Target="../media/image23.wmf"/><Relationship Id="rId4" Type="http://schemas.openxmlformats.org/officeDocument/2006/relationships/image" Target="../media/image24.wmf"/><Relationship Id="rId1" Type="http://schemas.openxmlformats.org/officeDocument/2006/relationships/slideLayout" Target="../slideLayouts/slideLayout13.xml"/><Relationship Id="rId2" Type="http://schemas.openxmlformats.org/officeDocument/2006/relationships/notesSlide" Target="../notesSlides/notesSlide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8.jpeg"/><Relationship Id="rId3" Type="http://schemas.openxmlformats.org/officeDocument/2006/relationships/image" Target="../media/image29.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0.wm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1.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2.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3.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8.xml"/><Relationship Id="rId3" Type="http://schemas.openxmlformats.org/officeDocument/2006/relationships/image" Target="../media/image34.w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Relationship Id="rId3" Type="http://schemas.openxmlformats.org/officeDocument/2006/relationships/image" Target="../media/image35.png"/></Relationships>
</file>

<file path=ppt/slides/_rels/slide39.xml.rels><?xml version="1.0" encoding="UTF-8" standalone="yes"?>
<Relationships xmlns="http://schemas.openxmlformats.org/package/2006/relationships"><Relationship Id="rId3" Type="http://schemas.openxmlformats.org/officeDocument/2006/relationships/image" Target="../media/image36.jpg"/><Relationship Id="rId4" Type="http://schemas.openxmlformats.org/officeDocument/2006/relationships/image" Target="../media/image37.png"/><Relationship Id="rId1" Type="http://schemas.openxmlformats.org/officeDocument/2006/relationships/slideLayout" Target="../slideLayouts/slideLayout13.xml"/><Relationship Id="rId2" Type="http://schemas.openxmlformats.org/officeDocument/2006/relationships/notesSlide" Target="../notesSlides/notesSlide2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1.xml"/><Relationship Id="rId3" Type="http://schemas.openxmlformats.org/officeDocument/2006/relationships/image" Target="../media/image7.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Relationship Id="rId3" Type="http://schemas.openxmlformats.org/officeDocument/2006/relationships/image" Target="../media/image38.gif"/></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39.jpeg"/><Relationship Id="rId4" Type="http://schemas.openxmlformats.org/officeDocument/2006/relationships/image" Target="../media/image40.jpeg"/><Relationship Id="rId1" Type="http://schemas.openxmlformats.org/officeDocument/2006/relationships/slideLayout" Target="../slideLayouts/slideLayout18.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sz="3200" dirty="0" smtClean="0"/>
              <a:t>Management Innovation and sustainability</a:t>
            </a:r>
            <a:endParaRPr lang="en-US" sz="3200" dirty="0"/>
          </a:p>
        </p:txBody>
      </p:sp>
      <p:sp>
        <p:nvSpPr>
          <p:cNvPr id="5" name="Subtitle 4"/>
          <p:cNvSpPr>
            <a:spLocks noGrp="1"/>
          </p:cNvSpPr>
          <p:nvPr>
            <p:ph type="subTitle" idx="1"/>
          </p:nvPr>
        </p:nvSpPr>
        <p:spPr/>
        <p:txBody>
          <a:bodyPr>
            <a:normAutofit fontScale="85000" lnSpcReduction="10000"/>
          </a:bodyPr>
          <a:lstStyle/>
          <a:p>
            <a:r>
              <a:rPr lang="en-US" dirty="0" smtClean="0"/>
              <a:t>Ethics and corporate social responsibility</a:t>
            </a:r>
            <a:endParaRPr lang="en-US" dirty="0"/>
          </a:p>
        </p:txBody>
      </p:sp>
    </p:spTree>
    <p:extLst>
      <p:ext uri="{BB962C8B-B14F-4D97-AF65-F5344CB8AC3E}">
        <p14:creationId xmlns:p14="http://schemas.microsoft.com/office/powerpoint/2010/main" val="326495430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Previously we:</a:t>
            </a:r>
            <a:endParaRPr lang="en-US" dirty="0"/>
          </a:p>
        </p:txBody>
      </p:sp>
      <p:sp>
        <p:nvSpPr>
          <p:cNvPr id="3" name="Content Placeholder 2"/>
          <p:cNvSpPr>
            <a:spLocks noGrp="1"/>
          </p:cNvSpPr>
          <p:nvPr>
            <p:ph idx="1"/>
          </p:nvPr>
        </p:nvSpPr>
        <p:spPr/>
        <p:txBody>
          <a:bodyPr/>
          <a:lstStyle/>
          <a:p>
            <a:r>
              <a:rPr lang="en-US" dirty="0" smtClean="0"/>
              <a:t>Looked at Corporate Social Responsibility</a:t>
            </a:r>
          </a:p>
          <a:p>
            <a:r>
              <a:rPr lang="en-US" dirty="0" smtClean="0"/>
              <a:t>Sustainability</a:t>
            </a:r>
          </a:p>
          <a:p>
            <a:r>
              <a:rPr lang="en-US" dirty="0" smtClean="0"/>
              <a:t>Engineering and Sustainability</a:t>
            </a:r>
          </a:p>
          <a:p>
            <a:r>
              <a:rPr lang="en-US" dirty="0" smtClean="0"/>
              <a:t>Discussed different organisations (including your own) and their approach to CSR</a:t>
            </a:r>
          </a:p>
          <a:p>
            <a:endParaRPr lang="en-US" dirty="0"/>
          </a:p>
        </p:txBody>
      </p:sp>
    </p:spTree>
    <p:extLst>
      <p:ext uri="{BB962C8B-B14F-4D97-AF65-F5344CB8AC3E}">
        <p14:creationId xmlns:p14="http://schemas.microsoft.com/office/powerpoint/2010/main" val="380630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rgbClr val="002060"/>
                </a:solidFill>
              </a:rPr>
              <a:t>Objectives</a:t>
            </a:r>
            <a:endParaRPr lang="en-GB" b="1" dirty="0">
              <a:solidFill>
                <a:srgbClr val="002060"/>
              </a:solidFill>
            </a:endParaRPr>
          </a:p>
        </p:txBody>
      </p:sp>
      <p:sp>
        <p:nvSpPr>
          <p:cNvPr id="3" name="Content Placeholder 2"/>
          <p:cNvSpPr>
            <a:spLocks noGrp="1"/>
          </p:cNvSpPr>
          <p:nvPr>
            <p:ph idx="1"/>
          </p:nvPr>
        </p:nvSpPr>
        <p:spPr>
          <a:xfrm>
            <a:off x="290513" y="1268760"/>
            <a:ext cx="8282015" cy="5303512"/>
          </a:xfrm>
        </p:spPr>
        <p:txBody>
          <a:bodyPr>
            <a:normAutofit fontScale="47500" lnSpcReduction="20000"/>
          </a:bodyPr>
          <a:lstStyle/>
          <a:p>
            <a:pPr marL="514350" indent="-514350">
              <a:buFont typeface="+mj-lt"/>
              <a:buAutoNum type="arabicPeriod"/>
            </a:pPr>
            <a:endParaRPr lang="en-GB" dirty="0" smtClean="0"/>
          </a:p>
          <a:p>
            <a:pPr marL="914400" indent="-914400">
              <a:buAutoNum type="arabicPeriod"/>
            </a:pPr>
            <a:r>
              <a:rPr lang="en-GB" sz="5100" dirty="0" smtClean="0"/>
              <a:t>To explain the significance of organisational ideologies and principles</a:t>
            </a:r>
          </a:p>
          <a:p>
            <a:pPr marL="914400" indent="-914400">
              <a:buAutoNum type="arabicPeriod"/>
            </a:pPr>
            <a:r>
              <a:rPr lang="en-GB" sz="5100" dirty="0" smtClean="0"/>
              <a:t>To review the nature and value of mission statements</a:t>
            </a:r>
          </a:p>
          <a:p>
            <a:pPr marL="914400" indent="-914400">
              <a:buAutoNum type="arabicPeriod"/>
            </a:pPr>
            <a:r>
              <a:rPr lang="en-GB" sz="5100" dirty="0" smtClean="0"/>
              <a:t>To examine the importance of the profit motive</a:t>
            </a:r>
          </a:p>
          <a:p>
            <a:pPr marL="914400" indent="-914400">
              <a:buAutoNum type="arabicPeriod"/>
            </a:pPr>
            <a:r>
              <a:rPr lang="en-GB" sz="5100" dirty="0" smtClean="0"/>
              <a:t>To assess concepts of corporate social responsibilities and organisational stakeholders</a:t>
            </a:r>
          </a:p>
          <a:p>
            <a:pPr marL="914400" indent="-914400">
              <a:buAutoNum type="arabicPeriod"/>
            </a:pPr>
            <a:r>
              <a:rPr lang="en-GB" sz="5100" dirty="0" smtClean="0"/>
              <a:t>To explore approaches to the consideration of values and ethics in organisations</a:t>
            </a:r>
          </a:p>
          <a:p>
            <a:pPr marL="914400" indent="-914400">
              <a:buAutoNum type="arabicPeriod"/>
            </a:pPr>
            <a:r>
              <a:rPr lang="en-GB" sz="5100" dirty="0" smtClean="0"/>
              <a:t>To evaluate the nature and scope of codes of business or professional conduct</a:t>
            </a:r>
          </a:p>
          <a:p>
            <a:pPr marL="914400" indent="-914400">
              <a:buAutoNum type="arabicPeriod"/>
            </a:pPr>
            <a:r>
              <a:rPr lang="en-GB" sz="5100" dirty="0" smtClean="0"/>
              <a:t>To review the importance of corporate social responsibilities and business ethics for the management of work organisations </a:t>
            </a:r>
            <a:endParaRPr lang="en-GB" sz="5100" dirty="0"/>
          </a:p>
        </p:txBody>
      </p:sp>
      <p:pic>
        <p:nvPicPr>
          <p:cNvPr id="9218" name="Picture 2" descr="C:\Users\Michael\AppData\Local\Microsoft\Windows\Temporary Internet Files\Content.IE5\D6985L8L\MC900149600[1].wmf"/>
          <p:cNvPicPr>
            <a:picLocks noChangeAspect="1" noChangeArrowheads="1"/>
          </p:cNvPicPr>
          <p:nvPr/>
        </p:nvPicPr>
        <p:blipFill>
          <a:blip r:embed="rId2" cstate="print"/>
          <a:srcRect/>
          <a:stretch>
            <a:fillRect/>
          </a:stretch>
        </p:blipFill>
        <p:spPr bwMode="auto">
          <a:xfrm>
            <a:off x="9188625" y="-738186"/>
            <a:ext cx="484012" cy="377914"/>
          </a:xfrm>
          <a:prstGeom prst="rect">
            <a:avLst/>
          </a:prstGeom>
          <a:noFill/>
        </p:spPr>
      </p:pic>
    </p:spTree>
    <p:extLst>
      <p:ext uri="{BB962C8B-B14F-4D97-AF65-F5344CB8AC3E}">
        <p14:creationId xmlns:p14="http://schemas.microsoft.com/office/powerpoint/2010/main" val="2863506634"/>
      </p:ext>
    </p:extLst>
  </p:cSld>
  <p:clrMapOvr>
    <a:masterClrMapping/>
  </p:clrMapOvr>
  <p:transition xmlns:p14="http://schemas.microsoft.com/office/powerpoint/2010/main" spd="slow">
    <p:wheel spokes="1"/>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solidFill>
                  <a:srgbClr val="0070C0"/>
                </a:solidFill>
              </a:rPr>
              <a:t>Ethical dilemmas –</a:t>
            </a:r>
            <a:br>
              <a:rPr lang="en-GB" b="1" dirty="0" smtClean="0">
                <a:solidFill>
                  <a:srgbClr val="0070C0"/>
                </a:solidFill>
              </a:rPr>
            </a:br>
            <a:r>
              <a:rPr lang="en-GB" b="1" dirty="0" smtClean="0">
                <a:solidFill>
                  <a:srgbClr val="0070C0"/>
                </a:solidFill>
              </a:rPr>
              <a:t>What would you do?</a:t>
            </a:r>
            <a:endParaRPr lang="en-GB" b="1" dirty="0">
              <a:solidFill>
                <a:srgbClr val="0070C0"/>
              </a:solidFill>
            </a:endParaRPr>
          </a:p>
        </p:txBody>
      </p:sp>
      <p:sp>
        <p:nvSpPr>
          <p:cNvPr id="3" name="Content Placeholder 2"/>
          <p:cNvSpPr>
            <a:spLocks noGrp="1"/>
          </p:cNvSpPr>
          <p:nvPr>
            <p:ph idx="1"/>
          </p:nvPr>
        </p:nvSpPr>
        <p:spPr/>
        <p:txBody>
          <a:bodyPr>
            <a:normAutofit/>
          </a:bodyPr>
          <a:lstStyle/>
          <a:p>
            <a:r>
              <a:rPr lang="en-GB" dirty="0" smtClean="0"/>
              <a:t>You believe that a parent has lied about their address to get a child into a local school.  Would you tell?</a:t>
            </a:r>
          </a:p>
          <a:p>
            <a:r>
              <a:rPr lang="en-GB" dirty="0" smtClean="0"/>
              <a:t>You see a golfer move their ball during a round – would you tell?</a:t>
            </a:r>
          </a:p>
          <a:p>
            <a:r>
              <a:rPr lang="en-GB" dirty="0" smtClean="0"/>
              <a:t>You see someone shoplifting in a store – would you tell? </a:t>
            </a:r>
          </a:p>
        </p:txBody>
      </p:sp>
      <p:pic>
        <p:nvPicPr>
          <p:cNvPr id="69634" name="Picture 2" descr="C:\Documents and Settings\bus-ad1\Local Settings\Temporary Internet Files\Content.IE5\R6GKA3P0\MC9004419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12360" y="116632"/>
            <a:ext cx="1346172" cy="1590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30196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342900" lvl="0" indent="-342900" algn="l">
              <a:spcBef>
                <a:spcPct val="20000"/>
              </a:spcBef>
            </a:pPr>
            <a:r>
              <a:rPr lang="en-GB" sz="4000" b="1" dirty="0">
                <a:solidFill>
                  <a:srgbClr val="0070C0"/>
                </a:solidFill>
                <a:ea typeface="+mn-ea"/>
                <a:cs typeface="+mn-cs"/>
              </a:rPr>
              <a:t>You walk down the street and find:</a:t>
            </a:r>
            <a:br>
              <a:rPr lang="en-GB" sz="4000" b="1" dirty="0">
                <a:solidFill>
                  <a:srgbClr val="0070C0"/>
                </a:solidFill>
                <a:ea typeface="+mn-ea"/>
                <a:cs typeface="+mn-cs"/>
              </a:rPr>
            </a:br>
            <a:r>
              <a:rPr lang="en-GB" sz="3200" dirty="0">
                <a:solidFill>
                  <a:prstClr val="black"/>
                </a:solidFill>
                <a:ea typeface="+mn-ea"/>
                <a:cs typeface="+mn-cs"/>
              </a:rPr>
              <a:t>	</a:t>
            </a:r>
            <a:endParaRPr lang="en-GB" dirty="0"/>
          </a:p>
        </p:txBody>
      </p:sp>
      <p:sp>
        <p:nvSpPr>
          <p:cNvPr id="3" name="Content Placeholder 2"/>
          <p:cNvSpPr>
            <a:spLocks noGrp="1"/>
          </p:cNvSpPr>
          <p:nvPr>
            <p:ph idx="1"/>
          </p:nvPr>
        </p:nvSpPr>
        <p:spPr>
          <a:xfrm>
            <a:off x="457200" y="1124744"/>
            <a:ext cx="8229600" cy="5001419"/>
          </a:xfrm>
        </p:spPr>
        <p:txBody>
          <a:bodyPr>
            <a:normAutofit fontScale="62500" lnSpcReduction="20000"/>
          </a:bodyPr>
          <a:lstStyle/>
          <a:p>
            <a:r>
              <a:rPr lang="en-GB" sz="3600" dirty="0">
                <a:solidFill>
                  <a:prstClr val="black"/>
                </a:solidFill>
                <a:ea typeface="+mj-ea"/>
                <a:cs typeface="+mj-cs"/>
              </a:rPr>
              <a:t>50p; </a:t>
            </a:r>
            <a:endParaRPr lang="en-GB" sz="3600" dirty="0" smtClean="0">
              <a:solidFill>
                <a:prstClr val="black"/>
              </a:solidFill>
              <a:ea typeface="+mj-ea"/>
              <a:cs typeface="+mj-cs"/>
            </a:endParaRPr>
          </a:p>
          <a:p>
            <a:r>
              <a:rPr lang="en-GB" sz="3600" dirty="0" smtClean="0">
                <a:solidFill>
                  <a:prstClr val="black"/>
                </a:solidFill>
                <a:ea typeface="+mj-ea"/>
                <a:cs typeface="+mj-cs"/>
              </a:rPr>
              <a:t>£</a:t>
            </a:r>
            <a:r>
              <a:rPr lang="en-GB" sz="3600" dirty="0">
                <a:solidFill>
                  <a:prstClr val="black"/>
                </a:solidFill>
                <a:ea typeface="+mj-ea"/>
                <a:cs typeface="+mj-cs"/>
              </a:rPr>
              <a:t>5; </a:t>
            </a:r>
            <a:endParaRPr lang="en-GB" sz="3600" dirty="0" smtClean="0">
              <a:solidFill>
                <a:prstClr val="black"/>
              </a:solidFill>
              <a:ea typeface="+mj-ea"/>
              <a:cs typeface="+mj-cs"/>
            </a:endParaRPr>
          </a:p>
          <a:p>
            <a:r>
              <a:rPr lang="en-GB" sz="3600" dirty="0" smtClean="0">
                <a:solidFill>
                  <a:prstClr val="black"/>
                </a:solidFill>
                <a:ea typeface="+mj-ea"/>
                <a:cs typeface="+mj-cs"/>
              </a:rPr>
              <a:t>£</a:t>
            </a:r>
            <a:r>
              <a:rPr lang="en-GB" sz="3600" dirty="0">
                <a:solidFill>
                  <a:prstClr val="black"/>
                </a:solidFill>
                <a:ea typeface="+mj-ea"/>
                <a:cs typeface="+mj-cs"/>
              </a:rPr>
              <a:t>50; </a:t>
            </a:r>
            <a:endParaRPr lang="en-GB" sz="3600" dirty="0" smtClean="0">
              <a:solidFill>
                <a:prstClr val="black"/>
              </a:solidFill>
              <a:ea typeface="+mj-ea"/>
              <a:cs typeface="+mj-cs"/>
            </a:endParaRPr>
          </a:p>
          <a:p>
            <a:r>
              <a:rPr lang="en-GB" sz="3600" dirty="0" smtClean="0">
                <a:solidFill>
                  <a:prstClr val="black"/>
                </a:solidFill>
                <a:ea typeface="+mj-ea"/>
                <a:cs typeface="+mj-cs"/>
              </a:rPr>
              <a:t>£</a:t>
            </a:r>
            <a:r>
              <a:rPr lang="en-GB" sz="3600" dirty="0">
                <a:solidFill>
                  <a:prstClr val="black"/>
                </a:solidFill>
                <a:ea typeface="+mj-ea"/>
                <a:cs typeface="+mj-cs"/>
              </a:rPr>
              <a:t>1000  </a:t>
            </a:r>
            <a:endParaRPr lang="en-GB" sz="3600" dirty="0" smtClean="0">
              <a:solidFill>
                <a:prstClr val="black"/>
              </a:solidFill>
              <a:ea typeface="+mj-ea"/>
              <a:cs typeface="+mj-cs"/>
            </a:endParaRPr>
          </a:p>
          <a:p>
            <a:r>
              <a:rPr lang="en-GB" sz="3600" dirty="0" smtClean="0">
                <a:solidFill>
                  <a:prstClr val="black"/>
                </a:solidFill>
                <a:ea typeface="+mj-ea"/>
                <a:cs typeface="+mj-cs"/>
              </a:rPr>
              <a:t>- </a:t>
            </a:r>
            <a:r>
              <a:rPr lang="en-GB" sz="3600" dirty="0">
                <a:solidFill>
                  <a:prstClr val="black"/>
                </a:solidFill>
                <a:ea typeface="+mj-ea"/>
                <a:cs typeface="+mj-cs"/>
              </a:rPr>
              <a:t>keep? (Yes/No</a:t>
            </a:r>
            <a:r>
              <a:rPr lang="en-GB" sz="3600" dirty="0" smtClean="0">
                <a:solidFill>
                  <a:prstClr val="black"/>
                </a:solidFill>
                <a:ea typeface="+mj-ea"/>
                <a:cs typeface="+mj-cs"/>
              </a:rPr>
              <a:t>)</a:t>
            </a:r>
          </a:p>
          <a:p>
            <a:r>
              <a:rPr lang="en-GB" sz="3600" dirty="0" smtClean="0">
                <a:solidFill>
                  <a:prstClr val="black"/>
                </a:solidFill>
                <a:ea typeface="+mj-ea"/>
                <a:cs typeface="+mj-cs"/>
              </a:rPr>
              <a:t>The money was in a wallet with the owner’s name and address inside.  Any difference?</a:t>
            </a:r>
          </a:p>
          <a:p>
            <a:r>
              <a:rPr lang="en-GB" sz="3600" dirty="0" smtClean="0">
                <a:solidFill>
                  <a:prstClr val="black"/>
                </a:solidFill>
                <a:ea typeface="+mj-ea"/>
                <a:cs typeface="+mj-cs"/>
              </a:rPr>
              <a:t>The person’s name suggest that they are:</a:t>
            </a:r>
          </a:p>
          <a:p>
            <a:pPr marL="0" indent="0">
              <a:buNone/>
            </a:pPr>
            <a:r>
              <a:rPr lang="en-GB" sz="3600" dirty="0" smtClean="0">
                <a:solidFill>
                  <a:prstClr val="black"/>
                </a:solidFill>
                <a:ea typeface="+mj-ea"/>
                <a:cs typeface="+mj-cs"/>
              </a:rPr>
              <a:t>     rich; </a:t>
            </a:r>
          </a:p>
          <a:p>
            <a:pPr marL="0" indent="0">
              <a:buNone/>
            </a:pPr>
            <a:r>
              <a:rPr lang="en-GB" sz="3600" dirty="0" smtClean="0">
                <a:solidFill>
                  <a:prstClr val="black"/>
                </a:solidFill>
                <a:ea typeface="+mj-ea"/>
                <a:cs typeface="+mj-cs"/>
              </a:rPr>
              <a:t>a pensioner; </a:t>
            </a:r>
          </a:p>
          <a:p>
            <a:pPr marL="0" indent="0">
              <a:buNone/>
            </a:pPr>
            <a:r>
              <a:rPr lang="en-GB" sz="3600" dirty="0" smtClean="0">
                <a:solidFill>
                  <a:prstClr val="black"/>
                </a:solidFill>
                <a:ea typeface="+mj-ea"/>
                <a:cs typeface="+mj-cs"/>
              </a:rPr>
              <a:t>a single parent</a:t>
            </a:r>
          </a:p>
          <a:p>
            <a:r>
              <a:rPr lang="en-GB" sz="3600" dirty="0" smtClean="0">
                <a:solidFill>
                  <a:prstClr val="black"/>
                </a:solidFill>
                <a:ea typeface="+mj-ea"/>
                <a:cs typeface="+mj-cs"/>
              </a:rPr>
              <a:t>People see you find the money.  Now?</a:t>
            </a:r>
          </a:p>
          <a:p>
            <a:pPr marL="0" indent="0">
              <a:buNone/>
            </a:pPr>
            <a:r>
              <a:rPr lang="en-GB" sz="2900" dirty="0" smtClean="0">
                <a:solidFill>
                  <a:prstClr val="black"/>
                </a:solidFill>
                <a:ea typeface="+mj-ea"/>
                <a:cs typeface="+mj-cs"/>
              </a:rPr>
              <a:t> </a:t>
            </a:r>
            <a:r>
              <a:rPr lang="en-GB" sz="2900" dirty="0">
                <a:solidFill>
                  <a:prstClr val="black"/>
                </a:solidFill>
                <a:ea typeface="+mj-ea"/>
                <a:cs typeface="+mj-cs"/>
              </a:rPr>
              <a:t/>
            </a:r>
            <a:br>
              <a:rPr lang="en-GB" sz="2900" dirty="0">
                <a:solidFill>
                  <a:prstClr val="black"/>
                </a:solidFill>
                <a:ea typeface="+mj-ea"/>
                <a:cs typeface="+mj-cs"/>
              </a:rPr>
            </a:br>
            <a:endParaRPr lang="en-GB" dirty="0"/>
          </a:p>
        </p:txBody>
      </p:sp>
      <p:pic>
        <p:nvPicPr>
          <p:cNvPr id="1026" name="Picture 2" descr="C:\Documents and Settings\bus-ad1\Local Settings\Temporary Internet Files\Content.IE5\RUFE6WE6\MC900434389[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20272" y="4077072"/>
            <a:ext cx="1206500" cy="1901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922776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0" y="260350"/>
            <a:ext cx="8740775" cy="641350"/>
          </a:xfrm>
        </p:spPr>
        <p:txBody>
          <a:bodyPr>
            <a:normAutofit fontScale="90000"/>
          </a:bodyPr>
          <a:lstStyle/>
          <a:p>
            <a:pPr eaLnBrk="1" hangingPunct="1"/>
            <a:r>
              <a:rPr lang="en-US" b="1" dirty="0" smtClean="0">
                <a:solidFill>
                  <a:srgbClr val="0070C0"/>
                </a:solidFill>
              </a:rPr>
              <a:t/>
            </a:r>
            <a:br>
              <a:rPr lang="en-US" b="1" dirty="0" smtClean="0">
                <a:solidFill>
                  <a:srgbClr val="0070C0"/>
                </a:solidFill>
              </a:rPr>
            </a:br>
            <a:r>
              <a:rPr lang="en-US" b="1" dirty="0" smtClean="0">
                <a:solidFill>
                  <a:srgbClr val="0070C0"/>
                </a:solidFill>
              </a:rPr>
              <a:t>Why do engineers study </a:t>
            </a:r>
            <a:r>
              <a:rPr lang="en-US" b="1" dirty="0" smtClean="0">
                <a:solidFill>
                  <a:srgbClr val="0070C0"/>
                </a:solidFill>
              </a:rPr>
              <a:t>corporate responsibility?</a:t>
            </a:r>
          </a:p>
        </p:txBody>
      </p:sp>
      <p:sp>
        <p:nvSpPr>
          <p:cNvPr id="15363" name="Rectangle 3"/>
          <p:cNvSpPr>
            <a:spLocks noGrp="1" noChangeArrowheads="1"/>
          </p:cNvSpPr>
          <p:nvPr>
            <p:ph type="body" idx="4294967295"/>
          </p:nvPr>
        </p:nvSpPr>
        <p:spPr>
          <a:xfrm>
            <a:off x="706438" y="2060848"/>
            <a:ext cx="8437562" cy="3608115"/>
          </a:xfrm>
        </p:spPr>
        <p:txBody>
          <a:bodyPr>
            <a:normAutofit fontScale="85000" lnSpcReduction="10000"/>
          </a:bodyPr>
          <a:lstStyle/>
          <a:p>
            <a:pPr marL="293688" indent="-293688" eaLnBrk="1" hangingPunct="1"/>
            <a:r>
              <a:rPr lang="en-US" dirty="0" smtClean="0"/>
              <a:t>Corporate practice affects wider society</a:t>
            </a:r>
          </a:p>
          <a:p>
            <a:pPr lvl="1" eaLnBrk="1" hangingPunct="1"/>
            <a:r>
              <a:rPr lang="en-US" dirty="0" smtClean="0"/>
              <a:t>corruption, pollution, ‘rewards for failure’, etc.</a:t>
            </a:r>
          </a:p>
          <a:p>
            <a:pPr marL="293688" indent="-293688" eaLnBrk="1" hangingPunct="1"/>
            <a:r>
              <a:rPr lang="en-US" dirty="0" smtClean="0"/>
              <a:t>Practice reflects assumptions about acceptability</a:t>
            </a:r>
          </a:p>
          <a:p>
            <a:pPr marL="293688" indent="-293688" eaLnBrk="1" hangingPunct="1"/>
            <a:r>
              <a:rPr lang="en-US" dirty="0" smtClean="0"/>
              <a:t>As expectations change, established practices add less value</a:t>
            </a:r>
          </a:p>
          <a:p>
            <a:pPr marL="293688" indent="-293688" eaLnBrk="1" hangingPunct="1"/>
            <a:r>
              <a:rPr lang="en-US" dirty="0" smtClean="0"/>
              <a:t>Managers face ethical AND commercial dilemmas</a:t>
            </a:r>
          </a:p>
          <a:p>
            <a:pPr marL="293688" indent="-293688" eaLnBrk="1" hangingPunct="1"/>
            <a:r>
              <a:rPr lang="en-US" dirty="0" smtClean="0"/>
              <a:t>Thinking critically means questioning assumptions, and considering contexts, alternatives and limitations</a:t>
            </a:r>
          </a:p>
        </p:txBody>
      </p:sp>
      <p:pic>
        <p:nvPicPr>
          <p:cNvPr id="2050" name="Picture 2" descr="C:\Documents and Settings\bus-ad1\Local Settings\Temporary Internet Files\Content.IE5\KCTXA56R\MP90044911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68276" y="5301208"/>
            <a:ext cx="2075723" cy="1556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191451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a:xfrm>
            <a:off x="0" y="260350"/>
            <a:ext cx="8229600" cy="641350"/>
          </a:xfrm>
        </p:spPr>
        <p:txBody>
          <a:bodyPr>
            <a:normAutofit fontScale="90000"/>
          </a:bodyPr>
          <a:lstStyle/>
          <a:p>
            <a:pPr eaLnBrk="1" hangingPunct="1"/>
            <a:r>
              <a:rPr lang="en-US" smtClean="0">
                <a:solidFill>
                  <a:srgbClr val="000000"/>
                </a:solidFill>
                <a:ea typeface="Times New Roman" charset="0"/>
                <a:cs typeface="TimesNewRoman" pitchFamily="82" charset="2"/>
              </a:rPr>
              <a:t>Perspectives on individual actions</a:t>
            </a:r>
            <a:endParaRPr lang="en-US" smtClean="0">
              <a:ea typeface="Times New Roman" charset="0"/>
              <a:cs typeface="TimesNewRoman" pitchFamily="82" charset="2"/>
            </a:endParaRPr>
          </a:p>
        </p:txBody>
      </p:sp>
      <p:sp>
        <p:nvSpPr>
          <p:cNvPr id="18435" name="Text Box 4"/>
          <p:cNvSpPr txBox="1">
            <a:spLocks noChangeArrowheads="1"/>
          </p:cNvSpPr>
          <p:nvPr/>
        </p:nvSpPr>
        <p:spPr bwMode="auto">
          <a:xfrm>
            <a:off x="304800" y="5889625"/>
            <a:ext cx="85344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a:spcBef>
                <a:spcPct val="50000"/>
              </a:spcBef>
            </a:pPr>
            <a:r>
              <a:rPr lang="en-GB" sz="1200">
                <a:solidFill>
                  <a:prstClr val="black"/>
                </a:solidFill>
              </a:rPr>
              <a:t>Figure 5.1 </a:t>
            </a:r>
            <a:r>
              <a:rPr lang="en-GB">
                <a:solidFill>
                  <a:prstClr val="black"/>
                </a:solidFill>
              </a:rPr>
              <a:t> Three domains of human action</a:t>
            </a:r>
            <a:r>
              <a:rPr lang="en-US">
                <a:solidFill>
                  <a:prstClr val="black"/>
                </a:solidFill>
              </a:rPr>
              <a:t/>
            </a:r>
            <a:br>
              <a:rPr lang="en-US">
                <a:solidFill>
                  <a:prstClr val="black"/>
                </a:solidFill>
              </a:rPr>
            </a:br>
            <a:r>
              <a:rPr lang="en-US" sz="800" i="1">
                <a:solidFill>
                  <a:prstClr val="black"/>
                </a:solidFill>
              </a:rPr>
              <a:t>Source</a:t>
            </a:r>
            <a:r>
              <a:rPr lang="en-US" sz="800">
                <a:solidFill>
                  <a:prstClr val="black"/>
                </a:solidFill>
              </a:rPr>
              <a:t>: From </a:t>
            </a:r>
            <a:r>
              <a:rPr lang="en-US" sz="800" i="1">
                <a:solidFill>
                  <a:prstClr val="black"/>
                </a:solidFill>
              </a:rPr>
              <a:t>Management</a:t>
            </a:r>
            <a:r>
              <a:rPr lang="en-US" sz="100" i="1">
                <a:solidFill>
                  <a:prstClr val="black"/>
                </a:solidFill>
              </a:rPr>
              <a:t>  </a:t>
            </a:r>
            <a:r>
              <a:rPr lang="en-US" sz="800">
                <a:solidFill>
                  <a:prstClr val="black"/>
                </a:solidFill>
              </a:rPr>
              <a:t>; 5th edition by Daft (2000). © Copyright 2000. Reprinted with permission of South-Western, a division of Thomson Learning</a:t>
            </a:r>
          </a:p>
        </p:txBody>
      </p:sp>
      <p:pic>
        <p:nvPicPr>
          <p:cNvPr id="18436" name="Picture 7" descr="C05NF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270125"/>
            <a:ext cx="8382000" cy="231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103177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8436"/>
                                        </p:tgtEl>
                                        <p:attrNameLst>
                                          <p:attrName>style.visibility</p:attrName>
                                        </p:attrNameLst>
                                      </p:cBhvr>
                                      <p:to>
                                        <p:strVal val="visible"/>
                                      </p:to>
                                    </p:set>
                                    <p:animEffect transition="in" filter="circle(in)">
                                      <p:cBhvr>
                                        <p:cTn id="7" dur="2000"/>
                                        <p:tgtEl>
                                          <p:spTgt spid="184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9672" y="1464360"/>
            <a:ext cx="5976664" cy="3977197"/>
          </a:xfrm>
          <a:prstGeom prst="rect">
            <a:avLst/>
          </a:prstGeom>
        </p:spPr>
      </p:pic>
    </p:spTree>
    <p:extLst>
      <p:ext uri="{BB962C8B-B14F-4D97-AF65-F5344CB8AC3E}">
        <p14:creationId xmlns:p14="http://schemas.microsoft.com/office/powerpoint/2010/main" val="142351029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3688" y="1483213"/>
            <a:ext cx="7061044" cy="4698804"/>
          </a:xfrm>
          <a:prstGeom prst="rect">
            <a:avLst/>
          </a:prstGeom>
        </p:spPr>
      </p:pic>
      <p:sp>
        <p:nvSpPr>
          <p:cNvPr id="5" name="TextBox 4"/>
          <p:cNvSpPr txBox="1"/>
          <p:nvPr/>
        </p:nvSpPr>
        <p:spPr>
          <a:xfrm>
            <a:off x="-9909" y="836712"/>
            <a:ext cx="6022069" cy="523220"/>
          </a:xfrm>
          <a:prstGeom prst="rect">
            <a:avLst/>
          </a:prstGeom>
          <a:noFill/>
        </p:spPr>
        <p:txBody>
          <a:bodyPr wrap="square" rtlCol="0">
            <a:spAutoFit/>
          </a:bodyPr>
          <a:lstStyle/>
          <a:p>
            <a:r>
              <a:rPr lang="en-GB" sz="2800" dirty="0" err="1" smtClean="0"/>
              <a:t>Rana</a:t>
            </a:r>
            <a:r>
              <a:rPr lang="en-GB" sz="2800" dirty="0" smtClean="0"/>
              <a:t> Plaza, Bangladesh  April 2013</a:t>
            </a:r>
            <a:endParaRPr lang="en-GB" sz="2800" dirty="0"/>
          </a:p>
        </p:txBody>
      </p:sp>
    </p:spTree>
    <p:extLst>
      <p:ext uri="{BB962C8B-B14F-4D97-AF65-F5344CB8AC3E}">
        <p14:creationId xmlns:p14="http://schemas.microsoft.com/office/powerpoint/2010/main" val="4069879813"/>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0" y="3105835"/>
            <a:ext cx="4572000" cy="646331"/>
          </a:xfrm>
          <a:prstGeom prst="rect">
            <a:avLst/>
          </a:prstGeom>
        </p:spPr>
        <p:txBody>
          <a:bodyPr>
            <a:spAutoFit/>
          </a:bodyPr>
          <a:lstStyle/>
          <a:p>
            <a:pPr lvl="0"/>
            <a:r>
              <a:rPr lang="en-GB" dirty="0">
                <a:solidFill>
                  <a:prstClr val="black"/>
                </a:solidFill>
                <a:hlinkClick r:id="rId2"/>
              </a:rPr>
              <a:t>http://www.youtube.com/watch?feature=player_embedded&amp;v=6cLjdqI_1KA</a:t>
            </a:r>
            <a:endParaRPr lang="en-GB" dirty="0">
              <a:solidFill>
                <a:prstClr val="black"/>
              </a:solidFill>
            </a:endParaRPr>
          </a:p>
        </p:txBody>
      </p:sp>
      <p:sp>
        <p:nvSpPr>
          <p:cNvPr id="2" name="TextBox 1"/>
          <p:cNvSpPr txBox="1"/>
          <p:nvPr/>
        </p:nvSpPr>
        <p:spPr>
          <a:xfrm>
            <a:off x="2962586" y="2348880"/>
            <a:ext cx="3403559" cy="646331"/>
          </a:xfrm>
          <a:prstGeom prst="rect">
            <a:avLst/>
          </a:prstGeom>
          <a:noFill/>
        </p:spPr>
        <p:txBody>
          <a:bodyPr wrap="none" rtlCol="0">
            <a:spAutoFit/>
          </a:bodyPr>
          <a:lstStyle/>
          <a:p>
            <a:r>
              <a:rPr lang="en-GB" dirty="0">
                <a:hlinkClick r:id="rId3"/>
              </a:rPr>
              <a:t>http://</a:t>
            </a:r>
            <a:r>
              <a:rPr lang="en-GB" dirty="0" smtClean="0">
                <a:hlinkClick r:id="rId3"/>
              </a:rPr>
              <a:t>youtu.be/3MSL2WUGYuo</a:t>
            </a:r>
            <a:endParaRPr lang="en-GB" dirty="0" smtClean="0"/>
          </a:p>
          <a:p>
            <a:endParaRPr lang="en-GB" dirty="0"/>
          </a:p>
        </p:txBody>
      </p:sp>
    </p:spTree>
    <p:extLst>
      <p:ext uri="{BB962C8B-B14F-4D97-AF65-F5344CB8AC3E}">
        <p14:creationId xmlns:p14="http://schemas.microsoft.com/office/powerpoint/2010/main" val="789182267"/>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4163"/>
            <a:ext cx="8229600" cy="1143000"/>
          </a:xfrm>
        </p:spPr>
        <p:txBody>
          <a:bodyPr>
            <a:normAutofit fontScale="90000"/>
          </a:bodyPr>
          <a:lstStyle/>
          <a:p>
            <a:pPr algn="l">
              <a:defRPr/>
            </a:pPr>
            <a:r>
              <a:rPr lang="en-GB" b="1" dirty="0" smtClean="0">
                <a:solidFill>
                  <a:srgbClr val="0070C0"/>
                </a:solidFill>
              </a:rPr>
              <a:t>Organisational ideologies </a:t>
            </a:r>
            <a:br>
              <a:rPr lang="en-GB" b="1" dirty="0" smtClean="0">
                <a:solidFill>
                  <a:srgbClr val="0070C0"/>
                </a:solidFill>
              </a:rPr>
            </a:br>
            <a:r>
              <a:rPr lang="en-GB" b="1" dirty="0" smtClean="0">
                <a:solidFill>
                  <a:srgbClr val="0070C0"/>
                </a:solidFill>
              </a:rPr>
              <a:t>and principles: Brech</a:t>
            </a:r>
            <a:endParaRPr lang="en-GB" b="1" dirty="0">
              <a:solidFill>
                <a:srgbClr val="0070C0"/>
              </a:solidFill>
            </a:endParaRPr>
          </a:p>
        </p:txBody>
      </p:sp>
      <p:sp>
        <p:nvSpPr>
          <p:cNvPr id="3" name="Content Placeholder 2"/>
          <p:cNvSpPr>
            <a:spLocks noGrp="1"/>
          </p:cNvSpPr>
          <p:nvPr>
            <p:ph idx="1"/>
          </p:nvPr>
        </p:nvSpPr>
        <p:spPr>
          <a:xfrm>
            <a:off x="447675" y="1763713"/>
            <a:ext cx="8229600" cy="4525962"/>
          </a:xfrm>
        </p:spPr>
        <p:txBody>
          <a:bodyPr>
            <a:normAutofit/>
          </a:bodyPr>
          <a:lstStyle/>
          <a:p>
            <a:pPr>
              <a:defRPr/>
            </a:pPr>
            <a:r>
              <a:rPr lang="en-GB" dirty="0" smtClean="0"/>
              <a:t>Ethical foundation</a:t>
            </a:r>
          </a:p>
          <a:p>
            <a:pPr lvl="1">
              <a:defRPr/>
            </a:pPr>
            <a:r>
              <a:rPr lang="en-GB" dirty="0" smtClean="0"/>
              <a:t>Basic principles governing the external and internal relations of the organisation</a:t>
            </a:r>
          </a:p>
          <a:p>
            <a:pPr lvl="1">
              <a:defRPr/>
            </a:pPr>
            <a:r>
              <a:rPr lang="en-GB" dirty="0" smtClean="0"/>
              <a:t>Include standards of fair trading and fair employment.</a:t>
            </a:r>
          </a:p>
          <a:p>
            <a:pPr>
              <a:defRPr/>
            </a:pPr>
            <a:r>
              <a:rPr lang="en-GB" dirty="0" smtClean="0"/>
              <a:t>Organisational or operational foundation</a:t>
            </a:r>
          </a:p>
          <a:p>
            <a:pPr lvl="1">
              <a:defRPr/>
            </a:pPr>
            <a:r>
              <a:rPr lang="en-GB" dirty="0" smtClean="0"/>
              <a:t>The structure, operation and conduct of organisational activities</a:t>
            </a:r>
          </a:p>
          <a:p>
            <a:pPr lvl="1">
              <a:defRPr/>
            </a:pPr>
            <a:r>
              <a:rPr lang="en-GB" dirty="0" smtClean="0"/>
              <a:t>Include methods of trading, distribution, production and managerial practices.</a:t>
            </a:r>
          </a:p>
          <a:p>
            <a:pPr>
              <a:defRPr/>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24328" y="116632"/>
            <a:ext cx="1417712" cy="2066925"/>
          </a:xfrm>
          <a:prstGeom prst="rect">
            <a:avLst/>
          </a:prstGeom>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457200" y="284163"/>
            <a:ext cx="8229600" cy="1143000"/>
          </a:xfrm>
        </p:spPr>
        <p:txBody>
          <a:bodyPr>
            <a:normAutofit fontScale="90000"/>
          </a:bodyPr>
          <a:lstStyle/>
          <a:p>
            <a:pPr algn="l"/>
            <a:r>
              <a:rPr lang="en-GB" b="1" dirty="0" smtClean="0">
                <a:solidFill>
                  <a:srgbClr val="0070C0"/>
                </a:solidFill>
              </a:rPr>
              <a:t>Organisational values and beliefs</a:t>
            </a:r>
          </a:p>
        </p:txBody>
      </p:sp>
      <p:sp>
        <p:nvSpPr>
          <p:cNvPr id="3" name="Content Placeholder 2"/>
          <p:cNvSpPr>
            <a:spLocks noGrp="1"/>
          </p:cNvSpPr>
          <p:nvPr>
            <p:ph idx="1"/>
          </p:nvPr>
        </p:nvSpPr>
        <p:spPr>
          <a:xfrm>
            <a:off x="403225" y="1717675"/>
            <a:ext cx="8229600" cy="4525963"/>
          </a:xfrm>
        </p:spPr>
        <p:txBody>
          <a:bodyPr>
            <a:normAutofit/>
          </a:bodyPr>
          <a:lstStyle/>
          <a:p>
            <a:pPr>
              <a:buFontTx/>
              <a:buNone/>
              <a:defRPr/>
            </a:pPr>
            <a:r>
              <a:rPr lang="en-GB" i="1" dirty="0" smtClean="0"/>
              <a:t>‘A set of values is obviously a nice thing for an organisation to have; something to pin on the notice board.  </a:t>
            </a:r>
          </a:p>
          <a:p>
            <a:pPr>
              <a:buFontTx/>
              <a:buNone/>
              <a:defRPr/>
            </a:pPr>
            <a:r>
              <a:rPr lang="en-GB" i="1" dirty="0" smtClean="0"/>
              <a:t>But for those organisations that have learned to walk the talk, deeply embedded values can attract the right people underpin the business in times of crisis and provide direction for the future’.</a:t>
            </a:r>
          </a:p>
          <a:p>
            <a:pPr>
              <a:buFontTx/>
              <a:buNone/>
              <a:defRPr/>
            </a:pPr>
            <a:endParaRPr lang="en-GB" i="1" dirty="0"/>
          </a:p>
          <a:p>
            <a:pPr>
              <a:buFontTx/>
              <a:buNone/>
              <a:defRPr/>
            </a:pPr>
            <a:r>
              <a:rPr lang="en-GB" dirty="0"/>
              <a:t>Lucas            </a:t>
            </a:r>
            <a:r>
              <a:rPr lang="en-GB" dirty="0">
                <a:hlinkClick r:id="rId3"/>
              </a:rPr>
              <a:t>http://</a:t>
            </a:r>
            <a:r>
              <a:rPr lang="en-GB" dirty="0" smtClean="0">
                <a:hlinkClick r:id="rId3"/>
              </a:rPr>
              <a:t>youtu.be/dzGGKYTGdeY</a:t>
            </a:r>
            <a:endParaRPr lang="en-GB" dirty="0" smtClean="0"/>
          </a:p>
          <a:p>
            <a:pPr>
              <a:buFontTx/>
              <a:buNone/>
              <a:defRPr/>
            </a:pPr>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457200" y="284163"/>
            <a:ext cx="8229600" cy="1143000"/>
          </a:xfrm>
        </p:spPr>
        <p:txBody>
          <a:bodyPr>
            <a:normAutofit fontScale="90000"/>
          </a:bodyPr>
          <a:lstStyle/>
          <a:p>
            <a:pPr algn="l"/>
            <a:r>
              <a:rPr lang="en-GB" b="1" dirty="0" smtClean="0">
                <a:solidFill>
                  <a:srgbClr val="0070C0"/>
                </a:solidFill>
              </a:rPr>
              <a:t>Vision and mission statements</a:t>
            </a:r>
          </a:p>
        </p:txBody>
      </p:sp>
      <p:sp>
        <p:nvSpPr>
          <p:cNvPr id="34819" name="Content Placeholder 2"/>
          <p:cNvSpPr>
            <a:spLocks noGrp="1"/>
          </p:cNvSpPr>
          <p:nvPr>
            <p:ph idx="1"/>
          </p:nvPr>
        </p:nvSpPr>
        <p:spPr>
          <a:xfrm>
            <a:off x="447675" y="1708150"/>
            <a:ext cx="8229600" cy="4525963"/>
          </a:xfrm>
        </p:spPr>
        <p:txBody>
          <a:bodyPr/>
          <a:lstStyle/>
          <a:p>
            <a:r>
              <a:rPr lang="en-GB" dirty="0" smtClean="0"/>
              <a:t>A vision statement generally provides the overall frame of reference of what the organisation would like to reach and how it will look.</a:t>
            </a:r>
          </a:p>
          <a:p>
            <a:r>
              <a:rPr lang="en-GB" dirty="0" smtClean="0"/>
              <a:t>The mission statement defines what the organisation aims to achieve, and its core business and activities.</a:t>
            </a:r>
          </a:p>
        </p:txBody>
      </p:sp>
      <p:pic>
        <p:nvPicPr>
          <p:cNvPr id="3074" name="Picture 2" descr="C:\Documents and Settings\bus-ad1\Local Settings\Temporary Internet Files\Content.IE5\0166YB6F\MC900311034[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20272" y="5157192"/>
            <a:ext cx="1844345" cy="12646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rgbClr val="0070C0"/>
                </a:solidFill>
              </a:rPr>
              <a:t>Examples:</a:t>
            </a:r>
            <a:endParaRPr lang="en-GB" b="1" dirty="0">
              <a:solidFill>
                <a:srgbClr val="0070C0"/>
              </a:solidFill>
            </a:endParaRPr>
          </a:p>
        </p:txBody>
      </p:sp>
      <p:sp>
        <p:nvSpPr>
          <p:cNvPr id="3" name="Content Placeholder 2"/>
          <p:cNvSpPr>
            <a:spLocks noGrp="1"/>
          </p:cNvSpPr>
          <p:nvPr>
            <p:ph idx="1"/>
          </p:nvPr>
        </p:nvSpPr>
        <p:spPr/>
        <p:txBody>
          <a:bodyPr>
            <a:normAutofit/>
          </a:bodyPr>
          <a:lstStyle/>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t>Disney:  ‘To make people happy’</a:t>
            </a:r>
          </a:p>
          <a:p>
            <a:pPr marL="0" indent="0">
              <a:buNone/>
            </a:pPr>
            <a:endParaRPr lang="en-GB" dirty="0"/>
          </a:p>
          <a:p>
            <a:pPr marL="0" indent="0">
              <a:buNone/>
            </a:pPr>
            <a:r>
              <a:rPr lang="en-GB" dirty="0" smtClean="0"/>
              <a:t>Amazon: ‘To be earth’s most customer centric company; to build a place where people can come to find and discover anything they might want to buy online’</a:t>
            </a:r>
          </a:p>
          <a:p>
            <a:pPr marL="0" indent="0">
              <a:buNone/>
            </a:pPr>
            <a:endParaRPr lang="en-GB" dirty="0"/>
          </a:p>
          <a:p>
            <a:pPr marL="0" indent="0">
              <a:buNone/>
            </a:pP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459934"/>
            <a:ext cx="3152775" cy="144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1112271"/>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75038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rgbClr val="0070C0"/>
                </a:solidFill>
              </a:rPr>
              <a:t>UWTSD</a:t>
            </a:r>
            <a:endParaRPr lang="en-GB" b="1" dirty="0">
              <a:solidFill>
                <a:srgbClr val="0070C0"/>
              </a:solidFill>
            </a:endParaRPr>
          </a:p>
        </p:txBody>
      </p:sp>
      <p:sp>
        <p:nvSpPr>
          <p:cNvPr id="3" name="Content Placeholder 2"/>
          <p:cNvSpPr>
            <a:spLocks noGrp="1"/>
          </p:cNvSpPr>
          <p:nvPr>
            <p:ph idx="1"/>
          </p:nvPr>
        </p:nvSpPr>
        <p:spPr/>
        <p:txBody>
          <a:bodyPr>
            <a:normAutofit lnSpcReduction="10000"/>
          </a:bodyPr>
          <a:lstStyle/>
          <a:p>
            <a:r>
              <a:rPr lang="en-GB" b="1" dirty="0"/>
              <a:t>Our Mission</a:t>
            </a:r>
          </a:p>
          <a:p>
            <a:pPr marL="0" indent="0">
              <a:buNone/>
            </a:pPr>
            <a:r>
              <a:rPr lang="en-GB" b="1" i="1" dirty="0" smtClean="0"/>
              <a:t>	Transforming </a:t>
            </a:r>
            <a:r>
              <a:rPr lang="en-GB" b="1" i="1" dirty="0"/>
              <a:t>Education; Transforming Lives.</a:t>
            </a:r>
            <a:endParaRPr lang="en-GB" b="1" dirty="0"/>
          </a:p>
          <a:p>
            <a:pPr marL="0" indent="0">
              <a:buNone/>
            </a:pPr>
            <a:r>
              <a:rPr lang="en-GB" dirty="0" smtClean="0"/>
              <a:t>	The </a:t>
            </a:r>
            <a:r>
              <a:rPr lang="en-GB" dirty="0"/>
              <a:t>learner is central to the University and the </a:t>
            </a:r>
            <a:r>
              <a:rPr lang="en-GB" dirty="0" smtClean="0"/>
              <a:t>	wider </a:t>
            </a:r>
            <a:r>
              <a:rPr lang="en-GB" dirty="0"/>
              <a:t>Group.</a:t>
            </a:r>
          </a:p>
          <a:p>
            <a:pPr marL="0" indent="0">
              <a:buNone/>
            </a:pPr>
            <a:r>
              <a:rPr lang="en-GB" dirty="0" smtClean="0"/>
              <a:t>	The </a:t>
            </a:r>
            <a:r>
              <a:rPr lang="en-GB" dirty="0"/>
              <a:t>education we deliver, underpinned by high </a:t>
            </a:r>
            <a:r>
              <a:rPr lang="en-GB" dirty="0" smtClean="0"/>
              <a:t>	quality </a:t>
            </a:r>
            <a:r>
              <a:rPr lang="en-GB" dirty="0"/>
              <a:t>research, will be distinctive; it will develop </a:t>
            </a:r>
            <a:r>
              <a:rPr lang="en-GB" dirty="0" smtClean="0"/>
              <a:t>	the </a:t>
            </a:r>
            <a:r>
              <a:rPr lang="en-GB" dirty="0"/>
              <a:t>minds and skills of our students, and also be </a:t>
            </a:r>
            <a:r>
              <a:rPr lang="en-GB" dirty="0" smtClean="0"/>
              <a:t>	inclusive</a:t>
            </a:r>
            <a:r>
              <a:rPr lang="en-GB" dirty="0"/>
              <a:t>, professional and employment-focused.</a:t>
            </a:r>
          </a:p>
          <a:p>
            <a:r>
              <a:rPr lang="en-GB" b="1" dirty="0"/>
              <a:t>Our Vision</a:t>
            </a:r>
          </a:p>
          <a:p>
            <a:pPr marL="0" indent="0">
              <a:buNone/>
            </a:pPr>
            <a:r>
              <a:rPr lang="en-GB" b="1" i="1" dirty="0"/>
              <a:t> </a:t>
            </a:r>
            <a:r>
              <a:rPr lang="en-GB" b="1" i="1" dirty="0" smtClean="0"/>
              <a:t>   	To </a:t>
            </a:r>
            <a:r>
              <a:rPr lang="en-GB" b="1" i="1" dirty="0"/>
              <a:t>transform, shape and develop futures</a:t>
            </a:r>
            <a:endParaRPr lang="en-GB" b="1"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9832" y="476672"/>
            <a:ext cx="2779776" cy="1085088"/>
          </a:xfrm>
          <a:prstGeom prst="rect">
            <a:avLst/>
          </a:prstGeom>
        </p:spPr>
      </p:pic>
    </p:spTree>
    <p:extLst>
      <p:ext uri="{BB962C8B-B14F-4D97-AF65-F5344CB8AC3E}">
        <p14:creationId xmlns:p14="http://schemas.microsoft.com/office/powerpoint/2010/main" val="221791388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143000"/>
          </a:xfrm>
        </p:spPr>
        <p:txBody>
          <a:bodyPr>
            <a:normAutofit fontScale="90000"/>
          </a:bodyPr>
          <a:lstStyle/>
          <a:p>
            <a:pPr>
              <a:defRPr/>
            </a:pPr>
            <a:r>
              <a:rPr lang="en-GB" dirty="0" smtClean="0"/>
              <a:t>Corporate social responsibility and ethical behaviour</a:t>
            </a:r>
            <a:endParaRPr lang="en-GB" dirty="0"/>
          </a:p>
        </p:txBody>
      </p:sp>
      <p:pic>
        <p:nvPicPr>
          <p:cNvPr id="35843" name="Picture 7" descr="M17NF001.gif"/>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3350" y="1546225"/>
            <a:ext cx="6337300"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3584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84163"/>
            <a:ext cx="8229600" cy="1143000"/>
          </a:xfrm>
        </p:spPr>
        <p:txBody>
          <a:bodyPr/>
          <a:lstStyle/>
          <a:p>
            <a:pPr algn="l"/>
            <a:r>
              <a:rPr lang="en-GB" b="1" dirty="0" smtClean="0">
                <a:solidFill>
                  <a:srgbClr val="0070C0"/>
                </a:solidFill>
              </a:rPr>
              <a:t>The profit objective</a:t>
            </a:r>
          </a:p>
        </p:txBody>
      </p:sp>
      <p:sp>
        <p:nvSpPr>
          <p:cNvPr id="36867" name="Rectangle 3"/>
          <p:cNvSpPr>
            <a:spLocks noGrp="1" noChangeArrowheads="1"/>
          </p:cNvSpPr>
          <p:nvPr>
            <p:ph idx="1"/>
          </p:nvPr>
        </p:nvSpPr>
        <p:spPr>
          <a:xfrm>
            <a:off x="447675" y="1708150"/>
            <a:ext cx="8229600" cy="4525963"/>
          </a:xfrm>
        </p:spPr>
        <p:txBody>
          <a:bodyPr/>
          <a:lstStyle/>
          <a:p>
            <a:r>
              <a:rPr lang="en-GB" dirty="0" smtClean="0"/>
              <a:t>Three inextricably linked objectives exist for </a:t>
            </a:r>
            <a:r>
              <a:rPr lang="en-GB" b="1" dirty="0" smtClean="0"/>
              <a:t>business</a:t>
            </a:r>
            <a:r>
              <a:rPr lang="en-GB" dirty="0" smtClean="0"/>
              <a:t> organisations:</a:t>
            </a:r>
          </a:p>
          <a:p>
            <a:endParaRPr lang="en-GB" dirty="0" smtClean="0"/>
          </a:p>
          <a:p>
            <a:pPr lvl="1"/>
            <a:r>
              <a:rPr lang="en-GB" dirty="0" smtClean="0"/>
              <a:t>To survive</a:t>
            </a:r>
          </a:p>
          <a:p>
            <a:pPr lvl="1"/>
            <a:r>
              <a:rPr lang="en-GB" dirty="0" smtClean="0"/>
              <a:t>To maintain growth and development</a:t>
            </a:r>
          </a:p>
          <a:p>
            <a:pPr lvl="1"/>
            <a:r>
              <a:rPr lang="en-GB" dirty="0" smtClean="0"/>
              <a:t>To make a profit</a:t>
            </a:r>
          </a:p>
        </p:txBody>
      </p:sp>
      <p:pic>
        <p:nvPicPr>
          <p:cNvPr id="5122" name="Picture 2" descr="C:\Documents and Settings\bus-ad1\Local Settings\Temporary Internet Files\Content.IE5\JU0VP0U6\MC900438796[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4509120"/>
            <a:ext cx="3131840" cy="23488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7200" y="257175"/>
            <a:ext cx="8229600" cy="1143000"/>
          </a:xfrm>
        </p:spPr>
        <p:txBody>
          <a:bodyPr>
            <a:normAutofit fontScale="90000"/>
          </a:bodyPr>
          <a:lstStyle/>
          <a:p>
            <a:pPr algn="l"/>
            <a:r>
              <a:rPr lang="en-GB" b="1" dirty="0" smtClean="0">
                <a:solidFill>
                  <a:srgbClr val="0070C0"/>
                </a:solidFill>
              </a:rPr>
              <a:t>Eight key areas for setting objectives: </a:t>
            </a:r>
            <a:r>
              <a:rPr lang="en-GB" b="1" dirty="0" err="1" smtClean="0">
                <a:solidFill>
                  <a:srgbClr val="0070C0"/>
                </a:solidFill>
              </a:rPr>
              <a:t>Drucker</a:t>
            </a:r>
            <a:endParaRPr lang="en-GB" b="1" dirty="0" smtClean="0">
              <a:solidFill>
                <a:srgbClr val="0070C0"/>
              </a:solidFill>
            </a:endParaRPr>
          </a:p>
        </p:txBody>
      </p:sp>
      <p:sp>
        <p:nvSpPr>
          <p:cNvPr id="37891" name="Rectangle 4"/>
          <p:cNvSpPr>
            <a:spLocks noGrp="1" noChangeArrowheads="1"/>
          </p:cNvSpPr>
          <p:nvPr>
            <p:ph sz="half" idx="1"/>
          </p:nvPr>
        </p:nvSpPr>
        <p:spPr>
          <a:xfrm>
            <a:off x="461963" y="2205038"/>
            <a:ext cx="4038600" cy="3484562"/>
          </a:xfrm>
        </p:spPr>
        <p:txBody>
          <a:bodyPr>
            <a:normAutofit lnSpcReduction="10000"/>
          </a:bodyPr>
          <a:lstStyle/>
          <a:p>
            <a:r>
              <a:rPr lang="en-GB" dirty="0" smtClean="0"/>
              <a:t>Market standing</a:t>
            </a:r>
          </a:p>
          <a:p>
            <a:r>
              <a:rPr lang="en-GB" dirty="0" smtClean="0"/>
              <a:t>Innovation</a:t>
            </a:r>
          </a:p>
          <a:p>
            <a:r>
              <a:rPr lang="en-GB" dirty="0" smtClean="0"/>
              <a:t>Productivity</a:t>
            </a:r>
          </a:p>
          <a:p>
            <a:r>
              <a:rPr lang="en-GB" dirty="0" smtClean="0"/>
              <a:t>Physical and financial resources</a:t>
            </a:r>
          </a:p>
        </p:txBody>
      </p:sp>
      <p:sp>
        <p:nvSpPr>
          <p:cNvPr id="37892" name="Rectangle 5"/>
          <p:cNvSpPr>
            <a:spLocks noGrp="1" noChangeArrowheads="1"/>
          </p:cNvSpPr>
          <p:nvPr>
            <p:ph sz="half" idx="2"/>
          </p:nvPr>
        </p:nvSpPr>
        <p:spPr>
          <a:xfrm>
            <a:off x="4625975" y="2205038"/>
            <a:ext cx="4038600" cy="3484562"/>
          </a:xfrm>
        </p:spPr>
        <p:txBody>
          <a:bodyPr>
            <a:normAutofit lnSpcReduction="10000"/>
          </a:bodyPr>
          <a:lstStyle/>
          <a:p>
            <a:r>
              <a:rPr lang="en-GB" dirty="0" smtClean="0"/>
              <a:t>Profitability</a:t>
            </a:r>
          </a:p>
          <a:p>
            <a:r>
              <a:rPr lang="en-GB" dirty="0" smtClean="0"/>
              <a:t>Manager performance and development</a:t>
            </a:r>
          </a:p>
          <a:p>
            <a:r>
              <a:rPr lang="en-GB" dirty="0" smtClean="0"/>
              <a:t>Worker performance and attitude</a:t>
            </a:r>
          </a:p>
          <a:p>
            <a:r>
              <a:rPr lang="en-GB" dirty="0" smtClean="0"/>
              <a:t>Public responsibility</a:t>
            </a:r>
          </a:p>
          <a:p>
            <a:pPr>
              <a:buFontTx/>
              <a:buNone/>
            </a:pPr>
            <a:endParaRPr lang="en-GB" dirty="0" smtClean="0"/>
          </a:p>
        </p:txBody>
      </p:sp>
      <p:pic>
        <p:nvPicPr>
          <p:cNvPr id="6146" name="Picture 2" descr="C:\Documents and Settings\bus-ad1\Local Settings\Temporary Internet Files\Content.IE5\3IZ7ON3B\MC900391624[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06292" y="4653136"/>
            <a:ext cx="1775765" cy="18150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 calcmode="lin" valueType="num">
                                      <p:cBhvr additive="base">
                                        <p:cTn id="7" dur="500" fill="hold"/>
                                        <p:tgtEl>
                                          <p:spTgt spid="378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7891">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anim calcmode="lin" valueType="num">
                                      <p:cBhvr additive="base">
                                        <p:cTn id="11" dur="500" fill="hold"/>
                                        <p:tgtEl>
                                          <p:spTgt spid="37891">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7891">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anim calcmode="lin" valueType="num">
                                      <p:cBhvr additive="base">
                                        <p:cTn id="15" dur="500" fill="hold"/>
                                        <p:tgtEl>
                                          <p:spTgt spid="37891">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7891">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anim calcmode="lin" valueType="num">
                                      <p:cBhvr additive="base">
                                        <p:cTn id="19" dur="500" fill="hold"/>
                                        <p:tgtEl>
                                          <p:spTgt spid="37891">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789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37892">
                                            <p:txEl>
                                              <p:pRg st="0" end="0"/>
                                            </p:txEl>
                                          </p:spTgt>
                                        </p:tgtEl>
                                        <p:attrNameLst>
                                          <p:attrName>style.visibility</p:attrName>
                                        </p:attrNameLst>
                                      </p:cBhvr>
                                      <p:to>
                                        <p:strVal val="visible"/>
                                      </p:to>
                                    </p:set>
                                    <p:anim calcmode="lin" valueType="num">
                                      <p:cBhvr additive="base">
                                        <p:cTn id="25" dur="500" fill="hold"/>
                                        <p:tgtEl>
                                          <p:spTgt spid="37892">
                                            <p:txEl>
                                              <p:pRg st="0" end="0"/>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7892">
                                            <p:txEl>
                                              <p:pRg st="0" end="0"/>
                                            </p:txEl>
                                          </p:spTgt>
                                        </p:tgtEl>
                                        <p:attrNameLst>
                                          <p:attrName>ppt_y</p:attrName>
                                        </p:attrNameLst>
                                      </p:cBhvr>
                                      <p:tavLst>
                                        <p:tav tm="0">
                                          <p:val>
                                            <p:strVal val="#ppt_y"/>
                                          </p:val>
                                        </p:tav>
                                        <p:tav tm="100000">
                                          <p:val>
                                            <p:strVal val="#ppt_y"/>
                                          </p:val>
                                        </p:tav>
                                      </p:tavLst>
                                    </p:anim>
                                  </p:childTnLst>
                                </p:cTn>
                              </p:par>
                              <p:par>
                                <p:cTn id="27" presetID="2" presetClass="entr" presetSubtype="2" fill="hold" nodeType="withEffect">
                                  <p:stCondLst>
                                    <p:cond delay="0"/>
                                  </p:stCondLst>
                                  <p:childTnLst>
                                    <p:set>
                                      <p:cBhvr>
                                        <p:cTn id="28" dur="1" fill="hold">
                                          <p:stCondLst>
                                            <p:cond delay="0"/>
                                          </p:stCondLst>
                                        </p:cTn>
                                        <p:tgtEl>
                                          <p:spTgt spid="37892">
                                            <p:txEl>
                                              <p:pRg st="1" end="1"/>
                                            </p:txEl>
                                          </p:spTgt>
                                        </p:tgtEl>
                                        <p:attrNameLst>
                                          <p:attrName>style.visibility</p:attrName>
                                        </p:attrNameLst>
                                      </p:cBhvr>
                                      <p:to>
                                        <p:strVal val="visible"/>
                                      </p:to>
                                    </p:set>
                                    <p:anim calcmode="lin" valueType="num">
                                      <p:cBhvr additive="base">
                                        <p:cTn id="29" dur="500" fill="hold"/>
                                        <p:tgtEl>
                                          <p:spTgt spid="37892">
                                            <p:txEl>
                                              <p:pRg st="1" end="1"/>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7892">
                                            <p:txEl>
                                              <p:pRg st="1" end="1"/>
                                            </p:txEl>
                                          </p:spTgt>
                                        </p:tgtEl>
                                        <p:attrNameLst>
                                          <p:attrName>ppt_y</p:attrName>
                                        </p:attrNameLst>
                                      </p:cBhvr>
                                      <p:tavLst>
                                        <p:tav tm="0">
                                          <p:val>
                                            <p:strVal val="#ppt_y"/>
                                          </p:val>
                                        </p:tav>
                                        <p:tav tm="100000">
                                          <p:val>
                                            <p:strVal val="#ppt_y"/>
                                          </p:val>
                                        </p:tav>
                                      </p:tavLst>
                                    </p:anim>
                                  </p:childTnLst>
                                </p:cTn>
                              </p:par>
                              <p:par>
                                <p:cTn id="31" presetID="2" presetClass="entr" presetSubtype="2" fill="hold" nodeType="withEffect">
                                  <p:stCondLst>
                                    <p:cond delay="0"/>
                                  </p:stCondLst>
                                  <p:childTnLst>
                                    <p:set>
                                      <p:cBhvr>
                                        <p:cTn id="32" dur="1" fill="hold">
                                          <p:stCondLst>
                                            <p:cond delay="0"/>
                                          </p:stCondLst>
                                        </p:cTn>
                                        <p:tgtEl>
                                          <p:spTgt spid="37892">
                                            <p:txEl>
                                              <p:pRg st="2" end="2"/>
                                            </p:txEl>
                                          </p:spTgt>
                                        </p:tgtEl>
                                        <p:attrNameLst>
                                          <p:attrName>style.visibility</p:attrName>
                                        </p:attrNameLst>
                                      </p:cBhvr>
                                      <p:to>
                                        <p:strVal val="visible"/>
                                      </p:to>
                                    </p:set>
                                    <p:anim calcmode="lin" valueType="num">
                                      <p:cBhvr additive="base">
                                        <p:cTn id="33" dur="500" fill="hold"/>
                                        <p:tgtEl>
                                          <p:spTgt spid="37892">
                                            <p:txEl>
                                              <p:pRg st="2" end="2"/>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7892">
                                            <p:txEl>
                                              <p:pRg st="2" end="2"/>
                                            </p:txEl>
                                          </p:spTgt>
                                        </p:tgtEl>
                                        <p:attrNameLst>
                                          <p:attrName>ppt_y</p:attrName>
                                        </p:attrNameLst>
                                      </p:cBhvr>
                                      <p:tavLst>
                                        <p:tav tm="0">
                                          <p:val>
                                            <p:strVal val="#ppt_y"/>
                                          </p:val>
                                        </p:tav>
                                        <p:tav tm="100000">
                                          <p:val>
                                            <p:strVal val="#ppt_y"/>
                                          </p:val>
                                        </p:tav>
                                      </p:tavLst>
                                    </p:anim>
                                  </p:childTnLst>
                                </p:cTn>
                              </p:par>
                              <p:par>
                                <p:cTn id="35" presetID="2" presetClass="entr" presetSubtype="2" fill="hold" nodeType="withEffect">
                                  <p:stCondLst>
                                    <p:cond delay="0"/>
                                  </p:stCondLst>
                                  <p:childTnLst>
                                    <p:set>
                                      <p:cBhvr>
                                        <p:cTn id="36" dur="1" fill="hold">
                                          <p:stCondLst>
                                            <p:cond delay="0"/>
                                          </p:stCondLst>
                                        </p:cTn>
                                        <p:tgtEl>
                                          <p:spTgt spid="37892">
                                            <p:txEl>
                                              <p:pRg st="3" end="3"/>
                                            </p:txEl>
                                          </p:spTgt>
                                        </p:tgtEl>
                                        <p:attrNameLst>
                                          <p:attrName>style.visibility</p:attrName>
                                        </p:attrNameLst>
                                      </p:cBhvr>
                                      <p:to>
                                        <p:strVal val="visible"/>
                                      </p:to>
                                    </p:set>
                                    <p:anim calcmode="lin" valueType="num">
                                      <p:cBhvr additive="base">
                                        <p:cTn id="37" dur="500" fill="hold"/>
                                        <p:tgtEl>
                                          <p:spTgt spid="37892">
                                            <p:txEl>
                                              <p:pRg st="3" end="3"/>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7892">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5"/>
          <p:cNvSpPr txBox="1">
            <a:spLocks noChangeArrowheads="1"/>
          </p:cNvSpPr>
          <p:nvPr/>
        </p:nvSpPr>
        <p:spPr bwMode="auto">
          <a:xfrm>
            <a:off x="301625" y="5899150"/>
            <a:ext cx="85344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a:spcBef>
                <a:spcPct val="50000"/>
              </a:spcBef>
            </a:pPr>
            <a:r>
              <a:rPr lang="en-GB" sz="1200">
                <a:solidFill>
                  <a:prstClr val="black"/>
                </a:solidFill>
              </a:rPr>
              <a:t>Figure 5.3 </a:t>
            </a:r>
            <a:r>
              <a:rPr lang="en-GB">
                <a:solidFill>
                  <a:prstClr val="black"/>
                </a:solidFill>
              </a:rPr>
              <a:t> A range of corporate responsibilities</a:t>
            </a:r>
            <a:r>
              <a:rPr lang="en-US">
                <a:solidFill>
                  <a:prstClr val="black"/>
                </a:solidFill>
              </a:rPr>
              <a:t/>
            </a:r>
            <a:br>
              <a:rPr lang="en-US">
                <a:solidFill>
                  <a:prstClr val="black"/>
                </a:solidFill>
              </a:rPr>
            </a:br>
            <a:r>
              <a:rPr lang="en-US" sz="800" i="1">
                <a:solidFill>
                  <a:prstClr val="black"/>
                </a:solidFill>
              </a:rPr>
              <a:t>Source</a:t>
            </a:r>
            <a:r>
              <a:rPr lang="en-US" sz="800">
                <a:solidFill>
                  <a:prstClr val="black"/>
                </a:solidFill>
              </a:rPr>
              <a:t>: Carroll (1999)</a:t>
            </a:r>
          </a:p>
        </p:txBody>
      </p:sp>
      <p:pic>
        <p:nvPicPr>
          <p:cNvPr id="22531" name="Picture 7" descr="C05NF0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752600"/>
            <a:ext cx="8382000" cy="349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2" name="Rectangle 2"/>
          <p:cNvSpPr>
            <a:spLocks noChangeArrowheads="1"/>
          </p:cNvSpPr>
          <p:nvPr/>
        </p:nvSpPr>
        <p:spPr bwMode="auto">
          <a:xfrm>
            <a:off x="446088" y="260350"/>
            <a:ext cx="82296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r>
              <a:rPr lang="en-US" sz="3600" b="1">
                <a:solidFill>
                  <a:srgbClr val="000000"/>
                </a:solidFill>
                <a:ea typeface="Times New Roman" charset="0"/>
                <a:cs typeface="TimesNewRoman" pitchFamily="82" charset="2"/>
              </a:rPr>
              <a:t>Perspectives on corporate actions</a:t>
            </a:r>
          </a:p>
        </p:txBody>
      </p:sp>
    </p:spTree>
    <p:extLst>
      <p:ext uri="{BB962C8B-B14F-4D97-AF65-F5344CB8AC3E}">
        <p14:creationId xmlns:p14="http://schemas.microsoft.com/office/powerpoint/2010/main" val="3623392461"/>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284163"/>
            <a:ext cx="8229600" cy="1143000"/>
          </a:xfrm>
        </p:spPr>
        <p:txBody>
          <a:bodyPr/>
          <a:lstStyle/>
          <a:p>
            <a:pPr algn="l"/>
            <a:r>
              <a:rPr lang="en-GB" b="1" dirty="0" smtClean="0">
                <a:solidFill>
                  <a:srgbClr val="0070C0"/>
                </a:solidFill>
              </a:rPr>
              <a:t>The balanced scorecard</a:t>
            </a:r>
          </a:p>
        </p:txBody>
      </p:sp>
      <p:sp>
        <p:nvSpPr>
          <p:cNvPr id="38915" name="Rectangle 3"/>
          <p:cNvSpPr>
            <a:spLocks noGrp="1" noChangeArrowheads="1"/>
          </p:cNvSpPr>
          <p:nvPr>
            <p:ph idx="1"/>
          </p:nvPr>
        </p:nvSpPr>
        <p:spPr>
          <a:xfrm>
            <a:off x="439738" y="1700213"/>
            <a:ext cx="8229600" cy="4525962"/>
          </a:xfrm>
        </p:spPr>
        <p:txBody>
          <a:bodyPr/>
          <a:lstStyle/>
          <a:p>
            <a:pPr>
              <a:buFontTx/>
              <a:buNone/>
            </a:pPr>
            <a:r>
              <a:rPr lang="en-GB" dirty="0" smtClean="0"/>
              <a:t>	It combines qualitative and quantitative indicators of performance which:</a:t>
            </a:r>
          </a:p>
          <a:p>
            <a:r>
              <a:rPr lang="en-GB" dirty="0" smtClean="0"/>
              <a:t>recognises the expectations of various stakeholders and;</a:t>
            </a:r>
          </a:p>
          <a:p>
            <a:r>
              <a:rPr lang="en-GB" dirty="0" smtClean="0"/>
              <a:t>relates performance to a choice of strategy;</a:t>
            </a:r>
          </a:p>
          <a:p>
            <a:r>
              <a:rPr lang="en-GB" dirty="0" smtClean="0"/>
              <a:t>as a basis for evaluating organisational effectiveness.</a:t>
            </a:r>
          </a:p>
        </p:txBody>
      </p:sp>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1855476"/>
            <a:ext cx="4521767" cy="36210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134650"/>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284163"/>
            <a:ext cx="8229600" cy="1143000"/>
          </a:xfrm>
        </p:spPr>
        <p:txBody>
          <a:bodyPr>
            <a:normAutofit fontScale="90000"/>
          </a:bodyPr>
          <a:lstStyle/>
          <a:p>
            <a:pPr algn="l"/>
            <a:r>
              <a:rPr lang="en-GB" b="1" dirty="0" smtClean="0">
                <a:solidFill>
                  <a:srgbClr val="0070C0"/>
                </a:solidFill>
              </a:rPr>
              <a:t>Corporate social responsibilities (CSRs)</a:t>
            </a:r>
          </a:p>
        </p:txBody>
      </p:sp>
      <p:sp>
        <p:nvSpPr>
          <p:cNvPr id="289795" name="Rectangle 3"/>
          <p:cNvSpPr>
            <a:spLocks noGrp="1" noChangeArrowheads="1"/>
          </p:cNvSpPr>
          <p:nvPr>
            <p:ph idx="1"/>
          </p:nvPr>
        </p:nvSpPr>
        <p:spPr>
          <a:xfrm>
            <a:off x="420688" y="1763713"/>
            <a:ext cx="8229600" cy="4525962"/>
          </a:xfrm>
        </p:spPr>
        <p:txBody>
          <a:bodyPr>
            <a:normAutofit lnSpcReduction="10000"/>
          </a:bodyPr>
          <a:lstStyle/>
          <a:p>
            <a:pPr>
              <a:buFontTx/>
              <a:buNone/>
              <a:defRPr/>
            </a:pPr>
            <a:r>
              <a:rPr lang="en-GB" sz="2800" i="1" dirty="0" smtClean="0"/>
              <a:t>	‘Corporate social responsibility(CSR) is about understanding your business’ impact on the wider world and considering how you can use this impact in a positive way. CSR can also be good for your bottom line. It means taking a responsible attitude, going beyond the minimum legal requirements and following straightforward principles that apply whatever the size of your business’.</a:t>
            </a:r>
            <a:endParaRPr lang="en-GB" sz="2800" i="1" dirty="0"/>
          </a:p>
          <a:p>
            <a:pPr>
              <a:buFontTx/>
              <a:buNone/>
              <a:defRPr/>
            </a:pPr>
            <a:endParaRPr lang="en-GB" sz="2800" i="1" dirty="0"/>
          </a:p>
          <a:p>
            <a:pPr>
              <a:buFontTx/>
              <a:buNone/>
              <a:defRPr/>
            </a:pPr>
            <a:r>
              <a:rPr lang="en-GB" sz="2000" dirty="0" smtClean="0"/>
              <a:t>Government’s Business Link Service</a:t>
            </a:r>
            <a:endParaRPr lang="en-GB" sz="2000" dirty="0"/>
          </a:p>
        </p:txBody>
      </p:sp>
      <p:pic>
        <p:nvPicPr>
          <p:cNvPr id="8194" name="Picture 2" descr="C:\Documents and Settings\bus-ad1\Local Settings\Temporary Internet Files\Content.IE5\8G13O92Z\MC90036782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56376" y="5517231"/>
            <a:ext cx="1108720" cy="12470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284163"/>
            <a:ext cx="8229600" cy="1143000"/>
          </a:xfrm>
        </p:spPr>
        <p:txBody>
          <a:bodyPr>
            <a:normAutofit fontScale="90000"/>
          </a:bodyPr>
          <a:lstStyle/>
          <a:p>
            <a:pPr algn="l"/>
            <a:r>
              <a:rPr lang="en-GB" b="1" dirty="0" smtClean="0">
                <a:solidFill>
                  <a:srgbClr val="0070C0"/>
                </a:solidFill>
              </a:rPr>
              <a:t>Organisational stakeholders</a:t>
            </a:r>
          </a:p>
        </p:txBody>
      </p:sp>
      <p:sp>
        <p:nvSpPr>
          <p:cNvPr id="40963" name="Rectangle 3"/>
          <p:cNvSpPr>
            <a:spLocks noGrp="1" noChangeArrowheads="1"/>
          </p:cNvSpPr>
          <p:nvPr>
            <p:ph idx="1"/>
          </p:nvPr>
        </p:nvSpPr>
        <p:spPr>
          <a:xfrm>
            <a:off x="447675" y="1708150"/>
            <a:ext cx="8229600" cy="4525963"/>
          </a:xfrm>
        </p:spPr>
        <p:txBody>
          <a:bodyPr/>
          <a:lstStyle/>
          <a:p>
            <a:pPr>
              <a:buFontTx/>
              <a:buNone/>
            </a:pPr>
            <a:r>
              <a:rPr lang="en-GB" dirty="0" smtClean="0"/>
              <a:t>	Stakeholders can be considered under six main headings:</a:t>
            </a:r>
          </a:p>
          <a:p>
            <a:pPr lvl="1">
              <a:buFont typeface="Arial" charset="0"/>
              <a:buChar char="•"/>
            </a:pPr>
            <a:r>
              <a:rPr lang="en-GB" dirty="0" smtClean="0"/>
              <a:t>Employees</a:t>
            </a:r>
          </a:p>
          <a:p>
            <a:pPr lvl="1">
              <a:buFont typeface="Arial" charset="0"/>
              <a:buChar char="•"/>
            </a:pPr>
            <a:r>
              <a:rPr lang="en-GB" dirty="0" smtClean="0"/>
              <a:t>Providers of finance</a:t>
            </a:r>
          </a:p>
          <a:p>
            <a:pPr lvl="1">
              <a:buFont typeface="Arial" charset="0"/>
              <a:buChar char="•"/>
            </a:pPr>
            <a:r>
              <a:rPr lang="en-GB" dirty="0" smtClean="0"/>
              <a:t>Customers</a:t>
            </a:r>
          </a:p>
          <a:p>
            <a:pPr lvl="1">
              <a:buFont typeface="Arial" charset="0"/>
              <a:buChar char="•"/>
            </a:pPr>
            <a:r>
              <a:rPr lang="en-GB" dirty="0" smtClean="0"/>
              <a:t>Community and environment</a:t>
            </a:r>
          </a:p>
          <a:p>
            <a:pPr lvl="1">
              <a:buFont typeface="Arial" charset="0"/>
              <a:buChar char="•"/>
            </a:pPr>
            <a:r>
              <a:rPr lang="en-GB" dirty="0" smtClean="0"/>
              <a:t>Government</a:t>
            </a:r>
          </a:p>
          <a:p>
            <a:pPr lvl="1">
              <a:buFont typeface="Arial" charset="0"/>
              <a:buChar char="•"/>
            </a:pPr>
            <a:r>
              <a:rPr lang="en-GB" dirty="0" smtClean="0"/>
              <a:t>Other organisations and groups</a:t>
            </a:r>
          </a:p>
        </p:txBody>
      </p:sp>
      <p:pic>
        <p:nvPicPr>
          <p:cNvPr id="9218" name="Picture 2" descr="C:\Documents and Settings\bus-ad1\Local Settings\Temporary Internet Files\Content.IE5\RUFE6WE6\MP90041182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34376" y="3007378"/>
            <a:ext cx="3126547" cy="28529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0963">
                                            <p:txEl>
                                              <p:pRg st="1" end="1"/>
                                            </p:txEl>
                                          </p:spTgt>
                                        </p:tgtEl>
                                        <p:attrNameLst>
                                          <p:attrName>style.visibility</p:attrName>
                                        </p:attrNameLst>
                                      </p:cBhvr>
                                      <p:to>
                                        <p:strVal val="visible"/>
                                      </p:to>
                                    </p:set>
                                    <p:animEffect transition="in" filter="fade">
                                      <p:cBhvr>
                                        <p:cTn id="7" dur="1000"/>
                                        <p:tgtEl>
                                          <p:spTgt spid="40963">
                                            <p:txEl>
                                              <p:pRg st="1" end="1"/>
                                            </p:txEl>
                                          </p:spTgt>
                                        </p:tgtEl>
                                      </p:cBhvr>
                                    </p:animEffect>
                                    <p:anim calcmode="lin" valueType="num">
                                      <p:cBhvr>
                                        <p:cTn id="8" dur="1000" fill="hold"/>
                                        <p:tgtEl>
                                          <p:spTgt spid="4096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096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0963">
                                            <p:txEl>
                                              <p:pRg st="2" end="2"/>
                                            </p:txEl>
                                          </p:spTgt>
                                        </p:tgtEl>
                                        <p:attrNameLst>
                                          <p:attrName>style.visibility</p:attrName>
                                        </p:attrNameLst>
                                      </p:cBhvr>
                                      <p:to>
                                        <p:strVal val="visible"/>
                                      </p:to>
                                    </p:set>
                                    <p:animEffect transition="in" filter="fade">
                                      <p:cBhvr>
                                        <p:cTn id="12" dur="1000"/>
                                        <p:tgtEl>
                                          <p:spTgt spid="40963">
                                            <p:txEl>
                                              <p:pRg st="2" end="2"/>
                                            </p:txEl>
                                          </p:spTgt>
                                        </p:tgtEl>
                                      </p:cBhvr>
                                    </p:animEffect>
                                    <p:anim calcmode="lin" valueType="num">
                                      <p:cBhvr>
                                        <p:cTn id="13" dur="1000" fill="hold"/>
                                        <p:tgtEl>
                                          <p:spTgt spid="4096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096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0963">
                                            <p:txEl>
                                              <p:pRg st="3" end="3"/>
                                            </p:txEl>
                                          </p:spTgt>
                                        </p:tgtEl>
                                        <p:attrNameLst>
                                          <p:attrName>style.visibility</p:attrName>
                                        </p:attrNameLst>
                                      </p:cBhvr>
                                      <p:to>
                                        <p:strVal val="visible"/>
                                      </p:to>
                                    </p:set>
                                    <p:animEffect transition="in" filter="fade">
                                      <p:cBhvr>
                                        <p:cTn id="17" dur="1000"/>
                                        <p:tgtEl>
                                          <p:spTgt spid="40963">
                                            <p:txEl>
                                              <p:pRg st="3" end="3"/>
                                            </p:txEl>
                                          </p:spTgt>
                                        </p:tgtEl>
                                      </p:cBhvr>
                                    </p:animEffect>
                                    <p:anim calcmode="lin" valueType="num">
                                      <p:cBhvr>
                                        <p:cTn id="18" dur="1000" fill="hold"/>
                                        <p:tgtEl>
                                          <p:spTgt spid="4096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4096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0963">
                                            <p:txEl>
                                              <p:pRg st="4" end="4"/>
                                            </p:txEl>
                                          </p:spTgt>
                                        </p:tgtEl>
                                        <p:attrNameLst>
                                          <p:attrName>style.visibility</p:attrName>
                                        </p:attrNameLst>
                                      </p:cBhvr>
                                      <p:to>
                                        <p:strVal val="visible"/>
                                      </p:to>
                                    </p:set>
                                    <p:animEffect transition="in" filter="fade">
                                      <p:cBhvr>
                                        <p:cTn id="22" dur="1000"/>
                                        <p:tgtEl>
                                          <p:spTgt spid="40963">
                                            <p:txEl>
                                              <p:pRg st="4" end="4"/>
                                            </p:txEl>
                                          </p:spTgt>
                                        </p:tgtEl>
                                      </p:cBhvr>
                                    </p:animEffect>
                                    <p:anim calcmode="lin" valueType="num">
                                      <p:cBhvr>
                                        <p:cTn id="23" dur="1000" fill="hold"/>
                                        <p:tgtEl>
                                          <p:spTgt spid="4096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4096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0963">
                                            <p:txEl>
                                              <p:pRg st="5" end="5"/>
                                            </p:txEl>
                                          </p:spTgt>
                                        </p:tgtEl>
                                        <p:attrNameLst>
                                          <p:attrName>style.visibility</p:attrName>
                                        </p:attrNameLst>
                                      </p:cBhvr>
                                      <p:to>
                                        <p:strVal val="visible"/>
                                      </p:to>
                                    </p:set>
                                    <p:animEffect transition="in" filter="fade">
                                      <p:cBhvr>
                                        <p:cTn id="27" dur="1000"/>
                                        <p:tgtEl>
                                          <p:spTgt spid="40963">
                                            <p:txEl>
                                              <p:pRg st="5" end="5"/>
                                            </p:txEl>
                                          </p:spTgt>
                                        </p:tgtEl>
                                      </p:cBhvr>
                                    </p:animEffect>
                                    <p:anim calcmode="lin" valueType="num">
                                      <p:cBhvr>
                                        <p:cTn id="28" dur="1000" fill="hold"/>
                                        <p:tgtEl>
                                          <p:spTgt spid="4096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4096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40963">
                                            <p:txEl>
                                              <p:pRg st="6" end="6"/>
                                            </p:txEl>
                                          </p:spTgt>
                                        </p:tgtEl>
                                        <p:attrNameLst>
                                          <p:attrName>style.visibility</p:attrName>
                                        </p:attrNameLst>
                                      </p:cBhvr>
                                      <p:to>
                                        <p:strVal val="visible"/>
                                      </p:to>
                                    </p:set>
                                    <p:animEffect transition="in" filter="fade">
                                      <p:cBhvr>
                                        <p:cTn id="32" dur="1000"/>
                                        <p:tgtEl>
                                          <p:spTgt spid="40963">
                                            <p:txEl>
                                              <p:pRg st="6" end="6"/>
                                            </p:txEl>
                                          </p:spTgt>
                                        </p:tgtEl>
                                      </p:cBhvr>
                                    </p:animEffect>
                                    <p:anim calcmode="lin" valueType="num">
                                      <p:cBhvr>
                                        <p:cTn id="33" dur="1000" fill="hold"/>
                                        <p:tgtEl>
                                          <p:spTgt spid="4096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4096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284162"/>
            <a:ext cx="8229600" cy="1416645"/>
          </a:xfrm>
        </p:spPr>
        <p:txBody>
          <a:bodyPr>
            <a:normAutofit fontScale="90000"/>
          </a:bodyPr>
          <a:lstStyle/>
          <a:p>
            <a:pPr algn="l"/>
            <a:r>
              <a:rPr lang="en-GB" b="1" dirty="0" smtClean="0">
                <a:solidFill>
                  <a:srgbClr val="0070C0"/>
                </a:solidFill>
              </a:rPr>
              <a:t>Activity:  </a:t>
            </a:r>
            <a:br>
              <a:rPr lang="en-GB" b="1" dirty="0" smtClean="0">
                <a:solidFill>
                  <a:srgbClr val="0070C0"/>
                </a:solidFill>
              </a:rPr>
            </a:br>
            <a:r>
              <a:rPr lang="en-GB" b="1" dirty="0" smtClean="0">
                <a:solidFill>
                  <a:srgbClr val="0070C0"/>
                </a:solidFill>
              </a:rPr>
              <a:t>What do they expect from an organisation?</a:t>
            </a:r>
          </a:p>
        </p:txBody>
      </p:sp>
      <p:sp>
        <p:nvSpPr>
          <p:cNvPr id="40963" name="Rectangle 3"/>
          <p:cNvSpPr>
            <a:spLocks noGrp="1" noChangeArrowheads="1"/>
          </p:cNvSpPr>
          <p:nvPr>
            <p:ph idx="1"/>
          </p:nvPr>
        </p:nvSpPr>
        <p:spPr>
          <a:xfrm>
            <a:off x="447675" y="1268760"/>
            <a:ext cx="8229600" cy="4965353"/>
          </a:xfrm>
        </p:spPr>
        <p:txBody>
          <a:bodyPr/>
          <a:lstStyle/>
          <a:p>
            <a:pPr>
              <a:buFontTx/>
              <a:buNone/>
            </a:pPr>
            <a:r>
              <a:rPr lang="en-GB" dirty="0" smtClean="0"/>
              <a:t>	</a:t>
            </a:r>
          </a:p>
          <a:p>
            <a:pPr lvl="1">
              <a:buFont typeface="Arial" charset="0"/>
              <a:buChar char="•"/>
            </a:pPr>
            <a:endParaRPr lang="en-GB" dirty="0" smtClean="0"/>
          </a:p>
          <a:p>
            <a:pPr lvl="1">
              <a:buFont typeface="Arial" charset="0"/>
              <a:buChar char="•"/>
            </a:pPr>
            <a:r>
              <a:rPr lang="en-GB" dirty="0" smtClean="0"/>
              <a:t>Employees</a:t>
            </a:r>
          </a:p>
          <a:p>
            <a:pPr lvl="1">
              <a:buFont typeface="Arial" charset="0"/>
              <a:buChar char="•"/>
            </a:pPr>
            <a:r>
              <a:rPr lang="en-GB" dirty="0" smtClean="0"/>
              <a:t>Providers of finance</a:t>
            </a:r>
          </a:p>
          <a:p>
            <a:pPr lvl="1">
              <a:buFont typeface="Arial" charset="0"/>
              <a:buChar char="•"/>
            </a:pPr>
            <a:r>
              <a:rPr lang="en-GB" dirty="0" smtClean="0"/>
              <a:t>Customers</a:t>
            </a:r>
          </a:p>
          <a:p>
            <a:pPr lvl="1">
              <a:buFont typeface="Arial" charset="0"/>
              <a:buChar char="•"/>
            </a:pPr>
            <a:r>
              <a:rPr lang="en-GB" dirty="0" smtClean="0"/>
              <a:t>Community and environment</a:t>
            </a:r>
          </a:p>
          <a:p>
            <a:pPr lvl="1">
              <a:buFont typeface="Arial" charset="0"/>
              <a:buChar char="•"/>
            </a:pPr>
            <a:r>
              <a:rPr lang="en-GB" dirty="0" smtClean="0"/>
              <a:t>Government</a:t>
            </a:r>
          </a:p>
          <a:p>
            <a:pPr lvl="1">
              <a:buFont typeface="Arial" charset="0"/>
              <a:buChar char="•"/>
            </a:pPr>
            <a:r>
              <a:rPr lang="en-GB" dirty="0" smtClean="0"/>
              <a:t>Other organisations and groups</a:t>
            </a:r>
          </a:p>
        </p:txBody>
      </p:sp>
      <p:pic>
        <p:nvPicPr>
          <p:cNvPr id="10242" name="Picture 2" descr="C:\Documents and Settings\bus-ad1\Local Settings\Temporary Internet Files\Content.IE5\US9IMP6S\MC900441428[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210459"/>
            <a:ext cx="2016224" cy="20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7354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457200" y="284163"/>
            <a:ext cx="8229600" cy="552549"/>
          </a:xfrm>
        </p:spPr>
        <p:txBody>
          <a:bodyPr>
            <a:normAutofit fontScale="90000"/>
          </a:bodyPr>
          <a:lstStyle/>
          <a:p>
            <a:pPr algn="l"/>
            <a:r>
              <a:rPr lang="en-GB" b="1" dirty="0" smtClean="0">
                <a:solidFill>
                  <a:srgbClr val="0070C0"/>
                </a:solidFill>
              </a:rPr>
              <a:t>The UN global compact</a:t>
            </a:r>
          </a:p>
        </p:txBody>
      </p:sp>
      <p:sp>
        <p:nvSpPr>
          <p:cNvPr id="3" name="Content Placeholder 2"/>
          <p:cNvSpPr>
            <a:spLocks noGrp="1"/>
          </p:cNvSpPr>
          <p:nvPr>
            <p:ph idx="1"/>
          </p:nvPr>
        </p:nvSpPr>
        <p:spPr>
          <a:xfrm>
            <a:off x="457200" y="980728"/>
            <a:ext cx="8397875" cy="5304185"/>
          </a:xfrm>
        </p:spPr>
        <p:txBody>
          <a:bodyPr>
            <a:normAutofit fontScale="85000" lnSpcReduction="20000"/>
          </a:bodyPr>
          <a:lstStyle/>
          <a:p>
            <a:pPr>
              <a:buFontTx/>
              <a:buNone/>
              <a:defRPr/>
            </a:pPr>
            <a:r>
              <a:rPr lang="en-GB" dirty="0" smtClean="0"/>
              <a:t>This contains 10 principles for businesses under four main headings:</a:t>
            </a:r>
          </a:p>
          <a:p>
            <a:pPr>
              <a:defRPr/>
            </a:pPr>
            <a:r>
              <a:rPr lang="en-GB" b="1" dirty="0" smtClean="0"/>
              <a:t>Human rights</a:t>
            </a:r>
          </a:p>
          <a:p>
            <a:pPr lvl="1">
              <a:defRPr/>
            </a:pPr>
            <a:r>
              <a:rPr lang="en-GB" dirty="0" smtClean="0"/>
              <a:t>Businesses support and respect internationally proclaimed human rights;</a:t>
            </a:r>
          </a:p>
          <a:p>
            <a:pPr lvl="1">
              <a:defRPr/>
            </a:pPr>
            <a:r>
              <a:rPr lang="en-GB" dirty="0" smtClean="0"/>
              <a:t>make sure that they are not complicit in human rights abuses.</a:t>
            </a:r>
          </a:p>
          <a:p>
            <a:pPr>
              <a:defRPr/>
            </a:pPr>
            <a:r>
              <a:rPr lang="en-GB" b="1" dirty="0" smtClean="0"/>
              <a:t>Labour standards</a:t>
            </a:r>
          </a:p>
          <a:p>
            <a:pPr lvl="1">
              <a:defRPr/>
            </a:pPr>
            <a:r>
              <a:rPr lang="en-GB" dirty="0" smtClean="0"/>
              <a:t>Businesses uphold freedom of association and recognise the right to collective bargaining;</a:t>
            </a:r>
          </a:p>
          <a:p>
            <a:pPr lvl="1">
              <a:defRPr/>
            </a:pPr>
            <a:r>
              <a:rPr lang="en-GB" dirty="0" smtClean="0"/>
              <a:t>eliminate forced and compulsory labour;</a:t>
            </a:r>
          </a:p>
          <a:p>
            <a:pPr lvl="1">
              <a:defRPr/>
            </a:pPr>
            <a:r>
              <a:rPr lang="en-GB" dirty="0" smtClean="0"/>
              <a:t>abolish child labour;</a:t>
            </a:r>
          </a:p>
          <a:p>
            <a:pPr lvl="1">
              <a:defRPr/>
            </a:pPr>
            <a:r>
              <a:rPr lang="en-GB" dirty="0" smtClean="0"/>
              <a:t>eliminate discrimination in respect of employment and occupation.</a:t>
            </a:r>
          </a:p>
          <a:p>
            <a:pPr>
              <a:defRPr/>
            </a:pPr>
            <a:r>
              <a:rPr lang="en-GB" b="1" dirty="0" smtClean="0"/>
              <a:t>Environment</a:t>
            </a:r>
          </a:p>
          <a:p>
            <a:pPr lvl="1">
              <a:defRPr/>
            </a:pPr>
            <a:r>
              <a:rPr lang="en-GB" dirty="0" smtClean="0"/>
              <a:t>Businesses  support a precautionary approach to environmental challenges;</a:t>
            </a:r>
          </a:p>
          <a:p>
            <a:pPr lvl="1">
              <a:defRPr/>
            </a:pPr>
            <a:r>
              <a:rPr lang="en-GB" dirty="0" smtClean="0"/>
              <a:t>undertake initiatives to promote greater environmental responsibility;</a:t>
            </a:r>
          </a:p>
          <a:p>
            <a:pPr lvl="1">
              <a:defRPr/>
            </a:pPr>
            <a:r>
              <a:rPr lang="en-GB" dirty="0" smtClean="0"/>
              <a:t>encourage environmentally friendly technologies.</a:t>
            </a:r>
          </a:p>
          <a:p>
            <a:pPr>
              <a:defRPr/>
            </a:pPr>
            <a:r>
              <a:rPr lang="en-GB" b="1" dirty="0" smtClean="0"/>
              <a:t>Anti-corruption</a:t>
            </a:r>
          </a:p>
          <a:p>
            <a:pPr lvl="1">
              <a:defRPr/>
            </a:pPr>
            <a:r>
              <a:rPr lang="en-GB" dirty="0" smtClean="0"/>
              <a:t>Businesses work against corruption in all its forms, including extortion and bribery.</a:t>
            </a:r>
            <a:endParaRPr lang="en-GB" dirty="0"/>
          </a:p>
        </p:txBody>
      </p:sp>
      <p:pic>
        <p:nvPicPr>
          <p:cNvPr id="11266" name="Picture 2" descr="C:\Documents and Settings\bus-ad1\Local Settings\Temporary Internet Files\Content.IE5\Z3G12HBK\MC90022885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6256" y="5589240"/>
            <a:ext cx="1851660" cy="11640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57200" y="284163"/>
            <a:ext cx="8229600" cy="1143000"/>
          </a:xfrm>
        </p:spPr>
        <p:txBody>
          <a:bodyPr/>
          <a:lstStyle/>
          <a:p>
            <a:pPr algn="l"/>
            <a:r>
              <a:rPr lang="en-GB" b="1" dirty="0" smtClean="0">
                <a:solidFill>
                  <a:srgbClr val="0070C0"/>
                </a:solidFill>
              </a:rPr>
              <a:t>Ethics and business</a:t>
            </a:r>
          </a:p>
        </p:txBody>
      </p:sp>
      <p:sp>
        <p:nvSpPr>
          <p:cNvPr id="43011" name="Rectangle 3"/>
          <p:cNvSpPr>
            <a:spLocks noGrp="1" noChangeArrowheads="1"/>
          </p:cNvSpPr>
          <p:nvPr>
            <p:ph idx="1"/>
          </p:nvPr>
        </p:nvSpPr>
        <p:spPr>
          <a:xfrm>
            <a:off x="439738" y="1446213"/>
            <a:ext cx="8289925" cy="4926012"/>
          </a:xfrm>
        </p:spPr>
        <p:txBody>
          <a:bodyPr/>
          <a:lstStyle/>
          <a:p>
            <a:pPr>
              <a:lnSpc>
                <a:spcPct val="90000"/>
              </a:lnSpc>
              <a:buFontTx/>
              <a:buNone/>
            </a:pPr>
            <a:r>
              <a:rPr lang="en-GB" b="1" dirty="0" smtClean="0"/>
              <a:t>Ethics</a:t>
            </a:r>
          </a:p>
          <a:p>
            <a:pPr lvl="1">
              <a:lnSpc>
                <a:spcPct val="90000"/>
              </a:lnSpc>
            </a:pPr>
            <a:endParaRPr lang="en-GB" dirty="0" smtClean="0"/>
          </a:p>
          <a:p>
            <a:pPr lvl="1">
              <a:lnSpc>
                <a:spcPct val="90000"/>
              </a:lnSpc>
            </a:pPr>
            <a:r>
              <a:rPr lang="en-GB" dirty="0" smtClean="0"/>
              <a:t>It is to do with good and bad, or right and wrong.</a:t>
            </a:r>
          </a:p>
          <a:p>
            <a:pPr lvl="1">
              <a:lnSpc>
                <a:spcPct val="90000"/>
              </a:lnSpc>
            </a:pPr>
            <a:r>
              <a:rPr lang="en-GB" dirty="0" smtClean="0"/>
              <a:t>It seeks to understand what makes some things good and others bad.</a:t>
            </a:r>
          </a:p>
          <a:p>
            <a:pPr lvl="1">
              <a:lnSpc>
                <a:spcPct val="90000"/>
              </a:lnSpc>
            </a:pPr>
            <a:r>
              <a:rPr lang="en-GB" dirty="0" smtClean="0"/>
              <a:t>In ways that can be generalised to other cases.</a:t>
            </a:r>
          </a:p>
          <a:p>
            <a:pPr lvl="1">
              <a:lnSpc>
                <a:spcPct val="90000"/>
              </a:lnSpc>
            </a:pPr>
            <a:r>
              <a:rPr lang="en-GB" dirty="0" smtClean="0"/>
              <a:t>Business ethics is an example of applied ethics.</a:t>
            </a:r>
          </a:p>
          <a:p>
            <a:pPr lvl="1">
              <a:lnSpc>
                <a:spcPct val="90000"/>
              </a:lnSpc>
            </a:pPr>
            <a:r>
              <a:rPr lang="en-GB" dirty="0" smtClean="0"/>
              <a:t>It seeks to explore the implications of general ethics for the conduct of business.</a:t>
            </a:r>
          </a:p>
        </p:txBody>
      </p:sp>
      <p:pic>
        <p:nvPicPr>
          <p:cNvPr id="12290" name="Picture 2" descr="C:\Documents and Settings\bus-ad1\Local Settings\Temporary Internet Files\Content.IE5\005XH7UX\MC900098039[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4581128"/>
            <a:ext cx="1564538" cy="1799539"/>
          </a:xfrm>
          <a:prstGeom prst="rect">
            <a:avLst/>
          </a:prstGeom>
          <a:noFill/>
          <a:extLst>
            <a:ext uri="{909E8E84-426E-40dd-AFC4-6F175D3DCCD1}">
              <a14:hiddenFill xmlns:a14="http://schemas.microsoft.com/office/drawing/2010/main">
                <a:solidFill>
                  <a:srgbClr val="FFFFFF"/>
                </a:solidFill>
              </a14:hiddenFill>
            </a:ext>
          </a:extLst>
        </p:spPr>
      </p:pic>
      <p:pic>
        <p:nvPicPr>
          <p:cNvPr id="12291" name="Picture 3" descr="C:\Documents and Settings\bus-ad1\Local Settings\Temporary Internet Files\Content.IE5\Z3G12HBK\MC90025073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20272" y="4509120"/>
            <a:ext cx="1600978" cy="186660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a:xfrm>
            <a:off x="311150" y="266700"/>
            <a:ext cx="8832850" cy="641350"/>
          </a:xfrm>
        </p:spPr>
        <p:txBody>
          <a:bodyPr>
            <a:normAutofit fontScale="90000"/>
          </a:bodyPr>
          <a:lstStyle/>
          <a:p>
            <a:pPr algn="l" eaLnBrk="1" hangingPunct="1"/>
            <a:r>
              <a:rPr lang="en-US" dirty="0" smtClean="0">
                <a:solidFill>
                  <a:srgbClr val="0070C0"/>
                </a:solidFill>
              </a:rPr>
              <a:t>Judging whether a decision is ethical </a:t>
            </a:r>
          </a:p>
        </p:txBody>
      </p:sp>
      <p:sp>
        <p:nvSpPr>
          <p:cNvPr id="19459" name="Rectangle 3"/>
          <p:cNvSpPr>
            <a:spLocks noGrp="1" noChangeArrowheads="1"/>
          </p:cNvSpPr>
          <p:nvPr>
            <p:ph type="body" idx="4294967295"/>
          </p:nvPr>
        </p:nvSpPr>
        <p:spPr>
          <a:xfrm>
            <a:off x="914400" y="1352550"/>
            <a:ext cx="8229600" cy="3962400"/>
          </a:xfrm>
        </p:spPr>
        <p:txBody>
          <a:bodyPr>
            <a:normAutofit/>
          </a:bodyPr>
          <a:lstStyle/>
          <a:p>
            <a:pPr marL="293688" indent="-293688" eaLnBrk="1" hangingPunct="1"/>
            <a:r>
              <a:rPr lang="en-US" b="1" dirty="0" smtClean="0"/>
              <a:t>Moral principles</a:t>
            </a:r>
          </a:p>
          <a:p>
            <a:pPr lvl="1" eaLnBrk="1" hangingPunct="1"/>
            <a:r>
              <a:rPr lang="en-US" dirty="0" smtClean="0"/>
              <a:t>In line with accepted principles? </a:t>
            </a:r>
          </a:p>
          <a:p>
            <a:pPr marL="293688" indent="-293688" eaLnBrk="1" hangingPunct="1"/>
            <a:r>
              <a:rPr lang="en-US" b="1" dirty="0" smtClean="0"/>
              <a:t>Utilitarianism</a:t>
            </a:r>
          </a:p>
          <a:p>
            <a:pPr lvl="1" eaLnBrk="1" hangingPunct="1"/>
            <a:r>
              <a:rPr lang="en-US" dirty="0" smtClean="0"/>
              <a:t>Best outcome for the greatest number?</a:t>
            </a:r>
          </a:p>
          <a:p>
            <a:pPr marL="293688" indent="-293688" eaLnBrk="1" hangingPunct="1"/>
            <a:r>
              <a:rPr lang="en-US" b="1" dirty="0" smtClean="0"/>
              <a:t>Human rights</a:t>
            </a:r>
          </a:p>
          <a:p>
            <a:pPr lvl="1" eaLnBrk="1" hangingPunct="1"/>
            <a:r>
              <a:rPr lang="en-US" dirty="0" smtClean="0"/>
              <a:t>Does it maintain individual’s human rights?</a:t>
            </a:r>
          </a:p>
          <a:p>
            <a:pPr marL="293688" indent="-293688" eaLnBrk="1" hangingPunct="1"/>
            <a:r>
              <a:rPr lang="en-US" b="1" dirty="0" smtClean="0"/>
              <a:t>Individualism</a:t>
            </a:r>
          </a:p>
          <a:p>
            <a:pPr lvl="1" eaLnBrk="1" hangingPunct="1"/>
            <a:r>
              <a:rPr lang="en-US" dirty="0" smtClean="0"/>
              <a:t>In an individual’s long-term interests?</a:t>
            </a:r>
          </a:p>
        </p:txBody>
      </p:sp>
      <p:pic>
        <p:nvPicPr>
          <p:cNvPr id="13314" name="Picture 2" descr="C:\Documents and Settings\bus-ad1\Local Settings\Temporary Internet Files\Content.IE5\005XH7UX\MC900441394[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0496" y="4365104"/>
            <a:ext cx="2492896" cy="2492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005033"/>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0" y="260350"/>
            <a:ext cx="8229600" cy="641350"/>
          </a:xfrm>
        </p:spPr>
        <p:txBody>
          <a:bodyPr>
            <a:normAutofit fontScale="90000"/>
          </a:bodyPr>
          <a:lstStyle/>
          <a:p>
            <a:pPr eaLnBrk="1" hangingPunct="1"/>
            <a:r>
              <a:rPr lang="en-US" smtClean="0"/>
              <a:t>Questions within each philosophy</a:t>
            </a:r>
          </a:p>
        </p:txBody>
      </p:sp>
      <p:sp>
        <p:nvSpPr>
          <p:cNvPr id="20483" name="Text Box 4"/>
          <p:cNvSpPr txBox="1">
            <a:spLocks noChangeArrowheads="1"/>
          </p:cNvSpPr>
          <p:nvPr/>
        </p:nvSpPr>
        <p:spPr bwMode="auto">
          <a:xfrm>
            <a:off x="304800" y="5892800"/>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a:spcBef>
                <a:spcPct val="50000"/>
              </a:spcBef>
            </a:pPr>
            <a:r>
              <a:rPr lang="en-GB" sz="1200">
                <a:solidFill>
                  <a:prstClr val="black"/>
                </a:solidFill>
              </a:rPr>
              <a:t>Table 5.3 </a:t>
            </a:r>
            <a:r>
              <a:rPr lang="en-GB">
                <a:solidFill>
                  <a:prstClr val="black"/>
                </a:solidFill>
              </a:rPr>
              <a:t> </a:t>
            </a:r>
            <a:r>
              <a:rPr lang="en-US">
                <a:solidFill>
                  <a:prstClr val="black"/>
                </a:solidFill>
              </a:rPr>
              <a:t>Questions within each philosophy</a:t>
            </a:r>
          </a:p>
        </p:txBody>
      </p:sp>
      <p:pic>
        <p:nvPicPr>
          <p:cNvPr id="20484" name="Picture 9" descr="M05NT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425" y="1636713"/>
            <a:ext cx="8151813" cy="4097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39698182"/>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xfrm>
            <a:off x="0" y="260350"/>
            <a:ext cx="8785225" cy="1190625"/>
          </a:xfrm>
        </p:spPr>
        <p:txBody>
          <a:bodyPr>
            <a:normAutofit/>
          </a:bodyPr>
          <a:lstStyle/>
          <a:p>
            <a:pPr eaLnBrk="1" hangingPunct="1"/>
            <a:r>
              <a:rPr lang="en-US" smtClean="0"/>
              <a:t>Why people reach different conclusions</a:t>
            </a:r>
          </a:p>
        </p:txBody>
      </p:sp>
      <p:sp>
        <p:nvSpPr>
          <p:cNvPr id="21507" name="Text Box 4"/>
          <p:cNvSpPr txBox="1">
            <a:spLocks noChangeArrowheads="1"/>
          </p:cNvSpPr>
          <p:nvPr/>
        </p:nvSpPr>
        <p:spPr bwMode="auto">
          <a:xfrm>
            <a:off x="304800" y="5889625"/>
            <a:ext cx="85344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a:spcBef>
                <a:spcPct val="50000"/>
              </a:spcBef>
            </a:pPr>
            <a:r>
              <a:rPr lang="en-GB" sz="1200">
                <a:solidFill>
                  <a:prstClr val="black"/>
                </a:solidFill>
              </a:rPr>
              <a:t>Figure 5.2 </a:t>
            </a:r>
            <a:r>
              <a:rPr lang="en-GB">
                <a:solidFill>
                  <a:prstClr val="black"/>
                </a:solidFill>
              </a:rPr>
              <a:t> Making ethical judgements</a:t>
            </a:r>
            <a:r>
              <a:rPr lang="en-US">
                <a:solidFill>
                  <a:prstClr val="black"/>
                </a:solidFill>
              </a:rPr>
              <a:t/>
            </a:r>
            <a:br>
              <a:rPr lang="en-US">
                <a:solidFill>
                  <a:prstClr val="black"/>
                </a:solidFill>
              </a:rPr>
            </a:br>
            <a:r>
              <a:rPr lang="en-US" sz="800" i="1">
                <a:solidFill>
                  <a:prstClr val="black"/>
                </a:solidFill>
              </a:rPr>
              <a:t>Source</a:t>
            </a:r>
            <a:r>
              <a:rPr lang="en-US" sz="800">
                <a:solidFill>
                  <a:prstClr val="black"/>
                </a:solidFill>
              </a:rPr>
              <a:t>: Adapted from Carroll (1989)</a:t>
            </a:r>
          </a:p>
        </p:txBody>
      </p:sp>
      <p:pic>
        <p:nvPicPr>
          <p:cNvPr id="21508" name="Picture 8" descr="M05NF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238" y="1898650"/>
            <a:ext cx="8372475" cy="333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23195262"/>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a:xfrm>
            <a:off x="0" y="260350"/>
            <a:ext cx="8229600" cy="641350"/>
          </a:xfrm>
        </p:spPr>
        <p:txBody>
          <a:bodyPr>
            <a:normAutofit/>
          </a:bodyPr>
          <a:lstStyle/>
          <a:p>
            <a:pPr algn="l" eaLnBrk="1" hangingPunct="1"/>
            <a:r>
              <a:rPr lang="en-US" b="1" dirty="0" smtClean="0">
                <a:solidFill>
                  <a:srgbClr val="0070C0"/>
                </a:solidFill>
              </a:rPr>
              <a:t>Role of business in society</a:t>
            </a:r>
          </a:p>
        </p:txBody>
      </p:sp>
      <p:sp>
        <p:nvSpPr>
          <p:cNvPr id="23555" name="Rectangle 3"/>
          <p:cNvSpPr>
            <a:spLocks noGrp="1" noChangeArrowheads="1"/>
          </p:cNvSpPr>
          <p:nvPr>
            <p:ph type="body" idx="4294967295"/>
          </p:nvPr>
        </p:nvSpPr>
        <p:spPr>
          <a:xfrm>
            <a:off x="914400" y="1341438"/>
            <a:ext cx="8229600" cy="4127500"/>
          </a:xfrm>
        </p:spPr>
        <p:txBody>
          <a:bodyPr>
            <a:normAutofit/>
          </a:bodyPr>
          <a:lstStyle/>
          <a:p>
            <a:pPr marL="293688" indent="-293688" eaLnBrk="1" hangingPunct="1"/>
            <a:r>
              <a:rPr lang="en-US" b="1" dirty="0" smtClean="0"/>
              <a:t>Milton Friedman (1962)</a:t>
            </a:r>
          </a:p>
          <a:p>
            <a:pPr lvl="1" eaLnBrk="1" hangingPunct="1"/>
            <a:r>
              <a:rPr lang="en-US" dirty="0" smtClean="0"/>
              <a:t>To increase profits as long as it stays within the rules of the game (no deception or fraud)</a:t>
            </a:r>
          </a:p>
          <a:p>
            <a:pPr marL="293688" indent="-293688" eaLnBrk="1" hangingPunct="1"/>
            <a:r>
              <a:rPr lang="en-US" b="1" dirty="0" smtClean="0"/>
              <a:t>Corporate responsibility</a:t>
            </a:r>
          </a:p>
          <a:p>
            <a:pPr lvl="1" eaLnBrk="1" hangingPunct="1"/>
            <a:r>
              <a:rPr lang="en-US" dirty="0" smtClean="0"/>
              <a:t>Business and society depend on each other, and have mutual obligations</a:t>
            </a:r>
          </a:p>
          <a:p>
            <a:pPr lvl="1" eaLnBrk="1" hangingPunct="1"/>
            <a:r>
              <a:rPr lang="en-US" dirty="0" smtClean="0"/>
              <a:t>Pressure groups and advocates help ensure that public expectations of business change</a:t>
            </a:r>
          </a:p>
          <a:p>
            <a:pPr lvl="1" eaLnBrk="1" hangingPunct="1"/>
            <a:r>
              <a:rPr lang="en-US" dirty="0" smtClean="0"/>
              <a:t>Expectations vary between countries</a:t>
            </a:r>
          </a:p>
        </p:txBody>
      </p:sp>
      <p:pic>
        <p:nvPicPr>
          <p:cNvPr id="14338" name="Picture 2" descr="C:\Documents and Settings\bus-ad1\Local Settings\Temporary Internet Files\Content.IE5\KCTXA56R\MP90038263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52523" y="5157192"/>
            <a:ext cx="2091477" cy="1493912"/>
          </a:xfrm>
          <a:prstGeom prst="rect">
            <a:avLst/>
          </a:prstGeom>
          <a:noFill/>
          <a:extLst>
            <a:ext uri="{909E8E84-426E-40dd-AFC4-6F175D3DCCD1}">
              <a14:hiddenFill xmlns:a14="http://schemas.microsoft.com/office/drawing/2010/main">
                <a:solidFill>
                  <a:srgbClr val="FFFFFF"/>
                </a:solidFill>
              </a14:hiddenFill>
            </a:ext>
          </a:extLst>
        </p:spPr>
      </p:pic>
      <p:pic>
        <p:nvPicPr>
          <p:cNvPr id="14339" name="Picture 3" descr="C:\Documents and Settings\bus-ad1\Local Settings\Temporary Internet Files\Content.IE5\00YY7TR3\MP900448379[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51" y="5517232"/>
            <a:ext cx="2011152" cy="1340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554818"/>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a:xfrm>
            <a:off x="0" y="260350"/>
            <a:ext cx="8229600" cy="641350"/>
          </a:xfrm>
        </p:spPr>
        <p:txBody>
          <a:bodyPr>
            <a:normAutofit fontScale="90000"/>
          </a:bodyPr>
          <a:lstStyle/>
          <a:p>
            <a:pPr algn="l" eaLnBrk="1" hangingPunct="1"/>
            <a:r>
              <a:rPr lang="en-US" b="1" dirty="0" smtClean="0">
                <a:solidFill>
                  <a:srgbClr val="0070C0"/>
                </a:solidFill>
              </a:rPr>
              <a:t>Ethical decision-making models</a:t>
            </a:r>
          </a:p>
        </p:txBody>
      </p:sp>
      <p:sp>
        <p:nvSpPr>
          <p:cNvPr id="24579" name="Rectangle 3"/>
          <p:cNvSpPr>
            <a:spLocks noGrp="1" noChangeArrowheads="1"/>
          </p:cNvSpPr>
          <p:nvPr>
            <p:ph type="body" idx="4294967295"/>
          </p:nvPr>
        </p:nvSpPr>
        <p:spPr>
          <a:xfrm>
            <a:off x="914400" y="1341438"/>
            <a:ext cx="8229600" cy="3287712"/>
          </a:xfrm>
        </p:spPr>
        <p:txBody>
          <a:bodyPr>
            <a:normAutofit/>
          </a:bodyPr>
          <a:lstStyle/>
          <a:p>
            <a:pPr marL="293688" indent="-293688" eaLnBrk="1" hangingPunct="1"/>
            <a:r>
              <a:rPr lang="en-US" dirty="0" smtClean="0"/>
              <a:t>Attempt to place individual decisions within the wider context that will shape them</a:t>
            </a:r>
          </a:p>
          <a:p>
            <a:pPr marL="293688" indent="-293688" eaLnBrk="1" hangingPunct="1"/>
            <a:r>
              <a:rPr lang="en-US" dirty="0" smtClean="0"/>
              <a:t>They examine the effects of </a:t>
            </a:r>
            <a:r>
              <a:rPr lang="en-US" i="1" dirty="0" smtClean="0"/>
              <a:t>both</a:t>
            </a:r>
          </a:p>
          <a:p>
            <a:pPr marL="793750" lvl="1" indent="-336550" eaLnBrk="1" hangingPunct="1"/>
            <a:r>
              <a:rPr lang="en-US" b="1" dirty="0" smtClean="0"/>
              <a:t>Individual factors</a:t>
            </a:r>
          </a:p>
          <a:p>
            <a:pPr marL="1243013" lvl="2" indent="-328613" eaLnBrk="1" hangingPunct="1"/>
            <a:r>
              <a:rPr lang="en-US" dirty="0" smtClean="0"/>
              <a:t>Personal value systems, beliefs</a:t>
            </a:r>
          </a:p>
          <a:p>
            <a:pPr marL="793750" lvl="1" indent="-336550" eaLnBrk="1" hangingPunct="1"/>
            <a:r>
              <a:rPr lang="en-US" b="1" dirty="0" err="1" smtClean="0"/>
              <a:t>Organisational</a:t>
            </a:r>
            <a:r>
              <a:rPr lang="en-US" b="1" dirty="0" smtClean="0"/>
              <a:t> factors</a:t>
            </a:r>
          </a:p>
          <a:p>
            <a:pPr marL="1243013" lvl="2" indent="-328613" eaLnBrk="1" hangingPunct="1"/>
            <a:r>
              <a:rPr lang="en-US" dirty="0" smtClean="0"/>
              <a:t>Power distribution, incentives and rewards</a:t>
            </a:r>
          </a:p>
        </p:txBody>
      </p:sp>
      <p:pic>
        <p:nvPicPr>
          <p:cNvPr id="15362" name="Picture 2" descr="C:\Documents and Settings\bus-ad1\Local Settings\Temporary Internet Files\Content.IE5\00YY7TR3\MC90036387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5013176"/>
            <a:ext cx="2003450" cy="1479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02060"/>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xfrm>
            <a:off x="0" y="266700"/>
            <a:ext cx="8229600" cy="641350"/>
          </a:xfrm>
        </p:spPr>
        <p:txBody>
          <a:bodyPr>
            <a:normAutofit fontScale="90000"/>
          </a:bodyPr>
          <a:lstStyle/>
          <a:p>
            <a:pPr eaLnBrk="1" hangingPunct="1"/>
            <a:r>
              <a:rPr lang="en-US" smtClean="0"/>
              <a:t>A simple ethical decision model</a:t>
            </a:r>
          </a:p>
        </p:txBody>
      </p:sp>
      <p:sp>
        <p:nvSpPr>
          <p:cNvPr id="25603" name="Text Box 4"/>
          <p:cNvSpPr txBox="1">
            <a:spLocks noChangeArrowheads="1"/>
          </p:cNvSpPr>
          <p:nvPr/>
        </p:nvSpPr>
        <p:spPr bwMode="auto">
          <a:xfrm>
            <a:off x="301625" y="5889625"/>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a:spcBef>
                <a:spcPct val="50000"/>
              </a:spcBef>
            </a:pPr>
            <a:r>
              <a:rPr lang="en-GB" sz="1200">
                <a:solidFill>
                  <a:prstClr val="black"/>
                </a:solidFill>
              </a:rPr>
              <a:t>Figure 5.4 </a:t>
            </a:r>
            <a:r>
              <a:rPr lang="en-GB">
                <a:solidFill>
                  <a:prstClr val="black"/>
                </a:solidFill>
              </a:rPr>
              <a:t> A simple model of ethical decision making</a:t>
            </a:r>
            <a:endParaRPr lang="en-US">
              <a:solidFill>
                <a:prstClr val="black"/>
              </a:solidFill>
            </a:endParaRPr>
          </a:p>
        </p:txBody>
      </p:sp>
      <p:pic>
        <p:nvPicPr>
          <p:cNvPr id="25604" name="Picture 9" descr="M05NF00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60438" y="1208088"/>
            <a:ext cx="7200900" cy="444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1320599"/>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0" y="260350"/>
            <a:ext cx="8229600" cy="1190625"/>
          </a:xfrm>
        </p:spPr>
        <p:txBody>
          <a:bodyPr>
            <a:normAutofit/>
          </a:bodyPr>
          <a:lstStyle/>
          <a:p>
            <a:pPr algn="l" eaLnBrk="1" hangingPunct="1"/>
            <a:r>
              <a:rPr lang="en-US" b="1" dirty="0" smtClean="0">
                <a:solidFill>
                  <a:srgbClr val="0070C0"/>
                </a:solidFill>
              </a:rPr>
              <a:t>Stakeholders and corporate responsibility</a:t>
            </a:r>
          </a:p>
        </p:txBody>
      </p:sp>
      <p:sp>
        <p:nvSpPr>
          <p:cNvPr id="26627" name="Rectangle 3"/>
          <p:cNvSpPr>
            <a:spLocks noGrp="1" noChangeArrowheads="1"/>
          </p:cNvSpPr>
          <p:nvPr>
            <p:ph type="body" idx="4294967295"/>
          </p:nvPr>
        </p:nvSpPr>
        <p:spPr>
          <a:xfrm>
            <a:off x="914400" y="1341438"/>
            <a:ext cx="8229600" cy="4464050"/>
          </a:xfrm>
        </p:spPr>
        <p:txBody>
          <a:bodyPr>
            <a:normAutofit/>
          </a:bodyPr>
          <a:lstStyle/>
          <a:p>
            <a:pPr marL="0" indent="0" eaLnBrk="1" hangingPunct="1">
              <a:buFontTx/>
              <a:buNone/>
            </a:pPr>
            <a:endParaRPr lang="en-US" dirty="0" smtClean="0"/>
          </a:p>
          <a:p>
            <a:pPr marL="0" indent="0" eaLnBrk="1" hangingPunct="1">
              <a:buFontTx/>
              <a:buNone/>
            </a:pPr>
            <a:r>
              <a:rPr lang="en-US" b="1" dirty="0" smtClean="0"/>
              <a:t>Stakeholder theory </a:t>
            </a:r>
            <a:r>
              <a:rPr lang="en-US" dirty="0" smtClean="0"/>
              <a:t>offers a way of managing</a:t>
            </a:r>
            <a:br>
              <a:rPr lang="en-US" dirty="0" smtClean="0"/>
            </a:br>
            <a:r>
              <a:rPr lang="en-US" dirty="0" smtClean="0"/>
              <a:t>that </a:t>
            </a:r>
            <a:r>
              <a:rPr lang="en-US" dirty="0" err="1" smtClean="0"/>
              <a:t>recognises</a:t>
            </a:r>
            <a:r>
              <a:rPr lang="en-US" dirty="0" smtClean="0"/>
              <a:t> conflicting interest groups:</a:t>
            </a:r>
          </a:p>
          <a:p>
            <a:pPr marL="860425" lvl="1" indent="-403225" eaLnBrk="1" hangingPunct="1"/>
            <a:r>
              <a:rPr lang="en-US" dirty="0" smtClean="0"/>
              <a:t>Shareholders, customers, suppliers,</a:t>
            </a:r>
            <a:br>
              <a:rPr lang="en-US" dirty="0" smtClean="0"/>
            </a:br>
            <a:r>
              <a:rPr lang="en-US" dirty="0" smtClean="0"/>
              <a:t> natural environment </a:t>
            </a:r>
          </a:p>
          <a:p>
            <a:pPr marL="860425" lvl="1" indent="-403225" eaLnBrk="1" hangingPunct="1"/>
            <a:r>
              <a:rPr lang="en-US" dirty="0" smtClean="0"/>
              <a:t>Companies take different positions on responsibility</a:t>
            </a:r>
          </a:p>
          <a:p>
            <a:pPr marL="860425" lvl="1" indent="-403225" eaLnBrk="1" hangingPunct="1"/>
            <a:r>
              <a:rPr lang="en-GB" dirty="0" smtClean="0"/>
              <a:t>Processes of mutual influence between managers and stakeholders shape policies</a:t>
            </a:r>
            <a:endParaRPr lang="en-US" dirty="0" smtClean="0"/>
          </a:p>
        </p:txBody>
      </p:sp>
      <p:pic>
        <p:nvPicPr>
          <p:cNvPr id="16386" name="Picture 2" descr="C:\Documents and Settings\bus-ad1\Local Settings\Temporary Internet Files\Content.IE5\5G7WGP6X\MP90038265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7783817" y="4953744"/>
            <a:ext cx="1360183" cy="1904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279895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6627">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0" y="261938"/>
            <a:ext cx="8229600" cy="1190625"/>
          </a:xfrm>
        </p:spPr>
        <p:txBody>
          <a:bodyPr>
            <a:normAutofit/>
          </a:bodyPr>
          <a:lstStyle/>
          <a:p>
            <a:pPr algn="l" eaLnBrk="1" hangingPunct="1"/>
            <a:r>
              <a:rPr lang="en-US" b="1" dirty="0" smtClean="0">
                <a:solidFill>
                  <a:srgbClr val="0070C0"/>
                </a:solidFill>
              </a:rPr>
              <a:t>Stakeholders and corporate responsibility </a:t>
            </a:r>
          </a:p>
        </p:txBody>
      </p:sp>
      <p:sp>
        <p:nvSpPr>
          <p:cNvPr id="27651" name="Rectangle 3"/>
          <p:cNvSpPr>
            <a:spLocks noGrp="1" noChangeArrowheads="1"/>
          </p:cNvSpPr>
          <p:nvPr>
            <p:ph type="body" idx="4294967295"/>
          </p:nvPr>
        </p:nvSpPr>
        <p:spPr>
          <a:xfrm>
            <a:off x="914400" y="1341438"/>
            <a:ext cx="8229600" cy="4706937"/>
          </a:xfrm>
        </p:spPr>
        <p:txBody>
          <a:bodyPr>
            <a:normAutofit lnSpcReduction="10000"/>
          </a:bodyPr>
          <a:lstStyle/>
          <a:p>
            <a:pPr marL="293688" indent="-293688" eaLnBrk="1" hangingPunct="1">
              <a:spcBef>
                <a:spcPct val="15000"/>
              </a:spcBef>
            </a:pPr>
            <a:endParaRPr lang="en-US" dirty="0" smtClean="0"/>
          </a:p>
          <a:p>
            <a:pPr marL="293688" indent="-293688" eaLnBrk="1" hangingPunct="1">
              <a:spcBef>
                <a:spcPct val="15000"/>
              </a:spcBef>
            </a:pPr>
            <a:r>
              <a:rPr lang="en-US" dirty="0" smtClean="0"/>
              <a:t>Stakeholders’ interests shape policy -</a:t>
            </a:r>
            <a:r>
              <a:rPr lang="en-GB" dirty="0" smtClean="0"/>
              <a:t>Vogel (2005) on the ‘market for virtue’ – responsible actions need to be financially sustainable. </a:t>
            </a:r>
          </a:p>
          <a:p>
            <a:pPr marL="0" indent="0" eaLnBrk="1" hangingPunct="1">
              <a:spcBef>
                <a:spcPct val="15000"/>
              </a:spcBef>
              <a:buNone/>
            </a:pPr>
            <a:endParaRPr lang="en-GB" dirty="0"/>
          </a:p>
          <a:p>
            <a:pPr marL="0" indent="0" eaLnBrk="1" hangingPunct="1">
              <a:spcBef>
                <a:spcPct val="15000"/>
              </a:spcBef>
              <a:buNone/>
            </a:pPr>
            <a:r>
              <a:rPr lang="en-GB" dirty="0" smtClean="0"/>
              <a:t>Examples of responsible</a:t>
            </a:r>
            <a:r>
              <a:rPr lang="en-US" dirty="0" smtClean="0"/>
              <a:t> action are:</a:t>
            </a:r>
          </a:p>
          <a:p>
            <a:pPr marL="293688" indent="-293688" eaLnBrk="1" hangingPunct="1">
              <a:spcBef>
                <a:spcPct val="15000"/>
              </a:spcBef>
            </a:pPr>
            <a:r>
              <a:rPr lang="en-US" dirty="0" smtClean="0"/>
              <a:t>corporate mission</a:t>
            </a:r>
          </a:p>
          <a:p>
            <a:pPr lvl="1" eaLnBrk="1" hangingPunct="1">
              <a:spcBef>
                <a:spcPct val="15000"/>
              </a:spcBef>
            </a:pPr>
            <a:r>
              <a:rPr lang="en-US" dirty="0" smtClean="0"/>
              <a:t>The Body Shop</a:t>
            </a:r>
          </a:p>
          <a:p>
            <a:pPr marL="293688" indent="-293688" eaLnBrk="1" hangingPunct="1">
              <a:spcBef>
                <a:spcPct val="15000"/>
              </a:spcBef>
            </a:pPr>
            <a:r>
              <a:rPr lang="en-US" dirty="0" smtClean="0"/>
              <a:t>to meet customer needs</a:t>
            </a:r>
          </a:p>
          <a:p>
            <a:pPr lvl="1" eaLnBrk="1" hangingPunct="1">
              <a:spcBef>
                <a:spcPct val="15000"/>
              </a:spcBef>
            </a:pPr>
            <a:r>
              <a:rPr lang="en-US" dirty="0" smtClean="0"/>
              <a:t>Fair Trade goods</a:t>
            </a:r>
          </a:p>
          <a:p>
            <a:pPr marL="293688" indent="-293688" eaLnBrk="1" hangingPunct="1">
              <a:spcBef>
                <a:spcPct val="15000"/>
              </a:spcBef>
            </a:pPr>
            <a:r>
              <a:rPr lang="en-US" dirty="0" smtClean="0"/>
              <a:t>part of strategy</a:t>
            </a:r>
          </a:p>
          <a:p>
            <a:pPr lvl="1" eaLnBrk="1" hangingPunct="1">
              <a:spcBef>
                <a:spcPct val="15000"/>
              </a:spcBef>
            </a:pPr>
            <a:r>
              <a:rPr lang="en-US" dirty="0" smtClean="0"/>
              <a:t>M&amp;S</a:t>
            </a:r>
          </a:p>
        </p:txBody>
      </p:sp>
      <p:pic>
        <p:nvPicPr>
          <p:cNvPr id="17410" name="Picture 2" descr="C:\Documents and Settings\bus-ad1\Local Settings\Temporary Internet Files\Content.IE5\Z3G12HBK\MP90042211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1284" y="4293096"/>
            <a:ext cx="1911154" cy="2564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8338064"/>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a:xfrm>
            <a:off x="457200" y="292100"/>
            <a:ext cx="8229600" cy="1143000"/>
          </a:xfrm>
        </p:spPr>
        <p:txBody>
          <a:bodyPr>
            <a:normAutofit fontScale="90000"/>
          </a:bodyPr>
          <a:lstStyle/>
          <a:p>
            <a:pPr algn="l">
              <a:defRPr/>
            </a:pPr>
            <a:r>
              <a:rPr lang="en-GB" b="1" dirty="0">
                <a:solidFill>
                  <a:srgbClr val="0070C0"/>
                </a:solidFill>
              </a:rPr>
              <a:t>Ethics and </a:t>
            </a:r>
            <a:r>
              <a:rPr lang="en-GB" b="1" dirty="0" smtClean="0">
                <a:solidFill>
                  <a:srgbClr val="0070C0"/>
                </a:solidFill>
              </a:rPr>
              <a:t>corporate social responsibility</a:t>
            </a:r>
            <a:endParaRPr lang="en-GB" b="1" dirty="0">
              <a:solidFill>
                <a:srgbClr val="0070C0"/>
              </a:solidFill>
            </a:endParaRPr>
          </a:p>
        </p:txBody>
      </p:sp>
      <p:sp>
        <p:nvSpPr>
          <p:cNvPr id="44035" name="Rectangle 4"/>
          <p:cNvSpPr>
            <a:spLocks noGrp="1" noChangeArrowheads="1"/>
          </p:cNvSpPr>
          <p:nvPr>
            <p:ph sz="half" idx="1"/>
          </p:nvPr>
        </p:nvSpPr>
        <p:spPr>
          <a:xfrm>
            <a:off x="385763" y="1819275"/>
            <a:ext cx="3754437" cy="4525963"/>
          </a:xfrm>
        </p:spPr>
        <p:txBody>
          <a:bodyPr/>
          <a:lstStyle/>
          <a:p>
            <a:pPr algn="ctr">
              <a:lnSpc>
                <a:spcPct val="80000"/>
              </a:lnSpc>
              <a:buFontTx/>
              <a:buNone/>
            </a:pPr>
            <a:r>
              <a:rPr lang="en-GB" sz="2400" b="1" dirty="0" smtClean="0"/>
              <a:t>Shareholder-centred view</a:t>
            </a:r>
          </a:p>
          <a:p>
            <a:pPr>
              <a:lnSpc>
                <a:spcPct val="80000"/>
              </a:lnSpc>
              <a:buFontTx/>
              <a:buNone/>
            </a:pPr>
            <a:endParaRPr lang="en-GB" sz="2400" dirty="0" smtClean="0"/>
          </a:p>
          <a:p>
            <a:pPr>
              <a:lnSpc>
                <a:spcPct val="80000"/>
              </a:lnSpc>
            </a:pPr>
            <a:r>
              <a:rPr lang="en-GB" sz="2400" dirty="0" smtClean="0"/>
              <a:t>Directors act as agents of the owners</a:t>
            </a:r>
          </a:p>
          <a:p>
            <a:pPr>
              <a:lnSpc>
                <a:spcPct val="80000"/>
              </a:lnSpc>
            </a:pPr>
            <a:r>
              <a:rPr lang="en-GB" sz="2400" dirty="0" smtClean="0"/>
              <a:t>There is a duty to maximise owner wealth</a:t>
            </a:r>
          </a:p>
          <a:p>
            <a:pPr>
              <a:lnSpc>
                <a:spcPct val="80000"/>
              </a:lnSpc>
            </a:pPr>
            <a:r>
              <a:rPr lang="en-GB" sz="2400" dirty="0" smtClean="0"/>
              <a:t>Other tests of ethical behaviour include common decency and distributive justice</a:t>
            </a:r>
          </a:p>
        </p:txBody>
      </p:sp>
      <p:sp>
        <p:nvSpPr>
          <p:cNvPr id="44036" name="Rectangle 5"/>
          <p:cNvSpPr>
            <a:spLocks noGrp="1" noChangeArrowheads="1"/>
          </p:cNvSpPr>
          <p:nvPr>
            <p:ph sz="half" idx="2"/>
          </p:nvPr>
        </p:nvSpPr>
        <p:spPr>
          <a:xfrm>
            <a:off x="4418013" y="1819275"/>
            <a:ext cx="4392612" cy="4852988"/>
          </a:xfrm>
        </p:spPr>
        <p:txBody>
          <a:bodyPr/>
          <a:lstStyle/>
          <a:p>
            <a:pPr>
              <a:lnSpc>
                <a:spcPct val="80000"/>
              </a:lnSpc>
              <a:buFontTx/>
              <a:buNone/>
            </a:pPr>
            <a:r>
              <a:rPr lang="en-GB" sz="2400" b="1" dirty="0" smtClean="0"/>
              <a:t>Stakeholder view</a:t>
            </a:r>
          </a:p>
          <a:p>
            <a:pPr>
              <a:lnSpc>
                <a:spcPct val="80000"/>
              </a:lnSpc>
              <a:buFontTx/>
              <a:buNone/>
            </a:pPr>
            <a:endParaRPr lang="en-GB" sz="2400" dirty="0" smtClean="0"/>
          </a:p>
          <a:p>
            <a:pPr>
              <a:lnSpc>
                <a:spcPct val="80000"/>
              </a:lnSpc>
            </a:pPr>
            <a:r>
              <a:rPr lang="en-GB" sz="2400" dirty="0" smtClean="0"/>
              <a:t>A wide range of stakeholder groups have an interest in the business</a:t>
            </a:r>
          </a:p>
          <a:p>
            <a:pPr>
              <a:lnSpc>
                <a:spcPct val="80000"/>
              </a:lnSpc>
            </a:pPr>
            <a:r>
              <a:rPr lang="en-GB" sz="2400" dirty="0" smtClean="0"/>
              <a:t>These groups should be taken into account by a business</a:t>
            </a:r>
          </a:p>
          <a:p>
            <a:pPr>
              <a:lnSpc>
                <a:spcPct val="80000"/>
              </a:lnSpc>
            </a:pPr>
            <a:r>
              <a:rPr lang="en-GB" sz="2400" dirty="0" smtClean="0"/>
              <a:t>Shareholders are just one such group</a:t>
            </a:r>
          </a:p>
          <a:p>
            <a:pPr>
              <a:lnSpc>
                <a:spcPct val="80000"/>
              </a:lnSpc>
            </a:pPr>
            <a:r>
              <a:rPr lang="en-GB" sz="2400" dirty="0" smtClean="0"/>
              <a:t>A business may be accountable to stakeholders</a:t>
            </a: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403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403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4035">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4036">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036">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4036">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4036">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403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62" name="Rectangle 2"/>
          <p:cNvSpPr>
            <a:spLocks noGrp="1" noChangeArrowheads="1"/>
          </p:cNvSpPr>
          <p:nvPr>
            <p:ph type="title"/>
          </p:nvPr>
        </p:nvSpPr>
        <p:spPr>
          <a:xfrm>
            <a:off x="457200" y="284163"/>
            <a:ext cx="8229600" cy="1143000"/>
          </a:xfrm>
        </p:spPr>
        <p:txBody>
          <a:bodyPr>
            <a:normAutofit fontScale="90000"/>
          </a:bodyPr>
          <a:lstStyle/>
          <a:p>
            <a:pPr algn="l">
              <a:defRPr/>
            </a:pPr>
            <a:r>
              <a:rPr lang="en-GB" b="1" dirty="0" smtClean="0">
                <a:solidFill>
                  <a:srgbClr val="0070C0"/>
                </a:solidFill>
              </a:rPr>
              <a:t>Business ethics</a:t>
            </a:r>
            <a:r>
              <a:rPr lang="en-GB" b="1" dirty="0">
                <a:solidFill>
                  <a:srgbClr val="0070C0"/>
                </a:solidFill>
              </a:rPr>
              <a:t>:</a:t>
            </a:r>
            <a:r>
              <a:rPr lang="en-GB" b="1" dirty="0" smtClean="0">
                <a:solidFill>
                  <a:srgbClr val="0070C0"/>
                </a:solidFill>
              </a:rPr>
              <a:t> </a:t>
            </a:r>
            <a:br>
              <a:rPr lang="en-GB" b="1" dirty="0" smtClean="0">
                <a:solidFill>
                  <a:srgbClr val="0070C0"/>
                </a:solidFill>
              </a:rPr>
            </a:br>
            <a:r>
              <a:rPr lang="en-GB" b="1" dirty="0" smtClean="0">
                <a:solidFill>
                  <a:srgbClr val="0070C0"/>
                </a:solidFill>
              </a:rPr>
              <a:t>no single view of right </a:t>
            </a:r>
            <a:r>
              <a:rPr lang="en-GB" b="1" dirty="0">
                <a:solidFill>
                  <a:srgbClr val="0070C0"/>
                </a:solidFill>
              </a:rPr>
              <a:t>or </a:t>
            </a:r>
            <a:r>
              <a:rPr lang="en-GB" b="1" dirty="0" smtClean="0">
                <a:solidFill>
                  <a:srgbClr val="0070C0"/>
                </a:solidFill>
              </a:rPr>
              <a:t>wrong</a:t>
            </a:r>
            <a:endParaRPr lang="en-GB" b="1" dirty="0">
              <a:solidFill>
                <a:srgbClr val="0070C0"/>
              </a:solidFill>
            </a:endParaRPr>
          </a:p>
        </p:txBody>
      </p:sp>
      <p:sp>
        <p:nvSpPr>
          <p:cNvPr id="45059" name="Rectangle 7"/>
          <p:cNvSpPr>
            <a:spLocks noGrp="1" noChangeArrowheads="1"/>
          </p:cNvSpPr>
          <p:nvPr>
            <p:ph idx="1"/>
          </p:nvPr>
        </p:nvSpPr>
        <p:spPr>
          <a:xfrm>
            <a:off x="447675" y="1763713"/>
            <a:ext cx="8229600" cy="4781550"/>
          </a:xfrm>
        </p:spPr>
        <p:txBody>
          <a:bodyPr/>
          <a:lstStyle/>
          <a:p>
            <a:pPr>
              <a:lnSpc>
                <a:spcPct val="90000"/>
              </a:lnSpc>
            </a:pPr>
            <a:r>
              <a:rPr lang="en-GB" sz="3000" b="1" dirty="0" smtClean="0"/>
              <a:t>Deontological ethics:</a:t>
            </a:r>
            <a:r>
              <a:rPr lang="en-GB" sz="3000" dirty="0" smtClean="0"/>
              <a:t> </a:t>
            </a:r>
          </a:p>
          <a:p>
            <a:pPr lvl="1">
              <a:lnSpc>
                <a:spcPct val="90000"/>
              </a:lnSpc>
            </a:pPr>
            <a:r>
              <a:rPr lang="en-GB" dirty="0" smtClean="0"/>
              <a:t>It emphasises duties, things that must be done or refrained from irrespective of the results.</a:t>
            </a:r>
          </a:p>
          <a:p>
            <a:pPr lvl="1">
              <a:lnSpc>
                <a:spcPct val="90000"/>
              </a:lnSpc>
            </a:pPr>
            <a:r>
              <a:rPr lang="en-GB" dirty="0" smtClean="0"/>
              <a:t>Goodness or badness is evident in the action itself.</a:t>
            </a:r>
          </a:p>
          <a:p>
            <a:pPr>
              <a:lnSpc>
                <a:spcPct val="90000"/>
              </a:lnSpc>
            </a:pPr>
            <a:r>
              <a:rPr lang="en-GB" sz="3000" b="1" dirty="0" smtClean="0"/>
              <a:t>Consequentialist ethics:</a:t>
            </a:r>
          </a:p>
          <a:p>
            <a:pPr lvl="1">
              <a:lnSpc>
                <a:spcPct val="90000"/>
              </a:lnSpc>
            </a:pPr>
            <a:r>
              <a:rPr lang="en-GB" dirty="0" smtClean="0"/>
              <a:t>The goodness or badness of an act is evident only in the results.</a:t>
            </a:r>
          </a:p>
          <a:p>
            <a:pPr lvl="1">
              <a:lnSpc>
                <a:spcPct val="90000"/>
              </a:lnSpc>
            </a:pPr>
            <a:r>
              <a:rPr lang="en-GB" dirty="0" smtClean="0"/>
              <a:t>A ‘bad’ act can have ‘good’ results.</a:t>
            </a:r>
          </a:p>
          <a:p>
            <a:pPr lvl="1">
              <a:lnSpc>
                <a:spcPct val="90000"/>
              </a:lnSpc>
            </a:pPr>
            <a:r>
              <a:rPr lang="en-GB" dirty="0" smtClean="0"/>
              <a:t>The means can be justified by the end result.</a:t>
            </a: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05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505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505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505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50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ChangeArrowheads="1"/>
          </p:cNvSpPr>
          <p:nvPr>
            <p:ph type="title"/>
          </p:nvPr>
        </p:nvSpPr>
        <p:spPr>
          <a:xfrm>
            <a:off x="457200" y="292100"/>
            <a:ext cx="8229600" cy="1143000"/>
          </a:xfrm>
        </p:spPr>
        <p:txBody>
          <a:bodyPr>
            <a:normAutofit fontScale="90000"/>
          </a:bodyPr>
          <a:lstStyle/>
          <a:p>
            <a:pPr algn="l">
              <a:defRPr/>
            </a:pPr>
            <a:r>
              <a:rPr lang="en-GB" b="1" dirty="0">
                <a:solidFill>
                  <a:srgbClr val="0070C0"/>
                </a:solidFill>
              </a:rPr>
              <a:t>Codes of </a:t>
            </a:r>
            <a:r>
              <a:rPr lang="en-GB" b="1" dirty="0" smtClean="0">
                <a:solidFill>
                  <a:srgbClr val="0070C0"/>
                </a:solidFill>
              </a:rPr>
              <a:t>business conduct </a:t>
            </a:r>
            <a:br>
              <a:rPr lang="en-GB" b="1" dirty="0" smtClean="0">
                <a:solidFill>
                  <a:srgbClr val="0070C0"/>
                </a:solidFill>
              </a:rPr>
            </a:br>
            <a:r>
              <a:rPr lang="en-GB" b="1" dirty="0">
                <a:solidFill>
                  <a:srgbClr val="0070C0"/>
                </a:solidFill>
              </a:rPr>
              <a:t>(</a:t>
            </a:r>
            <a:r>
              <a:rPr lang="en-GB" b="1" dirty="0" smtClean="0">
                <a:solidFill>
                  <a:srgbClr val="0070C0"/>
                </a:solidFill>
              </a:rPr>
              <a:t>or ethics)</a:t>
            </a:r>
            <a:endParaRPr lang="en-GB" b="1" dirty="0">
              <a:solidFill>
                <a:srgbClr val="0070C0"/>
              </a:solidFill>
            </a:endParaRPr>
          </a:p>
        </p:txBody>
      </p:sp>
      <p:sp>
        <p:nvSpPr>
          <p:cNvPr id="300035" name="Rectangle 3"/>
          <p:cNvSpPr>
            <a:spLocks noGrp="1" noChangeArrowheads="1"/>
          </p:cNvSpPr>
          <p:nvPr>
            <p:ph idx="1"/>
          </p:nvPr>
        </p:nvSpPr>
        <p:spPr>
          <a:xfrm>
            <a:off x="447675" y="1754188"/>
            <a:ext cx="8229600" cy="4525962"/>
          </a:xfrm>
        </p:spPr>
        <p:txBody>
          <a:bodyPr>
            <a:normAutofit/>
          </a:bodyPr>
          <a:lstStyle/>
          <a:p>
            <a:pPr>
              <a:buFontTx/>
              <a:buNone/>
              <a:defRPr/>
            </a:pPr>
            <a:r>
              <a:rPr lang="en-GB" b="1" dirty="0"/>
              <a:t>Codes of </a:t>
            </a:r>
            <a:r>
              <a:rPr lang="en-GB" b="1" dirty="0" smtClean="0"/>
              <a:t>conduct:</a:t>
            </a:r>
            <a:endParaRPr lang="en-GB" b="1" dirty="0"/>
          </a:p>
          <a:p>
            <a:pPr lvl="1">
              <a:defRPr/>
            </a:pPr>
            <a:r>
              <a:rPr lang="en-GB" dirty="0" smtClean="0"/>
              <a:t>play an important role in fostering ethical conduct by sending clear guidance to employees;</a:t>
            </a:r>
            <a:endParaRPr lang="en-GB" dirty="0"/>
          </a:p>
          <a:p>
            <a:pPr lvl="1">
              <a:defRPr/>
            </a:pPr>
            <a:r>
              <a:rPr lang="en-GB" dirty="0" smtClean="0"/>
              <a:t>may arise from a distillation of the knowledge and experience of the organisation over many years;</a:t>
            </a:r>
          </a:p>
          <a:p>
            <a:pPr lvl="1">
              <a:defRPr/>
            </a:pPr>
            <a:r>
              <a:rPr lang="en-GB" dirty="0" smtClean="0"/>
              <a:t>may be particularly helpful to junior or less experienced staff;</a:t>
            </a:r>
          </a:p>
          <a:p>
            <a:pPr lvl="1">
              <a:defRPr/>
            </a:pPr>
            <a:r>
              <a:rPr lang="en-GB" dirty="0" smtClean="0"/>
              <a:t>may need to be updated on a regular basis.</a:t>
            </a:r>
            <a:endParaRPr lang="en-GB" dirty="0"/>
          </a:p>
        </p:txBody>
      </p:sp>
      <p:pic>
        <p:nvPicPr>
          <p:cNvPr id="19458" name="Picture 2" descr="C:\Documents and Settings\bus-ad1\Local Settings\Temporary Internet Files\Content.IE5\5G7WGP6X\MC90014071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8125" y="260648"/>
            <a:ext cx="2265875" cy="203904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003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00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003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00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solidFill>
                  <a:srgbClr val="0070C0"/>
                </a:solidFill>
              </a:rPr>
              <a:t>IBM’s Business Conduct Guidelines</a:t>
            </a:r>
            <a:endParaRPr lang="en-GB" b="1" dirty="0">
              <a:solidFill>
                <a:srgbClr val="0070C0"/>
              </a:solidFill>
            </a:endParaRPr>
          </a:p>
        </p:txBody>
      </p:sp>
      <p:sp>
        <p:nvSpPr>
          <p:cNvPr id="3" name="Content Placeholder 2"/>
          <p:cNvSpPr>
            <a:spLocks noGrp="1"/>
          </p:cNvSpPr>
          <p:nvPr>
            <p:ph idx="1"/>
          </p:nvPr>
        </p:nvSpPr>
        <p:spPr/>
        <p:txBody>
          <a:bodyPr/>
          <a:lstStyle/>
          <a:p>
            <a:pPr marL="0" indent="0">
              <a:buNone/>
            </a:pPr>
            <a:r>
              <a:rPr lang="en-GB" dirty="0" smtClean="0"/>
              <a:t>on:</a:t>
            </a:r>
          </a:p>
          <a:p>
            <a:r>
              <a:rPr lang="en-GB" dirty="0" smtClean="0"/>
              <a:t>Speaking up</a:t>
            </a:r>
          </a:p>
          <a:p>
            <a:r>
              <a:rPr lang="en-GB" dirty="0" smtClean="0"/>
              <a:t>In the workplace</a:t>
            </a:r>
          </a:p>
          <a:p>
            <a:r>
              <a:rPr lang="en-GB" dirty="0" smtClean="0"/>
              <a:t>In the marketplace</a:t>
            </a:r>
          </a:p>
          <a:p>
            <a:r>
              <a:rPr lang="en-GB" dirty="0" smtClean="0"/>
              <a:t>On your own time</a:t>
            </a:r>
          </a:p>
          <a:p>
            <a:r>
              <a:rPr lang="en-GB" dirty="0" smtClean="0"/>
              <a:t>Further guidance </a:t>
            </a:r>
            <a:endParaRPr lang="en-GB" dirty="0"/>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2595563"/>
            <a:ext cx="2733675" cy="166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1975629"/>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rgbClr val="0070C0"/>
                </a:solidFill>
              </a:rPr>
              <a:t>Public sector principles</a:t>
            </a:r>
            <a:endParaRPr lang="en-GB" b="1" dirty="0">
              <a:solidFill>
                <a:srgbClr val="0070C0"/>
              </a:solidFill>
            </a:endParaRPr>
          </a:p>
        </p:txBody>
      </p:sp>
      <p:sp>
        <p:nvSpPr>
          <p:cNvPr id="3" name="Content Placeholder 2"/>
          <p:cNvSpPr>
            <a:spLocks noGrp="1"/>
          </p:cNvSpPr>
          <p:nvPr>
            <p:ph idx="1"/>
          </p:nvPr>
        </p:nvSpPr>
        <p:spPr/>
        <p:txBody>
          <a:bodyPr numCol="2"/>
          <a:lstStyle/>
          <a:p>
            <a:r>
              <a:rPr lang="en-GB" dirty="0" smtClean="0"/>
              <a:t>Honesty</a:t>
            </a:r>
          </a:p>
          <a:p>
            <a:r>
              <a:rPr lang="en-GB" dirty="0" smtClean="0"/>
              <a:t>Integrity</a:t>
            </a:r>
          </a:p>
          <a:p>
            <a:r>
              <a:rPr lang="en-GB" dirty="0" smtClean="0"/>
              <a:t>Objectivity</a:t>
            </a:r>
          </a:p>
          <a:p>
            <a:r>
              <a:rPr lang="en-GB" dirty="0" smtClean="0"/>
              <a:t>Accountability</a:t>
            </a:r>
          </a:p>
          <a:p>
            <a:r>
              <a:rPr lang="en-GB" dirty="0" smtClean="0"/>
              <a:t>Openness</a:t>
            </a:r>
          </a:p>
          <a:p>
            <a:r>
              <a:rPr lang="en-GB" dirty="0" smtClean="0"/>
              <a:t>Personal judgment</a:t>
            </a:r>
          </a:p>
          <a:p>
            <a:r>
              <a:rPr lang="en-GB" dirty="0" smtClean="0"/>
              <a:t>Respect for others</a:t>
            </a:r>
          </a:p>
          <a:p>
            <a:r>
              <a:rPr lang="en-GB" dirty="0" smtClean="0"/>
              <a:t>Uphold the law</a:t>
            </a:r>
          </a:p>
          <a:p>
            <a:r>
              <a:rPr lang="en-GB" dirty="0" smtClean="0"/>
              <a:t>Leadership</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2120" y="2924944"/>
            <a:ext cx="2540000" cy="17145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08104" y="5194186"/>
            <a:ext cx="2312268" cy="660648"/>
          </a:xfrm>
          <a:prstGeom prst="rect">
            <a:avLst/>
          </a:prstGeom>
        </p:spPr>
      </p:pic>
    </p:spTree>
    <p:extLst>
      <p:ext uri="{BB962C8B-B14F-4D97-AF65-F5344CB8AC3E}">
        <p14:creationId xmlns:p14="http://schemas.microsoft.com/office/powerpoint/2010/main" val="162548374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nodeType="click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9672" y="1464360"/>
            <a:ext cx="5976664" cy="3977197"/>
          </a:xfrm>
          <a:prstGeom prst="rect">
            <a:avLst/>
          </a:prstGeom>
        </p:spPr>
      </p:pic>
    </p:spTree>
    <p:extLst>
      <p:ext uri="{BB962C8B-B14F-4D97-AF65-F5344CB8AC3E}">
        <p14:creationId xmlns:p14="http://schemas.microsoft.com/office/powerpoint/2010/main" val="381501675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284163"/>
            <a:ext cx="8229600" cy="768573"/>
          </a:xfrm>
        </p:spPr>
        <p:txBody>
          <a:bodyPr/>
          <a:lstStyle/>
          <a:p>
            <a:pPr algn="l"/>
            <a:r>
              <a:rPr lang="en-GB" b="1" dirty="0" smtClean="0">
                <a:solidFill>
                  <a:srgbClr val="0070C0"/>
                </a:solidFill>
              </a:rPr>
              <a:t>Related legislation</a:t>
            </a:r>
          </a:p>
        </p:txBody>
      </p:sp>
      <p:sp>
        <p:nvSpPr>
          <p:cNvPr id="47107" name="Rectangle 3"/>
          <p:cNvSpPr>
            <a:spLocks noGrp="1" noChangeArrowheads="1"/>
          </p:cNvSpPr>
          <p:nvPr>
            <p:ph idx="1"/>
          </p:nvPr>
        </p:nvSpPr>
        <p:spPr>
          <a:xfrm>
            <a:off x="458788" y="1124744"/>
            <a:ext cx="8229600" cy="5418931"/>
          </a:xfrm>
        </p:spPr>
        <p:txBody>
          <a:bodyPr>
            <a:normAutofit/>
          </a:bodyPr>
          <a:lstStyle/>
          <a:p>
            <a:pPr>
              <a:lnSpc>
                <a:spcPct val="80000"/>
              </a:lnSpc>
            </a:pPr>
            <a:r>
              <a:rPr lang="en-GB" sz="1800" b="1" dirty="0" smtClean="0"/>
              <a:t>Human Rights Act 1998</a:t>
            </a:r>
          </a:p>
          <a:p>
            <a:pPr lvl="1">
              <a:lnSpc>
                <a:spcPct val="80000"/>
              </a:lnSpc>
            </a:pPr>
            <a:r>
              <a:rPr lang="en-GB" sz="1800" dirty="0" smtClean="0"/>
              <a:t>liberties enshrined in the European Convention on Human Rights.</a:t>
            </a:r>
          </a:p>
          <a:p>
            <a:pPr>
              <a:lnSpc>
                <a:spcPct val="80000"/>
              </a:lnSpc>
            </a:pPr>
            <a:r>
              <a:rPr lang="en-GB" sz="1800" b="1" dirty="0" smtClean="0"/>
              <a:t>Public Interest Disclosure Act 1998</a:t>
            </a:r>
          </a:p>
          <a:p>
            <a:pPr lvl="1">
              <a:lnSpc>
                <a:spcPct val="80000"/>
              </a:lnSpc>
            </a:pPr>
            <a:r>
              <a:rPr lang="en-GB" sz="1800" dirty="0" smtClean="0"/>
              <a:t>the ‘</a:t>
            </a:r>
            <a:r>
              <a:rPr lang="en-GB" sz="1800" dirty="0" err="1" smtClean="0"/>
              <a:t>Whistleblower’s</a:t>
            </a:r>
            <a:r>
              <a:rPr lang="en-GB" sz="1800" dirty="0" smtClean="0"/>
              <a:t> Act’ provides some protection to those who expose organisational wrongdoing by their employer.</a:t>
            </a:r>
          </a:p>
          <a:p>
            <a:pPr>
              <a:lnSpc>
                <a:spcPct val="80000"/>
              </a:lnSpc>
            </a:pPr>
            <a:r>
              <a:rPr lang="en-GB" sz="1800" b="1" dirty="0" smtClean="0"/>
              <a:t>Local Government Act 2000</a:t>
            </a:r>
          </a:p>
          <a:p>
            <a:pPr lvl="1">
              <a:lnSpc>
                <a:spcPct val="80000"/>
              </a:lnSpc>
            </a:pPr>
            <a:r>
              <a:rPr lang="en-GB" sz="1800" dirty="0" smtClean="0"/>
              <a:t>requires local authorities to promote high standards of behaviour in public services.</a:t>
            </a:r>
          </a:p>
          <a:p>
            <a:pPr>
              <a:lnSpc>
                <a:spcPct val="80000"/>
              </a:lnSpc>
            </a:pPr>
            <a:r>
              <a:rPr lang="en-GB" sz="1800" b="1" dirty="0" smtClean="0"/>
              <a:t>The Freedom of Information Act 2000</a:t>
            </a:r>
          </a:p>
          <a:p>
            <a:pPr lvl="1">
              <a:lnSpc>
                <a:spcPct val="80000"/>
              </a:lnSpc>
            </a:pPr>
            <a:r>
              <a:rPr lang="en-GB" sz="1800" dirty="0" smtClean="0"/>
              <a:t>offers public access to information held by public authorities; the ‘right to know’.</a:t>
            </a:r>
          </a:p>
          <a:p>
            <a:pPr>
              <a:lnSpc>
                <a:spcPct val="80000"/>
              </a:lnSpc>
            </a:pPr>
            <a:r>
              <a:rPr lang="en-GB" sz="1800" b="1" dirty="0" smtClean="0"/>
              <a:t>The Corporate Manslaughter and Corporate Homicide Act 2007</a:t>
            </a:r>
          </a:p>
          <a:p>
            <a:pPr lvl="1">
              <a:lnSpc>
                <a:spcPct val="80000"/>
              </a:lnSpc>
            </a:pPr>
            <a:r>
              <a:rPr lang="en-GB" sz="1800" dirty="0" smtClean="0"/>
              <a:t>clarifies criminal liabilities of companies where a serious failure in the management of health and safety results in a fatality.</a:t>
            </a:r>
          </a:p>
          <a:p>
            <a:pPr>
              <a:lnSpc>
                <a:spcPct val="80000"/>
              </a:lnSpc>
            </a:pPr>
            <a:r>
              <a:rPr lang="en-GB" sz="1800" b="1" dirty="0" smtClean="0"/>
              <a:t>The Bribery Act 2010</a:t>
            </a:r>
          </a:p>
          <a:p>
            <a:pPr lvl="1">
              <a:lnSpc>
                <a:spcPct val="80000"/>
              </a:lnSpc>
            </a:pPr>
            <a:r>
              <a:rPr lang="en-GB" sz="1800" dirty="0" smtClean="0"/>
              <a:t>consolidates and modernises the law on bribery in both public and private sectors.</a:t>
            </a:r>
          </a:p>
          <a:p>
            <a:pPr>
              <a:lnSpc>
                <a:spcPct val="80000"/>
              </a:lnSpc>
            </a:pPr>
            <a:r>
              <a:rPr lang="en-GB" sz="1800" b="1" dirty="0" smtClean="0"/>
              <a:t>The Equality Act 2010</a:t>
            </a:r>
          </a:p>
          <a:p>
            <a:pPr lvl="1">
              <a:lnSpc>
                <a:spcPct val="80000"/>
              </a:lnSpc>
            </a:pPr>
            <a:r>
              <a:rPr lang="en-GB" sz="1800" dirty="0" smtClean="0"/>
              <a:t>covers areas of discrimination and helps achieve equal opportunities in the workplace and in wider society.</a:t>
            </a:r>
          </a:p>
          <a:p>
            <a:pPr>
              <a:lnSpc>
                <a:spcPct val="80000"/>
              </a:lnSpc>
            </a:pPr>
            <a:endParaRPr lang="en-GB" sz="1800" dirty="0" smtClean="0"/>
          </a:p>
        </p:txBody>
      </p:sp>
      <p:pic>
        <p:nvPicPr>
          <p:cNvPr id="21507" name="Picture 3" descr="C:\Documents and Settings\bus-ad1\Local Settings\Temporary Internet Files\Content.IE5\ISXWFGTU\MM900283265[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380312" y="260648"/>
            <a:ext cx="1298823" cy="98482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284163"/>
            <a:ext cx="8229600" cy="1143000"/>
          </a:xfrm>
        </p:spPr>
        <p:txBody>
          <a:bodyPr>
            <a:normAutofit fontScale="90000"/>
          </a:bodyPr>
          <a:lstStyle/>
          <a:p>
            <a:pPr algn="l"/>
            <a:r>
              <a:rPr lang="en-GB" b="1" dirty="0" smtClean="0">
                <a:solidFill>
                  <a:srgbClr val="0070C0"/>
                </a:solidFill>
              </a:rPr>
              <a:t>An integrated approach: </a:t>
            </a:r>
            <a:br>
              <a:rPr lang="en-GB" b="1" dirty="0" smtClean="0">
                <a:solidFill>
                  <a:srgbClr val="0070C0"/>
                </a:solidFill>
              </a:rPr>
            </a:br>
            <a:r>
              <a:rPr lang="en-GB" b="1" dirty="0" smtClean="0">
                <a:solidFill>
                  <a:srgbClr val="0070C0"/>
                </a:solidFill>
              </a:rPr>
              <a:t>McEwan</a:t>
            </a:r>
          </a:p>
        </p:txBody>
      </p:sp>
      <p:sp>
        <p:nvSpPr>
          <p:cNvPr id="48131" name="Rectangle 3"/>
          <p:cNvSpPr>
            <a:spLocks noGrp="1" noChangeArrowheads="1"/>
          </p:cNvSpPr>
          <p:nvPr>
            <p:ph idx="1"/>
          </p:nvPr>
        </p:nvSpPr>
        <p:spPr>
          <a:xfrm>
            <a:off x="457200" y="1727200"/>
            <a:ext cx="8229600" cy="4525963"/>
          </a:xfrm>
        </p:spPr>
        <p:txBody>
          <a:bodyPr/>
          <a:lstStyle/>
          <a:p>
            <a:r>
              <a:rPr lang="en-GB" sz="2800" b="1" dirty="0" smtClean="0"/>
              <a:t>Descriptive approach</a:t>
            </a:r>
            <a:r>
              <a:rPr lang="en-GB" sz="2800" dirty="0" smtClean="0"/>
              <a:t> </a:t>
            </a:r>
          </a:p>
          <a:p>
            <a:pPr lvl="1"/>
            <a:r>
              <a:rPr lang="en-GB" sz="2400" dirty="0" smtClean="0"/>
              <a:t>draws attention to the values and beliefs of people from different cultures.</a:t>
            </a:r>
          </a:p>
          <a:p>
            <a:r>
              <a:rPr lang="en-GB" sz="2800" b="1" dirty="0" smtClean="0"/>
              <a:t>Normative approach</a:t>
            </a:r>
          </a:p>
          <a:p>
            <a:pPr lvl="1"/>
            <a:r>
              <a:rPr lang="en-GB" sz="2400" dirty="0" smtClean="0"/>
              <a:t>identifies sets of values and beliefs as a basis for making ethical decisions.</a:t>
            </a:r>
          </a:p>
          <a:p>
            <a:r>
              <a:rPr lang="en-GB" sz="2800" b="1" dirty="0" smtClean="0"/>
              <a:t>Analytical approach</a:t>
            </a:r>
          </a:p>
          <a:p>
            <a:pPr lvl="1"/>
            <a:r>
              <a:rPr lang="en-GB" sz="2400" dirty="0" smtClean="0"/>
              <a:t>attempts to explore the relationship between the normative values and beliefs and other value systems or ideologies. </a:t>
            </a:r>
          </a:p>
          <a:p>
            <a:endParaRPr lang="en-GB" sz="2800" dirty="0" smtClean="0"/>
          </a:p>
          <a:p>
            <a:endParaRPr lang="en-GB" sz="2800" dirty="0" smtClean="0"/>
          </a:p>
        </p:txBody>
      </p:sp>
    </p:spTree>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a:xfrm>
            <a:off x="0" y="260350"/>
            <a:ext cx="8229600" cy="641350"/>
          </a:xfrm>
        </p:spPr>
        <p:txBody>
          <a:bodyPr>
            <a:normAutofit/>
          </a:bodyPr>
          <a:lstStyle/>
          <a:p>
            <a:pPr algn="l" eaLnBrk="1" hangingPunct="1"/>
            <a:r>
              <a:rPr lang="en-US" b="1" dirty="0" smtClean="0">
                <a:solidFill>
                  <a:srgbClr val="0070C0"/>
                </a:solidFill>
              </a:rPr>
              <a:t>Conclusion</a:t>
            </a:r>
          </a:p>
        </p:txBody>
      </p:sp>
      <p:sp>
        <p:nvSpPr>
          <p:cNvPr id="30723" name="Rectangle 3"/>
          <p:cNvSpPr>
            <a:spLocks noGrp="1" noChangeArrowheads="1"/>
          </p:cNvSpPr>
          <p:nvPr>
            <p:ph type="body" idx="4294967295"/>
          </p:nvPr>
        </p:nvSpPr>
        <p:spPr>
          <a:xfrm>
            <a:off x="685800" y="1362075"/>
            <a:ext cx="8458200" cy="5137150"/>
          </a:xfrm>
        </p:spPr>
        <p:txBody>
          <a:bodyPr>
            <a:normAutofit/>
          </a:bodyPr>
          <a:lstStyle/>
          <a:p>
            <a:pPr marL="293688" indent="-293688" eaLnBrk="1" hangingPunct="1">
              <a:lnSpc>
                <a:spcPct val="95000"/>
              </a:lnSpc>
              <a:spcBef>
                <a:spcPct val="15000"/>
              </a:spcBef>
            </a:pPr>
            <a:r>
              <a:rPr lang="en-US" dirty="0" smtClean="0"/>
              <a:t>Models </a:t>
            </a:r>
            <a:r>
              <a:rPr lang="en-US" dirty="0" err="1" smtClean="0"/>
              <a:t>summarise</a:t>
            </a:r>
            <a:r>
              <a:rPr lang="en-US" dirty="0" smtClean="0"/>
              <a:t> alternative expectations of business in society and enable people to:</a:t>
            </a:r>
          </a:p>
          <a:p>
            <a:pPr lvl="1" eaLnBrk="1" hangingPunct="1">
              <a:lnSpc>
                <a:spcPct val="95000"/>
              </a:lnSpc>
              <a:spcBef>
                <a:spcPct val="15000"/>
              </a:spcBef>
            </a:pPr>
            <a:r>
              <a:rPr lang="en-US" dirty="0" smtClean="0"/>
              <a:t>Question the assumptions about that role that lie behind corporate policies</a:t>
            </a:r>
          </a:p>
          <a:p>
            <a:pPr marL="293688" indent="-293688" eaLnBrk="1" hangingPunct="1">
              <a:lnSpc>
                <a:spcPct val="95000"/>
              </a:lnSpc>
              <a:spcBef>
                <a:spcPct val="15000"/>
              </a:spcBef>
            </a:pPr>
            <a:r>
              <a:rPr lang="en-US" dirty="0" smtClean="0"/>
              <a:t>Consider their suitability, given conflicts between</a:t>
            </a:r>
          </a:p>
          <a:p>
            <a:pPr lvl="1" eaLnBrk="1" hangingPunct="1">
              <a:lnSpc>
                <a:spcPct val="95000"/>
              </a:lnSpc>
              <a:spcBef>
                <a:spcPct val="15000"/>
              </a:spcBef>
            </a:pPr>
            <a:r>
              <a:rPr lang="en-US" dirty="0" smtClean="0"/>
              <a:t>Local pressure for responsible (more costly) </a:t>
            </a:r>
            <a:r>
              <a:rPr lang="en-US" dirty="0" err="1" smtClean="0"/>
              <a:t>behaviour</a:t>
            </a:r>
            <a:endParaRPr lang="en-US" dirty="0" smtClean="0"/>
          </a:p>
          <a:p>
            <a:pPr lvl="1" eaLnBrk="1" hangingPunct="1">
              <a:lnSpc>
                <a:spcPct val="95000"/>
              </a:lnSpc>
              <a:spcBef>
                <a:spcPct val="15000"/>
              </a:spcBef>
            </a:pPr>
            <a:r>
              <a:rPr lang="en-US" dirty="0" smtClean="0"/>
              <a:t>A global economy with many different assumptions</a:t>
            </a:r>
          </a:p>
          <a:p>
            <a:pPr marL="293688" indent="-293688" eaLnBrk="1" hangingPunct="1">
              <a:lnSpc>
                <a:spcPct val="95000"/>
              </a:lnSpc>
              <a:spcBef>
                <a:spcPct val="15000"/>
              </a:spcBef>
            </a:pPr>
            <a:r>
              <a:rPr lang="en-US" dirty="0" smtClean="0"/>
              <a:t>Companies create structures of corporate governance to resolve these dilemmas</a:t>
            </a:r>
          </a:p>
          <a:p>
            <a:pPr lvl="1" eaLnBrk="1" hangingPunct="1">
              <a:lnSpc>
                <a:spcPct val="95000"/>
              </a:lnSpc>
              <a:spcBef>
                <a:spcPct val="15000"/>
              </a:spcBef>
            </a:pPr>
            <a:r>
              <a:rPr lang="en-US" dirty="0" smtClean="0"/>
              <a:t>They too reflect assumptions about contexts and stakeholder representation</a:t>
            </a:r>
          </a:p>
        </p:txBody>
      </p:sp>
    </p:spTree>
    <p:extLst>
      <p:ext uri="{BB962C8B-B14F-4D97-AF65-F5344CB8AC3E}">
        <p14:creationId xmlns:p14="http://schemas.microsoft.com/office/powerpoint/2010/main" val="228531448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72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2" descr="http://www.torbenrick.eu/blog/wp-content/gallery/change/change-road-2.jpg"/>
          <p:cNvPicPr>
            <a:picLocks noChangeAspect="1" noChangeArrowheads="1"/>
          </p:cNvPicPr>
          <p:nvPr/>
        </p:nvPicPr>
        <p:blipFill>
          <a:blip r:embed="rId3" cstate="print"/>
          <a:srcRect/>
          <a:stretch>
            <a:fillRect/>
          </a:stretch>
        </p:blipFill>
        <p:spPr bwMode="auto">
          <a:xfrm>
            <a:off x="-1" y="0"/>
            <a:ext cx="9144001" cy="6858000"/>
          </a:xfrm>
          <a:prstGeom prst="rect">
            <a:avLst/>
          </a:prstGeom>
          <a:noFill/>
        </p:spPr>
      </p:pic>
      <p:sp>
        <p:nvSpPr>
          <p:cNvPr id="2" name="TextBox 1"/>
          <p:cNvSpPr txBox="1"/>
          <p:nvPr/>
        </p:nvSpPr>
        <p:spPr>
          <a:xfrm>
            <a:off x="107504" y="188640"/>
            <a:ext cx="9036496" cy="4524316"/>
          </a:xfrm>
          <a:prstGeom prst="rect">
            <a:avLst/>
          </a:prstGeom>
          <a:noFill/>
        </p:spPr>
        <p:txBody>
          <a:bodyPr wrap="square" rtlCol="0">
            <a:spAutoFit/>
          </a:bodyPr>
          <a:lstStyle/>
          <a:p>
            <a:pPr algn="l" fontAlgn="auto">
              <a:spcBef>
                <a:spcPts val="0"/>
              </a:spcBef>
              <a:spcAft>
                <a:spcPts val="0"/>
              </a:spcAft>
            </a:pPr>
            <a:endParaRPr lang="en-GB" sz="3600" b="1" dirty="0">
              <a:solidFill>
                <a:srgbClr val="FFFF00"/>
              </a:solidFill>
              <a:latin typeface="Calibri"/>
              <a:cs typeface="+mn-cs"/>
            </a:endParaRPr>
          </a:p>
          <a:p>
            <a:pPr algn="l" fontAlgn="auto">
              <a:spcBef>
                <a:spcPts val="0"/>
              </a:spcBef>
              <a:spcAft>
                <a:spcPts val="0"/>
              </a:spcAft>
            </a:pPr>
            <a:r>
              <a:rPr lang="en-GB" sz="3600" b="1" u="sng" dirty="0">
                <a:solidFill>
                  <a:srgbClr val="FFFF00"/>
                </a:solidFill>
                <a:effectLst>
                  <a:outerShdw blurRad="38100" dist="38100" dir="2700000" algn="tl">
                    <a:srgbClr val="000000">
                      <a:alpha val="43137"/>
                    </a:srgbClr>
                  </a:outerShdw>
                </a:effectLst>
                <a:latin typeface="Calibri"/>
                <a:cs typeface="+mn-cs"/>
              </a:rPr>
              <a:t>Next </a:t>
            </a:r>
            <a:r>
              <a:rPr lang="en-GB" sz="3600" b="1" u="sng" dirty="0" smtClean="0">
                <a:solidFill>
                  <a:srgbClr val="FFFF00"/>
                </a:solidFill>
                <a:effectLst>
                  <a:outerShdw blurRad="38100" dist="38100" dir="2700000" algn="tl">
                    <a:srgbClr val="000000">
                      <a:alpha val="43137"/>
                    </a:srgbClr>
                  </a:outerShdw>
                </a:effectLst>
                <a:latin typeface="Calibri"/>
                <a:cs typeface="+mn-cs"/>
              </a:rPr>
              <a:t>Session: </a:t>
            </a:r>
            <a:endParaRPr lang="en-GB" sz="3600" b="1" u="sng" dirty="0">
              <a:solidFill>
                <a:srgbClr val="FFFF00"/>
              </a:solidFill>
              <a:effectLst>
                <a:outerShdw blurRad="38100" dist="38100" dir="2700000" algn="tl">
                  <a:srgbClr val="000000">
                    <a:alpha val="43137"/>
                  </a:srgbClr>
                </a:outerShdw>
              </a:effectLst>
              <a:latin typeface="Calibri"/>
              <a:cs typeface="+mn-cs"/>
            </a:endParaRPr>
          </a:p>
          <a:p>
            <a:pPr algn="l" fontAlgn="auto">
              <a:spcBef>
                <a:spcPts val="0"/>
              </a:spcBef>
              <a:spcAft>
                <a:spcPts val="0"/>
              </a:spcAft>
            </a:pPr>
            <a:r>
              <a:rPr lang="en-GB" sz="3600" b="1" dirty="0" smtClean="0">
                <a:solidFill>
                  <a:srgbClr val="FFFF00"/>
                </a:solidFill>
                <a:effectLst>
                  <a:outerShdw blurRad="38100" dist="38100" dir="2700000" algn="tl">
                    <a:srgbClr val="000000">
                      <a:alpha val="43137"/>
                    </a:srgbClr>
                  </a:outerShdw>
                </a:effectLst>
                <a:latin typeface="Calibri"/>
                <a:cs typeface="+mn-cs"/>
              </a:rPr>
              <a:t>The theory behind - </a:t>
            </a:r>
            <a:r>
              <a:rPr lang="en-GB" sz="3600" b="1" dirty="0" smtClean="0">
                <a:solidFill>
                  <a:srgbClr val="FFFF00"/>
                </a:solidFill>
                <a:effectLst>
                  <a:outerShdw blurRad="38100" dist="38100" dir="2700000" algn="tl">
                    <a:srgbClr val="000000">
                      <a:alpha val="43137"/>
                    </a:srgbClr>
                  </a:outerShdw>
                </a:effectLst>
                <a:latin typeface="Calibri"/>
                <a:cs typeface="+mn-cs"/>
              </a:rPr>
              <a:t>Working in Groups and </a:t>
            </a:r>
            <a:r>
              <a:rPr lang="en-GB" sz="3600" b="1" smtClean="0">
                <a:solidFill>
                  <a:srgbClr val="FFFF00"/>
                </a:solidFill>
                <a:effectLst>
                  <a:outerShdw blurRad="38100" dist="38100" dir="2700000" algn="tl">
                    <a:srgbClr val="000000">
                      <a:alpha val="43137"/>
                    </a:srgbClr>
                  </a:outerShdw>
                </a:effectLst>
                <a:latin typeface="Calibri"/>
                <a:cs typeface="+mn-cs"/>
              </a:rPr>
              <a:t>Teams  </a:t>
            </a:r>
            <a:endParaRPr lang="en-GB" sz="3600" b="1">
              <a:solidFill>
                <a:srgbClr val="FFFF00"/>
              </a:solidFill>
              <a:effectLst>
                <a:outerShdw blurRad="38100" dist="38100" dir="2700000" algn="tl">
                  <a:srgbClr val="000000">
                    <a:alpha val="43137"/>
                  </a:srgbClr>
                </a:outerShdw>
              </a:effectLst>
              <a:latin typeface="Calibri"/>
              <a:cs typeface="+mn-cs"/>
            </a:endParaRPr>
          </a:p>
          <a:p>
            <a:pPr algn="l" fontAlgn="auto">
              <a:spcBef>
                <a:spcPts val="0"/>
              </a:spcBef>
              <a:spcAft>
                <a:spcPts val="0"/>
              </a:spcAft>
            </a:pPr>
            <a:endParaRPr lang="en-GB" sz="3600" b="1" dirty="0">
              <a:solidFill>
                <a:srgbClr val="FFFF00"/>
              </a:solidFill>
              <a:effectLst>
                <a:outerShdw blurRad="38100" dist="38100" dir="2700000" algn="tl">
                  <a:srgbClr val="000000">
                    <a:alpha val="43137"/>
                  </a:srgbClr>
                </a:outerShdw>
              </a:effectLst>
              <a:latin typeface="Calibri"/>
              <a:cs typeface="+mn-cs"/>
            </a:endParaRPr>
          </a:p>
          <a:p>
            <a:pPr algn="l" fontAlgn="auto">
              <a:spcBef>
                <a:spcPts val="0"/>
              </a:spcBef>
              <a:spcAft>
                <a:spcPts val="0"/>
              </a:spcAft>
            </a:pPr>
            <a:endParaRPr lang="en-GB" sz="3600" b="1" dirty="0">
              <a:solidFill>
                <a:srgbClr val="FFFF00"/>
              </a:solidFill>
              <a:effectLst>
                <a:outerShdw blurRad="38100" dist="38100" dir="2700000" algn="tl">
                  <a:srgbClr val="000000">
                    <a:alpha val="43137"/>
                  </a:srgbClr>
                </a:outerShdw>
              </a:effectLst>
              <a:latin typeface="Calibri"/>
              <a:cs typeface="+mn-cs"/>
            </a:endParaRPr>
          </a:p>
          <a:p>
            <a:pPr algn="l" fontAlgn="auto">
              <a:spcBef>
                <a:spcPts val="0"/>
              </a:spcBef>
              <a:spcAft>
                <a:spcPts val="0"/>
              </a:spcAft>
            </a:pPr>
            <a:endParaRPr lang="en-GB" sz="3600" b="1" dirty="0">
              <a:solidFill>
                <a:srgbClr val="FFFF00"/>
              </a:solidFill>
              <a:effectLst>
                <a:outerShdw blurRad="38100" dist="38100" dir="2700000" algn="tl">
                  <a:srgbClr val="000000">
                    <a:alpha val="43137"/>
                  </a:srgbClr>
                </a:outerShdw>
              </a:effectLst>
              <a:latin typeface="Calibri"/>
              <a:cs typeface="+mn-cs"/>
            </a:endParaRPr>
          </a:p>
          <a:p>
            <a:pPr algn="l" fontAlgn="auto">
              <a:spcBef>
                <a:spcPts val="0"/>
              </a:spcBef>
              <a:spcAft>
                <a:spcPts val="0"/>
              </a:spcAft>
            </a:pPr>
            <a:endParaRPr lang="en-GB" sz="3600" dirty="0">
              <a:solidFill>
                <a:prstClr val="white"/>
              </a:solidFill>
              <a:latin typeface="Calibri"/>
              <a:cs typeface="+mn-cs"/>
            </a:endParaRPr>
          </a:p>
        </p:txBody>
      </p:sp>
      <p:pic>
        <p:nvPicPr>
          <p:cNvPr id="22530" name="Picture 2" descr="C:\Documents and Settings\bus-ad1\Local Settings\Temporary Internet Files\Content.IE5\R6GKA3P0\MP900430667[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5536" y="3429000"/>
            <a:ext cx="3429000" cy="2636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36217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xmlns:p14="http://schemas.microsoft.com/office/powerpoint/2010/mai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6.0&quot;&gt;&lt;object type=&quot;1&quot; unique_id=&quot;10001&quot;&gt;&lt;object type=&quot;8&quot; unique_id=&quot;10458&quot;&gt;&lt;/object&gt;&lt;object type=&quot;2&quot; unique_id=&quot;10459&quot;&gt;&lt;object type=&quot;3&quot; unique_id=&quot;10460&quot;&gt;&lt;property id=&quot;20148&quot; value=&quot;5&quot;/&gt;&lt;property id=&quot;20300&quot; value=&quot;Slide 1 - &amp;quot;Chapter 5 &amp;#x0D;&amp;#x0A;Corporate responsibility&amp;quot;&quot;/&gt;&lt;property id=&quot;20307&quot; value=&quot;330&quot;/&gt;&lt;/object&gt;&lt;object type=&quot;3&quot; unique_id=&quot;10461&quot;&gt;&lt;property id=&quot;20148&quot; value=&quot;5&quot;/&gt;&lt;property id=&quot;20300&quot; value=&quot;Slide 2 - &amp;quot;Why study corporate responsibility?&amp;quot;&quot;/&gt;&lt;property id=&quot;20307&quot; value=&quot;331&quot;/&gt;&lt;/object&gt;&lt;object type=&quot;3&quot; unique_id=&quot;10462&quot;&gt;&lt;property id=&quot;20148&quot; value=&quot;5&quot;/&gt;&lt;property id=&quot;20300&quot; value=&quot;Slide 3 - &amp;quot;Contrasts in business practice&amp;quot;&quot;/&gt;&lt;property id=&quot;20307&quot; value=&quot;332&quot;/&gt;&lt;/object&gt;&lt;object type=&quot;3&quot; unique_id=&quot;10463&quot;&gt;&lt;property id=&quot;20148&quot; value=&quot;5&quot;/&gt;&lt;property id=&quot;20300&quot; value=&quot;Slide 4 - &amp;quot;Substance of corporate responsibility&amp;quot;&quot;/&gt;&lt;property id=&quot;20307&quot; value=&quot;348&quot;/&gt;&lt;/object&gt;&lt;object type=&quot;3&quot; unique_id=&quot;10464&quot;&gt;&lt;property id=&quot;20148&quot; value=&quot;5&quot;/&gt;&lt;property id=&quot;20300&quot; value=&quot;Slide 5 - &amp;quot;Perspectives on ethical behaviour &amp;quot;&quot;/&gt;&lt;property id=&quot;20307&quot; value=&quot;333&quot;/&gt;&lt;/object&gt;&lt;object type=&quot;3&quot; unique_id=&quot;10465&quot;&gt;&lt;property id=&quot;20148&quot; value=&quot;5&quot;/&gt;&lt;property id=&quot;20300&quot; value=&quot;Slide 6 - &amp;quot;Judging whether a decision is ethical &amp;quot;&quot;/&gt;&lt;property id=&quot;20307&quot; value=&quot;334&quot;/&gt;&lt;/object&gt;&lt;object type=&quot;3&quot; unique_id=&quot;10466&quot;&gt;&lt;property id=&quot;20148&quot; value=&quot;5&quot;/&gt;&lt;property id=&quot;20300&quot; value=&quot;Slide 7 - &amp;quot;Dilemmas within each philosophy&amp;quot;&quot;/&gt;&lt;property id=&quot;20307&quot; value=&quot;335&quot;/&gt;&lt;/object&gt;&lt;object type=&quot;3&quot; unique_id=&quot;10467&quot;&gt;&lt;property id=&quot;20148&quot; value=&quot;5&quot;/&gt;&lt;property id=&quot;20300&quot; value=&quot;Slide 8 - &amp;quot;Why people reach different conclusions&amp;quot;&quot;/&gt;&lt;property id=&quot;20307&quot; value=&quot;336&quot;/&gt;&lt;/object&gt;&lt;object type=&quot;3&quot; unique_id=&quot;10468&quot;&gt;&lt;property id=&quot;20148&quot; value=&quot;5&quot;/&gt;&lt;property id=&quot;20300&quot; value=&quot;Slide 9 - &amp;quot;Evaluating companies’ policies&amp;quot;&quot;/&gt;&lt;property id=&quot;20307&quot; value=&quot;341&quot;/&gt;&lt;/object&gt;&lt;object type=&quot;3&quot; unique_id=&quot;10469&quot;&gt;&lt;property id=&quot;20148&quot; value=&quot;5&quot;/&gt;&lt;property id=&quot;20300&quot; value=&quot;Slide 10 - &amp;quot;Role of business in society&amp;quot;&quot;/&gt;&lt;property id=&quot;20307&quot; value=&quot;339&quot;/&gt;&lt;/object&gt;&lt;object type=&quot;3&quot; unique_id=&quot;10470&quot;&gt;&lt;property id=&quot;20148&quot; value=&quot;5&quot;/&gt;&lt;property id=&quot;20300&quot; value=&quot;Slide 11 - &amp;quot;Ethical decision-making models&amp;quot;&quot;/&gt;&lt;property id=&quot;20307&quot; value=&quot;337&quot;/&gt;&lt;/object&gt;&lt;object type=&quot;3&quot; unique_id=&quot;10471&quot;&gt;&lt;property id=&quot;20148&quot; value=&quot;5&quot;/&gt;&lt;property id=&quot;20300&quot; value=&quot;Slide 12 - &amp;quot;A simple ethical decision model&amp;quot;&quot;/&gt;&lt;property id=&quot;20307&quot; value=&quot;338&quot;/&gt;&lt;/object&gt;&lt;object type=&quot;3&quot; unique_id=&quot;10472&quot;&gt;&lt;property id=&quot;20148&quot; value=&quot;5&quot;/&gt;&lt;property id=&quot;20300&quot; value=&quot;Slide 13 - &amp;quot;Stakeholders and corporate responsibility&amp;quot;&quot;/&gt;&lt;property id=&quot;20307&quot; value=&quot;340&quot;/&gt;&lt;/object&gt;&lt;object type=&quot;3&quot; unique_id=&quot;10473&quot;&gt;&lt;property id=&quot;20148&quot; value=&quot;5&quot;/&gt;&lt;property id=&quot;20300&quot; value=&quot;Slide 14 - &amp;quot;Stakeholders and corporate responsibility (Continued)&amp;quot;&quot;/&gt;&lt;property id=&quot;20307&quot; value=&quot;342&quot;/&gt;&lt;/object&gt;&lt;object type=&quot;3&quot; unique_id=&quot;10474&quot;&gt;&lt;property id=&quot;20148&quot; value=&quot;5&quot;/&gt;&lt;property id=&quot;20300&quot; value=&quot;Slide 15 - &amp;quot;Managing corporate responsibility&amp;quot;&quot;/&gt;&lt;property id=&quot;20307&quot; value=&quot;343&quot;/&gt;&lt;/object&gt;&lt;object type=&quot;3&quot; unique_id=&quot;10475&quot;&gt;&lt;property id=&quot;20148&quot; value=&quot;5&quot;/&gt;&lt;property id=&quot;20300&quot; value=&quot;Slide 16 - &amp;quot;Integrating themes&amp;quot;&quot;/&gt;&lt;property id=&quot;20307&quot; value=&quot;349&quot;/&gt;&lt;/object&gt;&lt;object type=&quot;3&quot; unique_id=&quot;10476&quot;&gt;&lt;property id=&quot;20148&quot; value=&quot;5&quot;/&gt;&lt;property id=&quot;20300&quot; value=&quot;Slide 17 - &amp;quot;Conclusion&amp;quot;&quot;/&gt;&lt;property id=&quot;20307&quot; value=&quot;347&quot;/&gt;&lt;/object&gt;&lt;/object&gt;&lt;/object&gt;&lt;/database&gt;"/>
  <p:tag name="MMPROD_NEXTUNIQUEID" val="10012"/>
</p:tagLst>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ＭＳ Ｐ明朝"/>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1804</TotalTime>
  <Words>3146</Words>
  <Application>Microsoft Macintosh PowerPoint</Application>
  <PresentationFormat>On-screen Show (4:3)</PresentationFormat>
  <Paragraphs>432</Paragraphs>
  <Slides>44</Slides>
  <Notes>24</Notes>
  <HiddenSlides>0</HiddenSlides>
  <MMClips>0</MMClips>
  <ScaleCrop>false</ScaleCrop>
  <HeadingPairs>
    <vt:vector size="4" baseType="variant">
      <vt:variant>
        <vt:lpstr>Theme</vt:lpstr>
      </vt:variant>
      <vt:variant>
        <vt:i4>2</vt:i4>
      </vt:variant>
      <vt:variant>
        <vt:lpstr>Slide Titles</vt:lpstr>
      </vt:variant>
      <vt:variant>
        <vt:i4>44</vt:i4>
      </vt:variant>
    </vt:vector>
  </HeadingPairs>
  <TitlesOfParts>
    <vt:vector size="46" baseType="lpstr">
      <vt:lpstr>2_Office Theme</vt:lpstr>
      <vt:lpstr>Apothecary</vt:lpstr>
      <vt:lpstr>Management Innovation and sustainability</vt:lpstr>
      <vt:lpstr>Previously we:</vt:lpstr>
      <vt:lpstr>Objectives</vt:lpstr>
      <vt:lpstr>Ethical dilemmas – What would you do?</vt:lpstr>
      <vt:lpstr>You walk down the street and find:  </vt:lpstr>
      <vt:lpstr> Why do engineers study corporate responsibility?</vt:lpstr>
      <vt:lpstr>Perspectives on individual actions</vt:lpstr>
      <vt:lpstr>PowerPoint Presentation</vt:lpstr>
      <vt:lpstr>PowerPoint Presentation</vt:lpstr>
      <vt:lpstr>PowerPoint Presentation</vt:lpstr>
      <vt:lpstr>Organisational ideologies  and principles: Brech</vt:lpstr>
      <vt:lpstr>Organisational values and beliefs</vt:lpstr>
      <vt:lpstr>Vision and mission statements</vt:lpstr>
      <vt:lpstr>Examples:</vt:lpstr>
      <vt:lpstr>UWTSD</vt:lpstr>
      <vt:lpstr>Corporate social responsibility and ethical behaviour</vt:lpstr>
      <vt:lpstr>The profit objective</vt:lpstr>
      <vt:lpstr>Eight key areas for setting objectives: Drucker</vt:lpstr>
      <vt:lpstr>PowerPoint Presentation</vt:lpstr>
      <vt:lpstr>The balanced scorecard</vt:lpstr>
      <vt:lpstr>PowerPoint Presentation</vt:lpstr>
      <vt:lpstr>Corporate social responsibilities (CSRs)</vt:lpstr>
      <vt:lpstr>Organisational stakeholders</vt:lpstr>
      <vt:lpstr>Activity:   What do they expect from an organisation?</vt:lpstr>
      <vt:lpstr>The UN global compact</vt:lpstr>
      <vt:lpstr>Ethics and business</vt:lpstr>
      <vt:lpstr>Judging whether a decision is ethical </vt:lpstr>
      <vt:lpstr>Questions within each philosophy</vt:lpstr>
      <vt:lpstr>Why people reach different conclusions</vt:lpstr>
      <vt:lpstr>Role of business in society</vt:lpstr>
      <vt:lpstr>Ethical decision-making models</vt:lpstr>
      <vt:lpstr>A simple ethical decision model</vt:lpstr>
      <vt:lpstr>Stakeholders and corporate responsibility</vt:lpstr>
      <vt:lpstr>Stakeholders and corporate responsibility </vt:lpstr>
      <vt:lpstr>Ethics and corporate social responsibility</vt:lpstr>
      <vt:lpstr>Business ethics:  no single view of right or wrong</vt:lpstr>
      <vt:lpstr>Codes of business conduct  (or ethics)</vt:lpstr>
      <vt:lpstr>IBM’s Business Conduct Guidelines</vt:lpstr>
      <vt:lpstr>Public sector principles</vt:lpstr>
      <vt:lpstr>PowerPoint Presentation</vt:lpstr>
      <vt:lpstr>Related legislation</vt:lpstr>
      <vt:lpstr>An integrated approach:  McEwan</vt:lpstr>
      <vt:lpstr>Conclusion</vt:lpstr>
      <vt:lpstr>PowerPoint Presentation</vt:lpstr>
    </vt:vector>
  </TitlesOfParts>
  <Company>Pearson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in yellow</dc:title>
  <dc:creator>Pearson Education</dc:creator>
  <cp:lastModifiedBy>S P</cp:lastModifiedBy>
  <cp:revision>274</cp:revision>
  <dcterms:created xsi:type="dcterms:W3CDTF">2004-04-15T13:31:58Z</dcterms:created>
  <dcterms:modified xsi:type="dcterms:W3CDTF">2016-03-19T15:07:56Z</dcterms:modified>
</cp:coreProperties>
</file>