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4"/>
  </p:sldMasterIdLst>
  <p:sldIdLst>
    <p:sldId id="256" r:id="rId5"/>
    <p:sldId id="258" r:id="rId6"/>
    <p:sldId id="259" r:id="rId7"/>
    <p:sldId id="260" r:id="rId8"/>
    <p:sldId id="261" r:id="rId9"/>
    <p:sldId id="262" r:id="rId10"/>
    <p:sldId id="263" r:id="rId11"/>
    <p:sldId id="264" r:id="rId12"/>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3BD58C-87CD-4BBA-967B-530580D6C875}" v="15" dt="2023-08-04T02:11:07.6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47" autoAdjust="0"/>
  </p:normalViewPr>
  <p:slideViewPr>
    <p:cSldViewPr snapToGrid="0">
      <p:cViewPr varScale="1">
        <p:scale>
          <a:sx n="68" d="100"/>
          <a:sy n="68" d="100"/>
        </p:scale>
        <p:origin x="966"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D29845-294E-4E9C-8836-2C02075295B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A56EA7B-A0C1-4463-A457-F385EF3A1FD9}">
      <dgm:prSet/>
      <dgm:spPr/>
      <dgm:t>
        <a:bodyPr/>
        <a:lstStyle/>
        <a:p>
          <a:r>
            <a:rPr lang="en-US" dirty="0">
              <a:latin typeface="Arial" panose="020B0604020202020204" pitchFamily="34" charset="0"/>
              <a:cs typeface="Arial" panose="020B0604020202020204" pitchFamily="34" charset="0"/>
            </a:rPr>
            <a:t>Data protection is a set of processes that are used to protect the confidentiality, availability and integrity of your data.</a:t>
          </a:r>
        </a:p>
      </dgm:t>
    </dgm:pt>
    <dgm:pt modelId="{2377BE86-6700-46DC-998E-C2257C0CE0A3}" type="parTrans" cxnId="{07E4CC04-4DB1-4411-B828-8469A38E1928}">
      <dgm:prSet/>
      <dgm:spPr/>
      <dgm:t>
        <a:bodyPr/>
        <a:lstStyle/>
        <a:p>
          <a:endParaRPr lang="en-US"/>
        </a:p>
      </dgm:t>
    </dgm:pt>
    <dgm:pt modelId="{1D89D5A9-CDD5-45D7-A04A-E7A421246C50}" type="sibTrans" cxnId="{07E4CC04-4DB1-4411-B828-8469A38E1928}">
      <dgm:prSet/>
      <dgm:spPr/>
      <dgm:t>
        <a:bodyPr/>
        <a:lstStyle/>
        <a:p>
          <a:endParaRPr lang="en-US"/>
        </a:p>
      </dgm:t>
    </dgm:pt>
    <dgm:pt modelId="{49AC197F-AABA-4426-A0BE-894B44BC9CCD}">
      <dgm:prSet/>
      <dgm:spPr/>
      <dgm:t>
        <a:bodyPr/>
        <a:lstStyle/>
        <a:p>
          <a:r>
            <a:rPr lang="en-US" dirty="0">
              <a:latin typeface="Arial" panose="020B0604020202020204" pitchFamily="34" charset="0"/>
              <a:cs typeface="Arial" panose="020B0604020202020204" pitchFamily="34" charset="0"/>
            </a:rPr>
            <a:t>'Data protection principles' are a set of severe guidelines that must be followed by anyone using personal data.</a:t>
          </a:r>
        </a:p>
      </dgm:t>
    </dgm:pt>
    <dgm:pt modelId="{DF4D82A1-40CA-4402-A75D-D8CF7D82C891}" type="parTrans" cxnId="{7381EFE4-2764-44DE-8DB2-CDA35239EDF6}">
      <dgm:prSet/>
      <dgm:spPr/>
      <dgm:t>
        <a:bodyPr/>
        <a:lstStyle/>
        <a:p>
          <a:endParaRPr lang="en-US"/>
        </a:p>
      </dgm:t>
    </dgm:pt>
    <dgm:pt modelId="{6D63BB11-C1A3-4632-8B49-7F8651D3306B}" type="sibTrans" cxnId="{7381EFE4-2764-44DE-8DB2-CDA35239EDF6}">
      <dgm:prSet/>
      <dgm:spPr/>
      <dgm:t>
        <a:bodyPr/>
        <a:lstStyle/>
        <a:p>
          <a:endParaRPr lang="en-US"/>
        </a:p>
      </dgm:t>
    </dgm:pt>
    <dgm:pt modelId="{C7C5B84D-E7DA-4106-BEC3-9A76D6D8E565}">
      <dgm:prSet/>
      <dgm:spPr/>
      <dgm:t>
        <a:bodyPr/>
        <a:lstStyle/>
        <a:p>
          <a:r>
            <a:rPr lang="en-US" dirty="0">
              <a:latin typeface="Arial" panose="020B0604020202020204" pitchFamily="34" charset="0"/>
              <a:cs typeface="Arial" panose="020B0604020202020204" pitchFamily="34" charset="0"/>
            </a:rPr>
            <a:t>The Data Protection Act of 2018 gives you the right and ability to learn what data the government and other organizations have on you.</a:t>
          </a:r>
        </a:p>
      </dgm:t>
    </dgm:pt>
    <dgm:pt modelId="{05A55D60-4F1D-43DB-AF7A-AE26EC3AE9B2}" type="parTrans" cxnId="{BA371FD1-FFC7-4DED-8FE2-31060CCCEB34}">
      <dgm:prSet/>
      <dgm:spPr/>
      <dgm:t>
        <a:bodyPr/>
        <a:lstStyle/>
        <a:p>
          <a:endParaRPr lang="en-US"/>
        </a:p>
      </dgm:t>
    </dgm:pt>
    <dgm:pt modelId="{7EC0F927-A8F4-46B4-8737-C1A4D26E5CFD}" type="sibTrans" cxnId="{BA371FD1-FFC7-4DED-8FE2-31060CCCEB34}">
      <dgm:prSet/>
      <dgm:spPr/>
      <dgm:t>
        <a:bodyPr/>
        <a:lstStyle/>
        <a:p>
          <a:endParaRPr lang="en-US"/>
        </a:p>
      </dgm:t>
    </dgm:pt>
    <dgm:pt modelId="{09032A0F-D499-4663-B775-560C663ABE67}" type="pres">
      <dgm:prSet presAssocID="{83D29845-294E-4E9C-8836-2C02075295B5}" presName="root" presStyleCnt="0">
        <dgm:presLayoutVars>
          <dgm:dir/>
          <dgm:resizeHandles val="exact"/>
        </dgm:presLayoutVars>
      </dgm:prSet>
      <dgm:spPr/>
    </dgm:pt>
    <dgm:pt modelId="{15BABD50-AB5F-499B-B7C6-13290BADA0D4}" type="pres">
      <dgm:prSet presAssocID="{6A56EA7B-A0C1-4463-A457-F385EF3A1FD9}" presName="compNode" presStyleCnt="0"/>
      <dgm:spPr/>
    </dgm:pt>
    <dgm:pt modelId="{39CE8D9F-95BB-4233-B8C0-4FA6692447E5}" type="pres">
      <dgm:prSet presAssocID="{6A56EA7B-A0C1-4463-A457-F385EF3A1FD9}" presName="bgRect" presStyleLbl="bgShp" presStyleIdx="0" presStyleCnt="3"/>
      <dgm:spPr/>
    </dgm:pt>
    <dgm:pt modelId="{F9CCB922-3104-409E-B3C9-14D42FB21A25}" type="pres">
      <dgm:prSet presAssocID="{6A56EA7B-A0C1-4463-A457-F385EF3A1FD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Блокировка"/>
        </a:ext>
      </dgm:extLst>
    </dgm:pt>
    <dgm:pt modelId="{9E6789E1-E804-4DA2-A26A-03CC6ACC97A8}" type="pres">
      <dgm:prSet presAssocID="{6A56EA7B-A0C1-4463-A457-F385EF3A1FD9}" presName="spaceRect" presStyleCnt="0"/>
      <dgm:spPr/>
    </dgm:pt>
    <dgm:pt modelId="{A20CE6F9-DAAF-41C4-85FB-010EC8E6F498}" type="pres">
      <dgm:prSet presAssocID="{6A56EA7B-A0C1-4463-A457-F385EF3A1FD9}" presName="parTx" presStyleLbl="revTx" presStyleIdx="0" presStyleCnt="3">
        <dgm:presLayoutVars>
          <dgm:chMax val="0"/>
          <dgm:chPref val="0"/>
        </dgm:presLayoutVars>
      </dgm:prSet>
      <dgm:spPr/>
    </dgm:pt>
    <dgm:pt modelId="{8D98C881-8994-4E63-BCA5-EE32BB387001}" type="pres">
      <dgm:prSet presAssocID="{1D89D5A9-CDD5-45D7-A04A-E7A421246C50}" presName="sibTrans" presStyleCnt="0"/>
      <dgm:spPr/>
    </dgm:pt>
    <dgm:pt modelId="{61A7E926-4EE8-4953-9904-BE43F0DAF6A8}" type="pres">
      <dgm:prSet presAssocID="{49AC197F-AABA-4426-A0BE-894B44BC9CCD}" presName="compNode" presStyleCnt="0"/>
      <dgm:spPr/>
    </dgm:pt>
    <dgm:pt modelId="{A8279972-701A-4228-AB19-82D22A339BE2}" type="pres">
      <dgm:prSet presAssocID="{49AC197F-AABA-4426-A0BE-894B44BC9CCD}" presName="bgRect" presStyleLbl="bgShp" presStyleIdx="1" presStyleCnt="3" custLinFactNeighborY="-615"/>
      <dgm:spPr/>
    </dgm:pt>
    <dgm:pt modelId="{2EFE8B9C-CBA6-48A2-B51D-8FB708A1B716}" type="pres">
      <dgm:prSet presAssocID="{49AC197F-AABA-4426-A0BE-894B44BC9CC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3C54A6C1-41CF-4163-BBFF-E293896ACB37}" type="pres">
      <dgm:prSet presAssocID="{49AC197F-AABA-4426-A0BE-894B44BC9CCD}" presName="spaceRect" presStyleCnt="0"/>
      <dgm:spPr/>
    </dgm:pt>
    <dgm:pt modelId="{F4E885F8-5CAB-4B35-80B9-EC619CC8E828}" type="pres">
      <dgm:prSet presAssocID="{49AC197F-AABA-4426-A0BE-894B44BC9CCD}" presName="parTx" presStyleLbl="revTx" presStyleIdx="1" presStyleCnt="3">
        <dgm:presLayoutVars>
          <dgm:chMax val="0"/>
          <dgm:chPref val="0"/>
        </dgm:presLayoutVars>
      </dgm:prSet>
      <dgm:spPr/>
    </dgm:pt>
    <dgm:pt modelId="{2882F3A7-5F29-4C2D-9AEC-1686CD48594D}" type="pres">
      <dgm:prSet presAssocID="{6D63BB11-C1A3-4632-8B49-7F8651D3306B}" presName="sibTrans" presStyleCnt="0"/>
      <dgm:spPr/>
    </dgm:pt>
    <dgm:pt modelId="{82BB2A97-503E-4495-B45F-91D07D7740CF}" type="pres">
      <dgm:prSet presAssocID="{C7C5B84D-E7DA-4106-BEC3-9A76D6D8E565}" presName="compNode" presStyleCnt="0"/>
      <dgm:spPr/>
    </dgm:pt>
    <dgm:pt modelId="{DB1395D7-1892-41DF-A67C-E1F109D0E82B}" type="pres">
      <dgm:prSet presAssocID="{C7C5B84D-E7DA-4106-BEC3-9A76D6D8E565}" presName="bgRect" presStyleLbl="bgShp" presStyleIdx="2" presStyleCnt="3" custLinFactNeighborX="-7944" custLinFactNeighborY="-451"/>
      <dgm:spPr/>
    </dgm:pt>
    <dgm:pt modelId="{29AFD3F8-D8AB-4FE8-ADD8-CB50AD72C558}" type="pres">
      <dgm:prSet presAssocID="{C7C5B84D-E7DA-4106-BEC3-9A76D6D8E56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Банк"/>
        </a:ext>
      </dgm:extLst>
    </dgm:pt>
    <dgm:pt modelId="{51137BD4-2592-4984-BFD3-4A3212CA7AAD}" type="pres">
      <dgm:prSet presAssocID="{C7C5B84D-E7DA-4106-BEC3-9A76D6D8E565}" presName="spaceRect" presStyleCnt="0"/>
      <dgm:spPr/>
    </dgm:pt>
    <dgm:pt modelId="{37264028-CBA6-4DB2-8E07-EF8A17DD0D88}" type="pres">
      <dgm:prSet presAssocID="{C7C5B84D-E7DA-4106-BEC3-9A76D6D8E565}" presName="parTx" presStyleLbl="revTx" presStyleIdx="2" presStyleCnt="3">
        <dgm:presLayoutVars>
          <dgm:chMax val="0"/>
          <dgm:chPref val="0"/>
        </dgm:presLayoutVars>
      </dgm:prSet>
      <dgm:spPr/>
    </dgm:pt>
  </dgm:ptLst>
  <dgm:cxnLst>
    <dgm:cxn modelId="{07E4CC04-4DB1-4411-B828-8469A38E1928}" srcId="{83D29845-294E-4E9C-8836-2C02075295B5}" destId="{6A56EA7B-A0C1-4463-A457-F385EF3A1FD9}" srcOrd="0" destOrd="0" parTransId="{2377BE86-6700-46DC-998E-C2257C0CE0A3}" sibTransId="{1D89D5A9-CDD5-45D7-A04A-E7A421246C50}"/>
    <dgm:cxn modelId="{9B782E43-B242-4846-BBB3-A128C649821F}" type="presOf" srcId="{6A56EA7B-A0C1-4463-A457-F385EF3A1FD9}" destId="{A20CE6F9-DAAF-41C4-85FB-010EC8E6F498}" srcOrd="0" destOrd="0" presId="urn:microsoft.com/office/officeart/2018/2/layout/IconVerticalSolidList"/>
    <dgm:cxn modelId="{33636AC4-7140-4E42-BCE2-51149A466974}" type="presOf" srcId="{49AC197F-AABA-4426-A0BE-894B44BC9CCD}" destId="{F4E885F8-5CAB-4B35-80B9-EC619CC8E828}" srcOrd="0" destOrd="0" presId="urn:microsoft.com/office/officeart/2018/2/layout/IconVerticalSolidList"/>
    <dgm:cxn modelId="{BA371FD1-FFC7-4DED-8FE2-31060CCCEB34}" srcId="{83D29845-294E-4E9C-8836-2C02075295B5}" destId="{C7C5B84D-E7DA-4106-BEC3-9A76D6D8E565}" srcOrd="2" destOrd="0" parTransId="{05A55D60-4F1D-43DB-AF7A-AE26EC3AE9B2}" sibTransId="{7EC0F927-A8F4-46B4-8737-C1A4D26E5CFD}"/>
    <dgm:cxn modelId="{7381EFE4-2764-44DE-8DB2-CDA35239EDF6}" srcId="{83D29845-294E-4E9C-8836-2C02075295B5}" destId="{49AC197F-AABA-4426-A0BE-894B44BC9CCD}" srcOrd="1" destOrd="0" parTransId="{DF4D82A1-40CA-4402-A75D-D8CF7D82C891}" sibTransId="{6D63BB11-C1A3-4632-8B49-7F8651D3306B}"/>
    <dgm:cxn modelId="{0B02ABED-E645-4444-9BE6-B62FE129AA1C}" type="presOf" srcId="{C7C5B84D-E7DA-4106-BEC3-9A76D6D8E565}" destId="{37264028-CBA6-4DB2-8E07-EF8A17DD0D88}" srcOrd="0" destOrd="0" presId="urn:microsoft.com/office/officeart/2018/2/layout/IconVerticalSolidList"/>
    <dgm:cxn modelId="{B49832F7-A465-4C0F-889F-D8F262C485DE}" type="presOf" srcId="{83D29845-294E-4E9C-8836-2C02075295B5}" destId="{09032A0F-D499-4663-B775-560C663ABE67}" srcOrd="0" destOrd="0" presId="urn:microsoft.com/office/officeart/2018/2/layout/IconVerticalSolidList"/>
    <dgm:cxn modelId="{7BDFD1EA-354F-4A99-8D8B-AD75EB3138E1}" type="presParOf" srcId="{09032A0F-D499-4663-B775-560C663ABE67}" destId="{15BABD50-AB5F-499B-B7C6-13290BADA0D4}" srcOrd="0" destOrd="0" presId="urn:microsoft.com/office/officeart/2018/2/layout/IconVerticalSolidList"/>
    <dgm:cxn modelId="{D351FF7E-894E-469B-BA52-48D745D5A0E9}" type="presParOf" srcId="{15BABD50-AB5F-499B-B7C6-13290BADA0D4}" destId="{39CE8D9F-95BB-4233-B8C0-4FA6692447E5}" srcOrd="0" destOrd="0" presId="urn:microsoft.com/office/officeart/2018/2/layout/IconVerticalSolidList"/>
    <dgm:cxn modelId="{2AF9D2D8-F70E-4EEA-A701-16A0BE8928AB}" type="presParOf" srcId="{15BABD50-AB5F-499B-B7C6-13290BADA0D4}" destId="{F9CCB922-3104-409E-B3C9-14D42FB21A25}" srcOrd="1" destOrd="0" presId="urn:microsoft.com/office/officeart/2018/2/layout/IconVerticalSolidList"/>
    <dgm:cxn modelId="{26E4B54E-673C-4593-8F6D-B54E16CA8BD8}" type="presParOf" srcId="{15BABD50-AB5F-499B-B7C6-13290BADA0D4}" destId="{9E6789E1-E804-4DA2-A26A-03CC6ACC97A8}" srcOrd="2" destOrd="0" presId="urn:microsoft.com/office/officeart/2018/2/layout/IconVerticalSolidList"/>
    <dgm:cxn modelId="{C20CB9BC-BC93-4EF2-8029-75BA7C7B9706}" type="presParOf" srcId="{15BABD50-AB5F-499B-B7C6-13290BADA0D4}" destId="{A20CE6F9-DAAF-41C4-85FB-010EC8E6F498}" srcOrd="3" destOrd="0" presId="urn:microsoft.com/office/officeart/2018/2/layout/IconVerticalSolidList"/>
    <dgm:cxn modelId="{F0062560-367F-4B6B-8A41-9EDF86FEB49D}" type="presParOf" srcId="{09032A0F-D499-4663-B775-560C663ABE67}" destId="{8D98C881-8994-4E63-BCA5-EE32BB387001}" srcOrd="1" destOrd="0" presId="urn:microsoft.com/office/officeart/2018/2/layout/IconVerticalSolidList"/>
    <dgm:cxn modelId="{91D77012-6A95-4F3C-BB74-370D86B77827}" type="presParOf" srcId="{09032A0F-D499-4663-B775-560C663ABE67}" destId="{61A7E926-4EE8-4953-9904-BE43F0DAF6A8}" srcOrd="2" destOrd="0" presId="urn:microsoft.com/office/officeart/2018/2/layout/IconVerticalSolidList"/>
    <dgm:cxn modelId="{9D2904F1-A3AB-48E0-98FF-DC09D4A43132}" type="presParOf" srcId="{61A7E926-4EE8-4953-9904-BE43F0DAF6A8}" destId="{A8279972-701A-4228-AB19-82D22A339BE2}" srcOrd="0" destOrd="0" presId="urn:microsoft.com/office/officeart/2018/2/layout/IconVerticalSolidList"/>
    <dgm:cxn modelId="{CC43E6EC-1935-4CEE-AD9E-6B864C00EB6F}" type="presParOf" srcId="{61A7E926-4EE8-4953-9904-BE43F0DAF6A8}" destId="{2EFE8B9C-CBA6-48A2-B51D-8FB708A1B716}" srcOrd="1" destOrd="0" presId="urn:microsoft.com/office/officeart/2018/2/layout/IconVerticalSolidList"/>
    <dgm:cxn modelId="{A2841DCE-EBD1-4F48-BFD7-4E496C1DB66C}" type="presParOf" srcId="{61A7E926-4EE8-4953-9904-BE43F0DAF6A8}" destId="{3C54A6C1-41CF-4163-BBFF-E293896ACB37}" srcOrd="2" destOrd="0" presId="urn:microsoft.com/office/officeart/2018/2/layout/IconVerticalSolidList"/>
    <dgm:cxn modelId="{F160DB4F-81D8-454B-8FFE-6359DDED8651}" type="presParOf" srcId="{61A7E926-4EE8-4953-9904-BE43F0DAF6A8}" destId="{F4E885F8-5CAB-4B35-80B9-EC619CC8E828}" srcOrd="3" destOrd="0" presId="urn:microsoft.com/office/officeart/2018/2/layout/IconVerticalSolidList"/>
    <dgm:cxn modelId="{8129ADB9-FEC2-43E4-BEDC-4F0076604403}" type="presParOf" srcId="{09032A0F-D499-4663-B775-560C663ABE67}" destId="{2882F3A7-5F29-4C2D-9AEC-1686CD48594D}" srcOrd="3" destOrd="0" presId="urn:microsoft.com/office/officeart/2018/2/layout/IconVerticalSolidList"/>
    <dgm:cxn modelId="{4BB5CF70-E056-46CC-B162-A398D611A1F5}" type="presParOf" srcId="{09032A0F-D499-4663-B775-560C663ABE67}" destId="{82BB2A97-503E-4495-B45F-91D07D7740CF}" srcOrd="4" destOrd="0" presId="urn:microsoft.com/office/officeart/2018/2/layout/IconVerticalSolidList"/>
    <dgm:cxn modelId="{4ED19458-EBFB-48E7-AABD-2CCBC8D4DE33}" type="presParOf" srcId="{82BB2A97-503E-4495-B45F-91D07D7740CF}" destId="{DB1395D7-1892-41DF-A67C-E1F109D0E82B}" srcOrd="0" destOrd="0" presId="urn:microsoft.com/office/officeart/2018/2/layout/IconVerticalSolidList"/>
    <dgm:cxn modelId="{052837F1-4E44-4782-9160-55FA6C474127}" type="presParOf" srcId="{82BB2A97-503E-4495-B45F-91D07D7740CF}" destId="{29AFD3F8-D8AB-4FE8-ADD8-CB50AD72C558}" srcOrd="1" destOrd="0" presId="urn:microsoft.com/office/officeart/2018/2/layout/IconVerticalSolidList"/>
    <dgm:cxn modelId="{228436A5-A7AC-403F-974D-7272F537F4CE}" type="presParOf" srcId="{82BB2A97-503E-4495-B45F-91D07D7740CF}" destId="{51137BD4-2592-4984-BFD3-4A3212CA7AAD}" srcOrd="2" destOrd="0" presId="urn:microsoft.com/office/officeart/2018/2/layout/IconVerticalSolidList"/>
    <dgm:cxn modelId="{AA923260-6EA1-4431-A7B5-674A43BA5D64}" type="presParOf" srcId="{82BB2A97-503E-4495-B45F-91D07D7740CF}" destId="{37264028-CBA6-4DB2-8E07-EF8A17DD0D8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090D34-DF7A-4F34-A3C6-2B02BA13DA6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6E1C55D-7041-4258-8D55-F87EE9AC2A4D}">
      <dgm:prSet/>
      <dgm:spPr/>
      <dgm:t>
        <a:bodyPr/>
        <a:lstStyle/>
        <a:p>
          <a:r>
            <a:rPr lang="en-US" b="0" i="0" dirty="0">
              <a:latin typeface="Arial" panose="020B0604020202020204" pitchFamily="34" charset="0"/>
              <a:cs typeface="Arial" panose="020B0604020202020204" pitchFamily="34" charset="0"/>
            </a:rPr>
            <a:t>The goal of data protection is to protect information and the supporting infrastructure from accidental or intentional tampering that could result in data loss or unauthorized modification. Information security helps ensure business continuity.</a:t>
          </a:r>
          <a:endParaRPr lang="en-US" dirty="0">
            <a:latin typeface="Arial" panose="020B0604020202020204" pitchFamily="34" charset="0"/>
            <a:cs typeface="Arial" panose="020B0604020202020204" pitchFamily="34" charset="0"/>
          </a:endParaRPr>
        </a:p>
      </dgm:t>
    </dgm:pt>
    <dgm:pt modelId="{F1424ED1-BD21-45E7-8A11-A2ADCD0F745A}" type="parTrans" cxnId="{90E9AAFD-AD01-44DE-BE3B-0F7A89A4D4C9}">
      <dgm:prSet/>
      <dgm:spPr/>
      <dgm:t>
        <a:bodyPr/>
        <a:lstStyle/>
        <a:p>
          <a:endParaRPr lang="en-US"/>
        </a:p>
      </dgm:t>
    </dgm:pt>
    <dgm:pt modelId="{232A7C46-9F56-4B5A-9940-636A63F99FE1}" type="sibTrans" cxnId="{90E9AAFD-AD01-44DE-BE3B-0F7A89A4D4C9}">
      <dgm:prSet/>
      <dgm:spPr/>
      <dgm:t>
        <a:bodyPr/>
        <a:lstStyle/>
        <a:p>
          <a:endParaRPr lang="en-US"/>
        </a:p>
      </dgm:t>
    </dgm:pt>
    <dgm:pt modelId="{BF9AFF14-280A-415F-8C7F-8351129F949E}">
      <dgm:prSet/>
      <dgm:spPr/>
      <dgm:t>
        <a:bodyPr/>
        <a:lstStyle/>
        <a:p>
          <a:r>
            <a:rPr lang="en-US" b="0" i="0" dirty="0">
              <a:latin typeface="Arial" panose="020B0604020202020204" pitchFamily="34" charset="0"/>
              <a:cs typeface="Arial" panose="020B0604020202020204" pitchFamily="34" charset="0"/>
            </a:rPr>
            <a:t>it depends on what data was stolen or lost, in the case of personal data, the identity can be stolen, but if this data belongs to a large company, it will be controlled by the GDPR, then they will take the conclusion. Usually that company will be forced to pay a fine</a:t>
          </a:r>
          <a:endParaRPr lang="en-US" dirty="0">
            <a:latin typeface="Arial" panose="020B0604020202020204" pitchFamily="34" charset="0"/>
            <a:cs typeface="Arial" panose="020B0604020202020204" pitchFamily="34" charset="0"/>
          </a:endParaRPr>
        </a:p>
      </dgm:t>
    </dgm:pt>
    <dgm:pt modelId="{286F8CE6-61D8-4C85-AC79-492C305A48EC}" type="parTrans" cxnId="{16BFC9E0-732B-4E23-ADF0-AF28636B1DCA}">
      <dgm:prSet/>
      <dgm:spPr/>
      <dgm:t>
        <a:bodyPr/>
        <a:lstStyle/>
        <a:p>
          <a:endParaRPr lang="en-US"/>
        </a:p>
      </dgm:t>
    </dgm:pt>
    <dgm:pt modelId="{2CC77315-DF09-43D3-BDCB-E27C94802711}" type="sibTrans" cxnId="{16BFC9E0-732B-4E23-ADF0-AF28636B1DCA}">
      <dgm:prSet/>
      <dgm:spPr/>
      <dgm:t>
        <a:bodyPr/>
        <a:lstStyle/>
        <a:p>
          <a:endParaRPr lang="en-US"/>
        </a:p>
      </dgm:t>
    </dgm:pt>
    <dgm:pt modelId="{4AD05734-4AD0-4850-9EC8-2812C41D721B}" type="pres">
      <dgm:prSet presAssocID="{16090D34-DF7A-4F34-A3C6-2B02BA13DA6B}" presName="linear" presStyleCnt="0">
        <dgm:presLayoutVars>
          <dgm:animLvl val="lvl"/>
          <dgm:resizeHandles val="exact"/>
        </dgm:presLayoutVars>
      </dgm:prSet>
      <dgm:spPr/>
    </dgm:pt>
    <dgm:pt modelId="{09013908-0040-40BB-B7B7-E4E58DFA5FCE}" type="pres">
      <dgm:prSet presAssocID="{26E1C55D-7041-4258-8D55-F87EE9AC2A4D}" presName="parentText" presStyleLbl="node1" presStyleIdx="0" presStyleCnt="2">
        <dgm:presLayoutVars>
          <dgm:chMax val="0"/>
          <dgm:bulletEnabled val="1"/>
        </dgm:presLayoutVars>
      </dgm:prSet>
      <dgm:spPr/>
    </dgm:pt>
    <dgm:pt modelId="{1E24744D-6263-4BF4-A327-7DF491AFAA8E}" type="pres">
      <dgm:prSet presAssocID="{232A7C46-9F56-4B5A-9940-636A63F99FE1}" presName="spacer" presStyleCnt="0"/>
      <dgm:spPr/>
    </dgm:pt>
    <dgm:pt modelId="{681D96A2-3F40-4A0C-9D03-4EC17C7C52E0}" type="pres">
      <dgm:prSet presAssocID="{BF9AFF14-280A-415F-8C7F-8351129F949E}" presName="parentText" presStyleLbl="node1" presStyleIdx="1" presStyleCnt="2">
        <dgm:presLayoutVars>
          <dgm:chMax val="0"/>
          <dgm:bulletEnabled val="1"/>
        </dgm:presLayoutVars>
      </dgm:prSet>
      <dgm:spPr/>
    </dgm:pt>
  </dgm:ptLst>
  <dgm:cxnLst>
    <dgm:cxn modelId="{4060BA5B-159F-4A8C-A918-D7FDFF5C8B10}" type="presOf" srcId="{BF9AFF14-280A-415F-8C7F-8351129F949E}" destId="{681D96A2-3F40-4A0C-9D03-4EC17C7C52E0}" srcOrd="0" destOrd="0" presId="urn:microsoft.com/office/officeart/2005/8/layout/vList2"/>
    <dgm:cxn modelId="{FAB543AD-7A05-410D-A6F5-B833869415A7}" type="presOf" srcId="{26E1C55D-7041-4258-8D55-F87EE9AC2A4D}" destId="{09013908-0040-40BB-B7B7-E4E58DFA5FCE}" srcOrd="0" destOrd="0" presId="urn:microsoft.com/office/officeart/2005/8/layout/vList2"/>
    <dgm:cxn modelId="{319FB7D6-5370-490A-9AA1-800D1743D8FF}" type="presOf" srcId="{16090D34-DF7A-4F34-A3C6-2B02BA13DA6B}" destId="{4AD05734-4AD0-4850-9EC8-2812C41D721B}" srcOrd="0" destOrd="0" presId="urn:microsoft.com/office/officeart/2005/8/layout/vList2"/>
    <dgm:cxn modelId="{16BFC9E0-732B-4E23-ADF0-AF28636B1DCA}" srcId="{16090D34-DF7A-4F34-A3C6-2B02BA13DA6B}" destId="{BF9AFF14-280A-415F-8C7F-8351129F949E}" srcOrd="1" destOrd="0" parTransId="{286F8CE6-61D8-4C85-AC79-492C305A48EC}" sibTransId="{2CC77315-DF09-43D3-BDCB-E27C94802711}"/>
    <dgm:cxn modelId="{90E9AAFD-AD01-44DE-BE3B-0F7A89A4D4C9}" srcId="{16090D34-DF7A-4F34-A3C6-2B02BA13DA6B}" destId="{26E1C55D-7041-4258-8D55-F87EE9AC2A4D}" srcOrd="0" destOrd="0" parTransId="{F1424ED1-BD21-45E7-8A11-A2ADCD0F745A}" sibTransId="{232A7C46-9F56-4B5A-9940-636A63F99FE1}"/>
    <dgm:cxn modelId="{FA8499EE-3C9A-460B-94F0-182DBBBE16BC}" type="presParOf" srcId="{4AD05734-4AD0-4850-9EC8-2812C41D721B}" destId="{09013908-0040-40BB-B7B7-E4E58DFA5FCE}" srcOrd="0" destOrd="0" presId="urn:microsoft.com/office/officeart/2005/8/layout/vList2"/>
    <dgm:cxn modelId="{CF0CA3D3-A85A-437E-8809-73BE90E986CA}" type="presParOf" srcId="{4AD05734-4AD0-4850-9EC8-2812C41D721B}" destId="{1E24744D-6263-4BF4-A327-7DF491AFAA8E}" srcOrd="1" destOrd="0" presId="urn:microsoft.com/office/officeart/2005/8/layout/vList2"/>
    <dgm:cxn modelId="{FA87827E-1A1B-4B7B-A633-9042AC3CF337}" type="presParOf" srcId="{4AD05734-4AD0-4850-9EC8-2812C41D721B}" destId="{681D96A2-3F40-4A0C-9D03-4EC17C7C52E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CE8D9F-95BB-4233-B8C0-4FA6692447E5}">
      <dsp:nvSpPr>
        <dsp:cNvPr id="0" name=""/>
        <dsp:cNvSpPr/>
      </dsp:nvSpPr>
      <dsp:spPr>
        <a:xfrm>
          <a:off x="0" y="533"/>
          <a:ext cx="6728905" cy="12488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CB922-3104-409E-B3C9-14D42FB21A25}">
      <dsp:nvSpPr>
        <dsp:cNvPr id="0" name=""/>
        <dsp:cNvSpPr/>
      </dsp:nvSpPr>
      <dsp:spPr>
        <a:xfrm>
          <a:off x="377771" y="281520"/>
          <a:ext cx="686856" cy="6868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0CE6F9-DAAF-41C4-85FB-010EC8E6F498}">
      <dsp:nvSpPr>
        <dsp:cNvPr id="0" name=""/>
        <dsp:cNvSpPr/>
      </dsp:nvSpPr>
      <dsp:spPr>
        <a:xfrm>
          <a:off x="1442398" y="533"/>
          <a:ext cx="5286506" cy="1248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168" tIns="132168" rIns="132168" bIns="132168"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Data protection is a set of processes that are used to protect the confidentiality, availability and integrity of your data.</a:t>
          </a:r>
        </a:p>
      </dsp:txBody>
      <dsp:txXfrm>
        <a:off x="1442398" y="533"/>
        <a:ext cx="5286506" cy="1248830"/>
      </dsp:txXfrm>
    </dsp:sp>
    <dsp:sp modelId="{A8279972-701A-4228-AB19-82D22A339BE2}">
      <dsp:nvSpPr>
        <dsp:cNvPr id="0" name=""/>
        <dsp:cNvSpPr/>
      </dsp:nvSpPr>
      <dsp:spPr>
        <a:xfrm>
          <a:off x="0" y="1553891"/>
          <a:ext cx="6728905" cy="12488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FE8B9C-CBA6-48A2-B51D-8FB708A1B716}">
      <dsp:nvSpPr>
        <dsp:cNvPr id="0" name=""/>
        <dsp:cNvSpPr/>
      </dsp:nvSpPr>
      <dsp:spPr>
        <a:xfrm>
          <a:off x="377771" y="1842558"/>
          <a:ext cx="686856" cy="6868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E885F8-5CAB-4B35-80B9-EC619CC8E828}">
      <dsp:nvSpPr>
        <dsp:cNvPr id="0" name=""/>
        <dsp:cNvSpPr/>
      </dsp:nvSpPr>
      <dsp:spPr>
        <a:xfrm>
          <a:off x="1442398" y="1561571"/>
          <a:ext cx="5286506" cy="1248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168" tIns="132168" rIns="132168" bIns="132168"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'Data protection principles' are a set of severe guidelines that must be followed by anyone using personal data.</a:t>
          </a:r>
        </a:p>
      </dsp:txBody>
      <dsp:txXfrm>
        <a:off x="1442398" y="1561571"/>
        <a:ext cx="5286506" cy="1248830"/>
      </dsp:txXfrm>
    </dsp:sp>
    <dsp:sp modelId="{DB1395D7-1892-41DF-A67C-E1F109D0E82B}">
      <dsp:nvSpPr>
        <dsp:cNvPr id="0" name=""/>
        <dsp:cNvSpPr/>
      </dsp:nvSpPr>
      <dsp:spPr>
        <a:xfrm>
          <a:off x="0" y="3116976"/>
          <a:ext cx="6728905" cy="12488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AFD3F8-D8AB-4FE8-ADD8-CB50AD72C558}">
      <dsp:nvSpPr>
        <dsp:cNvPr id="0" name=""/>
        <dsp:cNvSpPr/>
      </dsp:nvSpPr>
      <dsp:spPr>
        <a:xfrm>
          <a:off x="377771" y="3403595"/>
          <a:ext cx="686856" cy="6868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264028-CBA6-4DB2-8E07-EF8A17DD0D88}">
      <dsp:nvSpPr>
        <dsp:cNvPr id="0" name=""/>
        <dsp:cNvSpPr/>
      </dsp:nvSpPr>
      <dsp:spPr>
        <a:xfrm>
          <a:off x="1442398" y="3122609"/>
          <a:ext cx="5286506" cy="1248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168" tIns="132168" rIns="132168" bIns="132168"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Data Protection Act of 2018 gives you the right and ability to learn what data the government and other organizations have on you.</a:t>
          </a:r>
        </a:p>
      </dsp:txBody>
      <dsp:txXfrm>
        <a:off x="1442398" y="3122609"/>
        <a:ext cx="5286506" cy="12488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013908-0040-40BB-B7B7-E4E58DFA5FCE}">
      <dsp:nvSpPr>
        <dsp:cNvPr id="0" name=""/>
        <dsp:cNvSpPr/>
      </dsp:nvSpPr>
      <dsp:spPr>
        <a:xfrm>
          <a:off x="0" y="14668"/>
          <a:ext cx="6728905" cy="213963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dirty="0">
              <a:latin typeface="Arial" panose="020B0604020202020204" pitchFamily="34" charset="0"/>
              <a:cs typeface="Arial" panose="020B0604020202020204" pitchFamily="34" charset="0"/>
            </a:rPr>
            <a:t>The goal of data protection is to protect information and the supporting infrastructure from accidental or intentional tampering that could result in data loss or unauthorized modification. Information security helps ensure business continuity.</a:t>
          </a:r>
          <a:endParaRPr lang="en-US" sz="2200" kern="1200" dirty="0">
            <a:latin typeface="Arial" panose="020B0604020202020204" pitchFamily="34" charset="0"/>
            <a:cs typeface="Arial" panose="020B0604020202020204" pitchFamily="34" charset="0"/>
          </a:endParaRPr>
        </a:p>
      </dsp:txBody>
      <dsp:txXfrm>
        <a:off x="104448" y="119116"/>
        <a:ext cx="6520009" cy="1930741"/>
      </dsp:txXfrm>
    </dsp:sp>
    <dsp:sp modelId="{681D96A2-3F40-4A0C-9D03-4EC17C7C52E0}">
      <dsp:nvSpPr>
        <dsp:cNvPr id="0" name=""/>
        <dsp:cNvSpPr/>
      </dsp:nvSpPr>
      <dsp:spPr>
        <a:xfrm>
          <a:off x="0" y="2217666"/>
          <a:ext cx="6728905" cy="2139637"/>
        </a:xfrm>
        <a:prstGeom prst="roundRect">
          <a:avLst/>
        </a:prstGeom>
        <a:solidFill>
          <a:schemeClr val="accent2">
            <a:hueOff val="-1488843"/>
            <a:satOff val="-577"/>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dirty="0">
              <a:latin typeface="Arial" panose="020B0604020202020204" pitchFamily="34" charset="0"/>
              <a:cs typeface="Arial" panose="020B0604020202020204" pitchFamily="34" charset="0"/>
            </a:rPr>
            <a:t>it depends on what data was stolen or lost, in the case of personal data, the identity can be stolen, but if this data belongs to a large company, it will be controlled by the GDPR, then they will take the conclusion. Usually that company will be forced to pay a fine</a:t>
          </a:r>
          <a:endParaRPr lang="en-US" sz="2200" kern="1200" dirty="0">
            <a:latin typeface="Arial" panose="020B0604020202020204" pitchFamily="34" charset="0"/>
            <a:cs typeface="Arial" panose="020B0604020202020204" pitchFamily="34" charset="0"/>
          </a:endParaRPr>
        </a:p>
      </dsp:txBody>
      <dsp:txXfrm>
        <a:off x="104448" y="2322114"/>
        <a:ext cx="6520009" cy="193074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8/4/2023</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3640945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8/4/2023</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280170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dirty="0"/>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8/4/2023</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349209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8/4/2023</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1427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8/4/2023</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9067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8/4/2023</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6303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8/4/2023</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08135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8/4/2023</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64890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8/4/2023</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5839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8/4/2023</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9383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8/4/2023</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8724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8/4/2023</a:t>
            </a:fld>
            <a:endParaRPr lang="en-US" dirty="0"/>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dirty="0"/>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2277390076"/>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money.com/what-is-data-breach/" TargetMode="External"/><Relationship Id="rId2" Type="http://schemas.openxmlformats.org/officeDocument/2006/relationships/hyperlink" Target="https://www.legislation.gov.uk/ukpga/2018/12/contents/enacted" TargetMode="External"/><Relationship Id="rId1" Type="http://schemas.openxmlformats.org/officeDocument/2006/relationships/slideLayout" Target="../slideLayouts/slideLayout2.xml"/><Relationship Id="rId5" Type="http://schemas.openxmlformats.org/officeDocument/2006/relationships/hyperlink" Target="https://www.integrate.io/blog/what-is-data-privacy-why-is-it-important/" TargetMode="External"/><Relationship Id="rId4" Type="http://schemas.openxmlformats.org/officeDocument/2006/relationships/hyperlink" Target="https://www.cloudmask.com/blog/data-breaches-threats-and-consequen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4F048CC-17C9-B246-BF2A-29E51AD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3" descr="Фон с сетевыми технологиями">
            <a:extLst>
              <a:ext uri="{FF2B5EF4-FFF2-40B4-BE49-F238E27FC236}">
                <a16:creationId xmlns:a16="http://schemas.microsoft.com/office/drawing/2014/main" id="{8DF38F4A-5429-BAB4-88B3-A0BA8213B462}"/>
              </a:ext>
            </a:extLst>
          </p:cNvPr>
          <p:cNvPicPr>
            <a:picLocks noChangeAspect="1"/>
          </p:cNvPicPr>
          <p:nvPr/>
        </p:nvPicPr>
        <p:blipFill rotWithShape="1">
          <a:blip r:embed="rId2"/>
          <a:srcRect b="3434"/>
          <a:stretch/>
        </p:blipFill>
        <p:spPr>
          <a:xfrm>
            <a:off x="0" y="10"/>
            <a:ext cx="12191980" cy="6857990"/>
          </a:xfrm>
          <a:prstGeom prst="rect">
            <a:avLst/>
          </a:prstGeom>
        </p:spPr>
      </p:pic>
      <p:sp>
        <p:nvSpPr>
          <p:cNvPr id="45" name="Rectangle">
            <a:extLst>
              <a:ext uri="{FF2B5EF4-FFF2-40B4-BE49-F238E27FC236}">
                <a16:creationId xmlns:a16="http://schemas.microsoft.com/office/drawing/2014/main" id="{53C4D10E-16D3-5D49-A995-1FD27619A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7883" y="1096771"/>
            <a:ext cx="4701054" cy="5761229"/>
          </a:xfrm>
          <a:prstGeom prst="rect">
            <a:avLst/>
          </a:prstGeom>
          <a:gradFill flip="none" rotWithShape="1">
            <a:gsLst>
              <a:gs pos="32000">
                <a:schemeClr val="bg1">
                  <a:alpha val="67000"/>
                </a:schemeClr>
              </a:gs>
              <a:gs pos="0">
                <a:schemeClr val="bg1">
                  <a:alpha val="55000"/>
                </a:schemeClr>
              </a:gs>
              <a:gs pos="99000">
                <a:schemeClr val="bg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47" name="Cross 46">
            <a:extLst>
              <a:ext uri="{FF2B5EF4-FFF2-40B4-BE49-F238E27FC236}">
                <a16:creationId xmlns:a16="http://schemas.microsoft.com/office/drawing/2014/main" id="{24124FF1-775D-AC4A-81D0-73FC0F54A6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1505"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оловок 1">
            <a:extLst>
              <a:ext uri="{FF2B5EF4-FFF2-40B4-BE49-F238E27FC236}">
                <a16:creationId xmlns:a16="http://schemas.microsoft.com/office/drawing/2014/main" id="{922F0506-F45B-ADA2-FEE0-FF49224DACC3}"/>
              </a:ext>
            </a:extLst>
          </p:cNvPr>
          <p:cNvSpPr>
            <a:spLocks noGrp="1"/>
          </p:cNvSpPr>
          <p:nvPr>
            <p:ph type="ctrTitle"/>
          </p:nvPr>
        </p:nvSpPr>
        <p:spPr>
          <a:xfrm>
            <a:off x="986362" y="1625608"/>
            <a:ext cx="3882842" cy="2722164"/>
          </a:xfrm>
        </p:spPr>
        <p:txBody>
          <a:bodyPr>
            <a:normAutofit/>
          </a:bodyPr>
          <a:lstStyle/>
          <a:p>
            <a:pPr>
              <a:lnSpc>
                <a:spcPct val="90000"/>
              </a:lnSpc>
            </a:pPr>
            <a:r>
              <a:rPr lang="en-US" sz="3800" b="1" dirty="0">
                <a:effectLst/>
                <a:latin typeface="Arial" panose="020B0604020202020204" pitchFamily="34" charset="0"/>
              </a:rPr>
              <a:t>Is data protection really that important? </a:t>
            </a:r>
            <a:br>
              <a:rPr lang="en-US" sz="3800" dirty="0">
                <a:effectLst/>
              </a:rPr>
            </a:br>
            <a:endParaRPr lang="ru-RU" sz="3800" dirty="0"/>
          </a:p>
        </p:txBody>
      </p:sp>
      <p:sp>
        <p:nvSpPr>
          <p:cNvPr id="3" name="Подзаголовок 2">
            <a:extLst>
              <a:ext uri="{FF2B5EF4-FFF2-40B4-BE49-F238E27FC236}">
                <a16:creationId xmlns:a16="http://schemas.microsoft.com/office/drawing/2014/main" id="{68C48872-7565-37EB-62D2-28764B2028F2}"/>
              </a:ext>
            </a:extLst>
          </p:cNvPr>
          <p:cNvSpPr>
            <a:spLocks noGrp="1"/>
          </p:cNvSpPr>
          <p:nvPr>
            <p:ph type="subTitle" idx="1"/>
          </p:nvPr>
        </p:nvSpPr>
        <p:spPr>
          <a:xfrm>
            <a:off x="986362" y="4466844"/>
            <a:ext cx="3882842" cy="1887773"/>
          </a:xfrm>
        </p:spPr>
        <p:txBody>
          <a:bodyPr>
            <a:normAutofit/>
          </a:bodyPr>
          <a:lstStyle/>
          <a:p>
            <a:pPr>
              <a:lnSpc>
                <a:spcPct val="90000"/>
              </a:lnSpc>
            </a:pPr>
            <a:r>
              <a:rPr lang="en-US" sz="1600" dirty="0">
                <a:effectLst/>
                <a:latin typeface="Arial" panose="020B0604020202020204" pitchFamily="34" charset="0"/>
                <a:cs typeface="Arial" panose="020B0604020202020204" pitchFamily="34" charset="0"/>
              </a:rPr>
              <a:t>Module: Digital Skills and Research Methods</a:t>
            </a:r>
            <a:endParaRPr lang="en-US" sz="1600" dirty="0">
              <a:latin typeface="Arial" panose="020B0604020202020204" pitchFamily="34" charset="0"/>
              <a:cs typeface="Arial" panose="020B0604020202020204" pitchFamily="34" charset="0"/>
            </a:endParaRPr>
          </a:p>
          <a:p>
            <a:pPr>
              <a:lnSpc>
                <a:spcPct val="90000"/>
              </a:lnSpc>
            </a:pPr>
            <a:r>
              <a:rPr lang="en-US" sz="1600" dirty="0">
                <a:effectLst/>
                <a:latin typeface="Arial" panose="020B0604020202020204" pitchFamily="34" charset="0"/>
                <a:cs typeface="Arial" panose="020B0604020202020204" pitchFamily="34" charset="0"/>
              </a:rPr>
              <a:t>Module code: BMSW4003_BIRM</a:t>
            </a:r>
          </a:p>
          <a:p>
            <a:pPr>
              <a:lnSpc>
                <a:spcPct val="90000"/>
              </a:lnSpc>
            </a:pPr>
            <a:r>
              <a:rPr lang="en-US" sz="1600" dirty="0">
                <a:effectLst/>
                <a:latin typeface="Arial" panose="020B0604020202020204" pitchFamily="34" charset="0"/>
                <a:cs typeface="Arial" panose="020B0604020202020204" pitchFamily="34" charset="0"/>
              </a:rPr>
              <a:t>Lecturer: Rebecca Stewart</a:t>
            </a:r>
          </a:p>
          <a:p>
            <a:pPr>
              <a:lnSpc>
                <a:spcPct val="90000"/>
              </a:lnSpc>
            </a:pPr>
            <a:r>
              <a:rPr lang="en-US" sz="1600" dirty="0">
                <a:effectLst/>
                <a:latin typeface="Arial" panose="020B0604020202020204" pitchFamily="34" charset="0"/>
                <a:cs typeface="Arial" panose="020B0604020202020204" pitchFamily="34" charset="0"/>
              </a:rPr>
              <a:t>Student: Liviu Hadirca(2119291)</a:t>
            </a:r>
          </a:p>
        </p:txBody>
      </p:sp>
      <p:sp>
        <p:nvSpPr>
          <p:cNvPr id="49" name="Rectangle 48">
            <a:extLst>
              <a:ext uri="{FF2B5EF4-FFF2-40B4-BE49-F238E27FC236}">
                <a16:creationId xmlns:a16="http://schemas.microsoft.com/office/drawing/2014/main" id="{EBCE363F-7361-A345-BB3D-2E8D88197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3666"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715883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Padlock on computer motherboard">
            <a:extLst>
              <a:ext uri="{FF2B5EF4-FFF2-40B4-BE49-F238E27FC236}">
                <a16:creationId xmlns:a16="http://schemas.microsoft.com/office/drawing/2014/main" id="{1F874E73-2AE9-5245-298A-6E01594FD39C}"/>
              </a:ext>
            </a:extLst>
          </p:cNvPr>
          <p:cNvPicPr>
            <a:picLocks noChangeAspect="1"/>
          </p:cNvPicPr>
          <p:nvPr/>
        </p:nvPicPr>
        <p:blipFill rotWithShape="1">
          <a:blip r:embed="rId2"/>
          <a:srcRect l="12907" r="36261" b="-1"/>
          <a:stretch/>
        </p:blipFill>
        <p:spPr>
          <a:xfrm>
            <a:off x="1764" y="10"/>
            <a:ext cx="5222474" cy="6857990"/>
          </a:xfrm>
          <a:prstGeom prst="rect">
            <a:avLst/>
          </a:prstGeom>
        </p:spPr>
      </p:pic>
      <p:sp>
        <p:nvSpPr>
          <p:cNvPr id="31" name="Rectangle">
            <a:extLst>
              <a:ext uri="{FF2B5EF4-FFF2-40B4-BE49-F238E27FC236}">
                <a16:creationId xmlns:a16="http://schemas.microsoft.com/office/drawing/2014/main" id="{012D3DE8-D97E-7C4A-A951-51BC92671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096772"/>
            <a:ext cx="5222474" cy="5761228"/>
          </a:xfrm>
          <a:prstGeom prst="rect">
            <a:avLst/>
          </a:prstGeom>
          <a:gradFill flip="none" rotWithShape="1">
            <a:gsLst>
              <a:gs pos="32000">
                <a:schemeClr val="tx1">
                  <a:alpha val="67000"/>
                </a:schemeClr>
              </a:gs>
              <a:gs pos="0">
                <a:schemeClr val="tx1">
                  <a:alpha val="55000"/>
                </a:schemeClr>
              </a:gs>
              <a:gs pos="99000">
                <a:schemeClr val="tx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Заголовок 1">
            <a:extLst>
              <a:ext uri="{FF2B5EF4-FFF2-40B4-BE49-F238E27FC236}">
                <a16:creationId xmlns:a16="http://schemas.microsoft.com/office/drawing/2014/main" id="{70B6D9BA-3ABD-C8CD-D233-F36C1C8A4030}"/>
              </a:ext>
            </a:extLst>
          </p:cNvPr>
          <p:cNvSpPr>
            <a:spLocks noGrp="1"/>
          </p:cNvSpPr>
          <p:nvPr>
            <p:ph type="title"/>
          </p:nvPr>
        </p:nvSpPr>
        <p:spPr>
          <a:xfrm>
            <a:off x="565149" y="1553972"/>
            <a:ext cx="4114800" cy="4064931"/>
          </a:xfrm>
        </p:spPr>
        <p:txBody>
          <a:bodyPr>
            <a:normAutofit/>
          </a:bodyPr>
          <a:lstStyle/>
          <a:p>
            <a:r>
              <a:rPr lang="en-US" sz="3800" b="1" dirty="0">
                <a:solidFill>
                  <a:schemeClr val="bg1"/>
                </a:solidFill>
                <a:latin typeface="Arial" panose="020B0604020202020204" pitchFamily="34" charset="0"/>
                <a:cs typeface="Arial" panose="020B0604020202020204" pitchFamily="34" charset="0"/>
              </a:rPr>
              <a:t>Table</a:t>
            </a:r>
            <a:r>
              <a:rPr lang="en-US" sz="3800" b="1" baseline="0" dirty="0">
                <a:solidFill>
                  <a:schemeClr val="bg1"/>
                </a:solidFill>
                <a:latin typeface="Arial" panose="020B0604020202020204" pitchFamily="34" charset="0"/>
                <a:cs typeface="Arial" panose="020B0604020202020204" pitchFamily="34" charset="0"/>
              </a:rPr>
              <a:t> of Contents</a:t>
            </a:r>
            <a:endParaRPr lang="ru-RU" sz="3800" b="1" dirty="0">
              <a:solidFill>
                <a:schemeClr val="bg1"/>
              </a:solidFill>
              <a:latin typeface="Arial" panose="020B0604020202020204" pitchFamily="34" charset="0"/>
              <a:cs typeface="Arial" panose="020B0604020202020204" pitchFamily="34" charset="0"/>
            </a:endParaRPr>
          </a:p>
        </p:txBody>
      </p:sp>
      <p:sp>
        <p:nvSpPr>
          <p:cNvPr id="23" name="Объект 2">
            <a:extLst>
              <a:ext uri="{FF2B5EF4-FFF2-40B4-BE49-F238E27FC236}">
                <a16:creationId xmlns:a16="http://schemas.microsoft.com/office/drawing/2014/main" id="{B2C7D561-F5E7-3B58-FC7B-A97A9A25A8F9}"/>
              </a:ext>
            </a:extLst>
          </p:cNvPr>
          <p:cNvSpPr>
            <a:spLocks noGrp="1"/>
          </p:cNvSpPr>
          <p:nvPr>
            <p:ph idx="1"/>
          </p:nvPr>
        </p:nvSpPr>
        <p:spPr>
          <a:xfrm>
            <a:off x="6096000" y="1553972"/>
            <a:ext cx="5530839" cy="4327398"/>
          </a:xfrm>
        </p:spPr>
        <p:txBody>
          <a:bodyPr>
            <a:normAutofit/>
          </a:bodyPr>
          <a:lstStyle/>
          <a:p>
            <a:r>
              <a:rPr lang="en-US" dirty="0">
                <a:latin typeface="Arial" panose="020B0604020202020204" pitchFamily="34" charset="0"/>
                <a:cs typeface="Arial" panose="020B0604020202020204" pitchFamily="34" charset="0"/>
              </a:rPr>
              <a:t>What is data protection?</a:t>
            </a:r>
          </a:p>
          <a:p>
            <a:r>
              <a:rPr lang="en-US" dirty="0">
                <a:latin typeface="Arial" panose="020B0604020202020204" pitchFamily="34" charset="0"/>
                <a:cs typeface="Arial" panose="020B0604020202020204" pitchFamily="34" charset="0"/>
              </a:rPr>
              <a:t>How data can be lost or hacked?</a:t>
            </a:r>
          </a:p>
          <a:p>
            <a:r>
              <a:rPr lang="en-US" dirty="0">
                <a:latin typeface="Arial" panose="020B0604020202020204" pitchFamily="34" charset="0"/>
                <a:cs typeface="Arial" panose="020B0604020202020204" pitchFamily="34" charset="0"/>
              </a:rPr>
              <a:t>How data can be safe?</a:t>
            </a:r>
          </a:p>
          <a:p>
            <a:r>
              <a:rPr lang="en-US" dirty="0">
                <a:latin typeface="Arial" panose="020B0604020202020204" pitchFamily="34" charset="0"/>
                <a:cs typeface="Arial" panose="020B0604020202020204" pitchFamily="34" charset="0"/>
              </a:rPr>
              <a:t>Why data supposed to be safe? What happens if you are not protected the data? </a:t>
            </a:r>
          </a:p>
          <a:p>
            <a:r>
              <a:rPr lang="en-US" dirty="0">
                <a:latin typeface="Arial" panose="020B0604020202020204" pitchFamily="34" charset="0"/>
                <a:cs typeface="Arial" panose="020B0604020202020204" pitchFamily="34" charset="0"/>
              </a:rPr>
              <a:t>Conclusion.</a:t>
            </a:r>
          </a:p>
          <a:p>
            <a:endParaRPr lang="ru-RU" dirty="0"/>
          </a:p>
        </p:txBody>
      </p:sp>
      <p:sp>
        <p:nvSpPr>
          <p:cNvPr id="33" name="Rectangle">
            <a:extLst>
              <a:ext uri="{FF2B5EF4-FFF2-40B4-BE49-F238E27FC236}">
                <a16:creationId xmlns:a16="http://schemas.microsoft.com/office/drawing/2014/main" id="{F9A7C64A-7759-E942-8BF4-90D7548722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2471" y="1096772"/>
            <a:ext cx="492517" cy="5761228"/>
          </a:xfrm>
          <a:prstGeom prst="rect">
            <a:avLst/>
          </a:prstGeom>
          <a:solidFill>
            <a:schemeClr val="bg2"/>
          </a:soli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35" name="Cross 34">
            <a:extLst>
              <a:ext uri="{FF2B5EF4-FFF2-40B4-BE49-F238E27FC236}">
                <a16:creationId xmlns:a16="http://schemas.microsoft.com/office/drawing/2014/main" id="{6E8F4613-F584-E34B-9CDA-FF05A0B4C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0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AC276E95-1B84-914C-B0C5-9FA065619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7662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оловок 1">
            <a:extLst>
              <a:ext uri="{FF2B5EF4-FFF2-40B4-BE49-F238E27FC236}">
                <a16:creationId xmlns:a16="http://schemas.microsoft.com/office/drawing/2014/main" id="{71DCA8DD-4FB9-BAE1-53D6-AC878D4C348C}"/>
              </a:ext>
            </a:extLst>
          </p:cNvPr>
          <p:cNvSpPr>
            <a:spLocks noGrp="1"/>
          </p:cNvSpPr>
          <p:nvPr>
            <p:ph type="title"/>
          </p:nvPr>
        </p:nvSpPr>
        <p:spPr>
          <a:xfrm>
            <a:off x="565149" y="1204720"/>
            <a:ext cx="3198777" cy="4344711"/>
          </a:xfrm>
        </p:spPr>
        <p:txBody>
          <a:bodyPr>
            <a:normAutofit/>
          </a:bodyPr>
          <a:lstStyle/>
          <a:p>
            <a:r>
              <a:rPr lang="en-US" sz="3800" b="1" dirty="0">
                <a:latin typeface="Arial" panose="020B0604020202020204" pitchFamily="34" charset="0"/>
                <a:cs typeface="Arial" panose="020B0604020202020204" pitchFamily="34" charset="0"/>
              </a:rPr>
              <a:t>What is data protection?</a:t>
            </a:r>
            <a:endParaRPr lang="ru-RU" sz="3800" b="1"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E8B9AAF-3BFF-3546-915C-8BDE34AD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ross 26">
            <a:extLst>
              <a:ext uri="{FF2B5EF4-FFF2-40B4-BE49-F238E27FC236}">
                <a16:creationId xmlns:a16="http://schemas.microsoft.com/office/drawing/2014/main" id="{90012D5C-1270-714B-AFB4-7E632827B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Rectangle 1">
            <a:extLst>
              <a:ext uri="{FF2B5EF4-FFF2-40B4-BE49-F238E27FC236}">
                <a16:creationId xmlns:a16="http://schemas.microsoft.com/office/drawing/2014/main" id="{026E405F-8C91-6601-F798-9EFA6789053F}"/>
              </a:ext>
            </a:extLst>
          </p:cNvPr>
          <p:cNvGraphicFramePr>
            <a:graphicFrameLocks noGrp="1"/>
          </p:cNvGraphicFramePr>
          <p:nvPr>
            <p:ph idx="1"/>
            <p:extLst>
              <p:ext uri="{D42A27DB-BD31-4B8C-83A1-F6EECF244321}">
                <p14:modId xmlns:p14="http://schemas.microsoft.com/office/powerpoint/2010/main" val="2329131572"/>
              </p:ext>
            </p:extLst>
          </p:nvPr>
        </p:nvGraphicFramePr>
        <p:xfrm>
          <a:off x="4489428" y="1508251"/>
          <a:ext cx="6728905" cy="43719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0690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12B67E2-2EA8-8F0F-5D85-327EBFC5A63D}"/>
              </a:ext>
            </a:extLst>
          </p:cNvPr>
          <p:cNvPicPr>
            <a:picLocks noChangeAspect="1"/>
          </p:cNvPicPr>
          <p:nvPr/>
        </p:nvPicPr>
        <p:blipFill rotWithShape="1">
          <a:blip r:embed="rId2"/>
          <a:srcRect l="26213" r="30952"/>
          <a:stretch/>
        </p:blipFill>
        <p:spPr>
          <a:xfrm>
            <a:off x="1764" y="10"/>
            <a:ext cx="5222474" cy="6857990"/>
          </a:xfrm>
          <a:prstGeom prst="rect">
            <a:avLst/>
          </a:prstGeom>
        </p:spPr>
      </p:pic>
      <p:sp>
        <p:nvSpPr>
          <p:cNvPr id="11" name="Rectangle">
            <a:extLst>
              <a:ext uri="{FF2B5EF4-FFF2-40B4-BE49-F238E27FC236}">
                <a16:creationId xmlns:a16="http://schemas.microsoft.com/office/drawing/2014/main" id="{012D3DE8-D97E-7C4A-A951-51BC92671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096772"/>
            <a:ext cx="5222474" cy="5761228"/>
          </a:xfrm>
          <a:prstGeom prst="rect">
            <a:avLst/>
          </a:prstGeom>
          <a:gradFill flip="none" rotWithShape="1">
            <a:gsLst>
              <a:gs pos="32000">
                <a:schemeClr val="tx1">
                  <a:alpha val="67000"/>
                </a:schemeClr>
              </a:gs>
              <a:gs pos="0">
                <a:schemeClr val="tx1">
                  <a:alpha val="55000"/>
                </a:schemeClr>
              </a:gs>
              <a:gs pos="99000">
                <a:schemeClr val="tx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Заголовок 1">
            <a:extLst>
              <a:ext uri="{FF2B5EF4-FFF2-40B4-BE49-F238E27FC236}">
                <a16:creationId xmlns:a16="http://schemas.microsoft.com/office/drawing/2014/main" id="{F6A94A84-BD3A-6E80-D856-FF79CBC359E2}"/>
              </a:ext>
            </a:extLst>
          </p:cNvPr>
          <p:cNvSpPr>
            <a:spLocks noGrp="1"/>
          </p:cNvSpPr>
          <p:nvPr>
            <p:ph type="title"/>
          </p:nvPr>
        </p:nvSpPr>
        <p:spPr>
          <a:xfrm>
            <a:off x="565149" y="1553972"/>
            <a:ext cx="4114800" cy="4064931"/>
          </a:xfrm>
        </p:spPr>
        <p:txBody>
          <a:bodyPr>
            <a:normAutofit/>
          </a:bodyPr>
          <a:lstStyle/>
          <a:p>
            <a:r>
              <a:rPr lang="en-US" b="1" dirty="0">
                <a:solidFill>
                  <a:schemeClr val="bg1"/>
                </a:solidFill>
                <a:latin typeface="Arial" panose="020B0604020202020204" pitchFamily="34" charset="0"/>
                <a:cs typeface="Arial" panose="020B0604020202020204" pitchFamily="34" charset="0"/>
              </a:rPr>
              <a:t>How data can be lost or hacked?</a:t>
            </a:r>
            <a:endParaRPr lang="ru-RU" b="1" dirty="0">
              <a:solidFill>
                <a:schemeClr val="bg1"/>
              </a:solidFill>
              <a:latin typeface="Arial" panose="020B0604020202020204" pitchFamily="34" charset="0"/>
              <a:cs typeface="Arial" panose="020B0604020202020204" pitchFamily="34" charset="0"/>
            </a:endParaRPr>
          </a:p>
        </p:txBody>
      </p:sp>
      <p:sp>
        <p:nvSpPr>
          <p:cNvPr id="3" name="Объект 2">
            <a:extLst>
              <a:ext uri="{FF2B5EF4-FFF2-40B4-BE49-F238E27FC236}">
                <a16:creationId xmlns:a16="http://schemas.microsoft.com/office/drawing/2014/main" id="{4110EF94-A582-626F-51E3-62B86E7F8129}"/>
              </a:ext>
            </a:extLst>
          </p:cNvPr>
          <p:cNvSpPr>
            <a:spLocks noGrp="1"/>
          </p:cNvSpPr>
          <p:nvPr>
            <p:ph idx="1"/>
          </p:nvPr>
        </p:nvSpPr>
        <p:spPr>
          <a:xfrm>
            <a:off x="6096000" y="1096771"/>
            <a:ext cx="5948218" cy="5340973"/>
          </a:xfrm>
        </p:spPr>
        <p:txBody>
          <a:bodyPr>
            <a:normAutofit/>
          </a:bodyPr>
          <a:lstStyle/>
          <a:p>
            <a:pPr>
              <a:lnSpc>
                <a:spcPct val="90000"/>
              </a:lnSpc>
            </a:pPr>
            <a:r>
              <a:rPr lang="en-US" sz="1400" b="1" i="0" dirty="0">
                <a:effectLst/>
                <a:latin typeface="Arial" panose="020B0604020202020204" pitchFamily="34" charset="0"/>
                <a:cs typeface="Arial" panose="020B0604020202020204" pitchFamily="34" charset="0"/>
              </a:rPr>
              <a:t>Physical Breach</a:t>
            </a:r>
          </a:p>
          <a:p>
            <a:pPr marL="0" indent="0">
              <a:lnSpc>
                <a:spcPct val="90000"/>
              </a:lnSpc>
              <a:buNone/>
            </a:pPr>
            <a:r>
              <a:rPr lang="en-US" sz="1400" dirty="0">
                <a:latin typeface="Arial" panose="020B0604020202020204" pitchFamily="34" charset="0"/>
                <a:cs typeface="Arial" panose="020B0604020202020204" pitchFamily="34" charset="0"/>
              </a:rPr>
              <a:t>T</a:t>
            </a:r>
            <a:r>
              <a:rPr lang="en-US" sz="1400" b="0" i="0" dirty="0">
                <a:effectLst/>
                <a:latin typeface="Arial" panose="020B0604020202020204" pitchFamily="34" charset="0"/>
                <a:cs typeface="Arial" panose="020B0604020202020204" pitchFamily="34" charset="0"/>
              </a:rPr>
              <a:t>his name characterizes the cases when the person is physically present. For example, if someone steals or finds a USB drive or when someone leaves the computer on at work, for example, being a worker at Tesco, I have seen how sometimes computers are left on without anyone being around</a:t>
            </a:r>
            <a:endParaRPr lang="ru-RU" sz="1400" b="0" i="0" dirty="0">
              <a:effectLst/>
              <a:latin typeface="Arial" panose="020B0604020202020204" pitchFamily="34" charset="0"/>
              <a:cs typeface="Arial" panose="020B0604020202020204" pitchFamily="34" charset="0"/>
            </a:endParaRPr>
          </a:p>
          <a:p>
            <a:pPr>
              <a:lnSpc>
                <a:spcPct val="90000"/>
              </a:lnSpc>
            </a:pPr>
            <a:r>
              <a:rPr lang="en-US" sz="1400" b="1" i="0" dirty="0">
                <a:effectLst/>
                <a:latin typeface="Arial" panose="020B0604020202020204" pitchFamily="34" charset="0"/>
                <a:cs typeface="Arial" panose="020B0604020202020204" pitchFamily="34" charset="0"/>
              </a:rPr>
              <a:t>Digital Breach</a:t>
            </a:r>
          </a:p>
          <a:p>
            <a:pPr marL="0" indent="0">
              <a:lnSpc>
                <a:spcPct val="90000"/>
              </a:lnSpc>
              <a:buNone/>
            </a:pPr>
            <a:r>
              <a:rPr lang="en-US" sz="1400" dirty="0">
                <a:latin typeface="Arial" panose="020B0604020202020204" pitchFamily="34" charset="0"/>
                <a:cs typeface="Arial" panose="020B0604020202020204" pitchFamily="34" charset="0"/>
              </a:rPr>
              <a:t>I</a:t>
            </a:r>
            <a:r>
              <a:rPr lang="en-US" sz="1400" b="0" i="0" dirty="0">
                <a:effectLst/>
                <a:latin typeface="Arial" panose="020B0604020202020204" pitchFamily="34" charset="0"/>
                <a:cs typeface="Arial" panose="020B0604020202020204" pitchFamily="34" charset="0"/>
              </a:rPr>
              <a:t>n this case, technologies are involved either from outside or from inside. On the outside, cases are characterized when someone gets access to information through a virus. And on the inside, the cases when someone through programs has privileges to copy the information</a:t>
            </a:r>
          </a:p>
          <a:p>
            <a:pPr>
              <a:lnSpc>
                <a:spcPct val="90000"/>
              </a:lnSpc>
            </a:pPr>
            <a:r>
              <a:rPr lang="en-US" sz="1400" b="1" i="0" dirty="0">
                <a:effectLst/>
                <a:latin typeface="Arial" panose="020B0604020202020204" pitchFamily="34" charset="0"/>
                <a:cs typeface="Arial" panose="020B0604020202020204" pitchFamily="34" charset="0"/>
              </a:rPr>
              <a:t>Skimming</a:t>
            </a:r>
          </a:p>
          <a:p>
            <a:pPr marL="0" indent="0">
              <a:lnSpc>
                <a:spcPct val="90000"/>
              </a:lnSpc>
              <a:buNone/>
            </a:pPr>
            <a:r>
              <a:rPr lang="en-US" sz="1400" dirty="0">
                <a:latin typeface="Arial" panose="020B0604020202020204" pitchFamily="34" charset="0"/>
                <a:cs typeface="Arial" panose="020B0604020202020204" pitchFamily="34" charset="0"/>
              </a:rPr>
              <a:t>T</a:t>
            </a:r>
            <a:r>
              <a:rPr lang="en-US" sz="1400" b="0" i="0" dirty="0">
                <a:effectLst/>
                <a:latin typeface="Arial" panose="020B0604020202020204" pitchFamily="34" charset="0"/>
                <a:cs typeface="Arial" panose="020B0604020202020204" pitchFamily="34" charset="0"/>
              </a:rPr>
              <a:t>his type of data breach is the most popular because it is also the easiest, because an email is enough for that</a:t>
            </a:r>
          </a:p>
          <a:p>
            <a:pPr>
              <a:lnSpc>
                <a:spcPct val="90000"/>
              </a:lnSpc>
            </a:pPr>
            <a:r>
              <a:rPr lang="en-US" sz="1400" b="1" i="0" dirty="0">
                <a:effectLst/>
                <a:latin typeface="Arial" panose="020B0604020202020204" pitchFamily="34" charset="0"/>
                <a:cs typeface="Arial" panose="020B0604020202020204" pitchFamily="34" charset="0"/>
              </a:rPr>
              <a:t>Recording Keystrokes</a:t>
            </a:r>
          </a:p>
          <a:p>
            <a:pPr marL="0" indent="0">
              <a:lnSpc>
                <a:spcPct val="90000"/>
              </a:lnSpc>
              <a:buNone/>
            </a:pPr>
            <a:r>
              <a:rPr lang="en-US" sz="1400" dirty="0">
                <a:latin typeface="Arial" panose="020B0604020202020204" pitchFamily="34" charset="0"/>
                <a:cs typeface="Arial" panose="020B0604020202020204" pitchFamily="34" charset="0"/>
              </a:rPr>
              <a:t>I</a:t>
            </a:r>
            <a:r>
              <a:rPr lang="en-US" sz="1400" b="0" i="0" dirty="0">
                <a:effectLst/>
                <a:latin typeface="Arial" panose="020B0604020202020204" pitchFamily="34" charset="0"/>
                <a:cs typeface="Arial" panose="020B0604020202020204" pitchFamily="34" charset="0"/>
              </a:rPr>
              <a:t>n this case, cybercriminals only have your keyboard history and thus can see all the buttons you press on your phone or computer</a:t>
            </a:r>
          </a:p>
          <a:p>
            <a:pPr>
              <a:lnSpc>
                <a:spcPct val="90000"/>
              </a:lnSpc>
            </a:pPr>
            <a:r>
              <a:rPr lang="en-US" sz="1400" b="1" i="0" dirty="0">
                <a:effectLst/>
                <a:latin typeface="Arial" panose="020B0604020202020204" pitchFamily="34" charset="0"/>
                <a:cs typeface="Arial" panose="020B0604020202020204" pitchFamily="34" charset="0"/>
              </a:rPr>
              <a:t>Password Guessing</a:t>
            </a:r>
          </a:p>
          <a:p>
            <a:pPr marL="0" indent="0">
              <a:lnSpc>
                <a:spcPct val="90000"/>
              </a:lnSpc>
              <a:buNone/>
            </a:pPr>
            <a:r>
              <a:rPr lang="en-US" sz="1400" dirty="0">
                <a:latin typeface="Arial" panose="020B0604020202020204" pitchFamily="34" charset="0"/>
                <a:cs typeface="Arial" panose="020B0604020202020204" pitchFamily="34" charset="0"/>
              </a:rPr>
              <a:t>T</a:t>
            </a:r>
            <a:r>
              <a:rPr lang="en-US" sz="1400" b="0" i="0" dirty="0">
                <a:effectLst/>
                <a:latin typeface="Arial" panose="020B0604020202020204" pitchFamily="34" charset="0"/>
                <a:cs typeface="Arial" panose="020B0604020202020204" pitchFamily="34" charset="0"/>
              </a:rPr>
              <a:t>his type happens when the password is very easy, for example 123456789 or date of birth</a:t>
            </a:r>
          </a:p>
          <a:p>
            <a:pPr marL="0" indent="0">
              <a:lnSpc>
                <a:spcPct val="90000"/>
              </a:lnSpc>
              <a:buNone/>
            </a:pPr>
            <a:endParaRPr lang="en-US" sz="1100" b="0" i="0" dirty="0">
              <a:effectLst/>
              <a:latin typeface="IBM Plex Serif" panose="020F0502020204030204" pitchFamily="18" charset="-52"/>
            </a:endParaRPr>
          </a:p>
          <a:p>
            <a:pPr>
              <a:lnSpc>
                <a:spcPct val="90000"/>
              </a:lnSpc>
            </a:pPr>
            <a:endParaRPr lang="ru-RU" sz="1100" dirty="0">
              <a:latin typeface="Arial" panose="020B0604020202020204" pitchFamily="34" charset="0"/>
              <a:cs typeface="Arial" panose="020B0604020202020204" pitchFamily="34" charset="0"/>
            </a:endParaRPr>
          </a:p>
        </p:txBody>
      </p:sp>
      <p:sp>
        <p:nvSpPr>
          <p:cNvPr id="13" name="Rectangle">
            <a:extLst>
              <a:ext uri="{FF2B5EF4-FFF2-40B4-BE49-F238E27FC236}">
                <a16:creationId xmlns:a16="http://schemas.microsoft.com/office/drawing/2014/main" id="{F9A7C64A-7759-E942-8BF4-90D7548722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2471" y="1096772"/>
            <a:ext cx="492517" cy="5761228"/>
          </a:xfrm>
          <a:prstGeom prst="rect">
            <a:avLst/>
          </a:prstGeom>
          <a:solidFill>
            <a:schemeClr val="bg2"/>
          </a:soli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15" name="Cross 14">
            <a:extLst>
              <a:ext uri="{FF2B5EF4-FFF2-40B4-BE49-F238E27FC236}">
                <a16:creationId xmlns:a16="http://schemas.microsoft.com/office/drawing/2014/main" id="{6E8F4613-F584-E34B-9CDA-FF05A0B4C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0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C276E95-1B84-914C-B0C5-9FA065619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3428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ross 11">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оловок 1">
            <a:extLst>
              <a:ext uri="{FF2B5EF4-FFF2-40B4-BE49-F238E27FC236}">
                <a16:creationId xmlns:a16="http://schemas.microsoft.com/office/drawing/2014/main" id="{FA0B97AF-86B2-3D71-BE41-3856F429E4D4}"/>
              </a:ext>
            </a:extLst>
          </p:cNvPr>
          <p:cNvSpPr>
            <a:spLocks noGrp="1"/>
          </p:cNvSpPr>
          <p:nvPr>
            <p:ph type="title"/>
          </p:nvPr>
        </p:nvSpPr>
        <p:spPr>
          <a:xfrm>
            <a:off x="565149" y="1204721"/>
            <a:ext cx="5472909" cy="1446550"/>
          </a:xfrm>
        </p:spPr>
        <p:txBody>
          <a:bodyPr>
            <a:normAutofit/>
          </a:bodyPr>
          <a:lstStyle/>
          <a:p>
            <a:r>
              <a:rPr lang="en-US" dirty="0">
                <a:latin typeface="Arial" panose="020B0604020202020204" pitchFamily="34" charset="0"/>
                <a:cs typeface="Arial" panose="020B0604020202020204" pitchFamily="34" charset="0"/>
              </a:rPr>
              <a:t>How data can be safe?</a:t>
            </a:r>
            <a:endParaRPr lang="ru-RU" dirty="0"/>
          </a:p>
        </p:txBody>
      </p:sp>
      <p:sp>
        <p:nvSpPr>
          <p:cNvPr id="3" name="Объект 2">
            <a:extLst>
              <a:ext uri="{FF2B5EF4-FFF2-40B4-BE49-F238E27FC236}">
                <a16:creationId xmlns:a16="http://schemas.microsoft.com/office/drawing/2014/main" id="{456A0885-690F-DEFC-3451-58BF78FF870C}"/>
              </a:ext>
            </a:extLst>
          </p:cNvPr>
          <p:cNvSpPr>
            <a:spLocks noGrp="1"/>
          </p:cNvSpPr>
          <p:nvPr>
            <p:ph idx="1"/>
          </p:nvPr>
        </p:nvSpPr>
        <p:spPr>
          <a:xfrm>
            <a:off x="565150" y="2691638"/>
            <a:ext cx="5472909" cy="3188586"/>
          </a:xfrm>
        </p:spPr>
        <p:txBody>
          <a:bodyPr>
            <a:normAutofit/>
          </a:bodyPr>
          <a:lstStyle/>
          <a:p>
            <a:pPr marL="0" indent="0">
              <a:lnSpc>
                <a:spcPct val="90000"/>
              </a:lnSpc>
              <a:buNone/>
            </a:pPr>
            <a:r>
              <a:rPr lang="en-US" sz="1500" b="1" dirty="0">
                <a:latin typeface="Arial" panose="020B0604020202020204" pitchFamily="34" charset="0"/>
                <a:cs typeface="Arial" panose="020B0604020202020204" pitchFamily="34" charset="0"/>
              </a:rPr>
              <a:t>I</a:t>
            </a:r>
            <a:r>
              <a:rPr lang="en-US" sz="1500" b="1" i="0" dirty="0">
                <a:effectLst/>
                <a:latin typeface="Arial" panose="020B0604020202020204" pitchFamily="34" charset="0"/>
                <a:cs typeface="Arial" panose="020B0604020202020204" pitchFamily="34" charset="0"/>
              </a:rPr>
              <a:t>n order to protect the data, the following conditions must be followed:</a:t>
            </a:r>
          </a:p>
          <a:p>
            <a:pPr marL="457200" indent="-457200">
              <a:lnSpc>
                <a:spcPct val="90000"/>
              </a:lnSpc>
              <a:buAutoNum type="arabicPeriod"/>
            </a:pPr>
            <a:r>
              <a:rPr lang="en-US" sz="1500" i="0" dirty="0">
                <a:effectLst/>
                <a:latin typeface="Arial" panose="020B0604020202020204" pitchFamily="34" charset="0"/>
                <a:cs typeface="Arial" panose="020B0604020202020204" pitchFamily="34" charset="0"/>
              </a:rPr>
              <a:t>Use strong passwords and multi-factor authentication</a:t>
            </a:r>
          </a:p>
          <a:p>
            <a:pPr marL="457200" indent="-457200">
              <a:lnSpc>
                <a:spcPct val="90000"/>
              </a:lnSpc>
              <a:buFont typeface="System Font Regular"/>
              <a:buAutoNum type="arabicPeriod"/>
            </a:pPr>
            <a:r>
              <a:rPr lang="en-US" sz="1500" b="0" i="0" dirty="0">
                <a:effectLst/>
                <a:latin typeface="Arial" panose="020B0604020202020204" pitchFamily="34" charset="0"/>
                <a:cs typeface="Arial" panose="020B0604020202020204" pitchFamily="34" charset="0"/>
              </a:rPr>
              <a:t>Install anti-virus and malware protection</a:t>
            </a:r>
          </a:p>
          <a:p>
            <a:pPr marL="457200" indent="-457200">
              <a:lnSpc>
                <a:spcPct val="90000"/>
              </a:lnSpc>
              <a:buFont typeface="System Font Regular"/>
              <a:buAutoNum type="arabicPeriod"/>
            </a:pPr>
            <a:r>
              <a:rPr lang="en-US" sz="1500" b="0" i="0" dirty="0">
                <a:effectLst/>
                <a:latin typeface="Arial" panose="020B0604020202020204" pitchFamily="34" charset="0"/>
                <a:cs typeface="Arial" panose="020B0604020202020204" pitchFamily="34" charset="0"/>
              </a:rPr>
              <a:t>Make sure your Wi-Fi connection is secure</a:t>
            </a:r>
          </a:p>
          <a:p>
            <a:pPr marL="457200" indent="-457200">
              <a:lnSpc>
                <a:spcPct val="90000"/>
              </a:lnSpc>
              <a:buFont typeface="System Font Regular"/>
              <a:buAutoNum type="arabicPeriod"/>
            </a:pPr>
            <a:r>
              <a:rPr lang="en-US" sz="1500" b="0" i="0" dirty="0">
                <a:effectLst/>
                <a:latin typeface="Arial" panose="020B0604020202020204" pitchFamily="34" charset="0"/>
                <a:cs typeface="Arial" panose="020B0604020202020204" pitchFamily="34" charset="0"/>
              </a:rPr>
              <a:t>Limit access to those who need it</a:t>
            </a:r>
          </a:p>
          <a:p>
            <a:pPr marL="457200" indent="-457200">
              <a:lnSpc>
                <a:spcPct val="90000"/>
              </a:lnSpc>
              <a:buFont typeface="System Font Regular"/>
              <a:buAutoNum type="arabicPeriod"/>
            </a:pPr>
            <a:r>
              <a:rPr lang="en-US" sz="1500" b="0" i="0" dirty="0">
                <a:effectLst/>
                <a:latin typeface="Arial" panose="020B0604020202020204" pitchFamily="34" charset="0"/>
                <a:cs typeface="Arial" panose="020B0604020202020204" pitchFamily="34" charset="0"/>
              </a:rPr>
              <a:t>Be wary of suspicious emails</a:t>
            </a:r>
          </a:p>
          <a:p>
            <a:pPr marL="457200" indent="-457200">
              <a:lnSpc>
                <a:spcPct val="90000"/>
              </a:lnSpc>
              <a:buFont typeface="System Font Regular"/>
              <a:buAutoNum type="arabicPeriod"/>
            </a:pPr>
            <a:r>
              <a:rPr lang="en-US" sz="1500" dirty="0">
                <a:latin typeface="Arial" panose="020B0604020202020204" pitchFamily="34" charset="0"/>
                <a:cs typeface="Arial" panose="020B0604020202020204" pitchFamily="34" charset="0"/>
              </a:rPr>
              <a:t>D</a:t>
            </a:r>
            <a:r>
              <a:rPr lang="en-US" sz="1500" b="0" i="0" dirty="0">
                <a:effectLst/>
                <a:latin typeface="Arial" panose="020B0604020202020204" pitchFamily="34" charset="0"/>
                <a:cs typeface="Arial" panose="020B0604020202020204" pitchFamily="34" charset="0"/>
              </a:rPr>
              <a:t>o not leave the device on without supervision</a:t>
            </a:r>
          </a:p>
          <a:p>
            <a:pPr marL="457200" indent="-457200">
              <a:lnSpc>
                <a:spcPct val="90000"/>
              </a:lnSpc>
              <a:buFont typeface="System Font Regular"/>
              <a:buAutoNum type="arabicPeriod"/>
            </a:pPr>
            <a:r>
              <a:rPr lang="en-US" sz="1500" dirty="0">
                <a:latin typeface="Arial" panose="020B0604020202020204" pitchFamily="34" charset="0"/>
                <a:cs typeface="Arial" panose="020B0604020202020204" pitchFamily="34" charset="0"/>
              </a:rPr>
              <a:t>Do not put sticker with password or personal information on screen like some people do at my work</a:t>
            </a:r>
            <a:endParaRPr lang="en-US" sz="1500" b="0" i="0" dirty="0">
              <a:effectLst/>
              <a:latin typeface="Arial" panose="020B0604020202020204" pitchFamily="34" charset="0"/>
              <a:cs typeface="Arial" panose="020B0604020202020204" pitchFamily="34" charset="0"/>
            </a:endParaRPr>
          </a:p>
        </p:txBody>
      </p:sp>
      <p:pic>
        <p:nvPicPr>
          <p:cNvPr id="7" name="Graphic 6" descr="Блокировка">
            <a:extLst>
              <a:ext uri="{FF2B5EF4-FFF2-40B4-BE49-F238E27FC236}">
                <a16:creationId xmlns:a16="http://schemas.microsoft.com/office/drawing/2014/main" id="{83B3FBED-92A4-7A61-74BF-308773F6BF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58090" y="1497220"/>
            <a:ext cx="4127230" cy="4127230"/>
          </a:xfrm>
          <a:prstGeom prst="rect">
            <a:avLst/>
          </a:prstGeom>
        </p:spPr>
      </p:pic>
    </p:spTree>
    <p:extLst>
      <p:ext uri="{BB962C8B-B14F-4D97-AF65-F5344CB8AC3E}">
        <p14:creationId xmlns:p14="http://schemas.microsoft.com/office/powerpoint/2010/main" val="1122087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оловок 1">
            <a:extLst>
              <a:ext uri="{FF2B5EF4-FFF2-40B4-BE49-F238E27FC236}">
                <a16:creationId xmlns:a16="http://schemas.microsoft.com/office/drawing/2014/main" id="{9C340095-579B-1D7B-EEB0-0AEA3C437789}"/>
              </a:ext>
            </a:extLst>
          </p:cNvPr>
          <p:cNvSpPr>
            <a:spLocks noGrp="1"/>
          </p:cNvSpPr>
          <p:nvPr>
            <p:ph type="title"/>
          </p:nvPr>
        </p:nvSpPr>
        <p:spPr>
          <a:xfrm>
            <a:off x="565149" y="1204720"/>
            <a:ext cx="3198777" cy="5020589"/>
          </a:xfrm>
        </p:spPr>
        <p:txBody>
          <a:bodyPr>
            <a:normAutofit/>
          </a:bodyPr>
          <a:lstStyle/>
          <a:p>
            <a:pPr>
              <a:lnSpc>
                <a:spcPct val="90000"/>
              </a:lnSpc>
            </a:pPr>
            <a:br>
              <a:rPr lang="en-US" sz="3400" dirty="0">
                <a:latin typeface="Arial" panose="020B0604020202020204" pitchFamily="34" charset="0"/>
                <a:cs typeface="Arial" panose="020B0604020202020204" pitchFamily="34" charset="0"/>
              </a:rPr>
            </a:br>
            <a:r>
              <a:rPr lang="en-US" sz="3400" dirty="0">
                <a:latin typeface="Arial" panose="020B0604020202020204" pitchFamily="34" charset="0"/>
                <a:cs typeface="Arial" panose="020B0604020202020204" pitchFamily="34" charset="0"/>
              </a:rPr>
              <a:t>Why data supposed to be safe? </a:t>
            </a:r>
            <a:br>
              <a:rPr lang="en-US" sz="3400" dirty="0">
                <a:latin typeface="Arial" panose="020B0604020202020204" pitchFamily="34" charset="0"/>
                <a:cs typeface="Arial" panose="020B0604020202020204" pitchFamily="34" charset="0"/>
              </a:rPr>
            </a:br>
            <a:br>
              <a:rPr lang="en-US" sz="3400" dirty="0">
                <a:latin typeface="Arial" panose="020B0604020202020204" pitchFamily="34" charset="0"/>
                <a:cs typeface="Arial" panose="020B0604020202020204" pitchFamily="34" charset="0"/>
              </a:rPr>
            </a:br>
            <a:r>
              <a:rPr lang="en-US" sz="3400" dirty="0">
                <a:latin typeface="Arial" panose="020B0604020202020204" pitchFamily="34" charset="0"/>
                <a:cs typeface="Arial" panose="020B0604020202020204" pitchFamily="34" charset="0"/>
              </a:rPr>
              <a:t>What happens if you are not protected the data?</a:t>
            </a:r>
            <a:br>
              <a:rPr lang="en-US" sz="3400" dirty="0">
                <a:latin typeface="Arial" panose="020B0604020202020204" pitchFamily="34" charset="0"/>
                <a:cs typeface="Arial" panose="020B0604020202020204" pitchFamily="34" charset="0"/>
              </a:rPr>
            </a:br>
            <a:endParaRPr lang="ru-RU" sz="3400" dirty="0"/>
          </a:p>
        </p:txBody>
      </p:sp>
      <p:sp>
        <p:nvSpPr>
          <p:cNvPr id="9"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BE8B9AAF-3BFF-3546-915C-8BDE34AD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ross 16">
            <a:extLst>
              <a:ext uri="{FF2B5EF4-FFF2-40B4-BE49-F238E27FC236}">
                <a16:creationId xmlns:a16="http://schemas.microsoft.com/office/drawing/2014/main" id="{90012D5C-1270-714B-AFB4-7E632827B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Объект 4">
            <a:extLst>
              <a:ext uri="{FF2B5EF4-FFF2-40B4-BE49-F238E27FC236}">
                <a16:creationId xmlns:a16="http://schemas.microsoft.com/office/drawing/2014/main" id="{1A74FF29-AB1F-C9E6-A57C-754ED0A0D257}"/>
              </a:ext>
            </a:extLst>
          </p:cNvPr>
          <p:cNvGraphicFramePr>
            <a:graphicFrameLocks noGrp="1"/>
          </p:cNvGraphicFramePr>
          <p:nvPr>
            <p:ph idx="1"/>
            <p:extLst>
              <p:ext uri="{D42A27DB-BD31-4B8C-83A1-F6EECF244321}">
                <p14:modId xmlns:p14="http://schemas.microsoft.com/office/powerpoint/2010/main" val="3548698113"/>
              </p:ext>
            </p:extLst>
          </p:nvPr>
        </p:nvGraphicFramePr>
        <p:xfrm>
          <a:off x="4175392" y="1204720"/>
          <a:ext cx="6728905" cy="43719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1797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оловок 1">
            <a:extLst>
              <a:ext uri="{FF2B5EF4-FFF2-40B4-BE49-F238E27FC236}">
                <a16:creationId xmlns:a16="http://schemas.microsoft.com/office/drawing/2014/main" id="{5884D6AE-8ECB-E3C7-E6B9-BDF4C6059771}"/>
              </a:ext>
            </a:extLst>
          </p:cNvPr>
          <p:cNvSpPr>
            <a:spLocks noGrp="1"/>
          </p:cNvSpPr>
          <p:nvPr>
            <p:ph type="title"/>
          </p:nvPr>
        </p:nvSpPr>
        <p:spPr>
          <a:xfrm>
            <a:off x="7493192" y="1204721"/>
            <a:ext cx="4133647" cy="1446550"/>
          </a:xfrm>
        </p:spPr>
        <p:txBody>
          <a:bodyPr>
            <a:normAutofit/>
          </a:bodyPr>
          <a:lstStyle/>
          <a:p>
            <a:r>
              <a:rPr lang="en-US" dirty="0">
                <a:latin typeface="Arial" panose="020B0604020202020204" pitchFamily="34" charset="0"/>
                <a:cs typeface="Arial" panose="020B0604020202020204" pitchFamily="34" charset="0"/>
              </a:rPr>
              <a:t>Conclusion</a:t>
            </a:r>
            <a:endParaRPr lang="ru-RU" dirty="0"/>
          </a:p>
        </p:txBody>
      </p:sp>
      <p:sp>
        <p:nvSpPr>
          <p:cNvPr id="3" name="Объект 2">
            <a:extLst>
              <a:ext uri="{FF2B5EF4-FFF2-40B4-BE49-F238E27FC236}">
                <a16:creationId xmlns:a16="http://schemas.microsoft.com/office/drawing/2014/main" id="{9898275A-5640-D964-5EAA-46199927F8DE}"/>
              </a:ext>
            </a:extLst>
          </p:cNvPr>
          <p:cNvSpPr>
            <a:spLocks noGrp="1"/>
          </p:cNvSpPr>
          <p:nvPr>
            <p:ph idx="1"/>
          </p:nvPr>
        </p:nvSpPr>
        <p:spPr>
          <a:xfrm>
            <a:off x="7493193" y="2691638"/>
            <a:ext cx="4133647" cy="3188586"/>
          </a:xfrm>
        </p:spPr>
        <p:txBody>
          <a:bodyPr>
            <a:normAutofit/>
          </a:bodyPr>
          <a:lstStyle/>
          <a:p>
            <a:pPr marL="0" indent="0">
              <a:lnSpc>
                <a:spcPct val="90000"/>
              </a:lnSpc>
              <a:buNone/>
            </a:pPr>
            <a:r>
              <a:rPr lang="en-US" sz="2200" dirty="0">
                <a:latin typeface="Arial" panose="020B0604020202020204" pitchFamily="34" charset="0"/>
                <a:cs typeface="Arial" panose="020B0604020202020204" pitchFamily="34" charset="0"/>
              </a:rPr>
              <a:t>In my opinion, data must be protected in any environment you are in, because this can put your life or financial plan in danger. In the workplace they need to be protected more carefully because you can be fired or you can cause damage not only to the company but also to you.</a:t>
            </a:r>
            <a:endParaRPr lang="ru-RU" sz="2200" dirty="0">
              <a:latin typeface="Arial" panose="020B0604020202020204" pitchFamily="34" charset="0"/>
              <a:cs typeface="Arial" panose="020B0604020202020204" pitchFamily="34" charset="0"/>
            </a:endParaRPr>
          </a:p>
        </p:txBody>
      </p:sp>
      <p:pic>
        <p:nvPicPr>
          <p:cNvPr id="5" name="Picture 4" descr="Exclamation mark on a yellow background">
            <a:extLst>
              <a:ext uri="{FF2B5EF4-FFF2-40B4-BE49-F238E27FC236}">
                <a16:creationId xmlns:a16="http://schemas.microsoft.com/office/drawing/2014/main" id="{B5B37A2C-45B1-F0BE-4D70-D41F9A5E46BD}"/>
              </a:ext>
            </a:extLst>
          </p:cNvPr>
          <p:cNvPicPr>
            <a:picLocks noChangeAspect="1"/>
          </p:cNvPicPr>
          <p:nvPr/>
        </p:nvPicPr>
        <p:blipFill rotWithShape="1">
          <a:blip r:embed="rId2"/>
          <a:srcRect l="18359" r="5441"/>
          <a:stretch/>
        </p:blipFill>
        <p:spPr>
          <a:xfrm>
            <a:off x="20" y="10"/>
            <a:ext cx="6967738" cy="6857990"/>
          </a:xfrm>
          <a:prstGeom prst="rect">
            <a:avLst/>
          </a:prstGeom>
        </p:spPr>
      </p:pic>
      <p:sp>
        <p:nvSpPr>
          <p:cNvPr id="11" name="Cross 10">
            <a:extLst>
              <a:ext uri="{FF2B5EF4-FFF2-40B4-BE49-F238E27FC236}">
                <a16:creationId xmlns:a16="http://schemas.microsoft.com/office/drawing/2014/main" id="{A12C7CBA-A034-9548-BC45-D37C25C00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032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449ED22-D9F5-F848-A98A-7181D4EE7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3666"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49460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a:extLst>
              <a:ext uri="{FF2B5EF4-FFF2-40B4-BE49-F238E27FC236}">
                <a16:creationId xmlns:a16="http://schemas.microsoft.com/office/drawing/2014/main" id="{141B948A-4F06-0188-3DDC-610C98C98B60}"/>
              </a:ext>
            </a:extLst>
          </p:cNvPr>
          <p:cNvSpPr>
            <a:spLocks noGrp="1"/>
          </p:cNvSpPr>
          <p:nvPr>
            <p:ph idx="1"/>
          </p:nvPr>
        </p:nvSpPr>
        <p:spPr>
          <a:xfrm>
            <a:off x="565149" y="1955549"/>
            <a:ext cx="10443865" cy="3883936"/>
          </a:xfrm>
        </p:spPr>
        <p:txBody>
          <a:bodyPr>
            <a:normAutofit fontScale="70000" lnSpcReduction="20000"/>
          </a:bodyPr>
          <a:lstStyle/>
          <a:p>
            <a:r>
              <a:rPr lang="en-US" i="1" dirty="0">
                <a:effectLst/>
              </a:rPr>
              <a:t>Data protection act 2018</a:t>
            </a:r>
            <a:r>
              <a:rPr lang="en-US" dirty="0">
                <a:effectLst/>
              </a:rPr>
              <a:t> </a:t>
            </a:r>
            <a:r>
              <a:rPr lang="en-US" i="1" dirty="0">
                <a:effectLst/>
              </a:rPr>
              <a:t>Legislation.gov.uk</a:t>
            </a:r>
            <a:r>
              <a:rPr lang="en-US" dirty="0">
                <a:effectLst/>
              </a:rPr>
              <a:t>. Available at: https://www.legislation.gov.uk/ukpga/2018/12/contents/enacted (Accessed: 04 August 2023). </a:t>
            </a:r>
            <a:r>
              <a:rPr lang="en-US" dirty="0">
                <a:effectLst/>
                <a:hlinkClick r:id="rId2"/>
              </a:rPr>
              <a:t>Data Protection Act 2018 - Legislation.gov.uk</a:t>
            </a:r>
            <a:endParaRPr lang="en-US" dirty="0">
              <a:effectLst/>
            </a:endParaRPr>
          </a:p>
          <a:p>
            <a:r>
              <a:rPr lang="en-US" dirty="0">
                <a:effectLst/>
              </a:rPr>
              <a:t>Rojas, B.R. (2023) </a:t>
            </a:r>
            <a:r>
              <a:rPr lang="en-US" i="1" dirty="0">
                <a:effectLst/>
              </a:rPr>
              <a:t>What is a data breach and how to prevent it</a:t>
            </a:r>
            <a:r>
              <a:rPr lang="en-US" dirty="0">
                <a:effectLst/>
              </a:rPr>
              <a:t>, </a:t>
            </a:r>
            <a:r>
              <a:rPr lang="en-US" i="1" dirty="0">
                <a:effectLst/>
              </a:rPr>
              <a:t>Money</a:t>
            </a:r>
            <a:r>
              <a:rPr lang="en-US" dirty="0">
                <a:effectLst/>
              </a:rPr>
              <a:t>. Available at: https://money.com/what-is-data-breach/ (Accessed: 04 August 2023). </a:t>
            </a:r>
            <a:r>
              <a:rPr lang="en-US" dirty="0">
                <a:effectLst/>
                <a:hlinkClick r:id="rId3"/>
              </a:rPr>
              <a:t>What Happens to Personal Information After a Data Breach? | Money</a:t>
            </a:r>
            <a:endParaRPr lang="en-US" dirty="0">
              <a:effectLst/>
            </a:endParaRPr>
          </a:p>
          <a:p>
            <a:r>
              <a:rPr lang="en-US" dirty="0">
                <a:effectLst/>
              </a:rPr>
              <a:t>Team, C. </a:t>
            </a:r>
            <a:r>
              <a:rPr lang="en-US" i="1" dirty="0">
                <a:effectLst/>
              </a:rPr>
              <a:t>Data breaches: Threats and consequences</a:t>
            </a:r>
            <a:r>
              <a:rPr lang="en-US" dirty="0">
                <a:effectLst/>
              </a:rPr>
              <a:t>, </a:t>
            </a:r>
            <a:r>
              <a:rPr lang="en-US" i="1" dirty="0" err="1">
                <a:effectLst/>
              </a:rPr>
              <a:t>Cloudmask</a:t>
            </a:r>
            <a:r>
              <a:rPr lang="en-US" dirty="0">
                <a:effectLst/>
              </a:rPr>
              <a:t>. Available at: https://www.cloudmask.com/blog/data-breaches-threats-and-consequences#:~:text=Depending%20on%20the%20type%20of,and%20possibly%20compensate%20those%20affected. (Accessed: 04 August 2023). </a:t>
            </a:r>
            <a:r>
              <a:rPr lang="en-US" dirty="0">
                <a:effectLst/>
                <a:hlinkClick r:id="rId4"/>
              </a:rPr>
              <a:t>Data Breaches: Threats and Consequences - </a:t>
            </a:r>
            <a:r>
              <a:rPr lang="en-US" dirty="0" err="1">
                <a:effectLst/>
                <a:hlinkClick r:id="rId4"/>
              </a:rPr>
              <a:t>CloudMask</a:t>
            </a:r>
            <a:endParaRPr lang="en-US" dirty="0">
              <a:effectLst/>
            </a:endParaRPr>
          </a:p>
          <a:p>
            <a:r>
              <a:rPr lang="en-US" dirty="0">
                <a:effectLst/>
              </a:rPr>
              <a:t>Tobin, D. (2021) </a:t>
            </a:r>
            <a:r>
              <a:rPr lang="en-US" i="1" dirty="0">
                <a:effectLst/>
              </a:rPr>
              <a:t>What is data privacy-and why is it important?</a:t>
            </a:r>
            <a:r>
              <a:rPr lang="en-US" dirty="0">
                <a:effectLst/>
              </a:rPr>
              <a:t>, </a:t>
            </a:r>
            <a:r>
              <a:rPr lang="en-US" i="1" dirty="0">
                <a:effectLst/>
              </a:rPr>
              <a:t>Integrate.io</a:t>
            </a:r>
            <a:r>
              <a:rPr lang="en-US" dirty="0">
                <a:effectLst/>
              </a:rPr>
              <a:t>. Available at: https://www.integrate.io/blog/what-is-data-privacy-why-is-it-important/#:~:text=By%20maintaining%20control%20over%20their,trust%20between%20individuals%20and%20organizations. (Accessed: 04 August 2023). </a:t>
            </a:r>
            <a:r>
              <a:rPr lang="en-US" dirty="0">
                <a:effectLst/>
                <a:hlinkClick r:id="rId5"/>
              </a:rPr>
              <a:t>What is Data Privacy—and Why Is It Important? | Integrate.io</a:t>
            </a:r>
            <a:endParaRPr lang="en-US" dirty="0">
              <a:effectLst/>
            </a:endParaRPr>
          </a:p>
          <a:p>
            <a:endParaRPr lang="en-US" dirty="0">
              <a:effectLst/>
            </a:endParaRPr>
          </a:p>
          <a:p>
            <a:endParaRPr lang="en-US" dirty="0">
              <a:effectLst/>
            </a:endParaRPr>
          </a:p>
          <a:p>
            <a:endParaRPr lang="en-US" dirty="0">
              <a:effectLst/>
            </a:endParaRPr>
          </a:p>
          <a:p>
            <a:endParaRPr lang="en-US" dirty="0">
              <a:effectLst/>
            </a:endParaRPr>
          </a:p>
          <a:p>
            <a:endParaRPr lang="en-US" dirty="0">
              <a:effectLst/>
            </a:endParaRPr>
          </a:p>
          <a:p>
            <a:endParaRPr lang="en-US" dirty="0">
              <a:effectLst/>
            </a:endParaRPr>
          </a:p>
          <a:p>
            <a:endParaRPr lang="ru-RU" dirty="0"/>
          </a:p>
        </p:txBody>
      </p:sp>
      <p:sp>
        <p:nvSpPr>
          <p:cNvPr id="5" name="Заголовок 4">
            <a:extLst>
              <a:ext uri="{FF2B5EF4-FFF2-40B4-BE49-F238E27FC236}">
                <a16:creationId xmlns:a16="http://schemas.microsoft.com/office/drawing/2014/main" id="{70D00DAA-2BC2-B0B0-B876-91256CD47421}"/>
              </a:ext>
            </a:extLst>
          </p:cNvPr>
          <p:cNvSpPr>
            <a:spLocks noGrp="1"/>
          </p:cNvSpPr>
          <p:nvPr>
            <p:ph type="title"/>
          </p:nvPr>
        </p:nvSpPr>
        <p:spPr>
          <a:xfrm>
            <a:off x="565149" y="943897"/>
            <a:ext cx="8267296" cy="845574"/>
          </a:xfrm>
        </p:spPr>
        <p:txBody>
          <a:bodyPr/>
          <a:lstStyle/>
          <a:p>
            <a:r>
              <a:rPr lang="en-US" dirty="0">
                <a:latin typeface="Arial" panose="020B0604020202020204" pitchFamily="34" charset="0"/>
                <a:cs typeface="Arial" panose="020B0604020202020204" pitchFamily="34" charset="0"/>
              </a:rPr>
              <a:t>Reference</a:t>
            </a:r>
            <a:endParaRPr lang="ru-RU"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8730338"/>
      </p:ext>
    </p:extLst>
  </p:cSld>
  <p:clrMapOvr>
    <a:masterClrMapping/>
  </p:clrMapOvr>
</p:sld>
</file>

<file path=ppt/theme/theme1.xml><?xml version="1.0" encoding="utf-8"?>
<a:theme xmlns:a="http://schemas.openxmlformats.org/drawingml/2006/main" name="MadridVTI">
  <a:themeElements>
    <a:clrScheme name="AnalogousFromDarkSeedLeftStep">
      <a:dk1>
        <a:srgbClr val="000000"/>
      </a:dk1>
      <a:lt1>
        <a:srgbClr val="FFFFFF"/>
      </a:lt1>
      <a:dk2>
        <a:srgbClr val="1B2130"/>
      </a:dk2>
      <a:lt2>
        <a:srgbClr val="F0F3F1"/>
      </a:lt2>
      <a:accent1>
        <a:srgbClr val="D937B0"/>
      </a:accent1>
      <a:accent2>
        <a:srgbClr val="AC25C7"/>
      </a:accent2>
      <a:accent3>
        <a:srgbClr val="7B37D9"/>
      </a:accent3>
      <a:accent4>
        <a:srgbClr val="3A3ACC"/>
      </a:accent4>
      <a:accent5>
        <a:srgbClr val="377AD9"/>
      </a:accent5>
      <a:accent6>
        <a:srgbClr val="25ACC7"/>
      </a:accent6>
      <a:hlink>
        <a:srgbClr val="3F5FBF"/>
      </a:hlink>
      <a:folHlink>
        <a:srgbClr val="7F7F7F"/>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9" ma:contentTypeDescription="Create a new document." ma:contentTypeScope="" ma:versionID="37a590faf696b6d85f15b55042d47da3">
  <xsd:schema xmlns:xsd="http://www.w3.org/2001/XMLSchema" xmlns:xs="http://www.w3.org/2001/XMLSchema" xmlns:p="http://schemas.microsoft.com/office/2006/metadata/properties" xmlns:ns3="2185e222-3c8d-40d1-8655-532d5209bd26" xmlns:ns4="2fff46f4-612e-44ba-884a-bcd0b08f5dc6" targetNamespace="http://schemas.microsoft.com/office/2006/metadata/properties" ma:root="true" ma:fieldsID="da9db488c615c201700afb78affc6fe5" ns3:_="" ns4:_="">
    <xsd:import namespace="2185e222-3c8d-40d1-8655-532d5209bd26"/>
    <xsd:import namespace="2fff46f4-612e-44ba-884a-bcd0b08f5dc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506B86A-CC47-4B75-AC92-FA7E3EA493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85e222-3c8d-40d1-8655-532d5209bd26"/>
    <ds:schemaRef ds:uri="2fff46f4-612e-44ba-884a-bcd0b08f5dc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EF97DAA-ACA8-44DD-8912-FF2D95A9ED95}">
  <ds:schemaRefs>
    <ds:schemaRef ds:uri="http://schemas.microsoft.com/sharepoint/v3/contenttype/forms"/>
  </ds:schemaRefs>
</ds:datastoreItem>
</file>

<file path=customXml/itemProps3.xml><?xml version="1.0" encoding="utf-8"?>
<ds:datastoreItem xmlns:ds="http://schemas.openxmlformats.org/officeDocument/2006/customXml" ds:itemID="{6D6378FB-9BF0-434F-A5E8-AEE175CBA212}">
  <ds:schemaRefs>
    <ds:schemaRef ds:uri="http://schemas.microsoft.com/office/2006/documentManagement/types"/>
    <ds:schemaRef ds:uri="2fff46f4-612e-44ba-884a-bcd0b08f5dc6"/>
    <ds:schemaRef ds:uri="http://schemas.microsoft.com/office/2006/metadata/properties"/>
    <ds:schemaRef ds:uri="http://www.w3.org/XML/1998/namespace"/>
    <ds:schemaRef ds:uri="http://purl.org/dc/dcmitype/"/>
    <ds:schemaRef ds:uri="http://purl.org/dc/terms/"/>
    <ds:schemaRef ds:uri="http://schemas.openxmlformats.org/package/2006/metadata/core-properties"/>
    <ds:schemaRef ds:uri="http://schemas.microsoft.com/office/infopath/2007/PartnerControls"/>
    <ds:schemaRef ds:uri="2185e222-3c8d-40d1-8655-532d5209bd26"/>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440</TotalTime>
  <Words>821</Words>
  <Application>Microsoft Office PowerPoint</Application>
  <PresentationFormat>Широкоэкранный</PresentationFormat>
  <Paragraphs>50</Paragraphs>
  <Slides>8</Slides>
  <Notes>0</Notes>
  <HiddenSlides>0</HiddenSlides>
  <MMClips>0</MMClips>
  <ScaleCrop>false</ScaleCrop>
  <HeadingPairs>
    <vt:vector size="6" baseType="variant">
      <vt:variant>
        <vt:lpstr>Использованные шрифты</vt:lpstr>
      </vt:variant>
      <vt:variant>
        <vt:i4>5</vt:i4>
      </vt:variant>
      <vt:variant>
        <vt:lpstr>Тема</vt:lpstr>
      </vt:variant>
      <vt:variant>
        <vt:i4>1</vt:i4>
      </vt:variant>
      <vt:variant>
        <vt:lpstr>Заголовки слайдов</vt:lpstr>
      </vt:variant>
      <vt:variant>
        <vt:i4>8</vt:i4>
      </vt:variant>
    </vt:vector>
  </HeadingPairs>
  <TitlesOfParts>
    <vt:vector size="14" baseType="lpstr">
      <vt:lpstr>Arial</vt:lpstr>
      <vt:lpstr>IBM Plex Serif</vt:lpstr>
      <vt:lpstr>Seaford Display</vt:lpstr>
      <vt:lpstr>System Font Regular</vt:lpstr>
      <vt:lpstr>Tenorite</vt:lpstr>
      <vt:lpstr>MadridVTI</vt:lpstr>
      <vt:lpstr>Is data protection really that important?  </vt:lpstr>
      <vt:lpstr>Table of Contents</vt:lpstr>
      <vt:lpstr>What is data protection?</vt:lpstr>
      <vt:lpstr>How data can be lost or hacked?</vt:lpstr>
      <vt:lpstr>How data can be safe?</vt:lpstr>
      <vt:lpstr> Why data supposed to be safe?   What happens if you are not protected the data? </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PowerPoint</dc:title>
  <dc:creator>Liviu Hadirca</dc:creator>
  <cp:lastModifiedBy>Liviu Hadirca (2119291)</cp:lastModifiedBy>
  <cp:revision>12</cp:revision>
  <dcterms:created xsi:type="dcterms:W3CDTF">2023-07-28T18:29:05Z</dcterms:created>
  <dcterms:modified xsi:type="dcterms:W3CDTF">2023-08-04T02:53:54Z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