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8"/>
  </p:notesMasterIdLst>
  <p:handoutMasterIdLst>
    <p:handoutMasterId r:id="rId29"/>
  </p:handoutMasterIdLst>
  <p:sldIdLst>
    <p:sldId id="480" r:id="rId5"/>
    <p:sldId id="481" r:id="rId6"/>
    <p:sldId id="482" r:id="rId7"/>
    <p:sldId id="560" r:id="rId8"/>
    <p:sldId id="562" r:id="rId9"/>
    <p:sldId id="557" r:id="rId10"/>
    <p:sldId id="561" r:id="rId11"/>
    <p:sldId id="558" r:id="rId12"/>
    <p:sldId id="566" r:id="rId13"/>
    <p:sldId id="559" r:id="rId14"/>
    <p:sldId id="509" r:id="rId15"/>
    <p:sldId id="510" r:id="rId16"/>
    <p:sldId id="550" r:id="rId17"/>
    <p:sldId id="504" r:id="rId18"/>
    <p:sldId id="553" r:id="rId19"/>
    <p:sldId id="563" r:id="rId20"/>
    <p:sldId id="535" r:id="rId21"/>
    <p:sldId id="552" r:id="rId22"/>
    <p:sldId id="546" r:id="rId23"/>
    <p:sldId id="547" r:id="rId24"/>
    <p:sldId id="537" r:id="rId25"/>
    <p:sldId id="564" r:id="rId26"/>
    <p:sldId id="56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userDrawn="1">
          <p15:clr>
            <a:srgbClr val="A4A3A4"/>
          </p15:clr>
        </p15:guide>
        <p15:guide id="3" orient="horz" pos="528" userDrawn="1">
          <p15:clr>
            <a:srgbClr val="A4A3A4"/>
          </p15:clr>
        </p15:guide>
        <p15:guide id="4" pos="336" userDrawn="1">
          <p15:clr>
            <a:srgbClr val="A4A3A4"/>
          </p15:clr>
        </p15:guide>
        <p15:guide id="5" orient="horz" pos="912" userDrawn="1">
          <p15:clr>
            <a:srgbClr val="A4A3A4"/>
          </p15:clr>
        </p15:guide>
        <p15:guide id="6" orient="horz" pos="3936" userDrawn="1">
          <p15:clr>
            <a:srgbClr val="A4A3A4"/>
          </p15:clr>
        </p15:guide>
        <p15:guide id="7" pos="5496" userDrawn="1">
          <p15:clr>
            <a:srgbClr val="A4A3A4"/>
          </p15:clr>
        </p15:guide>
        <p15:guide id="8" orient="horz" pos="2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8B4FB9-268B-4D8F-809A-0B69A448679E}" v="6" dt="2026-10-08T16:40:31.313"/>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228" autoAdjust="0"/>
  </p:normalViewPr>
  <p:slideViewPr>
    <p:cSldViewPr>
      <p:cViewPr varScale="1">
        <p:scale>
          <a:sx n="69" d="100"/>
          <a:sy n="69" d="100"/>
        </p:scale>
        <p:origin x="1932" y="60"/>
      </p:cViewPr>
      <p:guideLst>
        <p:guide orient="horz" pos="2160"/>
        <p:guide pos="2880"/>
        <p:guide orient="horz" pos="528"/>
        <p:guide pos="336"/>
        <p:guide orient="horz" pos="912"/>
        <p:guide orient="horz" pos="3936"/>
        <p:guide pos="5496"/>
        <p:guide orient="horz" pos="240"/>
      </p:guideLst>
    </p:cSldViewPr>
  </p:slideViewPr>
  <p:outlineViewPr>
    <p:cViewPr>
      <p:scale>
        <a:sx n="33" d="100"/>
        <a:sy n="33" d="100"/>
      </p:scale>
      <p:origin x="0" y="47250"/>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delSld modSld sldOrd">
      <pc:chgData name="Julie Thomas" userId="2af13b6d24d29b42" providerId="LiveId" clId="{88C2DB11-0E9A-44FE-AE8B-2469165B3BF6}" dt="2026-10-08T16:40:33.006" v="276" actId="26606"/>
      <pc:docMkLst>
        <pc:docMk/>
      </pc:docMkLst>
      <pc:sldChg chg="modSp mod">
        <pc:chgData name="Julie Thomas" userId="2af13b6d24d29b42" providerId="LiveId" clId="{88C2DB11-0E9A-44FE-AE8B-2469165B3BF6}" dt="2026-10-08T16:12:41.238" v="246" actId="20577"/>
        <pc:sldMkLst>
          <pc:docMk/>
          <pc:sldMk cId="1676204804" sldId="481"/>
        </pc:sldMkLst>
        <pc:spChg chg="mod">
          <ac:chgData name="Julie Thomas" userId="2af13b6d24d29b42" providerId="LiveId" clId="{88C2DB11-0E9A-44FE-AE8B-2469165B3BF6}" dt="2026-10-08T16:12:41.238" v="246" actId="20577"/>
          <ac:spMkLst>
            <pc:docMk/>
            <pc:sldMk cId="1676204804" sldId="481"/>
            <ac:spMk id="3" creationId="{00000000-0000-0000-0000-000000000000}"/>
          </ac:spMkLst>
        </pc:spChg>
      </pc:sldChg>
      <pc:sldChg chg="addSp modSp mod modClrScheme chgLayout">
        <pc:chgData name="Julie Thomas" userId="2af13b6d24d29b42" providerId="LiveId" clId="{88C2DB11-0E9A-44FE-AE8B-2469165B3BF6}" dt="2026-10-08T16:37:35.410" v="267" actId="1076"/>
        <pc:sldMkLst>
          <pc:docMk/>
          <pc:sldMk cId="344180029" sldId="504"/>
        </pc:sldMkLst>
        <pc:spChg chg="mod">
          <ac:chgData name="Julie Thomas" userId="2af13b6d24d29b42" providerId="LiveId" clId="{88C2DB11-0E9A-44FE-AE8B-2469165B3BF6}" dt="2026-10-08T16:37:35.410" v="267" actId="1076"/>
          <ac:spMkLst>
            <pc:docMk/>
            <pc:sldMk cId="344180029" sldId="504"/>
            <ac:spMk id="2" creationId="{DA9F24A0-B7BA-4E6A-B230-E9CB836C54A7}"/>
          </ac:spMkLst>
        </pc:spChg>
        <pc:spChg chg="mod">
          <ac:chgData name="Julie Thomas" userId="2af13b6d24d29b42" providerId="LiveId" clId="{88C2DB11-0E9A-44FE-AE8B-2469165B3BF6}" dt="2026-10-08T16:37:24.537" v="266" actId="255"/>
          <ac:spMkLst>
            <pc:docMk/>
            <pc:sldMk cId="344180029" sldId="504"/>
            <ac:spMk id="3" creationId="{85844E16-B617-4A7E-AACA-4EE1476DD9A7}"/>
          </ac:spMkLst>
        </pc:spChg>
        <pc:picChg chg="add mod">
          <ac:chgData name="Julie Thomas" userId="2af13b6d24d29b42" providerId="LiveId" clId="{88C2DB11-0E9A-44FE-AE8B-2469165B3BF6}" dt="2026-10-08T16:37:17.068" v="265" actId="14100"/>
          <ac:picMkLst>
            <pc:docMk/>
            <pc:sldMk cId="344180029" sldId="504"/>
            <ac:picMk id="5" creationId="{3E1A1445-53C4-96C7-16DF-E32F64CF3AA2}"/>
          </ac:picMkLst>
        </pc:picChg>
      </pc:sldChg>
      <pc:sldChg chg="addSp modSp mod modClrScheme chgLayout">
        <pc:chgData name="Julie Thomas" userId="2af13b6d24d29b42" providerId="LiveId" clId="{88C2DB11-0E9A-44FE-AE8B-2469165B3BF6}" dt="2026-10-08T16:32:55.305" v="254" actId="20577"/>
        <pc:sldMkLst>
          <pc:docMk/>
          <pc:sldMk cId="3138210550" sldId="509"/>
        </pc:sldMkLst>
        <pc:spChg chg="mod">
          <ac:chgData name="Julie Thomas" userId="2af13b6d24d29b42" providerId="LiveId" clId="{88C2DB11-0E9A-44FE-AE8B-2469165B3BF6}" dt="2026-10-08T16:32:39.950" v="250" actId="26606"/>
          <ac:spMkLst>
            <pc:docMk/>
            <pc:sldMk cId="3138210550" sldId="509"/>
            <ac:spMk id="2" creationId="{91EB3D63-B7BA-4B03-B39D-660B893AAB9F}"/>
          </ac:spMkLst>
        </pc:spChg>
        <pc:spChg chg="mod">
          <ac:chgData name="Julie Thomas" userId="2af13b6d24d29b42" providerId="LiveId" clId="{88C2DB11-0E9A-44FE-AE8B-2469165B3BF6}" dt="2026-10-08T16:32:55.305" v="254" actId="20577"/>
          <ac:spMkLst>
            <pc:docMk/>
            <pc:sldMk cId="3138210550" sldId="509"/>
            <ac:spMk id="3" creationId="{4AF98D17-AAF2-4D54-9B0F-F0998A25471E}"/>
          </ac:spMkLst>
        </pc:spChg>
        <pc:picChg chg="add mod">
          <ac:chgData name="Julie Thomas" userId="2af13b6d24d29b42" providerId="LiveId" clId="{88C2DB11-0E9A-44FE-AE8B-2469165B3BF6}" dt="2026-10-08T16:32:39.950" v="250" actId="26606"/>
          <ac:picMkLst>
            <pc:docMk/>
            <pc:sldMk cId="3138210550" sldId="509"/>
            <ac:picMk id="5" creationId="{31E76F10-E42D-61B2-08E2-FDDBFA66C7CF}"/>
          </ac:picMkLst>
        </pc:picChg>
      </pc:sldChg>
      <pc:sldChg chg="modSp mod">
        <pc:chgData name="Julie Thomas" userId="2af13b6d24d29b42" providerId="LiveId" clId="{88C2DB11-0E9A-44FE-AE8B-2469165B3BF6}" dt="2026-10-08T16:33:50.157" v="257" actId="20577"/>
        <pc:sldMkLst>
          <pc:docMk/>
          <pc:sldMk cId="428238374" sldId="510"/>
        </pc:sldMkLst>
        <pc:spChg chg="mod">
          <ac:chgData name="Julie Thomas" userId="2af13b6d24d29b42" providerId="LiveId" clId="{88C2DB11-0E9A-44FE-AE8B-2469165B3BF6}" dt="2026-10-08T16:33:50.157" v="257" actId="20577"/>
          <ac:spMkLst>
            <pc:docMk/>
            <pc:sldMk cId="428238374" sldId="510"/>
            <ac:spMk id="3" creationId="{926F4956-64D9-4B71-A181-D82E932D81C0}"/>
          </ac:spMkLst>
        </pc:spChg>
      </pc:sldChg>
      <pc:sldChg chg="addSp modSp mod modClrScheme chgLayout">
        <pc:chgData name="Julie Thomas" userId="2af13b6d24d29b42" providerId="LiveId" clId="{88C2DB11-0E9A-44FE-AE8B-2469165B3BF6}" dt="2026-10-08T16:40:33.006" v="276" actId="26606"/>
        <pc:sldMkLst>
          <pc:docMk/>
          <pc:sldMk cId="2850581731" sldId="537"/>
        </pc:sldMkLst>
        <pc:spChg chg="mod">
          <ac:chgData name="Julie Thomas" userId="2af13b6d24d29b42" providerId="LiveId" clId="{88C2DB11-0E9A-44FE-AE8B-2469165B3BF6}" dt="2026-10-08T16:40:33.006" v="276" actId="26606"/>
          <ac:spMkLst>
            <pc:docMk/>
            <pc:sldMk cId="2850581731" sldId="537"/>
            <ac:spMk id="2" creationId="{2D0786B8-BF60-4D63-AAE3-AD5528F6ED2F}"/>
          </ac:spMkLst>
        </pc:spChg>
        <pc:spChg chg="mod ord">
          <ac:chgData name="Julie Thomas" userId="2af13b6d24d29b42" providerId="LiveId" clId="{88C2DB11-0E9A-44FE-AE8B-2469165B3BF6}" dt="2026-10-08T16:40:33.006" v="276" actId="26606"/>
          <ac:spMkLst>
            <pc:docMk/>
            <pc:sldMk cId="2850581731" sldId="537"/>
            <ac:spMk id="3" creationId="{6478567C-B1B4-4D01-B8CA-51DAD1E936F8}"/>
          </ac:spMkLst>
        </pc:spChg>
        <pc:picChg chg="add mod">
          <ac:chgData name="Julie Thomas" userId="2af13b6d24d29b42" providerId="LiveId" clId="{88C2DB11-0E9A-44FE-AE8B-2469165B3BF6}" dt="2026-10-08T16:40:33.006" v="276" actId="26606"/>
          <ac:picMkLst>
            <pc:docMk/>
            <pc:sldMk cId="2850581731" sldId="537"/>
            <ac:picMk id="5" creationId="{E9A1430D-E125-9591-7421-4CC77745305B}"/>
          </ac:picMkLst>
        </pc:picChg>
      </pc:sldChg>
      <pc:sldChg chg="addSp modSp mod modClrScheme chgLayout">
        <pc:chgData name="Julie Thomas" userId="2af13b6d24d29b42" providerId="LiveId" clId="{88C2DB11-0E9A-44FE-AE8B-2469165B3BF6}" dt="2026-10-08T16:40:05.805" v="274" actId="14100"/>
        <pc:sldMkLst>
          <pc:docMk/>
          <pc:sldMk cId="3837764547" sldId="547"/>
        </pc:sldMkLst>
        <pc:spChg chg="mod">
          <ac:chgData name="Julie Thomas" userId="2af13b6d24d29b42" providerId="LiveId" clId="{88C2DB11-0E9A-44FE-AE8B-2469165B3BF6}" dt="2026-10-08T16:40:05.805" v="274" actId="14100"/>
          <ac:spMkLst>
            <pc:docMk/>
            <pc:sldMk cId="3837764547" sldId="547"/>
            <ac:spMk id="2" creationId="{9EEC0B24-3A75-468C-8DC6-95D3D4D5EE63}"/>
          </ac:spMkLst>
        </pc:spChg>
        <pc:spChg chg="mod">
          <ac:chgData name="Julie Thomas" userId="2af13b6d24d29b42" providerId="LiveId" clId="{88C2DB11-0E9A-44FE-AE8B-2469165B3BF6}" dt="2026-10-08T16:40:01.294" v="273" actId="26606"/>
          <ac:spMkLst>
            <pc:docMk/>
            <pc:sldMk cId="3837764547" sldId="547"/>
            <ac:spMk id="3" creationId="{551147A8-81B5-4F5C-A5BD-818AB1926EDB}"/>
          </ac:spMkLst>
        </pc:spChg>
        <pc:picChg chg="add mod">
          <ac:chgData name="Julie Thomas" userId="2af13b6d24d29b42" providerId="LiveId" clId="{88C2DB11-0E9A-44FE-AE8B-2469165B3BF6}" dt="2026-10-08T16:40:01.294" v="273" actId="26606"/>
          <ac:picMkLst>
            <pc:docMk/>
            <pc:sldMk cId="3837764547" sldId="547"/>
            <ac:picMk id="5" creationId="{0018E318-BC3B-536B-A722-7EC7A14CC735}"/>
          </ac:picMkLst>
        </pc:picChg>
      </pc:sldChg>
      <pc:sldChg chg="addSp modSp mod modClrScheme chgLayout">
        <pc:chgData name="Julie Thomas" userId="2af13b6d24d29b42" providerId="LiveId" clId="{88C2DB11-0E9A-44FE-AE8B-2469165B3BF6}" dt="2026-10-08T16:34:42.075" v="260" actId="20577"/>
        <pc:sldMkLst>
          <pc:docMk/>
          <pc:sldMk cId="153462141" sldId="550"/>
        </pc:sldMkLst>
        <pc:spChg chg="mod">
          <ac:chgData name="Julie Thomas" userId="2af13b6d24d29b42" providerId="LiveId" clId="{88C2DB11-0E9A-44FE-AE8B-2469165B3BF6}" dt="2026-10-08T16:34:28.694" v="259" actId="26606"/>
          <ac:spMkLst>
            <pc:docMk/>
            <pc:sldMk cId="153462141" sldId="550"/>
            <ac:spMk id="2" creationId="{A5D8DD05-1C67-400F-B58F-2E21B85DB351}"/>
          </ac:spMkLst>
        </pc:spChg>
        <pc:spChg chg="mod">
          <ac:chgData name="Julie Thomas" userId="2af13b6d24d29b42" providerId="LiveId" clId="{88C2DB11-0E9A-44FE-AE8B-2469165B3BF6}" dt="2026-10-08T16:34:42.075" v="260" actId="20577"/>
          <ac:spMkLst>
            <pc:docMk/>
            <pc:sldMk cId="153462141" sldId="550"/>
            <ac:spMk id="3" creationId="{D55E7B9D-1F25-4ED3-B3F3-3DB84FC8C4A5}"/>
          </ac:spMkLst>
        </pc:spChg>
        <pc:picChg chg="add mod">
          <ac:chgData name="Julie Thomas" userId="2af13b6d24d29b42" providerId="LiveId" clId="{88C2DB11-0E9A-44FE-AE8B-2469165B3BF6}" dt="2026-10-08T16:34:28.694" v="259" actId="26606"/>
          <ac:picMkLst>
            <pc:docMk/>
            <pc:sldMk cId="153462141" sldId="550"/>
            <ac:picMk id="5" creationId="{EEE0CA49-35F2-16EE-6FDB-F1A41F1F3DEC}"/>
          </ac:picMkLst>
        </pc:picChg>
      </pc:sldChg>
      <pc:sldChg chg="addSp modSp mod modClrScheme chgLayout">
        <pc:chgData name="Julie Thomas" userId="2af13b6d24d29b42" providerId="LiveId" clId="{88C2DB11-0E9A-44FE-AE8B-2469165B3BF6}" dt="2026-10-08T16:39:00.398" v="271" actId="14100"/>
        <pc:sldMkLst>
          <pc:docMk/>
          <pc:sldMk cId="269723322" sldId="563"/>
        </pc:sldMkLst>
        <pc:spChg chg="mod">
          <ac:chgData name="Julie Thomas" userId="2af13b6d24d29b42" providerId="LiveId" clId="{88C2DB11-0E9A-44FE-AE8B-2469165B3BF6}" dt="2026-10-08T16:38:42.192" v="269" actId="26606"/>
          <ac:spMkLst>
            <pc:docMk/>
            <pc:sldMk cId="269723322" sldId="563"/>
            <ac:spMk id="2" creationId="{CAA913D8-E9A8-17BE-3D78-E9F5920142F1}"/>
          </ac:spMkLst>
        </pc:spChg>
        <pc:spChg chg="mod ord">
          <ac:chgData name="Julie Thomas" userId="2af13b6d24d29b42" providerId="LiveId" clId="{88C2DB11-0E9A-44FE-AE8B-2469165B3BF6}" dt="2026-10-08T16:39:00.398" v="271" actId="14100"/>
          <ac:spMkLst>
            <pc:docMk/>
            <pc:sldMk cId="269723322" sldId="563"/>
            <ac:spMk id="3" creationId="{7857A03F-BFA4-82D0-3683-B333D8901337}"/>
          </ac:spMkLst>
        </pc:spChg>
        <pc:picChg chg="add mod">
          <ac:chgData name="Julie Thomas" userId="2af13b6d24d29b42" providerId="LiveId" clId="{88C2DB11-0E9A-44FE-AE8B-2469165B3BF6}" dt="2026-10-08T16:38:42.192" v="269" actId="26606"/>
          <ac:picMkLst>
            <pc:docMk/>
            <pc:sldMk cId="269723322" sldId="563"/>
            <ac:picMk id="5" creationId="{33DA86B4-0118-82C1-2FA8-14C9E1A03783}"/>
          </ac:picMkLst>
        </pc:picChg>
      </pc:sldChg>
      <pc:sldChg chg="modSp mod ord">
        <pc:chgData name="Julie Thomas" userId="2af13b6d24d29b42" providerId="LiveId" clId="{88C2DB11-0E9A-44FE-AE8B-2469165B3BF6}" dt="2026-10-08T16:20:54.165" v="248"/>
        <pc:sldMkLst>
          <pc:docMk/>
          <pc:sldMk cId="1765426650" sldId="564"/>
        </pc:sldMkLst>
        <pc:spChg chg="mod">
          <ac:chgData name="Julie Thomas" userId="2af13b6d24d29b42" providerId="LiveId" clId="{88C2DB11-0E9A-44FE-AE8B-2469165B3BF6}" dt="2026-10-02T15:37:06.622" v="244" actId="20577"/>
          <ac:spMkLst>
            <pc:docMk/>
            <pc:sldMk cId="1765426650" sldId="564"/>
            <ac:spMk id="3" creationId="{6104D153-8A28-BEFA-6263-BCD42831B7D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10/8/2026</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10/8/2026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researchgate.net/publication/367780349_2023_Research_Methods_for_Business_Students_Preface_and_Chapter_4"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252F511-7E5D-3569-77F9-110C5249F491}"/>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6DF1B96-D68B-C2C4-063A-D7124DC6D0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a:extLst>
              <a:ext uri="{FF2B5EF4-FFF2-40B4-BE49-F238E27FC236}">
                <a16:creationId xmlns:a16="http://schemas.microsoft.com/office/drawing/2014/main" id="{0044A030-889F-3BC2-27C9-8B5DC0E458AF}"/>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813D451-7199-4855-8FA3-3F40C4D7AD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53091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06905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680340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6</a:t>
            </a:fld>
            <a:endParaRPr lang="en-US" dirty="0"/>
          </a:p>
        </p:txBody>
      </p:sp>
    </p:spTree>
    <p:extLst>
      <p:ext uri="{BB962C8B-B14F-4D97-AF65-F5344CB8AC3E}">
        <p14:creationId xmlns:p14="http://schemas.microsoft.com/office/powerpoint/2010/main" val="2207103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2217741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becoming impatient with the battle of ontological, epistemological and axiological assumptions between the different philosophies, if you are questioning their relevance, and if you would rather get on with research that would focus on making a difference to organisational practice, you may be leaning towards the philosophy of pragmatism. However, you need to be sure that you are not treating pragmatism as an escape route from the challenge of understanding other philosophies!</a:t>
            </a:r>
          </a:p>
        </p:txBody>
      </p:sp>
      <p:sp>
        <p:nvSpPr>
          <p:cNvPr id="4" name="Slide Number Placeholder 3"/>
          <p:cNvSpPr>
            <a:spLocks noGrp="1"/>
          </p:cNvSpPr>
          <p:nvPr>
            <p:ph type="sldNum" sz="quarter" idx="5"/>
          </p:nvPr>
        </p:nvSpPr>
        <p:spPr/>
        <p:txBody>
          <a:bodyPr/>
          <a:lstStyle/>
          <a:p>
            <a:fld id="{A73D6722-9B4D-4E29-B226-C325925A8118}" type="slidenum">
              <a:rPr lang="en-US" smtClean="0"/>
              <a:t>14</a:t>
            </a:fld>
            <a:endParaRPr lang="en-US" dirty="0"/>
          </a:p>
        </p:txBody>
      </p:sp>
    </p:spTree>
    <p:extLst>
      <p:ext uri="{BB962C8B-B14F-4D97-AF65-F5344CB8AC3E}">
        <p14:creationId xmlns:p14="http://schemas.microsoft.com/office/powerpoint/2010/main" val="3869471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(PDF) 2023 Research Methods for Business Students Preface and Chapter 4</a:t>
            </a:r>
            <a:r>
              <a:rPr lang="en-GB" dirty="0"/>
              <a:t>. Available from: </a:t>
            </a:r>
            <a:r>
              <a:rPr lang="en-GB" dirty="0">
                <a:hlinkClick r:id="rId3"/>
              </a:rPr>
              <a:t>https://www.researchgate.net/publication/367780349_2023_Research_Methods_for_Business_Students_Preface_and_Chapter_4</a:t>
            </a:r>
            <a:r>
              <a:rPr lang="en-GB" dirty="0"/>
              <a:t> [accessed Jun 28 2024].</a:t>
            </a:r>
          </a:p>
        </p:txBody>
      </p:sp>
      <p:sp>
        <p:nvSpPr>
          <p:cNvPr id="4" name="Slide Number Placeholder 3"/>
          <p:cNvSpPr>
            <a:spLocks noGrp="1"/>
          </p:cNvSpPr>
          <p:nvPr>
            <p:ph type="sldNum" sz="quarter" idx="5"/>
          </p:nvPr>
        </p:nvSpPr>
        <p:spPr/>
        <p:txBody>
          <a:bodyPr/>
          <a:lstStyle/>
          <a:p>
            <a:fld id="{A73D6722-9B4D-4E29-B226-C325925A8118}" type="slidenum">
              <a:rPr lang="en-US" smtClean="0"/>
              <a:t>15</a:t>
            </a:fld>
            <a:endParaRPr lang="en-US" dirty="0"/>
          </a:p>
        </p:txBody>
      </p:sp>
    </p:spTree>
    <p:extLst>
      <p:ext uri="{BB962C8B-B14F-4D97-AF65-F5344CB8AC3E}">
        <p14:creationId xmlns:p14="http://schemas.microsoft.com/office/powerpoint/2010/main" val="1038898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Deductive – researcher uses data to test a theory</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Inductive – researcher collects data to explore a phenomenon which is then used to build theory</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Abductive – researcher collects data to explore a phenomenon to generate new or modify existing theory, which is subsequently tested</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There are two main research approaches, deduction and induction, with deduction the theory and hypothesis (or hypotheses) is are developed and a research strategy designed to test the hypothesis, with induction, data are collected and a theory developed as a result of the data analysis.</a:t>
            </a:r>
          </a:p>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16</a:t>
            </a:fld>
            <a:endParaRPr lang="en-US" dirty="0"/>
          </a:p>
        </p:txBody>
      </p:sp>
    </p:spTree>
    <p:extLst>
      <p:ext uri="{BB962C8B-B14F-4D97-AF65-F5344CB8AC3E}">
        <p14:creationId xmlns:p14="http://schemas.microsoft.com/office/powerpoint/2010/main" val="2099416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18</a:t>
            </a:fld>
            <a:endParaRPr lang="en-US" dirty="0"/>
          </a:p>
        </p:txBody>
      </p:sp>
    </p:spTree>
    <p:extLst>
      <p:ext uri="{BB962C8B-B14F-4D97-AF65-F5344CB8AC3E}">
        <p14:creationId xmlns:p14="http://schemas.microsoft.com/office/powerpoint/2010/main" val="919341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19</a:t>
            </a:fld>
            <a:endParaRPr lang="en-US" dirty="0"/>
          </a:p>
        </p:txBody>
      </p:sp>
    </p:spTree>
    <p:extLst>
      <p:ext uri="{BB962C8B-B14F-4D97-AF65-F5344CB8AC3E}">
        <p14:creationId xmlns:p14="http://schemas.microsoft.com/office/powerpoint/2010/main" val="3436450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21</a:t>
            </a:fld>
            <a:endParaRPr lang="en-US" dirty="0"/>
          </a:p>
        </p:txBody>
      </p:sp>
    </p:spTree>
    <p:extLst>
      <p:ext uri="{BB962C8B-B14F-4D97-AF65-F5344CB8AC3E}">
        <p14:creationId xmlns:p14="http://schemas.microsoft.com/office/powerpoint/2010/main" val="876494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AC1CE-6E55-B529-56D8-B4552DF7E9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8D27C7-49A1-6852-BDCC-5389627D6B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114A36-18E5-F4DD-0726-2D6DEFD2EC3C}"/>
              </a:ext>
            </a:extLst>
          </p:cNvPr>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a:extLst>
              <a:ext uri="{FF2B5EF4-FFF2-40B4-BE49-F238E27FC236}">
                <a16:creationId xmlns:a16="http://schemas.microsoft.com/office/drawing/2014/main" id="{938EA5BD-DF1D-E3D8-C790-2DC85DABE4C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6563176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A9DF6EFB-3F44-496C-A842-1E0B3D3B975A}" type="datetimeFigureOut">
              <a:rPr lang="en-US" smtClean="0"/>
              <a:t>10/8/2026</a:t>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52911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49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6249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440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8538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046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2967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171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04584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853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919597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959680057"/>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rtical Title and Text" userDrawn="1">
  <p:cSld name="1_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3628082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10/8/2026</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dirty="0">
                <a:ea typeface="Verdana" panose="020B0604030504040204" pitchFamily="34" charset="0"/>
                <a:cs typeface="Verdana" panose="020B0604030504040204" pitchFamily="34" charset="0"/>
              </a:rPr>
              <a:t>Copyright © 2023, 2019, 2016, 2012  Pearson Education, Inc. All Rights Reserved</a:t>
            </a:r>
          </a:p>
        </p:txBody>
      </p:sp>
    </p:spTree>
    <p:extLst>
      <p:ext uri="{BB962C8B-B14F-4D97-AF65-F5344CB8AC3E}">
        <p14:creationId xmlns:p14="http://schemas.microsoft.com/office/powerpoint/2010/main" val="1535386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10/8/2026</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68997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10/8/2026</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5524811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10/8/2026</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2780C17A-A20E-12E6-54AD-DC883229192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0FD28D7D-542C-361F-9C81-50B57707067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33421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10/8/2026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4352305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10/8/2026</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4506297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10/8/2026</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A77B68EE-E7A4-99F0-4B7F-2F36A794A3F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E4704ED4-5641-50C4-5BC3-ADAD3AF47FC0}"/>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0959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08/10/2026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04675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64" r:id="rId13"/>
    <p:sldLayoutId id="2147483675" r:id="rId14"/>
    <p:sldLayoutId id="2147483676" r:id="rId15"/>
    <p:sldLayoutId id="2147483677" r:id="rId16"/>
    <p:sldLayoutId id="2147483679" r:id="rId17"/>
    <p:sldLayoutId id="2147483680" r:id="rId18"/>
    <p:sldLayoutId id="2147483682" r:id="rId19"/>
    <p:sldLayoutId id="2147483683" r:id="rId20"/>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0FDD6-86B5-4F0B-A27D-363EC4BFE527}"/>
              </a:ext>
            </a:extLst>
          </p:cNvPr>
          <p:cNvSpPr>
            <a:spLocks noGrp="1"/>
          </p:cNvSpPr>
          <p:nvPr>
            <p:ph type="ctrTitle"/>
          </p:nvPr>
        </p:nvSpPr>
        <p:spPr>
          <a:xfrm>
            <a:off x="990600" y="1958975"/>
            <a:ext cx="7772400" cy="1470025"/>
          </a:xfrm>
        </p:spPr>
        <p:txBody>
          <a:bodyPr>
            <a:normAutofit fontScale="90000"/>
          </a:bodyPr>
          <a:lstStyle/>
          <a:p>
            <a:r>
              <a:rPr lang="en-US" sz="3600" b="1" kern="0" dirty="0">
                <a:solidFill>
                  <a:srgbClr val="000000"/>
                </a:solidFill>
                <a:sym typeface="Arial"/>
              </a:rPr>
              <a:t>Understanding Research Philosophy and Approaches to Theory Development</a:t>
            </a:r>
            <a:br>
              <a:rPr kumimoji="0" lang="en-US" sz="3600" b="0" i="0" u="none" strike="noStrike" kern="0" cap="none" spc="0" normalizeH="0" baseline="0" noProof="0" dirty="0">
                <a:ln>
                  <a:noFill/>
                </a:ln>
                <a:solidFill>
                  <a:srgbClr val="000000"/>
                </a:solidFill>
                <a:effectLst/>
                <a:uLnTx/>
                <a:uFillTx/>
                <a:latin typeface="Arial"/>
                <a:ea typeface="+mn-ea"/>
                <a:cs typeface="+mn-cs"/>
                <a:sym typeface="Arial"/>
              </a:rPr>
            </a:br>
            <a:endParaRPr lang="en-GB" dirty="0"/>
          </a:p>
        </p:txBody>
      </p:sp>
    </p:spTree>
    <p:extLst>
      <p:ext uri="{BB962C8B-B14F-4D97-AF65-F5344CB8AC3E}">
        <p14:creationId xmlns:p14="http://schemas.microsoft.com/office/powerpoint/2010/main" val="339599980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Learning Objective List"/>
          <p:cNvSpPr>
            <a:spLocks noGrp="1"/>
          </p:cNvSpPr>
          <p:nvPr>
            <p:ph idx="1"/>
          </p:nvPr>
        </p:nvSpPr>
        <p:spPr>
          <a:xfrm>
            <a:off x="542925" y="1036639"/>
            <a:ext cx="8229600" cy="5364162"/>
          </a:xfrm>
        </p:spPr>
        <p:txBody>
          <a:bodyPr/>
          <a:lstStyle/>
          <a:p>
            <a:pPr marL="0" indent="0">
              <a:spcBef>
                <a:spcPts val="600"/>
              </a:spcBef>
              <a:spcAft>
                <a:spcPts val="600"/>
              </a:spcAft>
              <a:buNone/>
            </a:pPr>
            <a:r>
              <a:rPr lang="en-GB" sz="2600" i="1" dirty="0"/>
              <a:t>By the end of this session, you should have an understanding of:</a:t>
            </a:r>
          </a:p>
          <a:p>
            <a:pPr marL="0" indent="0">
              <a:spcBef>
                <a:spcPts val="600"/>
              </a:spcBef>
              <a:spcAft>
                <a:spcPts val="600"/>
              </a:spcAft>
              <a:buNone/>
            </a:pPr>
            <a:r>
              <a:rPr lang="en-GB" sz="2600" i="1" dirty="0"/>
              <a:t>Research philosophies</a:t>
            </a:r>
          </a:p>
          <a:p>
            <a:pPr marL="0" indent="0">
              <a:spcBef>
                <a:spcPts val="600"/>
              </a:spcBef>
              <a:spcAft>
                <a:spcPts val="600"/>
              </a:spcAft>
              <a:buNone/>
            </a:pPr>
            <a:r>
              <a:rPr lang="en-GB" sz="2600" i="1" dirty="0"/>
              <a:t>Approaches to theory development</a:t>
            </a:r>
          </a:p>
          <a:p>
            <a:pPr marL="0" indent="0">
              <a:spcBef>
                <a:spcPts val="600"/>
              </a:spcBef>
              <a:spcAft>
                <a:spcPts val="600"/>
              </a:spcAft>
              <a:buNone/>
            </a:pPr>
            <a:r>
              <a:rPr lang="en-GB" sz="2600" i="1" dirty="0"/>
              <a:t>Methodological choices</a:t>
            </a:r>
          </a:p>
          <a:p>
            <a:pPr marL="0" indent="0">
              <a:spcBef>
                <a:spcPts val="600"/>
              </a:spcBef>
              <a:spcAft>
                <a:spcPts val="600"/>
              </a:spcAft>
              <a:buNone/>
            </a:pPr>
            <a:r>
              <a:rPr lang="en-GB" sz="2600" i="1" dirty="0"/>
              <a:t>Research Strategies</a:t>
            </a:r>
          </a:p>
          <a:p>
            <a:pPr marL="0" indent="0">
              <a:spcBef>
                <a:spcPts val="600"/>
              </a:spcBef>
              <a:spcAft>
                <a:spcPts val="600"/>
              </a:spcAft>
              <a:buNone/>
            </a:pPr>
            <a:r>
              <a:rPr lang="en-GB" sz="2600" i="1" dirty="0"/>
              <a:t>Time horizons</a:t>
            </a:r>
          </a:p>
          <a:p>
            <a:pPr marL="0" indent="0">
              <a:spcBef>
                <a:spcPts val="600"/>
              </a:spcBef>
              <a:spcAft>
                <a:spcPts val="600"/>
              </a:spcAft>
              <a:buNone/>
            </a:pPr>
            <a:r>
              <a:rPr lang="en-GB" sz="2600" i="1" dirty="0"/>
              <a:t>Approaches to Qualitative Research (Quantitative to be covered on 23/10)</a:t>
            </a:r>
          </a:p>
          <a:p>
            <a:pPr marL="0" indent="0">
              <a:spcBef>
                <a:spcPts val="600"/>
              </a:spcBef>
              <a:spcAft>
                <a:spcPts val="600"/>
              </a:spcAft>
              <a:buNone/>
            </a:pPr>
            <a:endParaRPr lang="en-GB" sz="2600" i="1" dirty="0"/>
          </a:p>
          <a:p>
            <a:pPr marL="0" indent="0">
              <a:spcBef>
                <a:spcPts val="600"/>
              </a:spcBef>
              <a:spcAft>
                <a:spcPts val="600"/>
              </a:spcAft>
              <a:buNone/>
            </a:pPr>
            <a:endParaRPr lang="en-GB" sz="2600" i="1" dirty="0"/>
          </a:p>
        </p:txBody>
      </p:sp>
      <p:sp>
        <p:nvSpPr>
          <p:cNvPr id="2" name="Learning Objectives"/>
          <p:cNvSpPr>
            <a:spLocks noGrp="1"/>
          </p:cNvSpPr>
          <p:nvPr>
            <p:ph type="title" idx="4294967295"/>
          </p:nvPr>
        </p:nvSpPr>
        <p:spPr>
          <a:xfrm>
            <a:off x="914400" y="342900"/>
            <a:ext cx="8229600" cy="693738"/>
          </a:xfrm>
        </p:spPr>
        <p:txBody>
          <a:bodyPr anchor="ctr"/>
          <a:lstStyle/>
          <a:p>
            <a:r>
              <a:rPr lang="en-US" sz="3200" b="1" dirty="0"/>
              <a:t>Learning Outcomes</a:t>
            </a:r>
          </a:p>
        </p:txBody>
      </p:sp>
    </p:spTree>
    <p:extLst>
      <p:ext uri="{BB962C8B-B14F-4D97-AF65-F5344CB8AC3E}">
        <p14:creationId xmlns:p14="http://schemas.microsoft.com/office/powerpoint/2010/main" val="167620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349093"/>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139543"/>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1267053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73DB5-AEE0-4FFE-CD18-76595C95B899}"/>
              </a:ext>
            </a:extLst>
          </p:cNvPr>
          <p:cNvSpPr>
            <a:spLocks noGrp="1"/>
          </p:cNvSpPr>
          <p:nvPr>
            <p:ph type="title"/>
          </p:nvPr>
        </p:nvSpPr>
        <p:spPr>
          <a:xfrm>
            <a:off x="457200" y="274638"/>
            <a:ext cx="8229600" cy="715962"/>
          </a:xfrm>
        </p:spPr>
        <p:txBody>
          <a:bodyPr/>
          <a:lstStyle/>
          <a:p>
            <a:r>
              <a:rPr lang="en-GB" b="1" dirty="0"/>
              <a:t>Research Philosophies</a:t>
            </a:r>
          </a:p>
        </p:txBody>
      </p:sp>
      <p:sp>
        <p:nvSpPr>
          <p:cNvPr id="3" name="Content Placeholder 2">
            <a:extLst>
              <a:ext uri="{FF2B5EF4-FFF2-40B4-BE49-F238E27FC236}">
                <a16:creationId xmlns:a16="http://schemas.microsoft.com/office/drawing/2014/main" id="{858FB1C1-3327-3CBB-64D8-14CF67B298ED}"/>
              </a:ext>
            </a:extLst>
          </p:cNvPr>
          <p:cNvSpPr>
            <a:spLocks noGrp="1"/>
          </p:cNvSpPr>
          <p:nvPr>
            <p:ph idx="1"/>
          </p:nvPr>
        </p:nvSpPr>
        <p:spPr>
          <a:xfrm>
            <a:off x="457200" y="1295400"/>
            <a:ext cx="8229600" cy="4221833"/>
          </a:xfrm>
        </p:spPr>
        <p:txBody>
          <a:bodyPr>
            <a:normAutofit fontScale="92500" lnSpcReduction="10000"/>
          </a:bodyPr>
          <a:lstStyle/>
          <a:p>
            <a:r>
              <a:rPr lang="en-GB" dirty="0"/>
              <a:t>A system of beliefs and assumptions about the development of knowledge</a:t>
            </a:r>
          </a:p>
          <a:p>
            <a:r>
              <a:rPr lang="en-GB" dirty="0"/>
              <a:t>Five major philosophical positions</a:t>
            </a:r>
          </a:p>
          <a:p>
            <a:pPr marL="0" indent="0">
              <a:buNone/>
            </a:pPr>
            <a:r>
              <a:rPr lang="en-GB" dirty="0"/>
              <a:t>	Positivism</a:t>
            </a:r>
          </a:p>
          <a:p>
            <a:pPr marL="0" indent="0">
              <a:buNone/>
            </a:pPr>
            <a:r>
              <a:rPr lang="en-GB" dirty="0"/>
              <a:t>	Critical Realism</a:t>
            </a:r>
          </a:p>
          <a:p>
            <a:pPr marL="0" indent="0">
              <a:buNone/>
            </a:pPr>
            <a:r>
              <a:rPr lang="en-GB" dirty="0"/>
              <a:t>	Interpretivism</a:t>
            </a:r>
          </a:p>
          <a:p>
            <a:pPr marL="0" indent="0">
              <a:buNone/>
            </a:pPr>
            <a:r>
              <a:rPr lang="en-GB" dirty="0"/>
              <a:t>	Postmodernism</a:t>
            </a:r>
          </a:p>
          <a:p>
            <a:pPr marL="0" indent="0">
              <a:buNone/>
            </a:pPr>
            <a:r>
              <a:rPr lang="en-GB" dirty="0"/>
              <a:t>	Pragmatism</a:t>
            </a:r>
          </a:p>
          <a:p>
            <a:r>
              <a:rPr lang="en-GB" dirty="0"/>
              <a:t>Defining the philosophy adds credibility to the research and ensures all elements of the research process are coherent and work together. </a:t>
            </a:r>
          </a:p>
        </p:txBody>
      </p:sp>
    </p:spTree>
    <p:extLst>
      <p:ext uri="{BB962C8B-B14F-4D97-AF65-F5344CB8AC3E}">
        <p14:creationId xmlns:p14="http://schemas.microsoft.com/office/powerpoint/2010/main" val="3312929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13A5-F80C-CDD1-280F-D4D9735A92C2}"/>
              </a:ext>
            </a:extLst>
          </p:cNvPr>
          <p:cNvSpPr>
            <a:spLocks noGrp="1"/>
          </p:cNvSpPr>
          <p:nvPr>
            <p:ph type="title"/>
          </p:nvPr>
        </p:nvSpPr>
        <p:spPr/>
        <p:txBody>
          <a:bodyPr/>
          <a:lstStyle/>
          <a:p>
            <a:r>
              <a:rPr lang="en-GB" b="1" dirty="0"/>
              <a:t>Ontology and Epistemology</a:t>
            </a:r>
          </a:p>
        </p:txBody>
      </p:sp>
      <p:sp>
        <p:nvSpPr>
          <p:cNvPr id="3" name="Content Placeholder 2">
            <a:extLst>
              <a:ext uri="{FF2B5EF4-FFF2-40B4-BE49-F238E27FC236}">
                <a16:creationId xmlns:a16="http://schemas.microsoft.com/office/drawing/2014/main" id="{55A2D944-CEC4-E507-5C67-ABA651017A0E}"/>
              </a:ext>
            </a:extLst>
          </p:cNvPr>
          <p:cNvSpPr>
            <a:spLocks noGrp="1"/>
          </p:cNvSpPr>
          <p:nvPr>
            <p:ph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The term ‘ontology’ refers to the branch of philosophy concerned with assumptions about the nature of reality or being, whilst ‘epistemology’ is concerned with assumptions about knowledge and knowledge creation (Saunders, Lewis and Thornhill, 2016). </a:t>
            </a:r>
            <a:endParaRPr kumimoji="0" lang="en-GB" sz="2800" b="0" i="0" u="none" strike="noStrike" kern="1200" cap="none" spc="0" normalizeH="0" baseline="0" noProof="0" dirty="0">
              <a:ln>
                <a:noFill/>
              </a:ln>
              <a:solidFill>
                <a:prstClr val="black"/>
              </a:solidFill>
              <a:effectLst/>
              <a:uLnTx/>
              <a:uFillTx/>
              <a:ea typeface="+mn-ea"/>
              <a:cs typeface="+mn-cs"/>
            </a:endParaRPr>
          </a:p>
          <a:p>
            <a:pPr marL="0" indent="0">
              <a:buNone/>
            </a:pPr>
            <a:endParaRPr lang="en-GB" dirty="0"/>
          </a:p>
        </p:txBody>
      </p:sp>
    </p:spTree>
    <p:extLst>
      <p:ext uri="{BB962C8B-B14F-4D97-AF65-F5344CB8AC3E}">
        <p14:creationId xmlns:p14="http://schemas.microsoft.com/office/powerpoint/2010/main" val="892542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A34BF-9F62-958F-AD97-C252EF26DA1E}"/>
              </a:ext>
            </a:extLst>
          </p:cNvPr>
          <p:cNvSpPr>
            <a:spLocks noGrp="1"/>
          </p:cNvSpPr>
          <p:nvPr>
            <p:ph type="title"/>
          </p:nvPr>
        </p:nvSpPr>
        <p:spPr>
          <a:xfrm>
            <a:off x="457200" y="274638"/>
            <a:ext cx="8229600" cy="715962"/>
          </a:xfrm>
        </p:spPr>
        <p:txBody>
          <a:bodyPr/>
          <a:lstStyle/>
          <a:p>
            <a:r>
              <a:rPr lang="en-GB" b="1" dirty="0"/>
              <a:t>Research Philosophies</a:t>
            </a:r>
          </a:p>
        </p:txBody>
      </p:sp>
      <p:sp>
        <p:nvSpPr>
          <p:cNvPr id="3" name="Content Placeholder 2">
            <a:extLst>
              <a:ext uri="{FF2B5EF4-FFF2-40B4-BE49-F238E27FC236}">
                <a16:creationId xmlns:a16="http://schemas.microsoft.com/office/drawing/2014/main" id="{472AB88C-CC25-F150-14F1-C04AFF08D89E}"/>
              </a:ext>
            </a:extLst>
          </p:cNvPr>
          <p:cNvSpPr>
            <a:spLocks noGrp="1"/>
          </p:cNvSpPr>
          <p:nvPr>
            <p:ph idx="1"/>
          </p:nvPr>
        </p:nvSpPr>
        <p:spPr>
          <a:xfrm>
            <a:off x="457200" y="1143000"/>
            <a:ext cx="8229600" cy="4374233"/>
          </a:xfrm>
        </p:spPr>
        <p:txBody>
          <a:bodyPr>
            <a:normAutofit/>
          </a:bodyPr>
          <a:lstStyle/>
          <a:p>
            <a:r>
              <a:rPr lang="en-GB" dirty="0"/>
              <a:t>The methods chosen for research are often influenced by the researcher’s world view and assumptions about human knowledge and the nature of reality (Saunders and </a:t>
            </a:r>
            <a:r>
              <a:rPr lang="en-GB" dirty="0" err="1"/>
              <a:t>Tosey</a:t>
            </a:r>
            <a:r>
              <a:rPr lang="en-GB" dirty="0"/>
              <a:t>, 2012). </a:t>
            </a:r>
          </a:p>
          <a:p>
            <a:r>
              <a:rPr lang="en-GB" dirty="0"/>
              <a:t>The </a:t>
            </a:r>
            <a:r>
              <a:rPr lang="en-GB" b="1" dirty="0"/>
              <a:t>ontological</a:t>
            </a:r>
            <a:r>
              <a:rPr lang="en-GB" dirty="0"/>
              <a:t> position (concerned with the philosophical study of ‘being’ and the nature of reality) can be either </a:t>
            </a:r>
            <a:r>
              <a:rPr lang="en-GB" b="1" dirty="0"/>
              <a:t>objective</a:t>
            </a:r>
            <a:r>
              <a:rPr lang="en-GB" dirty="0"/>
              <a:t> or </a:t>
            </a:r>
            <a:r>
              <a:rPr lang="en-GB" b="1" dirty="0"/>
              <a:t>subjective</a:t>
            </a:r>
            <a:r>
              <a:rPr lang="en-GB" dirty="0"/>
              <a:t>, that is reality is objective and independent of external factors, or subjective and socially constructed (Anderson, </a:t>
            </a:r>
            <a:r>
              <a:rPr lang="en-GB" dirty="0" err="1"/>
              <a:t>Fontinha</a:t>
            </a:r>
            <a:r>
              <a:rPr lang="en-GB" dirty="0"/>
              <a:t> and Robson, 2020). </a:t>
            </a:r>
          </a:p>
          <a:p>
            <a:endParaRPr lang="en-GB" dirty="0"/>
          </a:p>
          <a:p>
            <a:endParaRPr lang="en-GB" dirty="0"/>
          </a:p>
        </p:txBody>
      </p:sp>
    </p:spTree>
    <p:extLst>
      <p:ext uri="{BB962C8B-B14F-4D97-AF65-F5344CB8AC3E}">
        <p14:creationId xmlns:p14="http://schemas.microsoft.com/office/powerpoint/2010/main" val="475018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09D23-5604-A267-FB12-1F41C1E084D7}"/>
              </a:ext>
            </a:extLst>
          </p:cNvPr>
          <p:cNvSpPr>
            <a:spLocks noGrp="1"/>
          </p:cNvSpPr>
          <p:nvPr>
            <p:ph type="title"/>
          </p:nvPr>
        </p:nvSpPr>
        <p:spPr>
          <a:xfrm>
            <a:off x="152400" y="274638"/>
            <a:ext cx="8763000" cy="1143000"/>
          </a:xfrm>
        </p:spPr>
        <p:txBody>
          <a:bodyPr>
            <a:normAutofit/>
          </a:bodyPr>
          <a:lstStyle/>
          <a:p>
            <a:r>
              <a:rPr lang="en-GB" sz="2800" b="1" dirty="0"/>
              <a:t>Is Management the Same in Every Organisation?</a:t>
            </a:r>
          </a:p>
        </p:txBody>
      </p:sp>
      <p:sp>
        <p:nvSpPr>
          <p:cNvPr id="3" name="TextBox 2">
            <a:extLst>
              <a:ext uri="{FF2B5EF4-FFF2-40B4-BE49-F238E27FC236}">
                <a16:creationId xmlns:a16="http://schemas.microsoft.com/office/drawing/2014/main" id="{5183A65D-3908-26B8-0560-C04793C99A75}"/>
              </a:ext>
            </a:extLst>
          </p:cNvPr>
          <p:cNvSpPr txBox="1"/>
          <p:nvPr/>
        </p:nvSpPr>
        <p:spPr>
          <a:xfrm>
            <a:off x="609600" y="1524001"/>
            <a:ext cx="3124200" cy="3970318"/>
          </a:xfrm>
          <a:prstGeom prst="rect">
            <a:avLst/>
          </a:prstGeom>
          <a:solidFill>
            <a:schemeClr val="accent6">
              <a:lumMod val="40000"/>
              <a:lumOff val="60000"/>
            </a:schemeClr>
          </a:solidFill>
          <a:ln>
            <a:solidFill>
              <a:schemeClr val="tx1"/>
            </a:solidFill>
          </a:ln>
        </p:spPr>
        <p:txBody>
          <a:bodyPr wrap="square" rtlCol="0">
            <a:spAutoFit/>
          </a:bodyPr>
          <a:lstStyle/>
          <a:p>
            <a:r>
              <a:rPr lang="en-GB" dirty="0"/>
              <a:t>First view:</a:t>
            </a:r>
          </a:p>
          <a:p>
            <a:endParaRPr lang="en-GB" dirty="0"/>
          </a:p>
          <a:p>
            <a:r>
              <a:rPr lang="en-GB" dirty="0"/>
              <a:t>Managers in your organisation have job descriptions which prescribe their duties, there are operating procedures to which they must adhere, they are part of a formal structure which locates them in a hierarchy with people reporting to them and they report to more senior managers.</a:t>
            </a:r>
          </a:p>
        </p:txBody>
      </p:sp>
      <p:sp>
        <p:nvSpPr>
          <p:cNvPr id="6" name="TextBox 5">
            <a:extLst>
              <a:ext uri="{FF2B5EF4-FFF2-40B4-BE49-F238E27FC236}">
                <a16:creationId xmlns:a16="http://schemas.microsoft.com/office/drawing/2014/main" id="{EC024A27-62DA-A1C8-4646-DC8E4E7E61D7}"/>
              </a:ext>
            </a:extLst>
          </p:cNvPr>
          <p:cNvSpPr txBox="1"/>
          <p:nvPr/>
        </p:nvSpPr>
        <p:spPr>
          <a:xfrm>
            <a:off x="4876800" y="1524001"/>
            <a:ext cx="3810000" cy="2862322"/>
          </a:xfrm>
          <a:prstGeom prst="rect">
            <a:avLst/>
          </a:prstGeom>
          <a:solidFill>
            <a:schemeClr val="accent6">
              <a:lumMod val="40000"/>
              <a:lumOff val="60000"/>
            </a:schemeClr>
          </a:solidFill>
          <a:ln>
            <a:solidFill>
              <a:schemeClr val="tx1"/>
            </a:solidFill>
          </a:ln>
        </p:spPr>
        <p:txBody>
          <a:bodyPr wrap="square" rtlCol="0">
            <a:spAutoFit/>
          </a:bodyPr>
          <a:lstStyle/>
          <a:p>
            <a:r>
              <a:rPr lang="en-GB" dirty="0"/>
              <a:t>Alternative View:</a:t>
            </a:r>
          </a:p>
          <a:p>
            <a:endParaRPr lang="en-GB" dirty="0"/>
          </a:p>
          <a:p>
            <a:r>
              <a:rPr lang="en-GB" dirty="0"/>
              <a:t>You may prefer to take the view that these aspects of management are less important than the way in which the managers themselves attach their own individual meanings to their jobs and the way they think that those jobs should be performed. </a:t>
            </a:r>
          </a:p>
        </p:txBody>
      </p:sp>
    </p:spTree>
    <p:extLst>
      <p:ext uri="{BB962C8B-B14F-4D97-AF65-F5344CB8AC3E}">
        <p14:creationId xmlns:p14="http://schemas.microsoft.com/office/powerpoint/2010/main" val="558101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D0525-86DA-EE56-82CE-A0CBEDCC1D6B}"/>
              </a:ext>
            </a:extLst>
          </p:cNvPr>
          <p:cNvSpPr>
            <a:spLocks noGrp="1"/>
          </p:cNvSpPr>
          <p:nvPr>
            <p:ph type="title"/>
          </p:nvPr>
        </p:nvSpPr>
        <p:spPr/>
        <p:txBody>
          <a:bodyPr/>
          <a:lstStyle/>
          <a:p>
            <a:r>
              <a:rPr lang="en-GB" b="1" dirty="0"/>
              <a:t>Epistemology</a:t>
            </a:r>
          </a:p>
        </p:txBody>
      </p:sp>
      <p:sp>
        <p:nvSpPr>
          <p:cNvPr id="3" name="Content Placeholder 2">
            <a:extLst>
              <a:ext uri="{FF2B5EF4-FFF2-40B4-BE49-F238E27FC236}">
                <a16:creationId xmlns:a16="http://schemas.microsoft.com/office/drawing/2014/main" id="{AFBF3189-055E-DB89-B284-88A371221701}"/>
              </a:ext>
            </a:extLst>
          </p:cNvPr>
          <p:cNvSpPr>
            <a:spLocks noGrp="1"/>
          </p:cNvSpPr>
          <p:nvPr>
            <p:ph idx="1"/>
          </p:nvPr>
        </p:nvSpPr>
        <p:spPr/>
        <p:txBody>
          <a:bodyPr/>
          <a:lstStyle/>
          <a:p>
            <a:pPr marL="0" marR="0" lvl="0" indent="0" algn="l" defTabSz="685800" rtl="0" eaLnBrk="1" fontAlgn="auto" latinLnBrk="0" hangingPunct="1">
              <a:lnSpc>
                <a:spcPct val="100000"/>
              </a:lnSpc>
              <a:spcBef>
                <a:spcPct val="20000"/>
              </a:spcBef>
              <a:spcAft>
                <a:spcPts val="0"/>
              </a:spcAft>
              <a:buClrTx/>
              <a:buSz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Epistemology is concerned with knowledge and its generation; there are two main epistemological positions – </a:t>
            </a:r>
            <a:r>
              <a:rPr kumimoji="0" lang="en-GB" sz="2800" b="1" i="0" u="none" strike="noStrike" kern="1200" cap="none" spc="0" normalizeH="0" baseline="0" noProof="0" dirty="0">
                <a:ln>
                  <a:noFill/>
                </a:ln>
                <a:solidFill>
                  <a:prstClr val="black"/>
                </a:solidFill>
                <a:effectLst/>
                <a:uLnTx/>
                <a:uFillTx/>
                <a:latin typeface="Myriad Pro"/>
                <a:ea typeface="+mn-ea"/>
                <a:cs typeface="+mn-cs"/>
              </a:rPr>
              <a:t>positivism</a:t>
            </a:r>
            <a:r>
              <a:rPr kumimoji="0" lang="en-GB" sz="2800" b="0" i="0" u="none" strike="noStrike" kern="1200" cap="none" spc="0" normalizeH="0" baseline="0" noProof="0" dirty="0">
                <a:ln>
                  <a:noFill/>
                </a:ln>
                <a:solidFill>
                  <a:prstClr val="black"/>
                </a:solidFill>
                <a:effectLst/>
                <a:uLnTx/>
                <a:uFillTx/>
                <a:latin typeface="Myriad Pro"/>
                <a:ea typeface="+mn-ea"/>
                <a:cs typeface="+mn-cs"/>
              </a:rPr>
              <a:t> and </a:t>
            </a:r>
            <a:r>
              <a:rPr kumimoji="0" lang="en-GB" sz="2800" b="1" i="0" u="none" strike="noStrike" kern="1200" cap="none" spc="0" normalizeH="0" baseline="0" noProof="0" dirty="0">
                <a:ln>
                  <a:noFill/>
                </a:ln>
                <a:solidFill>
                  <a:prstClr val="black"/>
                </a:solidFill>
                <a:effectLst/>
                <a:uLnTx/>
                <a:uFillTx/>
                <a:latin typeface="Myriad Pro"/>
                <a:ea typeface="+mn-ea"/>
                <a:cs typeface="+mn-cs"/>
              </a:rPr>
              <a:t>interpretivism</a:t>
            </a:r>
            <a:r>
              <a:rPr kumimoji="0" lang="en-GB" sz="2800" b="0" i="0" u="none" strike="noStrike" kern="1200" cap="none" spc="0" normalizeH="0" baseline="0" noProof="0" dirty="0">
                <a:ln>
                  <a:noFill/>
                </a:ln>
                <a:solidFill>
                  <a:prstClr val="black"/>
                </a:solidFill>
                <a:effectLst/>
                <a:uLnTx/>
                <a:uFillTx/>
                <a:latin typeface="Myriad Pro"/>
                <a:ea typeface="+mn-ea"/>
                <a:cs typeface="+mn-cs"/>
              </a:rPr>
              <a:t>. The positivist approach is more scientific in nature whilst the interpretivist approach is more concerned with individuals’ perceptions of the world (Anderson, </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Fontinha</a:t>
            </a:r>
            <a:r>
              <a:rPr kumimoji="0" lang="en-GB" sz="2800" b="0" i="0" u="none" strike="noStrike" kern="1200" cap="none" spc="0" normalizeH="0" baseline="0" noProof="0" dirty="0">
                <a:ln>
                  <a:noFill/>
                </a:ln>
                <a:solidFill>
                  <a:prstClr val="black"/>
                </a:solidFill>
                <a:effectLst/>
                <a:uLnTx/>
                <a:uFillTx/>
                <a:latin typeface="Myriad Pro"/>
                <a:ea typeface="+mn-ea"/>
                <a:cs typeface="+mn-cs"/>
              </a:rPr>
              <a:t> and Robson 2020). </a:t>
            </a:r>
          </a:p>
          <a:p>
            <a:endParaRPr lang="en-GB" dirty="0"/>
          </a:p>
        </p:txBody>
      </p:sp>
    </p:spTree>
    <p:extLst>
      <p:ext uri="{BB962C8B-B14F-4D97-AF65-F5344CB8AC3E}">
        <p14:creationId xmlns:p14="http://schemas.microsoft.com/office/powerpoint/2010/main" val="2377220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F25D9-315A-0F2A-0F18-2426ED4289EC}"/>
              </a:ext>
            </a:extLst>
          </p:cNvPr>
          <p:cNvSpPr>
            <a:spLocks noGrp="1"/>
          </p:cNvSpPr>
          <p:nvPr>
            <p:ph type="title"/>
          </p:nvPr>
        </p:nvSpPr>
        <p:spPr>
          <a:xfrm>
            <a:off x="457200" y="609600"/>
            <a:ext cx="8229600" cy="792162"/>
          </a:xfrm>
        </p:spPr>
        <p:txBody>
          <a:bodyPr>
            <a:normAutofit/>
          </a:bodyPr>
          <a:lstStyle/>
          <a:p>
            <a:r>
              <a:rPr lang="en-GB" sz="3600" b="1" dirty="0"/>
              <a:t>Activity</a:t>
            </a:r>
          </a:p>
        </p:txBody>
      </p:sp>
      <p:sp>
        <p:nvSpPr>
          <p:cNvPr id="3" name="Content Placeholder 2">
            <a:extLst>
              <a:ext uri="{FF2B5EF4-FFF2-40B4-BE49-F238E27FC236}">
                <a16:creationId xmlns:a16="http://schemas.microsoft.com/office/drawing/2014/main" id="{3DC92031-9756-675D-C098-248038B6E977}"/>
              </a:ext>
            </a:extLst>
          </p:cNvPr>
          <p:cNvSpPr>
            <a:spLocks noGrp="1"/>
          </p:cNvSpPr>
          <p:nvPr>
            <p:ph idx="1"/>
          </p:nvPr>
        </p:nvSpPr>
        <p:spPr>
          <a:xfrm>
            <a:off x="457200" y="1600200"/>
            <a:ext cx="8229600" cy="4374233"/>
          </a:xfrm>
        </p:spPr>
        <p:txBody>
          <a:bodyPr>
            <a:normAutofit/>
          </a:bodyPr>
          <a:lstStyle/>
          <a:p>
            <a:r>
              <a:rPr lang="en-GB" sz="2800" dirty="0"/>
              <a:t>Sort the descriptions and put them under the heading of either positivist or interpretivist</a:t>
            </a:r>
          </a:p>
          <a:p>
            <a:r>
              <a:rPr lang="en-GB" sz="2800" dirty="0"/>
              <a:t>Which one sounds more like you?</a:t>
            </a:r>
          </a:p>
        </p:txBody>
      </p:sp>
    </p:spTree>
    <p:extLst>
      <p:ext uri="{BB962C8B-B14F-4D97-AF65-F5344CB8AC3E}">
        <p14:creationId xmlns:p14="http://schemas.microsoft.com/office/powerpoint/2010/main" val="3704025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382EE-2388-0234-AD60-1383DCBF845B}"/>
              </a:ext>
            </a:extLst>
          </p:cNvPr>
          <p:cNvSpPr>
            <a:spLocks noGrp="1"/>
          </p:cNvSpPr>
          <p:nvPr>
            <p:ph type="title"/>
          </p:nvPr>
        </p:nvSpPr>
        <p:spPr>
          <a:xfrm>
            <a:off x="457201" y="122238"/>
            <a:ext cx="8229600" cy="487362"/>
          </a:xfrm>
        </p:spPr>
        <p:txBody>
          <a:bodyPr>
            <a:normAutofit fontScale="90000"/>
          </a:bodyPr>
          <a:lstStyle/>
          <a:p>
            <a:r>
              <a:rPr lang="en-GB" b="1" dirty="0"/>
              <a:t>Positivist and Interpretivist Principles</a:t>
            </a:r>
          </a:p>
        </p:txBody>
      </p:sp>
      <p:sp>
        <p:nvSpPr>
          <p:cNvPr id="3" name="Text Placeholder 2">
            <a:extLst>
              <a:ext uri="{FF2B5EF4-FFF2-40B4-BE49-F238E27FC236}">
                <a16:creationId xmlns:a16="http://schemas.microsoft.com/office/drawing/2014/main" id="{E268E409-689D-8A58-D9A8-FF8E8E352CD2}"/>
              </a:ext>
            </a:extLst>
          </p:cNvPr>
          <p:cNvSpPr>
            <a:spLocks noGrp="1"/>
          </p:cNvSpPr>
          <p:nvPr>
            <p:ph type="body" idx="1"/>
          </p:nvPr>
        </p:nvSpPr>
        <p:spPr>
          <a:xfrm>
            <a:off x="527123" y="895351"/>
            <a:ext cx="4040188" cy="639762"/>
          </a:xfrm>
          <a:ln>
            <a:solidFill>
              <a:schemeClr val="tx1"/>
            </a:solidFill>
          </a:ln>
        </p:spPr>
        <p:txBody>
          <a:bodyPr>
            <a:normAutofit/>
          </a:bodyPr>
          <a:lstStyle/>
          <a:p>
            <a:r>
              <a:rPr lang="en-GB" sz="2400" dirty="0"/>
              <a:t>Positivist</a:t>
            </a:r>
          </a:p>
        </p:txBody>
      </p:sp>
      <p:sp>
        <p:nvSpPr>
          <p:cNvPr id="4" name="Content Placeholder 3">
            <a:extLst>
              <a:ext uri="{FF2B5EF4-FFF2-40B4-BE49-F238E27FC236}">
                <a16:creationId xmlns:a16="http://schemas.microsoft.com/office/drawing/2014/main" id="{2DEA280A-48B7-1AA3-8E4F-8AF48DD541B5}"/>
              </a:ext>
            </a:extLst>
          </p:cNvPr>
          <p:cNvSpPr>
            <a:spLocks noGrp="1"/>
          </p:cNvSpPr>
          <p:nvPr>
            <p:ph sz="half" idx="2"/>
          </p:nvPr>
        </p:nvSpPr>
        <p:spPr>
          <a:xfrm>
            <a:off x="527123" y="1535113"/>
            <a:ext cx="4040188" cy="4027487"/>
          </a:xfrm>
          <a:ln>
            <a:solidFill>
              <a:schemeClr val="tx1"/>
            </a:solidFill>
          </a:ln>
        </p:spPr>
        <p:txBody>
          <a:bodyPr>
            <a:normAutofit fontScale="92500" lnSpcReduction="10000"/>
          </a:bodyPr>
          <a:lstStyle/>
          <a:p>
            <a:r>
              <a:rPr lang="en-GB" dirty="0"/>
              <a:t>Work from Scientific Principles</a:t>
            </a:r>
          </a:p>
          <a:p>
            <a:r>
              <a:rPr lang="en-GB" dirty="0"/>
              <a:t>Analyse phenomena in terms of variables</a:t>
            </a:r>
          </a:p>
          <a:p>
            <a:r>
              <a:rPr lang="en-GB" dirty="0"/>
              <a:t>Start with theory and test/refine theory with data</a:t>
            </a:r>
          </a:p>
          <a:p>
            <a:r>
              <a:rPr lang="en-GB" dirty="0"/>
              <a:t>Data should be collected by ‘dispassionate’ researchers</a:t>
            </a:r>
          </a:p>
          <a:p>
            <a:r>
              <a:rPr lang="en-GB" dirty="0"/>
              <a:t>A highly structured research process should be used</a:t>
            </a:r>
          </a:p>
          <a:p>
            <a:r>
              <a:rPr lang="en-GB" dirty="0"/>
              <a:t>Theories can be used to predict future relationships and behaviours</a:t>
            </a:r>
          </a:p>
          <a:p>
            <a:r>
              <a:rPr lang="en-GB" dirty="0"/>
              <a:t>Preference for quantitative data</a:t>
            </a:r>
          </a:p>
          <a:p>
            <a:r>
              <a:rPr lang="en-GB" dirty="0"/>
              <a:t>Validity and reliability of data are important for formulating generalisable conclusions</a:t>
            </a:r>
          </a:p>
        </p:txBody>
      </p:sp>
      <p:sp>
        <p:nvSpPr>
          <p:cNvPr id="5" name="Text Placeholder 4">
            <a:extLst>
              <a:ext uri="{FF2B5EF4-FFF2-40B4-BE49-F238E27FC236}">
                <a16:creationId xmlns:a16="http://schemas.microsoft.com/office/drawing/2014/main" id="{20C72F00-76E8-6292-DF51-C5A4600D0624}"/>
              </a:ext>
            </a:extLst>
          </p:cNvPr>
          <p:cNvSpPr>
            <a:spLocks noGrp="1"/>
          </p:cNvSpPr>
          <p:nvPr>
            <p:ph type="body" sz="quarter" idx="3"/>
          </p:nvPr>
        </p:nvSpPr>
        <p:spPr>
          <a:xfrm>
            <a:off x="4645026" y="895351"/>
            <a:ext cx="4041775" cy="639762"/>
          </a:xfrm>
          <a:ln>
            <a:solidFill>
              <a:schemeClr val="tx1"/>
            </a:solidFill>
          </a:ln>
        </p:spPr>
        <p:txBody>
          <a:bodyPr>
            <a:normAutofit/>
          </a:bodyPr>
          <a:lstStyle/>
          <a:p>
            <a:r>
              <a:rPr lang="en-GB" sz="2400" dirty="0"/>
              <a:t>Interpretivist</a:t>
            </a:r>
          </a:p>
        </p:txBody>
      </p:sp>
      <p:sp>
        <p:nvSpPr>
          <p:cNvPr id="6" name="Content Placeholder 5">
            <a:extLst>
              <a:ext uri="{FF2B5EF4-FFF2-40B4-BE49-F238E27FC236}">
                <a16:creationId xmlns:a16="http://schemas.microsoft.com/office/drawing/2014/main" id="{D68C211F-B5F7-8CFE-A310-AC35193FE477}"/>
              </a:ext>
            </a:extLst>
          </p:cNvPr>
          <p:cNvSpPr>
            <a:spLocks noGrp="1"/>
          </p:cNvSpPr>
          <p:nvPr>
            <p:ph sz="quarter" idx="4"/>
          </p:nvPr>
        </p:nvSpPr>
        <p:spPr>
          <a:xfrm>
            <a:off x="4645026" y="1535112"/>
            <a:ext cx="4041775" cy="4027487"/>
          </a:xfrm>
          <a:ln>
            <a:solidFill>
              <a:schemeClr val="tx1"/>
            </a:solidFill>
          </a:ln>
        </p:spPr>
        <p:txBody>
          <a:bodyPr>
            <a:normAutofit fontScale="92500" lnSpcReduction="10000"/>
          </a:bodyPr>
          <a:lstStyle/>
          <a:p>
            <a:r>
              <a:rPr lang="en-GB" dirty="0"/>
              <a:t>Knowledge is constructed by human beings as they make sense of their environment</a:t>
            </a:r>
          </a:p>
          <a:p>
            <a:r>
              <a:rPr lang="en-GB" dirty="0"/>
              <a:t>Analyse phenomena in terms of issues</a:t>
            </a:r>
          </a:p>
          <a:p>
            <a:r>
              <a:rPr lang="en-GB" dirty="0"/>
              <a:t>Researchers cannot wholly be dispassionate – they are involved and will influence situations to various degrees (often unintentionally)</a:t>
            </a:r>
          </a:p>
          <a:p>
            <a:r>
              <a:rPr lang="en-GB" dirty="0"/>
              <a:t>Flexibility may be required to allow the emphasis of the research to change as the process unfolds</a:t>
            </a:r>
          </a:p>
          <a:p>
            <a:r>
              <a:rPr lang="en-GB" dirty="0"/>
              <a:t>Preference for qualitative data</a:t>
            </a:r>
          </a:p>
          <a:p>
            <a:r>
              <a:rPr lang="en-GB" dirty="0"/>
              <a:t>Generating ‘rich’ data is as important than ability to generalise</a:t>
            </a:r>
          </a:p>
          <a:p>
            <a:endParaRPr lang="en-GB" dirty="0"/>
          </a:p>
          <a:p>
            <a:endParaRPr lang="en-GB" dirty="0"/>
          </a:p>
        </p:txBody>
      </p:sp>
    </p:spTree>
    <p:extLst>
      <p:ext uri="{BB962C8B-B14F-4D97-AF65-F5344CB8AC3E}">
        <p14:creationId xmlns:p14="http://schemas.microsoft.com/office/powerpoint/2010/main" val="1017068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B3D63-B7BA-4B03-B39D-660B893AAB9F}"/>
              </a:ext>
            </a:extLst>
          </p:cNvPr>
          <p:cNvSpPr>
            <a:spLocks noGrp="1"/>
          </p:cNvSpPr>
          <p:nvPr>
            <p:ph type="title"/>
          </p:nvPr>
        </p:nvSpPr>
        <p:spPr>
          <a:xfrm>
            <a:off x="457200" y="274638"/>
            <a:ext cx="8229600" cy="1143000"/>
          </a:xfrm>
        </p:spPr>
        <p:txBody>
          <a:bodyPr anchor="ctr">
            <a:normAutofit/>
          </a:bodyPr>
          <a:lstStyle/>
          <a:p>
            <a:r>
              <a:rPr lang="en-GB" b="1" dirty="0"/>
              <a:t>Examples of Positivist Research </a:t>
            </a:r>
          </a:p>
        </p:txBody>
      </p:sp>
      <p:sp>
        <p:nvSpPr>
          <p:cNvPr id="3" name="Content Placeholder 2">
            <a:extLst>
              <a:ext uri="{FF2B5EF4-FFF2-40B4-BE49-F238E27FC236}">
                <a16:creationId xmlns:a16="http://schemas.microsoft.com/office/drawing/2014/main" id="{4AF98D17-AAF2-4D54-9B0F-F0998A25471E}"/>
              </a:ext>
            </a:extLst>
          </p:cNvPr>
          <p:cNvSpPr>
            <a:spLocks noGrp="1"/>
          </p:cNvSpPr>
          <p:nvPr>
            <p:ph sz="half" idx="1"/>
          </p:nvPr>
        </p:nvSpPr>
        <p:spPr>
          <a:xfrm>
            <a:off x="457200" y="1600201"/>
            <a:ext cx="4038600" cy="3989040"/>
          </a:xfrm>
        </p:spPr>
        <p:txBody>
          <a:bodyPr>
            <a:normAutofit/>
          </a:bodyPr>
          <a:lstStyle/>
          <a:p>
            <a:pPr>
              <a:lnSpc>
                <a:spcPct val="90000"/>
              </a:lnSpc>
            </a:pPr>
            <a:r>
              <a:rPr lang="en-GB" dirty="0"/>
              <a:t>Tim was conducting a piece of research for his own project on the economic benefits of remote working for software developers </a:t>
            </a:r>
          </a:p>
          <a:p>
            <a:pPr>
              <a:lnSpc>
                <a:spcPct val="90000"/>
              </a:lnSpc>
            </a:pPr>
            <a:r>
              <a:rPr lang="en-GB" dirty="0"/>
              <a:t>He studied the literature on remote working in general and read in detail two past dissertations in his University library that dealt with the same phenomenon, although they did not relate specifically to software developers </a:t>
            </a:r>
          </a:p>
        </p:txBody>
      </p:sp>
      <p:pic>
        <p:nvPicPr>
          <p:cNvPr id="5" name="Picture 4" descr="Focused male engineer working at computer">
            <a:extLst>
              <a:ext uri="{FF2B5EF4-FFF2-40B4-BE49-F238E27FC236}">
                <a16:creationId xmlns:a16="http://schemas.microsoft.com/office/drawing/2014/main" id="{31E76F10-E42D-61B2-08E2-FDDBFA66C7CF}"/>
              </a:ext>
            </a:extLst>
          </p:cNvPr>
          <p:cNvPicPr>
            <a:picLocks noChangeAspect="1"/>
          </p:cNvPicPr>
          <p:nvPr/>
        </p:nvPicPr>
        <p:blipFill>
          <a:blip r:embed="rId2">
            <a:extLst>
              <a:ext uri="{28A0092B-C50C-407E-A947-70E740481C1C}">
                <a14:useLocalDpi xmlns:a14="http://schemas.microsoft.com/office/drawing/2010/main" val="0"/>
              </a:ext>
            </a:extLst>
          </a:blip>
          <a:srcRect r="32420" b="-2"/>
          <a:stretch>
            <a:fillRect/>
          </a:stretch>
        </p:blipFill>
        <p:spPr>
          <a:xfrm>
            <a:off x="4648200" y="1600201"/>
            <a:ext cx="4038600" cy="3989040"/>
          </a:xfrm>
          <a:prstGeom prst="rect">
            <a:avLst/>
          </a:prstGeom>
          <a:noFill/>
        </p:spPr>
      </p:pic>
    </p:spTree>
    <p:extLst>
      <p:ext uri="{BB962C8B-B14F-4D97-AF65-F5344CB8AC3E}">
        <p14:creationId xmlns:p14="http://schemas.microsoft.com/office/powerpoint/2010/main" val="3138210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BDB-BAB5-4ED2-98F8-0D3FF5198A6E}"/>
              </a:ext>
            </a:extLst>
          </p:cNvPr>
          <p:cNvSpPr>
            <a:spLocks noGrp="1"/>
          </p:cNvSpPr>
          <p:nvPr>
            <p:ph type="title"/>
          </p:nvPr>
        </p:nvSpPr>
        <p:spPr/>
        <p:txBody>
          <a:bodyPr/>
          <a:lstStyle/>
          <a:p>
            <a:r>
              <a:rPr lang="en-GB" b="1" dirty="0"/>
              <a:t>Continued </a:t>
            </a:r>
          </a:p>
        </p:txBody>
      </p:sp>
      <p:sp>
        <p:nvSpPr>
          <p:cNvPr id="3" name="Content Placeholder 2">
            <a:extLst>
              <a:ext uri="{FF2B5EF4-FFF2-40B4-BE49-F238E27FC236}">
                <a16:creationId xmlns:a16="http://schemas.microsoft.com/office/drawing/2014/main" id="{926F4956-64D9-4B71-A181-D82E932D81C0}"/>
              </a:ext>
            </a:extLst>
          </p:cNvPr>
          <p:cNvSpPr>
            <a:spLocks noGrp="1"/>
          </p:cNvSpPr>
          <p:nvPr>
            <p:ph idx="1"/>
          </p:nvPr>
        </p:nvSpPr>
        <p:spPr/>
        <p:txBody>
          <a:bodyPr>
            <a:normAutofit lnSpcReduction="10000"/>
          </a:bodyPr>
          <a:lstStyle/>
          <a:p>
            <a:pPr marL="0" indent="0">
              <a:buNone/>
            </a:pPr>
            <a:r>
              <a:rPr lang="en-GB" dirty="0"/>
              <a:t>As a result of his reading, Tim developed a number of theoretical propositions each of which contained a specific hypothesis </a:t>
            </a:r>
          </a:p>
          <a:p>
            <a:pPr marL="0" indent="0">
              <a:buNone/>
            </a:pPr>
            <a:endParaRPr lang="en-GB" dirty="0"/>
          </a:p>
          <a:p>
            <a:pPr marL="0" marR="0" lvl="0" indent="0" algn="l" defTabSz="6858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1. Increased costs for computer hardware, software and telecommunications equipment will negate the productivity gains from remote working. </a:t>
            </a:r>
          </a:p>
          <a:p>
            <a:pPr marL="0" marR="0" lvl="0" indent="0" algn="l" defTabSz="6858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2. Remote workers will require additional support from onsite employees, for example technicians which will negate the productivity gains from homeworking. </a:t>
            </a:r>
          </a:p>
          <a:p>
            <a:endParaRPr lang="en-GB" dirty="0"/>
          </a:p>
        </p:txBody>
      </p:sp>
    </p:spTree>
    <p:extLst>
      <p:ext uri="{BB962C8B-B14F-4D97-AF65-F5344CB8AC3E}">
        <p14:creationId xmlns:p14="http://schemas.microsoft.com/office/powerpoint/2010/main" val="428238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DD05-1C67-400F-B58F-2E21B85DB351}"/>
              </a:ext>
            </a:extLst>
          </p:cNvPr>
          <p:cNvSpPr>
            <a:spLocks noGrp="1"/>
          </p:cNvSpPr>
          <p:nvPr>
            <p:ph type="title"/>
          </p:nvPr>
        </p:nvSpPr>
        <p:spPr>
          <a:xfrm>
            <a:off x="457200" y="274638"/>
            <a:ext cx="8229600" cy="1143000"/>
          </a:xfrm>
        </p:spPr>
        <p:txBody>
          <a:bodyPr anchor="ctr">
            <a:normAutofit/>
          </a:bodyPr>
          <a:lstStyle/>
          <a:p>
            <a:r>
              <a:rPr lang="en-GB" b="1" dirty="0"/>
              <a:t>Interpretivism</a:t>
            </a:r>
          </a:p>
        </p:txBody>
      </p:sp>
      <p:sp>
        <p:nvSpPr>
          <p:cNvPr id="3" name="Content Placeholder 2">
            <a:extLst>
              <a:ext uri="{FF2B5EF4-FFF2-40B4-BE49-F238E27FC236}">
                <a16:creationId xmlns:a16="http://schemas.microsoft.com/office/drawing/2014/main" id="{D55E7B9D-1F25-4ED3-B3F3-3DB84FC8C4A5}"/>
              </a:ext>
            </a:extLst>
          </p:cNvPr>
          <p:cNvSpPr>
            <a:spLocks noGrp="1"/>
          </p:cNvSpPr>
          <p:nvPr>
            <p:ph sz="half" idx="1"/>
          </p:nvPr>
        </p:nvSpPr>
        <p:spPr>
          <a:xfrm>
            <a:off x="457200" y="1600201"/>
            <a:ext cx="4038600" cy="3989040"/>
          </a:xfrm>
        </p:spPr>
        <p:txBody>
          <a:bodyPr>
            <a:normAutofit/>
          </a:bodyPr>
          <a:lstStyle/>
          <a:p>
            <a:pPr>
              <a:lnSpc>
                <a:spcPct val="90000"/>
              </a:lnSpc>
            </a:pPr>
            <a:r>
              <a:rPr lang="en-GB" sz="1900" dirty="0"/>
              <a:t>A subjectivist philosophy, which emphasises that human beings are different from physical phenomena because they create meanings. </a:t>
            </a:r>
          </a:p>
          <a:p>
            <a:pPr>
              <a:lnSpc>
                <a:spcPct val="90000"/>
              </a:lnSpc>
            </a:pPr>
            <a:r>
              <a:rPr lang="en-GB" sz="1900" dirty="0"/>
              <a:t>Interpretivists study meanings to create new, richer understandings of organisational realities. </a:t>
            </a:r>
          </a:p>
          <a:p>
            <a:pPr>
              <a:lnSpc>
                <a:spcPct val="90000"/>
              </a:lnSpc>
            </a:pPr>
            <a:r>
              <a:rPr lang="en-GB" sz="1900" dirty="0"/>
              <a:t>Empirically, interpretivists focus on individuals’ lived experiences and cultural artefacts and seek to include their participants’ as well as their own interpretations into their research.</a:t>
            </a:r>
          </a:p>
        </p:txBody>
      </p:sp>
      <p:pic>
        <p:nvPicPr>
          <p:cNvPr id="5" name="Picture 4" descr="Businesswoman at job interview">
            <a:extLst>
              <a:ext uri="{FF2B5EF4-FFF2-40B4-BE49-F238E27FC236}">
                <a16:creationId xmlns:a16="http://schemas.microsoft.com/office/drawing/2014/main" id="{EEE0CA49-35F2-16EE-6FDB-F1A41F1F3DEC}"/>
              </a:ext>
            </a:extLst>
          </p:cNvPr>
          <p:cNvPicPr>
            <a:picLocks noChangeAspect="1"/>
          </p:cNvPicPr>
          <p:nvPr/>
        </p:nvPicPr>
        <p:blipFill>
          <a:blip r:embed="rId3">
            <a:extLst>
              <a:ext uri="{28A0092B-C50C-407E-A947-70E740481C1C}">
                <a14:useLocalDpi xmlns:a14="http://schemas.microsoft.com/office/drawing/2010/main" val="0"/>
              </a:ext>
            </a:extLst>
          </a:blip>
          <a:srcRect l="32421" r="-2" b="-2"/>
          <a:stretch>
            <a:fillRect/>
          </a:stretch>
        </p:blipFill>
        <p:spPr>
          <a:xfrm>
            <a:off x="4648200" y="1600201"/>
            <a:ext cx="4038600" cy="3989040"/>
          </a:xfrm>
          <a:prstGeom prst="rect">
            <a:avLst/>
          </a:prstGeom>
          <a:noFill/>
        </p:spPr>
      </p:pic>
    </p:spTree>
    <p:extLst>
      <p:ext uri="{BB962C8B-B14F-4D97-AF65-F5344CB8AC3E}">
        <p14:creationId xmlns:p14="http://schemas.microsoft.com/office/powerpoint/2010/main" val="153462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24A0-B7BA-4E6A-B230-E9CB836C54A7}"/>
              </a:ext>
            </a:extLst>
          </p:cNvPr>
          <p:cNvSpPr>
            <a:spLocks noGrp="1"/>
          </p:cNvSpPr>
          <p:nvPr>
            <p:ph type="title"/>
          </p:nvPr>
        </p:nvSpPr>
        <p:spPr>
          <a:xfrm>
            <a:off x="491836" y="69273"/>
            <a:ext cx="8229600" cy="639762"/>
          </a:xfrm>
        </p:spPr>
        <p:txBody>
          <a:bodyPr anchor="ctr">
            <a:normAutofit/>
          </a:bodyPr>
          <a:lstStyle/>
          <a:p>
            <a:r>
              <a:rPr lang="en-GB" b="1" dirty="0"/>
              <a:t>Pragmatism </a:t>
            </a:r>
          </a:p>
        </p:txBody>
      </p:sp>
      <p:sp>
        <p:nvSpPr>
          <p:cNvPr id="3" name="Content Placeholder 2">
            <a:extLst>
              <a:ext uri="{FF2B5EF4-FFF2-40B4-BE49-F238E27FC236}">
                <a16:creationId xmlns:a16="http://schemas.microsoft.com/office/drawing/2014/main" id="{85844E16-B617-4A7E-AACA-4EE1476DD9A7}"/>
              </a:ext>
            </a:extLst>
          </p:cNvPr>
          <p:cNvSpPr>
            <a:spLocks noGrp="1"/>
          </p:cNvSpPr>
          <p:nvPr>
            <p:ph sz="half" idx="1"/>
          </p:nvPr>
        </p:nvSpPr>
        <p:spPr>
          <a:xfrm>
            <a:off x="457200" y="914400"/>
            <a:ext cx="4038600" cy="4674841"/>
          </a:xfrm>
        </p:spPr>
        <p:txBody>
          <a:bodyPr>
            <a:normAutofit/>
          </a:bodyPr>
          <a:lstStyle/>
          <a:p>
            <a:pPr>
              <a:lnSpc>
                <a:spcPct val="90000"/>
              </a:lnSpc>
            </a:pPr>
            <a:r>
              <a:rPr lang="en-GB" sz="1800" dirty="0"/>
              <a:t>Pragmatism asserts that concepts are only relevant where they support action </a:t>
            </a:r>
          </a:p>
          <a:p>
            <a:pPr>
              <a:lnSpc>
                <a:spcPct val="90000"/>
              </a:lnSpc>
            </a:pPr>
            <a:r>
              <a:rPr lang="en-GB" sz="1800" b="0" i="0" dirty="0">
                <a:effectLst/>
              </a:rPr>
              <a:t>Pragmatist researchers place the research question above such philosophical considerations</a:t>
            </a:r>
          </a:p>
          <a:p>
            <a:pPr>
              <a:lnSpc>
                <a:spcPct val="90000"/>
              </a:lnSpc>
            </a:pPr>
            <a:r>
              <a:rPr lang="en-GB" sz="1800" dirty="0"/>
              <a:t>If you were to undertake pragmatist research, this would mean that the most important determinant for your research design and strategy would be the research problem that you would try to address, and your research question. Your research question, in turn, would be likely to incorporate the pragmatist emphasis of practical outcomes (Saunders </a:t>
            </a:r>
            <a:r>
              <a:rPr lang="en-GB" sz="1800" i="1" dirty="0"/>
              <a:t>et al., </a:t>
            </a:r>
            <a:r>
              <a:rPr lang="en-GB" sz="1800" dirty="0"/>
              <a:t>2023).</a:t>
            </a:r>
          </a:p>
        </p:txBody>
      </p:sp>
      <p:pic>
        <p:nvPicPr>
          <p:cNvPr id="5" name="Picture 4" descr="Three women brainstorming">
            <a:extLst>
              <a:ext uri="{FF2B5EF4-FFF2-40B4-BE49-F238E27FC236}">
                <a16:creationId xmlns:a16="http://schemas.microsoft.com/office/drawing/2014/main" id="{3E1A1445-53C4-96C7-16DF-E32F64CF3AA2}"/>
              </a:ext>
            </a:extLst>
          </p:cNvPr>
          <p:cNvPicPr>
            <a:picLocks noChangeAspect="1"/>
          </p:cNvPicPr>
          <p:nvPr/>
        </p:nvPicPr>
        <p:blipFill>
          <a:blip r:embed="rId3">
            <a:extLst>
              <a:ext uri="{28A0092B-C50C-407E-A947-70E740481C1C}">
                <a14:useLocalDpi xmlns:a14="http://schemas.microsoft.com/office/drawing/2010/main" val="0"/>
              </a:ext>
            </a:extLst>
          </a:blip>
          <a:srcRect l="2835" r="29584" b="-2"/>
          <a:stretch>
            <a:fillRect/>
          </a:stretch>
        </p:blipFill>
        <p:spPr>
          <a:xfrm>
            <a:off x="4648200" y="1066800"/>
            <a:ext cx="4038600" cy="4522441"/>
          </a:xfrm>
          <a:prstGeom prst="rect">
            <a:avLst/>
          </a:prstGeom>
          <a:noFill/>
        </p:spPr>
      </p:pic>
    </p:spTree>
    <p:extLst>
      <p:ext uri="{BB962C8B-B14F-4D97-AF65-F5344CB8AC3E}">
        <p14:creationId xmlns:p14="http://schemas.microsoft.com/office/powerpoint/2010/main" val="344180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2D24-4597-4F8C-9132-DE1E41F708DA}"/>
              </a:ext>
            </a:extLst>
          </p:cNvPr>
          <p:cNvSpPr>
            <a:spLocks noGrp="1"/>
          </p:cNvSpPr>
          <p:nvPr>
            <p:ph type="title"/>
          </p:nvPr>
        </p:nvSpPr>
        <p:spPr>
          <a:xfrm>
            <a:off x="457200" y="274638"/>
            <a:ext cx="8229600" cy="639762"/>
          </a:xfrm>
        </p:spPr>
        <p:txBody>
          <a:bodyPr/>
          <a:lstStyle/>
          <a:p>
            <a:r>
              <a:rPr lang="en-GB" b="1" i="0" dirty="0">
                <a:effectLst/>
                <a:latin typeface="g_d0_f32"/>
              </a:rPr>
              <a:t>Axiology</a:t>
            </a:r>
            <a:endParaRPr lang="en-GB" b="1" dirty="0"/>
          </a:p>
        </p:txBody>
      </p:sp>
      <p:sp>
        <p:nvSpPr>
          <p:cNvPr id="3" name="Content Placeholder 2">
            <a:extLst>
              <a:ext uri="{FF2B5EF4-FFF2-40B4-BE49-F238E27FC236}">
                <a16:creationId xmlns:a16="http://schemas.microsoft.com/office/drawing/2014/main" id="{CC108BF7-613B-490D-9B12-B6233F8ADA13}"/>
              </a:ext>
            </a:extLst>
          </p:cNvPr>
          <p:cNvSpPr>
            <a:spLocks noGrp="1"/>
          </p:cNvSpPr>
          <p:nvPr>
            <p:ph idx="1"/>
          </p:nvPr>
        </p:nvSpPr>
        <p:spPr>
          <a:xfrm>
            <a:off x="457200" y="1066800"/>
            <a:ext cx="8229600" cy="4450433"/>
          </a:xfrm>
        </p:spPr>
        <p:txBody>
          <a:bodyPr>
            <a:normAutofit/>
          </a:bodyPr>
          <a:lstStyle/>
          <a:p>
            <a:r>
              <a:rPr lang="en-GB" b="0" i="0" dirty="0">
                <a:effectLst/>
              </a:rPr>
              <a:t>Axiology is the branch of philosophy concerned with the role of values and ethics in the research process.</a:t>
            </a:r>
          </a:p>
          <a:p>
            <a:r>
              <a:rPr lang="en-GB" dirty="0"/>
              <a:t>An objective, value-free approach might indicate a positivist viewpoint</a:t>
            </a:r>
          </a:p>
          <a:p>
            <a:r>
              <a:rPr lang="en-GB" dirty="0"/>
              <a:t>Research that is conducted ethically – offering feedback or extra training to a control group</a:t>
            </a:r>
          </a:p>
          <a:p>
            <a:r>
              <a:rPr lang="en-GB" dirty="0"/>
              <a:t>Awareness of biases and taking action to address these</a:t>
            </a:r>
          </a:p>
          <a:p>
            <a:r>
              <a:rPr lang="en-GB" dirty="0"/>
              <a:t>To what extent have your values influenced your research?</a:t>
            </a:r>
          </a:p>
          <a:p>
            <a:pPr marL="0" indent="0">
              <a:buNone/>
            </a:pPr>
            <a:endParaRPr lang="en-GB" b="0" i="0" dirty="0">
              <a:effectLst/>
              <a:latin typeface="g_d0_f24"/>
            </a:endParaRPr>
          </a:p>
        </p:txBody>
      </p:sp>
    </p:spTree>
    <p:extLst>
      <p:ext uri="{BB962C8B-B14F-4D97-AF65-F5344CB8AC3E}">
        <p14:creationId xmlns:p14="http://schemas.microsoft.com/office/powerpoint/2010/main" val="2960952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913D8-E9A8-17BE-3D78-E9F5920142F1}"/>
              </a:ext>
            </a:extLst>
          </p:cNvPr>
          <p:cNvSpPr>
            <a:spLocks noGrp="1"/>
          </p:cNvSpPr>
          <p:nvPr>
            <p:ph type="title"/>
          </p:nvPr>
        </p:nvSpPr>
        <p:spPr>
          <a:xfrm>
            <a:off x="457200" y="274638"/>
            <a:ext cx="8229600" cy="1143000"/>
          </a:xfrm>
        </p:spPr>
        <p:txBody>
          <a:bodyPr anchor="ctr">
            <a:normAutofit/>
          </a:bodyPr>
          <a:lstStyle/>
          <a:p>
            <a:r>
              <a:rPr lang="en-GB" b="1"/>
              <a:t>Approaches to Theory Development</a:t>
            </a:r>
          </a:p>
        </p:txBody>
      </p:sp>
      <p:pic>
        <p:nvPicPr>
          <p:cNvPr id="5" name="Picture 4" descr="Big yellow arrow opposite small white arrows">
            <a:extLst>
              <a:ext uri="{FF2B5EF4-FFF2-40B4-BE49-F238E27FC236}">
                <a16:creationId xmlns:a16="http://schemas.microsoft.com/office/drawing/2014/main" id="{33DA86B4-0118-82C1-2FA8-14C9E1A03783}"/>
              </a:ext>
            </a:extLst>
          </p:cNvPr>
          <p:cNvPicPr>
            <a:picLocks noChangeAspect="1"/>
          </p:cNvPicPr>
          <p:nvPr/>
        </p:nvPicPr>
        <p:blipFill>
          <a:blip r:embed="rId3">
            <a:extLst>
              <a:ext uri="{28A0092B-C50C-407E-A947-70E740481C1C}">
                <a14:useLocalDpi xmlns:a14="http://schemas.microsoft.com/office/drawing/2010/main" val="0"/>
              </a:ext>
            </a:extLst>
          </a:blip>
          <a:srcRect l="32421" r="-2" b="-2"/>
          <a:stretch>
            <a:fillRect/>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7857A03F-BFA4-82D0-3683-B333D8901337}"/>
              </a:ext>
            </a:extLst>
          </p:cNvPr>
          <p:cNvSpPr>
            <a:spLocks noGrp="1"/>
          </p:cNvSpPr>
          <p:nvPr>
            <p:ph sz="half" idx="2"/>
          </p:nvPr>
        </p:nvSpPr>
        <p:spPr>
          <a:xfrm>
            <a:off x="5257800" y="1600201"/>
            <a:ext cx="3429000" cy="3989040"/>
          </a:xfrm>
        </p:spPr>
        <p:txBody>
          <a:bodyPr>
            <a:normAutofit/>
          </a:bodyPr>
          <a:lstStyle/>
          <a:p>
            <a:r>
              <a:rPr lang="en-GB" sz="3200" dirty="0"/>
              <a:t>Deductive</a:t>
            </a:r>
          </a:p>
          <a:p>
            <a:r>
              <a:rPr lang="en-GB" sz="3200" dirty="0"/>
              <a:t>Inductive </a:t>
            </a:r>
          </a:p>
          <a:p>
            <a:r>
              <a:rPr lang="en-GB" sz="3200" dirty="0"/>
              <a:t>Abductive</a:t>
            </a:r>
          </a:p>
        </p:txBody>
      </p:sp>
    </p:spTree>
    <p:extLst>
      <p:ext uri="{BB962C8B-B14F-4D97-AF65-F5344CB8AC3E}">
        <p14:creationId xmlns:p14="http://schemas.microsoft.com/office/powerpoint/2010/main" val="269723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3453AC-DFE7-48A3-8697-C2D036D80986}"/>
              </a:ext>
            </a:extLst>
          </p:cNvPr>
          <p:cNvSpPr>
            <a:spLocks noGrp="1"/>
          </p:cNvSpPr>
          <p:nvPr>
            <p:ph type="title"/>
          </p:nvPr>
        </p:nvSpPr>
        <p:spPr>
          <a:xfrm>
            <a:off x="457200" y="274638"/>
            <a:ext cx="8229600" cy="715962"/>
          </a:xfrm>
        </p:spPr>
        <p:txBody>
          <a:bodyPr/>
          <a:lstStyle/>
          <a:p>
            <a:r>
              <a:rPr lang="en-GB" b="1" dirty="0"/>
              <a:t>Deductive v Inductive </a:t>
            </a:r>
          </a:p>
        </p:txBody>
      </p:sp>
      <p:sp>
        <p:nvSpPr>
          <p:cNvPr id="5" name="Content Placeholder 4">
            <a:extLst>
              <a:ext uri="{FF2B5EF4-FFF2-40B4-BE49-F238E27FC236}">
                <a16:creationId xmlns:a16="http://schemas.microsoft.com/office/drawing/2014/main" id="{27A697DB-52B0-4717-8A41-715BB107E116}"/>
              </a:ext>
            </a:extLst>
          </p:cNvPr>
          <p:cNvSpPr>
            <a:spLocks noGrp="1"/>
          </p:cNvSpPr>
          <p:nvPr>
            <p:ph sz="half" idx="1"/>
          </p:nvPr>
        </p:nvSpPr>
        <p:spPr>
          <a:xfrm>
            <a:off x="457200" y="1219200"/>
            <a:ext cx="4038600" cy="3989040"/>
          </a:xfrm>
          <a:ln>
            <a:solidFill>
              <a:schemeClr val="tx1"/>
            </a:solidFill>
          </a:ln>
        </p:spPr>
        <p:txBody>
          <a:bodyPr>
            <a:normAutofit fontScale="85000" lnSpcReduction="20000"/>
          </a:bodyPr>
          <a:lstStyle/>
          <a:p>
            <a:r>
              <a:rPr lang="en-GB" dirty="0"/>
              <a:t>Scientific principles </a:t>
            </a:r>
          </a:p>
          <a:p>
            <a:r>
              <a:rPr lang="en-GB" dirty="0"/>
              <a:t>Moving from theory to data </a:t>
            </a:r>
          </a:p>
          <a:p>
            <a:r>
              <a:rPr lang="en-GB" dirty="0"/>
              <a:t>The need to explain causal relationships between variables </a:t>
            </a:r>
          </a:p>
          <a:p>
            <a:r>
              <a:rPr lang="en-GB" dirty="0"/>
              <a:t>The collection of quantitative data </a:t>
            </a:r>
          </a:p>
          <a:p>
            <a:r>
              <a:rPr lang="en-GB" dirty="0"/>
              <a:t>The application of controls to ensure validity of data </a:t>
            </a:r>
          </a:p>
          <a:p>
            <a:r>
              <a:rPr lang="en-GB" dirty="0"/>
              <a:t>The operationalisation of concepts to ensure clarity of definition </a:t>
            </a:r>
          </a:p>
          <a:p>
            <a:r>
              <a:rPr lang="en-GB" dirty="0"/>
              <a:t>A highly structured approach </a:t>
            </a:r>
          </a:p>
          <a:p>
            <a:r>
              <a:rPr lang="en-GB" dirty="0"/>
              <a:t>Research independence of what is being researched </a:t>
            </a:r>
          </a:p>
          <a:p>
            <a:r>
              <a:rPr lang="en-GB" dirty="0"/>
              <a:t>The necessity to select samples of sufficient size in order to generalise conclusions </a:t>
            </a:r>
          </a:p>
        </p:txBody>
      </p:sp>
      <p:sp>
        <p:nvSpPr>
          <p:cNvPr id="6" name="Content Placeholder 5">
            <a:extLst>
              <a:ext uri="{FF2B5EF4-FFF2-40B4-BE49-F238E27FC236}">
                <a16:creationId xmlns:a16="http://schemas.microsoft.com/office/drawing/2014/main" id="{66884347-C07E-44F0-A829-56672157A850}"/>
              </a:ext>
            </a:extLst>
          </p:cNvPr>
          <p:cNvSpPr>
            <a:spLocks noGrp="1"/>
          </p:cNvSpPr>
          <p:nvPr>
            <p:ph sz="half" idx="2"/>
          </p:nvPr>
        </p:nvSpPr>
        <p:spPr>
          <a:xfrm>
            <a:off x="4675909" y="1219200"/>
            <a:ext cx="4038600" cy="3968258"/>
          </a:xfrm>
          <a:ln>
            <a:solidFill>
              <a:schemeClr val="tx1"/>
            </a:solidFill>
          </a:ln>
        </p:spPr>
        <p:txBody>
          <a:bodyPr>
            <a:normAutofit fontScale="85000" lnSpcReduction="20000"/>
          </a:bodyPr>
          <a:lstStyle/>
          <a:p>
            <a:r>
              <a:rPr lang="en-GB" dirty="0"/>
              <a:t>Gaining an understanding of the meaning humans attached to events </a:t>
            </a:r>
          </a:p>
          <a:p>
            <a:r>
              <a:rPr lang="en-GB" dirty="0"/>
              <a:t>Research process less concerned with the need to generalise </a:t>
            </a:r>
          </a:p>
          <a:p>
            <a:r>
              <a:rPr lang="en-GB" dirty="0"/>
              <a:t>Realisation that the researcher is part of the research process </a:t>
            </a:r>
          </a:p>
          <a:p>
            <a:r>
              <a:rPr lang="en-GB" dirty="0"/>
              <a:t>A more flexible structure to permit changes at research emphasis as the research progresses </a:t>
            </a:r>
          </a:p>
          <a:p>
            <a:r>
              <a:rPr lang="en-GB" dirty="0"/>
              <a:t>A collection of qualitative data </a:t>
            </a:r>
          </a:p>
          <a:p>
            <a:r>
              <a:rPr lang="en-GB" dirty="0"/>
              <a:t>A close understanding of the research context </a:t>
            </a:r>
          </a:p>
        </p:txBody>
      </p:sp>
    </p:spTree>
    <p:extLst>
      <p:ext uri="{BB962C8B-B14F-4D97-AF65-F5344CB8AC3E}">
        <p14:creationId xmlns:p14="http://schemas.microsoft.com/office/powerpoint/2010/main" val="3352345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8B5C-BDD4-4DCD-9493-CCB3784AC679}"/>
              </a:ext>
            </a:extLst>
          </p:cNvPr>
          <p:cNvSpPr>
            <a:spLocks noGrp="1"/>
          </p:cNvSpPr>
          <p:nvPr>
            <p:ph type="title"/>
          </p:nvPr>
        </p:nvSpPr>
        <p:spPr>
          <a:xfrm>
            <a:off x="457200" y="274638"/>
            <a:ext cx="8229600" cy="792162"/>
          </a:xfrm>
        </p:spPr>
        <p:txBody>
          <a:bodyPr/>
          <a:lstStyle/>
          <a:p>
            <a:r>
              <a:rPr lang="en-GB" b="1" dirty="0"/>
              <a:t>Example</a:t>
            </a:r>
          </a:p>
        </p:txBody>
      </p:sp>
      <p:sp>
        <p:nvSpPr>
          <p:cNvPr id="3" name="Content Placeholder 2">
            <a:extLst>
              <a:ext uri="{FF2B5EF4-FFF2-40B4-BE49-F238E27FC236}">
                <a16:creationId xmlns:a16="http://schemas.microsoft.com/office/drawing/2014/main" id="{C95B2C20-0B40-45E3-B5CE-242E9B0735BC}"/>
              </a:ext>
            </a:extLst>
          </p:cNvPr>
          <p:cNvSpPr>
            <a:spLocks noGrp="1"/>
          </p:cNvSpPr>
          <p:nvPr>
            <p:ph idx="1"/>
          </p:nvPr>
        </p:nvSpPr>
        <p:spPr>
          <a:xfrm>
            <a:off x="457200" y="1219200"/>
            <a:ext cx="8229600" cy="4298033"/>
          </a:xfrm>
        </p:spPr>
        <p:txBody>
          <a:bodyPr>
            <a:normAutofit fontScale="92500" lnSpcReduction="20000"/>
          </a:bodyPr>
          <a:lstStyle/>
          <a:p>
            <a:r>
              <a:rPr lang="en-GB" dirty="0" err="1"/>
              <a:t>Uggen</a:t>
            </a:r>
            <a:r>
              <a:rPr lang="en-GB" dirty="0"/>
              <a:t> &amp; Blackstone, (2004) conducted research on sexual harassment in the workplace. </a:t>
            </a:r>
          </a:p>
          <a:p>
            <a:r>
              <a:rPr lang="en-GB" dirty="0"/>
              <a:t>Began the study knowing that they would like to take both a deductive and an inductive approach in the work. </a:t>
            </a:r>
          </a:p>
          <a:p>
            <a:r>
              <a:rPr lang="en-GB" dirty="0"/>
              <a:t>Administered a quantitative survey, the responses to which they could analyse in order to test hypotheses, and also conducted qualitative interviews with a number of the survey participants. </a:t>
            </a:r>
          </a:p>
          <a:p>
            <a:r>
              <a:rPr lang="en-GB" dirty="0"/>
              <a:t>The survey data were well suited to a deductive approach; they could analyse the data to test hypotheses that were generated based on theories of harassment. </a:t>
            </a:r>
          </a:p>
          <a:p>
            <a:r>
              <a:rPr lang="en-GB" dirty="0"/>
              <a:t>The interview data were well suited to an inductive approach; looking for patterns across the interviews and then tried to make sense of those patterns by theorising about them.</a:t>
            </a:r>
          </a:p>
          <a:p>
            <a:endParaRPr lang="en-GB" dirty="0"/>
          </a:p>
        </p:txBody>
      </p:sp>
    </p:spTree>
    <p:extLst>
      <p:ext uri="{BB962C8B-B14F-4D97-AF65-F5344CB8AC3E}">
        <p14:creationId xmlns:p14="http://schemas.microsoft.com/office/powerpoint/2010/main" val="542400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8FFC5E-3DC2-4AC0-98E9-6E2AB23909E9}"/>
              </a:ext>
            </a:extLst>
          </p:cNvPr>
          <p:cNvSpPr>
            <a:spLocks noGrp="1"/>
          </p:cNvSpPr>
          <p:nvPr>
            <p:ph type="title"/>
          </p:nvPr>
        </p:nvSpPr>
        <p:spPr>
          <a:xfrm>
            <a:off x="457200" y="274638"/>
            <a:ext cx="8229600" cy="563562"/>
          </a:xfrm>
        </p:spPr>
        <p:txBody>
          <a:bodyPr>
            <a:normAutofit fontScale="90000"/>
          </a:bodyPr>
          <a:lstStyle/>
          <a:p>
            <a:r>
              <a:rPr lang="en-GB" b="1" dirty="0"/>
              <a:t>Research Strategy </a:t>
            </a:r>
          </a:p>
        </p:txBody>
      </p:sp>
      <p:sp>
        <p:nvSpPr>
          <p:cNvPr id="4" name="Content Placeholder 3">
            <a:extLst>
              <a:ext uri="{FF2B5EF4-FFF2-40B4-BE49-F238E27FC236}">
                <a16:creationId xmlns:a16="http://schemas.microsoft.com/office/drawing/2014/main" id="{69A110AC-828F-4000-8683-DB57C2E33D19}"/>
              </a:ext>
            </a:extLst>
          </p:cNvPr>
          <p:cNvSpPr>
            <a:spLocks noGrp="1"/>
          </p:cNvSpPr>
          <p:nvPr>
            <p:ph idx="1"/>
          </p:nvPr>
        </p:nvSpPr>
        <p:spPr>
          <a:xfrm>
            <a:off x="457200" y="1066800"/>
            <a:ext cx="8229600" cy="4450433"/>
          </a:xfrm>
        </p:spPr>
        <p:txBody>
          <a:bodyPr>
            <a:noAutofit/>
          </a:bodyPr>
          <a:lstStyle/>
          <a:p>
            <a:pPr marL="0" indent="0">
              <a:buNone/>
            </a:pPr>
            <a:r>
              <a:rPr lang="en-GB" dirty="0"/>
              <a:t>Your research strategy is the general plan of how you will go about achieving your research objectives (you will specify the specific tactics of data collection later)</a:t>
            </a:r>
          </a:p>
          <a:p>
            <a:pPr marL="0" indent="0">
              <a:buNone/>
            </a:pPr>
            <a:r>
              <a:rPr lang="en-GB" dirty="0"/>
              <a:t>The research strategy is determined by four key issues: </a:t>
            </a:r>
          </a:p>
          <a:p>
            <a:pPr marL="757238" lvl="1" indent="-457200">
              <a:buFont typeface="+mj-lt"/>
              <a:buAutoNum type="arabicPeriod"/>
            </a:pPr>
            <a:r>
              <a:rPr lang="en-GB" sz="2400" dirty="0"/>
              <a:t>Research questions/objectives </a:t>
            </a:r>
          </a:p>
          <a:p>
            <a:pPr marL="757238" lvl="1" indent="-457200">
              <a:buFont typeface="+mj-lt"/>
              <a:buAutoNum type="arabicPeriod"/>
            </a:pPr>
            <a:r>
              <a:rPr lang="en-GB" sz="2400" dirty="0"/>
              <a:t>Costs or budget available to the researcher </a:t>
            </a:r>
          </a:p>
          <a:p>
            <a:pPr marL="757238" lvl="1" indent="-457200">
              <a:buFont typeface="+mj-lt"/>
              <a:buAutoNum type="arabicPeriod"/>
            </a:pPr>
            <a:r>
              <a:rPr lang="en-GB" sz="2400" dirty="0"/>
              <a:t>Time available and target date for completion </a:t>
            </a:r>
          </a:p>
          <a:p>
            <a:pPr marL="757238" lvl="1" indent="-457200">
              <a:buFont typeface="+mj-lt"/>
              <a:buAutoNum type="arabicPeriod"/>
            </a:pPr>
            <a:r>
              <a:rPr lang="en-GB" sz="2400" dirty="0"/>
              <a:t>Skills of the researcher </a:t>
            </a:r>
          </a:p>
          <a:p>
            <a:pPr marL="0" indent="0">
              <a:buNone/>
            </a:pPr>
            <a:r>
              <a:rPr lang="en-GB" dirty="0"/>
              <a:t>You must have a valid reason for all your research strategy decisions. The justification should be based primarily on your research objectives (what suits best).</a:t>
            </a:r>
          </a:p>
        </p:txBody>
      </p:sp>
    </p:spTree>
    <p:extLst>
      <p:ext uri="{BB962C8B-B14F-4D97-AF65-F5344CB8AC3E}">
        <p14:creationId xmlns:p14="http://schemas.microsoft.com/office/powerpoint/2010/main" val="41013985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0B24-3A75-468C-8DC6-95D3D4D5EE63}"/>
              </a:ext>
            </a:extLst>
          </p:cNvPr>
          <p:cNvSpPr>
            <a:spLocks noGrp="1"/>
          </p:cNvSpPr>
          <p:nvPr>
            <p:ph type="title"/>
          </p:nvPr>
        </p:nvSpPr>
        <p:spPr>
          <a:xfrm>
            <a:off x="457200" y="274638"/>
            <a:ext cx="8229600" cy="868362"/>
          </a:xfrm>
        </p:spPr>
        <p:txBody>
          <a:bodyPr anchor="ctr">
            <a:normAutofit/>
          </a:bodyPr>
          <a:lstStyle/>
          <a:p>
            <a:r>
              <a:rPr lang="en-GB" b="1" dirty="0"/>
              <a:t>Research strategy </a:t>
            </a:r>
          </a:p>
        </p:txBody>
      </p:sp>
      <p:sp>
        <p:nvSpPr>
          <p:cNvPr id="3" name="Content Placeholder 2">
            <a:extLst>
              <a:ext uri="{FF2B5EF4-FFF2-40B4-BE49-F238E27FC236}">
                <a16:creationId xmlns:a16="http://schemas.microsoft.com/office/drawing/2014/main" id="{551147A8-81B5-4F5C-A5BD-818AB1926EDB}"/>
              </a:ext>
            </a:extLst>
          </p:cNvPr>
          <p:cNvSpPr>
            <a:spLocks noGrp="1"/>
          </p:cNvSpPr>
          <p:nvPr>
            <p:ph sz="half" idx="1"/>
          </p:nvPr>
        </p:nvSpPr>
        <p:spPr>
          <a:xfrm>
            <a:off x="457200" y="1600201"/>
            <a:ext cx="4038600" cy="3989040"/>
          </a:xfrm>
        </p:spPr>
        <p:txBody>
          <a:bodyPr>
            <a:normAutofit/>
          </a:bodyPr>
          <a:lstStyle/>
          <a:p>
            <a:pPr marL="0" indent="0">
              <a:buNone/>
            </a:pPr>
            <a:r>
              <a:rPr lang="en-GB" dirty="0"/>
              <a:t>There are a number of alternative strategies or approaches available to the researcher including </a:t>
            </a:r>
          </a:p>
          <a:p>
            <a:r>
              <a:rPr lang="en-GB" dirty="0"/>
              <a:t>Action research </a:t>
            </a:r>
          </a:p>
          <a:p>
            <a:r>
              <a:rPr lang="en-GB" dirty="0"/>
              <a:t>Experiment </a:t>
            </a:r>
          </a:p>
          <a:p>
            <a:r>
              <a:rPr lang="en-GB" dirty="0"/>
              <a:t>Survey </a:t>
            </a:r>
          </a:p>
          <a:p>
            <a:r>
              <a:rPr lang="en-GB" dirty="0"/>
              <a:t>Case study </a:t>
            </a:r>
          </a:p>
          <a:p>
            <a:r>
              <a:rPr lang="en-GB" dirty="0"/>
              <a:t>Document review/content analysis </a:t>
            </a:r>
          </a:p>
        </p:txBody>
      </p:sp>
      <p:pic>
        <p:nvPicPr>
          <p:cNvPr id="5" name="Picture 4" descr="Close-up of person writing in notebook while typing on a laptop">
            <a:extLst>
              <a:ext uri="{FF2B5EF4-FFF2-40B4-BE49-F238E27FC236}">
                <a16:creationId xmlns:a16="http://schemas.microsoft.com/office/drawing/2014/main" id="{0018E318-BC3B-536B-A722-7EC7A14CC735}"/>
              </a:ext>
            </a:extLst>
          </p:cNvPr>
          <p:cNvPicPr>
            <a:picLocks noChangeAspect="1"/>
          </p:cNvPicPr>
          <p:nvPr/>
        </p:nvPicPr>
        <p:blipFill>
          <a:blip r:embed="rId2">
            <a:extLst>
              <a:ext uri="{28A0092B-C50C-407E-A947-70E740481C1C}">
                <a14:useLocalDpi xmlns:a14="http://schemas.microsoft.com/office/drawing/2010/main" val="0"/>
              </a:ext>
            </a:extLst>
          </a:blip>
          <a:srcRect l="27268" r="5152" b="-2"/>
          <a:stretch>
            <a:fillRect/>
          </a:stretch>
        </p:blipFill>
        <p:spPr>
          <a:xfrm>
            <a:off x="4648200" y="1600201"/>
            <a:ext cx="4038600" cy="3989040"/>
          </a:xfrm>
          <a:prstGeom prst="rect">
            <a:avLst/>
          </a:prstGeom>
          <a:noFill/>
        </p:spPr>
      </p:pic>
    </p:spTree>
    <p:extLst>
      <p:ext uri="{BB962C8B-B14F-4D97-AF65-F5344CB8AC3E}">
        <p14:creationId xmlns:p14="http://schemas.microsoft.com/office/powerpoint/2010/main" val="3837764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86B8-BF60-4D63-AAE3-AD5528F6ED2F}"/>
              </a:ext>
            </a:extLst>
          </p:cNvPr>
          <p:cNvSpPr>
            <a:spLocks noGrp="1"/>
          </p:cNvSpPr>
          <p:nvPr>
            <p:ph type="title"/>
          </p:nvPr>
        </p:nvSpPr>
        <p:spPr>
          <a:xfrm>
            <a:off x="457200" y="274638"/>
            <a:ext cx="8229600" cy="1143000"/>
          </a:xfrm>
        </p:spPr>
        <p:txBody>
          <a:bodyPr anchor="ctr">
            <a:normAutofit/>
          </a:bodyPr>
          <a:lstStyle/>
          <a:p>
            <a:r>
              <a:rPr lang="en-GB" b="1" dirty="0"/>
              <a:t>Methodology Chapter</a:t>
            </a:r>
          </a:p>
        </p:txBody>
      </p:sp>
      <p:pic>
        <p:nvPicPr>
          <p:cNvPr id="5" name="Picture 4" descr="Pastel checklist and pencil">
            <a:extLst>
              <a:ext uri="{FF2B5EF4-FFF2-40B4-BE49-F238E27FC236}">
                <a16:creationId xmlns:a16="http://schemas.microsoft.com/office/drawing/2014/main" id="{E9A1430D-E125-9591-7421-4CC77745305B}"/>
              </a:ext>
            </a:extLst>
          </p:cNvPr>
          <p:cNvPicPr>
            <a:picLocks noChangeAspect="1"/>
          </p:cNvPicPr>
          <p:nvPr/>
        </p:nvPicPr>
        <p:blipFill>
          <a:blip r:embed="rId3">
            <a:extLst>
              <a:ext uri="{28A0092B-C50C-407E-A947-70E740481C1C}">
                <a14:useLocalDpi xmlns:a14="http://schemas.microsoft.com/office/drawing/2010/main" val="0"/>
              </a:ext>
            </a:extLst>
          </a:blip>
          <a:srcRect l="9563" r="7672" b="1"/>
          <a:stretch>
            <a:fillRect/>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6478567C-B1B4-4D01-B8CA-51DAD1E936F8}"/>
              </a:ext>
            </a:extLst>
          </p:cNvPr>
          <p:cNvSpPr>
            <a:spLocks noGrp="1"/>
          </p:cNvSpPr>
          <p:nvPr>
            <p:ph sz="half" idx="2"/>
          </p:nvPr>
        </p:nvSpPr>
        <p:spPr>
          <a:xfrm>
            <a:off x="4648200" y="1600201"/>
            <a:ext cx="4038600" cy="3989040"/>
          </a:xfrm>
        </p:spPr>
        <p:txBody>
          <a:bodyPr>
            <a:normAutofit/>
          </a:bodyPr>
          <a:lstStyle/>
          <a:p>
            <a:pPr>
              <a:lnSpc>
                <a:spcPct val="90000"/>
              </a:lnSpc>
            </a:pPr>
            <a:r>
              <a:rPr lang="en-GB" dirty="0"/>
              <a:t>Provide a justification for the approach you have taken </a:t>
            </a:r>
            <a:endParaRPr lang="en-GB"/>
          </a:p>
          <a:p>
            <a:pPr>
              <a:lnSpc>
                <a:spcPct val="90000"/>
              </a:lnSpc>
            </a:pPr>
            <a:r>
              <a:rPr lang="en-GB" dirty="0"/>
              <a:t>Explain in detail how the primary research took place</a:t>
            </a:r>
            <a:endParaRPr lang="en-GB"/>
          </a:p>
          <a:p>
            <a:pPr>
              <a:lnSpc>
                <a:spcPct val="90000"/>
              </a:lnSpc>
            </a:pPr>
            <a:r>
              <a:rPr lang="en-GB" dirty="0"/>
              <a:t>Methods chosen need to be the most appropriate to achieve your aim and should be fully justified</a:t>
            </a:r>
            <a:endParaRPr lang="en-GB"/>
          </a:p>
          <a:p>
            <a:pPr>
              <a:lnSpc>
                <a:spcPct val="90000"/>
              </a:lnSpc>
            </a:pPr>
            <a:r>
              <a:rPr lang="en-GB" dirty="0"/>
              <a:t>Address issues of validity and reliability </a:t>
            </a:r>
            <a:endParaRPr lang="en-GB"/>
          </a:p>
          <a:p>
            <a:pPr>
              <a:lnSpc>
                <a:spcPct val="90000"/>
              </a:lnSpc>
            </a:pPr>
            <a:r>
              <a:rPr lang="en-GB" dirty="0"/>
              <a:t>Discuss limitations  </a:t>
            </a:r>
            <a:endParaRPr lang="en-GB"/>
          </a:p>
          <a:p>
            <a:pPr>
              <a:lnSpc>
                <a:spcPct val="90000"/>
              </a:lnSpc>
            </a:pPr>
            <a:r>
              <a:rPr lang="en-GB" dirty="0"/>
              <a:t>Discuss ethical considerations</a:t>
            </a:r>
            <a:endParaRPr lang="en-GB"/>
          </a:p>
        </p:txBody>
      </p:sp>
    </p:spTree>
    <p:extLst>
      <p:ext uri="{BB962C8B-B14F-4D97-AF65-F5344CB8AC3E}">
        <p14:creationId xmlns:p14="http://schemas.microsoft.com/office/powerpoint/2010/main" val="2850581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33B79-A034-219D-8958-672DBA87573A}"/>
              </a:ext>
            </a:extLst>
          </p:cNvPr>
          <p:cNvSpPr>
            <a:spLocks noGrp="1"/>
          </p:cNvSpPr>
          <p:nvPr>
            <p:ph type="title"/>
          </p:nvPr>
        </p:nvSpPr>
        <p:spPr>
          <a:xfrm>
            <a:off x="457200" y="152400"/>
            <a:ext cx="8229600" cy="914400"/>
          </a:xfrm>
        </p:spPr>
        <p:txBody>
          <a:bodyPr/>
          <a:lstStyle/>
          <a:p>
            <a:r>
              <a:rPr lang="en-GB" b="1" dirty="0"/>
              <a:t>Qualitative Research</a:t>
            </a:r>
          </a:p>
        </p:txBody>
      </p:sp>
      <p:sp>
        <p:nvSpPr>
          <p:cNvPr id="3" name="Content Placeholder 2">
            <a:extLst>
              <a:ext uri="{FF2B5EF4-FFF2-40B4-BE49-F238E27FC236}">
                <a16:creationId xmlns:a16="http://schemas.microsoft.com/office/drawing/2014/main" id="{6104D153-8A28-BEFA-6263-BCD42831B7D5}"/>
              </a:ext>
            </a:extLst>
          </p:cNvPr>
          <p:cNvSpPr>
            <a:spLocks noGrp="1"/>
          </p:cNvSpPr>
          <p:nvPr>
            <p:ph idx="1"/>
          </p:nvPr>
        </p:nvSpPr>
        <p:spPr>
          <a:xfrm>
            <a:off x="457200" y="1219200"/>
            <a:ext cx="8229600" cy="4298033"/>
          </a:xfrm>
        </p:spPr>
        <p:txBody>
          <a:bodyPr>
            <a:normAutofit lnSpcReduction="10000"/>
          </a:bodyPr>
          <a:lstStyle/>
          <a:p>
            <a:pPr marL="0" indent="0">
              <a:buNone/>
            </a:pPr>
            <a:r>
              <a:rPr lang="en-GB" sz="1800" b="1" dirty="0">
                <a:effectLst/>
                <a:latin typeface="Arial" panose="020B0604020202020204" pitchFamily="34" charset="0"/>
                <a:ea typeface="Times New Roman" panose="02020603050405020304" pitchFamily="18" charset="0"/>
              </a:rPr>
              <a:t>The Unintended Consequences of Good Management</a:t>
            </a:r>
            <a:r>
              <a:rPr lang="en-GB" sz="1800" dirty="0">
                <a:effectLst/>
                <a:latin typeface="Arial" panose="020B0604020202020204" pitchFamily="34" charset="0"/>
                <a:ea typeface="Times New Roman" panose="02020603050405020304" pitchFamily="18" charset="0"/>
              </a:rPr>
              <a:t> – An Exploration of How Well-Intentioned Managers Impact Employee Wellbeing in the Workplace.</a:t>
            </a: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r>
              <a:rPr lang="en-GB" sz="1800" i="1" dirty="0">
                <a:effectLst/>
                <a:latin typeface="Arial" panose="020B0604020202020204" pitchFamily="34" charset="0"/>
                <a:ea typeface="Times New Roman" panose="02020603050405020304" pitchFamily="18" charset="0"/>
              </a:rPr>
              <a:t>Existing studies on the topic have been mostly quantitative, cross-sectional and mono-method.</a:t>
            </a:r>
          </a:p>
          <a:p>
            <a:pPr marL="0" indent="0">
              <a:buNone/>
            </a:pPr>
            <a:endParaRPr lang="en-GB" sz="1800" dirty="0">
              <a:effectLst/>
              <a:latin typeface="Arial" panose="020B0604020202020204" pitchFamily="34" charset="0"/>
              <a:ea typeface="Times New Roman" panose="02020603050405020304" pitchFamily="18" charset="0"/>
            </a:endParaRPr>
          </a:p>
          <a:p>
            <a:r>
              <a:rPr lang="en-GB" sz="1800" dirty="0">
                <a:latin typeface="Arial" panose="020B0604020202020204" pitchFamily="34" charset="0"/>
              </a:rPr>
              <a:t>Interpretivist</a:t>
            </a:r>
          </a:p>
          <a:p>
            <a:r>
              <a:rPr lang="en-GB" sz="1800" dirty="0">
                <a:latin typeface="Arial" panose="020B0604020202020204" pitchFamily="34" charset="0"/>
              </a:rPr>
              <a:t>Hermeneutic Phenomenology – explore and interpret lived experiences</a:t>
            </a:r>
          </a:p>
          <a:p>
            <a:r>
              <a:rPr lang="en-GB" sz="1800" dirty="0">
                <a:latin typeface="Arial" panose="020B0604020202020204" pitchFamily="34" charset="0"/>
              </a:rPr>
              <a:t>Inductive – building, rather than testing theory</a:t>
            </a:r>
          </a:p>
          <a:p>
            <a:r>
              <a:rPr lang="en-GB" sz="1800" dirty="0">
                <a:latin typeface="Arial" panose="020B0604020202020204" pitchFamily="34" charset="0"/>
              </a:rPr>
              <a:t>Methods – 17 semi-structured interviews – questions derived from literature</a:t>
            </a:r>
          </a:p>
          <a:p>
            <a:r>
              <a:rPr lang="en-GB" sz="1800" dirty="0">
                <a:latin typeface="Arial" panose="020B0604020202020204" pitchFamily="34" charset="0"/>
              </a:rPr>
              <a:t>Longitudinal element – use of diaries over 3-6 months</a:t>
            </a:r>
          </a:p>
          <a:p>
            <a:r>
              <a:rPr lang="en-GB" sz="1800" dirty="0">
                <a:latin typeface="Arial" panose="020B0604020202020204" pitchFamily="34" charset="0"/>
              </a:rPr>
              <a:t>Non-probability sampling strategy</a:t>
            </a:r>
          </a:p>
          <a:p>
            <a:r>
              <a:rPr lang="en-GB" sz="1800" dirty="0">
                <a:effectLst/>
                <a:latin typeface="Arial" panose="020B0604020202020204" pitchFamily="34" charset="0"/>
                <a:ea typeface="Times New Roman" panose="02020603050405020304" pitchFamily="18" charset="0"/>
              </a:rPr>
              <a:t>The transcripts and diary entries will be </a:t>
            </a:r>
            <a:r>
              <a:rPr lang="en-GB" sz="1800" dirty="0">
                <a:latin typeface="Arial" panose="020B0604020202020204" pitchFamily="34" charset="0"/>
                <a:ea typeface="Times New Roman" panose="02020603050405020304" pitchFamily="18" charset="0"/>
              </a:rPr>
              <a:t>analysed using </a:t>
            </a:r>
            <a:r>
              <a:rPr lang="en-GB" sz="1800">
                <a:latin typeface="Arial" panose="020B0604020202020204" pitchFamily="34" charset="0"/>
                <a:ea typeface="Times New Roman" panose="02020603050405020304" pitchFamily="18" charset="0"/>
              </a:rPr>
              <a:t>meaning oriented </a:t>
            </a:r>
            <a:r>
              <a:rPr lang="en-GB" sz="1800" dirty="0">
                <a:latin typeface="Arial" panose="020B0604020202020204" pitchFamily="34" charset="0"/>
                <a:ea typeface="Times New Roman" panose="02020603050405020304" pitchFamily="18" charset="0"/>
              </a:rPr>
              <a:t>thematic analysis</a:t>
            </a:r>
            <a:endParaRPr lang="en-GB" sz="1800" dirty="0">
              <a:latin typeface="Arial" panose="020B0604020202020204" pitchFamily="34" charset="0"/>
            </a:endParaRPr>
          </a:p>
          <a:p>
            <a:pPr marL="0" indent="0">
              <a:buNone/>
            </a:pPr>
            <a:endParaRPr lang="en-GB" sz="1800" dirty="0">
              <a:latin typeface="Arial" panose="020B0604020202020204" pitchFamily="34" charset="0"/>
            </a:endParaRPr>
          </a:p>
          <a:p>
            <a:endParaRPr lang="en-GB" dirty="0"/>
          </a:p>
        </p:txBody>
      </p:sp>
    </p:spTree>
    <p:extLst>
      <p:ext uri="{BB962C8B-B14F-4D97-AF65-F5344CB8AC3E}">
        <p14:creationId xmlns:p14="http://schemas.microsoft.com/office/powerpoint/2010/main" val="1765426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1177D-64C7-195B-7084-5FD4C3F8EB3B}"/>
            </a:ext>
          </a:extLst>
        </p:cNvPr>
        <p:cNvGrpSpPr/>
        <p:nvPr/>
      </p:nvGrpSpPr>
      <p:grpSpPr>
        <a:xfrm>
          <a:off x="0" y="0"/>
          <a:ext cx="0" cy="0"/>
          <a:chOff x="0" y="0"/>
          <a:chExt cx="0" cy="0"/>
        </a:xfrm>
      </p:grpSpPr>
      <p:sp>
        <p:nvSpPr>
          <p:cNvPr id="5" name="Table Structure">
            <a:extLst>
              <a:ext uri="{FF2B5EF4-FFF2-40B4-BE49-F238E27FC236}">
                <a16:creationId xmlns:a16="http://schemas.microsoft.com/office/drawing/2014/main" id="{3BFC63EA-8443-83E5-3452-A6AF249EBDFD}"/>
              </a:ext>
            </a:extLst>
          </p:cNvPr>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a:extLst>
              <a:ext uri="{FF2B5EF4-FFF2-40B4-BE49-F238E27FC236}">
                <a16:creationId xmlns:a16="http://schemas.microsoft.com/office/drawing/2014/main" id="{29562ECA-0A68-53C5-6F35-C9B239E0ACA1}"/>
              </a:ext>
            </a:extLst>
          </p:cNvPr>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a:extLst>
              <a:ext uri="{FF2B5EF4-FFF2-40B4-BE49-F238E27FC236}">
                <a16:creationId xmlns:a16="http://schemas.microsoft.com/office/drawing/2014/main" id="{D7AABB1D-B3D6-F4F5-520A-303F135913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349093"/>
            <a:ext cx="7467599" cy="4279264"/>
          </a:xfrm>
          <a:prstGeom prst="rect">
            <a:avLst/>
          </a:prstGeom>
        </p:spPr>
      </p:pic>
      <p:sp>
        <p:nvSpPr>
          <p:cNvPr id="4" name="Table Structure">
            <a:extLst>
              <a:ext uri="{FF2B5EF4-FFF2-40B4-BE49-F238E27FC236}">
                <a16:creationId xmlns:a16="http://schemas.microsoft.com/office/drawing/2014/main" id="{306A546B-E9D3-587B-8DF1-2B24504A6E98}"/>
              </a:ext>
            </a:extLst>
          </p:cNvPr>
          <p:cNvSpPr txBox="1">
            <a:spLocks/>
          </p:cNvSpPr>
          <p:nvPr/>
        </p:nvSpPr>
        <p:spPr>
          <a:xfrm>
            <a:off x="200892" y="438150"/>
            <a:ext cx="8410575" cy="758543"/>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solidFill>
                  <a:schemeClr val="tx1"/>
                </a:solidFill>
              </a:rPr>
              <a:t>The ‘Research Onion’ – Summary</a:t>
            </a:r>
          </a:p>
          <a:p>
            <a:endParaRPr lang="en-US" sz="3200" dirty="0">
              <a:solidFill>
                <a:schemeClr val="tx1"/>
              </a:solidFill>
            </a:endParaRPr>
          </a:p>
        </p:txBody>
      </p:sp>
    </p:spTree>
    <p:extLst>
      <p:ext uri="{BB962C8B-B14F-4D97-AF65-F5344CB8AC3E}">
        <p14:creationId xmlns:p14="http://schemas.microsoft.com/office/powerpoint/2010/main" val="2589027367"/>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45A90D4AF1594DA85FD2E0F7B5AA8E" ma:contentTypeVersion="8" ma:contentTypeDescription="Create a new document." ma:contentTypeScope="" ma:versionID="84bab3cdc2dabbca48a3851f1df26d74">
  <xsd:schema xmlns:xsd="http://www.w3.org/2001/XMLSchema" xmlns:xs="http://www.w3.org/2001/XMLSchema" xmlns:p="http://schemas.microsoft.com/office/2006/metadata/properties" xmlns:ns2="9f8b6bd3-658c-499b-a11d-eb1fd1b1a001" targetNamespace="http://schemas.microsoft.com/office/2006/metadata/properties" ma:root="true" ma:fieldsID="0598b77dd51763194f65b2e2111adaad" ns2:_="">
    <xsd:import namespace="9f8b6bd3-658c-499b-a11d-eb1fd1b1a00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b6bd3-658c-499b-a11d-eb1fd1b1a0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3E4F6-18EC-4571-B6E5-8E2D580BB6C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36E71E3-995B-4346-AE72-5218B2167B4D}">
  <ds:schemaRefs>
    <ds:schemaRef ds:uri="http://schemas.microsoft.com/sharepoint/v3/contenttype/forms"/>
  </ds:schemaRefs>
</ds:datastoreItem>
</file>

<file path=customXml/itemProps3.xml><?xml version="1.0" encoding="utf-8"?>
<ds:datastoreItem xmlns:ds="http://schemas.openxmlformats.org/officeDocument/2006/customXml" ds:itemID="{9E441870-D031-409E-9F59-70B7CCD308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8b6bd3-658c-499b-a11d-eb1fd1b1a0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Template>
  <TotalTime>577</TotalTime>
  <Words>1685</Words>
  <Application>Microsoft Office PowerPoint</Application>
  <PresentationFormat>On-screen Show (4:3)</PresentationFormat>
  <Paragraphs>156</Paragraphs>
  <Slides>23</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MS PGothic</vt:lpstr>
      <vt:lpstr>Arial</vt:lpstr>
      <vt:lpstr>Calibri</vt:lpstr>
      <vt:lpstr>FrutigerLTCom-Italic</vt:lpstr>
      <vt:lpstr>FrutigerLTCom-Roman</vt:lpstr>
      <vt:lpstr>g_d0_f24</vt:lpstr>
      <vt:lpstr>g_d0_f32</vt:lpstr>
      <vt:lpstr>Myriad Pro</vt:lpstr>
      <vt:lpstr>Verdana</vt:lpstr>
      <vt:lpstr>UWTSD</vt:lpstr>
      <vt:lpstr>Understanding Research Philosophy and Approaches to Theory Development </vt:lpstr>
      <vt:lpstr>Learning Outcomes</vt:lpstr>
      <vt:lpstr>PowerPoint Presentation</vt:lpstr>
      <vt:lpstr>Research Philosophies</vt:lpstr>
      <vt:lpstr>Ontology and Epistemology</vt:lpstr>
      <vt:lpstr>Research Philosophies</vt:lpstr>
      <vt:lpstr>Is Management the Same in Every Organisation?</vt:lpstr>
      <vt:lpstr>Epistemology</vt:lpstr>
      <vt:lpstr>Activity</vt:lpstr>
      <vt:lpstr>Positivist and Interpretivist Principles</vt:lpstr>
      <vt:lpstr>Examples of Positivist Research </vt:lpstr>
      <vt:lpstr>Continued </vt:lpstr>
      <vt:lpstr>Interpretivism</vt:lpstr>
      <vt:lpstr>Pragmatism </vt:lpstr>
      <vt:lpstr>Axiology</vt:lpstr>
      <vt:lpstr>Approaches to Theory Development</vt:lpstr>
      <vt:lpstr>Deductive v Inductive </vt:lpstr>
      <vt:lpstr>Example</vt:lpstr>
      <vt:lpstr>Research Strategy </vt:lpstr>
      <vt:lpstr>Research strategy </vt:lpstr>
      <vt:lpstr>Methodology Chapter</vt:lpstr>
      <vt:lpstr>Qualitative Research</vt:lpstr>
      <vt:lpstr>PowerPoint Presentation</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ADA Compliant Lecture PowerPoint</dc:title>
  <dc:subject>Research Methods for Business Students</dc:subject>
  <dc:creator>Ben Saunders</dc:creator>
  <cp:keywords>Research Methods</cp:keywords>
  <cp:lastModifiedBy>Julie Thomas</cp:lastModifiedBy>
  <cp:revision>239</cp:revision>
  <dcterms:created xsi:type="dcterms:W3CDTF">2014-07-14T20:04:21Z</dcterms:created>
  <dcterms:modified xsi:type="dcterms:W3CDTF">2026-10-08T16:40:47Z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0x0101004645A90D4AF1594DA85FD2E0F7B5AA8E</vt:lpwstr>
  </property>
</Properties>
</file>