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9"/>
  </p:notesMasterIdLst>
  <p:sldIdLst>
    <p:sldId id="256" r:id="rId2"/>
    <p:sldId id="257" r:id="rId3"/>
    <p:sldId id="258" r:id="rId4"/>
    <p:sldId id="261" r:id="rId5"/>
    <p:sldId id="259" r:id="rId6"/>
    <p:sldId id="262" r:id="rId7"/>
    <p:sldId id="260"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16" autoAdjust="0"/>
    <p:restoredTop sz="94660"/>
  </p:normalViewPr>
  <p:slideViewPr>
    <p:cSldViewPr snapToGrid="0">
      <p:cViewPr varScale="1">
        <p:scale>
          <a:sx n="101" d="100"/>
          <a:sy n="101" d="100"/>
        </p:scale>
        <p:origin x="68" y="5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4A229C0-0D29-4A58-98FF-AEE8323FAAE7}" type="datetimeFigureOut">
              <a:rPr lang="en-GB" smtClean="0"/>
              <a:t>26/11/2020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EF1BD19-1787-4D65-AA37-D66D860B23E7}" type="slidenum">
              <a:rPr lang="en-GB" smtClean="0"/>
              <a:t>‹#›</a:t>
            </a:fld>
            <a:endParaRPr lang="en-GB"/>
          </a:p>
        </p:txBody>
      </p:sp>
    </p:spTree>
    <p:extLst>
      <p:ext uri="{BB962C8B-B14F-4D97-AF65-F5344CB8AC3E}">
        <p14:creationId xmlns:p14="http://schemas.microsoft.com/office/powerpoint/2010/main" val="32811480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One of the knock on effects of unemployment is the cost to the local area in terms of benefit support which then leads on to a lack of surplus cash to spend in the area.  This leads to shops struggling and then closing down…..It also has social implications including; poor health, anti social behaviour, drug abuse </a:t>
            </a:r>
            <a:r>
              <a:rPr lang="en-GB" dirty="0" err="1"/>
              <a:t>etc</a:t>
            </a:r>
            <a:endParaRPr lang="en-GB" dirty="0"/>
          </a:p>
          <a:p>
            <a:endParaRPr lang="en-GB" dirty="0"/>
          </a:p>
        </p:txBody>
      </p:sp>
      <p:sp>
        <p:nvSpPr>
          <p:cNvPr id="4" name="Slide Number Placeholder 3"/>
          <p:cNvSpPr>
            <a:spLocks noGrp="1"/>
          </p:cNvSpPr>
          <p:nvPr>
            <p:ph type="sldNum" sz="quarter" idx="10"/>
          </p:nvPr>
        </p:nvSpPr>
        <p:spPr/>
        <p:txBody>
          <a:bodyPr/>
          <a:lstStyle/>
          <a:p>
            <a:fld id="{EEF1BD19-1787-4D65-AA37-D66D860B23E7}" type="slidenum">
              <a:rPr lang="en-GB" smtClean="0"/>
              <a:t>3</a:t>
            </a:fld>
            <a:endParaRPr lang="en-GB"/>
          </a:p>
        </p:txBody>
      </p:sp>
    </p:spTree>
    <p:extLst>
      <p:ext uri="{BB962C8B-B14F-4D97-AF65-F5344CB8AC3E}">
        <p14:creationId xmlns:p14="http://schemas.microsoft.com/office/powerpoint/2010/main" val="83644562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51012" y="609601"/>
            <a:ext cx="8676222" cy="3200400"/>
          </a:xfrm>
        </p:spPr>
        <p:txBody>
          <a:bodyPr anchor="b">
            <a:normAutofit/>
          </a:bodyPr>
          <a:lstStyle>
            <a:lvl1pPr algn="ctr">
              <a:defRPr sz="4800">
                <a:effectLst>
                  <a:glow rad="38100">
                    <a:schemeClr val="bg1">
                      <a:lumMod val="65000"/>
                      <a:lumOff val="35000"/>
                      <a:alpha val="50000"/>
                    </a:schemeClr>
                  </a:glow>
                  <a:outerShdw blurRad="28575" dist="31750" dir="13200000" algn="tl" rotWithShape="0">
                    <a:srgbClr val="000000">
                      <a:alpha val="25000"/>
                    </a:srgbClr>
                  </a:outerShdw>
                </a:effectLst>
              </a:defRPr>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76222" cy="1905000"/>
          </a:xfrm>
        </p:spPr>
        <p:txBody>
          <a:bodyPr anchor="t">
            <a:normAutofit/>
          </a:bodyPr>
          <a:lstStyle>
            <a:lvl1pPr marL="0" indent="0" algn="ctr">
              <a:buNone/>
              <a:defRPr sz="2100">
                <a:gradFill flip="none" rotWithShape="1">
                  <a:gsLst>
                    <a:gs pos="0">
                      <a:schemeClr val="tx1"/>
                    </a:gs>
                    <a:gs pos="100000">
                      <a:schemeClr val="tx1">
                        <a:lumMod val="75000"/>
                      </a:schemeClr>
                    </a:gs>
                  </a:gsLst>
                  <a:lin ang="5400000" scaled="0"/>
                  <a:tileRect/>
                </a:gra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11/26/2020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11/26/2020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751013" y="3308581"/>
            <a:ext cx="8686800" cy="1468800"/>
          </a:xfrm>
        </p:spPr>
        <p:txBody>
          <a:bodyPr anchor="b"/>
          <a:lstStyle>
            <a:lvl1pPr algn="r">
              <a:defRPr sz="4000" b="0" cap="all"/>
            </a:lvl1pPr>
          </a:lstStyle>
          <a:p>
            <a:r>
              <a:rPr lang="en-US"/>
              <a:t>Click to edit Master title style</a:t>
            </a:r>
            <a:endParaRPr lang="en-US" dirty="0"/>
          </a:p>
        </p:txBody>
      </p:sp>
      <p:sp>
        <p:nvSpPr>
          <p:cNvPr id="3" name="Text Placeholder 2"/>
          <p:cNvSpPr>
            <a:spLocks noGrp="1"/>
          </p:cNvSpPr>
          <p:nvPr>
            <p:ph type="body" idx="1"/>
          </p:nvPr>
        </p:nvSpPr>
        <p:spPr>
          <a:xfrm>
            <a:off x="1751011" y="4777381"/>
            <a:ext cx="8686801" cy="860400"/>
          </a:xfrm>
        </p:spPr>
        <p:txBody>
          <a:bodyPr anchor="t">
            <a:normAutofit/>
          </a:bodyPr>
          <a:lstStyle>
            <a:lvl1pPr marL="0" indent="0" algn="r">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2" y="2666999"/>
            <a:ext cx="4876800"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0612" y="2667000"/>
            <a:ext cx="4876800"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11/26/2020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429280" y="2658533"/>
            <a:ext cx="4588931"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2" y="3243262"/>
            <a:ext cx="4876800"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43133" y="2667000"/>
            <a:ext cx="4604280"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0612" y="3243262"/>
            <a:ext cx="4876801"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11/26/2020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11/26/2020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11/26/2020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3549121"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103812" y="609601"/>
            <a:ext cx="5943601" cy="51816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1411" y="2971800"/>
            <a:ext cx="3549121" cy="182880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11/26/2020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5334001" cy="13716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433733" y="-18288"/>
            <a:ext cx="3276599" cy="6903720"/>
          </a:xfr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41411" y="2971800"/>
            <a:ext cx="5334001" cy="1828800"/>
          </a:xfrm>
        </p:spPr>
        <p:txBody>
          <a:bodyP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399212" y="5883275"/>
            <a:ext cx="914400" cy="365125"/>
          </a:xfrm>
        </p:spPr>
        <p:txBody>
          <a:bodyPr/>
          <a:lstStyle/>
          <a:p>
            <a:fld id="{B61BEF0D-F0BB-DE4B-95CE-6DB70DBA9567}" type="datetimeFigureOut">
              <a:rPr lang="en-US" dirty="0"/>
              <a:pPr/>
              <a:t>11/26/2020</a:t>
            </a:fld>
            <a:endParaRPr lang="en-US" dirty="0"/>
          </a:p>
        </p:txBody>
      </p:sp>
      <p:sp>
        <p:nvSpPr>
          <p:cNvPr id="6" name="Footer Placeholder 5"/>
          <p:cNvSpPr>
            <a:spLocks noGrp="1"/>
          </p:cNvSpPr>
          <p:nvPr>
            <p:ph type="ftr" sz="quarter" idx="11"/>
          </p:nvPr>
        </p:nvSpPr>
        <p:spPr>
          <a:xfrm>
            <a:off x="1141412" y="5883275"/>
            <a:ext cx="5105400" cy="365125"/>
          </a:xfrm>
        </p:spPr>
        <p:txBody>
          <a:bodyPr/>
          <a:lstStyle/>
          <a:p>
            <a:endParaRPr lang="en-US" dirty="0"/>
          </a:p>
        </p:txBody>
      </p:sp>
      <p:sp>
        <p:nvSpPr>
          <p:cNvPr id="7" name="Slide Number Placeholder 6"/>
          <p:cNvSpPr>
            <a:spLocks noGrp="1"/>
          </p:cNvSpPr>
          <p:nvPr>
            <p:ph type="sldNum" sz="quarter" idx="12"/>
          </p:nvPr>
        </p:nvSpPr>
        <p:spPr>
          <a:xfrm>
            <a:off x="10742612" y="5883275"/>
            <a:ext cx="3225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4732865"/>
            <a:ext cx="99060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9796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41413" y="5299603"/>
            <a:ext cx="9906000" cy="493712"/>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11/26/2020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3124199"/>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1141411" y="4343400"/>
            <a:ext cx="9906000" cy="1447800"/>
          </a:xfrm>
        </p:spPr>
        <p:txBody>
          <a:bodyPr anchor="ctr">
            <a:normAutofit/>
          </a:bodyPr>
          <a:lstStyle>
            <a:lvl1pPr marL="0" indent="0" algn="l">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141411" y="4343400"/>
            <a:ext cx="9906000" cy="1447800"/>
          </a:xfrm>
        </p:spPr>
        <p:txBody>
          <a:bodyPr vert="horz" lIns="91440" tIns="45720" rIns="91440" bIns="45720" rtlCol="0" anchor="ctr">
            <a:normAutofit/>
          </a:bodyPr>
          <a:lstStyle>
            <a:lvl1pPr>
              <a:buNone/>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2" y="3308581"/>
            <a:ext cx="9906000" cy="14688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1141410" y="4777381"/>
            <a:ext cx="9906001" cy="860400"/>
          </a:xfrm>
        </p:spPr>
        <p:txBody>
          <a:bodyPr vert="horz" lIns="91440" tIns="45720" rIns="91440" bIns="45720" rtlCol="0" anchor="t">
            <a:normAutofit/>
          </a:bodyPr>
          <a:lstStyle>
            <a:lvl1pPr>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gradFill flip="none" rotWithShape="1">
                  <a:gsLst>
                    <a:gs pos="0">
                      <a:schemeClr val="tx1"/>
                    </a:gs>
                    <a:gs pos="100000">
                      <a:schemeClr val="tx1">
                        <a:lumMod val="75000"/>
                      </a:schemeClr>
                    </a:gs>
                  </a:gsLst>
                  <a:lin ang="5400000" scaled="0"/>
                  <a:tileRect/>
                </a:gra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141412" y="3886200"/>
            <a:ext cx="9906000" cy="889000"/>
          </a:xfrm>
        </p:spPr>
        <p:txBody>
          <a:bodyPr vert="horz" lIns="91440" tIns="45720" rIns="91440" bIns="45720" rtlCol="0" anchor="b">
            <a:normAutofit/>
          </a:bodyPr>
          <a:lstStyle>
            <a:lvl1pPr>
              <a:buNone/>
              <a:defRPr lang="en-US" sz="24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141411" y="4775200"/>
            <a:ext cx="9906000" cy="10160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2743199"/>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141412" y="3505200"/>
            <a:ext cx="9906000" cy="838200"/>
          </a:xfrm>
        </p:spPr>
        <p:txBody>
          <a:bodyPr vert="horz" lIns="91440" tIns="45720" rIns="91440" bIns="45720" rtlCol="0" anchor="b">
            <a:normAutofit/>
          </a:bodyPr>
          <a:lstStyle>
            <a:lvl1pPr>
              <a:buNone/>
              <a:defRPr lang="en-US" sz="28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141411" y="4343400"/>
            <a:ext cx="9906000" cy="14478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11/26/2020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09599"/>
            <a:ext cx="2210514"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2" y="609600"/>
            <a:ext cx="7543800" cy="5181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11/26/2020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41413" y="609600"/>
            <a:ext cx="9905998" cy="19050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41413" y="2666999"/>
            <a:ext cx="9905998"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837612" y="5883275"/>
            <a:ext cx="1600200"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B61BEF0D-F0BB-DE4B-95CE-6DB70DBA9567}" type="datetimeFigureOut">
              <a:rPr lang="en-US" dirty="0"/>
              <a:pPr/>
              <a:t>11/26/2020</a:t>
            </a:fld>
            <a:endParaRPr lang="en-US" dirty="0"/>
          </a:p>
        </p:txBody>
      </p:sp>
      <p:sp>
        <p:nvSpPr>
          <p:cNvPr id="5" name="Footer Placeholder 4"/>
          <p:cNvSpPr>
            <a:spLocks noGrp="1"/>
          </p:cNvSpPr>
          <p:nvPr>
            <p:ph type="ftr" sz="quarter" idx="3"/>
          </p:nvPr>
        </p:nvSpPr>
        <p:spPr>
          <a:xfrm>
            <a:off x="1141412" y="5883275"/>
            <a:ext cx="7543800" cy="365125"/>
          </a:xfrm>
          <a:prstGeom prst="rect">
            <a:avLst/>
          </a:prstGeom>
        </p:spPr>
        <p:txBody>
          <a:bodyPr vert="horz" lIns="91440" tIns="45720" rIns="91440" bIns="45720" rtlCol="0" anchor="ctr"/>
          <a:lstStyle>
            <a:lvl1pPr algn="l">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endParaRPr lang="en-US" dirty="0"/>
          </a:p>
        </p:txBody>
      </p:sp>
      <p:sp>
        <p:nvSpPr>
          <p:cNvPr id="6" name="Slide Number Placeholder 5"/>
          <p:cNvSpPr>
            <a:spLocks noGrp="1"/>
          </p:cNvSpPr>
          <p:nvPr>
            <p:ph type="sldNum" sz="quarter" idx="4"/>
          </p:nvPr>
        </p:nvSpPr>
        <p:spPr>
          <a:xfrm>
            <a:off x="10514012" y="5883275"/>
            <a:ext cx="551167"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1"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l" defTabSz="457200" rtl="0" eaLnBrk="1" latinLnBrk="0" hangingPunct="1">
        <a:spcBef>
          <a:spcPct val="0"/>
        </a:spcBef>
        <a:buNone/>
        <a:defRPr sz="3200" kern="1200"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100000"/>
        <a:buFont typeface="Arial"/>
        <a:buChar char="•"/>
        <a:defRPr sz="20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100000"/>
        <a:buFont typeface="Arial"/>
        <a:buChar char="•"/>
        <a:defRPr sz="18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100000"/>
        <a:buFont typeface="Arial"/>
        <a:buChar char="•"/>
        <a:defRPr sz="16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51012" y="609601"/>
            <a:ext cx="8676222" cy="977899"/>
          </a:xfrm>
        </p:spPr>
        <p:txBody>
          <a:bodyPr/>
          <a:lstStyle/>
          <a:p>
            <a:r>
              <a:rPr lang="en-GB" dirty="0"/>
              <a:t>Economic Downturn</a:t>
            </a:r>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17044" y="2000250"/>
            <a:ext cx="9221002" cy="4312198"/>
          </a:xfrm>
          <a:prstGeom prst="rect">
            <a:avLst/>
          </a:prstGeom>
        </p:spPr>
      </p:pic>
    </p:spTree>
    <p:extLst>
      <p:ext uri="{BB962C8B-B14F-4D97-AF65-F5344CB8AC3E}">
        <p14:creationId xmlns:p14="http://schemas.microsoft.com/office/powerpoint/2010/main" val="24656969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9905998" cy="1016000"/>
          </a:xfrm>
        </p:spPr>
        <p:txBody>
          <a:bodyPr/>
          <a:lstStyle/>
          <a:p>
            <a:r>
              <a:rPr lang="en-GB" dirty="0"/>
              <a:t>History</a:t>
            </a:r>
          </a:p>
        </p:txBody>
      </p:sp>
      <p:sp>
        <p:nvSpPr>
          <p:cNvPr id="3" name="Content Placeholder 2"/>
          <p:cNvSpPr>
            <a:spLocks noGrp="1"/>
          </p:cNvSpPr>
          <p:nvPr>
            <p:ph idx="1"/>
          </p:nvPr>
        </p:nvSpPr>
        <p:spPr>
          <a:xfrm>
            <a:off x="1141413" y="1778001"/>
            <a:ext cx="9905998" cy="4013200"/>
          </a:xfrm>
        </p:spPr>
        <p:txBody>
          <a:bodyPr/>
          <a:lstStyle/>
          <a:p>
            <a:pPr marL="0" indent="0">
              <a:buNone/>
            </a:pPr>
            <a:r>
              <a:rPr lang="en-GB" dirty="0"/>
              <a:t>https://www.youtube.com/watch?v=IMbNcTimUtw</a:t>
            </a:r>
          </a:p>
        </p:txBody>
      </p:sp>
    </p:spTree>
    <p:extLst>
      <p:ext uri="{BB962C8B-B14F-4D97-AF65-F5344CB8AC3E}">
        <p14:creationId xmlns:p14="http://schemas.microsoft.com/office/powerpoint/2010/main" val="12628086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went wrong….</a:t>
            </a:r>
          </a:p>
        </p:txBody>
      </p:sp>
      <p:sp>
        <p:nvSpPr>
          <p:cNvPr id="3" name="Content Placeholder 2"/>
          <p:cNvSpPr>
            <a:spLocks noGrp="1"/>
          </p:cNvSpPr>
          <p:nvPr>
            <p:ph idx="1"/>
          </p:nvPr>
        </p:nvSpPr>
        <p:spPr/>
        <p:txBody>
          <a:bodyPr/>
          <a:lstStyle/>
          <a:p>
            <a:pPr marL="0" indent="0">
              <a:buNone/>
            </a:pPr>
            <a:r>
              <a:rPr lang="en-GB" dirty="0"/>
              <a:t>As the UK entered into de-industrialisation, demand for coal, tin and copper declined.  Therefore, people were laid off, factories were closed down and it left the area with a huge number of unemployed people.</a:t>
            </a:r>
          </a:p>
          <a:p>
            <a:pPr marL="0" indent="0">
              <a:buNone/>
            </a:pPr>
            <a:endParaRPr lang="en-GB" dirty="0"/>
          </a:p>
          <a:p>
            <a:pPr marL="0" indent="0">
              <a:buNone/>
            </a:pPr>
            <a:r>
              <a:rPr lang="en-GB" dirty="0"/>
              <a:t>Areas around the mine had rapidly grown in population, as the collieries recruited additional workers to meet the demand.  They would often be housed in mine owned properties, with whole families employed by the mine.</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21022372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Activity 1</a:t>
            </a:r>
          </a:p>
        </p:txBody>
      </p:sp>
      <p:sp>
        <p:nvSpPr>
          <p:cNvPr id="3" name="Content Placeholder 2"/>
          <p:cNvSpPr>
            <a:spLocks noGrp="1"/>
          </p:cNvSpPr>
          <p:nvPr>
            <p:ph idx="1"/>
          </p:nvPr>
        </p:nvSpPr>
        <p:spPr/>
        <p:txBody>
          <a:bodyPr/>
          <a:lstStyle/>
          <a:p>
            <a:pPr marL="0" indent="0">
              <a:buNone/>
            </a:pPr>
            <a:r>
              <a:rPr lang="en-GB" dirty="0"/>
              <a:t>In pairs, discuss and consider what issues the closure of industry would create particularly in rural towns.</a:t>
            </a:r>
          </a:p>
          <a:p>
            <a:pPr marL="0" indent="0">
              <a:buNone/>
            </a:pPr>
            <a:endParaRPr lang="en-GB" dirty="0"/>
          </a:p>
          <a:p>
            <a:pPr marL="0" indent="0">
              <a:buNone/>
            </a:pPr>
            <a:r>
              <a:rPr lang="en-GB" dirty="0"/>
              <a:t>Consider grouping your answers under the following headings; Financial, Social, Environmental.</a:t>
            </a:r>
          </a:p>
          <a:p>
            <a:pPr marL="0" indent="0">
              <a:buNone/>
            </a:pPr>
            <a:endParaRPr lang="en-GB" dirty="0"/>
          </a:p>
          <a:p>
            <a:pPr marL="0" indent="0">
              <a:buNone/>
            </a:pPr>
            <a:r>
              <a:rPr lang="en-GB" dirty="0"/>
              <a:t>Be prepared to discuss as a class…</a:t>
            </a:r>
          </a:p>
        </p:txBody>
      </p:sp>
    </p:spTree>
    <p:extLst>
      <p:ext uri="{BB962C8B-B14F-4D97-AF65-F5344CB8AC3E}">
        <p14:creationId xmlns:p14="http://schemas.microsoft.com/office/powerpoint/2010/main" val="24675755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Activity 2</a:t>
            </a:r>
          </a:p>
        </p:txBody>
      </p:sp>
      <p:sp>
        <p:nvSpPr>
          <p:cNvPr id="3" name="Content Placeholder 2"/>
          <p:cNvSpPr>
            <a:spLocks noGrp="1"/>
          </p:cNvSpPr>
          <p:nvPr>
            <p:ph idx="1"/>
          </p:nvPr>
        </p:nvSpPr>
        <p:spPr>
          <a:xfrm>
            <a:off x="1141413" y="2667000"/>
            <a:ext cx="9905998" cy="2023534"/>
          </a:xfrm>
        </p:spPr>
        <p:txBody>
          <a:bodyPr/>
          <a:lstStyle/>
          <a:p>
            <a:pPr marL="0" indent="0">
              <a:buNone/>
            </a:pPr>
            <a:r>
              <a:rPr lang="en-GB" dirty="0"/>
              <a:t>Tackling this kind of issue is complex!</a:t>
            </a:r>
          </a:p>
          <a:p>
            <a:pPr marL="0" indent="0">
              <a:buNone/>
            </a:pPr>
            <a:r>
              <a:rPr lang="en-GB" dirty="0"/>
              <a:t>Looking at each of the issues you have identified, are there any solutions that could be put into place to resolve this?  </a:t>
            </a:r>
          </a:p>
        </p:txBody>
      </p:sp>
    </p:spTree>
    <p:extLst>
      <p:ext uri="{BB962C8B-B14F-4D97-AF65-F5344CB8AC3E}">
        <p14:creationId xmlns:p14="http://schemas.microsoft.com/office/powerpoint/2010/main" val="32179070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Politics – Activity 3 Discussion</a:t>
            </a:r>
          </a:p>
        </p:txBody>
      </p:sp>
      <p:sp>
        <p:nvSpPr>
          <p:cNvPr id="3" name="Content Placeholder 2"/>
          <p:cNvSpPr>
            <a:spLocks noGrp="1"/>
          </p:cNvSpPr>
          <p:nvPr>
            <p:ph idx="1"/>
          </p:nvPr>
        </p:nvSpPr>
        <p:spPr/>
        <p:txBody>
          <a:bodyPr/>
          <a:lstStyle/>
          <a:p>
            <a:pPr marL="0" indent="0">
              <a:buNone/>
            </a:pPr>
            <a:r>
              <a:rPr lang="en-GB" dirty="0"/>
              <a:t>Of the solutions you have identified, which of them need to be initiated by the government? </a:t>
            </a:r>
          </a:p>
          <a:p>
            <a:pPr marL="0" indent="0">
              <a:buNone/>
            </a:pPr>
            <a:r>
              <a:rPr lang="en-GB" dirty="0"/>
              <a:t>The government had the power to make a difference to the minors, in what way?</a:t>
            </a:r>
          </a:p>
          <a:p>
            <a:pPr marL="0" indent="0">
              <a:buNone/>
            </a:pPr>
            <a:r>
              <a:rPr lang="en-GB" dirty="0"/>
              <a:t>Read the report on the handout, did the government react in the correct manner?  How difficult is it to negotiate during strikes?</a:t>
            </a:r>
          </a:p>
        </p:txBody>
      </p:sp>
    </p:spTree>
    <p:extLst>
      <p:ext uri="{BB962C8B-B14F-4D97-AF65-F5344CB8AC3E}">
        <p14:creationId xmlns:p14="http://schemas.microsoft.com/office/powerpoint/2010/main" val="31321107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Activity 4 </a:t>
            </a:r>
            <a:br>
              <a:rPr lang="en-GB" dirty="0"/>
            </a:br>
            <a:endParaRPr lang="en-GB" dirty="0"/>
          </a:p>
        </p:txBody>
      </p:sp>
      <p:sp>
        <p:nvSpPr>
          <p:cNvPr id="3" name="Content Placeholder 2"/>
          <p:cNvSpPr>
            <a:spLocks noGrp="1"/>
          </p:cNvSpPr>
          <p:nvPr>
            <p:ph idx="1"/>
          </p:nvPr>
        </p:nvSpPr>
        <p:spPr>
          <a:xfrm>
            <a:off x="254000" y="1608667"/>
            <a:ext cx="10793411" cy="4182533"/>
          </a:xfrm>
        </p:spPr>
        <p:txBody>
          <a:bodyPr>
            <a:normAutofit/>
          </a:bodyPr>
          <a:lstStyle/>
          <a:p>
            <a:pPr marL="0" indent="0">
              <a:buNone/>
            </a:pPr>
            <a:r>
              <a:rPr lang="en-GB" dirty="0"/>
              <a:t>https://www.youtube.com/watch?v=ITEJ6a6FKRM</a:t>
            </a:r>
          </a:p>
          <a:p>
            <a:pPr marL="0" indent="0">
              <a:buNone/>
            </a:pPr>
            <a:r>
              <a:rPr lang="en-GB" dirty="0"/>
              <a:t>Ford in Bridgend is approaching a similar fate to that what was experienced by the minors.  </a:t>
            </a:r>
          </a:p>
          <a:p>
            <a:pPr marL="0" indent="0">
              <a:buNone/>
            </a:pPr>
            <a:r>
              <a:rPr lang="en-GB" dirty="0"/>
              <a:t>You are a HR manager at FORD, Consider how you would prepare an employee with 20 years service at Ford for re-employment.  What would you need to do?</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232644052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esh">
  <a:themeElements>
    <a:clrScheme name="Mesh">
      <a:dk1>
        <a:sysClr val="windowText" lastClr="000000"/>
      </a:dk1>
      <a:lt1>
        <a:sysClr val="window" lastClr="FFFFFF"/>
      </a:lt1>
      <a:dk2>
        <a:srgbClr val="363D46"/>
      </a:dk2>
      <a:lt2>
        <a:srgbClr val="EBEBEB"/>
      </a:lt2>
      <a:accent1>
        <a:srgbClr val="6F6F6F"/>
      </a:accent1>
      <a:accent2>
        <a:srgbClr val="BFBFA5"/>
      </a:accent2>
      <a:accent3>
        <a:srgbClr val="DCD084"/>
      </a:accent3>
      <a:accent4>
        <a:srgbClr val="E7BF5F"/>
      </a:accent4>
      <a:accent5>
        <a:srgbClr val="E9A039"/>
      </a:accent5>
      <a:accent6>
        <a:srgbClr val="CF7133"/>
      </a:accent6>
      <a:hlink>
        <a:srgbClr val="F28943"/>
      </a:hlink>
      <a:folHlink>
        <a:srgbClr val="F1B76C"/>
      </a:folHlink>
    </a:clrScheme>
    <a:fontScheme name="Mesh">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Mesh">
      <a:fillStyleLst>
        <a:solidFill>
          <a:schemeClr val="phClr"/>
        </a:solidFill>
        <a:gradFill rotWithShape="1">
          <a:gsLst>
            <a:gs pos="0">
              <a:schemeClr val="phClr">
                <a:tint val="60000"/>
                <a:lumMod val="110000"/>
              </a:schemeClr>
            </a:gs>
            <a:gs pos="100000">
              <a:schemeClr val="phClr">
                <a:tint val="82000"/>
              </a:schemeClr>
            </a:gs>
          </a:gsLst>
          <a:lin ang="5400000" scaled="0"/>
        </a:gradFill>
        <a:gradFill rotWithShape="1">
          <a:gsLst>
            <a:gs pos="0">
              <a:schemeClr val="phClr">
                <a:tint val="96000"/>
                <a:lumMod val="104000"/>
              </a:schemeClr>
            </a:gs>
            <a:gs pos="100000">
              <a:schemeClr val="phClr">
                <a:shade val="84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50800" dist="25400" dir="13500000">
              <a:srgbClr val="000000">
                <a:alpha val="55000"/>
              </a:srgbClr>
            </a:innerShdw>
          </a:effectLst>
        </a:effectStyle>
        <a:effectStyle>
          <a:effectLst>
            <a:outerShdw blurRad="50800" dist="38100" dir="5400000" rotWithShape="0">
              <a:srgbClr val="000000">
                <a:alpha val="60000"/>
              </a:srgbClr>
            </a:outerShdw>
          </a:effectLst>
          <a:scene3d>
            <a:camera prst="orthographicFront">
              <a:rot lat="0" lon="0" rev="0"/>
            </a:camera>
            <a:lightRig rig="threePt" dir="tl"/>
          </a:scene3d>
          <a:sp3d>
            <a:bevelT w="25400" h="25400" prst="slope"/>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28000"/>
                <a:satMod val="94000"/>
                <a:lumMod val="20000"/>
              </a:schemeClr>
              <a:schemeClr val="phClr">
                <a:tint val="94000"/>
                <a:shade val="84000"/>
                <a:satMod val="148000"/>
                <a:lumMod val="114000"/>
              </a:schemeClr>
            </a:duotone>
          </a:blip>
          <a:stretch/>
        </a:blipFill>
      </a:bgFillStyleLst>
    </a:fmtScheme>
  </a:themeElements>
  <a:objectDefaults/>
  <a:extraClrSchemeLst/>
  <a:extLst>
    <a:ext uri="{05A4C25C-085E-4340-85A3-A5531E510DB2}">
      <thm15:themeFamily xmlns:thm15="http://schemas.microsoft.com/office/thememl/2012/main" name="Mesh" id="{789EC3FE-34FD-429C-9918-760025E6C145}" vid="{B8BE45C0-8141-4D58-8C71-A009BC26FBB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TM03457485[[fn=Mesh]]</Template>
  <TotalTime>135</TotalTime>
  <Words>369</Words>
  <Application>Microsoft Office PowerPoint</Application>
  <PresentationFormat>Widescreen</PresentationFormat>
  <Paragraphs>26</Paragraphs>
  <Slides>7</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Calibri</vt:lpstr>
      <vt:lpstr>Century Gothic</vt:lpstr>
      <vt:lpstr>Mesh</vt:lpstr>
      <vt:lpstr>Economic Downturn</vt:lpstr>
      <vt:lpstr>History</vt:lpstr>
      <vt:lpstr>What went wrong….</vt:lpstr>
      <vt:lpstr>Activity 1</vt:lpstr>
      <vt:lpstr>Activity 2</vt:lpstr>
      <vt:lpstr>Politics – Activity 3 Discussion</vt:lpstr>
      <vt:lpstr>Activity 4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Economic Downturn</dc:title>
  <dc:creator>Jessica Shore</dc:creator>
  <cp:lastModifiedBy>Jessica Shore</cp:lastModifiedBy>
  <cp:revision>5</cp:revision>
  <dcterms:created xsi:type="dcterms:W3CDTF">2019-03-11T10:05:56Z</dcterms:created>
  <dcterms:modified xsi:type="dcterms:W3CDTF">2020-11-26T13:11:57Z</dcterms:modified>
</cp:coreProperties>
</file>