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4"/>
  </p:notesMasterIdLst>
  <p:sldIdLst>
    <p:sldId id="256" r:id="rId2"/>
    <p:sldId id="258" r:id="rId3"/>
    <p:sldId id="272" r:id="rId4"/>
    <p:sldId id="257" r:id="rId5"/>
    <p:sldId id="259" r:id="rId6"/>
    <p:sldId id="268" r:id="rId7"/>
    <p:sldId id="270" r:id="rId8"/>
    <p:sldId id="271" r:id="rId9"/>
    <p:sldId id="260" r:id="rId10"/>
    <p:sldId id="263" r:id="rId11"/>
    <p:sldId id="261" r:id="rId12"/>
    <p:sldId id="26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4D2B00-2F23-41A0-CAED-9A91BED3710D}" v="344" dt="2021-09-21T18:48:24.547"/>
    <p1510:client id="{CFBA5548-B5EA-DDD5-9844-7E9A5E733C17}" v="2341" dt="2021-09-26T16:27:29.804"/>
    <p1510:client id="{D2693CD0-734D-C87C-E312-1EE37E0308EC}" v="3715" dt="2021-09-22T20:52:14.970"/>
    <p1510:client id="{E78C721C-9756-00B3-6C7B-51165A404CB5}" v="1548" dt="2021-09-20T16:22:19.302"/>
    <p1510:client id="{F10AAE5E-67DD-4E72-9A3C-DFCF2F9BCEA1}" v="36" dt="2021-09-19T11:45:55.577"/>
    <p1510:client id="{F52004EF-E1E5-B6C7-DB21-62C93FEF7974}" v="12187" dt="2021-09-23T22:28:54.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32B8E8-9899-4BE1-B8BD-A48B5591CEB5}" type="datetimeFigureOut">
              <a:rPr lang="en-GB"/>
              <a:t>26/09/2021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8F0717-9DFD-427A-A1B6-5CF3893213AC}" type="slidenum">
              <a:rPr lang="en-GB"/>
              <a:t>‹#›</a:t>
            </a:fld>
            <a:endParaRPr lang="en-GB"/>
          </a:p>
        </p:txBody>
      </p:sp>
    </p:spTree>
    <p:extLst>
      <p:ext uri="{BB962C8B-B14F-4D97-AF65-F5344CB8AC3E}">
        <p14:creationId xmlns:p14="http://schemas.microsoft.com/office/powerpoint/2010/main" val="3210223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 </a:t>
            </a:r>
            <a:r>
              <a:rPr lang="en-GB"/>
              <a:t>Vauchez, Andre, </a:t>
            </a:r>
            <a:r>
              <a:rPr lang="en-GB" i="1"/>
              <a:t>Catherine of Siena: a life of passion and purpose. </a:t>
            </a:r>
            <a:r>
              <a:rPr lang="en-GB"/>
              <a:t>(New york; Mahwah, New Jersey: Paulist Press, 2018).</a:t>
            </a:r>
            <a:endParaRPr lang="en-US">
              <a:cs typeface="Calibri"/>
            </a:endParaRPr>
          </a:p>
          <a:p>
            <a:r>
              <a:rPr lang="en-US">
                <a:cs typeface="Calibri"/>
              </a:rPr>
              <a:t>2, </a:t>
            </a:r>
            <a:r>
              <a:rPr lang="en-GB"/>
              <a:t>Vauchez, Andre, </a:t>
            </a:r>
            <a:r>
              <a:rPr lang="en-GB" i="1"/>
              <a:t>Catherine of Siena: a life of passion and purpose. </a:t>
            </a:r>
            <a:r>
              <a:rPr lang="en-GB"/>
              <a:t>(New york; Mahwah, New Jersey: Paulist Press, 2018).</a:t>
            </a:r>
            <a:endParaRPr lang="en-US" dirty="0">
              <a:cs typeface="Calibri"/>
            </a:endParaRPr>
          </a:p>
          <a:p>
            <a:r>
              <a:rPr lang="en-US">
                <a:cs typeface="Calibri"/>
              </a:rPr>
              <a:t>3, </a:t>
            </a:r>
            <a:r>
              <a:rPr lang="en-GB"/>
              <a:t>Vauchez, Andre, </a:t>
            </a:r>
            <a:r>
              <a:rPr lang="en-GB" i="1"/>
              <a:t>Catherine of Siena: a life of passion and purpose. </a:t>
            </a:r>
            <a:r>
              <a:rPr lang="en-GB"/>
              <a:t>(New york; Mahwah, New Jersey: Paulist Press, 2018).</a:t>
            </a:r>
          </a:p>
        </p:txBody>
      </p:sp>
      <p:sp>
        <p:nvSpPr>
          <p:cNvPr id="4" name="Slide Number Placeholder 3"/>
          <p:cNvSpPr>
            <a:spLocks noGrp="1"/>
          </p:cNvSpPr>
          <p:nvPr>
            <p:ph type="sldNum" sz="quarter" idx="5"/>
          </p:nvPr>
        </p:nvSpPr>
        <p:spPr/>
        <p:txBody>
          <a:bodyPr/>
          <a:lstStyle/>
          <a:p>
            <a:fld id="{0D8F0717-9DFD-427A-A1B6-5CF3893213AC}" type="slidenum">
              <a:rPr lang="en-GB"/>
              <a:t>2</a:t>
            </a:fld>
            <a:endParaRPr lang="en-GB"/>
          </a:p>
        </p:txBody>
      </p:sp>
    </p:spTree>
    <p:extLst>
      <p:ext uri="{BB962C8B-B14F-4D97-AF65-F5344CB8AC3E}">
        <p14:creationId xmlns:p14="http://schemas.microsoft.com/office/powerpoint/2010/main" val="3250831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4, </a:t>
            </a:r>
            <a:r>
              <a:rPr lang="en-GB"/>
              <a:t>Vauchez, Andre, </a:t>
            </a:r>
            <a:r>
              <a:rPr lang="en-GB" i="1"/>
              <a:t>Catherine of Siena: a life of passion and purpose. </a:t>
            </a:r>
            <a:r>
              <a:rPr lang="en-GB"/>
              <a:t>(New york; Mahwah, New Jersey: Paulist Press, 2018).</a:t>
            </a:r>
            <a:endParaRPr lang="en-US">
              <a:cs typeface="Calibri"/>
            </a:endParaRPr>
          </a:p>
        </p:txBody>
      </p:sp>
      <p:sp>
        <p:nvSpPr>
          <p:cNvPr id="4" name="Slide Number Placeholder 3"/>
          <p:cNvSpPr>
            <a:spLocks noGrp="1"/>
          </p:cNvSpPr>
          <p:nvPr>
            <p:ph type="sldNum" sz="quarter" idx="5"/>
          </p:nvPr>
        </p:nvSpPr>
        <p:spPr/>
        <p:txBody>
          <a:bodyPr/>
          <a:lstStyle/>
          <a:p>
            <a:fld id="{0D8F0717-9DFD-427A-A1B6-5CF3893213AC}" type="slidenum">
              <a:rPr lang="en-GB"/>
              <a:t>3</a:t>
            </a:fld>
            <a:endParaRPr lang="en-GB"/>
          </a:p>
        </p:txBody>
      </p:sp>
    </p:spTree>
    <p:extLst>
      <p:ext uri="{BB962C8B-B14F-4D97-AF65-F5344CB8AC3E}">
        <p14:creationId xmlns:p14="http://schemas.microsoft.com/office/powerpoint/2010/main" val="457866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a:t>
            </a:r>
            <a:r>
              <a:rPr lang="en-GB"/>
              <a:t>Gardner, Edmund,</a:t>
            </a:r>
            <a:r>
              <a:rPr lang="en-GB" i="1"/>
              <a:t>St. Catherine of Siena, </a:t>
            </a:r>
            <a:r>
              <a:rPr lang="en-GB"/>
              <a:t>The Catholic Encyclopedia. Vol. 3. New York: Robert Appleton Company, 1908. 24 Sept. 2021 &lt;http://www.newadvent.org/cathen/03447a.htm&gt; [Accessed on 25th September 2021].</a:t>
            </a:r>
            <a:endParaRPr lang="en-US">
              <a:cs typeface="Calibri"/>
            </a:endParaRPr>
          </a:p>
          <a:p>
            <a:r>
              <a:rPr lang="en-US">
                <a:cs typeface="Calibri"/>
              </a:rPr>
              <a:t>6,</a:t>
            </a:r>
            <a:r>
              <a:rPr lang="en-GB"/>
              <a:t>Gardner, Edmund,</a:t>
            </a:r>
            <a:r>
              <a:rPr lang="en-GB" i="1"/>
              <a:t>St. Catherine of Siena, </a:t>
            </a:r>
            <a:r>
              <a:rPr lang="en-GB"/>
              <a:t>The Catholic Encyclopedia. Vol. 3. New York: Robert Appleton Company, 1908. 24 Sept. 2021 &lt;http://www.newadvent.org/cathen/03447a.htm&gt; [Accessed on 25th September 2021].</a:t>
            </a:r>
          </a:p>
          <a:p>
            <a:r>
              <a:rPr lang="en-US">
                <a:cs typeface="Calibri"/>
              </a:rPr>
              <a:t>7,</a:t>
            </a:r>
            <a:r>
              <a:rPr lang="en-GB"/>
              <a:t>Vauchez, Andre, </a:t>
            </a:r>
            <a:r>
              <a:rPr lang="en-GB" i="1"/>
              <a:t>Catherine of Siena: a life of passion and purpose. </a:t>
            </a:r>
            <a:r>
              <a:rPr lang="en-GB"/>
              <a:t>(New york; Mahwah, New Jersey: Paulist Press, 2018).</a:t>
            </a:r>
          </a:p>
          <a:p>
            <a:r>
              <a:rPr lang="en-US">
                <a:cs typeface="Calibri"/>
              </a:rPr>
              <a:t>8, </a:t>
            </a:r>
            <a:r>
              <a:rPr lang="en-GB"/>
              <a:t>Emling, Shelley, </a:t>
            </a:r>
            <a:r>
              <a:rPr lang="en-GB" i="1"/>
              <a:t>Setting the world on fire: the brief, astonishing life of St.Catherine of Siena.</a:t>
            </a:r>
            <a:r>
              <a:rPr lang="en-GB"/>
              <a:t>(unknown: St Martin's Press, 2016).</a:t>
            </a:r>
            <a:endParaRPr lang="en-GB" dirty="0">
              <a:cs typeface="Calibri"/>
            </a:endParaRPr>
          </a:p>
          <a:p>
            <a:r>
              <a:rPr lang="en-US">
                <a:cs typeface="Calibri"/>
              </a:rPr>
              <a:t>9,</a:t>
            </a:r>
            <a:r>
              <a:rPr lang="en-GB"/>
              <a:t>Emling, Shelley, </a:t>
            </a:r>
            <a:r>
              <a:rPr lang="en-GB" i="1"/>
              <a:t>Setting the world on fire: the brief, astonishing life of St.Catherine of Siena.</a:t>
            </a:r>
            <a:r>
              <a:rPr lang="en-GB"/>
              <a:t>(unknown: St Martin's Press, 2016).</a:t>
            </a:r>
          </a:p>
        </p:txBody>
      </p:sp>
      <p:sp>
        <p:nvSpPr>
          <p:cNvPr id="4" name="Slide Number Placeholder 3"/>
          <p:cNvSpPr>
            <a:spLocks noGrp="1"/>
          </p:cNvSpPr>
          <p:nvPr>
            <p:ph type="sldNum" sz="quarter" idx="5"/>
          </p:nvPr>
        </p:nvSpPr>
        <p:spPr/>
        <p:txBody>
          <a:bodyPr/>
          <a:lstStyle/>
          <a:p>
            <a:fld id="{0D8F0717-9DFD-427A-A1B6-5CF3893213AC}" type="slidenum">
              <a:rPr lang="en-GB"/>
              <a:t>4</a:t>
            </a:fld>
            <a:endParaRPr lang="en-GB"/>
          </a:p>
        </p:txBody>
      </p:sp>
    </p:spTree>
    <p:extLst>
      <p:ext uri="{BB962C8B-B14F-4D97-AF65-F5344CB8AC3E}">
        <p14:creationId xmlns:p14="http://schemas.microsoft.com/office/powerpoint/2010/main" val="595118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10, </a:t>
            </a:r>
            <a:r>
              <a:rPr lang="en-GB"/>
              <a:t>Curtayne, Alice, </a:t>
            </a:r>
            <a:r>
              <a:rPr lang="en-GB" i="1"/>
              <a:t>Saint Catherine of Siena, </a:t>
            </a:r>
            <a:r>
              <a:rPr lang="en-GB"/>
              <a:t>(London: Sheed and Ward, 1993).</a:t>
            </a:r>
            <a:endParaRPr lang="en-GB">
              <a:cs typeface="Calibri"/>
            </a:endParaRPr>
          </a:p>
          <a:p>
            <a:r>
              <a:rPr lang="en-GB">
                <a:cs typeface="Calibri"/>
              </a:rPr>
              <a:t>11, </a:t>
            </a:r>
            <a:r>
              <a:rPr lang="en-GB"/>
              <a:t>Curtayne, Alice, </a:t>
            </a:r>
            <a:r>
              <a:rPr lang="en-GB" i="1"/>
              <a:t>Saint Catherine of Siena, </a:t>
            </a:r>
            <a:r>
              <a:rPr lang="en-GB"/>
              <a:t>(London: Sheed and Ward, 1993).</a:t>
            </a:r>
          </a:p>
          <a:p>
            <a:r>
              <a:rPr lang="en-GB">
                <a:cs typeface="Calibri"/>
              </a:rPr>
              <a:t>12,</a:t>
            </a:r>
            <a:r>
              <a:rPr lang="en-GB"/>
              <a:t>Curtayne, Alice, </a:t>
            </a:r>
            <a:r>
              <a:rPr lang="en-GB" i="1"/>
              <a:t>Saint Catherine of Siena, </a:t>
            </a:r>
            <a:r>
              <a:rPr lang="en-GB"/>
              <a:t>(London: Sheed and Ward, 1993).</a:t>
            </a:r>
            <a:endParaRPr lang="en-GB" dirty="0"/>
          </a:p>
        </p:txBody>
      </p:sp>
      <p:sp>
        <p:nvSpPr>
          <p:cNvPr id="4" name="Slide Number Placeholder 3"/>
          <p:cNvSpPr>
            <a:spLocks noGrp="1"/>
          </p:cNvSpPr>
          <p:nvPr>
            <p:ph type="sldNum" sz="quarter" idx="5"/>
          </p:nvPr>
        </p:nvSpPr>
        <p:spPr/>
        <p:txBody>
          <a:bodyPr/>
          <a:lstStyle/>
          <a:p>
            <a:fld id="{0D8F0717-9DFD-427A-A1B6-5CF3893213AC}" type="slidenum">
              <a:rPr lang="en-GB"/>
              <a:t>5</a:t>
            </a:fld>
            <a:endParaRPr lang="en-GB"/>
          </a:p>
        </p:txBody>
      </p:sp>
    </p:spTree>
    <p:extLst>
      <p:ext uri="{BB962C8B-B14F-4D97-AF65-F5344CB8AC3E}">
        <p14:creationId xmlns:p14="http://schemas.microsoft.com/office/powerpoint/2010/main" val="900463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13,</a:t>
            </a:r>
            <a:r>
              <a:rPr lang="en-GB"/>
              <a:t>Gardner, Edmund,</a:t>
            </a:r>
            <a:r>
              <a:rPr lang="en-GB" i="1" dirty="0"/>
              <a:t>St. Catherine of Siena, </a:t>
            </a:r>
            <a:r>
              <a:rPr lang="en-GB" dirty="0"/>
              <a:t>The Catholic Encyclopedia. Vol. 3. New York: Robert Appleton Company, 1908. 24 Sept. 2021 &lt;http://www.newadvent.org/cathen/03447a.htm&gt; [Accessed on 25th September 2021].</a:t>
            </a:r>
          </a:p>
          <a:p>
            <a:r>
              <a:rPr lang="en-GB">
                <a:cs typeface="Calibri"/>
              </a:rPr>
              <a:t>14,</a:t>
            </a:r>
            <a:r>
              <a:rPr lang="en-GB"/>
              <a:t>Lewis, Jone, </a:t>
            </a:r>
            <a:r>
              <a:rPr lang="en-GB" i="1"/>
              <a:t>Biography of Catherine of Siena, Saint, Mystic, and Theologian, </a:t>
            </a:r>
            <a:r>
              <a:rPr lang="en-GB"/>
              <a:t>(2019) &lt;https://www.thoughtco.com/catherine-of-siena-3529726&gt; [accessed on 24th September 2021].</a:t>
            </a:r>
          </a:p>
          <a:p>
            <a:r>
              <a:rPr lang="en-GB">
                <a:cs typeface="Calibri"/>
              </a:rPr>
              <a:t>15, Gardner</a:t>
            </a:r>
            <a:r>
              <a:rPr lang="en-GB"/>
              <a:t>, Edmund,</a:t>
            </a:r>
            <a:r>
              <a:rPr lang="en-GB" i="1" dirty="0"/>
              <a:t>St. Catherine of Siena, </a:t>
            </a:r>
            <a:r>
              <a:rPr lang="en-GB" dirty="0"/>
              <a:t>The Catholic Encyclopedia. Vol. 3. New York: Robert Appleton Company, 1908. 24 Sept. 2021 &lt;http://www.newadvent.org/cathen/03447a.htm&gt; [Accessed on 25th September 2021].</a:t>
            </a:r>
            <a:endParaRPr lang="en-GB" dirty="0">
              <a:cs typeface="Calibri"/>
            </a:endParaRPr>
          </a:p>
          <a:p>
            <a:r>
              <a:rPr lang="en-GB">
                <a:cs typeface="Calibri"/>
              </a:rPr>
              <a:t>16,</a:t>
            </a:r>
            <a:r>
              <a:rPr lang="en-GB"/>
              <a:t>Gardner, Edmund,</a:t>
            </a:r>
            <a:r>
              <a:rPr lang="en-GB" i="1"/>
              <a:t>St. Catherine of Siena, </a:t>
            </a:r>
            <a:r>
              <a:rPr lang="en-GB"/>
              <a:t>The Catholic Encyclopedia. Vol. 3. New York: Robert Appleton Company, 1908. 24 Sept. 2021 &lt;http://www.newadvent.org/cathen/03447a.htm&gt; [Accessed on 25th September 2021].</a:t>
            </a:r>
          </a:p>
          <a:p>
            <a:r>
              <a:rPr lang="en-GB">
                <a:cs typeface="Calibri"/>
              </a:rPr>
              <a:t>17,</a:t>
            </a:r>
            <a:r>
              <a:rPr lang="en-GB"/>
              <a:t>Gardner, Edmund,</a:t>
            </a:r>
            <a:r>
              <a:rPr lang="en-GB" i="1"/>
              <a:t>St. Catherine of Siena, </a:t>
            </a:r>
            <a:r>
              <a:rPr lang="en-GB"/>
              <a:t>The Catholic Encyclopedia. Vol. 3. New York: Robert Appleton Company, 1908. 24 Sept. 2021 &lt;http://www.newadvent.org/cathen/03447a.htm&gt; [Accessed on 25th September 2021].</a:t>
            </a:r>
          </a:p>
          <a:p>
            <a:r>
              <a:rPr lang="en-GB">
                <a:cs typeface="Calibri"/>
              </a:rPr>
              <a:t>18,</a:t>
            </a:r>
            <a:r>
              <a:rPr lang="en-GB"/>
              <a:t>Gardner, Edmund,</a:t>
            </a:r>
            <a:r>
              <a:rPr lang="en-GB" i="1"/>
              <a:t>St. Catherine of Siena, </a:t>
            </a:r>
            <a:r>
              <a:rPr lang="en-GB"/>
              <a:t>The Catholic Encyclopedia. Vol. 3. New York: Robert Appleton Company, 1908. 24 Sept. 2021 &lt;http://www.newadvent.org/cathen/03447a.htm&gt; [Accessed on 25th September 2021].</a:t>
            </a:r>
            <a:endParaRPr lang="en-GB" dirty="0">
              <a:cs typeface="Calibri"/>
            </a:endParaRPr>
          </a:p>
        </p:txBody>
      </p:sp>
      <p:sp>
        <p:nvSpPr>
          <p:cNvPr id="4" name="Slide Number Placeholder 3"/>
          <p:cNvSpPr>
            <a:spLocks noGrp="1"/>
          </p:cNvSpPr>
          <p:nvPr>
            <p:ph type="sldNum" sz="quarter" idx="5"/>
          </p:nvPr>
        </p:nvSpPr>
        <p:spPr/>
        <p:txBody>
          <a:bodyPr/>
          <a:lstStyle/>
          <a:p>
            <a:fld id="{0D8F0717-9DFD-427A-A1B6-5CF3893213AC}" type="slidenum">
              <a:rPr lang="en-GB"/>
              <a:t>6</a:t>
            </a:fld>
            <a:endParaRPr lang="en-GB"/>
          </a:p>
        </p:txBody>
      </p:sp>
    </p:spTree>
    <p:extLst>
      <p:ext uri="{BB962C8B-B14F-4D97-AF65-F5344CB8AC3E}">
        <p14:creationId xmlns:p14="http://schemas.microsoft.com/office/powerpoint/2010/main" val="3198703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19, Gardner, Edmund,</a:t>
            </a:r>
            <a:r>
              <a:rPr lang="en-GB" i="1" dirty="0"/>
              <a:t>St. Catherine of Siena, </a:t>
            </a:r>
            <a:r>
              <a:rPr lang="en-GB" dirty="0"/>
              <a:t>The Catholic Encyclopedia. Vol. 3. New York: Robert Appleton Company, 1908. 24 Sept. 2021 &lt;http://www.newadvent.org/cathen/03447a.htm&gt; [Accessed on 25th September 2021].</a:t>
            </a:r>
            <a:endParaRPr lang="en-US" dirty="0">
              <a:cs typeface="Calibri"/>
            </a:endParaRPr>
          </a:p>
          <a:p>
            <a:r>
              <a:rPr lang="en-US">
                <a:cs typeface="Calibri"/>
              </a:rPr>
              <a:t>20, </a:t>
            </a:r>
            <a:r>
              <a:rPr lang="en-GB"/>
              <a:t>Gardner, Edmund,</a:t>
            </a:r>
            <a:r>
              <a:rPr lang="en-GB" i="1"/>
              <a:t>St. Catherine of Siena, </a:t>
            </a:r>
            <a:r>
              <a:rPr lang="en-GB"/>
              <a:t>The Catholic Encyclopedia. Vol. 3. New York: Robert Appleton Company, 1908. 24 Sept. 2021 &lt;http://www.newadvent.org/cathen/03447a.htm&gt; [Accessed on 25th September 2021].</a:t>
            </a:r>
            <a:endParaRPr lang="en-US" dirty="0">
              <a:cs typeface="Calibri"/>
            </a:endParaRPr>
          </a:p>
          <a:p>
            <a:r>
              <a:rPr lang="en-US">
                <a:cs typeface="Calibri"/>
              </a:rPr>
              <a:t>21, </a:t>
            </a:r>
            <a:r>
              <a:rPr lang="en-GB"/>
              <a:t>Gardner, Edmund,</a:t>
            </a:r>
            <a:r>
              <a:rPr lang="en-GB" i="1"/>
              <a:t>St. Catherine of Siena, </a:t>
            </a:r>
            <a:r>
              <a:rPr lang="en-GB"/>
              <a:t>The Catholic Encyclopedia. Vol. 3. New York: Robert Appleton Company, 1908. 24 Sept. 2021 &lt;http://www.newadvent.org/cathen/03447a.htm&gt; [Accessed on 25th September 2021].</a:t>
            </a:r>
          </a:p>
          <a:p>
            <a:r>
              <a:rPr lang="en-US">
                <a:cs typeface="Calibri"/>
              </a:rPr>
              <a:t>22, </a:t>
            </a:r>
            <a:r>
              <a:rPr lang="en-GB"/>
              <a:t>Gardner, Edmund,</a:t>
            </a:r>
            <a:r>
              <a:rPr lang="en-GB" i="1"/>
              <a:t>St. Catherine of Siena, </a:t>
            </a:r>
            <a:r>
              <a:rPr lang="en-GB"/>
              <a:t>The Catholic Encyclopedia. Vol. 3. New York: Robert Appleton Company, 1908. 24 Sept. 2021 &lt;http://www.newadvent.org/cathen/03447a.htm&gt; [Accessed on 25th September 2021].</a:t>
            </a:r>
            <a:endParaRPr lang="en-US" dirty="0">
              <a:cs typeface="Calibri"/>
            </a:endParaRPr>
          </a:p>
        </p:txBody>
      </p:sp>
      <p:sp>
        <p:nvSpPr>
          <p:cNvPr id="4" name="Slide Number Placeholder 3"/>
          <p:cNvSpPr>
            <a:spLocks noGrp="1"/>
          </p:cNvSpPr>
          <p:nvPr>
            <p:ph type="sldNum" sz="quarter" idx="5"/>
          </p:nvPr>
        </p:nvSpPr>
        <p:spPr/>
        <p:txBody>
          <a:bodyPr/>
          <a:lstStyle/>
          <a:p>
            <a:fld id="{0D8F0717-9DFD-427A-A1B6-5CF3893213AC}" type="slidenum">
              <a:rPr lang="en-GB"/>
              <a:t>7</a:t>
            </a:fld>
            <a:endParaRPr lang="en-GB"/>
          </a:p>
        </p:txBody>
      </p:sp>
    </p:spTree>
    <p:extLst>
      <p:ext uri="{BB962C8B-B14F-4D97-AF65-F5344CB8AC3E}">
        <p14:creationId xmlns:p14="http://schemas.microsoft.com/office/powerpoint/2010/main" val="2728235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23, </a:t>
            </a:r>
            <a:r>
              <a:rPr lang="en-GB"/>
              <a:t>Gardner, Edmund,</a:t>
            </a:r>
            <a:r>
              <a:rPr lang="en-GB" i="1"/>
              <a:t>St. Catherine of Siena, </a:t>
            </a:r>
            <a:r>
              <a:rPr lang="en-GB"/>
              <a:t>The Catholic Encyclopedia. Vol. 3. New York: Robert Appleton Company, 1908. 24 Sept. 2021 &lt;http://www.newadvent.org/cathen/03447a.htm&gt; [Accessed on 25th September 2021].</a:t>
            </a:r>
            <a:endParaRPr lang="en-US">
              <a:cs typeface="Calibri"/>
            </a:endParaRPr>
          </a:p>
        </p:txBody>
      </p:sp>
      <p:sp>
        <p:nvSpPr>
          <p:cNvPr id="4" name="Slide Number Placeholder 3"/>
          <p:cNvSpPr>
            <a:spLocks noGrp="1"/>
          </p:cNvSpPr>
          <p:nvPr>
            <p:ph type="sldNum" sz="quarter" idx="5"/>
          </p:nvPr>
        </p:nvSpPr>
        <p:spPr/>
        <p:txBody>
          <a:bodyPr/>
          <a:lstStyle/>
          <a:p>
            <a:fld id="{0D8F0717-9DFD-427A-A1B6-5CF3893213AC}" type="slidenum">
              <a:rPr lang="en-GB"/>
              <a:t>8</a:t>
            </a:fld>
            <a:endParaRPr lang="en-GB"/>
          </a:p>
        </p:txBody>
      </p:sp>
    </p:spTree>
    <p:extLst>
      <p:ext uri="{BB962C8B-B14F-4D97-AF65-F5344CB8AC3E}">
        <p14:creationId xmlns:p14="http://schemas.microsoft.com/office/powerpoint/2010/main" val="356565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24, </a:t>
            </a:r>
            <a:r>
              <a:rPr lang="en-GB"/>
              <a:t>Britannica, The Editors of Encyclopaedia, </a:t>
            </a:r>
            <a:r>
              <a:rPr lang="en-GB" i="1"/>
              <a:t>St. Catherine of Siena, Encyclopedia Britannica</a:t>
            </a:r>
            <a:r>
              <a:rPr lang="en-GB"/>
              <a:t>, 25 Apr. 2021&lt;https://www.britannica.com/biography/Saint-Catherine-of-Siena&gt; [Accessed 24 September 2021].</a:t>
            </a:r>
            <a:endParaRPr lang="en-US" dirty="0">
              <a:cs typeface="Calibri"/>
            </a:endParaRPr>
          </a:p>
          <a:p>
            <a:r>
              <a:rPr lang="en-US">
                <a:cs typeface="Calibri"/>
              </a:rPr>
              <a:t>25, </a:t>
            </a:r>
            <a:r>
              <a:rPr lang="en-GB"/>
              <a:t>Gardner, Edmund,</a:t>
            </a:r>
            <a:r>
              <a:rPr lang="en-GB" i="1"/>
              <a:t>St. Catherine of Siena, </a:t>
            </a:r>
            <a:r>
              <a:rPr lang="en-GB"/>
              <a:t>The Catholic Encyclopedia. Vol. 3. New York: Robert Appleton Company, 1908. 24 Sept. 2021 &lt;http://www.newadvent.org/cathen/03447a.htm&gt; [Accessed on 25th September 2021].</a:t>
            </a:r>
          </a:p>
        </p:txBody>
      </p:sp>
      <p:sp>
        <p:nvSpPr>
          <p:cNvPr id="4" name="Slide Number Placeholder 3"/>
          <p:cNvSpPr>
            <a:spLocks noGrp="1"/>
          </p:cNvSpPr>
          <p:nvPr>
            <p:ph type="sldNum" sz="quarter" idx="5"/>
          </p:nvPr>
        </p:nvSpPr>
        <p:spPr/>
        <p:txBody>
          <a:bodyPr/>
          <a:lstStyle/>
          <a:p>
            <a:fld id="{0D8F0717-9DFD-427A-A1B6-5CF3893213AC}" type="slidenum">
              <a:rPr lang="en-GB"/>
              <a:t>9</a:t>
            </a:fld>
            <a:endParaRPr lang="en-GB"/>
          </a:p>
        </p:txBody>
      </p:sp>
    </p:spTree>
    <p:extLst>
      <p:ext uri="{BB962C8B-B14F-4D97-AF65-F5344CB8AC3E}">
        <p14:creationId xmlns:p14="http://schemas.microsoft.com/office/powerpoint/2010/main" val="2883929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26, </a:t>
            </a:r>
            <a:r>
              <a:rPr lang="en-GB"/>
              <a:t>ENotes Editorial, </a:t>
            </a:r>
            <a:r>
              <a:rPr lang="en-GB" i="1"/>
              <a:t>The Dialogue: Summary, </a:t>
            </a:r>
            <a:r>
              <a:rPr lang="en-GB"/>
              <a:t>(2015). &lt;https://www.enotes.com/topics/dialogue&gt; [accessed on 24th September 2021].</a:t>
            </a:r>
            <a:endParaRPr lang="en-US">
              <a:cs typeface="Calibri"/>
            </a:endParaRPr>
          </a:p>
          <a:p>
            <a:r>
              <a:rPr lang="en-US">
                <a:cs typeface="Calibri"/>
              </a:rPr>
              <a:t>27, </a:t>
            </a:r>
            <a:r>
              <a:rPr lang="en-GB"/>
              <a:t>Scudder, Vida Dutton, </a:t>
            </a:r>
            <a:r>
              <a:rPr lang="en-GB" i="1"/>
              <a:t>Saint Catherine of Siena as seen in her letters,</a:t>
            </a:r>
            <a:r>
              <a:rPr lang="en-GB"/>
              <a:t> (2004) &lt;http://www.domcentral.org/trad/cathletters.htm#asseeninletters&gt; [accessed 25th September 2021].</a:t>
            </a:r>
            <a:endParaRPr lang="en-US" dirty="0">
              <a:cs typeface="Calibri"/>
            </a:endParaRPr>
          </a:p>
          <a:p>
            <a:r>
              <a:rPr lang="en-US">
                <a:cs typeface="Calibri"/>
              </a:rPr>
              <a:t>28, </a:t>
            </a:r>
            <a:r>
              <a:rPr lang="en-GB"/>
              <a:t>Scudder, Vida Dutton, </a:t>
            </a:r>
            <a:r>
              <a:rPr lang="en-GB" i="1"/>
              <a:t>Saint Catherine of Siena as seen in her letters,</a:t>
            </a:r>
            <a:r>
              <a:rPr lang="en-GB"/>
              <a:t> (2004) &lt;http://www.domcentral.org/trad/cathletters.htm#asseeninletters&gt; [accessed 25th September 2021].</a:t>
            </a:r>
            <a:endParaRPr lang="en-US" dirty="0">
              <a:cs typeface="Calibri"/>
            </a:endParaRPr>
          </a:p>
        </p:txBody>
      </p:sp>
      <p:sp>
        <p:nvSpPr>
          <p:cNvPr id="4" name="Slide Number Placeholder 3"/>
          <p:cNvSpPr>
            <a:spLocks noGrp="1"/>
          </p:cNvSpPr>
          <p:nvPr>
            <p:ph type="sldNum" sz="quarter" idx="5"/>
          </p:nvPr>
        </p:nvSpPr>
        <p:spPr/>
        <p:txBody>
          <a:bodyPr/>
          <a:lstStyle/>
          <a:p>
            <a:fld id="{0D8F0717-9DFD-427A-A1B6-5CF3893213AC}" type="slidenum">
              <a:rPr lang="en-GB"/>
              <a:t>10</a:t>
            </a:fld>
            <a:endParaRPr lang="en-GB"/>
          </a:p>
        </p:txBody>
      </p:sp>
    </p:spTree>
    <p:extLst>
      <p:ext uri="{BB962C8B-B14F-4D97-AF65-F5344CB8AC3E}">
        <p14:creationId xmlns:p14="http://schemas.microsoft.com/office/powerpoint/2010/main" val="1416432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25445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9/26/2021</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42129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8085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90508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74065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98445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1490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17128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13253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53003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9/26/2021</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89696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9/26/2021</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07856062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csiena.org/abou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0">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083790" y="1050878"/>
            <a:ext cx="6157951" cy="943386"/>
          </a:xfrm>
        </p:spPr>
        <p:txBody>
          <a:bodyPr vert="horz" lIns="91440" tIns="45720" rIns="91440" bIns="45720" rtlCol="0">
            <a:normAutofit/>
          </a:bodyPr>
          <a:lstStyle/>
          <a:p>
            <a:pPr algn="r"/>
            <a:r>
              <a:rPr lang="en-GB" dirty="0"/>
              <a:t>By Alana </a:t>
            </a:r>
            <a:r>
              <a:rPr lang="en-GB" dirty="0" err="1"/>
              <a:t>richards</a:t>
            </a:r>
          </a:p>
        </p:txBody>
      </p:sp>
      <p:pic>
        <p:nvPicPr>
          <p:cNvPr id="4" name="Picture 4">
            <a:extLst>
              <a:ext uri="{FF2B5EF4-FFF2-40B4-BE49-F238E27FC236}">
                <a16:creationId xmlns:a16="http://schemas.microsoft.com/office/drawing/2014/main" id="{8EC30D61-B3E5-4185-8440-96540F291C39}"/>
              </a:ext>
            </a:extLst>
          </p:cNvPr>
          <p:cNvPicPr>
            <a:picLocks noChangeAspect="1"/>
          </p:cNvPicPr>
          <p:nvPr/>
        </p:nvPicPr>
        <p:blipFill rotWithShape="1">
          <a:blip r:embed="rId2"/>
          <a:srcRect r="9476"/>
          <a:stretch/>
        </p:blipFill>
        <p:spPr>
          <a:xfrm>
            <a:off x="-2573" y="10"/>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18" name="Straight Connector 22">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DD4E44E-75DF-4E96-9B65-F4EB75831120}"/>
              </a:ext>
            </a:extLst>
          </p:cNvPr>
          <p:cNvSpPr txBox="1"/>
          <p:nvPr/>
        </p:nvSpPr>
        <p:spPr>
          <a:xfrm>
            <a:off x="8395855" y="48283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Biographical Sketch</a:t>
            </a:r>
            <a:endParaRPr lang="en-GB" dirty="0"/>
          </a:p>
        </p:txBody>
      </p:sp>
      <p:sp>
        <p:nvSpPr>
          <p:cNvPr id="8" name="TextBox 7">
            <a:extLst>
              <a:ext uri="{FF2B5EF4-FFF2-40B4-BE49-F238E27FC236}">
                <a16:creationId xmlns:a16="http://schemas.microsoft.com/office/drawing/2014/main" id="{43E021F8-5A81-4D7A-BAE8-3C187EA67D3D}"/>
              </a:ext>
            </a:extLst>
          </p:cNvPr>
          <p:cNvSpPr txBox="1"/>
          <p:nvPr/>
        </p:nvSpPr>
        <p:spPr>
          <a:xfrm>
            <a:off x="5544127" y="4354945"/>
            <a:ext cx="45096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Saint Catherine of Siena.</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21BA55-9CEC-40C2-8C61-ED3927586767}"/>
              </a:ext>
            </a:extLst>
          </p:cNvPr>
          <p:cNvSpPr>
            <a:spLocks noGrp="1"/>
          </p:cNvSpPr>
          <p:nvPr>
            <p:ph idx="1"/>
          </p:nvPr>
        </p:nvSpPr>
        <p:spPr>
          <a:xfrm>
            <a:off x="819727" y="1270645"/>
            <a:ext cx="10644909" cy="5063514"/>
          </a:xfrm>
        </p:spPr>
        <p:txBody>
          <a:bodyPr vert="horz" lIns="91440" tIns="45720" rIns="91440" bIns="45720" rtlCol="0" anchor="t">
            <a:normAutofit fontScale="85000" lnSpcReduction="10000"/>
          </a:bodyPr>
          <a:lstStyle/>
          <a:p>
            <a:pPr marL="0" indent="0">
              <a:buNone/>
            </a:pPr>
            <a:r>
              <a:rPr lang="en-GB" dirty="0">
                <a:latin typeface="Calibri"/>
                <a:cs typeface="Calibri"/>
              </a:rPr>
              <a:t>Siena was one of the important cities, alongside Florence and Pisa. The importance of Siena in the Middle Ages was the 'real growth and expansion... and  was an important commercial and banking centre'(1). For the longest period of time, Siena was the main bankers to the Papacy. Also, Siena was 'controlling the Via Cassia (or Francigena), which was used by pilgrims and travellers who were going to Rome'.(2) The city flourished due to its achievement of urban planning. Siena was split up into 'three terzieri: the Citta to the southwest, which corresponded to the old city; that of San Martino </a:t>
            </a:r>
            <a:r>
              <a:rPr lang="en-GB">
                <a:latin typeface="Calibri"/>
                <a:cs typeface="Calibri"/>
              </a:rPr>
              <a:t>between the centre and the southeast; and that of Camollia to the north'(3). The neighbourhoods </a:t>
            </a:r>
            <a:r>
              <a:rPr lang="en-GB" dirty="0">
                <a:latin typeface="Calibri"/>
                <a:cs typeface="Calibri"/>
              </a:rPr>
              <a:t>were distinct in social terms and was mainly made up of middle working-class families.</a:t>
            </a:r>
          </a:p>
          <a:p>
            <a:pPr marL="0" indent="0">
              <a:buNone/>
            </a:pPr>
            <a:r>
              <a:rPr lang="en-GB" dirty="0">
                <a:latin typeface="Calibri"/>
                <a:cs typeface="Calibri"/>
              </a:rPr>
              <a:t>   Due to the popularity of Siena becoming more apparent, the people of Siena had the idea of building a monumental cathedral. However, the work began to create this cathedral, but came to a stop in 1355. Furthermore, in the fourteenth century, Siena went from a great population in 1330 </a:t>
            </a:r>
            <a:r>
              <a:rPr lang="en-GB">
                <a:latin typeface="Calibri"/>
                <a:cs typeface="Calibri"/>
              </a:rPr>
              <a:t>and by 1348 its population number decreased due to the plague. The plague was seen as a divine punishment, and due to the epidemic of the plague this had dire consequences on the city of Siena. </a:t>
            </a:r>
            <a:r>
              <a:rPr lang="en-GB" dirty="0">
                <a:latin typeface="Calibri"/>
                <a:cs typeface="Calibri"/>
              </a:rPr>
              <a:t>Many lives were lost during the plague including the family of Catherines friend.</a:t>
            </a:r>
          </a:p>
          <a:p>
            <a:pPr marL="0" indent="0">
              <a:buNone/>
            </a:pPr>
            <a:r>
              <a:rPr lang="en-GB" dirty="0">
                <a:latin typeface="Calibri"/>
                <a:cs typeface="Calibri"/>
              </a:rPr>
              <a:t>    The city of Siena was quite political. In 1355, a political party of urban patricians was taken over and was replaced by </a:t>
            </a:r>
            <a:r>
              <a:rPr lang="en-GB">
                <a:latin typeface="Calibri"/>
                <a:cs typeface="Calibri"/>
              </a:rPr>
              <a:t>another political party named the twelve. </a:t>
            </a:r>
            <a:endParaRPr lang="en-GB" dirty="0">
              <a:latin typeface="Calibri"/>
              <a:cs typeface="Calibri"/>
            </a:endParaRPr>
          </a:p>
        </p:txBody>
      </p:sp>
      <p:sp>
        <p:nvSpPr>
          <p:cNvPr id="6" name="TextBox 5">
            <a:extLst>
              <a:ext uri="{FF2B5EF4-FFF2-40B4-BE49-F238E27FC236}">
                <a16:creationId xmlns:a16="http://schemas.microsoft.com/office/drawing/2014/main" id="{FF7B5007-0F7F-444D-B415-1A9E9644D365}"/>
              </a:ext>
            </a:extLst>
          </p:cNvPr>
          <p:cNvSpPr txBox="1"/>
          <p:nvPr/>
        </p:nvSpPr>
        <p:spPr>
          <a:xfrm>
            <a:off x="2992582" y="198582"/>
            <a:ext cx="49252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Calibri"/>
                <a:cs typeface="Calibri"/>
              </a:rPr>
              <a:t>Life in Siena in the time of Saint Catherine of Siena.</a:t>
            </a:r>
            <a:endParaRPr lang="en-GB" sz="2400" u="sng" dirty="0">
              <a:latin typeface="Calibri"/>
              <a:cs typeface="Calibri"/>
            </a:endParaRPr>
          </a:p>
        </p:txBody>
      </p:sp>
    </p:spTree>
    <p:extLst>
      <p:ext uri="{BB962C8B-B14F-4D97-AF65-F5344CB8AC3E}">
        <p14:creationId xmlns:p14="http://schemas.microsoft.com/office/powerpoint/2010/main" val="1640653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a:extLst>
              <a:ext uri="{FF2B5EF4-FFF2-40B4-BE49-F238E27FC236}">
                <a16:creationId xmlns:a16="http://schemas.microsoft.com/office/drawing/2014/main" id="{F4977ACB-307B-4308-93EB-E7ACE7D5F03A}"/>
              </a:ext>
            </a:extLst>
          </p:cNvPr>
          <p:cNvPicPr>
            <a:picLocks noChangeAspect="1"/>
          </p:cNvPicPr>
          <p:nvPr/>
        </p:nvPicPr>
        <p:blipFill rotWithShape="1">
          <a:blip r:embed="rId3"/>
          <a:srcRect t="4839" r="1" b="1"/>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BD68468B-6622-4DA9-BC8B-55AA03511F20}"/>
              </a:ext>
            </a:extLst>
          </p:cNvPr>
          <p:cNvSpPr>
            <a:spLocks noGrp="1"/>
          </p:cNvSpPr>
          <p:nvPr>
            <p:ph idx="1"/>
          </p:nvPr>
        </p:nvSpPr>
        <p:spPr>
          <a:xfrm>
            <a:off x="4638158" y="1482222"/>
            <a:ext cx="6758232" cy="4611468"/>
          </a:xfrm>
        </p:spPr>
        <p:txBody>
          <a:bodyPr vert="horz" lIns="91440" tIns="45720" rIns="91440" bIns="45720" rtlCol="0" anchor="t">
            <a:normAutofit/>
          </a:bodyPr>
          <a:lstStyle/>
          <a:p>
            <a:pPr marL="0" indent="0">
              <a:lnSpc>
                <a:spcPct val="90000"/>
              </a:lnSpc>
              <a:buNone/>
            </a:pPr>
            <a:r>
              <a:rPr lang="en-GB" sz="2000">
                <a:latin typeface="Calibri"/>
                <a:cs typeface="Calibri"/>
              </a:rPr>
              <a:t>The twelve were known to give a 'significant place to a manufactoring bourgeoisie of the masters of corporations, especially those of the Arte della Lana'(4), which was concerned with the work and trade of wollen goods. Catherine's family was associated and supported the twelve. </a:t>
            </a:r>
          </a:p>
          <a:p>
            <a:pPr marL="0" indent="0">
              <a:lnSpc>
                <a:spcPct val="90000"/>
              </a:lnSpc>
              <a:buNone/>
            </a:pPr>
            <a:r>
              <a:rPr lang="en-GB" sz="2000" dirty="0">
                <a:latin typeface="Calibri"/>
                <a:cs typeface="Calibri"/>
              </a:rPr>
              <a:t>          Due to some difficulties through risen taxes and exclusion in matters, the people who worked in wool, who was already payed low wages, came together as an order to get a say, which was for the reason of the twelve. However, the twelve was overpowered in 1368, which led to a new party beginning called the Reformers. The reformers were supported by some of the seigneurial aristocracy. After a few years, in 1371, lower of the working class went against this power, and the twelve was still present within the city, however the twelve and their supporters were exiled from the city after the </a:t>
            </a:r>
            <a:r>
              <a:rPr lang="en-GB" sz="2000">
                <a:latin typeface="Calibri"/>
                <a:cs typeface="Calibri"/>
              </a:rPr>
              <a:t>attempt of overthrowing the reformers.</a:t>
            </a:r>
          </a:p>
        </p:txBody>
      </p:sp>
      <p:cxnSp>
        <p:nvCxnSpPr>
          <p:cNvPr id="10" name="Straight Connector 9">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716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FB9ECD-0533-4733-9E84-7C5DE7F9EBE2}"/>
              </a:ext>
            </a:extLst>
          </p:cNvPr>
          <p:cNvSpPr>
            <a:spLocks noGrp="1"/>
          </p:cNvSpPr>
          <p:nvPr>
            <p:ph idx="1"/>
          </p:nvPr>
        </p:nvSpPr>
        <p:spPr>
          <a:xfrm>
            <a:off x="908144" y="1246237"/>
            <a:ext cx="10968181" cy="5721606"/>
          </a:xfrm>
        </p:spPr>
        <p:txBody>
          <a:bodyPr vert="horz" lIns="91440" tIns="45720" rIns="91440" bIns="45720" rtlCol="0" anchor="t">
            <a:normAutofit/>
          </a:bodyPr>
          <a:lstStyle/>
          <a:p>
            <a:pPr marL="0" indent="0">
              <a:buNone/>
            </a:pPr>
            <a:r>
              <a:rPr lang="en-GB" sz="2000">
                <a:latin typeface="Calibri"/>
                <a:cs typeface="Calibri"/>
              </a:rPr>
              <a:t>Catherine was born March 25th 1347</a:t>
            </a:r>
            <a:r>
              <a:rPr lang="en-GB" sz="2000" dirty="0">
                <a:latin typeface="Calibri"/>
                <a:cs typeface="Calibri"/>
              </a:rPr>
              <a:t> in Siena Italy. According to the 'register of admissions into the Mantellate'(5) her name is Katarina Jacobi Benincasa.  Catherine was the youngest of a large family as she was one of twenty-five. Majority of Catherine's brothers and sisters did not live past childhood, this included her  twin, who died in infancy. Catherine's father, Giacomo Di Benincasa was a dryer, and her mother, Lapa, was a local poet's daughter. They were a lower middle-class family of 'tradesmen and petty notaries, known as the party of twelve'(6). The party of twelve, between the years of 1355 to 1368, ruled Republic of Siena between revolutions. </a:t>
            </a:r>
            <a:endParaRPr lang="en-US" sz="2000" dirty="0">
              <a:latin typeface="Calibri"/>
              <a:cs typeface="Calibri"/>
            </a:endParaRPr>
          </a:p>
          <a:p>
            <a:pPr marL="0" indent="0">
              <a:buNone/>
            </a:pPr>
            <a:r>
              <a:rPr lang="en-GB" sz="2000" dirty="0">
                <a:latin typeface="Calibri"/>
                <a:cs typeface="Calibri"/>
              </a:rPr>
              <a:t>   Catherine began, from an early age, </a:t>
            </a:r>
            <a:r>
              <a:rPr lang="en-GB" sz="2000" dirty="0">
                <a:latin typeface="Calibri"/>
                <a:ea typeface="+mn-lt"/>
                <a:cs typeface="+mn-lt"/>
              </a:rPr>
              <a:t>to experience visions and practice austerities. To which led to her, at the age of seven, to 'consecrate her virginity to Christ'(7). Saint Catherine also attempted her first fasting from the early ages of either six or seven,which showed how dedicated she was to christ even at an early age. 'In the Middle Ages, control over ones body was seen as a way of achieving oneness of </a:t>
            </a:r>
            <a:r>
              <a:rPr lang="en-GB" sz="2000">
                <a:latin typeface="Calibri"/>
                <a:ea typeface="+mn-lt"/>
                <a:cs typeface="+mn-lt"/>
              </a:rPr>
              <a:t>God'(8). So, for catherine, this was for control through fasting, however many women in the Catholic Church </a:t>
            </a:r>
            <a:r>
              <a:rPr lang="en-GB" sz="2000" dirty="0">
                <a:latin typeface="Calibri"/>
                <a:ea typeface="+mn-lt"/>
                <a:cs typeface="+mn-lt"/>
              </a:rPr>
              <a:t>resorted to fasting. At the age between tweleve and thirteen, Catherine refused to eat meat, or hot food and  refused to drink wine. Instead, she substitued these foods for 'morsels of bread, herbs, sips of cold water, and Eucharist'(9).</a:t>
            </a:r>
            <a:endParaRPr lang="en-US" sz="2000">
              <a:latin typeface="Calibri"/>
              <a:cs typeface="Calibri"/>
            </a:endParaRPr>
          </a:p>
          <a:p>
            <a:pPr marL="0" indent="0">
              <a:buNone/>
            </a:pPr>
            <a:r>
              <a:rPr lang="en-GB" sz="2000" dirty="0">
                <a:latin typeface="Calibri"/>
                <a:ea typeface="+mn-lt"/>
                <a:cs typeface="+mn-lt"/>
              </a:rPr>
              <a:t>     </a:t>
            </a:r>
            <a:endParaRPr lang="en-GB" sz="2000" dirty="0">
              <a:latin typeface="Calibri"/>
            </a:endParaRPr>
          </a:p>
          <a:p>
            <a:pPr marL="0" indent="0">
              <a:buNone/>
            </a:pPr>
            <a:r>
              <a:rPr lang="en-GB" dirty="0"/>
              <a:t>               </a:t>
            </a:r>
          </a:p>
          <a:p>
            <a:pPr marL="0" indent="0">
              <a:buNone/>
            </a:pPr>
            <a:endParaRPr lang="en-GB" dirty="0"/>
          </a:p>
        </p:txBody>
      </p:sp>
      <p:sp>
        <p:nvSpPr>
          <p:cNvPr id="6" name="TextBox 5">
            <a:extLst>
              <a:ext uri="{FF2B5EF4-FFF2-40B4-BE49-F238E27FC236}">
                <a16:creationId xmlns:a16="http://schemas.microsoft.com/office/drawing/2014/main" id="{00B5A7C0-A67F-4158-BB04-0C18030F2658}"/>
              </a:ext>
            </a:extLst>
          </p:cNvPr>
          <p:cNvSpPr txBox="1"/>
          <p:nvPr/>
        </p:nvSpPr>
        <p:spPr>
          <a:xfrm>
            <a:off x="2507673" y="129309"/>
            <a:ext cx="41286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Calibri"/>
                <a:cs typeface="Calibri"/>
              </a:rPr>
              <a:t>Catherine of Siena's life.</a:t>
            </a:r>
            <a:endParaRPr lang="en-GB" sz="2800" u="sng" dirty="0">
              <a:latin typeface="Calibri"/>
              <a:cs typeface="Calibri"/>
            </a:endParaRPr>
          </a:p>
        </p:txBody>
      </p:sp>
    </p:spTree>
    <p:extLst>
      <p:ext uri="{BB962C8B-B14F-4D97-AF65-F5344CB8AC3E}">
        <p14:creationId xmlns:p14="http://schemas.microsoft.com/office/powerpoint/2010/main" val="3511337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E7E267-636A-4300-8768-E7FB25D6191C}"/>
              </a:ext>
            </a:extLst>
          </p:cNvPr>
          <p:cNvSpPr>
            <a:spLocks noGrp="1"/>
          </p:cNvSpPr>
          <p:nvPr>
            <p:ph idx="1"/>
          </p:nvPr>
        </p:nvSpPr>
        <p:spPr>
          <a:xfrm>
            <a:off x="872924" y="649529"/>
            <a:ext cx="9906000" cy="4024424"/>
          </a:xfrm>
        </p:spPr>
        <p:txBody>
          <a:bodyPr vert="horz" lIns="91440" tIns="45720" rIns="91440" bIns="45720" rtlCol="0" anchor="t">
            <a:normAutofit/>
          </a:bodyPr>
          <a:lstStyle/>
          <a:p>
            <a:pPr marL="0" indent="0">
              <a:buNone/>
            </a:pPr>
            <a:r>
              <a:rPr lang="en-GB" dirty="0">
                <a:ea typeface="+mn-lt"/>
                <a:cs typeface="+mn-lt"/>
              </a:rPr>
              <a:t>  </a:t>
            </a:r>
            <a:endParaRPr lang="en-GB">
              <a:ea typeface="+mn-lt"/>
              <a:cs typeface="+mn-lt"/>
            </a:endParaRPr>
          </a:p>
        </p:txBody>
      </p:sp>
      <p:sp>
        <p:nvSpPr>
          <p:cNvPr id="2" name="TextBox 1">
            <a:extLst>
              <a:ext uri="{FF2B5EF4-FFF2-40B4-BE49-F238E27FC236}">
                <a16:creationId xmlns:a16="http://schemas.microsoft.com/office/drawing/2014/main" id="{0D10EABC-1052-4F7F-97EE-7F65D56BEF2F}"/>
              </a:ext>
            </a:extLst>
          </p:cNvPr>
          <p:cNvSpPr txBox="1"/>
          <p:nvPr/>
        </p:nvSpPr>
        <p:spPr>
          <a:xfrm>
            <a:off x="925946" y="960584"/>
            <a:ext cx="10039925" cy="52424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sz="2000" dirty="0">
                <a:latin typeface="Calibri"/>
                <a:ea typeface="+mn-lt"/>
                <a:cs typeface="+mn-lt"/>
              </a:rPr>
              <a:t> </a:t>
            </a:r>
            <a:r>
              <a:rPr lang="en-GB" sz="2000" dirty="0">
                <a:latin typeface="Calibri"/>
                <a:ea typeface="+mn-lt"/>
                <a:cs typeface="Calibri"/>
              </a:rPr>
              <a:t>    The first vision that Saint Catherine had experienced was at the age of six. She experienced the vision as she was walking home with her brother and they looked at St.Dominic as they </a:t>
            </a:r>
            <a:r>
              <a:rPr lang="en-GB" sz="2000">
                <a:latin typeface="Calibri"/>
                <a:ea typeface="+mn-lt"/>
                <a:cs typeface="Calibri"/>
              </a:rPr>
              <a:t>were looking for an indication they were nearly home. However, for Catherine she saw that 'the sky over the church was full of shapes and colours; a panoply that was not of any sunset'(10). She went into a dazed state until the vision disappared. The vision was of 'christ having looked directly at her with a loving smile, blessing her in the manner of a priest'(11). From then it seemed that for </a:t>
            </a:r>
            <a:r>
              <a:rPr lang="en-GB" sz="2000" dirty="0">
                <a:latin typeface="Calibri"/>
                <a:ea typeface="+mn-lt"/>
                <a:cs typeface="Calibri"/>
              </a:rPr>
              <a:t>Catherine there was a sense of a strong dedication and loyalty to Christ.</a:t>
            </a:r>
            <a:endParaRPr lang="en-GB" sz="2000" dirty="0">
              <a:latin typeface="Univers Condensed Light"/>
              <a:ea typeface="+mn-lt"/>
              <a:cs typeface="Calibri"/>
            </a:endParaRPr>
          </a:p>
          <a:p>
            <a:pPr>
              <a:spcBef>
                <a:spcPts val="1000"/>
              </a:spcBef>
            </a:pPr>
            <a:r>
              <a:rPr lang="en-GB" sz="2000" dirty="0">
                <a:latin typeface="Calibri"/>
                <a:ea typeface="+mn-lt"/>
                <a:cs typeface="Calibri"/>
              </a:rPr>
              <a:t>    To follow on, at the age of sixteen, Catherine's sister Bonaventure died. Which left her husband a widower. Due to this, Catherine's parents suggested that Catherine should marry her brother-in-law. However, she refused and cut her hair short as 'a sign of penance to </a:t>
            </a:r>
            <a:r>
              <a:rPr lang="en-GB" sz="2000">
                <a:latin typeface="Calibri"/>
                <a:ea typeface="+mn-lt"/>
                <a:cs typeface="Calibri"/>
              </a:rPr>
              <a:t>demonstrate unmistakanly her decision, which thenceforth irrevocable, to vow her </a:t>
            </a:r>
            <a:r>
              <a:rPr lang="en-GB" sz="2000" dirty="0">
                <a:latin typeface="Calibri"/>
                <a:ea typeface="+mn-lt"/>
                <a:cs typeface="Calibri"/>
              </a:rPr>
              <a:t>virginity to christ'(12).  She began fasting to express her refusal of marriage to her sister's widower. Cutting off her hair would have been what nuns would have done when entering a convent, so she was punished by her parents for doing so, until she revealed her vow. </a:t>
            </a:r>
            <a:endParaRPr lang="en-GB" sz="2000">
              <a:ea typeface="+mn-lt"/>
              <a:cs typeface="+mn-lt"/>
            </a:endParaRPr>
          </a:p>
          <a:p>
            <a:pPr>
              <a:spcBef>
                <a:spcPts val="1000"/>
              </a:spcBef>
            </a:pPr>
            <a:endParaRPr lang="en-GB" sz="2000" dirty="0">
              <a:latin typeface="Calibri"/>
            </a:endParaRPr>
          </a:p>
          <a:p>
            <a:r>
              <a:rPr lang="en-GB" dirty="0">
                <a:latin typeface="Calibri"/>
                <a:cs typeface="Calibri"/>
              </a:rPr>
              <a:t>     </a:t>
            </a:r>
            <a:endParaRPr lang="en-GB" dirty="0">
              <a:latin typeface="Calibri"/>
              <a:ea typeface="+mn-lt"/>
              <a:cs typeface="+mn-lt"/>
            </a:endParaRPr>
          </a:p>
        </p:txBody>
      </p:sp>
    </p:spTree>
    <p:extLst>
      <p:ext uri="{BB962C8B-B14F-4D97-AF65-F5344CB8AC3E}">
        <p14:creationId xmlns:p14="http://schemas.microsoft.com/office/powerpoint/2010/main" val="3609159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66FBCE-E6E1-49E2-976E-5BE3C4AE3510}"/>
              </a:ext>
            </a:extLst>
          </p:cNvPr>
          <p:cNvSpPr>
            <a:spLocks noGrp="1"/>
          </p:cNvSpPr>
          <p:nvPr>
            <p:ph idx="1"/>
          </p:nvPr>
        </p:nvSpPr>
        <p:spPr>
          <a:xfrm>
            <a:off x="1027545" y="566372"/>
            <a:ext cx="9906000" cy="4024424"/>
          </a:xfrm>
        </p:spPr>
        <p:txBody>
          <a:bodyPr vert="horz" lIns="91440" tIns="45720" rIns="91440" bIns="45720" rtlCol="0" anchor="t">
            <a:noAutofit/>
          </a:bodyPr>
          <a:lstStyle/>
          <a:p>
            <a:pPr marL="0" indent="0">
              <a:buNone/>
            </a:pPr>
            <a:r>
              <a:rPr lang="en-GB" sz="1800" dirty="0">
                <a:ea typeface="+mn-lt"/>
                <a:cs typeface="+mn-lt"/>
              </a:rPr>
              <a:t>      </a:t>
            </a:r>
            <a:r>
              <a:rPr lang="en-GB" sz="1800" dirty="0">
                <a:latin typeface="Calibri"/>
                <a:cs typeface="Calibri"/>
              </a:rPr>
              <a:t>In 1363, Catherine was permitted in joining the Dominican tertiary, which allowed her to be a 'member of a monastic third order who takes simple vows and may remain outside a convent or monastery'(13). So, she joined the Sisters of Penance of St. Dominic, however the order was mainly made up of widows. So, Saint Catherine decided to remain outside the convent, but Catherine remained isolated for the three years at the order and only seeing her confessor, to which she remained isolated in her room in her father's house. This did allow her to 'develop a rich theological thinking'(14) and 'renewed the life of the anchorites of the desert' (15). Saint Catherine </a:t>
            </a:r>
            <a:r>
              <a:rPr lang="en-GB" sz="1800">
                <a:latin typeface="Calibri"/>
                <a:cs typeface="Calibri"/>
              </a:rPr>
              <a:t>did gain a strong </a:t>
            </a:r>
            <a:r>
              <a:rPr lang="en-GB" sz="1800" dirty="0">
                <a:latin typeface="Calibri"/>
                <a:cs typeface="Calibri"/>
              </a:rPr>
              <a:t>reputation for her holiness, wisdom, and her extreme asceticism</a:t>
            </a:r>
            <a:endParaRPr lang="en-US" sz="1800"/>
          </a:p>
          <a:p>
            <a:pPr marL="0" indent="0">
              <a:buNone/>
            </a:pPr>
            <a:r>
              <a:rPr lang="en-GB" sz="1800">
                <a:latin typeface="Calibri"/>
                <a:cs typeface="Calibri"/>
              </a:rPr>
              <a:t>  For three years Saint Catherine frequently had celestial visitations and conversations with Christ. After </a:t>
            </a:r>
            <a:r>
              <a:rPr lang="en-GB" sz="1800" dirty="0">
                <a:latin typeface="Calibri"/>
                <a:cs typeface="Calibri"/>
              </a:rPr>
              <a:t>the three years, some argue that it may have happened during a carnival in 1366, Saint Catherine experienced a spiritual espousals. Due to this experience, Saint Catherine returned to her family and started helping the poor, sick and sinners. She especially took interest with those with 'repulsive </a:t>
            </a:r>
            <a:r>
              <a:rPr lang="en-GB" sz="1800">
                <a:latin typeface="Calibri"/>
                <a:cs typeface="Calibri"/>
              </a:rPr>
              <a:t>diseases and the conversion of sinners'(16). During her time of helping others, it was noticed that she was always 'suffering terrible physical pain, living for long intervals on practically no food save the Blessed Sacrament'(17). Despite, being in physical pain, Saint Catherine was cheerful and happy, but </a:t>
            </a:r>
            <a:r>
              <a:rPr lang="en-GB" sz="1800" dirty="0">
                <a:latin typeface="Calibri"/>
                <a:cs typeface="Calibri"/>
              </a:rPr>
              <a:t>she was also full of wisdom on spiritual insight.</a:t>
            </a:r>
            <a:endParaRPr lang="en-GB" sz="1800">
              <a:latin typeface="Univers Condensed Light"/>
              <a:cs typeface="Calibri"/>
            </a:endParaRPr>
          </a:p>
          <a:p>
            <a:pPr marL="0" indent="0">
              <a:buNone/>
            </a:pPr>
            <a:r>
              <a:rPr lang="en-GB" sz="1800" dirty="0">
                <a:latin typeface="Calibri"/>
                <a:cs typeface="Calibri"/>
              </a:rPr>
              <a:t>    As she helped the poor, the ill and to convert sinners, Catherine also began to gain followers who felt a connection with her for the bond of mystical love. The followers were both men and women, and this </a:t>
            </a:r>
            <a:r>
              <a:rPr lang="en-GB" sz="1800">
                <a:latin typeface="Calibri"/>
                <a:cs typeface="Calibri"/>
              </a:rPr>
              <a:t>formed 'a wonderful spiritual fellowship'(18).</a:t>
            </a:r>
          </a:p>
        </p:txBody>
      </p:sp>
    </p:spTree>
    <p:extLst>
      <p:ext uri="{BB962C8B-B14F-4D97-AF65-F5344CB8AC3E}">
        <p14:creationId xmlns:p14="http://schemas.microsoft.com/office/powerpoint/2010/main" val="636710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643AD8-9C2A-478C-A461-99F7FF4BD9B9}"/>
              </a:ext>
            </a:extLst>
          </p:cNvPr>
          <p:cNvSpPr>
            <a:spLocks noGrp="1"/>
          </p:cNvSpPr>
          <p:nvPr>
            <p:ph idx="1"/>
          </p:nvPr>
        </p:nvSpPr>
        <p:spPr>
          <a:xfrm>
            <a:off x="496454" y="577920"/>
            <a:ext cx="11095181" cy="6968512"/>
          </a:xfrm>
        </p:spPr>
        <p:txBody>
          <a:bodyPr vert="horz" lIns="91440" tIns="45720" rIns="91440" bIns="45720" rtlCol="0" anchor="t">
            <a:normAutofit/>
          </a:bodyPr>
          <a:lstStyle/>
          <a:p>
            <a:pPr marL="0" indent="0">
              <a:buNone/>
            </a:pPr>
            <a:r>
              <a:rPr lang="en-GB" sz="1800" dirty="0">
                <a:solidFill>
                  <a:schemeClr val="tx1"/>
                </a:solidFill>
                <a:latin typeface="Calibri"/>
                <a:cs typeface="Calibri"/>
              </a:rPr>
              <a:t>There was a particular summer, which was the summer of 1370. This summer was special as Catherine would receive </a:t>
            </a:r>
            <a:r>
              <a:rPr lang="en-GB" sz="1800">
                <a:solidFill>
                  <a:schemeClr val="tx1"/>
                </a:solidFill>
                <a:latin typeface="Calibri"/>
                <a:cs typeface="Calibri"/>
              </a:rPr>
              <a:t>a range of special manifestations as they were divine mysteries. These 'divine mysteries' was prolonged as if </a:t>
            </a:r>
            <a:r>
              <a:rPr lang="en-GB" sz="1800" dirty="0">
                <a:solidFill>
                  <a:schemeClr val="tx1"/>
                </a:solidFill>
                <a:latin typeface="Calibri"/>
                <a:cs typeface="Calibri"/>
              </a:rPr>
              <a:t>it was a mystical death. However, Catherine experienced visions of heaven, hell and purgatory. She even 'heard a divine command telling her to leave her cell and enter the public life of the world'(19). Due to these visions, Catherine sent out letters to influencial people such as the pope and kings, so as well as engaging in spiritual affairs, she was political too. </a:t>
            </a:r>
            <a:r>
              <a:rPr lang="en-GB" sz="1800" dirty="0">
                <a:solidFill>
                  <a:schemeClr val="tx1"/>
                </a:solidFill>
                <a:latin typeface="Calibri"/>
                <a:ea typeface="+mn-lt"/>
                <a:cs typeface="+mn-lt"/>
              </a:rPr>
              <a:t>From her thoughts she 'entered into correspondence with the princes and republics of Italy, was consulted by the papal legates about the affairs of the Church,and set herself to heal the wounds of her native land by staying the fury of civil war and the ravages of faction'(20).</a:t>
            </a:r>
          </a:p>
          <a:p>
            <a:pPr marL="0" indent="0">
              <a:buNone/>
            </a:pPr>
            <a:r>
              <a:rPr lang="en-GB" sz="1800" dirty="0">
                <a:solidFill>
                  <a:schemeClr val="tx1"/>
                </a:solidFill>
                <a:latin typeface="Calibri"/>
                <a:cs typeface="Calibri"/>
              </a:rPr>
              <a:t>    An example of when Catherine attempted to create peace was when Pope Gregory XI placed the city of Florence under prohibation as it was deemed rebellious. She adviced the pope to leave Avignon and reform the clergy and Papal states. She encouraged a crusade, which </a:t>
            </a:r>
            <a:r>
              <a:rPr lang="en-GB" sz="1800" dirty="0">
                <a:solidFill>
                  <a:schemeClr val="tx1"/>
                </a:solidFill>
                <a:latin typeface="Calibri"/>
                <a:ea typeface="+mn-lt"/>
                <a:cs typeface="+mn-lt"/>
              </a:rPr>
              <a:t>she hoped would be 'uniting the powers of Christendom against </a:t>
            </a:r>
            <a:r>
              <a:rPr lang="en-GB" sz="1800">
                <a:solidFill>
                  <a:schemeClr val="tx1"/>
                </a:solidFill>
                <a:latin typeface="Calibri"/>
                <a:ea typeface="+mn-lt"/>
                <a:cs typeface="+mn-lt"/>
              </a:rPr>
              <a:t>the infidels,and</a:t>
            </a:r>
            <a:r>
              <a:rPr lang="en-GB" sz="1800" dirty="0">
                <a:solidFill>
                  <a:schemeClr val="tx1"/>
                </a:solidFill>
                <a:latin typeface="Calibri"/>
                <a:ea typeface="+mn-lt"/>
                <a:cs typeface="+mn-lt"/>
              </a:rPr>
              <a:t> restoring peace to Italy by delivering her from the wandering companies of mercenary soldiers'.(21) However, War did begin between Florence and the Holy See, but this seemed to be down to misgovernment of Papal officials. During this time, Catherine was sent by the pope to restore peace between Pisa and Lucca. Later, in 1376, Catherine travelled to Avignon with her confessor called Raymond of Capua, she went as an ambassador for the florentines to promote and encourage peace. However, Catherine was unsuccessful in her mission. Even though she was unsuccessful, 'she made such a profound impression upon the mind of the pope, that, in spite of the opposition of the French king and almost the whole of the Sacred College, he returned to Rome' (22) in 1377.</a:t>
            </a:r>
            <a:endParaRPr lang="en-GB" sz="1800" dirty="0">
              <a:solidFill>
                <a:schemeClr val="tx1"/>
              </a:solidFill>
              <a:latin typeface="Calibri"/>
              <a:cs typeface="Calibri"/>
            </a:endParaRPr>
          </a:p>
          <a:p>
            <a:pPr marL="0" indent="0">
              <a:buNone/>
            </a:pPr>
            <a:r>
              <a:rPr lang="en-GB" sz="1800" dirty="0">
                <a:solidFill>
                  <a:schemeClr val="tx1"/>
                </a:solidFill>
                <a:latin typeface="Calibri"/>
              </a:rPr>
              <a:t>                    In between all of this, in 1375, Catherine experienced the Stigmata. In her experience and during her special prayer her body didn't show any signs of the stigmata for as long as she lived, but she could see them and no one else could.</a:t>
            </a:r>
            <a:endParaRPr lang="en-GB" sz="1800" dirty="0">
              <a:solidFill>
                <a:schemeClr val="tx1"/>
              </a:solidFill>
              <a:latin typeface="Calibri"/>
              <a:cs typeface="Calibri"/>
            </a:endParaRPr>
          </a:p>
          <a:p>
            <a:pPr marL="0" indent="0">
              <a:buNone/>
            </a:pPr>
            <a:r>
              <a:rPr lang="en-GB" dirty="0"/>
              <a:t>    </a:t>
            </a:r>
          </a:p>
        </p:txBody>
      </p:sp>
    </p:spTree>
    <p:extLst>
      <p:ext uri="{BB962C8B-B14F-4D97-AF65-F5344CB8AC3E}">
        <p14:creationId xmlns:p14="http://schemas.microsoft.com/office/powerpoint/2010/main" val="1255460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2A3A17-DB1E-4D35-AEAD-6867973D43A0}"/>
              </a:ext>
            </a:extLst>
          </p:cNvPr>
          <p:cNvSpPr>
            <a:spLocks noGrp="1"/>
          </p:cNvSpPr>
          <p:nvPr>
            <p:ph idx="1"/>
          </p:nvPr>
        </p:nvSpPr>
        <p:spPr>
          <a:xfrm>
            <a:off x="992909" y="462463"/>
            <a:ext cx="9906000" cy="5940969"/>
          </a:xfrm>
        </p:spPr>
        <p:txBody>
          <a:bodyPr vert="horz" lIns="91440" tIns="45720" rIns="91440" bIns="45720" rtlCol="0" anchor="t">
            <a:normAutofit lnSpcReduction="10000"/>
          </a:bodyPr>
          <a:lstStyle/>
          <a:p>
            <a:pPr marL="0" indent="0">
              <a:buNone/>
            </a:pPr>
            <a:r>
              <a:rPr lang="en-GB" sz="1800" dirty="0">
                <a:latin typeface="Calibri"/>
                <a:cs typeface="Calibri"/>
              </a:rPr>
              <a:t>During 1377, Catherine spent majority of her time in the republic of Siena trying to revive the spiritual </a:t>
            </a:r>
            <a:r>
              <a:rPr lang="en-GB" sz="1800">
                <a:latin typeface="Calibri"/>
                <a:cs typeface="Calibri"/>
              </a:rPr>
              <a:t>sense within the city. Within this time, Catherine, with the guidance and reliance of her </a:t>
            </a:r>
            <a:r>
              <a:rPr lang="en-GB" sz="1800" err="1">
                <a:latin typeface="Calibri"/>
                <a:cs typeface="Calibri"/>
              </a:rPr>
              <a:t>secrateries</a:t>
            </a:r>
            <a:r>
              <a:rPr lang="en-GB" sz="1800" dirty="0">
                <a:latin typeface="Calibri"/>
                <a:cs typeface="Calibri"/>
              </a:rPr>
              <a:t>, she learnt to write.</a:t>
            </a:r>
          </a:p>
          <a:p>
            <a:pPr marL="0" indent="0">
              <a:buNone/>
            </a:pPr>
            <a:r>
              <a:rPr lang="en-GB" sz="1800" dirty="0">
                <a:latin typeface="Calibri"/>
                <a:cs typeface="Calibri"/>
              </a:rPr>
              <a:t>       To continue, in 1378, Catherine was given the task by Pope Gregory to go to Florence and ask for peace. However, while on her mission to attempt to gain peace again, she became invested in the politics of the city, which led to an attempt of her life. During the revolution of </a:t>
            </a:r>
            <a:r>
              <a:rPr lang="en-GB" sz="1800" dirty="0">
                <a:latin typeface="Calibri"/>
                <a:ea typeface="+mn-lt"/>
                <a:cs typeface="+mn-lt"/>
              </a:rPr>
              <a:t>"the tumult of the Ciompi", she stayed in Florence or at least within its territory until there was a resolution and peace was </a:t>
            </a:r>
            <a:r>
              <a:rPr lang="en-GB" sz="1800">
                <a:latin typeface="Calibri"/>
                <a:ea typeface="+mn-lt"/>
                <a:cs typeface="+mn-lt"/>
              </a:rPr>
              <a:t>made between the Republic and the Pope. After the news of peace, Catherine returned to Siena, </a:t>
            </a:r>
            <a:r>
              <a:rPr lang="en-GB" sz="1800" dirty="0">
                <a:latin typeface="Calibri"/>
                <a:ea typeface="+mn-lt"/>
                <a:cs typeface="+mn-lt"/>
              </a:rPr>
              <a:t>where she dedicated time of writing her book called 'the Dialogue'. The Dialogue is a book of her revelations and meditations.</a:t>
            </a:r>
          </a:p>
          <a:p>
            <a:pPr marL="0" indent="0">
              <a:buNone/>
            </a:pPr>
            <a:r>
              <a:rPr lang="en-GB" sz="1800" dirty="0">
                <a:latin typeface="Calibri"/>
                <a:cs typeface="Calibri"/>
              </a:rPr>
              <a:t>    Within this time, the Great Schism had started in the church. Catherine was summoned to Rome by Urban VI in </a:t>
            </a:r>
            <a:r>
              <a:rPr lang="en-GB" sz="1800">
                <a:latin typeface="Calibri"/>
                <a:cs typeface="Calibri"/>
              </a:rPr>
              <a:t>November ,1378. She then remained in rome for the remainder of her life </a:t>
            </a:r>
            <a:r>
              <a:rPr lang="en-GB" sz="1800" dirty="0">
                <a:latin typeface="Calibri"/>
                <a:ea typeface="+mn-lt"/>
                <a:cs typeface="+mn-lt"/>
              </a:rPr>
              <a:t>'working strenuously for the reformation of the Church, serving the destitute and afflicted, and dispatching eloquent letters behalf of Urban'(23). However, her strength rapidly decreased, she gave the explanation of the loss of strength as it was her having the punishment of the sins of the world and to sacrifice her body to the unity and reformation of the church. After three months, she died and she completed her last political mission from her death bed, which was the reconciliation and peace between Pope Urban VI and the Roman Republic in 1380.</a:t>
            </a:r>
          </a:p>
          <a:p>
            <a:pPr marL="0" indent="0">
              <a:buNone/>
            </a:pPr>
            <a:r>
              <a:rPr lang="en-GB" sz="1800" dirty="0">
                <a:latin typeface="Calibri"/>
              </a:rPr>
              <a:t>       Due to the surviving witnesses of her work and life being collected and going through a process between 1411 and 1413, Catherine was officially canonised in 1461 by Pius II. Her celebration feast day is famous in Siena and is celebrated on 30th of April. Furthermore, there is also another feast in her </a:t>
            </a:r>
            <a:r>
              <a:rPr lang="en-GB" sz="1800">
                <a:latin typeface="Calibri"/>
              </a:rPr>
              <a:t>honour, which is the feast of her Espousals, which is the Thursday</a:t>
            </a:r>
            <a:r>
              <a:rPr lang="en-GB" sz="1800" dirty="0">
                <a:latin typeface="Calibri"/>
              </a:rPr>
              <a:t> of the Carnival.</a:t>
            </a:r>
            <a:endParaRPr lang="en-GB" sz="1800" dirty="0">
              <a:latin typeface="Calibri"/>
              <a:cs typeface="Calibri"/>
            </a:endParaRPr>
          </a:p>
          <a:p>
            <a:pPr marL="0" indent="0">
              <a:buNone/>
            </a:pPr>
            <a:endParaRPr lang="en-GB" sz="2000" dirty="0"/>
          </a:p>
        </p:txBody>
      </p:sp>
    </p:spTree>
    <p:extLst>
      <p:ext uri="{BB962C8B-B14F-4D97-AF65-F5344CB8AC3E}">
        <p14:creationId xmlns:p14="http://schemas.microsoft.com/office/powerpoint/2010/main" val="2465405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FDE4B8-3C7F-4FCE-8CA2-274974F62EE5}"/>
              </a:ext>
            </a:extLst>
          </p:cNvPr>
          <p:cNvSpPr>
            <a:spLocks noGrp="1"/>
          </p:cNvSpPr>
          <p:nvPr>
            <p:ph idx="1"/>
          </p:nvPr>
        </p:nvSpPr>
        <p:spPr>
          <a:xfrm>
            <a:off x="173182" y="797281"/>
            <a:ext cx="11429999" cy="4024424"/>
          </a:xfrm>
        </p:spPr>
        <p:txBody>
          <a:bodyPr vert="horz" lIns="91440" tIns="45720" rIns="91440" bIns="45720" rtlCol="0" anchor="t">
            <a:noAutofit/>
          </a:bodyPr>
          <a:lstStyle/>
          <a:p>
            <a:pPr>
              <a:buNone/>
            </a:pPr>
            <a:r>
              <a:rPr lang="en-US" sz="2000" dirty="0">
                <a:latin typeface="Calibri"/>
                <a:cs typeface="Calibri"/>
              </a:rPr>
              <a:t> The work of Saint Catherine was influencial as her works, which was the </a:t>
            </a:r>
            <a:r>
              <a:rPr lang="en-US" sz="2000">
                <a:latin typeface="Calibri"/>
                <a:cs typeface="Calibri"/>
              </a:rPr>
              <a:t>Dialogue, letters</a:t>
            </a:r>
            <a:r>
              <a:rPr lang="en-US" sz="2000" dirty="0">
                <a:latin typeface="Calibri"/>
                <a:cs typeface="Calibri"/>
              </a:rPr>
              <a:t> and series of </a:t>
            </a:r>
            <a:r>
              <a:rPr lang="en-US" sz="2000">
                <a:latin typeface="Calibri"/>
                <a:cs typeface="Calibri"/>
              </a:rPr>
              <a:t>prayers showed her thought in religious and political</a:t>
            </a:r>
            <a:r>
              <a:rPr lang="en-US" sz="2000" dirty="0">
                <a:latin typeface="Calibri"/>
                <a:cs typeface="Calibri"/>
              </a:rPr>
              <a:t> affairs to which she demonstrated devotion, wisdom and peace. Catherine's declared writings included a book called 'the Dialogue', an estimated number of 380 letters and 26 prayers.</a:t>
            </a:r>
          </a:p>
          <a:p>
            <a:pPr>
              <a:buNone/>
            </a:pPr>
            <a:r>
              <a:rPr lang="en-US" sz="2000" dirty="0">
                <a:latin typeface="Calibri"/>
                <a:cs typeface="Calibri"/>
              </a:rPr>
              <a:t>       Catherine's famous book '</a:t>
            </a:r>
            <a:r>
              <a:rPr lang="en-US" sz="2000" dirty="0">
                <a:latin typeface="Calibri"/>
                <a:ea typeface="+mn-lt"/>
                <a:cs typeface="+mn-lt"/>
              </a:rPr>
              <a:t>4 treatises of </a:t>
            </a:r>
            <a:r>
              <a:rPr lang="en-US" sz="2000" i="1" dirty="0">
                <a:latin typeface="Calibri"/>
                <a:ea typeface="+mn-lt"/>
                <a:cs typeface="+mn-lt"/>
              </a:rPr>
              <a:t>Il libro della divina dottrina'(21)',or also known as 'The Dialogue'. The Dialogue '</a:t>
            </a:r>
            <a:r>
              <a:rPr lang="en-US" sz="2000" dirty="0">
                <a:latin typeface="Calibri"/>
                <a:ea typeface="+mn-lt"/>
                <a:cs typeface="+mn-lt"/>
              </a:rPr>
              <a:t>treats of the whole spiritual life of man in the form of a series of colloquies between the Eternal Father and the human soul(25). The Dialogue is formed of four treaties, which are the treatise of divine providence, the treatise of discretion, the treatise of prayer and the treatise of obedience. The dialogue mentions the themes of truth and love and the perfection one has when there is unity with the creator, or in other words a sense of unity with God. With each treatise, she shows her thoughts. So, the four treatise is to show that if she sins she is content with the punishment to atone for her sins, the effects of providence, the importance for peace, and the reform of the Church. Through her book, she expresses her faith in God's promise to Saint John and others that he will reveal himself to those who show a sense of loving and devotion to God. Within the Dialogue, the themes of truth and love gives significance to Saint Catherine as I feel as if by Saint Catherine introducing these themes through her writings it gives a look on her as a person. In other words, it shows through her writing that she was a strong, devoted and determined character, who devotes her life to christ and she shows her loyalty to her religion and Christ. </a:t>
            </a:r>
            <a:r>
              <a:rPr lang="en-US" sz="2000">
                <a:latin typeface="Calibri"/>
                <a:ea typeface="+mn-lt"/>
                <a:cs typeface="+mn-lt"/>
              </a:rPr>
              <a:t>The signigicance of the Dialogue is the devotion to find and achieve a sense of unity between God and his </a:t>
            </a:r>
            <a:r>
              <a:rPr lang="en-US" sz="2000" dirty="0">
                <a:latin typeface="Calibri"/>
                <a:ea typeface="+mn-lt"/>
                <a:cs typeface="+mn-lt"/>
              </a:rPr>
              <a:t>follower that shows commitment and dedication.</a:t>
            </a:r>
          </a:p>
        </p:txBody>
      </p:sp>
      <p:sp>
        <p:nvSpPr>
          <p:cNvPr id="6" name="TextBox 5">
            <a:extLst>
              <a:ext uri="{FF2B5EF4-FFF2-40B4-BE49-F238E27FC236}">
                <a16:creationId xmlns:a16="http://schemas.microsoft.com/office/drawing/2014/main" id="{9DAB915D-EFC8-48A6-8B5B-4CA3FF4750A1}"/>
              </a:ext>
            </a:extLst>
          </p:cNvPr>
          <p:cNvSpPr txBox="1"/>
          <p:nvPr/>
        </p:nvSpPr>
        <p:spPr>
          <a:xfrm>
            <a:off x="3627582" y="71582"/>
            <a:ext cx="47174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u="sng">
                <a:latin typeface="Calibri"/>
                <a:cs typeface="Calibri"/>
              </a:rPr>
              <a:t>Catherine of Siena's Work</a:t>
            </a:r>
            <a:endParaRPr lang="en-GB" sz="3200" u="sng" dirty="0"/>
          </a:p>
        </p:txBody>
      </p:sp>
    </p:spTree>
    <p:extLst>
      <p:ext uri="{BB962C8B-B14F-4D97-AF65-F5344CB8AC3E}">
        <p14:creationId xmlns:p14="http://schemas.microsoft.com/office/powerpoint/2010/main" val="2012584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AEE8C1-0438-49A5-A483-6FC33C2EE30F}"/>
              </a:ext>
            </a:extLst>
          </p:cNvPr>
          <p:cNvSpPr>
            <a:spLocks noGrp="1"/>
          </p:cNvSpPr>
          <p:nvPr>
            <p:ph idx="1"/>
          </p:nvPr>
        </p:nvSpPr>
        <p:spPr>
          <a:xfrm>
            <a:off x="1016000" y="612554"/>
            <a:ext cx="9906000" cy="5352151"/>
          </a:xfrm>
        </p:spPr>
        <p:txBody>
          <a:bodyPr vert="horz" lIns="91440" tIns="45720" rIns="91440" bIns="45720" rtlCol="0" anchor="t">
            <a:normAutofit fontScale="85000" lnSpcReduction="20000"/>
          </a:bodyPr>
          <a:lstStyle/>
          <a:p>
            <a:pPr marL="0" indent="0">
              <a:buNone/>
            </a:pPr>
            <a:r>
              <a:rPr lang="en-GB" dirty="0">
                <a:latin typeface="Calibri"/>
                <a:cs typeface="Calibri"/>
              </a:rPr>
              <a:t>To continue with Saint Cathrine's book 'the Dialogue'. An important part within the book is when Catherine asks for grace for Raymond of Capau, to which God tells her truth and gives her the metephor of Christ as a bridge. The importance of this metaphor is that Christ is the bridge that unifies God and humanity. The part that I refer to is this quote </a:t>
            </a:r>
            <a:r>
              <a:rPr lang="en-GB" dirty="0">
                <a:latin typeface="Calibri"/>
                <a:ea typeface="+mn-lt"/>
                <a:cs typeface="+mn-lt"/>
              </a:rPr>
              <a:t> “I remember that you wanted to show me who are those who cross over the bridge and those who do not. So, if </a:t>
            </a:r>
            <a:r>
              <a:rPr lang="en-GB">
                <a:latin typeface="Calibri"/>
                <a:ea typeface="+mn-lt"/>
                <a:cs typeface="+mn-lt"/>
              </a:rPr>
              <a:t>it would please your goodness to show me, I would gladly see and hear this from you.”(26). </a:t>
            </a:r>
            <a:r>
              <a:rPr lang="en-GB" dirty="0">
                <a:latin typeface="Calibri"/>
                <a:ea typeface="+mn-lt"/>
                <a:cs typeface="+mn-lt"/>
              </a:rPr>
              <a:t>This shows that if you show God loyalty and love, you shall receive his goodness and love.</a:t>
            </a:r>
          </a:p>
          <a:p>
            <a:pPr marL="0" indent="0">
              <a:buNone/>
            </a:pPr>
            <a:r>
              <a:rPr lang="en-GB" dirty="0">
                <a:latin typeface="Calibri"/>
                <a:cs typeface="Calibri"/>
              </a:rPr>
              <a:t>     Furthermore, there is great significance within the letters that Saint Catherine wrote. The letters were adressed to many important people, from kings, popes, and leaders of armies. </a:t>
            </a:r>
            <a:r>
              <a:rPr lang="en-GB">
                <a:latin typeface="Calibri"/>
                <a:cs typeface="Calibri"/>
              </a:rPr>
              <a:t>The letters show a different side to Catherine's character, than how her book the Dialogue </a:t>
            </a:r>
            <a:r>
              <a:rPr lang="en-GB" dirty="0">
                <a:latin typeface="Calibri"/>
                <a:cs typeface="Calibri"/>
              </a:rPr>
              <a:t>shows her character, as the letter show different traits of her personality, such as determination for peace and full of wisdom. The letters gave guidance to a range of people. Even though there is a sense of showing a different personality of Catherine, there is also the idea that she does not let her charcter be fully shown, but there is more concentration on her guidance and wisdom. </a:t>
            </a:r>
            <a:r>
              <a:rPr lang="en-GB" dirty="0">
                <a:latin typeface="Calibri"/>
                <a:ea typeface="+mn-lt"/>
                <a:cs typeface="+mn-lt"/>
              </a:rPr>
              <a:t>'Some of her letters, indeed, are elaborate religious or political treatises, and seem at first sight to have little personal colouring'(27). There is a sense of value to the letters as 'her letters lies in their revelation, not of her dealings with other souls, but of God's dealings with her own.'(28) Catherine's letters give themes of wisdom, guidance and </a:t>
            </a:r>
            <a:r>
              <a:rPr lang="en-GB">
                <a:latin typeface="Calibri"/>
                <a:ea typeface="+mn-lt"/>
                <a:cs typeface="+mn-lt"/>
              </a:rPr>
              <a:t>faith. The theme of faith is significant as her faith in her manifestations and revelations gave </a:t>
            </a:r>
            <a:r>
              <a:rPr lang="en-GB" dirty="0">
                <a:latin typeface="Calibri"/>
                <a:ea typeface="+mn-lt"/>
                <a:cs typeface="+mn-lt"/>
              </a:rPr>
              <a:t>influence and showed her trust and faith in God,and spread his guidance and wisdom.</a:t>
            </a:r>
            <a:endParaRPr lang="en-GB" dirty="0">
              <a:latin typeface="Calibri"/>
            </a:endParaRPr>
          </a:p>
        </p:txBody>
      </p:sp>
    </p:spTree>
    <p:extLst>
      <p:ext uri="{BB962C8B-B14F-4D97-AF65-F5344CB8AC3E}">
        <p14:creationId xmlns:p14="http://schemas.microsoft.com/office/powerpoint/2010/main" val="2879488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181140-BF36-43D6-AD67-AE2259449071}"/>
              </a:ext>
            </a:extLst>
          </p:cNvPr>
          <p:cNvSpPr>
            <a:spLocks noGrp="1"/>
          </p:cNvSpPr>
          <p:nvPr>
            <p:ph idx="1"/>
          </p:nvPr>
        </p:nvSpPr>
        <p:spPr>
          <a:xfrm>
            <a:off x="785091" y="1132100"/>
            <a:ext cx="10483272" cy="5352151"/>
          </a:xfrm>
        </p:spPr>
        <p:txBody>
          <a:bodyPr vert="horz" lIns="91440" tIns="45720" rIns="91440" bIns="45720" rtlCol="0" anchor="t">
            <a:normAutofit fontScale="85000" lnSpcReduction="20000"/>
          </a:bodyPr>
          <a:lstStyle/>
          <a:p>
            <a:pPr marL="0" indent="0">
              <a:buNone/>
            </a:pPr>
            <a:r>
              <a:rPr lang="en-GB" dirty="0">
                <a:latin typeface="Calibri"/>
                <a:cs typeface="Calibri"/>
              </a:rPr>
              <a:t>Saint Catherine of Siena gave a considerable amount of significance to theology as Catherine was one out of four women who were appointed doctor of the church, and her writings such as the Dialogue, her letters and her prayers holds authority within the Roman Catholic Church. Catherine was an important defender of the Papacy and is the patron saint of Europe and Italy.  The importance that Catherine gives to theology is that within her writings she tries to find the unity between God and humanity, to do this she shares her mystic experiences, revelations and manifestations. </a:t>
            </a:r>
          </a:p>
          <a:p>
            <a:pPr marL="0" indent="0">
              <a:buNone/>
            </a:pPr>
            <a:r>
              <a:rPr lang="en-GB" dirty="0">
                <a:latin typeface="Calibri"/>
                <a:cs typeface="Calibri"/>
              </a:rPr>
              <a:t>       Her contributions to theology are that catherine reveals different themes through her writings such as truth, love, dedication and loyalty.  The significance of these themes shows why she chose to devote her life to God and help others that were in need. So, the theme of love was shown through her writings, to which signifies that she wanted to show the love shown to God is recipocated. If a person shows their love to God and Christ then God will eventually show his love, and Catherine experienced that because of her love for God and helping others, Christ showed </a:t>
            </a:r>
            <a:r>
              <a:rPr lang="en-GB">
                <a:latin typeface="Calibri"/>
                <a:cs typeface="Calibri"/>
              </a:rPr>
              <a:t>himself to Catherine in visions. </a:t>
            </a:r>
          </a:p>
          <a:p>
            <a:pPr marL="0" indent="0">
              <a:buNone/>
            </a:pPr>
            <a:r>
              <a:rPr lang="en-GB" dirty="0">
                <a:latin typeface="Calibri"/>
                <a:cs typeface="Calibri"/>
              </a:rPr>
              <a:t>        Furthermore, the dedication in Catherines beliefs furthered her wisdom and guidance, which allowed her to give advice to other people. Catherine,through her works, gives the importance of being unified with God and finding ways to achieve this unifcation, so the example of Christ is meterphorically</a:t>
            </a:r>
            <a:r>
              <a:rPr lang="en-GB">
                <a:latin typeface="Calibri"/>
                <a:cs typeface="Calibri"/>
              </a:rPr>
              <a:t> a bridge. So, this signifies by finding ways to cross the bridge to Christ, which will allow the </a:t>
            </a:r>
            <a:r>
              <a:rPr lang="en-GB" dirty="0">
                <a:latin typeface="Calibri"/>
                <a:cs typeface="Calibri"/>
              </a:rPr>
              <a:t>sense of unity with God.</a:t>
            </a:r>
          </a:p>
        </p:txBody>
      </p:sp>
      <p:sp>
        <p:nvSpPr>
          <p:cNvPr id="6" name="TextBox 5">
            <a:extLst>
              <a:ext uri="{FF2B5EF4-FFF2-40B4-BE49-F238E27FC236}">
                <a16:creationId xmlns:a16="http://schemas.microsoft.com/office/drawing/2014/main" id="{6A442BE9-3ED5-4577-BDF1-8C0F219907CA}"/>
              </a:ext>
            </a:extLst>
          </p:cNvPr>
          <p:cNvSpPr txBox="1"/>
          <p:nvPr/>
        </p:nvSpPr>
        <p:spPr>
          <a:xfrm>
            <a:off x="2068945" y="175491"/>
            <a:ext cx="692265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latin typeface="Calibri"/>
                <a:cs typeface="Calibri"/>
              </a:rPr>
              <a:t>Why was Catherine of Siena important to </a:t>
            </a:r>
            <a:r>
              <a:rPr lang="en-GB" sz="2800" u="sng" dirty="0">
                <a:latin typeface="Calibri"/>
                <a:cs typeface="Calibri"/>
              </a:rPr>
              <a:t>theology?</a:t>
            </a:r>
            <a:endParaRPr lang="en-GB" sz="2800" u="sng" dirty="0"/>
          </a:p>
        </p:txBody>
      </p:sp>
    </p:spTree>
    <p:extLst>
      <p:ext uri="{BB962C8B-B14F-4D97-AF65-F5344CB8AC3E}">
        <p14:creationId xmlns:p14="http://schemas.microsoft.com/office/powerpoint/2010/main" val="59941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0D2B56-1A23-4915-81F2-D8B02DD08078}"/>
              </a:ext>
            </a:extLst>
          </p:cNvPr>
          <p:cNvSpPr>
            <a:spLocks noGrp="1"/>
          </p:cNvSpPr>
          <p:nvPr>
            <p:ph idx="1"/>
          </p:nvPr>
        </p:nvSpPr>
        <p:spPr>
          <a:xfrm>
            <a:off x="346364" y="855009"/>
            <a:ext cx="11672454" cy="5329058"/>
          </a:xfrm>
        </p:spPr>
        <p:txBody>
          <a:bodyPr vert="horz" lIns="91440" tIns="45720" rIns="91440" bIns="45720" rtlCol="0" anchor="t">
            <a:noAutofit/>
          </a:bodyPr>
          <a:lstStyle/>
          <a:p>
            <a:r>
              <a:rPr lang="en-GB" sz="1600">
                <a:latin typeface="Calibri"/>
                <a:ea typeface="+mn-lt"/>
                <a:cs typeface="+mn-lt"/>
              </a:rPr>
              <a:t>Britannica, The Editors of Encyclopaedia, </a:t>
            </a:r>
            <a:r>
              <a:rPr lang="en-GB" sz="1600" i="1">
                <a:latin typeface="Calibri"/>
                <a:ea typeface="+mn-lt"/>
                <a:cs typeface="+mn-lt"/>
              </a:rPr>
              <a:t>St. Catherine of Siena, Encyclopedia Britannica</a:t>
            </a:r>
            <a:r>
              <a:rPr lang="en-GB" sz="1600">
                <a:latin typeface="Calibri"/>
                <a:ea typeface="+mn-lt"/>
                <a:cs typeface="+mn-lt"/>
              </a:rPr>
              <a:t>, 25 Apr. 2021&lt;https://www.britannica.com/biography/Saint-Catherine-of-Siena&gt; [Accessed 24 September 2021].</a:t>
            </a:r>
          </a:p>
          <a:p>
            <a:r>
              <a:rPr lang="en-GB" sz="1600">
                <a:latin typeface="Calibri"/>
                <a:ea typeface="+mn-lt"/>
                <a:cs typeface="+mn-lt"/>
              </a:rPr>
              <a:t>Curtayne, Alice, </a:t>
            </a:r>
            <a:r>
              <a:rPr lang="en-GB" sz="1600" i="1">
                <a:latin typeface="Calibri"/>
                <a:ea typeface="+mn-lt"/>
                <a:cs typeface="+mn-lt"/>
              </a:rPr>
              <a:t>Saint Catherine of Siena, </a:t>
            </a:r>
            <a:r>
              <a:rPr lang="en-GB" sz="1600">
                <a:latin typeface="Calibri"/>
                <a:ea typeface="+mn-lt"/>
                <a:cs typeface="+mn-lt"/>
              </a:rPr>
              <a:t>(London: Sheed and Ward, 1993).</a:t>
            </a:r>
          </a:p>
          <a:p>
            <a:r>
              <a:rPr lang="en-GB" sz="1600">
                <a:latin typeface="Calibri"/>
                <a:ea typeface="+mn-lt"/>
                <a:cs typeface="+mn-lt"/>
              </a:rPr>
              <a:t>Emling, Shelley, </a:t>
            </a:r>
            <a:r>
              <a:rPr lang="en-GB" sz="1600" i="1">
                <a:latin typeface="Calibri"/>
                <a:ea typeface="+mn-lt"/>
                <a:cs typeface="+mn-lt"/>
              </a:rPr>
              <a:t>Setting the world on fire: the brief, astonishing life of St.Catherine of Siena.</a:t>
            </a:r>
            <a:r>
              <a:rPr lang="en-GB" sz="1600">
                <a:latin typeface="Calibri"/>
                <a:ea typeface="+mn-lt"/>
                <a:cs typeface="+mn-lt"/>
              </a:rPr>
              <a:t>(unknown: St Martin's Press, 2016).</a:t>
            </a:r>
          </a:p>
          <a:p>
            <a:r>
              <a:rPr lang="en-GB" sz="1600">
                <a:latin typeface="Calibri"/>
                <a:ea typeface="+mn-lt"/>
                <a:cs typeface="+mn-lt"/>
              </a:rPr>
              <a:t>ENotes Editorial, </a:t>
            </a:r>
            <a:r>
              <a:rPr lang="en-GB" sz="1600" i="1">
                <a:latin typeface="Calibri"/>
                <a:ea typeface="+mn-lt"/>
                <a:cs typeface="+mn-lt"/>
              </a:rPr>
              <a:t>The Dialogue: Summary, </a:t>
            </a:r>
            <a:r>
              <a:rPr lang="en-GB" sz="1600">
                <a:latin typeface="Calibri"/>
                <a:ea typeface="+mn-lt"/>
                <a:cs typeface="+mn-lt"/>
              </a:rPr>
              <a:t>(2015). &lt;https://www.enotes.com/topics/dialogue&gt; [accessed on 24th September 2021].</a:t>
            </a:r>
          </a:p>
          <a:p>
            <a:r>
              <a:rPr lang="en-GB" sz="1600">
                <a:latin typeface="Calibri"/>
                <a:ea typeface="+mn-lt"/>
                <a:cs typeface="+mn-lt"/>
              </a:rPr>
              <a:t>Gardner, Edmund,</a:t>
            </a:r>
            <a:r>
              <a:rPr lang="en-GB" sz="1600" i="1">
                <a:latin typeface="Calibri"/>
                <a:ea typeface="+mn-lt"/>
                <a:cs typeface="+mn-lt"/>
              </a:rPr>
              <a:t>St. Catherine of Siena, </a:t>
            </a:r>
            <a:r>
              <a:rPr lang="en-GB" sz="1600">
                <a:latin typeface="Calibri"/>
                <a:ea typeface="+mn-lt"/>
                <a:cs typeface="+mn-lt"/>
              </a:rPr>
              <a:t>The Catholic Encyclopedia. Vol. 3. New York: Robert Appleton Company, 1908. 24 Sept. 2021 &lt;http://www.newadvent.org/cathen/03447a.htm&gt; [Accessed on 25th September 2021].</a:t>
            </a:r>
          </a:p>
          <a:p>
            <a:r>
              <a:rPr lang="en-GB" sz="1600">
                <a:latin typeface="Calibri"/>
                <a:ea typeface="+mn-lt"/>
                <a:cs typeface="+mn-lt"/>
              </a:rPr>
              <a:t>Lewis, Jone, </a:t>
            </a:r>
            <a:r>
              <a:rPr lang="en-GB" sz="1600" i="1">
                <a:latin typeface="Calibri"/>
                <a:ea typeface="+mn-lt"/>
                <a:cs typeface="+mn-lt"/>
              </a:rPr>
              <a:t>Biography of Catherine of Siena, Saint, Mystic, and Theologian, </a:t>
            </a:r>
            <a:r>
              <a:rPr lang="en-GB" sz="1600">
                <a:latin typeface="Calibri"/>
                <a:ea typeface="+mn-lt"/>
                <a:cs typeface="+mn-lt"/>
              </a:rPr>
              <a:t>(2019) &lt;https://www.thoughtco.com/catherine-of-siena-3529726&gt; [accessed on 24th September 2021].</a:t>
            </a:r>
          </a:p>
          <a:p>
            <a:r>
              <a:rPr lang="en-GB" sz="1600">
                <a:latin typeface="Calibri"/>
                <a:ea typeface="+mn-lt"/>
                <a:cs typeface="+mn-lt"/>
              </a:rPr>
              <a:t>Scudder, Vida Dutton, </a:t>
            </a:r>
            <a:r>
              <a:rPr lang="en-GB" sz="1600" i="1">
                <a:latin typeface="Calibri"/>
                <a:ea typeface="+mn-lt"/>
                <a:cs typeface="+mn-lt"/>
              </a:rPr>
              <a:t>Saint Catherine of Siena as seen in her letters,</a:t>
            </a:r>
            <a:r>
              <a:rPr lang="en-GB" sz="1600">
                <a:latin typeface="Calibri"/>
                <a:ea typeface="+mn-lt"/>
                <a:cs typeface="+mn-lt"/>
              </a:rPr>
              <a:t> (2004) &lt;http://www.domcentral.org/trad/cathletters.htm#asseeninletters&gt; [accessed 25th September 2021].</a:t>
            </a:r>
          </a:p>
          <a:p>
            <a:r>
              <a:rPr lang="en-GB" sz="1600">
                <a:latin typeface="Calibri"/>
                <a:ea typeface="+mn-lt"/>
                <a:cs typeface="+mn-lt"/>
              </a:rPr>
              <a:t>Thorold, Algar and Plantinga, Henry, </a:t>
            </a:r>
            <a:r>
              <a:rPr lang="en-GB" sz="1600" i="1">
                <a:latin typeface="Calibri"/>
                <a:ea typeface="+mn-lt"/>
                <a:cs typeface="+mn-lt"/>
              </a:rPr>
              <a:t>The Dialogue of the Seraphic virgin Catherine of Siena, </a:t>
            </a:r>
            <a:r>
              <a:rPr lang="en-GB" sz="1600">
                <a:latin typeface="Calibri"/>
                <a:ea typeface="+mn-lt"/>
                <a:cs typeface="+mn-lt"/>
              </a:rPr>
              <a:t>(1994).&lt;https://www.catholicplanet.com/ebooks/Dialogue-of-St-Catherine.pdf&gt; [accessed on 24th September 2021].</a:t>
            </a:r>
          </a:p>
          <a:p>
            <a:r>
              <a:rPr lang="en-GB" sz="1600">
                <a:latin typeface="Calibri"/>
                <a:ea typeface="+mn-lt"/>
                <a:cs typeface="+mn-lt"/>
              </a:rPr>
              <a:t>Vauchez, Andre, </a:t>
            </a:r>
            <a:r>
              <a:rPr lang="en-GB" sz="1600" i="1">
                <a:latin typeface="Calibri"/>
                <a:ea typeface="+mn-lt"/>
                <a:cs typeface="+mn-lt"/>
              </a:rPr>
              <a:t>Catherine of Siena: a life of passion and purpose. </a:t>
            </a:r>
            <a:r>
              <a:rPr lang="en-GB" sz="1600">
                <a:latin typeface="Calibri"/>
                <a:ea typeface="+mn-lt"/>
                <a:cs typeface="+mn-lt"/>
              </a:rPr>
              <a:t>(New york; Mahwah, New Jersey: Paulist Press, 2018).</a:t>
            </a:r>
            <a:endParaRPr lang="en-GB" sz="1600" dirty="0">
              <a:latin typeface="Calibri"/>
              <a:ea typeface="+mn-lt"/>
              <a:cs typeface="+mn-lt"/>
            </a:endParaRPr>
          </a:p>
          <a:p>
            <a:pPr marL="0" indent="0">
              <a:buNone/>
            </a:pPr>
            <a:r>
              <a:rPr lang="en-GB" sz="1600">
                <a:latin typeface="Calibri"/>
                <a:ea typeface="+mn-lt"/>
                <a:cs typeface="+mn-lt"/>
              </a:rPr>
              <a:t>Picture- slide 1: </a:t>
            </a:r>
            <a:r>
              <a:rPr lang="en-GB" sz="1600" dirty="0">
                <a:latin typeface="Calibri"/>
                <a:ea typeface="+mn-lt"/>
                <a:cs typeface="Calibri"/>
                <a:hlinkClick r:id="rId2"/>
              </a:rPr>
              <a:t>https://www.scsiena.org/about/</a:t>
            </a:r>
            <a:endParaRPr lang="en-GB" sz="1600" dirty="0">
              <a:latin typeface="Calibri"/>
              <a:ea typeface="+mn-lt"/>
              <a:cs typeface="+mn-lt"/>
            </a:endParaRPr>
          </a:p>
          <a:p>
            <a:pPr marL="0" indent="0">
              <a:buNone/>
            </a:pPr>
            <a:r>
              <a:rPr lang="en-GB" sz="1600">
                <a:latin typeface="Calibri"/>
                <a:ea typeface="+mn-lt"/>
                <a:cs typeface="Calibri"/>
              </a:rPr>
              <a:t>Picture- Slide 3: </a:t>
            </a:r>
            <a:r>
              <a:rPr lang="en-GB" sz="1600">
                <a:latin typeface="Calibri"/>
                <a:ea typeface="+mn-lt"/>
                <a:cs typeface="+mn-lt"/>
              </a:rPr>
              <a:t>The Chapel of Saint Catherine, Basilica of San Domenico in Siena, https://en.wikipedia.org/wiki/Catherine_of_Siena.</a:t>
            </a:r>
            <a:endParaRPr lang="en-GB" sz="1600" dirty="0">
              <a:latin typeface="Calibri"/>
              <a:ea typeface="+mn-lt"/>
              <a:cs typeface="Calibri"/>
            </a:endParaRPr>
          </a:p>
          <a:p>
            <a:endParaRPr lang="en-GB" sz="1600" dirty="0">
              <a:latin typeface="Calibri"/>
              <a:ea typeface="+mn-lt"/>
              <a:cs typeface="+mn-lt"/>
            </a:endParaRPr>
          </a:p>
          <a:p>
            <a:pPr marL="0" indent="0">
              <a:buNone/>
            </a:pPr>
            <a:r>
              <a:rPr lang="en-GB" sz="1600">
                <a:latin typeface="Calibri"/>
                <a:ea typeface="+mn-lt"/>
                <a:cs typeface="+mn-lt"/>
              </a:rPr>
              <a:t>Individual references are in the notes of each slide.</a:t>
            </a:r>
            <a:endParaRPr lang="en-GB" sz="1600" dirty="0">
              <a:latin typeface="Calibri"/>
              <a:ea typeface="+mn-lt"/>
              <a:cs typeface="+mn-lt"/>
            </a:endParaRPr>
          </a:p>
          <a:p>
            <a:pPr marL="0" indent="0">
              <a:buNone/>
            </a:pPr>
            <a:endParaRPr lang="en-GB" dirty="0">
              <a:ea typeface="+mn-lt"/>
              <a:cs typeface="+mn-lt"/>
            </a:endParaRPr>
          </a:p>
        </p:txBody>
      </p:sp>
      <p:sp>
        <p:nvSpPr>
          <p:cNvPr id="4" name="TextBox 3">
            <a:extLst>
              <a:ext uri="{FF2B5EF4-FFF2-40B4-BE49-F238E27FC236}">
                <a16:creationId xmlns:a16="http://schemas.microsoft.com/office/drawing/2014/main" id="{38113FDB-5CBF-4710-83C1-8C8F7D9C255A}"/>
              </a:ext>
            </a:extLst>
          </p:cNvPr>
          <p:cNvSpPr txBox="1"/>
          <p:nvPr/>
        </p:nvSpPr>
        <p:spPr>
          <a:xfrm>
            <a:off x="1433945" y="32558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u="sng">
                <a:latin typeface="Calibri"/>
                <a:cs typeface="Calibri"/>
              </a:rPr>
              <a:t>Bibliography</a:t>
            </a:r>
            <a:endParaRPr lang="en-GB" sz="2800" u="sng" dirty="0"/>
          </a:p>
        </p:txBody>
      </p:sp>
    </p:spTree>
    <p:extLst>
      <p:ext uri="{BB962C8B-B14F-4D97-AF65-F5344CB8AC3E}">
        <p14:creationId xmlns:p14="http://schemas.microsoft.com/office/powerpoint/2010/main" val="1762193617"/>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AngleLinesVTI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2074</cp:revision>
  <dcterms:created xsi:type="dcterms:W3CDTF">2021-09-19T11:21:40Z</dcterms:created>
  <dcterms:modified xsi:type="dcterms:W3CDTF">2021-09-26T16:28:53Z</dcterms:modified>
</cp:coreProperties>
</file>