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6"/>
  </p:notesMasterIdLst>
  <p:sldIdLst>
    <p:sldId id="256" r:id="rId2"/>
    <p:sldId id="257" r:id="rId3"/>
    <p:sldId id="258" r:id="rId4"/>
    <p:sldId id="259" r:id="rId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6B12E8-6475-FB66-57EC-6B59F30CFB98}" v="135" dt="2026-07-05T20:35:19.7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This poster presentation focuses on schizophrenia as a disorder within Chapter 6 of ICD-11: mental, behavioural and neurodevelopmental disorders. The aim is not only to describe the diagnosis, but to critically examine how the treatment and provision of care have changed historically and how modern services still face challenges. I will first summarise the ICD-11 classification and the historical move from institutional care to community care. Then I will discuss contemporary treatment, including early intervention, antipsychotic medication, psychological interventions, family work and community-based support. Finally, I will highlight stigma, discrimination and inequality, and make recommendations for future policy and practice.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first poster slide begins with classification. ICD-11 places schizophrenia under schizophrenia or other primary psychotic disorders. That classification is useful because it provides a common clinical language, helps services code need, and supports decisions about evidence-based treatment. However, classification is also socially powerful. A label can open access to support, but it can also lead to stigma if the person is seen only through diagnosis. Historically, the care of people with schizophrenia-like experiences was often institutional. Large asylums provided shelter and routine, but also separation, surveillance and loss of liberty. Deinstitutionalisation was influenced by antipsychotic medication, human-rights concerns, policy change and the cost of large hospitals. The critical point is that community care was not automatically better unless it was properly funded and integrated. Some people benefited from autonomy and inclusion, while others experienced fragmented care, family burden, homelessness or crisis-led pathways. Therefore, history shows that mental health provision is shaped by medicine, politics, economics and culture, not by clinical evidence alone.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contemporary model is more evidence-based and more person-centred than historical care, but it is not without limitations. Early Intervention in Psychosis is important because long delays before treatment are linked with poorer outcomes. Antipsychotic medication remains central, but treatment must involve shared decision-making because side effects, monitoring and personal preferences are significant. Clozapine is important for treatment-resistant schizophrenia, and long-acting injectable medication can help some people with adherence, but it should not be framed as a control tool. Psychological and psychosocial interventions are also essential. CBT for psychosis, family intervention, psychoeducation, peer support, supported employment and stable housing all address recovery beyond symptom reduction. A major critical issue is inequality. People with schizophrenia still have a much shorter life expectancy, partly because physical health problems are under-detected or under-treated. Stigma and discrimination remain barriers to education, work, relationships and help-seeking. My recommendations are therefore to strengthen early community provision, integrate physical and mental healthcare, improve culturally competent practice, co-produce anti-stigma interventions and make treatment choices collaborative.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5F7F8"/>
        </a:solidFill>
        <a:effectLst/>
      </p:bgPr>
    </p:bg>
    <p:spTree>
      <p:nvGrpSpPr>
        <p:cNvPr id="1" name=""/>
        <p:cNvGrpSpPr/>
        <p:nvPr/>
      </p:nvGrpSpPr>
      <p:grpSpPr>
        <a:xfrm>
          <a:off x="0" y="0"/>
          <a:ext cx="0" cy="0"/>
          <a:chOff x="0" y="0"/>
          <a:chExt cx="0" cy="0"/>
        </a:xfrm>
      </p:grpSpPr>
      <p:sp>
        <p:nvSpPr>
          <p:cNvPr id="2" name="Text 0"/>
          <p:cNvSpPr/>
          <p:nvPr/>
        </p:nvSpPr>
        <p:spPr>
          <a:xfrm>
            <a:off x="594360" y="685800"/>
            <a:ext cx="5943600" cy="502920"/>
          </a:xfrm>
          <a:prstGeom prst="rect">
            <a:avLst/>
          </a:prstGeom>
          <a:noFill/>
        </p:spPr>
        <p:txBody>
          <a:bodyPr wrap="square" lIns="0" tIns="0" rIns="0" bIns="0" rtlCol="0" anchor="ctr">
            <a:normAutofit/>
          </a:bodyPr>
          <a:lstStyle/>
          <a:p>
            <a:pPr marL="0" indent="0">
              <a:buNone/>
            </a:pPr>
            <a:r>
              <a:rPr lang="en-US" sz="4200" b="1" dirty="0">
                <a:solidFill>
                  <a:srgbClr val="1F3A5F"/>
                </a:solidFill>
                <a:latin typeface="Times New Roman" panose="02020603050405020304" pitchFamily="34" charset="0"/>
                <a:ea typeface="Times New Roman" panose="02020603050405020304" pitchFamily="34" charset="-122"/>
                <a:cs typeface="Times New Roman" panose="02020603050405020304" pitchFamily="34" charset="-120"/>
              </a:rPr>
              <a:t>SCHIZOPHRENIA</a:t>
            </a:r>
            <a:endParaRPr lang="en-US" sz="4200" dirty="0"/>
          </a:p>
        </p:txBody>
      </p:sp>
      <p:sp>
        <p:nvSpPr>
          <p:cNvPr id="3" name="Text 1"/>
          <p:cNvSpPr/>
          <p:nvPr/>
        </p:nvSpPr>
        <p:spPr>
          <a:xfrm>
            <a:off x="621665" y="1234440"/>
            <a:ext cx="5989320" cy="819785"/>
          </a:xfrm>
          <a:prstGeom prst="rect">
            <a:avLst/>
          </a:prstGeom>
          <a:noFill/>
        </p:spPr>
        <p:txBody>
          <a:bodyPr wrap="square" lIns="0" tIns="0" rIns="0" bIns="0" rtlCol="0" anchor="ctr">
            <a:normAutofit/>
          </a:bodyPr>
          <a:lstStyle/>
          <a:p>
            <a:pPr marL="0" indent="0">
              <a:buNone/>
            </a:pPr>
            <a:r>
              <a:rPr lang="en-US" sz="2000" dirty="0">
                <a:solidFill>
                  <a:srgbClr val="2D6A73"/>
                </a:solidFill>
                <a:latin typeface="Times New Roman" panose="02020603050405020304" pitchFamily="34" charset="0"/>
                <a:ea typeface="Times New Roman" panose="02020603050405020304" pitchFamily="34" charset="-122"/>
                <a:cs typeface="Times New Roman" panose="02020603050405020304" pitchFamily="34" charset="-120"/>
              </a:rPr>
              <a:t>Historical and Contemporary Treatment and Provision of Care</a:t>
            </a:r>
            <a:endParaRPr lang="en-US" sz="2000" dirty="0"/>
          </a:p>
        </p:txBody>
      </p:sp>
      <p:sp>
        <p:nvSpPr>
          <p:cNvPr id="4" name="Text 2"/>
          <p:cNvSpPr/>
          <p:nvPr/>
        </p:nvSpPr>
        <p:spPr>
          <a:xfrm>
            <a:off x="658368" y="2057400"/>
            <a:ext cx="5303520" cy="1417320"/>
          </a:xfrm>
          <a:prstGeom prst="rect">
            <a:avLst/>
          </a:prstGeom>
          <a:noFill/>
        </p:spPr>
        <p:txBody>
          <a:bodyPr wrap="square" lIns="508" tIns="508" rIns="508" bIns="508" rtlCol="0" anchor="ctr">
            <a:normAutofit/>
          </a:bodyPr>
          <a:lstStyle/>
          <a:p>
            <a:pPr marL="0" indent="0">
              <a:buNone/>
            </a:pPr>
            <a:r>
              <a:rPr lang="en-US" sz="150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Component 1: Individual Presentation / Academic Poster</a:t>
            </a:r>
            <a:endParaRPr lang="en-US" sz="1500" dirty="0"/>
          </a:p>
          <a:p>
            <a:pPr marL="0" indent="0">
              <a:buNone/>
            </a:pPr>
            <a:r>
              <a:rPr lang="en-US" sz="150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BMHP6029 Psychological Classifications and Provisions</a:t>
            </a:r>
            <a:endParaRPr lang="en-US" sz="1500" dirty="0"/>
          </a:p>
          <a:p>
            <a:pPr marL="0" indent="0">
              <a:buNone/>
            </a:pPr>
            <a:r>
              <a:rPr lang="en-US" sz="150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BSc (Hons) Health and Social Care</a:t>
            </a:r>
            <a:endParaRPr lang="en-US" sz="1500" dirty="0"/>
          </a:p>
          <a:p>
            <a:pPr marL="0" indent="0">
              <a:buNone/>
            </a:pPr>
            <a:endParaRPr lang="en-US" sz="1500" dirty="0">
              <a:solidFill>
                <a:srgbClr val="111111"/>
              </a:solidFill>
              <a:cs typeface="Times New Roman"/>
            </a:endParaRPr>
          </a:p>
        </p:txBody>
      </p:sp>
      <p:sp>
        <p:nvSpPr>
          <p:cNvPr id="5" name="Text 3"/>
          <p:cNvSpPr/>
          <p:nvPr/>
        </p:nvSpPr>
        <p:spPr>
          <a:xfrm>
            <a:off x="658368" y="3840480"/>
            <a:ext cx="5212080" cy="594360"/>
          </a:xfrm>
          <a:prstGeom prst="rect">
            <a:avLst/>
          </a:prstGeom>
          <a:solidFill>
            <a:srgbClr val="2D6A73"/>
          </a:solidFill>
          <a:ln>
            <a:solidFill>
              <a:srgbClr val="2D6A73"/>
            </a:solidFill>
          </a:ln>
        </p:spPr>
        <p:txBody>
          <a:bodyPr wrap="square" lIns="1270" tIns="1270" rIns="1270" bIns="1270" rtlCol="0" anchor="ctr">
            <a:normAutofit/>
          </a:bodyPr>
          <a:lstStyle/>
          <a:p>
            <a:pPr marL="0" indent="0">
              <a:buNone/>
            </a:pPr>
            <a:r>
              <a:rPr lang="en-US" sz="1700" b="1" dirty="0">
                <a:solidFill>
                  <a:srgbClr val="FFFFFF"/>
                </a:solidFill>
                <a:latin typeface="Times New Roman" panose="02020603050405020304" pitchFamily="34" charset="0"/>
                <a:ea typeface="Times New Roman" panose="02020603050405020304" pitchFamily="34" charset="-122"/>
                <a:cs typeface="Times New Roman" panose="02020603050405020304" pitchFamily="34" charset="-120"/>
              </a:rPr>
              <a:t>Chosen ICD-11 Chapter 6 disorder: Schizophrenia / other primary psychotic disorders</a:t>
            </a:r>
            <a:endParaRPr lang="en-US" sz="1700" dirty="0"/>
          </a:p>
        </p:txBody>
      </p:sp>
      <p:pic>
        <p:nvPicPr>
          <p:cNvPr id="6" name="Image 0" descr="/mnt/data/support_group.jpg"/>
          <p:cNvPicPr>
            <a:picLocks noChangeAspect="1"/>
          </p:cNvPicPr>
          <p:nvPr/>
        </p:nvPicPr>
        <p:blipFill>
          <a:blip r:embed="rId3"/>
          <a:stretch>
            <a:fillRect/>
          </a:stretch>
        </p:blipFill>
        <p:spPr>
          <a:xfrm>
            <a:off x="6949440" y="658368"/>
            <a:ext cx="4526280" cy="4526280"/>
          </a:xfrm>
          <a:prstGeom prst="rect">
            <a:avLst/>
          </a:prstGeom>
        </p:spPr>
      </p:pic>
      <p:sp>
        <p:nvSpPr>
          <p:cNvPr id="7" name="Text 4"/>
          <p:cNvSpPr/>
          <p:nvPr/>
        </p:nvSpPr>
        <p:spPr>
          <a:xfrm>
            <a:off x="6903720" y="5394960"/>
            <a:ext cx="4617720" cy="923925"/>
          </a:xfrm>
          <a:prstGeom prst="rect">
            <a:avLst/>
          </a:prstGeom>
          <a:solidFill>
            <a:srgbClr val="FFF9EF"/>
          </a:solidFill>
          <a:ln>
            <a:solidFill>
              <a:srgbClr val="E3DCCF"/>
            </a:solidFill>
          </a:ln>
        </p:spPr>
        <p:txBody>
          <a:bodyPr wrap="square" lIns="1016" tIns="1016" rIns="1016" bIns="1016" rtlCol="0" anchor="ctr">
            <a:normAutofit/>
          </a:bodyPr>
          <a:lstStyle/>
          <a:p>
            <a:pPr marL="0" indent="0">
              <a:buNone/>
            </a:pPr>
            <a:r>
              <a:rPr lang="en-US" sz="1600" b="1" dirty="0">
                <a:solidFill>
                  <a:srgbClr val="1F3A5F"/>
                </a:solidFill>
                <a:latin typeface="Times New Roman" panose="02020603050405020304" pitchFamily="34" charset="0"/>
                <a:ea typeface="Times New Roman" panose="02020603050405020304" pitchFamily="34" charset="-122"/>
                <a:cs typeface="Times New Roman" panose="02020603050405020304" pitchFamily="34" charset="-120"/>
              </a:rPr>
              <a:t>Key message: classification can guide care, but care must move beyond diagnosis to human rights, social inclusion and physical-health equity.</a:t>
            </a:r>
            <a:endParaRPr lang="en-US" sz="1600" dirty="0"/>
          </a:p>
        </p:txBody>
      </p:sp>
      <p:sp>
        <p:nvSpPr>
          <p:cNvPr id="8" name="Text 5"/>
          <p:cNvSpPr/>
          <p:nvPr/>
        </p:nvSpPr>
        <p:spPr>
          <a:xfrm>
            <a:off x="320040" y="6528816"/>
            <a:ext cx="11521440" cy="164592"/>
          </a:xfrm>
          <a:prstGeom prst="rect">
            <a:avLst/>
          </a:prstGeom>
          <a:noFill/>
        </p:spPr>
        <p:txBody>
          <a:bodyPr wrap="square" lIns="0" tIns="0" rIns="0" bIns="0" rtlCol="0" anchor="ctr">
            <a:normAutofit/>
          </a:bodyPr>
          <a:lstStyle/>
          <a:p>
            <a:pPr marL="0" indent="0">
              <a:buNone/>
            </a:pPr>
            <a:r>
              <a:rPr lang="en-US" sz="850" dirty="0">
                <a:solidFill>
                  <a:srgbClr val="4C566A"/>
                </a:solidFill>
                <a:latin typeface="Times New Roman" panose="02020603050405020304" pitchFamily="34" charset="0"/>
                <a:ea typeface="Times New Roman" panose="02020603050405020304" pitchFamily="34" charset="-122"/>
                <a:cs typeface="Times New Roman" panose="02020603050405020304" pitchFamily="34" charset="-120"/>
              </a:rPr>
              <a:t>BMHP6029 Psychological Classifications and Provisions</a:t>
            </a:r>
            <a:endParaRPr lang="en-US" sz="850" dirty="0"/>
          </a:p>
        </p:txBody>
      </p:sp>
      <p:sp>
        <p:nvSpPr>
          <p:cNvPr id="9" name="TextBox 8">
            <a:extLst>
              <a:ext uri="{FF2B5EF4-FFF2-40B4-BE49-F238E27FC236}">
                <a16:creationId xmlns:a16="http://schemas.microsoft.com/office/drawing/2014/main" id="{E4D6DC08-EB28-850C-AA6C-EEE831E0777B}"/>
              </a:ext>
            </a:extLst>
          </p:cNvPr>
          <p:cNvSpPr txBox="1"/>
          <p:nvPr/>
        </p:nvSpPr>
        <p:spPr>
          <a:xfrm>
            <a:off x="404251" y="4675258"/>
            <a:ext cx="595831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cs typeface="Times New Roman"/>
              </a:rPr>
              <a:t>Student name  Ayesha Mehmood </a:t>
            </a:r>
          </a:p>
          <a:p>
            <a:r>
              <a:rPr lang="en-US" sz="2000">
                <a:cs typeface="Times New Roman"/>
              </a:rPr>
              <a:t>Student number 2329624</a:t>
            </a:r>
          </a:p>
          <a:p>
            <a:endParaRPr lang="en-US" sz="2000" dirty="0">
              <a:cs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7F8"/>
        </a:solidFill>
        <a:effectLst/>
      </p:bgPr>
    </p:bg>
    <p:spTree>
      <p:nvGrpSpPr>
        <p:cNvPr id="1" name=""/>
        <p:cNvGrpSpPr/>
        <p:nvPr/>
      </p:nvGrpSpPr>
      <p:grpSpPr>
        <a:xfrm>
          <a:off x="0" y="0"/>
          <a:ext cx="0" cy="0"/>
          <a:chOff x="0" y="0"/>
          <a:chExt cx="0" cy="0"/>
        </a:xfrm>
      </p:grpSpPr>
      <p:sp>
        <p:nvSpPr>
          <p:cNvPr id="2" name="Text 0"/>
          <p:cNvSpPr/>
          <p:nvPr/>
        </p:nvSpPr>
        <p:spPr>
          <a:xfrm>
            <a:off x="320040" y="228600"/>
            <a:ext cx="11748135" cy="411480"/>
          </a:xfrm>
          <a:prstGeom prst="rect">
            <a:avLst/>
          </a:prstGeom>
          <a:noFill/>
        </p:spPr>
        <p:txBody>
          <a:bodyPr wrap="square" lIns="254" tIns="254" rIns="254" bIns="254" rtlCol="0" anchor="ctr">
            <a:normAutofit/>
          </a:bodyPr>
          <a:lstStyle/>
          <a:p>
            <a:pPr marL="0" indent="0">
              <a:buNone/>
            </a:pPr>
            <a:r>
              <a:rPr lang="en-US" sz="2600" b="1" dirty="0">
                <a:solidFill>
                  <a:srgbClr val="1F3A5F"/>
                </a:solidFill>
                <a:latin typeface="Times New Roman" panose="02020603050405020304" pitchFamily="34" charset="0"/>
                <a:ea typeface="Times New Roman" panose="02020603050405020304" pitchFamily="34" charset="-122"/>
                <a:cs typeface="Times New Roman" panose="02020603050405020304" pitchFamily="34" charset="-120"/>
              </a:rPr>
              <a:t>Academic Poster 1 | Schizophrenia: ICD-11 Classification and Historical Provision</a:t>
            </a:r>
            <a:endParaRPr lang="en-US" sz="2600" dirty="0"/>
          </a:p>
        </p:txBody>
      </p:sp>
      <p:sp>
        <p:nvSpPr>
          <p:cNvPr id="3" name="Text 1"/>
          <p:cNvSpPr/>
          <p:nvPr/>
        </p:nvSpPr>
        <p:spPr>
          <a:xfrm>
            <a:off x="338328" y="667512"/>
            <a:ext cx="11338560" cy="274320"/>
          </a:xfrm>
          <a:prstGeom prst="rect">
            <a:avLst/>
          </a:prstGeom>
          <a:noFill/>
        </p:spPr>
        <p:txBody>
          <a:bodyPr wrap="square" lIns="127" tIns="127" rIns="127" bIns="127" rtlCol="0" anchor="ctr">
            <a:normAutofit/>
          </a:bodyPr>
          <a:lstStyle/>
          <a:p>
            <a:pPr marL="0" indent="0">
              <a:buNone/>
            </a:pPr>
            <a:r>
              <a:rPr lang="en-US" sz="1200" i="1" dirty="0">
                <a:solidFill>
                  <a:srgbClr val="4C566A"/>
                </a:solidFill>
                <a:latin typeface="Times New Roman" panose="02020603050405020304" pitchFamily="34" charset="0"/>
                <a:ea typeface="Times New Roman" panose="02020603050405020304" pitchFamily="34" charset="-122"/>
                <a:cs typeface="Times New Roman" panose="02020603050405020304" pitchFamily="34" charset="-120"/>
              </a:rPr>
              <a:t>Focus: how diagnosis, social attitudes and policy shaped treatment over time</a:t>
            </a:r>
            <a:endParaRPr lang="en-US" sz="1200" dirty="0"/>
          </a:p>
        </p:txBody>
      </p:sp>
      <p:sp>
        <p:nvSpPr>
          <p:cNvPr id="4" name="Shape 2"/>
          <p:cNvSpPr/>
          <p:nvPr/>
        </p:nvSpPr>
        <p:spPr>
          <a:xfrm>
            <a:off x="320040" y="1005840"/>
            <a:ext cx="11548872" cy="0"/>
          </a:xfrm>
          <a:prstGeom prst="line">
            <a:avLst/>
          </a:prstGeom>
          <a:noFill/>
          <a:ln w="19050">
            <a:solidFill>
              <a:srgbClr val="2D6A73"/>
            </a:solidFill>
            <a:prstDash val="solid"/>
          </a:ln>
        </p:spPr>
      </p:sp>
      <p:sp>
        <p:nvSpPr>
          <p:cNvPr id="5" name="Text 3"/>
          <p:cNvSpPr/>
          <p:nvPr/>
        </p:nvSpPr>
        <p:spPr>
          <a:xfrm>
            <a:off x="384048" y="1115568"/>
            <a:ext cx="1600200" cy="329184"/>
          </a:xfrm>
          <a:prstGeom prst="rect">
            <a:avLst/>
          </a:prstGeom>
          <a:solidFill>
            <a:srgbClr val="1F3A5F"/>
          </a:solidFill>
          <a:ln>
            <a:solidFill>
              <a:srgbClr val="1F3A5F"/>
            </a:solidFill>
          </a:ln>
        </p:spPr>
        <p:txBody>
          <a:bodyPr wrap="square" lIns="508" tIns="508" rIns="508" bIns="508" rtlCol="0" anchor="ctr">
            <a:normAutofit/>
          </a:bodyPr>
          <a:lstStyle/>
          <a:p>
            <a:pPr marL="0" indent="0" algn="ctr">
              <a:buNone/>
            </a:pPr>
            <a:r>
              <a:rPr lang="en-US" sz="1200" b="1" dirty="0">
                <a:solidFill>
                  <a:srgbClr val="FFFFFF"/>
                </a:solidFill>
                <a:latin typeface="Times New Roman" panose="02020603050405020304" pitchFamily="34" charset="0"/>
                <a:ea typeface="Times New Roman" panose="02020603050405020304" pitchFamily="34" charset="-122"/>
                <a:cs typeface="Times New Roman" panose="02020603050405020304" pitchFamily="34" charset="-120"/>
              </a:rPr>
              <a:t>ICD-11 Chapter 6</a:t>
            </a:r>
            <a:endParaRPr lang="en-US" sz="1200" dirty="0"/>
          </a:p>
        </p:txBody>
      </p:sp>
      <p:sp>
        <p:nvSpPr>
          <p:cNvPr id="6" name="Text 4"/>
          <p:cNvSpPr/>
          <p:nvPr/>
        </p:nvSpPr>
        <p:spPr>
          <a:xfrm>
            <a:off x="2057400" y="1115568"/>
            <a:ext cx="1874520" cy="329184"/>
          </a:xfrm>
          <a:prstGeom prst="rect">
            <a:avLst/>
          </a:prstGeom>
          <a:solidFill>
            <a:srgbClr val="C57B57"/>
          </a:solidFill>
          <a:ln>
            <a:solidFill>
              <a:srgbClr val="C57B57"/>
            </a:solidFill>
          </a:ln>
        </p:spPr>
        <p:txBody>
          <a:bodyPr wrap="square" lIns="508" tIns="508" rIns="508" bIns="508" rtlCol="0" anchor="ctr">
            <a:normAutofit/>
          </a:bodyPr>
          <a:lstStyle/>
          <a:p>
            <a:pPr marL="0" indent="0" algn="ctr">
              <a:buNone/>
            </a:pPr>
            <a:r>
              <a:rPr lang="en-US" sz="1200" b="1" dirty="0">
                <a:solidFill>
                  <a:srgbClr val="FFFFFF"/>
                </a:solidFill>
                <a:latin typeface="Times New Roman" panose="02020603050405020304" pitchFamily="34" charset="0"/>
                <a:ea typeface="Times New Roman" panose="02020603050405020304" pitchFamily="34" charset="-122"/>
                <a:cs typeface="Times New Roman" panose="02020603050405020304" pitchFamily="34" charset="-120"/>
              </a:rPr>
              <a:t>Critical historical lens</a:t>
            </a:r>
            <a:endParaRPr lang="en-US" sz="1200" dirty="0"/>
          </a:p>
        </p:txBody>
      </p:sp>
      <p:pic>
        <p:nvPicPr>
          <p:cNvPr id="7" name="Image 0" descr="/mnt/data/asylum_ward_1917.jpeg"/>
          <p:cNvPicPr>
            <a:picLocks noChangeAspect="1"/>
          </p:cNvPicPr>
          <p:nvPr/>
        </p:nvPicPr>
        <p:blipFill>
          <a:blip r:embed="rId3"/>
          <a:stretch>
            <a:fillRect/>
          </a:stretch>
        </p:blipFill>
        <p:spPr>
          <a:xfrm>
            <a:off x="8663819" y="1115568"/>
            <a:ext cx="2834881" cy="2148840"/>
          </a:xfrm>
          <a:prstGeom prst="rect">
            <a:avLst/>
          </a:prstGeom>
        </p:spPr>
      </p:pic>
      <p:sp>
        <p:nvSpPr>
          <p:cNvPr id="8" name="Text 5"/>
          <p:cNvSpPr/>
          <p:nvPr/>
        </p:nvSpPr>
        <p:spPr>
          <a:xfrm>
            <a:off x="8321040" y="3310128"/>
            <a:ext cx="3520440" cy="164592"/>
          </a:xfrm>
          <a:prstGeom prst="rect">
            <a:avLst/>
          </a:prstGeom>
          <a:noFill/>
        </p:spPr>
        <p:txBody>
          <a:bodyPr wrap="square" lIns="0" tIns="0" rIns="0" bIns="0" rtlCol="0" anchor="ctr">
            <a:normAutofit/>
          </a:bodyPr>
          <a:lstStyle/>
          <a:p>
            <a:pPr marL="0" indent="0">
              <a:buNone/>
            </a:pPr>
            <a:r>
              <a:rPr lang="en-US" sz="780" dirty="0">
                <a:solidFill>
                  <a:srgbClr val="4C566A"/>
                </a:solidFill>
                <a:latin typeface="Times New Roman" panose="02020603050405020304" pitchFamily="34" charset="0"/>
                <a:ea typeface="Times New Roman" panose="02020603050405020304" pitchFamily="34" charset="-122"/>
                <a:cs typeface="Times New Roman" panose="02020603050405020304" pitchFamily="34" charset="-120"/>
              </a:rPr>
              <a:t>Image: asylum ward interior, 1917</a:t>
            </a:r>
            <a:endParaRPr lang="en-US" sz="780" dirty="0"/>
          </a:p>
        </p:txBody>
      </p:sp>
      <p:sp>
        <p:nvSpPr>
          <p:cNvPr id="9" name="Text 6"/>
          <p:cNvSpPr/>
          <p:nvPr/>
        </p:nvSpPr>
        <p:spPr>
          <a:xfrm>
            <a:off x="384175" y="1600200"/>
            <a:ext cx="3705225" cy="1828800"/>
          </a:xfrm>
          <a:prstGeom prst="rect">
            <a:avLst/>
          </a:prstGeom>
          <a:solidFill>
            <a:srgbClr val="FFFFFF"/>
          </a:solidFill>
          <a:ln w="15240">
            <a:solidFill>
              <a:srgbClr val="2D6A73"/>
            </a:solidFill>
          </a:ln>
        </p:spPr>
        <p:txBody>
          <a:bodyPr wrap="square" lIns="1270" tIns="1270" rIns="1270" bIns="1270" rtlCol="0" anchor="t">
            <a:normAutofit lnSpcReduction="20000"/>
          </a:bodyPr>
          <a:lstStyle/>
          <a:p>
            <a:pPr marL="0" indent="0">
              <a:buNone/>
            </a:pPr>
            <a:r>
              <a:rPr lang="en-US" sz="1490" b="1" dirty="0">
                <a:solidFill>
                  <a:srgbClr val="1F3A5F"/>
                </a:solidFill>
                <a:latin typeface="Times New Roman" panose="02020603050405020304" pitchFamily="34" charset="0"/>
                <a:ea typeface="Times New Roman" panose="02020603050405020304" pitchFamily="34" charset="-122"/>
                <a:cs typeface="Times New Roman" panose="02020603050405020304" pitchFamily="34" charset="-120"/>
              </a:rPr>
              <a:t>ICD-11 classification
</a:t>
            </a:r>
            <a:r>
              <a:rPr lang="en-US" sz="129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 Schizophrenia is classified under “Schizophrenia or other primary psychotic disorders” in ICD-11 Chapter 6.</a:t>
            </a:r>
            <a:endParaRPr lang="en-US" sz="1490" dirty="0"/>
          </a:p>
          <a:p>
            <a:pPr marL="0" indent="0">
              <a:buNone/>
            </a:pPr>
            <a:r>
              <a:rPr lang="en-US" sz="129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 Core features include persistent disturbances in perception, thinking, self-experience, cognition, volition and behaviour.</a:t>
            </a:r>
            <a:endParaRPr lang="en-US" sz="1490" dirty="0"/>
          </a:p>
          <a:p>
            <a:pPr marL="0" indent="0">
              <a:buNone/>
            </a:pPr>
            <a:r>
              <a:rPr lang="en-US" sz="129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 Diagnosis supports shared language, coding and treatment access, but it can also intensify labelling when social context is ignored (WHO, 2024; Reed et al., 2019).</a:t>
            </a:r>
            <a:endParaRPr lang="en-US" sz="1490" dirty="0"/>
          </a:p>
        </p:txBody>
      </p:sp>
      <p:sp>
        <p:nvSpPr>
          <p:cNvPr id="10" name="Text 7"/>
          <p:cNvSpPr/>
          <p:nvPr/>
        </p:nvSpPr>
        <p:spPr>
          <a:xfrm>
            <a:off x="4343400" y="1600200"/>
            <a:ext cx="3694430" cy="1828800"/>
          </a:xfrm>
          <a:prstGeom prst="rect">
            <a:avLst/>
          </a:prstGeom>
          <a:solidFill>
            <a:srgbClr val="FFFFFF"/>
          </a:solidFill>
          <a:ln w="15240">
            <a:solidFill>
              <a:srgbClr val="C57B57"/>
            </a:solidFill>
          </a:ln>
        </p:spPr>
        <p:txBody>
          <a:bodyPr wrap="square" lIns="1270" tIns="1270" rIns="1270" bIns="1270" rtlCol="0" anchor="t">
            <a:normAutofit lnSpcReduction="10000"/>
          </a:bodyPr>
          <a:lstStyle/>
          <a:p>
            <a:pPr marL="0" indent="0">
              <a:buNone/>
            </a:pPr>
            <a:r>
              <a:rPr lang="en-US" sz="1460" b="1" dirty="0">
                <a:solidFill>
                  <a:srgbClr val="1F3A5F"/>
                </a:solidFill>
                <a:latin typeface="Times New Roman" panose="02020603050405020304" pitchFamily="34" charset="0"/>
                <a:ea typeface="Times New Roman" panose="02020603050405020304" pitchFamily="34" charset="-122"/>
                <a:cs typeface="Times New Roman" panose="02020603050405020304" pitchFamily="34" charset="-120"/>
              </a:rPr>
              <a:t>Historical provision of care
</a:t>
            </a:r>
            <a:r>
              <a:rPr lang="en-US" sz="126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 19th–mid-20th century: large psychiatric asylums dominated; care often mixed shelter, moral treatment, surveillance and exclusion.</a:t>
            </a:r>
            <a:endParaRPr lang="en-US" sz="1460" dirty="0"/>
          </a:p>
          <a:p>
            <a:pPr marL="0" indent="0">
              <a:buNone/>
            </a:pPr>
            <a:r>
              <a:rPr lang="en-US" sz="126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 1950s onwards: antipsychotic drugs, human-rights concerns and cost pressures encouraged deinstitutionalisation.</a:t>
            </a:r>
            <a:endParaRPr lang="en-US" sz="1460" dirty="0"/>
          </a:p>
          <a:p>
            <a:pPr marL="0" indent="0">
              <a:buNone/>
            </a:pPr>
            <a:r>
              <a:rPr lang="en-US" sz="126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 Community care promised autonomy, but underfunding created gaps in housing, crisis care and rehabilitation (Calabria and Cullen, 2024; Montenegro et al., 2023).</a:t>
            </a:r>
            <a:endParaRPr lang="en-US" sz="1460" dirty="0"/>
          </a:p>
        </p:txBody>
      </p:sp>
      <p:sp>
        <p:nvSpPr>
          <p:cNvPr id="11" name="Text 8"/>
          <p:cNvSpPr/>
          <p:nvPr/>
        </p:nvSpPr>
        <p:spPr>
          <a:xfrm>
            <a:off x="384175" y="3703320"/>
            <a:ext cx="3716020" cy="1783080"/>
          </a:xfrm>
          <a:prstGeom prst="rect">
            <a:avLst/>
          </a:prstGeom>
          <a:solidFill>
            <a:srgbClr val="FFF9EF"/>
          </a:solidFill>
          <a:ln w="15240">
            <a:solidFill>
              <a:srgbClr val="C57B57"/>
            </a:solidFill>
          </a:ln>
        </p:spPr>
        <p:txBody>
          <a:bodyPr wrap="square" lIns="1270" tIns="1270" rIns="1270" bIns="1270" rtlCol="0" anchor="t">
            <a:normAutofit/>
          </a:bodyPr>
          <a:lstStyle/>
          <a:p>
            <a:pPr marL="0" indent="0">
              <a:buNone/>
            </a:pPr>
            <a:r>
              <a:rPr lang="en-US" sz="1520" b="1" dirty="0">
                <a:solidFill>
                  <a:srgbClr val="1F3A5F"/>
                </a:solidFill>
                <a:latin typeface="Times New Roman" panose="02020603050405020304" pitchFamily="34" charset="0"/>
                <a:ea typeface="Times New Roman" panose="02020603050405020304" pitchFamily="34" charset="-122"/>
                <a:cs typeface="Times New Roman" panose="02020603050405020304" pitchFamily="34" charset="-120"/>
              </a:rPr>
              <a:t>Critical analysis: “progress” was uneven
</a:t>
            </a:r>
            <a:r>
              <a:rPr lang="en-US" sz="132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Institutional care could be restrictive and stigmatising, but rapid closure without sufficient community investment sometimes shifted risk onto families, police, emergency departments and the individual. The key question is not asylum versus community, but whether provision is safe, dignified, funded, culturally fair and recovery-focused (WHO, 2024; NICE, 2025).</a:t>
            </a:r>
            <a:endParaRPr lang="en-US" sz="1520" dirty="0"/>
          </a:p>
        </p:txBody>
      </p:sp>
      <p:sp>
        <p:nvSpPr>
          <p:cNvPr id="12" name="Text 9"/>
          <p:cNvSpPr/>
          <p:nvPr/>
        </p:nvSpPr>
        <p:spPr>
          <a:xfrm>
            <a:off x="4343400" y="3703320"/>
            <a:ext cx="3703320" cy="1783080"/>
          </a:xfrm>
          <a:prstGeom prst="rect">
            <a:avLst/>
          </a:prstGeom>
          <a:solidFill>
            <a:srgbClr val="D9ECE8"/>
          </a:solidFill>
          <a:ln w="15240">
            <a:solidFill>
              <a:srgbClr val="2D6A73"/>
            </a:solidFill>
          </a:ln>
        </p:spPr>
        <p:txBody>
          <a:bodyPr wrap="square" lIns="1270" tIns="1270" rIns="1270" bIns="1270" rtlCol="0" anchor="t">
            <a:normAutofit/>
          </a:bodyPr>
          <a:lstStyle/>
          <a:p>
            <a:pPr marL="0" indent="0">
              <a:buNone/>
            </a:pPr>
            <a:r>
              <a:rPr lang="en-US" sz="1480" b="1" dirty="0">
                <a:solidFill>
                  <a:srgbClr val="1F3A5F"/>
                </a:solidFill>
                <a:latin typeface="Times New Roman" panose="02020603050405020304" pitchFamily="34" charset="0"/>
                <a:ea typeface="Times New Roman" panose="02020603050405020304" pitchFamily="34" charset="-122"/>
                <a:cs typeface="Times New Roman" panose="02020603050405020304" pitchFamily="34" charset="-120"/>
              </a:rPr>
              <a:t>Social, cultural and political context
</a:t>
            </a:r>
            <a:r>
              <a:rPr lang="en-US" sz="128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 Medicalisation improved access to treatment but could reduce lived experience to symptoms.</a:t>
            </a:r>
            <a:endParaRPr lang="en-US" sz="1480" dirty="0"/>
          </a:p>
          <a:p>
            <a:pPr marL="0" indent="0">
              <a:buNone/>
            </a:pPr>
            <a:r>
              <a:rPr lang="en-US" sz="128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 Stigma links psychosis with danger, weakening help-seeking and inclusion.</a:t>
            </a:r>
            <a:endParaRPr lang="en-US" sz="1480" dirty="0"/>
          </a:p>
          <a:p>
            <a:pPr marL="0" indent="0">
              <a:buNone/>
            </a:pPr>
            <a:r>
              <a:rPr lang="en-US" sz="128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 Social class, ethnicity, migration, poverty and housing insecurity shape diagnosis, pathways into care and coercion risk (Thornicroft et al., 2022; Halvorsrud et al., 2018).</a:t>
            </a:r>
            <a:endParaRPr lang="en-US" sz="1480" dirty="0"/>
          </a:p>
        </p:txBody>
      </p:sp>
      <p:sp>
        <p:nvSpPr>
          <p:cNvPr id="13" name="Text 10"/>
          <p:cNvSpPr/>
          <p:nvPr/>
        </p:nvSpPr>
        <p:spPr>
          <a:xfrm>
            <a:off x="8321040" y="3703320"/>
            <a:ext cx="3520440" cy="1783080"/>
          </a:xfrm>
          <a:prstGeom prst="rect">
            <a:avLst/>
          </a:prstGeom>
          <a:solidFill>
            <a:srgbClr val="FFFFFF"/>
          </a:solidFill>
          <a:ln w="15240">
            <a:solidFill>
              <a:srgbClr val="7D9A75"/>
            </a:solidFill>
          </a:ln>
        </p:spPr>
        <p:txBody>
          <a:bodyPr wrap="square" lIns="1270" tIns="1270" rIns="1270" bIns="1270" rtlCol="0" anchor="t">
            <a:normAutofit/>
          </a:bodyPr>
          <a:lstStyle/>
          <a:p>
            <a:pPr marL="0" indent="0">
              <a:buNone/>
            </a:pPr>
            <a:r>
              <a:rPr lang="en-US" sz="1600" b="1" dirty="0">
                <a:solidFill>
                  <a:srgbClr val="1F3A5F"/>
                </a:solidFill>
                <a:latin typeface="Times New Roman" panose="02020603050405020304" pitchFamily="34" charset="0"/>
                <a:ea typeface="Times New Roman" panose="02020603050405020304" pitchFamily="34" charset="-122"/>
                <a:cs typeface="Times New Roman" panose="02020603050405020304" pitchFamily="34" charset="-120"/>
              </a:rPr>
              <a:t>Historical timeline
</a:t>
            </a:r>
            <a:r>
              <a:rPr lang="en-US" sz="140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1800s: asylum expansion</a:t>
            </a:r>
            <a:endParaRPr lang="en-US" sz="1600" dirty="0"/>
          </a:p>
          <a:p>
            <a:pPr marL="0" indent="0">
              <a:buNone/>
            </a:pPr>
            <a:r>
              <a:rPr lang="en-US" sz="140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1950s: antipsychotics introduced</a:t>
            </a:r>
            <a:endParaRPr lang="en-US" sz="1600" dirty="0"/>
          </a:p>
          <a:p>
            <a:pPr marL="0" indent="0">
              <a:buNone/>
            </a:pPr>
            <a:r>
              <a:rPr lang="en-US" sz="140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1960s–1990s: deinstitutionalisation</a:t>
            </a:r>
            <a:endParaRPr lang="en-US" sz="1600" dirty="0"/>
          </a:p>
          <a:p>
            <a:pPr marL="0" indent="0">
              <a:buNone/>
            </a:pPr>
            <a:r>
              <a:rPr lang="en-US" sz="140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2000s–2020s: recovery, early intervention and rights-based community care</a:t>
            </a:r>
            <a:endParaRPr lang="en-US" sz="1600" dirty="0"/>
          </a:p>
        </p:txBody>
      </p:sp>
      <p:sp>
        <p:nvSpPr>
          <p:cNvPr id="14" name="Text 11"/>
          <p:cNvSpPr/>
          <p:nvPr/>
        </p:nvSpPr>
        <p:spPr>
          <a:xfrm>
            <a:off x="320040" y="6528816"/>
            <a:ext cx="11521440" cy="164592"/>
          </a:xfrm>
          <a:prstGeom prst="rect">
            <a:avLst/>
          </a:prstGeom>
          <a:noFill/>
        </p:spPr>
        <p:txBody>
          <a:bodyPr wrap="square" lIns="0" tIns="0" rIns="0" bIns="0" rtlCol="0" anchor="ctr">
            <a:normAutofit/>
          </a:bodyPr>
          <a:lstStyle/>
          <a:p>
            <a:pPr marL="0" indent="0">
              <a:buNone/>
            </a:pPr>
            <a:r>
              <a:rPr lang="en-US" sz="850" dirty="0">
                <a:solidFill>
                  <a:srgbClr val="4C566A"/>
                </a:solidFill>
                <a:latin typeface="Times New Roman" panose="02020603050405020304" pitchFamily="34" charset="0"/>
                <a:ea typeface="Times New Roman" panose="02020603050405020304" pitchFamily="34" charset="-122"/>
                <a:cs typeface="Times New Roman" panose="02020603050405020304" pitchFamily="34" charset="-120"/>
              </a:rPr>
              <a:t>BMHP6029 Psychological Classifications and Provisions</a:t>
            </a:r>
            <a:endParaRPr lang="en-US" sz="8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5F7F8"/>
        </a:solidFill>
        <a:effectLst/>
      </p:bgPr>
    </p:bg>
    <p:spTree>
      <p:nvGrpSpPr>
        <p:cNvPr id="1" name=""/>
        <p:cNvGrpSpPr/>
        <p:nvPr/>
      </p:nvGrpSpPr>
      <p:grpSpPr>
        <a:xfrm>
          <a:off x="0" y="0"/>
          <a:ext cx="0" cy="0"/>
          <a:chOff x="0" y="0"/>
          <a:chExt cx="0" cy="0"/>
        </a:xfrm>
      </p:grpSpPr>
      <p:sp>
        <p:nvSpPr>
          <p:cNvPr id="2" name="Text 0"/>
          <p:cNvSpPr/>
          <p:nvPr/>
        </p:nvSpPr>
        <p:spPr>
          <a:xfrm>
            <a:off x="320040" y="228600"/>
            <a:ext cx="11548872" cy="411480"/>
          </a:xfrm>
          <a:prstGeom prst="rect">
            <a:avLst/>
          </a:prstGeom>
          <a:noFill/>
        </p:spPr>
        <p:txBody>
          <a:bodyPr wrap="square" lIns="254" tIns="254" rIns="254" bIns="254" rtlCol="0" anchor="ctr">
            <a:normAutofit/>
          </a:bodyPr>
          <a:lstStyle/>
          <a:p>
            <a:pPr marL="0" indent="0">
              <a:buNone/>
            </a:pPr>
            <a:r>
              <a:rPr lang="en-US" sz="2600" b="1" dirty="0">
                <a:solidFill>
                  <a:srgbClr val="1F3A5F"/>
                </a:solidFill>
                <a:latin typeface="Times New Roman" panose="02020603050405020304" pitchFamily="34" charset="0"/>
                <a:ea typeface="Times New Roman" panose="02020603050405020304" pitchFamily="34" charset="-122"/>
                <a:cs typeface="Times New Roman" panose="02020603050405020304" pitchFamily="34" charset="-120"/>
              </a:rPr>
              <a:t>Academic Poster 2 | Contemporary Care, Inequalities and Recommendations</a:t>
            </a:r>
            <a:endParaRPr lang="en-US" sz="2600" dirty="0"/>
          </a:p>
        </p:txBody>
      </p:sp>
      <p:sp>
        <p:nvSpPr>
          <p:cNvPr id="3" name="Text 1"/>
          <p:cNvSpPr/>
          <p:nvPr/>
        </p:nvSpPr>
        <p:spPr>
          <a:xfrm>
            <a:off x="338328" y="667512"/>
            <a:ext cx="11338560" cy="274320"/>
          </a:xfrm>
          <a:prstGeom prst="rect">
            <a:avLst/>
          </a:prstGeom>
          <a:noFill/>
        </p:spPr>
        <p:txBody>
          <a:bodyPr wrap="square" lIns="127" tIns="127" rIns="127" bIns="127" rtlCol="0" anchor="ctr">
            <a:normAutofit/>
          </a:bodyPr>
          <a:lstStyle/>
          <a:p>
            <a:pPr marL="0" indent="0">
              <a:buNone/>
            </a:pPr>
            <a:r>
              <a:rPr lang="en-US" sz="1200" i="1" dirty="0">
                <a:solidFill>
                  <a:srgbClr val="4C566A"/>
                </a:solidFill>
                <a:latin typeface="Times New Roman" panose="02020603050405020304" pitchFamily="34" charset="0"/>
                <a:ea typeface="Times New Roman" panose="02020603050405020304" pitchFamily="34" charset="-122"/>
                <a:cs typeface="Times New Roman" panose="02020603050405020304" pitchFamily="34" charset="-120"/>
              </a:rPr>
              <a:t>Focus: evidence-based treatment must be recovery-focused, culturally safe and integrated</a:t>
            </a:r>
            <a:endParaRPr lang="en-US" sz="1200" dirty="0"/>
          </a:p>
        </p:txBody>
      </p:sp>
      <p:sp>
        <p:nvSpPr>
          <p:cNvPr id="4" name="Shape 2"/>
          <p:cNvSpPr/>
          <p:nvPr/>
        </p:nvSpPr>
        <p:spPr>
          <a:xfrm>
            <a:off x="320040" y="1005840"/>
            <a:ext cx="11548872" cy="0"/>
          </a:xfrm>
          <a:prstGeom prst="line">
            <a:avLst/>
          </a:prstGeom>
          <a:noFill/>
          <a:ln w="19050">
            <a:solidFill>
              <a:srgbClr val="2D6A73"/>
            </a:solidFill>
            <a:prstDash val="solid"/>
          </a:ln>
        </p:spPr>
      </p:sp>
      <p:pic>
        <p:nvPicPr>
          <p:cNvPr id="5" name="Image 0" descr="/mnt/data/support_group.jpg"/>
          <p:cNvPicPr>
            <a:picLocks noChangeAspect="1"/>
          </p:cNvPicPr>
          <p:nvPr/>
        </p:nvPicPr>
        <p:blipFill>
          <a:blip r:embed="rId3"/>
          <a:stretch>
            <a:fillRect/>
          </a:stretch>
        </p:blipFill>
        <p:spPr>
          <a:xfrm>
            <a:off x="841248" y="1115568"/>
            <a:ext cx="2103120" cy="2103120"/>
          </a:xfrm>
          <a:prstGeom prst="rect">
            <a:avLst/>
          </a:prstGeom>
        </p:spPr>
      </p:pic>
      <p:sp>
        <p:nvSpPr>
          <p:cNvPr id="6" name="Text 3"/>
          <p:cNvSpPr/>
          <p:nvPr/>
        </p:nvSpPr>
        <p:spPr>
          <a:xfrm>
            <a:off x="384048" y="3273552"/>
            <a:ext cx="3017520" cy="164592"/>
          </a:xfrm>
          <a:prstGeom prst="rect">
            <a:avLst/>
          </a:prstGeom>
          <a:noFill/>
        </p:spPr>
        <p:txBody>
          <a:bodyPr wrap="square" lIns="0" tIns="0" rIns="0" bIns="0" rtlCol="0" anchor="ctr">
            <a:normAutofit/>
          </a:bodyPr>
          <a:lstStyle/>
          <a:p>
            <a:pPr marL="0" indent="0">
              <a:buNone/>
            </a:pPr>
            <a:r>
              <a:rPr lang="en-US" sz="780" dirty="0">
                <a:solidFill>
                  <a:srgbClr val="4C566A"/>
                </a:solidFill>
                <a:latin typeface="Times New Roman" panose="02020603050405020304" pitchFamily="34" charset="0"/>
                <a:ea typeface="Times New Roman" panose="02020603050405020304" pitchFamily="34" charset="-122"/>
                <a:cs typeface="Times New Roman" panose="02020603050405020304" pitchFamily="34" charset="-120"/>
              </a:rPr>
              <a:t>Image: contemporary talking/support group</a:t>
            </a:r>
            <a:endParaRPr lang="en-US" sz="780" dirty="0"/>
          </a:p>
        </p:txBody>
      </p:sp>
      <p:sp>
        <p:nvSpPr>
          <p:cNvPr id="7" name="Text 4"/>
          <p:cNvSpPr/>
          <p:nvPr/>
        </p:nvSpPr>
        <p:spPr>
          <a:xfrm>
            <a:off x="3657600" y="1115695"/>
            <a:ext cx="3998595" cy="2103120"/>
          </a:xfrm>
          <a:prstGeom prst="rect">
            <a:avLst/>
          </a:prstGeom>
          <a:solidFill>
            <a:srgbClr val="FFFFFF"/>
          </a:solidFill>
          <a:ln w="15240">
            <a:solidFill>
              <a:srgbClr val="2D6A73"/>
            </a:solidFill>
          </a:ln>
        </p:spPr>
        <p:txBody>
          <a:bodyPr wrap="square" lIns="1270" tIns="1270" rIns="1270" bIns="1270" rtlCol="0" anchor="t">
            <a:normAutofit lnSpcReduction="10000"/>
          </a:bodyPr>
          <a:lstStyle/>
          <a:p>
            <a:pPr marL="0" indent="0">
              <a:buNone/>
            </a:pPr>
            <a:r>
              <a:rPr lang="en-US" sz="1390" b="1" dirty="0">
                <a:solidFill>
                  <a:srgbClr val="1F3A5F"/>
                </a:solidFill>
                <a:latin typeface="Times New Roman" panose="02020603050405020304" pitchFamily="34" charset="0"/>
                <a:ea typeface="Times New Roman" panose="02020603050405020304" pitchFamily="34" charset="-122"/>
                <a:cs typeface="Times New Roman" panose="02020603050405020304" pitchFamily="34" charset="-120"/>
              </a:rPr>
              <a:t>Contemporary treatment model
</a:t>
            </a:r>
            <a:r>
              <a:rPr lang="en-US" sz="119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 Early Intervention in Psychosis (EIP): rapid access after first episode; reduces delay and supports social recovery (Williams et al., 2024).</a:t>
            </a:r>
            <a:endParaRPr lang="en-US" sz="1390" dirty="0"/>
          </a:p>
          <a:p>
            <a:pPr marL="0" indent="0">
              <a:buNone/>
            </a:pPr>
            <a:r>
              <a:rPr lang="en-US" sz="119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 Medication: antipsychotics reduce relapse; clozapine is key in treatment-resistant schizophrenia; LAIs can support adherence when chosen collaboratively (Correll et al., 2022; Aymerich et al., 2025).</a:t>
            </a:r>
            <a:endParaRPr lang="en-US" sz="1390" dirty="0"/>
          </a:p>
          <a:p>
            <a:pPr marL="0" indent="0">
              <a:buNone/>
            </a:pPr>
            <a:r>
              <a:rPr lang="en-US" sz="119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 Psychosocial care: CBTp, family intervention, psychoeducation, employment/housing support and peer support (Chien et al., 2020; Berendsen et al., 2024).</a:t>
            </a:r>
            <a:endParaRPr lang="en-US" sz="1390" dirty="0"/>
          </a:p>
        </p:txBody>
      </p:sp>
      <p:sp>
        <p:nvSpPr>
          <p:cNvPr id="8" name="Text 5"/>
          <p:cNvSpPr/>
          <p:nvPr/>
        </p:nvSpPr>
        <p:spPr>
          <a:xfrm>
            <a:off x="7909560" y="1115695"/>
            <a:ext cx="3924300" cy="2103120"/>
          </a:xfrm>
          <a:prstGeom prst="rect">
            <a:avLst/>
          </a:prstGeom>
          <a:solidFill>
            <a:srgbClr val="FFF9EF"/>
          </a:solidFill>
          <a:ln w="15240">
            <a:solidFill>
              <a:srgbClr val="C57B57"/>
            </a:solidFill>
          </a:ln>
        </p:spPr>
        <p:txBody>
          <a:bodyPr wrap="square" lIns="1270" tIns="1270" rIns="1270" bIns="1270" rtlCol="0" anchor="t">
            <a:normAutofit/>
          </a:bodyPr>
          <a:lstStyle/>
          <a:p>
            <a:pPr marL="0" indent="0">
              <a:buNone/>
            </a:pPr>
            <a:r>
              <a:rPr lang="en-US" sz="1380" b="1" dirty="0">
                <a:solidFill>
                  <a:srgbClr val="1F3A5F"/>
                </a:solidFill>
                <a:latin typeface="Times New Roman" panose="02020603050405020304" pitchFamily="34" charset="0"/>
                <a:ea typeface="Times New Roman" panose="02020603050405020304" pitchFamily="34" charset="-122"/>
                <a:cs typeface="Times New Roman" panose="02020603050405020304" pitchFamily="34" charset="-120"/>
              </a:rPr>
              <a:t>Continuing concerns
</a:t>
            </a:r>
            <a:r>
              <a:rPr lang="en-US" sz="118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 Physical health inequality: premature mortality remains about 15–20 years, often linked to cardiovascular disease, smoking, obesity, side effects and unequal access to physical healthcare (Correll et al., 2022).</a:t>
            </a:r>
            <a:endParaRPr lang="en-US" sz="1380" dirty="0"/>
          </a:p>
          <a:p>
            <a:pPr marL="0" indent="0">
              <a:buNone/>
            </a:pPr>
            <a:r>
              <a:rPr lang="en-US" sz="118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 Coercion and discrimination: compulsory pathways and risk-focused practice can damage trust.</a:t>
            </a:r>
            <a:endParaRPr lang="en-US" sz="1380" dirty="0"/>
          </a:p>
          <a:p>
            <a:pPr marL="0" indent="0">
              <a:buNone/>
            </a:pPr>
            <a:r>
              <a:rPr lang="en-US" sz="118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 Stigma: people may avoid help, education, employment and relationships because of shame and social exclusion (Thornicroft et al., 2022).</a:t>
            </a:r>
            <a:endParaRPr lang="en-US" sz="1380" dirty="0"/>
          </a:p>
        </p:txBody>
      </p:sp>
      <p:sp>
        <p:nvSpPr>
          <p:cNvPr id="9" name="Text 6"/>
          <p:cNvSpPr/>
          <p:nvPr/>
        </p:nvSpPr>
        <p:spPr>
          <a:xfrm>
            <a:off x="384175" y="3684905"/>
            <a:ext cx="3502025" cy="1682750"/>
          </a:xfrm>
          <a:prstGeom prst="rect">
            <a:avLst/>
          </a:prstGeom>
          <a:solidFill>
            <a:srgbClr val="D9ECE8"/>
          </a:solidFill>
          <a:ln w="15240">
            <a:solidFill>
              <a:srgbClr val="2D6A73"/>
            </a:solidFill>
          </a:ln>
        </p:spPr>
        <p:txBody>
          <a:bodyPr wrap="square" lIns="1270" tIns="1270" rIns="1270" bIns="1270" rtlCol="0" anchor="t">
            <a:normAutofit lnSpcReduction="20000"/>
          </a:bodyPr>
          <a:lstStyle/>
          <a:p>
            <a:pPr marL="0" indent="0">
              <a:buNone/>
            </a:pPr>
            <a:r>
              <a:rPr lang="en-US" sz="1520" b="1" dirty="0">
                <a:solidFill>
                  <a:srgbClr val="1F3A5F"/>
                </a:solidFill>
                <a:latin typeface="Times New Roman" panose="02020603050405020304" pitchFamily="34" charset="0"/>
                <a:ea typeface="Times New Roman" panose="02020603050405020304" pitchFamily="34" charset="-122"/>
                <a:cs typeface="Times New Roman" panose="02020603050405020304" pitchFamily="34" charset="-120"/>
              </a:rPr>
              <a:t>Critical judgement
</a:t>
            </a:r>
            <a:r>
              <a:rPr lang="en-US" sz="132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Best practice is not medication alone. It is a coordinated pathway that combines diagnosis, shared decision-making, trauma-informed support, physical-health monitoring, family/carer inclusion and social recovery. Modern provision is stronger than historical asylum care, but it remains unequal when services are crisis-led, culturally unsafe or under-resourced.</a:t>
            </a:r>
            <a:endParaRPr lang="en-US" sz="1520" dirty="0"/>
          </a:p>
        </p:txBody>
      </p:sp>
      <p:sp>
        <p:nvSpPr>
          <p:cNvPr id="10" name="Text 7"/>
          <p:cNvSpPr/>
          <p:nvPr/>
        </p:nvSpPr>
        <p:spPr>
          <a:xfrm>
            <a:off x="4160520" y="3684905"/>
            <a:ext cx="3737610" cy="1691640"/>
          </a:xfrm>
          <a:prstGeom prst="rect">
            <a:avLst/>
          </a:prstGeom>
          <a:solidFill>
            <a:srgbClr val="FFFFFF"/>
          </a:solidFill>
          <a:ln w="15240">
            <a:solidFill>
              <a:srgbClr val="7D9A75"/>
            </a:solidFill>
          </a:ln>
        </p:spPr>
        <p:txBody>
          <a:bodyPr wrap="square" lIns="1270" tIns="1270" rIns="1270" bIns="1270" rtlCol="0" anchor="t">
            <a:normAutofit fontScale="90000" lnSpcReduction="10000"/>
          </a:bodyPr>
          <a:lstStyle/>
          <a:p>
            <a:pPr marL="0" indent="0">
              <a:buNone/>
            </a:pPr>
            <a:r>
              <a:rPr lang="en-US" sz="1440" b="1" dirty="0">
                <a:solidFill>
                  <a:srgbClr val="1F3A5F"/>
                </a:solidFill>
                <a:latin typeface="Times New Roman" panose="02020603050405020304" pitchFamily="34" charset="0"/>
                <a:ea typeface="Times New Roman" panose="02020603050405020304" pitchFamily="34" charset="-122"/>
                <a:cs typeface="Times New Roman" panose="02020603050405020304" pitchFamily="34" charset="-120"/>
              </a:rPr>
              <a:t>Recommendations for policy/practice
</a:t>
            </a:r>
            <a:r>
              <a:rPr lang="en-US" sz="124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1. Fund EIP and community teams with low caseloads and assertive outreach.</a:t>
            </a:r>
            <a:endParaRPr lang="en-US" sz="1440" dirty="0"/>
          </a:p>
          <a:p>
            <a:pPr marL="0" indent="0">
              <a:buNone/>
            </a:pPr>
            <a:r>
              <a:rPr lang="en-US" sz="124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2. Integrate mental and physical healthcare: annual checks, smoking cessation, cardiometabolic monitoring.</a:t>
            </a:r>
            <a:endParaRPr lang="en-US" sz="1440" dirty="0"/>
          </a:p>
          <a:p>
            <a:pPr marL="0" indent="0">
              <a:buNone/>
            </a:pPr>
            <a:r>
              <a:rPr lang="en-US" sz="124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3. Increase culturally competent, anti-racist practice and interpreter access.</a:t>
            </a:r>
            <a:endParaRPr lang="en-US" sz="1440" dirty="0"/>
          </a:p>
          <a:p>
            <a:pPr marL="0" indent="0">
              <a:buNone/>
            </a:pPr>
            <a:r>
              <a:rPr lang="en-US" sz="124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4. Co-produce anti-stigma work with people with lived experience.</a:t>
            </a:r>
            <a:endParaRPr lang="en-US" sz="1440" dirty="0"/>
          </a:p>
          <a:p>
            <a:pPr marL="0" indent="0">
              <a:buNone/>
            </a:pPr>
            <a:r>
              <a:rPr lang="en-US" sz="124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5. Use clozapine/LAIs through shared decisions, not coercive convenience.</a:t>
            </a:r>
            <a:endParaRPr lang="en-US" sz="1440" dirty="0"/>
          </a:p>
        </p:txBody>
      </p:sp>
      <p:sp>
        <p:nvSpPr>
          <p:cNvPr id="11" name="Text 8"/>
          <p:cNvSpPr/>
          <p:nvPr/>
        </p:nvSpPr>
        <p:spPr>
          <a:xfrm>
            <a:off x="8229600" y="3684905"/>
            <a:ext cx="3608070" cy="1691640"/>
          </a:xfrm>
          <a:prstGeom prst="rect">
            <a:avLst/>
          </a:prstGeom>
          <a:gradFill>
            <a:gsLst>
              <a:gs pos="50000">
                <a:schemeClr val="accent3"/>
              </a:gs>
              <a:gs pos="0">
                <a:schemeClr val="accent3">
                  <a:lumMod val="25000"/>
                  <a:lumOff val="75000"/>
                </a:schemeClr>
              </a:gs>
              <a:gs pos="100000">
                <a:schemeClr val="accent3">
                  <a:lumMod val="85000"/>
                </a:schemeClr>
              </a:gs>
            </a:gsLst>
            <a:lin ang="5400000" scaled="1"/>
          </a:gradFill>
          <a:ln w="15240">
            <a:solidFill>
              <a:srgbClr val="1F3A5F"/>
            </a:solidFill>
          </a:ln>
        </p:spPr>
        <p:txBody>
          <a:bodyPr wrap="square" lIns="1270" tIns="1270" rIns="1270" bIns="1270" rtlCol="0" anchor="t">
            <a:normAutofit/>
          </a:bodyPr>
          <a:lstStyle/>
          <a:p>
            <a:pPr marL="0" indent="0">
              <a:buNone/>
            </a:pPr>
            <a:r>
              <a:rPr lang="en-US" sz="2000" b="1" dirty="0">
                <a:solidFill>
                  <a:srgbClr val="1F3A5F"/>
                </a:solidFill>
                <a:latin typeface="Times New Roman" panose="02020603050405020304" pitchFamily="34" charset="0"/>
                <a:ea typeface="Times New Roman" panose="02020603050405020304" pitchFamily="34" charset="-122"/>
                <a:cs typeface="Times New Roman" panose="02020603050405020304" pitchFamily="34" charset="-120"/>
              </a:rPr>
              <a:t>Key take-away
</a:t>
            </a:r>
            <a:r>
              <a:rPr lang="en-US" sz="180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Schizophrenia care has moved from custody toward recovery, but the future must close the gap between “available treatment” and genuinely equitable, humane provision.</a:t>
            </a:r>
            <a:endParaRPr lang="en-US" sz="2000" dirty="0"/>
          </a:p>
        </p:txBody>
      </p:sp>
      <p:sp>
        <p:nvSpPr>
          <p:cNvPr id="12" name="Text 9"/>
          <p:cNvSpPr/>
          <p:nvPr/>
        </p:nvSpPr>
        <p:spPr>
          <a:xfrm>
            <a:off x="320040" y="6528816"/>
            <a:ext cx="11521440" cy="164592"/>
          </a:xfrm>
          <a:prstGeom prst="rect">
            <a:avLst/>
          </a:prstGeom>
          <a:noFill/>
        </p:spPr>
        <p:txBody>
          <a:bodyPr wrap="square" lIns="0" tIns="0" rIns="0" bIns="0" rtlCol="0" anchor="ctr">
            <a:normAutofit/>
          </a:bodyPr>
          <a:lstStyle/>
          <a:p>
            <a:pPr marL="0" indent="0">
              <a:buNone/>
            </a:pPr>
            <a:r>
              <a:rPr lang="en-US" sz="850" dirty="0">
                <a:solidFill>
                  <a:srgbClr val="4C566A"/>
                </a:solidFill>
                <a:latin typeface="Times New Roman" panose="02020603050405020304" pitchFamily="34" charset="0"/>
                <a:ea typeface="Times New Roman" panose="02020603050405020304" pitchFamily="34" charset="-122"/>
                <a:cs typeface="Times New Roman" panose="02020603050405020304" pitchFamily="34" charset="-120"/>
              </a:rPr>
              <a:t>BMHP6029 Psychological Classifications and Provisions</a:t>
            </a:r>
            <a:endParaRPr lang="en-US" sz="8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7F8"/>
        </a:solidFill>
        <a:effectLst/>
      </p:bgPr>
    </p:bg>
    <p:spTree>
      <p:nvGrpSpPr>
        <p:cNvPr id="1" name=""/>
        <p:cNvGrpSpPr/>
        <p:nvPr/>
      </p:nvGrpSpPr>
      <p:grpSpPr>
        <a:xfrm>
          <a:off x="0" y="0"/>
          <a:ext cx="0" cy="0"/>
          <a:chOff x="0" y="0"/>
          <a:chExt cx="0" cy="0"/>
        </a:xfrm>
      </p:grpSpPr>
      <p:sp>
        <p:nvSpPr>
          <p:cNvPr id="2" name="Text 0"/>
          <p:cNvSpPr/>
          <p:nvPr/>
        </p:nvSpPr>
        <p:spPr>
          <a:xfrm>
            <a:off x="411480" y="320040"/>
            <a:ext cx="11247120" cy="384048"/>
          </a:xfrm>
          <a:prstGeom prst="rect">
            <a:avLst/>
          </a:prstGeom>
          <a:noFill/>
        </p:spPr>
        <p:txBody>
          <a:bodyPr wrap="square" lIns="0" tIns="0" rIns="0" bIns="0" rtlCol="0" anchor="ctr">
            <a:normAutofit/>
          </a:bodyPr>
          <a:lstStyle/>
          <a:p>
            <a:pPr marL="0" indent="0">
              <a:buNone/>
            </a:pPr>
            <a:r>
              <a:rPr lang="en-US" sz="2500" b="1" dirty="0">
                <a:solidFill>
                  <a:srgbClr val="1F3A5F"/>
                </a:solidFill>
                <a:latin typeface="Times New Roman" panose="02020603050405020304" pitchFamily="34" charset="0"/>
                <a:ea typeface="Times New Roman" panose="02020603050405020304" pitchFamily="34" charset="-122"/>
                <a:cs typeface="Times New Roman" panose="02020603050405020304" pitchFamily="34" charset="-120"/>
              </a:rPr>
              <a:t>References</a:t>
            </a:r>
            <a:endParaRPr lang="en-US" sz="2500" dirty="0"/>
          </a:p>
        </p:txBody>
      </p:sp>
      <p:sp>
        <p:nvSpPr>
          <p:cNvPr id="3" name="Shape 1"/>
          <p:cNvSpPr/>
          <p:nvPr/>
        </p:nvSpPr>
        <p:spPr>
          <a:xfrm>
            <a:off x="411480" y="822960"/>
            <a:ext cx="11338560" cy="0"/>
          </a:xfrm>
          <a:prstGeom prst="line">
            <a:avLst/>
          </a:prstGeom>
          <a:noFill/>
          <a:ln w="16510">
            <a:solidFill>
              <a:srgbClr val="2D6A73"/>
            </a:solidFill>
            <a:prstDash val="solid"/>
          </a:ln>
        </p:spPr>
      </p:sp>
      <p:sp>
        <p:nvSpPr>
          <p:cNvPr id="4" name="Text 2"/>
          <p:cNvSpPr/>
          <p:nvPr/>
        </p:nvSpPr>
        <p:spPr>
          <a:xfrm>
            <a:off x="457200" y="987552"/>
            <a:ext cx="5532120" cy="5349240"/>
          </a:xfrm>
          <a:prstGeom prst="rect">
            <a:avLst/>
          </a:prstGeom>
          <a:noFill/>
        </p:spPr>
        <p:txBody>
          <a:bodyPr wrap="square" lIns="635" tIns="635" rIns="635" bIns="635" rtlCol="0" anchor="t">
            <a:normAutofit/>
          </a:bodyPr>
          <a:lstStyle/>
          <a:p>
            <a:pPr marL="0" indent="0">
              <a:buNone/>
            </a:pPr>
            <a:r>
              <a:rPr lang="en-US" sz="92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Aymerich, C., Zorrilla, I., González-Pinto, A., González-Torres, M.A. and Catalán, A. (2025) ‘All-cause mortality risk in long-acting injectable versus oral antipsychotics in schizophrenia: a systematic review and meta-analysis’, Molecular Psychiatry, 30, pp. 263–271.</a:t>
            </a:r>
            <a:endParaRPr lang="en-US" sz="920" dirty="0"/>
          </a:p>
          <a:p>
            <a:pPr marL="0" indent="0">
              <a:buNone/>
            </a:pPr>
            <a:endParaRPr lang="en-US" sz="920" dirty="0"/>
          </a:p>
          <a:p>
            <a:pPr marL="0" indent="0">
              <a:buNone/>
            </a:pPr>
            <a:r>
              <a:rPr lang="en-US" sz="92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Berendsen, S. et al. (2024) ‘Cognitive behavioural therapy for the treatment of schizophrenia spectrum disorders: a systematic review and meta-analysis’, Psychological Medicine, 54, pp. 1–12.</a:t>
            </a:r>
            <a:endParaRPr lang="en-US" sz="920" dirty="0"/>
          </a:p>
          <a:p>
            <a:pPr marL="0" indent="0">
              <a:buNone/>
            </a:pPr>
            <a:endParaRPr lang="en-US" sz="920" dirty="0"/>
          </a:p>
          <a:p>
            <a:pPr marL="0" indent="0">
              <a:buNone/>
            </a:pPr>
            <a:r>
              <a:rPr lang="en-US" sz="92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Calabria, V. and Cullen, L.T. (2024) ‘Deinstitutionalisation and the move to community care: comparing the changing dimensions of mental healthcare after 1922 in the Republic of Ireland and England’, History of Psychiatry, 35(2), pp. 135–151.</a:t>
            </a:r>
            <a:endParaRPr lang="en-US" sz="920" dirty="0"/>
          </a:p>
          <a:p>
            <a:pPr marL="0" indent="0">
              <a:buNone/>
            </a:pPr>
            <a:endParaRPr lang="en-US" sz="920" dirty="0"/>
          </a:p>
          <a:p>
            <a:pPr marL="0" indent="0">
              <a:buNone/>
            </a:pPr>
            <a:r>
              <a:rPr lang="en-US" sz="92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Chien, W.T., Bressington, D., Lubman, D.I. and Karatzias, T. (2020) ‘Family-based interventions versus standard care for people with schizophrenia’, Cochrane Database of Systematic Reviews, 2020(12), CD013541.</a:t>
            </a:r>
            <a:endParaRPr lang="en-US" sz="920" dirty="0"/>
          </a:p>
          <a:p>
            <a:pPr marL="0" indent="0">
              <a:buNone/>
            </a:pPr>
            <a:endParaRPr lang="en-US" sz="920" dirty="0"/>
          </a:p>
          <a:p>
            <a:pPr marL="0" indent="0">
              <a:buNone/>
            </a:pPr>
            <a:r>
              <a:rPr lang="en-US" sz="92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Correll, C.U. et al. (2022) ‘Mortality in people with schizophrenia: a systematic review and meta-analysis of relative risk and aggravating or attenuating factors’, World Psychiatry, 21(2), pp. 248–271.</a:t>
            </a:r>
            <a:endParaRPr lang="en-US" sz="920" dirty="0"/>
          </a:p>
          <a:p>
            <a:pPr marL="0" indent="0">
              <a:buNone/>
            </a:pPr>
            <a:endParaRPr lang="en-US" sz="920" dirty="0"/>
          </a:p>
          <a:p>
            <a:pPr marL="0" indent="0">
              <a:buNone/>
            </a:pPr>
            <a:r>
              <a:rPr lang="en-US" sz="92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Gowda, G.S., Komal, S., Sanjay, T.N., Mishra, S., Kumar, C.N. and Math, S.B. (2022) ‘Models of care of schizophrenia in the community: an international perspective’, Current Psychiatry Reports, 24, pp. 195–203.</a:t>
            </a:r>
            <a:endParaRPr lang="en-US" sz="920" dirty="0"/>
          </a:p>
        </p:txBody>
      </p:sp>
      <p:sp>
        <p:nvSpPr>
          <p:cNvPr id="5" name="Text 3"/>
          <p:cNvSpPr/>
          <p:nvPr/>
        </p:nvSpPr>
        <p:spPr>
          <a:xfrm>
            <a:off x="6217920" y="987552"/>
            <a:ext cx="5486400" cy="5349240"/>
          </a:xfrm>
          <a:prstGeom prst="rect">
            <a:avLst/>
          </a:prstGeom>
          <a:noFill/>
        </p:spPr>
        <p:txBody>
          <a:bodyPr wrap="square" lIns="635" tIns="635" rIns="635" bIns="635" rtlCol="0" anchor="t">
            <a:normAutofit/>
          </a:bodyPr>
          <a:lstStyle/>
          <a:p>
            <a:pPr marL="0" indent="0">
              <a:buNone/>
            </a:pPr>
            <a:r>
              <a:rPr lang="en-US" sz="92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Halvorsrud, K., Nazroo, J., Otis, M., Brown Hajdukova, E. and Bhui, K. (2018) ‘Ethnic inequalities and pathways to care in psychosis in England: a systematic review and meta-analysis’, BMC Medicine, 16, 223.</a:t>
            </a:r>
            <a:endParaRPr lang="en-US" sz="920" dirty="0"/>
          </a:p>
          <a:p>
            <a:pPr marL="0" indent="0">
              <a:buNone/>
            </a:pPr>
            <a:endParaRPr lang="en-US" sz="920" dirty="0"/>
          </a:p>
          <a:p>
            <a:pPr marL="0" indent="0">
              <a:buNone/>
            </a:pPr>
            <a:r>
              <a:rPr lang="en-US" sz="92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Montenegro, C.R., Irarrázaval, M., Gonzalez, A. and Vicente, B. (2023) ‘Moving psychiatric deinstitutionalization forward: a scoping review’, Globalization and Health, 19, 48.</a:t>
            </a:r>
            <a:endParaRPr lang="en-US" sz="920" dirty="0"/>
          </a:p>
          <a:p>
            <a:pPr marL="0" indent="0">
              <a:buNone/>
            </a:pPr>
            <a:endParaRPr lang="en-US" sz="920" dirty="0"/>
          </a:p>
          <a:p>
            <a:pPr marL="0" indent="0">
              <a:buNone/>
            </a:pPr>
            <a:r>
              <a:rPr lang="en-US" sz="92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NICE (2025) Psychosis and schizophrenia in adults: prevention and management. Clinical guideline CG178. London: National Institute for Health and Care Excellence.</a:t>
            </a:r>
            <a:endParaRPr lang="en-US" sz="920" dirty="0"/>
          </a:p>
          <a:p>
            <a:pPr marL="0" indent="0">
              <a:buNone/>
            </a:pPr>
            <a:endParaRPr lang="en-US" sz="920" dirty="0"/>
          </a:p>
          <a:p>
            <a:pPr marL="0" indent="0">
              <a:buNone/>
            </a:pPr>
            <a:r>
              <a:rPr lang="en-US" sz="92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Reed, G.M. et al. (2019) ‘Innovations and changes in the ICD-11 classification of mental, behavioural and neurodevelopmental disorders’, World Psychiatry, 18(1), pp. 3–19.</a:t>
            </a:r>
            <a:endParaRPr lang="en-US" sz="920" dirty="0"/>
          </a:p>
          <a:p>
            <a:pPr marL="0" indent="0">
              <a:buNone/>
            </a:pPr>
            <a:endParaRPr lang="en-US" sz="920" dirty="0"/>
          </a:p>
          <a:p>
            <a:pPr marL="0" indent="0">
              <a:buNone/>
            </a:pPr>
            <a:r>
              <a:rPr lang="en-US" sz="92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Thornicroft, G. et al. (2022) ‘The Lancet Commission on ending stigma and discrimination in mental health’, The Lancet, 400(10361), pp. 1438–1480.</a:t>
            </a:r>
            <a:endParaRPr lang="en-US" sz="920" dirty="0"/>
          </a:p>
          <a:p>
            <a:pPr marL="0" indent="0">
              <a:buNone/>
            </a:pPr>
            <a:endParaRPr lang="en-US" sz="920" dirty="0"/>
          </a:p>
          <a:p>
            <a:pPr marL="0" indent="0">
              <a:buNone/>
            </a:pPr>
            <a:r>
              <a:rPr lang="en-US" sz="92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Williams, R. et al. (2024) ‘Comparing interventions for early psychosis: a systematic review and component network meta-analysis’, EClinicalMedicine, 69, 102470.</a:t>
            </a:r>
            <a:endParaRPr lang="en-US" sz="920" dirty="0"/>
          </a:p>
          <a:p>
            <a:pPr marL="0" indent="0">
              <a:buNone/>
            </a:pPr>
            <a:endParaRPr lang="en-US" sz="920" dirty="0"/>
          </a:p>
          <a:p>
            <a:pPr marL="0" indent="0">
              <a:buNone/>
            </a:pPr>
            <a:r>
              <a:rPr lang="en-US" sz="920" dirty="0">
                <a:solidFill>
                  <a:srgbClr val="111111"/>
                </a:solidFill>
                <a:latin typeface="Times New Roman" panose="02020603050405020304" pitchFamily="34" charset="0"/>
                <a:ea typeface="Times New Roman" panose="02020603050405020304" pitchFamily="34" charset="-122"/>
                <a:cs typeface="Times New Roman" panose="02020603050405020304" pitchFamily="34" charset="-120"/>
              </a:rPr>
              <a:t>World Health Organization (2024) Clinical descriptions and diagnostic requirements for ICD-11 mental, behavioural and neurodevelopmental disorders. Geneva: WHO.</a:t>
            </a:r>
            <a:endParaRPr lang="en-US" sz="92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Times New Roman"/>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Times New Roman"/>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7392</Words>
  <Application>Microsoft Office PowerPoint</Application>
  <PresentationFormat>Widescreen</PresentationFormat>
  <Paragraphs>100</Paragraphs>
  <Slides>4</Slides>
  <Notes>4</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Schizophrenia: Historical and Contemporary Treatment and Provision of Care</dc:title>
  <dc:subject>BMHP6029 Academic Poster Presentation</dc:subject>
  <dc:creator>Hifza Kanwal</dc:creator>
  <cp:lastModifiedBy>Hifza Kanwal</cp:lastModifiedBy>
  <cp:revision>22</cp:revision>
  <dcterms:created xsi:type="dcterms:W3CDTF">2026-06-17T00:24:00Z</dcterms:created>
  <dcterms:modified xsi:type="dcterms:W3CDTF">2026-07-05T20:35:21Z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1033-12.1.0.26880</vt:lpwstr>
  </property>
  <property fmtid="{D5CDD505-2E9C-101B-9397-08002B2CF9AE}" pid="3" name="ICV">
    <vt:lpwstr>BB8464C46FB0457A95654234E0044E9E_13</vt:lpwstr>
  </property>
</Properties>
</file>