
<file path=[Content_Types].xml><?xml version="1.0" encoding="utf-8"?>
<Types xmlns="http://schemas.openxmlformats.org/package/2006/content-types">
  <Default Extension="fntdata" ContentType="application/x-fontdata"/>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slideMasters/slideMaster21.xml" ContentType="application/vnd.openxmlformats-officedocument.presentationml.slideMaster+xml"/>
  <Override PartName="/ppt/slides/slide21.xml" ContentType="application/vnd.openxmlformats-officedocument.presentationml.slide+xml"/>
  <Override PartName="/ppt/slideMasters/slideMaster22.xml" ContentType="application/vnd.openxmlformats-officedocument.presentationml.slideMaster+xml"/>
  <Override PartName="/ppt/slides/slide22.xml" ContentType="application/vnd.openxmlformats-officedocument.presentationml.slide+xml"/>
  <Override PartName="/ppt/slideMasters/slideMaster23.xml" ContentType="application/vnd.openxmlformats-officedocument.presentationml.slideMaster+xml"/>
  <Override PartName="/ppt/slides/slide23.xml" ContentType="application/vnd.openxmlformats-officedocument.presentationml.slide+xml"/>
  <Override PartName="/ppt/slideMasters/slideMaster24.xml" ContentType="application/vnd.openxmlformats-officedocument.presentationml.slideMaster+xml"/>
  <Override PartName="/ppt/slides/slide24.xml" ContentType="application/vnd.openxmlformats-officedocument.presentationml.slide+xml"/>
  <Override PartName="/ppt/slideMasters/slideMaster25.xml" ContentType="application/vnd.openxmlformats-officedocument.presentationml.slideMaster+xml"/>
  <Override PartName="/ppt/slides/slide25.xml" ContentType="application/vnd.openxmlformats-officedocument.presentationml.slide+xml"/>
  <Override PartName="/ppt/slideMasters/slideMaster26.xml" ContentType="application/vnd.openxmlformats-officedocument.presentationml.slideMaster+xml"/>
  <Override PartName="/ppt/slides/slide26.xml" ContentType="application/vnd.openxmlformats-officedocument.presentationml.slide+xml"/>
  <Override PartName="/ppt/slideMasters/slideMaster27.xml" ContentType="application/vnd.openxmlformats-officedocument.presentationml.slideMaster+xml"/>
  <Override PartName="/ppt/slides/slide27.xml" ContentType="application/vnd.openxmlformats-officedocument.presentationml.slide+xml"/>
  <Override PartName="/ppt/slideMasters/slideMaster28.xml" ContentType="application/vnd.openxmlformats-officedocument.presentationml.slideMaster+xml"/>
  <Override PartName="/ppt/slides/slide28.xml" ContentType="application/vnd.openxmlformats-officedocument.presentationml.slide+xml"/>
  <Override PartName="/ppt/slideMasters/slideMaster29.xml" ContentType="application/vnd.openxmlformats-officedocument.presentationml.slideMaster+xml"/>
  <Override PartName="/ppt/slides/slide29.xml" ContentType="application/vnd.openxmlformats-officedocument.presentationml.slide+xml"/>
  <Override PartName="/ppt/slideMasters/slideMaster30.xml" ContentType="application/vnd.openxmlformats-officedocument.presentationml.slideMaster+xml"/>
  <Override PartName="/ppt/slides/slide30.xml" ContentType="application/vnd.openxmlformats-officedocument.presentationml.slide+xml"/>
  <Override PartName="/ppt/slideMasters/slideMaster31.xml" ContentType="application/vnd.openxmlformats-officedocument.presentationml.slideMaster+xml"/>
  <Override PartName="/ppt/slides/slide31.xml" ContentType="application/vnd.openxmlformats-officedocument.presentationml.slide+xml"/>
  <Override PartName="/ppt/slideMasters/slideMaster32.xml" ContentType="application/vnd.openxmlformats-officedocument.presentationml.slideMaster+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true" autoCompressPictures="0" embedTrueTypeFonts="true">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Lst>
  <p:notesMasterIdLst>
    <p:notesMasterId r:id="rId34"/>
  </p:notesMasterIdLst>
  <p:sldSz cx="12191695" cy="6858000"/>
  <p:notesSz cx="6858000" cy="12191695"/>
  <p:embeddedFontLst>
    <p:embeddedFont>
      <p:font typeface="Inter Bold"/>
      <p:regular r:id="rId201314"/>
    </p:embeddedFont>
    <p:embeddedFont>
      <p:font typeface="Inter"/>
      <p:regular r:id="rId201315"/>
    </p:embeddedFont>
    <p:embeddedFont>
      <p:font typeface="Inter Black"/>
      <p:regular r:id="rId201316"/>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notesMaster" Target="notesMasters/notesMaster1.xml"/><Relationship Id="rId35" Type="http://schemas.openxmlformats.org/officeDocument/2006/relationships/presProps" Target="presProps.xml"/><Relationship Id="rId36" Type="http://schemas.openxmlformats.org/officeDocument/2006/relationships/viewProps" Target="viewProps.xml"/><Relationship Id="rId37" Type="http://schemas.openxmlformats.org/officeDocument/2006/relationships/theme" Target="theme/theme1.xml"/><Relationship Id="rId38" Type="http://schemas.openxmlformats.org/officeDocument/2006/relationships/tableStyles" Target="tableStyles.xml"/><Relationship Id="rId201314" Target="fonts/201314.fntdata" Type="http://schemas.openxmlformats.org/officeDocument/2006/relationships/font"/><Relationship Id="rId201315" Target="fonts/201315.fntdata" Type="http://schemas.openxmlformats.org/officeDocument/2006/relationships/font"/><Relationship Id="rId201316" Target="fonts/201316.fntdata" Type="http://schemas.openxmlformats.org/officeDocument/2006/relationships/font"/></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_rels/notesSlide2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1.xml"/>
		</Relationships>
</file>

<file path=ppt/notesSlides/_rels/notesSlide2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2.xml"/>
		</Relationships>
</file>

<file path=ppt/notesSlides/_rels/notesSlide2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3.xml"/>
		</Relationships>
</file>

<file path=ppt/notesSlides/_rels/notesSlide2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4.xml"/>
		</Relationships>
</file>

<file path=ppt/notesSlides/_rels/notesSlide2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5.xml"/>
		</Relationships>
</file>

<file path=ppt/notesSlides/_rels/notesSlide2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6.xml"/>
		</Relationships>
</file>

<file path=ppt/notesSlides/_rels/notesSlide2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7.xml"/>
		</Relationships>
</file>

<file path=ppt/notesSlides/_rels/notesSlide2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8.xml"/>
		</Relationships>
</file>

<file path=ppt/notesSlides/_rels/notesSlide2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9.xml"/>
		</Relationships>
</file>

<file path=ppt/notesSlides/_rels/notesSlide3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0.xml"/>
		</Relationships>
</file>

<file path=ppt/notesSlides/_rels/notesSlide3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1.xml"/>
		</Relationships>
</file>

<file path=ppt/notesSlides/_rels/notesSlide3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2.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bg>
      <p:bgPr>
        <a:solidFill>
          <a:srgbClr val="000000"/>
        </a:solidFill>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ECECF3"/>
          </a:solidFill>
          <a:ln/>
        </p:spPr>
      </p:sp>
      <p:sp>
        <p:nvSpPr>
          <p:cNvPr id="3" name="Shape 1"/>
          <p:cNvSpPr/>
          <p:nvPr/>
        </p:nvSpPr>
        <p:spPr>
          <a:xfrm>
            <a:off x="0" y="0"/>
            <a:ext cx="12191695" cy="6858000"/>
          </a:xfrm>
          <a:prstGeom prst="rect">
            <a:avLst/>
          </a:prstGeom>
          <a:solidFill>
            <a:srgbClr val="FFFFFF"/>
          </a:solidFill>
          <a:ln/>
        </p:spPr>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2.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svg"/><Relationship Id="rId3" Type="http://schemas.openxmlformats.org/officeDocument/2006/relationships/image" Target="../media/image-3-1.png"/><Relationship Id="rId4" Type="http://schemas.openxmlformats.org/officeDocument/2006/relationships/image" Target="../media/image-3-2.svg"/><Relationship Id="rId5" Type="http://schemas.openxmlformats.org/officeDocument/2006/relationships/image" Target="../media/image-3-1.png"/><Relationship Id="rId6" Type="http://schemas.openxmlformats.org/officeDocument/2006/relationships/image" Target="../media/image-3-2.svg"/><Relationship Id="rId7" Type="http://schemas.openxmlformats.org/officeDocument/2006/relationships/image" Target="../media/image-3-1.png"/><Relationship Id="rId8" Type="http://schemas.openxmlformats.org/officeDocument/2006/relationships/image" Target="../media/image-3-2.svg"/><Relationship Id="rId9" Type="http://schemas.openxmlformats.org/officeDocument/2006/relationships/image" Target="../media/image-3-1.png"/><Relationship Id="rId10" Type="http://schemas.openxmlformats.org/officeDocument/2006/relationships/image" Target="../media/image-3-2.svg"/><Relationship Id="rId11" Type="http://schemas.openxmlformats.org/officeDocument/2006/relationships/image" Target="../media/image-3-11.png"/><Relationship Id="rId12" Type="http://schemas.openxmlformats.org/officeDocument/2006/relationships/slideLayout" Target="../slideLayouts/slideLayout2.xml"/><Relationship Id="rId1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slideLayout" Target="../slideLayouts/slideLayout2.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slideLayout" Target="../slideLayouts/slideLayout2.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slideLayout" Target="../slideLayouts/slideLayout2.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slideLayout" Target="../slideLayouts/slideLayout2.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slideLayout" Target="../slideLayouts/slideLayout2.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slideLayout" Target="../slideLayouts/slideLayout2.xml"/><Relationship Id="rId3"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svg"/><Relationship Id="rId3" Type="http://schemas.openxmlformats.org/officeDocument/2006/relationships/image" Target="../media/image-14-1.png"/><Relationship Id="rId4" Type="http://schemas.openxmlformats.org/officeDocument/2006/relationships/image" Target="../media/image-14-2.svg"/><Relationship Id="rId5" Type="http://schemas.openxmlformats.org/officeDocument/2006/relationships/image" Target="../media/image-14-1.png"/><Relationship Id="rId6" Type="http://schemas.openxmlformats.org/officeDocument/2006/relationships/image" Target="../media/image-14-2.svg"/><Relationship Id="rId7" Type="http://schemas.openxmlformats.org/officeDocument/2006/relationships/slideLayout" Target="../slideLayouts/slideLayout2.xml"/><Relationship Id="rId8"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slideLayout" Target="../slideLayouts/slideLayout2.xml"/><Relationship Id="rId3"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1.png"/><Relationship Id="rId3" Type="http://schemas.openxmlformats.org/officeDocument/2006/relationships/image" Target="../media/image-16-1.png"/><Relationship Id="rId4" Type="http://schemas.openxmlformats.org/officeDocument/2006/relationships/slideLayout" Target="../slideLayouts/slideLayout2.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slideLayout" Target="../slideLayouts/slideLayout2.xml"/><Relationship Id="rId3"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slideLayout" Target="../slideLayouts/slideLayout2.xm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slideLayout" Target="../slideLayouts/slideLayout2.xml"/><Relationship Id="rId3"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slideLayout" Target="../slideLayouts/slideLayout2.xml"/><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image" Target="../media/image-23-1.png"/><Relationship Id="rId2" Type="http://schemas.openxmlformats.org/officeDocument/2006/relationships/image" Target="../media/image-23-2.svg"/><Relationship Id="rId3" Type="http://schemas.openxmlformats.org/officeDocument/2006/relationships/image" Target="../media/image-23-1.png"/><Relationship Id="rId4" Type="http://schemas.openxmlformats.org/officeDocument/2006/relationships/image" Target="../media/image-23-2.svg"/><Relationship Id="rId5" Type="http://schemas.openxmlformats.org/officeDocument/2006/relationships/slideLayout" Target="../slideLayouts/slideLayout2.xml"/><Relationship Id="rId6"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image" Target="../media/image-26-1.png"/><Relationship Id="rId2" Type="http://schemas.openxmlformats.org/officeDocument/2006/relationships/image" Target="../media/image-26-2.svg"/><Relationship Id="rId3" Type="http://schemas.openxmlformats.org/officeDocument/2006/relationships/image" Target="../media/image-26-3.png"/><Relationship Id="rId4" Type="http://schemas.openxmlformats.org/officeDocument/2006/relationships/image" Target="../media/image-26-4.svg"/><Relationship Id="rId5" Type="http://schemas.openxmlformats.org/officeDocument/2006/relationships/image" Target="../media/image-26-3.png"/><Relationship Id="rId6" Type="http://schemas.openxmlformats.org/officeDocument/2006/relationships/image" Target="../media/image-26-4.svg"/><Relationship Id="rId7" Type="http://schemas.openxmlformats.org/officeDocument/2006/relationships/slideLayout" Target="../slideLayouts/slideLayout2.xml"/><Relationship Id="rId8"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image" Target="../media/image-27-1.png"/><Relationship Id="rId2" Type="http://schemas.openxmlformats.org/officeDocument/2006/relationships/image" Target="../media/image-27-2.svg"/><Relationship Id="rId3" Type="http://schemas.openxmlformats.org/officeDocument/2006/relationships/image" Target="../media/image-27-1.png"/><Relationship Id="rId4" Type="http://schemas.openxmlformats.org/officeDocument/2006/relationships/image" Target="../media/image-27-2.svg"/><Relationship Id="rId5" Type="http://schemas.openxmlformats.org/officeDocument/2006/relationships/image" Target="../media/image-27-1.png"/><Relationship Id="rId6" Type="http://schemas.openxmlformats.org/officeDocument/2006/relationships/image" Target="../media/image-27-2.svg"/><Relationship Id="rId7" Type="http://schemas.openxmlformats.org/officeDocument/2006/relationships/image" Target="../media/image-27-7.png"/><Relationship Id="rId8" Type="http://schemas.openxmlformats.org/officeDocument/2006/relationships/slideLayout" Target="../slideLayouts/slideLayout2.xml"/><Relationship Id="rId9"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image" Target="../media/image-28-1.png"/><Relationship Id="rId2" Type="http://schemas.openxmlformats.org/officeDocument/2006/relationships/slideLayout" Target="../slideLayouts/slideLayout2.xml"/><Relationship Id="rId3"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image" Target="../media/image-29-1.png"/><Relationship Id="rId2" Type="http://schemas.openxmlformats.org/officeDocument/2006/relationships/image" Target="../media/image-29-2.svg"/><Relationship Id="rId3" Type="http://schemas.openxmlformats.org/officeDocument/2006/relationships/image" Target="../media/image-29-1.png"/><Relationship Id="rId4" Type="http://schemas.openxmlformats.org/officeDocument/2006/relationships/image" Target="../media/image-29-2.svg"/><Relationship Id="rId5" Type="http://schemas.openxmlformats.org/officeDocument/2006/relationships/image" Target="../media/image-29-1.png"/><Relationship Id="rId6" Type="http://schemas.openxmlformats.org/officeDocument/2006/relationships/image" Target="../media/image-29-2.svg"/><Relationship Id="rId7" Type="http://schemas.openxmlformats.org/officeDocument/2006/relationships/slideLayout" Target="../slideLayouts/slideLayout2.xml"/><Relationship Id="rId8"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image" Target="../media/image-31-1.png"/><Relationship Id="rId2" Type="http://schemas.openxmlformats.org/officeDocument/2006/relationships/slideLayout" Target="../slideLayouts/slideLayout2.xml"/><Relationship Id="rId3"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image" Target="../media/image-32-1.png"/><Relationship Id="rId2" Type="http://schemas.openxmlformats.org/officeDocument/2006/relationships/image" Target="../media/image-32-2.svg"/><Relationship Id="rId3" Type="http://schemas.openxmlformats.org/officeDocument/2006/relationships/image" Target="../media/image-32-1.png"/><Relationship Id="rId4" Type="http://schemas.openxmlformats.org/officeDocument/2006/relationships/image" Target="../media/image-32-2.svg"/><Relationship Id="rId5" Type="http://schemas.openxmlformats.org/officeDocument/2006/relationships/image" Target="../media/image-32-1.png"/><Relationship Id="rId6" Type="http://schemas.openxmlformats.org/officeDocument/2006/relationships/image" Target="../media/image-32-2.svg"/><Relationship Id="rId7" Type="http://schemas.openxmlformats.org/officeDocument/2006/relationships/image" Target="../media/image-32-1.png"/><Relationship Id="rId8" Type="http://schemas.openxmlformats.org/officeDocument/2006/relationships/image" Target="../media/image-32-2.svg"/><Relationship Id="rId9" Type="http://schemas.openxmlformats.org/officeDocument/2006/relationships/slideLayout" Target="../slideLayouts/slideLayout2.xml"/><Relationship Id="rId10" Type="http://schemas.openxmlformats.org/officeDocument/2006/relationships/notesSlide" Target="../notesSlides/notesSlide3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619809" y="0"/>
            <a:ext cx="4571886" cy="6858000"/>
          </a:xfrm>
          <a:prstGeom prst="rect">
            <a:avLst/>
          </a:prstGeom>
        </p:spPr>
      </p:pic>
      <p:sp>
        <p:nvSpPr>
          <p:cNvPr id="3" name="Text 0"/>
          <p:cNvSpPr/>
          <p:nvPr/>
        </p:nvSpPr>
        <p:spPr>
          <a:xfrm>
            <a:off x="661475" y="1714798"/>
            <a:ext cx="6296860" cy="1476573"/>
          </a:xfrm>
          <a:prstGeom prst="rect">
            <a:avLst/>
          </a:prstGeom>
          <a:noFill/>
          <a:ln/>
        </p:spPr>
        <p:txBody>
          <a:bodyPr wrap="square" lIns="0" tIns="0" rIns="0" bIns="0" rtlCol="0" anchor="t">
            <a:normAutofit/>
          </a:bodyPr>
          <a:lstStyle/>
          <a:p>
            <a:pPr algn="l" indent="0" marL="0">
              <a:lnSpc>
                <a:spcPct val="104000"/>
              </a:lnSpc>
              <a:buNone/>
            </a:pPr>
            <a:r>
              <a:rPr lang="en-US" sz="4650" b="1" dirty="0">
                <a:solidFill>
                  <a:srgbClr val="1B1B27"/>
                </a:solidFill>
                <a:latin typeface="Inter Bold" pitchFamily="34" charset="0"/>
                <a:ea typeface="Inter Bold" pitchFamily="34" charset="-122"/>
                <a:cs typeface="Inter Bold" pitchFamily="34" charset="-120"/>
              </a:rPr>
              <a:t>Ancient Chinese Philosophy</a:t>
            </a:r>
            <a:endParaRPr lang="en-US" sz="4650" dirty="0"/>
          </a:p>
        </p:txBody>
      </p:sp>
      <p:sp>
        <p:nvSpPr>
          <p:cNvPr id="4" name="Text 1"/>
          <p:cNvSpPr/>
          <p:nvPr/>
        </p:nvSpPr>
        <p:spPr>
          <a:xfrm>
            <a:off x="661475" y="3285827"/>
            <a:ext cx="5962203" cy="369193"/>
          </a:xfrm>
          <a:prstGeom prst="rect">
            <a:avLst/>
          </a:prstGeom>
          <a:noFill/>
          <a:ln/>
        </p:spPr>
        <p:txBody>
          <a:bodyPr wrap="none" lIns="0" tIns="0" rIns="0" bIns="0" rtlCol="0" anchor="t"/>
          <a:lstStyle/>
          <a:p>
            <a:pPr algn="l" indent="0" marL="0">
              <a:lnSpc>
                <a:spcPct val="104000"/>
              </a:lnSpc>
              <a:buNone/>
            </a:pPr>
            <a:r>
              <a:rPr lang="en-US" sz="2300" b="1" dirty="0">
                <a:solidFill>
                  <a:srgbClr val="1B1B27"/>
                </a:solidFill>
                <a:latin typeface="Inter Bold" pitchFamily="34" charset="0"/>
                <a:ea typeface="Inter Bold" pitchFamily="34" charset="-122"/>
                <a:cs typeface="Inter Bold" pitchFamily="34" charset="-120"/>
              </a:rPr>
              <a:t>Day 3: Zhengming and Political Order</a:t>
            </a:r>
            <a:endParaRPr lang="en-US" sz="2300" dirty="0"/>
          </a:p>
        </p:txBody>
      </p:sp>
      <p:sp>
        <p:nvSpPr>
          <p:cNvPr id="5" name="Text 2"/>
          <p:cNvSpPr/>
          <p:nvPr/>
        </p:nvSpPr>
        <p:spPr>
          <a:xfrm>
            <a:off x="661475" y="4009430"/>
            <a:ext cx="6296860" cy="1133773"/>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Exploring the doctrine of the rectification of names — its linguistic foundations, normative force, and contested political implications.</a:t>
            </a:r>
            <a:endParaRPr lang="en-US" sz="18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661475" y="933847"/>
            <a:ext cx="5630325" cy="627559"/>
          </a:xfrm>
          <a:prstGeom prst="rect">
            <a:avLst/>
          </a:prstGeom>
          <a:noFill/>
          <a:ln/>
        </p:spPr>
        <p:txBody>
          <a:bodyPr wrap="none" lIns="0" tIns="0" rIns="0" bIns="0" rtlCol="0" anchor="t"/>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Table of Contents</a:t>
            </a:r>
            <a:endParaRPr lang="en-US" sz="3950" dirty="0"/>
          </a:p>
        </p:txBody>
      </p:sp>
      <p:sp>
        <p:nvSpPr>
          <p:cNvPr id="3" name="Text 1"/>
          <p:cNvSpPr/>
          <p:nvPr/>
        </p:nvSpPr>
        <p:spPr>
          <a:xfrm>
            <a:off x="661475" y="1902817"/>
            <a:ext cx="401627" cy="251023"/>
          </a:xfrm>
          <a:prstGeom prst="rect">
            <a:avLst/>
          </a:prstGeom>
          <a:noFill/>
          <a:ln/>
        </p:spPr>
        <p:txBody>
          <a:bodyPr wrap="none" lIns="0" tIns="0" rIns="0" bIns="0" rtlCol="0" anchor="ctr"/>
          <a:lstStyle/>
          <a:p>
            <a:pPr algn="l" indent="0" marL="0">
              <a:lnSpc>
                <a:spcPct val="100000"/>
              </a:lnSpc>
              <a:buNone/>
            </a:pPr>
            <a:r>
              <a:rPr lang="en-US" sz="1550" dirty="0">
                <a:solidFill>
                  <a:srgbClr val="3C3939"/>
                </a:solidFill>
                <a:latin typeface="Inter Light" pitchFamily="34" charset="0"/>
                <a:ea typeface="Inter Light" pitchFamily="34" charset="-122"/>
                <a:cs typeface="Inter Light" pitchFamily="34" charset="-120"/>
              </a:rPr>
              <a:t>01</a:t>
            </a:r>
            <a:endParaRPr lang="en-US" sz="1550" dirty="0"/>
          </a:p>
        </p:txBody>
      </p:sp>
      <p:sp>
        <p:nvSpPr>
          <p:cNvPr id="4" name="Shape 2"/>
          <p:cNvSpPr/>
          <p:nvPr/>
        </p:nvSpPr>
        <p:spPr>
          <a:xfrm>
            <a:off x="661475" y="2218730"/>
            <a:ext cx="3509081" cy="25400"/>
          </a:xfrm>
          <a:prstGeom prst="rect">
            <a:avLst/>
          </a:prstGeom>
          <a:solidFill>
            <a:srgbClr val="1B1B27"/>
          </a:solidFill>
          <a:ln/>
        </p:spPr>
      </p:sp>
      <p:sp>
        <p:nvSpPr>
          <p:cNvPr id="5" name="Text 3"/>
          <p:cNvSpPr/>
          <p:nvPr/>
        </p:nvSpPr>
        <p:spPr>
          <a:xfrm>
            <a:off x="661475" y="2369939"/>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Core Thesis</a:t>
            </a:r>
            <a:endParaRPr lang="en-US" sz="1950" dirty="0"/>
          </a:p>
        </p:txBody>
      </p:sp>
      <p:sp>
        <p:nvSpPr>
          <p:cNvPr id="6" name="Text 4"/>
          <p:cNvSpPr/>
          <p:nvPr/>
        </p:nvSpPr>
        <p:spPr>
          <a:xfrm>
            <a:off x="661475" y="2786063"/>
            <a:ext cx="3509081" cy="59432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Van Norden on zhengming as normative language</a:t>
            </a:r>
            <a:endParaRPr lang="en-US" sz="1550" dirty="0"/>
          </a:p>
        </p:txBody>
      </p:sp>
      <p:sp>
        <p:nvSpPr>
          <p:cNvPr id="7" name="Text 5"/>
          <p:cNvSpPr/>
          <p:nvPr/>
        </p:nvSpPr>
        <p:spPr>
          <a:xfrm>
            <a:off x="4341208" y="1902817"/>
            <a:ext cx="401627" cy="251023"/>
          </a:xfrm>
          <a:prstGeom prst="rect">
            <a:avLst/>
          </a:prstGeom>
          <a:noFill/>
          <a:ln/>
        </p:spPr>
        <p:txBody>
          <a:bodyPr wrap="none" lIns="0" tIns="0" rIns="0" bIns="0" rtlCol="0" anchor="ctr"/>
          <a:lstStyle/>
          <a:p>
            <a:pPr algn="l" indent="0" marL="0">
              <a:lnSpc>
                <a:spcPct val="100000"/>
              </a:lnSpc>
              <a:buNone/>
            </a:pPr>
            <a:r>
              <a:rPr lang="en-US" sz="1550" dirty="0">
                <a:solidFill>
                  <a:srgbClr val="3C3939"/>
                </a:solidFill>
                <a:latin typeface="Inter Light" pitchFamily="34" charset="0"/>
                <a:ea typeface="Inter Light" pitchFamily="34" charset="-122"/>
                <a:cs typeface="Inter Light" pitchFamily="34" charset="-120"/>
              </a:rPr>
              <a:t>02</a:t>
            </a:r>
            <a:endParaRPr lang="en-US" sz="1550" dirty="0"/>
          </a:p>
        </p:txBody>
      </p:sp>
      <p:sp>
        <p:nvSpPr>
          <p:cNvPr id="8" name="Shape 6"/>
          <p:cNvSpPr/>
          <p:nvPr/>
        </p:nvSpPr>
        <p:spPr>
          <a:xfrm>
            <a:off x="4341208" y="2218730"/>
            <a:ext cx="3509180" cy="25400"/>
          </a:xfrm>
          <a:prstGeom prst="rect">
            <a:avLst/>
          </a:prstGeom>
          <a:solidFill>
            <a:srgbClr val="1B1B27"/>
          </a:solidFill>
          <a:ln/>
        </p:spPr>
      </p:sp>
      <p:sp>
        <p:nvSpPr>
          <p:cNvPr id="9" name="Text 7"/>
          <p:cNvSpPr/>
          <p:nvPr/>
        </p:nvSpPr>
        <p:spPr>
          <a:xfrm>
            <a:off x="4341208" y="2369939"/>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Key Point 1</a:t>
            </a:r>
            <a:endParaRPr lang="en-US" sz="1950" dirty="0"/>
          </a:p>
        </p:txBody>
      </p:sp>
      <p:sp>
        <p:nvSpPr>
          <p:cNvPr id="10" name="Text 8"/>
          <p:cNvSpPr/>
          <p:nvPr/>
        </p:nvSpPr>
        <p:spPr>
          <a:xfrm>
            <a:off x="4341208" y="2786063"/>
            <a:ext cx="3509180" cy="118864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Rectification of names as linguistic philosophy —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Analects</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13.3, the logical chain, historical context, conservative vs. radical debate</a:t>
            </a:r>
            <a:endParaRPr lang="en-US" sz="1550" dirty="0"/>
          </a:p>
        </p:txBody>
      </p:sp>
      <p:sp>
        <p:nvSpPr>
          <p:cNvPr id="11" name="Text 9"/>
          <p:cNvSpPr/>
          <p:nvPr/>
        </p:nvSpPr>
        <p:spPr>
          <a:xfrm>
            <a:off x="8021040" y="1902817"/>
            <a:ext cx="401627" cy="251023"/>
          </a:xfrm>
          <a:prstGeom prst="rect">
            <a:avLst/>
          </a:prstGeom>
          <a:noFill/>
          <a:ln/>
        </p:spPr>
        <p:txBody>
          <a:bodyPr wrap="none" lIns="0" tIns="0" rIns="0" bIns="0" rtlCol="0" anchor="ctr"/>
          <a:lstStyle/>
          <a:p>
            <a:pPr algn="l" indent="0" marL="0">
              <a:lnSpc>
                <a:spcPct val="100000"/>
              </a:lnSpc>
              <a:buNone/>
            </a:pPr>
            <a:r>
              <a:rPr lang="en-US" sz="1550" dirty="0">
                <a:solidFill>
                  <a:srgbClr val="3C3939"/>
                </a:solidFill>
                <a:latin typeface="Inter Light" pitchFamily="34" charset="0"/>
                <a:ea typeface="Inter Light" pitchFamily="34" charset="-122"/>
                <a:cs typeface="Inter Light" pitchFamily="34" charset="-120"/>
              </a:rPr>
              <a:t>03</a:t>
            </a:r>
            <a:endParaRPr lang="en-US" sz="1550" dirty="0"/>
          </a:p>
        </p:txBody>
      </p:sp>
      <p:sp>
        <p:nvSpPr>
          <p:cNvPr id="12" name="Shape 10"/>
          <p:cNvSpPr/>
          <p:nvPr/>
        </p:nvSpPr>
        <p:spPr>
          <a:xfrm>
            <a:off x="8021040" y="2218730"/>
            <a:ext cx="3509081" cy="25400"/>
          </a:xfrm>
          <a:prstGeom prst="rect">
            <a:avLst/>
          </a:prstGeom>
          <a:solidFill>
            <a:srgbClr val="1B1B27"/>
          </a:solidFill>
          <a:ln/>
        </p:spPr>
      </p:sp>
      <p:sp>
        <p:nvSpPr>
          <p:cNvPr id="13" name="Text 11"/>
          <p:cNvSpPr/>
          <p:nvPr/>
        </p:nvSpPr>
        <p:spPr>
          <a:xfrm>
            <a:off x="8021040" y="2369939"/>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Key Point 2</a:t>
            </a:r>
            <a:endParaRPr lang="en-US" sz="1950" dirty="0"/>
          </a:p>
        </p:txBody>
      </p:sp>
      <p:sp>
        <p:nvSpPr>
          <p:cNvPr id="14" name="Text 12"/>
          <p:cNvSpPr/>
          <p:nvPr/>
        </p:nvSpPr>
        <p:spPr>
          <a:xfrm>
            <a:off x="8021040" y="2786063"/>
            <a:ext cx="3509081" cy="118864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Names, social roles, and normative force — virtue ethics,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Analects</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12.11, descriptive/prescriptive distinction, wisdom, particularism</a:t>
            </a:r>
            <a:endParaRPr lang="en-US" sz="1550" dirty="0"/>
          </a:p>
        </p:txBody>
      </p:sp>
      <p:sp>
        <p:nvSpPr>
          <p:cNvPr id="15" name="Text 13"/>
          <p:cNvSpPr/>
          <p:nvPr/>
        </p:nvSpPr>
        <p:spPr>
          <a:xfrm>
            <a:off x="661475" y="4295973"/>
            <a:ext cx="401627" cy="251023"/>
          </a:xfrm>
          <a:prstGeom prst="rect">
            <a:avLst/>
          </a:prstGeom>
          <a:noFill/>
          <a:ln/>
        </p:spPr>
        <p:txBody>
          <a:bodyPr wrap="none" lIns="0" tIns="0" rIns="0" bIns="0" rtlCol="0" anchor="ctr"/>
          <a:lstStyle/>
          <a:p>
            <a:pPr algn="l" indent="0" marL="0">
              <a:lnSpc>
                <a:spcPct val="100000"/>
              </a:lnSpc>
              <a:buNone/>
            </a:pPr>
            <a:r>
              <a:rPr lang="en-US" sz="1550" dirty="0">
                <a:solidFill>
                  <a:srgbClr val="3C3939"/>
                </a:solidFill>
                <a:latin typeface="Inter Light" pitchFamily="34" charset="0"/>
                <a:ea typeface="Inter Light" pitchFamily="34" charset="-122"/>
                <a:cs typeface="Inter Light" pitchFamily="34" charset="-120"/>
              </a:rPr>
              <a:t>04</a:t>
            </a:r>
            <a:endParaRPr lang="en-US" sz="1550" dirty="0"/>
          </a:p>
        </p:txBody>
      </p:sp>
      <p:sp>
        <p:nvSpPr>
          <p:cNvPr id="16" name="Shape 14"/>
          <p:cNvSpPr/>
          <p:nvPr/>
        </p:nvSpPr>
        <p:spPr>
          <a:xfrm>
            <a:off x="661475" y="4611886"/>
            <a:ext cx="5348947" cy="25400"/>
          </a:xfrm>
          <a:prstGeom prst="rect">
            <a:avLst/>
          </a:prstGeom>
          <a:solidFill>
            <a:srgbClr val="1B1B27"/>
          </a:solidFill>
          <a:ln/>
        </p:spPr>
      </p:sp>
      <p:sp>
        <p:nvSpPr>
          <p:cNvPr id="17" name="Text 15"/>
          <p:cNvSpPr/>
          <p:nvPr/>
        </p:nvSpPr>
        <p:spPr>
          <a:xfrm>
            <a:off x="661475" y="4763095"/>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Key Point 3</a:t>
            </a:r>
            <a:endParaRPr lang="en-US" sz="1950" dirty="0"/>
          </a:p>
        </p:txBody>
      </p:sp>
      <p:sp>
        <p:nvSpPr>
          <p:cNvPr id="18" name="Text 16"/>
          <p:cNvSpPr/>
          <p:nvPr/>
        </p:nvSpPr>
        <p:spPr>
          <a:xfrm>
            <a:off x="661475" y="5179219"/>
            <a:ext cx="5348947" cy="59432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The cosmopolitical framework —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Analects</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16.8, 20.1, the problem of naming authority</a:t>
            </a:r>
            <a:endParaRPr lang="en-US" sz="1550" dirty="0"/>
          </a:p>
        </p:txBody>
      </p:sp>
      <p:sp>
        <p:nvSpPr>
          <p:cNvPr id="19" name="Text 17"/>
          <p:cNvSpPr/>
          <p:nvPr/>
        </p:nvSpPr>
        <p:spPr>
          <a:xfrm>
            <a:off x="6181074" y="4295973"/>
            <a:ext cx="401627" cy="251023"/>
          </a:xfrm>
          <a:prstGeom prst="rect">
            <a:avLst/>
          </a:prstGeom>
          <a:noFill/>
          <a:ln/>
        </p:spPr>
        <p:txBody>
          <a:bodyPr wrap="none" lIns="0" tIns="0" rIns="0" bIns="0" rtlCol="0" anchor="ctr"/>
          <a:lstStyle/>
          <a:p>
            <a:pPr algn="l" indent="0" marL="0">
              <a:lnSpc>
                <a:spcPct val="100000"/>
              </a:lnSpc>
              <a:buNone/>
            </a:pPr>
            <a:r>
              <a:rPr lang="en-US" sz="1550" dirty="0">
                <a:solidFill>
                  <a:srgbClr val="3C3939"/>
                </a:solidFill>
                <a:latin typeface="Inter Light" pitchFamily="34" charset="0"/>
                <a:ea typeface="Inter Light" pitchFamily="34" charset="-122"/>
                <a:cs typeface="Inter Light" pitchFamily="34" charset="-120"/>
              </a:rPr>
              <a:t>05</a:t>
            </a:r>
            <a:endParaRPr lang="en-US" sz="1550" dirty="0"/>
          </a:p>
        </p:txBody>
      </p:sp>
      <p:sp>
        <p:nvSpPr>
          <p:cNvPr id="20" name="Shape 18"/>
          <p:cNvSpPr/>
          <p:nvPr/>
        </p:nvSpPr>
        <p:spPr>
          <a:xfrm>
            <a:off x="6181074" y="4611886"/>
            <a:ext cx="5349047" cy="25400"/>
          </a:xfrm>
          <a:prstGeom prst="rect">
            <a:avLst/>
          </a:prstGeom>
          <a:solidFill>
            <a:srgbClr val="1B1B27"/>
          </a:solidFill>
          <a:ln/>
        </p:spPr>
      </p:sp>
      <p:sp>
        <p:nvSpPr>
          <p:cNvPr id="21" name="Text 19"/>
          <p:cNvSpPr/>
          <p:nvPr/>
        </p:nvSpPr>
        <p:spPr>
          <a:xfrm>
            <a:off x="6181074" y="4763095"/>
            <a:ext cx="3263421"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Close Reading &amp; Synthesis</a:t>
            </a:r>
            <a:endParaRPr lang="en-US" sz="1950" dirty="0"/>
          </a:p>
        </p:txBody>
      </p:sp>
      <p:sp>
        <p:nvSpPr>
          <p:cNvPr id="22" name="Text 20"/>
          <p:cNvSpPr/>
          <p:nvPr/>
        </p:nvSpPr>
        <p:spPr>
          <a:xfrm>
            <a:off x="6181074" y="5179219"/>
            <a:ext cx="5349047" cy="59432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Step-by-step analysis of 13.3, 16.8, 20.1; the middle path; academic background and study guide</a:t>
            </a:r>
            <a:endParaRPr lang="en-US" sz="15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661475" y="940594"/>
            <a:ext cx="4448957" cy="479921"/>
          </a:xfrm>
          <a:prstGeom prst="rect">
            <a:avLst/>
          </a:prstGeom>
          <a:noFill/>
          <a:ln/>
        </p:spPr>
        <p:txBody>
          <a:bodyPr wrap="none" lIns="0" tIns="0" rIns="0" bIns="0" rtlCol="0" anchor="t"/>
          <a:lstStyle/>
          <a:p>
            <a:pPr algn="l" indent="0" marL="0">
              <a:lnSpc>
                <a:spcPct val="104000"/>
              </a:lnSpc>
              <a:buNone/>
            </a:pPr>
            <a:r>
              <a:rPr lang="en-US" sz="3000" b="1" dirty="0">
                <a:solidFill>
                  <a:srgbClr val="1B1B27"/>
                </a:solidFill>
                <a:latin typeface="Inter Bold" pitchFamily="34" charset="0"/>
                <a:ea typeface="Inter Bold" pitchFamily="34" charset="-122"/>
                <a:cs typeface="Inter Bold" pitchFamily="34" charset="-120"/>
              </a:rPr>
              <a:t>Learning Objectives</a:t>
            </a:r>
            <a:endParaRPr lang="en-US" sz="3000" dirty="0"/>
          </a:p>
        </p:txBody>
      </p:sp>
      <p:pic>
        <p:nvPicPr>
          <p:cNvPr id="3"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719020" y="1624905"/>
            <a:ext cx="230281" cy="230287"/>
          </a:xfrm>
          <a:prstGeom prst="rect">
            <a:avLst/>
          </a:prstGeom>
        </p:spPr>
      </p:pic>
      <p:sp>
        <p:nvSpPr>
          <p:cNvPr id="4" name="Text 1"/>
          <p:cNvSpPr/>
          <p:nvPr/>
        </p:nvSpPr>
        <p:spPr>
          <a:xfrm>
            <a:off x="1160433" y="1620143"/>
            <a:ext cx="1919636" cy="239911"/>
          </a:xfrm>
          <a:prstGeom prst="rect">
            <a:avLst/>
          </a:prstGeom>
          <a:noFill/>
          <a:ln/>
        </p:spPr>
        <p:txBody>
          <a:bodyPr wrap="none" lIns="0" tIns="0" rIns="0" bIns="0" rtlCol="0" anchor="t"/>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Explain</a:t>
            </a:r>
            <a:endParaRPr lang="en-US" sz="1500" dirty="0"/>
          </a:p>
        </p:txBody>
      </p:sp>
      <p:sp>
        <p:nvSpPr>
          <p:cNvPr id="5" name="Text 2"/>
          <p:cNvSpPr/>
          <p:nvPr/>
        </p:nvSpPr>
        <p:spPr>
          <a:xfrm>
            <a:off x="1160433" y="1919883"/>
            <a:ext cx="10369787" cy="202704"/>
          </a:xfrm>
          <a:prstGeom prst="rect">
            <a:avLst/>
          </a:prstGeom>
          <a:noFill/>
          <a:ln/>
        </p:spPr>
        <p:txBody>
          <a:bodyPr wrap="none" lIns="0" tIns="0" rIns="0" bIns="0" rtlCol="0" anchor="t"/>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The doctrine of zhengming as articulated in </a:t>
            </a:r>
            <a:pPr algn="l" indent="0" marL="0">
              <a:lnSpc>
                <a:spcPct val="110000"/>
              </a:lnSpc>
              <a:buNone/>
            </a:pPr>
            <a:r>
              <a:rPr lang="en-US" sz="1200" i="1" dirty="0">
                <a:solidFill>
                  <a:srgbClr val="3C3939"/>
                </a:solidFill>
                <a:latin typeface="Inter" pitchFamily="34" charset="0"/>
                <a:ea typeface="Inter" pitchFamily="34" charset="-122"/>
                <a:cs typeface="Inter" pitchFamily="34" charset="-120"/>
              </a:rPr>
              <a:t>Analects</a:t>
            </a:r>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 13.3 and its central role in Confucian political philosophy</a:t>
            </a:r>
            <a:endParaRPr lang="en-US" sz="1200" dirty="0"/>
          </a:p>
        </p:txBody>
      </p:sp>
      <p:pic>
        <p:nvPicPr>
          <p:cNvPr id="6"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9020" y="2326977"/>
            <a:ext cx="230281" cy="230287"/>
          </a:xfrm>
          <a:prstGeom prst="rect">
            <a:avLst/>
          </a:prstGeom>
        </p:spPr>
      </p:pic>
      <p:sp>
        <p:nvSpPr>
          <p:cNvPr id="7" name="Text 3"/>
          <p:cNvSpPr/>
          <p:nvPr/>
        </p:nvSpPr>
        <p:spPr>
          <a:xfrm>
            <a:off x="1160433" y="2322215"/>
            <a:ext cx="1919636" cy="239911"/>
          </a:xfrm>
          <a:prstGeom prst="rect">
            <a:avLst/>
          </a:prstGeom>
          <a:noFill/>
          <a:ln/>
        </p:spPr>
        <p:txBody>
          <a:bodyPr wrap="none" lIns="0" tIns="0" rIns="0" bIns="0" rtlCol="0" anchor="t"/>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Analyse</a:t>
            </a:r>
            <a:endParaRPr lang="en-US" sz="1500" dirty="0"/>
          </a:p>
        </p:txBody>
      </p:sp>
      <p:sp>
        <p:nvSpPr>
          <p:cNvPr id="8" name="Text 4"/>
          <p:cNvSpPr/>
          <p:nvPr/>
        </p:nvSpPr>
        <p:spPr>
          <a:xfrm>
            <a:off x="1160433" y="2621955"/>
            <a:ext cx="10369787" cy="202704"/>
          </a:xfrm>
          <a:prstGeom prst="rect">
            <a:avLst/>
          </a:prstGeom>
          <a:noFill/>
          <a:ln/>
        </p:spPr>
        <p:txBody>
          <a:bodyPr wrap="none" lIns="0" tIns="0" rIns="0" bIns="0" rtlCol="0" anchor="t"/>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The logical chain from correct naming to social order, and evaluate whether this is conservative traditionalism or radical linguistic philosophy</a:t>
            </a:r>
            <a:endParaRPr lang="en-US" sz="1200" dirty="0"/>
          </a:p>
        </p:txBody>
      </p:sp>
      <p:pic>
        <p:nvPicPr>
          <p:cNvPr id="9"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19020" y="3029049"/>
            <a:ext cx="230281" cy="230287"/>
          </a:xfrm>
          <a:prstGeom prst="rect">
            <a:avLst/>
          </a:prstGeom>
        </p:spPr>
      </p:pic>
      <p:sp>
        <p:nvSpPr>
          <p:cNvPr id="10" name="Text 5"/>
          <p:cNvSpPr/>
          <p:nvPr/>
        </p:nvSpPr>
        <p:spPr>
          <a:xfrm>
            <a:off x="1160433" y="3024287"/>
            <a:ext cx="1919636" cy="239911"/>
          </a:xfrm>
          <a:prstGeom prst="rect">
            <a:avLst/>
          </a:prstGeom>
          <a:noFill/>
          <a:ln/>
        </p:spPr>
        <p:txBody>
          <a:bodyPr wrap="none" lIns="0" tIns="0" rIns="0" bIns="0" rtlCol="0" anchor="t"/>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Distinguish</a:t>
            </a:r>
            <a:endParaRPr lang="en-US" sz="1500" dirty="0"/>
          </a:p>
        </p:txBody>
      </p:sp>
      <p:sp>
        <p:nvSpPr>
          <p:cNvPr id="11" name="Text 6"/>
          <p:cNvSpPr/>
          <p:nvPr/>
        </p:nvSpPr>
        <p:spPr>
          <a:xfrm>
            <a:off x="1160433" y="3324027"/>
            <a:ext cx="10369787" cy="202704"/>
          </a:xfrm>
          <a:prstGeom prst="rect">
            <a:avLst/>
          </a:prstGeom>
          <a:noFill/>
          <a:ln/>
        </p:spPr>
        <p:txBody>
          <a:bodyPr wrap="none" lIns="0" tIns="0" rIns="0" bIns="0" rtlCol="0" anchor="t"/>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The descriptive and prescriptive functions of names, recognising how social role terms carry normative force</a:t>
            </a:r>
            <a:endParaRPr lang="en-US" sz="1200" dirty="0"/>
          </a:p>
        </p:txBody>
      </p:sp>
      <p:pic>
        <p:nvPicPr>
          <p:cNvPr id="12" name="Image 3" descr="preencoded.png">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19020" y="3731121"/>
            <a:ext cx="230281" cy="230287"/>
          </a:xfrm>
          <a:prstGeom prst="rect">
            <a:avLst/>
          </a:prstGeom>
        </p:spPr>
      </p:pic>
      <p:sp>
        <p:nvSpPr>
          <p:cNvPr id="13" name="Text 7"/>
          <p:cNvSpPr/>
          <p:nvPr/>
        </p:nvSpPr>
        <p:spPr>
          <a:xfrm>
            <a:off x="1160433" y="3726359"/>
            <a:ext cx="1919636" cy="239911"/>
          </a:xfrm>
          <a:prstGeom prst="rect">
            <a:avLst/>
          </a:prstGeom>
          <a:noFill/>
          <a:ln/>
        </p:spPr>
        <p:txBody>
          <a:bodyPr wrap="none" lIns="0" tIns="0" rIns="0" bIns="0" rtlCol="0" anchor="t"/>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Connect</a:t>
            </a:r>
            <a:endParaRPr lang="en-US" sz="1500" dirty="0"/>
          </a:p>
        </p:txBody>
      </p:sp>
      <p:sp>
        <p:nvSpPr>
          <p:cNvPr id="14" name="Text 8"/>
          <p:cNvSpPr/>
          <p:nvPr/>
        </p:nvSpPr>
        <p:spPr>
          <a:xfrm>
            <a:off x="1160433" y="4026098"/>
            <a:ext cx="10369787" cy="405408"/>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Zhengming to Van Norden's characterisation of Confucianism as a radical virtue ethics, through Kongzi's particularism and the virtue of wisdom</a:t>
            </a:r>
            <a:endParaRPr lang="en-US" sz="1200" dirty="0"/>
          </a:p>
        </p:txBody>
      </p:sp>
      <p:pic>
        <p:nvPicPr>
          <p:cNvPr id="15" name="Image 4" descr="preencoded.png">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19020" y="4635897"/>
            <a:ext cx="230281" cy="230287"/>
          </a:xfrm>
          <a:prstGeom prst="rect">
            <a:avLst/>
          </a:prstGeom>
        </p:spPr>
      </p:pic>
      <p:sp>
        <p:nvSpPr>
          <p:cNvPr id="16" name="Text 9"/>
          <p:cNvSpPr/>
          <p:nvPr/>
        </p:nvSpPr>
        <p:spPr>
          <a:xfrm>
            <a:off x="1160433" y="4631134"/>
            <a:ext cx="1919636" cy="239911"/>
          </a:xfrm>
          <a:prstGeom prst="rect">
            <a:avLst/>
          </a:prstGeom>
          <a:noFill/>
          <a:ln/>
        </p:spPr>
        <p:txBody>
          <a:bodyPr wrap="none" lIns="0" tIns="0" rIns="0" bIns="0" rtlCol="0" anchor="t"/>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Critically Assess</a:t>
            </a:r>
            <a:endParaRPr lang="en-US" sz="1500" dirty="0"/>
          </a:p>
        </p:txBody>
      </p:sp>
      <p:sp>
        <p:nvSpPr>
          <p:cNvPr id="17" name="Text 10"/>
          <p:cNvSpPr/>
          <p:nvPr/>
        </p:nvSpPr>
        <p:spPr>
          <a:xfrm>
            <a:off x="1160433" y="4930874"/>
            <a:ext cx="10369787" cy="202704"/>
          </a:xfrm>
          <a:prstGeom prst="rect">
            <a:avLst/>
          </a:prstGeom>
          <a:noFill/>
          <a:ln/>
        </p:spPr>
        <p:txBody>
          <a:bodyPr wrap="none" lIns="0" tIns="0" rIns="0" bIns="0" rtlCol="0" anchor="t"/>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Does zhengming defend the status quo, or articulate a sophisticated claim about language, ethics, and reality?</a:t>
            </a:r>
            <a:endParaRPr lang="en-US" sz="1200" dirty="0"/>
          </a:p>
        </p:txBody>
      </p:sp>
      <p:sp>
        <p:nvSpPr>
          <p:cNvPr id="18" name="Shape 11"/>
          <p:cNvSpPr/>
          <p:nvPr/>
        </p:nvSpPr>
        <p:spPr>
          <a:xfrm>
            <a:off x="661475" y="5245795"/>
            <a:ext cx="10868745" cy="671612"/>
          </a:xfrm>
          <a:prstGeom prst="roundRect">
            <a:avLst>
              <a:gd name="adj" fmla="val 9604"/>
            </a:avLst>
          </a:prstGeom>
          <a:solidFill>
            <a:srgbClr val="E1E1EA"/>
          </a:solidFill>
          <a:ln/>
        </p:spPr>
      </p:sp>
      <p:pic>
        <p:nvPicPr>
          <p:cNvPr id="19" name="Image 5" descr="preencoded.png">    </p:cNvPr>
          <p:cNvPicPr>
            <a:picLocks noChangeAspect="1"/>
          </p:cNvPicPr>
          <p:nvPr/>
        </p:nvPicPr>
        <p:blipFill>
          <a:blip r:embed="rId11"/>
          <a:stretch>
            <a:fillRect/>
          </a:stretch>
        </p:blipFill>
        <p:spPr>
          <a:xfrm>
            <a:off x="814962" y="5442942"/>
            <a:ext cx="191884" cy="153491"/>
          </a:xfrm>
          <a:prstGeom prst="rect">
            <a:avLst/>
          </a:prstGeom>
        </p:spPr>
      </p:pic>
      <p:sp>
        <p:nvSpPr>
          <p:cNvPr id="20" name="Text 12"/>
          <p:cNvSpPr/>
          <p:nvPr/>
        </p:nvSpPr>
        <p:spPr>
          <a:xfrm>
            <a:off x="1160334" y="5383907"/>
            <a:ext cx="10216398" cy="405408"/>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000000"/>
                </a:solidFill>
                <a:latin typeface="Inter" pitchFamily="34" charset="0"/>
                <a:ea typeface="Inter" pitchFamily="34" charset="-122"/>
                <a:cs typeface="Inter" pitchFamily="34" charset="-120"/>
              </a:rPr>
              <a:t>These five objectives structure the entire session. By the end, students should be able to take a position on the conservative vs. radical debate with textual evidence.</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661475" y="1090315"/>
            <a:ext cx="6972423" cy="553740"/>
          </a:xfrm>
          <a:prstGeom prst="rect">
            <a:avLst/>
          </a:prstGeom>
          <a:noFill/>
          <a:ln/>
        </p:spPr>
        <p:txBody>
          <a:bodyPr wrap="none" lIns="0" tIns="0" rIns="0" bIns="0" rtlCol="0" anchor="t"/>
          <a:lstStyle/>
          <a:p>
            <a:pPr algn="l" indent="0" marL="0">
              <a:lnSpc>
                <a:spcPct val="104000"/>
              </a:lnSpc>
              <a:buNone/>
            </a:pPr>
            <a:r>
              <a:rPr lang="en-US" sz="3450" b="1" dirty="0">
                <a:solidFill>
                  <a:srgbClr val="1B1B27"/>
                </a:solidFill>
                <a:latin typeface="Inter Bold" pitchFamily="34" charset="0"/>
                <a:ea typeface="Inter Bold" pitchFamily="34" charset="-122"/>
                <a:cs typeface="Inter Bold" pitchFamily="34" charset="-120"/>
              </a:rPr>
              <a:t>Core Philosophical Questions</a:t>
            </a:r>
            <a:endParaRPr lang="en-US" sz="3450" dirty="0"/>
          </a:p>
        </p:txBody>
      </p:sp>
      <p:sp>
        <p:nvSpPr>
          <p:cNvPr id="3" name="Shape 1"/>
          <p:cNvSpPr/>
          <p:nvPr/>
        </p:nvSpPr>
        <p:spPr>
          <a:xfrm>
            <a:off x="661475" y="1909862"/>
            <a:ext cx="3534282" cy="1741289"/>
          </a:xfrm>
          <a:prstGeom prst="roundRect">
            <a:avLst>
              <a:gd name="adj" fmla="val 4274"/>
            </a:avLst>
          </a:prstGeom>
          <a:solidFill>
            <a:srgbClr val="FFFFFF"/>
          </a:solidFill>
          <a:ln w="19050">
            <a:solidFill>
              <a:srgbClr val="D8D4D4"/>
            </a:solidFill>
            <a:prstDash val="solid"/>
          </a:ln>
        </p:spPr>
      </p:sp>
      <p:sp>
        <p:nvSpPr>
          <p:cNvPr id="4" name="Text 2"/>
          <p:cNvSpPr/>
          <p:nvPr/>
        </p:nvSpPr>
        <p:spPr>
          <a:xfrm>
            <a:off x="857725" y="2106116"/>
            <a:ext cx="231759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Language or Politics?</a:t>
            </a:r>
            <a:endParaRPr lang="en-US" sz="1700" dirty="0"/>
          </a:p>
        </p:txBody>
      </p:sp>
      <p:sp>
        <p:nvSpPr>
          <p:cNvPr id="5" name="Text 3"/>
          <p:cNvSpPr/>
          <p:nvPr/>
        </p:nvSpPr>
        <p:spPr>
          <a:xfrm>
            <a:off x="857725" y="2462709"/>
            <a:ext cx="3141782" cy="992188"/>
          </a:xfrm>
          <a:prstGeom prst="rect">
            <a:avLst/>
          </a:prstGeom>
          <a:noFill/>
          <a:ln/>
        </p:spPr>
        <p:txBody>
          <a:bodyPr wrap="square" lIns="0" tIns="0" rIns="0" bIns="0" rtlCol="0" anchor="t">
            <a:normAutofit/>
          </a:bodyPr>
          <a:lstStyle/>
          <a:p>
            <a:pPr algn="l" indent="0" marL="0">
              <a:lnSpc>
                <a:spcPct val="117000"/>
              </a:lnSpc>
              <a:buNone/>
            </a:pPr>
            <a:r>
              <a:rPr lang="zh-CN" altLang="en-US" sz="1350" dirty="0">
                <a:solidFill>
                  <a:srgbClr val="3C3939"/>
                </a:solidFill>
                <a:latin typeface="Inter" pitchFamily="34" charset="0"/>
                <a:ea typeface="Inter" pitchFamily="34" charset="-122"/>
                <a:cs typeface="Inter" pitchFamily="34" charset="-120"/>
              </a:rPr>
              <a:t>What does it mean to 'rectify names' (zhengming 正名)? Is this a linguistic doctrine, a political programme, or both?</a:t>
            </a:r>
            <a:endParaRPr lang="zh-CN" sz="1350" dirty="0"/>
          </a:p>
        </p:txBody>
      </p:sp>
      <p:sp>
        <p:nvSpPr>
          <p:cNvPr id="6" name="Shape 4"/>
          <p:cNvSpPr/>
          <p:nvPr/>
        </p:nvSpPr>
        <p:spPr>
          <a:xfrm>
            <a:off x="4328607" y="1909862"/>
            <a:ext cx="3534381" cy="1741289"/>
          </a:xfrm>
          <a:prstGeom prst="roundRect">
            <a:avLst>
              <a:gd name="adj" fmla="val 4274"/>
            </a:avLst>
          </a:prstGeom>
          <a:solidFill>
            <a:srgbClr val="FFFFFF"/>
          </a:solidFill>
          <a:ln w="19050">
            <a:solidFill>
              <a:srgbClr val="D8D4D4"/>
            </a:solidFill>
            <a:prstDash val="solid"/>
          </a:ln>
        </p:spPr>
      </p:sp>
      <p:sp>
        <p:nvSpPr>
          <p:cNvPr id="7" name="Text 5"/>
          <p:cNvSpPr/>
          <p:nvPr/>
        </p:nvSpPr>
        <p:spPr>
          <a:xfrm>
            <a:off x="4524857" y="2106116"/>
            <a:ext cx="2696500"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Conservative or Radical?</a:t>
            </a:r>
            <a:endParaRPr lang="en-US" sz="1700" dirty="0"/>
          </a:p>
        </p:txBody>
      </p:sp>
      <p:sp>
        <p:nvSpPr>
          <p:cNvPr id="8" name="Text 6"/>
          <p:cNvSpPr/>
          <p:nvPr/>
        </p:nvSpPr>
        <p:spPr>
          <a:xfrm>
            <a:off x="4524857" y="2462709"/>
            <a:ext cx="3141882" cy="992188"/>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Does zhengming demand conformity to pre-existing social categories, or does it contain a radical claim that language shapes reality?</a:t>
            </a:r>
            <a:endParaRPr lang="en-US" sz="1350" dirty="0"/>
          </a:p>
        </p:txBody>
      </p:sp>
      <p:sp>
        <p:nvSpPr>
          <p:cNvPr id="9" name="Shape 7"/>
          <p:cNvSpPr/>
          <p:nvPr/>
        </p:nvSpPr>
        <p:spPr>
          <a:xfrm>
            <a:off x="7995839" y="1909862"/>
            <a:ext cx="3534381" cy="1741289"/>
          </a:xfrm>
          <a:prstGeom prst="roundRect">
            <a:avLst>
              <a:gd name="adj" fmla="val 4274"/>
            </a:avLst>
          </a:prstGeom>
          <a:solidFill>
            <a:srgbClr val="FFFFFF"/>
          </a:solidFill>
          <a:ln w="19050">
            <a:solidFill>
              <a:srgbClr val="D8D4D4"/>
            </a:solidFill>
            <a:prstDash val="solid"/>
          </a:ln>
        </p:spPr>
      </p:sp>
      <p:sp>
        <p:nvSpPr>
          <p:cNvPr id="10" name="Text 8"/>
          <p:cNvSpPr/>
          <p:nvPr/>
        </p:nvSpPr>
        <p:spPr>
          <a:xfrm>
            <a:off x="8192089" y="2106116"/>
            <a:ext cx="221500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Ren and Li</a:t>
            </a:r>
            <a:endParaRPr lang="en-US" sz="1700" dirty="0"/>
          </a:p>
        </p:txBody>
      </p:sp>
      <p:sp>
        <p:nvSpPr>
          <p:cNvPr id="11" name="Text 9"/>
          <p:cNvSpPr/>
          <p:nvPr/>
        </p:nvSpPr>
        <p:spPr>
          <a:xfrm>
            <a:off x="8192089" y="2462709"/>
            <a:ext cx="3141882" cy="992188"/>
          </a:xfrm>
          <a:prstGeom prst="rect">
            <a:avLst/>
          </a:prstGeom>
          <a:noFill/>
          <a:ln/>
        </p:spPr>
        <p:txBody>
          <a:bodyPr wrap="square" lIns="0" tIns="0" rIns="0" bIns="0" rtlCol="0" anchor="t">
            <a:normAutofit/>
          </a:bodyPr>
          <a:lstStyle/>
          <a:p>
            <a:pPr algn="l" indent="0" marL="0">
              <a:lnSpc>
                <a:spcPct val="117000"/>
              </a:lnSpc>
              <a:buNone/>
            </a:pPr>
            <a:r>
              <a:rPr lang="zh-CN" altLang="en-US" sz="1350" dirty="0">
                <a:solidFill>
                  <a:srgbClr val="3C3939"/>
                </a:solidFill>
                <a:latin typeface="Inter" pitchFamily="34" charset="0"/>
                <a:ea typeface="Inter" pitchFamily="34" charset="-122"/>
                <a:cs typeface="Inter" pitchFamily="34" charset="-120"/>
              </a:rPr>
              <a:t>How does the rectification of names relate to the broader Confucian project of ethical cultivation through ren (仁) and li (礼)?</a:t>
            </a:r>
            <a:endParaRPr lang="zh-CN" sz="1350" dirty="0"/>
          </a:p>
        </p:txBody>
      </p:sp>
      <p:sp>
        <p:nvSpPr>
          <p:cNvPr id="12" name="Shape 10"/>
          <p:cNvSpPr/>
          <p:nvPr/>
        </p:nvSpPr>
        <p:spPr>
          <a:xfrm>
            <a:off x="661475" y="3784005"/>
            <a:ext cx="5367898" cy="1245195"/>
          </a:xfrm>
          <a:prstGeom prst="roundRect">
            <a:avLst>
              <a:gd name="adj" fmla="val 5977"/>
            </a:avLst>
          </a:prstGeom>
          <a:solidFill>
            <a:srgbClr val="FFFFFF"/>
          </a:solidFill>
          <a:ln w="19050">
            <a:solidFill>
              <a:srgbClr val="D8D4D4"/>
            </a:solidFill>
            <a:prstDash val="solid"/>
          </a:ln>
        </p:spPr>
      </p:sp>
      <p:sp>
        <p:nvSpPr>
          <p:cNvPr id="13" name="Text 11"/>
          <p:cNvSpPr/>
          <p:nvPr/>
        </p:nvSpPr>
        <p:spPr>
          <a:xfrm>
            <a:off x="857725" y="3980259"/>
            <a:ext cx="221500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Authority</a:t>
            </a:r>
            <a:endParaRPr lang="en-US" sz="1700" dirty="0"/>
          </a:p>
        </p:txBody>
      </p:sp>
      <p:sp>
        <p:nvSpPr>
          <p:cNvPr id="14" name="Text 12"/>
          <p:cNvSpPr/>
          <p:nvPr/>
        </p:nvSpPr>
        <p:spPr>
          <a:xfrm>
            <a:off x="857725" y="4336852"/>
            <a:ext cx="4975398" cy="49609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If names carry normative force, who has the authority to determine what counts as the correct use of a name?</a:t>
            </a:r>
            <a:endParaRPr lang="en-US" sz="1350" dirty="0"/>
          </a:p>
        </p:txBody>
      </p:sp>
      <p:sp>
        <p:nvSpPr>
          <p:cNvPr id="15" name="Shape 13"/>
          <p:cNvSpPr/>
          <p:nvPr/>
        </p:nvSpPr>
        <p:spPr>
          <a:xfrm>
            <a:off x="6162223" y="3784005"/>
            <a:ext cx="5367997" cy="1245195"/>
          </a:xfrm>
          <a:prstGeom prst="roundRect">
            <a:avLst>
              <a:gd name="adj" fmla="val 5977"/>
            </a:avLst>
          </a:prstGeom>
          <a:solidFill>
            <a:srgbClr val="FFFFFF"/>
          </a:solidFill>
          <a:ln w="19050">
            <a:solidFill>
              <a:srgbClr val="D8D4D4"/>
            </a:solidFill>
            <a:prstDash val="solid"/>
          </a:ln>
        </p:spPr>
      </p:sp>
      <p:sp>
        <p:nvSpPr>
          <p:cNvPr id="16" name="Text 14"/>
          <p:cNvSpPr/>
          <p:nvPr/>
        </p:nvSpPr>
        <p:spPr>
          <a:xfrm>
            <a:off x="6358473" y="3980259"/>
            <a:ext cx="221500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Tian's Mandate</a:t>
            </a:r>
            <a:endParaRPr lang="en-US" sz="1700" dirty="0"/>
          </a:p>
        </p:txBody>
      </p:sp>
      <p:sp>
        <p:nvSpPr>
          <p:cNvPr id="17" name="Text 15"/>
          <p:cNvSpPr/>
          <p:nvPr/>
        </p:nvSpPr>
        <p:spPr>
          <a:xfrm>
            <a:off x="6358473" y="4336852"/>
            <a:ext cx="4975497" cy="496094"/>
          </a:xfrm>
          <a:prstGeom prst="rect">
            <a:avLst/>
          </a:prstGeom>
          <a:noFill/>
          <a:ln/>
        </p:spPr>
        <p:txBody>
          <a:bodyPr wrap="square" lIns="0" tIns="0" rIns="0" bIns="0" rtlCol="0" anchor="t">
            <a:normAutofit/>
          </a:bodyPr>
          <a:lstStyle/>
          <a:p>
            <a:pPr algn="l" indent="0" marL="0">
              <a:lnSpc>
                <a:spcPct val="117000"/>
              </a:lnSpc>
              <a:buNone/>
            </a:pPr>
            <a:r>
              <a:rPr lang="zh-CN" altLang="en-US" sz="1350" dirty="0">
                <a:solidFill>
                  <a:srgbClr val="3C3939"/>
                </a:solidFill>
                <a:latin typeface="Inter" pitchFamily="34" charset="0"/>
                <a:ea typeface="Inter" pitchFamily="34" charset="-122"/>
                <a:cs typeface="Inter" pitchFamily="34" charset="-120"/>
              </a:rPr>
              <a:t>How does zhengming connect to the concept of Tian's mandate (天命) and the legitimacy of political authority?</a:t>
            </a:r>
            <a:endParaRPr lang="zh-CN" sz="1350" dirty="0"/>
          </a:p>
        </p:txBody>
      </p:sp>
      <p:sp>
        <p:nvSpPr>
          <p:cNvPr id="18" name="Shape 16"/>
          <p:cNvSpPr/>
          <p:nvPr/>
        </p:nvSpPr>
        <p:spPr>
          <a:xfrm>
            <a:off x="661475" y="5178623"/>
            <a:ext cx="10868745" cy="588963"/>
          </a:xfrm>
          <a:prstGeom prst="roundRect">
            <a:avLst>
              <a:gd name="adj" fmla="val 12637"/>
            </a:avLst>
          </a:prstGeom>
          <a:solidFill>
            <a:srgbClr val="E1E1EA"/>
          </a:solidFill>
          <a:ln/>
        </p:spPr>
      </p:sp>
      <p:pic>
        <p:nvPicPr>
          <p:cNvPr id="19" name="Image 0" descr="preencoded.png">    </p:cNvPr>
          <p:cNvPicPr>
            <a:picLocks noChangeAspect="1"/>
          </p:cNvPicPr>
          <p:nvPr/>
        </p:nvPicPr>
        <p:blipFill>
          <a:blip r:embed="rId1"/>
          <a:stretch>
            <a:fillRect/>
          </a:stretch>
        </p:blipFill>
        <p:spPr>
          <a:xfrm>
            <a:off x="838675" y="5416451"/>
            <a:ext cx="221451" cy="177205"/>
          </a:xfrm>
          <a:prstGeom prst="rect">
            <a:avLst/>
          </a:prstGeom>
        </p:spPr>
      </p:pic>
      <p:sp>
        <p:nvSpPr>
          <p:cNvPr id="20" name="Text 17"/>
          <p:cNvSpPr/>
          <p:nvPr/>
        </p:nvSpPr>
        <p:spPr>
          <a:xfrm>
            <a:off x="1237326" y="5355729"/>
            <a:ext cx="10725279" cy="248047"/>
          </a:xfrm>
          <a:prstGeom prst="rect">
            <a:avLst/>
          </a:prstGeom>
          <a:noFill/>
          <a:ln/>
        </p:spPr>
        <p:txBody>
          <a:bodyPr wrap="none" lIns="0" tIns="0" rIns="0" bIns="0" rtlCol="0" anchor="t"/>
          <a:lstStyle/>
          <a:p>
            <a:pPr algn="l" indent="0" marL="0">
              <a:lnSpc>
                <a:spcPct val="117000"/>
              </a:lnSpc>
              <a:buNone/>
            </a:pPr>
            <a:r>
              <a:rPr lang="en-US" sz="1350" dirty="0">
                <a:solidFill>
                  <a:srgbClr val="000000"/>
                </a:solidFill>
                <a:latin typeface="Inter" pitchFamily="34" charset="0"/>
                <a:ea typeface="Inter" pitchFamily="34" charset="-122"/>
                <a:cs typeface="Inter" pitchFamily="34" charset="-120"/>
              </a:rPr>
              <a:t>These five questions frame the session's inquiry. Return to them at the end of the lecture.</a:t>
            </a:r>
            <a:endParaRPr lang="en-US" sz="13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661475" y="698103"/>
            <a:ext cx="10941074" cy="664468"/>
          </a:xfrm>
          <a:prstGeom prst="rect">
            <a:avLst/>
          </a:prstGeom>
          <a:noFill/>
          <a:ln/>
        </p:spPr>
        <p:txBody>
          <a:bodyPr wrap="none" lIns="0" tIns="0" rIns="0" bIns="0" rtlCol="0" anchor="t"/>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Core Thesis: Van Norden on Zhengming</a:t>
            </a:r>
            <a:endParaRPr lang="en-US" sz="4150" dirty="0"/>
          </a:p>
        </p:txBody>
      </p:sp>
      <p:sp>
        <p:nvSpPr>
          <p:cNvPr id="3" name="Shape 1"/>
          <p:cNvSpPr/>
          <p:nvPr/>
        </p:nvSpPr>
        <p:spPr>
          <a:xfrm>
            <a:off x="508384" y="1649611"/>
            <a:ext cx="5481203" cy="4510187"/>
          </a:xfrm>
          <a:prstGeom prst="roundRect">
            <a:avLst>
              <a:gd name="adj" fmla="val 3395"/>
            </a:avLst>
          </a:prstGeom>
          <a:solidFill>
            <a:srgbClr val="1B1B27"/>
          </a:solidFill>
          <a:ln/>
        </p:spPr>
      </p:sp>
      <p:sp>
        <p:nvSpPr>
          <p:cNvPr id="4" name="Text 2"/>
          <p:cNvSpPr/>
          <p:nvPr/>
        </p:nvSpPr>
        <p:spPr>
          <a:xfrm>
            <a:off x="721005" y="1840905"/>
            <a:ext cx="4209845" cy="332184"/>
          </a:xfrm>
          <a:prstGeom prst="rect">
            <a:avLst/>
          </a:prstGeom>
          <a:noFill/>
          <a:ln/>
        </p:spPr>
        <p:txBody>
          <a:bodyPr wrap="none" lIns="0" tIns="0" rIns="0" bIns="0" rtlCol="0" anchor="t"/>
          <a:lstStyle/>
          <a:p>
            <a:pPr algn="l" indent="0" marL="0">
              <a:lnSpc>
                <a:spcPct val="104000"/>
              </a:lnSpc>
              <a:buNone/>
            </a:pPr>
            <a:r>
              <a:rPr lang="en-US" sz="2050" b="1" dirty="0">
                <a:solidFill>
                  <a:srgbClr val="FFFFFF"/>
                </a:solidFill>
                <a:latin typeface="Inter Bold" pitchFamily="34" charset="0"/>
                <a:ea typeface="Inter Bold" pitchFamily="34" charset="-122"/>
                <a:cs typeface="Inter Bold" pitchFamily="34" charset="-120"/>
              </a:rPr>
              <a:t>Van Norden's Interpretation</a:t>
            </a:r>
            <a:endParaRPr lang="en-US" sz="2050" dirty="0"/>
          </a:p>
        </p:txBody>
      </p:sp>
      <p:sp>
        <p:nvSpPr>
          <p:cNvPr id="5" name="Text 3"/>
          <p:cNvSpPr/>
          <p:nvPr/>
        </p:nvSpPr>
        <p:spPr>
          <a:xfrm>
            <a:off x="721005" y="2364383"/>
            <a:ext cx="5055962" cy="2585244"/>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FFFFFF"/>
                </a:solidFill>
                <a:latin typeface="Inter" pitchFamily="34" charset="0"/>
                <a:ea typeface="Inter" pitchFamily="34" charset="-122"/>
                <a:cs typeface="Inter" pitchFamily="34" charset="-120"/>
              </a:rPr>
              <a:t>Zhengming is not merely a conservative political doctrine but a sophisticated understanding of the relationship between language, social roles, and ethical reality. Names are not just labels — they carry </a:t>
            </a:r>
            <a:pPr algn="l" indent="0" marL="0">
              <a:lnSpc>
                <a:spcPct val="127000"/>
              </a:lnSpc>
              <a:buNone/>
            </a:pPr>
            <a:r>
              <a:rPr lang="en-US" sz="1650" b="1" dirty="0">
                <a:solidFill>
                  <a:srgbClr val="FFFFFF"/>
                </a:solidFill>
                <a:latin typeface="Inter Bold" pitchFamily="34" charset="0"/>
                <a:ea typeface="Inter Bold" pitchFamily="34" charset="-122"/>
                <a:cs typeface="Inter Bold" pitchFamily="34" charset="-120"/>
              </a:rPr>
              <a:t>normative force</a:t>
            </a:r>
            <a:pPr algn="l" indent="0" marL="0">
              <a:lnSpc>
                <a:spcPct val="127000"/>
              </a:lnSpc>
              <a:buNone/>
            </a:pPr>
            <a:r>
              <a:rPr lang="en-US" sz="1650" dirty="0">
                <a:solidFill>
                  <a:srgbClr val="FFFFFF"/>
                </a:solidFill>
                <a:latin typeface="Inter" pitchFamily="34" charset="0"/>
                <a:ea typeface="Inter" pitchFamily="34" charset="-122"/>
                <a:cs typeface="Inter" pitchFamily="34" charset="-120"/>
              </a:rPr>
              <a:t> that shapes conduct. To call someone a 'ruler' or a 'father' is to invoke duties and standards by which their conduct may be judged.</a:t>
            </a:r>
            <a:endParaRPr lang="en-US" sz="1650" dirty="0"/>
          </a:p>
        </p:txBody>
      </p:sp>
      <p:sp>
        <p:nvSpPr>
          <p:cNvPr id="6" name="Text 4"/>
          <p:cNvSpPr/>
          <p:nvPr/>
        </p:nvSpPr>
        <p:spPr>
          <a:xfrm>
            <a:off x="6361549" y="1840905"/>
            <a:ext cx="3464235" cy="332184"/>
          </a:xfrm>
          <a:prstGeom prst="rect">
            <a:avLst/>
          </a:prstGeom>
          <a:noFill/>
          <a:ln/>
        </p:spPr>
        <p:txBody>
          <a:bodyPr wrap="none" lIns="0" tIns="0" rIns="0" bIns="0" rtlCol="0" anchor="t"/>
          <a:lstStyle/>
          <a:p>
            <a:pPr algn="l" indent="0" marL="0">
              <a:lnSpc>
                <a:spcPct val="104000"/>
              </a:lnSpc>
              <a:buNone/>
            </a:pPr>
            <a:r>
              <a:rPr lang="en-US" sz="2050" b="1" dirty="0">
                <a:solidFill>
                  <a:srgbClr val="1B1B27"/>
                </a:solidFill>
                <a:latin typeface="Inter Bold" pitchFamily="34" charset="0"/>
                <a:ea typeface="Inter Bold" pitchFamily="34" charset="-122"/>
                <a:cs typeface="Inter Bold" pitchFamily="34" charset="-120"/>
              </a:rPr>
              <a:t>The Contested Nature</a:t>
            </a:r>
            <a:endParaRPr lang="en-US" sz="2050" dirty="0"/>
          </a:p>
        </p:txBody>
      </p:sp>
      <p:sp>
        <p:nvSpPr>
          <p:cNvPr id="7" name="Text 5"/>
          <p:cNvSpPr/>
          <p:nvPr/>
        </p:nvSpPr>
        <p:spPr>
          <a:xfrm>
            <a:off x="6361549" y="2364383"/>
            <a:ext cx="5175021" cy="1292622"/>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Critics — including the Mohists, as Van Norden notes — argue that zhengming is a conservative doctrine presupposing all worthwhile cultural innovation has already occurred.</a:t>
            </a:r>
            <a:endParaRPr lang="en-US" sz="1650" dirty="0"/>
          </a:p>
        </p:txBody>
      </p:sp>
      <p:sp>
        <p:nvSpPr>
          <p:cNvPr id="8" name="Text 6"/>
          <p:cNvSpPr/>
          <p:nvPr/>
        </p:nvSpPr>
        <p:spPr>
          <a:xfrm>
            <a:off x="6361549" y="3848298"/>
            <a:ext cx="3352022" cy="332184"/>
          </a:xfrm>
          <a:prstGeom prst="rect">
            <a:avLst/>
          </a:prstGeom>
          <a:noFill/>
          <a:ln/>
        </p:spPr>
        <p:txBody>
          <a:bodyPr wrap="none" lIns="0" tIns="0" rIns="0" bIns="0" rtlCol="0" anchor="t"/>
          <a:lstStyle/>
          <a:p>
            <a:pPr algn="l" indent="0" marL="0">
              <a:lnSpc>
                <a:spcPct val="104000"/>
              </a:lnSpc>
              <a:buNone/>
            </a:pPr>
            <a:r>
              <a:rPr lang="en-US" sz="2050" b="1" dirty="0">
                <a:solidFill>
                  <a:srgbClr val="1B1B27"/>
                </a:solidFill>
                <a:latin typeface="Inter Bold" pitchFamily="34" charset="0"/>
                <a:ea typeface="Inter Bold" pitchFamily="34" charset="-122"/>
                <a:cs typeface="Inter Bold" pitchFamily="34" charset="-120"/>
              </a:rPr>
              <a:t>The Driving Question</a:t>
            </a:r>
            <a:endParaRPr lang="en-US" sz="2050" dirty="0"/>
          </a:p>
        </p:txBody>
      </p:sp>
      <p:sp>
        <p:nvSpPr>
          <p:cNvPr id="9" name="Text 7"/>
          <p:cNvSpPr/>
          <p:nvPr/>
        </p:nvSpPr>
        <p:spPr>
          <a:xfrm>
            <a:off x="6361549" y="4371777"/>
            <a:ext cx="5175021" cy="1615777"/>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Is zhengming best understood as a form of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political conservatism</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or as a more radical philosophy in which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language determines reality</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This tension runs through every subsequent section.</a:t>
            </a:r>
            <a:endParaRPr lang="en-US" sz="16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1119187"/>
            <a:ext cx="1415320" cy="444103"/>
          </a:xfrm>
          <a:prstGeom prst="roundRect">
            <a:avLst>
              <a:gd name="adj" fmla="val 17876"/>
            </a:avLst>
          </a:prstGeom>
          <a:solidFill>
            <a:srgbClr val="E1E1EA"/>
          </a:solidFill>
          <a:ln/>
        </p:spPr>
      </p:sp>
      <p:sp>
        <p:nvSpPr>
          <p:cNvPr id="4" name="Text 1"/>
          <p:cNvSpPr/>
          <p:nvPr/>
        </p:nvSpPr>
        <p:spPr>
          <a:xfrm>
            <a:off x="5375041" y="1190030"/>
            <a:ext cx="1741543" cy="302419"/>
          </a:xfrm>
          <a:prstGeom prst="rect">
            <a:avLst/>
          </a:prstGeom>
          <a:noFill/>
          <a:ln/>
        </p:spPr>
        <p:txBody>
          <a:bodyPr wrap="none" lIns="0" tIns="0" rIns="0" bIns="0" rtlCol="0" anchor="t"/>
          <a:lstStyle/>
          <a:p>
            <a:pPr algn="l" indent="0" marL="0">
              <a:lnSpc>
                <a:spcPct val="133000"/>
              </a:lnSpc>
              <a:buNone/>
            </a:pPr>
            <a:r>
              <a:rPr lang="en-US" sz="1450" dirty="0">
                <a:solidFill>
                  <a:srgbClr val="3C3939"/>
                </a:solidFill>
                <a:latin typeface="Inter" pitchFamily="34" charset="0"/>
                <a:ea typeface="Inter" pitchFamily="34" charset="-122"/>
                <a:cs typeface="Inter" pitchFamily="34" charset="-120"/>
              </a:rPr>
              <a:t>KEY POINT 1</a:t>
            </a:r>
            <a:endParaRPr lang="en-US" sz="1450" dirty="0"/>
          </a:p>
        </p:txBody>
      </p:sp>
      <p:sp>
        <p:nvSpPr>
          <p:cNvPr id="5" name="Text 2"/>
          <p:cNvSpPr/>
          <p:nvPr/>
        </p:nvSpPr>
        <p:spPr>
          <a:xfrm>
            <a:off x="5233360" y="1657747"/>
            <a:ext cx="6296860" cy="2214860"/>
          </a:xfrm>
          <a:prstGeom prst="rect">
            <a:avLst/>
          </a:prstGeom>
          <a:noFill/>
          <a:ln/>
        </p:spPr>
        <p:txBody>
          <a:bodyPr wrap="square" lIns="0" tIns="0" rIns="0" bIns="0" rtlCol="0" anchor="t">
            <a:normAutofit/>
          </a:bodyPr>
          <a:lstStyle/>
          <a:p>
            <a:pPr algn="l" indent="0" marL="0">
              <a:lnSpc>
                <a:spcPct val="104000"/>
              </a:lnSpc>
              <a:buNone/>
            </a:pPr>
            <a:r>
              <a:rPr lang="en-US" sz="4650" b="1" dirty="0">
                <a:solidFill>
                  <a:srgbClr val="1B1B27"/>
                </a:solidFill>
                <a:latin typeface="Inter Bold" pitchFamily="34" charset="0"/>
                <a:ea typeface="Inter Bold" pitchFamily="34" charset="-122"/>
                <a:cs typeface="Inter Bold" pitchFamily="34" charset="-120"/>
              </a:rPr>
              <a:t>The Rectification of Names as Linguistic Philosophy</a:t>
            </a:r>
            <a:endParaRPr lang="en-US" sz="4650" dirty="0"/>
          </a:p>
        </p:txBody>
      </p:sp>
      <p:sp>
        <p:nvSpPr>
          <p:cNvPr id="6" name="Text 3"/>
          <p:cNvSpPr/>
          <p:nvPr/>
        </p:nvSpPr>
        <p:spPr>
          <a:xfrm>
            <a:off x="5233360" y="4227016"/>
            <a:ext cx="6296860" cy="1511697"/>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We turn now to the foundational text — </a:t>
            </a:r>
            <a:pPr algn="l" indent="0" marL="0">
              <a:lnSpc>
                <a:spcPct val="133000"/>
              </a:lnSpc>
              <a:buNone/>
            </a:pPr>
            <a:r>
              <a:rPr lang="en-US" sz="1850" i="1" dirty="0">
                <a:solidFill>
                  <a:srgbClr val="3C3939"/>
                </a:solidFill>
                <a:latin typeface="Inter" pitchFamily="34" charset="0"/>
                <a:ea typeface="Inter" pitchFamily="34" charset="-122"/>
                <a:cs typeface="Inter" pitchFamily="34" charset="-120"/>
              </a:rPr>
              <a:t>Analects</a:t>
            </a:r>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 13.3 — and examine the logical chain Kongzi constructs from correct naming to social order, before situating it in its historical context and the conservative/radical debate.</a:t>
            </a:r>
            <a:endParaRPr lang="en-US" sz="18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661475" y="823813"/>
            <a:ext cx="7464536" cy="553740"/>
          </a:xfrm>
          <a:prstGeom prst="rect">
            <a:avLst/>
          </a:prstGeom>
          <a:noFill/>
          <a:ln/>
        </p:spPr>
        <p:txBody>
          <a:bodyPr wrap="none" lIns="0" tIns="0" rIns="0" bIns="0" rtlCol="0" anchor="t"/>
          <a:lstStyle/>
          <a:p>
            <a:pPr algn="l" indent="0" marL="0">
              <a:lnSpc>
                <a:spcPct val="104000"/>
              </a:lnSpc>
              <a:buNone/>
            </a:pPr>
            <a:r>
              <a:rPr lang="en-US" sz="3450" b="1" dirty="0">
                <a:solidFill>
                  <a:srgbClr val="1B1B27"/>
                </a:solidFill>
                <a:latin typeface="Inter Bold" pitchFamily="34" charset="0"/>
                <a:ea typeface="Inter Bold" pitchFamily="34" charset="-122"/>
                <a:cs typeface="Inter Bold" pitchFamily="34" charset="-120"/>
              </a:rPr>
              <a:t>The Primary Text: </a:t>
            </a:r>
            <a:pPr algn="l" indent="0" marL="0">
              <a:lnSpc>
                <a:spcPct val="104000"/>
              </a:lnSpc>
              <a:buNone/>
            </a:pPr>
            <a:r>
              <a:rPr lang="en-US" sz="3450" b="1" i="1" dirty="0">
                <a:solidFill>
                  <a:srgbClr val="1B1B27"/>
                </a:solidFill>
                <a:latin typeface="Inter Bold" pitchFamily="34" charset="0"/>
                <a:ea typeface="Inter Bold" pitchFamily="34" charset="-122"/>
                <a:cs typeface="Inter Bold" pitchFamily="34" charset="-120"/>
              </a:rPr>
              <a:t>Analects</a:t>
            </a:r>
            <a:pPr algn="l" indent="0" marL="0">
              <a:lnSpc>
                <a:spcPct val="104000"/>
              </a:lnSpc>
              <a:buNone/>
            </a:pPr>
            <a:r>
              <a:rPr lang="en-US" sz="3450" b="1" dirty="0">
                <a:solidFill>
                  <a:srgbClr val="1B1B27"/>
                </a:solidFill>
                <a:latin typeface="Inter Bold" pitchFamily="34" charset="0"/>
                <a:ea typeface="Inter Bold" pitchFamily="34" charset="-122"/>
                <a:cs typeface="Inter Bold" pitchFamily="34" charset="-120"/>
              </a:rPr>
              <a:t> 13.3</a:t>
            </a:r>
            <a:endParaRPr lang="en-US" sz="3450" dirty="0"/>
          </a:p>
        </p:txBody>
      </p:sp>
      <p:sp>
        <p:nvSpPr>
          <p:cNvPr id="3" name="Shape 1"/>
          <p:cNvSpPr/>
          <p:nvPr/>
        </p:nvSpPr>
        <p:spPr>
          <a:xfrm>
            <a:off x="661475" y="1643360"/>
            <a:ext cx="19050" cy="1290935"/>
          </a:xfrm>
          <a:prstGeom prst="roundRect">
            <a:avLst>
              <a:gd name="adj" fmla="val 59999"/>
            </a:avLst>
          </a:prstGeom>
          <a:solidFill>
            <a:srgbClr val="1B1B27"/>
          </a:solidFill>
          <a:ln/>
        </p:spPr>
      </p:sp>
      <p:sp>
        <p:nvSpPr>
          <p:cNvPr id="4" name="Text 2"/>
          <p:cNvSpPr/>
          <p:nvPr/>
        </p:nvSpPr>
        <p:spPr>
          <a:xfrm>
            <a:off x="927275" y="1792784"/>
            <a:ext cx="10602945" cy="992188"/>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"If names are not right then speech does not accord with things; if speech is not in accord with things, then affairs cannot be successful; when affairs are not successful, li and music do not flourish; when li and music do not flourish, then sanctions and punishments miss their mark; when sanctions and punishments miss their mark, the people have no place to set their hands and feet." — </a:t>
            </a:r>
            <a:pPr algn="l" indent="0" marL="0">
              <a:lnSpc>
                <a:spcPct val="117000"/>
              </a:lnSpc>
              <a:buNone/>
            </a:pPr>
            <a:r>
              <a:rPr lang="en-US" sz="1350" i="1" dirty="0">
                <a:solidFill>
                  <a:srgbClr val="3C3939"/>
                </a:solidFill>
                <a:latin typeface="Inter" pitchFamily="34" charset="0"/>
                <a:ea typeface="Inter" pitchFamily="34" charset="-122"/>
                <a:cs typeface="Inter" pitchFamily="34" charset="-120"/>
              </a:rPr>
              <a:t>Analects</a:t>
            </a:r>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 13.3 (Eno trans.)</a:t>
            </a:r>
            <a:endParaRPr lang="en-US" sz="1350" dirty="0"/>
          </a:p>
        </p:txBody>
      </p:sp>
      <p:sp>
        <p:nvSpPr>
          <p:cNvPr id="5" name="Shape 3"/>
          <p:cNvSpPr/>
          <p:nvPr/>
        </p:nvSpPr>
        <p:spPr>
          <a:xfrm>
            <a:off x="661475" y="3083818"/>
            <a:ext cx="3534282" cy="1963936"/>
          </a:xfrm>
          <a:prstGeom prst="roundRect">
            <a:avLst>
              <a:gd name="adj" fmla="val 3790"/>
            </a:avLst>
          </a:prstGeom>
          <a:solidFill>
            <a:srgbClr val="F2EEEE"/>
          </a:solidFill>
          <a:ln w="6350">
            <a:solidFill>
              <a:srgbClr val="D8D4D4"/>
            </a:solidFill>
            <a:prstDash val="solid"/>
          </a:ln>
        </p:spPr>
      </p:sp>
      <p:sp>
        <p:nvSpPr>
          <p:cNvPr id="6" name="Text 4"/>
          <p:cNvSpPr/>
          <p:nvPr/>
        </p:nvSpPr>
        <p:spPr>
          <a:xfrm>
            <a:off x="845025" y="3267373"/>
            <a:ext cx="221500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The Exchange</a:t>
            </a:r>
            <a:endParaRPr lang="en-US" sz="1700" dirty="0"/>
          </a:p>
        </p:txBody>
      </p:sp>
      <p:sp>
        <p:nvSpPr>
          <p:cNvPr id="7" name="Text 5"/>
          <p:cNvSpPr/>
          <p:nvPr/>
        </p:nvSpPr>
        <p:spPr>
          <a:xfrm>
            <a:off x="845025" y="3623965"/>
            <a:ext cx="3167182" cy="124023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Zilu asks Kongzi about governance. Kongzi replies: "Most certainly, it would be to rectify names." Zilu responds incredulously: "How strange of you!"</a:t>
            </a:r>
            <a:endParaRPr lang="en-US" sz="1350" dirty="0"/>
          </a:p>
        </p:txBody>
      </p:sp>
      <p:sp>
        <p:nvSpPr>
          <p:cNvPr id="8" name="Shape 6"/>
          <p:cNvSpPr/>
          <p:nvPr/>
        </p:nvSpPr>
        <p:spPr>
          <a:xfrm>
            <a:off x="4328607" y="3083818"/>
            <a:ext cx="3534381" cy="1963936"/>
          </a:xfrm>
          <a:prstGeom prst="roundRect">
            <a:avLst>
              <a:gd name="adj" fmla="val 3790"/>
            </a:avLst>
          </a:prstGeom>
          <a:solidFill>
            <a:srgbClr val="F2EEEE"/>
          </a:solidFill>
          <a:ln w="6350">
            <a:solidFill>
              <a:srgbClr val="D8D4D4"/>
            </a:solidFill>
            <a:prstDash val="solid"/>
          </a:ln>
        </p:spPr>
      </p:sp>
      <p:sp>
        <p:nvSpPr>
          <p:cNvPr id="9" name="Text 7"/>
          <p:cNvSpPr/>
          <p:nvPr/>
        </p:nvSpPr>
        <p:spPr>
          <a:xfrm>
            <a:off x="4512157" y="3267373"/>
            <a:ext cx="221500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The Rebuke</a:t>
            </a:r>
            <a:endParaRPr lang="en-US" sz="1700" dirty="0"/>
          </a:p>
        </p:txBody>
      </p:sp>
      <p:sp>
        <p:nvSpPr>
          <p:cNvPr id="10" name="Text 8"/>
          <p:cNvSpPr/>
          <p:nvPr/>
        </p:nvSpPr>
        <p:spPr>
          <a:xfrm>
            <a:off x="4512157" y="3623965"/>
            <a:ext cx="3167281" cy="124023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Kongzi calls Zilu a "boor" and presents the six-step causal chain — one of the most extended pieces of sustained reasoning in the entire </a:t>
            </a:r>
            <a:pPr algn="l" indent="0" marL="0">
              <a:lnSpc>
                <a:spcPct val="117000"/>
              </a:lnSpc>
              <a:buNone/>
            </a:pPr>
            <a:r>
              <a:rPr lang="en-US" sz="1350" i="1" dirty="0">
                <a:solidFill>
                  <a:srgbClr val="3C3939"/>
                </a:solidFill>
                <a:latin typeface="Inter" pitchFamily="34" charset="0"/>
                <a:ea typeface="Inter" pitchFamily="34" charset="-122"/>
                <a:cs typeface="Inter" pitchFamily="34" charset="-120"/>
              </a:rPr>
              <a:t>Analects</a:t>
            </a:r>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a:t>
            </a:r>
            <a:endParaRPr lang="en-US" sz="1350" dirty="0"/>
          </a:p>
        </p:txBody>
      </p:sp>
      <p:sp>
        <p:nvSpPr>
          <p:cNvPr id="11" name="Shape 9"/>
          <p:cNvSpPr/>
          <p:nvPr/>
        </p:nvSpPr>
        <p:spPr>
          <a:xfrm>
            <a:off x="7995839" y="3083818"/>
            <a:ext cx="3534381" cy="1963936"/>
          </a:xfrm>
          <a:prstGeom prst="roundRect">
            <a:avLst>
              <a:gd name="adj" fmla="val 3790"/>
            </a:avLst>
          </a:prstGeom>
          <a:solidFill>
            <a:srgbClr val="F2EEEE"/>
          </a:solidFill>
          <a:ln w="6350">
            <a:solidFill>
              <a:srgbClr val="D8D4D4"/>
            </a:solidFill>
            <a:prstDash val="solid"/>
          </a:ln>
        </p:spPr>
      </p:sp>
      <p:sp>
        <p:nvSpPr>
          <p:cNvPr id="12" name="Text 10"/>
          <p:cNvSpPr/>
          <p:nvPr/>
        </p:nvSpPr>
        <p:spPr>
          <a:xfrm>
            <a:off x="8179389" y="3267373"/>
            <a:ext cx="286189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Philosophical Significance</a:t>
            </a:r>
            <a:endParaRPr lang="en-US" sz="1700" dirty="0"/>
          </a:p>
        </p:txBody>
      </p:sp>
      <p:sp>
        <p:nvSpPr>
          <p:cNvPr id="13" name="Text 11"/>
          <p:cNvSpPr/>
          <p:nvPr/>
        </p:nvSpPr>
        <p:spPr>
          <a:xfrm>
            <a:off x="8179389" y="3623965"/>
            <a:ext cx="3167281" cy="124023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The passage begins with naming and ends with social order — the foundation of political life is the correct relationship between language and reality.</a:t>
            </a:r>
            <a:endParaRPr lang="en-US" sz="1350" dirty="0"/>
          </a:p>
        </p:txBody>
      </p:sp>
      <p:sp>
        <p:nvSpPr>
          <p:cNvPr id="14" name="Shape 12"/>
          <p:cNvSpPr/>
          <p:nvPr/>
        </p:nvSpPr>
        <p:spPr>
          <a:xfrm>
            <a:off x="661475" y="5197177"/>
            <a:ext cx="10868745" cy="837009"/>
          </a:xfrm>
          <a:prstGeom prst="roundRect">
            <a:avLst>
              <a:gd name="adj" fmla="val 8892"/>
            </a:avLst>
          </a:prstGeom>
          <a:solidFill>
            <a:srgbClr val="E1E1EA"/>
          </a:solidFill>
          <a:ln/>
        </p:spPr>
      </p:sp>
      <p:pic>
        <p:nvPicPr>
          <p:cNvPr id="15" name="Image 0" descr="preencoded.png">    </p:cNvPr>
          <p:cNvPicPr>
            <a:picLocks noChangeAspect="1"/>
          </p:cNvPicPr>
          <p:nvPr/>
        </p:nvPicPr>
        <p:blipFill>
          <a:blip r:embed="rId1"/>
          <a:stretch>
            <a:fillRect/>
          </a:stretch>
        </p:blipFill>
        <p:spPr>
          <a:xfrm>
            <a:off x="838675" y="5435005"/>
            <a:ext cx="221451" cy="177205"/>
          </a:xfrm>
          <a:prstGeom prst="rect">
            <a:avLst/>
          </a:prstGeom>
        </p:spPr>
      </p:pic>
      <p:sp>
        <p:nvSpPr>
          <p:cNvPr id="16" name="Text 13"/>
          <p:cNvSpPr/>
          <p:nvPr/>
        </p:nvSpPr>
        <p:spPr>
          <a:xfrm>
            <a:off x="1237326" y="5374283"/>
            <a:ext cx="10115694" cy="49609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000000"/>
                </a:solidFill>
                <a:latin typeface="Inter" pitchFamily="34" charset="0"/>
                <a:ea typeface="Inter" pitchFamily="34" charset="-122"/>
                <a:cs typeface="Inter" pitchFamily="34" charset="-120"/>
              </a:rPr>
              <a:t>Even Kongzi's closest disciples found the doctrine counterintuitive — supporting the view that zhengming is neither obvious nor trivial.</a:t>
            </a:r>
            <a:endParaRPr lang="en-US" sz="13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661475" y="940594"/>
            <a:ext cx="11226321" cy="516731"/>
          </a:xfrm>
          <a:prstGeom prst="rect">
            <a:avLst/>
          </a:prstGeom>
          <a:noFill/>
          <a:ln/>
        </p:spPr>
        <p:txBody>
          <a:bodyPr wrap="none" lIns="0" tIns="0" rIns="0" bIns="0" rtlCol="0" anchor="t"/>
          <a:lstStyle/>
          <a:p>
            <a:pPr algn="l" indent="0" marL="0">
              <a:lnSpc>
                <a:spcPct val="104000"/>
              </a:lnSpc>
              <a:buNone/>
            </a:pPr>
            <a:r>
              <a:rPr lang="en-US" sz="3250" b="1" dirty="0">
                <a:solidFill>
                  <a:srgbClr val="1B1B27"/>
                </a:solidFill>
                <a:latin typeface="Inter Bold" pitchFamily="34" charset="0"/>
                <a:ea typeface="Inter Bold" pitchFamily="34" charset="-122"/>
                <a:cs typeface="Inter Bold" pitchFamily="34" charset="-120"/>
              </a:rPr>
              <a:t>The Logical Chain: Six Steps from Language to Order</a:t>
            </a:r>
            <a:endParaRPr lang="en-US" sz="3250" dirty="0"/>
          </a:p>
        </p:txBody>
      </p:sp>
      <p:pic>
        <p:nvPicPr>
          <p:cNvPr id="3" name="Image 0" descr="preencoded.png">    </p:cNvPr>
          <p:cNvPicPr>
            <a:picLocks noChangeAspect="1"/>
          </p:cNvPicPr>
          <p:nvPr/>
        </p:nvPicPr>
        <p:blipFill>
          <a:blip r:embed="rId1"/>
          <a:stretch>
            <a:fillRect/>
          </a:stretch>
        </p:blipFill>
        <p:spPr>
          <a:xfrm>
            <a:off x="2291797" y="1688802"/>
            <a:ext cx="7608102" cy="3423642"/>
          </a:xfrm>
          <a:prstGeom prst="rect">
            <a:avLst/>
          </a:prstGeom>
        </p:spPr>
      </p:pic>
      <p:sp>
        <p:nvSpPr>
          <p:cNvPr id="4" name="Text 1"/>
          <p:cNvSpPr/>
          <p:nvPr/>
        </p:nvSpPr>
        <p:spPr>
          <a:xfrm>
            <a:off x="3437882" y="1855687"/>
            <a:ext cx="1331383" cy="205748"/>
          </a:xfrm>
          <a:prstGeom prst="rect">
            <a:avLst/>
          </a:prstGeom>
          <a:noFill/>
          <a:ln/>
        </p:spPr>
        <p:txBody>
          <a:bodyPr wrap="none" lIns="0" tIns="0" rIns="0" bIns="0" rtlCol="0" anchor="t"/>
          <a:lstStyle/>
          <a:p>
            <a:pPr algn="ctr" indent="0" marL="0">
              <a:lnSpc>
                <a:spcPct val="104000"/>
              </a:lnSpc>
              <a:buNone/>
            </a:pPr>
            <a:r>
              <a:rPr lang="en-US" sz="1250" b="1" dirty="0">
                <a:solidFill>
                  <a:srgbClr val="3C3939"/>
                </a:solidFill>
                <a:latin typeface="Inter Bold" pitchFamily="34" charset="0"/>
                <a:ea typeface="Inter Bold" pitchFamily="34" charset="-122"/>
                <a:cs typeface="Inter Bold" pitchFamily="34" charset="-120"/>
              </a:rPr>
              <a:t>Names</a:t>
            </a:r>
            <a:endParaRPr lang="en-US" sz="1250" dirty="0"/>
          </a:p>
        </p:txBody>
      </p:sp>
      <p:sp>
        <p:nvSpPr>
          <p:cNvPr id="5" name="Text 2"/>
          <p:cNvSpPr/>
          <p:nvPr/>
        </p:nvSpPr>
        <p:spPr>
          <a:xfrm>
            <a:off x="3437882" y="2119958"/>
            <a:ext cx="1331383" cy="279817"/>
          </a:xfrm>
          <a:prstGeom prst="rect">
            <a:avLst/>
          </a:prstGeom>
          <a:noFill/>
          <a:ln/>
        </p:spPr>
        <p:txBody>
          <a:bodyPr wrap="square" lIns="0" tIns="0" rIns="0" bIns="0" rtlCol="0" anchor="t">
            <a:normAutofit/>
          </a:bodyPr>
          <a:lstStyle/>
          <a:p>
            <a:pPr algn="ctr" indent="0" marL="0">
              <a:lnSpc>
                <a:spcPct val="89000"/>
              </a:lnSpc>
              <a:buNone/>
            </a:pPr>
            <a:r>
              <a:rPr lang="en-US" sz="1000" dirty="0">
                <a:solidFill>
                  <a:srgbClr val="3C3939"/>
                </a:solidFill>
                <a:latin typeface="Inter" pitchFamily="34" charset="0"/>
                <a:ea typeface="Inter" pitchFamily="34" charset="-122"/>
                <a:cs typeface="Inter" pitchFamily="34" charset="-120"/>
              </a:rPr>
              <a:t>Names must be correct</a:t>
            </a:r>
            <a:endParaRPr lang="en-US" sz="1000" dirty="0"/>
          </a:p>
        </p:txBody>
      </p:sp>
      <p:sp>
        <p:nvSpPr>
          <p:cNvPr id="6" name="Text 3"/>
          <p:cNvSpPr/>
          <p:nvPr/>
        </p:nvSpPr>
        <p:spPr>
          <a:xfrm>
            <a:off x="4754634" y="4423418"/>
            <a:ext cx="1338699" cy="205748"/>
          </a:xfrm>
          <a:prstGeom prst="rect">
            <a:avLst/>
          </a:prstGeom>
          <a:noFill/>
          <a:ln/>
        </p:spPr>
        <p:txBody>
          <a:bodyPr wrap="none" lIns="0" tIns="0" rIns="0" bIns="0" rtlCol="0" anchor="t"/>
          <a:lstStyle/>
          <a:p>
            <a:pPr algn="ctr" indent="0" marL="0">
              <a:lnSpc>
                <a:spcPct val="104000"/>
              </a:lnSpc>
              <a:buNone/>
            </a:pPr>
            <a:r>
              <a:rPr lang="en-US" sz="1250" b="1" dirty="0">
                <a:solidFill>
                  <a:srgbClr val="3C3939"/>
                </a:solidFill>
                <a:latin typeface="Inter Bold" pitchFamily="34" charset="0"/>
                <a:ea typeface="Inter Bold" pitchFamily="34" charset="-122"/>
                <a:cs typeface="Inter Bold" pitchFamily="34" charset="-120"/>
              </a:rPr>
              <a:t>Speech</a:t>
            </a:r>
            <a:endParaRPr lang="en-US" sz="1250" dirty="0"/>
          </a:p>
        </p:txBody>
      </p:sp>
      <p:sp>
        <p:nvSpPr>
          <p:cNvPr id="7" name="Text 4"/>
          <p:cNvSpPr/>
          <p:nvPr/>
        </p:nvSpPr>
        <p:spPr>
          <a:xfrm>
            <a:off x="4754634" y="4687690"/>
            <a:ext cx="1338699" cy="279817"/>
          </a:xfrm>
          <a:prstGeom prst="rect">
            <a:avLst/>
          </a:prstGeom>
          <a:noFill/>
          <a:ln/>
        </p:spPr>
        <p:txBody>
          <a:bodyPr wrap="square" lIns="0" tIns="0" rIns="0" bIns="0" rtlCol="0" anchor="t">
            <a:normAutofit/>
          </a:bodyPr>
          <a:lstStyle/>
          <a:p>
            <a:pPr algn="ctr" indent="0" marL="0">
              <a:lnSpc>
                <a:spcPct val="89000"/>
              </a:lnSpc>
              <a:buNone/>
            </a:pPr>
            <a:r>
              <a:rPr lang="en-US" sz="1000" dirty="0">
                <a:solidFill>
                  <a:srgbClr val="3C3939"/>
                </a:solidFill>
                <a:latin typeface="Inter" pitchFamily="34" charset="0"/>
                <a:ea typeface="Inter" pitchFamily="34" charset="-122"/>
                <a:cs typeface="Inter" pitchFamily="34" charset="-120"/>
              </a:rPr>
              <a:t>Words must match reality</a:t>
            </a:r>
            <a:endParaRPr lang="en-US" sz="1000" dirty="0"/>
          </a:p>
        </p:txBody>
      </p:sp>
      <p:sp>
        <p:nvSpPr>
          <p:cNvPr id="8" name="Text 5"/>
          <p:cNvSpPr/>
          <p:nvPr/>
        </p:nvSpPr>
        <p:spPr>
          <a:xfrm>
            <a:off x="6056756" y="1830082"/>
            <a:ext cx="1331383" cy="205748"/>
          </a:xfrm>
          <a:prstGeom prst="rect">
            <a:avLst/>
          </a:prstGeom>
          <a:noFill/>
          <a:ln/>
        </p:spPr>
        <p:txBody>
          <a:bodyPr wrap="none" lIns="0" tIns="0" rIns="0" bIns="0" rtlCol="0" anchor="t"/>
          <a:lstStyle/>
          <a:p>
            <a:pPr algn="ctr" indent="0" marL="0">
              <a:lnSpc>
                <a:spcPct val="104000"/>
              </a:lnSpc>
              <a:buNone/>
            </a:pPr>
            <a:r>
              <a:rPr lang="en-US" sz="1250" b="1" dirty="0">
                <a:solidFill>
                  <a:srgbClr val="3C3939"/>
                </a:solidFill>
                <a:latin typeface="Inter Bold" pitchFamily="34" charset="0"/>
                <a:ea typeface="Inter Bold" pitchFamily="34" charset="-122"/>
                <a:cs typeface="Inter Bold" pitchFamily="34" charset="-120"/>
              </a:rPr>
              <a:t>Affairs</a:t>
            </a:r>
            <a:endParaRPr lang="en-US" sz="1250" dirty="0"/>
          </a:p>
        </p:txBody>
      </p:sp>
      <p:sp>
        <p:nvSpPr>
          <p:cNvPr id="9" name="Text 6"/>
          <p:cNvSpPr/>
          <p:nvPr/>
        </p:nvSpPr>
        <p:spPr>
          <a:xfrm>
            <a:off x="6056756" y="2094354"/>
            <a:ext cx="1331383" cy="279817"/>
          </a:xfrm>
          <a:prstGeom prst="rect">
            <a:avLst/>
          </a:prstGeom>
          <a:noFill/>
          <a:ln/>
        </p:spPr>
        <p:txBody>
          <a:bodyPr wrap="square" lIns="0" tIns="0" rIns="0" bIns="0" rtlCol="0" anchor="t">
            <a:normAutofit/>
          </a:bodyPr>
          <a:lstStyle/>
          <a:p>
            <a:pPr algn="ctr" indent="0" marL="0">
              <a:lnSpc>
                <a:spcPct val="89000"/>
              </a:lnSpc>
              <a:buNone/>
            </a:pPr>
            <a:r>
              <a:rPr lang="en-US" sz="1000" dirty="0">
                <a:solidFill>
                  <a:srgbClr val="3C3939"/>
                </a:solidFill>
                <a:latin typeface="Inter" pitchFamily="34" charset="0"/>
                <a:ea typeface="Inter" pitchFamily="34" charset="-122"/>
                <a:cs typeface="Inter" pitchFamily="34" charset="-120"/>
              </a:rPr>
              <a:t>Tasks can then succeed</a:t>
            </a:r>
            <a:endParaRPr lang="en-US" sz="1000" dirty="0"/>
          </a:p>
        </p:txBody>
      </p:sp>
      <p:sp>
        <p:nvSpPr>
          <p:cNvPr id="10" name="Text 7"/>
          <p:cNvSpPr/>
          <p:nvPr/>
        </p:nvSpPr>
        <p:spPr>
          <a:xfrm>
            <a:off x="7373509" y="4493372"/>
            <a:ext cx="1331383" cy="205748"/>
          </a:xfrm>
          <a:prstGeom prst="rect">
            <a:avLst/>
          </a:prstGeom>
          <a:noFill/>
          <a:ln/>
        </p:spPr>
        <p:txBody>
          <a:bodyPr wrap="none" lIns="0" tIns="0" rIns="0" bIns="0" rtlCol="0" anchor="t"/>
          <a:lstStyle/>
          <a:p>
            <a:pPr algn="ctr" indent="0" marL="0">
              <a:lnSpc>
                <a:spcPct val="104000"/>
              </a:lnSpc>
              <a:buNone/>
            </a:pPr>
            <a:r>
              <a:rPr lang="en-US" sz="1250" b="1" dirty="0">
                <a:solidFill>
                  <a:srgbClr val="3C3939"/>
                </a:solidFill>
                <a:latin typeface="Inter Bold" pitchFamily="34" charset="0"/>
                <a:ea typeface="Inter Bold" pitchFamily="34" charset="-122"/>
                <a:cs typeface="Inter Bold" pitchFamily="34" charset="-120"/>
              </a:rPr>
              <a:t>Rituals</a:t>
            </a:r>
            <a:endParaRPr lang="en-US" sz="1250" dirty="0"/>
          </a:p>
        </p:txBody>
      </p:sp>
      <p:sp>
        <p:nvSpPr>
          <p:cNvPr id="11" name="Text 8"/>
          <p:cNvSpPr/>
          <p:nvPr/>
        </p:nvSpPr>
        <p:spPr>
          <a:xfrm>
            <a:off x="7373509" y="4757644"/>
            <a:ext cx="1331383" cy="139908"/>
          </a:xfrm>
          <a:prstGeom prst="rect">
            <a:avLst/>
          </a:prstGeom>
          <a:noFill/>
          <a:ln/>
        </p:spPr>
        <p:txBody>
          <a:bodyPr wrap="none" lIns="0" tIns="0" rIns="0" bIns="0" rtlCol="0" anchor="t"/>
          <a:lstStyle/>
          <a:p>
            <a:pPr algn="ctr" indent="0" marL="0">
              <a:lnSpc>
                <a:spcPct val="89000"/>
              </a:lnSpc>
              <a:buNone/>
            </a:pPr>
            <a:r>
              <a:rPr lang="en-US" sz="1000" dirty="0">
                <a:solidFill>
                  <a:srgbClr val="3C3939"/>
                </a:solidFill>
                <a:latin typeface="Inter" pitchFamily="34" charset="0"/>
                <a:ea typeface="Inter" pitchFamily="34" charset="-122"/>
                <a:cs typeface="Inter" pitchFamily="34" charset="-120"/>
              </a:rPr>
              <a:t>Li and music flourish</a:t>
            </a:r>
            <a:endParaRPr lang="en-US" sz="1000" dirty="0"/>
          </a:p>
        </p:txBody>
      </p:sp>
      <p:sp>
        <p:nvSpPr>
          <p:cNvPr id="12" name="Text 9"/>
          <p:cNvSpPr/>
          <p:nvPr/>
        </p:nvSpPr>
        <p:spPr>
          <a:xfrm>
            <a:off x="661475" y="5242620"/>
            <a:ext cx="10868745" cy="674787"/>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Kongzi's chain moves from the </a:t>
            </a:r>
            <a:pPr algn="l" indent="0" marL="0">
              <a:lnSpc>
                <a:spcPct val="113000"/>
              </a:lnSpc>
              <a:buNone/>
            </a:pPr>
            <a:r>
              <a:rPr lang="en-US" sz="1300" b="1" dirty="0">
                <a:solidFill>
                  <a:srgbClr val="3C3939"/>
                </a:solidFill>
                <a:latin typeface="Inter Bold" pitchFamily="34" charset="0"/>
                <a:ea typeface="Inter Bold" pitchFamily="34" charset="-122"/>
                <a:cs typeface="Inter Bold" pitchFamily="34" charset="-120"/>
              </a:rPr>
              <a:t>linguistic</a:t>
            </a:r>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 to the </a:t>
            </a:r>
            <a:pPr algn="l" indent="0" marL="0">
              <a:lnSpc>
                <a:spcPct val="113000"/>
              </a:lnSpc>
              <a:buNone/>
            </a:pPr>
            <a:r>
              <a:rPr lang="en-US" sz="1300" b="1" dirty="0">
                <a:solidFill>
                  <a:srgbClr val="3C3939"/>
                </a:solidFill>
                <a:latin typeface="Inter Bold" pitchFamily="34" charset="0"/>
                <a:ea typeface="Inter Bold" pitchFamily="34" charset="-122"/>
                <a:cs typeface="Inter Bold" pitchFamily="34" charset="-120"/>
              </a:rPr>
              <a:t>political</a:t>
            </a:r>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 each step depends logically on the previous. The foundation of political order is not law or coercion but something more fundamental — the correct relationship between language and reality. This is Kongzi's most systematic argument in the entire </a:t>
            </a:r>
            <a:pPr algn="l" indent="0" marL="0">
              <a:lnSpc>
                <a:spcPct val="113000"/>
              </a:lnSpc>
              <a:buNone/>
            </a:pPr>
            <a:r>
              <a:rPr lang="en-US" sz="1300" i="1" dirty="0">
                <a:solidFill>
                  <a:srgbClr val="3C3939"/>
                </a:solidFill>
                <a:latin typeface="Inter" pitchFamily="34" charset="0"/>
                <a:ea typeface="Inter" pitchFamily="34" charset="-122"/>
                <a:cs typeface="Inter" pitchFamily="34" charset="-120"/>
              </a:rPr>
              <a:t>Analects</a:t>
            </a:r>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a:t>
            </a:r>
            <a:endParaRPr lang="en-US" sz="13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661475" y="769541"/>
            <a:ext cx="9331488" cy="627559"/>
          </a:xfrm>
          <a:prstGeom prst="rect">
            <a:avLst/>
          </a:prstGeom>
          <a:noFill/>
          <a:ln/>
        </p:spPr>
        <p:txBody>
          <a:bodyPr wrap="none" lIns="0" tIns="0" rIns="0" bIns="0" rtlCol="0" anchor="t"/>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Historical Context: The State of Wei</a:t>
            </a:r>
            <a:endParaRPr lang="en-US" sz="3950" dirty="0"/>
          </a:p>
        </p:txBody>
      </p:sp>
      <p:sp>
        <p:nvSpPr>
          <p:cNvPr id="3" name="Text 1"/>
          <p:cNvSpPr/>
          <p:nvPr/>
        </p:nvSpPr>
        <p:spPr>
          <a:xfrm>
            <a:off x="661475" y="1823740"/>
            <a:ext cx="3119955" cy="313730"/>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The Political Crisis</a:t>
            </a:r>
            <a:endParaRPr lang="en-US" sz="1950" dirty="0"/>
          </a:p>
        </p:txBody>
      </p:sp>
      <p:sp>
        <p:nvSpPr>
          <p:cNvPr id="4" name="Text 2"/>
          <p:cNvSpPr/>
          <p:nvPr/>
        </p:nvSpPr>
        <p:spPr>
          <a:xfrm>
            <a:off x="661475" y="2308126"/>
            <a:ext cx="5189408" cy="178296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When Kongzi speaks of 'rectifying names', he is not engaged in abstract semantic theory. He is responding to a concrete succession crisis in Wei, where the very categories of ruler and subject, father and son, had become unstable owing to usurpation and disputed succession.</a:t>
            </a:r>
            <a:endParaRPr lang="en-US" sz="1550" dirty="0"/>
          </a:p>
        </p:txBody>
      </p:sp>
      <p:sp>
        <p:nvSpPr>
          <p:cNvPr id="5" name="Text 3"/>
          <p:cNvSpPr/>
          <p:nvPr/>
        </p:nvSpPr>
        <p:spPr>
          <a:xfrm>
            <a:off x="661475" y="4261743"/>
            <a:ext cx="3119955" cy="313730"/>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Provenance</a:t>
            </a:r>
            <a:endParaRPr lang="en-US" sz="1950" dirty="0"/>
          </a:p>
        </p:txBody>
      </p:sp>
      <p:sp>
        <p:nvSpPr>
          <p:cNvPr id="6" name="Text 4"/>
          <p:cNvSpPr/>
          <p:nvPr/>
        </p:nvSpPr>
        <p:spPr>
          <a:xfrm>
            <a:off x="661475" y="4746129"/>
            <a:ext cx="5189408" cy="118864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Eno notes many interpreters believe 13.3 is a product of the fourth or third century BCE, when philosophical questions about the alignment of words and reality became central to Chinese thought.</a:t>
            </a:r>
            <a:endParaRPr lang="en-US" sz="1550" dirty="0"/>
          </a:p>
        </p:txBody>
      </p:sp>
      <p:sp>
        <p:nvSpPr>
          <p:cNvPr id="7" name="Text 5"/>
          <p:cNvSpPr/>
          <p:nvPr/>
        </p:nvSpPr>
        <p:spPr>
          <a:xfrm>
            <a:off x="6347162" y="1823740"/>
            <a:ext cx="4951189" cy="313730"/>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Relationship Between 13.3 and 12.11</a:t>
            </a:r>
            <a:endParaRPr lang="en-US" sz="1950" dirty="0"/>
          </a:p>
        </p:txBody>
      </p:sp>
      <p:sp>
        <p:nvSpPr>
          <p:cNvPr id="8" name="Text 6"/>
          <p:cNvSpPr/>
          <p:nvPr/>
        </p:nvSpPr>
        <p:spPr>
          <a:xfrm>
            <a:off x="6347162" y="2308126"/>
            <a:ext cx="5189408" cy="59432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The two passages are complementary pillars of the zhengming doctrine:</a:t>
            </a:r>
            <a:endParaRPr lang="en-US" sz="1550" dirty="0"/>
          </a:p>
        </p:txBody>
      </p:sp>
      <p:sp>
        <p:nvSpPr>
          <p:cNvPr id="9" name="Text 7"/>
          <p:cNvSpPr/>
          <p:nvPr/>
        </p:nvSpPr>
        <p:spPr>
          <a:xfrm>
            <a:off x="6347162" y="3056037"/>
            <a:ext cx="5189408" cy="1248370"/>
          </a:xfrm>
          <a:prstGeom prst="rect">
            <a:avLst/>
          </a:prstGeom>
          <a:noFill/>
          <a:ln/>
        </p:spPr>
        <p:txBody>
          <a:bodyPr wrap="square" lIns="0" tIns="0" rIns="0" bIns="0" rtlCol="0" anchor="t">
            <a:normAutofit/>
          </a:bodyPr>
          <a:lstStyle/>
          <a:p>
            <a:pPr algn="l" marL="314960" indent="-314960">
              <a:lnSpc>
                <a:spcPct val="123000"/>
              </a:lnSpc>
              <a:buSzPct val="100000"/>
              <a:buChar char="•"/>
            </a:pPr>
            <a:r>
              <a:rPr lang="en-US" sz="1550" b="1" dirty="0">
                <a:solidFill>
                  <a:srgbClr val="3C3939"/>
                </a:solidFill>
                <a:latin typeface="Inter Bold" pitchFamily="34" charset="0"/>
                <a:ea typeface="Inter Bold" pitchFamily="34" charset="-122"/>
                <a:cs typeface="Inter Bold" pitchFamily="34" charset="-120"/>
              </a:rPr>
              <a:t>12.11</a:t>
            </a:r>
            <a:pPr algn="l" marL="314960" indent="-314960">
              <a:lnSpc>
                <a:spcPct val="123000"/>
              </a:lnSpc>
              <a:buSzPct val="100000"/>
              <a:buChar char="•"/>
            </a:pPr>
            <a:r>
              <a:rPr lang="en-US" sz="1550" dirty="0">
                <a:solidFill>
                  <a:srgbClr val="3C3939"/>
                </a:solidFill>
                <a:latin typeface="Inter" pitchFamily="34" charset="0"/>
                <a:ea typeface="Inter" pitchFamily="34" charset="-122"/>
                <a:cs typeface="Inter" pitchFamily="34" charset="-120"/>
              </a:rPr>
              <a:t> gives the slogan: "let the ruler be ruler, the minister minister, the father father, the son son"</a:t>
            </a:r>
            <a:endParaRPr lang="en-US" sz="1550" dirty="0"/>
          </a:p>
          <a:p>
            <a:pPr algn="l" marL="314960" indent="-314960">
              <a:lnSpc>
                <a:spcPct val="123000"/>
              </a:lnSpc>
              <a:buSzPct val="100000"/>
              <a:buChar char="•"/>
            </a:pPr>
            <a:r>
              <a:rPr lang="en-US" sz="1550" b="1" dirty="0">
                <a:solidFill>
                  <a:srgbClr val="3C3939"/>
                </a:solidFill>
                <a:latin typeface="Inter Bold" pitchFamily="34" charset="0"/>
                <a:ea typeface="Inter Bold" pitchFamily="34" charset="-122"/>
                <a:cs typeface="Inter Bold" pitchFamily="34" charset="-120"/>
              </a:rPr>
              <a:t>13.3</a:t>
            </a:r>
            <a:pPr algn="l" marL="314960" indent="-314960">
              <a:lnSpc>
                <a:spcPct val="123000"/>
              </a:lnSpc>
              <a:buSzPct val="100000"/>
              <a:buChar char="•"/>
            </a:pPr>
            <a:r>
              <a:rPr lang="en-US" sz="1550" dirty="0">
                <a:solidFill>
                  <a:srgbClr val="3C3939"/>
                </a:solidFill>
                <a:latin typeface="Inter" pitchFamily="34" charset="0"/>
                <a:ea typeface="Inter" pitchFamily="34" charset="-122"/>
                <a:cs typeface="Inter" pitchFamily="34" charset="-120"/>
              </a:rPr>
              <a:t> provides the theoretical justification for why this matters</a:t>
            </a:r>
            <a:endParaRPr lang="en-US" sz="1550" dirty="0"/>
          </a:p>
        </p:txBody>
      </p:sp>
      <p:sp>
        <p:nvSpPr>
          <p:cNvPr id="10" name="Shape 8"/>
          <p:cNvSpPr/>
          <p:nvPr/>
        </p:nvSpPr>
        <p:spPr>
          <a:xfrm>
            <a:off x="6347162" y="4496395"/>
            <a:ext cx="5189408" cy="1299071"/>
          </a:xfrm>
          <a:prstGeom prst="roundRect">
            <a:avLst>
              <a:gd name="adj" fmla="val 6493"/>
            </a:avLst>
          </a:prstGeom>
          <a:solidFill>
            <a:srgbClr val="E1E1EA"/>
          </a:solidFill>
          <a:ln/>
        </p:spPr>
      </p:sp>
      <p:pic>
        <p:nvPicPr>
          <p:cNvPr id="11" name="Image 0" descr="preencoded.png">    </p:cNvPr>
          <p:cNvPicPr>
            <a:picLocks noChangeAspect="1"/>
          </p:cNvPicPr>
          <p:nvPr/>
        </p:nvPicPr>
        <p:blipFill>
          <a:blip r:embed="rId1"/>
          <a:stretch>
            <a:fillRect/>
          </a:stretch>
        </p:blipFill>
        <p:spPr>
          <a:xfrm>
            <a:off x="6547976" y="4787602"/>
            <a:ext cx="251017" cy="200819"/>
          </a:xfrm>
          <a:prstGeom prst="rect">
            <a:avLst/>
          </a:prstGeom>
        </p:spPr>
      </p:pic>
      <p:sp>
        <p:nvSpPr>
          <p:cNvPr id="12" name="Text 9"/>
          <p:cNvSpPr/>
          <p:nvPr/>
        </p:nvSpPr>
        <p:spPr>
          <a:xfrm>
            <a:off x="6999807" y="4700191"/>
            <a:ext cx="4335949" cy="89148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000000"/>
                </a:solidFill>
                <a:latin typeface="Inter" pitchFamily="34" charset="0"/>
                <a:ea typeface="Inter" pitchFamily="34" charset="-122"/>
                <a:cs typeface="Inter" pitchFamily="34" charset="-120"/>
              </a:rPr>
              <a:t>The Wei succession crisis made correct naming urgently practical — not merely theoretical.</a:t>
            </a:r>
            <a:endParaRPr lang="en-US" sz="15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661475" y="1074043"/>
            <a:ext cx="10868745" cy="1181298"/>
          </a:xfrm>
          <a:prstGeom prst="rect">
            <a:avLst/>
          </a:prstGeom>
          <a:noFill/>
          <a:ln/>
        </p:spPr>
        <p:txBody>
          <a:bodyPr wrap="square" lIns="0" tIns="0" rIns="0" bIns="0" rtlCol="0" anchor="t">
            <a:normAutofit/>
          </a:bodyPr>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Conservative or Radical? The Interpretive Spectrum</a:t>
            </a:r>
            <a:endParaRPr lang="en-US" sz="3700" dirty="0"/>
          </a:p>
        </p:txBody>
      </p:sp>
      <p:sp>
        <p:nvSpPr>
          <p:cNvPr id="3" name="Shape 1"/>
          <p:cNvSpPr/>
          <p:nvPr/>
        </p:nvSpPr>
        <p:spPr>
          <a:xfrm>
            <a:off x="661475" y="2557760"/>
            <a:ext cx="10868745" cy="3226098"/>
          </a:xfrm>
          <a:prstGeom prst="roundRect">
            <a:avLst>
              <a:gd name="adj" fmla="val 2461"/>
            </a:avLst>
          </a:prstGeom>
          <a:solidFill>
            <a:srgbClr val="F2EEEE"/>
          </a:solidFill>
          <a:ln w="6350">
            <a:solidFill>
              <a:srgbClr val="D8D4D4"/>
            </a:solidFill>
            <a:prstDash val="solid"/>
          </a:ln>
        </p:spPr>
      </p:sp>
      <p:sp>
        <p:nvSpPr>
          <p:cNvPr id="4" name="Shape 2"/>
          <p:cNvSpPr/>
          <p:nvPr/>
        </p:nvSpPr>
        <p:spPr>
          <a:xfrm>
            <a:off x="667825" y="2564110"/>
            <a:ext cx="3618616" cy="3213398"/>
          </a:xfrm>
          <a:prstGeom prst="rect">
            <a:avLst/>
          </a:prstGeom>
          <a:solidFill>
            <a:srgbClr val="F2EEEE"/>
          </a:solidFill>
          <a:ln/>
        </p:spPr>
      </p:sp>
      <p:sp>
        <p:nvSpPr>
          <p:cNvPr id="5" name="Text 3"/>
          <p:cNvSpPr/>
          <p:nvPr/>
        </p:nvSpPr>
        <p:spPr>
          <a:xfrm>
            <a:off x="856832" y="2753122"/>
            <a:ext cx="3042566"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The Conservative Reading</a:t>
            </a:r>
            <a:endParaRPr lang="en-US" sz="1850" dirty="0"/>
          </a:p>
        </p:txBody>
      </p:sp>
      <p:sp>
        <p:nvSpPr>
          <p:cNvPr id="6" name="Text 4"/>
          <p:cNvSpPr/>
          <p:nvPr/>
        </p:nvSpPr>
        <p:spPr>
          <a:xfrm>
            <a:off x="856832" y="3139083"/>
            <a:ext cx="3240602" cy="2449413"/>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Zhengming demands conformity to pre-existing social roles. It presupposes a fixed hierarchy; 'rectification' means correcting deviations from established norms. The Mohists criticised this reading (Van Norden pp. 86–87), and it has led many to view Confucianism as politically conservative.</a:t>
            </a:r>
            <a:endParaRPr lang="en-US" sz="1450" dirty="0"/>
          </a:p>
        </p:txBody>
      </p:sp>
      <p:sp>
        <p:nvSpPr>
          <p:cNvPr id="7" name="Shape 5"/>
          <p:cNvSpPr/>
          <p:nvPr/>
        </p:nvSpPr>
        <p:spPr>
          <a:xfrm>
            <a:off x="4286440" y="2564110"/>
            <a:ext cx="3618715" cy="3213398"/>
          </a:xfrm>
          <a:prstGeom prst="rect">
            <a:avLst/>
          </a:prstGeom>
          <a:solidFill>
            <a:srgbClr val="F2EEEE"/>
          </a:solidFill>
          <a:ln/>
        </p:spPr>
      </p:sp>
      <p:sp>
        <p:nvSpPr>
          <p:cNvPr id="8" name="Shape 6"/>
          <p:cNvSpPr/>
          <p:nvPr/>
        </p:nvSpPr>
        <p:spPr>
          <a:xfrm>
            <a:off x="4286440" y="2564110"/>
            <a:ext cx="25399" cy="3213398"/>
          </a:xfrm>
          <a:prstGeom prst="roundRect">
            <a:avLst>
              <a:gd name="adj" fmla="val 312562"/>
            </a:avLst>
          </a:prstGeom>
          <a:solidFill>
            <a:srgbClr val="D8D4D4"/>
          </a:solidFill>
          <a:ln/>
        </p:spPr>
      </p:sp>
      <p:sp>
        <p:nvSpPr>
          <p:cNvPr id="9" name="Text 7"/>
          <p:cNvSpPr/>
          <p:nvPr/>
        </p:nvSpPr>
        <p:spPr>
          <a:xfrm>
            <a:off x="4475447" y="2753122"/>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The Radical Reading</a:t>
            </a:r>
            <a:endParaRPr lang="en-US" sz="1850" dirty="0"/>
          </a:p>
        </p:txBody>
      </p:sp>
      <p:sp>
        <p:nvSpPr>
          <p:cNvPr id="10" name="Text 8"/>
          <p:cNvSpPr/>
          <p:nvPr/>
        </p:nvSpPr>
        <p:spPr>
          <a:xfrm>
            <a:off x="4475447" y="3139083"/>
            <a:ext cx="3240701" cy="1905099"/>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Zhengming ensures names accurately reflect ethical reality. If a 'ruler' does not govern virtuously, the name is misapplied — providing a critical tool to delegitimise those in power who fail to live up to the names they claim.</a:t>
            </a:r>
            <a:endParaRPr lang="en-US" sz="1450" dirty="0"/>
          </a:p>
        </p:txBody>
      </p:sp>
      <p:sp>
        <p:nvSpPr>
          <p:cNvPr id="11" name="Shape 9"/>
          <p:cNvSpPr/>
          <p:nvPr/>
        </p:nvSpPr>
        <p:spPr>
          <a:xfrm>
            <a:off x="7905155" y="2564110"/>
            <a:ext cx="3618715" cy="3213398"/>
          </a:xfrm>
          <a:prstGeom prst="rect">
            <a:avLst/>
          </a:prstGeom>
          <a:solidFill>
            <a:srgbClr val="F2EEEE"/>
          </a:solidFill>
          <a:ln/>
        </p:spPr>
      </p:sp>
      <p:sp>
        <p:nvSpPr>
          <p:cNvPr id="12" name="Shape 10"/>
          <p:cNvSpPr/>
          <p:nvPr/>
        </p:nvSpPr>
        <p:spPr>
          <a:xfrm>
            <a:off x="7905155" y="2564110"/>
            <a:ext cx="25399" cy="3213398"/>
          </a:xfrm>
          <a:prstGeom prst="roundRect">
            <a:avLst>
              <a:gd name="adj" fmla="val 312562"/>
            </a:avLst>
          </a:prstGeom>
          <a:solidFill>
            <a:srgbClr val="D8D4D4"/>
          </a:solidFill>
          <a:ln/>
        </p:spPr>
      </p:sp>
      <p:sp>
        <p:nvSpPr>
          <p:cNvPr id="13" name="Text 11"/>
          <p:cNvSpPr/>
          <p:nvPr/>
        </p:nvSpPr>
        <p:spPr>
          <a:xfrm>
            <a:off x="8094162" y="2753122"/>
            <a:ext cx="2549858"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Van Norden's Position</a:t>
            </a:r>
            <a:endParaRPr lang="en-US" sz="1850" dirty="0"/>
          </a:p>
        </p:txBody>
      </p:sp>
      <p:sp>
        <p:nvSpPr>
          <p:cNvPr id="14" name="Text 12"/>
          <p:cNvSpPr/>
          <p:nvPr/>
        </p:nvSpPr>
        <p:spPr>
          <a:xfrm>
            <a:off x="8094162" y="3139083"/>
            <a:ext cx="3240701" cy="1905099"/>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His broader framework supports a more nuanced reading: Kongzi's thought as 'radical virtue ethics' (pp. 90–95), with particularism requiring context-sensitive moral judgment rather than mechanical application of rules.</a:t>
            </a:r>
            <a:endParaRPr lang="en-US" sz="14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661475" y="729456"/>
            <a:ext cx="10868745" cy="1107480"/>
          </a:xfrm>
          <a:prstGeom prst="rect">
            <a:avLst/>
          </a:prstGeom>
          <a:noFill/>
          <a:ln/>
        </p:spPr>
        <p:txBody>
          <a:bodyPr wrap="square" lIns="0" tIns="0" rIns="0" bIns="0" rtlCol="0" anchor="t">
            <a:normAutofit/>
          </a:bodyPr>
          <a:lstStyle/>
          <a:p>
            <a:pPr algn="l" indent="0" marL="0">
              <a:lnSpc>
                <a:spcPct val="104000"/>
              </a:lnSpc>
              <a:buNone/>
            </a:pPr>
            <a:r>
              <a:rPr lang="en-US" sz="3450" b="1" dirty="0">
                <a:solidFill>
                  <a:srgbClr val="1B1B27"/>
                </a:solidFill>
                <a:latin typeface="Inter Bold" pitchFamily="34" charset="0"/>
                <a:ea typeface="Inter Bold" pitchFamily="34" charset="-122"/>
                <a:cs typeface="Inter Bold" pitchFamily="34" charset="-120"/>
              </a:rPr>
              <a:t>The Zhengming Chain as Transcendental Argument</a:t>
            </a:r>
            <a:endParaRPr lang="en-US" sz="3450" dirty="0"/>
          </a:p>
        </p:txBody>
      </p:sp>
      <p:sp>
        <p:nvSpPr>
          <p:cNvPr id="3" name="Text 1"/>
          <p:cNvSpPr/>
          <p:nvPr/>
        </p:nvSpPr>
        <p:spPr>
          <a:xfrm>
            <a:off x="661475" y="2169120"/>
            <a:ext cx="3256873" cy="276920"/>
          </a:xfrm>
          <a:prstGeom prst="rect">
            <a:avLst/>
          </a:prstGeom>
          <a:noFill/>
          <a:ln/>
        </p:spPr>
        <p:txBody>
          <a:bodyPr wrap="none" lIns="0" tIns="0" rIns="0" bIns="0" rtlCol="0" anchor="t"/>
          <a:lstStyle/>
          <a:p>
            <a:pPr algn="l" indent="0" marL="0">
              <a:lnSpc>
                <a:spcPct val="104000"/>
              </a:lnSpc>
              <a:buNone/>
            </a:pPr>
            <a:r>
              <a:rPr lang="en-US" sz="1700" b="1" dirty="0">
                <a:solidFill>
                  <a:srgbClr val="1B1B27"/>
                </a:solidFill>
                <a:latin typeface="Inter Bold" pitchFamily="34" charset="0"/>
                <a:ea typeface="Inter Bold" pitchFamily="34" charset="-122"/>
                <a:cs typeface="Inter Bold" pitchFamily="34" charset="-120"/>
              </a:rPr>
              <a:t>Reconstructed Premises</a:t>
            </a:r>
            <a:endParaRPr lang="en-US" sz="1700" dirty="0"/>
          </a:p>
        </p:txBody>
      </p:sp>
      <p:sp>
        <p:nvSpPr>
          <p:cNvPr id="4" name="Text 2"/>
          <p:cNvSpPr/>
          <p:nvPr/>
        </p:nvSpPr>
        <p:spPr>
          <a:xfrm>
            <a:off x="661475" y="2578894"/>
            <a:ext cx="5218280" cy="3503216"/>
          </a:xfrm>
          <a:prstGeom prst="rect">
            <a:avLst/>
          </a:prstGeom>
          <a:noFill/>
          <a:ln/>
        </p:spPr>
        <p:txBody>
          <a:bodyPr wrap="square" lIns="0" tIns="0" rIns="0" bIns="0" rtlCol="0" anchor="t">
            <a:normAutofit/>
          </a:bodyPr>
          <a:lstStyle/>
          <a:p>
            <a:pPr algn="l" marL="274320" indent="-274320">
              <a:lnSpc>
                <a:spcPct val="117000"/>
              </a:lnSpc>
              <a:buSzPct val="100000"/>
              <a:buChar char="•"/>
            </a:pPr>
            <a:r>
              <a:rPr lang="en-US" sz="1350" b="1" dirty="0">
                <a:solidFill>
                  <a:srgbClr val="3C3939"/>
                </a:solidFill>
                <a:latin typeface="Inter Bold" pitchFamily="34" charset="0"/>
                <a:ea typeface="Inter Bold" pitchFamily="34" charset="-122"/>
                <a:cs typeface="Inter Bold" pitchFamily="34" charset="-120"/>
              </a:rPr>
              <a:t>P1</a:t>
            </a:r>
            <a:pPr algn="l" marL="274320" indent="-274320">
              <a:lnSpc>
                <a:spcPct val="117000"/>
              </a:lnSpc>
              <a:buSzPct val="100000"/>
              <a:buChar char="•"/>
            </a:pPr>
            <a:r>
              <a:rPr lang="en-US" sz="1350" dirty="0">
                <a:solidFill>
                  <a:srgbClr val="3C3939"/>
                </a:solidFill>
                <a:latin typeface="Inter" pitchFamily="34" charset="0"/>
                <a:ea typeface="Inter" pitchFamily="34" charset="-122"/>
                <a:cs typeface="Inter" pitchFamily="34" charset="-120"/>
              </a:rPr>
              <a:t>: Social names have normative content — ethical standards, not just institutional facts</a:t>
            </a:r>
            <a:endParaRPr lang="en-US" sz="1350" dirty="0"/>
          </a:p>
          <a:p>
            <a:pPr algn="l" marL="274320" indent="-274320">
              <a:lnSpc>
                <a:spcPct val="117000"/>
              </a:lnSpc>
              <a:buSzPct val="100000"/>
              <a:buChar char="•"/>
            </a:pPr>
            <a:r>
              <a:rPr lang="en-US" sz="1350" b="1" dirty="0">
                <a:solidFill>
                  <a:srgbClr val="3C3939"/>
                </a:solidFill>
                <a:latin typeface="Inter Bold" pitchFamily="34" charset="0"/>
                <a:ea typeface="Inter Bold" pitchFamily="34" charset="-122"/>
                <a:cs typeface="Inter Bold" pitchFamily="34" charset="-120"/>
              </a:rPr>
              <a:t>P2</a:t>
            </a:r>
            <a:pPr algn="l" marL="274320" indent="-274320">
              <a:lnSpc>
                <a:spcPct val="117000"/>
              </a:lnSpc>
              <a:buSzPct val="100000"/>
              <a:buChar char="•"/>
            </a:pPr>
            <a:r>
              <a:rPr lang="en-US" sz="1350" dirty="0">
                <a:solidFill>
                  <a:srgbClr val="3C3939"/>
                </a:solidFill>
                <a:latin typeface="Inter" pitchFamily="34" charset="0"/>
                <a:ea typeface="Inter" pitchFamily="34" charset="-122"/>
                <a:cs typeface="Inter" pitchFamily="34" charset="-120"/>
              </a:rPr>
              <a:t>: Incorrect names detach normative content from reality</a:t>
            </a:r>
            <a:endParaRPr lang="en-US" sz="1350" dirty="0"/>
          </a:p>
          <a:p>
            <a:pPr algn="l" marL="274320" indent="-274320">
              <a:lnSpc>
                <a:spcPct val="117000"/>
              </a:lnSpc>
              <a:buSzPct val="100000"/>
              <a:buChar char="•"/>
            </a:pPr>
            <a:r>
              <a:rPr lang="en-US" sz="1350" b="1" dirty="0">
                <a:solidFill>
                  <a:srgbClr val="3C3939"/>
                </a:solidFill>
                <a:latin typeface="Inter Bold" pitchFamily="34" charset="0"/>
                <a:ea typeface="Inter Bold" pitchFamily="34" charset="-122"/>
                <a:cs typeface="Inter Bold" pitchFamily="34" charset="-120"/>
              </a:rPr>
              <a:t>P3</a:t>
            </a:r>
            <a:pPr algn="l" marL="274320" indent="-274320">
              <a:lnSpc>
                <a:spcPct val="117000"/>
              </a:lnSpc>
              <a:buSzPct val="100000"/>
              <a:buChar char="•"/>
            </a:pPr>
            <a:r>
              <a:rPr lang="en-US" sz="1350" dirty="0">
                <a:solidFill>
                  <a:srgbClr val="3C3939"/>
                </a:solidFill>
                <a:latin typeface="Inter" pitchFamily="34" charset="0"/>
                <a:ea typeface="Inter" pitchFamily="34" charset="-122"/>
                <a:cs typeface="Inter" pitchFamily="34" charset="-120"/>
              </a:rPr>
              <a:t>: Detached speech makes coordinated action impossible</a:t>
            </a:r>
            <a:endParaRPr lang="en-US" sz="1350" dirty="0"/>
          </a:p>
          <a:p>
            <a:pPr algn="l" marL="274320" indent="-274320">
              <a:lnSpc>
                <a:spcPct val="117000"/>
              </a:lnSpc>
              <a:buSzPct val="100000"/>
              <a:buChar char="•"/>
            </a:pPr>
            <a:r>
              <a:rPr lang="en-US" sz="1350" b="1" dirty="0">
                <a:solidFill>
                  <a:srgbClr val="3C3939"/>
                </a:solidFill>
                <a:latin typeface="Inter Bold" pitchFamily="34" charset="0"/>
                <a:ea typeface="Inter Bold" pitchFamily="34" charset="-122"/>
                <a:cs typeface="Inter Bold" pitchFamily="34" charset="-120"/>
              </a:rPr>
              <a:t>P4</a:t>
            </a:r>
            <a:pPr algn="l" marL="274320" indent="-274320">
              <a:lnSpc>
                <a:spcPct val="117000"/>
              </a:lnSpc>
              <a:buSzPct val="100000"/>
              <a:buChar char="•"/>
            </a:pPr>
            <a:r>
              <a:rPr lang="en-US" sz="1350" dirty="0">
                <a:solidFill>
                  <a:srgbClr val="3C3939"/>
                </a:solidFill>
                <a:latin typeface="Inter" pitchFamily="34" charset="0"/>
                <a:ea typeface="Inter" pitchFamily="34" charset="-122"/>
                <a:cs typeface="Inter" pitchFamily="34" charset="-120"/>
              </a:rPr>
              <a:t>: Successful action is a prerequisite for flourishing li and music</a:t>
            </a:r>
            <a:endParaRPr lang="en-US" sz="1350" dirty="0"/>
          </a:p>
          <a:p>
            <a:pPr algn="l" marL="274320" indent="-274320">
              <a:lnSpc>
                <a:spcPct val="117000"/>
              </a:lnSpc>
              <a:buSzPct val="100000"/>
              <a:buChar char="•"/>
            </a:pPr>
            <a:r>
              <a:rPr lang="en-US" sz="1350" b="1" dirty="0">
                <a:solidFill>
                  <a:srgbClr val="3C3939"/>
                </a:solidFill>
                <a:latin typeface="Inter Bold" pitchFamily="34" charset="0"/>
                <a:ea typeface="Inter Bold" pitchFamily="34" charset="-122"/>
                <a:cs typeface="Inter Bold" pitchFamily="34" charset="-120"/>
              </a:rPr>
              <a:t>P5</a:t>
            </a:r>
            <a:pPr algn="l" marL="274320" indent="-274320">
              <a:lnSpc>
                <a:spcPct val="117000"/>
              </a:lnSpc>
              <a:buSzPct val="100000"/>
              <a:buChar char="•"/>
            </a:pPr>
            <a:r>
              <a:rPr lang="en-US" sz="1350" dirty="0">
                <a:solidFill>
                  <a:srgbClr val="3C3939"/>
                </a:solidFill>
                <a:latin typeface="Inter" pitchFamily="34" charset="0"/>
                <a:ea typeface="Inter" pitchFamily="34" charset="-122"/>
                <a:cs typeface="Inter" pitchFamily="34" charset="-120"/>
              </a:rPr>
              <a:t>: Without li and music, punishments lack legitimate standard</a:t>
            </a:r>
            <a:endParaRPr lang="en-US" sz="1350" dirty="0"/>
          </a:p>
          <a:p>
            <a:pPr algn="l" marL="274320" indent="-274320">
              <a:lnSpc>
                <a:spcPct val="117000"/>
              </a:lnSpc>
              <a:buSzPct val="100000"/>
              <a:buChar char="•"/>
            </a:pPr>
            <a:r>
              <a:rPr lang="en-US" sz="1350" b="1" dirty="0">
                <a:solidFill>
                  <a:srgbClr val="3C3939"/>
                </a:solidFill>
                <a:latin typeface="Inter Bold" pitchFamily="34" charset="0"/>
                <a:ea typeface="Inter Bold" pitchFamily="34" charset="-122"/>
                <a:cs typeface="Inter Bold" pitchFamily="34" charset="-120"/>
              </a:rPr>
              <a:t>P6</a:t>
            </a:r>
            <a:pPr algn="l" marL="274320" indent="-274320">
              <a:lnSpc>
                <a:spcPct val="117000"/>
              </a:lnSpc>
              <a:buSzPct val="100000"/>
              <a:buChar char="•"/>
            </a:pPr>
            <a:r>
              <a:rPr lang="en-US" sz="1350" dirty="0">
                <a:solidFill>
                  <a:srgbClr val="3C3939"/>
                </a:solidFill>
                <a:latin typeface="Inter" pitchFamily="34" charset="0"/>
                <a:ea typeface="Inter" pitchFamily="34" charset="-122"/>
                <a:cs typeface="Inter" pitchFamily="34" charset="-120"/>
              </a:rPr>
              <a:t>: Without legitimate punishments, people lose all orientation</a:t>
            </a:r>
            <a:endParaRPr lang="en-US" sz="1350" dirty="0"/>
          </a:p>
          <a:p>
            <a:pPr algn="l" marL="274320" indent="-274320">
              <a:lnSpc>
                <a:spcPct val="117000"/>
              </a:lnSpc>
              <a:buSzPct val="100000"/>
              <a:buChar char="•"/>
            </a:pPr>
            <a:r>
              <a:rPr lang="en-US" sz="1350" b="1" dirty="0">
                <a:solidFill>
                  <a:srgbClr val="3C3939"/>
                </a:solidFill>
                <a:latin typeface="Inter Bold" pitchFamily="34" charset="0"/>
                <a:ea typeface="Inter Bold" pitchFamily="34" charset="-122"/>
                <a:cs typeface="Inter Bold" pitchFamily="34" charset="-120"/>
              </a:rPr>
              <a:t>Conclusion</a:t>
            </a:r>
            <a:pPr algn="l" marL="274320" indent="-274320">
              <a:lnSpc>
                <a:spcPct val="117000"/>
              </a:lnSpc>
              <a:buSzPct val="100000"/>
              <a:buChar char="•"/>
            </a:pPr>
            <a:r>
              <a:rPr lang="en-US" sz="1350" dirty="0">
                <a:solidFill>
                  <a:srgbClr val="3C3939"/>
                </a:solidFill>
                <a:latin typeface="Inter" pitchFamily="34" charset="0"/>
                <a:ea typeface="Inter" pitchFamily="34" charset="-122"/>
                <a:cs typeface="Inter" pitchFamily="34" charset="-120"/>
              </a:rPr>
              <a:t>: Rectification of names is the necessary foundation of all social order</a:t>
            </a:r>
            <a:endParaRPr lang="en-US" sz="1350" dirty="0"/>
          </a:p>
        </p:txBody>
      </p:sp>
      <p:sp>
        <p:nvSpPr>
          <p:cNvPr id="5" name="Shape 3"/>
          <p:cNvSpPr/>
          <p:nvPr/>
        </p:nvSpPr>
        <p:spPr>
          <a:xfrm>
            <a:off x="6190797" y="2036266"/>
            <a:ext cx="5473265" cy="4092277"/>
          </a:xfrm>
          <a:prstGeom prst="roundRect">
            <a:avLst>
              <a:gd name="adj" fmla="val 3118"/>
            </a:avLst>
          </a:prstGeom>
          <a:solidFill>
            <a:srgbClr val="1B1B27"/>
          </a:solidFill>
          <a:ln/>
        </p:spPr>
      </p:sp>
      <p:sp>
        <p:nvSpPr>
          <p:cNvPr id="6" name="Text 4"/>
          <p:cNvSpPr/>
          <p:nvPr/>
        </p:nvSpPr>
        <p:spPr>
          <a:xfrm>
            <a:off x="6367998" y="2169120"/>
            <a:ext cx="3471478" cy="276920"/>
          </a:xfrm>
          <a:prstGeom prst="rect">
            <a:avLst/>
          </a:prstGeom>
          <a:noFill/>
          <a:ln/>
        </p:spPr>
        <p:txBody>
          <a:bodyPr wrap="none" lIns="0" tIns="0" rIns="0" bIns="0" rtlCol="0" anchor="t"/>
          <a:lstStyle/>
          <a:p>
            <a:pPr algn="l" indent="0" marL="0">
              <a:lnSpc>
                <a:spcPct val="104000"/>
              </a:lnSpc>
              <a:buNone/>
            </a:pPr>
            <a:r>
              <a:rPr lang="en-US" sz="1700" b="1" dirty="0">
                <a:solidFill>
                  <a:srgbClr val="FFFFFF"/>
                </a:solidFill>
                <a:latin typeface="Inter Bold" pitchFamily="34" charset="0"/>
                <a:ea typeface="Inter Bold" pitchFamily="34" charset="-122"/>
                <a:cs typeface="Inter Bold" pitchFamily="34" charset="-120"/>
              </a:rPr>
              <a:t>Philosophical Significance</a:t>
            </a:r>
            <a:endParaRPr lang="en-US" sz="1700" dirty="0"/>
          </a:p>
        </p:txBody>
      </p:sp>
      <p:sp>
        <p:nvSpPr>
          <p:cNvPr id="7" name="Text 5"/>
          <p:cNvSpPr/>
          <p:nvPr/>
        </p:nvSpPr>
        <p:spPr>
          <a:xfrm>
            <a:off x="6367998" y="2578894"/>
            <a:ext cx="5118865" cy="2351980"/>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FFFFFF"/>
                </a:solidFill>
                <a:latin typeface="Inter" pitchFamily="34" charset="0"/>
                <a:ea typeface="Inter" pitchFamily="34" charset="-122"/>
                <a:cs typeface="Inter" pitchFamily="34" charset="-120"/>
              </a:rPr>
              <a:t>This is a form of </a:t>
            </a:r>
            <a:pPr algn="l" indent="0" marL="0">
              <a:lnSpc>
                <a:spcPct val="117000"/>
              </a:lnSpc>
              <a:buNone/>
            </a:pPr>
            <a:r>
              <a:rPr lang="en-US" sz="1350" b="1" dirty="0">
                <a:solidFill>
                  <a:srgbClr val="FFFFFF"/>
                </a:solidFill>
                <a:latin typeface="Inter Bold" pitchFamily="34" charset="0"/>
                <a:ea typeface="Inter Bold" pitchFamily="34" charset="-122"/>
                <a:cs typeface="Inter Bold" pitchFamily="34" charset="-120"/>
              </a:rPr>
              <a:t>transcendental reasoning</a:t>
            </a:r>
            <a:pPr algn="l" indent="0" marL="0">
              <a:lnSpc>
                <a:spcPct val="117000"/>
              </a:lnSpc>
              <a:spcAft>
                <a:spcPts val="900"/>
              </a:spcAft>
              <a:buNone/>
            </a:pPr>
            <a:r>
              <a:rPr lang="en-US" sz="1350" dirty="0">
                <a:solidFill>
                  <a:srgbClr val="FFFFFF"/>
                </a:solidFill>
                <a:latin typeface="Inter" pitchFamily="34" charset="0"/>
                <a:ea typeface="Inter" pitchFamily="34" charset="-122"/>
                <a:cs typeface="Inter" pitchFamily="34" charset="-120"/>
              </a:rPr>
              <a:t> — structurally similar to Kant's transcendental deduction and Searle's derivation of institutional facts from speech acts.</a:t>
            </a:r>
            <a:endParaRPr lang="en-US" sz="1350" dirty="0"/>
          </a:p>
          <a:p>
            <a:pPr algn="l" indent="0" marL="0">
              <a:lnSpc>
                <a:spcPct val="117000"/>
              </a:lnSpc>
              <a:buNone/>
            </a:pPr>
            <a:r>
              <a:rPr lang="en-US" sz="1350" dirty="0">
                <a:solidFill>
                  <a:srgbClr val="FFFFFF"/>
                </a:solidFill>
                <a:latin typeface="Inter" pitchFamily="34" charset="0"/>
                <a:ea typeface="Inter" pitchFamily="34" charset="-122"/>
                <a:cs typeface="Inter" pitchFamily="34" charset="-120"/>
              </a:rPr>
              <a:t>Kongzi begins from the fact of social chaos and works backward to its necessary precondition: correct naming. The claim is that correct naming is a </a:t>
            </a:r>
            <a:pPr algn="l" indent="0" marL="0">
              <a:lnSpc>
                <a:spcPct val="117000"/>
              </a:lnSpc>
              <a:buNone/>
            </a:pPr>
            <a:r>
              <a:rPr lang="en-US" sz="1350" b="1" dirty="0">
                <a:solidFill>
                  <a:srgbClr val="FFFFFF"/>
                </a:solidFill>
                <a:latin typeface="Inter Bold" pitchFamily="34" charset="0"/>
                <a:ea typeface="Inter Bold" pitchFamily="34" charset="-122"/>
                <a:cs typeface="Inter Bold" pitchFamily="34" charset="-120"/>
              </a:rPr>
              <a:t>condition of possibility</a:t>
            </a:r>
            <a:pPr algn="l" indent="0" marL="0">
              <a:lnSpc>
                <a:spcPct val="117000"/>
              </a:lnSpc>
              <a:buNone/>
            </a:pPr>
            <a:r>
              <a:rPr lang="en-US" sz="1350" dirty="0">
                <a:solidFill>
                  <a:srgbClr val="FFFFFF"/>
                </a:solidFill>
                <a:latin typeface="Inter" pitchFamily="34" charset="0"/>
                <a:ea typeface="Inter" pitchFamily="34" charset="-122"/>
                <a:cs typeface="Inter" pitchFamily="34" charset="-120"/>
              </a:rPr>
              <a:t> for any ordered social life whatsoever — placing this argument alongside the most ambitious claims in Western philosophy about the constitutive role of language.</a:t>
            </a:r>
            <a:endParaRPr lang="en-US" sz="13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1299369"/>
            <a:ext cx="1453618" cy="444103"/>
          </a:xfrm>
          <a:prstGeom prst="roundRect">
            <a:avLst>
              <a:gd name="adj" fmla="val 17876"/>
            </a:avLst>
          </a:prstGeom>
          <a:solidFill>
            <a:srgbClr val="E1E1EA"/>
          </a:solidFill>
          <a:ln/>
        </p:spPr>
      </p:sp>
      <p:sp>
        <p:nvSpPr>
          <p:cNvPr id="4" name="Text 1"/>
          <p:cNvSpPr/>
          <p:nvPr/>
        </p:nvSpPr>
        <p:spPr>
          <a:xfrm>
            <a:off x="5375041" y="1370211"/>
            <a:ext cx="1779841" cy="302419"/>
          </a:xfrm>
          <a:prstGeom prst="rect">
            <a:avLst/>
          </a:prstGeom>
          <a:noFill/>
          <a:ln/>
        </p:spPr>
        <p:txBody>
          <a:bodyPr wrap="none" lIns="0" tIns="0" rIns="0" bIns="0" rtlCol="0" anchor="t"/>
          <a:lstStyle/>
          <a:p>
            <a:pPr algn="l" indent="0" marL="0">
              <a:lnSpc>
                <a:spcPct val="133000"/>
              </a:lnSpc>
              <a:buNone/>
            </a:pPr>
            <a:r>
              <a:rPr lang="en-US" sz="1450" dirty="0">
                <a:solidFill>
                  <a:srgbClr val="3C3939"/>
                </a:solidFill>
                <a:latin typeface="Inter" pitchFamily="34" charset="0"/>
                <a:ea typeface="Inter" pitchFamily="34" charset="-122"/>
                <a:cs typeface="Inter" pitchFamily="34" charset="-120"/>
              </a:rPr>
              <a:t>KEY POINT 2</a:t>
            </a:r>
            <a:endParaRPr lang="en-US" sz="1450" dirty="0"/>
          </a:p>
        </p:txBody>
      </p:sp>
      <p:sp>
        <p:nvSpPr>
          <p:cNvPr id="5" name="Text 2"/>
          <p:cNvSpPr/>
          <p:nvPr/>
        </p:nvSpPr>
        <p:spPr>
          <a:xfrm>
            <a:off x="5233360" y="1837928"/>
            <a:ext cx="6296860" cy="1476573"/>
          </a:xfrm>
          <a:prstGeom prst="rect">
            <a:avLst/>
          </a:prstGeom>
          <a:noFill/>
          <a:ln/>
        </p:spPr>
        <p:txBody>
          <a:bodyPr wrap="square" lIns="0" tIns="0" rIns="0" bIns="0" rtlCol="0" anchor="t">
            <a:normAutofit/>
          </a:bodyPr>
          <a:lstStyle/>
          <a:p>
            <a:pPr algn="l" indent="0" marL="0">
              <a:lnSpc>
                <a:spcPct val="104000"/>
              </a:lnSpc>
              <a:buNone/>
            </a:pPr>
            <a:r>
              <a:rPr lang="en-US" sz="4650" b="1" dirty="0">
                <a:solidFill>
                  <a:srgbClr val="1B1B27"/>
                </a:solidFill>
                <a:latin typeface="Inter Bold" pitchFamily="34" charset="0"/>
                <a:ea typeface="Inter Bold" pitchFamily="34" charset="-122"/>
                <a:cs typeface="Inter Bold" pitchFamily="34" charset="-120"/>
              </a:rPr>
              <a:t>Names, Social Roles, and Normative Force</a:t>
            </a:r>
            <a:endParaRPr lang="en-US" sz="4650" dirty="0"/>
          </a:p>
        </p:txBody>
      </p:sp>
      <p:sp>
        <p:nvSpPr>
          <p:cNvPr id="6" name="Text 3"/>
          <p:cNvSpPr/>
          <p:nvPr/>
        </p:nvSpPr>
        <p:spPr>
          <a:xfrm>
            <a:off x="5233360" y="3668911"/>
            <a:ext cx="6296860" cy="1889621"/>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We now examine how names function within the Confucian virtue ethics framework — carrying prescriptive force, collapsing the descriptive/prescriptive distinction, and requiring the cultivated wisdom of the junzi to be applied correctly.</a:t>
            </a:r>
            <a:endParaRPr lang="en-US" sz="18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661475" y="706537"/>
            <a:ext cx="10868745" cy="1255117"/>
          </a:xfrm>
          <a:prstGeom prst="rect">
            <a:avLst/>
          </a:prstGeom>
          <a:noFill/>
          <a:ln/>
        </p:spPr>
        <p:txBody>
          <a:bodyPr wrap="square" lIns="0" tIns="0" rIns="0" bIns="0" rtlCol="0" anchor="t">
            <a:normAutofit/>
          </a:bodyPr>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Virtue Ethics and the Normativity of Role Terms</a:t>
            </a:r>
            <a:endParaRPr lang="en-US" sz="3950" dirty="0"/>
          </a:p>
        </p:txBody>
      </p:sp>
      <p:sp>
        <p:nvSpPr>
          <p:cNvPr id="3" name="Text 1"/>
          <p:cNvSpPr/>
          <p:nvPr/>
        </p:nvSpPr>
        <p:spPr>
          <a:xfrm>
            <a:off x="661475" y="2388295"/>
            <a:ext cx="4155574" cy="313730"/>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The Virtue Ethics Framework</a:t>
            </a:r>
            <a:endParaRPr lang="en-US" sz="1950" dirty="0"/>
          </a:p>
        </p:txBody>
      </p:sp>
      <p:sp>
        <p:nvSpPr>
          <p:cNvPr id="4" name="Text 2"/>
          <p:cNvSpPr/>
          <p:nvPr/>
        </p:nvSpPr>
        <p:spPr>
          <a:xfrm>
            <a:off x="661475" y="2872680"/>
            <a:ext cx="5189408" cy="3125192"/>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In virtue ethics, the central question is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"what kind of person ought one to be?"</a:t>
            </a:r>
            <a:pPr algn="l" indent="0" marL="0">
              <a:lnSpc>
                <a:spcPct val="123000"/>
              </a:lnSpc>
              <a:spcAft>
                <a:spcPts val="1200"/>
              </a:spcAft>
              <a:buNone/>
            </a:pPr>
            <a:r>
              <a:rPr lang="en-US" sz="1550" dirty="0">
                <a:solidFill>
                  <a:srgbClr val="3C3939"/>
                </a:solidFill>
                <a:latin typeface="Inter" pitchFamily="34" charset="0"/>
                <a:ea typeface="Inter" pitchFamily="34" charset="-122"/>
                <a:cs typeface="Inter" pitchFamily="34" charset="-120"/>
              </a:rPr>
              <a:t> rather than "what ought one to do?" (Van Norden, p. 80). This shift from action to character has direct implications for understanding social role terms.</a:t>
            </a:r>
            <a:endParaRPr lang="en-US" sz="1550" dirty="0"/>
          </a:p>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In the Confucian framework, a name such as </a:t>
            </a:r>
            <a:pPr algn="l" indent="0" marL="0">
              <a:lnSpc>
                <a:spcPct val="123000"/>
              </a:lnSpc>
              <a:buNone/>
            </a:pPr>
            <a:r>
              <a:rPr lang="zh-CN" altLang="en-US" sz="1550" b="1" dirty="0">
                <a:solidFill>
                  <a:srgbClr val="3C3939"/>
                </a:solidFill>
                <a:latin typeface="Inter Bold" pitchFamily="34" charset="0"/>
                <a:ea typeface="Inter Bold" pitchFamily="34" charset="-122"/>
                <a:cs typeface="Inter Bold" pitchFamily="34" charset="-120"/>
              </a:rPr>
              <a:t>'junzi' (君子, exemplary person)</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is not merely a descriptive category but a normative ideal. To call someone a junzi is to praise them; to strive to become a junzi is to commit to ethical cultivation.</a:t>
            </a:r>
            <a:endParaRPr lang="en-US" sz="1550" dirty="0"/>
          </a:p>
        </p:txBody>
      </p:sp>
      <p:sp>
        <p:nvSpPr>
          <p:cNvPr id="5" name="Text 3"/>
          <p:cNvSpPr/>
          <p:nvPr/>
        </p:nvSpPr>
        <p:spPr>
          <a:xfrm>
            <a:off x="6347162" y="2388295"/>
            <a:ext cx="3796510" cy="313730"/>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Why Rectification Matters</a:t>
            </a:r>
            <a:endParaRPr lang="en-US" sz="1950" dirty="0"/>
          </a:p>
        </p:txBody>
      </p:sp>
      <p:sp>
        <p:nvSpPr>
          <p:cNvPr id="6" name="Text 4"/>
          <p:cNvSpPr/>
          <p:nvPr/>
        </p:nvSpPr>
        <p:spPr>
          <a:xfrm>
            <a:off x="6347162" y="2872680"/>
            <a:ext cx="5189408" cy="2530872"/>
          </a:xfrm>
          <a:prstGeom prst="rect">
            <a:avLst/>
          </a:prstGeom>
          <a:noFill/>
          <a:ln/>
        </p:spPr>
        <p:txBody>
          <a:bodyPr wrap="square" lIns="0" tIns="0" rIns="0" bIns="0" rtlCol="0" anchor="t">
            <a:normAutofit/>
          </a:bodyPr>
          <a:lstStyle/>
          <a:p>
            <a:pPr algn="l" indent="0" marL="0">
              <a:lnSpc>
                <a:spcPct val="123000"/>
              </a:lnSpc>
              <a:spcAft>
                <a:spcPts val="1200"/>
              </a:spcAft>
              <a:buNone/>
            </a:pPr>
            <a:r>
              <a:rPr lang="zh-CN" altLang="en-US" sz="1550" dirty="0">
                <a:solidFill>
                  <a:srgbClr val="3C3939"/>
                </a:solidFill>
                <a:latin typeface="Inter" pitchFamily="34" charset="0"/>
                <a:ea typeface="Inter" pitchFamily="34" charset="-122"/>
                <a:cs typeface="Inter" pitchFamily="34" charset="-120"/>
              </a:rPr>
              <a:t>Similarly, to call someone a 'ruler' (君) or a 'minister' (臣) invokes virtues and standards that the person ought to embody.</a:t>
            </a:r>
            <a:endParaRPr lang="zh-CN" sz="1550" dirty="0"/>
          </a:p>
          <a:p>
            <a:pPr algn="l" indent="0" marL="0">
              <a:lnSpc>
                <a:spcPct val="123000"/>
              </a:lnSpc>
              <a:buNone/>
            </a:pPr>
            <a:r>
              <a:rPr lang="zh-CN" altLang="en-US" sz="1550" dirty="0">
                <a:solidFill>
                  <a:srgbClr val="3C3939"/>
                </a:solidFill>
                <a:latin typeface="Inter" pitchFamily="34" charset="0"/>
                <a:ea typeface="Inter" pitchFamily="34" charset="-122"/>
                <a:cs typeface="Inter" pitchFamily="34" charset="-120"/>
              </a:rPr>
              <a:t>If names did not carry normative force, their correct or incorrect use would be a matter of indifference. But because names are tied to ethical standards, their misuse is a </a:t>
            </a:r>
            <a:pPr algn="l" indent="0" marL="0">
              <a:lnSpc>
                <a:spcPct val="123000"/>
              </a:lnSpc>
              <a:buNone/>
            </a:pPr>
            <a:r>
              <a:rPr lang="zh-CN" altLang="en-US" sz="1550" b="1" dirty="0">
                <a:solidFill>
                  <a:srgbClr val="3C3939"/>
                </a:solidFill>
                <a:latin typeface="Inter Bold" pitchFamily="34" charset="0"/>
                <a:ea typeface="Inter Bold" pitchFamily="34" charset="-122"/>
                <a:cs typeface="Inter Bold" pitchFamily="34" charset="-120"/>
              </a:rPr>
              <a:t>serious ethical matter</a:t>
            </a:r>
            <a:pPr algn="l" indent="0" marL="0">
              <a:lnSpc>
                <a:spcPct val="123000"/>
              </a:lnSpc>
              <a:buNone/>
            </a:pPr>
            <a:r>
              <a:rPr lang="zh-CN" altLang="en-US" sz="1550" dirty="0">
                <a:solidFill>
                  <a:srgbClr val="3C3939"/>
                </a:solidFill>
                <a:latin typeface="Inter" pitchFamily="34" charset="0"/>
                <a:ea typeface="Inter" pitchFamily="34" charset="-122"/>
                <a:cs typeface="Inter" pitchFamily="34" charset="-120"/>
              </a:rPr>
              <a:t> — not merely a semantic one.</a:t>
            </a:r>
            <a:endParaRPr lang="zh-CN" sz="15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661475" y="941288"/>
            <a:ext cx="10205782" cy="617736"/>
          </a:xfrm>
          <a:prstGeom prst="rect">
            <a:avLst/>
          </a:prstGeom>
          <a:noFill/>
          <a:ln/>
        </p:spPr>
        <p:txBody>
          <a:bodyPr wrap="none" lIns="0" tIns="0" rIns="0" bIns="0" rtlCol="0" anchor="t"/>
          <a:lstStyle/>
          <a:p>
            <a:pPr algn="l" indent="0" marL="0">
              <a:lnSpc>
                <a:spcPct val="104000"/>
              </a:lnSpc>
              <a:buNone/>
            </a:pPr>
            <a:r>
              <a:rPr lang="en-US" sz="3850" b="1" dirty="0">
                <a:solidFill>
                  <a:srgbClr val="1B1B27"/>
                </a:solidFill>
                <a:latin typeface="Inter Bold" pitchFamily="34" charset="0"/>
                <a:ea typeface="Inter Bold" pitchFamily="34" charset="-122"/>
                <a:cs typeface="Inter Bold" pitchFamily="34" charset="-120"/>
              </a:rPr>
              <a:t>The Companion Passage: </a:t>
            </a:r>
            <a:pPr algn="l" indent="0" marL="0">
              <a:lnSpc>
                <a:spcPct val="104000"/>
              </a:lnSpc>
              <a:buNone/>
            </a:pPr>
            <a:r>
              <a:rPr lang="en-US" sz="3850" b="1" i="1" dirty="0">
                <a:solidFill>
                  <a:srgbClr val="1B1B27"/>
                </a:solidFill>
                <a:latin typeface="Inter Bold" pitchFamily="34" charset="0"/>
                <a:ea typeface="Inter Bold" pitchFamily="34" charset="-122"/>
                <a:cs typeface="Inter Bold" pitchFamily="34" charset="-120"/>
              </a:rPr>
              <a:t>Analects</a:t>
            </a:r>
            <a:pPr algn="l" indent="0" marL="0">
              <a:lnSpc>
                <a:spcPct val="104000"/>
              </a:lnSpc>
              <a:buNone/>
            </a:pPr>
            <a:r>
              <a:rPr lang="en-US" sz="3850" b="1" dirty="0">
                <a:solidFill>
                  <a:srgbClr val="1B1B27"/>
                </a:solidFill>
                <a:latin typeface="Inter Bold" pitchFamily="34" charset="0"/>
                <a:ea typeface="Inter Bold" pitchFamily="34" charset="-122"/>
                <a:cs typeface="Inter Bold" pitchFamily="34" charset="-120"/>
              </a:rPr>
              <a:t> 12.11</a:t>
            </a:r>
            <a:endParaRPr lang="en-US" sz="3850" dirty="0"/>
          </a:p>
        </p:txBody>
      </p:sp>
      <p:sp>
        <p:nvSpPr>
          <p:cNvPr id="3" name="Shape 1"/>
          <p:cNvSpPr/>
          <p:nvPr/>
        </p:nvSpPr>
        <p:spPr>
          <a:xfrm>
            <a:off x="661475" y="1889820"/>
            <a:ext cx="25399" cy="1243608"/>
          </a:xfrm>
          <a:prstGeom prst="roundRect">
            <a:avLst>
              <a:gd name="adj" fmla="val 60001"/>
            </a:avLst>
          </a:prstGeom>
          <a:solidFill>
            <a:srgbClr val="1B1B27"/>
          </a:solidFill>
          <a:ln/>
        </p:spPr>
      </p:sp>
      <p:sp>
        <p:nvSpPr>
          <p:cNvPr id="4" name="Text 2"/>
          <p:cNvSpPr/>
          <p:nvPr/>
        </p:nvSpPr>
        <p:spPr>
          <a:xfrm>
            <a:off x="957933" y="2075855"/>
            <a:ext cx="10572287" cy="871538"/>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Duke Jing of Qi asked Confucius about governance. Confucius replied, 'Let the ruler be ruler, ministers ministers, fathers fathers, sons sons.' The Duke said, 'Excellent! Truly, if the ruler is not ruler, ministers not ministers, fathers not fathers, sons not sons, though I possess grain, will I be able to eat it?' — </a:t>
            </a:r>
            <a:pPr algn="l" indent="0" marL="0">
              <a:lnSpc>
                <a:spcPct val="122000"/>
              </a:lnSpc>
              <a:buNone/>
            </a:pPr>
            <a:r>
              <a:rPr lang="en-US" sz="1550" i="1" dirty="0">
                <a:solidFill>
                  <a:srgbClr val="3C3939"/>
                </a:solidFill>
                <a:latin typeface="Inter" pitchFamily="34" charset="0"/>
                <a:ea typeface="Inter" pitchFamily="34" charset="-122"/>
                <a:cs typeface="Inter" pitchFamily="34" charset="-120"/>
              </a:rPr>
              <a:t>Analects</a:t>
            </a:r>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 12.11 (Eno trans.)</a:t>
            </a:r>
            <a:endParaRPr lang="en-US" sz="1550" dirty="0"/>
          </a:p>
        </p:txBody>
      </p:sp>
      <p:pic>
        <p:nvPicPr>
          <p:cNvPr id="5"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3319463"/>
            <a:ext cx="3512653" cy="2597249"/>
          </a:xfrm>
          <a:prstGeom prst="rect">
            <a:avLst/>
          </a:prstGeom>
        </p:spPr>
      </p:pic>
      <p:sp>
        <p:nvSpPr>
          <p:cNvPr id="6" name="Text 3"/>
          <p:cNvSpPr/>
          <p:nvPr/>
        </p:nvSpPr>
        <p:spPr>
          <a:xfrm>
            <a:off x="986110" y="3542506"/>
            <a:ext cx="2471080" cy="308868"/>
          </a:xfrm>
          <a:prstGeom prst="rect">
            <a:avLst/>
          </a:prstGeom>
          <a:noFill/>
          <a:ln/>
        </p:spPr>
        <p:txBody>
          <a:bodyPr wrap="none" lIns="0" tIns="0" rIns="0" bIns="0" rtlCol="0" anchor="t"/>
          <a:lstStyle/>
          <a:p>
            <a:pPr algn="l" indent="0" marL="0">
              <a:lnSpc>
                <a:spcPct val="104000"/>
              </a:lnSpc>
              <a:buNone/>
            </a:pPr>
            <a:r>
              <a:rPr lang="en-US" sz="1900" b="1" dirty="0">
                <a:solidFill>
                  <a:srgbClr val="3C3939"/>
                </a:solidFill>
                <a:latin typeface="Inter Bold" pitchFamily="34" charset="0"/>
                <a:ea typeface="Inter Bold" pitchFamily="34" charset="-122"/>
                <a:cs typeface="Inter Bold" pitchFamily="34" charset="-120"/>
              </a:rPr>
              <a:t>Not a Tautology</a:t>
            </a:r>
            <a:endParaRPr lang="en-US" sz="1900" dirty="0"/>
          </a:p>
        </p:txBody>
      </p:sp>
      <p:sp>
        <p:nvSpPr>
          <p:cNvPr id="7" name="Text 4"/>
          <p:cNvSpPr/>
          <p:nvPr/>
        </p:nvSpPr>
        <p:spPr>
          <a:xfrm>
            <a:off x="986110" y="3950593"/>
            <a:ext cx="2964979" cy="1743075"/>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"Let the ruler be ruler" is a </a:t>
            </a:r>
            <a:pPr algn="l" indent="0" marL="0">
              <a:lnSpc>
                <a:spcPct val="122000"/>
              </a:lnSpc>
              <a:buNone/>
            </a:pPr>
            <a:r>
              <a:rPr lang="en-US" sz="1550" b="1" dirty="0">
                <a:solidFill>
                  <a:srgbClr val="3C3939"/>
                </a:solidFill>
                <a:latin typeface="Inter Bold" pitchFamily="34" charset="0"/>
                <a:ea typeface="Inter Bold" pitchFamily="34" charset="-122"/>
                <a:cs typeface="Inter Bold" pitchFamily="34" charset="-120"/>
              </a:rPr>
              <a:t>normative demand</a:t>
            </a:r>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 the person who occupies the position of ruler must actually rule — governing in accordance with the virtues proper to a ruler.</a:t>
            </a:r>
            <a:endParaRPr lang="en-US" sz="1550" dirty="0"/>
          </a:p>
        </p:txBody>
      </p:sp>
      <p:pic>
        <p:nvPicPr>
          <p:cNvPr id="8"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39521" y="3319463"/>
            <a:ext cx="3512653" cy="2597249"/>
          </a:xfrm>
          <a:prstGeom prst="rect">
            <a:avLst/>
          </a:prstGeom>
        </p:spPr>
      </p:pic>
      <p:sp>
        <p:nvSpPr>
          <p:cNvPr id="9" name="Text 5"/>
          <p:cNvSpPr/>
          <p:nvPr/>
        </p:nvSpPr>
        <p:spPr>
          <a:xfrm>
            <a:off x="4664157" y="3542506"/>
            <a:ext cx="2788275" cy="308868"/>
          </a:xfrm>
          <a:prstGeom prst="rect">
            <a:avLst/>
          </a:prstGeom>
          <a:noFill/>
          <a:ln/>
        </p:spPr>
        <p:txBody>
          <a:bodyPr wrap="none" lIns="0" tIns="0" rIns="0" bIns="0" rtlCol="0" anchor="t"/>
          <a:lstStyle/>
          <a:p>
            <a:pPr algn="l" indent="0" marL="0">
              <a:lnSpc>
                <a:spcPct val="104000"/>
              </a:lnSpc>
              <a:buNone/>
            </a:pPr>
            <a:r>
              <a:rPr lang="en-US" sz="1900" b="1" dirty="0">
                <a:solidFill>
                  <a:srgbClr val="3C3939"/>
                </a:solidFill>
                <a:latin typeface="Inter Bold" pitchFamily="34" charset="0"/>
                <a:ea typeface="Inter Bold" pitchFamily="34" charset="-122"/>
                <a:cs typeface="Inter Bold" pitchFamily="34" charset="-120"/>
              </a:rPr>
              <a:t>The Critical Implication</a:t>
            </a:r>
            <a:endParaRPr lang="en-US" sz="1900" dirty="0"/>
          </a:p>
        </p:txBody>
      </p:sp>
      <p:sp>
        <p:nvSpPr>
          <p:cNvPr id="10" name="Text 6"/>
          <p:cNvSpPr/>
          <p:nvPr/>
        </p:nvSpPr>
        <p:spPr>
          <a:xfrm>
            <a:off x="4664157" y="3950593"/>
            <a:ext cx="2964979" cy="1743075"/>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If a ruler governs tyrannically, the name 'ruler' is being used incorrectly. Rectification demands either that the ruler reform or that the name be withdrawn.</a:t>
            </a:r>
            <a:endParaRPr lang="en-US" sz="1550" dirty="0"/>
          </a:p>
        </p:txBody>
      </p:sp>
      <p:pic>
        <p:nvPicPr>
          <p:cNvPr id="11"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17567" y="3319463"/>
            <a:ext cx="3512653" cy="2597249"/>
          </a:xfrm>
          <a:prstGeom prst="rect">
            <a:avLst/>
          </a:prstGeom>
        </p:spPr>
      </p:pic>
      <p:sp>
        <p:nvSpPr>
          <p:cNvPr id="12" name="Text 7"/>
          <p:cNvSpPr/>
          <p:nvPr/>
        </p:nvSpPr>
        <p:spPr>
          <a:xfrm>
            <a:off x="8342203" y="3542506"/>
            <a:ext cx="2746207" cy="308868"/>
          </a:xfrm>
          <a:prstGeom prst="rect">
            <a:avLst/>
          </a:prstGeom>
          <a:noFill/>
          <a:ln/>
        </p:spPr>
        <p:txBody>
          <a:bodyPr wrap="none" lIns="0" tIns="0" rIns="0" bIns="0" rtlCol="0" anchor="t"/>
          <a:lstStyle/>
          <a:p>
            <a:pPr algn="l" indent="0" marL="0">
              <a:lnSpc>
                <a:spcPct val="104000"/>
              </a:lnSpc>
              <a:buNone/>
            </a:pPr>
            <a:r>
              <a:rPr lang="en-US" sz="1900" b="1" dirty="0">
                <a:solidFill>
                  <a:srgbClr val="3C3939"/>
                </a:solidFill>
                <a:latin typeface="Inter Bold" pitchFamily="34" charset="0"/>
                <a:ea typeface="Inter Bold" pitchFamily="34" charset="-122"/>
                <a:cs typeface="Inter Bold" pitchFamily="34" charset="-120"/>
              </a:rPr>
              <a:t>Complementary Pillars</a:t>
            </a:r>
            <a:endParaRPr lang="en-US" sz="1900" dirty="0"/>
          </a:p>
        </p:txBody>
      </p:sp>
      <p:sp>
        <p:nvSpPr>
          <p:cNvPr id="13" name="Text 8"/>
          <p:cNvSpPr/>
          <p:nvPr/>
        </p:nvSpPr>
        <p:spPr>
          <a:xfrm>
            <a:off x="8342203" y="3950593"/>
            <a:ext cx="2964979" cy="1743075"/>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12.11 gives the slogan; 13.3 gives the argument. Together they show zhengming is both a critique of illegitimate power and a positive programme for ethical governance.</a:t>
            </a:r>
            <a:endParaRPr lang="en-US" sz="15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661475" y="778073"/>
            <a:ext cx="10406397" cy="627559"/>
          </a:xfrm>
          <a:prstGeom prst="rect">
            <a:avLst/>
          </a:prstGeom>
          <a:noFill/>
          <a:ln/>
        </p:spPr>
        <p:txBody>
          <a:bodyPr wrap="none" lIns="0" tIns="0" rIns="0" bIns="0" rtlCol="0" anchor="t"/>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The Descriptive/Prescriptive Distinction</a:t>
            </a:r>
            <a:endParaRPr lang="en-US" sz="3950" dirty="0"/>
          </a:p>
        </p:txBody>
      </p:sp>
      <p:sp>
        <p:nvSpPr>
          <p:cNvPr id="3" name="Shape 1"/>
          <p:cNvSpPr/>
          <p:nvPr/>
        </p:nvSpPr>
        <p:spPr>
          <a:xfrm>
            <a:off x="516917" y="1661616"/>
            <a:ext cx="5478524" cy="4418211"/>
          </a:xfrm>
          <a:prstGeom prst="roundRect">
            <a:avLst>
              <a:gd name="adj" fmla="val 3273"/>
            </a:avLst>
          </a:prstGeom>
          <a:solidFill>
            <a:srgbClr val="1B1B27"/>
          </a:solidFill>
          <a:ln/>
        </p:spPr>
      </p:sp>
      <p:sp>
        <p:nvSpPr>
          <p:cNvPr id="4" name="Text 2"/>
          <p:cNvSpPr/>
          <p:nvPr/>
        </p:nvSpPr>
        <p:spPr>
          <a:xfrm>
            <a:off x="717730" y="1832273"/>
            <a:ext cx="3540235" cy="313730"/>
          </a:xfrm>
          <a:prstGeom prst="rect">
            <a:avLst/>
          </a:prstGeom>
          <a:noFill/>
          <a:ln/>
        </p:spPr>
        <p:txBody>
          <a:bodyPr wrap="none" lIns="0" tIns="0" rIns="0" bIns="0" rtlCol="0" anchor="t"/>
          <a:lstStyle/>
          <a:p>
            <a:pPr algn="l" indent="0" marL="0">
              <a:lnSpc>
                <a:spcPct val="104000"/>
              </a:lnSpc>
              <a:buNone/>
            </a:pPr>
            <a:r>
              <a:rPr lang="en-US" sz="1950" b="1" dirty="0">
                <a:solidFill>
                  <a:srgbClr val="FFFFFF"/>
                </a:solidFill>
                <a:latin typeface="Inter Bold" pitchFamily="34" charset="0"/>
                <a:ea typeface="Inter Bold" pitchFamily="34" charset="-122"/>
                <a:cs typeface="Inter Bold" pitchFamily="34" charset="-120"/>
              </a:rPr>
              <a:t>The Confucian Collapse</a:t>
            </a:r>
            <a:endParaRPr lang="en-US" sz="1950" dirty="0"/>
          </a:p>
        </p:txBody>
      </p:sp>
      <p:sp>
        <p:nvSpPr>
          <p:cNvPr id="5" name="Text 3"/>
          <p:cNvSpPr/>
          <p:nvPr/>
        </p:nvSpPr>
        <p:spPr>
          <a:xfrm>
            <a:off x="717730" y="2316659"/>
            <a:ext cx="5076896" cy="3125192"/>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FFFFFF"/>
                </a:solidFill>
                <a:latin typeface="Inter" pitchFamily="34" charset="0"/>
                <a:ea typeface="Inter" pitchFamily="34" charset="-122"/>
                <a:cs typeface="Inter" pitchFamily="34" charset="-120"/>
              </a:rPr>
              <a:t>In ordinary English usage, to call someone a 'father' typically describes a biological relationship. In the Confucian context, it also carries </a:t>
            </a:r>
            <a:pPr algn="l" indent="0" marL="0">
              <a:lnSpc>
                <a:spcPct val="123000"/>
              </a:lnSpc>
              <a:buNone/>
            </a:pPr>
            <a:r>
              <a:rPr lang="en-US" sz="1550" b="1" dirty="0">
                <a:solidFill>
                  <a:srgbClr val="FFFFFF"/>
                </a:solidFill>
                <a:latin typeface="Inter Bold" pitchFamily="34" charset="0"/>
                <a:ea typeface="Inter Bold" pitchFamily="34" charset="-122"/>
                <a:cs typeface="Inter Bold" pitchFamily="34" charset="-120"/>
              </a:rPr>
              <a:t>prescriptive force</a:t>
            </a:r>
            <a:pPr algn="l" indent="0" marL="0">
              <a:lnSpc>
                <a:spcPct val="123000"/>
              </a:lnSpc>
              <a:spcAft>
                <a:spcPts val="1200"/>
              </a:spcAft>
              <a:buNone/>
            </a:pPr>
            <a:r>
              <a:rPr lang="en-US" sz="1550" dirty="0">
                <a:solidFill>
                  <a:srgbClr val="FFFFFF"/>
                </a:solidFill>
                <a:latin typeface="Inter" pitchFamily="34" charset="0"/>
                <a:ea typeface="Inter" pitchFamily="34" charset="-122"/>
                <a:cs typeface="Inter" pitchFamily="34" charset="-120"/>
              </a:rPr>
              <a:t>: a father ought to be loving and provide guidance; a father who abandons his children does not fully merit the name.</a:t>
            </a:r>
            <a:endParaRPr lang="en-US" sz="1550" dirty="0"/>
          </a:p>
          <a:p>
            <a:pPr algn="l" indent="0" marL="0">
              <a:lnSpc>
                <a:spcPct val="123000"/>
              </a:lnSpc>
              <a:buNone/>
            </a:pPr>
            <a:r>
              <a:rPr lang="en-US" sz="1550" b="1" dirty="0">
                <a:solidFill>
                  <a:srgbClr val="FFFFFF"/>
                </a:solidFill>
                <a:latin typeface="Inter Bold" pitchFamily="34" charset="0"/>
                <a:ea typeface="Inter Bold" pitchFamily="34" charset="-122"/>
                <a:cs typeface="Inter Bold" pitchFamily="34" charset="-120"/>
              </a:rPr>
              <a:t>Zhengming collapses the descriptive/prescriptive distinction</a:t>
            </a:r>
            <a:pPr algn="l" indent="0" marL="0">
              <a:lnSpc>
                <a:spcPct val="123000"/>
              </a:lnSpc>
              <a:buNone/>
            </a:pPr>
            <a:r>
              <a:rPr lang="en-US" sz="1550" dirty="0">
                <a:solidFill>
                  <a:srgbClr val="FFFFFF"/>
                </a:solidFill>
                <a:latin typeface="Inter" pitchFamily="34" charset="0"/>
                <a:ea typeface="Inter" pitchFamily="34" charset="-122"/>
                <a:cs typeface="Inter" pitchFamily="34" charset="-120"/>
              </a:rPr>
              <a:t>: names do not merely label reality but evaluate it. To speak correctly is already to speak ethically.</a:t>
            </a:r>
            <a:endParaRPr lang="en-US" sz="1550" dirty="0"/>
          </a:p>
        </p:txBody>
      </p:sp>
      <p:sp>
        <p:nvSpPr>
          <p:cNvPr id="6" name="Text 4"/>
          <p:cNvSpPr/>
          <p:nvPr/>
        </p:nvSpPr>
        <p:spPr>
          <a:xfrm>
            <a:off x="6347162" y="1832273"/>
            <a:ext cx="3813973" cy="313730"/>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Far-Reaching Implications</a:t>
            </a:r>
            <a:endParaRPr lang="en-US" sz="1950" dirty="0"/>
          </a:p>
        </p:txBody>
      </p:sp>
      <p:sp>
        <p:nvSpPr>
          <p:cNvPr id="7" name="Text 5"/>
          <p:cNvSpPr/>
          <p:nvPr/>
        </p:nvSpPr>
        <p:spPr>
          <a:xfrm>
            <a:off x="6347162" y="2316659"/>
            <a:ext cx="5189408" cy="118864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The Confucian project of ethical cultivation is, in part, a project of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learning to use language properly</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 to call things by their right names, and in so doing, to align oneself with the normative order of the world.</a:t>
            </a:r>
            <a:endParaRPr lang="en-US" sz="1550" dirty="0"/>
          </a:p>
        </p:txBody>
      </p:sp>
      <p:sp>
        <p:nvSpPr>
          <p:cNvPr id="8" name="Shape 6"/>
          <p:cNvSpPr/>
          <p:nvPr/>
        </p:nvSpPr>
        <p:spPr>
          <a:xfrm>
            <a:off x="6347162" y="3697288"/>
            <a:ext cx="5189408" cy="2190552"/>
          </a:xfrm>
          <a:prstGeom prst="roundRect">
            <a:avLst>
              <a:gd name="adj" fmla="val 3851"/>
            </a:avLst>
          </a:prstGeom>
          <a:solidFill>
            <a:srgbClr val="B6D6FC"/>
          </a:solidFill>
          <a:ln/>
        </p:spPr>
      </p:sp>
      <p:pic>
        <p:nvPicPr>
          <p:cNvPr id="9" name="Image 0" descr="preencoded.png">    </p:cNvPr>
          <p:cNvPicPr>
            <a:picLocks noChangeAspect="1"/>
          </p:cNvPicPr>
          <p:nvPr/>
        </p:nvPicPr>
        <p:blipFill>
          <a:blip r:embed="rId1"/>
          <a:stretch>
            <a:fillRect/>
          </a:stretch>
        </p:blipFill>
        <p:spPr>
          <a:xfrm>
            <a:off x="6547976" y="3988495"/>
            <a:ext cx="251017" cy="200819"/>
          </a:xfrm>
          <a:prstGeom prst="rect">
            <a:avLst/>
          </a:prstGeom>
        </p:spPr>
      </p:pic>
      <p:sp>
        <p:nvSpPr>
          <p:cNvPr id="10" name="Text 7"/>
          <p:cNvSpPr/>
          <p:nvPr/>
        </p:nvSpPr>
        <p:spPr>
          <a:xfrm>
            <a:off x="6999807" y="3901083"/>
            <a:ext cx="4335949" cy="178296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000000"/>
                </a:solidFill>
                <a:latin typeface="Inter" pitchFamily="34" charset="0"/>
                <a:ea typeface="Inter" pitchFamily="34" charset="-122"/>
                <a:cs typeface="Inter" pitchFamily="34" charset="-120"/>
              </a:rPr>
              <a:t>This anticipates 20th-century Western debates in philosophy of language — Austin and Searle on performatives. Students may find this counterintuitive: does our own language similarly blend describing and evaluating?</a:t>
            </a:r>
            <a:endParaRPr lang="en-US" sz="15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nvSpPr>
        <p:spPr>
          <a:xfrm>
            <a:off x="661475" y="837803"/>
            <a:ext cx="8486563" cy="664468"/>
          </a:xfrm>
          <a:prstGeom prst="rect">
            <a:avLst/>
          </a:prstGeom>
          <a:noFill/>
          <a:ln/>
        </p:spPr>
        <p:txBody>
          <a:bodyPr wrap="none" lIns="0" tIns="0" rIns="0" bIns="0" rtlCol="0" anchor="t"/>
          <a:lstStyle/>
          <a:p>
            <a:pPr algn="l" indent="0" marL="0">
              <a:lnSpc>
                <a:spcPct val="104000"/>
              </a:lnSpc>
              <a:buNone/>
            </a:pPr>
            <a:r>
              <a:rPr lang="zh-CN" altLang="en-US" sz="4150" b="1" dirty="0">
                <a:solidFill>
                  <a:srgbClr val="1B1B27"/>
                </a:solidFill>
                <a:latin typeface="Inter Bold" pitchFamily="34" charset="0"/>
                <a:ea typeface="Inter Bold" pitchFamily="34" charset="-122"/>
                <a:cs typeface="Inter Bold" pitchFamily="34" charset="-120"/>
              </a:rPr>
              <a:t>Connection to Wisdom (zhi 智)</a:t>
            </a:r>
            <a:endParaRPr lang="zh-CN" sz="4150" dirty="0"/>
          </a:p>
        </p:txBody>
      </p:sp>
      <p:sp>
        <p:nvSpPr>
          <p:cNvPr id="3" name="Shape 1"/>
          <p:cNvSpPr/>
          <p:nvPr/>
        </p:nvSpPr>
        <p:spPr>
          <a:xfrm>
            <a:off x="688065" y="1882973"/>
            <a:ext cx="478322" cy="535682"/>
          </a:xfrm>
          <a:prstGeom prst="roundRect">
            <a:avLst>
              <a:gd name="adj" fmla="val 9558"/>
            </a:avLst>
          </a:prstGeom>
          <a:solidFill>
            <a:srgbClr val="DFDFE0"/>
          </a:solidFill>
          <a:ln/>
        </p:spPr>
      </p:sp>
      <p:pic>
        <p:nvPicPr>
          <p:cNvPr id="4" name="Image 0" descr="preencoded.png">    </p:cNvPr>
          <p:cNvPicPr>
            <a:picLocks noChangeAspect="1"/>
          </p:cNvPicPr>
          <p:nvPr/>
        </p:nvPicPr>
        <p:blipFill>
          <a:blip r:embed="rId1"/>
          <a:stretch>
            <a:fillRect/>
          </a:stretch>
        </p:blipFill>
        <p:spPr>
          <a:xfrm>
            <a:off x="794325" y="2038052"/>
            <a:ext cx="265800" cy="212626"/>
          </a:xfrm>
          <a:prstGeom prst="rect">
            <a:avLst/>
          </a:prstGeom>
        </p:spPr>
      </p:pic>
      <p:sp>
        <p:nvSpPr>
          <p:cNvPr id="5" name="Text 2"/>
          <p:cNvSpPr/>
          <p:nvPr/>
        </p:nvSpPr>
        <p:spPr>
          <a:xfrm>
            <a:off x="661475" y="2655788"/>
            <a:ext cx="3165892" cy="332184"/>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Wisdom as Discernment</a:t>
            </a:r>
            <a:endParaRPr lang="en-US" sz="2050" dirty="0"/>
          </a:p>
        </p:txBody>
      </p:sp>
      <p:sp>
        <p:nvSpPr>
          <p:cNvPr id="6" name="Text 3"/>
          <p:cNvSpPr/>
          <p:nvPr/>
        </p:nvSpPr>
        <p:spPr>
          <a:xfrm>
            <a:off x="661475" y="3102769"/>
            <a:ext cx="3463441" cy="1938933"/>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Van Norden discusses wisdom as the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second most important Confucian virtue</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after ren. Wisdom involves "being able to recognise who is upright and who is corrupt" (Van Norden, p. 82).</a:t>
            </a:r>
            <a:endParaRPr lang="en-US" sz="1650" dirty="0"/>
          </a:p>
        </p:txBody>
      </p:sp>
      <p:sp>
        <p:nvSpPr>
          <p:cNvPr id="7" name="Shape 4"/>
          <p:cNvSpPr/>
          <p:nvPr/>
        </p:nvSpPr>
        <p:spPr>
          <a:xfrm>
            <a:off x="4390717" y="1882973"/>
            <a:ext cx="478322" cy="535682"/>
          </a:xfrm>
          <a:prstGeom prst="roundRect">
            <a:avLst>
              <a:gd name="adj" fmla="val 9558"/>
            </a:avLst>
          </a:prstGeom>
          <a:solidFill>
            <a:srgbClr val="DFDFE0"/>
          </a:solidFill>
          <a:ln/>
        </p:spPr>
      </p:sp>
      <p:pic>
        <p:nvPicPr>
          <p:cNvPr id="8" name="Image 1" descr="preencoded.png">    </p:cNvPr>
          <p:cNvPicPr>
            <a:picLocks noChangeAspect="1"/>
          </p:cNvPicPr>
          <p:nvPr/>
        </p:nvPicPr>
        <p:blipFill>
          <a:blip r:embed="rId2"/>
          <a:stretch>
            <a:fillRect/>
          </a:stretch>
        </p:blipFill>
        <p:spPr>
          <a:xfrm>
            <a:off x="4496977" y="2038052"/>
            <a:ext cx="265800" cy="212626"/>
          </a:xfrm>
          <a:prstGeom prst="rect">
            <a:avLst/>
          </a:prstGeom>
        </p:spPr>
      </p:pic>
      <p:sp>
        <p:nvSpPr>
          <p:cNvPr id="9" name="Text 5"/>
          <p:cNvSpPr/>
          <p:nvPr/>
        </p:nvSpPr>
        <p:spPr>
          <a:xfrm>
            <a:off x="4364127" y="2655788"/>
            <a:ext cx="3463441" cy="664369"/>
          </a:xfrm>
          <a:prstGeom prst="rect">
            <a:avLst/>
          </a:prstGeom>
          <a:noFill/>
          <a:ln/>
        </p:spPr>
        <p:txBody>
          <a:bodyPr wrap="square" lIns="0" tIns="0" rIns="0" bIns="0" rtlCol="0" anchor="t">
            <a:normAutofit/>
          </a:bodyPr>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Epistemological Dimension</a:t>
            </a:r>
            <a:endParaRPr lang="en-US" sz="2050" dirty="0"/>
          </a:p>
        </p:txBody>
      </p:sp>
      <p:sp>
        <p:nvSpPr>
          <p:cNvPr id="10" name="Text 6"/>
          <p:cNvSpPr/>
          <p:nvPr/>
        </p:nvSpPr>
        <p:spPr>
          <a:xfrm>
            <a:off x="4364127" y="3434953"/>
            <a:ext cx="3463441" cy="2585244"/>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Rectifying names requires the capacity to see through deceptive appearances and discern the true character of people and situations. The person who can correctly name things is not merely a competent user of language but a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wise person</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a:t>
            </a:r>
            <a:endParaRPr lang="en-US" sz="1650" dirty="0"/>
          </a:p>
        </p:txBody>
      </p:sp>
      <p:sp>
        <p:nvSpPr>
          <p:cNvPr id="11" name="Shape 7"/>
          <p:cNvSpPr/>
          <p:nvPr/>
        </p:nvSpPr>
        <p:spPr>
          <a:xfrm>
            <a:off x="8093369" y="1882973"/>
            <a:ext cx="478322" cy="535682"/>
          </a:xfrm>
          <a:prstGeom prst="roundRect">
            <a:avLst>
              <a:gd name="adj" fmla="val 9558"/>
            </a:avLst>
          </a:prstGeom>
          <a:solidFill>
            <a:srgbClr val="DFDFE0"/>
          </a:solidFill>
          <a:ln/>
        </p:spPr>
      </p:sp>
      <p:pic>
        <p:nvPicPr>
          <p:cNvPr id="12" name="Image 2" descr="preencoded.png">    </p:cNvPr>
          <p:cNvPicPr>
            <a:picLocks noChangeAspect="1"/>
          </p:cNvPicPr>
          <p:nvPr/>
        </p:nvPicPr>
        <p:blipFill>
          <a:blip r:embed="rId3"/>
          <a:stretch>
            <a:fillRect/>
          </a:stretch>
        </p:blipFill>
        <p:spPr>
          <a:xfrm>
            <a:off x="8199629" y="2038052"/>
            <a:ext cx="265800" cy="212626"/>
          </a:xfrm>
          <a:prstGeom prst="rect">
            <a:avLst/>
          </a:prstGeom>
        </p:spPr>
      </p:pic>
      <p:sp>
        <p:nvSpPr>
          <p:cNvPr id="13" name="Text 8"/>
          <p:cNvSpPr/>
          <p:nvPr/>
        </p:nvSpPr>
        <p:spPr>
          <a:xfrm>
            <a:off x="8066779" y="2655788"/>
            <a:ext cx="2658004" cy="332184"/>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Particularism</a:t>
            </a:r>
            <a:endParaRPr lang="en-US" sz="2050" dirty="0"/>
          </a:p>
        </p:txBody>
      </p:sp>
      <p:sp>
        <p:nvSpPr>
          <p:cNvPr id="14" name="Text 9"/>
          <p:cNvSpPr/>
          <p:nvPr/>
        </p:nvSpPr>
        <p:spPr>
          <a:xfrm>
            <a:off x="8066779" y="3102769"/>
            <a:ext cx="3463441" cy="2585244"/>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Zhengming is not a mechanical procedure performable by anyone with a dictionary. It is a skill requiring the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cultivated judgment of the virtuous person</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"no simple rule captures what a virtuous person will do in every situation" (Van Norden, p. 90).</a:t>
            </a:r>
            <a:endParaRPr lang="en-US" sz="16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661475" y="830362"/>
            <a:ext cx="10868745" cy="1107480"/>
          </a:xfrm>
          <a:prstGeom prst="rect">
            <a:avLst/>
          </a:prstGeom>
          <a:noFill/>
          <a:ln/>
        </p:spPr>
        <p:txBody>
          <a:bodyPr wrap="square" lIns="0" tIns="0" rIns="0" bIns="0" rtlCol="0" anchor="t">
            <a:normAutofit/>
          </a:bodyPr>
          <a:lstStyle/>
          <a:p>
            <a:pPr algn="l" indent="0" marL="0">
              <a:lnSpc>
                <a:spcPct val="104000"/>
              </a:lnSpc>
              <a:buNone/>
            </a:pPr>
            <a:r>
              <a:rPr lang="en-US" sz="3450" b="1" dirty="0">
                <a:solidFill>
                  <a:srgbClr val="1B1B27"/>
                </a:solidFill>
                <a:latin typeface="Inter Bold" pitchFamily="34" charset="0"/>
                <a:ea typeface="Inter Bold" pitchFamily="34" charset="-122"/>
                <a:cs typeface="Inter Bold" pitchFamily="34" charset="-120"/>
              </a:rPr>
              <a:t>Zhengming and the Generalism–Particularism Spectrum</a:t>
            </a:r>
            <a:endParaRPr lang="en-US" sz="3450" dirty="0"/>
          </a:p>
        </p:txBody>
      </p:sp>
      <p:pic>
        <p:nvPicPr>
          <p:cNvPr id="3" name="Image 0" descr="preencoded.png">    </p:cNvPr>
          <p:cNvPicPr>
            <a:picLocks noChangeAspect="1"/>
          </p:cNvPicPr>
          <p:nvPr/>
        </p:nvPicPr>
        <p:blipFill>
          <a:blip r:embed="rId1"/>
          <a:stretch>
            <a:fillRect/>
          </a:stretch>
        </p:blipFill>
        <p:spPr>
          <a:xfrm>
            <a:off x="661475" y="2203648"/>
            <a:ext cx="3189605" cy="1772047"/>
          </a:xfrm>
          <a:prstGeom prst="rect">
            <a:avLst/>
          </a:prstGeom>
        </p:spPr>
      </p:pic>
      <p:sp>
        <p:nvSpPr>
          <p:cNvPr id="4" name="Text 1"/>
          <p:cNvSpPr/>
          <p:nvPr/>
        </p:nvSpPr>
        <p:spPr>
          <a:xfrm>
            <a:off x="661475" y="4257973"/>
            <a:ext cx="3271954" cy="276920"/>
          </a:xfrm>
          <a:prstGeom prst="rect">
            <a:avLst/>
          </a:prstGeom>
          <a:noFill/>
          <a:ln/>
        </p:spPr>
        <p:txBody>
          <a:bodyPr wrap="none" lIns="0" tIns="0" rIns="0" bIns="0" rtlCol="0" anchor="t"/>
          <a:lstStyle/>
          <a:p>
            <a:pPr algn="l" indent="0" marL="0">
              <a:lnSpc>
                <a:spcPct val="104000"/>
              </a:lnSpc>
              <a:buNone/>
            </a:pPr>
            <a:r>
              <a:rPr lang="en-US" sz="1700" b="1" dirty="0">
                <a:solidFill>
                  <a:srgbClr val="1B1B27"/>
                </a:solidFill>
                <a:latin typeface="Inter Bold" pitchFamily="34" charset="0"/>
                <a:ea typeface="Inter Bold" pitchFamily="34" charset="-122"/>
                <a:cs typeface="Inter Bold" pitchFamily="34" charset="-120"/>
              </a:rPr>
              <a:t>Van Norden's Placement</a:t>
            </a:r>
            <a:endParaRPr lang="en-US" sz="1700" dirty="0"/>
          </a:p>
        </p:txBody>
      </p:sp>
      <p:sp>
        <p:nvSpPr>
          <p:cNvPr id="5" name="Text 2"/>
          <p:cNvSpPr/>
          <p:nvPr/>
        </p:nvSpPr>
        <p:spPr>
          <a:xfrm>
            <a:off x="661475" y="4667746"/>
            <a:ext cx="5218280" cy="744141"/>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Van Norden locates </a:t>
            </a:r>
            <a:pPr algn="l" indent="0" marL="0">
              <a:lnSpc>
                <a:spcPct val="117000"/>
              </a:lnSpc>
              <a:buNone/>
            </a:pPr>
            <a:r>
              <a:rPr lang="en-US" sz="1350" b="1" dirty="0">
                <a:solidFill>
                  <a:srgbClr val="3C3939"/>
                </a:solidFill>
                <a:latin typeface="Inter Bold" pitchFamily="34" charset="0"/>
                <a:ea typeface="Inter Bold" pitchFamily="34" charset="-122"/>
                <a:cs typeface="Inter Bold" pitchFamily="34" charset="-120"/>
              </a:rPr>
              <a:t>Kongzi closer to the particularist end</a:t>
            </a:r>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 of the spectrum, alongside Aristotle (pp. 80–81). This has direct implications for zhengming.</a:t>
            </a:r>
            <a:endParaRPr lang="en-US" sz="1350" dirty="0"/>
          </a:p>
        </p:txBody>
      </p:sp>
      <p:sp>
        <p:nvSpPr>
          <p:cNvPr id="6" name="Text 3"/>
          <p:cNvSpPr/>
          <p:nvPr/>
        </p:nvSpPr>
        <p:spPr>
          <a:xfrm>
            <a:off x="6318290" y="4257973"/>
            <a:ext cx="3582104" cy="276920"/>
          </a:xfrm>
          <a:prstGeom prst="rect">
            <a:avLst/>
          </a:prstGeom>
          <a:noFill/>
          <a:ln/>
        </p:spPr>
        <p:txBody>
          <a:bodyPr wrap="none" lIns="0" tIns="0" rIns="0" bIns="0" rtlCol="0" anchor="t"/>
          <a:lstStyle/>
          <a:p>
            <a:pPr algn="l" indent="0" marL="0">
              <a:lnSpc>
                <a:spcPct val="104000"/>
              </a:lnSpc>
              <a:buNone/>
            </a:pPr>
            <a:r>
              <a:rPr lang="en-US" sz="1700" b="1" dirty="0">
                <a:solidFill>
                  <a:srgbClr val="1B1B27"/>
                </a:solidFill>
                <a:latin typeface="Inter Bold" pitchFamily="34" charset="0"/>
                <a:ea typeface="Inter Bold" pitchFamily="34" charset="-122"/>
                <a:cs typeface="Inter Bold" pitchFamily="34" charset="-120"/>
              </a:rPr>
              <a:t>Implications for Zhengming</a:t>
            </a:r>
            <a:endParaRPr lang="en-US" sz="1700" dirty="0"/>
          </a:p>
        </p:txBody>
      </p:sp>
      <p:sp>
        <p:nvSpPr>
          <p:cNvPr id="7" name="Text 4"/>
          <p:cNvSpPr/>
          <p:nvPr/>
        </p:nvSpPr>
        <p:spPr>
          <a:xfrm>
            <a:off x="6318290" y="4667746"/>
            <a:ext cx="5218280" cy="124023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If Kongzi is a particularist, rectification of names cannot involve mechanically applying fixed categories. It must involve </a:t>
            </a:r>
            <a:pPr algn="l" indent="0" marL="0">
              <a:lnSpc>
                <a:spcPct val="117000"/>
              </a:lnSpc>
              <a:buNone/>
            </a:pPr>
            <a:r>
              <a:rPr lang="en-US" sz="1350" b="1" dirty="0">
                <a:solidFill>
                  <a:srgbClr val="3C3939"/>
                </a:solidFill>
                <a:latin typeface="Inter Bold" pitchFamily="34" charset="0"/>
                <a:ea typeface="Inter Bold" pitchFamily="34" charset="-122"/>
                <a:cs typeface="Inter Bold" pitchFamily="34" charset="-120"/>
              </a:rPr>
              <a:t>context-sensitive judgment</a:t>
            </a:r>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 — suggesting zhengming is less a conservative doctrine and more a </a:t>
            </a:r>
            <a:pPr algn="l" indent="0" marL="0">
              <a:lnSpc>
                <a:spcPct val="117000"/>
              </a:lnSpc>
              <a:buNone/>
            </a:pPr>
            <a:r>
              <a:rPr lang="en-US" sz="1350" b="1" dirty="0">
                <a:solidFill>
                  <a:srgbClr val="3C3939"/>
                </a:solidFill>
                <a:latin typeface="Inter Bold" pitchFamily="34" charset="0"/>
                <a:ea typeface="Inter Bold" pitchFamily="34" charset="-122"/>
                <a:cs typeface="Inter Bold" pitchFamily="34" charset="-120"/>
              </a:rPr>
              <a:t>dynamic practice of ethical discernment</a:t>
            </a:r>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a:t>
            </a:r>
            <a:endParaRPr lang="en-US" sz="135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0" y="0"/>
            <a:ext cx="4571886" cy="6858000"/>
          </a:xfrm>
          <a:prstGeom prst="rect">
            <a:avLst/>
          </a:prstGeom>
          <a:solidFill>
            <a:srgbClr val="DFDFE0"/>
          </a:solidFill>
          <a:ln/>
        </p:spPr>
      </p:sp>
      <p:pic>
        <p:nvPicPr>
          <p:cNvPr id="4" name="Image 1" descr="preencoded.png">    </p:cNvPr>
          <p:cNvPicPr>
            <a:picLocks noChangeAspect="1"/>
          </p:cNvPicPr>
          <p:nvPr/>
        </p:nvPicPr>
        <p:blipFill>
          <a:blip r:embed="rId2"/>
          <a:stretch>
            <a:fillRect/>
          </a:stretch>
        </p:blipFill>
        <p:spPr>
          <a:xfrm>
            <a:off x="0" y="0"/>
            <a:ext cx="4571886" cy="6858000"/>
          </a:xfrm>
          <a:prstGeom prst="rect">
            <a:avLst/>
          </a:prstGeom>
        </p:spPr>
      </p:pic>
      <p:sp>
        <p:nvSpPr>
          <p:cNvPr id="5" name="Shape 1"/>
          <p:cNvSpPr/>
          <p:nvPr/>
        </p:nvSpPr>
        <p:spPr>
          <a:xfrm>
            <a:off x="5233360" y="1299369"/>
            <a:ext cx="1455106" cy="444103"/>
          </a:xfrm>
          <a:prstGeom prst="roundRect">
            <a:avLst>
              <a:gd name="adj" fmla="val 17876"/>
            </a:avLst>
          </a:prstGeom>
          <a:solidFill>
            <a:srgbClr val="E1E1EA"/>
          </a:solidFill>
          <a:ln/>
        </p:spPr>
      </p:sp>
      <p:sp>
        <p:nvSpPr>
          <p:cNvPr id="6" name="Text 2"/>
          <p:cNvSpPr/>
          <p:nvPr/>
        </p:nvSpPr>
        <p:spPr>
          <a:xfrm>
            <a:off x="5375041" y="1370211"/>
            <a:ext cx="1781329" cy="302419"/>
          </a:xfrm>
          <a:prstGeom prst="rect">
            <a:avLst/>
          </a:prstGeom>
          <a:noFill/>
          <a:ln/>
        </p:spPr>
        <p:txBody>
          <a:bodyPr wrap="none" lIns="0" tIns="0" rIns="0" bIns="0" rtlCol="0" anchor="t"/>
          <a:lstStyle/>
          <a:p>
            <a:pPr algn="l" indent="0" marL="0">
              <a:lnSpc>
                <a:spcPct val="133000"/>
              </a:lnSpc>
              <a:buNone/>
            </a:pPr>
            <a:r>
              <a:rPr lang="en-US" sz="1450" dirty="0">
                <a:solidFill>
                  <a:srgbClr val="3C3939"/>
                </a:solidFill>
                <a:latin typeface="Inter" pitchFamily="34" charset="0"/>
                <a:ea typeface="Inter" pitchFamily="34" charset="-122"/>
                <a:cs typeface="Inter" pitchFamily="34" charset="-120"/>
              </a:rPr>
              <a:t>KEY POINT 3</a:t>
            </a:r>
            <a:endParaRPr lang="en-US" sz="1450" dirty="0"/>
          </a:p>
        </p:txBody>
      </p:sp>
      <p:sp>
        <p:nvSpPr>
          <p:cNvPr id="7" name="Text 3"/>
          <p:cNvSpPr/>
          <p:nvPr/>
        </p:nvSpPr>
        <p:spPr>
          <a:xfrm>
            <a:off x="5233360" y="1837928"/>
            <a:ext cx="6296860" cy="1476573"/>
          </a:xfrm>
          <a:prstGeom prst="rect">
            <a:avLst/>
          </a:prstGeom>
          <a:noFill/>
          <a:ln/>
        </p:spPr>
        <p:txBody>
          <a:bodyPr wrap="square" lIns="0" tIns="0" rIns="0" bIns="0" rtlCol="0" anchor="t">
            <a:normAutofit/>
          </a:bodyPr>
          <a:lstStyle/>
          <a:p>
            <a:pPr algn="l" indent="0" marL="0">
              <a:lnSpc>
                <a:spcPct val="104000"/>
              </a:lnSpc>
              <a:buNone/>
            </a:pPr>
            <a:r>
              <a:rPr lang="en-US" sz="4650" b="1" dirty="0">
                <a:solidFill>
                  <a:srgbClr val="1B1B27"/>
                </a:solidFill>
                <a:latin typeface="Inter Bold" pitchFamily="34" charset="0"/>
                <a:ea typeface="Inter Bold" pitchFamily="34" charset="-122"/>
                <a:cs typeface="Inter Bold" pitchFamily="34" charset="-120"/>
              </a:rPr>
              <a:t>The Cosmopolitical Framework</a:t>
            </a:r>
            <a:endParaRPr lang="en-US" sz="4650" dirty="0"/>
          </a:p>
        </p:txBody>
      </p:sp>
      <p:sp>
        <p:nvSpPr>
          <p:cNvPr id="8" name="Text 4"/>
          <p:cNvSpPr/>
          <p:nvPr/>
        </p:nvSpPr>
        <p:spPr>
          <a:xfrm>
            <a:off x="5233360" y="3668911"/>
            <a:ext cx="6296860" cy="1889621"/>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We now expand the framework of zhengming to its cosmic and political dimensions — examining how </a:t>
            </a:r>
            <a:pPr algn="l" indent="0" marL="0">
              <a:lnSpc>
                <a:spcPct val="133000"/>
              </a:lnSpc>
              <a:buNone/>
            </a:pPr>
            <a:r>
              <a:rPr lang="en-US" sz="1850" i="1" dirty="0">
                <a:solidFill>
                  <a:srgbClr val="3C3939"/>
                </a:solidFill>
                <a:latin typeface="Inter" pitchFamily="34" charset="0"/>
                <a:ea typeface="Inter" pitchFamily="34" charset="-122"/>
                <a:cs typeface="Inter" pitchFamily="34" charset="-120"/>
              </a:rPr>
              <a:t>Analects</a:t>
            </a:r>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 16.8 and 20.1 ground the authority to rectify names in Tian's mandate and the transmission of legitimate political authority.</a:t>
            </a:r>
            <a:endParaRPr lang="en-US" sz="18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661475" y="670917"/>
            <a:ext cx="10868745" cy="1107480"/>
          </a:xfrm>
          <a:prstGeom prst="rect">
            <a:avLst/>
          </a:prstGeom>
          <a:noFill/>
          <a:ln/>
        </p:spPr>
        <p:txBody>
          <a:bodyPr wrap="square" lIns="0" tIns="0" rIns="0" bIns="0" rtlCol="0" anchor="t">
            <a:normAutofit/>
          </a:bodyPr>
          <a:lstStyle/>
          <a:p>
            <a:pPr algn="l" indent="0" marL="0">
              <a:lnSpc>
                <a:spcPct val="104000"/>
              </a:lnSpc>
              <a:buNone/>
            </a:pPr>
            <a:r>
              <a:rPr lang="en-US" sz="3450" b="1" i="1" dirty="0">
                <a:solidFill>
                  <a:srgbClr val="1B1B27"/>
                </a:solidFill>
                <a:latin typeface="Inter Bold" pitchFamily="34" charset="0"/>
                <a:ea typeface="Inter Bold" pitchFamily="34" charset="-122"/>
                <a:cs typeface="Inter Bold" pitchFamily="34" charset="-120"/>
              </a:rPr>
              <a:t>Analects</a:t>
            </a:r>
            <a:pPr algn="l" indent="0" marL="0">
              <a:lnSpc>
                <a:spcPct val="104000"/>
              </a:lnSpc>
              <a:buNone/>
            </a:pPr>
            <a:r>
              <a:rPr lang="en-US" sz="3450" b="1" dirty="0">
                <a:solidFill>
                  <a:srgbClr val="1B1B27"/>
                </a:solidFill>
                <a:latin typeface="Inter Bold" pitchFamily="34" charset="0"/>
                <a:ea typeface="Inter Bold" pitchFamily="34" charset="-122"/>
                <a:cs typeface="Inter Bold" pitchFamily="34" charset="-120"/>
              </a:rPr>
              <a:t> 16.8: Three Things the Junzi Holds in Awe</a:t>
            </a:r>
            <a:endParaRPr lang="en-US" sz="3450" dirty="0"/>
          </a:p>
        </p:txBody>
      </p:sp>
      <p:sp>
        <p:nvSpPr>
          <p:cNvPr id="3" name="Shape 1"/>
          <p:cNvSpPr/>
          <p:nvPr/>
        </p:nvSpPr>
        <p:spPr>
          <a:xfrm>
            <a:off x="661475" y="2044204"/>
            <a:ext cx="19050" cy="1042988"/>
          </a:xfrm>
          <a:prstGeom prst="roundRect">
            <a:avLst>
              <a:gd name="adj" fmla="val 59999"/>
            </a:avLst>
          </a:prstGeom>
          <a:solidFill>
            <a:srgbClr val="1B1B27"/>
          </a:solidFill>
          <a:ln/>
        </p:spPr>
      </p:sp>
      <p:sp>
        <p:nvSpPr>
          <p:cNvPr id="4" name="Text 2"/>
          <p:cNvSpPr/>
          <p:nvPr/>
        </p:nvSpPr>
        <p:spPr>
          <a:xfrm>
            <a:off x="927275" y="2193627"/>
            <a:ext cx="10602945" cy="744141"/>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'The junzi holds three things in awe. He holds the decree of Tian in awe, he holds great men in awe, and he holds the words of the Sage in awe. The small man does not know the decree of Tian and so does not hold it in awe, he is disrespectful towards great men, and he disgraces the words of the Sage.' — </a:t>
            </a:r>
            <a:pPr algn="l" indent="0" marL="0">
              <a:lnSpc>
                <a:spcPct val="117000"/>
              </a:lnSpc>
              <a:buNone/>
            </a:pPr>
            <a:r>
              <a:rPr lang="en-US" sz="1350" i="1" dirty="0">
                <a:solidFill>
                  <a:srgbClr val="3C3939"/>
                </a:solidFill>
                <a:latin typeface="Inter" pitchFamily="34" charset="0"/>
                <a:ea typeface="Inter" pitchFamily="34" charset="-122"/>
                <a:cs typeface="Inter" pitchFamily="34" charset="-120"/>
              </a:rPr>
              <a:t>Analects</a:t>
            </a:r>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 16.8 (Eno trans.)</a:t>
            </a:r>
            <a:endParaRPr lang="en-US" sz="1350" dirty="0"/>
          </a:p>
        </p:txBody>
      </p:sp>
      <p:sp>
        <p:nvSpPr>
          <p:cNvPr id="5" name="Shape 3"/>
          <p:cNvSpPr/>
          <p:nvPr/>
        </p:nvSpPr>
        <p:spPr>
          <a:xfrm>
            <a:off x="661475" y="3236615"/>
            <a:ext cx="3534282" cy="1963936"/>
          </a:xfrm>
          <a:prstGeom prst="roundRect">
            <a:avLst>
              <a:gd name="adj" fmla="val 3790"/>
            </a:avLst>
          </a:prstGeom>
          <a:solidFill>
            <a:srgbClr val="F2EEEE"/>
          </a:solidFill>
          <a:ln w="6350">
            <a:solidFill>
              <a:srgbClr val="D8D4D4"/>
            </a:solidFill>
            <a:prstDash val="solid"/>
          </a:ln>
        </p:spPr>
      </p:sp>
      <p:sp>
        <p:nvSpPr>
          <p:cNvPr id="6" name="Text 4"/>
          <p:cNvSpPr/>
          <p:nvPr/>
        </p:nvSpPr>
        <p:spPr>
          <a:xfrm>
            <a:off x="845025" y="3420170"/>
            <a:ext cx="2706223" cy="276920"/>
          </a:xfrm>
          <a:prstGeom prst="rect">
            <a:avLst/>
          </a:prstGeom>
          <a:noFill/>
          <a:ln/>
        </p:spPr>
        <p:txBody>
          <a:bodyPr wrap="none" lIns="0" tIns="0" rIns="0" bIns="0" rtlCol="0" anchor="t"/>
          <a:lstStyle/>
          <a:p>
            <a:pPr algn="l" indent="0" marL="0">
              <a:lnSpc>
                <a:spcPct val="104000"/>
              </a:lnSpc>
              <a:buNone/>
            </a:pPr>
            <a:r>
              <a:rPr lang="zh-CN" altLang="en-US" sz="1700" b="1" dirty="0">
                <a:solidFill>
                  <a:srgbClr val="3C3939"/>
                </a:solidFill>
                <a:latin typeface="Inter Bold" pitchFamily="34" charset="0"/>
                <a:ea typeface="Inter Bold" pitchFamily="34" charset="-122"/>
                <a:cs typeface="Inter Bold" pitchFamily="34" charset="-120"/>
              </a:rPr>
              <a:t>The Decree of Tian (天命)</a:t>
            </a:r>
            <a:endParaRPr lang="zh-CN" sz="1700" dirty="0"/>
          </a:p>
        </p:txBody>
      </p:sp>
      <p:sp>
        <p:nvSpPr>
          <p:cNvPr id="7" name="Text 5"/>
          <p:cNvSpPr/>
          <p:nvPr/>
        </p:nvSpPr>
        <p:spPr>
          <a:xfrm>
            <a:off x="845025" y="3776762"/>
            <a:ext cx="3167182" cy="124023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Tian provides the ultimate standard for what is right. If rectification is to have an objective standard, it must be grounded in the order established by Tian.</a:t>
            </a:r>
            <a:endParaRPr lang="en-US" sz="1350" dirty="0"/>
          </a:p>
        </p:txBody>
      </p:sp>
      <p:sp>
        <p:nvSpPr>
          <p:cNvPr id="8" name="Shape 6"/>
          <p:cNvSpPr/>
          <p:nvPr/>
        </p:nvSpPr>
        <p:spPr>
          <a:xfrm>
            <a:off x="4328607" y="3236615"/>
            <a:ext cx="3534381" cy="1963936"/>
          </a:xfrm>
          <a:prstGeom prst="roundRect">
            <a:avLst>
              <a:gd name="adj" fmla="val 3790"/>
            </a:avLst>
          </a:prstGeom>
          <a:solidFill>
            <a:srgbClr val="F2EEEE"/>
          </a:solidFill>
          <a:ln w="6350">
            <a:solidFill>
              <a:srgbClr val="D8D4D4"/>
            </a:solidFill>
            <a:prstDash val="solid"/>
          </a:ln>
        </p:spPr>
      </p:sp>
      <p:sp>
        <p:nvSpPr>
          <p:cNvPr id="9" name="Text 7"/>
          <p:cNvSpPr/>
          <p:nvPr/>
        </p:nvSpPr>
        <p:spPr>
          <a:xfrm>
            <a:off x="4512157" y="3420170"/>
            <a:ext cx="2215003" cy="276920"/>
          </a:xfrm>
          <a:prstGeom prst="rect">
            <a:avLst/>
          </a:prstGeom>
          <a:noFill/>
          <a:ln/>
        </p:spPr>
        <p:txBody>
          <a:bodyPr wrap="none" lIns="0" tIns="0" rIns="0" bIns="0" rtlCol="0" anchor="t"/>
          <a:lstStyle/>
          <a:p>
            <a:pPr algn="l" indent="0" marL="0">
              <a:lnSpc>
                <a:spcPct val="104000"/>
              </a:lnSpc>
              <a:buNone/>
            </a:pPr>
            <a:r>
              <a:rPr lang="zh-CN" altLang="en-US" sz="1700" b="1" dirty="0">
                <a:solidFill>
                  <a:srgbClr val="3C3939"/>
                </a:solidFill>
                <a:latin typeface="Inter Bold" pitchFamily="34" charset="0"/>
                <a:ea typeface="Inter Bold" pitchFamily="34" charset="-122"/>
                <a:cs typeface="Inter Bold" pitchFamily="34" charset="-120"/>
              </a:rPr>
              <a:t>Great Men (大人)</a:t>
            </a:r>
            <a:endParaRPr lang="zh-CN" sz="1700" dirty="0"/>
          </a:p>
        </p:txBody>
      </p:sp>
      <p:sp>
        <p:nvSpPr>
          <p:cNvPr id="10" name="Text 8"/>
          <p:cNvSpPr/>
          <p:nvPr/>
        </p:nvSpPr>
        <p:spPr>
          <a:xfrm>
            <a:off x="4512157" y="3776762"/>
            <a:ext cx="3167281" cy="992188"/>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Persons of superior virtue who embody the normative order. They serve as living exemplars of correct naming and correct action.</a:t>
            </a:r>
            <a:endParaRPr lang="en-US" sz="1350" dirty="0"/>
          </a:p>
        </p:txBody>
      </p:sp>
      <p:sp>
        <p:nvSpPr>
          <p:cNvPr id="11" name="Shape 9"/>
          <p:cNvSpPr/>
          <p:nvPr/>
        </p:nvSpPr>
        <p:spPr>
          <a:xfrm>
            <a:off x="7995839" y="3236615"/>
            <a:ext cx="3534381" cy="1963936"/>
          </a:xfrm>
          <a:prstGeom prst="roundRect">
            <a:avLst>
              <a:gd name="adj" fmla="val 3790"/>
            </a:avLst>
          </a:prstGeom>
          <a:solidFill>
            <a:srgbClr val="F2EEEE"/>
          </a:solidFill>
          <a:ln w="6350">
            <a:solidFill>
              <a:srgbClr val="D8D4D4"/>
            </a:solidFill>
            <a:prstDash val="solid"/>
          </a:ln>
        </p:spPr>
      </p:sp>
      <p:sp>
        <p:nvSpPr>
          <p:cNvPr id="12" name="Text 10"/>
          <p:cNvSpPr/>
          <p:nvPr/>
        </p:nvSpPr>
        <p:spPr>
          <a:xfrm>
            <a:off x="8179389" y="3420170"/>
            <a:ext cx="3086320" cy="276920"/>
          </a:xfrm>
          <a:prstGeom prst="rect">
            <a:avLst/>
          </a:prstGeom>
          <a:noFill/>
          <a:ln/>
        </p:spPr>
        <p:txBody>
          <a:bodyPr wrap="none" lIns="0" tIns="0" rIns="0" bIns="0" rtlCol="0" anchor="t"/>
          <a:lstStyle/>
          <a:p>
            <a:pPr algn="l" indent="0" marL="0">
              <a:lnSpc>
                <a:spcPct val="104000"/>
              </a:lnSpc>
              <a:buNone/>
            </a:pPr>
            <a:r>
              <a:rPr lang="zh-CN" altLang="en-US" sz="1700" b="1" dirty="0">
                <a:solidFill>
                  <a:srgbClr val="3C3939"/>
                </a:solidFill>
                <a:latin typeface="Inter Bold" pitchFamily="34" charset="0"/>
                <a:ea typeface="Inter Bold" pitchFamily="34" charset="-122"/>
                <a:cs typeface="Inter Bold" pitchFamily="34" charset="-120"/>
              </a:rPr>
              <a:t>Words of the Sage (圣人之言)</a:t>
            </a:r>
            <a:endParaRPr lang="zh-CN" sz="1700" dirty="0"/>
          </a:p>
        </p:txBody>
      </p:sp>
      <p:sp>
        <p:nvSpPr>
          <p:cNvPr id="13" name="Text 11"/>
          <p:cNvSpPr/>
          <p:nvPr/>
        </p:nvSpPr>
        <p:spPr>
          <a:xfrm>
            <a:off x="8179389" y="3776762"/>
            <a:ext cx="3167281" cy="744141"/>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The Sage has perfected wisdom and speaks with authority about the correct use of names.</a:t>
            </a:r>
            <a:endParaRPr lang="en-US" sz="1350" dirty="0"/>
          </a:p>
        </p:txBody>
      </p:sp>
      <p:sp>
        <p:nvSpPr>
          <p:cNvPr id="14" name="Shape 12"/>
          <p:cNvSpPr/>
          <p:nvPr/>
        </p:nvSpPr>
        <p:spPr>
          <a:xfrm>
            <a:off x="661475" y="5349974"/>
            <a:ext cx="10868745" cy="837009"/>
          </a:xfrm>
          <a:prstGeom prst="roundRect">
            <a:avLst>
              <a:gd name="adj" fmla="val 8892"/>
            </a:avLst>
          </a:prstGeom>
          <a:solidFill>
            <a:srgbClr val="E1E1EA"/>
          </a:solidFill>
          <a:ln/>
        </p:spPr>
      </p:sp>
      <p:pic>
        <p:nvPicPr>
          <p:cNvPr id="15" name="Image 0" descr="preencoded.png">    </p:cNvPr>
          <p:cNvPicPr>
            <a:picLocks noChangeAspect="1"/>
          </p:cNvPicPr>
          <p:nvPr/>
        </p:nvPicPr>
        <p:blipFill>
          <a:blip r:embed="rId1"/>
          <a:stretch>
            <a:fillRect/>
          </a:stretch>
        </p:blipFill>
        <p:spPr>
          <a:xfrm>
            <a:off x="838675" y="5587802"/>
            <a:ext cx="221451" cy="177205"/>
          </a:xfrm>
          <a:prstGeom prst="rect">
            <a:avLst/>
          </a:prstGeom>
        </p:spPr>
      </p:pic>
      <p:sp>
        <p:nvSpPr>
          <p:cNvPr id="16" name="Text 13"/>
          <p:cNvSpPr/>
          <p:nvPr/>
        </p:nvSpPr>
        <p:spPr>
          <a:xfrm>
            <a:off x="1237326" y="5527080"/>
            <a:ext cx="10115694" cy="49609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000000"/>
                </a:solidFill>
                <a:latin typeface="Inter" pitchFamily="34" charset="0"/>
                <a:ea typeface="Inter" pitchFamily="34" charset="-122"/>
                <a:cs typeface="Inter" pitchFamily="34" charset="-120"/>
              </a:rPr>
              <a:t>Eno observes that Book XVI is 'highly formulaic' and comes from different editorial hands — the shift from 'The Master said' to 'Confucius said' suggests later provenance.</a:t>
            </a:r>
            <a:endParaRPr lang="en-US" sz="135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p:nvPr/>
        </p:nvSpPr>
        <p:spPr>
          <a:xfrm>
            <a:off x="661475" y="700187"/>
            <a:ext cx="10868745" cy="1162844"/>
          </a:xfrm>
          <a:prstGeom prst="rect">
            <a:avLst/>
          </a:prstGeom>
          <a:noFill/>
          <a:ln/>
        </p:spPr>
        <p:txBody>
          <a:bodyPr wrap="square" lIns="0" tIns="0" rIns="0" bIns="0" rtlCol="0" anchor="t">
            <a:normAutofit/>
          </a:bodyPr>
          <a:lstStyle/>
          <a:p>
            <a:pPr algn="l" indent="0" marL="0">
              <a:lnSpc>
                <a:spcPct val="104000"/>
              </a:lnSpc>
              <a:buNone/>
            </a:pPr>
            <a:r>
              <a:rPr lang="en-US" sz="3650" b="1" i="1" dirty="0">
                <a:solidFill>
                  <a:srgbClr val="1B1B27"/>
                </a:solidFill>
                <a:latin typeface="Inter Bold" pitchFamily="34" charset="0"/>
                <a:ea typeface="Inter Bold" pitchFamily="34" charset="-122"/>
                <a:cs typeface="Inter Bold" pitchFamily="34" charset="-120"/>
              </a:rPr>
              <a:t>Analects</a:t>
            </a:r>
            <a:pPr algn="l" indent="0" marL="0">
              <a:lnSpc>
                <a:spcPct val="104000"/>
              </a:lnSpc>
              <a:buNone/>
            </a:pPr>
            <a:r>
              <a:rPr lang="en-US" sz="3650" b="1" dirty="0">
                <a:solidFill>
                  <a:srgbClr val="1B1B27"/>
                </a:solidFill>
                <a:latin typeface="Inter Bold" pitchFamily="34" charset="0"/>
                <a:ea typeface="Inter Bold" pitchFamily="34" charset="-122"/>
                <a:cs typeface="Inter Bold" pitchFamily="34" charset="-120"/>
              </a:rPr>
              <a:t> 20.1: The Transmission of Legitimate Authority</a:t>
            </a:r>
            <a:endParaRPr lang="en-US" sz="3650" dirty="0"/>
          </a:p>
        </p:txBody>
      </p:sp>
      <p:sp>
        <p:nvSpPr>
          <p:cNvPr id="3" name="Shape 1"/>
          <p:cNvSpPr/>
          <p:nvPr/>
        </p:nvSpPr>
        <p:spPr>
          <a:xfrm>
            <a:off x="661475" y="2156023"/>
            <a:ext cx="25399" cy="1127522"/>
          </a:xfrm>
          <a:prstGeom prst="roundRect">
            <a:avLst>
              <a:gd name="adj" fmla="val 60001"/>
            </a:avLst>
          </a:prstGeom>
          <a:solidFill>
            <a:srgbClr val="1B1B27"/>
          </a:solidFill>
          <a:ln/>
        </p:spPr>
      </p:sp>
      <p:sp>
        <p:nvSpPr>
          <p:cNvPr id="4" name="Text 2"/>
          <p:cNvSpPr/>
          <p:nvPr/>
        </p:nvSpPr>
        <p:spPr>
          <a:xfrm>
            <a:off x="940570" y="2320826"/>
            <a:ext cx="10589650" cy="798016"/>
          </a:xfrm>
          <a:prstGeom prst="rect">
            <a:avLst/>
          </a:prstGeom>
          <a:noFill/>
          <a:ln/>
        </p:spPr>
        <p:txBody>
          <a:bodyPr wrap="square" lIns="0" tIns="0" rIns="0" bIns="0" rtlCol="0" anchor="t">
            <a:normAutofit/>
          </a:bodyPr>
          <a:lstStyle/>
          <a:p>
            <a:pPr algn="l" indent="0" marL="0">
              <a:lnSpc>
                <a:spcPct val="119000"/>
              </a:lnSpc>
              <a:buNone/>
            </a:pPr>
            <a:r>
              <a:rPr lang="zh-CN" altLang="en-US" sz="1450" dirty="0">
                <a:solidFill>
                  <a:srgbClr val="3C3939"/>
                </a:solidFill>
                <a:latin typeface="Inter" pitchFamily="34" charset="0"/>
                <a:ea typeface="Inter" pitchFamily="34" charset="-122"/>
                <a:cs typeface="Inter" pitchFamily="34" charset="-120"/>
              </a:rPr>
              <a:t>Yao said, 'Oh, Shun! The numbers of Tian's calendar now fall to your person — hold well to their centre (允执其中). If the lands within the four seas are pressed to exhaustion, the emolument from Tian will be forever ended.' With these same words, Shun charged Yu. — </a:t>
            </a:r>
            <a:pPr algn="l" indent="0" marL="0">
              <a:lnSpc>
                <a:spcPct val="119000"/>
              </a:lnSpc>
              <a:buNone/>
            </a:pPr>
            <a:r>
              <a:rPr lang="zh-CN" altLang="en-US" sz="1450" i="1" dirty="0">
                <a:solidFill>
                  <a:srgbClr val="3C3939"/>
                </a:solidFill>
                <a:latin typeface="Inter" pitchFamily="34" charset="0"/>
                <a:ea typeface="Inter" pitchFamily="34" charset="-122"/>
                <a:cs typeface="Inter" pitchFamily="34" charset="-120"/>
              </a:rPr>
              <a:t>Analects</a:t>
            </a:r>
            <a:pPr algn="l" indent="0" marL="0">
              <a:lnSpc>
                <a:spcPct val="119000"/>
              </a:lnSpc>
              <a:buNone/>
            </a:pPr>
            <a:r>
              <a:rPr lang="zh-CN" altLang="en-US" sz="1450" dirty="0">
                <a:solidFill>
                  <a:srgbClr val="3C3939"/>
                </a:solidFill>
                <a:latin typeface="Inter" pitchFamily="34" charset="0"/>
                <a:ea typeface="Inter" pitchFamily="34" charset="-122"/>
                <a:cs typeface="Inter" pitchFamily="34" charset="-120"/>
              </a:rPr>
              <a:t> 20.1 (Eno trans.)</a:t>
            </a:r>
            <a:endParaRPr lang="zh-CN" sz="1450" dirty="0"/>
          </a:p>
        </p:txBody>
      </p:sp>
      <p:sp>
        <p:nvSpPr>
          <p:cNvPr id="5" name="Text 3"/>
          <p:cNvSpPr/>
          <p:nvPr/>
        </p:nvSpPr>
        <p:spPr>
          <a:xfrm>
            <a:off x="661475" y="3594894"/>
            <a:ext cx="3045741" cy="290711"/>
          </a:xfrm>
          <a:prstGeom prst="rect">
            <a:avLst/>
          </a:prstGeom>
          <a:noFill/>
          <a:ln/>
        </p:spPr>
        <p:txBody>
          <a:bodyPr wrap="none" lIns="0" tIns="0" rIns="0" bIns="0" rtlCol="0" anchor="t"/>
          <a:lstStyle/>
          <a:p>
            <a:pPr algn="l" indent="0" marL="0">
              <a:lnSpc>
                <a:spcPct val="104000"/>
              </a:lnSpc>
              <a:buNone/>
            </a:pPr>
            <a:r>
              <a:rPr lang="en-US" sz="1800" b="1" dirty="0">
                <a:solidFill>
                  <a:srgbClr val="1B1B27"/>
                </a:solidFill>
                <a:latin typeface="Inter Bold" pitchFamily="34" charset="0"/>
                <a:ea typeface="Inter Bold" pitchFamily="34" charset="-122"/>
                <a:cs typeface="Inter Bold" pitchFamily="34" charset="-120"/>
              </a:rPr>
              <a:t>The Paradigmatic Act</a:t>
            </a:r>
            <a:endParaRPr lang="en-US" sz="1800" dirty="0"/>
          </a:p>
        </p:txBody>
      </p:sp>
      <p:sp>
        <p:nvSpPr>
          <p:cNvPr id="6" name="Text 4"/>
          <p:cNvSpPr/>
          <p:nvPr/>
        </p:nvSpPr>
        <p:spPr>
          <a:xfrm>
            <a:off x="661475" y="4032052"/>
            <a:ext cx="5207465" cy="1727895"/>
          </a:xfrm>
          <a:prstGeom prst="rect">
            <a:avLst/>
          </a:prstGeom>
          <a:noFill/>
          <a:ln/>
        </p:spPr>
        <p:txBody>
          <a:bodyPr wrap="square" lIns="0" tIns="0" rIns="0" bIns="0" rtlCol="0" anchor="t">
            <a:normAutofit/>
          </a:bodyPr>
          <a:lstStyle/>
          <a:p>
            <a:pPr algn="l" indent="0" marL="0">
              <a:lnSpc>
                <a:spcPct val="119000"/>
              </a:lnSpc>
              <a:spcAft>
                <a:spcPts val="1000"/>
              </a:spcAft>
              <a:buNone/>
            </a:pPr>
            <a:r>
              <a:rPr lang="en-US" sz="1450" dirty="0">
                <a:solidFill>
                  <a:srgbClr val="3C3939"/>
                </a:solidFill>
                <a:latin typeface="Inter" pitchFamily="34" charset="0"/>
                <a:ea typeface="Inter" pitchFamily="34" charset="-122"/>
                <a:cs typeface="Inter" pitchFamily="34" charset="-120"/>
              </a:rPr>
              <a:t>Legitimate authority passes from Yao to Shun to Yu through a formal act of recognition. The "numbers of Tian's calendar" metaphor represents the cosmic order — the ruler's task is to align human society with that order.</a:t>
            </a:r>
            <a:endParaRPr lang="en-US" sz="1450" dirty="0"/>
          </a:p>
          <a:p>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The phrase </a:t>
            </a:r>
            <a:pPr algn="l" indent="0" marL="0">
              <a:lnSpc>
                <a:spcPct val="119000"/>
              </a:lnSpc>
              <a:buNone/>
            </a:pPr>
            <a:r>
              <a:rPr lang="zh-CN" altLang="en-US" sz="1450" b="1" dirty="0">
                <a:solidFill>
                  <a:srgbClr val="3C3939"/>
                </a:solidFill>
                <a:latin typeface="Inter Bold" pitchFamily="34" charset="0"/>
                <a:ea typeface="Inter Bold" pitchFamily="34" charset="-122"/>
                <a:cs typeface="Inter Bold" pitchFamily="34" charset="-120"/>
              </a:rPr>
              <a:t>'hold well to their centre' (允执其中)</a:t>
            </a:r>
            <a:pPr algn="l" indent="0" marL="0">
              <a:lnSpc>
                <a:spcPct val="119000"/>
              </a:lnSpc>
              <a:buNone/>
            </a:pPr>
            <a:r>
              <a:rPr lang="zh-CN" altLang="en-US" sz="1450" dirty="0">
                <a:solidFill>
                  <a:srgbClr val="3C3939"/>
                </a:solidFill>
                <a:latin typeface="Inter" pitchFamily="34" charset="0"/>
                <a:ea typeface="Inter" pitchFamily="34" charset="-122"/>
                <a:cs typeface="Inter" pitchFamily="34" charset="-120"/>
              </a:rPr>
              <a:t> anticipates the later Confucian doctrine of the Mean (中庸).</a:t>
            </a:r>
            <a:endParaRPr lang="en-US" sz="1450" dirty="0"/>
          </a:p>
        </p:txBody>
      </p:sp>
      <p:sp>
        <p:nvSpPr>
          <p:cNvPr id="7" name="Shape 5"/>
          <p:cNvSpPr/>
          <p:nvPr/>
        </p:nvSpPr>
        <p:spPr>
          <a:xfrm>
            <a:off x="6195163" y="3448447"/>
            <a:ext cx="5475349" cy="2709366"/>
          </a:xfrm>
          <a:prstGeom prst="roundRect">
            <a:avLst>
              <a:gd name="adj" fmla="val 4945"/>
            </a:avLst>
          </a:prstGeom>
          <a:solidFill>
            <a:srgbClr val="1B1B27"/>
          </a:solidFill>
          <a:ln/>
        </p:spPr>
      </p:sp>
      <p:sp>
        <p:nvSpPr>
          <p:cNvPr id="8" name="Text 6"/>
          <p:cNvSpPr/>
          <p:nvPr/>
        </p:nvSpPr>
        <p:spPr>
          <a:xfrm>
            <a:off x="6381193" y="3594894"/>
            <a:ext cx="3761586" cy="290711"/>
          </a:xfrm>
          <a:prstGeom prst="rect">
            <a:avLst/>
          </a:prstGeom>
          <a:noFill/>
          <a:ln/>
        </p:spPr>
        <p:txBody>
          <a:bodyPr wrap="none" lIns="0" tIns="0" rIns="0" bIns="0" rtlCol="0" anchor="t"/>
          <a:lstStyle/>
          <a:p>
            <a:pPr algn="l" indent="0" marL="0">
              <a:lnSpc>
                <a:spcPct val="104000"/>
              </a:lnSpc>
              <a:buNone/>
            </a:pPr>
            <a:r>
              <a:rPr lang="en-US" sz="1800" b="1" dirty="0">
                <a:solidFill>
                  <a:srgbClr val="FFFFFF"/>
                </a:solidFill>
                <a:latin typeface="Inter Bold" pitchFamily="34" charset="0"/>
                <a:ea typeface="Inter Bold" pitchFamily="34" charset="-122"/>
                <a:cs typeface="Inter Bold" pitchFamily="34" charset="-120"/>
              </a:rPr>
              <a:t>Significance for Zhengming</a:t>
            </a:r>
            <a:endParaRPr lang="en-US" sz="1800" dirty="0"/>
          </a:p>
        </p:txBody>
      </p:sp>
      <p:sp>
        <p:nvSpPr>
          <p:cNvPr id="9" name="Text 7"/>
          <p:cNvSpPr/>
          <p:nvPr/>
        </p:nvSpPr>
        <p:spPr>
          <a:xfrm>
            <a:off x="6381193" y="4032052"/>
            <a:ext cx="5103288" cy="1993900"/>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FFFFFF"/>
                </a:solidFill>
                <a:latin typeface="Inter" pitchFamily="34" charset="0"/>
                <a:ea typeface="Inter" pitchFamily="34" charset="-122"/>
                <a:cs typeface="Inter" pitchFamily="34" charset="-120"/>
              </a:rPr>
              <a:t>Yao naming Shun as successor has the force of </a:t>
            </a:r>
            <a:pPr algn="l" indent="0" marL="0">
              <a:lnSpc>
                <a:spcPct val="119000"/>
              </a:lnSpc>
              <a:buNone/>
            </a:pPr>
            <a:r>
              <a:rPr lang="en-US" sz="1450" b="1" dirty="0">
                <a:solidFill>
                  <a:srgbClr val="FFFFFF"/>
                </a:solidFill>
                <a:latin typeface="Inter Bold" pitchFamily="34" charset="0"/>
                <a:ea typeface="Inter Bold" pitchFamily="34" charset="-122"/>
                <a:cs typeface="Inter Bold" pitchFamily="34" charset="-120"/>
              </a:rPr>
              <a:t>creating political reality</a:t>
            </a:r>
            <a:pPr algn="l" indent="0" marL="0">
              <a:lnSpc>
                <a:spcPct val="119000"/>
              </a:lnSpc>
              <a:spcAft>
                <a:spcPts val="1000"/>
              </a:spcAft>
              <a:buNone/>
            </a:pPr>
            <a:r>
              <a:rPr lang="en-US" sz="1450" dirty="0">
                <a:solidFill>
                  <a:srgbClr val="FFFFFF"/>
                </a:solidFill>
                <a:latin typeface="Inter" pitchFamily="34" charset="0"/>
                <a:ea typeface="Inter" pitchFamily="34" charset="-122"/>
                <a:cs typeface="Inter" pitchFamily="34" charset="-120"/>
              </a:rPr>
              <a:t>. Names are not arbitrary human conventions — they participate in the cosmic order established by Tian.</a:t>
            </a:r>
            <a:endParaRPr lang="en-US" sz="1450" dirty="0"/>
          </a:p>
          <a:p>
            <a:pPr algn="l" indent="0" marL="0">
              <a:lnSpc>
                <a:spcPct val="119000"/>
              </a:lnSpc>
              <a:buNone/>
            </a:pPr>
            <a:r>
              <a:rPr lang="en-US" sz="1450" dirty="0">
                <a:solidFill>
                  <a:srgbClr val="FFFFFF"/>
                </a:solidFill>
                <a:latin typeface="Inter" pitchFamily="34" charset="0"/>
                <a:ea typeface="Inter" pitchFamily="34" charset="-122"/>
                <a:cs typeface="Inter" pitchFamily="34" charset="-120"/>
              </a:rPr>
              <a:t>Eno notes Book XX is a 'late appendix', reflecting 'anachronistic Confucian ideals' — but this does not invalidate its philosophical content.</a:t>
            </a:r>
            <a:endParaRPr lang="en-US" sz="145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p:nvPr/>
        </p:nvSpPr>
        <p:spPr>
          <a:xfrm>
            <a:off x="661475" y="654348"/>
            <a:ext cx="10593420" cy="627559"/>
          </a:xfrm>
          <a:prstGeom prst="rect">
            <a:avLst/>
          </a:prstGeom>
          <a:noFill/>
          <a:ln/>
        </p:spPr>
        <p:txBody>
          <a:bodyPr wrap="none" lIns="0" tIns="0" rIns="0" bIns="0" rtlCol="0" anchor="t"/>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Zhengming and the Problem of Authority</a:t>
            </a:r>
            <a:endParaRPr lang="en-US" sz="3950" dirty="0"/>
          </a:p>
        </p:txBody>
      </p:sp>
      <p:sp>
        <p:nvSpPr>
          <p:cNvPr id="3" name="Shape 1"/>
          <p:cNvSpPr/>
          <p:nvPr/>
        </p:nvSpPr>
        <p:spPr>
          <a:xfrm>
            <a:off x="661475" y="1623318"/>
            <a:ext cx="451831" cy="451842"/>
          </a:xfrm>
          <a:prstGeom prst="roundRect">
            <a:avLst>
              <a:gd name="adj" fmla="val 18668"/>
            </a:avLst>
          </a:prstGeom>
          <a:solidFill>
            <a:srgbClr val="F2EEEE"/>
          </a:solidFill>
          <a:ln w="6350">
            <a:solidFill>
              <a:srgbClr val="D8D4D4"/>
            </a:solidFill>
            <a:prstDash val="solid"/>
          </a:ln>
        </p:spPr>
      </p:sp>
      <p:sp>
        <p:nvSpPr>
          <p:cNvPr id="4" name="Text 2"/>
          <p:cNvSpPr/>
          <p:nvPr/>
        </p:nvSpPr>
        <p:spPr>
          <a:xfrm>
            <a:off x="1283958" y="1692275"/>
            <a:ext cx="345223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The Implicit Question in 13.3</a:t>
            </a:r>
            <a:endParaRPr lang="en-US" sz="1950" dirty="0"/>
          </a:p>
        </p:txBody>
      </p:sp>
      <p:sp>
        <p:nvSpPr>
          <p:cNvPr id="5" name="Text 3"/>
          <p:cNvSpPr/>
          <p:nvPr/>
        </p:nvSpPr>
        <p:spPr>
          <a:xfrm>
            <a:off x="1283958" y="2108398"/>
            <a:ext cx="4705232" cy="89148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If names are confused — if the ruler does not truly rule — who is entitled to declare this and restore correct naming?</a:t>
            </a:r>
            <a:endParaRPr lang="en-US" sz="1550" dirty="0"/>
          </a:p>
        </p:txBody>
      </p:sp>
      <p:sp>
        <p:nvSpPr>
          <p:cNvPr id="6" name="Shape 4"/>
          <p:cNvSpPr/>
          <p:nvPr/>
        </p:nvSpPr>
        <p:spPr>
          <a:xfrm>
            <a:off x="6202505" y="1623318"/>
            <a:ext cx="451831" cy="451842"/>
          </a:xfrm>
          <a:prstGeom prst="roundRect">
            <a:avLst>
              <a:gd name="adj" fmla="val 18668"/>
            </a:avLst>
          </a:prstGeom>
          <a:solidFill>
            <a:srgbClr val="F2EEEE"/>
          </a:solidFill>
          <a:ln w="6350">
            <a:solidFill>
              <a:srgbClr val="D8D4D4"/>
            </a:solidFill>
            <a:prstDash val="solid"/>
          </a:ln>
        </p:spPr>
      </p:sp>
      <p:sp>
        <p:nvSpPr>
          <p:cNvPr id="7" name="Text 5"/>
          <p:cNvSpPr/>
          <p:nvPr/>
        </p:nvSpPr>
        <p:spPr>
          <a:xfrm>
            <a:off x="6824988" y="1692275"/>
            <a:ext cx="3197542"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The Conservative Evasion</a:t>
            </a:r>
            <a:endParaRPr lang="en-US" sz="1950" dirty="0"/>
          </a:p>
        </p:txBody>
      </p:sp>
      <p:sp>
        <p:nvSpPr>
          <p:cNvPr id="8" name="Text 6"/>
          <p:cNvSpPr/>
          <p:nvPr/>
        </p:nvSpPr>
        <p:spPr>
          <a:xfrm>
            <a:off x="6824988" y="2108398"/>
            <a:ext cx="4705232" cy="118864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The conservative reading assumes the correct use of names is already known; the problem is merely that people are not conforming to their designated roles.</a:t>
            </a:r>
            <a:endParaRPr lang="en-US" sz="1550" dirty="0"/>
          </a:p>
        </p:txBody>
      </p:sp>
      <p:sp>
        <p:nvSpPr>
          <p:cNvPr id="9" name="Shape 7"/>
          <p:cNvSpPr/>
          <p:nvPr/>
        </p:nvSpPr>
        <p:spPr>
          <a:xfrm>
            <a:off x="661475" y="3638451"/>
            <a:ext cx="451831" cy="451842"/>
          </a:xfrm>
          <a:prstGeom prst="roundRect">
            <a:avLst>
              <a:gd name="adj" fmla="val 18668"/>
            </a:avLst>
          </a:prstGeom>
          <a:solidFill>
            <a:srgbClr val="F2EEEE"/>
          </a:solidFill>
          <a:ln w="6350">
            <a:solidFill>
              <a:srgbClr val="D8D4D4"/>
            </a:solidFill>
            <a:prstDash val="solid"/>
          </a:ln>
        </p:spPr>
      </p:sp>
      <p:sp>
        <p:nvSpPr>
          <p:cNvPr id="10" name="Text 8"/>
          <p:cNvSpPr/>
          <p:nvPr/>
        </p:nvSpPr>
        <p:spPr>
          <a:xfrm>
            <a:off x="1283958" y="3707408"/>
            <a:ext cx="252932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The Radical Urgency</a:t>
            </a:r>
            <a:endParaRPr lang="en-US" sz="1950" dirty="0"/>
          </a:p>
        </p:txBody>
      </p:sp>
      <p:sp>
        <p:nvSpPr>
          <p:cNvPr id="11" name="Text 9"/>
          <p:cNvSpPr/>
          <p:nvPr/>
        </p:nvSpPr>
        <p:spPr>
          <a:xfrm>
            <a:off x="1283958" y="4123531"/>
            <a:ext cx="4705232" cy="178296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On the radical reading, if a tyrant holds power but does not genuinely rule, who has the standing to say so? Kongzi's own life suggests the answer is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the junzi</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 the person of ethical cultivation who, regardless of social position, has the wisdom and virtue to discern the truth.</a:t>
            </a:r>
            <a:endParaRPr lang="en-US" sz="1550" dirty="0"/>
          </a:p>
        </p:txBody>
      </p:sp>
      <p:sp>
        <p:nvSpPr>
          <p:cNvPr id="12" name="Shape 10"/>
          <p:cNvSpPr/>
          <p:nvPr/>
        </p:nvSpPr>
        <p:spPr>
          <a:xfrm>
            <a:off x="6202505" y="3638451"/>
            <a:ext cx="451831" cy="451842"/>
          </a:xfrm>
          <a:prstGeom prst="roundRect">
            <a:avLst>
              <a:gd name="adj" fmla="val 18668"/>
            </a:avLst>
          </a:prstGeom>
          <a:solidFill>
            <a:srgbClr val="F2EEEE"/>
          </a:solidFill>
          <a:ln w="6350">
            <a:solidFill>
              <a:srgbClr val="D8D4D4"/>
            </a:solidFill>
            <a:prstDash val="solid"/>
          </a:ln>
        </p:spPr>
      </p:sp>
      <p:sp>
        <p:nvSpPr>
          <p:cNvPr id="13" name="Text 11"/>
          <p:cNvSpPr/>
          <p:nvPr/>
        </p:nvSpPr>
        <p:spPr>
          <a:xfrm>
            <a:off x="6824988" y="3707408"/>
            <a:ext cx="2715053"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Unresolved Questions</a:t>
            </a:r>
            <a:endParaRPr lang="en-US" sz="1950" dirty="0"/>
          </a:p>
        </p:txBody>
      </p:sp>
      <p:sp>
        <p:nvSpPr>
          <p:cNvPr id="14" name="Text 12"/>
          <p:cNvSpPr/>
          <p:nvPr/>
        </p:nvSpPr>
        <p:spPr>
          <a:xfrm>
            <a:off x="6824988" y="4123531"/>
            <a:ext cx="4705232" cy="208012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This raises further questions about the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relationship between political authority and moral authority</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 questions the Confucian tradition continued to debate for centuries, and which connect directly to contemporary debates about who defines political terms such as 'democracy' or 'justice'.</a:t>
            </a:r>
            <a:endParaRPr lang="en-US" sz="155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0" y="0"/>
            <a:ext cx="4571886" cy="6858000"/>
          </a:xfrm>
          <a:prstGeom prst="rect">
            <a:avLst/>
          </a:prstGeom>
          <a:solidFill>
            <a:srgbClr val="DFDFE0"/>
          </a:solidFill>
          <a:ln/>
        </p:spPr>
      </p:sp>
      <p:pic>
        <p:nvPicPr>
          <p:cNvPr id="4" name="Image 1" descr="preencoded.png">    </p:cNvPr>
          <p:cNvPicPr>
            <a:picLocks noChangeAspect="1"/>
          </p:cNvPicPr>
          <p:nvPr/>
        </p:nvPicPr>
        <p:blipFill>
          <a:blip r:embed="rId2"/>
          <a:stretch>
            <a:fillRect/>
          </a:stretch>
        </p:blipFill>
        <p:spPr>
          <a:xfrm>
            <a:off x="0" y="0"/>
            <a:ext cx="4571886" cy="6858000"/>
          </a:xfrm>
          <a:prstGeom prst="rect">
            <a:avLst/>
          </a:prstGeom>
        </p:spPr>
      </p:pic>
      <p:sp>
        <p:nvSpPr>
          <p:cNvPr id="5" name="Shape 1"/>
          <p:cNvSpPr/>
          <p:nvPr/>
        </p:nvSpPr>
        <p:spPr>
          <a:xfrm>
            <a:off x="5233360" y="1119187"/>
            <a:ext cx="2768928" cy="444103"/>
          </a:xfrm>
          <a:prstGeom prst="roundRect">
            <a:avLst>
              <a:gd name="adj" fmla="val 17876"/>
            </a:avLst>
          </a:prstGeom>
          <a:solidFill>
            <a:srgbClr val="E1E1EA"/>
          </a:solidFill>
          <a:ln/>
        </p:spPr>
      </p:sp>
      <p:sp>
        <p:nvSpPr>
          <p:cNvPr id="6" name="Text 2"/>
          <p:cNvSpPr/>
          <p:nvPr/>
        </p:nvSpPr>
        <p:spPr>
          <a:xfrm>
            <a:off x="5375041" y="1190030"/>
            <a:ext cx="3095151" cy="302419"/>
          </a:xfrm>
          <a:prstGeom prst="rect">
            <a:avLst/>
          </a:prstGeom>
          <a:noFill/>
          <a:ln/>
        </p:spPr>
        <p:txBody>
          <a:bodyPr wrap="none" lIns="0" tIns="0" rIns="0" bIns="0" rtlCol="0" anchor="t"/>
          <a:lstStyle/>
          <a:p>
            <a:pPr algn="l" indent="0" marL="0">
              <a:lnSpc>
                <a:spcPct val="133000"/>
              </a:lnSpc>
              <a:buNone/>
            </a:pPr>
            <a:r>
              <a:rPr lang="en-US" sz="1450" dirty="0">
                <a:solidFill>
                  <a:srgbClr val="3C3939"/>
                </a:solidFill>
                <a:latin typeface="Inter" pitchFamily="34" charset="0"/>
                <a:ea typeface="Inter" pitchFamily="34" charset="-122"/>
                <a:cs typeface="Inter" pitchFamily="34" charset="-120"/>
              </a:rPr>
              <a:t>CLOSE READING ANALYSIS</a:t>
            </a:r>
            <a:endParaRPr lang="en-US" sz="1450" dirty="0"/>
          </a:p>
        </p:txBody>
      </p:sp>
      <p:sp>
        <p:nvSpPr>
          <p:cNvPr id="7" name="Text 3"/>
          <p:cNvSpPr/>
          <p:nvPr/>
        </p:nvSpPr>
        <p:spPr>
          <a:xfrm>
            <a:off x="5233360" y="1657747"/>
            <a:ext cx="6296860" cy="2214860"/>
          </a:xfrm>
          <a:prstGeom prst="rect">
            <a:avLst/>
          </a:prstGeom>
          <a:noFill/>
          <a:ln/>
        </p:spPr>
        <p:txBody>
          <a:bodyPr wrap="square" lIns="0" tIns="0" rIns="0" bIns="0" rtlCol="0" anchor="t">
            <a:normAutofit/>
          </a:bodyPr>
          <a:lstStyle/>
          <a:p>
            <a:pPr algn="l" indent="0" marL="0">
              <a:lnSpc>
                <a:spcPct val="104000"/>
              </a:lnSpc>
              <a:buNone/>
            </a:pPr>
            <a:r>
              <a:rPr lang="en-US" sz="4650" b="1" dirty="0">
                <a:solidFill>
                  <a:srgbClr val="1B1B27"/>
                </a:solidFill>
                <a:latin typeface="Inter Bold" pitchFamily="34" charset="0"/>
                <a:ea typeface="Inter Bold" pitchFamily="34" charset="-122"/>
                <a:cs typeface="Inter Bold" pitchFamily="34" charset="-120"/>
              </a:rPr>
              <a:t>Close Reading: Texts and Philosophical Analysis</a:t>
            </a:r>
            <a:endParaRPr lang="en-US" sz="4650" dirty="0"/>
          </a:p>
        </p:txBody>
      </p:sp>
      <p:sp>
        <p:nvSpPr>
          <p:cNvPr id="8" name="Text 4"/>
          <p:cNvSpPr/>
          <p:nvPr/>
        </p:nvSpPr>
        <p:spPr>
          <a:xfrm>
            <a:off x="5233360" y="4227016"/>
            <a:ext cx="6296860" cy="1511697"/>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We now turn to a step-by-step philosophical analysis of the three key passages — </a:t>
            </a:r>
            <a:pPr algn="l" indent="0" marL="0">
              <a:lnSpc>
                <a:spcPct val="133000"/>
              </a:lnSpc>
              <a:buNone/>
            </a:pPr>
            <a:r>
              <a:rPr lang="en-US" sz="1850" i="1" dirty="0">
                <a:solidFill>
                  <a:srgbClr val="3C3939"/>
                </a:solidFill>
                <a:latin typeface="Inter" pitchFamily="34" charset="0"/>
                <a:ea typeface="Inter" pitchFamily="34" charset="-122"/>
                <a:cs typeface="Inter" pitchFamily="34" charset="-120"/>
              </a:rPr>
              <a:t>Analects</a:t>
            </a:r>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 13.3, 16.8, and 20.1 — examining each line for its argumentative structure and its contribution to the zhengming doctrine.</a:t>
            </a:r>
            <a:endParaRPr lang="en-US" sz="185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0"/>
          <p:cNvSpPr/>
          <p:nvPr/>
        </p:nvSpPr>
        <p:spPr>
          <a:xfrm>
            <a:off x="661475" y="1027410"/>
            <a:ext cx="10868745" cy="1107480"/>
          </a:xfrm>
          <a:prstGeom prst="rect">
            <a:avLst/>
          </a:prstGeom>
          <a:noFill/>
          <a:ln/>
        </p:spPr>
        <p:txBody>
          <a:bodyPr wrap="square" lIns="0" tIns="0" rIns="0" bIns="0" rtlCol="0" anchor="t">
            <a:normAutofit/>
          </a:bodyPr>
          <a:lstStyle/>
          <a:p>
            <a:pPr algn="l" indent="0" marL="0">
              <a:lnSpc>
                <a:spcPct val="104000"/>
              </a:lnSpc>
              <a:buNone/>
            </a:pPr>
            <a:r>
              <a:rPr lang="en-US" sz="3450" b="1" dirty="0">
                <a:solidFill>
                  <a:srgbClr val="1B1B27"/>
                </a:solidFill>
                <a:latin typeface="Inter Bold" pitchFamily="34" charset="0"/>
                <a:ea typeface="Inter Bold" pitchFamily="34" charset="-122"/>
                <a:cs typeface="Inter Bold" pitchFamily="34" charset="-120"/>
              </a:rPr>
              <a:t>Close Reading: </a:t>
            </a:r>
            <a:pPr algn="l" indent="0" marL="0">
              <a:lnSpc>
                <a:spcPct val="104000"/>
              </a:lnSpc>
              <a:buNone/>
            </a:pPr>
            <a:r>
              <a:rPr lang="en-US" sz="3450" b="1" i="1" dirty="0">
                <a:solidFill>
                  <a:srgbClr val="1B1B27"/>
                </a:solidFill>
                <a:latin typeface="Inter Bold" pitchFamily="34" charset="0"/>
                <a:ea typeface="Inter Bold" pitchFamily="34" charset="-122"/>
                <a:cs typeface="Inter Bold" pitchFamily="34" charset="-120"/>
              </a:rPr>
              <a:t>Analects</a:t>
            </a:r>
            <a:pPr algn="l" indent="0" marL="0">
              <a:lnSpc>
                <a:spcPct val="104000"/>
              </a:lnSpc>
              <a:buNone/>
            </a:pPr>
            <a:r>
              <a:rPr lang="en-US" sz="3450" b="1" dirty="0">
                <a:solidFill>
                  <a:srgbClr val="1B1B27"/>
                </a:solidFill>
                <a:latin typeface="Inter Bold" pitchFamily="34" charset="0"/>
                <a:ea typeface="Inter Bold" pitchFamily="34" charset="-122"/>
                <a:cs typeface="Inter Bold" pitchFamily="34" charset="-120"/>
              </a:rPr>
              <a:t> 13.3 — Text and Verification</a:t>
            </a:r>
            <a:endParaRPr lang="en-US" sz="3450" dirty="0"/>
          </a:p>
        </p:txBody>
      </p:sp>
      <p:sp>
        <p:nvSpPr>
          <p:cNvPr id="3" name="Shape 1"/>
          <p:cNvSpPr/>
          <p:nvPr/>
        </p:nvSpPr>
        <p:spPr>
          <a:xfrm>
            <a:off x="661475" y="2400697"/>
            <a:ext cx="19050" cy="1539081"/>
          </a:xfrm>
          <a:prstGeom prst="roundRect">
            <a:avLst>
              <a:gd name="adj" fmla="val 59999"/>
            </a:avLst>
          </a:prstGeom>
          <a:solidFill>
            <a:srgbClr val="1B1B27"/>
          </a:solidFill>
          <a:ln/>
        </p:spPr>
      </p:sp>
      <p:sp>
        <p:nvSpPr>
          <p:cNvPr id="4" name="Text 2"/>
          <p:cNvSpPr/>
          <p:nvPr/>
        </p:nvSpPr>
        <p:spPr>
          <a:xfrm>
            <a:off x="927275" y="2550120"/>
            <a:ext cx="10602945" cy="124023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'If names are not right then speech does not accord with things; if speech is not in accord with things, then affairs cannot be successful; when affairs are not successful, li and music do not flourish; when li and music do not flourish, then sanctions and punishments miss their mark; when sanctions and punishments miss their mark, the people have no place to set their hands and feet. Therefore, when a junzi gives things names, they may be properly spoken of, and what is said may be properly enacted. With regard to speech, the junzi permits no carelessness.' — </a:t>
            </a:r>
            <a:pPr algn="l" indent="0" marL="0">
              <a:lnSpc>
                <a:spcPct val="117000"/>
              </a:lnSpc>
              <a:buNone/>
            </a:pPr>
            <a:r>
              <a:rPr lang="en-US" sz="1350" i="1" dirty="0">
                <a:solidFill>
                  <a:srgbClr val="3C3939"/>
                </a:solidFill>
                <a:latin typeface="Inter" pitchFamily="34" charset="0"/>
                <a:ea typeface="Inter" pitchFamily="34" charset="-122"/>
                <a:cs typeface="Inter" pitchFamily="34" charset="-120"/>
              </a:rPr>
              <a:t>Analects</a:t>
            </a:r>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 13.3 (Eno trans.)</a:t>
            </a:r>
            <a:endParaRPr lang="en-US" sz="1350" dirty="0"/>
          </a:p>
        </p:txBody>
      </p:sp>
      <p:pic>
        <p:nvPicPr>
          <p:cNvPr id="5"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4089202"/>
            <a:ext cx="5367898" cy="1741289"/>
          </a:xfrm>
          <a:prstGeom prst="rect">
            <a:avLst/>
          </a:prstGeom>
        </p:spPr>
      </p:pic>
      <p:sp>
        <p:nvSpPr>
          <p:cNvPr id="6" name="Text 3"/>
          <p:cNvSpPr/>
          <p:nvPr/>
        </p:nvSpPr>
        <p:spPr>
          <a:xfrm>
            <a:off x="933923" y="4285456"/>
            <a:ext cx="221500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Textual Verification</a:t>
            </a:r>
            <a:endParaRPr lang="en-US" sz="1700" dirty="0"/>
          </a:p>
        </p:txBody>
      </p:sp>
      <p:sp>
        <p:nvSpPr>
          <p:cNvPr id="7" name="Text 4"/>
          <p:cNvSpPr/>
          <p:nvPr/>
        </p:nvSpPr>
        <p:spPr>
          <a:xfrm>
            <a:off x="933923" y="4642048"/>
            <a:ext cx="4899200" cy="992188"/>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Text verified against Eno (2015). Eno renders zhengming as 'rectify names' — the standard scholarly rendering — and links 13.3 to 12.11 and to 3.1–3.2 on usurpations of ritual prerogatives.</a:t>
            </a:r>
            <a:endParaRPr lang="en-US" sz="1350" dirty="0"/>
          </a:p>
        </p:txBody>
      </p:sp>
      <p:pic>
        <p:nvPicPr>
          <p:cNvPr id="8"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62223" y="4089202"/>
            <a:ext cx="5367997" cy="1741289"/>
          </a:xfrm>
          <a:prstGeom prst="rect">
            <a:avLst/>
          </a:prstGeom>
        </p:spPr>
      </p:pic>
      <p:sp>
        <p:nvSpPr>
          <p:cNvPr id="9" name="Text 5"/>
          <p:cNvSpPr/>
          <p:nvPr/>
        </p:nvSpPr>
        <p:spPr>
          <a:xfrm>
            <a:off x="6434671" y="4285456"/>
            <a:ext cx="221500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Key Observation</a:t>
            </a:r>
            <a:endParaRPr lang="en-US" sz="1700" dirty="0"/>
          </a:p>
        </p:txBody>
      </p:sp>
      <p:sp>
        <p:nvSpPr>
          <p:cNvPr id="10" name="Text 6"/>
          <p:cNvSpPr/>
          <p:nvPr/>
        </p:nvSpPr>
        <p:spPr>
          <a:xfrm>
            <a:off x="6434671" y="4642048"/>
            <a:ext cx="4899299" cy="992188"/>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Zilu's incredulous response ('How strange of you!') is unusual in the </a:t>
            </a:r>
            <a:pPr algn="l" indent="0" marL="0">
              <a:lnSpc>
                <a:spcPct val="117000"/>
              </a:lnSpc>
              <a:buNone/>
            </a:pPr>
            <a:r>
              <a:rPr lang="en-US" sz="1350" i="1" dirty="0">
                <a:solidFill>
                  <a:srgbClr val="3C3939"/>
                </a:solidFill>
                <a:latin typeface="Inter" pitchFamily="34" charset="0"/>
                <a:ea typeface="Inter" pitchFamily="34" charset="-122"/>
                <a:cs typeface="Inter" pitchFamily="34" charset="-120"/>
              </a:rPr>
              <a:t>Analects</a:t>
            </a:r>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 Even Kongzi's closest disciples found the doctrine counterintuitive — supporting the view that zhengming is neither obvious nor trivial.</a:t>
            </a:r>
            <a:endParaRPr lang="en-US" sz="135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0"/>
          <p:cNvSpPr/>
          <p:nvPr/>
        </p:nvSpPr>
        <p:spPr>
          <a:xfrm>
            <a:off x="661475" y="662186"/>
            <a:ext cx="11362049" cy="464939"/>
          </a:xfrm>
          <a:prstGeom prst="rect">
            <a:avLst/>
          </a:prstGeom>
          <a:noFill/>
          <a:ln/>
        </p:spPr>
        <p:txBody>
          <a:bodyPr wrap="none" lIns="0" tIns="0" rIns="0" bIns="0" rtlCol="0" anchor="t"/>
          <a:lstStyle/>
          <a:p>
            <a:pPr algn="l" indent="0" marL="0">
              <a:lnSpc>
                <a:spcPct val="104000"/>
              </a:lnSpc>
              <a:buNone/>
            </a:pPr>
            <a:r>
              <a:rPr lang="en-US" sz="2900" b="1" dirty="0">
                <a:solidFill>
                  <a:srgbClr val="1B1B27"/>
                </a:solidFill>
                <a:latin typeface="Inter Bold" pitchFamily="34" charset="0"/>
                <a:ea typeface="Inter Bold" pitchFamily="34" charset="-122"/>
                <a:cs typeface="Inter Bold" pitchFamily="34" charset="-120"/>
              </a:rPr>
              <a:t>Close Reading: 13.3 — Step-by-Step Philosophical Analysis</a:t>
            </a:r>
            <a:endParaRPr lang="en-US" sz="2900" dirty="0"/>
          </a:p>
        </p:txBody>
      </p:sp>
      <p:sp>
        <p:nvSpPr>
          <p:cNvPr id="3" name="Shape 1"/>
          <p:cNvSpPr/>
          <p:nvPr/>
        </p:nvSpPr>
        <p:spPr>
          <a:xfrm>
            <a:off x="6086323" y="1314450"/>
            <a:ext cx="19050" cy="4881265"/>
          </a:xfrm>
          <a:prstGeom prst="roundRect">
            <a:avLst>
              <a:gd name="adj" fmla="val 328015"/>
            </a:avLst>
          </a:prstGeom>
          <a:solidFill>
            <a:srgbClr val="D8D4D4"/>
          </a:solidFill>
          <a:ln/>
        </p:spPr>
      </p:sp>
      <p:sp>
        <p:nvSpPr>
          <p:cNvPr id="4" name="Shape 2"/>
          <p:cNvSpPr/>
          <p:nvPr/>
        </p:nvSpPr>
        <p:spPr>
          <a:xfrm>
            <a:off x="5501294" y="1472208"/>
            <a:ext cx="446275" cy="19050"/>
          </a:xfrm>
          <a:prstGeom prst="roundRect">
            <a:avLst>
              <a:gd name="adj" fmla="val 328015"/>
            </a:avLst>
          </a:prstGeom>
          <a:solidFill>
            <a:srgbClr val="D8D4D4"/>
          </a:solidFill>
          <a:ln/>
        </p:spPr>
      </p:sp>
      <p:sp>
        <p:nvSpPr>
          <p:cNvPr id="5" name="Shape 3"/>
          <p:cNvSpPr/>
          <p:nvPr/>
        </p:nvSpPr>
        <p:spPr>
          <a:xfrm>
            <a:off x="5928519" y="1314450"/>
            <a:ext cx="334656" cy="334665"/>
          </a:xfrm>
          <a:prstGeom prst="roundRect">
            <a:avLst>
              <a:gd name="adj" fmla="val 18672"/>
            </a:avLst>
          </a:prstGeom>
          <a:solidFill>
            <a:srgbClr val="F2EEEE"/>
          </a:solidFill>
          <a:ln w="6350">
            <a:solidFill>
              <a:srgbClr val="D8D4D4"/>
            </a:solidFill>
            <a:prstDash val="solid"/>
          </a:ln>
        </p:spPr>
      </p:sp>
      <p:sp>
        <p:nvSpPr>
          <p:cNvPr id="6" name="Text 4"/>
          <p:cNvSpPr/>
          <p:nvPr/>
        </p:nvSpPr>
        <p:spPr>
          <a:xfrm>
            <a:off x="5984229" y="1342281"/>
            <a:ext cx="223137" cy="278904"/>
          </a:xfrm>
          <a:prstGeom prst="rect">
            <a:avLst/>
          </a:prstGeom>
          <a:noFill/>
          <a:ln/>
        </p:spPr>
        <p:txBody>
          <a:bodyPr wrap="none" lIns="0" tIns="0" rIns="0" bIns="0" rtlCol="0" anchor="ctr"/>
          <a:lstStyle/>
          <a:p>
            <a:pPr algn="ctr" indent="0" marL="0">
              <a:lnSpc>
                <a:spcPct val="100000"/>
              </a:lnSpc>
              <a:buNone/>
            </a:pPr>
            <a:r>
              <a:rPr lang="en-US" sz="1750" b="1" dirty="0">
                <a:solidFill>
                  <a:srgbClr val="3C3939"/>
                </a:solidFill>
                <a:latin typeface="Inter Bold" pitchFamily="34" charset="0"/>
                <a:ea typeface="Inter Bold" pitchFamily="34" charset="-122"/>
                <a:cs typeface="Inter Bold" pitchFamily="34" charset="-120"/>
              </a:rPr>
              <a:t>1</a:t>
            </a:r>
            <a:endParaRPr lang="en-US" sz="1750" dirty="0"/>
          </a:p>
        </p:txBody>
      </p:sp>
      <p:sp>
        <p:nvSpPr>
          <p:cNvPr id="7" name="Text 5"/>
          <p:cNvSpPr/>
          <p:nvPr/>
        </p:nvSpPr>
        <p:spPr>
          <a:xfrm>
            <a:off x="2813178" y="1365548"/>
            <a:ext cx="2538845" cy="232370"/>
          </a:xfrm>
          <a:prstGeom prst="rect">
            <a:avLst/>
          </a:prstGeom>
          <a:noFill/>
          <a:ln/>
        </p:spPr>
        <p:txBody>
          <a:bodyPr wrap="none" lIns="0" tIns="0" rIns="0" bIns="0" rtlCol="0" anchor="t"/>
          <a:lstStyle/>
          <a:p>
            <a:pPr algn="r" indent="0" marL="0">
              <a:lnSpc>
                <a:spcPct val="104000"/>
              </a:lnSpc>
              <a:buNone/>
            </a:pPr>
            <a:r>
              <a:rPr lang="en-US" sz="1450" b="1" dirty="0">
                <a:solidFill>
                  <a:srgbClr val="3C3939"/>
                </a:solidFill>
                <a:latin typeface="Inter Bold" pitchFamily="34" charset="0"/>
                <a:ea typeface="Inter Bold" pitchFamily="34" charset="-122"/>
                <a:cs typeface="Inter Bold" pitchFamily="34" charset="-120"/>
              </a:rPr>
              <a:t>Step 1 — Name Rectification</a:t>
            </a:r>
            <a:endParaRPr lang="en-US" sz="1450" dirty="0"/>
          </a:p>
        </p:txBody>
      </p:sp>
      <p:sp>
        <p:nvSpPr>
          <p:cNvPr id="8" name="Text 6"/>
          <p:cNvSpPr/>
          <p:nvPr/>
        </p:nvSpPr>
        <p:spPr>
          <a:xfrm>
            <a:off x="661475" y="1654076"/>
            <a:ext cx="4690548" cy="581918"/>
          </a:xfrm>
          <a:prstGeom prst="rect">
            <a:avLst/>
          </a:prstGeom>
          <a:noFill/>
          <a:ln/>
        </p:spPr>
        <p:txBody>
          <a:bodyPr wrap="square" lIns="0" tIns="0" rIns="0" bIns="0" rtlCol="0" anchor="t">
            <a:normAutofit/>
          </a:bodyPr>
          <a:lstStyle/>
          <a:p>
            <a:pPr algn="r" indent="0" marL="0">
              <a:lnSpc>
                <a:spcPct val="109000"/>
              </a:lnSpc>
              <a:buNone/>
            </a:pPr>
            <a:r>
              <a:rPr lang="zh-CN" altLang="en-US" sz="1150" dirty="0">
                <a:solidFill>
                  <a:srgbClr val="3C3939"/>
                </a:solidFill>
                <a:latin typeface="Inter" pitchFamily="34" charset="0"/>
                <a:ea typeface="Inter" pitchFamily="34" charset="-122"/>
                <a:cs typeface="Inter" pitchFamily="34" charset="-120"/>
              </a:rPr>
              <a:t>"If names are not right then speech does not accord with things." The Chinese '不顺' (bu shun) carries the sense of being out of harmony or alignment.</a:t>
            </a:r>
            <a:endParaRPr lang="zh-CN" sz="1150" dirty="0"/>
          </a:p>
        </p:txBody>
      </p:sp>
      <p:sp>
        <p:nvSpPr>
          <p:cNvPr id="9" name="Shape 7"/>
          <p:cNvSpPr/>
          <p:nvPr/>
        </p:nvSpPr>
        <p:spPr>
          <a:xfrm>
            <a:off x="6244126" y="2254647"/>
            <a:ext cx="446275" cy="19050"/>
          </a:xfrm>
          <a:prstGeom prst="roundRect">
            <a:avLst>
              <a:gd name="adj" fmla="val 328015"/>
            </a:avLst>
          </a:prstGeom>
          <a:solidFill>
            <a:srgbClr val="D8D4D4"/>
          </a:solidFill>
          <a:ln/>
        </p:spPr>
      </p:sp>
      <p:sp>
        <p:nvSpPr>
          <p:cNvPr id="10" name="Shape 8"/>
          <p:cNvSpPr/>
          <p:nvPr/>
        </p:nvSpPr>
        <p:spPr>
          <a:xfrm>
            <a:off x="5928519" y="2096889"/>
            <a:ext cx="334656" cy="334665"/>
          </a:xfrm>
          <a:prstGeom prst="roundRect">
            <a:avLst>
              <a:gd name="adj" fmla="val 18672"/>
            </a:avLst>
          </a:prstGeom>
          <a:solidFill>
            <a:srgbClr val="F2EEEE"/>
          </a:solidFill>
          <a:ln w="6350">
            <a:solidFill>
              <a:srgbClr val="D8D4D4"/>
            </a:solidFill>
            <a:prstDash val="solid"/>
          </a:ln>
        </p:spPr>
      </p:sp>
      <p:sp>
        <p:nvSpPr>
          <p:cNvPr id="11" name="Text 9"/>
          <p:cNvSpPr/>
          <p:nvPr/>
        </p:nvSpPr>
        <p:spPr>
          <a:xfrm>
            <a:off x="5984229" y="2124720"/>
            <a:ext cx="223137" cy="278904"/>
          </a:xfrm>
          <a:prstGeom prst="rect">
            <a:avLst/>
          </a:prstGeom>
          <a:noFill/>
          <a:ln/>
        </p:spPr>
        <p:txBody>
          <a:bodyPr wrap="none" lIns="0" tIns="0" rIns="0" bIns="0" rtlCol="0" anchor="ctr"/>
          <a:lstStyle/>
          <a:p>
            <a:pPr algn="ctr" indent="0" marL="0">
              <a:lnSpc>
                <a:spcPct val="100000"/>
              </a:lnSpc>
              <a:buNone/>
            </a:pPr>
            <a:r>
              <a:rPr lang="en-US" sz="1750" b="1" dirty="0">
                <a:solidFill>
                  <a:srgbClr val="3C3939"/>
                </a:solidFill>
                <a:latin typeface="Inter Bold" pitchFamily="34" charset="0"/>
                <a:ea typeface="Inter Bold" pitchFamily="34" charset="-122"/>
                <a:cs typeface="Inter Bold" pitchFamily="34" charset="-120"/>
              </a:rPr>
              <a:t>2</a:t>
            </a:r>
            <a:endParaRPr lang="en-US" sz="1750" dirty="0"/>
          </a:p>
        </p:txBody>
      </p:sp>
      <p:sp>
        <p:nvSpPr>
          <p:cNvPr id="12" name="Text 10"/>
          <p:cNvSpPr/>
          <p:nvPr/>
        </p:nvSpPr>
        <p:spPr>
          <a:xfrm>
            <a:off x="6839672" y="2147987"/>
            <a:ext cx="2556605" cy="232370"/>
          </a:xfrm>
          <a:prstGeom prst="rect">
            <a:avLst/>
          </a:prstGeom>
          <a:noFill/>
          <a:ln/>
        </p:spPr>
        <p:txBody>
          <a:bodyPr wrap="none" lIns="0" tIns="0" rIns="0" bIns="0" rtlCol="0" anchor="t"/>
          <a:lstStyle/>
          <a:p>
            <a:pPr algn="l" indent="0" marL="0">
              <a:lnSpc>
                <a:spcPct val="104000"/>
              </a:lnSpc>
              <a:buNone/>
            </a:pPr>
            <a:r>
              <a:rPr lang="en-US" sz="1450" b="1" dirty="0">
                <a:solidFill>
                  <a:srgbClr val="3C3939"/>
                </a:solidFill>
                <a:latin typeface="Inter Bold" pitchFamily="34" charset="0"/>
                <a:ea typeface="Inter Bold" pitchFamily="34" charset="-122"/>
                <a:cs typeface="Inter Bold" pitchFamily="34" charset="-120"/>
              </a:rPr>
              <a:t>Step 2 — Speech and Action</a:t>
            </a:r>
            <a:endParaRPr lang="en-US" sz="1450" dirty="0"/>
          </a:p>
        </p:txBody>
      </p:sp>
      <p:sp>
        <p:nvSpPr>
          <p:cNvPr id="13" name="Text 11"/>
          <p:cNvSpPr/>
          <p:nvPr/>
        </p:nvSpPr>
        <p:spPr>
          <a:xfrm>
            <a:off x="6839672" y="2436515"/>
            <a:ext cx="4690548" cy="581918"/>
          </a:xfrm>
          <a:prstGeom prst="rect">
            <a:avLst/>
          </a:prstGeom>
          <a:noFill/>
          <a:ln/>
        </p:spPr>
        <p:txBody>
          <a:bodyPr wrap="square" lIns="0" tIns="0" rIns="0" bIns="0" rtlCol="0" anchor="t">
            <a:normAutofit/>
          </a:bodyPr>
          <a:lstStyle/>
          <a:p>
            <a:pPr algn="l" indent="0" marL="0">
              <a:lnSpc>
                <a:spcPct val="109000"/>
              </a:lnSpc>
              <a:buNone/>
            </a:pPr>
            <a:r>
              <a:rPr lang="en-US" sz="1150" dirty="0">
                <a:solidFill>
                  <a:srgbClr val="3C3939"/>
                </a:solidFill>
                <a:latin typeface="Inter" pitchFamily="34" charset="0"/>
                <a:ea typeface="Inter" pitchFamily="34" charset="-122"/>
                <a:cs typeface="Inter" pitchFamily="34" charset="-120"/>
              </a:rPr>
              <a:t>"If speech is not in accord with things, then affairs cannot be successful." Coordinated action requires shared understanding; shared understanding requires reliable language.</a:t>
            </a:r>
            <a:endParaRPr lang="en-US" sz="1150" dirty="0"/>
          </a:p>
        </p:txBody>
      </p:sp>
      <p:sp>
        <p:nvSpPr>
          <p:cNvPr id="14" name="Shape 12"/>
          <p:cNvSpPr/>
          <p:nvPr/>
        </p:nvSpPr>
        <p:spPr>
          <a:xfrm>
            <a:off x="5501294" y="2968923"/>
            <a:ext cx="446275" cy="19050"/>
          </a:xfrm>
          <a:prstGeom prst="roundRect">
            <a:avLst>
              <a:gd name="adj" fmla="val 328015"/>
            </a:avLst>
          </a:prstGeom>
          <a:solidFill>
            <a:srgbClr val="D8D4D4"/>
          </a:solidFill>
          <a:ln/>
        </p:spPr>
      </p:sp>
      <p:sp>
        <p:nvSpPr>
          <p:cNvPr id="15" name="Shape 13"/>
          <p:cNvSpPr/>
          <p:nvPr/>
        </p:nvSpPr>
        <p:spPr>
          <a:xfrm>
            <a:off x="5928519" y="2811165"/>
            <a:ext cx="334656" cy="334665"/>
          </a:xfrm>
          <a:prstGeom prst="roundRect">
            <a:avLst>
              <a:gd name="adj" fmla="val 18672"/>
            </a:avLst>
          </a:prstGeom>
          <a:solidFill>
            <a:srgbClr val="F2EEEE"/>
          </a:solidFill>
          <a:ln w="6350">
            <a:solidFill>
              <a:srgbClr val="D8D4D4"/>
            </a:solidFill>
            <a:prstDash val="solid"/>
          </a:ln>
        </p:spPr>
      </p:sp>
      <p:sp>
        <p:nvSpPr>
          <p:cNvPr id="16" name="Text 14"/>
          <p:cNvSpPr/>
          <p:nvPr/>
        </p:nvSpPr>
        <p:spPr>
          <a:xfrm>
            <a:off x="5984229" y="2838996"/>
            <a:ext cx="223137" cy="278904"/>
          </a:xfrm>
          <a:prstGeom prst="rect">
            <a:avLst/>
          </a:prstGeom>
          <a:noFill/>
          <a:ln/>
        </p:spPr>
        <p:txBody>
          <a:bodyPr wrap="none" lIns="0" tIns="0" rIns="0" bIns="0" rtlCol="0" anchor="ctr"/>
          <a:lstStyle/>
          <a:p>
            <a:pPr algn="ctr" indent="0" marL="0">
              <a:lnSpc>
                <a:spcPct val="100000"/>
              </a:lnSpc>
              <a:buNone/>
            </a:pPr>
            <a:r>
              <a:rPr lang="en-US" sz="1750" b="1" dirty="0">
                <a:solidFill>
                  <a:srgbClr val="3C3939"/>
                </a:solidFill>
                <a:latin typeface="Inter Bold" pitchFamily="34" charset="0"/>
                <a:ea typeface="Inter Bold" pitchFamily="34" charset="-122"/>
                <a:cs typeface="Inter Bold" pitchFamily="34" charset="-120"/>
              </a:rPr>
              <a:t>3</a:t>
            </a:r>
            <a:endParaRPr lang="en-US" sz="1750" dirty="0"/>
          </a:p>
        </p:txBody>
      </p:sp>
      <p:sp>
        <p:nvSpPr>
          <p:cNvPr id="17" name="Text 15"/>
          <p:cNvSpPr/>
          <p:nvPr/>
        </p:nvSpPr>
        <p:spPr>
          <a:xfrm>
            <a:off x="3361646" y="2862263"/>
            <a:ext cx="1990378" cy="232370"/>
          </a:xfrm>
          <a:prstGeom prst="rect">
            <a:avLst/>
          </a:prstGeom>
          <a:noFill/>
          <a:ln/>
        </p:spPr>
        <p:txBody>
          <a:bodyPr wrap="none" lIns="0" tIns="0" rIns="0" bIns="0" rtlCol="0" anchor="t"/>
          <a:lstStyle/>
          <a:p>
            <a:pPr algn="r" indent="0" marL="0">
              <a:lnSpc>
                <a:spcPct val="104000"/>
              </a:lnSpc>
              <a:buNone/>
            </a:pPr>
            <a:r>
              <a:rPr lang="en-US" sz="1450" b="1" dirty="0">
                <a:solidFill>
                  <a:srgbClr val="3C3939"/>
                </a:solidFill>
                <a:latin typeface="Inter Bold" pitchFamily="34" charset="0"/>
                <a:ea typeface="Inter Bold" pitchFamily="34" charset="-122"/>
                <a:cs typeface="Inter Bold" pitchFamily="34" charset="-120"/>
              </a:rPr>
              <a:t>Step 3 — Li and Music</a:t>
            </a:r>
            <a:endParaRPr lang="en-US" sz="1450" dirty="0"/>
          </a:p>
        </p:txBody>
      </p:sp>
      <p:sp>
        <p:nvSpPr>
          <p:cNvPr id="18" name="Text 16"/>
          <p:cNvSpPr/>
          <p:nvPr/>
        </p:nvSpPr>
        <p:spPr>
          <a:xfrm>
            <a:off x="661475" y="3150791"/>
            <a:ext cx="4690548" cy="581918"/>
          </a:xfrm>
          <a:prstGeom prst="rect">
            <a:avLst/>
          </a:prstGeom>
          <a:noFill/>
          <a:ln/>
        </p:spPr>
        <p:txBody>
          <a:bodyPr wrap="square" lIns="0" tIns="0" rIns="0" bIns="0" rtlCol="0" anchor="t">
            <a:normAutofit/>
          </a:bodyPr>
          <a:lstStyle/>
          <a:p>
            <a:pPr algn="r" indent="0" marL="0">
              <a:lnSpc>
                <a:spcPct val="109000"/>
              </a:lnSpc>
              <a:buNone/>
            </a:pPr>
            <a:r>
              <a:rPr lang="en-US" sz="1150" dirty="0">
                <a:solidFill>
                  <a:srgbClr val="3C3939"/>
                </a:solidFill>
                <a:latin typeface="Inter" pitchFamily="34" charset="0"/>
                <a:ea typeface="Inter" pitchFamily="34" charset="-122"/>
                <a:cs typeface="Inter" pitchFamily="34" charset="-120"/>
              </a:rPr>
              <a:t>"When affairs are not successful, li and music do not flourish." Li and music are the cultural forms through which ethical life is expressed and cultivated.</a:t>
            </a:r>
            <a:endParaRPr lang="en-US" sz="1150" dirty="0"/>
          </a:p>
        </p:txBody>
      </p:sp>
      <p:sp>
        <p:nvSpPr>
          <p:cNvPr id="19" name="Shape 17"/>
          <p:cNvSpPr/>
          <p:nvPr/>
        </p:nvSpPr>
        <p:spPr>
          <a:xfrm>
            <a:off x="6244126" y="3683298"/>
            <a:ext cx="446275" cy="19050"/>
          </a:xfrm>
          <a:prstGeom prst="roundRect">
            <a:avLst>
              <a:gd name="adj" fmla="val 328015"/>
            </a:avLst>
          </a:prstGeom>
          <a:solidFill>
            <a:srgbClr val="D8D4D4"/>
          </a:solidFill>
          <a:ln/>
        </p:spPr>
      </p:sp>
      <p:sp>
        <p:nvSpPr>
          <p:cNvPr id="20" name="Shape 18"/>
          <p:cNvSpPr/>
          <p:nvPr/>
        </p:nvSpPr>
        <p:spPr>
          <a:xfrm>
            <a:off x="5928519" y="3525540"/>
            <a:ext cx="334656" cy="334665"/>
          </a:xfrm>
          <a:prstGeom prst="roundRect">
            <a:avLst>
              <a:gd name="adj" fmla="val 18672"/>
            </a:avLst>
          </a:prstGeom>
          <a:solidFill>
            <a:srgbClr val="F2EEEE"/>
          </a:solidFill>
          <a:ln w="6350">
            <a:solidFill>
              <a:srgbClr val="D8D4D4"/>
            </a:solidFill>
            <a:prstDash val="solid"/>
          </a:ln>
        </p:spPr>
      </p:sp>
      <p:sp>
        <p:nvSpPr>
          <p:cNvPr id="21" name="Text 19"/>
          <p:cNvSpPr/>
          <p:nvPr/>
        </p:nvSpPr>
        <p:spPr>
          <a:xfrm>
            <a:off x="5984229" y="3553371"/>
            <a:ext cx="223137" cy="278904"/>
          </a:xfrm>
          <a:prstGeom prst="rect">
            <a:avLst/>
          </a:prstGeom>
          <a:noFill/>
          <a:ln/>
        </p:spPr>
        <p:txBody>
          <a:bodyPr wrap="none" lIns="0" tIns="0" rIns="0" bIns="0" rtlCol="0" anchor="ctr"/>
          <a:lstStyle/>
          <a:p>
            <a:pPr algn="ctr" indent="0" marL="0">
              <a:lnSpc>
                <a:spcPct val="100000"/>
              </a:lnSpc>
              <a:buNone/>
            </a:pPr>
            <a:r>
              <a:rPr lang="en-US" sz="1750" b="1" dirty="0">
                <a:solidFill>
                  <a:srgbClr val="3C3939"/>
                </a:solidFill>
                <a:latin typeface="Inter Bold" pitchFamily="34" charset="0"/>
                <a:ea typeface="Inter Bold" pitchFamily="34" charset="-122"/>
                <a:cs typeface="Inter Bold" pitchFamily="34" charset="-120"/>
              </a:rPr>
              <a:t>4</a:t>
            </a:r>
            <a:endParaRPr lang="en-US" sz="1750" dirty="0"/>
          </a:p>
        </p:txBody>
      </p:sp>
      <p:sp>
        <p:nvSpPr>
          <p:cNvPr id="22" name="Text 20"/>
          <p:cNvSpPr/>
          <p:nvPr/>
        </p:nvSpPr>
        <p:spPr>
          <a:xfrm>
            <a:off x="6839672" y="3576638"/>
            <a:ext cx="2048022" cy="232370"/>
          </a:xfrm>
          <a:prstGeom prst="rect">
            <a:avLst/>
          </a:prstGeom>
          <a:noFill/>
          <a:ln/>
        </p:spPr>
        <p:txBody>
          <a:bodyPr wrap="none" lIns="0" tIns="0" rIns="0" bIns="0" rtlCol="0" anchor="t"/>
          <a:lstStyle/>
          <a:p>
            <a:pPr algn="l" indent="0" marL="0">
              <a:lnSpc>
                <a:spcPct val="104000"/>
              </a:lnSpc>
              <a:buNone/>
            </a:pPr>
            <a:r>
              <a:rPr lang="en-US" sz="1450" b="1" dirty="0">
                <a:solidFill>
                  <a:srgbClr val="3C3939"/>
                </a:solidFill>
                <a:latin typeface="Inter Bold" pitchFamily="34" charset="0"/>
                <a:ea typeface="Inter Bold" pitchFamily="34" charset="-122"/>
                <a:cs typeface="Inter Bold" pitchFamily="34" charset="-120"/>
              </a:rPr>
              <a:t>Step 4 — Punishments</a:t>
            </a:r>
            <a:endParaRPr lang="en-US" sz="1450" dirty="0"/>
          </a:p>
        </p:txBody>
      </p:sp>
      <p:sp>
        <p:nvSpPr>
          <p:cNvPr id="23" name="Text 21"/>
          <p:cNvSpPr/>
          <p:nvPr/>
        </p:nvSpPr>
        <p:spPr>
          <a:xfrm>
            <a:off x="6839672" y="3865166"/>
            <a:ext cx="4690548" cy="581918"/>
          </a:xfrm>
          <a:prstGeom prst="rect">
            <a:avLst/>
          </a:prstGeom>
          <a:noFill/>
          <a:ln/>
        </p:spPr>
        <p:txBody>
          <a:bodyPr wrap="square" lIns="0" tIns="0" rIns="0" bIns="0" rtlCol="0" anchor="t">
            <a:normAutofit/>
          </a:bodyPr>
          <a:lstStyle/>
          <a:p>
            <a:pPr algn="l" indent="0" marL="0">
              <a:lnSpc>
                <a:spcPct val="109000"/>
              </a:lnSpc>
              <a:buNone/>
            </a:pPr>
            <a:r>
              <a:rPr lang="en-US" sz="1150" dirty="0">
                <a:solidFill>
                  <a:srgbClr val="3C3939"/>
                </a:solidFill>
                <a:latin typeface="Inter" pitchFamily="34" charset="0"/>
                <a:ea typeface="Inter" pitchFamily="34" charset="-122"/>
                <a:cs typeface="Inter" pitchFamily="34" charset="-120"/>
              </a:rPr>
              <a:t>"When li and music do not flourish, then sanctions and punishments miss their mark." Without the normative framework of li, the penal system becomes arbitrary.</a:t>
            </a:r>
            <a:endParaRPr lang="en-US" sz="1150" dirty="0"/>
          </a:p>
        </p:txBody>
      </p:sp>
      <p:sp>
        <p:nvSpPr>
          <p:cNvPr id="24" name="Shape 22"/>
          <p:cNvSpPr/>
          <p:nvPr/>
        </p:nvSpPr>
        <p:spPr>
          <a:xfrm>
            <a:off x="5501294" y="4397673"/>
            <a:ext cx="446275" cy="19050"/>
          </a:xfrm>
          <a:prstGeom prst="roundRect">
            <a:avLst>
              <a:gd name="adj" fmla="val 328015"/>
            </a:avLst>
          </a:prstGeom>
          <a:solidFill>
            <a:srgbClr val="D8D4D4"/>
          </a:solidFill>
          <a:ln/>
        </p:spPr>
      </p:sp>
      <p:sp>
        <p:nvSpPr>
          <p:cNvPr id="25" name="Shape 23"/>
          <p:cNvSpPr/>
          <p:nvPr/>
        </p:nvSpPr>
        <p:spPr>
          <a:xfrm>
            <a:off x="5928519" y="4239915"/>
            <a:ext cx="334656" cy="334665"/>
          </a:xfrm>
          <a:prstGeom prst="roundRect">
            <a:avLst>
              <a:gd name="adj" fmla="val 18672"/>
            </a:avLst>
          </a:prstGeom>
          <a:solidFill>
            <a:srgbClr val="F2EEEE"/>
          </a:solidFill>
          <a:ln w="6350">
            <a:solidFill>
              <a:srgbClr val="D8D4D4"/>
            </a:solidFill>
            <a:prstDash val="solid"/>
          </a:ln>
        </p:spPr>
      </p:sp>
      <p:sp>
        <p:nvSpPr>
          <p:cNvPr id="26" name="Text 24"/>
          <p:cNvSpPr/>
          <p:nvPr/>
        </p:nvSpPr>
        <p:spPr>
          <a:xfrm>
            <a:off x="5984229" y="4267746"/>
            <a:ext cx="223137" cy="278904"/>
          </a:xfrm>
          <a:prstGeom prst="rect">
            <a:avLst/>
          </a:prstGeom>
          <a:noFill/>
          <a:ln/>
        </p:spPr>
        <p:txBody>
          <a:bodyPr wrap="none" lIns="0" tIns="0" rIns="0" bIns="0" rtlCol="0" anchor="ctr"/>
          <a:lstStyle/>
          <a:p>
            <a:pPr algn="ctr" indent="0" marL="0">
              <a:lnSpc>
                <a:spcPct val="100000"/>
              </a:lnSpc>
              <a:buNone/>
            </a:pPr>
            <a:r>
              <a:rPr lang="en-US" sz="1750" b="1" dirty="0">
                <a:solidFill>
                  <a:srgbClr val="3C3939"/>
                </a:solidFill>
                <a:latin typeface="Inter Bold" pitchFamily="34" charset="0"/>
                <a:ea typeface="Inter Bold" pitchFamily="34" charset="-122"/>
                <a:cs typeface="Inter Bold" pitchFamily="34" charset="-120"/>
              </a:rPr>
              <a:t>5</a:t>
            </a:r>
            <a:endParaRPr lang="en-US" sz="1750" dirty="0"/>
          </a:p>
        </p:txBody>
      </p:sp>
      <p:sp>
        <p:nvSpPr>
          <p:cNvPr id="27" name="Text 25"/>
          <p:cNvSpPr/>
          <p:nvPr/>
        </p:nvSpPr>
        <p:spPr>
          <a:xfrm>
            <a:off x="3326027" y="4291013"/>
            <a:ext cx="2025996" cy="232370"/>
          </a:xfrm>
          <a:prstGeom prst="rect">
            <a:avLst/>
          </a:prstGeom>
          <a:noFill/>
          <a:ln/>
        </p:spPr>
        <p:txBody>
          <a:bodyPr wrap="none" lIns="0" tIns="0" rIns="0" bIns="0" rtlCol="0" anchor="t"/>
          <a:lstStyle/>
          <a:p>
            <a:pPr algn="r" indent="0" marL="0">
              <a:lnSpc>
                <a:spcPct val="104000"/>
              </a:lnSpc>
              <a:buNone/>
            </a:pPr>
            <a:r>
              <a:rPr lang="en-US" sz="1450" b="1" dirty="0">
                <a:solidFill>
                  <a:srgbClr val="3C3939"/>
                </a:solidFill>
                <a:latin typeface="Inter Bold" pitchFamily="34" charset="0"/>
                <a:ea typeface="Inter Bold" pitchFamily="34" charset="-122"/>
                <a:cs typeface="Inter Bold" pitchFamily="34" charset="-120"/>
              </a:rPr>
              <a:t>Step 5 — Social Chaos</a:t>
            </a:r>
            <a:endParaRPr lang="en-US" sz="1450" dirty="0"/>
          </a:p>
        </p:txBody>
      </p:sp>
      <p:sp>
        <p:nvSpPr>
          <p:cNvPr id="28" name="Text 26"/>
          <p:cNvSpPr/>
          <p:nvPr/>
        </p:nvSpPr>
        <p:spPr>
          <a:xfrm>
            <a:off x="661475" y="4579541"/>
            <a:ext cx="4690548" cy="581918"/>
          </a:xfrm>
          <a:prstGeom prst="rect">
            <a:avLst/>
          </a:prstGeom>
          <a:noFill/>
          <a:ln/>
        </p:spPr>
        <p:txBody>
          <a:bodyPr wrap="square" lIns="0" tIns="0" rIns="0" bIns="0" rtlCol="0" anchor="t">
            <a:normAutofit/>
          </a:bodyPr>
          <a:lstStyle/>
          <a:p>
            <a:pPr algn="r" indent="0" marL="0">
              <a:lnSpc>
                <a:spcPct val="109000"/>
              </a:lnSpc>
              <a:buNone/>
            </a:pPr>
            <a:r>
              <a:rPr lang="en-US" sz="1150" dirty="0">
                <a:solidFill>
                  <a:srgbClr val="3C3939"/>
                </a:solidFill>
                <a:latin typeface="Inter" pitchFamily="34" charset="0"/>
                <a:ea typeface="Inter" pitchFamily="34" charset="-122"/>
                <a:cs typeface="Inter" pitchFamily="34" charset="-120"/>
              </a:rPr>
              <a:t>"When sanctions and punishments miss their mark, the people have no place to set their hands and feet." Complete disorientation follows.</a:t>
            </a:r>
            <a:endParaRPr lang="en-US" sz="1150" dirty="0"/>
          </a:p>
        </p:txBody>
      </p:sp>
      <p:sp>
        <p:nvSpPr>
          <p:cNvPr id="29" name="Shape 27"/>
          <p:cNvSpPr/>
          <p:nvPr/>
        </p:nvSpPr>
        <p:spPr>
          <a:xfrm>
            <a:off x="6244126" y="5112048"/>
            <a:ext cx="446275" cy="19050"/>
          </a:xfrm>
          <a:prstGeom prst="roundRect">
            <a:avLst>
              <a:gd name="adj" fmla="val 328015"/>
            </a:avLst>
          </a:prstGeom>
          <a:solidFill>
            <a:srgbClr val="D8D4D4"/>
          </a:solidFill>
          <a:ln/>
        </p:spPr>
      </p:sp>
      <p:sp>
        <p:nvSpPr>
          <p:cNvPr id="30" name="Shape 28"/>
          <p:cNvSpPr/>
          <p:nvPr/>
        </p:nvSpPr>
        <p:spPr>
          <a:xfrm>
            <a:off x="5928519" y="4954290"/>
            <a:ext cx="334656" cy="334665"/>
          </a:xfrm>
          <a:prstGeom prst="roundRect">
            <a:avLst>
              <a:gd name="adj" fmla="val 18672"/>
            </a:avLst>
          </a:prstGeom>
          <a:solidFill>
            <a:srgbClr val="F2EEEE"/>
          </a:solidFill>
          <a:ln w="6350">
            <a:solidFill>
              <a:srgbClr val="D8D4D4"/>
            </a:solidFill>
            <a:prstDash val="solid"/>
          </a:ln>
        </p:spPr>
      </p:sp>
      <p:sp>
        <p:nvSpPr>
          <p:cNvPr id="31" name="Text 29"/>
          <p:cNvSpPr/>
          <p:nvPr/>
        </p:nvSpPr>
        <p:spPr>
          <a:xfrm>
            <a:off x="5984229" y="4982121"/>
            <a:ext cx="223137" cy="278904"/>
          </a:xfrm>
          <a:prstGeom prst="rect">
            <a:avLst/>
          </a:prstGeom>
          <a:noFill/>
          <a:ln/>
        </p:spPr>
        <p:txBody>
          <a:bodyPr wrap="none" lIns="0" tIns="0" rIns="0" bIns="0" rtlCol="0" anchor="ctr"/>
          <a:lstStyle/>
          <a:p>
            <a:pPr algn="ctr" indent="0" marL="0">
              <a:lnSpc>
                <a:spcPct val="100000"/>
              </a:lnSpc>
              <a:buNone/>
            </a:pPr>
            <a:r>
              <a:rPr lang="en-US" sz="1750" b="1" dirty="0">
                <a:solidFill>
                  <a:srgbClr val="3C3939"/>
                </a:solidFill>
                <a:latin typeface="Inter Bold" pitchFamily="34" charset="0"/>
                <a:ea typeface="Inter Bold" pitchFamily="34" charset="-122"/>
                <a:cs typeface="Inter Bold" pitchFamily="34" charset="-120"/>
              </a:rPr>
              <a:t>6</a:t>
            </a:r>
            <a:endParaRPr lang="en-US" sz="1750" dirty="0"/>
          </a:p>
        </p:txBody>
      </p:sp>
      <p:sp>
        <p:nvSpPr>
          <p:cNvPr id="32" name="Text 30"/>
          <p:cNvSpPr/>
          <p:nvPr/>
        </p:nvSpPr>
        <p:spPr>
          <a:xfrm>
            <a:off x="6839672" y="5005388"/>
            <a:ext cx="1859710" cy="232370"/>
          </a:xfrm>
          <a:prstGeom prst="rect">
            <a:avLst/>
          </a:prstGeom>
          <a:noFill/>
          <a:ln/>
        </p:spPr>
        <p:txBody>
          <a:bodyPr wrap="none" lIns="0" tIns="0" rIns="0" bIns="0" rtlCol="0" anchor="t"/>
          <a:lstStyle/>
          <a:p>
            <a:pPr algn="l" indent="0" marL="0">
              <a:lnSpc>
                <a:spcPct val="104000"/>
              </a:lnSpc>
              <a:buNone/>
            </a:pPr>
            <a:r>
              <a:rPr lang="en-US" sz="1450" b="1" dirty="0">
                <a:solidFill>
                  <a:srgbClr val="3C3939"/>
                </a:solidFill>
                <a:latin typeface="Inter Bold" pitchFamily="34" charset="0"/>
                <a:ea typeface="Inter Bold" pitchFamily="34" charset="-122"/>
                <a:cs typeface="Inter Bold" pitchFamily="34" charset="-120"/>
              </a:rPr>
              <a:t>The Conclusion</a:t>
            </a:r>
            <a:endParaRPr lang="en-US" sz="1450" dirty="0"/>
          </a:p>
        </p:txBody>
      </p:sp>
      <p:sp>
        <p:nvSpPr>
          <p:cNvPr id="33" name="Text 31"/>
          <p:cNvSpPr/>
          <p:nvPr/>
        </p:nvSpPr>
        <p:spPr>
          <a:xfrm>
            <a:off x="6839672" y="5293916"/>
            <a:ext cx="4690548" cy="775891"/>
          </a:xfrm>
          <a:prstGeom prst="rect">
            <a:avLst/>
          </a:prstGeom>
          <a:noFill/>
          <a:ln/>
        </p:spPr>
        <p:txBody>
          <a:bodyPr wrap="square" lIns="0" tIns="0" rIns="0" bIns="0" rtlCol="0" anchor="t">
            <a:normAutofit/>
          </a:bodyPr>
          <a:lstStyle/>
          <a:p>
            <a:pPr algn="l" indent="0" marL="0">
              <a:lnSpc>
                <a:spcPct val="109000"/>
              </a:lnSpc>
              <a:buNone/>
            </a:pPr>
            <a:r>
              <a:rPr lang="en-US" sz="1150" dirty="0">
                <a:solidFill>
                  <a:srgbClr val="3C3939"/>
                </a:solidFill>
                <a:latin typeface="Inter" pitchFamily="34" charset="0"/>
                <a:ea typeface="Inter" pitchFamily="34" charset="-122"/>
                <a:cs typeface="Inter" pitchFamily="34" charset="-120"/>
              </a:rPr>
              <a:t>"Therefore, when a junzi gives things names, they may be properly spoken of." The ethically cultivated person can correctly apply names and restore the connection between language, action, and order.</a:t>
            </a:r>
            <a:endParaRPr lang="en-US" sz="115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0"/>
          <p:cNvSpPr/>
          <p:nvPr/>
        </p:nvSpPr>
        <p:spPr>
          <a:xfrm>
            <a:off x="661475" y="749399"/>
            <a:ext cx="11130775" cy="664468"/>
          </a:xfrm>
          <a:prstGeom prst="rect">
            <a:avLst/>
          </a:prstGeom>
          <a:noFill/>
          <a:ln/>
        </p:spPr>
        <p:txBody>
          <a:bodyPr wrap="none" lIns="0" tIns="0" rIns="0" bIns="0" rtlCol="0" anchor="t"/>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Cross-Day Comparisons: 13.3 in Context</a:t>
            </a:r>
            <a:endParaRPr lang="en-US" sz="4150" dirty="0"/>
          </a:p>
        </p:txBody>
      </p:sp>
      <p:sp>
        <p:nvSpPr>
          <p:cNvPr id="3" name="Shape 1"/>
          <p:cNvSpPr/>
          <p:nvPr/>
        </p:nvSpPr>
        <p:spPr>
          <a:xfrm>
            <a:off x="661475" y="1796554"/>
            <a:ext cx="5338728" cy="4312047"/>
          </a:xfrm>
          <a:prstGeom prst="roundRect">
            <a:avLst>
              <a:gd name="adj" fmla="val 2071"/>
            </a:avLst>
          </a:prstGeom>
          <a:solidFill>
            <a:srgbClr val="F2EEEE"/>
          </a:solidFill>
          <a:ln w="12700">
            <a:solidFill>
              <a:srgbClr val="D8D4D4"/>
            </a:solidFill>
            <a:prstDash val="solid"/>
          </a:ln>
        </p:spPr>
      </p:sp>
      <p:sp>
        <p:nvSpPr>
          <p:cNvPr id="4" name="Shape 2"/>
          <p:cNvSpPr/>
          <p:nvPr/>
        </p:nvSpPr>
        <p:spPr>
          <a:xfrm>
            <a:off x="886795" y="2021880"/>
            <a:ext cx="637861" cy="637877"/>
          </a:xfrm>
          <a:prstGeom prst="roundRect">
            <a:avLst>
              <a:gd name="adj" fmla="val 11944683"/>
            </a:avLst>
          </a:prstGeom>
          <a:solidFill>
            <a:srgbClr val="1B1B27"/>
          </a:solidFill>
          <a:ln/>
        </p:spPr>
      </p:sp>
      <p:sp>
        <p:nvSpPr>
          <p:cNvPr id="5" name="Text 3"/>
          <p:cNvSpPr/>
          <p:nvPr/>
        </p:nvSpPr>
        <p:spPr>
          <a:xfrm>
            <a:off x="1062209" y="2161381"/>
            <a:ext cx="287033" cy="358775"/>
          </a:xfrm>
          <a:prstGeom prst="rect">
            <a:avLst/>
          </a:prstGeom>
          <a:noFill/>
          <a:ln/>
        </p:spPr>
        <p:txBody>
          <a:bodyPr wrap="none" lIns="0" tIns="0" rIns="0" bIns="0" rtlCol="0" anchor="ctr"/>
          <a:lstStyle/>
          <a:p>
            <a:pPr algn="ctr" indent="0" marL="0">
              <a:lnSpc>
                <a:spcPct val="100000"/>
              </a:lnSpc>
              <a:buNone/>
            </a:pPr>
            <a:r>
              <a:rPr lang="en-US" sz="2250" b="1" dirty="0">
                <a:solidFill>
                  <a:srgbClr val="FFFFFF"/>
                </a:solidFill>
                <a:latin typeface="Inter Bold" pitchFamily="34" charset="0"/>
                <a:ea typeface="Inter Bold" pitchFamily="34" charset="-122"/>
                <a:cs typeface="Inter Bold" pitchFamily="34" charset="-120"/>
              </a:rPr>
              <a:t>1</a:t>
            </a:r>
            <a:endParaRPr lang="en-US" sz="2250" dirty="0"/>
          </a:p>
        </p:txBody>
      </p:sp>
      <p:sp>
        <p:nvSpPr>
          <p:cNvPr id="6" name="Text 4"/>
          <p:cNvSpPr/>
          <p:nvPr/>
        </p:nvSpPr>
        <p:spPr>
          <a:xfrm>
            <a:off x="886795" y="2851051"/>
            <a:ext cx="3167380" cy="332184"/>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Day 1: Holistic Character</a:t>
            </a:r>
            <a:endParaRPr lang="en-US" sz="2050" dirty="0"/>
          </a:p>
        </p:txBody>
      </p:sp>
      <p:sp>
        <p:nvSpPr>
          <p:cNvPr id="7" name="Text 5"/>
          <p:cNvSpPr/>
          <p:nvPr/>
        </p:nvSpPr>
        <p:spPr>
          <a:xfrm>
            <a:off x="886795" y="3298031"/>
            <a:ext cx="4888088" cy="2585244"/>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Day 1 examined the continuity between language, ethics, and social order in Chinese philosophy. Zhengming exemplifies this: whereas Western philosophy often treats language, ethics, and politics as separate domains, Kongzi's argument treats them as inextricably linked. The rectification of names is at once a linguistic, ethical, and political project.</a:t>
            </a:r>
            <a:endParaRPr lang="en-US" sz="1650" dirty="0"/>
          </a:p>
        </p:txBody>
      </p:sp>
      <p:sp>
        <p:nvSpPr>
          <p:cNvPr id="8" name="Shape 6"/>
          <p:cNvSpPr/>
          <p:nvPr/>
        </p:nvSpPr>
        <p:spPr>
          <a:xfrm>
            <a:off x="6191492" y="1796554"/>
            <a:ext cx="5338728" cy="4312047"/>
          </a:xfrm>
          <a:prstGeom prst="roundRect">
            <a:avLst>
              <a:gd name="adj" fmla="val 2071"/>
            </a:avLst>
          </a:prstGeom>
          <a:solidFill>
            <a:srgbClr val="F2EEEE"/>
          </a:solidFill>
          <a:ln w="12700">
            <a:solidFill>
              <a:srgbClr val="D8D4D4"/>
            </a:solidFill>
            <a:prstDash val="solid"/>
          </a:ln>
        </p:spPr>
      </p:sp>
      <p:sp>
        <p:nvSpPr>
          <p:cNvPr id="9" name="Shape 7"/>
          <p:cNvSpPr/>
          <p:nvPr/>
        </p:nvSpPr>
        <p:spPr>
          <a:xfrm>
            <a:off x="6416812" y="2021880"/>
            <a:ext cx="637861" cy="637877"/>
          </a:xfrm>
          <a:prstGeom prst="roundRect">
            <a:avLst>
              <a:gd name="adj" fmla="val 11944683"/>
            </a:avLst>
          </a:prstGeom>
          <a:solidFill>
            <a:srgbClr val="1B1B27"/>
          </a:solidFill>
          <a:ln/>
        </p:spPr>
      </p:sp>
      <p:sp>
        <p:nvSpPr>
          <p:cNvPr id="10" name="Text 8"/>
          <p:cNvSpPr/>
          <p:nvPr/>
        </p:nvSpPr>
        <p:spPr>
          <a:xfrm>
            <a:off x="6592226" y="2161381"/>
            <a:ext cx="287033" cy="358775"/>
          </a:xfrm>
          <a:prstGeom prst="rect">
            <a:avLst/>
          </a:prstGeom>
          <a:noFill/>
          <a:ln/>
        </p:spPr>
        <p:txBody>
          <a:bodyPr wrap="none" lIns="0" tIns="0" rIns="0" bIns="0" rtlCol="0" anchor="ctr"/>
          <a:lstStyle/>
          <a:p>
            <a:pPr algn="ctr" indent="0" marL="0">
              <a:lnSpc>
                <a:spcPct val="100000"/>
              </a:lnSpc>
              <a:buNone/>
            </a:pPr>
            <a:r>
              <a:rPr lang="en-US" sz="2250" b="1" dirty="0">
                <a:solidFill>
                  <a:srgbClr val="FFFFFF"/>
                </a:solidFill>
                <a:latin typeface="Inter Bold" pitchFamily="34" charset="0"/>
                <a:ea typeface="Inter Bold" pitchFamily="34" charset="-122"/>
                <a:cs typeface="Inter Bold" pitchFamily="34" charset="-120"/>
              </a:rPr>
              <a:t>2</a:t>
            </a:r>
            <a:endParaRPr lang="en-US" sz="2250" dirty="0"/>
          </a:p>
        </p:txBody>
      </p:sp>
      <p:sp>
        <p:nvSpPr>
          <p:cNvPr id="11" name="Text 9"/>
          <p:cNvSpPr/>
          <p:nvPr/>
        </p:nvSpPr>
        <p:spPr>
          <a:xfrm>
            <a:off x="6416812" y="2851051"/>
            <a:ext cx="2658004" cy="332184"/>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Day 2: Ren and Li</a:t>
            </a:r>
            <a:endParaRPr lang="en-US" sz="2050" dirty="0"/>
          </a:p>
        </p:txBody>
      </p:sp>
      <p:sp>
        <p:nvSpPr>
          <p:cNvPr id="12" name="Text 10"/>
          <p:cNvSpPr/>
          <p:nvPr/>
        </p:nvSpPr>
        <p:spPr>
          <a:xfrm>
            <a:off x="6416812" y="3298031"/>
            <a:ext cx="4888088" cy="2585244"/>
          </a:xfrm>
          <a:prstGeom prst="rect">
            <a:avLst/>
          </a:prstGeom>
          <a:noFill/>
          <a:ln/>
        </p:spPr>
        <p:txBody>
          <a:bodyPr wrap="square" lIns="0" tIns="0" rIns="0" bIns="0" rtlCol="0" anchor="t">
            <a:normAutofit/>
          </a:bodyPr>
          <a:lstStyle/>
          <a:p>
            <a:pPr algn="l" indent="0" marL="0">
              <a:lnSpc>
                <a:spcPct val="127000"/>
              </a:lnSpc>
              <a:buNone/>
            </a:pPr>
            <a:r>
              <a:rPr lang="zh-CN" altLang="en-US" sz="1650" dirty="0">
                <a:solidFill>
                  <a:srgbClr val="3C3939"/>
                </a:solidFill>
                <a:latin typeface="Inter" pitchFamily="34" charset="0"/>
                <a:ea typeface="Inter" pitchFamily="34" charset="-122"/>
                <a:cs typeface="Inter" pitchFamily="34" charset="-120"/>
              </a:rPr>
              <a:t>Day 2 explored the relationship between ren (仁) and li (礼). Zhengming adds a third element: correct naming. Ren without proper naming can be misdirected; li without proper naming can become empty formalism. Moreover, ren involves 'caring for others' (12.22), but caring for others requires knowing who they truly are — precisely the function of correct naming.</a:t>
            </a:r>
            <a:endParaRPr lang="zh-CN" sz="165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p:nvPr/>
        </p:nvSpPr>
        <p:spPr>
          <a:xfrm>
            <a:off x="661475" y="677168"/>
            <a:ext cx="10868745" cy="944761"/>
          </a:xfrm>
          <a:prstGeom prst="rect">
            <a:avLst/>
          </a:prstGeom>
          <a:noFill/>
          <a:ln/>
        </p:spPr>
        <p:txBody>
          <a:bodyPr wrap="square" lIns="0" tIns="0" rIns="0" bIns="0" rtlCol="0" anchor="t">
            <a:normAutofit/>
          </a:bodyPr>
          <a:lstStyle/>
          <a:p>
            <a:pPr algn="l" indent="0" marL="0">
              <a:lnSpc>
                <a:spcPct val="104000"/>
              </a:lnSpc>
              <a:buNone/>
            </a:pPr>
            <a:r>
              <a:rPr lang="en-US" sz="2950" b="1" dirty="0">
                <a:solidFill>
                  <a:srgbClr val="1B1B27"/>
                </a:solidFill>
                <a:latin typeface="Inter Bold" pitchFamily="34" charset="0"/>
                <a:ea typeface="Inter Bold" pitchFamily="34" charset="-122"/>
                <a:cs typeface="Inter Bold" pitchFamily="34" charset="-120"/>
              </a:rPr>
              <a:t>Close Reading: </a:t>
            </a:r>
            <a:pPr algn="l" indent="0" marL="0">
              <a:lnSpc>
                <a:spcPct val="104000"/>
              </a:lnSpc>
              <a:buNone/>
            </a:pPr>
            <a:r>
              <a:rPr lang="en-US" sz="2950" b="1" i="1" dirty="0">
                <a:solidFill>
                  <a:srgbClr val="1B1B27"/>
                </a:solidFill>
                <a:latin typeface="Inter Bold" pitchFamily="34" charset="0"/>
                <a:ea typeface="Inter Bold" pitchFamily="34" charset="-122"/>
                <a:cs typeface="Inter Bold" pitchFamily="34" charset="-120"/>
              </a:rPr>
              <a:t>Analects</a:t>
            </a:r>
            <a:pPr algn="l" indent="0" marL="0">
              <a:lnSpc>
                <a:spcPct val="104000"/>
              </a:lnSpc>
              <a:buNone/>
            </a:pPr>
            <a:r>
              <a:rPr lang="en-US" sz="2950" b="1" dirty="0">
                <a:solidFill>
                  <a:srgbClr val="1B1B27"/>
                </a:solidFill>
                <a:latin typeface="Inter Bold" pitchFamily="34" charset="0"/>
                <a:ea typeface="Inter Bold" pitchFamily="34" charset="-122"/>
                <a:cs typeface="Inter Bold" pitchFamily="34" charset="-120"/>
              </a:rPr>
              <a:t> 16.8 — Three Sources of Normative Authority</a:t>
            </a:r>
            <a:endParaRPr lang="en-US" sz="2950" dirty="0"/>
          </a:p>
        </p:txBody>
      </p:sp>
      <p:pic>
        <p:nvPicPr>
          <p:cNvPr id="3"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1875730"/>
            <a:ext cx="5250029" cy="1466552"/>
          </a:xfrm>
          <a:prstGeom prst="rect">
            <a:avLst/>
          </a:prstGeom>
        </p:spPr>
      </p:pic>
      <p:sp>
        <p:nvSpPr>
          <p:cNvPr id="4" name="Text 1"/>
          <p:cNvSpPr/>
          <p:nvPr/>
        </p:nvSpPr>
        <p:spPr>
          <a:xfrm>
            <a:off x="1381785" y="2045891"/>
            <a:ext cx="2308564" cy="236240"/>
          </a:xfrm>
          <a:prstGeom prst="rect">
            <a:avLst/>
          </a:prstGeom>
          <a:noFill/>
          <a:ln/>
        </p:spPr>
        <p:txBody>
          <a:bodyPr wrap="none" lIns="0" tIns="0" rIns="0" bIns="0" rtlCol="0" anchor="t"/>
          <a:lstStyle/>
          <a:p>
            <a:pPr algn="l" indent="0" marL="0">
              <a:lnSpc>
                <a:spcPct val="104000"/>
              </a:lnSpc>
              <a:buNone/>
            </a:pPr>
            <a:r>
              <a:rPr lang="zh-CN" altLang="en-US" sz="1450" b="1" dirty="0">
                <a:solidFill>
                  <a:srgbClr val="3C3939"/>
                </a:solidFill>
                <a:latin typeface="Inter Bold" pitchFamily="34" charset="0"/>
                <a:ea typeface="Inter Bold" pitchFamily="34" charset="-122"/>
                <a:cs typeface="Inter Bold" pitchFamily="34" charset="-120"/>
              </a:rPr>
              <a:t>The Decree of Tian (天命)</a:t>
            </a:r>
            <a:endParaRPr lang="zh-CN" sz="1450" dirty="0"/>
          </a:p>
        </p:txBody>
      </p:sp>
      <p:sp>
        <p:nvSpPr>
          <p:cNvPr id="5" name="Text 2"/>
          <p:cNvSpPr/>
          <p:nvPr/>
        </p:nvSpPr>
        <p:spPr>
          <a:xfrm>
            <a:off x="1381785" y="2378770"/>
            <a:ext cx="4359563" cy="793353"/>
          </a:xfrm>
          <a:prstGeom prst="rect">
            <a:avLst/>
          </a:prstGeom>
          <a:noFill/>
          <a:ln/>
        </p:spPr>
        <p:txBody>
          <a:bodyPr wrap="square" lIns="0" tIns="0" rIns="0" bIns="0" rtlCol="0" anchor="t">
            <a:normAutofit/>
          </a:bodyPr>
          <a:lstStyle/>
          <a:p>
            <a:pPr algn="l" indent="0" marL="0">
              <a:lnSpc>
                <a:spcPct val="109000"/>
              </a:lnSpc>
              <a:buNone/>
            </a:pPr>
            <a:r>
              <a:rPr lang="zh-CN" altLang="en-US" sz="1150" dirty="0">
                <a:solidFill>
                  <a:srgbClr val="3C3939"/>
                </a:solidFill>
                <a:latin typeface="Inter" pitchFamily="34" charset="0"/>
                <a:ea typeface="Inter" pitchFamily="34" charset="-122"/>
                <a:cs typeface="Inter" pitchFamily="34" charset="-120"/>
              </a:rPr>
              <a:t>The ultimate source of legitimate order. The 'small man' (小人) lacks the wisdom to recognise this cosmic normative order and therefore cannot participate in the rectification of names.</a:t>
            </a:r>
            <a:endParaRPr lang="zh-CN" sz="1150" dirty="0"/>
          </a:p>
        </p:txBody>
      </p:sp>
      <p:pic>
        <p:nvPicPr>
          <p:cNvPr id="6"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61475" y="3438922"/>
            <a:ext cx="5250029" cy="1268214"/>
          </a:xfrm>
          <a:prstGeom prst="rect">
            <a:avLst/>
          </a:prstGeom>
        </p:spPr>
      </p:pic>
      <p:sp>
        <p:nvSpPr>
          <p:cNvPr id="7" name="Text 3"/>
          <p:cNvSpPr/>
          <p:nvPr/>
        </p:nvSpPr>
        <p:spPr>
          <a:xfrm>
            <a:off x="1381785" y="3609082"/>
            <a:ext cx="1889673" cy="236240"/>
          </a:xfrm>
          <a:prstGeom prst="rect">
            <a:avLst/>
          </a:prstGeom>
          <a:noFill/>
          <a:ln/>
        </p:spPr>
        <p:txBody>
          <a:bodyPr wrap="none" lIns="0" tIns="0" rIns="0" bIns="0" rtlCol="0" anchor="t"/>
          <a:lstStyle/>
          <a:p>
            <a:pPr algn="l" indent="0" marL="0">
              <a:lnSpc>
                <a:spcPct val="104000"/>
              </a:lnSpc>
              <a:buNone/>
            </a:pPr>
            <a:r>
              <a:rPr lang="zh-CN" altLang="en-US" sz="1450" b="1" dirty="0">
                <a:solidFill>
                  <a:srgbClr val="3C3939"/>
                </a:solidFill>
                <a:latin typeface="Inter Bold" pitchFamily="34" charset="0"/>
                <a:ea typeface="Inter Bold" pitchFamily="34" charset="-122"/>
                <a:cs typeface="Inter Bold" pitchFamily="34" charset="-120"/>
              </a:rPr>
              <a:t>Great Men (大人)</a:t>
            </a:r>
            <a:endParaRPr lang="zh-CN" sz="1450" dirty="0"/>
          </a:p>
        </p:txBody>
      </p:sp>
      <p:sp>
        <p:nvSpPr>
          <p:cNvPr id="8" name="Text 4"/>
          <p:cNvSpPr/>
          <p:nvPr/>
        </p:nvSpPr>
        <p:spPr>
          <a:xfrm>
            <a:off x="1381785" y="3941961"/>
            <a:ext cx="4359563" cy="595015"/>
          </a:xfrm>
          <a:prstGeom prst="rect">
            <a:avLst/>
          </a:prstGeom>
          <a:noFill/>
          <a:ln/>
        </p:spPr>
        <p:txBody>
          <a:bodyPr wrap="square" lIns="0" tIns="0" rIns="0" bIns="0" rtlCol="0" anchor="t">
            <a:normAutofit/>
          </a:bodyPr>
          <a:lstStyle/>
          <a:p>
            <a:pPr algn="l" indent="0" marL="0">
              <a:lnSpc>
                <a:spcPct val="109000"/>
              </a:lnSpc>
              <a:buNone/>
            </a:pPr>
            <a:r>
              <a:rPr lang="en-US" sz="1150" dirty="0">
                <a:solidFill>
                  <a:srgbClr val="3C3939"/>
                </a:solidFill>
                <a:latin typeface="Inter" pitchFamily="34" charset="0"/>
                <a:ea typeface="Inter" pitchFamily="34" charset="-122"/>
                <a:cs typeface="Inter" pitchFamily="34" charset="-120"/>
              </a:rPr>
              <a:t>Persons who embody the normative order through their virtue. They serve as living standards against which names can be measured.</a:t>
            </a:r>
            <a:endParaRPr lang="en-US" sz="1150" dirty="0"/>
          </a:p>
        </p:txBody>
      </p:sp>
      <p:pic>
        <p:nvPicPr>
          <p:cNvPr id="9"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61475" y="4803775"/>
            <a:ext cx="5250029" cy="1268214"/>
          </a:xfrm>
          <a:prstGeom prst="rect">
            <a:avLst/>
          </a:prstGeom>
        </p:spPr>
      </p:pic>
      <p:sp>
        <p:nvSpPr>
          <p:cNvPr id="10" name="Text 5"/>
          <p:cNvSpPr/>
          <p:nvPr/>
        </p:nvSpPr>
        <p:spPr>
          <a:xfrm>
            <a:off x="1381785" y="4973935"/>
            <a:ext cx="2632803" cy="236240"/>
          </a:xfrm>
          <a:prstGeom prst="rect">
            <a:avLst/>
          </a:prstGeom>
          <a:noFill/>
          <a:ln/>
        </p:spPr>
        <p:txBody>
          <a:bodyPr wrap="none" lIns="0" tIns="0" rIns="0" bIns="0" rtlCol="0" anchor="t"/>
          <a:lstStyle/>
          <a:p>
            <a:pPr algn="l" indent="0" marL="0">
              <a:lnSpc>
                <a:spcPct val="104000"/>
              </a:lnSpc>
              <a:buNone/>
            </a:pPr>
            <a:r>
              <a:rPr lang="zh-CN" altLang="en-US" sz="1450" b="1" dirty="0">
                <a:solidFill>
                  <a:srgbClr val="3C3939"/>
                </a:solidFill>
                <a:latin typeface="Inter Bold" pitchFamily="34" charset="0"/>
                <a:ea typeface="Inter Bold" pitchFamily="34" charset="-122"/>
                <a:cs typeface="Inter Bold" pitchFamily="34" charset="-120"/>
              </a:rPr>
              <a:t>Words of the Sage (圣人之言)</a:t>
            </a:r>
            <a:endParaRPr lang="zh-CN" sz="1450" dirty="0"/>
          </a:p>
        </p:txBody>
      </p:sp>
      <p:sp>
        <p:nvSpPr>
          <p:cNvPr id="11" name="Text 6"/>
          <p:cNvSpPr/>
          <p:nvPr/>
        </p:nvSpPr>
        <p:spPr>
          <a:xfrm>
            <a:off x="1381785" y="5306814"/>
            <a:ext cx="4359563" cy="595015"/>
          </a:xfrm>
          <a:prstGeom prst="rect">
            <a:avLst/>
          </a:prstGeom>
          <a:noFill/>
          <a:ln/>
        </p:spPr>
        <p:txBody>
          <a:bodyPr wrap="square" lIns="0" tIns="0" rIns="0" bIns="0" rtlCol="0" anchor="t">
            <a:normAutofit/>
          </a:bodyPr>
          <a:lstStyle/>
          <a:p>
            <a:pPr algn="l" indent="0" marL="0">
              <a:lnSpc>
                <a:spcPct val="109000"/>
              </a:lnSpc>
              <a:buNone/>
            </a:pPr>
            <a:r>
              <a:rPr lang="en-US" sz="1150" dirty="0">
                <a:solidFill>
                  <a:srgbClr val="3C3939"/>
                </a:solidFill>
                <a:latin typeface="Inter" pitchFamily="34" charset="0"/>
                <a:ea typeface="Inter" pitchFamily="34" charset="-122"/>
                <a:cs typeface="Inter" pitchFamily="34" charset="-120"/>
              </a:rPr>
              <a:t>The Sage's words carry authoritative force. The person of perfected wisdom has the clearest insight into the true nature of things and can therefore name them correctly.</a:t>
            </a:r>
            <a:endParaRPr lang="en-US" sz="1150" dirty="0"/>
          </a:p>
        </p:txBody>
      </p:sp>
      <p:sp>
        <p:nvSpPr>
          <p:cNvPr id="12" name="Shape 7"/>
          <p:cNvSpPr/>
          <p:nvPr/>
        </p:nvSpPr>
        <p:spPr>
          <a:xfrm>
            <a:off x="6177701" y="1766987"/>
            <a:ext cx="5467709" cy="4413746"/>
          </a:xfrm>
          <a:prstGeom prst="roundRect">
            <a:avLst>
              <a:gd name="adj" fmla="val 2466"/>
            </a:avLst>
          </a:prstGeom>
          <a:solidFill>
            <a:srgbClr val="1B1B27"/>
          </a:solidFill>
          <a:ln/>
        </p:spPr>
      </p:sp>
      <p:sp>
        <p:nvSpPr>
          <p:cNvPr id="13" name="Text 8"/>
          <p:cNvSpPr/>
          <p:nvPr/>
        </p:nvSpPr>
        <p:spPr>
          <a:xfrm>
            <a:off x="6328807" y="1863626"/>
            <a:ext cx="3003773" cy="236240"/>
          </a:xfrm>
          <a:prstGeom prst="rect">
            <a:avLst/>
          </a:prstGeom>
          <a:noFill/>
          <a:ln/>
        </p:spPr>
        <p:txBody>
          <a:bodyPr wrap="none" lIns="0" tIns="0" rIns="0" bIns="0" rtlCol="0" anchor="t"/>
          <a:lstStyle/>
          <a:p>
            <a:pPr algn="l" indent="0" marL="0">
              <a:lnSpc>
                <a:spcPct val="104000"/>
              </a:lnSpc>
              <a:buNone/>
            </a:pPr>
            <a:r>
              <a:rPr lang="en-US" sz="1450" b="1" dirty="0">
                <a:solidFill>
                  <a:srgbClr val="FFFFFF"/>
                </a:solidFill>
                <a:latin typeface="Inter Bold" pitchFamily="34" charset="0"/>
                <a:ea typeface="Inter Bold" pitchFamily="34" charset="-122"/>
                <a:cs typeface="Inter Bold" pitchFamily="34" charset="-120"/>
              </a:rPr>
              <a:t>Connection to Zhengming</a:t>
            </a:r>
            <a:endParaRPr lang="en-US" sz="1450" dirty="0"/>
          </a:p>
        </p:txBody>
      </p:sp>
      <p:sp>
        <p:nvSpPr>
          <p:cNvPr id="14" name="Text 9"/>
          <p:cNvSpPr/>
          <p:nvPr/>
        </p:nvSpPr>
        <p:spPr>
          <a:xfrm>
            <a:off x="6328807" y="2196505"/>
            <a:ext cx="5165497" cy="991691"/>
          </a:xfrm>
          <a:prstGeom prst="rect">
            <a:avLst/>
          </a:prstGeom>
          <a:noFill/>
          <a:ln/>
        </p:spPr>
        <p:txBody>
          <a:bodyPr wrap="square" lIns="0" tIns="0" rIns="0" bIns="0" rtlCol="0" anchor="t">
            <a:normAutofit/>
          </a:bodyPr>
          <a:lstStyle/>
          <a:p>
            <a:pPr algn="l" indent="0" marL="0">
              <a:lnSpc>
                <a:spcPct val="109000"/>
              </a:lnSpc>
              <a:buNone/>
            </a:pPr>
            <a:r>
              <a:rPr lang="en-US" sz="1150" dirty="0">
                <a:solidFill>
                  <a:srgbClr val="FFFFFF"/>
                </a:solidFill>
                <a:latin typeface="Inter" pitchFamily="34" charset="0"/>
                <a:ea typeface="Inter" pitchFamily="34" charset="-122"/>
                <a:cs typeface="Inter" pitchFamily="34" charset="-120"/>
              </a:rPr>
              <a:t>Correct naming is grounded in the cosmic order (Tian's decree), authenticated by exemplary persons (great men), and articulated by those of perfected wisdom (Sages). Without this framework, zhengming would lack any objective standard and could degenerate into mere political manipulation.</a:t>
            </a:r>
            <a:endParaRPr lang="en-US" sz="1150" dirty="0"/>
          </a:p>
        </p:txBody>
      </p:sp>
      <p:sp>
        <p:nvSpPr>
          <p:cNvPr id="15" name="Text 10"/>
          <p:cNvSpPr/>
          <p:nvPr/>
        </p:nvSpPr>
        <p:spPr>
          <a:xfrm>
            <a:off x="6328807" y="3284835"/>
            <a:ext cx="2812980" cy="236240"/>
          </a:xfrm>
          <a:prstGeom prst="rect">
            <a:avLst/>
          </a:prstGeom>
          <a:noFill/>
          <a:ln/>
        </p:spPr>
        <p:txBody>
          <a:bodyPr wrap="none" lIns="0" tIns="0" rIns="0" bIns="0" rtlCol="0" anchor="t"/>
          <a:lstStyle/>
          <a:p>
            <a:pPr algn="l" indent="0" marL="0">
              <a:lnSpc>
                <a:spcPct val="104000"/>
              </a:lnSpc>
              <a:buNone/>
            </a:pPr>
            <a:r>
              <a:rPr lang="en-US" sz="1450" b="1" dirty="0">
                <a:solidFill>
                  <a:srgbClr val="FFFFFF"/>
                </a:solidFill>
                <a:latin typeface="Inter Bold" pitchFamily="34" charset="0"/>
                <a:ea typeface="Inter Bold" pitchFamily="34" charset="-122"/>
                <a:cs typeface="Inter Bold" pitchFamily="34" charset="-120"/>
              </a:rPr>
              <a:t>Cross-Day Connections</a:t>
            </a:r>
            <a:endParaRPr lang="en-US" sz="1450" dirty="0"/>
          </a:p>
        </p:txBody>
      </p:sp>
      <p:sp>
        <p:nvSpPr>
          <p:cNvPr id="16" name="Text 11"/>
          <p:cNvSpPr/>
          <p:nvPr/>
        </p:nvSpPr>
        <p:spPr>
          <a:xfrm>
            <a:off x="6328807" y="3617714"/>
            <a:ext cx="5165497" cy="595015"/>
          </a:xfrm>
          <a:prstGeom prst="rect">
            <a:avLst/>
          </a:prstGeom>
          <a:noFill/>
          <a:ln/>
        </p:spPr>
        <p:txBody>
          <a:bodyPr wrap="square" lIns="0" tIns="0" rIns="0" bIns="0" rtlCol="0" anchor="t">
            <a:normAutofit/>
          </a:bodyPr>
          <a:lstStyle/>
          <a:p>
            <a:pPr algn="l" indent="0" marL="0">
              <a:lnSpc>
                <a:spcPct val="109000"/>
              </a:lnSpc>
              <a:buNone/>
            </a:pPr>
            <a:r>
              <a:rPr lang="zh-CN" altLang="en-US" sz="1150" b="1" dirty="0">
                <a:solidFill>
                  <a:srgbClr val="FFFFFF"/>
                </a:solidFill>
                <a:latin typeface="Inter Bold" pitchFamily="34" charset="0"/>
                <a:ea typeface="Inter Bold" pitchFamily="34" charset="-122"/>
                <a:cs typeface="Inter Bold" pitchFamily="34" charset="-120"/>
              </a:rPr>
              <a:t>Day 1</a:t>
            </a:r>
            <a:pPr algn="l" indent="0" marL="0">
              <a:lnSpc>
                <a:spcPct val="109000"/>
              </a:lnSpc>
              <a:buNone/>
            </a:pPr>
            <a:r>
              <a:rPr lang="zh-CN" altLang="en-US" sz="1150" dirty="0">
                <a:solidFill>
                  <a:srgbClr val="FFFFFF"/>
                </a:solidFill>
                <a:latin typeface="Inter" pitchFamily="34" charset="0"/>
                <a:ea typeface="Inter" pitchFamily="34" charset="-122"/>
                <a:cs typeface="Inter" pitchFamily="34" charset="-120"/>
              </a:rPr>
              <a:t>: Tian as immanent order, not transcendent Creator — 16.8 reinforces this. </a:t>
            </a:r>
            <a:pPr algn="l" indent="0" marL="0">
              <a:lnSpc>
                <a:spcPct val="109000"/>
              </a:lnSpc>
              <a:buNone/>
            </a:pPr>
            <a:r>
              <a:rPr lang="zh-CN" altLang="en-US" sz="1150" b="1" dirty="0">
                <a:solidFill>
                  <a:srgbClr val="FFFFFF"/>
                </a:solidFill>
                <a:latin typeface="Inter Bold" pitchFamily="34" charset="0"/>
                <a:ea typeface="Inter Bold" pitchFamily="34" charset="-122"/>
                <a:cs typeface="Inter Bold" pitchFamily="34" charset="-120"/>
              </a:rPr>
              <a:t>Day 2</a:t>
            </a:r>
            <a:pPr algn="l" indent="0" marL="0">
              <a:lnSpc>
                <a:spcPct val="109000"/>
              </a:lnSpc>
              <a:buNone/>
            </a:pPr>
            <a:r>
              <a:rPr lang="zh-CN" altLang="en-US" sz="1150" dirty="0">
                <a:solidFill>
                  <a:srgbClr val="FFFFFF"/>
                </a:solidFill>
                <a:latin typeface="Inter" pitchFamily="34" charset="0"/>
                <a:ea typeface="Inter" pitchFamily="34" charset="-122"/>
                <a:cs typeface="Inter" pitchFamily="34" charset="-120"/>
              </a:rPr>
              <a:t>: Ren provides the affective foundation for the attitude of awe (敬畏) that makes proper naming possible.</a:t>
            </a:r>
            <a:endParaRPr lang="zh-CN" sz="115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0"/>
          <p:cNvSpPr/>
          <p:nvPr/>
        </p:nvSpPr>
        <p:spPr>
          <a:xfrm>
            <a:off x="661475" y="983853"/>
            <a:ext cx="10868745" cy="1033463"/>
          </a:xfrm>
          <a:prstGeom prst="rect">
            <a:avLst/>
          </a:prstGeom>
          <a:noFill/>
          <a:ln/>
        </p:spPr>
        <p:txBody>
          <a:bodyPr wrap="square" lIns="0" tIns="0" rIns="0" bIns="0" rtlCol="0" anchor="t">
            <a:normAutofit/>
          </a:bodyPr>
          <a:lstStyle/>
          <a:p>
            <a:pPr algn="l" indent="0" marL="0">
              <a:lnSpc>
                <a:spcPct val="104000"/>
              </a:lnSpc>
              <a:buNone/>
            </a:pPr>
            <a:r>
              <a:rPr lang="en-US" sz="3250" b="1" dirty="0">
                <a:solidFill>
                  <a:srgbClr val="1B1B27"/>
                </a:solidFill>
                <a:latin typeface="Inter Bold" pitchFamily="34" charset="0"/>
                <a:ea typeface="Inter Bold" pitchFamily="34" charset="-122"/>
                <a:cs typeface="Inter Bold" pitchFamily="34" charset="-120"/>
              </a:rPr>
              <a:t>Close Reading: </a:t>
            </a:r>
            <a:pPr algn="l" indent="0" marL="0">
              <a:lnSpc>
                <a:spcPct val="104000"/>
              </a:lnSpc>
              <a:buNone/>
            </a:pPr>
            <a:r>
              <a:rPr lang="en-US" sz="3250" b="1" i="1" dirty="0">
                <a:solidFill>
                  <a:srgbClr val="1B1B27"/>
                </a:solidFill>
                <a:latin typeface="Inter Bold" pitchFamily="34" charset="0"/>
                <a:ea typeface="Inter Bold" pitchFamily="34" charset="-122"/>
                <a:cs typeface="Inter Bold" pitchFamily="34" charset="-120"/>
              </a:rPr>
              <a:t>Analects</a:t>
            </a:r>
            <a:pPr algn="l" indent="0" marL="0">
              <a:lnSpc>
                <a:spcPct val="104000"/>
              </a:lnSpc>
              <a:buNone/>
            </a:pPr>
            <a:r>
              <a:rPr lang="en-US" sz="3250" b="1" dirty="0">
                <a:solidFill>
                  <a:srgbClr val="1B1B27"/>
                </a:solidFill>
                <a:latin typeface="Inter Bold" pitchFamily="34" charset="0"/>
                <a:ea typeface="Inter Bold" pitchFamily="34" charset="-122"/>
                <a:cs typeface="Inter Bold" pitchFamily="34" charset="-120"/>
              </a:rPr>
              <a:t> 20.1 — The Transmission of the Mandate</a:t>
            </a:r>
            <a:endParaRPr lang="en-US" sz="3250" dirty="0"/>
          </a:p>
        </p:txBody>
      </p:sp>
      <p:sp>
        <p:nvSpPr>
          <p:cNvPr id="3" name="Shape 1"/>
          <p:cNvSpPr/>
          <p:nvPr/>
        </p:nvSpPr>
        <p:spPr>
          <a:xfrm>
            <a:off x="661475" y="2248793"/>
            <a:ext cx="19050" cy="935137"/>
          </a:xfrm>
          <a:prstGeom prst="roundRect">
            <a:avLst>
              <a:gd name="adj" fmla="val 59999"/>
            </a:avLst>
          </a:prstGeom>
          <a:solidFill>
            <a:srgbClr val="1B1B27"/>
          </a:solidFill>
          <a:ln/>
        </p:spPr>
      </p:sp>
      <p:sp>
        <p:nvSpPr>
          <p:cNvPr id="4" name="Text 2"/>
          <p:cNvSpPr/>
          <p:nvPr/>
        </p:nvSpPr>
        <p:spPr>
          <a:xfrm>
            <a:off x="909516" y="2378968"/>
            <a:ext cx="10620705" cy="674787"/>
          </a:xfrm>
          <a:prstGeom prst="rect">
            <a:avLst/>
          </a:prstGeom>
          <a:noFill/>
          <a:ln/>
        </p:spPr>
        <p:txBody>
          <a:bodyPr wrap="square" lIns="0" tIns="0" rIns="0" bIns="0" rtlCol="0" anchor="t">
            <a:normAutofit/>
          </a:bodyPr>
          <a:lstStyle/>
          <a:p>
            <a:pPr algn="l" indent="0" marL="0">
              <a:lnSpc>
                <a:spcPct val="113000"/>
              </a:lnSpc>
              <a:buNone/>
            </a:pPr>
            <a:r>
              <a:rPr lang="zh-CN" altLang="en-US" sz="1300" dirty="0">
                <a:solidFill>
                  <a:srgbClr val="3C3939"/>
                </a:solidFill>
                <a:latin typeface="Inter" pitchFamily="34" charset="0"/>
                <a:ea typeface="Inter" pitchFamily="34" charset="-122"/>
                <a:cs typeface="Inter" pitchFamily="34" charset="-120"/>
              </a:rPr>
              <a:t>Yao said, 'Oh, Shun! The numbers of Tian's calendar now fall to your person — hold well to their centre (允执其中). If the lands within the four seas are pressed to exhaustion, the emolument from Tian will be forever ended.' With these same words, Shun charged Yu. — </a:t>
            </a:r>
            <a:pPr algn="l" indent="0" marL="0">
              <a:lnSpc>
                <a:spcPct val="113000"/>
              </a:lnSpc>
              <a:buNone/>
            </a:pPr>
            <a:r>
              <a:rPr lang="zh-CN" altLang="en-US" sz="1300" i="1" dirty="0">
                <a:solidFill>
                  <a:srgbClr val="3C3939"/>
                </a:solidFill>
                <a:latin typeface="Inter" pitchFamily="34" charset="0"/>
                <a:ea typeface="Inter" pitchFamily="34" charset="-122"/>
                <a:cs typeface="Inter" pitchFamily="34" charset="-120"/>
              </a:rPr>
              <a:t>Analects</a:t>
            </a:r>
            <a:pPr algn="l" indent="0" marL="0">
              <a:lnSpc>
                <a:spcPct val="113000"/>
              </a:lnSpc>
              <a:buNone/>
            </a:pPr>
            <a:r>
              <a:rPr lang="zh-CN" altLang="en-US" sz="1300" dirty="0">
                <a:solidFill>
                  <a:srgbClr val="3C3939"/>
                </a:solidFill>
                <a:latin typeface="Inter" pitchFamily="34" charset="0"/>
                <a:ea typeface="Inter" pitchFamily="34" charset="-122"/>
                <a:cs typeface="Inter" pitchFamily="34" charset="-120"/>
              </a:rPr>
              <a:t> 20.1 (Eno trans.)</a:t>
            </a:r>
            <a:endParaRPr lang="zh-CN" sz="1300" dirty="0"/>
          </a:p>
        </p:txBody>
      </p:sp>
      <p:pic>
        <p:nvPicPr>
          <p:cNvPr id="5"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723485" y="3319165"/>
            <a:ext cx="248041" cy="248047"/>
          </a:xfrm>
          <a:prstGeom prst="rect">
            <a:avLst/>
          </a:prstGeom>
        </p:spPr>
      </p:pic>
      <p:sp>
        <p:nvSpPr>
          <p:cNvPr id="6" name="Text 3"/>
          <p:cNvSpPr/>
          <p:nvPr/>
        </p:nvSpPr>
        <p:spPr>
          <a:xfrm>
            <a:off x="1198830" y="3314105"/>
            <a:ext cx="2739758"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Paradigmatic Transmission</a:t>
            </a:r>
            <a:endParaRPr lang="en-US" sz="1600" dirty="0"/>
          </a:p>
        </p:txBody>
      </p:sp>
      <p:sp>
        <p:nvSpPr>
          <p:cNvPr id="7" name="Text 4"/>
          <p:cNvSpPr/>
          <p:nvPr/>
        </p:nvSpPr>
        <p:spPr>
          <a:xfrm>
            <a:off x="1198830" y="3642023"/>
            <a:ext cx="2989089" cy="1124645"/>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Depicts the paradigmatic act of legitimate political transmission: Yao, the sage-king, hands authority to Shun, linking cosmic order, ethical practice, and political consequences.</a:t>
            </a:r>
            <a:endParaRPr lang="en-US" sz="1300" dirty="0"/>
          </a:p>
        </p:txBody>
      </p:sp>
      <p:pic>
        <p:nvPicPr>
          <p:cNvPr id="8"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94586" y="3319165"/>
            <a:ext cx="248041" cy="248047"/>
          </a:xfrm>
          <a:prstGeom prst="rect">
            <a:avLst/>
          </a:prstGeom>
        </p:spPr>
      </p:pic>
      <p:sp>
        <p:nvSpPr>
          <p:cNvPr id="9" name="Text 5"/>
          <p:cNvSpPr/>
          <p:nvPr/>
        </p:nvSpPr>
        <p:spPr>
          <a:xfrm>
            <a:off x="4869931" y="3314105"/>
            <a:ext cx="2651257"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'Hold Well to Their Centre'</a:t>
            </a:r>
            <a:endParaRPr lang="en-US" sz="1600" dirty="0"/>
          </a:p>
        </p:txBody>
      </p:sp>
      <p:sp>
        <p:nvSpPr>
          <p:cNvPr id="10" name="Text 6"/>
          <p:cNvSpPr/>
          <p:nvPr/>
        </p:nvSpPr>
        <p:spPr>
          <a:xfrm>
            <a:off x="4869931" y="3642023"/>
            <a:ext cx="2989089" cy="1124645"/>
          </a:xfrm>
          <a:prstGeom prst="rect">
            <a:avLst/>
          </a:prstGeom>
          <a:noFill/>
          <a:ln/>
        </p:spPr>
        <p:txBody>
          <a:bodyPr wrap="square" lIns="0" tIns="0" rIns="0" bIns="0" rtlCol="0" anchor="t">
            <a:normAutofit/>
          </a:bodyPr>
          <a:lstStyle/>
          <a:p>
            <a:pPr algn="l" indent="0" marL="0">
              <a:lnSpc>
                <a:spcPct val="113000"/>
              </a:lnSpc>
              <a:buNone/>
            </a:pPr>
            <a:r>
              <a:rPr lang="zh-CN" altLang="en-US" sz="1300" dirty="0">
                <a:solidFill>
                  <a:srgbClr val="3C3939"/>
                </a:solidFill>
                <a:latin typeface="Inter" pitchFamily="34" charset="0"/>
                <a:ea typeface="Inter" pitchFamily="34" charset="-122"/>
                <a:cs typeface="Inter" pitchFamily="34" charset="-120"/>
              </a:rPr>
              <a:t>The phrase (允执其中) anticipates the later Confucian doctrine of the Mean (中庸) — correct political order requires balance and harmony, not rigid adherence to fixed rules.</a:t>
            </a:r>
            <a:endParaRPr lang="zh-CN" sz="1300" dirty="0"/>
          </a:p>
        </p:txBody>
      </p:sp>
      <p:pic>
        <p:nvPicPr>
          <p:cNvPr id="11"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65687" y="3319165"/>
            <a:ext cx="248041" cy="248047"/>
          </a:xfrm>
          <a:prstGeom prst="rect">
            <a:avLst/>
          </a:prstGeom>
        </p:spPr>
      </p:pic>
      <p:sp>
        <p:nvSpPr>
          <p:cNvPr id="12" name="Text 7"/>
          <p:cNvSpPr/>
          <p:nvPr/>
        </p:nvSpPr>
        <p:spPr>
          <a:xfrm>
            <a:off x="8541032" y="3314105"/>
            <a:ext cx="2147635"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Performative Naming</a:t>
            </a:r>
            <a:endParaRPr lang="en-US" sz="1600" dirty="0"/>
          </a:p>
        </p:txBody>
      </p:sp>
      <p:sp>
        <p:nvSpPr>
          <p:cNvPr id="13" name="Text 8"/>
          <p:cNvSpPr/>
          <p:nvPr/>
        </p:nvSpPr>
        <p:spPr>
          <a:xfrm>
            <a:off x="8541032" y="3642023"/>
            <a:ext cx="2989089" cy="1349573"/>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Yao names Shun as successor — this naming has the force of </a:t>
            </a:r>
            <a:pPr algn="l" indent="0" marL="0">
              <a:lnSpc>
                <a:spcPct val="113000"/>
              </a:lnSpc>
              <a:buNone/>
            </a:pPr>
            <a:r>
              <a:rPr lang="en-US" sz="1300" b="1" dirty="0">
                <a:solidFill>
                  <a:srgbClr val="3C3939"/>
                </a:solidFill>
                <a:latin typeface="Inter Bold" pitchFamily="34" charset="0"/>
                <a:ea typeface="Inter Bold" pitchFamily="34" charset="-122"/>
                <a:cs typeface="Inter Bold" pitchFamily="34" charset="-120"/>
              </a:rPr>
              <a:t>creating political reality</a:t>
            </a:r>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 Names participate in the cosmic order established by Tian. This is zhengming in action, not just in theory.</a:t>
            </a:r>
            <a:endParaRPr lang="en-US" sz="1300" dirty="0"/>
          </a:p>
        </p:txBody>
      </p:sp>
      <p:sp>
        <p:nvSpPr>
          <p:cNvPr id="14" name="Shape 9"/>
          <p:cNvSpPr/>
          <p:nvPr/>
        </p:nvSpPr>
        <p:spPr>
          <a:xfrm>
            <a:off x="661475" y="5121771"/>
            <a:ext cx="10868745" cy="752277"/>
          </a:xfrm>
          <a:prstGeom prst="roundRect">
            <a:avLst>
              <a:gd name="adj" fmla="val 9234"/>
            </a:avLst>
          </a:prstGeom>
          <a:solidFill>
            <a:srgbClr val="E1E1EA"/>
          </a:solidFill>
          <a:ln/>
        </p:spPr>
      </p:sp>
      <p:pic>
        <p:nvPicPr>
          <p:cNvPr id="15" name="Image 3" descr="preencoded.png">    </p:cNvPr>
          <p:cNvPicPr>
            <a:picLocks noChangeAspect="1"/>
          </p:cNvPicPr>
          <p:nvPr/>
        </p:nvPicPr>
        <p:blipFill>
          <a:blip r:embed="rId7"/>
          <a:stretch>
            <a:fillRect/>
          </a:stretch>
        </p:blipFill>
        <p:spPr>
          <a:xfrm>
            <a:off x="826769" y="5342434"/>
            <a:ext cx="206667" cy="165298"/>
          </a:xfrm>
          <a:prstGeom prst="rect">
            <a:avLst/>
          </a:prstGeom>
        </p:spPr>
      </p:pic>
      <p:sp>
        <p:nvSpPr>
          <p:cNvPr id="16" name="Text 10"/>
          <p:cNvSpPr/>
          <p:nvPr/>
        </p:nvSpPr>
        <p:spPr>
          <a:xfrm>
            <a:off x="1198731" y="5278735"/>
            <a:ext cx="10166195" cy="449858"/>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000000"/>
                </a:solidFill>
                <a:latin typeface="Inter" pitchFamily="34" charset="0"/>
                <a:ea typeface="Inter" pitchFamily="34" charset="-122"/>
                <a:cs typeface="Inter" pitchFamily="34" charset="-120"/>
              </a:rPr>
              <a:t>Eno notes 20.1 is a late composition reflecting anachronistic Confucian ideals — but this does not invalidate its philosophical content.</a:t>
            </a:r>
            <a:endParaRPr lang="en-US" sz="13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p:nvPr/>
        </p:nvSpPr>
        <p:spPr>
          <a:xfrm>
            <a:off x="661475" y="1008459"/>
            <a:ext cx="10994651" cy="590649"/>
          </a:xfrm>
          <a:prstGeom prst="rect">
            <a:avLst/>
          </a:prstGeom>
          <a:noFill/>
          <a:ln/>
        </p:spPr>
        <p:txBody>
          <a:bodyPr wrap="none" lIns="0" tIns="0" rIns="0" bIns="0" rtlCol="0" anchor="t"/>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Returning to Core Questions: Three Positions</a:t>
            </a:r>
            <a:endParaRPr lang="en-US" sz="3700" dirty="0"/>
          </a:p>
        </p:txBody>
      </p:sp>
      <p:sp>
        <p:nvSpPr>
          <p:cNvPr id="3" name="Text 1"/>
          <p:cNvSpPr/>
          <p:nvPr/>
        </p:nvSpPr>
        <p:spPr>
          <a:xfrm>
            <a:off x="661475" y="1901527"/>
            <a:ext cx="11478330" cy="272157"/>
          </a:xfrm>
          <a:prstGeom prst="rect">
            <a:avLst/>
          </a:prstGeom>
          <a:noFill/>
          <a:ln/>
        </p:spPr>
        <p:txBody>
          <a:bodyPr wrap="none" lIns="0" tIns="0" rIns="0" bIns="0" rtlCol="0" anchor="t"/>
          <a:lstStyle/>
          <a:p>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Is zhengming a form of political conservatism, or is it a radical philosophy in which language determines reality?</a:t>
            </a:r>
            <a:endParaRPr lang="en-US" sz="1450" dirty="0"/>
          </a:p>
        </p:txBody>
      </p:sp>
      <p:sp>
        <p:nvSpPr>
          <p:cNvPr id="4" name="Shape 2"/>
          <p:cNvSpPr/>
          <p:nvPr/>
        </p:nvSpPr>
        <p:spPr>
          <a:xfrm>
            <a:off x="661475" y="2343745"/>
            <a:ext cx="5358770" cy="2409627"/>
          </a:xfrm>
          <a:prstGeom prst="roundRect">
            <a:avLst>
              <a:gd name="adj" fmla="val 3295"/>
            </a:avLst>
          </a:prstGeom>
          <a:solidFill>
            <a:srgbClr val="F2EEEE"/>
          </a:solidFill>
          <a:ln w="6350">
            <a:solidFill>
              <a:srgbClr val="D8D4D4"/>
            </a:solidFill>
            <a:prstDash val="solid"/>
          </a:ln>
        </p:spPr>
      </p:sp>
      <p:sp>
        <p:nvSpPr>
          <p:cNvPr id="5" name="Text 3"/>
          <p:cNvSpPr/>
          <p:nvPr/>
        </p:nvSpPr>
        <p:spPr>
          <a:xfrm>
            <a:off x="856832" y="2539107"/>
            <a:ext cx="2685983"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The Conservative Case</a:t>
            </a:r>
            <a:endParaRPr lang="en-US" sz="1850" dirty="0"/>
          </a:p>
        </p:txBody>
      </p:sp>
      <p:sp>
        <p:nvSpPr>
          <p:cNvPr id="6" name="Text 4"/>
          <p:cNvSpPr/>
          <p:nvPr/>
        </p:nvSpPr>
        <p:spPr>
          <a:xfrm>
            <a:off x="856832" y="2925068"/>
            <a:ext cx="4968056" cy="1632942"/>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Zhengming presupposes a fixed set of social roles inherited from tradition. Kongzi's "I transmit rather than create" (7.1) supports this. Van Norden notes: 'traditional Confucianism assumes all worthwhile cultural, social, and ethical innovation has already occurred' (pp. 86–87).</a:t>
            </a:r>
            <a:endParaRPr lang="en-US" sz="1450" dirty="0"/>
          </a:p>
        </p:txBody>
      </p:sp>
      <p:sp>
        <p:nvSpPr>
          <p:cNvPr id="7" name="Shape 5"/>
          <p:cNvSpPr/>
          <p:nvPr/>
        </p:nvSpPr>
        <p:spPr>
          <a:xfrm>
            <a:off x="6171450" y="2343745"/>
            <a:ext cx="5358770" cy="2409627"/>
          </a:xfrm>
          <a:prstGeom prst="roundRect">
            <a:avLst>
              <a:gd name="adj" fmla="val 3295"/>
            </a:avLst>
          </a:prstGeom>
          <a:solidFill>
            <a:srgbClr val="F2EEEE"/>
          </a:solidFill>
          <a:ln w="6350">
            <a:solidFill>
              <a:srgbClr val="D8D4D4"/>
            </a:solidFill>
            <a:prstDash val="solid"/>
          </a:ln>
        </p:spPr>
      </p:sp>
      <p:sp>
        <p:nvSpPr>
          <p:cNvPr id="8" name="Text 6"/>
          <p:cNvSpPr/>
          <p:nvPr/>
        </p:nvSpPr>
        <p:spPr>
          <a:xfrm>
            <a:off x="6366807" y="2539107"/>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The Radical Case</a:t>
            </a:r>
            <a:endParaRPr lang="en-US" sz="1850" dirty="0"/>
          </a:p>
        </p:txBody>
      </p:sp>
      <p:sp>
        <p:nvSpPr>
          <p:cNvPr id="9" name="Text 7"/>
          <p:cNvSpPr/>
          <p:nvPr/>
        </p:nvSpPr>
        <p:spPr>
          <a:xfrm>
            <a:off x="6366807" y="2925068"/>
            <a:ext cx="4968056" cy="1632942"/>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Names carry normative force: to name correctly is to evaluate, not just describe. Zhengming can function as a critique of those in power. The collapse of the descriptive/prescriptive distinction makes language a tool for reshaping reality. Particularism requires context-sensitive judgment, not mechanical conformity.</a:t>
            </a:r>
            <a:endParaRPr lang="en-US" sz="1450" dirty="0"/>
          </a:p>
        </p:txBody>
      </p:sp>
      <p:sp>
        <p:nvSpPr>
          <p:cNvPr id="10" name="Shape 8"/>
          <p:cNvSpPr/>
          <p:nvPr/>
        </p:nvSpPr>
        <p:spPr>
          <a:xfrm>
            <a:off x="661475" y="4923433"/>
            <a:ext cx="10868745" cy="926009"/>
          </a:xfrm>
          <a:prstGeom prst="roundRect">
            <a:avLst>
              <a:gd name="adj" fmla="val 8573"/>
            </a:avLst>
          </a:prstGeom>
          <a:solidFill>
            <a:srgbClr val="E1E1EA"/>
          </a:solidFill>
          <a:ln/>
        </p:spPr>
      </p:sp>
      <p:pic>
        <p:nvPicPr>
          <p:cNvPr id="11" name="Image 0" descr="preencoded.png">    </p:cNvPr>
          <p:cNvPicPr>
            <a:picLocks noChangeAspect="1"/>
          </p:cNvPicPr>
          <p:nvPr/>
        </p:nvPicPr>
        <p:blipFill>
          <a:blip r:embed="rId1"/>
          <a:stretch>
            <a:fillRect/>
          </a:stretch>
        </p:blipFill>
        <p:spPr>
          <a:xfrm>
            <a:off x="850482" y="5178425"/>
            <a:ext cx="236234" cy="189012"/>
          </a:xfrm>
          <a:prstGeom prst="rect">
            <a:avLst/>
          </a:prstGeom>
        </p:spPr>
      </p:pic>
      <p:sp>
        <p:nvSpPr>
          <p:cNvPr id="12" name="Text 9"/>
          <p:cNvSpPr/>
          <p:nvPr/>
        </p:nvSpPr>
        <p:spPr>
          <a:xfrm>
            <a:off x="1275723" y="5121870"/>
            <a:ext cx="10065490"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000000"/>
                </a:solidFill>
                <a:latin typeface="Inter" pitchFamily="34" charset="0"/>
                <a:ea typeface="Inter" pitchFamily="34" charset="-122"/>
                <a:cs typeface="Inter" pitchFamily="34" charset="-120"/>
              </a:rPr>
              <a:t>Come to class prepared to take a side and defend it with textual evidence. The goal is not consensus but deeper understanding of what is at stake.</a:t>
            </a:r>
            <a:endParaRPr lang="en-US" sz="145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p:nvPr/>
        </p:nvSpPr>
        <p:spPr>
          <a:xfrm>
            <a:off x="661475" y="704255"/>
            <a:ext cx="9349149" cy="581422"/>
          </a:xfrm>
          <a:prstGeom prst="rect">
            <a:avLst/>
          </a:prstGeom>
          <a:noFill/>
          <a:ln/>
        </p:spPr>
        <p:txBody>
          <a:bodyPr wrap="none" lIns="0" tIns="0" rIns="0" bIns="0" rtlCol="0" anchor="t"/>
          <a:lstStyle/>
          <a:p>
            <a:pPr algn="l" indent="0" marL="0">
              <a:lnSpc>
                <a:spcPct val="104000"/>
              </a:lnSpc>
              <a:buNone/>
            </a:pPr>
            <a:r>
              <a:rPr lang="en-US" sz="3650" b="1" dirty="0">
                <a:solidFill>
                  <a:srgbClr val="1B1B27"/>
                </a:solidFill>
                <a:latin typeface="Inter Bold" pitchFamily="34" charset="0"/>
                <a:ea typeface="Inter Bold" pitchFamily="34" charset="-122"/>
                <a:cs typeface="Inter Bold" pitchFamily="34" charset="-120"/>
              </a:rPr>
              <a:t>The Middle Path: A Dialectical Reading</a:t>
            </a:r>
            <a:endParaRPr lang="en-US" sz="3650" dirty="0"/>
          </a:p>
        </p:txBody>
      </p:sp>
      <p:pic>
        <p:nvPicPr>
          <p:cNvPr id="3"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1578670"/>
            <a:ext cx="3525253" cy="4574977"/>
          </a:xfrm>
          <a:prstGeom prst="rect">
            <a:avLst/>
          </a:prstGeom>
        </p:spPr>
      </p:pic>
      <p:sp>
        <p:nvSpPr>
          <p:cNvPr id="4" name="Text 1"/>
          <p:cNvSpPr/>
          <p:nvPr/>
        </p:nvSpPr>
        <p:spPr>
          <a:xfrm>
            <a:off x="974502" y="1790105"/>
            <a:ext cx="3000796" cy="872133"/>
          </a:xfrm>
          <a:prstGeom prst="rect">
            <a:avLst/>
          </a:prstGeom>
          <a:noFill/>
          <a:ln/>
        </p:spPr>
        <p:txBody>
          <a:bodyPr wrap="square" lIns="0" tIns="0" rIns="0" bIns="0" rtlCol="0" anchor="t">
            <a:normAutofit/>
          </a:bodyPr>
          <a:lstStyle/>
          <a:p>
            <a:pPr algn="l" indent="0" marL="0">
              <a:lnSpc>
                <a:spcPct val="104000"/>
              </a:lnSpc>
              <a:buNone/>
            </a:pPr>
            <a:r>
              <a:rPr lang="en-US" sz="1800" b="1" dirty="0">
                <a:solidFill>
                  <a:srgbClr val="3C3939"/>
                </a:solidFill>
                <a:latin typeface="Inter Bold" pitchFamily="34" charset="0"/>
                <a:ea typeface="Inter Bold" pitchFamily="34" charset="-122"/>
                <a:cs typeface="Inter Bold" pitchFamily="34" charset="-120"/>
              </a:rPr>
              <a:t>Neither Simply Conservative nor Simply Radical</a:t>
            </a:r>
            <a:endParaRPr lang="en-US" sz="1800" dirty="0"/>
          </a:p>
        </p:txBody>
      </p:sp>
      <p:sp>
        <p:nvSpPr>
          <p:cNvPr id="5" name="Text 2"/>
          <p:cNvSpPr/>
          <p:nvPr/>
        </p:nvSpPr>
        <p:spPr>
          <a:xfrm>
            <a:off x="974502" y="2750145"/>
            <a:ext cx="3000796" cy="3192066"/>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Zhengming </a:t>
            </a:r>
            <a:pPr algn="l" indent="0" marL="0">
              <a:lnSpc>
                <a:spcPct val="119000"/>
              </a:lnSpc>
              <a:buNone/>
            </a:pPr>
            <a:r>
              <a:rPr lang="en-US" sz="1450" b="1" dirty="0">
                <a:solidFill>
                  <a:srgbClr val="3C3939"/>
                </a:solidFill>
                <a:latin typeface="Inter Bold" pitchFamily="34" charset="0"/>
                <a:ea typeface="Inter Bold" pitchFamily="34" charset="-122"/>
                <a:cs typeface="Inter Bold" pitchFamily="34" charset="-120"/>
              </a:rPr>
              <a:t>conserves</a:t>
            </a:r>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 the normative content of traditional names, while using that very content as a </a:t>
            </a:r>
            <a:pPr algn="l" indent="0" marL="0">
              <a:lnSpc>
                <a:spcPct val="119000"/>
              </a:lnSpc>
              <a:buNone/>
            </a:pPr>
            <a:r>
              <a:rPr lang="en-US" sz="1450" b="1" dirty="0">
                <a:solidFill>
                  <a:srgbClr val="3C3939"/>
                </a:solidFill>
                <a:latin typeface="Inter Bold" pitchFamily="34" charset="0"/>
                <a:ea typeface="Inter Bold" pitchFamily="34" charset="-122"/>
                <a:cs typeface="Inter Bold" pitchFamily="34" charset="-120"/>
              </a:rPr>
              <a:t>critical standard</a:t>
            </a:r>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 against which present reality can be measured. This mirrors the hermeneutic circle of tradition (Gadamer): we inherit categories from the past, but in applying them to the present, we discover they demand changes in how we live.</a:t>
            </a:r>
            <a:endParaRPr lang="en-US" sz="1450" dirty="0"/>
          </a:p>
        </p:txBody>
      </p:sp>
      <p:pic>
        <p:nvPicPr>
          <p:cNvPr id="6"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33171" y="1578670"/>
            <a:ext cx="3525253" cy="4574977"/>
          </a:xfrm>
          <a:prstGeom prst="rect">
            <a:avLst/>
          </a:prstGeom>
        </p:spPr>
      </p:pic>
      <p:sp>
        <p:nvSpPr>
          <p:cNvPr id="7" name="Text 3"/>
          <p:cNvSpPr/>
          <p:nvPr/>
        </p:nvSpPr>
        <p:spPr>
          <a:xfrm>
            <a:off x="4646199" y="1790105"/>
            <a:ext cx="3000796" cy="581422"/>
          </a:xfrm>
          <a:prstGeom prst="rect">
            <a:avLst/>
          </a:prstGeom>
          <a:noFill/>
          <a:ln/>
        </p:spPr>
        <p:txBody>
          <a:bodyPr wrap="square" lIns="0" tIns="0" rIns="0" bIns="0" rtlCol="0" anchor="t">
            <a:normAutofit/>
          </a:bodyPr>
          <a:lstStyle/>
          <a:p>
            <a:pPr algn="l" indent="0" marL="0">
              <a:lnSpc>
                <a:spcPct val="104000"/>
              </a:lnSpc>
              <a:buNone/>
            </a:pPr>
            <a:r>
              <a:rPr lang="zh-CN" altLang="en-US" sz="1800" b="1" dirty="0">
                <a:solidFill>
                  <a:srgbClr val="3C3939"/>
                </a:solidFill>
                <a:latin typeface="Inter Bold" pitchFamily="34" charset="0"/>
                <a:ea typeface="Inter Bold" pitchFamily="34" charset="-122"/>
                <a:cs typeface="Inter Bold" pitchFamily="34" charset="-120"/>
              </a:rPr>
              <a:t>The Example of 'Ruler' (君)</a:t>
            </a:r>
            <a:endParaRPr lang="zh-CN" sz="1800" dirty="0"/>
          </a:p>
        </p:txBody>
      </p:sp>
      <p:sp>
        <p:nvSpPr>
          <p:cNvPr id="8" name="Text 4"/>
          <p:cNvSpPr/>
          <p:nvPr/>
        </p:nvSpPr>
        <p:spPr>
          <a:xfrm>
            <a:off x="4646199" y="2459434"/>
            <a:ext cx="3000796" cy="1862038"/>
          </a:xfrm>
          <a:prstGeom prst="rect">
            <a:avLst/>
          </a:prstGeom>
          <a:noFill/>
          <a:ln/>
        </p:spPr>
        <p:txBody>
          <a:bodyPr wrap="square" lIns="0" tIns="0" rIns="0" bIns="0" rtlCol="0" anchor="t">
            <a:normAutofit/>
          </a:bodyPr>
          <a:lstStyle/>
          <a:p>
            <a:pPr algn="l" indent="0" marL="0">
              <a:lnSpc>
                <a:spcPct val="119000"/>
              </a:lnSpc>
              <a:buNone/>
            </a:pPr>
            <a:r>
              <a:rPr lang="en-US" sz="1450" b="1" dirty="0">
                <a:solidFill>
                  <a:srgbClr val="3C3939"/>
                </a:solidFill>
                <a:latin typeface="Inter Bold" pitchFamily="34" charset="0"/>
                <a:ea typeface="Inter Bold" pitchFamily="34" charset="-122"/>
                <a:cs typeface="Inter Bold" pitchFamily="34" charset="-120"/>
              </a:rPr>
              <a:t>Conservative moment</a:t>
            </a:r>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 tradition gives us the category of what a ruler is. </a:t>
            </a:r>
            <a:pPr algn="l" indent="0" marL="0">
              <a:lnSpc>
                <a:spcPct val="119000"/>
              </a:lnSpc>
              <a:buNone/>
            </a:pPr>
            <a:r>
              <a:rPr lang="en-US" sz="1450" b="1" dirty="0">
                <a:solidFill>
                  <a:srgbClr val="3C3939"/>
                </a:solidFill>
                <a:latin typeface="Inter Bold" pitchFamily="34" charset="0"/>
                <a:ea typeface="Inter Bold" pitchFamily="34" charset="-122"/>
                <a:cs typeface="Inter Bold" pitchFamily="34" charset="-120"/>
              </a:rPr>
              <a:t>Radical moment</a:t>
            </a:r>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 applying it in the present requires fresh judgment about what a ruler truly ought to be. Neither moment functions without the other.</a:t>
            </a:r>
            <a:endParaRPr lang="en-US" sz="1450" dirty="0"/>
          </a:p>
        </p:txBody>
      </p:sp>
      <p:pic>
        <p:nvPicPr>
          <p:cNvPr id="9"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04868" y="1578670"/>
            <a:ext cx="3525253" cy="4574977"/>
          </a:xfrm>
          <a:prstGeom prst="rect">
            <a:avLst/>
          </a:prstGeom>
        </p:spPr>
      </p:pic>
      <p:sp>
        <p:nvSpPr>
          <p:cNvPr id="10" name="Text 5"/>
          <p:cNvSpPr/>
          <p:nvPr/>
        </p:nvSpPr>
        <p:spPr>
          <a:xfrm>
            <a:off x="8317895" y="1790105"/>
            <a:ext cx="3000796" cy="581422"/>
          </a:xfrm>
          <a:prstGeom prst="rect">
            <a:avLst/>
          </a:prstGeom>
          <a:noFill/>
          <a:ln/>
        </p:spPr>
        <p:txBody>
          <a:bodyPr wrap="square" lIns="0" tIns="0" rIns="0" bIns="0" rtlCol="0" anchor="t">
            <a:normAutofit/>
          </a:bodyPr>
          <a:lstStyle/>
          <a:p>
            <a:pPr algn="l" indent="0" marL="0">
              <a:lnSpc>
                <a:spcPct val="104000"/>
              </a:lnSpc>
              <a:buNone/>
            </a:pPr>
            <a:r>
              <a:rPr lang="en-US" sz="1800" b="1" dirty="0">
                <a:solidFill>
                  <a:srgbClr val="3C3939"/>
                </a:solidFill>
                <a:latin typeface="Inter Bold" pitchFamily="34" charset="0"/>
                <a:ea typeface="Inter Bold" pitchFamily="34" charset="-122"/>
                <a:cs typeface="Inter Bold" pitchFamily="34" charset="-120"/>
              </a:rPr>
              <a:t>Van Norden's 'Radical Virtue Ethics'</a:t>
            </a:r>
            <a:endParaRPr lang="en-US" sz="1800" dirty="0"/>
          </a:p>
        </p:txBody>
      </p:sp>
      <p:sp>
        <p:nvSpPr>
          <p:cNvPr id="11" name="Text 6"/>
          <p:cNvSpPr/>
          <p:nvPr/>
        </p:nvSpPr>
        <p:spPr>
          <a:xfrm>
            <a:off x="8317895" y="2459434"/>
            <a:ext cx="3000796" cy="2660055"/>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Consistent with Van Norden's framework — radical not in rejecting tradition but in taking seriously the </a:t>
            </a:r>
            <a:pPr algn="l" indent="0" marL="0">
              <a:lnSpc>
                <a:spcPct val="119000"/>
              </a:lnSpc>
              <a:buNone/>
            </a:pPr>
            <a:r>
              <a:rPr lang="en-US" sz="1450" b="1" dirty="0">
                <a:solidFill>
                  <a:srgbClr val="3C3939"/>
                </a:solidFill>
                <a:latin typeface="Inter Bold" pitchFamily="34" charset="0"/>
                <a:ea typeface="Inter Bold" pitchFamily="34" charset="-122"/>
                <a:cs typeface="Inter Bold" pitchFamily="34" charset="-120"/>
              </a:rPr>
              <a:t>transformative power of inherited ethical categories</a:t>
            </a:r>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 Rectification is not about returning to an idealised past but about realising the normative potential of inherited categories in new circumstances.</a:t>
            </a:r>
            <a:endParaRPr lang="en-US" sz="145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p:nvPr/>
        </p:nvSpPr>
        <p:spPr>
          <a:xfrm>
            <a:off x="661475" y="835025"/>
            <a:ext cx="10760302" cy="590649"/>
          </a:xfrm>
          <a:prstGeom prst="rect">
            <a:avLst/>
          </a:prstGeom>
          <a:noFill/>
          <a:ln/>
        </p:spPr>
        <p:txBody>
          <a:bodyPr wrap="none" lIns="0" tIns="0" rIns="0" bIns="0" rtlCol="0" anchor="t"/>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Academic Background: Van Norden and Eno</a:t>
            </a:r>
            <a:endParaRPr lang="en-US" sz="3700" dirty="0"/>
          </a:p>
        </p:txBody>
      </p:sp>
      <p:sp>
        <p:nvSpPr>
          <p:cNvPr id="3" name="Text 1"/>
          <p:cNvSpPr/>
          <p:nvPr/>
        </p:nvSpPr>
        <p:spPr>
          <a:xfrm>
            <a:off x="661475" y="1803698"/>
            <a:ext cx="5203794" cy="590550"/>
          </a:xfrm>
          <a:prstGeom prst="rect">
            <a:avLst/>
          </a:prstGeom>
          <a:noFill/>
          <a:ln/>
        </p:spPr>
        <p:txBody>
          <a:bodyPr wrap="square" lIns="0" tIns="0" rIns="0" bIns="0" rtlCol="0" anchor="t">
            <a:normAutofit/>
          </a:bodyPr>
          <a:lstStyle/>
          <a:p>
            <a:pPr algn="l" indent="0" marL="0">
              <a:lnSpc>
                <a:spcPct val="104000"/>
              </a:lnSpc>
              <a:buNone/>
            </a:pPr>
            <a:r>
              <a:rPr lang="en-US" sz="1850" b="1" dirty="0">
                <a:solidFill>
                  <a:srgbClr val="1B1B27"/>
                </a:solidFill>
                <a:latin typeface="Inter Bold" pitchFamily="34" charset="0"/>
                <a:ea typeface="Inter Bold" pitchFamily="34" charset="-122"/>
                <a:cs typeface="Inter Bold" pitchFamily="34" charset="-120"/>
              </a:rPr>
              <a:t>Van Norden's Virtue Ethics Framework </a:t>
            </a:r>
            <a:pPr algn="l" indent="0" marL="0">
              <a:lnSpc>
                <a:spcPct val="104000"/>
              </a:lnSpc>
              <a:buNone/>
            </a:pPr>
            <a:r>
              <a:rPr lang="en-US" sz="1850" b="1" i="1" dirty="0">
                <a:solidFill>
                  <a:srgbClr val="1B1B27"/>
                </a:solidFill>
                <a:latin typeface="Inter Bold" pitchFamily="34" charset="0"/>
                <a:ea typeface="Inter Bold" pitchFamily="34" charset="-122"/>
                <a:cs typeface="Inter Bold" pitchFamily="34" charset="-120"/>
              </a:rPr>
              <a:t>(Tier A)</a:t>
            </a:r>
            <a:endParaRPr lang="en-US" sz="1850" dirty="0"/>
          </a:p>
        </p:txBody>
      </p:sp>
      <p:sp>
        <p:nvSpPr>
          <p:cNvPr id="4" name="Text 2"/>
          <p:cNvSpPr/>
          <p:nvPr/>
        </p:nvSpPr>
        <p:spPr>
          <a:xfrm>
            <a:off x="661475" y="2545457"/>
            <a:ext cx="5203794" cy="3424535"/>
          </a:xfrm>
          <a:prstGeom prst="rect">
            <a:avLst/>
          </a:prstGeom>
          <a:noFill/>
          <a:ln/>
        </p:spPr>
        <p:txBody>
          <a:bodyPr wrap="square" lIns="0" tIns="0" rIns="0" bIns="0" rtlCol="0" anchor="t">
            <a:normAutofit/>
          </a:bodyPr>
          <a:lstStyle/>
          <a:p>
            <a:pPr algn="l" marL="294640" indent="-294640">
              <a:lnSpc>
                <a:spcPct val="120000"/>
              </a:lnSpc>
              <a:buSzPct val="100000"/>
              <a:buChar char="•"/>
            </a:pPr>
            <a:r>
              <a:rPr lang="en-US" sz="1450" b="1" dirty="0">
                <a:solidFill>
                  <a:srgbClr val="3C3939"/>
                </a:solidFill>
                <a:latin typeface="Inter Bold" pitchFamily="34" charset="0"/>
                <a:ea typeface="Inter Bold" pitchFamily="34" charset="-122"/>
                <a:cs typeface="Inter Bold" pitchFamily="34" charset="-120"/>
              </a:rPr>
              <a:t>Radical virtue ethics</a:t>
            </a:r>
            <a:pPr algn="l" marL="294640" indent="-294640">
              <a:lnSpc>
                <a:spcPct val="120000"/>
              </a:lnSpc>
              <a:buSzPct val="100000"/>
              <a:buChar char="•"/>
            </a:pPr>
            <a:r>
              <a:rPr lang="en-US" sz="1450" dirty="0">
                <a:solidFill>
                  <a:srgbClr val="3C3939"/>
                </a:solidFill>
                <a:latin typeface="Inter" pitchFamily="34" charset="0"/>
                <a:ea typeface="Inter" pitchFamily="34" charset="-122"/>
                <a:cs typeface="Inter" pitchFamily="34" charset="-120"/>
              </a:rPr>
              <a:t>: What one ought to do is derived from what kind of person one ought to be (pp. 90–95)</a:t>
            </a:r>
            <a:endParaRPr lang="en-US" sz="1450" dirty="0"/>
          </a:p>
          <a:p>
            <a:pPr algn="l" marL="294640" indent="-294640">
              <a:lnSpc>
                <a:spcPct val="120000"/>
              </a:lnSpc>
              <a:buSzPct val="100000"/>
              <a:buChar char="•"/>
            </a:pPr>
            <a:r>
              <a:rPr lang="en-US" sz="1450" b="1" dirty="0">
                <a:solidFill>
                  <a:srgbClr val="3C3939"/>
                </a:solidFill>
                <a:latin typeface="Inter Bold" pitchFamily="34" charset="0"/>
                <a:ea typeface="Inter Bold" pitchFamily="34" charset="-122"/>
                <a:cs typeface="Inter Bold" pitchFamily="34" charset="-120"/>
              </a:rPr>
              <a:t>Particularism</a:t>
            </a:r>
            <a:pPr algn="l" marL="294640" indent="-294640">
              <a:lnSpc>
                <a:spcPct val="120000"/>
              </a:lnSpc>
              <a:buSzPct val="100000"/>
              <a:buChar char="•"/>
            </a:pPr>
            <a:r>
              <a:rPr lang="en-US" sz="1450" dirty="0">
                <a:solidFill>
                  <a:srgbClr val="3C3939"/>
                </a:solidFill>
                <a:latin typeface="Inter" pitchFamily="34" charset="0"/>
                <a:ea typeface="Inter" pitchFamily="34" charset="-122"/>
                <a:cs typeface="Inter" pitchFamily="34" charset="-120"/>
              </a:rPr>
              <a:t>: "No simple rule captures what a virtuous person will do in every situation" (p. 90)</a:t>
            </a:r>
            <a:endParaRPr lang="en-US" sz="1450" dirty="0"/>
          </a:p>
          <a:p>
            <a:pPr algn="l" marL="294640" indent="-294640">
              <a:lnSpc>
                <a:spcPct val="120000"/>
              </a:lnSpc>
              <a:buSzPct val="100000"/>
              <a:buChar char="•"/>
            </a:pPr>
            <a:r>
              <a:rPr lang="en-US" sz="1450" b="1" dirty="0">
                <a:solidFill>
                  <a:srgbClr val="3C3939"/>
                </a:solidFill>
                <a:latin typeface="Inter Bold" pitchFamily="34" charset="0"/>
                <a:ea typeface="Inter Bold" pitchFamily="34" charset="-122"/>
                <a:cs typeface="Inter Bold" pitchFamily="34" charset="-120"/>
              </a:rPr>
              <a:t>Wisdom as discernment</a:t>
            </a:r>
            <a:pPr algn="l" marL="294640" indent="-294640">
              <a:lnSpc>
                <a:spcPct val="120000"/>
              </a:lnSpc>
              <a:buSzPct val="100000"/>
              <a:buChar char="•"/>
            </a:pPr>
            <a:r>
              <a:rPr lang="zh-CN" altLang="en-US" sz="1450" dirty="0">
                <a:solidFill>
                  <a:srgbClr val="3C3939"/>
                </a:solidFill>
                <a:latin typeface="Inter" pitchFamily="34" charset="0"/>
                <a:ea typeface="Inter" pitchFamily="34" charset="-122"/>
                <a:cs typeface="Inter" pitchFamily="34" charset="-120"/>
              </a:rPr>
              <a:t>: The virtue of zhi (智) involves judging character and recognising what is appropriate in context — directly relevant to zhengming</a:t>
            </a:r>
            <a:endParaRPr lang="en-US" sz="1450" dirty="0"/>
          </a:p>
          <a:p>
            <a:pPr algn="l" marL="294640" indent="-294640">
              <a:lnSpc>
                <a:spcPct val="120000"/>
              </a:lnSpc>
              <a:buSzPct val="100000"/>
              <a:buChar char="•"/>
            </a:pPr>
            <a:r>
              <a:rPr lang="en-US" sz="1450" b="1" dirty="0">
                <a:solidFill>
                  <a:srgbClr val="3C3939"/>
                </a:solidFill>
                <a:latin typeface="Inter Bold" pitchFamily="34" charset="0"/>
                <a:ea typeface="Inter Bold" pitchFamily="34" charset="-122"/>
                <a:cs typeface="Inter Bold" pitchFamily="34" charset="-120"/>
              </a:rPr>
              <a:t>Ethical cultivation</a:t>
            </a:r>
            <a:pPr algn="l" marL="294640" indent="-294640">
              <a:lnSpc>
                <a:spcPct val="120000"/>
              </a:lnSpc>
              <a:buSzPct val="100000"/>
              <a:buChar char="•"/>
            </a:pPr>
            <a:r>
              <a:rPr lang="en-US" sz="1450" dirty="0">
                <a:solidFill>
                  <a:srgbClr val="3C3939"/>
                </a:solidFill>
                <a:latin typeface="Inter" pitchFamily="34" charset="0"/>
                <a:ea typeface="Inter" pitchFamily="34" charset="-122"/>
                <a:cs typeface="Inter" pitchFamily="34" charset="-120"/>
              </a:rPr>
              <a:t>: Kongzi's 'spiritual autobiography' (2.4) describes a lifelong process — correct naming, like correct action, is a skill developed through practice and study</a:t>
            </a:r>
            <a:endParaRPr lang="en-US" sz="1450" dirty="0"/>
          </a:p>
        </p:txBody>
      </p:sp>
      <p:sp>
        <p:nvSpPr>
          <p:cNvPr id="5" name="Text 3"/>
          <p:cNvSpPr/>
          <p:nvPr/>
        </p:nvSpPr>
        <p:spPr>
          <a:xfrm>
            <a:off x="6332776" y="1803698"/>
            <a:ext cx="4671499" cy="295275"/>
          </a:xfrm>
          <a:prstGeom prst="rect">
            <a:avLst/>
          </a:prstGeom>
          <a:noFill/>
          <a:ln/>
        </p:spPr>
        <p:txBody>
          <a:bodyPr wrap="none" lIns="0" tIns="0" rIns="0" bIns="0" rtlCol="0" anchor="t"/>
          <a:lstStyle/>
          <a:p>
            <a:pPr algn="l" indent="0" marL="0">
              <a:lnSpc>
                <a:spcPct val="104000"/>
              </a:lnSpc>
              <a:buNone/>
            </a:pPr>
            <a:r>
              <a:rPr lang="en-US" sz="1850" b="1" dirty="0">
                <a:solidFill>
                  <a:srgbClr val="1B1B27"/>
                </a:solidFill>
                <a:latin typeface="Inter Bold" pitchFamily="34" charset="0"/>
                <a:ea typeface="Inter Bold" pitchFamily="34" charset="-122"/>
                <a:cs typeface="Inter Bold" pitchFamily="34" charset="-120"/>
              </a:rPr>
              <a:t>Eno's Textual Observations </a:t>
            </a:r>
            <a:pPr algn="l" indent="0" marL="0">
              <a:lnSpc>
                <a:spcPct val="104000"/>
              </a:lnSpc>
              <a:buNone/>
            </a:pPr>
            <a:r>
              <a:rPr lang="en-US" sz="1850" b="1" i="1" dirty="0">
                <a:solidFill>
                  <a:srgbClr val="1B1B27"/>
                </a:solidFill>
                <a:latin typeface="Inter Bold" pitchFamily="34" charset="0"/>
                <a:ea typeface="Inter Bold" pitchFamily="34" charset="-122"/>
                <a:cs typeface="Inter Bold" pitchFamily="34" charset="-120"/>
              </a:rPr>
              <a:t>(Tier B)</a:t>
            </a:r>
            <a:endParaRPr lang="en-US" sz="1850" dirty="0"/>
          </a:p>
        </p:txBody>
      </p:sp>
      <p:sp>
        <p:nvSpPr>
          <p:cNvPr id="6" name="Text 4"/>
          <p:cNvSpPr/>
          <p:nvPr/>
        </p:nvSpPr>
        <p:spPr>
          <a:xfrm>
            <a:off x="6332776" y="2250182"/>
            <a:ext cx="5203794" cy="2880221"/>
          </a:xfrm>
          <a:prstGeom prst="rect">
            <a:avLst/>
          </a:prstGeom>
          <a:noFill/>
          <a:ln/>
        </p:spPr>
        <p:txBody>
          <a:bodyPr wrap="square" lIns="0" tIns="0" rIns="0" bIns="0" rtlCol="0" anchor="t">
            <a:normAutofit/>
          </a:bodyPr>
          <a:lstStyle/>
          <a:p>
            <a:pPr algn="l" marL="294640" indent="-294640">
              <a:lnSpc>
                <a:spcPct val="120000"/>
              </a:lnSpc>
              <a:buSzPct val="100000"/>
              <a:buChar char="•"/>
            </a:pPr>
            <a:r>
              <a:rPr lang="en-US" sz="1450" dirty="0">
                <a:solidFill>
                  <a:srgbClr val="3C3939"/>
                </a:solidFill>
                <a:latin typeface="Inter" pitchFamily="34" charset="0"/>
                <a:ea typeface="Inter" pitchFamily="34" charset="-122"/>
                <a:cs typeface="Inter" pitchFamily="34" charset="-120"/>
              </a:rPr>
              <a:t>The complex historical relationship between 12.11 and 13.3 as dual pillars of the zhengming doctrine</a:t>
            </a:r>
            <a:endParaRPr lang="en-US" sz="1450" dirty="0"/>
          </a:p>
          <a:p>
            <a:pPr algn="l" marL="294640" indent="-294640">
              <a:lnSpc>
                <a:spcPct val="120000"/>
              </a:lnSpc>
              <a:buSzPct val="100000"/>
              <a:buChar char="•"/>
            </a:pPr>
            <a:r>
              <a:rPr lang="en-US" sz="1450" dirty="0">
                <a:solidFill>
                  <a:srgbClr val="3C3939"/>
                </a:solidFill>
                <a:latin typeface="Inter" pitchFamily="34" charset="0"/>
                <a:ea typeface="Inter" pitchFamily="34" charset="-122"/>
                <a:cs typeface="Inter" pitchFamily="34" charset="-120"/>
              </a:rPr>
              <a:t>13.3 'resonates with 6.25' concerning the relationship between the 'plain substance' of the junzi and 'patterned culture'</a:t>
            </a:r>
            <a:endParaRPr lang="en-US" sz="1450" dirty="0"/>
          </a:p>
          <a:p>
            <a:pPr algn="l" marL="294640" indent="-294640">
              <a:lnSpc>
                <a:spcPct val="120000"/>
              </a:lnSpc>
              <a:buSzPct val="100000"/>
              <a:buChar char="•"/>
            </a:pPr>
            <a:r>
              <a:rPr lang="en-US" sz="1450" dirty="0">
                <a:solidFill>
                  <a:srgbClr val="3C3939"/>
                </a:solidFill>
                <a:latin typeface="Inter" pitchFamily="34" charset="0"/>
                <a:ea typeface="Inter" pitchFamily="34" charset="-122"/>
                <a:cs typeface="Inter" pitchFamily="34" charset="-120"/>
              </a:rPr>
              <a:t>13.3 may be a product of the fourth or third century BCE, when philosophical questions about words and reality became central</a:t>
            </a:r>
            <a:endParaRPr lang="en-US" sz="1450" dirty="0"/>
          </a:p>
          <a:p>
            <a:pPr algn="l" marL="294640" indent="-294640">
              <a:lnSpc>
                <a:spcPct val="120000"/>
              </a:lnSpc>
              <a:buSzPct val="100000"/>
              <a:buChar char="•"/>
            </a:pPr>
            <a:r>
              <a:rPr lang="en-US" sz="1450" dirty="0">
                <a:solidFill>
                  <a:srgbClr val="3C3939"/>
                </a:solidFill>
                <a:latin typeface="Inter" pitchFamily="34" charset="0"/>
                <a:ea typeface="Inter" pitchFamily="34" charset="-122"/>
                <a:cs typeface="Inter" pitchFamily="34" charset="-120"/>
              </a:rPr>
              <a:t>20.1 is a late composition reflecting anachronistic Confucian ideals</a:t>
            </a:r>
            <a:endParaRPr lang="en-US" sz="145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Text 0"/>
          <p:cNvSpPr/>
          <p:nvPr/>
        </p:nvSpPr>
        <p:spPr>
          <a:xfrm>
            <a:off x="661475" y="873621"/>
            <a:ext cx="4448957" cy="479921"/>
          </a:xfrm>
          <a:prstGeom prst="rect">
            <a:avLst/>
          </a:prstGeom>
          <a:noFill/>
          <a:ln/>
        </p:spPr>
        <p:txBody>
          <a:bodyPr wrap="none" lIns="0" tIns="0" rIns="0" bIns="0" rtlCol="0" anchor="t"/>
          <a:lstStyle/>
          <a:p>
            <a:pPr algn="l" indent="0" marL="0">
              <a:lnSpc>
                <a:spcPct val="104000"/>
              </a:lnSpc>
              <a:buNone/>
            </a:pPr>
            <a:r>
              <a:rPr lang="en-US" sz="3000" b="1" dirty="0">
                <a:solidFill>
                  <a:srgbClr val="1B1B27"/>
                </a:solidFill>
                <a:latin typeface="Inter Bold" pitchFamily="34" charset="0"/>
                <a:ea typeface="Inter Bold" pitchFamily="34" charset="-122"/>
                <a:cs typeface="Inter Bold" pitchFamily="34" charset="-120"/>
              </a:rPr>
              <a:t>Study Guide</a:t>
            </a:r>
            <a:endParaRPr lang="en-US" sz="3000" dirty="0"/>
          </a:p>
        </p:txBody>
      </p:sp>
      <p:sp>
        <p:nvSpPr>
          <p:cNvPr id="3" name="Text 1"/>
          <p:cNvSpPr/>
          <p:nvPr/>
        </p:nvSpPr>
        <p:spPr>
          <a:xfrm>
            <a:off x="661475" y="1603077"/>
            <a:ext cx="2529221" cy="239911"/>
          </a:xfrm>
          <a:prstGeom prst="rect">
            <a:avLst/>
          </a:prstGeom>
          <a:noFill/>
          <a:ln/>
        </p:spPr>
        <p:txBody>
          <a:bodyPr wrap="none" lIns="0" tIns="0" rIns="0" bIns="0" rtlCol="0" anchor="t"/>
          <a:lstStyle/>
          <a:p>
            <a:pPr algn="l" indent="0" marL="0">
              <a:lnSpc>
                <a:spcPct val="104000"/>
              </a:lnSpc>
              <a:buNone/>
            </a:pPr>
            <a:r>
              <a:rPr lang="en-US" sz="1500" b="1" dirty="0">
                <a:solidFill>
                  <a:srgbClr val="1B1B27"/>
                </a:solidFill>
                <a:latin typeface="Inter Bold" pitchFamily="34" charset="0"/>
                <a:ea typeface="Inter Bold" pitchFamily="34" charset="-122"/>
                <a:cs typeface="Inter Bold" pitchFamily="34" charset="-120"/>
              </a:rPr>
              <a:t>Required Reading</a:t>
            </a:r>
            <a:endParaRPr lang="en-US" sz="1500" dirty="0"/>
          </a:p>
        </p:txBody>
      </p:sp>
      <p:sp>
        <p:nvSpPr>
          <p:cNvPr id="4" name="Text 2"/>
          <p:cNvSpPr/>
          <p:nvPr/>
        </p:nvSpPr>
        <p:spPr>
          <a:xfrm>
            <a:off x="661475" y="1942802"/>
            <a:ext cx="5247052" cy="643037"/>
          </a:xfrm>
          <a:prstGeom prst="rect">
            <a:avLst/>
          </a:prstGeom>
          <a:noFill/>
          <a:ln/>
        </p:spPr>
        <p:txBody>
          <a:bodyPr wrap="square" lIns="0" tIns="0" rIns="0" bIns="0" rtlCol="0" anchor="t">
            <a:normAutofit/>
          </a:bodyPr>
          <a:lstStyle/>
          <a:p>
            <a:pPr algn="l" marL="243840" indent="-243840">
              <a:lnSpc>
                <a:spcPct val="110000"/>
              </a:lnSpc>
              <a:buSzPct val="100000"/>
              <a:buChar char="•"/>
            </a:pPr>
            <a:r>
              <a:rPr lang="en-US" sz="1200" dirty="0">
                <a:solidFill>
                  <a:srgbClr val="3C3939"/>
                </a:solidFill>
                <a:latin typeface="Inter" pitchFamily="34" charset="0"/>
                <a:ea typeface="Inter" pitchFamily="34" charset="-122"/>
                <a:cs typeface="Inter" pitchFamily="34" charset="-120"/>
              </a:rPr>
              <a:t>Van Norden, Chapter 3 'Kongzi and Virtue Ethics' — focus on sections II.2 (The Virtues) and IV (Kongzi's Particularism)</a:t>
            </a:r>
            <a:endParaRPr lang="en-US" sz="1200" dirty="0"/>
          </a:p>
          <a:p>
            <a:pPr algn="l" marL="243840" indent="-243840">
              <a:lnSpc>
                <a:spcPct val="110000"/>
              </a:lnSpc>
              <a:buSzPct val="100000"/>
              <a:buChar char="•"/>
            </a:pPr>
            <a:r>
              <a:rPr lang="en-US" sz="1200" i="1" dirty="0">
                <a:solidFill>
                  <a:srgbClr val="3C3939"/>
                </a:solidFill>
                <a:latin typeface="Inter" pitchFamily="34" charset="0"/>
                <a:ea typeface="Inter" pitchFamily="34" charset="-122"/>
                <a:cs typeface="Inter" pitchFamily="34" charset="-120"/>
              </a:rPr>
              <a:t>Analects</a:t>
            </a:r>
            <a:pPr algn="l" marL="243840" indent="-243840">
              <a:lnSpc>
                <a:spcPct val="110000"/>
              </a:lnSpc>
              <a:buSzPct val="100000"/>
              <a:buChar char="•"/>
            </a:pPr>
            <a:r>
              <a:rPr lang="en-US" sz="1200" dirty="0">
                <a:solidFill>
                  <a:srgbClr val="3C3939"/>
                </a:solidFill>
                <a:latin typeface="Inter" pitchFamily="34" charset="0"/>
                <a:ea typeface="Inter" pitchFamily="34" charset="-122"/>
                <a:cs typeface="Inter" pitchFamily="34" charset="-120"/>
              </a:rPr>
              <a:t> 13.3, 16.8, 20.1 (Eno translation)</a:t>
            </a:r>
            <a:endParaRPr lang="en-US" sz="1200" dirty="0"/>
          </a:p>
        </p:txBody>
      </p:sp>
      <p:sp>
        <p:nvSpPr>
          <p:cNvPr id="5" name="Text 3"/>
          <p:cNvSpPr/>
          <p:nvPr/>
        </p:nvSpPr>
        <p:spPr>
          <a:xfrm>
            <a:off x="661475" y="2685653"/>
            <a:ext cx="2529221" cy="239911"/>
          </a:xfrm>
          <a:prstGeom prst="rect">
            <a:avLst/>
          </a:prstGeom>
          <a:noFill/>
          <a:ln/>
        </p:spPr>
        <p:txBody>
          <a:bodyPr wrap="none" lIns="0" tIns="0" rIns="0" bIns="0" rtlCol="0" anchor="t"/>
          <a:lstStyle/>
          <a:p>
            <a:pPr algn="l" indent="0" marL="0">
              <a:lnSpc>
                <a:spcPct val="104000"/>
              </a:lnSpc>
              <a:buNone/>
            </a:pPr>
            <a:r>
              <a:rPr lang="en-US" sz="1500" b="1" dirty="0">
                <a:solidFill>
                  <a:srgbClr val="1B1B27"/>
                </a:solidFill>
                <a:latin typeface="Inter Bold" pitchFamily="34" charset="0"/>
                <a:ea typeface="Inter Bold" pitchFamily="34" charset="-122"/>
                <a:cs typeface="Inter Bold" pitchFamily="34" charset="-120"/>
              </a:rPr>
              <a:t>Reading Questions</a:t>
            </a:r>
            <a:endParaRPr lang="en-US" sz="1500" dirty="0"/>
          </a:p>
        </p:txBody>
      </p:sp>
      <p:sp>
        <p:nvSpPr>
          <p:cNvPr id="6" name="Text 4"/>
          <p:cNvSpPr/>
          <p:nvPr/>
        </p:nvSpPr>
        <p:spPr>
          <a:xfrm>
            <a:off x="661475" y="3025378"/>
            <a:ext cx="5247052" cy="1726406"/>
          </a:xfrm>
          <a:prstGeom prst="rect">
            <a:avLst/>
          </a:prstGeom>
          <a:noFill/>
          <a:ln/>
        </p:spPr>
        <p:txBody>
          <a:bodyPr wrap="square" lIns="0" tIns="0" rIns="0" bIns="0" rtlCol="0" anchor="t">
            <a:normAutofit/>
          </a:bodyPr>
          <a:lstStyle/>
          <a:p>
            <a:pPr algn="l" marL="243840" indent="-243840">
              <a:lnSpc>
                <a:spcPct val="110000"/>
              </a:lnSpc>
              <a:buSzPct val="100000"/>
              <a:buChar char="•"/>
            </a:pPr>
            <a:r>
              <a:rPr lang="en-US" sz="1200" dirty="0">
                <a:solidFill>
                  <a:srgbClr val="3C3939"/>
                </a:solidFill>
                <a:latin typeface="Inter" pitchFamily="34" charset="0"/>
                <a:ea typeface="Inter" pitchFamily="34" charset="-122"/>
                <a:cs typeface="Inter" pitchFamily="34" charset="-120"/>
              </a:rPr>
              <a:t>What problem is Kongzi responding to when he says the first priority in governance is to 'rectify names'?</a:t>
            </a:r>
            <a:endParaRPr lang="en-US" sz="1200" dirty="0"/>
          </a:p>
          <a:p>
            <a:pPr algn="l" marL="243840" indent="-243840">
              <a:lnSpc>
                <a:spcPct val="110000"/>
              </a:lnSpc>
              <a:buSzPct val="100000"/>
              <a:buChar char="•"/>
            </a:pPr>
            <a:r>
              <a:rPr lang="en-US" sz="1200" dirty="0">
                <a:solidFill>
                  <a:srgbClr val="3C3939"/>
                </a:solidFill>
                <a:latin typeface="Inter" pitchFamily="34" charset="0"/>
                <a:ea typeface="Inter" pitchFamily="34" charset="-122"/>
                <a:cs typeface="Inter" pitchFamily="34" charset="-120"/>
              </a:rPr>
              <a:t>How does the chain of reasoning in 13.3 connect names to social order? Can you reconstruct the argument?</a:t>
            </a:r>
            <a:endParaRPr lang="en-US" sz="1200" dirty="0"/>
          </a:p>
          <a:p>
            <a:pPr algn="l" marL="243840" indent="-243840">
              <a:lnSpc>
                <a:spcPct val="110000"/>
              </a:lnSpc>
              <a:buSzPct val="100000"/>
              <a:buChar char="•"/>
            </a:pPr>
            <a:r>
              <a:rPr lang="en-US" sz="1200" dirty="0">
                <a:solidFill>
                  <a:srgbClr val="3C3939"/>
                </a:solidFill>
                <a:latin typeface="Inter" pitchFamily="34" charset="0"/>
                <a:ea typeface="Inter" pitchFamily="34" charset="-122"/>
                <a:cs typeface="Inter" pitchFamily="34" charset="-120"/>
              </a:rPr>
              <a:t>What does 16.8 tell us about the sources of legitimate authority in Confucian thought?</a:t>
            </a:r>
            <a:endParaRPr lang="en-US" sz="1200" dirty="0"/>
          </a:p>
          <a:p>
            <a:pPr algn="l" marL="243840" indent="-243840">
              <a:lnSpc>
                <a:spcPct val="110000"/>
              </a:lnSpc>
              <a:buSzPct val="100000"/>
              <a:buChar char="•"/>
            </a:pPr>
            <a:r>
              <a:rPr lang="en-US" sz="1200" dirty="0">
                <a:solidFill>
                  <a:srgbClr val="3C3939"/>
                </a:solidFill>
                <a:latin typeface="Inter" pitchFamily="34" charset="0"/>
                <a:ea typeface="Inter" pitchFamily="34" charset="-122"/>
                <a:cs typeface="Inter" pitchFamily="34" charset="-120"/>
              </a:rPr>
              <a:t>How does Van Norden's 'radical virtue ethics' relate to the doctrine of zhengming?</a:t>
            </a:r>
            <a:endParaRPr lang="en-US" sz="1200" dirty="0"/>
          </a:p>
        </p:txBody>
      </p:sp>
      <p:sp>
        <p:nvSpPr>
          <p:cNvPr id="7" name="Shape 5"/>
          <p:cNvSpPr/>
          <p:nvPr/>
        </p:nvSpPr>
        <p:spPr>
          <a:xfrm>
            <a:off x="6178892" y="1503263"/>
            <a:ext cx="5468305" cy="4481016"/>
          </a:xfrm>
          <a:prstGeom prst="roundRect">
            <a:avLst>
              <a:gd name="adj" fmla="val 2468"/>
            </a:avLst>
          </a:prstGeom>
          <a:solidFill>
            <a:srgbClr val="1B1B27"/>
          </a:solidFill>
          <a:ln/>
        </p:spPr>
      </p:sp>
      <p:sp>
        <p:nvSpPr>
          <p:cNvPr id="8" name="Text 6"/>
          <p:cNvSpPr/>
          <p:nvPr/>
        </p:nvSpPr>
        <p:spPr>
          <a:xfrm>
            <a:off x="6332379" y="1603077"/>
            <a:ext cx="2636672" cy="239911"/>
          </a:xfrm>
          <a:prstGeom prst="rect">
            <a:avLst/>
          </a:prstGeom>
          <a:noFill/>
          <a:ln/>
        </p:spPr>
        <p:txBody>
          <a:bodyPr wrap="none" lIns="0" tIns="0" rIns="0" bIns="0" rtlCol="0" anchor="t"/>
          <a:lstStyle/>
          <a:p>
            <a:pPr algn="l" indent="0" marL="0">
              <a:lnSpc>
                <a:spcPct val="104000"/>
              </a:lnSpc>
              <a:buNone/>
            </a:pPr>
            <a:r>
              <a:rPr lang="en-US" sz="1500" b="1" dirty="0">
                <a:solidFill>
                  <a:srgbClr val="FFFFFF"/>
                </a:solidFill>
                <a:latin typeface="Inter Bold" pitchFamily="34" charset="0"/>
                <a:ea typeface="Inter Bold" pitchFamily="34" charset="-122"/>
                <a:cs typeface="Inter Bold" pitchFamily="34" charset="-120"/>
              </a:rPr>
              <a:t>Key Terms for Review</a:t>
            </a:r>
            <a:endParaRPr lang="en-US" sz="1500" dirty="0"/>
          </a:p>
        </p:txBody>
      </p:sp>
      <p:sp>
        <p:nvSpPr>
          <p:cNvPr id="9" name="Shape 7"/>
          <p:cNvSpPr/>
          <p:nvPr/>
        </p:nvSpPr>
        <p:spPr>
          <a:xfrm>
            <a:off x="6332379" y="1955205"/>
            <a:ext cx="5161329" cy="2940348"/>
          </a:xfrm>
          <a:prstGeom prst="roundRect">
            <a:avLst>
              <a:gd name="adj" fmla="val 2194"/>
            </a:avLst>
          </a:prstGeom>
          <a:noFill/>
          <a:ln w="6350">
            <a:solidFill>
              <a:srgbClr val="FFFFFF">
                <a:alpha val="24000"/>
              </a:srgbClr>
            </a:solidFill>
            <a:prstDash val="solid"/>
          </a:ln>
        </p:spPr>
      </p:sp>
      <p:sp>
        <p:nvSpPr>
          <p:cNvPr id="10" name="Text 8"/>
          <p:cNvSpPr/>
          <p:nvPr/>
        </p:nvSpPr>
        <p:spPr>
          <a:xfrm>
            <a:off x="6492316" y="2027734"/>
            <a:ext cx="2876875" cy="202704"/>
          </a:xfrm>
          <a:prstGeom prst="rect">
            <a:avLst/>
          </a:prstGeom>
          <a:noFill/>
          <a:ln/>
        </p:spPr>
        <p:txBody>
          <a:bodyPr wrap="none" lIns="0" tIns="0" rIns="0" bIns="0" rtlCol="0" anchor="t"/>
          <a:lstStyle/>
          <a:p>
            <a:pPr algn="l" indent="0" marL="0">
              <a:lnSpc>
                <a:spcPct val="110000"/>
              </a:lnSpc>
              <a:buNone/>
            </a:pPr>
            <a:r>
              <a:rPr lang="en-US" sz="1200" b="1" dirty="0">
                <a:solidFill>
                  <a:srgbClr val="FFFFFF"/>
                </a:solidFill>
                <a:latin typeface="Inter Bold" pitchFamily="34" charset="0"/>
                <a:ea typeface="Inter Bold" pitchFamily="34" charset="-122"/>
                <a:cs typeface="Inter Bold" pitchFamily="34" charset="-120"/>
              </a:rPr>
              <a:t>Term</a:t>
            </a:r>
            <a:endParaRPr lang="en-US" sz="1200" dirty="0"/>
          </a:p>
        </p:txBody>
      </p:sp>
      <p:sp>
        <p:nvSpPr>
          <p:cNvPr id="11" name="Text 9"/>
          <p:cNvSpPr/>
          <p:nvPr/>
        </p:nvSpPr>
        <p:spPr>
          <a:xfrm>
            <a:off x="9066581" y="2027734"/>
            <a:ext cx="2876875" cy="202704"/>
          </a:xfrm>
          <a:prstGeom prst="rect">
            <a:avLst/>
          </a:prstGeom>
          <a:noFill/>
          <a:ln/>
        </p:spPr>
        <p:txBody>
          <a:bodyPr wrap="none" lIns="0" tIns="0" rIns="0" bIns="0" rtlCol="0" anchor="t"/>
          <a:lstStyle/>
          <a:p>
            <a:pPr algn="l" indent="0" marL="0">
              <a:lnSpc>
                <a:spcPct val="110000"/>
              </a:lnSpc>
              <a:buNone/>
            </a:pPr>
            <a:r>
              <a:rPr lang="en-US" sz="1200" b="1" dirty="0">
                <a:solidFill>
                  <a:srgbClr val="FFFFFF"/>
                </a:solidFill>
                <a:latin typeface="Inter Bold" pitchFamily="34" charset="0"/>
                <a:ea typeface="Inter Bold" pitchFamily="34" charset="-122"/>
                <a:cs typeface="Inter Bold" pitchFamily="34" charset="-120"/>
              </a:rPr>
              <a:t>Meaning</a:t>
            </a:r>
            <a:endParaRPr lang="en-US" sz="1200" dirty="0"/>
          </a:p>
        </p:txBody>
      </p:sp>
      <p:sp>
        <p:nvSpPr>
          <p:cNvPr id="12" name="Text 10"/>
          <p:cNvSpPr/>
          <p:nvPr/>
        </p:nvSpPr>
        <p:spPr>
          <a:xfrm>
            <a:off x="6492316" y="2369145"/>
            <a:ext cx="2876875" cy="202704"/>
          </a:xfrm>
          <a:prstGeom prst="rect">
            <a:avLst/>
          </a:prstGeom>
          <a:noFill/>
          <a:ln/>
        </p:spPr>
        <p:txBody>
          <a:bodyPr wrap="none" lIns="0" tIns="0" rIns="0" bIns="0" rtlCol="0" anchor="t"/>
          <a:lstStyle/>
          <a:p>
            <a:pPr algn="l" indent="0" marL="0">
              <a:lnSpc>
                <a:spcPct val="110000"/>
              </a:lnSpc>
              <a:buNone/>
            </a:pPr>
            <a:r>
              <a:rPr lang="zh-CN" altLang="en-US" sz="1200" dirty="0">
                <a:solidFill>
                  <a:srgbClr val="FFFFFF"/>
                </a:solidFill>
                <a:latin typeface="Inter" pitchFamily="34" charset="0"/>
                <a:ea typeface="Inter" pitchFamily="34" charset="-122"/>
                <a:cs typeface="Inter" pitchFamily="34" charset="-120"/>
              </a:rPr>
              <a:t>Zhengming (正名)</a:t>
            </a:r>
            <a:endParaRPr lang="zh-CN" sz="1200" dirty="0"/>
          </a:p>
        </p:txBody>
      </p:sp>
      <p:sp>
        <p:nvSpPr>
          <p:cNvPr id="13" name="Text 11"/>
          <p:cNvSpPr/>
          <p:nvPr/>
        </p:nvSpPr>
        <p:spPr>
          <a:xfrm>
            <a:off x="9066581" y="2369145"/>
            <a:ext cx="2876875" cy="202704"/>
          </a:xfrm>
          <a:prstGeom prst="rect">
            <a:avLst/>
          </a:prstGeom>
          <a:noFill/>
          <a:ln/>
        </p:spPr>
        <p:txBody>
          <a:bodyPr wrap="none" lIns="0" tIns="0" rIns="0" bIns="0" rtlCol="0" anchor="t"/>
          <a:lstStyle/>
          <a:p>
            <a:pPr algn="l" indent="0" marL="0">
              <a:lnSpc>
                <a:spcPct val="110000"/>
              </a:lnSpc>
              <a:buNone/>
            </a:pPr>
            <a:r>
              <a:rPr lang="en-US" sz="1200" dirty="0">
                <a:solidFill>
                  <a:srgbClr val="FFFFFF"/>
                </a:solidFill>
                <a:latin typeface="Inter" pitchFamily="34" charset="0"/>
                <a:ea typeface="Inter" pitchFamily="34" charset="-122"/>
                <a:cs typeface="Inter" pitchFamily="34" charset="-120"/>
              </a:rPr>
              <a:t>Rectification of names</a:t>
            </a:r>
            <a:endParaRPr lang="en-US" sz="1200" dirty="0"/>
          </a:p>
        </p:txBody>
      </p:sp>
      <p:sp>
        <p:nvSpPr>
          <p:cNvPr id="14" name="Text 12"/>
          <p:cNvSpPr/>
          <p:nvPr/>
        </p:nvSpPr>
        <p:spPr>
          <a:xfrm>
            <a:off x="6492316" y="2710557"/>
            <a:ext cx="2876875" cy="202704"/>
          </a:xfrm>
          <a:prstGeom prst="rect">
            <a:avLst/>
          </a:prstGeom>
          <a:noFill/>
          <a:ln/>
        </p:spPr>
        <p:txBody>
          <a:bodyPr wrap="none" lIns="0" tIns="0" rIns="0" bIns="0" rtlCol="0" anchor="t"/>
          <a:lstStyle/>
          <a:p>
            <a:pPr algn="l" indent="0" marL="0">
              <a:lnSpc>
                <a:spcPct val="110000"/>
              </a:lnSpc>
              <a:buNone/>
            </a:pPr>
            <a:r>
              <a:rPr lang="zh-CN" altLang="en-US" sz="1200" dirty="0">
                <a:solidFill>
                  <a:srgbClr val="FFFFFF"/>
                </a:solidFill>
                <a:latin typeface="Inter" pitchFamily="34" charset="0"/>
                <a:ea typeface="Inter" pitchFamily="34" charset="-122"/>
                <a:cs typeface="Inter" pitchFamily="34" charset="-120"/>
              </a:rPr>
              <a:t>Junzi (君子)</a:t>
            </a:r>
            <a:endParaRPr lang="zh-CN" sz="1200" dirty="0"/>
          </a:p>
        </p:txBody>
      </p:sp>
      <p:sp>
        <p:nvSpPr>
          <p:cNvPr id="15" name="Text 13"/>
          <p:cNvSpPr/>
          <p:nvPr/>
        </p:nvSpPr>
        <p:spPr>
          <a:xfrm>
            <a:off x="9066581" y="2710557"/>
            <a:ext cx="2267290" cy="405408"/>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FFFFFF"/>
                </a:solidFill>
                <a:latin typeface="Inter" pitchFamily="34" charset="0"/>
                <a:ea typeface="Inter" pitchFamily="34" charset="-122"/>
                <a:cs typeface="Inter" pitchFamily="34" charset="-120"/>
              </a:rPr>
              <a:t>Exemplary / ethically cultivated person</a:t>
            </a:r>
            <a:endParaRPr lang="en-US" sz="1200" dirty="0"/>
          </a:p>
        </p:txBody>
      </p:sp>
      <p:sp>
        <p:nvSpPr>
          <p:cNvPr id="16" name="Text 14"/>
          <p:cNvSpPr/>
          <p:nvPr/>
        </p:nvSpPr>
        <p:spPr>
          <a:xfrm>
            <a:off x="6492316" y="3254673"/>
            <a:ext cx="2876875" cy="202704"/>
          </a:xfrm>
          <a:prstGeom prst="rect">
            <a:avLst/>
          </a:prstGeom>
          <a:noFill/>
          <a:ln/>
        </p:spPr>
        <p:txBody>
          <a:bodyPr wrap="none" lIns="0" tIns="0" rIns="0" bIns="0" rtlCol="0" anchor="t"/>
          <a:lstStyle/>
          <a:p>
            <a:pPr algn="l" indent="0" marL="0">
              <a:lnSpc>
                <a:spcPct val="110000"/>
              </a:lnSpc>
              <a:buNone/>
            </a:pPr>
            <a:r>
              <a:rPr lang="zh-CN" altLang="en-US" sz="1200" dirty="0">
                <a:solidFill>
                  <a:srgbClr val="FFFFFF"/>
                </a:solidFill>
                <a:latin typeface="Inter" pitchFamily="34" charset="0"/>
                <a:ea typeface="Inter" pitchFamily="34" charset="-122"/>
                <a:cs typeface="Inter" pitchFamily="34" charset="-120"/>
              </a:rPr>
              <a:t>Tian (天)</a:t>
            </a:r>
            <a:endParaRPr lang="zh-CN" sz="1200" dirty="0"/>
          </a:p>
        </p:txBody>
      </p:sp>
      <p:sp>
        <p:nvSpPr>
          <p:cNvPr id="17" name="Text 15"/>
          <p:cNvSpPr/>
          <p:nvPr/>
        </p:nvSpPr>
        <p:spPr>
          <a:xfrm>
            <a:off x="9066581" y="3254673"/>
            <a:ext cx="2876875" cy="202704"/>
          </a:xfrm>
          <a:prstGeom prst="rect">
            <a:avLst/>
          </a:prstGeom>
          <a:noFill/>
          <a:ln/>
        </p:spPr>
        <p:txBody>
          <a:bodyPr wrap="none" lIns="0" tIns="0" rIns="0" bIns="0" rtlCol="0" anchor="t"/>
          <a:lstStyle/>
          <a:p>
            <a:pPr algn="l" indent="0" marL="0">
              <a:lnSpc>
                <a:spcPct val="110000"/>
              </a:lnSpc>
              <a:buNone/>
            </a:pPr>
            <a:r>
              <a:rPr lang="en-US" sz="1200" dirty="0">
                <a:solidFill>
                  <a:srgbClr val="FFFFFF"/>
                </a:solidFill>
                <a:latin typeface="Inter" pitchFamily="34" charset="0"/>
                <a:ea typeface="Inter" pitchFamily="34" charset="-122"/>
                <a:cs typeface="Inter" pitchFamily="34" charset="-120"/>
              </a:rPr>
              <a:t>Heaven; the cosmic order</a:t>
            </a:r>
            <a:endParaRPr lang="en-US" sz="1200" dirty="0"/>
          </a:p>
        </p:txBody>
      </p:sp>
      <p:sp>
        <p:nvSpPr>
          <p:cNvPr id="18" name="Text 16"/>
          <p:cNvSpPr/>
          <p:nvPr/>
        </p:nvSpPr>
        <p:spPr>
          <a:xfrm>
            <a:off x="6492316" y="3596084"/>
            <a:ext cx="2876875" cy="202704"/>
          </a:xfrm>
          <a:prstGeom prst="rect">
            <a:avLst/>
          </a:prstGeom>
          <a:noFill/>
          <a:ln/>
        </p:spPr>
        <p:txBody>
          <a:bodyPr wrap="none" lIns="0" tIns="0" rIns="0" bIns="0" rtlCol="0" anchor="t"/>
          <a:lstStyle/>
          <a:p>
            <a:pPr algn="l" indent="0" marL="0">
              <a:lnSpc>
                <a:spcPct val="110000"/>
              </a:lnSpc>
              <a:buNone/>
            </a:pPr>
            <a:r>
              <a:rPr lang="zh-CN" altLang="en-US" sz="1200" dirty="0">
                <a:solidFill>
                  <a:srgbClr val="FFFFFF"/>
                </a:solidFill>
                <a:latin typeface="Inter" pitchFamily="34" charset="0"/>
                <a:ea typeface="Inter" pitchFamily="34" charset="-122"/>
                <a:cs typeface="Inter" pitchFamily="34" charset="-120"/>
              </a:rPr>
              <a:t>Tianming (天命)</a:t>
            </a:r>
            <a:endParaRPr lang="zh-CN" sz="1200" dirty="0"/>
          </a:p>
        </p:txBody>
      </p:sp>
      <p:sp>
        <p:nvSpPr>
          <p:cNvPr id="19" name="Text 17"/>
          <p:cNvSpPr/>
          <p:nvPr/>
        </p:nvSpPr>
        <p:spPr>
          <a:xfrm>
            <a:off x="9066581" y="3596084"/>
            <a:ext cx="2876875" cy="202704"/>
          </a:xfrm>
          <a:prstGeom prst="rect">
            <a:avLst/>
          </a:prstGeom>
          <a:noFill/>
          <a:ln/>
        </p:spPr>
        <p:txBody>
          <a:bodyPr wrap="none" lIns="0" tIns="0" rIns="0" bIns="0" rtlCol="0" anchor="t"/>
          <a:lstStyle/>
          <a:p>
            <a:pPr algn="l" indent="0" marL="0">
              <a:lnSpc>
                <a:spcPct val="110000"/>
              </a:lnSpc>
              <a:buNone/>
            </a:pPr>
            <a:r>
              <a:rPr lang="en-US" sz="1200" dirty="0">
                <a:solidFill>
                  <a:srgbClr val="FFFFFF"/>
                </a:solidFill>
                <a:latin typeface="Inter" pitchFamily="34" charset="0"/>
                <a:ea typeface="Inter" pitchFamily="34" charset="-122"/>
                <a:cs typeface="Inter" pitchFamily="34" charset="-120"/>
              </a:rPr>
              <a:t>The mandate / decree of Tian</a:t>
            </a:r>
            <a:endParaRPr lang="en-US" sz="1200" dirty="0"/>
          </a:p>
        </p:txBody>
      </p:sp>
      <p:sp>
        <p:nvSpPr>
          <p:cNvPr id="20" name="Text 18"/>
          <p:cNvSpPr/>
          <p:nvPr/>
        </p:nvSpPr>
        <p:spPr>
          <a:xfrm>
            <a:off x="6492316" y="3937496"/>
            <a:ext cx="2876875" cy="202704"/>
          </a:xfrm>
          <a:prstGeom prst="rect">
            <a:avLst/>
          </a:prstGeom>
          <a:noFill/>
          <a:ln/>
        </p:spPr>
        <p:txBody>
          <a:bodyPr wrap="none" lIns="0" tIns="0" rIns="0" bIns="0" rtlCol="0" anchor="t"/>
          <a:lstStyle/>
          <a:p>
            <a:pPr algn="l" indent="0" marL="0">
              <a:lnSpc>
                <a:spcPct val="110000"/>
              </a:lnSpc>
              <a:buNone/>
            </a:pPr>
            <a:r>
              <a:rPr lang="zh-CN" altLang="en-US" sz="1200" dirty="0">
                <a:solidFill>
                  <a:srgbClr val="FFFFFF"/>
                </a:solidFill>
                <a:latin typeface="Inter" pitchFamily="34" charset="0"/>
                <a:ea typeface="Inter" pitchFamily="34" charset="-122"/>
                <a:cs typeface="Inter" pitchFamily="34" charset="-120"/>
              </a:rPr>
              <a:t>Li (礼)</a:t>
            </a:r>
            <a:endParaRPr lang="zh-CN" sz="1200" dirty="0"/>
          </a:p>
        </p:txBody>
      </p:sp>
      <p:sp>
        <p:nvSpPr>
          <p:cNvPr id="21" name="Text 19"/>
          <p:cNvSpPr/>
          <p:nvPr/>
        </p:nvSpPr>
        <p:spPr>
          <a:xfrm>
            <a:off x="9066581" y="3937496"/>
            <a:ext cx="2876875" cy="202704"/>
          </a:xfrm>
          <a:prstGeom prst="rect">
            <a:avLst/>
          </a:prstGeom>
          <a:noFill/>
          <a:ln/>
        </p:spPr>
        <p:txBody>
          <a:bodyPr wrap="none" lIns="0" tIns="0" rIns="0" bIns="0" rtlCol="0" anchor="t"/>
          <a:lstStyle/>
          <a:p>
            <a:pPr algn="l" indent="0" marL="0">
              <a:lnSpc>
                <a:spcPct val="110000"/>
              </a:lnSpc>
              <a:buNone/>
            </a:pPr>
            <a:r>
              <a:rPr lang="en-US" sz="1200" dirty="0">
                <a:solidFill>
                  <a:srgbClr val="FFFFFF"/>
                </a:solidFill>
                <a:latin typeface="Inter" pitchFamily="34" charset="0"/>
                <a:ea typeface="Inter" pitchFamily="34" charset="-122"/>
                <a:cs typeface="Inter" pitchFamily="34" charset="-120"/>
              </a:rPr>
              <a:t>Ritual propriety</a:t>
            </a:r>
            <a:endParaRPr lang="en-US" sz="1200" dirty="0"/>
          </a:p>
        </p:txBody>
      </p:sp>
      <p:sp>
        <p:nvSpPr>
          <p:cNvPr id="22" name="Text 20"/>
          <p:cNvSpPr/>
          <p:nvPr/>
        </p:nvSpPr>
        <p:spPr>
          <a:xfrm>
            <a:off x="6492316" y="4278908"/>
            <a:ext cx="2876875" cy="202704"/>
          </a:xfrm>
          <a:prstGeom prst="rect">
            <a:avLst/>
          </a:prstGeom>
          <a:noFill/>
          <a:ln/>
        </p:spPr>
        <p:txBody>
          <a:bodyPr wrap="none" lIns="0" tIns="0" rIns="0" bIns="0" rtlCol="0" anchor="t"/>
          <a:lstStyle/>
          <a:p>
            <a:pPr algn="l" indent="0" marL="0">
              <a:lnSpc>
                <a:spcPct val="110000"/>
              </a:lnSpc>
              <a:buNone/>
            </a:pPr>
            <a:r>
              <a:rPr lang="zh-CN" altLang="en-US" sz="1200" dirty="0">
                <a:solidFill>
                  <a:srgbClr val="FFFFFF"/>
                </a:solidFill>
                <a:latin typeface="Inter" pitchFamily="34" charset="0"/>
                <a:ea typeface="Inter" pitchFamily="34" charset="-122"/>
                <a:cs typeface="Inter" pitchFamily="34" charset="-120"/>
              </a:rPr>
              <a:t>Ren (仁)</a:t>
            </a:r>
            <a:endParaRPr lang="zh-CN" sz="1200" dirty="0"/>
          </a:p>
        </p:txBody>
      </p:sp>
      <p:sp>
        <p:nvSpPr>
          <p:cNvPr id="23" name="Text 21"/>
          <p:cNvSpPr/>
          <p:nvPr/>
        </p:nvSpPr>
        <p:spPr>
          <a:xfrm>
            <a:off x="9066581" y="4278908"/>
            <a:ext cx="2876875" cy="202704"/>
          </a:xfrm>
          <a:prstGeom prst="rect">
            <a:avLst/>
          </a:prstGeom>
          <a:noFill/>
          <a:ln/>
        </p:spPr>
        <p:txBody>
          <a:bodyPr wrap="none" lIns="0" tIns="0" rIns="0" bIns="0" rtlCol="0" anchor="t"/>
          <a:lstStyle/>
          <a:p>
            <a:pPr algn="l" indent="0" marL="0">
              <a:lnSpc>
                <a:spcPct val="110000"/>
              </a:lnSpc>
              <a:buNone/>
            </a:pPr>
            <a:r>
              <a:rPr lang="en-US" sz="1200" dirty="0">
                <a:solidFill>
                  <a:srgbClr val="FFFFFF"/>
                </a:solidFill>
                <a:latin typeface="Inter" pitchFamily="34" charset="0"/>
                <a:ea typeface="Inter" pitchFamily="34" charset="-122"/>
                <a:cs typeface="Inter" pitchFamily="34" charset="-120"/>
              </a:rPr>
              <a:t>Humaneness, goodness</a:t>
            </a:r>
            <a:endParaRPr lang="en-US" sz="1200" dirty="0"/>
          </a:p>
        </p:txBody>
      </p:sp>
      <p:sp>
        <p:nvSpPr>
          <p:cNvPr id="24" name="Text 22"/>
          <p:cNvSpPr/>
          <p:nvPr/>
        </p:nvSpPr>
        <p:spPr>
          <a:xfrm>
            <a:off x="6492316" y="4620320"/>
            <a:ext cx="2876875" cy="202704"/>
          </a:xfrm>
          <a:prstGeom prst="rect">
            <a:avLst/>
          </a:prstGeom>
          <a:noFill/>
          <a:ln/>
        </p:spPr>
        <p:txBody>
          <a:bodyPr wrap="none" lIns="0" tIns="0" rIns="0" bIns="0" rtlCol="0" anchor="t"/>
          <a:lstStyle/>
          <a:p>
            <a:pPr algn="l" indent="0" marL="0">
              <a:lnSpc>
                <a:spcPct val="110000"/>
              </a:lnSpc>
              <a:buNone/>
            </a:pPr>
            <a:r>
              <a:rPr lang="zh-CN" altLang="en-US" sz="1200" dirty="0">
                <a:solidFill>
                  <a:srgbClr val="FFFFFF"/>
                </a:solidFill>
                <a:latin typeface="Inter" pitchFamily="34" charset="0"/>
                <a:ea typeface="Inter" pitchFamily="34" charset="-122"/>
                <a:cs typeface="Inter" pitchFamily="34" charset="-120"/>
              </a:rPr>
              <a:t>Zhi (智)</a:t>
            </a:r>
            <a:endParaRPr lang="zh-CN" sz="1200" dirty="0"/>
          </a:p>
        </p:txBody>
      </p:sp>
      <p:sp>
        <p:nvSpPr>
          <p:cNvPr id="25" name="Text 23"/>
          <p:cNvSpPr/>
          <p:nvPr/>
        </p:nvSpPr>
        <p:spPr>
          <a:xfrm>
            <a:off x="9066581" y="4620320"/>
            <a:ext cx="2876875" cy="202704"/>
          </a:xfrm>
          <a:prstGeom prst="rect">
            <a:avLst/>
          </a:prstGeom>
          <a:noFill/>
          <a:ln/>
        </p:spPr>
        <p:txBody>
          <a:bodyPr wrap="none" lIns="0" tIns="0" rIns="0" bIns="0" rtlCol="0" anchor="t"/>
          <a:lstStyle/>
          <a:p>
            <a:pPr algn="l" indent="0" marL="0">
              <a:lnSpc>
                <a:spcPct val="110000"/>
              </a:lnSpc>
              <a:buNone/>
            </a:pPr>
            <a:r>
              <a:rPr lang="en-US" sz="1200" dirty="0">
                <a:solidFill>
                  <a:srgbClr val="FFFFFF"/>
                </a:solidFill>
                <a:latin typeface="Inter" pitchFamily="34" charset="0"/>
                <a:ea typeface="Inter" pitchFamily="34" charset="-122"/>
                <a:cs typeface="Inter" pitchFamily="34" charset="-120"/>
              </a:rPr>
              <a:t>Wisdom</a:t>
            </a:r>
            <a:endParaRPr lang="en-US" sz="1200" dirty="0"/>
          </a:p>
        </p:txBody>
      </p:sp>
      <p:sp>
        <p:nvSpPr>
          <p:cNvPr id="26" name="Shape 24"/>
          <p:cNvSpPr/>
          <p:nvPr/>
        </p:nvSpPr>
        <p:spPr>
          <a:xfrm>
            <a:off x="6332379" y="5007769"/>
            <a:ext cx="5161329" cy="864295"/>
          </a:xfrm>
          <a:prstGeom prst="roundRect">
            <a:avLst>
              <a:gd name="adj" fmla="val 7463"/>
            </a:avLst>
          </a:prstGeom>
          <a:solidFill>
            <a:srgbClr val="34344B"/>
          </a:solidFill>
          <a:ln/>
        </p:spPr>
      </p:sp>
      <p:pic>
        <p:nvPicPr>
          <p:cNvPr id="27" name="Image 0" descr="preencoded.png">    </p:cNvPr>
          <p:cNvPicPr>
            <a:picLocks noChangeAspect="1"/>
          </p:cNvPicPr>
          <p:nvPr/>
        </p:nvPicPr>
        <p:blipFill>
          <a:blip r:embed="rId1"/>
          <a:stretch>
            <a:fillRect/>
          </a:stretch>
        </p:blipFill>
        <p:spPr>
          <a:xfrm>
            <a:off x="6485867" y="5217616"/>
            <a:ext cx="191884" cy="153491"/>
          </a:xfrm>
          <a:prstGeom prst="rect">
            <a:avLst/>
          </a:prstGeom>
        </p:spPr>
      </p:pic>
      <p:sp>
        <p:nvSpPr>
          <p:cNvPr id="28" name="Text 25"/>
          <p:cNvSpPr/>
          <p:nvPr/>
        </p:nvSpPr>
        <p:spPr>
          <a:xfrm>
            <a:off x="6831238" y="5135860"/>
            <a:ext cx="4508983" cy="608112"/>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FFFFFF"/>
                </a:solidFill>
                <a:latin typeface="Inter" pitchFamily="34" charset="0"/>
                <a:ea typeface="Inter" pitchFamily="34" charset="-122"/>
                <a:cs typeface="Inter" pitchFamily="34" charset="-120"/>
              </a:rPr>
              <a:t>Discussion preparation: come to class with at least one piece of textual evidence to support your position on the conservative vs. radical debate.</a:t>
            </a:r>
            <a:endParaRPr lang="en-US" sz="12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sp>
        <p:nvSpPr>
          <p:cNvPr id="2" name="Text 0"/>
          <p:cNvSpPr/>
          <p:nvPr/>
        </p:nvSpPr>
        <p:spPr>
          <a:xfrm>
            <a:off x="661475" y="769342"/>
            <a:ext cx="7509084" cy="590649"/>
          </a:xfrm>
          <a:prstGeom prst="rect">
            <a:avLst/>
          </a:prstGeom>
          <a:noFill/>
          <a:ln/>
        </p:spPr>
        <p:txBody>
          <a:bodyPr wrap="none" lIns="0" tIns="0" rIns="0" bIns="0" rtlCol="0" anchor="t"/>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Summary and Key Takeaways</a:t>
            </a:r>
            <a:endParaRPr lang="en-US" sz="3700" dirty="0"/>
          </a:p>
        </p:txBody>
      </p:sp>
      <p:pic>
        <p:nvPicPr>
          <p:cNvPr id="3"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1662410"/>
            <a:ext cx="5358770" cy="2137470"/>
          </a:xfrm>
          <a:prstGeom prst="rect">
            <a:avLst/>
          </a:prstGeom>
        </p:spPr>
      </p:pic>
      <p:sp>
        <p:nvSpPr>
          <p:cNvPr id="4" name="Text 1"/>
          <p:cNvSpPr/>
          <p:nvPr/>
        </p:nvSpPr>
        <p:spPr>
          <a:xfrm>
            <a:off x="856832" y="1857772"/>
            <a:ext cx="3280090"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Foundation of Political Order</a:t>
            </a:r>
            <a:endParaRPr lang="en-US" sz="1850" dirty="0"/>
          </a:p>
        </p:txBody>
      </p:sp>
      <p:sp>
        <p:nvSpPr>
          <p:cNvPr id="5" name="Text 2"/>
          <p:cNvSpPr/>
          <p:nvPr/>
        </p:nvSpPr>
        <p:spPr>
          <a:xfrm>
            <a:off x="856832" y="2243733"/>
            <a:ext cx="4968056" cy="1088628"/>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Kongzi's six-step causal chain claims that the correct relationship between language and reality is the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condition of possibility</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for any ordered social life whatsoever (</a:t>
            </a:r>
            <a:pPr algn="l" indent="0" marL="0">
              <a:lnSpc>
                <a:spcPct val="120000"/>
              </a:lnSpc>
              <a:buNone/>
            </a:pPr>
            <a:r>
              <a:rPr lang="en-US" sz="1450" i="1" dirty="0">
                <a:solidFill>
                  <a:srgbClr val="3C3939"/>
                </a:solidFill>
                <a:latin typeface="Inter" pitchFamily="34" charset="0"/>
                <a:ea typeface="Inter" pitchFamily="34" charset="-122"/>
                <a:cs typeface="Inter" pitchFamily="34" charset="-120"/>
              </a:rPr>
              <a:t>Analects</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13.3).</a:t>
            </a:r>
            <a:endParaRPr lang="en-US" sz="1450" dirty="0"/>
          </a:p>
        </p:txBody>
      </p:sp>
      <p:pic>
        <p:nvPicPr>
          <p:cNvPr id="6"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71450" y="1662410"/>
            <a:ext cx="5358770" cy="2137470"/>
          </a:xfrm>
          <a:prstGeom prst="rect">
            <a:avLst/>
          </a:prstGeom>
        </p:spPr>
      </p:pic>
      <p:sp>
        <p:nvSpPr>
          <p:cNvPr id="7" name="Text 3"/>
          <p:cNvSpPr/>
          <p:nvPr/>
        </p:nvSpPr>
        <p:spPr>
          <a:xfrm>
            <a:off x="6366807" y="1857772"/>
            <a:ext cx="347534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Names Carry Normative Force</a:t>
            </a:r>
            <a:endParaRPr lang="en-US" sz="1850" dirty="0"/>
          </a:p>
        </p:txBody>
      </p:sp>
      <p:sp>
        <p:nvSpPr>
          <p:cNvPr id="8" name="Text 4"/>
          <p:cNvSpPr/>
          <p:nvPr/>
        </p:nvSpPr>
        <p:spPr>
          <a:xfrm>
            <a:off x="6366807" y="2243733"/>
            <a:ext cx="4968056" cy="1360785"/>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To call someone a 'ruler' or a 'father' is not merely to describe a position but to invoke ethical standards. Zhengming collapses the descriptive/prescriptive distinction, making correct naming itself an ethical act (</a:t>
            </a:r>
            <a:pPr algn="l" indent="0" marL="0">
              <a:lnSpc>
                <a:spcPct val="120000"/>
              </a:lnSpc>
              <a:buNone/>
            </a:pPr>
            <a:r>
              <a:rPr lang="en-US" sz="1450" i="1" dirty="0">
                <a:solidFill>
                  <a:srgbClr val="3C3939"/>
                </a:solidFill>
                <a:latin typeface="Inter" pitchFamily="34" charset="0"/>
                <a:ea typeface="Inter" pitchFamily="34" charset="-122"/>
                <a:cs typeface="Inter" pitchFamily="34" charset="-120"/>
              </a:rPr>
              <a:t>Analects</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12.11; Van Norden, Ch. 3).</a:t>
            </a:r>
            <a:endParaRPr lang="en-US" sz="1450" dirty="0"/>
          </a:p>
        </p:txBody>
      </p:sp>
      <p:pic>
        <p:nvPicPr>
          <p:cNvPr id="9"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61475" y="3951089"/>
            <a:ext cx="5358770" cy="2137470"/>
          </a:xfrm>
          <a:prstGeom prst="rect">
            <a:avLst/>
          </a:prstGeom>
        </p:spPr>
      </p:pic>
      <p:sp>
        <p:nvSpPr>
          <p:cNvPr id="10" name="Text 5"/>
          <p:cNvSpPr/>
          <p:nvPr/>
        </p:nvSpPr>
        <p:spPr>
          <a:xfrm>
            <a:off x="856832" y="4146451"/>
            <a:ext cx="3801571"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Neither Conservative nor Radical</a:t>
            </a:r>
            <a:endParaRPr lang="en-US" sz="1850" dirty="0"/>
          </a:p>
        </p:txBody>
      </p:sp>
      <p:sp>
        <p:nvSpPr>
          <p:cNvPr id="11" name="Text 6"/>
          <p:cNvSpPr/>
          <p:nvPr/>
        </p:nvSpPr>
        <p:spPr>
          <a:xfrm>
            <a:off x="856832" y="4532412"/>
            <a:ext cx="4968056" cy="1360785"/>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Zhengming conserves the normative content of traditional names while using that very content as a critical standard against which present reality can be measured — a dialectical relationship between tradition and critique (Van Norden, Ch. 3).</a:t>
            </a:r>
            <a:endParaRPr lang="en-US" sz="1450" dirty="0"/>
          </a:p>
        </p:txBody>
      </p:sp>
      <p:pic>
        <p:nvPicPr>
          <p:cNvPr id="12" name="Image 3" descr="preencoded.png">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171450" y="3951089"/>
            <a:ext cx="5358770" cy="2137470"/>
          </a:xfrm>
          <a:prstGeom prst="rect">
            <a:avLst/>
          </a:prstGeom>
        </p:spPr>
      </p:pic>
      <p:sp>
        <p:nvSpPr>
          <p:cNvPr id="13" name="Text 7"/>
          <p:cNvSpPr/>
          <p:nvPr/>
        </p:nvSpPr>
        <p:spPr>
          <a:xfrm>
            <a:off x="6366807" y="4146451"/>
            <a:ext cx="3126503"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Authority Grounded in Tian</a:t>
            </a:r>
            <a:endParaRPr lang="en-US" sz="1850" dirty="0"/>
          </a:p>
        </p:txBody>
      </p:sp>
      <p:sp>
        <p:nvSpPr>
          <p:cNvPr id="14" name="Text 8"/>
          <p:cNvSpPr/>
          <p:nvPr/>
        </p:nvSpPr>
        <p:spPr>
          <a:xfrm>
            <a:off x="6366807" y="4532412"/>
            <a:ext cx="4968056" cy="1088628"/>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junzi holds in awe the decree of Tian, great men, and the words of the Sage — but this raises unresolved questions about the relationship between moral and political authority (</a:t>
            </a:r>
            <a:pPr algn="l" indent="0" marL="0">
              <a:lnSpc>
                <a:spcPct val="120000"/>
              </a:lnSpc>
              <a:buNone/>
            </a:pPr>
            <a:r>
              <a:rPr lang="en-US" sz="1450" i="1" dirty="0">
                <a:solidFill>
                  <a:srgbClr val="3C3939"/>
                </a:solidFill>
                <a:latin typeface="Inter" pitchFamily="34" charset="0"/>
                <a:ea typeface="Inter" pitchFamily="34" charset="-122"/>
                <a:cs typeface="Inter" pitchFamily="34" charset="-120"/>
              </a:rPr>
              <a:t>Analects</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16.8, 20.1).</a:t>
            </a:r>
            <a:endParaRPr lang="en-US" sz="14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32</Slides>
  <Notes>32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32</vt:i4>
      </vt:variant>
    </vt:vector>
  </HeadingPairs>
  <TitlesOfParts>
    <vt:vector size="35"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2026-06-28T08:02:46Z</dcterms:created>
  <dcterms:modified xsi:type="dcterms:W3CDTF">2026-06-28T08:02:46Z</dcterms:modified>
</cp:coreProperties>
</file>