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56" r:id="rId5"/>
    <p:sldId id="281" r:id="rId6"/>
    <p:sldId id="264" r:id="rId7"/>
    <p:sldId id="265" r:id="rId8"/>
    <p:sldId id="266" r:id="rId9"/>
    <p:sldId id="267" r:id="rId10"/>
    <p:sldId id="268" r:id="rId11"/>
    <p:sldId id="269" r:id="rId12"/>
    <p:sldId id="273" r:id="rId13"/>
    <p:sldId id="271" r:id="rId14"/>
    <p:sldId id="270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2" r:id="rId23"/>
    <p:sldId id="28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88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71C06-530D-469F-A1BA-41779AB85BD4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431A8-FCA0-4CBE-ABAB-A78DBAEF8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64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  <a:ea typeface="ＭＳ Ｐゴシック" panose="020B0600070205080204" pitchFamily="34" charset="-128"/>
              </a:rPr>
              <a:t>Assessments for the whole academic session (Semester 1 and Semester 2) are to be prepared for the start of the academic session.</a:t>
            </a:r>
          </a:p>
          <a:p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r>
              <a:rPr lang="en-GB" altLang="en-US">
                <a:latin typeface="Arial" panose="020B0604020202020204" pitchFamily="34" charset="0"/>
                <a:ea typeface="ＭＳ Ｐゴシック" panose="020B0600070205080204" pitchFamily="34" charset="-128"/>
              </a:rPr>
              <a:t>An Assessment Cover Sheet (for coursework as well as examinations) should be completed for each assessment (in the case of coursework it may be more practical to use a single coversheet for a number of assessments with the actual coursework question(s) attached to the coversheet.</a:t>
            </a:r>
          </a:p>
        </p:txBody>
      </p:sp>
    </p:spTree>
    <p:extLst>
      <p:ext uri="{BB962C8B-B14F-4D97-AF65-F5344CB8AC3E}">
        <p14:creationId xmlns:p14="http://schemas.microsoft.com/office/powerpoint/2010/main" val="3337042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24/01/2018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24/01/2018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80481"/>
            <a:ext cx="7772400" cy="2808312"/>
          </a:xfrm>
        </p:spPr>
        <p:txBody>
          <a:bodyPr/>
          <a:lstStyle/>
          <a:p>
            <a:r>
              <a:rPr lang="en-US" altLang="en-US" b="1" dirty="0">
                <a:ea typeface="ＭＳ Ｐゴシック" panose="020B0600070205080204" pitchFamily="34" charset="-128"/>
              </a:rPr>
              <a:t>Using situational assessment tools to identify and understand problems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573016"/>
            <a:ext cx="6400800" cy="1752600"/>
          </a:xfrm>
        </p:spPr>
        <p:txBody>
          <a:bodyPr/>
          <a:lstStyle/>
          <a:p>
            <a:r>
              <a:rPr lang="en-US" altLang="en-US" i="1" dirty="0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Stephanie Meyer</a:t>
            </a:r>
          </a:p>
          <a:p>
            <a:r>
              <a:rPr lang="en-US" i="1" dirty="0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Guest Lecturer – WIWBL</a:t>
            </a:r>
          </a:p>
          <a:p>
            <a:r>
              <a:rPr lang="en-US" i="1" dirty="0">
                <a:solidFill>
                  <a:schemeClr val="bg1">
                    <a:lumMod val="75000"/>
                  </a:schemeClr>
                </a:solidFill>
                <a:ea typeface="ＭＳ Ｐゴシック" panose="020B0600070205080204" pitchFamily="34" charset="-128"/>
              </a:rPr>
              <a:t>Stephanie.meyer@uwtsd.ac.uk</a:t>
            </a:r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36312-F6A0-492E-8016-07D761AA6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Session Timeline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B0C6D-33B7-4D64-B3DC-9135B9AB34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10:00 – 10:30 </a:t>
            </a:r>
          </a:p>
          <a:p>
            <a:pPr lvl="1"/>
            <a:r>
              <a:rPr lang="en-GB" dirty="0"/>
              <a:t>Introductions and objectives</a:t>
            </a:r>
          </a:p>
          <a:p>
            <a:r>
              <a:rPr lang="en-GB" dirty="0"/>
              <a:t>10:30 – 11:30 </a:t>
            </a:r>
          </a:p>
          <a:p>
            <a:pPr lvl="1"/>
            <a:r>
              <a:rPr lang="en-GB" dirty="0"/>
              <a:t>Understanding situations using SWOT</a:t>
            </a:r>
          </a:p>
          <a:p>
            <a:r>
              <a:rPr lang="en-GB" dirty="0"/>
              <a:t>11:30 – 11:45 </a:t>
            </a:r>
          </a:p>
          <a:p>
            <a:pPr lvl="1"/>
            <a:r>
              <a:rPr lang="en-GB" dirty="0"/>
              <a:t>BREAK!</a:t>
            </a:r>
          </a:p>
          <a:p>
            <a:r>
              <a:rPr lang="en-GB" dirty="0"/>
              <a:t>11:45 – 12:45</a:t>
            </a:r>
          </a:p>
          <a:p>
            <a:pPr lvl="1"/>
            <a:r>
              <a:rPr lang="en-GB" dirty="0"/>
              <a:t>Understanding context using PESTLE</a:t>
            </a:r>
          </a:p>
          <a:p>
            <a:r>
              <a:rPr lang="en-GB" dirty="0"/>
              <a:t>12:45 – 13:00</a:t>
            </a:r>
          </a:p>
          <a:p>
            <a:pPr lvl="1"/>
            <a:r>
              <a:rPr lang="en-GB" dirty="0"/>
              <a:t>Closing thoughts and questions</a:t>
            </a:r>
          </a:p>
        </p:txBody>
      </p:sp>
    </p:spTree>
    <p:extLst>
      <p:ext uri="{BB962C8B-B14F-4D97-AF65-F5344CB8AC3E}">
        <p14:creationId xmlns:p14="http://schemas.microsoft.com/office/powerpoint/2010/main" val="1769048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33375"/>
            <a:ext cx="9144000" cy="1143000"/>
          </a:xfrm>
          <a:noFill/>
        </p:spPr>
        <p:txBody>
          <a:bodyPr/>
          <a:lstStyle/>
          <a:p>
            <a:r>
              <a:rPr lang="en-GB" altLang="en-US" sz="3600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Introductions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600200"/>
            <a:ext cx="8064500" cy="3845023"/>
          </a:xfrm>
          <a:noFill/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GB" altLang="en-US" sz="2200" dirty="0">
                <a:ea typeface="ＭＳ Ｐゴシック" panose="020B0600070205080204" pitchFamily="34" charset="-128"/>
              </a:rPr>
              <a:t>Who are you? </a:t>
            </a:r>
          </a:p>
          <a:p>
            <a:pPr lvl="1">
              <a:spcBef>
                <a:spcPct val="0"/>
              </a:spcBef>
            </a:pPr>
            <a:r>
              <a:rPr lang="en-GB" altLang="en-US" sz="1800" dirty="0">
                <a:ea typeface="ＭＳ Ｐゴシック" panose="020B0600070205080204" pitchFamily="34" charset="-128"/>
              </a:rPr>
              <a:t>What do you do? </a:t>
            </a:r>
          </a:p>
          <a:p>
            <a:pPr lvl="1">
              <a:spcBef>
                <a:spcPct val="0"/>
              </a:spcBef>
            </a:pPr>
            <a:r>
              <a:rPr lang="en-GB" altLang="en-US" sz="1800" dirty="0">
                <a:ea typeface="ＭＳ Ｐゴシック" panose="020B0600070205080204" pitchFamily="34" charset="-128"/>
              </a:rPr>
              <a:t>What do you want to do? </a:t>
            </a:r>
          </a:p>
          <a:p>
            <a:pPr lvl="1">
              <a:spcBef>
                <a:spcPct val="0"/>
              </a:spcBef>
            </a:pPr>
            <a:r>
              <a:rPr lang="en-GB" altLang="en-US" sz="1800" dirty="0">
                <a:ea typeface="ＭＳ Ｐゴシック" panose="020B0600070205080204" pitchFamily="34" charset="-128"/>
              </a:rPr>
              <a:t>What do you enjoy? </a:t>
            </a:r>
          </a:p>
          <a:p>
            <a:pPr lvl="1">
              <a:spcBef>
                <a:spcPct val="0"/>
              </a:spcBef>
            </a:pPr>
            <a:r>
              <a:rPr lang="en-GB" altLang="en-US" sz="1800" dirty="0">
                <a:ea typeface="ＭＳ Ｐゴシック" panose="020B0600070205080204" pitchFamily="34" charset="-128"/>
              </a:rPr>
              <a:t>What are your motivations in taking the </a:t>
            </a:r>
            <a:r>
              <a:rPr lang="en-GB" altLang="en-US" sz="1800" dirty="0" err="1">
                <a:ea typeface="ＭＳ Ｐゴシック" panose="020B0600070205080204" pitchFamily="34" charset="-128"/>
              </a:rPr>
              <a:t>CertHE</a:t>
            </a:r>
            <a:r>
              <a:rPr lang="en-GB" altLang="en-US" sz="1800" dirty="0">
                <a:ea typeface="ＭＳ Ｐゴシック" panose="020B0600070205080204" pitchFamily="34" charset="-128"/>
              </a:rPr>
              <a:t> programme?</a:t>
            </a:r>
          </a:p>
          <a:p>
            <a:pPr lvl="1">
              <a:spcBef>
                <a:spcPct val="0"/>
              </a:spcBef>
            </a:pPr>
            <a:endParaRPr lang="en-GB" altLang="en-US" sz="1800" dirty="0">
              <a:ea typeface="ＭＳ Ｐゴシック" panose="020B0600070205080204" pitchFamily="34" charset="-128"/>
            </a:endParaRPr>
          </a:p>
          <a:p>
            <a:pPr>
              <a:spcBef>
                <a:spcPct val="0"/>
              </a:spcBef>
            </a:pPr>
            <a:r>
              <a:rPr lang="en-GB" altLang="en-US" sz="2200" dirty="0">
                <a:ea typeface="ＭＳ Ｐゴシック" panose="020B0600070205080204" pitchFamily="34" charset="-128"/>
              </a:rPr>
              <a:t>Who am I?</a:t>
            </a:r>
          </a:p>
          <a:p>
            <a:pPr lvl="1">
              <a:spcBef>
                <a:spcPct val="0"/>
              </a:spcBef>
            </a:pPr>
            <a:r>
              <a:rPr lang="en-GB" altLang="en-US" sz="1800" dirty="0">
                <a:ea typeface="ＭＳ Ｐゴシック" panose="020B0600070205080204" pitchFamily="34" charset="-128"/>
              </a:rPr>
              <a:t>What do I do? </a:t>
            </a:r>
          </a:p>
          <a:p>
            <a:pPr lvl="1">
              <a:spcBef>
                <a:spcPct val="0"/>
              </a:spcBef>
            </a:pPr>
            <a:r>
              <a:rPr lang="en-GB" altLang="en-US" sz="1800" dirty="0">
                <a:ea typeface="ＭＳ Ｐゴシック" panose="020B0600070205080204" pitchFamily="34" charset="-128"/>
              </a:rPr>
              <a:t>What did I do?</a:t>
            </a:r>
          </a:p>
          <a:p>
            <a:pPr lvl="1">
              <a:spcBef>
                <a:spcPct val="0"/>
              </a:spcBef>
            </a:pPr>
            <a:r>
              <a:rPr lang="en-GB" altLang="en-US" sz="1800" dirty="0">
                <a:ea typeface="ＭＳ Ｐゴシック" panose="020B0600070205080204" pitchFamily="34" charset="-128"/>
              </a:rPr>
              <a:t>What do I enjoy?</a:t>
            </a:r>
          </a:p>
          <a:p>
            <a:pPr lvl="1">
              <a:spcBef>
                <a:spcPct val="0"/>
              </a:spcBef>
            </a:pPr>
            <a:r>
              <a:rPr lang="en-GB" altLang="en-US" sz="1800" dirty="0">
                <a:ea typeface="ＭＳ Ｐゴシック" panose="020B0600070205080204" pitchFamily="34" charset="-128"/>
              </a:rPr>
              <a:t>What can I bring to your </a:t>
            </a:r>
            <a:r>
              <a:rPr lang="en-GB" altLang="en-US" sz="1800" dirty="0" err="1">
                <a:ea typeface="ＭＳ Ｐゴシック" panose="020B0600070205080204" pitchFamily="34" charset="-128"/>
              </a:rPr>
              <a:t>CertHE</a:t>
            </a:r>
            <a:r>
              <a:rPr lang="en-GB" altLang="en-US" sz="1800" dirty="0">
                <a:ea typeface="ＭＳ Ｐゴシック" panose="020B0600070205080204" pitchFamily="34" charset="-128"/>
              </a:rPr>
              <a:t> programme?</a:t>
            </a:r>
          </a:p>
        </p:txBody>
      </p:sp>
    </p:spTree>
    <p:extLst>
      <p:ext uri="{BB962C8B-B14F-4D97-AF65-F5344CB8AC3E}">
        <p14:creationId xmlns:p14="http://schemas.microsoft.com/office/powerpoint/2010/main" val="209549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72B04-55AC-4D95-9564-EB61EA68D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Understanding situations to understand problems?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0977B5-6EAD-450A-A44C-50B3418180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Why is it is so important to understand problems?</a:t>
            </a:r>
          </a:p>
          <a:p>
            <a:endParaRPr lang="en-GB" dirty="0"/>
          </a:p>
          <a:p>
            <a:r>
              <a:rPr lang="en-GB" dirty="0"/>
              <a:t>How can understanding situations help us to understand problems?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Why do we need special tools to help us understand situations?</a:t>
            </a:r>
          </a:p>
        </p:txBody>
      </p:sp>
    </p:spTree>
    <p:extLst>
      <p:ext uri="{BB962C8B-B14F-4D97-AF65-F5344CB8AC3E}">
        <p14:creationId xmlns:p14="http://schemas.microsoft.com/office/powerpoint/2010/main" val="103238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06E47-C89B-4B00-8F8D-194160982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Pick a Situation!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C0D2C-4D62-467A-B74B-FF72BE116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Think of a situation you have encountered, are expecting to encounter, or might theoretically encounter in your professional life(e.g. having to train a new staff member, being asked to learn a new computer programme, being sent on a training course, etc.)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5 minute exercise!</a:t>
            </a:r>
          </a:p>
          <a:p>
            <a:endParaRPr lang="en-GB" dirty="0"/>
          </a:p>
          <a:p>
            <a:r>
              <a:rPr lang="en-GB" dirty="0"/>
              <a:t>Explain the impact this situation might have on your daily work. 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2040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754BD-5F0C-4BA0-A0A8-E11369AD8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SWOT Analysis?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A5BEC-E5CD-47B9-AD06-3A39799BC4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Strengths</a:t>
            </a:r>
          </a:p>
          <a:p>
            <a:r>
              <a:rPr lang="en-GB" dirty="0"/>
              <a:t>Weaknesses</a:t>
            </a:r>
          </a:p>
          <a:p>
            <a:r>
              <a:rPr lang="en-GB" dirty="0"/>
              <a:t>Opportunities </a:t>
            </a:r>
          </a:p>
          <a:p>
            <a:r>
              <a:rPr lang="en-GB" dirty="0"/>
              <a:t>Threats</a:t>
            </a:r>
          </a:p>
        </p:txBody>
      </p:sp>
    </p:spTree>
    <p:extLst>
      <p:ext uri="{BB962C8B-B14F-4D97-AF65-F5344CB8AC3E}">
        <p14:creationId xmlns:p14="http://schemas.microsoft.com/office/powerpoint/2010/main" val="1488787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324B3-D060-4697-BB4B-F86F0A6F5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 Analysis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499AD04D-1BC4-4535-8750-7E16A28CF0BD}"/>
              </a:ext>
            </a:extLst>
          </p:cNvPr>
          <p:cNvCxnSpPr/>
          <p:nvPr/>
        </p:nvCxnSpPr>
        <p:spPr>
          <a:xfrm>
            <a:off x="4572000" y="1772816"/>
            <a:ext cx="0" cy="3672408"/>
          </a:xfrm>
          <a:prstGeom prst="straightConnector1">
            <a:avLst/>
          </a:prstGeom>
          <a:ln w="7620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7B731FB-91E1-4B7C-A523-6D69C35AB761}"/>
              </a:ext>
            </a:extLst>
          </p:cNvPr>
          <p:cNvCxnSpPr/>
          <p:nvPr/>
        </p:nvCxnSpPr>
        <p:spPr>
          <a:xfrm>
            <a:off x="1655676" y="3439551"/>
            <a:ext cx="5832648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7043C3CE-E6E6-4BE1-8A34-56AA04AF0F75}"/>
              </a:ext>
            </a:extLst>
          </p:cNvPr>
          <p:cNvSpPr txBox="1"/>
          <p:nvPr/>
        </p:nvSpPr>
        <p:spPr>
          <a:xfrm>
            <a:off x="2577002" y="2343766"/>
            <a:ext cx="151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Strengths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E6CE14-014E-40AA-8218-12875ECAEB46}"/>
              </a:ext>
            </a:extLst>
          </p:cNvPr>
          <p:cNvSpPr txBox="1"/>
          <p:nvPr/>
        </p:nvSpPr>
        <p:spPr>
          <a:xfrm>
            <a:off x="5148064" y="4257722"/>
            <a:ext cx="151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Threats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5737B8-3E4E-4F8C-8048-27BF48F771B0}"/>
              </a:ext>
            </a:extLst>
          </p:cNvPr>
          <p:cNvSpPr txBox="1"/>
          <p:nvPr/>
        </p:nvSpPr>
        <p:spPr>
          <a:xfrm>
            <a:off x="5148064" y="2343766"/>
            <a:ext cx="151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Weaknesses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ECCDEC-1B2F-4353-87E4-51348FD7E466}"/>
              </a:ext>
            </a:extLst>
          </p:cNvPr>
          <p:cNvSpPr txBox="1"/>
          <p:nvPr/>
        </p:nvSpPr>
        <p:spPr>
          <a:xfrm>
            <a:off x="2532187" y="4257722"/>
            <a:ext cx="160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Opportunities</a:t>
            </a:r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56DF5BFB-B5F2-4B4F-BF5F-F396BEB1DF1F}"/>
              </a:ext>
            </a:extLst>
          </p:cNvPr>
          <p:cNvSpPr/>
          <p:nvPr/>
        </p:nvSpPr>
        <p:spPr>
          <a:xfrm>
            <a:off x="611560" y="1417638"/>
            <a:ext cx="1728186" cy="1003247"/>
          </a:xfrm>
          <a:prstGeom prst="wedgeEllipseCallout">
            <a:avLst>
              <a:gd name="adj1" fmla="val 39637"/>
              <a:gd name="adj2" fmla="val 554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These are internal</a:t>
            </a:r>
          </a:p>
        </p:txBody>
      </p:sp>
      <p:sp>
        <p:nvSpPr>
          <p:cNvPr id="16" name="Speech Bubble: Oval 15">
            <a:extLst>
              <a:ext uri="{FF2B5EF4-FFF2-40B4-BE49-F238E27FC236}">
                <a16:creationId xmlns:a16="http://schemas.microsoft.com/office/drawing/2014/main" id="{59E541AC-8AAC-424B-81A5-C1EB49C97EE6}"/>
              </a:ext>
            </a:extLst>
          </p:cNvPr>
          <p:cNvSpPr/>
          <p:nvPr/>
        </p:nvSpPr>
        <p:spPr>
          <a:xfrm>
            <a:off x="6805711" y="3935492"/>
            <a:ext cx="1728186" cy="1003247"/>
          </a:xfrm>
          <a:prstGeom prst="wedgeEllipseCallout">
            <a:avLst>
              <a:gd name="adj1" fmla="val -51533"/>
              <a:gd name="adj2" fmla="val 498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These are external</a:t>
            </a:r>
          </a:p>
        </p:txBody>
      </p:sp>
      <p:sp>
        <p:nvSpPr>
          <p:cNvPr id="17" name="Speech Bubble: Oval 16">
            <a:extLst>
              <a:ext uri="{FF2B5EF4-FFF2-40B4-BE49-F238E27FC236}">
                <a16:creationId xmlns:a16="http://schemas.microsoft.com/office/drawing/2014/main" id="{3CDA326D-71D4-462B-A957-D434A6827B9E}"/>
              </a:ext>
            </a:extLst>
          </p:cNvPr>
          <p:cNvSpPr/>
          <p:nvPr/>
        </p:nvSpPr>
        <p:spPr>
          <a:xfrm>
            <a:off x="6804255" y="1411954"/>
            <a:ext cx="1728186" cy="1003247"/>
          </a:xfrm>
          <a:prstGeom prst="wedgeEllipseCallout">
            <a:avLst>
              <a:gd name="adj1" fmla="val -38508"/>
              <a:gd name="adj2" fmla="val 61098"/>
            </a:avLst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These are negative</a:t>
            </a:r>
          </a:p>
        </p:txBody>
      </p:sp>
      <p:sp>
        <p:nvSpPr>
          <p:cNvPr id="18" name="Speech Bubble: Oval 17">
            <a:extLst>
              <a:ext uri="{FF2B5EF4-FFF2-40B4-BE49-F238E27FC236}">
                <a16:creationId xmlns:a16="http://schemas.microsoft.com/office/drawing/2014/main" id="{4722CF6E-9B79-4951-B825-D95CFD6D4128}"/>
              </a:ext>
            </a:extLst>
          </p:cNvPr>
          <p:cNvSpPr/>
          <p:nvPr/>
        </p:nvSpPr>
        <p:spPr>
          <a:xfrm>
            <a:off x="611560" y="3935492"/>
            <a:ext cx="1728186" cy="1003247"/>
          </a:xfrm>
          <a:prstGeom prst="wedgeEllipseCallout">
            <a:avLst>
              <a:gd name="adj1" fmla="val 39637"/>
              <a:gd name="adj2" fmla="val 55489"/>
            </a:avLst>
          </a:prstGeom>
          <a:solidFill>
            <a:schemeClr val="accent4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These are positive</a:t>
            </a:r>
          </a:p>
        </p:txBody>
      </p:sp>
    </p:spTree>
    <p:extLst>
      <p:ext uri="{BB962C8B-B14F-4D97-AF65-F5344CB8AC3E}">
        <p14:creationId xmlns:p14="http://schemas.microsoft.com/office/powerpoint/2010/main" val="37837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5" grpId="0" animBg="1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19A4C-29B3-440C-93FB-667C3D696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do we want to use SWOT Analysis?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4D4AA-7860-4901-BC55-358E25BD4A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Identify and categorise</a:t>
            </a:r>
          </a:p>
          <a:p>
            <a:r>
              <a:rPr lang="en-GB" dirty="0"/>
              <a:t>Build a comprehensive picture of a situation</a:t>
            </a:r>
          </a:p>
          <a:p>
            <a:r>
              <a:rPr lang="en-GB" dirty="0"/>
              <a:t>Create links between positive and negative sides of a situation</a:t>
            </a:r>
          </a:p>
          <a:p>
            <a:pPr lvl="1"/>
            <a:r>
              <a:rPr lang="en-GB" dirty="0"/>
              <a:t>Can I use one of my strengths to reverse/limit one of my weaknesses?</a:t>
            </a:r>
          </a:p>
          <a:p>
            <a:pPr lvl="1"/>
            <a:r>
              <a:rPr lang="en-GB" dirty="0"/>
              <a:t>Can I avoid a threat through taking advantage of an opportunity?</a:t>
            </a:r>
          </a:p>
          <a:p>
            <a:r>
              <a:rPr lang="en-GB" dirty="0"/>
              <a:t>Create links between internal and external sides of a situation</a:t>
            </a:r>
          </a:p>
          <a:p>
            <a:pPr lvl="1"/>
            <a:r>
              <a:rPr lang="en-GB" dirty="0"/>
              <a:t>Can I use my strengths to take advantage of one of my opportunities?</a:t>
            </a:r>
          </a:p>
          <a:p>
            <a:pPr lvl="1"/>
            <a:r>
              <a:rPr lang="en-GB" dirty="0"/>
              <a:t>Might one of my weaknesses hold me back from opportunities?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953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25FB8-39C9-409D-93E7-E9C54D1BB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 example of SWOT Analysis in action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80F23B6-4113-4BBB-9534-E06A1999E532}"/>
              </a:ext>
            </a:extLst>
          </p:cNvPr>
          <p:cNvCxnSpPr/>
          <p:nvPr/>
        </p:nvCxnSpPr>
        <p:spPr>
          <a:xfrm>
            <a:off x="4572000" y="1772816"/>
            <a:ext cx="0" cy="3672408"/>
          </a:xfrm>
          <a:prstGeom prst="straightConnector1">
            <a:avLst/>
          </a:prstGeom>
          <a:ln w="76200"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21B464E-6A4B-4D03-BCB1-963DAF9A8F8F}"/>
              </a:ext>
            </a:extLst>
          </p:cNvPr>
          <p:cNvCxnSpPr/>
          <p:nvPr/>
        </p:nvCxnSpPr>
        <p:spPr>
          <a:xfrm>
            <a:off x="1655676" y="3439551"/>
            <a:ext cx="5832648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640A9EE-0AD5-4EA5-9006-A56CC65F5206}"/>
              </a:ext>
            </a:extLst>
          </p:cNvPr>
          <p:cNvSpPr txBox="1"/>
          <p:nvPr/>
        </p:nvSpPr>
        <p:spPr>
          <a:xfrm>
            <a:off x="2577002" y="2343766"/>
            <a:ext cx="151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Strengths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5EB44F-78BA-4AF3-B528-16071713A5C9}"/>
              </a:ext>
            </a:extLst>
          </p:cNvPr>
          <p:cNvSpPr txBox="1"/>
          <p:nvPr/>
        </p:nvSpPr>
        <p:spPr>
          <a:xfrm>
            <a:off x="5148064" y="4257722"/>
            <a:ext cx="151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Threats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42B82F-3B91-4D22-BF49-18DBF5A4AF45}"/>
              </a:ext>
            </a:extLst>
          </p:cNvPr>
          <p:cNvSpPr txBox="1"/>
          <p:nvPr/>
        </p:nvSpPr>
        <p:spPr>
          <a:xfrm>
            <a:off x="5148064" y="2343766"/>
            <a:ext cx="1512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Weaknesses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AAE842-9910-4B1F-8627-0A14ED68F9CF}"/>
              </a:ext>
            </a:extLst>
          </p:cNvPr>
          <p:cNvSpPr txBox="1"/>
          <p:nvPr/>
        </p:nvSpPr>
        <p:spPr>
          <a:xfrm>
            <a:off x="2532187" y="4257722"/>
            <a:ext cx="160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Opportunities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93DCF79D-9CDB-43BC-A09A-C341FDB89CE4}"/>
              </a:ext>
            </a:extLst>
          </p:cNvPr>
          <p:cNvSpPr/>
          <p:nvPr/>
        </p:nvSpPr>
        <p:spPr>
          <a:xfrm>
            <a:off x="161764" y="952491"/>
            <a:ext cx="2987824" cy="1640649"/>
          </a:xfrm>
          <a:prstGeom prst="wedgeEllipseCallout">
            <a:avLst>
              <a:gd name="adj1" fmla="val 39637"/>
              <a:gd name="adj2" fmla="val 55489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“I am interested in applying for a new job I’ve seen advertised”</a:t>
            </a:r>
          </a:p>
        </p:txBody>
      </p:sp>
    </p:spTree>
    <p:extLst>
      <p:ext uri="{BB962C8B-B14F-4D97-AF65-F5344CB8AC3E}">
        <p14:creationId xmlns:p14="http://schemas.microsoft.com/office/powerpoint/2010/main" val="1120151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06E47-C89B-4B00-8F8D-194160982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Revisit your Situation!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C0D2C-4D62-467A-B74B-FF72BE1166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Return to the situation you identified earlier….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15 minute exercise!</a:t>
            </a:r>
          </a:p>
          <a:p>
            <a:endParaRPr lang="en-GB" dirty="0"/>
          </a:p>
          <a:p>
            <a:r>
              <a:rPr lang="en-GB" dirty="0"/>
              <a:t>Create a SWOT Analysis of the situation, identifying strengths, weaknesses, opportunities, and threats. As before, explain the potential impact of the situation. 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760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02DB9-9E79-4C99-A5BB-B6AEEB681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Assessing SWOT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380CE-B994-4BEB-8A42-B5CE30C8D5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Did you find it easier to explain the situation and its impacts using SWOT, or without SWOT?</a:t>
            </a:r>
          </a:p>
          <a:p>
            <a:pPr lvl="1"/>
            <a:r>
              <a:rPr lang="en-GB" dirty="0"/>
              <a:t>What does this tell you about the benefits of applying SWOT Analysis?</a:t>
            </a:r>
          </a:p>
          <a:p>
            <a:pPr lvl="1"/>
            <a:r>
              <a:rPr lang="en-GB" dirty="0"/>
              <a:t>What does this tell you about the limitations of applying SWOT Analysis?</a:t>
            </a:r>
          </a:p>
        </p:txBody>
      </p:sp>
    </p:spTree>
    <p:extLst>
      <p:ext uri="{BB962C8B-B14F-4D97-AF65-F5344CB8AC3E}">
        <p14:creationId xmlns:p14="http://schemas.microsoft.com/office/powerpoint/2010/main" val="260619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39DEE-B520-4EC8-A86E-CD70E8CDA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Understanding situations to understand problems!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C1E4ED-291D-423C-9D6E-DC2AE86455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might SWOT Analysis help you to identify and understand problems in your workplace?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How might SWOT Analysis help you to solve problems in your workplace?</a:t>
            </a:r>
          </a:p>
        </p:txBody>
      </p:sp>
    </p:spTree>
    <p:extLst>
      <p:ext uri="{BB962C8B-B14F-4D97-AF65-F5344CB8AC3E}">
        <p14:creationId xmlns:p14="http://schemas.microsoft.com/office/powerpoint/2010/main" val="300844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B6BFF-6D9D-4B39-AC47-213D04C63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Understanding context to understand problems?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B0D00-7987-4D1A-B35A-AA32C2343D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Why is it so important to understand context?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Why do we have to think about problems within context in order to solve them?</a:t>
            </a:r>
          </a:p>
        </p:txBody>
      </p:sp>
    </p:spTree>
    <p:extLst>
      <p:ext uri="{BB962C8B-B14F-4D97-AF65-F5344CB8AC3E}">
        <p14:creationId xmlns:p14="http://schemas.microsoft.com/office/powerpoint/2010/main" val="2977106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89EFC-133B-4959-A02F-92B5E4F18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is PESTLE Analysis?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4CC30-4DA1-4ED9-BFA5-2EF47A976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Political</a:t>
            </a:r>
          </a:p>
          <a:p>
            <a:r>
              <a:rPr lang="en-GB" dirty="0"/>
              <a:t>Economic</a:t>
            </a:r>
          </a:p>
          <a:p>
            <a:r>
              <a:rPr lang="en-GB" dirty="0"/>
              <a:t>Social </a:t>
            </a:r>
          </a:p>
          <a:p>
            <a:r>
              <a:rPr lang="en-GB" dirty="0"/>
              <a:t>Technological</a:t>
            </a:r>
          </a:p>
          <a:p>
            <a:r>
              <a:rPr lang="en-GB" dirty="0"/>
              <a:t>Legal</a:t>
            </a:r>
          </a:p>
          <a:p>
            <a:r>
              <a:rPr lang="en-GB" dirty="0"/>
              <a:t>Environmental</a:t>
            </a:r>
          </a:p>
        </p:txBody>
      </p:sp>
    </p:spTree>
    <p:extLst>
      <p:ext uri="{BB962C8B-B14F-4D97-AF65-F5344CB8AC3E}">
        <p14:creationId xmlns:p14="http://schemas.microsoft.com/office/powerpoint/2010/main" val="321953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113FD-9EFE-4DF6-8B7A-270E747531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An example of PESTLE in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11847-1C57-4346-B38F-422B02922D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Political</a:t>
            </a:r>
          </a:p>
          <a:p>
            <a:r>
              <a:rPr lang="en-GB" dirty="0"/>
              <a:t>Economic</a:t>
            </a:r>
          </a:p>
          <a:p>
            <a:r>
              <a:rPr lang="en-GB" dirty="0"/>
              <a:t>Social </a:t>
            </a:r>
          </a:p>
          <a:p>
            <a:r>
              <a:rPr lang="en-GB" dirty="0"/>
              <a:t>Technological</a:t>
            </a:r>
          </a:p>
          <a:p>
            <a:r>
              <a:rPr lang="en-GB" dirty="0"/>
              <a:t>Legal</a:t>
            </a:r>
          </a:p>
          <a:p>
            <a:r>
              <a:rPr lang="en-GB" dirty="0"/>
              <a:t>Environmental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C25ABB44-DA61-4F17-82C0-3C4C7208C009}"/>
              </a:ext>
            </a:extLst>
          </p:cNvPr>
          <p:cNvSpPr/>
          <p:nvPr/>
        </p:nvSpPr>
        <p:spPr>
          <a:xfrm>
            <a:off x="5364088" y="1415297"/>
            <a:ext cx="2987824" cy="1640649"/>
          </a:xfrm>
          <a:prstGeom prst="wedgeEllipseCallout">
            <a:avLst>
              <a:gd name="adj1" fmla="val -49351"/>
              <a:gd name="adj2" fmla="val 53774"/>
            </a:avLst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“My best friend and I want to open a new restaurant on the High Street in Swansea!”</a:t>
            </a:r>
          </a:p>
        </p:txBody>
      </p:sp>
    </p:spTree>
    <p:extLst>
      <p:ext uri="{BB962C8B-B14F-4D97-AF65-F5344CB8AC3E}">
        <p14:creationId xmlns:p14="http://schemas.microsoft.com/office/powerpoint/2010/main" val="4193496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9D21D-7615-49C5-AFDA-A3D1B764F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What’s your context?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0DD28-98FF-4DFC-B296-57C23432D8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Think about your own context –where are you in your career right now?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15 minute exercise!</a:t>
            </a:r>
          </a:p>
          <a:p>
            <a:endParaRPr lang="en-GB" dirty="0"/>
          </a:p>
          <a:p>
            <a:r>
              <a:rPr lang="en-GB" dirty="0"/>
              <a:t>Use a PESTLE Analysis to identify and understand factors from the “big picture” that might impact upon your career, and the career you want to develop. </a:t>
            </a:r>
          </a:p>
        </p:txBody>
      </p:sp>
    </p:spTree>
    <p:extLst>
      <p:ext uri="{BB962C8B-B14F-4D97-AF65-F5344CB8AC3E}">
        <p14:creationId xmlns:p14="http://schemas.microsoft.com/office/powerpoint/2010/main" val="195864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9A870-D7FB-4955-9B8F-BA7146E9E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Assessing PESTLE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3D390-0F9D-4F69-8FB0-775021815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 you find it easier to understand your wider context after working through a PESTLE Analysis?</a:t>
            </a:r>
          </a:p>
          <a:p>
            <a:pPr lvl="1"/>
            <a:r>
              <a:rPr lang="en-GB" dirty="0"/>
              <a:t>What does this tell you about the benefits of applying PESTLE?</a:t>
            </a:r>
          </a:p>
          <a:p>
            <a:pPr lvl="1"/>
            <a:r>
              <a:rPr lang="en-GB" dirty="0"/>
              <a:t>What does this tell you about the limitations of applying PESTLE?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744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1B3FB-0DCC-4860-9D55-629A95079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Understanding context to understand problems!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85B041-6572-4A02-98C2-6A87008724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might PESTLE Analysis help you to identify and understand problems?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How might PESTLE Analysis help you to solve problems?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518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B99B94-09A7-4029-82AC-F47523AE8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Closing thoughts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03A5DC-3C4A-4F43-A437-D3FA8C6200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Your module objectives:</a:t>
            </a:r>
          </a:p>
          <a:p>
            <a:pPr lvl="1"/>
            <a:r>
              <a:rPr lang="en-GB" dirty="0"/>
              <a:t>Identify work based problems through the application of problem solving tools; </a:t>
            </a:r>
          </a:p>
          <a:p>
            <a:pPr lvl="1"/>
            <a:r>
              <a:rPr lang="en-GB" dirty="0"/>
              <a:t>Apply problem solving tools to identify obstacles and resolutions; </a:t>
            </a:r>
          </a:p>
          <a:p>
            <a:pPr lvl="1"/>
            <a:r>
              <a:rPr lang="en-GB" dirty="0"/>
              <a:t>Organise knowledge and learning through use of a range of information resources, and present work at the appropriate level. </a:t>
            </a:r>
          </a:p>
          <a:p>
            <a:r>
              <a:rPr lang="en-GB" dirty="0"/>
              <a:t>How can you use tools like SWOT Analysis and PESTLE Analysis to achieve these…?</a:t>
            </a:r>
          </a:p>
        </p:txBody>
      </p:sp>
    </p:spTree>
    <p:extLst>
      <p:ext uri="{BB962C8B-B14F-4D97-AF65-F5344CB8AC3E}">
        <p14:creationId xmlns:p14="http://schemas.microsoft.com/office/powerpoint/2010/main" val="341914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94630-1DBC-4663-8002-3C936841E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32126640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481</TotalTime>
  <Words>838</Words>
  <Application>Microsoft Office PowerPoint</Application>
  <PresentationFormat>On-screen Show (4:3)</PresentationFormat>
  <Paragraphs>125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ＭＳ Ｐゴシック</vt:lpstr>
      <vt:lpstr>Arial</vt:lpstr>
      <vt:lpstr>Calibri</vt:lpstr>
      <vt:lpstr>Myriad Pro</vt:lpstr>
      <vt:lpstr>20140311PresentationUWTSDTemplate</vt:lpstr>
      <vt:lpstr>Using situational assessment tools to identify and understand problems</vt:lpstr>
      <vt:lpstr>Session Timeline</vt:lpstr>
      <vt:lpstr>Introductions</vt:lpstr>
      <vt:lpstr>Understanding situations to understand problems?</vt:lpstr>
      <vt:lpstr>Pick a Situation!</vt:lpstr>
      <vt:lpstr>What is SWOT Analysis?</vt:lpstr>
      <vt:lpstr>SWOT Analysis</vt:lpstr>
      <vt:lpstr>Why do we want to use SWOT Analysis?</vt:lpstr>
      <vt:lpstr>An example of SWOT Analysis in action</vt:lpstr>
      <vt:lpstr>Revisit your Situation!</vt:lpstr>
      <vt:lpstr>Assessing SWOT</vt:lpstr>
      <vt:lpstr>Understanding situations to understand problems!</vt:lpstr>
      <vt:lpstr>Understanding context to understand problems?</vt:lpstr>
      <vt:lpstr>What is PESTLE Analysis?</vt:lpstr>
      <vt:lpstr>An example of PESTLE in action</vt:lpstr>
      <vt:lpstr>What’s your context?</vt:lpstr>
      <vt:lpstr>Assessing PESTLE</vt:lpstr>
      <vt:lpstr>Understanding context to understand problems!</vt:lpstr>
      <vt:lpstr>Closing thoughts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Stephanie Meyer</cp:lastModifiedBy>
  <cp:revision>38</cp:revision>
  <dcterms:created xsi:type="dcterms:W3CDTF">2015-04-14T15:21:28Z</dcterms:created>
  <dcterms:modified xsi:type="dcterms:W3CDTF">2018-01-24T21:37:59Z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