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63" r:id="rId7"/>
    <p:sldId id="262" r:id="rId8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F7FD9-7974-48F1-A9CF-BD70E21758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0EE0B3-C90C-4619-986E-ECC01A733A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215AA-B529-49C4-8CBF-078AFC2BD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FA096-F956-41FC-963D-C818FAF5D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2EEB7-C42C-4B87-A5EE-B14A94B50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08785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FFB27-58C9-41E4-BE44-E1EF3A735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D6E25-D362-48D4-85F0-E3C470EC2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38D32-244A-4653-97A3-ED51810C3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D14F-9F49-4F4C-959B-3F50A50D5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0E7DB-4002-4712-9496-54169BC52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2700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8C468-7DD2-40B6-9E48-5D5ACAA92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906F75-7864-4872-B428-BFB558E0B5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BDA8E-A730-4DBE-BE2F-ECF9883B3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4D16F-F03F-4120-82DF-BD2A5C2F5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560238-9E35-41A2-8FC4-19252C55F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5234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8FCB2-3E3F-42D8-BEC0-FF23D4CE6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297DB-CA55-4967-A2E4-2E45A6F86B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B5554F-7E82-4A46-8871-4DC5DD7F22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875F9-5006-47E5-9EFD-399438AA9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0B4804-2F40-4FCB-81C9-6A7EFC079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7935C1-0914-4020-B8EC-B8F58A0D6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9294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4A6DC-29A6-4CF7-9B4E-FCA6A60AD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B3835-07F2-48BE-9F18-9DA7B709A9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E09A9C-84D4-499D-99CB-A692CAFD9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B8DA53-F327-44A8-8BF8-2B62EB8185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2D7CA1-E2D8-46B9-A335-1D51D1013C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BD62D7-66B4-4E28-82AA-F3969F532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9F99A4-7F08-4A21-8AD7-1C3DE26D1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8DE880-A579-4A0B-9B25-0158B9F98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1832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BF0BB-1250-4CBF-84A0-A6CC82103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688BB5-22FB-427C-8E84-079D2AA19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3D2B3D-9F4D-4B3A-894C-F6F33AE9A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4CD7EB-7C6B-4ADF-B9EC-0EDADEABA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99163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A71904-4A14-46B7-9F11-4CD406A2A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4DDAC1-CC73-4BAE-AEEE-DE665C421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BB090-B533-4F90-A78C-F958A602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9952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ABB46-5278-4FD4-89FD-46AEB3386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B7D88-E03F-49BF-B25F-CCD981D53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4D5A5E-E9FB-437D-877A-BB434186F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B2D3AA-E61A-47F2-AB3B-44CA78675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8C709E-B544-41CD-892A-B32962342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8BA5C-ACE4-4238-B25E-61E6D0D58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3104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BBDD3-DF6C-43A6-A4B7-975962CF6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E2E094-28E4-4783-BC8C-B45CA5FBBA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1CC82E-CFE1-4DE4-9E17-55FD60BBC5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ACDEB-3F67-4DA2-9907-99DA08291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CD4D15-F46E-4A57-AA76-27D34022C3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8520C-66BB-4008-B056-22C77035E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07382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E7811-CA19-4329-8AFB-46DEEBDCD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272011-9DDF-47EA-B3B1-C3D970B5A5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C532E-86CE-4A64-A8C5-07102D710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FBCB0-E46F-4B19-80F3-DBB841343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7B4009-10B4-4575-A325-049E65C19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28730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B9BC38-FDBD-4086-A0AC-41A25483E9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D8AAB6-EC7C-437E-B84D-CBF51DFB8A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868B9-592A-4C36-B5D7-C8C782BC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3F7120-5BD8-473D-9B67-B85EAB635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3B753-84B1-4421-903F-1CCFF507A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622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D51488-3E7A-4EF0-90A2-76498489C1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A7E97-0AC8-405A-88A2-D5025D45B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E7E0E-3FC1-41AB-8702-034B9531F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329CF-FAE3-4509-B764-55D0438872B8}" type="datetimeFigureOut">
              <a:rPr lang="zh-CN" altLang="en-US" smtClean="0"/>
              <a:t>2018/2/23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E175C-8692-4DD5-84E8-51881A3A5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B90ACB-9DA6-4C41-9D90-01DC6EB3B0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6D878-0ECD-4FE4-81A0-CC4838FB8A0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1250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CA60B39-60B6-439C-8CD7-AA10BEF72B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840037"/>
          </a:xfrm>
        </p:spPr>
        <p:txBody>
          <a:bodyPr>
            <a:normAutofit/>
          </a:bodyPr>
          <a:lstStyle/>
          <a:p>
            <a:r>
              <a:rPr lang="zh-CN" altLang="en-US" sz="5800"/>
              <a:t>英国的公共交通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E0BD1E-8D68-4D4B-9E42-E74FA8F8F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56436"/>
            <a:ext cx="9144000" cy="1600818"/>
          </a:xfrm>
        </p:spPr>
        <p:txBody>
          <a:bodyPr>
            <a:normAutofit/>
          </a:bodyPr>
          <a:lstStyle/>
          <a:p>
            <a:r>
              <a:rPr lang="en-GB" altLang="zh-CN" dirty="0"/>
              <a:t>Liz Wright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449404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double decker bus driving down a street&#10;&#10;Description generated with very high confidence">
            <a:extLst>
              <a:ext uri="{FF2B5EF4-FFF2-40B4-BE49-F238E27FC236}">
                <a16:creationId xmlns:a16="http://schemas.microsoft.com/office/drawing/2014/main" id="{B08A362C-5585-4379-AC46-A0DFCD7120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2737" r="-1" b="-1"/>
          <a:stretch/>
        </p:blipFill>
        <p:spPr>
          <a:xfrm>
            <a:off x="5386388" y="10"/>
            <a:ext cx="6805612" cy="6857989"/>
          </a:xfrm>
          <a:prstGeom prst="rect">
            <a:avLst/>
          </a:prstGeom>
        </p:spPr>
      </p:pic>
      <p:sp>
        <p:nvSpPr>
          <p:cNvPr id="12" name="Freeform 8">
            <a:extLst>
              <a:ext uri="{FF2B5EF4-FFF2-40B4-BE49-F238E27FC236}">
                <a16:creationId xmlns:a16="http://schemas.microsoft.com/office/drawing/2014/main" id="{90A18C7B-0D7F-4F18-B1DC-9891A5E840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7F665A-84A4-4D6A-92C0-19161B0324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80"/>
            <a:ext cx="8657061" cy="6858478"/>
          </a:xfrm>
          <a:custGeom>
            <a:avLst/>
            <a:gdLst>
              <a:gd name="connsiteX0" fmla="*/ 579009 w 8657061"/>
              <a:gd name="connsiteY0" fmla="*/ 0 h 6858478"/>
              <a:gd name="connsiteX1" fmla="*/ 4408881 w 8657061"/>
              <a:gd name="connsiteY1" fmla="*/ 0 h 6858478"/>
              <a:gd name="connsiteX2" fmla="*/ 5475109 w 8657061"/>
              <a:gd name="connsiteY2" fmla="*/ 0 h 6858478"/>
              <a:gd name="connsiteX3" fmla="*/ 5480686 w 8657061"/>
              <a:gd name="connsiteY3" fmla="*/ 0 h 6858478"/>
              <a:gd name="connsiteX4" fmla="*/ 8657061 w 8657061"/>
              <a:gd name="connsiteY4" fmla="*/ 6858478 h 6858478"/>
              <a:gd name="connsiteX5" fmla="*/ 1232506 w 8657061"/>
              <a:gd name="connsiteY5" fmla="*/ 6858478 h 6858478"/>
              <a:gd name="connsiteX6" fmla="*/ 1232766 w 8657061"/>
              <a:gd name="connsiteY6" fmla="*/ 6857916 h 6858478"/>
              <a:gd name="connsiteX7" fmla="*/ 579009 w 8657061"/>
              <a:gd name="connsiteY7" fmla="*/ 6857916 h 6858478"/>
              <a:gd name="connsiteX8" fmla="*/ 579009 w 8657061"/>
              <a:gd name="connsiteY8" fmla="*/ 6858478 h 6858478"/>
              <a:gd name="connsiteX9" fmla="*/ 0 w 8657061"/>
              <a:gd name="connsiteY9" fmla="*/ 6858478 h 6858478"/>
              <a:gd name="connsiteX10" fmla="*/ 0 w 8657061"/>
              <a:gd name="connsiteY10" fmla="*/ 479 h 6858478"/>
              <a:gd name="connsiteX11" fmla="*/ 579009 w 8657061"/>
              <a:gd name="connsiteY11" fmla="*/ 479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657061" h="6858478">
                <a:moveTo>
                  <a:pt x="579009" y="0"/>
                </a:moveTo>
                <a:lnTo>
                  <a:pt x="4408881" y="0"/>
                </a:lnTo>
                <a:lnTo>
                  <a:pt x="5475109" y="0"/>
                </a:lnTo>
                <a:lnTo>
                  <a:pt x="5480686" y="0"/>
                </a:lnTo>
                <a:lnTo>
                  <a:pt x="8657061" y="6858478"/>
                </a:lnTo>
                <a:lnTo>
                  <a:pt x="1232506" y="6858478"/>
                </a:lnTo>
                <a:lnTo>
                  <a:pt x="1232766" y="6857916"/>
                </a:lnTo>
                <a:lnTo>
                  <a:pt x="579009" y="6857916"/>
                </a:lnTo>
                <a:lnTo>
                  <a:pt x="579009" y="6858478"/>
                </a:lnTo>
                <a:lnTo>
                  <a:pt x="0" y="6858478"/>
                </a:lnTo>
                <a:lnTo>
                  <a:pt x="0" y="479"/>
                </a:lnTo>
                <a:lnTo>
                  <a:pt x="579009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D8268-AC47-4D94-958E-F0DAC249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033574"/>
            <a:ext cx="5742603" cy="38542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5400" dirty="0"/>
              <a:t>公共汽车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1C78C9E-E3FE-4F07-965E-57CC781BA1C6}"/>
              </a:ext>
            </a:extLst>
          </p:cNvPr>
          <p:cNvSpPr txBox="1"/>
          <p:nvPr/>
        </p:nvSpPr>
        <p:spPr>
          <a:xfrm>
            <a:off x="1991425" y="3034748"/>
            <a:ext cx="258417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800" dirty="0">
                <a:sym typeface="Wingdings" panose="05000000000000000000" pitchFamily="2" charset="2"/>
              </a:rPr>
              <a:t></a:t>
            </a:r>
            <a:r>
              <a:rPr lang="en-US" altLang="zh-CN" sz="2800" dirty="0">
                <a:sym typeface="Wingdings" panose="05000000000000000000" pitchFamily="2" charset="2"/>
              </a:rPr>
              <a:t> </a:t>
            </a:r>
            <a:r>
              <a:rPr lang="zh-CN" altLang="en-US" sz="2800" dirty="0">
                <a:sym typeface="Wingdings" panose="05000000000000000000" pitchFamily="2" charset="2"/>
              </a:rPr>
              <a:t>有 </a:t>
            </a:r>
            <a:r>
              <a:rPr lang="en-GB" altLang="zh-CN" sz="2800" dirty="0" err="1">
                <a:sym typeface="Wingdings" panose="05000000000000000000" pitchFamily="2" charset="2"/>
              </a:rPr>
              <a:t>WiFi</a:t>
            </a:r>
            <a:endParaRPr lang="en-GB" altLang="zh-CN" sz="2800" dirty="0">
              <a:sym typeface="Wingdings" panose="05000000000000000000" pitchFamily="2" charset="2"/>
            </a:endParaRPr>
          </a:p>
          <a:p>
            <a:r>
              <a:rPr lang="en-GB" altLang="zh-CN" sz="2800" dirty="0">
                <a:sym typeface="Wingdings" panose="05000000000000000000" pitchFamily="2" charset="2"/>
              </a:rPr>
              <a:t> </a:t>
            </a:r>
            <a:r>
              <a:rPr lang="zh-CN" altLang="en-US" sz="2800" dirty="0">
                <a:sym typeface="Wingdings" panose="05000000000000000000" pitchFamily="2" charset="2"/>
              </a:rPr>
              <a:t>便宜</a:t>
            </a:r>
            <a:endParaRPr lang="en-GB" altLang="zh-CN" sz="2800" dirty="0">
              <a:sym typeface="Wingdings" panose="05000000000000000000" pitchFamily="2" charset="2"/>
            </a:endParaRPr>
          </a:p>
          <a:p>
            <a:endParaRPr lang="en-GB" altLang="zh-CN" sz="2800" dirty="0">
              <a:sym typeface="Wingdings" panose="05000000000000000000" pitchFamily="2" charset="2"/>
            </a:endParaRPr>
          </a:p>
          <a:p>
            <a:r>
              <a:rPr lang="en-GB" altLang="zh-CN" sz="2800" dirty="0">
                <a:sym typeface="Wingdings" panose="05000000000000000000" pitchFamily="2" charset="2"/>
              </a:rPr>
              <a:t> </a:t>
            </a:r>
            <a:r>
              <a:rPr lang="zh-CN" altLang="en-US" sz="2800" dirty="0">
                <a:sym typeface="Wingdings" panose="05000000000000000000" pitchFamily="2" charset="2"/>
              </a:rPr>
              <a:t>迟到</a:t>
            </a:r>
            <a:endParaRPr lang="en-GB" altLang="zh-CN" sz="2800" dirty="0">
              <a:sym typeface="Wingdings" panose="05000000000000000000" pitchFamily="2" charset="2"/>
            </a:endParaRPr>
          </a:p>
          <a:p>
            <a:r>
              <a:rPr lang="en-GB" altLang="zh-CN" sz="2800" dirty="0">
                <a:sym typeface="Wingdings" panose="05000000000000000000" pitchFamily="2" charset="2"/>
              </a:rPr>
              <a:t> </a:t>
            </a:r>
            <a:r>
              <a:rPr lang="zh-CN" altLang="en-US" sz="2800" dirty="0">
                <a:sym typeface="Wingdings" panose="05000000000000000000" pitchFamily="2" charset="2"/>
              </a:rPr>
              <a:t>拥挤</a:t>
            </a:r>
            <a:endParaRPr lang="zh-CN" altLang="en-US" sz="2800" dirty="0"/>
          </a:p>
        </p:txBody>
      </p:sp>
      <p:pic>
        <p:nvPicPr>
          <p:cNvPr id="8" name="Picture 7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C7504D46-4E5E-4787-A8EE-F6960EADB0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38" y="5539409"/>
            <a:ext cx="1176130" cy="117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2612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train on a steel track&#10;&#10;Description generated with very high confidence">
            <a:extLst>
              <a:ext uri="{FF2B5EF4-FFF2-40B4-BE49-F238E27FC236}">
                <a16:creationId xmlns:a16="http://schemas.microsoft.com/office/drawing/2014/main" id="{D8CFF245-433A-4F72-9FB9-D5CD06A7EF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602" r="9091" b="11249"/>
          <a:stretch/>
        </p:blipFill>
        <p:spPr>
          <a:xfrm>
            <a:off x="5386388" y="10"/>
            <a:ext cx="6805612" cy="6857989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90A18C7B-0D7F-4F18-B1DC-9891A5E840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47F665A-84A4-4D6A-92C0-19161B0324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80"/>
            <a:ext cx="8657061" cy="6858478"/>
          </a:xfrm>
          <a:custGeom>
            <a:avLst/>
            <a:gdLst>
              <a:gd name="connsiteX0" fmla="*/ 579009 w 8657061"/>
              <a:gd name="connsiteY0" fmla="*/ 0 h 6858478"/>
              <a:gd name="connsiteX1" fmla="*/ 4408881 w 8657061"/>
              <a:gd name="connsiteY1" fmla="*/ 0 h 6858478"/>
              <a:gd name="connsiteX2" fmla="*/ 5475109 w 8657061"/>
              <a:gd name="connsiteY2" fmla="*/ 0 h 6858478"/>
              <a:gd name="connsiteX3" fmla="*/ 5480686 w 8657061"/>
              <a:gd name="connsiteY3" fmla="*/ 0 h 6858478"/>
              <a:gd name="connsiteX4" fmla="*/ 8657061 w 8657061"/>
              <a:gd name="connsiteY4" fmla="*/ 6858478 h 6858478"/>
              <a:gd name="connsiteX5" fmla="*/ 1232506 w 8657061"/>
              <a:gd name="connsiteY5" fmla="*/ 6858478 h 6858478"/>
              <a:gd name="connsiteX6" fmla="*/ 1232766 w 8657061"/>
              <a:gd name="connsiteY6" fmla="*/ 6857916 h 6858478"/>
              <a:gd name="connsiteX7" fmla="*/ 579009 w 8657061"/>
              <a:gd name="connsiteY7" fmla="*/ 6857916 h 6858478"/>
              <a:gd name="connsiteX8" fmla="*/ 579009 w 8657061"/>
              <a:gd name="connsiteY8" fmla="*/ 6858478 h 6858478"/>
              <a:gd name="connsiteX9" fmla="*/ 0 w 8657061"/>
              <a:gd name="connsiteY9" fmla="*/ 6858478 h 6858478"/>
              <a:gd name="connsiteX10" fmla="*/ 0 w 8657061"/>
              <a:gd name="connsiteY10" fmla="*/ 479 h 6858478"/>
              <a:gd name="connsiteX11" fmla="*/ 579009 w 8657061"/>
              <a:gd name="connsiteY11" fmla="*/ 479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657061" h="6858478">
                <a:moveTo>
                  <a:pt x="579009" y="0"/>
                </a:moveTo>
                <a:lnTo>
                  <a:pt x="4408881" y="0"/>
                </a:lnTo>
                <a:lnTo>
                  <a:pt x="5475109" y="0"/>
                </a:lnTo>
                <a:lnTo>
                  <a:pt x="5480686" y="0"/>
                </a:lnTo>
                <a:lnTo>
                  <a:pt x="8657061" y="6858478"/>
                </a:lnTo>
                <a:lnTo>
                  <a:pt x="1232506" y="6858478"/>
                </a:lnTo>
                <a:lnTo>
                  <a:pt x="1232766" y="6857916"/>
                </a:lnTo>
                <a:lnTo>
                  <a:pt x="579009" y="6857916"/>
                </a:lnTo>
                <a:lnTo>
                  <a:pt x="579009" y="6858478"/>
                </a:lnTo>
                <a:lnTo>
                  <a:pt x="0" y="6858478"/>
                </a:lnTo>
                <a:lnTo>
                  <a:pt x="0" y="479"/>
                </a:lnTo>
                <a:lnTo>
                  <a:pt x="579009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D8268-AC47-4D94-958E-F0DAC249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2033574"/>
            <a:ext cx="5742603" cy="38542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5400"/>
              <a:t>火车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7AB5399-EBA5-4E4B-B258-3BFE37B3A85A}"/>
              </a:ext>
            </a:extLst>
          </p:cNvPr>
          <p:cNvSpPr txBox="1"/>
          <p:nvPr/>
        </p:nvSpPr>
        <p:spPr>
          <a:xfrm>
            <a:off x="1992605" y="2870639"/>
            <a:ext cx="258417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800">
                <a:sym typeface="Wingdings" panose="05000000000000000000" pitchFamily="2" charset="2"/>
              </a:rPr>
              <a:t></a:t>
            </a:r>
            <a:r>
              <a:rPr lang="en-US" altLang="zh-CN" sz="2800">
                <a:sym typeface="Wingdings" panose="05000000000000000000" pitchFamily="2" charset="2"/>
              </a:rPr>
              <a:t> </a:t>
            </a:r>
            <a:r>
              <a:rPr lang="zh-CN" altLang="en-US" sz="2800">
                <a:sym typeface="Wingdings" panose="05000000000000000000" pitchFamily="2" charset="2"/>
              </a:rPr>
              <a:t>有 </a:t>
            </a:r>
            <a:r>
              <a:rPr lang="en-GB" altLang="zh-CN" sz="2800">
                <a:sym typeface="Wingdings" panose="05000000000000000000" pitchFamily="2" charset="2"/>
              </a:rPr>
              <a:t>WiFi</a:t>
            </a:r>
          </a:p>
          <a:p>
            <a:pPr marL="457200" indent="-457200">
              <a:buFont typeface="Wingdings" panose="05000000000000000000" pitchFamily="2" charset="2"/>
              <a:buChar char="J"/>
            </a:pPr>
            <a:r>
              <a:rPr lang="zh-CN" altLang="en-US" sz="2800">
                <a:sym typeface="Wingdings" panose="05000000000000000000" pitchFamily="2" charset="2"/>
              </a:rPr>
              <a:t>舒服</a:t>
            </a:r>
            <a:endParaRPr lang="en-US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J"/>
            </a:pPr>
            <a:r>
              <a:rPr lang="zh-CN" altLang="en-US" sz="2800">
                <a:sym typeface="Wingdings" panose="05000000000000000000" pitchFamily="2" charset="2"/>
              </a:rPr>
              <a:t>快</a:t>
            </a:r>
            <a:endParaRPr lang="en-GB" altLang="zh-CN" sz="2800">
              <a:sym typeface="Wingdings" panose="05000000000000000000" pitchFamily="2" charset="2"/>
            </a:endParaRPr>
          </a:p>
          <a:p>
            <a:endParaRPr lang="en-GB" altLang="zh-CN" sz="2800">
              <a:sym typeface="Wingdings" panose="05000000000000000000" pitchFamily="2" charset="2"/>
            </a:endParaRPr>
          </a:p>
          <a:p>
            <a:r>
              <a:rPr lang="en-GB" altLang="zh-CN" sz="2800">
                <a:sym typeface="Wingdings" panose="05000000000000000000" pitchFamily="2" charset="2"/>
              </a:rPr>
              <a:t> </a:t>
            </a:r>
            <a:r>
              <a:rPr lang="zh-CN" altLang="en-US" sz="2800">
                <a:sym typeface="Wingdings" panose="05000000000000000000" pitchFamily="2" charset="2"/>
              </a:rPr>
              <a:t>迟到</a:t>
            </a:r>
            <a:endParaRPr lang="en-GB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en-US" sz="2800">
                <a:sym typeface="Wingdings" panose="05000000000000000000" pitchFamily="2" charset="2"/>
              </a:rPr>
              <a:t>拥挤</a:t>
            </a:r>
            <a:endParaRPr lang="en-US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en-US" sz="2800">
                <a:sym typeface="Wingdings" panose="05000000000000000000" pitchFamily="2" charset="2"/>
              </a:rPr>
              <a:t>贵</a:t>
            </a:r>
            <a:endParaRPr lang="en-US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en-US" sz="2800">
                <a:sym typeface="Wingdings" panose="05000000000000000000" pitchFamily="2" charset="2"/>
              </a:rPr>
              <a:t>麻烦</a:t>
            </a:r>
            <a:endParaRPr lang="en-GB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zh-CN" sz="2800"/>
              <a:t>坏了</a:t>
            </a:r>
            <a:endParaRPr lang="en-US" altLang="zh-CN" sz="28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endParaRPr lang="zh-CN" altLang="en-US" sz="2800" dirty="0"/>
          </a:p>
        </p:txBody>
      </p:sp>
      <p:pic>
        <p:nvPicPr>
          <p:cNvPr id="8" name="Picture 7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FE1E37C5-6C89-4CD5-BF99-65373CDFCB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38" y="5539409"/>
            <a:ext cx="1176130" cy="117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0318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large airplane at an airport&#10;&#10;Description generated with very high confidence">
            <a:extLst>
              <a:ext uri="{FF2B5EF4-FFF2-40B4-BE49-F238E27FC236}">
                <a16:creationId xmlns:a16="http://schemas.microsoft.com/office/drawing/2014/main" id="{BF0A7854-ED3D-4B0E-A959-6EAACEF03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488" r="9091" b="3070"/>
          <a:stretch/>
        </p:blipFill>
        <p:spPr>
          <a:xfrm>
            <a:off x="4818888" y="10"/>
            <a:ext cx="7373112" cy="6857989"/>
          </a:xfrm>
          <a:prstGeom prst="rect">
            <a:avLst/>
          </a:prstGeom>
        </p:spPr>
      </p:pic>
      <p:sp>
        <p:nvSpPr>
          <p:cNvPr id="16" name="Freeform 8">
            <a:extLst>
              <a:ext uri="{FF2B5EF4-FFF2-40B4-BE49-F238E27FC236}">
                <a16:creationId xmlns:a16="http://schemas.microsoft.com/office/drawing/2014/main" id="{B83ED68E-10BE-4ADD-86BC-9E944EA5A2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1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1ADCEC2C-1761-4D19-9709-41992C2908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52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D8268-AC47-4D94-958E-F0DAC249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838" y="2103160"/>
            <a:ext cx="4948429" cy="2651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 sz="5400" dirty="0"/>
              <a:t>飞机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2BD872E-BB81-49A2-9969-3A47883498F0}"/>
              </a:ext>
            </a:extLst>
          </p:cNvPr>
          <p:cNvSpPr txBox="1"/>
          <p:nvPr/>
        </p:nvSpPr>
        <p:spPr>
          <a:xfrm>
            <a:off x="2002834" y="3005679"/>
            <a:ext cx="258417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2800" dirty="0">
                <a:sym typeface="Wingdings" panose="05000000000000000000" pitchFamily="2" charset="2"/>
              </a:rPr>
              <a:t> </a:t>
            </a:r>
            <a:r>
              <a:rPr lang="zh-CN" altLang="en-US" sz="2800" dirty="0">
                <a:sym typeface="Wingdings" panose="05000000000000000000" pitchFamily="2" charset="2"/>
              </a:rPr>
              <a:t>吃饭</a:t>
            </a:r>
            <a:endParaRPr lang="en-GB" altLang="zh-CN" sz="2800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J"/>
            </a:pPr>
            <a:r>
              <a:rPr lang="zh-CN" altLang="en-US" sz="2800" dirty="0">
                <a:sym typeface="Wingdings" panose="05000000000000000000" pitchFamily="2" charset="2"/>
              </a:rPr>
              <a:t>舒服</a:t>
            </a:r>
            <a:endParaRPr lang="en-US" altLang="zh-CN" sz="2800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J"/>
            </a:pPr>
            <a:r>
              <a:rPr lang="zh-CN" altLang="en-US" sz="2800" dirty="0">
                <a:sym typeface="Wingdings" panose="05000000000000000000" pitchFamily="2" charset="2"/>
              </a:rPr>
              <a:t>干净</a:t>
            </a:r>
            <a:endParaRPr lang="en-US" altLang="zh-CN" sz="2800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J"/>
            </a:pPr>
            <a:r>
              <a:rPr lang="zh-CN" altLang="en-US" sz="2800" dirty="0">
                <a:sym typeface="Wingdings" panose="05000000000000000000" pitchFamily="2" charset="2"/>
              </a:rPr>
              <a:t>快</a:t>
            </a:r>
            <a:endParaRPr lang="en-GB" altLang="zh-CN" sz="2800" dirty="0">
              <a:sym typeface="Wingdings" panose="05000000000000000000" pitchFamily="2" charset="2"/>
            </a:endParaRPr>
          </a:p>
          <a:p>
            <a:endParaRPr lang="en-GB" altLang="zh-CN" sz="2800" dirty="0">
              <a:sym typeface="Wingdings" panose="05000000000000000000" pitchFamily="2" charset="2"/>
            </a:endParaRPr>
          </a:p>
          <a:p>
            <a:r>
              <a:rPr lang="en-GB" altLang="zh-CN" sz="2800" dirty="0">
                <a:sym typeface="Wingdings" panose="05000000000000000000" pitchFamily="2" charset="2"/>
              </a:rPr>
              <a:t> </a:t>
            </a:r>
            <a:r>
              <a:rPr lang="zh-CN" altLang="en-US" sz="2800" dirty="0">
                <a:sym typeface="Wingdings" panose="05000000000000000000" pitchFamily="2" charset="2"/>
              </a:rPr>
              <a:t>拥挤</a:t>
            </a:r>
            <a:endParaRPr lang="en-US" altLang="zh-CN" sz="2800" dirty="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L"/>
            </a:pPr>
            <a:r>
              <a:rPr lang="zh-CN" altLang="en-US" sz="2800" dirty="0">
                <a:sym typeface="Wingdings" panose="05000000000000000000" pitchFamily="2" charset="2"/>
              </a:rPr>
              <a:t>贵</a:t>
            </a:r>
          </a:p>
        </p:txBody>
      </p:sp>
      <p:pic>
        <p:nvPicPr>
          <p:cNvPr id="8" name="Picture 7" descr="A close up of a flag&#10;&#10;Description generated with very high confidence">
            <a:extLst>
              <a:ext uri="{FF2B5EF4-FFF2-40B4-BE49-F238E27FC236}">
                <a16:creationId xmlns:a16="http://schemas.microsoft.com/office/drawing/2014/main" id="{840FD449-90F4-452C-8768-067713AC11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38" y="5539409"/>
            <a:ext cx="1176130" cy="117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824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F62D2A7-8207-488C-9F46-316BA81A16C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Content Placeholder 13">
            <a:extLst>
              <a:ext uri="{FF2B5EF4-FFF2-40B4-BE49-F238E27FC236}">
                <a16:creationId xmlns:a16="http://schemas.microsoft.com/office/drawing/2014/main" id="{E9111960-E24B-4FCD-9307-ABBED626CC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35961" b="-1"/>
          <a:stretch/>
        </p:blipFill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751FD6-1416-48F8-AA39-9DA4B9564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03325"/>
            <a:ext cx="5820779" cy="1325563"/>
          </a:xfrm>
        </p:spPr>
        <p:txBody>
          <a:bodyPr>
            <a:normAutofit/>
          </a:bodyPr>
          <a:lstStyle/>
          <a:p>
            <a:r>
              <a:rPr lang="zh-CN" altLang="en-US" dirty="0"/>
              <a:t>中国的交通比英国的好</a:t>
            </a:r>
          </a:p>
        </p:txBody>
      </p:sp>
      <p:sp>
        <p:nvSpPr>
          <p:cNvPr id="19" name="Content Placeholder 18"/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zh-CN" altLang="en-US" sz="2400" dirty="0"/>
              <a:t>很</a:t>
            </a:r>
            <a:r>
              <a:rPr lang="zh-CN" altLang="zh-CN" sz="2400" dirty="0"/>
              <a:t>多的人可以旅行</a:t>
            </a:r>
            <a:endParaRPr lang="en-GB" altLang="zh-CN" sz="2400" dirty="0"/>
          </a:p>
          <a:p>
            <a:pPr marL="0" indent="0">
              <a:buNone/>
            </a:pPr>
            <a:endParaRPr lang="en-GB" altLang="zh-CN" sz="2400" dirty="0"/>
          </a:p>
          <a:p>
            <a:r>
              <a:rPr lang="zh-CN" altLang="zh-CN" sz="2400" dirty="0"/>
              <a:t>人们可以</a:t>
            </a:r>
            <a:r>
              <a:rPr lang="zh-CN" altLang="en-US" sz="2400" dirty="0"/>
              <a:t>去</a:t>
            </a:r>
            <a:r>
              <a:rPr lang="zh-CN" altLang="zh-CN" sz="2400" dirty="0"/>
              <a:t>从一个地方到一个地方快</a:t>
            </a:r>
            <a:r>
              <a:rPr lang="zh-CN" altLang="en-US" sz="2400" dirty="0"/>
              <a:t>了</a:t>
            </a:r>
            <a:endParaRPr lang="en-US" altLang="zh-CN" sz="2400" dirty="0"/>
          </a:p>
          <a:p>
            <a:endParaRPr lang="en-US" sz="2400" dirty="0"/>
          </a:p>
          <a:p>
            <a:r>
              <a:rPr lang="zh-CN" altLang="zh-CN" sz="2400" dirty="0"/>
              <a:t>我不喜欢中国交通，因为太拥挤了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983974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ABD6-F7FD-4C74-9B42-A4F77BBDC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3326" y="2591490"/>
            <a:ext cx="4025348" cy="1172127"/>
          </a:xfrm>
        </p:spPr>
        <p:txBody>
          <a:bodyPr/>
          <a:lstStyle/>
          <a:p>
            <a:r>
              <a:rPr lang="zh-CN" altLang="zh-CN" dirty="0">
                <a:solidFill>
                  <a:schemeClr val="bg1"/>
                </a:solidFill>
              </a:rPr>
              <a:t>谢谢你</a:t>
            </a:r>
            <a:r>
              <a:rPr lang="zh-CN" altLang="en-US" dirty="0">
                <a:solidFill>
                  <a:schemeClr val="bg1"/>
                </a:solidFill>
              </a:rPr>
              <a:t>们</a:t>
            </a:r>
            <a:r>
              <a:rPr lang="zh-CN" altLang="zh-CN" dirty="0">
                <a:solidFill>
                  <a:schemeClr val="bg1"/>
                </a:solidFill>
              </a:rPr>
              <a:t>的听</a:t>
            </a:r>
            <a:endParaRPr lang="zh-CN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0569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25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DABD6-F7FD-4C74-9B42-A4F77BBDC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>
                <a:solidFill>
                  <a:schemeClr val="bg1"/>
                </a:solidFill>
              </a:rPr>
              <a:t>References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8FCBD-8F55-4994-9F48-6DF693127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zh-CN" sz="2400" dirty="0">
                <a:solidFill>
                  <a:schemeClr val="bg1"/>
                </a:solidFill>
              </a:rPr>
              <a:t>London Photography (2012). </a:t>
            </a:r>
            <a:r>
              <a:rPr lang="en-GB" altLang="zh-CN" sz="2400" i="1" dirty="0">
                <a:solidFill>
                  <a:schemeClr val="bg1"/>
                </a:solidFill>
              </a:rPr>
              <a:t>Red Double Decker Bus</a:t>
            </a:r>
            <a:r>
              <a:rPr lang="en-GB" altLang="zh-CN" sz="2400" dirty="0">
                <a:solidFill>
                  <a:schemeClr val="bg1"/>
                </a:solidFill>
              </a:rPr>
              <a:t>. [image] Available at: https://www.popartuk.com/photography/london/red-double-decker-bus-pp31718-poster.asp [Accessed 19 Feb. 2018].</a:t>
            </a:r>
          </a:p>
          <a:p>
            <a:r>
              <a:rPr lang="en-GB" altLang="zh-CN" sz="2400" dirty="0">
                <a:solidFill>
                  <a:schemeClr val="bg1"/>
                </a:solidFill>
              </a:rPr>
              <a:t>Lia, C. (2017). </a:t>
            </a:r>
            <a:r>
              <a:rPr lang="en-GB" altLang="zh-CN" sz="2400" i="1" dirty="0">
                <a:solidFill>
                  <a:schemeClr val="bg1"/>
                </a:solidFill>
              </a:rPr>
              <a:t>Splash of colour</a:t>
            </a:r>
            <a:r>
              <a:rPr lang="en-GB" altLang="zh-CN" sz="2400" dirty="0">
                <a:solidFill>
                  <a:schemeClr val="bg1"/>
                </a:solidFill>
              </a:rPr>
              <a:t>. [image] Available at: https://www.pinterest.co.uk/pin/402227810462517928/ [Accessed 19 Feb. 2018].</a:t>
            </a:r>
          </a:p>
          <a:p>
            <a:r>
              <a:rPr lang="en-GB" altLang="zh-CN" sz="2400" dirty="0" err="1">
                <a:solidFill>
                  <a:schemeClr val="bg1"/>
                </a:solidFill>
              </a:rPr>
              <a:t>Pixabay</a:t>
            </a:r>
            <a:r>
              <a:rPr lang="en-GB" altLang="zh-CN" sz="2400" dirty="0">
                <a:solidFill>
                  <a:schemeClr val="bg1"/>
                </a:solidFill>
              </a:rPr>
              <a:t> (2010). </a:t>
            </a:r>
            <a:r>
              <a:rPr lang="en-GB" altLang="zh-CN" sz="2400" i="1" dirty="0">
                <a:solidFill>
                  <a:schemeClr val="bg1"/>
                </a:solidFill>
              </a:rPr>
              <a:t>Chinese Flag</a:t>
            </a:r>
            <a:r>
              <a:rPr lang="en-GB" altLang="zh-CN" sz="2400" dirty="0">
                <a:solidFill>
                  <a:schemeClr val="bg1"/>
                </a:solidFill>
              </a:rPr>
              <a:t>. [image] Available at: https://pixabay.com/en/china-flag-prc-national-flag-asia-1184107/ [Accessed 18 Feb. 2018].</a:t>
            </a:r>
          </a:p>
          <a:p>
            <a:r>
              <a:rPr lang="en-GB" altLang="zh-CN" sz="2400" dirty="0">
                <a:solidFill>
                  <a:schemeClr val="bg1"/>
                </a:solidFill>
              </a:rPr>
              <a:t>Icon Finder (2010). </a:t>
            </a:r>
            <a:r>
              <a:rPr lang="en-GB" altLang="zh-CN" sz="2400" i="1" dirty="0">
                <a:solidFill>
                  <a:schemeClr val="bg1"/>
                </a:solidFill>
              </a:rPr>
              <a:t>British flag</a:t>
            </a:r>
            <a:r>
              <a:rPr lang="en-GB" altLang="zh-CN" sz="2400" dirty="0">
                <a:solidFill>
                  <a:schemeClr val="bg1"/>
                </a:solidFill>
              </a:rPr>
              <a:t>. [image] Available at: https://www.iconfinder.com/icons/396899/britain_british_england_english_flag_flags_great_kingdom_uk_united_icon#size=128 [Accessed 21 Feb. 2018].</a:t>
            </a:r>
          </a:p>
          <a:p>
            <a:r>
              <a:rPr lang="en-GB" altLang="zh-CN" sz="2400" dirty="0" err="1">
                <a:solidFill>
                  <a:schemeClr val="bg1"/>
                </a:solidFill>
              </a:rPr>
              <a:t>TravelTips</a:t>
            </a:r>
            <a:r>
              <a:rPr lang="en-GB" altLang="zh-CN" sz="2400" dirty="0">
                <a:solidFill>
                  <a:schemeClr val="bg1"/>
                </a:solidFill>
              </a:rPr>
              <a:t> (2015). </a:t>
            </a:r>
            <a:r>
              <a:rPr lang="en-GB" altLang="zh-CN" sz="2400" i="1" dirty="0">
                <a:solidFill>
                  <a:schemeClr val="bg1"/>
                </a:solidFill>
              </a:rPr>
              <a:t>Keeping comfortable on long flights</a:t>
            </a:r>
            <a:r>
              <a:rPr lang="en-GB" altLang="zh-CN" sz="2400" dirty="0">
                <a:solidFill>
                  <a:schemeClr val="bg1"/>
                </a:solidFill>
              </a:rPr>
              <a:t>. [image] Available at: https://www.pinterest.co.uk/pin/468092954997275516/ [Accessed 19 Feb. 2018].</a:t>
            </a:r>
          </a:p>
        </p:txBody>
      </p:sp>
    </p:spTree>
    <p:extLst>
      <p:ext uri="{BB962C8B-B14F-4D97-AF65-F5344CB8AC3E}">
        <p14:creationId xmlns:p14="http://schemas.microsoft.com/office/powerpoint/2010/main" val="3622038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315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等线</vt:lpstr>
      <vt:lpstr>等线 Light</vt:lpstr>
      <vt:lpstr>Arial</vt:lpstr>
      <vt:lpstr>Calibri</vt:lpstr>
      <vt:lpstr>Wingdings</vt:lpstr>
      <vt:lpstr>Office Theme</vt:lpstr>
      <vt:lpstr>英国的公共交通</vt:lpstr>
      <vt:lpstr>公共汽车</vt:lpstr>
      <vt:lpstr>火车</vt:lpstr>
      <vt:lpstr>飞机</vt:lpstr>
      <vt:lpstr>中国的交通比英国的好</vt:lpstr>
      <vt:lpstr>谢谢你们的听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英国的公共交通</dc:title>
  <dc:creator>Elizabeth Wright (1700885)</dc:creator>
  <cp:lastModifiedBy>Elizabeth Wright (1700885)</cp:lastModifiedBy>
  <cp:revision>14</cp:revision>
  <dcterms:created xsi:type="dcterms:W3CDTF">2018-02-19T15:02:02Z</dcterms:created>
  <dcterms:modified xsi:type="dcterms:W3CDTF">2018-02-23T23:33:27Z</dcterms:modified>
</cp:coreProperties>
</file>