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3" r:id="rId3"/>
    <p:sldId id="274" r:id="rId4"/>
    <p:sldId id="275" r:id="rId5"/>
    <p:sldId id="276" r:id="rId6"/>
    <p:sldId id="277" r:id="rId7"/>
    <p:sldId id="262" r:id="rId8"/>
    <p:sldId id="264" r:id="rId9"/>
    <p:sldId id="263" r:id="rId10"/>
    <p:sldId id="265" r:id="rId11"/>
    <p:sldId id="266" r:id="rId12"/>
    <p:sldId id="257" r:id="rId13"/>
    <p:sldId id="258" r:id="rId14"/>
    <p:sldId id="259" r:id="rId15"/>
    <p:sldId id="260" r:id="rId16"/>
    <p:sldId id="261" r:id="rId17"/>
    <p:sldId id="267" r:id="rId18"/>
    <p:sldId id="268" r:id="rId19"/>
    <p:sldId id="269" r:id="rId20"/>
    <p:sldId id="270" r:id="rId21"/>
    <p:sldId id="271" r:id="rId22"/>
    <p:sldId id="272"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80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7" y="1709738"/>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US" smtClean="0"/>
              <a:t>6/15/2026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doi.org/10.1287/inte.2022.1132"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10.1177/1744987108095162" TargetMode="External"/><Relationship Id="rId2" Type="http://schemas.openxmlformats.org/officeDocument/2006/relationships/hyperlink" Target="https://doi.org/10.3390/ijerph1814758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10.48550/arXiv.cs/040934"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11/j.1471-6712.2004.00265.x" TargetMode="External"/><Relationship Id="rId2" Type="http://schemas.openxmlformats.org/officeDocument/2006/relationships/hyperlink" Target="https://doi.org/10.1177/174498711667890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202" y="640080"/>
            <a:ext cx="3614166" cy="1481328"/>
          </a:xfrm>
        </p:spPr>
        <p:txBody>
          <a:bodyPr vert="horz" lIns="91440" tIns="45720" rIns="91440" bIns="45720" rtlCol="0" anchor="b">
            <a:normAutofit/>
          </a:bodyPr>
          <a:lstStyle/>
          <a:p>
            <a:pPr algn="l"/>
            <a:r>
              <a:rPr lang="en-US" sz="3300" kern="1200">
                <a:solidFill>
                  <a:schemeClr val="tx1"/>
                </a:solidFill>
                <a:latin typeface="+mj-lt"/>
                <a:ea typeface="+mj-ea"/>
                <a:cs typeface="+mj-cs"/>
              </a:rPr>
              <a:t>Digital Skills and Research Methods</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73202" y="2660904"/>
            <a:ext cx="3614166" cy="3547872"/>
          </a:xfrm>
        </p:spPr>
        <p:txBody>
          <a:bodyPr vert="horz" lIns="91440" tIns="45720" rIns="91440" bIns="45720" rtlCol="0" anchor="t">
            <a:normAutofit/>
          </a:bodyPr>
          <a:lstStyle/>
          <a:p>
            <a:pPr indent="-228600" algn="l">
              <a:buFont typeface="Arial" panose="020B0604020202020204" pitchFamily="34" charset="0"/>
              <a:buChar char="•"/>
            </a:pPr>
            <a:r>
              <a:rPr lang="en-US" sz="1900"/>
              <a:t>LCHS4007</a:t>
            </a:r>
          </a:p>
          <a:p>
            <a:pPr indent="-228600" algn="l">
              <a:buFont typeface="Arial" panose="020B0604020202020204" pitchFamily="34" charset="0"/>
              <a:buChar char="•"/>
            </a:pPr>
            <a:r>
              <a:rPr lang="en-US" sz="1900"/>
              <a:t>Marta Ciuca 2517802</a:t>
            </a:r>
          </a:p>
          <a:p>
            <a:pPr indent="-228600" algn="l">
              <a:buFont typeface="Arial" panose="020B0604020202020204" pitchFamily="34" charset="0"/>
              <a:buChar char="•"/>
            </a:pPr>
            <a:r>
              <a:rPr lang="en-US" sz="1900"/>
              <a:t>Esmeralda Chiciu 2531563</a:t>
            </a:r>
          </a:p>
          <a:p>
            <a:pPr indent="-228600" algn="l">
              <a:buFont typeface="Arial" panose="020B0604020202020204" pitchFamily="34" charset="0"/>
              <a:buChar char="•"/>
            </a:pPr>
            <a:r>
              <a:rPr lang="en-US" sz="1900"/>
              <a:t>Jean Dumitru 2517867</a:t>
            </a:r>
          </a:p>
          <a:p>
            <a:pPr indent="-228600" algn="l">
              <a:buFont typeface="Arial" panose="020B0604020202020204" pitchFamily="34" charset="0"/>
              <a:buChar char="•"/>
            </a:pPr>
            <a:r>
              <a:rPr lang="en-US" sz="1900"/>
              <a:t>Isaura Tiberiade 2539071</a:t>
            </a:r>
          </a:p>
          <a:p>
            <a:pPr indent="-228600" algn="l">
              <a:buFont typeface="Arial" panose="020B0604020202020204" pitchFamily="34" charset="0"/>
              <a:buChar char="•"/>
            </a:pPr>
            <a:r>
              <a:rPr lang="en-US" sz="1900"/>
              <a:t>Lecturer:Aliyuda Ali</a:t>
            </a:r>
          </a:p>
        </p:txBody>
      </p:sp>
      <p:pic>
        <p:nvPicPr>
          <p:cNvPr id="7" name="Graphic 6" descr="Open Enrolment">
            <a:extLst>
              <a:ext uri="{FF2B5EF4-FFF2-40B4-BE49-F238E27FC236}">
                <a16:creationId xmlns:a16="http://schemas.microsoft.com/office/drawing/2014/main" id="{45EB1F53-253D-C192-45E0-E18BE3CAFE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4286" y="1381887"/>
            <a:ext cx="4094226" cy="409422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B038-1F90-F73A-77D2-6952FD5D3576}"/>
              </a:ext>
            </a:extLst>
          </p:cNvPr>
          <p:cNvSpPr>
            <a:spLocks noGrp="1"/>
          </p:cNvSpPr>
          <p:nvPr>
            <p:ph type="title"/>
          </p:nvPr>
        </p:nvSpPr>
        <p:spPr/>
        <p:txBody>
          <a:bodyPr/>
          <a:lstStyle/>
          <a:p>
            <a:r>
              <a:rPr lang="en-GB" dirty="0"/>
              <a:t>Staff Scheduling/Rotas </a:t>
            </a:r>
            <a:endParaRPr lang="en-US" dirty="0"/>
          </a:p>
        </p:txBody>
      </p:sp>
      <p:sp>
        <p:nvSpPr>
          <p:cNvPr id="3" name="Content Placeholder 2">
            <a:extLst>
              <a:ext uri="{FF2B5EF4-FFF2-40B4-BE49-F238E27FC236}">
                <a16:creationId xmlns:a16="http://schemas.microsoft.com/office/drawing/2014/main" id="{1803DEA6-87D8-1989-4D36-3586C7D7479C}"/>
              </a:ext>
            </a:extLst>
          </p:cNvPr>
          <p:cNvSpPr>
            <a:spLocks noGrp="1"/>
          </p:cNvSpPr>
          <p:nvPr>
            <p:ph idx="1"/>
          </p:nvPr>
        </p:nvSpPr>
        <p:spPr/>
        <p:txBody>
          <a:bodyPr/>
          <a:lstStyle/>
          <a:p>
            <a:pPr marL="0" indent="0">
              <a:buNone/>
            </a:pPr>
            <a:r>
              <a:rPr lang="en-GB" dirty="0"/>
              <a:t>I recommend using Microsoft Excel because managers can organise staff schedules in one spreadsheet. It is easy to edit when staff swap shifts or take leave.</a:t>
            </a:r>
          </a:p>
          <a:p>
            <a:r>
              <a:rPr lang="en-GB" dirty="0"/>
              <a:t>Creating weekly or monthly rotas.</a:t>
            </a:r>
          </a:p>
          <a:p>
            <a:r>
              <a:rPr lang="en-GB" dirty="0"/>
              <a:t>Organising staff names, shifts, and working hours.</a:t>
            </a:r>
          </a:p>
          <a:p>
            <a:r>
              <a:rPr lang="en-GB" dirty="0"/>
              <a:t>Using formulas to calculate total hours worked.</a:t>
            </a:r>
          </a:p>
          <a:p>
            <a:r>
              <a:rPr lang="en-GB" dirty="0"/>
              <a:t>Making schedules easy to update and print.</a:t>
            </a:r>
          </a:p>
        </p:txBody>
      </p:sp>
    </p:spTree>
    <p:extLst>
      <p:ext uri="{BB962C8B-B14F-4D97-AF65-F5344CB8AC3E}">
        <p14:creationId xmlns:p14="http://schemas.microsoft.com/office/powerpoint/2010/main" val="3188273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EABE1-6465-56E2-261D-4AE886EA5CA6}"/>
              </a:ext>
            </a:extLst>
          </p:cNvPr>
          <p:cNvSpPr>
            <a:spLocks noGrp="1"/>
          </p:cNvSpPr>
          <p:nvPr>
            <p:ph type="title"/>
          </p:nvPr>
        </p:nvSpPr>
        <p:spPr/>
        <p:txBody>
          <a:bodyPr/>
          <a:lstStyle/>
          <a:p>
            <a:r>
              <a:rPr lang="en-GB" dirty="0"/>
              <a:t>How it improves Efficiency and Communication </a:t>
            </a:r>
            <a:endParaRPr lang="en-US" dirty="0"/>
          </a:p>
        </p:txBody>
      </p:sp>
      <p:sp>
        <p:nvSpPr>
          <p:cNvPr id="3" name="Content Placeholder 2">
            <a:extLst>
              <a:ext uri="{FF2B5EF4-FFF2-40B4-BE49-F238E27FC236}">
                <a16:creationId xmlns:a16="http://schemas.microsoft.com/office/drawing/2014/main" id="{EDFAAA0A-1086-7D92-1E39-53E76EB8554D}"/>
              </a:ext>
            </a:extLst>
          </p:cNvPr>
          <p:cNvSpPr>
            <a:spLocks noGrp="1"/>
          </p:cNvSpPr>
          <p:nvPr>
            <p:ph idx="1"/>
          </p:nvPr>
        </p:nvSpPr>
        <p:spPr/>
        <p:txBody>
          <a:bodyPr>
            <a:normAutofit fontScale="92500" lnSpcReduction="10000"/>
          </a:bodyPr>
          <a:lstStyle/>
          <a:p>
            <a:pPr marL="0" indent="0">
              <a:buNone/>
            </a:pPr>
            <a:r>
              <a:rPr lang="en-GB" dirty="0"/>
              <a:t>Using Excel allows manager to quickly adjust staff schedules and monitor staff levels. This helps avoid any miscommunication between staff and ensures that there is no understaffing or double booking while also providing support and care to the residents.</a:t>
            </a:r>
          </a:p>
          <a:p>
            <a:endParaRPr lang="en-GB" dirty="0"/>
          </a:p>
          <a:p>
            <a:r>
              <a:rPr lang="en-GB" dirty="0"/>
              <a:t>Reduces scheduling errors.</a:t>
            </a:r>
          </a:p>
          <a:p>
            <a:r>
              <a:rPr lang="en-GB" dirty="0"/>
              <a:t>Saves time when updating rotas.</a:t>
            </a:r>
          </a:p>
          <a:p>
            <a:r>
              <a:rPr lang="en-GB" dirty="0"/>
              <a:t>Tracks employee working hours.</a:t>
            </a:r>
          </a:p>
          <a:p>
            <a:r>
              <a:rPr lang="en-GB" dirty="0"/>
              <a:t>Helps avoid understaffing or overstaffing.</a:t>
            </a:r>
          </a:p>
          <a:p>
            <a:r>
              <a:rPr lang="en-GB" dirty="0"/>
              <a:t>Makes shift information easy to share.</a:t>
            </a:r>
          </a:p>
          <a:p>
            <a:pPr marL="0" indent="0">
              <a:buNone/>
            </a:pPr>
            <a:endParaRPr lang="en-GB" dirty="0"/>
          </a:p>
        </p:txBody>
      </p:sp>
    </p:spTree>
    <p:extLst>
      <p:ext uri="{BB962C8B-B14F-4D97-AF65-F5344CB8AC3E}">
        <p14:creationId xmlns:p14="http://schemas.microsoft.com/office/powerpoint/2010/main" val="1576917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8E7DB-3C6C-2412-59DB-BDCA68263016}"/>
              </a:ext>
            </a:extLst>
          </p:cNvPr>
          <p:cNvSpPr>
            <a:spLocks noGrp="1"/>
          </p:cNvSpPr>
          <p:nvPr>
            <p:ph type="title"/>
          </p:nvPr>
        </p:nvSpPr>
        <p:spPr/>
        <p:txBody>
          <a:bodyPr/>
          <a:lstStyle/>
          <a:p>
            <a:r>
              <a:rPr lang="en-GB" dirty="0"/>
              <a:t>Advantages </a:t>
            </a:r>
            <a:endParaRPr lang="en-US" dirty="0"/>
          </a:p>
        </p:txBody>
      </p:sp>
      <p:sp>
        <p:nvSpPr>
          <p:cNvPr id="3" name="Content Placeholder 2">
            <a:extLst>
              <a:ext uri="{FF2B5EF4-FFF2-40B4-BE49-F238E27FC236}">
                <a16:creationId xmlns:a16="http://schemas.microsoft.com/office/drawing/2014/main" id="{526404B9-C747-DEE8-F1A3-212A46E88223}"/>
              </a:ext>
            </a:extLst>
          </p:cNvPr>
          <p:cNvSpPr>
            <a:spLocks noGrp="1"/>
          </p:cNvSpPr>
          <p:nvPr>
            <p:ph idx="1"/>
          </p:nvPr>
        </p:nvSpPr>
        <p:spPr/>
        <p:txBody>
          <a:bodyPr/>
          <a:lstStyle/>
          <a:p>
            <a:r>
              <a:rPr lang="en-GB" b="0" i="0" dirty="0">
                <a:effectLst/>
                <a:latin typeface="Helvetica" pitchFamily="2" charset="0"/>
              </a:rPr>
              <a:t>Easy to organise schedules. </a:t>
            </a:r>
            <a:endParaRPr lang="en-GB" dirty="0">
              <a:latin typeface="Helvetica" pitchFamily="2" charset="0"/>
            </a:endParaRPr>
          </a:p>
          <a:p>
            <a:r>
              <a:rPr lang="en-GB" b="0" i="0" dirty="0">
                <a:effectLst/>
                <a:latin typeface="Helvetica" pitchFamily="2" charset="0"/>
              </a:rPr>
              <a:t> Clear overview of shifts. </a:t>
            </a:r>
            <a:endParaRPr lang="en-GB" dirty="0">
              <a:effectLst/>
              <a:latin typeface="Helvetica" pitchFamily="2" charset="0"/>
            </a:endParaRPr>
          </a:p>
          <a:p>
            <a:r>
              <a:rPr lang="en-GB" b="0" i="0" dirty="0">
                <a:effectLst/>
                <a:latin typeface="Helvetica" pitchFamily="2" charset="0"/>
              </a:rPr>
              <a:t>Simple to update. </a:t>
            </a:r>
          </a:p>
          <a:p>
            <a:r>
              <a:rPr lang="en-GB" b="0" i="0" dirty="0">
                <a:effectLst/>
                <a:latin typeface="Helvetica" pitchFamily="2" charset="0"/>
              </a:rPr>
              <a:t>Can calculate hours automatically.</a:t>
            </a:r>
          </a:p>
          <a:p>
            <a:r>
              <a:rPr lang="en-GB" b="0" i="0" dirty="0">
                <a:effectLst/>
                <a:latin typeface="Helvetica" pitchFamily="2" charset="0"/>
              </a:rPr>
              <a:t>Helps identify staffing shortages.</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1730317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82C53-731D-004D-BEC3-1155F843247A}"/>
              </a:ext>
            </a:extLst>
          </p:cNvPr>
          <p:cNvSpPr>
            <a:spLocks noGrp="1"/>
          </p:cNvSpPr>
          <p:nvPr>
            <p:ph type="title"/>
          </p:nvPr>
        </p:nvSpPr>
        <p:spPr/>
        <p:txBody>
          <a:bodyPr/>
          <a:lstStyle/>
          <a:p>
            <a:r>
              <a:rPr lang="en-GB" dirty="0"/>
              <a:t>Limitations </a:t>
            </a:r>
            <a:endParaRPr lang="en-US" dirty="0"/>
          </a:p>
        </p:txBody>
      </p:sp>
      <p:sp>
        <p:nvSpPr>
          <p:cNvPr id="3" name="Content Placeholder 2">
            <a:extLst>
              <a:ext uri="{FF2B5EF4-FFF2-40B4-BE49-F238E27FC236}">
                <a16:creationId xmlns:a16="http://schemas.microsoft.com/office/drawing/2014/main" id="{05E2F784-24ED-38E9-D09D-4C96EA4D46FD}"/>
              </a:ext>
            </a:extLst>
          </p:cNvPr>
          <p:cNvSpPr>
            <a:spLocks noGrp="1"/>
          </p:cNvSpPr>
          <p:nvPr>
            <p:ph idx="1"/>
          </p:nvPr>
        </p:nvSpPr>
        <p:spPr/>
        <p:txBody>
          <a:bodyPr/>
          <a:lstStyle/>
          <a:p>
            <a:r>
              <a:rPr lang="en-GB" b="0" i="0" dirty="0">
                <a:effectLst/>
                <a:latin typeface="Helvetica" pitchFamily="2" charset="0"/>
              </a:rPr>
              <a:t>Requires regular updating. </a:t>
            </a:r>
            <a:endParaRPr lang="en-GB" dirty="0">
              <a:latin typeface="Helvetica" pitchFamily="2" charset="0"/>
            </a:endParaRPr>
          </a:p>
          <a:p>
            <a:r>
              <a:rPr lang="en-GB" b="0" i="0" dirty="0">
                <a:effectLst/>
                <a:latin typeface="Helvetica" pitchFamily="2" charset="0"/>
              </a:rPr>
              <a:t> Multiple users editing can create confusion. </a:t>
            </a:r>
            <a:endParaRPr lang="en-GB" dirty="0">
              <a:latin typeface="Helvetica" pitchFamily="2" charset="0"/>
            </a:endParaRPr>
          </a:p>
          <a:p>
            <a:r>
              <a:rPr lang="en-GB" b="0" i="0" dirty="0">
                <a:effectLst/>
                <a:latin typeface="Helvetica" pitchFamily="2" charset="0"/>
              </a:rPr>
              <a:t>Less effective than specialised rota software. </a:t>
            </a:r>
            <a:endParaRPr lang="en-GB" dirty="0">
              <a:latin typeface="Helvetica" pitchFamily="2" charset="0"/>
            </a:endParaRPr>
          </a:p>
          <a:p>
            <a:r>
              <a:rPr lang="en-GB" b="0" i="0" dirty="0">
                <a:effectLst/>
                <a:latin typeface="Helvetica" pitchFamily="2" charset="0"/>
              </a:rPr>
              <a:t>Staff need access to updated versions.</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3679441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E2AE-BCAF-11FA-452A-87DA0BB3DB06}"/>
              </a:ext>
            </a:extLst>
          </p:cNvPr>
          <p:cNvSpPr>
            <a:spLocks noGrp="1"/>
          </p:cNvSpPr>
          <p:nvPr>
            <p:ph type="title"/>
          </p:nvPr>
        </p:nvSpPr>
        <p:spPr/>
        <p:txBody>
          <a:bodyPr/>
          <a:lstStyle/>
          <a:p>
            <a:r>
              <a:rPr lang="en-GB" dirty="0"/>
              <a:t>References List</a:t>
            </a:r>
            <a:endParaRPr lang="en-US" dirty="0"/>
          </a:p>
        </p:txBody>
      </p:sp>
      <p:sp>
        <p:nvSpPr>
          <p:cNvPr id="3" name="Content Placeholder 2">
            <a:extLst>
              <a:ext uri="{FF2B5EF4-FFF2-40B4-BE49-F238E27FC236}">
                <a16:creationId xmlns:a16="http://schemas.microsoft.com/office/drawing/2014/main" id="{AD1B6D73-AE9D-14E9-0A69-249A69F0507E}"/>
              </a:ext>
            </a:extLst>
          </p:cNvPr>
          <p:cNvSpPr>
            <a:spLocks noGrp="1"/>
          </p:cNvSpPr>
          <p:nvPr>
            <p:ph idx="1"/>
          </p:nvPr>
        </p:nvSpPr>
        <p:spPr/>
        <p:txBody>
          <a:bodyPr/>
          <a:lstStyle/>
          <a:p>
            <a:pPr marL="0" indent="0" algn="l">
              <a:buNone/>
            </a:pPr>
            <a:r>
              <a:rPr lang="en-GB" dirty="0" err="1">
                <a:solidFill>
                  <a:srgbClr val="202225"/>
                </a:solidFill>
                <a:latin typeface="Roboto" panose="02000000000000000000" pitchFamily="2" charset="0"/>
              </a:rPr>
              <a:t>M.Manion</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M.Bodur</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S.Rathwell,V</a:t>
            </a:r>
            <a:r>
              <a:rPr lang="en-GB" dirty="0">
                <a:solidFill>
                  <a:srgbClr val="202225"/>
                </a:solidFill>
                <a:latin typeface="Roboto" panose="02000000000000000000" pitchFamily="2" charset="0"/>
              </a:rPr>
              <a:t>. </a:t>
            </a:r>
            <a:r>
              <a:rPr lang="en-GB" dirty="0" err="1">
                <a:solidFill>
                  <a:srgbClr val="202225"/>
                </a:solidFill>
                <a:latin typeface="Roboto" panose="02000000000000000000" pitchFamily="2" charset="0"/>
              </a:rPr>
              <a:t>Sarhangian</a:t>
            </a:r>
            <a:r>
              <a:rPr lang="en-GB" dirty="0">
                <a:solidFill>
                  <a:srgbClr val="202225"/>
                </a:solidFill>
                <a:latin typeface="Roboto" panose="02000000000000000000" pitchFamily="2" charset="0"/>
              </a:rPr>
              <a:t>. (2022)     “</a:t>
            </a:r>
            <a:r>
              <a:rPr lang="en-GB" dirty="0" err="1">
                <a:solidFill>
                  <a:srgbClr val="202225"/>
                </a:solidFill>
                <a:latin typeface="Roboto" panose="02000000000000000000" pitchFamily="2" charset="0"/>
              </a:rPr>
              <a:t>O</a:t>
            </a:r>
            <a:r>
              <a:rPr lang="en-GB" i="0" dirty="0" err="1">
                <a:solidFill>
                  <a:srgbClr val="202225"/>
                </a:solidFill>
                <a:effectLst/>
                <a:latin typeface="Roboto" panose="02000000000000000000" pitchFamily="2" charset="0"/>
              </a:rPr>
              <a:t>ptimization</a:t>
            </a:r>
            <a:r>
              <a:rPr lang="en-GB" i="0" dirty="0">
                <a:solidFill>
                  <a:srgbClr val="202225"/>
                </a:solidFill>
                <a:effectLst/>
                <a:latin typeface="Roboto" panose="02000000000000000000" pitchFamily="2" charset="0"/>
              </a:rPr>
              <a:t> Helps Scheduling Nursing Staff at the Long-Term Care Homes of the City of Toronto”</a:t>
            </a:r>
            <a:endParaRPr lang="en-GB" dirty="0">
              <a:hlinkClick r:id="rId2"/>
            </a:endParaRPr>
          </a:p>
          <a:p>
            <a:pPr marL="0" indent="0">
              <a:buNone/>
            </a:pPr>
            <a:r>
              <a:rPr lang="en-US" dirty="0">
                <a:hlinkClick r:id="rId2"/>
              </a:rPr>
              <a:t>https://</a:t>
            </a:r>
            <a:r>
              <a:rPr lang="en-US" dirty="0" err="1">
                <a:hlinkClick r:id="rId2"/>
              </a:rPr>
              <a:t>doi.org</a:t>
            </a:r>
            <a:r>
              <a:rPr lang="en-US" dirty="0">
                <a:hlinkClick r:id="rId2"/>
              </a:rPr>
              <a:t>/10.1287/</a:t>
            </a:r>
            <a:r>
              <a:rPr lang="en-US" dirty="0" err="1">
                <a:hlinkClick r:id="rId2"/>
              </a:rPr>
              <a:t>inte.2022.1132</a:t>
            </a:r>
            <a:r>
              <a:rPr lang="en-GB" dirty="0"/>
              <a:t> </a:t>
            </a:r>
            <a:endParaRPr lang="en-US" dirty="0"/>
          </a:p>
        </p:txBody>
      </p:sp>
    </p:spTree>
    <p:extLst>
      <p:ext uri="{BB962C8B-B14F-4D97-AF65-F5344CB8AC3E}">
        <p14:creationId xmlns:p14="http://schemas.microsoft.com/office/powerpoint/2010/main" val="2621061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C66FE-FF4A-0ED0-2F5C-D8D90F9F107E}"/>
              </a:ext>
            </a:extLst>
          </p:cNvPr>
          <p:cNvSpPr>
            <a:spLocks noGrp="1"/>
          </p:cNvSpPr>
          <p:nvPr>
            <p:ph type="title"/>
          </p:nvPr>
        </p:nvSpPr>
        <p:spPr/>
        <p:txBody>
          <a:bodyPr/>
          <a:lstStyle/>
          <a:p>
            <a:r>
              <a:rPr lang="en-US"/>
              <a:t>Staff Training</a:t>
            </a:r>
          </a:p>
        </p:txBody>
      </p:sp>
      <p:sp>
        <p:nvSpPr>
          <p:cNvPr id="3" name="Content Placeholder 2">
            <a:extLst>
              <a:ext uri="{FF2B5EF4-FFF2-40B4-BE49-F238E27FC236}">
                <a16:creationId xmlns:a16="http://schemas.microsoft.com/office/drawing/2014/main" id="{F9699067-DD60-6724-7FBF-4AFDDD60B2F0}"/>
              </a:ext>
            </a:extLst>
          </p:cNvPr>
          <p:cNvSpPr>
            <a:spLocks noGrp="1"/>
          </p:cNvSpPr>
          <p:nvPr>
            <p:ph idx="1"/>
          </p:nvPr>
        </p:nvSpPr>
        <p:spPr/>
        <p:txBody>
          <a:bodyPr vert="horz" lIns="68580" tIns="34290" rIns="68580" bIns="34290" rtlCol="0" anchor="t">
            <a:normAutofit lnSpcReduction="10000"/>
          </a:bodyPr>
          <a:lstStyle/>
          <a:p>
            <a:pPr marL="0" indent="0">
              <a:buNone/>
            </a:pPr>
            <a:r>
              <a:rPr lang="en-US"/>
              <a:t>I recommend using Microsoft  PowerPoint  for teaching employers about certain tasks  and provides specific instructions.</a:t>
            </a:r>
          </a:p>
          <a:p>
            <a:r>
              <a:rPr lang="en-US"/>
              <a:t>Teaching  new staff their roles and responsibilities.</a:t>
            </a:r>
          </a:p>
          <a:p>
            <a:r>
              <a:rPr lang="en-US"/>
              <a:t>Updating staff on workplace  policies and procedures .</a:t>
            </a:r>
          </a:p>
          <a:p>
            <a:r>
              <a:rPr lang="en-US"/>
              <a:t>Training on infection control, medication safety, and manual handling .</a:t>
            </a:r>
          </a:p>
          <a:p>
            <a:r>
              <a:rPr lang="en-US"/>
              <a:t>Ensuring staff provide safe, high-quality care to residents.</a:t>
            </a:r>
          </a:p>
          <a:p>
            <a:endParaRPr lang="en-US"/>
          </a:p>
        </p:txBody>
      </p:sp>
    </p:spTree>
    <p:extLst>
      <p:ext uri="{BB962C8B-B14F-4D97-AF65-F5344CB8AC3E}">
        <p14:creationId xmlns:p14="http://schemas.microsoft.com/office/powerpoint/2010/main" val="821180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3731-B2C3-F148-EFA8-E730F413A977}"/>
              </a:ext>
            </a:extLst>
          </p:cNvPr>
          <p:cNvSpPr>
            <a:spLocks noGrp="1"/>
          </p:cNvSpPr>
          <p:nvPr>
            <p:ph type="title"/>
          </p:nvPr>
        </p:nvSpPr>
        <p:spPr/>
        <p:txBody>
          <a:bodyPr/>
          <a:lstStyle/>
          <a:p>
            <a:r>
              <a:rPr lang="en-US"/>
              <a:t>How PowerPoint improves Efficiency and Communication</a:t>
            </a:r>
          </a:p>
        </p:txBody>
      </p:sp>
      <p:sp>
        <p:nvSpPr>
          <p:cNvPr id="3" name="Content Placeholder 2">
            <a:extLst>
              <a:ext uri="{FF2B5EF4-FFF2-40B4-BE49-F238E27FC236}">
                <a16:creationId xmlns:a16="http://schemas.microsoft.com/office/drawing/2014/main" id="{1AF48503-3866-39A6-3938-60491A320C64}"/>
              </a:ext>
            </a:extLst>
          </p:cNvPr>
          <p:cNvSpPr>
            <a:spLocks noGrp="1"/>
          </p:cNvSpPr>
          <p:nvPr>
            <p:ph idx="1"/>
          </p:nvPr>
        </p:nvSpPr>
        <p:spPr/>
        <p:txBody>
          <a:bodyPr vert="horz" lIns="68580" tIns="34290" rIns="68580" bIns="34290" rtlCol="0" anchor="t">
            <a:normAutofit lnSpcReduction="10000"/>
          </a:bodyPr>
          <a:lstStyle/>
          <a:p>
            <a:r>
              <a:rPr lang="en-US"/>
              <a:t>Delivers consistent training to all staff and management using the presentation.</a:t>
            </a:r>
          </a:p>
          <a:p>
            <a:r>
              <a:rPr lang="en-US"/>
              <a:t>Saves time because training materials can be reused and updates quickly.</a:t>
            </a:r>
          </a:p>
          <a:p>
            <a:r>
              <a:rPr lang="en-US"/>
              <a:t>Uses imaging, diagrams, and videos to help staff understand procedures more quickly.</a:t>
            </a:r>
          </a:p>
          <a:p>
            <a:r>
              <a:rPr lang="en-US"/>
              <a:t>Ensures all employees receive the same accurate information.</a:t>
            </a:r>
          </a:p>
          <a:p>
            <a:r>
              <a:rPr lang="en-US"/>
              <a:t>Encourages staff to communicate their struggles and misunderstandings.</a:t>
            </a:r>
          </a:p>
          <a:p>
            <a:endParaRPr lang="en-US"/>
          </a:p>
        </p:txBody>
      </p:sp>
    </p:spTree>
    <p:extLst>
      <p:ext uri="{BB962C8B-B14F-4D97-AF65-F5344CB8AC3E}">
        <p14:creationId xmlns:p14="http://schemas.microsoft.com/office/powerpoint/2010/main" val="3709730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F71B5-CC5E-5EB6-AB6F-BA181005A6A6}"/>
              </a:ext>
            </a:extLst>
          </p:cNvPr>
          <p:cNvSpPr>
            <a:spLocks noGrp="1"/>
          </p:cNvSpPr>
          <p:nvPr>
            <p:ph type="title"/>
          </p:nvPr>
        </p:nvSpPr>
        <p:spPr/>
        <p:txBody>
          <a:bodyPr/>
          <a:lstStyle/>
          <a:p>
            <a:r>
              <a:rPr lang="en-US"/>
              <a:t>Advantages.</a:t>
            </a:r>
          </a:p>
        </p:txBody>
      </p:sp>
      <p:sp>
        <p:nvSpPr>
          <p:cNvPr id="3" name="Content Placeholder 2">
            <a:extLst>
              <a:ext uri="{FF2B5EF4-FFF2-40B4-BE49-F238E27FC236}">
                <a16:creationId xmlns:a16="http://schemas.microsoft.com/office/drawing/2014/main" id="{EEB75755-7A2B-5387-0E6D-7F1A730DE2EE}"/>
              </a:ext>
            </a:extLst>
          </p:cNvPr>
          <p:cNvSpPr>
            <a:spLocks noGrp="1"/>
          </p:cNvSpPr>
          <p:nvPr>
            <p:ph idx="1"/>
          </p:nvPr>
        </p:nvSpPr>
        <p:spPr>
          <a:xfrm>
            <a:off x="628650" y="2226469"/>
            <a:ext cx="7886700" cy="3263504"/>
          </a:xfrm>
        </p:spPr>
        <p:txBody>
          <a:bodyPr vert="horz" lIns="68580" tIns="34290" rIns="68580" bIns="34290" rtlCol="0" anchor="t">
            <a:normAutofit lnSpcReduction="10000"/>
          </a:bodyPr>
          <a:lstStyle/>
          <a:p>
            <a:r>
              <a:rPr lang="en-US"/>
              <a:t>Easy to create and edit.</a:t>
            </a:r>
          </a:p>
          <a:p>
            <a:r>
              <a:rPr lang="en-US"/>
              <a:t>Professional appearance.</a:t>
            </a:r>
          </a:p>
          <a:p>
            <a:r>
              <a:rPr lang="en-US"/>
              <a:t>Supports images, videos and animations.</a:t>
            </a:r>
          </a:p>
          <a:p>
            <a:r>
              <a:rPr lang="en-US"/>
              <a:t>Easy to share with staff.</a:t>
            </a:r>
          </a:p>
          <a:p>
            <a:r>
              <a:rPr lang="en-US"/>
              <a:t>Saves to OneDrive so that staff can access the PowerPoint if they need clarification or more time to understand their roles.</a:t>
            </a:r>
          </a:p>
        </p:txBody>
      </p:sp>
    </p:spTree>
    <p:extLst>
      <p:ext uri="{BB962C8B-B14F-4D97-AF65-F5344CB8AC3E}">
        <p14:creationId xmlns:p14="http://schemas.microsoft.com/office/powerpoint/2010/main" val="3723480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51DB-4DDF-1248-50A3-C1F04A35468F}"/>
              </a:ext>
            </a:extLst>
          </p:cNvPr>
          <p:cNvSpPr>
            <a:spLocks noGrp="1"/>
          </p:cNvSpPr>
          <p:nvPr>
            <p:ph type="title"/>
          </p:nvPr>
        </p:nvSpPr>
        <p:spPr/>
        <p:txBody>
          <a:bodyPr/>
          <a:lstStyle/>
          <a:p>
            <a:r>
              <a:rPr lang="en-US"/>
              <a:t>Limitations.</a:t>
            </a:r>
          </a:p>
        </p:txBody>
      </p:sp>
      <p:sp>
        <p:nvSpPr>
          <p:cNvPr id="3" name="Content Placeholder 2">
            <a:extLst>
              <a:ext uri="{FF2B5EF4-FFF2-40B4-BE49-F238E27FC236}">
                <a16:creationId xmlns:a16="http://schemas.microsoft.com/office/drawing/2014/main" id="{9A332A50-13E6-7DC3-E28B-73A6639F0475}"/>
              </a:ext>
            </a:extLst>
          </p:cNvPr>
          <p:cNvSpPr>
            <a:spLocks noGrp="1"/>
          </p:cNvSpPr>
          <p:nvPr>
            <p:ph idx="1"/>
          </p:nvPr>
        </p:nvSpPr>
        <p:spPr/>
        <p:txBody>
          <a:bodyPr vert="horz" lIns="68580" tIns="34290" rIns="68580" bIns="34290" rtlCol="0" anchor="t">
            <a:normAutofit/>
          </a:bodyPr>
          <a:lstStyle/>
          <a:p>
            <a:r>
              <a:rPr lang="en-US"/>
              <a:t>Requires a computer or projector</a:t>
            </a:r>
          </a:p>
          <a:p>
            <a:r>
              <a:rPr lang="en-US"/>
              <a:t>Too much videos, texts or aminations might reduce engagement.</a:t>
            </a:r>
          </a:p>
          <a:p>
            <a:r>
              <a:rPr lang="en-US"/>
              <a:t>Staff needs digital skills.</a:t>
            </a:r>
          </a:p>
          <a:p>
            <a:r>
              <a:rPr lang="en-US"/>
              <a:t>Requires full internet </a:t>
            </a:r>
            <a:r>
              <a:rPr lang="en-US" err="1"/>
              <a:t>conection</a:t>
            </a:r>
            <a:r>
              <a:rPr lang="en-US"/>
              <a:t>.</a:t>
            </a:r>
          </a:p>
          <a:p>
            <a:endParaRPr lang="en-US"/>
          </a:p>
        </p:txBody>
      </p:sp>
    </p:spTree>
    <p:extLst>
      <p:ext uri="{BB962C8B-B14F-4D97-AF65-F5344CB8AC3E}">
        <p14:creationId xmlns:p14="http://schemas.microsoft.com/office/powerpoint/2010/main" val="4269514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3D1D-D4FB-45BC-5EC7-F2EC772C3696}"/>
              </a:ext>
            </a:extLst>
          </p:cNvPr>
          <p:cNvSpPr>
            <a:spLocks noGrp="1"/>
          </p:cNvSpPr>
          <p:nvPr>
            <p:ph type="title"/>
          </p:nvPr>
        </p:nvSpPr>
        <p:spPr/>
        <p:txBody>
          <a:bodyPr/>
          <a:lstStyle/>
          <a:p>
            <a:r>
              <a:rPr lang="en-US"/>
              <a:t>References List.</a:t>
            </a:r>
          </a:p>
        </p:txBody>
      </p:sp>
      <p:sp>
        <p:nvSpPr>
          <p:cNvPr id="3" name="Content Placeholder 2">
            <a:extLst>
              <a:ext uri="{FF2B5EF4-FFF2-40B4-BE49-F238E27FC236}">
                <a16:creationId xmlns:a16="http://schemas.microsoft.com/office/drawing/2014/main" id="{F8E41344-92D2-ED03-366D-AB6C1B6A3102}"/>
              </a:ext>
            </a:extLst>
          </p:cNvPr>
          <p:cNvSpPr>
            <a:spLocks noGrp="1"/>
          </p:cNvSpPr>
          <p:nvPr>
            <p:ph idx="1"/>
          </p:nvPr>
        </p:nvSpPr>
        <p:spPr/>
        <p:txBody>
          <a:bodyPr vert="horz" lIns="68580" tIns="34290" rIns="68580" bIns="34290" rtlCol="0" anchor="t">
            <a:normAutofit/>
          </a:bodyPr>
          <a:lstStyle/>
          <a:p>
            <a:r>
              <a:rPr lang="en-US"/>
              <a:t>Int. J. Environ. Res. Public Health </a:t>
            </a:r>
            <a:r>
              <a:rPr lang="en-GB"/>
              <a:t>(</a:t>
            </a:r>
            <a:r>
              <a:rPr lang="en-US"/>
              <a:t>202</a:t>
            </a:r>
            <a:r>
              <a:rPr lang="en-GB"/>
              <a:t>1)</a:t>
            </a:r>
            <a:r>
              <a:rPr lang="en-US"/>
              <a:t> </a:t>
            </a:r>
            <a:r>
              <a:rPr lang="en-US">
                <a:hlinkClick r:id="rId2"/>
              </a:rPr>
              <a:t>https://</a:t>
            </a:r>
            <a:r>
              <a:rPr lang="en-US" err="1">
                <a:hlinkClick r:id="rId2"/>
              </a:rPr>
              <a:t>doi.org</a:t>
            </a:r>
            <a:r>
              <a:rPr lang="en-US">
                <a:hlinkClick r:id="rId2"/>
              </a:rPr>
              <a:t>/10.3390/</a:t>
            </a:r>
            <a:r>
              <a:rPr lang="en-US" err="1">
                <a:hlinkClick r:id="rId2"/>
              </a:rPr>
              <a:t>ijerph18147581</a:t>
            </a:r>
            <a:r>
              <a:rPr lang="en-US"/>
              <a:t> </a:t>
            </a:r>
          </a:p>
          <a:p>
            <a:r>
              <a:rPr lang="en-US"/>
              <a:t>M.Nolan, S.Davies, K.Stasi </a:t>
            </a:r>
            <a:r>
              <a:rPr lang="en-US">
                <a:hlinkClick r:id="rId3"/>
              </a:rPr>
              <a:t>https://10.1177/1744987108095162</a:t>
            </a:r>
            <a:r>
              <a:rPr lang="en-US"/>
              <a:t> </a:t>
            </a:r>
          </a:p>
          <a:p>
            <a:endParaRPr lang="en-US"/>
          </a:p>
        </p:txBody>
      </p:sp>
    </p:spTree>
    <p:extLst>
      <p:ext uri="{BB962C8B-B14F-4D97-AF65-F5344CB8AC3E}">
        <p14:creationId xmlns:p14="http://schemas.microsoft.com/office/powerpoint/2010/main" val="173568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3" name="Freeform: Shape 5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0E53CC37-0C8F-8CF6-CAAE-87FE3035D7ED}"/>
              </a:ext>
            </a:extLst>
          </p:cNvPr>
          <p:cNvSpPr>
            <a:spLocks noGrp="1"/>
          </p:cNvSpPr>
          <p:nvPr>
            <p:ph type="title"/>
          </p:nvPr>
        </p:nvSpPr>
        <p:spPr>
          <a:xfrm>
            <a:off x="852776" y="1314448"/>
            <a:ext cx="7044316" cy="998131"/>
          </a:xfrm>
        </p:spPr>
        <p:txBody>
          <a:bodyPr>
            <a:normAutofit fontScale="90000"/>
          </a:bodyPr>
          <a:lstStyle/>
          <a:p>
            <a:r>
              <a:rPr lang="en-US"/>
              <a:t>Secure File Storage and Sharing</a:t>
            </a:r>
          </a:p>
        </p:txBody>
      </p:sp>
      <p:sp>
        <p:nvSpPr>
          <p:cNvPr id="3" name="Content Placeholder 2">
            <a:extLst>
              <a:ext uri="{FF2B5EF4-FFF2-40B4-BE49-F238E27FC236}">
                <a16:creationId xmlns:a16="http://schemas.microsoft.com/office/drawing/2014/main" id="{2C3FBDF2-0497-F0E9-9650-95AE26ECEC8E}"/>
              </a:ext>
            </a:extLst>
          </p:cNvPr>
          <p:cNvSpPr>
            <a:spLocks noGrp="1"/>
          </p:cNvSpPr>
          <p:nvPr>
            <p:ph idx="1"/>
          </p:nvPr>
        </p:nvSpPr>
        <p:spPr>
          <a:xfrm>
            <a:off x="852775" y="2506022"/>
            <a:ext cx="3719225" cy="2938330"/>
          </a:xfrm>
        </p:spPr>
        <p:txBody>
          <a:bodyPr vert="horz" lIns="68580" tIns="34290" rIns="68580" bIns="34290" rtlCol="0">
            <a:normAutofit lnSpcReduction="10000"/>
          </a:bodyPr>
          <a:lstStyle/>
          <a:p>
            <a:pPr marL="0" indent="0">
              <a:buNone/>
            </a:pPr>
            <a:r>
              <a:rPr lang="en-US" sz="1275"/>
              <a:t>I recommend using OneDrive because it is the most suitable Microsoft tool for securely storing and sharing workplace files . Why is it suitable? </a:t>
            </a:r>
          </a:p>
          <a:p>
            <a:r>
              <a:rPr lang="en-US" sz="1275"/>
              <a:t>Securely stores residents care plans, policies and staff documents in the cloud.</a:t>
            </a:r>
          </a:p>
          <a:p>
            <a:r>
              <a:rPr lang="en-US" sz="1275"/>
              <a:t>Allows authorised carers nurses and managers to access files from different buildings.</a:t>
            </a:r>
          </a:p>
          <a:p>
            <a:r>
              <a:rPr lang="en-US" sz="1275"/>
              <a:t>Files can be shared using secure links instead of email attachments.</a:t>
            </a:r>
          </a:p>
          <a:p>
            <a:r>
              <a:rPr lang="en-US" sz="1275"/>
              <a:t>Permissions can be set so only authorised staff ca view or edit confidential information.</a:t>
            </a:r>
          </a:p>
          <a:p>
            <a:r>
              <a:rPr lang="en-US" sz="1275"/>
              <a:t>Files are automatically backed up, helping to reduce the risk of losing important records .</a:t>
            </a:r>
          </a:p>
          <a:p>
            <a:endParaRPr lang="en-US" sz="1275"/>
          </a:p>
        </p:txBody>
      </p:sp>
      <p:pic>
        <p:nvPicPr>
          <p:cNvPr id="6" name="Picture 5">
            <a:extLst>
              <a:ext uri="{FF2B5EF4-FFF2-40B4-BE49-F238E27FC236}">
                <a16:creationId xmlns:a16="http://schemas.microsoft.com/office/drawing/2014/main" id="{416E5CC2-9BCF-EEF1-E64D-630C8DC98E8D}"/>
              </a:ext>
            </a:extLst>
          </p:cNvPr>
          <p:cNvPicPr>
            <a:picLocks noChangeAspect="1"/>
          </p:cNvPicPr>
          <p:nvPr/>
        </p:nvPicPr>
        <p:blipFill>
          <a:blip r:embed="rId2"/>
          <a:stretch>
            <a:fillRect/>
          </a:stretch>
        </p:blipFill>
        <p:spPr>
          <a:xfrm>
            <a:off x="5039526" y="2706183"/>
            <a:ext cx="3591379" cy="2396441"/>
          </a:xfrm>
          <a:prstGeom prst="rect">
            <a:avLst/>
          </a:prstGeom>
        </p:spPr>
      </p:pic>
      <p:sp>
        <p:nvSpPr>
          <p:cNvPr id="54" name="Freeform: Shape 5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403946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4" name="Rectangle 3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857250"/>
            <a:ext cx="9144000" cy="51434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53B0BE6-D647-7EB3-90FA-48142374BFA1}"/>
              </a:ext>
            </a:extLst>
          </p:cNvPr>
          <p:cNvSpPr>
            <a:spLocks noGrp="1"/>
          </p:cNvSpPr>
          <p:nvPr>
            <p:ph type="title"/>
          </p:nvPr>
        </p:nvSpPr>
        <p:spPr>
          <a:xfrm>
            <a:off x="852775" y="1360170"/>
            <a:ext cx="3512491" cy="1611631"/>
          </a:xfrm>
        </p:spPr>
        <p:txBody>
          <a:bodyPr anchor="t">
            <a:normAutofit fontScale="90000"/>
          </a:bodyPr>
          <a:lstStyle/>
          <a:p>
            <a:r>
              <a:rPr lang="en-US"/>
              <a:t>Improves efficiency and communication</a:t>
            </a:r>
          </a:p>
        </p:txBody>
      </p:sp>
      <p:pic>
        <p:nvPicPr>
          <p:cNvPr id="6" name="Picture 5">
            <a:extLst>
              <a:ext uri="{FF2B5EF4-FFF2-40B4-BE49-F238E27FC236}">
                <a16:creationId xmlns:a16="http://schemas.microsoft.com/office/drawing/2014/main" id="{B04DEA4E-E866-98E9-0289-65DC5BCAEC59}"/>
              </a:ext>
            </a:extLst>
          </p:cNvPr>
          <p:cNvPicPr>
            <a:picLocks noChangeAspect="1"/>
          </p:cNvPicPr>
          <p:nvPr/>
        </p:nvPicPr>
        <p:blipFill>
          <a:blip r:embed="rId2"/>
          <a:srcRect l="3566" r="-2" b="-2"/>
          <a:stretch>
            <a:fillRect/>
          </a:stretch>
        </p:blipFill>
        <p:spPr>
          <a:xfrm>
            <a:off x="1" y="3186114"/>
            <a:ext cx="4836318"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C676E54A-B1ED-27FE-28A3-68A409762EFC}"/>
              </a:ext>
            </a:extLst>
          </p:cNvPr>
          <p:cNvSpPr>
            <a:spLocks noGrp="1"/>
          </p:cNvSpPr>
          <p:nvPr>
            <p:ph idx="1"/>
          </p:nvPr>
        </p:nvSpPr>
        <p:spPr>
          <a:xfrm>
            <a:off x="5097753" y="1360169"/>
            <a:ext cx="3416837" cy="4083807"/>
          </a:xfrm>
        </p:spPr>
        <p:txBody>
          <a:bodyPr vert="horz" lIns="68580" tIns="34290" rIns="68580" bIns="34290" rtlCol="0" anchor="t">
            <a:normAutofit/>
          </a:bodyPr>
          <a:lstStyle/>
          <a:p>
            <a:r>
              <a:rPr lang="en-GB" sz="1500"/>
              <a:t>Staff always work from the most up-to-date version of a document, reducing errors and improving the quality of care.</a:t>
            </a:r>
            <a:endParaRPr lang="en-US" sz="1500"/>
          </a:p>
          <a:p>
            <a:r>
              <a:rPr lang="en-GB" sz="1500"/>
              <a:t>Multiple carers, nurses, and managers can update the same document, reducing duplicate work.</a:t>
            </a:r>
          </a:p>
          <a:p>
            <a:r>
              <a:rPr lang="en-GB" sz="1500"/>
              <a:t>Sharing documents through OneDrive helps staff communicate faster during shift handovers and improves continuity of care.</a:t>
            </a:r>
          </a:p>
          <a:p>
            <a:r>
              <a:rPr lang="en-US" sz="1500"/>
              <a:t>Makes sharing information faster and more secure than using paper files or USB drives.</a:t>
            </a:r>
          </a:p>
        </p:txBody>
      </p:sp>
    </p:spTree>
    <p:extLst>
      <p:ext uri="{BB962C8B-B14F-4D97-AF65-F5344CB8AC3E}">
        <p14:creationId xmlns:p14="http://schemas.microsoft.com/office/powerpoint/2010/main" val="3519453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6" name="Freeform: Shape 1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8824632" cy="1546378"/>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 name="Title 1">
            <a:extLst>
              <a:ext uri="{FF2B5EF4-FFF2-40B4-BE49-F238E27FC236}">
                <a16:creationId xmlns:a16="http://schemas.microsoft.com/office/drawing/2014/main" id="{B9B88671-92AB-A607-22E1-D691F5E9157B}"/>
              </a:ext>
            </a:extLst>
          </p:cNvPr>
          <p:cNvSpPr>
            <a:spLocks noGrp="1"/>
          </p:cNvSpPr>
          <p:nvPr>
            <p:ph type="title"/>
          </p:nvPr>
        </p:nvSpPr>
        <p:spPr>
          <a:xfrm>
            <a:off x="852776" y="1314448"/>
            <a:ext cx="7044316" cy="998131"/>
          </a:xfrm>
        </p:spPr>
        <p:txBody>
          <a:bodyPr>
            <a:normAutofit/>
          </a:bodyPr>
          <a:lstStyle/>
          <a:p>
            <a:r>
              <a:rPr lang="en-US"/>
              <a:t>Advantages of using OneDrive</a:t>
            </a:r>
          </a:p>
        </p:txBody>
      </p:sp>
      <p:sp>
        <p:nvSpPr>
          <p:cNvPr id="3" name="Content Placeholder 2">
            <a:extLst>
              <a:ext uri="{FF2B5EF4-FFF2-40B4-BE49-F238E27FC236}">
                <a16:creationId xmlns:a16="http://schemas.microsoft.com/office/drawing/2014/main" id="{133D3752-87D0-4CD8-49AB-32B9C960AA61}"/>
              </a:ext>
            </a:extLst>
          </p:cNvPr>
          <p:cNvSpPr>
            <a:spLocks noGrp="1"/>
          </p:cNvSpPr>
          <p:nvPr>
            <p:ph idx="1"/>
          </p:nvPr>
        </p:nvSpPr>
        <p:spPr>
          <a:xfrm>
            <a:off x="852775" y="2506022"/>
            <a:ext cx="3719225" cy="2938330"/>
          </a:xfrm>
        </p:spPr>
        <p:txBody>
          <a:bodyPr vert="horz" lIns="68580" tIns="34290" rIns="68580" bIns="34290" rtlCol="0">
            <a:normAutofit/>
          </a:bodyPr>
          <a:lstStyle/>
          <a:p>
            <a:r>
              <a:rPr lang="en-US" sz="1500"/>
              <a:t>Secure cloud storage protected by Microsoft account securely.</a:t>
            </a:r>
          </a:p>
          <a:p>
            <a:r>
              <a:rPr lang="en-US" sz="1500"/>
              <a:t>Easy file sharing with permission controls.</a:t>
            </a:r>
          </a:p>
          <a:p>
            <a:r>
              <a:rPr lang="en-US" sz="1500"/>
              <a:t>Automatic backup and file recovery.</a:t>
            </a:r>
          </a:p>
          <a:p>
            <a:r>
              <a:rPr lang="en-US" sz="1500"/>
              <a:t>Can be accessed from computers , tablets, and smartphones.</a:t>
            </a:r>
          </a:p>
          <a:p>
            <a:r>
              <a:rPr lang="en-US" sz="1500"/>
              <a:t>Supports real-time collaboration between staff.</a:t>
            </a:r>
          </a:p>
          <a:p>
            <a:pPr marL="0" indent="0">
              <a:buNone/>
            </a:pPr>
            <a:endParaRPr lang="en-US" sz="1500"/>
          </a:p>
        </p:txBody>
      </p:sp>
      <p:pic>
        <p:nvPicPr>
          <p:cNvPr id="9" name="Picture 8">
            <a:extLst>
              <a:ext uri="{FF2B5EF4-FFF2-40B4-BE49-F238E27FC236}">
                <a16:creationId xmlns:a16="http://schemas.microsoft.com/office/drawing/2014/main" id="{51CF2562-403D-4689-BA0B-75818F0ADFF8}"/>
              </a:ext>
            </a:extLst>
          </p:cNvPr>
          <p:cNvPicPr>
            <a:picLocks noChangeAspect="1"/>
          </p:cNvPicPr>
          <p:nvPr/>
        </p:nvPicPr>
        <p:blipFill>
          <a:blip r:embed="rId2"/>
          <a:stretch>
            <a:fillRect/>
          </a:stretch>
        </p:blipFill>
        <p:spPr>
          <a:xfrm>
            <a:off x="5039526" y="2584348"/>
            <a:ext cx="3591379" cy="2640111"/>
          </a:xfrm>
          <a:prstGeom prst="rect">
            <a:avLst/>
          </a:prstGeom>
        </p:spPr>
      </p:pic>
      <p:sp>
        <p:nvSpPr>
          <p:cNvPr id="18" name="Freeform: Shape 1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9" y="5514310"/>
            <a:ext cx="5107781" cy="486440"/>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3893512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4" name="Rectangle 2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857250"/>
            <a:ext cx="9144000" cy="51434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1E1F5B92-BF1F-7FE0-E46B-18DC827C212F}"/>
              </a:ext>
            </a:extLst>
          </p:cNvPr>
          <p:cNvSpPr>
            <a:spLocks noGrp="1"/>
          </p:cNvSpPr>
          <p:nvPr>
            <p:ph type="title"/>
          </p:nvPr>
        </p:nvSpPr>
        <p:spPr>
          <a:xfrm>
            <a:off x="852775" y="1360170"/>
            <a:ext cx="3512491" cy="1611631"/>
          </a:xfrm>
        </p:spPr>
        <p:txBody>
          <a:bodyPr anchor="t">
            <a:normAutofit fontScale="90000"/>
          </a:bodyPr>
          <a:lstStyle/>
          <a:p>
            <a:r>
              <a:rPr lang="en-US"/>
              <a:t>Limitations of using OneDrive</a:t>
            </a:r>
          </a:p>
        </p:txBody>
      </p:sp>
      <p:pic>
        <p:nvPicPr>
          <p:cNvPr id="6" name="Picture 5">
            <a:extLst>
              <a:ext uri="{FF2B5EF4-FFF2-40B4-BE49-F238E27FC236}">
                <a16:creationId xmlns:a16="http://schemas.microsoft.com/office/drawing/2014/main" id="{06F1F2E2-AB4B-7A5B-FA7E-6308AA23282E}"/>
              </a:ext>
            </a:extLst>
          </p:cNvPr>
          <p:cNvPicPr>
            <a:picLocks noChangeAspect="1"/>
          </p:cNvPicPr>
          <p:nvPr/>
        </p:nvPicPr>
        <p:blipFill>
          <a:blip r:embed="rId2"/>
          <a:srcRect r="3" b="6504"/>
          <a:stretch>
            <a:fillRect/>
          </a:stretch>
        </p:blipFill>
        <p:spPr>
          <a:xfrm>
            <a:off x="1" y="3186114"/>
            <a:ext cx="4836318" cy="281463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B963514-5F23-5BC3-D0C1-85D1E9FB4E6E}"/>
              </a:ext>
            </a:extLst>
          </p:cNvPr>
          <p:cNvSpPr>
            <a:spLocks noGrp="1"/>
          </p:cNvSpPr>
          <p:nvPr>
            <p:ph idx="1"/>
          </p:nvPr>
        </p:nvSpPr>
        <p:spPr>
          <a:xfrm>
            <a:off x="5097753" y="1360169"/>
            <a:ext cx="3416837" cy="4083807"/>
          </a:xfrm>
        </p:spPr>
        <p:txBody>
          <a:bodyPr vert="horz" lIns="68580" tIns="34290" rIns="68580" bIns="34290" rtlCol="0" anchor="t">
            <a:normAutofit/>
          </a:bodyPr>
          <a:lstStyle/>
          <a:p>
            <a:r>
              <a:rPr lang="en-US" sz="1500"/>
              <a:t>Staff require training to use OneDrive and manage file permissions securely.</a:t>
            </a:r>
          </a:p>
          <a:p>
            <a:r>
              <a:rPr lang="en-US" sz="1500"/>
              <a:t>Requires an internet connection to access and sync files.</a:t>
            </a:r>
          </a:p>
          <a:p>
            <a:r>
              <a:rPr lang="en-US" sz="1500"/>
              <a:t>Limited storage depending on the Microsoft 365 plan.</a:t>
            </a:r>
          </a:p>
          <a:p>
            <a:r>
              <a:rPr lang="en-GB" sz="1500"/>
              <a:t>System outages or syncing problems can temporarily prevent access to important care documents.</a:t>
            </a:r>
          </a:p>
          <a:p>
            <a:r>
              <a:rPr lang="en-GB" sz="1500"/>
              <a:t>If passwords are weak or accounts are compromised, confidential resident information could be accessed by unauthorised people.</a:t>
            </a:r>
          </a:p>
          <a:p>
            <a:endParaRPr lang="en-US" sz="1500"/>
          </a:p>
        </p:txBody>
      </p:sp>
    </p:spTree>
    <p:extLst>
      <p:ext uri="{BB962C8B-B14F-4D97-AF65-F5344CB8AC3E}">
        <p14:creationId xmlns:p14="http://schemas.microsoft.com/office/powerpoint/2010/main" val="1747993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73DA-6F02-09E8-0FB1-6325680920B6}"/>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02D0EC48-3426-37C3-743D-CF9F70FF9D79}"/>
              </a:ext>
            </a:extLst>
          </p:cNvPr>
          <p:cNvSpPr>
            <a:spLocks noGrp="1"/>
          </p:cNvSpPr>
          <p:nvPr>
            <p:ph idx="1"/>
          </p:nvPr>
        </p:nvSpPr>
        <p:spPr/>
        <p:txBody>
          <a:bodyPr vert="horz" lIns="68580" tIns="34290" rIns="68580" bIns="34290" rtlCol="0" anchor="t">
            <a:normAutofit/>
          </a:bodyPr>
          <a:lstStyle/>
          <a:p>
            <a:pPr marL="0" indent="0">
              <a:buNone/>
            </a:pPr>
            <a:r>
              <a:rPr lang="en-US" err="1">
                <a:ea typeface="+mn-lt"/>
                <a:cs typeface="+mn-lt"/>
              </a:rPr>
              <a:t>G.Dewsbury</a:t>
            </a:r>
            <a:r>
              <a:rPr lang="en-US">
                <a:ea typeface="+mn-lt"/>
                <a:cs typeface="+mn-lt"/>
              </a:rPr>
              <a:t>, </a:t>
            </a:r>
            <a:r>
              <a:rPr lang="en-US" err="1">
                <a:ea typeface="+mn-lt"/>
                <a:cs typeface="+mn-lt"/>
              </a:rPr>
              <a:t>D.Dewsbury</a:t>
            </a:r>
            <a:r>
              <a:rPr lang="en-US">
                <a:ea typeface="+mn-lt"/>
                <a:cs typeface="+mn-lt"/>
              </a:rPr>
              <a:t> </a:t>
            </a:r>
            <a:r>
              <a:rPr lang="en-GB">
                <a:ea typeface="+mn-lt"/>
                <a:cs typeface="+mn-lt"/>
              </a:rPr>
              <a:t>(</a:t>
            </a:r>
            <a:r>
              <a:rPr lang="en-US">
                <a:ea typeface="+mn-lt"/>
                <a:cs typeface="+mn-lt"/>
              </a:rPr>
              <a:t>2018</a:t>
            </a:r>
            <a:r>
              <a:rPr lang="en-GB">
                <a:ea typeface="+mn-lt"/>
                <a:cs typeface="+mn-lt"/>
              </a:rPr>
              <a:t>)</a:t>
            </a:r>
            <a:r>
              <a:rPr lang="en-US">
                <a:ea typeface="+mn-lt"/>
                <a:cs typeface="+mn-lt"/>
              </a:rPr>
              <a:t> .Keeping it secure: data security in residential care.</a:t>
            </a:r>
            <a:r>
              <a:rPr lang="en-US">
                <a:ea typeface="+mn-lt"/>
                <a:cs typeface="+mn-lt"/>
                <a:hlinkClick r:id="" action="ppaction://noaction"/>
              </a:rPr>
              <a:t>https://</a:t>
            </a:r>
            <a:r>
              <a:rPr lang="en-US" err="1">
                <a:ea typeface="+mn-lt"/>
                <a:cs typeface="+mn-lt"/>
                <a:hlinkClick r:id="" action="ppaction://noaction"/>
              </a:rPr>
              <a:t>doi.org</a:t>
            </a:r>
            <a:r>
              <a:rPr lang="en-US">
                <a:ea typeface="+mn-lt"/>
                <a:cs typeface="+mn-lt"/>
                <a:hlinkClick r:id="" action="ppaction://noaction"/>
              </a:rPr>
              <a:t>/10.12968/</a:t>
            </a:r>
            <a:r>
              <a:rPr lang="en-US" err="1">
                <a:ea typeface="+mn-lt"/>
                <a:cs typeface="+mn-lt"/>
                <a:hlinkClick r:id="" action="ppaction://noaction"/>
              </a:rPr>
              <a:t>nrec.2018.20.2.70</a:t>
            </a:r>
            <a:r>
              <a:rPr lang="en-US">
                <a:ea typeface="+mn-lt"/>
                <a:cs typeface="+mn-lt"/>
              </a:rPr>
              <a:t> </a:t>
            </a:r>
          </a:p>
          <a:p>
            <a:pPr marL="0" indent="0">
              <a:buNone/>
            </a:pPr>
            <a:r>
              <a:rPr lang="en-US"/>
              <a:t>P.Stanton.</a:t>
            </a:r>
            <a:r>
              <a:rPr lang="en-GB"/>
              <a:t>(</a:t>
            </a:r>
            <a:r>
              <a:rPr lang="en-US"/>
              <a:t>2004</a:t>
            </a:r>
            <a:r>
              <a:rPr lang="en-GB"/>
              <a:t>)</a:t>
            </a:r>
            <a:r>
              <a:rPr lang="en-US"/>
              <a:t>  Securing data in Storage: A Review of Current Research. </a:t>
            </a:r>
            <a:r>
              <a:rPr lang="en-US">
                <a:hlinkClick r:id="rId2"/>
              </a:rPr>
              <a:t>https://</a:t>
            </a:r>
            <a:r>
              <a:rPr lang="en-US" err="1">
                <a:hlinkClick r:id="rId2"/>
              </a:rPr>
              <a:t>doi.org</a:t>
            </a:r>
            <a:r>
              <a:rPr lang="en-US">
                <a:hlinkClick r:id="rId2"/>
              </a:rPr>
              <a:t>/10.48550/</a:t>
            </a:r>
            <a:r>
              <a:rPr lang="en-US" err="1">
                <a:hlinkClick r:id="rId2"/>
              </a:rPr>
              <a:t>arXiv.cs</a:t>
            </a:r>
            <a:r>
              <a:rPr lang="en-US">
                <a:hlinkClick r:id="rId2"/>
              </a:rPr>
              <a:t>/040934</a:t>
            </a:r>
            <a:r>
              <a:rPr lang="en-US"/>
              <a:t> </a:t>
            </a:r>
          </a:p>
          <a:p>
            <a:endParaRPr lang="en-US"/>
          </a:p>
        </p:txBody>
      </p:sp>
    </p:spTree>
    <p:extLst>
      <p:ext uri="{BB962C8B-B14F-4D97-AF65-F5344CB8AC3E}">
        <p14:creationId xmlns:p14="http://schemas.microsoft.com/office/powerpoint/2010/main" val="3330261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9F55C38-F63E-BA57-BF38-E4881C43D593}"/>
              </a:ext>
            </a:extLst>
          </p:cNvPr>
          <p:cNvSpPr>
            <a:spLocks noGrp="1"/>
          </p:cNvSpPr>
          <p:nvPr>
            <p:ph type="title"/>
          </p:nvPr>
        </p:nvSpPr>
        <p:spPr>
          <a:xfrm>
            <a:off x="429370" y="1036155"/>
            <a:ext cx="8263890" cy="1075811"/>
          </a:xfrm>
        </p:spPr>
        <p:txBody>
          <a:bodyPr anchor="b">
            <a:normAutofit/>
          </a:bodyPr>
          <a:lstStyle/>
          <a:p>
            <a:r>
              <a:rPr lang="en-GB" sz="3450"/>
              <a:t>Writing Care-Related Documents and Care Documentation </a:t>
            </a:r>
            <a:endParaRPr lang="en-US" sz="3450"/>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70" y="2118408"/>
            <a:ext cx="8229600" cy="13716"/>
          </a:xfrm>
          <a:custGeom>
            <a:avLst/>
            <a:gdLst>
              <a:gd name="connsiteX0" fmla="*/ 0 w 8229600"/>
              <a:gd name="connsiteY0" fmla="*/ 0 h 13716"/>
              <a:gd name="connsiteX1" fmla="*/ 521208 w 8229600"/>
              <a:gd name="connsiteY1" fmla="*/ 0 h 13716"/>
              <a:gd name="connsiteX2" fmla="*/ 1371600 w 8229600"/>
              <a:gd name="connsiteY2" fmla="*/ 0 h 13716"/>
              <a:gd name="connsiteX3" fmla="*/ 2221992 w 8229600"/>
              <a:gd name="connsiteY3" fmla="*/ 0 h 13716"/>
              <a:gd name="connsiteX4" fmla="*/ 3072384 w 8229600"/>
              <a:gd name="connsiteY4" fmla="*/ 0 h 13716"/>
              <a:gd name="connsiteX5" fmla="*/ 3511296 w 8229600"/>
              <a:gd name="connsiteY5" fmla="*/ 0 h 13716"/>
              <a:gd name="connsiteX6" fmla="*/ 4114800 w 8229600"/>
              <a:gd name="connsiteY6" fmla="*/ 0 h 13716"/>
              <a:gd name="connsiteX7" fmla="*/ 4553712 w 8229600"/>
              <a:gd name="connsiteY7" fmla="*/ 0 h 13716"/>
              <a:gd name="connsiteX8" fmla="*/ 5239512 w 8229600"/>
              <a:gd name="connsiteY8" fmla="*/ 0 h 13716"/>
              <a:gd name="connsiteX9" fmla="*/ 5843016 w 8229600"/>
              <a:gd name="connsiteY9" fmla="*/ 0 h 13716"/>
              <a:gd name="connsiteX10" fmla="*/ 6611112 w 8229600"/>
              <a:gd name="connsiteY10" fmla="*/ 0 h 13716"/>
              <a:gd name="connsiteX11" fmla="*/ 7461504 w 8229600"/>
              <a:gd name="connsiteY11" fmla="*/ 0 h 13716"/>
              <a:gd name="connsiteX12" fmla="*/ 8229600 w 8229600"/>
              <a:gd name="connsiteY12" fmla="*/ 0 h 13716"/>
              <a:gd name="connsiteX13" fmla="*/ 8229600 w 8229600"/>
              <a:gd name="connsiteY13" fmla="*/ 13716 h 13716"/>
              <a:gd name="connsiteX14" fmla="*/ 7461504 w 8229600"/>
              <a:gd name="connsiteY14" fmla="*/ 13716 h 13716"/>
              <a:gd name="connsiteX15" fmla="*/ 6940296 w 8229600"/>
              <a:gd name="connsiteY15" fmla="*/ 13716 h 13716"/>
              <a:gd name="connsiteX16" fmla="*/ 6419088 w 8229600"/>
              <a:gd name="connsiteY16" fmla="*/ 13716 h 13716"/>
              <a:gd name="connsiteX17" fmla="*/ 5650992 w 8229600"/>
              <a:gd name="connsiteY17" fmla="*/ 13716 h 13716"/>
              <a:gd name="connsiteX18" fmla="*/ 5129784 w 8229600"/>
              <a:gd name="connsiteY18" fmla="*/ 13716 h 13716"/>
              <a:gd name="connsiteX19" fmla="*/ 4690872 w 8229600"/>
              <a:gd name="connsiteY19" fmla="*/ 13716 h 13716"/>
              <a:gd name="connsiteX20" fmla="*/ 4087368 w 8229600"/>
              <a:gd name="connsiteY20" fmla="*/ 13716 h 13716"/>
              <a:gd name="connsiteX21" fmla="*/ 3401568 w 8229600"/>
              <a:gd name="connsiteY21" fmla="*/ 13716 h 13716"/>
              <a:gd name="connsiteX22" fmla="*/ 2798064 w 8229600"/>
              <a:gd name="connsiteY22" fmla="*/ 13716 h 13716"/>
              <a:gd name="connsiteX23" fmla="*/ 2276856 w 8229600"/>
              <a:gd name="connsiteY23" fmla="*/ 13716 h 13716"/>
              <a:gd name="connsiteX24" fmla="*/ 1426464 w 8229600"/>
              <a:gd name="connsiteY24" fmla="*/ 13716 h 13716"/>
              <a:gd name="connsiteX25" fmla="*/ 740664 w 8229600"/>
              <a:gd name="connsiteY25" fmla="*/ 13716 h 13716"/>
              <a:gd name="connsiteX26" fmla="*/ 0 w 8229600"/>
              <a:gd name="connsiteY26" fmla="*/ 13716 h 13716"/>
              <a:gd name="connsiteX27" fmla="*/ 0 w 8229600"/>
              <a:gd name="connsiteY27" fmla="*/ 0 h 13716"/>
              <a:gd name="connsiteX0" fmla="*/ 0 w 8229600"/>
              <a:gd name="connsiteY0" fmla="*/ 0 h 13716"/>
              <a:gd name="connsiteX1" fmla="*/ 521208 w 8229600"/>
              <a:gd name="connsiteY1" fmla="*/ 0 h 13716"/>
              <a:gd name="connsiteX2" fmla="*/ 960120 w 8229600"/>
              <a:gd name="connsiteY2" fmla="*/ 0 h 13716"/>
              <a:gd name="connsiteX3" fmla="*/ 1481328 w 8229600"/>
              <a:gd name="connsiteY3" fmla="*/ 0 h 13716"/>
              <a:gd name="connsiteX4" fmla="*/ 2167128 w 8229600"/>
              <a:gd name="connsiteY4" fmla="*/ 0 h 13716"/>
              <a:gd name="connsiteX5" fmla="*/ 2935224 w 8229600"/>
              <a:gd name="connsiteY5" fmla="*/ 0 h 13716"/>
              <a:gd name="connsiteX6" fmla="*/ 3785616 w 8229600"/>
              <a:gd name="connsiteY6" fmla="*/ 0 h 13716"/>
              <a:gd name="connsiteX7" fmla="*/ 4636008 w 8229600"/>
              <a:gd name="connsiteY7" fmla="*/ 0 h 13716"/>
              <a:gd name="connsiteX8" fmla="*/ 5239512 w 8229600"/>
              <a:gd name="connsiteY8" fmla="*/ 0 h 13716"/>
              <a:gd name="connsiteX9" fmla="*/ 6007608 w 8229600"/>
              <a:gd name="connsiteY9" fmla="*/ 0 h 13716"/>
              <a:gd name="connsiteX10" fmla="*/ 6693408 w 8229600"/>
              <a:gd name="connsiteY10" fmla="*/ 0 h 13716"/>
              <a:gd name="connsiteX11" fmla="*/ 7296912 w 8229600"/>
              <a:gd name="connsiteY11" fmla="*/ 0 h 13716"/>
              <a:gd name="connsiteX12" fmla="*/ 8229600 w 8229600"/>
              <a:gd name="connsiteY12" fmla="*/ 0 h 13716"/>
              <a:gd name="connsiteX13" fmla="*/ 8229600 w 8229600"/>
              <a:gd name="connsiteY13" fmla="*/ 13716 h 13716"/>
              <a:gd name="connsiteX14" fmla="*/ 7626096 w 8229600"/>
              <a:gd name="connsiteY14" fmla="*/ 13716 h 13716"/>
              <a:gd name="connsiteX15" fmla="*/ 7022592 w 8229600"/>
              <a:gd name="connsiteY15" fmla="*/ 13716 h 13716"/>
              <a:gd name="connsiteX16" fmla="*/ 6172200 w 8229600"/>
              <a:gd name="connsiteY16" fmla="*/ 13716 h 13716"/>
              <a:gd name="connsiteX17" fmla="*/ 5650992 w 8229600"/>
              <a:gd name="connsiteY17" fmla="*/ 13716 h 13716"/>
              <a:gd name="connsiteX18" fmla="*/ 4882896 w 8229600"/>
              <a:gd name="connsiteY18" fmla="*/ 13716 h 13716"/>
              <a:gd name="connsiteX19" fmla="*/ 4443984 w 8229600"/>
              <a:gd name="connsiteY19" fmla="*/ 13716 h 13716"/>
              <a:gd name="connsiteX20" fmla="*/ 3758184 w 8229600"/>
              <a:gd name="connsiteY20" fmla="*/ 13716 h 13716"/>
              <a:gd name="connsiteX21" fmla="*/ 3236976 w 8229600"/>
              <a:gd name="connsiteY21" fmla="*/ 13716 h 13716"/>
              <a:gd name="connsiteX22" fmla="*/ 2386584 w 8229600"/>
              <a:gd name="connsiteY22" fmla="*/ 13716 h 13716"/>
              <a:gd name="connsiteX23" fmla="*/ 1947672 w 8229600"/>
              <a:gd name="connsiteY23" fmla="*/ 13716 h 13716"/>
              <a:gd name="connsiteX24" fmla="*/ 1261872 w 8229600"/>
              <a:gd name="connsiteY24" fmla="*/ 13716 h 13716"/>
              <a:gd name="connsiteX25" fmla="*/ 822960 w 8229600"/>
              <a:gd name="connsiteY25" fmla="*/ 13716 h 13716"/>
              <a:gd name="connsiteX26" fmla="*/ 0 w 8229600"/>
              <a:gd name="connsiteY26" fmla="*/ 13716 h 13716"/>
              <a:gd name="connsiteX27" fmla="*/ 0 w 8229600"/>
              <a:gd name="connsiteY27"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3716"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997" y="6635"/>
                  <a:pt x="8229550" y="9822"/>
                  <a:pt x="8229600" y="13716"/>
                </a:cubicBezTo>
                <a:cubicBezTo>
                  <a:pt x="7945777" y="15373"/>
                  <a:pt x="7812308" y="-13083"/>
                  <a:pt x="7461504" y="13716"/>
                </a:cubicBezTo>
                <a:cubicBezTo>
                  <a:pt x="7129391" y="48613"/>
                  <a:pt x="7087333" y="37334"/>
                  <a:pt x="6940296" y="13716"/>
                </a:cubicBezTo>
                <a:cubicBezTo>
                  <a:pt x="6810862" y="-27592"/>
                  <a:pt x="6701312" y="14789"/>
                  <a:pt x="6419088" y="13716"/>
                </a:cubicBezTo>
                <a:cubicBezTo>
                  <a:pt x="6152777" y="14283"/>
                  <a:pt x="5868611" y="44230"/>
                  <a:pt x="5650992" y="13716"/>
                </a:cubicBezTo>
                <a:cubicBezTo>
                  <a:pt x="5439747" y="10678"/>
                  <a:pt x="5334901" y="-5616"/>
                  <a:pt x="5129784" y="13716"/>
                </a:cubicBezTo>
                <a:cubicBezTo>
                  <a:pt x="4955906" y="35886"/>
                  <a:pt x="4793216" y="29316"/>
                  <a:pt x="4690872" y="13716"/>
                </a:cubicBezTo>
                <a:cubicBezTo>
                  <a:pt x="4552374" y="26515"/>
                  <a:pt x="4318742" y="1676"/>
                  <a:pt x="4087368" y="13716"/>
                </a:cubicBezTo>
                <a:cubicBezTo>
                  <a:pt x="3849418" y="28053"/>
                  <a:pt x="3751577" y="25116"/>
                  <a:pt x="3401568" y="13716"/>
                </a:cubicBezTo>
                <a:cubicBezTo>
                  <a:pt x="3067953" y="15837"/>
                  <a:pt x="3012425" y="22307"/>
                  <a:pt x="2798064" y="13716"/>
                </a:cubicBezTo>
                <a:cubicBezTo>
                  <a:pt x="2565154" y="11948"/>
                  <a:pt x="2426719" y="-36366"/>
                  <a:pt x="2276856" y="13716"/>
                </a:cubicBezTo>
                <a:cubicBezTo>
                  <a:pt x="2090980" y="-190"/>
                  <a:pt x="1702030" y="-12752"/>
                  <a:pt x="1426464" y="13716"/>
                </a:cubicBezTo>
                <a:cubicBezTo>
                  <a:pt x="1104481" y="65071"/>
                  <a:pt x="985013" y="-12262"/>
                  <a:pt x="740664" y="13716"/>
                </a:cubicBezTo>
                <a:cubicBezTo>
                  <a:pt x="507391" y="37071"/>
                  <a:pt x="191740" y="-16226"/>
                  <a:pt x="0" y="13716"/>
                </a:cubicBezTo>
                <a:cubicBezTo>
                  <a:pt x="503" y="9208"/>
                  <a:pt x="165" y="5575"/>
                  <a:pt x="0" y="0"/>
                </a:cubicBezTo>
                <a:close/>
              </a:path>
              <a:path w="8229600" h="13716"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29236" y="7266"/>
                  <a:pt x="8229919" y="9308"/>
                  <a:pt x="8229600" y="13716"/>
                </a:cubicBezTo>
                <a:cubicBezTo>
                  <a:pt x="8094333" y="-9824"/>
                  <a:pt x="7850928" y="32876"/>
                  <a:pt x="7626096" y="13716"/>
                </a:cubicBezTo>
                <a:cubicBezTo>
                  <a:pt x="7448378" y="-5141"/>
                  <a:pt x="7315174" y="-6416"/>
                  <a:pt x="7022592" y="13716"/>
                </a:cubicBezTo>
                <a:cubicBezTo>
                  <a:pt x="6686163" y="45927"/>
                  <a:pt x="6352629" y="18938"/>
                  <a:pt x="6172200" y="13716"/>
                </a:cubicBezTo>
                <a:cubicBezTo>
                  <a:pt x="6015590" y="37773"/>
                  <a:pt x="5770309" y="16706"/>
                  <a:pt x="5650992" y="13716"/>
                </a:cubicBezTo>
                <a:cubicBezTo>
                  <a:pt x="5483975" y="7520"/>
                  <a:pt x="5165324" y="64376"/>
                  <a:pt x="4882896" y="13716"/>
                </a:cubicBezTo>
                <a:cubicBezTo>
                  <a:pt x="4568934" y="2481"/>
                  <a:pt x="4556334" y="23104"/>
                  <a:pt x="4443984" y="13716"/>
                </a:cubicBezTo>
                <a:cubicBezTo>
                  <a:pt x="4320775" y="6004"/>
                  <a:pt x="4034988" y="-8062"/>
                  <a:pt x="3758184" y="13716"/>
                </a:cubicBezTo>
                <a:cubicBezTo>
                  <a:pt x="3445155" y="-5570"/>
                  <a:pt x="3367892" y="9252"/>
                  <a:pt x="3236976" y="13716"/>
                </a:cubicBezTo>
                <a:cubicBezTo>
                  <a:pt x="3093796" y="21836"/>
                  <a:pt x="2635824" y="19560"/>
                  <a:pt x="2386584" y="13716"/>
                </a:cubicBezTo>
                <a:cubicBezTo>
                  <a:pt x="2139815" y="-7869"/>
                  <a:pt x="2105958" y="21373"/>
                  <a:pt x="1947672" y="13716"/>
                </a:cubicBezTo>
                <a:cubicBezTo>
                  <a:pt x="1801011" y="-24483"/>
                  <a:pt x="1533636" y="10074"/>
                  <a:pt x="1261872" y="13716"/>
                </a:cubicBezTo>
                <a:cubicBezTo>
                  <a:pt x="989528" y="27655"/>
                  <a:pt x="1025848" y="10113"/>
                  <a:pt x="822960" y="13716"/>
                </a:cubicBezTo>
                <a:cubicBezTo>
                  <a:pt x="653456" y="16384"/>
                  <a:pt x="304027" y="3429"/>
                  <a:pt x="0" y="13716"/>
                </a:cubicBezTo>
                <a:cubicBezTo>
                  <a:pt x="326" y="10292"/>
                  <a:pt x="-17" y="5199"/>
                  <a:pt x="0" y="0"/>
                </a:cubicBezTo>
                <a:close/>
              </a:path>
              <a:path w="8229600" h="13716"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815" y="6665"/>
                  <a:pt x="8229309" y="10133"/>
                  <a:pt x="8229600" y="13716"/>
                </a:cubicBezTo>
                <a:cubicBezTo>
                  <a:pt x="7944174" y="-33676"/>
                  <a:pt x="7795646" y="-38977"/>
                  <a:pt x="7461504" y="13716"/>
                </a:cubicBezTo>
                <a:cubicBezTo>
                  <a:pt x="7129776" y="46515"/>
                  <a:pt x="7082769" y="26874"/>
                  <a:pt x="6940296" y="13716"/>
                </a:cubicBezTo>
                <a:cubicBezTo>
                  <a:pt x="6799665" y="-20447"/>
                  <a:pt x="6652769" y="27211"/>
                  <a:pt x="6419088" y="13716"/>
                </a:cubicBezTo>
                <a:cubicBezTo>
                  <a:pt x="6143970" y="47703"/>
                  <a:pt x="5863165" y="-21103"/>
                  <a:pt x="5650992" y="13716"/>
                </a:cubicBezTo>
                <a:cubicBezTo>
                  <a:pt x="5419172" y="36034"/>
                  <a:pt x="5309448" y="-4977"/>
                  <a:pt x="5129784" y="13716"/>
                </a:cubicBezTo>
                <a:cubicBezTo>
                  <a:pt x="4947928" y="21451"/>
                  <a:pt x="4795021" y="1288"/>
                  <a:pt x="4690872" y="13716"/>
                </a:cubicBezTo>
                <a:cubicBezTo>
                  <a:pt x="4564358" y="-14151"/>
                  <a:pt x="4295485" y="-29852"/>
                  <a:pt x="4087368" y="13716"/>
                </a:cubicBezTo>
                <a:cubicBezTo>
                  <a:pt x="3871704" y="35834"/>
                  <a:pt x="3732927" y="-15470"/>
                  <a:pt x="3401568" y="13716"/>
                </a:cubicBezTo>
                <a:cubicBezTo>
                  <a:pt x="3075889" y="15088"/>
                  <a:pt x="3025898" y="39828"/>
                  <a:pt x="2798064" y="13716"/>
                </a:cubicBezTo>
                <a:cubicBezTo>
                  <a:pt x="2581856" y="-25441"/>
                  <a:pt x="2428311" y="-9472"/>
                  <a:pt x="2276856" y="13716"/>
                </a:cubicBezTo>
                <a:cubicBezTo>
                  <a:pt x="2098246" y="48711"/>
                  <a:pt x="1737531" y="51387"/>
                  <a:pt x="1426464" y="13716"/>
                </a:cubicBezTo>
                <a:cubicBezTo>
                  <a:pt x="1104708" y="21917"/>
                  <a:pt x="1006595" y="11356"/>
                  <a:pt x="740664" y="13716"/>
                </a:cubicBezTo>
                <a:cubicBezTo>
                  <a:pt x="480378" y="28512"/>
                  <a:pt x="202592" y="-16929"/>
                  <a:pt x="0" y="13716"/>
                </a:cubicBezTo>
                <a:cubicBezTo>
                  <a:pt x="244" y="8978"/>
                  <a:pt x="436" y="6414"/>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sX0" fmla="*/ 0 w 8229600"/>
                      <a:gd name="csY0" fmla="*/ 0 h 13716"/>
                      <a:gd name="csX1" fmla="*/ 521208 w 8229600"/>
                      <a:gd name="csY1" fmla="*/ 0 h 13716"/>
                      <a:gd name="csX2" fmla="*/ 1371600 w 8229600"/>
                      <a:gd name="csY2" fmla="*/ 0 h 13716"/>
                      <a:gd name="csX3" fmla="*/ 2221992 w 8229600"/>
                      <a:gd name="csY3" fmla="*/ 0 h 13716"/>
                      <a:gd name="csX4" fmla="*/ 3072384 w 8229600"/>
                      <a:gd name="csY4" fmla="*/ 0 h 13716"/>
                      <a:gd name="csX5" fmla="*/ 3511296 w 8229600"/>
                      <a:gd name="csY5" fmla="*/ 0 h 13716"/>
                      <a:gd name="csX6" fmla="*/ 4114800 w 8229600"/>
                      <a:gd name="csY6" fmla="*/ 0 h 13716"/>
                      <a:gd name="csX7" fmla="*/ 4553712 w 8229600"/>
                      <a:gd name="csY7" fmla="*/ 0 h 13716"/>
                      <a:gd name="csX8" fmla="*/ 5239512 w 8229600"/>
                      <a:gd name="csY8" fmla="*/ 0 h 13716"/>
                      <a:gd name="csX9" fmla="*/ 5843016 w 8229600"/>
                      <a:gd name="csY9" fmla="*/ 0 h 13716"/>
                      <a:gd name="csX10" fmla="*/ 6611112 w 8229600"/>
                      <a:gd name="csY10" fmla="*/ 0 h 13716"/>
                      <a:gd name="csX11" fmla="*/ 7461504 w 8229600"/>
                      <a:gd name="csY11" fmla="*/ 0 h 13716"/>
                      <a:gd name="csX12" fmla="*/ 8229600 w 8229600"/>
                      <a:gd name="csY12" fmla="*/ 0 h 13716"/>
                      <a:gd name="csX13" fmla="*/ 8229600 w 8229600"/>
                      <a:gd name="csY13" fmla="*/ 13716 h 13716"/>
                      <a:gd name="csX14" fmla="*/ 7461504 w 8229600"/>
                      <a:gd name="csY14" fmla="*/ 13716 h 13716"/>
                      <a:gd name="csX15" fmla="*/ 6940296 w 8229600"/>
                      <a:gd name="csY15" fmla="*/ 13716 h 13716"/>
                      <a:gd name="csX16" fmla="*/ 6419088 w 8229600"/>
                      <a:gd name="csY16" fmla="*/ 13716 h 13716"/>
                      <a:gd name="csX17" fmla="*/ 5650992 w 8229600"/>
                      <a:gd name="csY17" fmla="*/ 13716 h 13716"/>
                      <a:gd name="csX18" fmla="*/ 5129784 w 8229600"/>
                      <a:gd name="csY18" fmla="*/ 13716 h 13716"/>
                      <a:gd name="csX19" fmla="*/ 4690872 w 8229600"/>
                      <a:gd name="csY19" fmla="*/ 13716 h 13716"/>
                      <a:gd name="csX20" fmla="*/ 4087368 w 8229600"/>
                      <a:gd name="csY20" fmla="*/ 13716 h 13716"/>
                      <a:gd name="csX21" fmla="*/ 3401568 w 8229600"/>
                      <a:gd name="csY21" fmla="*/ 13716 h 13716"/>
                      <a:gd name="csX22" fmla="*/ 2798064 w 8229600"/>
                      <a:gd name="csY22" fmla="*/ 13716 h 13716"/>
                      <a:gd name="csX23" fmla="*/ 2276856 w 8229600"/>
                      <a:gd name="csY23" fmla="*/ 13716 h 13716"/>
                      <a:gd name="csX24" fmla="*/ 1426464 w 8229600"/>
                      <a:gd name="csY24" fmla="*/ 13716 h 13716"/>
                      <a:gd name="csX25" fmla="*/ 740664 w 8229600"/>
                      <a:gd name="csY25" fmla="*/ 13716 h 13716"/>
                      <a:gd name="csX26" fmla="*/ 0 w 8229600"/>
                      <a:gd name="csY26" fmla="*/ 13716 h 13716"/>
                      <a:gd name="csX27" fmla="*/ 0 w 8229600"/>
                      <a:gd name="csY27"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8229600" h="13716"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9169" y="6566"/>
                          <a:pt x="8229218" y="9895"/>
                          <a:pt x="8229600" y="13716"/>
                        </a:cubicBezTo>
                        <a:cubicBezTo>
                          <a:pt x="7940706" y="-13865"/>
                          <a:pt x="7792584" y="-20581"/>
                          <a:pt x="7461504" y="13716"/>
                        </a:cubicBezTo>
                        <a:cubicBezTo>
                          <a:pt x="7130424" y="48013"/>
                          <a:pt x="7080072" y="39273"/>
                          <a:pt x="6940296" y="13716"/>
                        </a:cubicBezTo>
                        <a:cubicBezTo>
                          <a:pt x="6800520" y="-11841"/>
                          <a:pt x="6672872" y="22099"/>
                          <a:pt x="6419088" y="13716"/>
                        </a:cubicBezTo>
                        <a:cubicBezTo>
                          <a:pt x="6165304" y="5333"/>
                          <a:pt x="5869721" y="415"/>
                          <a:pt x="5650992" y="13716"/>
                        </a:cubicBezTo>
                        <a:cubicBezTo>
                          <a:pt x="5432263" y="27017"/>
                          <a:pt x="5308310" y="-1549"/>
                          <a:pt x="5129784" y="13716"/>
                        </a:cubicBezTo>
                        <a:cubicBezTo>
                          <a:pt x="4951258" y="28981"/>
                          <a:pt x="4799696" y="10785"/>
                          <a:pt x="4690872" y="13716"/>
                        </a:cubicBezTo>
                        <a:cubicBezTo>
                          <a:pt x="4582048" y="16647"/>
                          <a:pt x="4311124" y="-12408"/>
                          <a:pt x="4087368" y="13716"/>
                        </a:cubicBezTo>
                        <a:cubicBezTo>
                          <a:pt x="3863612" y="39840"/>
                          <a:pt x="3730288" y="8802"/>
                          <a:pt x="3401568" y="13716"/>
                        </a:cubicBezTo>
                        <a:cubicBezTo>
                          <a:pt x="3072848" y="18630"/>
                          <a:pt x="3020684" y="27853"/>
                          <a:pt x="2798064" y="13716"/>
                        </a:cubicBezTo>
                        <a:cubicBezTo>
                          <a:pt x="2575444" y="-421"/>
                          <a:pt x="2440915" y="-11924"/>
                          <a:pt x="2276856" y="13716"/>
                        </a:cubicBezTo>
                        <a:cubicBezTo>
                          <a:pt x="2112797" y="39356"/>
                          <a:pt x="1726502" y="-14132"/>
                          <a:pt x="1426464" y="13716"/>
                        </a:cubicBezTo>
                        <a:cubicBezTo>
                          <a:pt x="1126426" y="41564"/>
                          <a:pt x="992925" y="16444"/>
                          <a:pt x="740664" y="13716"/>
                        </a:cubicBezTo>
                        <a:cubicBezTo>
                          <a:pt x="488403" y="10988"/>
                          <a:pt x="195650" y="-20633"/>
                          <a:pt x="0" y="13716"/>
                        </a:cubicBezTo>
                        <a:cubicBezTo>
                          <a:pt x="120" y="8944"/>
                          <a:pt x="-32" y="6034"/>
                          <a:pt x="0" y="0"/>
                        </a:cubicBezTo>
                        <a:close/>
                      </a:path>
                      <a:path w="8229600" h="13716"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29365" y="6754"/>
                          <a:pt x="8229865" y="9234"/>
                          <a:pt x="8229600" y="13716"/>
                        </a:cubicBezTo>
                        <a:cubicBezTo>
                          <a:pt x="8075287" y="30482"/>
                          <a:pt x="7821366" y="17278"/>
                          <a:pt x="7626096" y="13716"/>
                        </a:cubicBezTo>
                        <a:cubicBezTo>
                          <a:pt x="7430826" y="10154"/>
                          <a:pt x="7320004" y="-14241"/>
                          <a:pt x="7022592" y="13716"/>
                        </a:cubicBezTo>
                        <a:cubicBezTo>
                          <a:pt x="6725180" y="41673"/>
                          <a:pt x="6348804" y="-18597"/>
                          <a:pt x="6172200" y="13716"/>
                        </a:cubicBezTo>
                        <a:cubicBezTo>
                          <a:pt x="5995596" y="46029"/>
                          <a:pt x="5788102" y="18318"/>
                          <a:pt x="5650992" y="13716"/>
                        </a:cubicBezTo>
                        <a:cubicBezTo>
                          <a:pt x="5513882" y="9114"/>
                          <a:pt x="5198399" y="24549"/>
                          <a:pt x="4882896" y="13716"/>
                        </a:cubicBezTo>
                        <a:cubicBezTo>
                          <a:pt x="4567393" y="2883"/>
                          <a:pt x="4557008" y="22393"/>
                          <a:pt x="4443984" y="13716"/>
                        </a:cubicBezTo>
                        <a:cubicBezTo>
                          <a:pt x="4330960" y="5039"/>
                          <a:pt x="4061674" y="24319"/>
                          <a:pt x="3758184" y="13716"/>
                        </a:cubicBezTo>
                        <a:cubicBezTo>
                          <a:pt x="3454694" y="3113"/>
                          <a:pt x="3380392" y="14547"/>
                          <a:pt x="3236976" y="13716"/>
                        </a:cubicBezTo>
                        <a:cubicBezTo>
                          <a:pt x="3093560" y="12885"/>
                          <a:pt x="2632116" y="33035"/>
                          <a:pt x="2386584" y="13716"/>
                        </a:cubicBezTo>
                        <a:cubicBezTo>
                          <a:pt x="2141052" y="-5603"/>
                          <a:pt x="2110884" y="24205"/>
                          <a:pt x="1947672" y="13716"/>
                        </a:cubicBezTo>
                        <a:cubicBezTo>
                          <a:pt x="1784460" y="3227"/>
                          <a:pt x="1535467" y="-4111"/>
                          <a:pt x="1261872" y="13716"/>
                        </a:cubicBezTo>
                        <a:cubicBezTo>
                          <a:pt x="988277" y="31543"/>
                          <a:pt x="1021096" y="5803"/>
                          <a:pt x="822960" y="13716"/>
                        </a:cubicBezTo>
                        <a:cubicBezTo>
                          <a:pt x="624824" y="21629"/>
                          <a:pt x="298309" y="-3289"/>
                          <a:pt x="0" y="13716"/>
                        </a:cubicBezTo>
                        <a:cubicBezTo>
                          <a:pt x="52" y="10594"/>
                          <a:pt x="386" y="536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D9847129-63DC-3ABC-4A2A-A70953C4DF6E}"/>
              </a:ext>
            </a:extLst>
          </p:cNvPr>
          <p:cNvSpPr>
            <a:spLocks noGrp="1"/>
          </p:cNvSpPr>
          <p:nvPr>
            <p:ph idx="1"/>
          </p:nvPr>
        </p:nvSpPr>
        <p:spPr>
          <a:xfrm>
            <a:off x="429370" y="2410737"/>
            <a:ext cx="5035164" cy="3089379"/>
          </a:xfrm>
        </p:spPr>
        <p:txBody>
          <a:bodyPr anchor="t">
            <a:normAutofit lnSpcReduction="10000"/>
          </a:bodyPr>
          <a:lstStyle/>
          <a:p>
            <a:pPr marL="0" indent="0">
              <a:buNone/>
            </a:pPr>
            <a:r>
              <a:rPr lang="en-GB" sz="1425"/>
              <a:t> Microsoft Word is ideal for documentation because it helps staff create accurate, professional records. </a:t>
            </a:r>
          </a:p>
          <a:p>
            <a:r>
              <a:rPr lang="en-GB" sz="1425"/>
              <a:t>Creates professional care plans and nursing documentation.</a:t>
            </a:r>
          </a:p>
          <a:p>
            <a:r>
              <a:rPr lang="en-GB" sz="1425"/>
              <a:t>Uses templates for consistent documentation.</a:t>
            </a:r>
          </a:p>
          <a:p>
            <a:r>
              <a:rPr lang="en-GB" sz="1425"/>
              <a:t>Includes spelling and grammar checking to reduce errors.</a:t>
            </a:r>
          </a:p>
          <a:p>
            <a:r>
              <a:rPr lang="en-GB" sz="1425"/>
              <a:t>Supports track changes so supervisors can review edits.</a:t>
            </a:r>
          </a:p>
          <a:p>
            <a:r>
              <a:rPr lang="en-GB" sz="1425"/>
              <a:t>Allows comments  for feedback from colleagues.</a:t>
            </a:r>
          </a:p>
          <a:p>
            <a:r>
              <a:rPr lang="en-GB" sz="1425"/>
              <a:t>Works with OneDrive, enabling secure storage and collaboration.</a:t>
            </a:r>
          </a:p>
          <a:p>
            <a:r>
              <a:rPr lang="en-GB" sz="1425"/>
              <a:t>Multiple staff members can edit the same document in real time when it is stored in OneDrive or SharePoint. </a:t>
            </a:r>
          </a:p>
          <a:p>
            <a:endParaRPr lang="en-GB" sz="1425"/>
          </a:p>
        </p:txBody>
      </p:sp>
      <p:pic>
        <p:nvPicPr>
          <p:cNvPr id="6" name="Picture 5">
            <a:extLst>
              <a:ext uri="{FF2B5EF4-FFF2-40B4-BE49-F238E27FC236}">
                <a16:creationId xmlns:a16="http://schemas.microsoft.com/office/drawing/2014/main" id="{E3642D14-B99D-C12F-03BD-CB0F3BB658C3}"/>
              </a:ext>
            </a:extLst>
          </p:cNvPr>
          <p:cNvPicPr>
            <a:picLocks noChangeAspect="1"/>
          </p:cNvPicPr>
          <p:nvPr/>
        </p:nvPicPr>
        <p:blipFill>
          <a:blip r:embed="rId2"/>
          <a:srcRect r="732" b="-2"/>
          <a:stretch>
            <a:fillRect/>
          </a:stretch>
        </p:blipFill>
        <p:spPr>
          <a:xfrm>
            <a:off x="5756744" y="2427732"/>
            <a:ext cx="2955798" cy="3072384"/>
          </a:xfrm>
          <a:prstGeom prst="rect">
            <a:avLst/>
          </a:prstGeom>
        </p:spPr>
      </p:pic>
    </p:spTree>
    <p:extLst>
      <p:ext uri="{BB962C8B-B14F-4D97-AF65-F5344CB8AC3E}">
        <p14:creationId xmlns:p14="http://schemas.microsoft.com/office/powerpoint/2010/main" val="957668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92990B9C-6E78-E995-879D-D70176C5E8C9}"/>
              </a:ext>
            </a:extLst>
          </p:cNvPr>
          <p:cNvSpPr>
            <a:spLocks noGrp="1"/>
          </p:cNvSpPr>
          <p:nvPr>
            <p:ph type="title"/>
          </p:nvPr>
        </p:nvSpPr>
        <p:spPr>
          <a:xfrm>
            <a:off x="473202" y="1337310"/>
            <a:ext cx="3614166" cy="1110996"/>
          </a:xfrm>
        </p:spPr>
        <p:txBody>
          <a:bodyPr anchor="b">
            <a:normAutofit/>
          </a:bodyPr>
          <a:lstStyle/>
          <a:p>
            <a:r>
              <a:rPr lang="en-GB" sz="2250" dirty="0"/>
              <a:t>How it improves Efficiency and Communication </a:t>
            </a:r>
            <a:br>
              <a:rPr lang="en-GB" sz="2250" dirty="0"/>
            </a:br>
            <a:endParaRPr lang="en-US" sz="2250" dirty="0"/>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9" y="2636901"/>
            <a:ext cx="2441321" cy="13716"/>
          </a:xfrm>
          <a:custGeom>
            <a:avLst/>
            <a:gdLst>
              <a:gd name="connsiteX0" fmla="*/ 0 w 2441321"/>
              <a:gd name="connsiteY0" fmla="*/ 0 h 13716"/>
              <a:gd name="connsiteX1" fmla="*/ 585917 w 2441321"/>
              <a:gd name="connsiteY1" fmla="*/ 0 h 13716"/>
              <a:gd name="connsiteX2" fmla="*/ 1196247 w 2441321"/>
              <a:gd name="connsiteY2" fmla="*/ 0 h 13716"/>
              <a:gd name="connsiteX3" fmla="*/ 1806578 w 2441321"/>
              <a:gd name="connsiteY3" fmla="*/ 0 h 13716"/>
              <a:gd name="connsiteX4" fmla="*/ 2441321 w 2441321"/>
              <a:gd name="connsiteY4" fmla="*/ 0 h 13716"/>
              <a:gd name="connsiteX5" fmla="*/ 2441321 w 2441321"/>
              <a:gd name="connsiteY5" fmla="*/ 13716 h 13716"/>
              <a:gd name="connsiteX6" fmla="*/ 1830991 w 2441321"/>
              <a:gd name="connsiteY6" fmla="*/ 13716 h 13716"/>
              <a:gd name="connsiteX7" fmla="*/ 1269487 w 2441321"/>
              <a:gd name="connsiteY7" fmla="*/ 13716 h 13716"/>
              <a:gd name="connsiteX8" fmla="*/ 707983 w 2441321"/>
              <a:gd name="connsiteY8" fmla="*/ 13716 h 13716"/>
              <a:gd name="connsiteX9" fmla="*/ 0 w 2441321"/>
              <a:gd name="connsiteY9" fmla="*/ 13716 h 13716"/>
              <a:gd name="connsiteX10" fmla="*/ 0 w 2441321"/>
              <a:gd name="connsiteY10" fmla="*/ 0 h 13716"/>
              <a:gd name="connsiteX0" fmla="*/ 0 w 2441321"/>
              <a:gd name="connsiteY0" fmla="*/ 0 h 13716"/>
              <a:gd name="connsiteX1" fmla="*/ 585917 w 2441321"/>
              <a:gd name="connsiteY1" fmla="*/ 0 h 13716"/>
              <a:gd name="connsiteX2" fmla="*/ 1123008 w 2441321"/>
              <a:gd name="connsiteY2" fmla="*/ 0 h 13716"/>
              <a:gd name="connsiteX3" fmla="*/ 1782164 w 2441321"/>
              <a:gd name="connsiteY3" fmla="*/ 0 h 13716"/>
              <a:gd name="connsiteX4" fmla="*/ 2441321 w 2441321"/>
              <a:gd name="connsiteY4" fmla="*/ 0 h 13716"/>
              <a:gd name="connsiteX5" fmla="*/ 2441321 w 2441321"/>
              <a:gd name="connsiteY5" fmla="*/ 13716 h 13716"/>
              <a:gd name="connsiteX6" fmla="*/ 1879817 w 2441321"/>
              <a:gd name="connsiteY6" fmla="*/ 13716 h 13716"/>
              <a:gd name="connsiteX7" fmla="*/ 1318313 w 2441321"/>
              <a:gd name="connsiteY7" fmla="*/ 13716 h 13716"/>
              <a:gd name="connsiteX8" fmla="*/ 659157 w 2441321"/>
              <a:gd name="connsiteY8" fmla="*/ 13716 h 13716"/>
              <a:gd name="connsiteX9" fmla="*/ 0 w 2441321"/>
              <a:gd name="connsiteY9" fmla="*/ 13716 h 13716"/>
              <a:gd name="connsiteX10" fmla="*/ 0 w 2441321"/>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3716"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0988" y="3698"/>
                  <a:pt x="2440649" y="9400"/>
                  <a:pt x="2441321" y="13716"/>
                </a:cubicBezTo>
                <a:cubicBezTo>
                  <a:pt x="2159375" y="44437"/>
                  <a:pt x="2054495" y="41094"/>
                  <a:pt x="1830991" y="13716"/>
                </a:cubicBezTo>
                <a:cubicBezTo>
                  <a:pt x="1615846" y="2937"/>
                  <a:pt x="1521674" y="-9994"/>
                  <a:pt x="1269487" y="13716"/>
                </a:cubicBezTo>
                <a:cubicBezTo>
                  <a:pt x="1019660" y="49388"/>
                  <a:pt x="886911" y="37779"/>
                  <a:pt x="707983" y="13716"/>
                </a:cubicBezTo>
                <a:cubicBezTo>
                  <a:pt x="523434" y="22749"/>
                  <a:pt x="307885" y="29744"/>
                  <a:pt x="0" y="13716"/>
                </a:cubicBezTo>
                <a:cubicBezTo>
                  <a:pt x="-361" y="7755"/>
                  <a:pt x="-276" y="2718"/>
                  <a:pt x="0" y="0"/>
                </a:cubicBezTo>
                <a:close/>
              </a:path>
              <a:path w="2441321" h="13716"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197" y="4300"/>
                  <a:pt x="2441101" y="8760"/>
                  <a:pt x="2441321" y="13716"/>
                </a:cubicBezTo>
                <a:cubicBezTo>
                  <a:pt x="2180658" y="13750"/>
                  <a:pt x="2084222" y="1362"/>
                  <a:pt x="1879817" y="13716"/>
                </a:cubicBezTo>
                <a:cubicBezTo>
                  <a:pt x="1668182" y="11650"/>
                  <a:pt x="1551159" y="-11049"/>
                  <a:pt x="1318313" y="13716"/>
                </a:cubicBezTo>
                <a:cubicBezTo>
                  <a:pt x="1059871" y="51823"/>
                  <a:pt x="901959" y="19259"/>
                  <a:pt x="659157" y="13716"/>
                </a:cubicBezTo>
                <a:cubicBezTo>
                  <a:pt x="444692" y="23911"/>
                  <a:pt x="245032" y="35310"/>
                  <a:pt x="0" y="13716"/>
                </a:cubicBezTo>
                <a:cubicBezTo>
                  <a:pt x="124" y="7937"/>
                  <a:pt x="389" y="2990"/>
                  <a:pt x="0" y="0"/>
                </a:cubicBezTo>
                <a:close/>
              </a:path>
              <a:path w="2441321" h="13716"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661" y="4449"/>
                  <a:pt x="2442057" y="7876"/>
                  <a:pt x="2441321" y="13716"/>
                </a:cubicBezTo>
                <a:cubicBezTo>
                  <a:pt x="2149099" y="22776"/>
                  <a:pt x="2027305" y="51898"/>
                  <a:pt x="1830991" y="13716"/>
                </a:cubicBezTo>
                <a:cubicBezTo>
                  <a:pt x="1614571" y="-23336"/>
                  <a:pt x="1500998" y="6155"/>
                  <a:pt x="1269487" y="13716"/>
                </a:cubicBezTo>
                <a:cubicBezTo>
                  <a:pt x="1042399" y="33262"/>
                  <a:pt x="927922" y="41250"/>
                  <a:pt x="707983" y="13716"/>
                </a:cubicBezTo>
                <a:cubicBezTo>
                  <a:pt x="502575" y="-9952"/>
                  <a:pt x="350393" y="29927"/>
                  <a:pt x="0" y="13716"/>
                </a:cubicBezTo>
                <a:cubicBezTo>
                  <a:pt x="-248" y="8631"/>
                  <a:pt x="228" y="3134"/>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sX0" fmla="*/ 0 w 2441321"/>
                      <a:gd name="csY0" fmla="*/ 0 h 13716"/>
                      <a:gd name="csX1" fmla="*/ 585917 w 2441321"/>
                      <a:gd name="csY1" fmla="*/ 0 h 13716"/>
                      <a:gd name="csX2" fmla="*/ 1196247 w 2441321"/>
                      <a:gd name="csY2" fmla="*/ 0 h 13716"/>
                      <a:gd name="csX3" fmla="*/ 1806578 w 2441321"/>
                      <a:gd name="csY3" fmla="*/ 0 h 13716"/>
                      <a:gd name="csX4" fmla="*/ 2441321 w 2441321"/>
                      <a:gd name="csY4" fmla="*/ 0 h 13716"/>
                      <a:gd name="csX5" fmla="*/ 2441321 w 2441321"/>
                      <a:gd name="csY5" fmla="*/ 13716 h 13716"/>
                      <a:gd name="csX6" fmla="*/ 1830991 w 2441321"/>
                      <a:gd name="csY6" fmla="*/ 13716 h 13716"/>
                      <a:gd name="csX7" fmla="*/ 1269487 w 2441321"/>
                      <a:gd name="csY7" fmla="*/ 13716 h 13716"/>
                      <a:gd name="csX8" fmla="*/ 707983 w 2441321"/>
                      <a:gd name="csY8" fmla="*/ 13716 h 13716"/>
                      <a:gd name="csX9" fmla="*/ 0 w 2441321"/>
                      <a:gd name="csY9" fmla="*/ 13716 h 13716"/>
                      <a:gd name="csX10" fmla="*/ 0 w 2441321"/>
                      <a:gd name="csY10"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441321" h="13716"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0939" y="4363"/>
                          <a:pt x="2441580" y="8857"/>
                          <a:pt x="2441321" y="13716"/>
                        </a:cubicBezTo>
                        <a:cubicBezTo>
                          <a:pt x="2169723" y="25934"/>
                          <a:pt x="2045712" y="34568"/>
                          <a:pt x="1830991" y="13716"/>
                        </a:cubicBezTo>
                        <a:cubicBezTo>
                          <a:pt x="1616270" y="-7136"/>
                          <a:pt x="1505876" y="-623"/>
                          <a:pt x="1269487" y="13716"/>
                        </a:cubicBezTo>
                        <a:cubicBezTo>
                          <a:pt x="1033098" y="28055"/>
                          <a:pt x="908661" y="36619"/>
                          <a:pt x="707983" y="13716"/>
                        </a:cubicBezTo>
                        <a:cubicBezTo>
                          <a:pt x="507305" y="-9187"/>
                          <a:pt x="333592" y="16187"/>
                          <a:pt x="0" y="13716"/>
                        </a:cubicBezTo>
                        <a:cubicBezTo>
                          <a:pt x="-459" y="8317"/>
                          <a:pt x="190" y="2744"/>
                          <a:pt x="0" y="0"/>
                        </a:cubicBezTo>
                        <a:close/>
                      </a:path>
                      <a:path w="2441321" h="13716"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507" y="3335"/>
                          <a:pt x="2441322" y="9457"/>
                          <a:pt x="2441321" y="13716"/>
                        </a:cubicBezTo>
                        <a:cubicBezTo>
                          <a:pt x="2166745" y="24201"/>
                          <a:pt x="2078726" y="10904"/>
                          <a:pt x="1879817" y="13716"/>
                        </a:cubicBezTo>
                        <a:cubicBezTo>
                          <a:pt x="1680908" y="16528"/>
                          <a:pt x="1548770" y="-8699"/>
                          <a:pt x="1318313" y="13716"/>
                        </a:cubicBezTo>
                        <a:cubicBezTo>
                          <a:pt x="1087856" y="36131"/>
                          <a:pt x="894613" y="-645"/>
                          <a:pt x="659157" y="13716"/>
                        </a:cubicBezTo>
                        <a:cubicBezTo>
                          <a:pt x="423701" y="28077"/>
                          <a:pt x="246611" y="29403"/>
                          <a:pt x="0" y="13716"/>
                        </a:cubicBezTo>
                        <a:cubicBezTo>
                          <a:pt x="-120" y="7867"/>
                          <a:pt x="674" y="39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Content Placeholder 2">
            <a:extLst>
              <a:ext uri="{FF2B5EF4-FFF2-40B4-BE49-F238E27FC236}">
                <a16:creationId xmlns:a16="http://schemas.microsoft.com/office/drawing/2014/main" id="{3F3A77EF-60F1-B4DC-8A8F-E2768BBA193B}"/>
              </a:ext>
            </a:extLst>
          </p:cNvPr>
          <p:cNvSpPr>
            <a:spLocks noGrp="1"/>
          </p:cNvSpPr>
          <p:nvPr>
            <p:ph idx="1"/>
          </p:nvPr>
        </p:nvSpPr>
        <p:spPr>
          <a:xfrm>
            <a:off x="80927" y="2808819"/>
            <a:ext cx="5429304" cy="2627861"/>
          </a:xfrm>
        </p:spPr>
        <p:txBody>
          <a:bodyPr anchor="t">
            <a:noAutofit/>
          </a:bodyPr>
          <a:lstStyle/>
          <a:p>
            <a:pPr lvl="1"/>
            <a:r>
              <a:rPr lang="en-GB" sz="1425" dirty="0"/>
              <a:t>Standard formatting makes documents clear and consistent.</a:t>
            </a:r>
          </a:p>
          <a:p>
            <a:pPr lvl="1"/>
            <a:r>
              <a:rPr lang="en-GB" sz="1425" dirty="0"/>
              <a:t>Saves time by making documents easier to create and update.</a:t>
            </a:r>
          </a:p>
          <a:p>
            <a:pPr lvl="1"/>
            <a:r>
              <a:rPr lang="en-GB" sz="1425" dirty="0"/>
              <a:t>Requires permissions for staff to access which keeps the data secure and protected.</a:t>
            </a:r>
          </a:p>
          <a:p>
            <a:pPr lvl="1"/>
            <a:r>
              <a:rPr lang="en-GB" sz="1425" dirty="0"/>
              <a:t>Documents can be shared through OneDrive, so everyone accesses the latest version.</a:t>
            </a:r>
          </a:p>
          <a:p>
            <a:pPr lvl="1"/>
            <a:r>
              <a:rPr lang="en-GB" sz="1425" dirty="0"/>
              <a:t>Real-time collaboration allows multiple staff members to work on the same document.</a:t>
            </a:r>
          </a:p>
          <a:p>
            <a:pPr lvl="1"/>
            <a:r>
              <a:rPr lang="en-GB" sz="1425" dirty="0"/>
              <a:t>Ensures carers, nurses, and managers have accurate, up-to-date information, improving teamwork and continuity of care.</a:t>
            </a:r>
          </a:p>
          <a:p>
            <a:pPr lvl="1"/>
            <a:endParaRPr lang="en-GB" sz="1425" dirty="0"/>
          </a:p>
        </p:txBody>
      </p:sp>
      <p:pic>
        <p:nvPicPr>
          <p:cNvPr id="7" name="Picture 6">
            <a:extLst>
              <a:ext uri="{FF2B5EF4-FFF2-40B4-BE49-F238E27FC236}">
                <a16:creationId xmlns:a16="http://schemas.microsoft.com/office/drawing/2014/main" id="{C5BFA0C0-36E7-019E-44B9-D1914CDA6AA4}"/>
              </a:ext>
            </a:extLst>
          </p:cNvPr>
          <p:cNvPicPr>
            <a:picLocks noChangeAspect="1"/>
          </p:cNvPicPr>
          <p:nvPr/>
        </p:nvPicPr>
        <p:blipFill>
          <a:blip r:embed="rId2"/>
          <a:stretch>
            <a:fillRect/>
          </a:stretch>
        </p:blipFill>
        <p:spPr>
          <a:xfrm>
            <a:off x="6061363" y="2280112"/>
            <a:ext cx="2609435" cy="1936832"/>
          </a:xfrm>
          <a:prstGeom prst="rect">
            <a:avLst/>
          </a:prstGeom>
        </p:spPr>
      </p:pic>
    </p:spTree>
    <p:extLst>
      <p:ext uri="{BB962C8B-B14F-4D97-AF65-F5344CB8AC3E}">
        <p14:creationId xmlns:p14="http://schemas.microsoft.com/office/powerpoint/2010/main" val="63877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712C7-145F-D8B4-0EA7-5FBCA97F3D57}"/>
              </a:ext>
            </a:extLst>
          </p:cNvPr>
          <p:cNvSpPr>
            <a:spLocks noGrp="1"/>
          </p:cNvSpPr>
          <p:nvPr>
            <p:ph type="title"/>
          </p:nvPr>
        </p:nvSpPr>
        <p:spPr/>
        <p:txBody>
          <a:bodyPr/>
          <a:lstStyle/>
          <a:p>
            <a:r>
              <a:rPr lang="en-GB" dirty="0"/>
              <a:t>Advantages and Limitations </a:t>
            </a:r>
            <a:br>
              <a:rPr lang="en-GB" dirty="0"/>
            </a:br>
            <a:endParaRPr lang="en-US" dirty="0"/>
          </a:p>
        </p:txBody>
      </p:sp>
      <p:sp>
        <p:nvSpPr>
          <p:cNvPr id="3" name="Content Placeholder 2">
            <a:extLst>
              <a:ext uri="{FF2B5EF4-FFF2-40B4-BE49-F238E27FC236}">
                <a16:creationId xmlns:a16="http://schemas.microsoft.com/office/drawing/2014/main" id="{2A3097E1-AAE9-E994-11D5-56B7710CA7A1}"/>
              </a:ext>
            </a:extLst>
          </p:cNvPr>
          <p:cNvSpPr>
            <a:spLocks noGrp="1"/>
          </p:cNvSpPr>
          <p:nvPr>
            <p:ph idx="1"/>
          </p:nvPr>
        </p:nvSpPr>
        <p:spPr>
          <a:xfrm>
            <a:off x="454602" y="2308264"/>
            <a:ext cx="4117398" cy="3571259"/>
          </a:xfrm>
        </p:spPr>
        <p:txBody>
          <a:bodyPr>
            <a:normAutofit fontScale="85000" lnSpcReduction="20000"/>
          </a:bodyPr>
          <a:lstStyle/>
          <a:p>
            <a:r>
              <a:rPr lang="en-GB" dirty="0"/>
              <a:t>Easy to use as many healthcare workers are already familiar with word.</a:t>
            </a:r>
          </a:p>
          <a:p>
            <a:r>
              <a:rPr lang="en-GB" dirty="0"/>
              <a:t>Auto save reduces the the risk of losing important documents.</a:t>
            </a:r>
          </a:p>
          <a:p>
            <a:r>
              <a:rPr lang="en-GB" dirty="0"/>
              <a:t>Nurses and carers can access all the documents even if they are in different buildings and allows them to make any changes or comments for others to see.</a:t>
            </a:r>
          </a:p>
        </p:txBody>
      </p:sp>
      <p:sp>
        <p:nvSpPr>
          <p:cNvPr id="4" name="TextBox 3">
            <a:extLst>
              <a:ext uri="{FF2B5EF4-FFF2-40B4-BE49-F238E27FC236}">
                <a16:creationId xmlns:a16="http://schemas.microsoft.com/office/drawing/2014/main" id="{D33362E4-09E9-05F7-0905-810AA1C213AE}"/>
              </a:ext>
            </a:extLst>
          </p:cNvPr>
          <p:cNvSpPr txBox="1"/>
          <p:nvPr/>
        </p:nvSpPr>
        <p:spPr>
          <a:xfrm>
            <a:off x="4960794" y="2308264"/>
            <a:ext cx="3554556" cy="3450945"/>
          </a:xfrm>
          <a:prstGeom prst="rect">
            <a:avLst/>
          </a:prstGeom>
          <a:noFill/>
        </p:spPr>
        <p:txBody>
          <a:bodyPr wrap="square" rtlCol="0">
            <a:spAutoFit/>
          </a:bodyPr>
          <a:lstStyle/>
          <a:p>
            <a:pPr marL="214313" indent="-214313" algn="l">
              <a:buFont typeface="Arial" panose="020B0604020202020204" pitchFamily="34" charset="0"/>
              <a:buChar char="•"/>
            </a:pPr>
            <a:r>
              <a:rPr lang="en-GB" sz="1875"/>
              <a:t>Large number of documents can become difficult to organise if file naming and storage are not managed consistently </a:t>
            </a:r>
          </a:p>
          <a:p>
            <a:pPr marL="214313" indent="-214313" algn="l">
              <a:buFont typeface="Arial" panose="020B0604020202020204" pitchFamily="34" charset="0"/>
              <a:buChar char="•"/>
            </a:pPr>
            <a:r>
              <a:rPr lang="en-GB" sz="1875"/>
              <a:t>Documents can be difficult to access if there is a network or system outrage </a:t>
            </a:r>
          </a:p>
          <a:p>
            <a:pPr marL="214313" indent="-214313" algn="l">
              <a:buFont typeface="Arial" panose="020B0604020202020204" pitchFamily="34" charset="0"/>
              <a:buChar char="•"/>
            </a:pPr>
            <a:r>
              <a:rPr lang="en-GB" sz="1875"/>
              <a:t>Staff could easily edit or delete information if permission are not managed properly </a:t>
            </a:r>
          </a:p>
          <a:p>
            <a:pPr marL="214313" indent="-214313" algn="l">
              <a:buFont typeface="Arial" panose="020B0604020202020204" pitchFamily="34" charset="0"/>
              <a:buChar char="•"/>
            </a:pPr>
            <a:endParaRPr lang="en-US" sz="1350"/>
          </a:p>
        </p:txBody>
      </p:sp>
      <p:pic>
        <p:nvPicPr>
          <p:cNvPr id="25" name="Picture 24">
            <a:extLst>
              <a:ext uri="{FF2B5EF4-FFF2-40B4-BE49-F238E27FC236}">
                <a16:creationId xmlns:a16="http://schemas.microsoft.com/office/drawing/2014/main" id="{3D182357-89FF-C3D0-553A-58217760D8D3}"/>
              </a:ext>
            </a:extLst>
          </p:cNvPr>
          <p:cNvPicPr>
            <a:picLocks noChangeAspect="1"/>
          </p:cNvPicPr>
          <p:nvPr/>
        </p:nvPicPr>
        <p:blipFill>
          <a:blip r:embed="rId2"/>
          <a:stretch>
            <a:fillRect/>
          </a:stretch>
        </p:blipFill>
        <p:spPr>
          <a:xfrm>
            <a:off x="6063095" y="1044037"/>
            <a:ext cx="1866900" cy="1264227"/>
          </a:xfrm>
          <a:prstGeom prst="rect">
            <a:avLst/>
          </a:prstGeom>
        </p:spPr>
      </p:pic>
    </p:spTree>
    <p:extLst>
      <p:ext uri="{BB962C8B-B14F-4D97-AF65-F5344CB8AC3E}">
        <p14:creationId xmlns:p14="http://schemas.microsoft.com/office/powerpoint/2010/main" val="756372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4892A-BB8C-05C8-46DE-5CBE1273EB0A}"/>
              </a:ext>
            </a:extLst>
          </p:cNvPr>
          <p:cNvSpPr>
            <a:spLocks noGrp="1"/>
          </p:cNvSpPr>
          <p:nvPr>
            <p:ph type="title"/>
          </p:nvPr>
        </p:nvSpPr>
        <p:spPr/>
        <p:txBody>
          <a:bodyPr/>
          <a:lstStyle/>
          <a:p>
            <a:r>
              <a:rPr lang="en-GB"/>
              <a:t>References List</a:t>
            </a:r>
            <a:endParaRPr lang="en-US"/>
          </a:p>
        </p:txBody>
      </p:sp>
      <p:sp>
        <p:nvSpPr>
          <p:cNvPr id="3" name="Content Placeholder 2">
            <a:extLst>
              <a:ext uri="{FF2B5EF4-FFF2-40B4-BE49-F238E27FC236}">
                <a16:creationId xmlns:a16="http://schemas.microsoft.com/office/drawing/2014/main" id="{7A1EA011-CB17-D8FD-3E68-B6B2A4E6DEC6}"/>
              </a:ext>
            </a:extLst>
          </p:cNvPr>
          <p:cNvSpPr>
            <a:spLocks noGrp="1"/>
          </p:cNvSpPr>
          <p:nvPr>
            <p:ph idx="1"/>
          </p:nvPr>
        </p:nvSpPr>
        <p:spPr/>
        <p:txBody>
          <a:bodyPr>
            <a:normAutofit fontScale="92500" lnSpcReduction="10000"/>
          </a:bodyPr>
          <a:lstStyle/>
          <a:p>
            <a:pPr marL="0" indent="0">
              <a:buNone/>
            </a:pPr>
            <a:r>
              <a:rPr lang="en-GB" err="1"/>
              <a:t>Charalambous</a:t>
            </a:r>
            <a:r>
              <a:rPr lang="en-GB"/>
              <a:t>, L., &amp; Goldberg, S. (2016). </a:t>
            </a:r>
            <a:r>
              <a:rPr lang="en-GB" i="1"/>
              <a:t>‘Gaps, mishaps and overlaps’: Nursing documentation: How does it affect care?</a:t>
            </a:r>
            <a:r>
              <a:rPr lang="en-GB"/>
              <a:t> </a:t>
            </a:r>
            <a:r>
              <a:rPr lang="en-GB" i="1"/>
              <a:t>Journal of Research in Nursing, 21</a:t>
            </a:r>
            <a:r>
              <a:rPr lang="en-GB"/>
              <a:t>(8), 638–648. </a:t>
            </a:r>
            <a:r>
              <a:rPr lang="en-GB">
                <a:hlinkClick r:id="rId2"/>
              </a:rPr>
              <a:t>https://</a:t>
            </a:r>
            <a:r>
              <a:rPr lang="en-GB" err="1">
                <a:hlinkClick r:id="rId2"/>
              </a:rPr>
              <a:t>doi.org</a:t>
            </a:r>
            <a:r>
              <a:rPr lang="en-GB">
                <a:hlinkClick r:id="rId2"/>
              </a:rPr>
              <a:t>/10.1177/1744987116678900</a:t>
            </a:r>
            <a:r>
              <a:rPr lang="en-GB"/>
              <a:t> </a:t>
            </a:r>
          </a:p>
          <a:p>
            <a:pPr marL="0" indent="0">
              <a:buNone/>
            </a:pPr>
            <a:endParaRPr lang="en-GB"/>
          </a:p>
          <a:p>
            <a:pPr marL="0" indent="0">
              <a:buNone/>
            </a:pPr>
            <a:endParaRPr lang="en-GB"/>
          </a:p>
          <a:p>
            <a:pPr marL="0" indent="0">
              <a:buNone/>
            </a:pPr>
            <a:r>
              <a:rPr lang="en-GB" err="1"/>
              <a:t>Voutilainen</a:t>
            </a:r>
            <a:r>
              <a:rPr lang="en-GB"/>
              <a:t>, P., </a:t>
            </a:r>
            <a:r>
              <a:rPr lang="en-GB" err="1"/>
              <a:t>Isola</a:t>
            </a:r>
            <a:r>
              <a:rPr lang="en-GB"/>
              <a:t>, A., &amp; </a:t>
            </a:r>
            <a:r>
              <a:rPr lang="en-GB" err="1"/>
              <a:t>Muurinen</a:t>
            </a:r>
            <a:r>
              <a:rPr lang="en-GB"/>
              <a:t>, S. (2004). </a:t>
            </a:r>
            <a:r>
              <a:rPr lang="en-GB" i="1"/>
              <a:t>Nursing documentation in nursing homes: State-of-the-art and implications for quality improvement</a:t>
            </a:r>
            <a:r>
              <a:rPr lang="en-GB"/>
              <a:t>. Scandinavian Journal of Caring Science ,18(1), 72–81. </a:t>
            </a:r>
            <a:r>
              <a:rPr lang="en-GB">
                <a:hlinkClick r:id="rId3"/>
              </a:rPr>
              <a:t>https://</a:t>
            </a:r>
            <a:r>
              <a:rPr lang="en-GB" err="1">
                <a:hlinkClick r:id="rId3"/>
              </a:rPr>
              <a:t>doi.org</a:t>
            </a:r>
            <a:r>
              <a:rPr lang="en-GB">
                <a:hlinkClick r:id="rId3"/>
              </a:rPr>
              <a:t>/10.1111/j.1471-6712.2004.00265.x</a:t>
            </a:r>
            <a:r>
              <a:rPr lang="en-GB"/>
              <a:t> </a:t>
            </a:r>
          </a:p>
          <a:p>
            <a:pPr marL="0" indent="0">
              <a:buNone/>
            </a:pPr>
            <a:endParaRPr lang="en-US"/>
          </a:p>
        </p:txBody>
      </p:sp>
    </p:spTree>
    <p:extLst>
      <p:ext uri="{BB962C8B-B14F-4D97-AF65-F5344CB8AC3E}">
        <p14:creationId xmlns:p14="http://schemas.microsoft.com/office/powerpoint/2010/main" val="576696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EC8B-EBD2-0A23-C6C8-5444BD9720F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F7D9984-9DF2-1699-2D82-7CAC61ECD4F6}"/>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1171940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DDF9CDB-4AAA-F3C9-E489-98AC25602E99}"/>
              </a:ext>
            </a:extLst>
          </p:cNvPr>
          <p:cNvSpPr>
            <a:spLocks noGrp="1"/>
          </p:cNvSpPr>
          <p:nvPr>
            <p:ph idx="1"/>
          </p:nvPr>
        </p:nvSpPr>
        <p:spPr/>
        <p:txBody>
          <a:bodyPr/>
          <a:lstStyle/>
          <a:p>
            <a:endParaRPr lang="en-US"/>
          </a:p>
        </p:txBody>
      </p:sp>
      <p:sp>
        <p:nvSpPr>
          <p:cNvPr id="7" name="Title 6">
            <a:extLst>
              <a:ext uri="{FF2B5EF4-FFF2-40B4-BE49-F238E27FC236}">
                <a16:creationId xmlns:a16="http://schemas.microsoft.com/office/drawing/2014/main" id="{7AEA9C35-49B0-5BB6-30A0-90F9ED8304BD}"/>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431618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1226</Words>
  <Application>Microsoft Office PowerPoint</Application>
  <PresentationFormat>On-screen Show (4:3)</PresentationFormat>
  <Paragraphs>116</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Helvetica</vt:lpstr>
      <vt:lpstr>Roboto</vt:lpstr>
      <vt:lpstr>office theme</vt:lpstr>
      <vt:lpstr>Digital Skills and Research Methods</vt:lpstr>
      <vt:lpstr>Staff Scheduling/Rotas </vt:lpstr>
      <vt:lpstr>How it improves Efficiency and Communication </vt:lpstr>
      <vt:lpstr>Advantages </vt:lpstr>
      <vt:lpstr>Limitations </vt:lpstr>
      <vt:lpstr>References List</vt:lpstr>
      <vt:lpstr>Staff Training</vt:lpstr>
      <vt:lpstr>How PowerPoint improves Efficiency and Communication</vt:lpstr>
      <vt:lpstr>Advantages.</vt:lpstr>
      <vt:lpstr>Limitations.</vt:lpstr>
      <vt:lpstr>References List.</vt:lpstr>
      <vt:lpstr>Secure File Storage and Sharing</vt:lpstr>
      <vt:lpstr>Improves efficiency and communication</vt:lpstr>
      <vt:lpstr>Advantages of using OneDrive</vt:lpstr>
      <vt:lpstr>Limitations of using OneDrive</vt:lpstr>
      <vt:lpstr>Reference List </vt:lpstr>
      <vt:lpstr>Writing Care-Related Documents and Care Documentation </vt:lpstr>
      <vt:lpstr>How it improves Efficiency and Communication  </vt:lpstr>
      <vt:lpstr>Advantages and Limitations  </vt:lpstr>
      <vt:lpstr>References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
  <cp:lastModifiedBy>Esmeralda Chiciu (2531563)</cp:lastModifiedBy>
  <cp:revision>4</cp:revision>
  <dcterms:created xsi:type="dcterms:W3CDTF">2026-06-09T15:31:41Z</dcterms:created>
  <dcterms:modified xsi:type="dcterms:W3CDTF">2026-06-15T07:33:49Z</dcterms:modified>
</cp:coreProperties>
</file>