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9" r:id="rId4"/>
    <p:sldId id="258"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865"/>
    <p:restoredTop sz="94665"/>
  </p:normalViewPr>
  <p:slideViewPr>
    <p:cSldViewPr snapToGrid="0" snapToObjects="1">
      <p:cViewPr varScale="1">
        <p:scale>
          <a:sx n="51" d="100"/>
          <a:sy n="51" d="100"/>
        </p:scale>
        <p:origin x="216" y="912"/>
      </p:cViewPr>
      <p:guideLst/>
    </p:cSldViewPr>
  </p:slideViewPr>
  <p:notesTextViewPr>
    <p:cViewPr>
      <p:scale>
        <a:sx n="1" d="1"/>
        <a:sy n="1" d="1"/>
      </p:scale>
      <p:origin x="0" y="-100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notesMaster" Target="notesMasters/notesMaster1.xml"/><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175B09-2F2E-7141-89D0-83D10625FC9D}" type="datetimeFigureOut">
              <a:rPr lang="en-US" smtClean="0"/>
              <a:t>5/22/18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D14D1A-C53C-BC46-86A3-79905F0BA8E4}" type="slidenum">
              <a:rPr lang="en-US" smtClean="0"/>
              <a:t>‹#›</a:t>
            </a:fld>
            <a:endParaRPr lang="en-US"/>
          </a:p>
        </p:txBody>
      </p:sp>
    </p:spTree>
    <p:extLst>
      <p:ext uri="{BB962C8B-B14F-4D97-AF65-F5344CB8AC3E}">
        <p14:creationId xmlns:p14="http://schemas.microsoft.com/office/powerpoint/2010/main" val="16011381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FD14D1A-C53C-BC46-86A3-79905F0BA8E4}" type="slidenum">
              <a:rPr lang="en-US" smtClean="0"/>
              <a:t>1</a:t>
            </a:fld>
            <a:endParaRPr lang="en-US"/>
          </a:p>
        </p:txBody>
      </p:sp>
    </p:spTree>
    <p:extLst>
      <p:ext uri="{BB962C8B-B14F-4D97-AF65-F5344CB8AC3E}">
        <p14:creationId xmlns:p14="http://schemas.microsoft.com/office/powerpoint/2010/main" val="1168659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i="1" u="sng" kern="1200" dirty="0" smtClean="0">
                <a:solidFill>
                  <a:schemeClr val="tx1"/>
                </a:solidFill>
                <a:effectLst/>
                <a:latin typeface="+mn-lt"/>
                <a:ea typeface="+mn-ea"/>
                <a:cs typeface="+mn-cs"/>
              </a:rPr>
              <a:t>Quote: </a:t>
            </a:r>
            <a:r>
              <a:rPr lang="en-GB" sz="1200" kern="1200" dirty="0" smtClean="0">
                <a:solidFill>
                  <a:schemeClr val="tx1"/>
                </a:solidFill>
                <a:effectLst/>
                <a:latin typeface="+mn-lt"/>
                <a:ea typeface="+mn-ea"/>
                <a:cs typeface="+mn-cs"/>
              </a:rPr>
              <a:t>I am using myself as the subject in this presentation. I wish to identify what I believe are the advantages of selecting our own syllabus of education at university.</a:t>
            </a:r>
          </a:p>
          <a:p>
            <a:endParaRPr lang="en-US" dirty="0"/>
          </a:p>
        </p:txBody>
      </p:sp>
      <p:sp>
        <p:nvSpPr>
          <p:cNvPr id="4" name="Slide Number Placeholder 3"/>
          <p:cNvSpPr>
            <a:spLocks noGrp="1"/>
          </p:cNvSpPr>
          <p:nvPr>
            <p:ph type="sldNum" sz="quarter" idx="10"/>
          </p:nvPr>
        </p:nvSpPr>
        <p:spPr/>
        <p:txBody>
          <a:bodyPr/>
          <a:lstStyle/>
          <a:p>
            <a:fld id="{3FD14D1A-C53C-BC46-86A3-79905F0BA8E4}" type="slidenum">
              <a:rPr lang="en-US" smtClean="0"/>
              <a:t>2</a:t>
            </a:fld>
            <a:endParaRPr lang="en-US"/>
          </a:p>
        </p:txBody>
      </p:sp>
    </p:spTree>
    <p:extLst>
      <p:ext uri="{BB962C8B-B14F-4D97-AF65-F5344CB8AC3E}">
        <p14:creationId xmlns:p14="http://schemas.microsoft.com/office/powerpoint/2010/main" val="2109535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 will be drawing on the philosophy of a number of educators with reference to certain quotes to support the argument that children and young adults are at a disadvantage in today’s selective system of education laid down by government. </a:t>
            </a:r>
            <a:r>
              <a:rPr lang="en-GB" sz="1200" i="1" u="sng" kern="1200" dirty="0" smtClean="0">
                <a:solidFill>
                  <a:schemeClr val="tx1"/>
                </a:solidFill>
                <a:effectLst/>
                <a:latin typeface="+mn-lt"/>
                <a:ea typeface="+mn-ea"/>
                <a:cs typeface="+mn-cs"/>
              </a:rPr>
              <a:t>Quote</a:t>
            </a: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FD14D1A-C53C-BC46-86A3-79905F0BA8E4}" type="slidenum">
              <a:rPr lang="en-US" smtClean="0"/>
              <a:t>3</a:t>
            </a:fld>
            <a:endParaRPr lang="en-US"/>
          </a:p>
        </p:txBody>
      </p:sp>
    </p:spTree>
    <p:extLst>
      <p:ext uri="{BB962C8B-B14F-4D97-AF65-F5344CB8AC3E}">
        <p14:creationId xmlns:p14="http://schemas.microsoft.com/office/powerpoint/2010/main" val="18566633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Learning is no longer an organic process and according to John Taylor </a:t>
            </a:r>
            <a:r>
              <a:rPr lang="en-GB" sz="1200" kern="1200" dirty="0" err="1" smtClean="0">
                <a:solidFill>
                  <a:schemeClr val="tx1"/>
                </a:solidFill>
                <a:effectLst/>
                <a:latin typeface="+mn-lt"/>
                <a:ea typeface="+mn-ea"/>
                <a:cs typeface="+mn-cs"/>
              </a:rPr>
              <a:t>Gatto</a:t>
            </a:r>
            <a:r>
              <a:rPr lang="en-GB" sz="1200" kern="1200" dirty="0" smtClean="0">
                <a:solidFill>
                  <a:schemeClr val="tx1"/>
                </a:solidFill>
                <a:effectLst/>
                <a:latin typeface="+mn-lt"/>
                <a:ea typeface="+mn-ea"/>
                <a:cs typeface="+mn-cs"/>
              </a:rPr>
              <a:t> (2009) serves the purpose of rendering the population manageable. Paulo Freire in his ground making book </a:t>
            </a:r>
            <a:r>
              <a:rPr lang="en-GB" sz="1200" i="1" kern="1200" dirty="0" smtClean="0">
                <a:solidFill>
                  <a:schemeClr val="tx1"/>
                </a:solidFill>
                <a:effectLst/>
                <a:latin typeface="+mn-lt"/>
                <a:ea typeface="+mn-ea"/>
                <a:cs typeface="+mn-cs"/>
              </a:rPr>
              <a:t>Pedagogy of the Oppressed</a:t>
            </a:r>
            <a:r>
              <a:rPr lang="en-GB" sz="1200" kern="1200" dirty="0" smtClean="0">
                <a:solidFill>
                  <a:schemeClr val="tx1"/>
                </a:solidFill>
                <a:effectLst/>
                <a:latin typeface="+mn-lt"/>
                <a:ea typeface="+mn-ea"/>
                <a:cs typeface="+mn-cs"/>
              </a:rPr>
              <a:t> (1994) considered organised education</a:t>
            </a:r>
            <a:r>
              <a:rPr lang="en-GB" sz="1200" kern="1200" baseline="0" dirty="0" smtClean="0">
                <a:solidFill>
                  <a:schemeClr val="tx1"/>
                </a:solidFill>
                <a:effectLst/>
                <a:latin typeface="+mn-lt"/>
                <a:ea typeface="+mn-ea"/>
                <a:cs typeface="+mn-cs"/>
              </a:rPr>
              <a:t> a</a:t>
            </a:r>
            <a:r>
              <a:rPr lang="en-GB" sz="1200" kern="1200" dirty="0" smtClean="0">
                <a:solidFill>
                  <a:schemeClr val="tx1"/>
                </a:solidFill>
                <a:effectLst/>
                <a:latin typeface="+mn-lt"/>
                <a:ea typeface="+mn-ea"/>
                <a:cs typeface="+mn-cs"/>
              </a:rPr>
              <a:t>s a violent act to prevent inquiry and went onto say that: when we alienate ‘human beings from their own decision-making is to change them into objects’ (1994:66). Ken Robinson believed that the role of a teacher is to facilitate learning and education needs to ‘feed one’s spirit’ (2010). Robinson wants to create the conditions to help the student flourish and customise their learning to their own circumstances, whilst personalising it for them, what Robinson refers to as an agricultural model as opposed to an industrial one (Ted Talk 2010).</a:t>
            </a:r>
          </a:p>
        </p:txBody>
      </p:sp>
      <p:sp>
        <p:nvSpPr>
          <p:cNvPr id="4" name="Slide Number Placeholder 3"/>
          <p:cNvSpPr>
            <a:spLocks noGrp="1"/>
          </p:cNvSpPr>
          <p:nvPr>
            <p:ph type="sldNum" sz="quarter" idx="10"/>
          </p:nvPr>
        </p:nvSpPr>
        <p:spPr/>
        <p:txBody>
          <a:bodyPr/>
          <a:lstStyle/>
          <a:p>
            <a:fld id="{3FD14D1A-C53C-BC46-86A3-79905F0BA8E4}" type="slidenum">
              <a:rPr lang="en-US" smtClean="0"/>
              <a:t>4</a:t>
            </a:fld>
            <a:endParaRPr lang="en-US"/>
          </a:p>
        </p:txBody>
      </p:sp>
    </p:spTree>
    <p:extLst>
      <p:ext uri="{BB962C8B-B14F-4D97-AF65-F5344CB8AC3E}">
        <p14:creationId xmlns:p14="http://schemas.microsoft.com/office/powerpoint/2010/main" val="1153074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u="sng" kern="1200" dirty="0" smtClean="0">
                <a:solidFill>
                  <a:schemeClr val="tx1"/>
                </a:solidFill>
                <a:effectLst/>
                <a:latin typeface="+mn-lt"/>
                <a:ea typeface="+mn-ea"/>
                <a:cs typeface="+mn-cs"/>
              </a:rPr>
              <a:t>Quote: </a:t>
            </a:r>
            <a:r>
              <a:rPr lang="en-GB" sz="1200" kern="1200" dirty="0" smtClean="0">
                <a:solidFill>
                  <a:schemeClr val="tx1"/>
                </a:solidFill>
                <a:effectLst/>
                <a:latin typeface="+mn-lt"/>
                <a:ea typeface="+mn-ea"/>
                <a:cs typeface="+mn-cs"/>
              </a:rPr>
              <a:t>I would like you to consider the following exercise: </a:t>
            </a:r>
          </a:p>
          <a:p>
            <a:r>
              <a:rPr lang="en-GB" sz="1200" kern="1200" dirty="0" smtClean="0">
                <a:solidFill>
                  <a:schemeClr val="tx1"/>
                </a:solidFill>
                <a:effectLst/>
                <a:latin typeface="+mn-lt"/>
                <a:ea typeface="+mn-ea"/>
                <a:cs typeface="+mn-cs"/>
              </a:rPr>
              <a:t>If this was the beginning of your course, please identify three wishes of learning and three weaknesses to be overcome by the end of it?  These might be deficiencies which led to humiliation in the past or failures of opportunity? (</a:t>
            </a:r>
            <a:r>
              <a:rPr lang="en-GB" sz="1200" kern="1200" dirty="0" err="1" smtClean="0">
                <a:solidFill>
                  <a:schemeClr val="tx1"/>
                </a:solidFill>
                <a:effectLst/>
                <a:latin typeface="+mn-lt"/>
                <a:ea typeface="+mn-ea"/>
                <a:cs typeface="+mn-cs"/>
              </a:rPr>
              <a:t>Gatto</a:t>
            </a:r>
            <a:r>
              <a:rPr lang="en-GB" sz="1200" kern="1200" dirty="0" smtClean="0">
                <a:solidFill>
                  <a:schemeClr val="tx1"/>
                </a:solidFill>
                <a:effectLst/>
                <a:latin typeface="+mn-lt"/>
                <a:ea typeface="+mn-ea"/>
                <a:cs typeface="+mn-cs"/>
              </a:rPr>
              <a:t> 2009) If we have time, we will revisit these at the end of this presentation.</a:t>
            </a:r>
          </a:p>
        </p:txBody>
      </p:sp>
      <p:sp>
        <p:nvSpPr>
          <p:cNvPr id="4" name="Slide Number Placeholder 3"/>
          <p:cNvSpPr>
            <a:spLocks noGrp="1"/>
          </p:cNvSpPr>
          <p:nvPr>
            <p:ph type="sldNum" sz="quarter" idx="10"/>
          </p:nvPr>
        </p:nvSpPr>
        <p:spPr/>
        <p:txBody>
          <a:bodyPr/>
          <a:lstStyle/>
          <a:p>
            <a:fld id="{3FD14D1A-C53C-BC46-86A3-79905F0BA8E4}" type="slidenum">
              <a:rPr lang="en-US" smtClean="0"/>
              <a:t>5</a:t>
            </a:fld>
            <a:endParaRPr lang="en-US"/>
          </a:p>
        </p:txBody>
      </p:sp>
    </p:spTree>
    <p:extLst>
      <p:ext uri="{BB962C8B-B14F-4D97-AF65-F5344CB8AC3E}">
        <p14:creationId xmlns:p14="http://schemas.microsoft.com/office/powerpoint/2010/main" val="9495711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At the beginning of attending university, I was unclear whether to pursue philosophy or anthropology, but it was suggested that I might like to study a new degree that amalgamated both subjects. However, it turned out that I was the only one on this scheme</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and no one could tell me what I would be studying from one year to the next. Partly as a result of my ‘need to know’ and maybe due to an unknown learning difference, the modules chosen for me did not meet my personal or professional requirements. I therefore proposed other modules much more aligned to my vocation. As a result, I began to shape and personalise the degree to my own individual needs. Given I was studying alone, this was not such a problem and rather like home schooling, I found I was able to respond with greater interest, having tailored it to my capabilities and personality. I was more willing to take responsibility for my own learning with the added support of specialist help from mentors and teachers on hand. Fortunately, my personal tutor was happy to support my requests. At the end of the day and I repeat this question: what is education for? </a:t>
            </a:r>
            <a:r>
              <a:rPr lang="en-GB" sz="1200" i="1" u="sng" kern="1200" dirty="0" smtClean="0">
                <a:solidFill>
                  <a:schemeClr val="tx1"/>
                </a:solidFill>
                <a:effectLst/>
                <a:latin typeface="+mn-lt"/>
                <a:ea typeface="+mn-ea"/>
                <a:cs typeface="+mn-cs"/>
              </a:rPr>
              <a:t>Quote</a:t>
            </a: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FD14D1A-C53C-BC46-86A3-79905F0BA8E4}" type="slidenum">
              <a:rPr lang="en-US" smtClean="0"/>
              <a:t>6</a:t>
            </a:fld>
            <a:endParaRPr lang="en-US"/>
          </a:p>
        </p:txBody>
      </p:sp>
    </p:spTree>
    <p:extLst>
      <p:ext uri="{BB962C8B-B14F-4D97-AF65-F5344CB8AC3E}">
        <p14:creationId xmlns:p14="http://schemas.microsoft.com/office/powerpoint/2010/main" val="7343442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smtClean="0">
                <a:solidFill>
                  <a:schemeClr val="tx1"/>
                </a:solidFill>
                <a:effectLst/>
                <a:latin typeface="+mn-lt"/>
                <a:ea typeface="+mn-ea"/>
                <a:cs typeface="+mn-cs"/>
              </a:rPr>
              <a:t>Gatto</a:t>
            </a:r>
            <a:r>
              <a:rPr lang="en-GB" sz="1200" kern="1200" dirty="0" smtClean="0">
                <a:solidFill>
                  <a:schemeClr val="tx1"/>
                </a:solidFill>
                <a:effectLst/>
                <a:latin typeface="+mn-lt"/>
                <a:ea typeface="+mn-ea"/>
                <a:cs typeface="+mn-cs"/>
              </a:rPr>
              <a:t> recommends:</a:t>
            </a:r>
            <a:r>
              <a:rPr lang="en-GB" sz="1200" kern="1200" baseline="0" dirty="0" smtClean="0">
                <a:solidFill>
                  <a:schemeClr val="tx1"/>
                </a:solidFill>
                <a:effectLst/>
                <a:latin typeface="+mn-lt"/>
                <a:ea typeface="+mn-ea"/>
                <a:cs typeface="+mn-cs"/>
              </a:rPr>
              <a:t> </a:t>
            </a:r>
            <a:r>
              <a:rPr lang="en-GB" sz="1200" b="1" u="sng" kern="1200" baseline="0" dirty="0" smtClean="0">
                <a:solidFill>
                  <a:schemeClr val="tx1"/>
                </a:solidFill>
                <a:effectLst/>
                <a:latin typeface="+mn-lt"/>
                <a:ea typeface="+mn-ea"/>
                <a:cs typeface="+mn-cs"/>
              </a:rPr>
              <a:t>Quote 1</a:t>
            </a:r>
            <a:endParaRPr lang="en-GB" sz="1200" b="0" u="none" kern="1200" baseline="0" dirty="0" smtClean="0">
              <a:solidFill>
                <a:schemeClr val="tx1"/>
              </a:solidFill>
              <a:effectLst/>
              <a:latin typeface="+mn-lt"/>
              <a:ea typeface="+mn-ea"/>
              <a:cs typeface="+mn-cs"/>
            </a:endParaRPr>
          </a:p>
          <a:p>
            <a:r>
              <a:rPr lang="en-GB" sz="1200" b="0" u="none" kern="1200" baseline="0" dirty="0" smtClean="0">
                <a:solidFill>
                  <a:schemeClr val="tx1"/>
                </a:solidFill>
                <a:effectLst/>
                <a:latin typeface="+mn-lt"/>
                <a:ea typeface="+mn-ea"/>
                <a:cs typeface="+mn-cs"/>
              </a:rPr>
              <a:t>This would encourage autonomy and self-directed learning. </a:t>
            </a:r>
            <a:r>
              <a:rPr lang="en-GB" sz="1200" kern="1200" dirty="0" smtClean="0">
                <a:solidFill>
                  <a:schemeClr val="tx1"/>
                </a:solidFill>
                <a:effectLst/>
                <a:latin typeface="+mn-lt"/>
                <a:ea typeface="+mn-ea"/>
                <a:cs typeface="+mn-cs"/>
              </a:rPr>
              <a:t>It can be delivered in a variety of ways to enhance their learning, whilst at the same time offering opportunities to study and work with others.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Any schooling of worth and value to society needs to be closely affiliated to the community and lend itself to the natural processes of learning and ‘involve gradual merging of schooling with community life,’ away from classroom teaching to learning whilst immersed in a field of study (</a:t>
            </a:r>
            <a:r>
              <a:rPr lang="en-GB" sz="1200" kern="1200" dirty="0" err="1" smtClean="0">
                <a:solidFill>
                  <a:schemeClr val="tx1"/>
                </a:solidFill>
                <a:effectLst/>
                <a:latin typeface="+mn-lt"/>
                <a:ea typeface="+mn-ea"/>
                <a:cs typeface="+mn-cs"/>
              </a:rPr>
              <a:t>Gatto</a:t>
            </a:r>
            <a:r>
              <a:rPr lang="en-GB" sz="1200" kern="1200" dirty="0" smtClean="0">
                <a:solidFill>
                  <a:schemeClr val="tx1"/>
                </a:solidFill>
                <a:effectLst/>
                <a:latin typeface="+mn-lt"/>
                <a:ea typeface="+mn-ea"/>
                <a:cs typeface="+mn-cs"/>
              </a:rPr>
              <a:t> 2009). </a:t>
            </a:r>
          </a:p>
          <a:p>
            <a:r>
              <a:rPr lang="en-GB" sz="1200" kern="1200" dirty="0" smtClean="0">
                <a:solidFill>
                  <a:schemeClr val="tx1"/>
                </a:solidFill>
                <a:effectLst/>
                <a:latin typeface="+mn-lt"/>
                <a:ea typeface="+mn-ea"/>
                <a:cs typeface="+mn-cs"/>
              </a:rPr>
              <a:t> </a:t>
            </a:r>
          </a:p>
          <a:p>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Disadvantages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What might be the drawbacks, if the university wanted to accommodate this new way of learning? A different way of teaching, possibly subjects clashing, student’s empowerment and responsibility, maybe a different marking criteria? I am certain obstacles will be presented. What might you consider to be possible obstacles</a:t>
            </a:r>
            <a:r>
              <a:rPr lang="en-GB" sz="1200" kern="1200" baseline="0" dirty="0" smtClean="0">
                <a:solidFill>
                  <a:schemeClr val="tx1"/>
                </a:solidFill>
                <a:effectLst/>
                <a:latin typeface="+mn-lt"/>
                <a:ea typeface="+mn-ea"/>
                <a:cs typeface="+mn-cs"/>
              </a:rPr>
              <a:t> and feel free to raise them at the end of today’s session?</a:t>
            </a:r>
            <a:r>
              <a:rPr lang="en-GB" sz="1200" kern="1200" dirty="0" smtClean="0">
                <a:solidFill>
                  <a:schemeClr val="tx1"/>
                </a:solidFill>
                <a:effectLst/>
                <a:latin typeface="+mn-lt"/>
                <a:ea typeface="+mn-ea"/>
                <a:cs typeface="+mn-cs"/>
              </a:rPr>
              <a:t> </a:t>
            </a:r>
            <a:r>
              <a:rPr lang="en-GB" sz="1200" b="1" i="1" u="sng" kern="1200" dirty="0" smtClean="0">
                <a:solidFill>
                  <a:schemeClr val="tx1"/>
                </a:solidFill>
                <a:effectLst/>
                <a:latin typeface="+mn-lt"/>
                <a:ea typeface="+mn-ea"/>
                <a:cs typeface="+mn-cs"/>
              </a:rPr>
              <a:t>Quote 2</a:t>
            </a:r>
            <a:endParaRPr lang="en-GB" sz="1200" b="1"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FD14D1A-C53C-BC46-86A3-79905F0BA8E4}" type="slidenum">
              <a:rPr lang="en-US" smtClean="0"/>
              <a:t>7</a:t>
            </a:fld>
            <a:endParaRPr lang="en-US"/>
          </a:p>
        </p:txBody>
      </p:sp>
    </p:spTree>
    <p:extLst>
      <p:ext uri="{BB962C8B-B14F-4D97-AF65-F5344CB8AC3E}">
        <p14:creationId xmlns:p14="http://schemas.microsoft.com/office/powerpoint/2010/main" val="8324637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 am in the process of completing a degree, the title of which was sufficiently broad enough to cover numerous subjects of my own choosing.</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 wanted to discover how other societies have lived past and present to see what can be learned? I wanted to hear what various philosophers might have to say about the meaning of life, its purpose, our morality, and what influences us. I wanted to explore questions of existence, our relationship to others and the planet Earth. </a:t>
            </a:r>
          </a:p>
          <a:p>
            <a:endParaRPr lang="en-US" dirty="0"/>
          </a:p>
        </p:txBody>
      </p:sp>
      <p:sp>
        <p:nvSpPr>
          <p:cNvPr id="4" name="Slide Number Placeholder 3"/>
          <p:cNvSpPr>
            <a:spLocks noGrp="1"/>
          </p:cNvSpPr>
          <p:nvPr>
            <p:ph type="sldNum" sz="quarter" idx="10"/>
          </p:nvPr>
        </p:nvSpPr>
        <p:spPr/>
        <p:txBody>
          <a:bodyPr/>
          <a:lstStyle/>
          <a:p>
            <a:fld id="{3FD14D1A-C53C-BC46-86A3-79905F0BA8E4}" type="slidenum">
              <a:rPr lang="en-US" smtClean="0"/>
              <a:t>8</a:t>
            </a:fld>
            <a:endParaRPr lang="en-US"/>
          </a:p>
        </p:txBody>
      </p:sp>
    </p:spTree>
    <p:extLst>
      <p:ext uri="{BB962C8B-B14F-4D97-AF65-F5344CB8AC3E}">
        <p14:creationId xmlns:p14="http://schemas.microsoft.com/office/powerpoint/2010/main" val="9839782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1</a:t>
            </a:r>
            <a:r>
              <a:rPr lang="en-GB" sz="1200" kern="1200" baseline="30000" dirty="0" smtClean="0">
                <a:solidFill>
                  <a:schemeClr val="tx1"/>
                </a:solidFill>
                <a:effectLst/>
                <a:latin typeface="+mn-lt"/>
                <a:ea typeface="+mn-ea"/>
                <a:cs typeface="+mn-cs"/>
              </a:rPr>
              <a:t>st</a:t>
            </a:r>
            <a:r>
              <a:rPr lang="en-GB" sz="1200" kern="1200" dirty="0" smtClean="0">
                <a:solidFill>
                  <a:schemeClr val="tx1"/>
                </a:solidFill>
                <a:effectLst/>
                <a:latin typeface="+mn-lt"/>
                <a:ea typeface="+mn-ea"/>
                <a:cs typeface="+mn-cs"/>
              </a:rPr>
              <a:t> and 2</a:t>
            </a:r>
            <a:r>
              <a:rPr lang="en-GB" sz="1200" kern="1200" baseline="30000" dirty="0" smtClean="0">
                <a:solidFill>
                  <a:schemeClr val="tx1"/>
                </a:solidFill>
                <a:effectLst/>
                <a:latin typeface="+mn-lt"/>
                <a:ea typeface="+mn-ea"/>
                <a:cs typeface="+mn-cs"/>
              </a:rPr>
              <a:t>nd</a:t>
            </a:r>
            <a:r>
              <a:rPr lang="en-GB" sz="1200" kern="1200" dirty="0" smtClean="0">
                <a:solidFill>
                  <a:schemeClr val="tx1"/>
                </a:solidFill>
                <a:effectLst/>
                <a:latin typeface="+mn-lt"/>
                <a:ea typeface="+mn-ea"/>
                <a:cs typeface="+mn-cs"/>
              </a:rPr>
              <a:t> </a:t>
            </a:r>
            <a:r>
              <a:rPr lang="en-GB" sz="1200" b="1" i="0" u="sng" kern="1200" dirty="0" smtClean="0">
                <a:solidFill>
                  <a:schemeClr val="tx1"/>
                </a:solidFill>
                <a:effectLst/>
                <a:latin typeface="+mn-lt"/>
                <a:ea typeface="+mn-ea"/>
                <a:cs typeface="+mn-cs"/>
              </a:rPr>
              <a:t>Quotes</a:t>
            </a:r>
            <a:r>
              <a:rPr lang="en-GB" sz="1200" i="0" u="none" kern="1200" dirty="0" smtClean="0">
                <a:solidFill>
                  <a:schemeClr val="tx1"/>
                </a:solidFill>
                <a:effectLst/>
                <a:latin typeface="+mn-lt"/>
                <a:ea typeface="+mn-ea"/>
                <a:cs typeface="+mn-cs"/>
              </a:rPr>
              <a:t>: Studying</a:t>
            </a:r>
            <a:r>
              <a:rPr lang="en-GB" sz="1200" kern="1200" dirty="0" smtClean="0">
                <a:solidFill>
                  <a:schemeClr val="tx1"/>
                </a:solidFill>
                <a:effectLst/>
                <a:latin typeface="+mn-lt"/>
                <a:ea typeface="+mn-ea"/>
                <a:cs typeface="+mn-cs"/>
              </a:rPr>
              <a:t> anthropology and asking philosophical questions has enhanced my learning. I did not undergo a university placement or field trip, but I continued working as a counsellor throughout my degree and directly saw the impact my learning had on those I was trying to help. This might involve asking a different question of a more philosophical nature? I</a:t>
            </a:r>
            <a:r>
              <a:rPr lang="en-GB" sz="1200" kern="1200" baseline="0" dirty="0" smtClean="0">
                <a:solidFill>
                  <a:schemeClr val="tx1"/>
                </a:solidFill>
                <a:effectLst/>
                <a:latin typeface="+mn-lt"/>
                <a:ea typeface="+mn-ea"/>
                <a:cs typeface="+mn-cs"/>
              </a:rPr>
              <a:t> might be more observant of</a:t>
            </a:r>
            <a:r>
              <a:rPr lang="en-GB" sz="1200" kern="1200" dirty="0" smtClean="0">
                <a:solidFill>
                  <a:schemeClr val="tx1"/>
                </a:solidFill>
                <a:effectLst/>
                <a:latin typeface="+mn-lt"/>
                <a:ea typeface="+mn-ea"/>
                <a:cs typeface="+mn-cs"/>
              </a:rPr>
              <a:t> body language or the impact that austerity has had on society? I soon discovered I was able to find a relationship between each module</a:t>
            </a:r>
            <a:r>
              <a:rPr lang="en-GB" sz="1200" kern="1200" baseline="0" dirty="0" smtClean="0">
                <a:solidFill>
                  <a:schemeClr val="tx1"/>
                </a:solidFill>
                <a:effectLst/>
                <a:latin typeface="+mn-lt"/>
                <a:ea typeface="+mn-ea"/>
                <a:cs typeface="+mn-cs"/>
              </a:rPr>
              <a:t> and the work I was engaged in, from presentations on drug control to civil disobedience, from wealth inequality to fake news.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FD14D1A-C53C-BC46-86A3-79905F0BA8E4}" type="slidenum">
              <a:rPr lang="en-US" smtClean="0"/>
              <a:t>9</a:t>
            </a:fld>
            <a:endParaRPr lang="en-US"/>
          </a:p>
        </p:txBody>
      </p:sp>
    </p:spTree>
    <p:extLst>
      <p:ext uri="{BB962C8B-B14F-4D97-AF65-F5344CB8AC3E}">
        <p14:creationId xmlns:p14="http://schemas.microsoft.com/office/powerpoint/2010/main" val="15740399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For my dissertation, I wanted to revisit a common-sense philosophy to Family Social Work in the UK. I was able to explore the political landscape, the ethical considerations and philosophical influences behind Grace Goodman’s model of family support, which included theosophy and the philosophy of </a:t>
            </a:r>
            <a:r>
              <a:rPr lang="en-GB" sz="1200" kern="1200" dirty="0" err="1" smtClean="0">
                <a:solidFill>
                  <a:schemeClr val="tx1"/>
                </a:solidFill>
                <a:effectLst/>
                <a:latin typeface="+mn-lt"/>
                <a:ea typeface="+mn-ea"/>
                <a:cs typeface="+mn-cs"/>
              </a:rPr>
              <a:t>Krishamurti</a:t>
            </a:r>
            <a:r>
              <a:rPr lang="en-GB" sz="1200" kern="1200" dirty="0" smtClean="0">
                <a:solidFill>
                  <a:schemeClr val="tx1"/>
                </a:solidFill>
                <a:effectLst/>
                <a:latin typeface="+mn-lt"/>
                <a:ea typeface="+mn-ea"/>
                <a:cs typeface="+mn-cs"/>
              </a:rPr>
              <a:t>, new age spirituality, the democratic freedom advocated by A S Neil from Summerhill, the psychology of Alfred Adler and the work of Joseph </a:t>
            </a:r>
            <a:r>
              <a:rPr lang="en-GB" sz="1200" kern="1200" dirty="0" err="1" smtClean="0">
                <a:solidFill>
                  <a:schemeClr val="tx1"/>
                </a:solidFill>
                <a:effectLst/>
                <a:latin typeface="+mn-lt"/>
                <a:ea typeface="+mn-ea"/>
                <a:cs typeface="+mn-cs"/>
              </a:rPr>
              <a:t>Wresinski</a:t>
            </a:r>
            <a:r>
              <a:rPr lang="en-GB" sz="1200" kern="1200" dirty="0" smtClean="0">
                <a:solidFill>
                  <a:schemeClr val="tx1"/>
                </a:solidFill>
                <a:effectLst/>
                <a:latin typeface="+mn-lt"/>
                <a:ea typeface="+mn-ea"/>
                <a:cs typeface="+mn-cs"/>
              </a:rPr>
              <a:t>, founder of ATD Fourth World, set up to eradicate global poverty.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In Doing Education Differently, I have learnt about different pedagogies and my eyes have been opened up by the work of Holt, </a:t>
            </a:r>
            <a:r>
              <a:rPr lang="en-GB" sz="1200" kern="1200" dirty="0" err="1" smtClean="0">
                <a:solidFill>
                  <a:schemeClr val="tx1"/>
                </a:solidFill>
                <a:effectLst/>
                <a:latin typeface="+mn-lt"/>
                <a:ea typeface="+mn-ea"/>
                <a:cs typeface="+mn-cs"/>
              </a:rPr>
              <a:t>Gatto</a:t>
            </a:r>
            <a:r>
              <a:rPr lang="en-GB" sz="1200" kern="1200" smtClean="0">
                <a:solidFill>
                  <a:schemeClr val="tx1"/>
                </a:solidFill>
                <a:effectLst/>
                <a:latin typeface="+mn-lt"/>
                <a:ea typeface="+mn-ea"/>
                <a:cs typeface="+mn-cs"/>
              </a:rPr>
              <a:t>, </a:t>
            </a:r>
            <a:r>
              <a:rPr lang="en-GB" sz="1200" kern="1200" smtClean="0">
                <a:solidFill>
                  <a:schemeClr val="tx1"/>
                </a:solidFill>
                <a:effectLst/>
                <a:latin typeface="+mn-lt"/>
                <a:ea typeface="+mn-ea"/>
                <a:cs typeface="+mn-cs"/>
              </a:rPr>
              <a:t>Freire, Steiner </a:t>
            </a:r>
            <a:r>
              <a:rPr lang="en-GB" sz="1200" kern="1200" dirty="0" smtClean="0">
                <a:solidFill>
                  <a:schemeClr val="tx1"/>
                </a:solidFill>
                <a:effectLst/>
                <a:latin typeface="+mn-lt"/>
                <a:ea typeface="+mn-ea"/>
                <a:cs typeface="+mn-cs"/>
              </a:rPr>
              <a:t>and Robinson who </a:t>
            </a:r>
            <a:r>
              <a:rPr lang="en-US" sz="1200" kern="1200" dirty="0" smtClean="0">
                <a:solidFill>
                  <a:schemeClr val="tx1"/>
                </a:solidFill>
                <a:effectLst/>
                <a:latin typeface="+mn-lt"/>
                <a:ea typeface="+mn-ea"/>
                <a:cs typeface="+mn-cs"/>
              </a:rPr>
              <a:t>emphasizes that we can only succeed if we </a:t>
            </a:r>
            <a:r>
              <a:rPr lang="en-US" sz="1200" kern="1200" dirty="0" err="1" smtClean="0">
                <a:solidFill>
                  <a:schemeClr val="tx1"/>
                </a:solidFill>
                <a:effectLst/>
                <a:latin typeface="+mn-lt"/>
                <a:ea typeface="+mn-ea"/>
                <a:cs typeface="+mn-cs"/>
              </a:rPr>
              <a:t>recognise</a:t>
            </a:r>
            <a:r>
              <a:rPr lang="en-US" sz="1200" kern="1200" dirty="0" smtClean="0">
                <a:solidFill>
                  <a:schemeClr val="tx1"/>
                </a:solidFill>
                <a:effectLst/>
                <a:latin typeface="+mn-lt"/>
                <a:ea typeface="+mn-ea"/>
                <a:cs typeface="+mn-cs"/>
              </a:rPr>
              <a:t> that education is an organic system, not a mechanical one. Like </a:t>
            </a:r>
            <a:r>
              <a:rPr lang="en-US" sz="1200" kern="1200" dirty="0" err="1" smtClean="0">
                <a:solidFill>
                  <a:schemeClr val="tx1"/>
                </a:solidFill>
                <a:effectLst/>
                <a:latin typeface="+mn-lt"/>
                <a:ea typeface="+mn-ea"/>
                <a:cs typeface="+mn-cs"/>
              </a:rPr>
              <a:t>Gatto</a:t>
            </a:r>
            <a:r>
              <a:rPr lang="en-US" sz="1200" kern="1200" dirty="0" smtClean="0">
                <a:solidFill>
                  <a:schemeClr val="tx1"/>
                </a:solidFill>
                <a:effectLst/>
                <a:latin typeface="+mn-lt"/>
                <a:ea typeface="+mn-ea"/>
                <a:cs typeface="+mn-cs"/>
              </a:rPr>
              <a:t> and Holt, Robinson believes that much of the present education system in the United States and the UK fosters conformity, compliance and </a:t>
            </a:r>
            <a:r>
              <a:rPr lang="en-US" sz="1200" kern="1200" dirty="0" err="1" smtClean="0">
                <a:solidFill>
                  <a:schemeClr val="tx1"/>
                </a:solidFill>
                <a:effectLst/>
                <a:latin typeface="+mn-lt"/>
                <a:ea typeface="+mn-ea"/>
                <a:cs typeface="+mn-cs"/>
              </a:rPr>
              <a:t>standardisation</a:t>
            </a:r>
            <a:r>
              <a:rPr lang="en-US" sz="1200" kern="1200" dirty="0" smtClean="0">
                <a:solidFill>
                  <a:schemeClr val="tx1"/>
                </a:solidFill>
                <a:effectLst/>
                <a:latin typeface="+mn-lt"/>
                <a:ea typeface="+mn-ea"/>
                <a:cs typeface="+mn-cs"/>
              </a:rPr>
              <a:t> rather than creative approaches to learning. </a:t>
            </a:r>
            <a:r>
              <a:rPr lang="en-US" sz="1200" b="1" u="sng" kern="1200" dirty="0" smtClean="0">
                <a:solidFill>
                  <a:schemeClr val="tx1"/>
                </a:solidFill>
                <a:effectLst/>
                <a:latin typeface="+mn-lt"/>
                <a:ea typeface="+mn-ea"/>
                <a:cs typeface="+mn-cs"/>
              </a:rPr>
              <a:t>Quotes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3FD14D1A-C53C-BC46-86A3-79905F0BA8E4}" type="slidenum">
              <a:rPr lang="en-US" smtClean="0"/>
              <a:t>10</a:t>
            </a:fld>
            <a:endParaRPr lang="en-US"/>
          </a:p>
        </p:txBody>
      </p:sp>
    </p:spTree>
    <p:extLst>
      <p:ext uri="{BB962C8B-B14F-4D97-AF65-F5344CB8AC3E}">
        <p14:creationId xmlns:p14="http://schemas.microsoft.com/office/powerpoint/2010/main" val="390981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u="sng" kern="1200" dirty="0" smtClean="0">
                <a:solidFill>
                  <a:schemeClr val="tx1"/>
                </a:solidFill>
                <a:effectLst/>
                <a:latin typeface="+mn-lt"/>
                <a:ea typeface="+mn-ea"/>
                <a:cs typeface="+mn-cs"/>
              </a:rPr>
              <a:t>Quote </a:t>
            </a:r>
            <a:r>
              <a:rPr lang="en-US" sz="1200" b="0" u="none" kern="1200" dirty="0" smtClean="0">
                <a:solidFill>
                  <a:schemeClr val="tx1"/>
                </a:solidFill>
                <a:effectLst/>
                <a:latin typeface="+mn-lt"/>
                <a:ea typeface="+mn-ea"/>
                <a:cs typeface="+mn-cs"/>
              </a:rPr>
              <a:t>1: Colleges</a:t>
            </a:r>
            <a:r>
              <a:rPr lang="en-US" sz="1200" kern="1200" dirty="0" smtClean="0">
                <a:solidFill>
                  <a:schemeClr val="tx1"/>
                </a:solidFill>
                <a:effectLst/>
                <a:latin typeface="+mn-lt"/>
                <a:ea typeface="+mn-ea"/>
                <a:cs typeface="+mn-cs"/>
              </a:rPr>
              <a:t> and universities have become businesses. When I look round my campus, I see soft drink and sweet machines provided by Nestle, coffee and other refreshments supplied by Starbucks and more recently car parking monitoring in order to raise extra revenue. The fact that this campus had no parking issues to speak of appears irrelevant, nor does it matter that the university should model progressive ethical business practices or acknowledge environmental concerns. University education has become synonymous with business and is indeed secondary to it. Higher education has become a commodity with students as consumers and universities as service providers. The state wants compliant students and as </a:t>
            </a:r>
            <a:r>
              <a:rPr lang="en-US" sz="1200" kern="1200" dirty="0" err="1" smtClean="0">
                <a:solidFill>
                  <a:schemeClr val="tx1"/>
                </a:solidFill>
                <a:effectLst/>
                <a:latin typeface="+mn-lt"/>
                <a:ea typeface="+mn-ea"/>
                <a:cs typeface="+mn-cs"/>
              </a:rPr>
              <a:t>Gatto</a:t>
            </a:r>
            <a:r>
              <a:rPr lang="en-US" sz="1200" kern="1200" dirty="0" smtClean="0">
                <a:solidFill>
                  <a:schemeClr val="tx1"/>
                </a:solidFill>
                <a:effectLst/>
                <a:latin typeface="+mn-lt"/>
                <a:ea typeface="+mn-ea"/>
                <a:cs typeface="+mn-cs"/>
              </a:rPr>
              <a:t> points out: </a:t>
            </a:r>
            <a:r>
              <a:rPr lang="en-US" sz="1200" b="1" u="sng" kern="1200" dirty="0" smtClean="0">
                <a:solidFill>
                  <a:schemeClr val="tx1"/>
                </a:solidFill>
                <a:effectLst/>
                <a:latin typeface="+mn-lt"/>
                <a:ea typeface="+mn-ea"/>
                <a:cs typeface="+mn-cs"/>
              </a:rPr>
              <a:t>Quote 2</a:t>
            </a:r>
            <a:r>
              <a:rPr lang="en-US" sz="1200" b="0" u="none"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‘Family, deep friendships, church, culture, tradition, anything which might contradict the voice of authority, is suspect. An independent mind is the worst danger of all, but twelve years spent in a school chair (and now in front of a computer terminal or television, etc.) will convert the most crowded inner life into a virtually blank slate.’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i="1"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i="0" kern="1200" dirty="0" smtClean="0">
                <a:solidFill>
                  <a:schemeClr val="tx1"/>
                </a:solidFill>
                <a:effectLst/>
                <a:latin typeface="+mn-lt"/>
                <a:ea typeface="+mn-ea"/>
                <a:cs typeface="+mn-cs"/>
              </a:rPr>
              <a:t>So, what is the role of the state? Is it to ensure that a revolution does not occur by ‘dumbing us down’ as </a:t>
            </a:r>
            <a:r>
              <a:rPr lang="en-GB" sz="1200" i="0" kern="1200" dirty="0" err="1" smtClean="0">
                <a:solidFill>
                  <a:schemeClr val="tx1"/>
                </a:solidFill>
                <a:effectLst/>
                <a:latin typeface="+mn-lt"/>
                <a:ea typeface="+mn-ea"/>
                <a:cs typeface="+mn-cs"/>
              </a:rPr>
              <a:t>Gatto’s</a:t>
            </a:r>
            <a:r>
              <a:rPr lang="en-GB" sz="1200" i="0" kern="1200" dirty="0" smtClean="0">
                <a:solidFill>
                  <a:schemeClr val="tx1"/>
                </a:solidFill>
                <a:effectLst/>
                <a:latin typeface="+mn-lt"/>
                <a:ea typeface="+mn-ea"/>
                <a:cs typeface="+mn-cs"/>
              </a:rPr>
              <a:t> book implies or oppress us as Freire </a:t>
            </a:r>
            <a:r>
              <a:rPr lang="en-GB" sz="1200" i="0" kern="1200" dirty="0" smtClean="0">
                <a:solidFill>
                  <a:schemeClr val="tx1"/>
                </a:solidFill>
                <a:effectLst/>
                <a:latin typeface="+mn-lt"/>
                <a:ea typeface="+mn-ea"/>
                <a:cs typeface="+mn-cs"/>
              </a:rPr>
              <a:t>proposes?...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or indeed as </a:t>
            </a:r>
            <a:r>
              <a:rPr lang="en-GB" sz="1200" kern="1200" dirty="0" smtClean="0">
                <a:solidFill>
                  <a:schemeClr val="tx1"/>
                </a:solidFill>
                <a:effectLst/>
                <a:latin typeface="+mn-lt"/>
                <a:ea typeface="+mn-ea"/>
                <a:cs typeface="+mn-cs"/>
              </a:rPr>
              <a:t>Rousseau suggests </a:t>
            </a:r>
            <a:r>
              <a:rPr lang="en-GB" sz="1200" b="1" u="sng" kern="1200" dirty="0" smtClean="0">
                <a:solidFill>
                  <a:schemeClr val="tx1"/>
                </a:solidFill>
                <a:effectLst/>
                <a:latin typeface="+mn-lt"/>
                <a:ea typeface="+mn-ea"/>
                <a:cs typeface="+mn-cs"/>
              </a:rPr>
              <a:t>Quote 3</a:t>
            </a:r>
            <a:r>
              <a:rPr lang="en-GB" sz="1200" kern="1200" dirty="0" smtClean="0">
                <a:solidFill>
                  <a:schemeClr val="tx1"/>
                </a:solidFill>
                <a:effectLst/>
                <a:latin typeface="+mn-lt"/>
                <a:ea typeface="+mn-ea"/>
                <a:cs typeface="+mn-cs"/>
              </a:rPr>
              <a:t>: ‘Man is born free; and everywhere he is in chains.’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FD14D1A-C53C-BC46-86A3-79905F0BA8E4}" type="slidenum">
              <a:rPr lang="en-US" smtClean="0"/>
              <a:t>11</a:t>
            </a:fld>
            <a:endParaRPr lang="en-US"/>
          </a:p>
        </p:txBody>
      </p:sp>
    </p:spTree>
    <p:extLst>
      <p:ext uri="{BB962C8B-B14F-4D97-AF65-F5344CB8AC3E}">
        <p14:creationId xmlns:p14="http://schemas.microsoft.com/office/powerpoint/2010/main" val="14382416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This is a presentation about doing education differently, I wanted to show you how this new knowledge has helped me to bring together all that I have learnt to date and relate it to my work experience. Not only have I thoroughly enjoyed shaping my own degree, it proves that by doing so, I have felt more in charge of my own learning, certainly more involved and respected as a mature student whilst grateful for the challenges it has thrown up. It has given me the opportunity to think for myself and think outside of the box, to try new approaches and find ways to assimilate this new learning in what I already do, rather than what I might do in a practice situation. </a:t>
            </a:r>
            <a:r>
              <a:rPr lang="en-GB" sz="1200" b="1" u="sng" kern="1200" dirty="0" smtClean="0">
                <a:solidFill>
                  <a:schemeClr val="tx1"/>
                </a:solidFill>
                <a:effectLst/>
                <a:latin typeface="+mn-lt"/>
                <a:ea typeface="+mn-ea"/>
                <a:cs typeface="+mn-cs"/>
              </a:rPr>
              <a:t>Quote </a:t>
            </a:r>
            <a:r>
              <a:rPr lang="en-GB" sz="1200" b="0" u="none" kern="1200" dirty="0" smtClean="0">
                <a:solidFill>
                  <a:schemeClr val="tx1"/>
                </a:solidFill>
                <a:effectLst/>
                <a:latin typeface="+mn-lt"/>
                <a:ea typeface="+mn-ea"/>
                <a:cs typeface="+mn-cs"/>
              </a:rPr>
              <a:t>1: </a:t>
            </a:r>
          </a:p>
          <a:p>
            <a:endParaRPr lang="en-GB" sz="1200" b="0" u="none"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u="none" kern="1200" dirty="0" smtClean="0">
                <a:solidFill>
                  <a:schemeClr val="tx1"/>
                </a:solidFill>
                <a:effectLst/>
                <a:latin typeface="+mn-lt"/>
                <a:ea typeface="+mn-ea"/>
                <a:cs typeface="+mn-cs"/>
              </a:rPr>
              <a:t>I</a:t>
            </a:r>
            <a:r>
              <a:rPr lang="en-GB" sz="1200" b="0" u="none" kern="1200" baseline="0" dirty="0" smtClean="0">
                <a:solidFill>
                  <a:schemeClr val="tx1"/>
                </a:solidFill>
                <a:effectLst/>
                <a:latin typeface="+mn-lt"/>
                <a:ea typeface="+mn-ea"/>
                <a:cs typeface="+mn-cs"/>
              </a:rPr>
              <a:t> believe t</a:t>
            </a:r>
            <a:r>
              <a:rPr lang="en-GB" sz="1200" kern="1200" dirty="0" smtClean="0">
                <a:solidFill>
                  <a:schemeClr val="tx1"/>
                </a:solidFill>
                <a:effectLst/>
                <a:latin typeface="+mn-lt"/>
                <a:ea typeface="+mn-ea"/>
                <a:cs typeface="+mn-cs"/>
              </a:rPr>
              <a:t>his presentation is evidence itself that education promotes empowerment and the ‘power to create new things, new ideas and new experiences.’ </a:t>
            </a:r>
            <a:r>
              <a:rPr lang="en-GB" sz="1200" kern="1200" dirty="0" err="1" smtClean="0">
                <a:solidFill>
                  <a:schemeClr val="tx1"/>
                </a:solidFill>
                <a:effectLst/>
                <a:latin typeface="+mn-lt"/>
                <a:ea typeface="+mn-ea"/>
                <a:cs typeface="+mn-cs"/>
              </a:rPr>
              <a:t>Gatto</a:t>
            </a:r>
            <a:r>
              <a:rPr lang="en-GB" sz="1200" kern="1200" dirty="0" smtClean="0">
                <a:solidFill>
                  <a:schemeClr val="tx1"/>
                </a:solidFill>
                <a:effectLst/>
                <a:latin typeface="+mn-lt"/>
                <a:ea typeface="+mn-ea"/>
                <a:cs typeface="+mn-cs"/>
              </a:rPr>
              <a:t> refers to this as seeking reform from the bottom, not the top. (</a:t>
            </a:r>
            <a:r>
              <a:rPr lang="en-GB" sz="1200" kern="1200" dirty="0" err="1" smtClean="0">
                <a:solidFill>
                  <a:schemeClr val="tx1"/>
                </a:solidFill>
                <a:effectLst/>
                <a:latin typeface="+mn-lt"/>
                <a:ea typeface="+mn-ea"/>
                <a:cs typeface="+mn-cs"/>
              </a:rPr>
              <a:t>Gatto</a:t>
            </a:r>
            <a:r>
              <a:rPr lang="en-GB" sz="1200" kern="1200" dirty="0" smtClean="0">
                <a:solidFill>
                  <a:schemeClr val="tx1"/>
                </a:solidFill>
                <a:effectLst/>
                <a:latin typeface="+mn-lt"/>
                <a:ea typeface="+mn-ea"/>
                <a:cs typeface="+mn-cs"/>
              </a:rPr>
              <a:t> 2009: 150)</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Gatto</a:t>
            </a:r>
            <a:r>
              <a:rPr lang="en-GB" sz="1200" kern="1200" dirty="0" smtClean="0">
                <a:solidFill>
                  <a:schemeClr val="tx1"/>
                </a:solidFill>
                <a:effectLst/>
                <a:latin typeface="+mn-lt"/>
                <a:ea typeface="+mn-ea"/>
                <a:cs typeface="+mn-cs"/>
              </a:rPr>
              <a:t> goes onto say that to reach maturity and independence requires ‘Love, curiosity, reverence, and empathy,’ available at no financial cost, which he argues is a sign of an educated person, ‘not by memorizing the opinions of others.’ (2009:150-151)</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It needs to be acknowledged that using myself as the subject, means that objectivity is compromised. Given it is based on my own personal experiences, it will be subjective and therefore difficult to compare to another student’s experience. From what I have observed, I have witnessed some student’s struggling to make sense of their degree, changing modules because of a fear of receiving lower grades and generally feeling discouraged. </a:t>
            </a:r>
            <a:r>
              <a:rPr lang="en-GB" sz="1200" b="1" u="sng" kern="1200" dirty="0" smtClean="0">
                <a:solidFill>
                  <a:schemeClr val="tx1"/>
                </a:solidFill>
                <a:effectLst/>
                <a:latin typeface="+mn-lt"/>
                <a:ea typeface="+mn-ea"/>
                <a:cs typeface="+mn-cs"/>
              </a:rPr>
              <a:t>Quote 2</a:t>
            </a:r>
            <a:r>
              <a:rPr lang="en-GB" sz="1200" b="0" u="none" kern="1200" dirty="0" smtClean="0">
                <a:solidFill>
                  <a:schemeClr val="tx1"/>
                </a:solidFill>
                <a:effectLst/>
                <a:latin typeface="+mn-lt"/>
                <a:ea typeface="+mn-ea"/>
                <a:cs typeface="+mn-cs"/>
              </a:rPr>
              <a:t>:</a:t>
            </a:r>
          </a:p>
          <a:p>
            <a:endParaRPr lang="en-GB" sz="1200" b="0" u="none"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Not all students are discouraged</a:t>
            </a:r>
            <a:r>
              <a:rPr lang="en-GB" sz="1200" kern="1200" dirty="0" smtClean="0">
                <a:solidFill>
                  <a:schemeClr val="tx1"/>
                </a:solidFill>
                <a:effectLst/>
                <a:latin typeface="+mn-lt"/>
                <a:ea typeface="+mn-ea"/>
                <a:cs typeface="+mn-cs"/>
              </a:rPr>
              <a:t>. I </a:t>
            </a:r>
            <a:r>
              <a:rPr lang="en-GB" sz="1200" kern="1200" dirty="0" smtClean="0">
                <a:solidFill>
                  <a:schemeClr val="tx1"/>
                </a:solidFill>
                <a:effectLst/>
                <a:latin typeface="+mn-lt"/>
                <a:ea typeface="+mn-ea"/>
                <a:cs typeface="+mn-cs"/>
              </a:rPr>
              <a:t>wonder how </a:t>
            </a:r>
            <a:r>
              <a:rPr lang="en-GB" sz="1200" i="1" kern="1200" dirty="0" smtClean="0">
                <a:solidFill>
                  <a:schemeClr val="tx1"/>
                </a:solidFill>
                <a:effectLst/>
                <a:latin typeface="+mn-lt"/>
                <a:ea typeface="+mn-ea"/>
                <a:cs typeface="+mn-cs"/>
              </a:rPr>
              <a:t>they (the powers that be)</a:t>
            </a:r>
            <a:r>
              <a:rPr lang="en-GB" sz="12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might feel if students could follow their own initiative. </a:t>
            </a:r>
            <a:r>
              <a:rPr lang="en-GB" sz="1200" kern="1200" dirty="0" smtClean="0">
                <a:solidFill>
                  <a:schemeClr val="tx1"/>
                </a:solidFill>
                <a:effectLst/>
                <a:latin typeface="+mn-lt"/>
                <a:ea typeface="+mn-ea"/>
                <a:cs typeface="+mn-cs"/>
              </a:rPr>
              <a:t>Sometimes, the</a:t>
            </a:r>
            <a:r>
              <a:rPr lang="en-GB" sz="1200" kern="1200" baseline="0" dirty="0" smtClean="0">
                <a:solidFill>
                  <a:schemeClr val="tx1"/>
                </a:solidFill>
                <a:effectLst/>
                <a:latin typeface="+mn-lt"/>
                <a:ea typeface="+mn-ea"/>
                <a:cs typeface="+mn-cs"/>
              </a:rPr>
              <a:t> students</a:t>
            </a:r>
            <a:r>
              <a:rPr lang="en-GB" sz="12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focus is on passing the qualification, rather </a:t>
            </a:r>
            <a:r>
              <a:rPr lang="en-GB" sz="1200" kern="1200" dirty="0" smtClean="0">
                <a:solidFill>
                  <a:schemeClr val="tx1"/>
                </a:solidFill>
                <a:effectLst/>
                <a:latin typeface="+mn-lt"/>
                <a:ea typeface="+mn-ea"/>
                <a:cs typeface="+mn-cs"/>
              </a:rPr>
              <a:t>than what </a:t>
            </a:r>
            <a:r>
              <a:rPr lang="en-GB" sz="1200" kern="1200" dirty="0" smtClean="0">
                <a:solidFill>
                  <a:schemeClr val="tx1"/>
                </a:solidFill>
                <a:effectLst/>
                <a:latin typeface="+mn-lt"/>
                <a:ea typeface="+mn-ea"/>
                <a:cs typeface="+mn-cs"/>
              </a:rPr>
              <a:t>learning </a:t>
            </a:r>
            <a:r>
              <a:rPr lang="en-GB" sz="1200" kern="1200" dirty="0" smtClean="0">
                <a:solidFill>
                  <a:schemeClr val="tx1"/>
                </a:solidFill>
                <a:effectLst/>
                <a:latin typeface="+mn-lt"/>
                <a:ea typeface="+mn-ea"/>
                <a:cs typeface="+mn-cs"/>
              </a:rPr>
              <a:t>they can take from it? </a:t>
            </a:r>
            <a:r>
              <a:rPr lang="en-GB" sz="1200" kern="1200" dirty="0" smtClean="0">
                <a:solidFill>
                  <a:schemeClr val="tx1"/>
                </a:solidFill>
                <a:effectLst/>
                <a:latin typeface="+mn-lt"/>
                <a:ea typeface="+mn-ea"/>
                <a:cs typeface="+mn-cs"/>
              </a:rPr>
              <a:t>I accept this is a subjective view and difficult to evidence in such a small model of comparison. </a:t>
            </a:r>
            <a:r>
              <a:rPr lang="en-GB" sz="1200" kern="1200" dirty="0" smtClean="0">
                <a:solidFill>
                  <a:schemeClr val="tx1"/>
                </a:solidFill>
                <a:effectLst/>
                <a:latin typeface="+mn-lt"/>
                <a:ea typeface="+mn-ea"/>
                <a:cs typeface="+mn-cs"/>
              </a:rPr>
              <a:t>However, I </a:t>
            </a:r>
            <a:r>
              <a:rPr lang="en-GB" sz="1200" kern="1200" dirty="0" smtClean="0">
                <a:solidFill>
                  <a:schemeClr val="tx1"/>
                </a:solidFill>
                <a:effectLst/>
                <a:latin typeface="+mn-lt"/>
                <a:ea typeface="+mn-ea"/>
                <a:cs typeface="+mn-cs"/>
              </a:rPr>
              <a:t>wonder what would happen if students were given the opportunity to shape their own degree as I have? Would they find it rewarding and challenging as I have or would they prefer to follow a set curriculum, which the university and </a:t>
            </a:r>
            <a:r>
              <a:rPr lang="en-GB" sz="1200" kern="1200" dirty="0" smtClean="0">
                <a:solidFill>
                  <a:schemeClr val="tx1"/>
                </a:solidFill>
                <a:effectLst/>
                <a:latin typeface="+mn-lt"/>
                <a:ea typeface="+mn-ea"/>
                <a:cs typeface="+mn-cs"/>
              </a:rPr>
              <a:t>wider society </a:t>
            </a:r>
            <a:r>
              <a:rPr lang="en-GB" sz="1200" kern="1200" dirty="0" smtClean="0">
                <a:solidFill>
                  <a:schemeClr val="tx1"/>
                </a:solidFill>
                <a:effectLst/>
                <a:latin typeface="+mn-lt"/>
                <a:ea typeface="+mn-ea"/>
                <a:cs typeface="+mn-cs"/>
              </a:rPr>
              <a:t>dictates? </a:t>
            </a:r>
          </a:p>
          <a:p>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If you were your own teacher, what would your curriculum look like</a:t>
            </a:r>
            <a:r>
              <a:rPr lang="en-GB" sz="1200" kern="1200" dirty="0" smtClean="0">
                <a:solidFill>
                  <a:schemeClr val="tx1"/>
                </a:solidFill>
                <a:effectLst/>
                <a:latin typeface="+mn-lt"/>
                <a:ea typeface="+mn-ea"/>
                <a:cs typeface="+mn-cs"/>
              </a:rPr>
              <a:t>? Maybe it’s time for an educational revolution!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smtClean="0">
                <a:solidFill>
                  <a:schemeClr val="tx1"/>
                </a:solidFill>
                <a:effectLst/>
                <a:latin typeface="+mn-lt"/>
                <a:ea typeface="+mn-ea"/>
                <a:cs typeface="+mn-cs"/>
              </a:rPr>
              <a:t>Gatto</a:t>
            </a:r>
            <a:r>
              <a:rPr lang="en-GB" sz="1200" kern="1200" dirty="0" smtClean="0">
                <a:solidFill>
                  <a:schemeClr val="tx1"/>
                </a:solidFill>
                <a:effectLst/>
                <a:latin typeface="+mn-lt"/>
                <a:ea typeface="+mn-ea"/>
                <a:cs typeface="+mn-cs"/>
              </a:rPr>
              <a:t>, I think sums it up well when he points out: </a:t>
            </a:r>
            <a:r>
              <a:rPr lang="en-GB" sz="1200" b="1" u="sng" kern="1200" dirty="0" smtClean="0">
                <a:solidFill>
                  <a:schemeClr val="tx1"/>
                </a:solidFill>
                <a:effectLst/>
                <a:latin typeface="+mn-lt"/>
                <a:ea typeface="+mn-ea"/>
                <a:cs typeface="+mn-cs"/>
              </a:rPr>
              <a:t>Quote 2</a:t>
            </a:r>
            <a:endParaRPr lang="en-GB" sz="1200" kern="1200" dirty="0" smtClean="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FD14D1A-C53C-BC46-86A3-79905F0BA8E4}" type="slidenum">
              <a:rPr lang="en-US" smtClean="0"/>
              <a:t>12</a:t>
            </a:fld>
            <a:endParaRPr lang="en-US"/>
          </a:p>
        </p:txBody>
      </p:sp>
    </p:spTree>
    <p:extLst>
      <p:ext uri="{BB962C8B-B14F-4D97-AF65-F5344CB8AC3E}">
        <p14:creationId xmlns:p14="http://schemas.microsoft.com/office/powerpoint/2010/main" val="3092055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Plus here are a</a:t>
            </a:r>
            <a:r>
              <a:rPr lang="en-US" baseline="0" dirty="0" smtClean="0"/>
              <a:t> page of quotes I thought you might like that I considered using for this presentation.</a:t>
            </a:r>
            <a:endParaRPr lang="en-US" dirty="0"/>
          </a:p>
        </p:txBody>
      </p:sp>
      <p:sp>
        <p:nvSpPr>
          <p:cNvPr id="4" name="Slide Number Placeholder 3"/>
          <p:cNvSpPr>
            <a:spLocks noGrp="1"/>
          </p:cNvSpPr>
          <p:nvPr>
            <p:ph type="sldNum" sz="quarter" idx="10"/>
          </p:nvPr>
        </p:nvSpPr>
        <p:spPr/>
        <p:txBody>
          <a:bodyPr/>
          <a:lstStyle/>
          <a:p>
            <a:fld id="{3FD14D1A-C53C-BC46-86A3-79905F0BA8E4}" type="slidenum">
              <a:rPr lang="en-US" smtClean="0"/>
              <a:t>13</a:t>
            </a:fld>
            <a:endParaRPr lang="en-US"/>
          </a:p>
        </p:txBody>
      </p:sp>
    </p:spTree>
    <p:extLst>
      <p:ext uri="{BB962C8B-B14F-4D97-AF65-F5344CB8AC3E}">
        <p14:creationId xmlns:p14="http://schemas.microsoft.com/office/powerpoint/2010/main" val="1870283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5/22/18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5/22/18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5/22/18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5/22/18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5/22/18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hyperlink" Target="http://www.johnholtgws.com/" TargetMode="External"/><Relationship Id="rId4" Type="http://schemas.openxmlformats.org/officeDocument/2006/relationships/hyperlink" Target="https://www.brockwood.org.uk/" TargetMode="External"/><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962526"/>
            <a:ext cx="8915399" cy="1876927"/>
          </a:xfrm>
        </p:spPr>
        <p:txBody>
          <a:bodyPr>
            <a:normAutofit/>
          </a:bodyPr>
          <a:lstStyle/>
          <a:p>
            <a:r>
              <a:rPr lang="en-US" sz="4800" b="1" dirty="0" smtClean="0"/>
              <a:t>Doing Education Differently</a:t>
            </a:r>
            <a:endParaRPr lang="en-US" sz="4800" b="1" dirty="0"/>
          </a:p>
        </p:txBody>
      </p:sp>
      <p:sp>
        <p:nvSpPr>
          <p:cNvPr id="3" name="Subtitle 2"/>
          <p:cNvSpPr>
            <a:spLocks noGrp="1"/>
          </p:cNvSpPr>
          <p:nvPr>
            <p:ph type="subTitle" idx="1"/>
          </p:nvPr>
        </p:nvSpPr>
        <p:spPr>
          <a:xfrm>
            <a:off x="2589213" y="3657600"/>
            <a:ext cx="8915399" cy="2246063"/>
          </a:xfrm>
        </p:spPr>
        <p:txBody>
          <a:bodyPr>
            <a:normAutofit fontScale="92500"/>
          </a:bodyPr>
          <a:lstStyle/>
          <a:p>
            <a:r>
              <a:rPr lang="en-US" sz="3100" dirty="0" smtClean="0"/>
              <a:t>Presented by </a:t>
            </a:r>
          </a:p>
          <a:p>
            <a:endParaRPr lang="en-US" sz="3100" dirty="0" smtClean="0"/>
          </a:p>
          <a:p>
            <a:r>
              <a:rPr lang="en-US" sz="6300" dirty="0" smtClean="0"/>
              <a:t>Jolyon Denton Williams</a:t>
            </a:r>
            <a:endParaRPr lang="en-US" sz="6300" dirty="0"/>
          </a:p>
        </p:txBody>
      </p:sp>
    </p:spTree>
    <p:extLst>
      <p:ext uri="{BB962C8B-B14F-4D97-AF65-F5344CB8AC3E}">
        <p14:creationId xmlns:p14="http://schemas.microsoft.com/office/powerpoint/2010/main" val="19679226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8484" y="624109"/>
            <a:ext cx="9796129" cy="2263469"/>
          </a:xfrm>
        </p:spPr>
        <p:txBody>
          <a:bodyPr>
            <a:normAutofit fontScale="90000"/>
          </a:bodyPr>
          <a:lstStyle/>
          <a:p>
            <a:r>
              <a:rPr lang="en-US" sz="6000" i="1" dirty="0"/>
              <a:t>“In your considered opinion, what are the benefits and disadvantages of educating children in a selective system of education in the 21st Century?”</a:t>
            </a:r>
            <a:r>
              <a:rPr lang="en-GB" dirty="0"/>
              <a:t/>
            </a:r>
            <a:br>
              <a:rPr lang="en-GB" dirty="0"/>
            </a:br>
            <a:endParaRPr lang="en-US" dirty="0"/>
          </a:p>
        </p:txBody>
      </p:sp>
      <p:sp>
        <p:nvSpPr>
          <p:cNvPr id="3" name="Content Placeholder 2"/>
          <p:cNvSpPr>
            <a:spLocks noGrp="1"/>
          </p:cNvSpPr>
          <p:nvPr>
            <p:ph idx="1"/>
          </p:nvPr>
        </p:nvSpPr>
        <p:spPr>
          <a:xfrm>
            <a:off x="2478505" y="4884821"/>
            <a:ext cx="9026106" cy="1026401"/>
          </a:xfrm>
        </p:spPr>
        <p:txBody>
          <a:bodyPr/>
          <a:lstStyle/>
          <a:p>
            <a:endParaRPr lang="en-US" smtClean="0"/>
          </a:p>
          <a:p>
            <a:endParaRPr lang="en-US" dirty="0" smtClean="0"/>
          </a:p>
          <a:p>
            <a:endParaRPr lang="en-US" dirty="0"/>
          </a:p>
        </p:txBody>
      </p:sp>
    </p:spTree>
    <p:extLst>
      <p:ext uri="{BB962C8B-B14F-4D97-AF65-F5344CB8AC3E}">
        <p14:creationId xmlns:p14="http://schemas.microsoft.com/office/powerpoint/2010/main" val="1308183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8" cy="4886352"/>
          </a:xfrm>
        </p:spPr>
        <p:txBody>
          <a:bodyPr>
            <a:normAutofit fontScale="90000"/>
          </a:bodyPr>
          <a:lstStyle/>
          <a:p>
            <a:r>
              <a:rPr lang="en-US" dirty="0" smtClean="0"/>
              <a:t>‘Education, for most people, means trying to lead the child to resemble the typical adult of his society (whereas) for me, education means making creators, even if there aren’t many of them, even if one’s creations are limited by comparison with those of others.’</a:t>
            </a:r>
            <a:br>
              <a:rPr lang="en-US" dirty="0" smtClean="0"/>
            </a:br>
            <a:r>
              <a:rPr lang="en-US" dirty="0"/>
              <a:t/>
            </a:r>
            <a:br>
              <a:rPr lang="en-US" dirty="0"/>
            </a:br>
            <a:r>
              <a:rPr lang="en-US" dirty="0" smtClean="0"/>
              <a:t>								Jean Piaget (1896-1980)</a:t>
            </a:r>
            <a:endParaRPr lang="en-US" dirty="0"/>
          </a:p>
        </p:txBody>
      </p:sp>
    </p:spTree>
    <p:extLst>
      <p:ext uri="{BB962C8B-B14F-4D97-AF65-F5344CB8AC3E}">
        <p14:creationId xmlns:p14="http://schemas.microsoft.com/office/powerpoint/2010/main" val="130088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9432" y="288759"/>
            <a:ext cx="9435181" cy="5622462"/>
          </a:xfrm>
        </p:spPr>
        <p:txBody>
          <a:bodyPr>
            <a:normAutofit/>
          </a:bodyPr>
          <a:lstStyle/>
          <a:p>
            <a:r>
              <a:rPr lang="en-US" b="1" dirty="0" smtClean="0"/>
              <a:t>Educators</a:t>
            </a:r>
            <a:r>
              <a:rPr lang="en-US" dirty="0" smtClean="0"/>
              <a:t>:</a:t>
            </a:r>
            <a:endParaRPr lang="en-US" dirty="0"/>
          </a:p>
        </p:txBody>
      </p:sp>
      <p:sp>
        <p:nvSpPr>
          <p:cNvPr id="3" name="Content Placeholder 2"/>
          <p:cNvSpPr>
            <a:spLocks noGrp="1"/>
          </p:cNvSpPr>
          <p:nvPr>
            <p:ph idx="1"/>
          </p:nvPr>
        </p:nvSpPr>
        <p:spPr>
          <a:xfrm>
            <a:off x="2069432" y="1347537"/>
            <a:ext cx="9687843" cy="4957010"/>
          </a:xfrm>
        </p:spPr>
        <p:txBody>
          <a:bodyPr>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3200" b="1" dirty="0" smtClean="0"/>
              <a:t>John Taylor </a:t>
            </a:r>
            <a:r>
              <a:rPr lang="en-US" sz="3200" b="1" dirty="0" err="1" smtClean="0"/>
              <a:t>Gatto</a:t>
            </a:r>
            <a:r>
              <a:rPr lang="en-US" sz="3200" b="1" dirty="0" smtClean="0"/>
              <a:t> </a:t>
            </a:r>
            <a:r>
              <a:rPr lang="en-US" sz="3200" dirty="0" smtClean="0"/>
              <a:t>(1935-</a:t>
            </a:r>
            <a:r>
              <a:rPr lang="en-US" sz="3200" i="1" dirty="0" smtClean="0"/>
              <a:t>) Dumbing us down </a:t>
            </a:r>
            <a:r>
              <a:rPr lang="en-US" sz="3200" dirty="0" smtClean="0"/>
              <a:t>(1992) </a:t>
            </a:r>
            <a:r>
              <a:rPr lang="en-US" sz="3200" i="1" dirty="0" smtClean="0"/>
              <a:t>Weapons of Mass Instruction </a:t>
            </a:r>
            <a:r>
              <a:rPr lang="en-US" sz="3200" dirty="0" smtClean="0"/>
              <a:t>(2008)</a:t>
            </a:r>
          </a:p>
          <a:p>
            <a:pPr marL="0" marR="0" lvl="0" indent="0" defTabSz="914400" eaLnBrk="1" fontAlgn="auto" latinLnBrk="0" hangingPunct="1">
              <a:lnSpc>
                <a:spcPct val="100000"/>
              </a:lnSpc>
              <a:spcBef>
                <a:spcPts val="0"/>
              </a:spcBef>
              <a:spcAft>
                <a:spcPts val="0"/>
              </a:spcAft>
              <a:buClrTx/>
              <a:buSzTx/>
              <a:buFontTx/>
              <a:buNone/>
              <a:tabLst/>
              <a:defRPr/>
            </a:pPr>
            <a:endParaRPr lang="en-US" sz="3200" i="1" dirty="0"/>
          </a:p>
          <a:p>
            <a:pPr marL="0" marR="0" lvl="0" indent="0" defTabSz="914400" eaLnBrk="1" fontAlgn="auto" latinLnBrk="0" hangingPunct="1">
              <a:lnSpc>
                <a:spcPct val="100000"/>
              </a:lnSpc>
              <a:spcBef>
                <a:spcPts val="0"/>
              </a:spcBef>
              <a:spcAft>
                <a:spcPts val="0"/>
              </a:spcAft>
              <a:buClrTx/>
              <a:buSzTx/>
              <a:buFontTx/>
              <a:buNone/>
              <a:tabLst/>
              <a:defRPr/>
            </a:pPr>
            <a:r>
              <a:rPr lang="en-US" sz="3200" b="1" dirty="0" smtClean="0"/>
              <a:t>Paolo Freire </a:t>
            </a:r>
            <a:r>
              <a:rPr lang="en-US" sz="3200" dirty="0" smtClean="0"/>
              <a:t>(1921-1997) </a:t>
            </a:r>
            <a:r>
              <a:rPr lang="en-US" sz="3200" i="1" dirty="0" smtClean="0"/>
              <a:t>Pedagogy of the Oppressed </a:t>
            </a:r>
            <a:r>
              <a:rPr lang="en-US" sz="3200" dirty="0" smtClean="0"/>
              <a:t>(1970)</a:t>
            </a:r>
          </a:p>
          <a:p>
            <a:pPr marL="0" marR="0" lvl="0" indent="0" defTabSz="914400" eaLnBrk="1" fontAlgn="auto" latinLnBrk="0" hangingPunct="1">
              <a:lnSpc>
                <a:spcPct val="100000"/>
              </a:lnSpc>
              <a:spcBef>
                <a:spcPts val="0"/>
              </a:spcBef>
              <a:spcAft>
                <a:spcPts val="0"/>
              </a:spcAft>
              <a:buClrTx/>
              <a:buSzTx/>
              <a:buFontTx/>
              <a:buNone/>
              <a:tabLst/>
              <a:defRPr/>
            </a:pPr>
            <a:endParaRPr lang="en-US" sz="3200" dirty="0"/>
          </a:p>
          <a:p>
            <a:pPr marL="0" marR="0" lvl="0" indent="0" defTabSz="914400" eaLnBrk="1" fontAlgn="auto" latinLnBrk="0" hangingPunct="1">
              <a:lnSpc>
                <a:spcPct val="100000"/>
              </a:lnSpc>
              <a:spcBef>
                <a:spcPts val="0"/>
              </a:spcBef>
              <a:spcAft>
                <a:spcPts val="0"/>
              </a:spcAft>
              <a:buClrTx/>
              <a:buSzTx/>
              <a:buFontTx/>
              <a:buNone/>
              <a:tabLst/>
              <a:defRPr/>
            </a:pPr>
            <a:r>
              <a:rPr lang="en-US" sz="3200" b="1" dirty="0" smtClean="0"/>
              <a:t>Ken </a:t>
            </a:r>
            <a:r>
              <a:rPr lang="en-US" sz="3200" b="1" dirty="0"/>
              <a:t>R</a:t>
            </a:r>
            <a:r>
              <a:rPr lang="en-US" sz="3200" b="1" dirty="0" smtClean="0"/>
              <a:t>obinson </a:t>
            </a:r>
            <a:r>
              <a:rPr lang="en-US" sz="3200" dirty="0" smtClean="0"/>
              <a:t>(1950-) </a:t>
            </a:r>
            <a:r>
              <a:rPr lang="en-US" sz="3200" i="1" dirty="0" smtClean="0"/>
              <a:t>Do schools kill creativity? (</a:t>
            </a:r>
            <a:r>
              <a:rPr lang="en-US" sz="3200" dirty="0" smtClean="0"/>
              <a:t>Ted Talk 2006) </a:t>
            </a:r>
            <a:r>
              <a:rPr lang="en-US" sz="3200" i="1" dirty="0" smtClean="0"/>
              <a:t>Bring on the Learning Revolution </a:t>
            </a:r>
            <a:r>
              <a:rPr lang="en-US" sz="3200" dirty="0" smtClean="0"/>
              <a:t>(Ted Talk 2010) </a:t>
            </a:r>
            <a:r>
              <a:rPr lang="en-US" sz="3200" i="1" dirty="0" smtClean="0"/>
              <a:t>How to escape education’s death valley </a:t>
            </a:r>
            <a:r>
              <a:rPr lang="en-US" sz="3200" dirty="0" smtClean="0"/>
              <a:t>(Ted Talk 2013)</a:t>
            </a:r>
            <a:endParaRPr lang="en-US" sz="3200" dirty="0"/>
          </a:p>
        </p:txBody>
      </p:sp>
    </p:spTree>
    <p:extLst>
      <p:ext uri="{BB962C8B-B14F-4D97-AF65-F5344CB8AC3E}">
        <p14:creationId xmlns:p14="http://schemas.microsoft.com/office/powerpoint/2010/main" val="258197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9432" y="2261937"/>
            <a:ext cx="9435181" cy="3649285"/>
          </a:xfrm>
        </p:spPr>
        <p:txBody>
          <a:bodyPr>
            <a:normAutofit/>
          </a:bodyPr>
          <a:lstStyle/>
          <a:p>
            <a:r>
              <a:rPr lang="en-US"/>
              <a:t>‘As I begin to trust students…I changed from being a teacher and evaluator, to being a facilitator.’</a:t>
            </a:r>
            <a:br>
              <a:rPr lang="en-US"/>
            </a:br>
            <a:r>
              <a:rPr lang="en-US"/>
              <a:t/>
            </a:r>
            <a:br>
              <a:rPr lang="en-US"/>
            </a:br>
            <a:r>
              <a:rPr lang="en-US"/>
              <a:t>										Carl Rogers (1902-87)</a:t>
            </a:r>
          </a:p>
        </p:txBody>
      </p:sp>
      <p:sp>
        <p:nvSpPr>
          <p:cNvPr id="4" name="TextBox 3"/>
          <p:cNvSpPr txBox="1"/>
          <p:nvPr/>
        </p:nvSpPr>
        <p:spPr>
          <a:xfrm>
            <a:off x="2069432" y="673769"/>
            <a:ext cx="8638673" cy="584775"/>
          </a:xfrm>
          <a:prstGeom prst="rect">
            <a:avLst/>
          </a:prstGeom>
          <a:noFill/>
        </p:spPr>
        <p:txBody>
          <a:bodyPr wrap="square" rtlCol="0">
            <a:spAutoFit/>
          </a:bodyPr>
          <a:lstStyle/>
          <a:p>
            <a:r>
              <a:rPr lang="en-US" sz="3200" b="1" dirty="0" smtClean="0"/>
              <a:t>Proposed Exercise</a:t>
            </a:r>
            <a:endParaRPr lang="en-US" sz="3200" b="1" dirty="0"/>
          </a:p>
        </p:txBody>
      </p:sp>
    </p:spTree>
    <p:extLst>
      <p:ext uri="{BB962C8B-B14F-4D97-AF65-F5344CB8AC3E}">
        <p14:creationId xmlns:p14="http://schemas.microsoft.com/office/powerpoint/2010/main" val="476273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What is Education? </a:t>
            </a:r>
            <a:endParaRPr lang="en-US" b="1" dirty="0"/>
          </a:p>
        </p:txBody>
      </p:sp>
      <p:sp>
        <p:nvSpPr>
          <p:cNvPr id="3" name="Content Placeholder 2"/>
          <p:cNvSpPr>
            <a:spLocks noGrp="1"/>
          </p:cNvSpPr>
          <p:nvPr>
            <p:ph idx="1"/>
          </p:nvPr>
        </p:nvSpPr>
        <p:spPr>
          <a:xfrm>
            <a:off x="2589212" y="1905000"/>
            <a:ext cx="8915400" cy="3846095"/>
          </a:xfrm>
        </p:spPr>
        <p:txBody>
          <a:bodyPr>
            <a:noAutofit/>
          </a:bodyPr>
          <a:lstStyle/>
          <a:p>
            <a:r>
              <a:rPr lang="en-GB" sz="2800" dirty="0"/>
              <a:t>‘Education must be largely self-initiated, a tapestry woven out of broad experience, constant introspection, ability to concentrate on one’s purpose in spite of distractions, a combination of curiosity, patience, and intense watchfulness, and it requires substantial trial and error risk-taking, along with a considerable ability to take feedback from the environment – to learn from mistakes.’ (</a:t>
            </a:r>
            <a:r>
              <a:rPr lang="en-GB" sz="2800" dirty="0" err="1"/>
              <a:t>Gatto</a:t>
            </a:r>
            <a:r>
              <a:rPr lang="en-GB" sz="2800" dirty="0"/>
              <a:t> 2009: 62)</a:t>
            </a:r>
          </a:p>
          <a:p>
            <a:endParaRPr lang="en-US" sz="2800" dirty="0"/>
          </a:p>
        </p:txBody>
      </p:sp>
    </p:spTree>
    <p:extLst>
      <p:ext uri="{BB962C8B-B14F-4D97-AF65-F5344CB8AC3E}">
        <p14:creationId xmlns:p14="http://schemas.microsoft.com/office/powerpoint/2010/main" val="15519358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3" y="624109"/>
            <a:ext cx="8915400" cy="2022837"/>
          </a:xfrm>
        </p:spPr>
        <p:txBody>
          <a:bodyPr>
            <a:normAutofit fontScale="90000"/>
          </a:bodyPr>
          <a:lstStyle/>
          <a:p>
            <a:r>
              <a:rPr lang="en-GB" b="1" dirty="0"/>
              <a:t>Advantages of an alternative education</a:t>
            </a:r>
            <a:r>
              <a:rPr lang="en-GB" dirty="0"/>
              <a:t/>
            </a:r>
            <a:br>
              <a:rPr lang="en-GB" dirty="0"/>
            </a:br>
            <a:r>
              <a:rPr lang="en-US" b="1" dirty="0" smtClean="0"/>
              <a:t/>
            </a:r>
            <a:br>
              <a:rPr lang="en-US" b="1" dirty="0" smtClean="0"/>
            </a:br>
            <a:r>
              <a:rPr lang="en-US" b="1" dirty="0" smtClean="0"/>
              <a:t>John Taylor </a:t>
            </a:r>
            <a:r>
              <a:rPr lang="en-US" b="1" dirty="0" err="1" smtClean="0"/>
              <a:t>Gatto</a:t>
            </a:r>
            <a:r>
              <a:rPr lang="en-US" b="1" dirty="0" smtClean="0"/>
              <a:t> </a:t>
            </a:r>
            <a:r>
              <a:rPr lang="en-US" dirty="0" smtClean="0"/>
              <a:t>(1935-present)</a:t>
            </a:r>
            <a:br>
              <a:rPr lang="en-US" dirty="0" smtClean="0"/>
            </a:br>
            <a:r>
              <a:rPr lang="en-US" i="1" dirty="0" smtClean="0"/>
              <a:t>Weapons of Mass Instruction </a:t>
            </a:r>
            <a:r>
              <a:rPr lang="en-US" dirty="0" smtClean="0"/>
              <a:t>(2008)</a:t>
            </a:r>
            <a:endParaRPr lang="en-US" dirty="0"/>
          </a:p>
        </p:txBody>
      </p:sp>
      <p:sp>
        <p:nvSpPr>
          <p:cNvPr id="3" name="Content Placeholder 2"/>
          <p:cNvSpPr>
            <a:spLocks noGrp="1"/>
          </p:cNvSpPr>
          <p:nvPr>
            <p:ph idx="1"/>
          </p:nvPr>
        </p:nvSpPr>
        <p:spPr>
          <a:xfrm>
            <a:off x="2589212" y="3080084"/>
            <a:ext cx="8915400" cy="3007895"/>
          </a:xfrm>
        </p:spPr>
        <p:txBody>
          <a:bodyPr>
            <a:normAutofit fontScale="92500" lnSpcReduction="20000"/>
          </a:bodyPr>
          <a:lstStyle/>
          <a:p>
            <a:r>
              <a:rPr lang="en-GB" sz="2200" dirty="0" smtClean="0"/>
              <a:t>‘</a:t>
            </a:r>
            <a:r>
              <a:rPr lang="en-GB" sz="2200" dirty="0"/>
              <a:t>A personal course could be custom tailored for each kid, put together in partnership with the student, flexible enough to allow constant feedback to change the design.’ </a:t>
            </a:r>
            <a:r>
              <a:rPr lang="en-GB" sz="2200" dirty="0" smtClean="0"/>
              <a:t>(p102)</a:t>
            </a:r>
          </a:p>
          <a:p>
            <a:endParaRPr lang="en-GB" sz="2000" dirty="0"/>
          </a:p>
          <a:p>
            <a:r>
              <a:rPr lang="en-US" sz="3200" b="1" dirty="0" smtClean="0"/>
              <a:t>Disadvantages</a:t>
            </a:r>
          </a:p>
          <a:p>
            <a:endParaRPr lang="en-US" sz="3200" b="1" dirty="0" smtClean="0"/>
          </a:p>
          <a:p>
            <a:r>
              <a:rPr lang="en-GB" sz="2200" dirty="0"/>
              <a:t>‘Imaginative individuals are notoriously unmanageable and unpredictable, because they are irrepressibly inventive.’ (p47)</a:t>
            </a:r>
          </a:p>
          <a:p>
            <a:endParaRPr lang="en-US" dirty="0"/>
          </a:p>
        </p:txBody>
      </p:sp>
    </p:spTree>
    <p:extLst>
      <p:ext uri="{BB962C8B-B14F-4D97-AF65-F5344CB8AC3E}">
        <p14:creationId xmlns:p14="http://schemas.microsoft.com/office/powerpoint/2010/main" val="284093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My degree: Ethical and Political Studies</a:t>
            </a:r>
            <a:r>
              <a:rPr lang="en-GB" dirty="0"/>
              <a:t/>
            </a:r>
            <a:br>
              <a:rPr lang="en-GB" dirty="0"/>
            </a:br>
            <a:endParaRPr lang="en-US" dirty="0"/>
          </a:p>
        </p:txBody>
      </p:sp>
      <p:sp>
        <p:nvSpPr>
          <p:cNvPr id="3" name="Content Placeholder 2"/>
          <p:cNvSpPr>
            <a:spLocks noGrp="1"/>
          </p:cNvSpPr>
          <p:nvPr>
            <p:ph idx="1"/>
          </p:nvPr>
        </p:nvSpPr>
        <p:spPr>
          <a:xfrm>
            <a:off x="2592924" y="2133600"/>
            <a:ext cx="8911687" cy="3930316"/>
          </a:xfrm>
        </p:spPr>
        <p:txBody>
          <a:bodyPr>
            <a:noAutofit/>
          </a:bodyPr>
          <a:lstStyle/>
          <a:p>
            <a:r>
              <a:rPr lang="en-GB" sz="2400" dirty="0" smtClean="0"/>
              <a:t>liberalism</a:t>
            </a:r>
          </a:p>
          <a:p>
            <a:r>
              <a:rPr lang="en-GB" sz="2400" dirty="0" smtClean="0"/>
              <a:t>Conservatism</a:t>
            </a:r>
          </a:p>
          <a:p>
            <a:r>
              <a:rPr lang="en-GB" sz="2400" dirty="0" smtClean="0"/>
              <a:t>Socialism</a:t>
            </a:r>
            <a:endParaRPr lang="en-GB" sz="2400" dirty="0"/>
          </a:p>
          <a:p>
            <a:r>
              <a:rPr lang="en-GB" sz="2400" dirty="0" smtClean="0"/>
              <a:t> anarchism</a:t>
            </a:r>
          </a:p>
          <a:p>
            <a:r>
              <a:rPr lang="en-GB" sz="2400" dirty="0" smtClean="0"/>
              <a:t> fascism</a:t>
            </a:r>
          </a:p>
          <a:p>
            <a:r>
              <a:rPr lang="en-GB" sz="2400" dirty="0" smtClean="0"/>
              <a:t> nationalism</a:t>
            </a:r>
          </a:p>
          <a:p>
            <a:r>
              <a:rPr lang="en-GB" sz="2400" dirty="0" smtClean="0"/>
              <a:t> feminism</a:t>
            </a:r>
          </a:p>
          <a:p>
            <a:r>
              <a:rPr lang="en-GB" sz="2400" dirty="0" smtClean="0"/>
              <a:t> </a:t>
            </a:r>
            <a:r>
              <a:rPr lang="en-GB" sz="2400" dirty="0"/>
              <a:t>environmental concerns and the ecology movement. </a:t>
            </a:r>
          </a:p>
          <a:p>
            <a:endParaRPr lang="en-US" sz="2400" dirty="0"/>
          </a:p>
        </p:txBody>
      </p:sp>
    </p:spTree>
    <p:extLst>
      <p:ext uri="{BB962C8B-B14F-4D97-AF65-F5344CB8AC3E}">
        <p14:creationId xmlns:p14="http://schemas.microsoft.com/office/powerpoint/2010/main" val="992217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Transferring new knowledge into my work role</a:t>
            </a:r>
            <a:r>
              <a:rPr lang="en-GB" dirty="0"/>
              <a:t/>
            </a:r>
            <a:br>
              <a:rPr lang="en-GB" dirty="0"/>
            </a:br>
            <a:endParaRPr lang="en-US" dirty="0"/>
          </a:p>
        </p:txBody>
      </p:sp>
      <p:sp>
        <p:nvSpPr>
          <p:cNvPr id="3" name="Content Placeholder 2"/>
          <p:cNvSpPr>
            <a:spLocks noGrp="1"/>
          </p:cNvSpPr>
          <p:nvPr>
            <p:ph idx="1"/>
          </p:nvPr>
        </p:nvSpPr>
        <p:spPr/>
        <p:txBody>
          <a:bodyPr/>
          <a:lstStyle/>
          <a:p>
            <a:r>
              <a:rPr lang="en-US" sz="2000" dirty="0"/>
              <a:t>‘To learn means to make everything we do answer to those essentials that address themselves to us at any given time…Teaching is more difficult than learning because what teaching calls for is this: to let learn.’</a:t>
            </a:r>
            <a:endParaRPr lang="en-GB" sz="2000" dirty="0"/>
          </a:p>
          <a:p>
            <a:pPr lvl="8"/>
            <a:r>
              <a:rPr lang="en-US" sz="2000" dirty="0"/>
              <a:t>Martin Heidegger (1889-1976</a:t>
            </a:r>
            <a:r>
              <a:rPr lang="en-US" sz="2000" dirty="0" smtClean="0"/>
              <a:t>)</a:t>
            </a:r>
          </a:p>
          <a:p>
            <a:pPr lvl="8"/>
            <a:endParaRPr lang="en-US" sz="2000" dirty="0"/>
          </a:p>
          <a:p>
            <a:pPr lvl="8"/>
            <a:endParaRPr lang="en-GB" sz="2000" dirty="0"/>
          </a:p>
          <a:p>
            <a:r>
              <a:rPr lang="en-US" sz="2000" dirty="0"/>
              <a:t>‘We can best help children learn…helping them explore the things they are most interested in’ </a:t>
            </a:r>
            <a:endParaRPr lang="en-US" sz="2000" dirty="0" smtClean="0"/>
          </a:p>
          <a:p>
            <a:pPr lvl="8"/>
            <a:r>
              <a:rPr lang="en-US" sz="2000" dirty="0" smtClean="0"/>
              <a:t>John Holt (1989:162</a:t>
            </a:r>
            <a:r>
              <a:rPr lang="en-US" sz="2000" dirty="0"/>
              <a:t>).</a:t>
            </a:r>
            <a:endParaRPr lang="en-GB" sz="2000" dirty="0"/>
          </a:p>
          <a:p>
            <a:endParaRPr lang="en-US" dirty="0"/>
          </a:p>
        </p:txBody>
      </p:sp>
    </p:spTree>
    <p:extLst>
      <p:ext uri="{BB962C8B-B14F-4D97-AF65-F5344CB8AC3E}">
        <p14:creationId xmlns:p14="http://schemas.microsoft.com/office/powerpoint/2010/main" val="17593130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3" y="624110"/>
            <a:ext cx="8915400" cy="1509490"/>
          </a:xfrm>
        </p:spPr>
        <p:txBody>
          <a:bodyPr>
            <a:normAutofit/>
          </a:bodyPr>
          <a:lstStyle/>
          <a:p>
            <a:r>
              <a:rPr lang="en-US" b="1" dirty="0" smtClean="0"/>
              <a:t>John Holt </a:t>
            </a:r>
            <a:r>
              <a:rPr lang="en-US" dirty="0" smtClean="0"/>
              <a:t>(1923-1985)</a:t>
            </a:r>
            <a:r>
              <a:rPr lang="en-US" dirty="0"/>
              <a:t/>
            </a:r>
            <a:br>
              <a:rPr lang="en-US" dirty="0"/>
            </a:br>
            <a:r>
              <a:rPr lang="en-US" i="1" dirty="0" smtClean="0"/>
              <a:t>Learning All the Time </a:t>
            </a:r>
            <a:r>
              <a:rPr lang="en-US" dirty="0" smtClean="0"/>
              <a:t>(1989)</a:t>
            </a:r>
            <a:endParaRPr lang="en-US" dirty="0"/>
          </a:p>
        </p:txBody>
      </p:sp>
      <p:sp>
        <p:nvSpPr>
          <p:cNvPr id="3" name="Content Placeholder 2"/>
          <p:cNvSpPr>
            <a:spLocks noGrp="1"/>
          </p:cNvSpPr>
          <p:nvPr>
            <p:ph idx="1"/>
          </p:nvPr>
        </p:nvSpPr>
        <p:spPr>
          <a:xfrm>
            <a:off x="2589212" y="2463800"/>
            <a:ext cx="8915400" cy="3696368"/>
          </a:xfrm>
        </p:spPr>
        <p:txBody>
          <a:bodyPr>
            <a:normAutofit/>
          </a:bodyPr>
          <a:lstStyle/>
          <a:p>
            <a:r>
              <a:rPr lang="en-US" sz="3200" dirty="0" smtClean="0"/>
              <a:t>‘</a:t>
            </a:r>
            <a:r>
              <a:rPr lang="en-US" sz="3200" dirty="0"/>
              <a:t>Real learning is a process of discovery, and if </a:t>
            </a:r>
            <a:r>
              <a:rPr lang="en-US" sz="3200" dirty="0" smtClean="0"/>
              <a:t>we want </a:t>
            </a:r>
            <a:r>
              <a:rPr lang="en-US" sz="3200" dirty="0"/>
              <a:t>it to happen, we must create the kinds of conditions in which discoveries are made. We know what these are. They include time, leisure, freedom, and lack of pressure’ </a:t>
            </a:r>
            <a:r>
              <a:rPr lang="en-US" sz="3200" dirty="0" smtClean="0"/>
              <a:t>(p100).</a:t>
            </a:r>
            <a:r>
              <a:rPr lang="en-US" sz="3200" dirty="0"/>
              <a:t> </a:t>
            </a:r>
            <a:endParaRPr lang="en-US" sz="3200" dirty="0" smtClean="0"/>
          </a:p>
          <a:p>
            <a:endParaRPr lang="en-GB" sz="2200" dirty="0"/>
          </a:p>
          <a:p>
            <a:endParaRPr lang="en-US" dirty="0"/>
          </a:p>
        </p:txBody>
      </p:sp>
    </p:spTree>
    <p:extLst>
      <p:ext uri="{BB962C8B-B14F-4D97-AF65-F5344CB8AC3E}">
        <p14:creationId xmlns:p14="http://schemas.microsoft.com/office/powerpoint/2010/main" val="183444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819679"/>
          </a:xfrm>
        </p:spPr>
        <p:txBody>
          <a:bodyPr>
            <a:normAutofit fontScale="90000"/>
          </a:bodyPr>
          <a:lstStyle/>
          <a:p>
            <a:r>
              <a:rPr lang="en-US" dirty="0"/>
              <a:t> </a:t>
            </a:r>
            <a:r>
              <a:rPr lang="en-US" sz="4400" b="1" dirty="0" smtClean="0"/>
              <a:t>The </a:t>
            </a:r>
            <a:r>
              <a:rPr lang="en-US" sz="4400" b="1" dirty="0"/>
              <a:t>role of the state</a:t>
            </a:r>
            <a:r>
              <a:rPr lang="en-GB" dirty="0"/>
              <a:t/>
            </a:r>
            <a:br>
              <a:rPr lang="en-GB" dirty="0"/>
            </a:br>
            <a:endParaRPr lang="en-US" dirty="0"/>
          </a:p>
        </p:txBody>
      </p:sp>
      <p:sp>
        <p:nvSpPr>
          <p:cNvPr id="3" name="Content Placeholder 2"/>
          <p:cNvSpPr>
            <a:spLocks noGrp="1"/>
          </p:cNvSpPr>
          <p:nvPr>
            <p:ph idx="1"/>
          </p:nvPr>
        </p:nvSpPr>
        <p:spPr>
          <a:xfrm>
            <a:off x="2592925" y="1443788"/>
            <a:ext cx="8911686" cy="5125454"/>
          </a:xfrm>
        </p:spPr>
        <p:txBody>
          <a:bodyPr>
            <a:normAutofit fontScale="32500" lnSpcReduction="20000"/>
          </a:bodyPr>
          <a:lstStyle/>
          <a:p>
            <a:endParaRPr lang="en-US" sz="6200" dirty="0" smtClean="0"/>
          </a:p>
          <a:p>
            <a:r>
              <a:rPr lang="en-US" sz="6200" dirty="0"/>
              <a:t>Modern governments are not interested in education: they are concerned only to impose “socialization” of one kind or another upon the surviving fragments of a once considerable educational engagement.’</a:t>
            </a:r>
            <a:endParaRPr lang="en-GB" sz="6200" dirty="0"/>
          </a:p>
          <a:p>
            <a:pPr lvl="8"/>
            <a:r>
              <a:rPr lang="en-US" sz="6200" dirty="0"/>
              <a:t>Michael Oakeshott (1901-92)</a:t>
            </a:r>
          </a:p>
          <a:p>
            <a:endParaRPr lang="en-GB" sz="6200" dirty="0"/>
          </a:p>
          <a:p>
            <a:r>
              <a:rPr lang="en-GB" sz="6200" dirty="0" smtClean="0"/>
              <a:t>‘</a:t>
            </a:r>
            <a:r>
              <a:rPr lang="en-GB" sz="6200" dirty="0"/>
              <a:t>Family, deep friendships, church, culture, tradition, anything which might contradict the voice of authority, is suspect. An independent mind is the worst danger of all, but twelve years spent in a school chair (and now in front of a computer terminal or television, etc.) will convert the most crowded inner life into a virtually blank slate.’ </a:t>
            </a:r>
          </a:p>
          <a:p>
            <a:pPr lvl="8"/>
            <a:r>
              <a:rPr lang="en-US" sz="6200" dirty="0" smtClean="0"/>
              <a:t>John Taylor </a:t>
            </a:r>
            <a:r>
              <a:rPr lang="en-US" sz="6200" dirty="0" err="1" smtClean="0"/>
              <a:t>Gatto</a:t>
            </a:r>
            <a:r>
              <a:rPr lang="en-US" sz="6200" dirty="0" smtClean="0"/>
              <a:t> (2009:41-42)</a:t>
            </a:r>
          </a:p>
          <a:p>
            <a:pPr lvl="8"/>
            <a:endParaRPr lang="en-GB" sz="6200" dirty="0"/>
          </a:p>
          <a:p>
            <a:r>
              <a:rPr lang="en-GB" sz="6200" dirty="0"/>
              <a:t>‘Man is born free; and everywhere he is in chains</a:t>
            </a:r>
            <a:r>
              <a:rPr lang="en-GB" sz="6200" dirty="0" smtClean="0"/>
              <a:t>.’</a:t>
            </a:r>
          </a:p>
          <a:p>
            <a:pPr lvl="8"/>
            <a:r>
              <a:rPr lang="en-GB" sz="6200" dirty="0"/>
              <a:t>Jean-Jacques Rousseau (1712-1778)</a:t>
            </a:r>
          </a:p>
          <a:p>
            <a:endParaRPr lang="en-GB" sz="4200" dirty="0"/>
          </a:p>
          <a:p>
            <a:endParaRPr lang="en-US" sz="2000" dirty="0"/>
          </a:p>
        </p:txBody>
      </p:sp>
    </p:spTree>
    <p:extLst>
      <p:ext uri="{BB962C8B-B14F-4D97-AF65-F5344CB8AC3E}">
        <p14:creationId xmlns:p14="http://schemas.microsoft.com/office/powerpoint/2010/main" val="245055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Conclusion</a:t>
            </a:r>
            <a:endParaRPr lang="en-US" b="1" dirty="0"/>
          </a:p>
        </p:txBody>
      </p:sp>
      <p:sp>
        <p:nvSpPr>
          <p:cNvPr id="3" name="Content Placeholder 2"/>
          <p:cNvSpPr>
            <a:spLocks noGrp="1"/>
          </p:cNvSpPr>
          <p:nvPr>
            <p:ph idx="1"/>
          </p:nvPr>
        </p:nvSpPr>
        <p:spPr>
          <a:xfrm>
            <a:off x="2589212" y="1684421"/>
            <a:ext cx="8915400" cy="4226801"/>
          </a:xfrm>
        </p:spPr>
        <p:txBody>
          <a:bodyPr>
            <a:normAutofit/>
          </a:bodyPr>
          <a:lstStyle/>
          <a:p>
            <a:r>
              <a:rPr lang="en-GB" sz="2400" dirty="0"/>
              <a:t>‘It is too difficult to think nobly when one thinks only of earning a living’ </a:t>
            </a:r>
          </a:p>
          <a:p>
            <a:pPr lvl="8"/>
            <a:r>
              <a:rPr lang="en-GB" sz="2400" dirty="0" smtClean="0"/>
              <a:t>Jean-Jacques </a:t>
            </a:r>
            <a:r>
              <a:rPr lang="en-GB" sz="2400" dirty="0"/>
              <a:t>Rousseau (1712-1778</a:t>
            </a:r>
            <a:r>
              <a:rPr lang="en-GB" sz="2400" dirty="0" smtClean="0"/>
              <a:t>)</a:t>
            </a:r>
            <a:r>
              <a:rPr lang="en-GB" sz="2400" dirty="0"/>
              <a:t> </a:t>
            </a:r>
          </a:p>
          <a:p>
            <a:endParaRPr lang="en-GB" sz="2400" dirty="0" smtClean="0"/>
          </a:p>
          <a:p>
            <a:endParaRPr lang="en-GB" sz="2400" dirty="0"/>
          </a:p>
          <a:p>
            <a:r>
              <a:rPr lang="en-GB" sz="2400" dirty="0" smtClean="0"/>
              <a:t>‘</a:t>
            </a:r>
            <a:r>
              <a:rPr lang="en-GB" sz="2400" dirty="0"/>
              <a:t>the simple fact that wage-slaves, free in name only, are much cheaper to exploit, and work harder than slaves.’</a:t>
            </a:r>
          </a:p>
          <a:p>
            <a:pPr lvl="8"/>
            <a:r>
              <a:rPr lang="en-GB" sz="2400" dirty="0" smtClean="0"/>
              <a:t>John Taylor </a:t>
            </a:r>
            <a:r>
              <a:rPr lang="en-GB" sz="2400" dirty="0" err="1" smtClean="0"/>
              <a:t>Gatto</a:t>
            </a:r>
            <a:r>
              <a:rPr lang="en-GB" sz="2400" dirty="0" smtClean="0"/>
              <a:t> (2009</a:t>
            </a:r>
            <a:r>
              <a:rPr lang="en-GB" sz="2400" dirty="0"/>
              <a:t>: 40)</a:t>
            </a:r>
          </a:p>
          <a:p>
            <a:endParaRPr lang="en-US" dirty="0"/>
          </a:p>
        </p:txBody>
      </p:sp>
    </p:spTree>
    <p:extLst>
      <p:ext uri="{BB962C8B-B14F-4D97-AF65-F5344CB8AC3E}">
        <p14:creationId xmlns:p14="http://schemas.microsoft.com/office/powerpoint/2010/main" val="4947188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Bibliography</a:t>
            </a:r>
            <a:endParaRPr lang="en-US" b="1" dirty="0"/>
          </a:p>
        </p:txBody>
      </p:sp>
      <p:sp>
        <p:nvSpPr>
          <p:cNvPr id="3" name="Content Placeholder 2"/>
          <p:cNvSpPr>
            <a:spLocks noGrp="1"/>
          </p:cNvSpPr>
          <p:nvPr>
            <p:ph idx="1"/>
          </p:nvPr>
        </p:nvSpPr>
        <p:spPr>
          <a:xfrm>
            <a:off x="2589212" y="1612232"/>
            <a:ext cx="8915400" cy="4957010"/>
          </a:xfrm>
        </p:spPr>
        <p:txBody>
          <a:bodyPr>
            <a:normAutofit fontScale="62500" lnSpcReduction="20000"/>
          </a:bodyPr>
          <a:lstStyle/>
          <a:p>
            <a:r>
              <a:rPr lang="en-GB" dirty="0" err="1"/>
              <a:t>Ansbacher</a:t>
            </a:r>
            <a:r>
              <a:rPr lang="en-GB" dirty="0"/>
              <a:t>, H.L and </a:t>
            </a:r>
            <a:r>
              <a:rPr lang="en-GB" dirty="0" err="1"/>
              <a:t>Ansbacher</a:t>
            </a:r>
            <a:r>
              <a:rPr lang="en-GB" dirty="0"/>
              <a:t>, R.R </a:t>
            </a:r>
            <a:r>
              <a:rPr lang="en-GB" dirty="0" err="1"/>
              <a:t>ed</a:t>
            </a:r>
            <a:r>
              <a:rPr lang="en-GB" dirty="0"/>
              <a:t> (1979) </a:t>
            </a:r>
            <a:r>
              <a:rPr lang="en-GB" i="1" dirty="0"/>
              <a:t>Alfred Adler: Superiority and Social Interest </a:t>
            </a:r>
            <a:r>
              <a:rPr lang="en-GB" dirty="0"/>
              <a:t>New York: Norton</a:t>
            </a:r>
          </a:p>
          <a:p>
            <a:r>
              <a:rPr lang="en-GB" dirty="0" err="1"/>
              <a:t>Dewey,J</a:t>
            </a:r>
            <a:r>
              <a:rPr lang="en-GB" dirty="0"/>
              <a:t>., (2008) </a:t>
            </a:r>
            <a:r>
              <a:rPr lang="en-GB" i="1" dirty="0"/>
              <a:t>Democracy and Education</a:t>
            </a:r>
            <a:r>
              <a:rPr lang="en-GB" dirty="0"/>
              <a:t>. Wilder Publications</a:t>
            </a:r>
          </a:p>
          <a:p>
            <a:r>
              <a:rPr lang="en-GB" dirty="0" err="1"/>
              <a:t>Friere</a:t>
            </a:r>
            <a:r>
              <a:rPr lang="en-GB" dirty="0"/>
              <a:t>, P., (1970) </a:t>
            </a:r>
            <a:r>
              <a:rPr lang="en-GB" i="1" dirty="0"/>
              <a:t>Pedagogy of the Oppressed</a:t>
            </a:r>
            <a:r>
              <a:rPr lang="en-GB" dirty="0"/>
              <a:t>. New York, Continuum.</a:t>
            </a:r>
          </a:p>
          <a:p>
            <a:r>
              <a:rPr lang="en-GB" dirty="0" err="1"/>
              <a:t>Gatto</a:t>
            </a:r>
            <a:r>
              <a:rPr lang="en-GB" dirty="0"/>
              <a:t>, John Taylor (2008) </a:t>
            </a:r>
            <a:r>
              <a:rPr lang="en-GB" i="1" dirty="0"/>
              <a:t>Weapons of Mass Instruction </a:t>
            </a:r>
            <a:r>
              <a:rPr lang="en-GB" dirty="0"/>
              <a:t>Canada, New Society Publishers</a:t>
            </a:r>
          </a:p>
          <a:p>
            <a:r>
              <a:rPr lang="en-GB" dirty="0" err="1"/>
              <a:t>Gatto</a:t>
            </a:r>
            <a:r>
              <a:rPr lang="en-GB" dirty="0"/>
              <a:t>, J T (1992) </a:t>
            </a:r>
            <a:r>
              <a:rPr lang="en-GB" i="1" dirty="0"/>
              <a:t>Dumbing Us Down </a:t>
            </a:r>
            <a:r>
              <a:rPr lang="en-GB" dirty="0"/>
              <a:t>Canada, New Society Publishers</a:t>
            </a:r>
          </a:p>
          <a:p>
            <a:r>
              <a:rPr lang="en-GB" dirty="0"/>
              <a:t>Holt, J (1989) </a:t>
            </a:r>
            <a:r>
              <a:rPr lang="en-GB" i="1" dirty="0"/>
              <a:t>Learning All the Time</a:t>
            </a:r>
            <a:r>
              <a:rPr lang="en-GB" dirty="0"/>
              <a:t> Boston: Addison-Warley</a:t>
            </a:r>
          </a:p>
          <a:p>
            <a:r>
              <a:rPr lang="en-GB" dirty="0"/>
              <a:t>Holt, J (1982) </a:t>
            </a:r>
            <a:r>
              <a:rPr lang="en-GB" i="1" dirty="0"/>
              <a:t>How Children Fail</a:t>
            </a:r>
            <a:r>
              <a:rPr lang="en-GB" dirty="0"/>
              <a:t>. Penguin Books</a:t>
            </a:r>
          </a:p>
          <a:p>
            <a:r>
              <a:rPr lang="en-GB" dirty="0"/>
              <a:t>Holt, J (1995) </a:t>
            </a:r>
            <a:r>
              <a:rPr lang="en-GB" i="1" dirty="0"/>
              <a:t>How Children Learn</a:t>
            </a:r>
            <a:r>
              <a:rPr lang="en-GB" dirty="0"/>
              <a:t> Da Capo Press</a:t>
            </a:r>
          </a:p>
          <a:p>
            <a:r>
              <a:rPr lang="en-GB" dirty="0" err="1"/>
              <a:t>Mountney</a:t>
            </a:r>
            <a:r>
              <a:rPr lang="en-GB" dirty="0"/>
              <a:t>, R. (2009) </a:t>
            </a:r>
            <a:r>
              <a:rPr lang="en-GB" i="1" dirty="0"/>
              <a:t>Learning without School: Home Education, </a:t>
            </a:r>
            <a:r>
              <a:rPr lang="en-GB" dirty="0"/>
              <a:t>London:</a:t>
            </a:r>
            <a:r>
              <a:rPr lang="en-GB" i="1" dirty="0"/>
              <a:t> </a:t>
            </a:r>
            <a:r>
              <a:rPr lang="en-GB" dirty="0"/>
              <a:t>Jessica Kingsley</a:t>
            </a:r>
          </a:p>
          <a:p>
            <a:r>
              <a:rPr lang="en-GB" dirty="0"/>
              <a:t>Neil, AS  </a:t>
            </a:r>
            <a:r>
              <a:rPr lang="en-US" dirty="0"/>
              <a:t>(1968) </a:t>
            </a:r>
            <a:r>
              <a:rPr lang="en-US" i="1" dirty="0"/>
              <a:t>Summerhill </a:t>
            </a:r>
            <a:r>
              <a:rPr lang="en-US" dirty="0"/>
              <a:t>Middlesex, England: Pelican Books</a:t>
            </a:r>
            <a:endParaRPr lang="en-GB" dirty="0"/>
          </a:p>
          <a:p>
            <a:r>
              <a:rPr lang="en-GB" dirty="0"/>
              <a:t>Palmer, J. &amp; Cooper, D.E. (2001) </a:t>
            </a:r>
            <a:r>
              <a:rPr lang="en-GB" i="1" dirty="0"/>
              <a:t>Fifty Modern Thinkers on Education: From Piaget to the Present Day, </a:t>
            </a:r>
            <a:r>
              <a:rPr lang="en-GB" dirty="0"/>
              <a:t>London: Routledge Key Guides</a:t>
            </a:r>
          </a:p>
          <a:p>
            <a:r>
              <a:rPr lang="en-GB" dirty="0"/>
              <a:t>Vincent, A (1995</a:t>
            </a:r>
            <a:r>
              <a:rPr lang="en-GB" i="1" dirty="0"/>
              <a:t>)</a:t>
            </a:r>
            <a:r>
              <a:rPr lang="en-GB" dirty="0"/>
              <a:t>2</a:t>
            </a:r>
            <a:r>
              <a:rPr lang="en-GB" baseline="30000" dirty="0"/>
              <a:t>nd</a:t>
            </a:r>
            <a:r>
              <a:rPr lang="en-GB" dirty="0"/>
              <a:t> </a:t>
            </a:r>
            <a:r>
              <a:rPr lang="en-GB" dirty="0" err="1"/>
              <a:t>ed</a:t>
            </a:r>
            <a:r>
              <a:rPr lang="en-GB" i="1" dirty="0"/>
              <a:t> Modern Political Ideologies </a:t>
            </a:r>
            <a:r>
              <a:rPr lang="en-GB" dirty="0"/>
              <a:t>Oxford: Blackwell</a:t>
            </a:r>
          </a:p>
          <a:p>
            <a:r>
              <a:rPr lang="en-GB" dirty="0" err="1"/>
              <a:t>Farenga</a:t>
            </a:r>
            <a:r>
              <a:rPr lang="en-GB" dirty="0"/>
              <a:t>, P (2013) </a:t>
            </a:r>
            <a:r>
              <a:rPr lang="en-GB" i="1" dirty="0"/>
              <a:t>John Holt GWS. Available at </a:t>
            </a:r>
            <a:r>
              <a:rPr lang="en-GB" u="sng" dirty="0">
                <a:hlinkClick r:id="rId3"/>
              </a:rPr>
              <a:t>http://www.johnholtgws.com/</a:t>
            </a:r>
            <a:r>
              <a:rPr lang="en-GB" dirty="0"/>
              <a:t>. (Accessed 17/05/2018)</a:t>
            </a:r>
          </a:p>
          <a:p>
            <a:r>
              <a:rPr lang="en-GB" dirty="0" err="1"/>
              <a:t>Krishnamurti</a:t>
            </a:r>
            <a:r>
              <a:rPr lang="en-GB" dirty="0"/>
              <a:t>, J </a:t>
            </a:r>
            <a:r>
              <a:rPr lang="en-GB" dirty="0" err="1"/>
              <a:t>Brockwood</a:t>
            </a:r>
            <a:r>
              <a:rPr lang="en-GB" dirty="0"/>
              <a:t> Park School </a:t>
            </a:r>
            <a:r>
              <a:rPr lang="en-GB" u="sng" dirty="0">
                <a:hlinkClick r:id="rId4"/>
              </a:rPr>
              <a:t>https://www.brockwood.org.uk/</a:t>
            </a:r>
            <a:r>
              <a:rPr lang="en-GB" dirty="0"/>
              <a:t> (accessed 18/05/2018)</a:t>
            </a:r>
          </a:p>
          <a:p>
            <a:r>
              <a:rPr lang="en-GB" dirty="0"/>
              <a:t>Robinson, K </a:t>
            </a:r>
            <a:r>
              <a:rPr lang="en-GB" i="1" dirty="0"/>
              <a:t>Do schools kill creativity?</a:t>
            </a:r>
            <a:r>
              <a:rPr lang="en-GB" dirty="0"/>
              <a:t> (Ted Talk 2006) (Accessed 19/05/2018)</a:t>
            </a:r>
          </a:p>
          <a:p>
            <a:r>
              <a:rPr lang="en-GB" dirty="0"/>
              <a:t>Robinson, K </a:t>
            </a:r>
            <a:r>
              <a:rPr lang="en-GB" i="1" dirty="0"/>
              <a:t>Bring on the Learning Revolution </a:t>
            </a:r>
            <a:r>
              <a:rPr lang="en-GB" dirty="0"/>
              <a:t>(Ted Talk 2010) (Accessed 19/05/2018)</a:t>
            </a:r>
          </a:p>
          <a:p>
            <a:r>
              <a:rPr lang="en-GB" dirty="0"/>
              <a:t>Robinson, K </a:t>
            </a:r>
            <a:r>
              <a:rPr lang="en-GB" i="1" dirty="0"/>
              <a:t>How to escape education’s Death Valley </a:t>
            </a:r>
            <a:r>
              <a:rPr lang="en-GB" dirty="0"/>
              <a:t>(Ted Talk 2013) (Accessed 19/05/2018)</a:t>
            </a:r>
          </a:p>
          <a:p>
            <a:endParaRPr lang="en-US" dirty="0"/>
          </a:p>
        </p:txBody>
      </p:sp>
    </p:spTree>
    <p:extLst>
      <p:ext uri="{BB962C8B-B14F-4D97-AF65-F5344CB8AC3E}">
        <p14:creationId xmlns:p14="http://schemas.microsoft.com/office/powerpoint/2010/main" val="213783018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2994</TotalTime>
  <Words>2336</Words>
  <Application>Microsoft Macintosh PowerPoint</Application>
  <PresentationFormat>Widescreen</PresentationFormat>
  <Paragraphs>133</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Calibri</vt:lpstr>
      <vt:lpstr>Century Gothic</vt:lpstr>
      <vt:lpstr>Wingdings 3</vt:lpstr>
      <vt:lpstr>Arial</vt:lpstr>
      <vt:lpstr>Wisp</vt:lpstr>
      <vt:lpstr>Doing Education Differently</vt:lpstr>
      <vt:lpstr>“In your considered opinion, what are the benefits and disadvantages of educating children in a selective system of education in the 21st Century?” </vt:lpstr>
      <vt:lpstr>‘Education, for most people, means trying to lead the child to resemble the typical adult of his society (whereas) for me, education means making creators, even if there aren’t many of them, even if one’s creations are limited by comparison with those of others.’          Jean Piaget (1896-1980)</vt:lpstr>
      <vt:lpstr>Educators:</vt:lpstr>
      <vt:lpstr>‘As I begin to trust students…I changed from being a teacher and evaluator, to being a facilitator.’            Carl Rogers (1902-87)</vt:lpstr>
      <vt:lpstr>What is Education? </vt:lpstr>
      <vt:lpstr>Advantages of an alternative education  John Taylor Gatto (1935-present) Weapons of Mass Instruction (2008)</vt:lpstr>
      <vt:lpstr>My degree: Ethical and Political Studies </vt:lpstr>
      <vt:lpstr>Transferring new knowledge into my work role </vt:lpstr>
      <vt:lpstr>John Holt (1923-1985) Learning All the Time (1989)</vt:lpstr>
      <vt:lpstr> The role of the state </vt:lpstr>
      <vt:lpstr>Conclusion</vt:lpstr>
      <vt:lpstr>Bibliography</vt:lpstr>
    </vt:vector>
  </TitlesOfParts>
  <Company/>
  <LinksUpToDate>false</LinksUpToDate>
  <SharedDoc>false</SharedDoc>
  <HyperlinksChanged>false</HyperlinksChanged>
  <AppVersion>15.0034</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Doing Education Differently</dc:title>
  <dc:creator>1502516@student.uwtsd.ac.uk</dc:creator>
  <cp:lastModifiedBy>1502516@student.uwtsd.ac.uk</cp:lastModifiedBy>
  <cp:revision>37</cp:revision>
  <dcterms:created xsi:type="dcterms:W3CDTF">2018-05-19T13:03:51Z</dcterms:created>
  <dcterms:modified xsi:type="dcterms:W3CDTF">2018-05-22T16:04:06Z</dcterms:modified>
</cp:coreProperties>
</file>