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69" r:id="rId3"/>
    <p:sldId id="257" r:id="rId4"/>
    <p:sldId id="272" r:id="rId5"/>
    <p:sldId id="268" r:id="rId6"/>
    <p:sldId id="271" r:id="rId7"/>
    <p:sldId id="258" r:id="rId8"/>
    <p:sldId id="259" r:id="rId9"/>
    <p:sldId id="270" r:id="rId10"/>
    <p:sldId id="266" r:id="rId11"/>
    <p:sldId id="260" r:id="rId12"/>
    <p:sldId id="261" r:id="rId13"/>
    <p:sldId id="262" r:id="rId14"/>
    <p:sldId id="264" r:id="rId15"/>
    <p:sldId id="265" r:id="rId16"/>
    <p:sldId id="267" r:id="rId17"/>
    <p:sldId id="274"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84C498-84D2-4FF5-9B78-CE69568FCE75}" v="1" dt="2024-07-29T18:52:18.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CAA100-DA16-4E59-AF2E-438D3DFC7E3B}" type="datetimeFigureOut">
              <a:rPr lang="en-GB" smtClean="0"/>
              <a:t>29/07/2024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F1A2D3-68A0-43ED-8FF5-56AD9F5232AE}" type="slidenum">
              <a:rPr lang="en-GB" smtClean="0"/>
              <a:t>‹#›</a:t>
            </a:fld>
            <a:endParaRPr lang="en-GB"/>
          </a:p>
        </p:txBody>
      </p:sp>
    </p:spTree>
    <p:extLst>
      <p:ext uri="{BB962C8B-B14F-4D97-AF65-F5344CB8AC3E}">
        <p14:creationId xmlns:p14="http://schemas.microsoft.com/office/powerpoint/2010/main" val="1190096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F1A2D3-68A0-43ED-8FF5-56AD9F5232AE}" type="slidenum">
              <a:rPr lang="en-GB" smtClean="0"/>
              <a:t>13</a:t>
            </a:fld>
            <a:endParaRPr lang="en-GB"/>
          </a:p>
        </p:txBody>
      </p:sp>
    </p:spTree>
    <p:extLst>
      <p:ext uri="{BB962C8B-B14F-4D97-AF65-F5344CB8AC3E}">
        <p14:creationId xmlns:p14="http://schemas.microsoft.com/office/powerpoint/2010/main" val="4152202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883556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2925897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328857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FBDD39-1781-4906-A598-E26A870BC2E4}" type="datetimeFigureOut">
              <a:rPr lang="en-GB" smtClean="0"/>
              <a:t>29/07/2024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3333080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FBDD39-1781-4906-A598-E26A870BC2E4}" type="datetimeFigureOut">
              <a:rPr lang="en-GB" smtClean="0"/>
              <a:t>29/07/2024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603957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FBDD39-1781-4906-A598-E26A870BC2E4}" type="datetimeFigureOut">
              <a:rPr lang="en-GB" smtClean="0"/>
              <a:t>29/07/2024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546237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FBDD39-1781-4906-A598-E26A870BC2E4}" type="datetimeFigureOut">
              <a:rPr lang="en-GB" smtClean="0"/>
              <a:t>29/07/2024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3920239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FBDD39-1781-4906-A598-E26A870BC2E4}" type="datetimeFigureOut">
              <a:rPr lang="en-GB" smtClean="0"/>
              <a:t>29/07/2024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2921798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FBDD39-1781-4906-A598-E26A870BC2E4}" type="datetimeFigureOut">
              <a:rPr lang="en-GB" smtClean="0"/>
              <a:t>29/07/2024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1412331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253626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7454611-B274-4CC9-81B9-09ECB46FD48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07388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FFBDD39-1781-4906-A598-E26A870BC2E4}" type="datetimeFigureOut">
              <a:rPr lang="en-GB" smtClean="0"/>
              <a:t>29/07/2024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2323315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FFBDD39-1781-4906-A598-E26A870BC2E4}" type="datetimeFigureOut">
              <a:rPr lang="en-GB" smtClean="0"/>
              <a:t>29/07/2024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454611-B274-4CC9-81B9-09ECB46FD48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015615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FFBDD39-1781-4906-A598-E26A870BC2E4}" type="datetimeFigureOut">
              <a:rPr lang="en-GB" smtClean="0"/>
              <a:t>29/07/2024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4173384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4215486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FBDD39-1781-4906-A598-E26A870BC2E4}" type="datetimeFigureOut">
              <a:rPr lang="en-GB" smtClean="0"/>
              <a:t>29/07/2024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7454611-B274-4CC9-81B9-09ECB46FD485}" type="slidenum">
              <a:rPr lang="en-GB" smtClean="0"/>
              <a:t>‹#›</a:t>
            </a:fld>
            <a:endParaRPr lang="en-GB"/>
          </a:p>
        </p:txBody>
      </p:sp>
    </p:spTree>
    <p:extLst>
      <p:ext uri="{BB962C8B-B14F-4D97-AF65-F5344CB8AC3E}">
        <p14:creationId xmlns:p14="http://schemas.microsoft.com/office/powerpoint/2010/main" val="696870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FFBDD39-1781-4906-A598-E26A870BC2E4}" type="datetimeFigureOut">
              <a:rPr lang="en-GB" smtClean="0"/>
              <a:t>29/07/2024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7454611-B274-4CC9-81B9-09ECB46FD485}" type="slidenum">
              <a:rPr lang="en-GB" smtClean="0"/>
              <a:t>‹#›</a:t>
            </a:fld>
            <a:endParaRPr lang="en-GB"/>
          </a:p>
        </p:txBody>
      </p:sp>
    </p:spTree>
    <p:extLst>
      <p:ext uri="{BB962C8B-B14F-4D97-AF65-F5344CB8AC3E}">
        <p14:creationId xmlns:p14="http://schemas.microsoft.com/office/powerpoint/2010/main" val="11941170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newham.gov.uk/downloads/file/549/communityresilienceinnewham" TargetMode="External"/><Relationship Id="rId3" Type="http://schemas.openxmlformats.org/officeDocument/2006/relationships/hyperlink" Target="https://www.bbc.co.uk/bitesize/topics/zpywqfr/articles/zpcqwnb" TargetMode="External"/><Relationship Id="rId7" Type="http://schemas.openxmlformats.org/officeDocument/2006/relationships/hyperlink" Target="https://www.lowincomeloansassistance.co.uk/unemployment-benefits-in-the-uk/" TargetMode="External"/><Relationship Id="rId2" Type="http://schemas.openxmlformats.org/officeDocument/2006/relationships/hyperlink" Target="https://www.thebalancemoney.com/causes-of-unemployment-7-main-reasons~3305596#:~:text=There%20are%20seven%20causes%20of%20unemployment.%20Four%20causes,available.%20The%20seventh%20cause%20leads%20to%20cyclical%20unemployment" TargetMode="External"/><Relationship Id="rId1" Type="http://schemas.openxmlformats.org/officeDocument/2006/relationships/slideLayout" Target="../slideLayouts/slideLayout2.xml"/><Relationship Id="rId6" Type="http://schemas.openxmlformats.org/officeDocument/2006/relationships/hyperlink" Target="https://www.legislation.gov.uk/ukpga/1995/18/introduction" TargetMode="External"/><Relationship Id="rId5" Type="http://schemas.openxmlformats.org/officeDocument/2006/relationships/hyperlink" Target="https://www.verywellmind.com/what-is-maslows-hierarchy-of-needs-4136760" TargetMode="External"/><Relationship Id="rId4" Type="http://schemas.openxmlformats.org/officeDocument/2006/relationships/hyperlink" Target="https://www.cambridge.org/core/books/abs/wellconnected-community/community-development-principles-and-practice/9AD78EDBA810D49858D6067D32182D46"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newham.gov.uk/downloads/file/579/sustainablecommunitystrategy2010-30#:~:text=Newham%20is%20an%20ambitious%20and%20exciting%20place%20to,backgrounds%20get%20on%20well%20in%20their%20local%20community" TargetMode="External"/><Relationship Id="rId3" Type="http://schemas.openxmlformats.org/officeDocument/2006/relationships/hyperlink" Target="https://www.marketing91.com/barriers-to-employment/" TargetMode="External"/><Relationship Id="rId7" Type="http://schemas.openxmlformats.org/officeDocument/2006/relationships/hyperlink" Target="https://www.newham.gov.uk/downloads/file/3035/towards-a-better-newham-strategy" TargetMode="External"/><Relationship Id="rId2" Type="http://schemas.openxmlformats.org/officeDocument/2006/relationships/hyperlink" Target="https://www.alamy.com/stock-photo/job-centre-plus-sign-in.html?sortBy=relevant" TargetMode="External"/><Relationship Id="rId1" Type="http://schemas.openxmlformats.org/officeDocument/2006/relationships/slideLayout" Target="../slideLayouts/slideLayout2.xml"/><Relationship Id="rId6" Type="http://schemas.openxmlformats.org/officeDocument/2006/relationships/hyperlink" Target="https://www.newham.gov.uk/downloads/file/552/research-worklessness" TargetMode="External"/><Relationship Id="rId5" Type="http://schemas.openxmlformats.org/officeDocument/2006/relationships/hyperlink" Target="https://www.gov.uk/government/publications/executive-board-meeting-27-april-2023/minutes-27-april-2023" TargetMode="External"/><Relationship Id="rId4" Type="http://schemas.openxmlformats.org/officeDocument/2006/relationships/hyperlink" Target="https://www.commonplace.is/blog/barriers-to-community-engageme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ons.gov.uk/visualisations/censusareachanges/E09000025/" TargetMode="External"/><Relationship Id="rId7" Type="http://schemas.openxmlformats.org/officeDocument/2006/relationships/hyperlink" Target="https://www.unitingagewell.org/our-services/residential-care/newnham-community-aldersgate-village" TargetMode="External"/><Relationship Id="rId2" Type="http://schemas.openxmlformats.org/officeDocument/2006/relationships/hyperlink" Target="https://www.ons.gov.uk/visualisations/labourmarketlocal/E09000025/" TargetMode="External"/><Relationship Id="rId1" Type="http://schemas.openxmlformats.org/officeDocument/2006/relationships/slideLayout" Target="../slideLayouts/slideLayout2.xml"/><Relationship Id="rId6" Type="http://schemas.openxmlformats.org/officeDocument/2006/relationships/hyperlink" Target="https://tfl.ams3.cdn.digitaloceanspaces.com/media/documents/Newham_fuwYS6y.pdf" TargetMode="External"/><Relationship Id="rId5" Type="http://schemas.openxmlformats.org/officeDocument/2006/relationships/hyperlink" Target="https://www.verywellmind.com/understanding-and-preventing-financial-stress-3144546" TargetMode="External"/><Relationship Id="rId4" Type="http://schemas.openxmlformats.org/officeDocument/2006/relationships/hyperlink" Target="https://www.christianstrunk.com/blog/how-to-manage-stakehol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4B4D-0802-2AC7-D915-27F60ABCD825}"/>
              </a:ext>
            </a:extLst>
          </p:cNvPr>
          <p:cNvSpPr>
            <a:spLocks noGrp="1"/>
          </p:cNvSpPr>
          <p:nvPr>
            <p:ph type="ctrTitle"/>
          </p:nvPr>
        </p:nvSpPr>
        <p:spPr>
          <a:xfrm>
            <a:off x="1360715" y="197078"/>
            <a:ext cx="9144000" cy="1403122"/>
          </a:xfrm>
        </p:spPr>
        <p:txBody>
          <a:bodyPr>
            <a:normAutofit/>
          </a:bodyPr>
          <a:lstStyle/>
          <a:p>
            <a:r>
              <a:rPr lang="en-GB" sz="2800" b="1" dirty="0">
                <a:latin typeface="Arial" panose="020B0604020202020204" pitchFamily="34" charset="0"/>
                <a:cs typeface="Arial" panose="020B0604020202020204" pitchFamily="34" charset="0"/>
              </a:rPr>
              <a:t>´         Community care and Development </a:t>
            </a:r>
          </a:p>
        </p:txBody>
      </p:sp>
      <p:sp>
        <p:nvSpPr>
          <p:cNvPr id="3" name="Subtitle 2">
            <a:extLst>
              <a:ext uri="{FF2B5EF4-FFF2-40B4-BE49-F238E27FC236}">
                <a16:creationId xmlns:a16="http://schemas.microsoft.com/office/drawing/2014/main" id="{6D5AAAE6-AD27-50C5-BA3B-A9B4488D9A40}"/>
              </a:ext>
            </a:extLst>
          </p:cNvPr>
          <p:cNvSpPr>
            <a:spLocks noGrp="1"/>
          </p:cNvSpPr>
          <p:nvPr>
            <p:ph type="subTitle" idx="1"/>
          </p:nvPr>
        </p:nvSpPr>
        <p:spPr>
          <a:xfrm>
            <a:off x="8133082" y="5581832"/>
            <a:ext cx="4299856" cy="1360715"/>
          </a:xfrm>
        </p:spPr>
        <p:txBody>
          <a:bodyPr>
            <a:normAutofit/>
          </a:bodyPr>
          <a:lstStyle/>
          <a:p>
            <a:r>
              <a:rPr lang="en-GB" sz="1600" b="1" dirty="0">
                <a:latin typeface="Arial" panose="020B0604020202020204" pitchFamily="34" charset="0"/>
                <a:cs typeface="Arial" panose="020B0604020202020204" pitchFamily="34" charset="0"/>
              </a:rPr>
              <a:t>Module number: BMHP6022</a:t>
            </a:r>
          </a:p>
          <a:p>
            <a:r>
              <a:rPr lang="en-GB" sz="1600" b="1" dirty="0">
                <a:latin typeface="Arial" panose="020B0604020202020204" pitchFamily="34" charset="0"/>
                <a:cs typeface="Arial" panose="020B0604020202020204" pitchFamily="34" charset="0"/>
              </a:rPr>
              <a:t>Lecturer name: Jolly Nwankwo</a:t>
            </a:r>
          </a:p>
          <a:p>
            <a:r>
              <a:rPr lang="en-GB" sz="1600" b="1" dirty="0">
                <a:latin typeface="Arial" panose="020B0604020202020204" pitchFamily="34" charset="0"/>
                <a:cs typeface="Arial" panose="020B0604020202020204" pitchFamily="34" charset="0"/>
              </a:rPr>
              <a:t>Student name: Catiana Braganca</a:t>
            </a:r>
          </a:p>
          <a:p>
            <a:endParaRPr lang="en-GB" dirty="0"/>
          </a:p>
        </p:txBody>
      </p:sp>
      <p:sp>
        <p:nvSpPr>
          <p:cNvPr id="4" name="TextBox 3">
            <a:extLst>
              <a:ext uri="{FF2B5EF4-FFF2-40B4-BE49-F238E27FC236}">
                <a16:creationId xmlns:a16="http://schemas.microsoft.com/office/drawing/2014/main" id="{439AFC8C-76AD-4678-0FC6-3485F4F3E601}"/>
              </a:ext>
            </a:extLst>
          </p:cNvPr>
          <p:cNvSpPr txBox="1"/>
          <p:nvPr/>
        </p:nvSpPr>
        <p:spPr>
          <a:xfrm>
            <a:off x="2166256" y="1834949"/>
            <a:ext cx="8850086" cy="523220"/>
          </a:xfrm>
          <a:prstGeom prst="rect">
            <a:avLst/>
          </a:prstGeom>
          <a:noFill/>
        </p:spPr>
        <p:txBody>
          <a:bodyPr wrap="square" rtlCol="0">
            <a:spAutoFit/>
          </a:bodyPr>
          <a:lstStyle/>
          <a:p>
            <a:r>
              <a:rPr lang="en-GB" sz="2800" dirty="0">
                <a:solidFill>
                  <a:srgbClr val="C00000"/>
                </a:solidFill>
                <a:latin typeface="Arial" panose="020B0604020202020204" pitchFamily="34" charset="0"/>
                <a:cs typeface="Arial" panose="020B0604020202020204" pitchFamily="34" charset="0"/>
              </a:rPr>
              <a:t>  Unemployment of adults in Newnham </a:t>
            </a:r>
          </a:p>
        </p:txBody>
      </p:sp>
      <p:pic>
        <p:nvPicPr>
          <p:cNvPr id="7" name="Picture 6">
            <a:extLst>
              <a:ext uri="{FF2B5EF4-FFF2-40B4-BE49-F238E27FC236}">
                <a16:creationId xmlns:a16="http://schemas.microsoft.com/office/drawing/2014/main" id="{C5F0302A-E593-9D11-9D6F-555B552B3FC9}"/>
              </a:ext>
            </a:extLst>
          </p:cNvPr>
          <p:cNvPicPr>
            <a:picLocks noChangeAspect="1"/>
          </p:cNvPicPr>
          <p:nvPr/>
        </p:nvPicPr>
        <p:blipFill>
          <a:blip r:embed="rId2"/>
          <a:stretch>
            <a:fillRect/>
          </a:stretch>
        </p:blipFill>
        <p:spPr>
          <a:xfrm>
            <a:off x="2049879" y="2592918"/>
            <a:ext cx="6083203" cy="3421802"/>
          </a:xfrm>
          <a:prstGeom prst="rect">
            <a:avLst/>
          </a:prstGeom>
        </p:spPr>
      </p:pic>
    </p:spTree>
    <p:extLst>
      <p:ext uri="{BB962C8B-B14F-4D97-AF65-F5344CB8AC3E}">
        <p14:creationId xmlns:p14="http://schemas.microsoft.com/office/powerpoint/2010/main" val="280423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742E5-5D50-AFCB-6633-8EC8898635E3}"/>
              </a:ext>
            </a:extLst>
          </p:cNvPr>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Introduction</a:t>
            </a:r>
            <a:endParaRPr lang="en-GB" sz="2000" dirty="0"/>
          </a:p>
        </p:txBody>
      </p:sp>
      <p:sp>
        <p:nvSpPr>
          <p:cNvPr id="3" name="Content Placeholder 2">
            <a:extLst>
              <a:ext uri="{FF2B5EF4-FFF2-40B4-BE49-F238E27FC236}">
                <a16:creationId xmlns:a16="http://schemas.microsoft.com/office/drawing/2014/main" id="{4A3C52A4-E7A3-0908-49FC-D86CEC68853E}"/>
              </a:ext>
            </a:extLst>
          </p:cNvPr>
          <p:cNvSpPr>
            <a:spLocks noGrp="1"/>
          </p:cNvSpPr>
          <p:nvPr>
            <p:ph idx="1"/>
          </p:nvPr>
        </p:nvSpPr>
        <p:spPr>
          <a:xfrm>
            <a:off x="1427047" y="1877490"/>
            <a:ext cx="5343753" cy="4073533"/>
          </a:xfrm>
        </p:spPr>
        <p:txBody>
          <a:bodyPr>
            <a:normAutofit/>
          </a:bodyPr>
          <a:lstStyle/>
          <a:p>
            <a:r>
              <a:rPr lang="en-GB" b="1" dirty="0">
                <a:latin typeface="Arial" panose="020B0604020202020204" pitchFamily="34" charset="0"/>
                <a:cs typeface="Arial" panose="020B0604020202020204" pitchFamily="34" charset="0"/>
              </a:rPr>
              <a:t>Community </a:t>
            </a:r>
            <a:r>
              <a:rPr lang="en-GB" dirty="0">
                <a:latin typeface="Arial" panose="020B0604020202020204" pitchFamily="34" charset="0"/>
                <a:cs typeface="Arial" panose="020B0604020202020204" pitchFamily="34" charset="0"/>
              </a:rPr>
              <a:t>is a group of people who share the same interests,  the people could live in the same region,  attend the same school, participate in the same events and have a related background. However, does not need to be in the same group it can be in different communities. ( BBC,2024)</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Community Development </a:t>
            </a:r>
            <a:r>
              <a:rPr lang="en-GB" dirty="0">
                <a:latin typeface="Arial" panose="020B0604020202020204" pitchFamily="34" charset="0"/>
                <a:cs typeface="Arial" panose="020B0604020202020204" pitchFamily="34" charset="0"/>
              </a:rPr>
              <a:t>is a method planned to make situations of financial and community progress for the entire area with its operative involvement. (United Nations, 1955)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1D48C8-84AB-ED1E-7245-73AA14EEFDFD}"/>
              </a:ext>
            </a:extLst>
          </p:cNvPr>
          <p:cNvPicPr>
            <a:picLocks noChangeAspect="1"/>
          </p:cNvPicPr>
          <p:nvPr/>
        </p:nvPicPr>
        <p:blipFill>
          <a:blip r:embed="rId2"/>
          <a:stretch>
            <a:fillRect/>
          </a:stretch>
        </p:blipFill>
        <p:spPr>
          <a:xfrm>
            <a:off x="6912429" y="1654628"/>
            <a:ext cx="5035891" cy="3548743"/>
          </a:xfrm>
          <a:prstGeom prst="rect">
            <a:avLst/>
          </a:prstGeom>
        </p:spPr>
      </p:pic>
      <p:sp>
        <p:nvSpPr>
          <p:cNvPr id="5" name="TextBox 4">
            <a:extLst>
              <a:ext uri="{FF2B5EF4-FFF2-40B4-BE49-F238E27FC236}">
                <a16:creationId xmlns:a16="http://schemas.microsoft.com/office/drawing/2014/main" id="{765F96DE-0B66-0B46-889C-6DA175F7531A}"/>
              </a:ext>
            </a:extLst>
          </p:cNvPr>
          <p:cNvSpPr txBox="1"/>
          <p:nvPr/>
        </p:nvSpPr>
        <p:spPr>
          <a:xfrm>
            <a:off x="8665028" y="4196697"/>
            <a:ext cx="2839584" cy="1754326"/>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r>
              <a:rPr lang="en-GB" dirty="0"/>
              <a:t>(Key Differences,2024)</a:t>
            </a:r>
          </a:p>
        </p:txBody>
      </p:sp>
    </p:spTree>
    <p:extLst>
      <p:ext uri="{BB962C8B-B14F-4D97-AF65-F5344CB8AC3E}">
        <p14:creationId xmlns:p14="http://schemas.microsoft.com/office/powerpoint/2010/main" val="633089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DB11D-C825-19B8-B9EA-BE20A33A8916}"/>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6746CAD9-8D77-45D5-75F9-8DBE40501F8B}"/>
              </a:ext>
            </a:extLst>
          </p:cNvPr>
          <p:cNvSpPr>
            <a:spLocks noGrp="1"/>
          </p:cNvSpPr>
          <p:nvPr>
            <p:ph idx="1"/>
          </p:nvPr>
        </p:nvSpPr>
        <p:spPr>
          <a:xfrm>
            <a:off x="445470" y="2123816"/>
            <a:ext cx="6603298" cy="4270920"/>
          </a:xfrm>
        </p:spPr>
        <p:txBody>
          <a:bodyPr>
            <a:normAutofit/>
          </a:bodyPr>
          <a:lstStyle/>
          <a:p>
            <a:r>
              <a:rPr lang="en-GB" b="1" dirty="0">
                <a:latin typeface="Arial" panose="020B0604020202020204" pitchFamily="34" charset="0"/>
                <a:cs typeface="Arial" panose="020B0604020202020204" pitchFamily="34" charset="0"/>
              </a:rPr>
              <a:t>Aim </a:t>
            </a:r>
          </a:p>
          <a:p>
            <a:pPr marL="0" indent="0">
              <a:buNone/>
            </a:pPr>
            <a:r>
              <a:rPr lang="en-GB" dirty="0">
                <a:latin typeface="Arial" panose="020B0604020202020204" pitchFamily="34" charset="0"/>
                <a:cs typeface="Arial" panose="020B0604020202020204" pitchFamily="34" charset="0"/>
              </a:rPr>
              <a:t>The Newnham community project aims to promote strategies and solutions for unemployed adults.</a:t>
            </a:r>
          </a:p>
          <a:p>
            <a:pPr marL="0" indent="0">
              <a:buNone/>
            </a:pPr>
            <a:r>
              <a:rPr lang="en-GB" b="1" dirty="0">
                <a:latin typeface="Arial" panose="020B0604020202020204" pitchFamily="34" charset="0"/>
                <a:cs typeface="Arial" panose="020B0604020202020204" pitchFamily="34" charset="0"/>
              </a:rPr>
              <a:t>Unemployment of Adults in Newnham </a:t>
            </a:r>
          </a:p>
          <a:p>
            <a:pPr marL="0" indent="0">
              <a:buNone/>
            </a:pPr>
            <a:r>
              <a:rPr lang="en-GB" dirty="0">
                <a:latin typeface="Arial" panose="020B0604020202020204" pitchFamily="34" charset="0"/>
                <a:cs typeface="Arial" panose="020B0604020202020204" pitchFamily="34" charset="0"/>
              </a:rPr>
              <a:t>The problem of Unemployment is one of the concerns affecting the community,  there is a higher percentage of active people in Newham borough that are without jobs, about 14% in the community and 8% nationally, it is important to address this issue for the selected participants in the borough. (Newham Council Communication. 2013) </a:t>
            </a:r>
          </a:p>
        </p:txBody>
      </p:sp>
      <p:pic>
        <p:nvPicPr>
          <p:cNvPr id="8" name="Picture 7">
            <a:extLst>
              <a:ext uri="{FF2B5EF4-FFF2-40B4-BE49-F238E27FC236}">
                <a16:creationId xmlns:a16="http://schemas.microsoft.com/office/drawing/2014/main" id="{41BD3E31-668E-8C89-7B15-BC3B6283015D}"/>
              </a:ext>
            </a:extLst>
          </p:cNvPr>
          <p:cNvPicPr>
            <a:picLocks noChangeAspect="1"/>
          </p:cNvPicPr>
          <p:nvPr/>
        </p:nvPicPr>
        <p:blipFill>
          <a:blip r:embed="rId2"/>
          <a:stretch>
            <a:fillRect/>
          </a:stretch>
        </p:blipFill>
        <p:spPr>
          <a:xfrm>
            <a:off x="7048768" y="1910579"/>
            <a:ext cx="4814476" cy="3292792"/>
          </a:xfrm>
          <a:prstGeom prst="rect">
            <a:avLst/>
          </a:prstGeom>
        </p:spPr>
      </p:pic>
      <p:sp>
        <p:nvSpPr>
          <p:cNvPr id="9" name="TextBox 8">
            <a:extLst>
              <a:ext uri="{FF2B5EF4-FFF2-40B4-BE49-F238E27FC236}">
                <a16:creationId xmlns:a16="http://schemas.microsoft.com/office/drawing/2014/main" id="{A3A4EF33-C72B-2B90-7151-1D6A901970EC}"/>
              </a:ext>
            </a:extLst>
          </p:cNvPr>
          <p:cNvSpPr txBox="1"/>
          <p:nvPr/>
        </p:nvSpPr>
        <p:spPr>
          <a:xfrm>
            <a:off x="8521859" y="5333781"/>
            <a:ext cx="270468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(Office for National Statistics, 2024)</a:t>
            </a:r>
          </a:p>
        </p:txBody>
      </p:sp>
    </p:spTree>
    <p:extLst>
      <p:ext uri="{BB962C8B-B14F-4D97-AF65-F5344CB8AC3E}">
        <p14:creationId xmlns:p14="http://schemas.microsoft.com/office/powerpoint/2010/main" val="2152170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4771-B660-C19D-A220-2D85EF3A248F}"/>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Main characteristics of Newnham </a:t>
            </a:r>
          </a:p>
        </p:txBody>
      </p:sp>
      <p:sp>
        <p:nvSpPr>
          <p:cNvPr id="3" name="Content Placeholder 2">
            <a:extLst>
              <a:ext uri="{FF2B5EF4-FFF2-40B4-BE49-F238E27FC236}">
                <a16:creationId xmlns:a16="http://schemas.microsoft.com/office/drawing/2014/main" id="{716178DD-C7AD-5698-B277-80F596BE0BB7}"/>
              </a:ext>
            </a:extLst>
          </p:cNvPr>
          <p:cNvSpPr>
            <a:spLocks noGrp="1"/>
          </p:cNvSpPr>
          <p:nvPr>
            <p:ph idx="1"/>
          </p:nvPr>
        </p:nvSpPr>
        <p:spPr>
          <a:xfrm>
            <a:off x="891040" y="2547257"/>
            <a:ext cx="6332993" cy="3570514"/>
          </a:xfrm>
        </p:spPr>
        <p:txBody>
          <a:bodyPr/>
          <a:lstStyle/>
          <a:p>
            <a:r>
              <a:rPr lang="en-GB" dirty="0">
                <a:latin typeface="Arial" panose="020B0604020202020204" pitchFamily="34" charset="0"/>
                <a:cs typeface="Arial" panose="020B0604020202020204" pitchFamily="34" charset="0"/>
              </a:rPr>
              <a:t>Newnham is an ambitious and interesting place to live</a:t>
            </a:r>
          </a:p>
          <a:p>
            <a:r>
              <a:rPr lang="en-GB" dirty="0">
                <a:latin typeface="Arial" panose="020B0604020202020204" pitchFamily="34" charset="0"/>
                <a:cs typeface="Arial" panose="020B0604020202020204" pitchFamily="34" charset="0"/>
              </a:rPr>
              <a:t>The community is a youthful community with one in four inhabitants aged 15 or below.</a:t>
            </a:r>
          </a:p>
          <a:p>
            <a:r>
              <a:rPr lang="en-GB" dirty="0">
                <a:latin typeface="Arial" panose="020B0604020202020204" pitchFamily="34" charset="0"/>
                <a:cs typeface="Arial" panose="020B0604020202020204" pitchFamily="34" charset="0"/>
              </a:rPr>
              <a:t>This city is the second major poor local council place in the province. </a:t>
            </a:r>
          </a:p>
          <a:p>
            <a:r>
              <a:rPr lang="en-GB" dirty="0">
                <a:latin typeface="Arial" panose="020B0604020202020204" pitchFamily="34" charset="0"/>
                <a:cs typeface="Arial" panose="020B0604020202020204" pitchFamily="34" charset="0"/>
              </a:rPr>
              <a:t>Above 50% of infants are living in poverty. </a:t>
            </a:r>
          </a:p>
          <a:p>
            <a:r>
              <a:rPr lang="en-GB" dirty="0">
                <a:latin typeface="Arial" panose="020B0604020202020204" pitchFamily="34" charset="0"/>
                <a:cs typeface="Arial" panose="020B0604020202020204" pitchFamily="34" charset="0"/>
              </a:rPr>
              <a:t>(Newnham Council Communication,2013)</a:t>
            </a:r>
          </a:p>
        </p:txBody>
      </p:sp>
      <p:pic>
        <p:nvPicPr>
          <p:cNvPr id="4" name="Picture 3">
            <a:extLst>
              <a:ext uri="{FF2B5EF4-FFF2-40B4-BE49-F238E27FC236}">
                <a16:creationId xmlns:a16="http://schemas.microsoft.com/office/drawing/2014/main" id="{029152CE-D8AB-089C-F0A3-E9F30576F7B9}"/>
              </a:ext>
            </a:extLst>
          </p:cNvPr>
          <p:cNvPicPr>
            <a:picLocks noChangeAspect="1"/>
          </p:cNvPicPr>
          <p:nvPr/>
        </p:nvPicPr>
        <p:blipFill>
          <a:blip r:embed="rId2"/>
          <a:stretch>
            <a:fillRect/>
          </a:stretch>
        </p:blipFill>
        <p:spPr>
          <a:xfrm>
            <a:off x="7300233" y="2315935"/>
            <a:ext cx="4514850" cy="3009900"/>
          </a:xfrm>
          <a:prstGeom prst="rect">
            <a:avLst/>
          </a:prstGeom>
        </p:spPr>
      </p:pic>
      <p:sp>
        <p:nvSpPr>
          <p:cNvPr id="6" name="TextBox 5">
            <a:extLst>
              <a:ext uri="{FF2B5EF4-FFF2-40B4-BE49-F238E27FC236}">
                <a16:creationId xmlns:a16="http://schemas.microsoft.com/office/drawing/2014/main" id="{512B01F6-5297-FA19-E761-39DAE377A7E4}"/>
              </a:ext>
            </a:extLst>
          </p:cNvPr>
          <p:cNvSpPr txBox="1"/>
          <p:nvPr/>
        </p:nvSpPr>
        <p:spPr>
          <a:xfrm>
            <a:off x="8203747" y="5347605"/>
            <a:ext cx="5034375"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(Uniting Agewell, 2013)</a:t>
            </a:r>
          </a:p>
        </p:txBody>
      </p:sp>
    </p:spTree>
    <p:extLst>
      <p:ext uri="{BB962C8B-B14F-4D97-AF65-F5344CB8AC3E}">
        <p14:creationId xmlns:p14="http://schemas.microsoft.com/office/powerpoint/2010/main" val="2644896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E02FC-01D4-2993-E710-EC5EF29190EB}"/>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Issues of Newnham borough </a:t>
            </a:r>
          </a:p>
        </p:txBody>
      </p:sp>
      <p:sp>
        <p:nvSpPr>
          <p:cNvPr id="3" name="Content Placeholder 2">
            <a:extLst>
              <a:ext uri="{FF2B5EF4-FFF2-40B4-BE49-F238E27FC236}">
                <a16:creationId xmlns:a16="http://schemas.microsoft.com/office/drawing/2014/main" id="{C0F669C1-2BCD-ADBF-7304-21E67AA2D2BA}"/>
              </a:ext>
            </a:extLst>
          </p:cNvPr>
          <p:cNvSpPr>
            <a:spLocks noGrp="1"/>
          </p:cNvSpPr>
          <p:nvPr>
            <p:ph idx="1"/>
          </p:nvPr>
        </p:nvSpPr>
        <p:spPr>
          <a:xfrm>
            <a:off x="687388" y="1905000"/>
            <a:ext cx="9660878" cy="6047994"/>
          </a:xfrm>
        </p:spPr>
        <p:txBody>
          <a:bodyPr>
            <a:normAutofit/>
          </a:bodyPr>
          <a:lstStyle/>
          <a:p>
            <a:pPr marL="0" indent="0">
              <a:buNone/>
            </a:pPr>
            <a:r>
              <a:rPr lang="en-GB" dirty="0">
                <a:latin typeface="Arial" panose="020B0604020202020204" pitchFamily="34" charset="0"/>
                <a:cs typeface="Arial" panose="020B0604020202020204" pitchFamily="34" charset="0"/>
              </a:rPr>
              <a:t> According to (Trust for London,2024) Newnham borough had a worse  rate in some issues compared to London such as:</a:t>
            </a:r>
          </a:p>
          <a:p>
            <a:r>
              <a:rPr lang="en-GB" dirty="0">
                <a:latin typeface="Arial" panose="020B0604020202020204" pitchFamily="34" charset="0"/>
                <a:cs typeface="Arial" panose="020B0604020202020204" pitchFamily="34" charset="0"/>
              </a:rPr>
              <a:t>Poverty</a:t>
            </a:r>
          </a:p>
          <a:p>
            <a:r>
              <a:rPr lang="en-GB" dirty="0">
                <a:latin typeface="Arial" panose="020B0604020202020204" pitchFamily="34" charset="0"/>
                <a:cs typeface="Arial" panose="020B0604020202020204" pitchFamily="34" charset="0"/>
              </a:rPr>
              <a:t>Homelessness acceptances</a:t>
            </a:r>
          </a:p>
          <a:p>
            <a:r>
              <a:rPr lang="en-GB" dirty="0">
                <a:latin typeface="Arial" panose="020B0604020202020204" pitchFamily="34" charset="0"/>
                <a:cs typeface="Arial" panose="020B0604020202020204" pitchFamily="34" charset="0"/>
              </a:rPr>
              <a:t>Temporary Accommodation</a:t>
            </a:r>
          </a:p>
          <a:p>
            <a:r>
              <a:rPr lang="en-GB" dirty="0">
                <a:latin typeface="Arial" panose="020B0604020202020204" pitchFamily="34" charset="0"/>
                <a:cs typeface="Arial" panose="020B0604020202020204" pitchFamily="34" charset="0"/>
              </a:rPr>
              <a:t>Repossessions</a:t>
            </a:r>
          </a:p>
          <a:p>
            <a:r>
              <a:rPr lang="en-GB" dirty="0">
                <a:latin typeface="Arial" panose="020B0604020202020204" pitchFamily="34" charset="0"/>
                <a:cs typeface="Arial" panose="020B0604020202020204" pitchFamily="34" charset="0"/>
              </a:rPr>
              <a:t>Rough sleeping </a:t>
            </a:r>
          </a:p>
          <a:p>
            <a:r>
              <a:rPr lang="en-GB" dirty="0">
                <a:latin typeface="Arial" panose="020B0604020202020204" pitchFamily="34" charset="0"/>
                <a:cs typeface="Arial" panose="020B0604020202020204" pitchFamily="34" charset="0"/>
              </a:rPr>
              <a:t>Premature mortality</a:t>
            </a:r>
          </a:p>
        </p:txBody>
      </p:sp>
      <p:pic>
        <p:nvPicPr>
          <p:cNvPr id="4" name="Picture 3">
            <a:extLst>
              <a:ext uri="{FF2B5EF4-FFF2-40B4-BE49-F238E27FC236}">
                <a16:creationId xmlns:a16="http://schemas.microsoft.com/office/drawing/2014/main" id="{2EAD8C72-D839-BAC0-A42D-E14680172C25}"/>
              </a:ext>
            </a:extLst>
          </p:cNvPr>
          <p:cNvPicPr>
            <a:picLocks noChangeAspect="1"/>
          </p:cNvPicPr>
          <p:nvPr/>
        </p:nvPicPr>
        <p:blipFill>
          <a:blip r:embed="rId2"/>
          <a:stretch>
            <a:fillRect/>
          </a:stretch>
        </p:blipFill>
        <p:spPr>
          <a:xfrm>
            <a:off x="4190035" y="3185890"/>
            <a:ext cx="7866019" cy="2673752"/>
          </a:xfrm>
          <a:prstGeom prst="rect">
            <a:avLst/>
          </a:prstGeom>
        </p:spPr>
      </p:pic>
    </p:spTree>
    <p:extLst>
      <p:ext uri="{BB962C8B-B14F-4D97-AF65-F5344CB8AC3E}">
        <p14:creationId xmlns:p14="http://schemas.microsoft.com/office/powerpoint/2010/main" val="4287665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34802-6C1A-799F-BBA0-9035D85B754D}"/>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Causes of  unemployment </a:t>
            </a:r>
          </a:p>
        </p:txBody>
      </p:sp>
      <p:pic>
        <p:nvPicPr>
          <p:cNvPr id="2050" name="Picture 2" descr="7 Causes of Unemployment">
            <a:extLst>
              <a:ext uri="{FF2B5EF4-FFF2-40B4-BE49-F238E27FC236}">
                <a16:creationId xmlns:a16="http://schemas.microsoft.com/office/drawing/2014/main" id="{06946AD6-623A-9702-9081-DC444B7243C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65143" y="1743182"/>
            <a:ext cx="5661713" cy="3778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0E4E25-394B-0C52-1ADE-779E4E14455E}"/>
              </a:ext>
            </a:extLst>
          </p:cNvPr>
          <p:cNvSpPr txBox="1"/>
          <p:nvPr/>
        </p:nvSpPr>
        <p:spPr>
          <a:xfrm>
            <a:off x="4037744" y="5671604"/>
            <a:ext cx="43254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(Amadeo, 2024)</a:t>
            </a:r>
          </a:p>
        </p:txBody>
      </p:sp>
    </p:spTree>
    <p:extLst>
      <p:ext uri="{BB962C8B-B14F-4D97-AF65-F5344CB8AC3E}">
        <p14:creationId xmlns:p14="http://schemas.microsoft.com/office/powerpoint/2010/main" val="1295851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B9CB7-BDEC-FFD8-099F-6848F020C25D}"/>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Demographics</a:t>
            </a:r>
            <a:r>
              <a:rPr lang="en-GB" dirty="0"/>
              <a:t>  </a:t>
            </a:r>
          </a:p>
        </p:txBody>
      </p:sp>
      <p:sp>
        <p:nvSpPr>
          <p:cNvPr id="3" name="Content Placeholder 2">
            <a:extLst>
              <a:ext uri="{FF2B5EF4-FFF2-40B4-BE49-F238E27FC236}">
                <a16:creationId xmlns:a16="http://schemas.microsoft.com/office/drawing/2014/main" id="{CFB4CDB1-C87E-6F3A-A301-BC0C9DAEBC57}"/>
              </a:ext>
            </a:extLst>
          </p:cNvPr>
          <p:cNvSpPr>
            <a:spLocks noGrp="1"/>
          </p:cNvSpPr>
          <p:nvPr>
            <p:ph idx="1"/>
          </p:nvPr>
        </p:nvSpPr>
        <p:spPr>
          <a:xfrm>
            <a:off x="417008" y="1530428"/>
            <a:ext cx="6909209" cy="5247640"/>
          </a:xfrm>
        </p:spPr>
        <p:txBody>
          <a:bodyPr>
            <a:normAutofit/>
          </a:bodyPr>
          <a:lstStyle/>
          <a:p>
            <a:r>
              <a:rPr lang="en-GB" dirty="0">
                <a:latin typeface="Arial" panose="020B0604020202020204" pitchFamily="34" charset="0"/>
                <a:cs typeface="Arial" panose="020B0604020202020204" pitchFamily="34" charset="0"/>
              </a:rPr>
              <a:t>The Newnham population from 2011 to 2021 increased to 14% compared to London and England in 2011 it was 308,000 people and improved to 351,000. (Office for National Statistics, 2021)</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2021,  residents with a percentage of 42.2% in Newham recognised their racial category among the "Asian, Asian British or Asian Welsh" group</a:t>
            </a:r>
          </a:p>
          <a:p>
            <a:r>
              <a:rPr lang="en-GB" dirty="0">
                <a:latin typeface="Arial" panose="020B0604020202020204" pitchFamily="34" charset="0"/>
                <a:cs typeface="Arial" panose="020B0604020202020204" pitchFamily="34" charset="0"/>
              </a:rPr>
              <a:t> On the opposite  17.5% of the population recognised racial categories inside the "Black, Black British, Black Welsh, Caribbean or African" group.</a:t>
            </a:r>
          </a:p>
          <a:p>
            <a:r>
              <a:rPr lang="en-GB" dirty="0">
                <a:latin typeface="Arial" panose="020B0604020202020204" pitchFamily="34" charset="0"/>
                <a:cs typeface="Arial" panose="020B0604020202020204" pitchFamily="34" charset="0"/>
              </a:rPr>
              <a:t>It is considered the major religious group of Christians related to 35% of residents.  </a:t>
            </a:r>
          </a:p>
        </p:txBody>
      </p:sp>
      <p:pic>
        <p:nvPicPr>
          <p:cNvPr id="6" name="Picture 5">
            <a:extLst>
              <a:ext uri="{FF2B5EF4-FFF2-40B4-BE49-F238E27FC236}">
                <a16:creationId xmlns:a16="http://schemas.microsoft.com/office/drawing/2014/main" id="{5A36BE81-B6AB-3D7B-DB36-03229BE589F9}"/>
              </a:ext>
            </a:extLst>
          </p:cNvPr>
          <p:cNvPicPr>
            <a:picLocks noChangeAspect="1"/>
          </p:cNvPicPr>
          <p:nvPr/>
        </p:nvPicPr>
        <p:blipFill>
          <a:blip r:embed="rId2"/>
          <a:stretch>
            <a:fillRect/>
          </a:stretch>
        </p:blipFill>
        <p:spPr>
          <a:xfrm>
            <a:off x="7326217" y="1454228"/>
            <a:ext cx="4787523" cy="4340644"/>
          </a:xfrm>
          <a:prstGeom prst="rect">
            <a:avLst/>
          </a:prstGeom>
        </p:spPr>
      </p:pic>
    </p:spTree>
    <p:extLst>
      <p:ext uri="{BB962C8B-B14F-4D97-AF65-F5344CB8AC3E}">
        <p14:creationId xmlns:p14="http://schemas.microsoft.com/office/powerpoint/2010/main" val="3419101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24DA-F3DB-AFF2-18B3-FA11F4ECB26E}"/>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Stakeholders involved in the program </a:t>
            </a:r>
          </a:p>
        </p:txBody>
      </p:sp>
      <p:sp>
        <p:nvSpPr>
          <p:cNvPr id="3" name="Content Placeholder 2">
            <a:extLst>
              <a:ext uri="{FF2B5EF4-FFF2-40B4-BE49-F238E27FC236}">
                <a16:creationId xmlns:a16="http://schemas.microsoft.com/office/drawing/2014/main" id="{2E2A7C51-87AD-3C31-064C-541FFAA3A270}"/>
              </a:ext>
            </a:extLst>
          </p:cNvPr>
          <p:cNvSpPr>
            <a:spLocks noGrp="1"/>
          </p:cNvSpPr>
          <p:nvPr>
            <p:ph idx="1"/>
          </p:nvPr>
        </p:nvSpPr>
        <p:spPr>
          <a:xfrm>
            <a:off x="1692621" y="2152861"/>
            <a:ext cx="10147809" cy="6657898"/>
          </a:xfrm>
        </p:spPr>
        <p:txBody>
          <a:bodyPr>
            <a:normAutofit/>
          </a:bodyPr>
          <a:lstStyle/>
          <a:p>
            <a:pPr>
              <a:buFont typeface="Wingdings" panose="05000000000000000000" pitchFamily="2" charset="2"/>
              <a:buChar char="v"/>
            </a:pPr>
            <a:r>
              <a:rPr lang="en-GB" b="1" dirty="0">
                <a:latin typeface="Arial" panose="020B0604020202020204" pitchFamily="34" charset="0"/>
                <a:cs typeface="Arial" panose="020B0604020202020204" pitchFamily="34" charset="0"/>
              </a:rPr>
              <a:t>Newnham Council</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Residents</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b="1" dirty="0">
                <a:latin typeface="Arial" panose="020B0604020202020204" pitchFamily="34" charset="0"/>
                <a:cs typeface="Arial" panose="020B0604020202020204" pitchFamily="34" charset="0"/>
              </a:rPr>
              <a:t>Government </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v"/>
            </a:pPr>
            <a:r>
              <a:rPr lang="en-GB" b="1" dirty="0">
                <a:latin typeface="Arial" panose="020B0604020202020204" pitchFamily="34" charset="0"/>
                <a:cs typeface="Arial" panose="020B0604020202020204" pitchFamily="34" charset="0"/>
              </a:rPr>
              <a:t>Jobcentre </a:t>
            </a:r>
          </a:p>
          <a:p>
            <a:pPr marL="0" indent="0">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ADFC0F4-8405-1A46-58BE-F5538579D512}"/>
              </a:ext>
            </a:extLst>
          </p:cNvPr>
          <p:cNvPicPr>
            <a:picLocks noChangeAspect="1"/>
          </p:cNvPicPr>
          <p:nvPr/>
        </p:nvPicPr>
        <p:blipFill>
          <a:blip r:embed="rId2"/>
          <a:stretch>
            <a:fillRect/>
          </a:stretch>
        </p:blipFill>
        <p:spPr>
          <a:xfrm>
            <a:off x="5670801" y="1852674"/>
            <a:ext cx="3418115" cy="1794510"/>
          </a:xfrm>
          <a:prstGeom prst="rect">
            <a:avLst/>
          </a:prstGeom>
        </p:spPr>
      </p:pic>
      <p:sp>
        <p:nvSpPr>
          <p:cNvPr id="6" name="TextBox 5">
            <a:extLst>
              <a:ext uri="{FF2B5EF4-FFF2-40B4-BE49-F238E27FC236}">
                <a16:creationId xmlns:a16="http://schemas.microsoft.com/office/drawing/2014/main" id="{00C3D03A-A3BC-5887-6063-6A1C161C0107}"/>
              </a:ext>
            </a:extLst>
          </p:cNvPr>
          <p:cNvSpPr txBox="1"/>
          <p:nvPr/>
        </p:nvSpPr>
        <p:spPr>
          <a:xfrm>
            <a:off x="6264990" y="3657684"/>
            <a:ext cx="2383971" cy="369332"/>
          </a:xfrm>
          <a:prstGeom prst="rect">
            <a:avLst/>
          </a:prstGeom>
          <a:noFill/>
        </p:spPr>
        <p:txBody>
          <a:bodyPr wrap="square" rtlCol="0">
            <a:spAutoFit/>
          </a:bodyPr>
          <a:lstStyle/>
          <a:p>
            <a:r>
              <a:rPr lang="en-GB" dirty="0"/>
              <a:t>(Gov.UK 2023)</a:t>
            </a:r>
          </a:p>
        </p:txBody>
      </p:sp>
      <p:pic>
        <p:nvPicPr>
          <p:cNvPr id="4" name="Picture 3">
            <a:extLst>
              <a:ext uri="{FF2B5EF4-FFF2-40B4-BE49-F238E27FC236}">
                <a16:creationId xmlns:a16="http://schemas.microsoft.com/office/drawing/2014/main" id="{C160CA91-2375-42D5-8806-C2B266C4DC76}"/>
              </a:ext>
            </a:extLst>
          </p:cNvPr>
          <p:cNvPicPr>
            <a:picLocks noChangeAspect="1"/>
          </p:cNvPicPr>
          <p:nvPr/>
        </p:nvPicPr>
        <p:blipFill>
          <a:blip r:embed="rId3"/>
          <a:stretch>
            <a:fillRect/>
          </a:stretch>
        </p:blipFill>
        <p:spPr>
          <a:xfrm>
            <a:off x="8405895" y="3755539"/>
            <a:ext cx="3098717" cy="2283516"/>
          </a:xfrm>
          <a:prstGeom prst="rect">
            <a:avLst/>
          </a:prstGeom>
        </p:spPr>
      </p:pic>
      <p:sp>
        <p:nvSpPr>
          <p:cNvPr id="7" name="TextBox 6">
            <a:extLst>
              <a:ext uri="{FF2B5EF4-FFF2-40B4-BE49-F238E27FC236}">
                <a16:creationId xmlns:a16="http://schemas.microsoft.com/office/drawing/2014/main" id="{EA50A8A4-C5A8-ED9C-2DA0-2334C736007D}"/>
              </a:ext>
            </a:extLst>
          </p:cNvPr>
          <p:cNvSpPr txBox="1"/>
          <p:nvPr/>
        </p:nvSpPr>
        <p:spPr>
          <a:xfrm>
            <a:off x="9088916" y="6323682"/>
            <a:ext cx="2115238" cy="369332"/>
          </a:xfrm>
          <a:prstGeom prst="rect">
            <a:avLst/>
          </a:prstGeom>
          <a:noFill/>
        </p:spPr>
        <p:txBody>
          <a:bodyPr wrap="square" rtlCol="0">
            <a:spAutoFit/>
          </a:bodyPr>
          <a:lstStyle/>
          <a:p>
            <a:r>
              <a:rPr lang="en-GB" dirty="0"/>
              <a:t>(</a:t>
            </a:r>
            <a:r>
              <a:rPr lang="en-GB" dirty="0" err="1"/>
              <a:t>Alamy</a:t>
            </a:r>
            <a:r>
              <a:rPr lang="en-GB" dirty="0"/>
              <a:t>, 2024)</a:t>
            </a:r>
          </a:p>
        </p:txBody>
      </p:sp>
    </p:spTree>
    <p:extLst>
      <p:ext uri="{BB962C8B-B14F-4D97-AF65-F5344CB8AC3E}">
        <p14:creationId xmlns:p14="http://schemas.microsoft.com/office/powerpoint/2010/main" val="3841837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47858-56F6-8AAB-16AD-7A9AF533433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Principles which support community development</a:t>
            </a:r>
            <a:endParaRPr lang="en-GB" dirty="0"/>
          </a:p>
        </p:txBody>
      </p:sp>
      <p:sp>
        <p:nvSpPr>
          <p:cNvPr id="3" name="Content Placeholder 2">
            <a:extLst>
              <a:ext uri="{FF2B5EF4-FFF2-40B4-BE49-F238E27FC236}">
                <a16:creationId xmlns:a16="http://schemas.microsoft.com/office/drawing/2014/main" id="{8D22D4E8-578D-41AD-CC67-CDDC9066A758}"/>
              </a:ext>
            </a:extLst>
          </p:cNvPr>
          <p:cNvSpPr>
            <a:spLocks noGrp="1"/>
          </p:cNvSpPr>
          <p:nvPr>
            <p:ph idx="1"/>
          </p:nvPr>
        </p:nvSpPr>
        <p:spPr>
          <a:xfrm>
            <a:off x="2247690" y="2254785"/>
            <a:ext cx="8915400" cy="3777622"/>
          </a:xfrm>
        </p:spPr>
        <p:txBody>
          <a:bodyPr/>
          <a:lstStyle/>
          <a:p>
            <a:r>
              <a:rPr lang="en-GB" dirty="0">
                <a:latin typeface="Arial" panose="020B0604020202020204" pitchFamily="34" charset="0"/>
                <a:cs typeface="Arial" panose="020B0604020202020204" pitchFamily="34" charset="0"/>
              </a:rPr>
              <a:t>Consistency is important for the community because it develops understanding and results in a reliable experience</a:t>
            </a:r>
          </a:p>
          <a:p>
            <a:r>
              <a:rPr lang="en-GB" dirty="0">
                <a:latin typeface="Arial" panose="020B0604020202020204" pitchFamily="34" charset="0"/>
                <a:cs typeface="Arial" panose="020B0604020202020204" pitchFamily="34" charset="0"/>
              </a:rPr>
              <a:t>Empowerment, the employees will be valued, respected, knowledgeable, and able to live a healthy life at work.</a:t>
            </a:r>
          </a:p>
          <a:p>
            <a:r>
              <a:rPr lang="en-GB" dirty="0">
                <a:latin typeface="Arial" panose="020B0604020202020204" pitchFamily="34" charset="0"/>
                <a:cs typeface="Arial" panose="020B0604020202020204" pitchFamily="34" charset="0"/>
              </a:rPr>
              <a:t> Inclusive Workforce,  employees having an optimistic workplace, being able to work as a team, learn as a team and be interested and enthusiastic regarding innovative ways of creating their work.</a:t>
            </a:r>
          </a:p>
          <a:p>
            <a:r>
              <a:rPr lang="en-GB" dirty="0">
                <a:latin typeface="Arial" panose="020B0604020202020204" pitchFamily="34" charset="0"/>
                <a:cs typeface="Arial" panose="020B0604020202020204" pitchFamily="34" charset="0"/>
              </a:rPr>
              <a:t>Confidence, leaders and directors will follow by example, establish good performance and remain self-confident.  </a:t>
            </a:r>
          </a:p>
          <a:p>
            <a:r>
              <a:rPr lang="en-GB" dirty="0">
                <a:latin typeface="Arial" panose="020B0604020202020204" pitchFamily="34" charset="0"/>
                <a:cs typeface="Arial" panose="020B0604020202020204" pitchFamily="34" charset="0"/>
              </a:rPr>
              <a:t>(London Borough of Newnham, 2024)</a:t>
            </a:r>
          </a:p>
          <a:p>
            <a:endParaRPr lang="en-GB" dirty="0"/>
          </a:p>
        </p:txBody>
      </p:sp>
    </p:spTree>
    <p:extLst>
      <p:ext uri="{BB962C8B-B14F-4D97-AF65-F5344CB8AC3E}">
        <p14:creationId xmlns:p14="http://schemas.microsoft.com/office/powerpoint/2010/main" val="757417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42FCE-D558-3370-B7F6-CA0258A07C51}"/>
              </a:ext>
            </a:extLst>
          </p:cNvPr>
          <p:cNvSpPr>
            <a:spLocks noGrp="1"/>
          </p:cNvSpPr>
          <p:nvPr>
            <p:ph type="title"/>
          </p:nvPr>
        </p:nvSpPr>
        <p:spPr>
          <a:xfrm>
            <a:off x="2070142" y="572855"/>
            <a:ext cx="8911687" cy="1280890"/>
          </a:xfrm>
        </p:spPr>
        <p:txBody>
          <a:bodyPr/>
          <a:lstStyle/>
          <a:p>
            <a:r>
              <a:rPr lang="en-GB" dirty="0">
                <a:latin typeface="Arial" panose="020B0604020202020204" pitchFamily="34" charset="0"/>
                <a:cs typeface="Arial" panose="020B0604020202020204" pitchFamily="34" charset="0"/>
              </a:rPr>
              <a:t>Theory of Maslow´s Hierarchy of Needs </a:t>
            </a:r>
          </a:p>
        </p:txBody>
      </p:sp>
      <p:sp>
        <p:nvSpPr>
          <p:cNvPr id="3" name="Content Placeholder 2">
            <a:extLst>
              <a:ext uri="{FF2B5EF4-FFF2-40B4-BE49-F238E27FC236}">
                <a16:creationId xmlns:a16="http://schemas.microsoft.com/office/drawing/2014/main" id="{25E35278-B56D-B3F1-4AB6-DB7D27D3B10A}"/>
              </a:ext>
            </a:extLst>
          </p:cNvPr>
          <p:cNvSpPr>
            <a:spLocks noGrp="1"/>
          </p:cNvSpPr>
          <p:nvPr>
            <p:ph idx="1"/>
          </p:nvPr>
        </p:nvSpPr>
        <p:spPr>
          <a:xfrm>
            <a:off x="0" y="2404828"/>
            <a:ext cx="7400925" cy="4431400"/>
          </a:xfrm>
        </p:spPr>
        <p:txBody>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The first level of Maslow´s Theory is Physiological needs, human basic needs are essential for survival, including food, water, air, clothes and housing. (Cherry,2024). Regarding the issue of unemployment, the physiological need was not met because people who do not have a job won´t be able to afford basic needs.</a:t>
            </a:r>
          </a:p>
          <a:p>
            <a:pPr marL="0" indent="0">
              <a:buNone/>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The second level of safety needs is also important and needs to be addressed after the physiological need,  humans need to feel safe where they live, which can impact their health and well-being (Scott,2023)</a:t>
            </a:r>
          </a:p>
        </p:txBody>
      </p:sp>
      <p:pic>
        <p:nvPicPr>
          <p:cNvPr id="4" name="Picture 3">
            <a:extLst>
              <a:ext uri="{FF2B5EF4-FFF2-40B4-BE49-F238E27FC236}">
                <a16:creationId xmlns:a16="http://schemas.microsoft.com/office/drawing/2014/main" id="{CF989D69-81C4-312D-6E2F-A1831DDDCDF8}"/>
              </a:ext>
            </a:extLst>
          </p:cNvPr>
          <p:cNvPicPr>
            <a:picLocks noChangeAspect="1"/>
          </p:cNvPicPr>
          <p:nvPr/>
        </p:nvPicPr>
        <p:blipFill>
          <a:blip r:embed="rId2"/>
          <a:stretch>
            <a:fillRect/>
          </a:stretch>
        </p:blipFill>
        <p:spPr>
          <a:xfrm>
            <a:off x="7463704" y="2579914"/>
            <a:ext cx="4597668" cy="3065112"/>
          </a:xfrm>
          <a:prstGeom prst="rect">
            <a:avLst/>
          </a:prstGeom>
        </p:spPr>
      </p:pic>
      <p:sp>
        <p:nvSpPr>
          <p:cNvPr id="5" name="TextBox 4">
            <a:extLst>
              <a:ext uri="{FF2B5EF4-FFF2-40B4-BE49-F238E27FC236}">
                <a16:creationId xmlns:a16="http://schemas.microsoft.com/office/drawing/2014/main" id="{3DEC0006-AAE7-94E7-7C84-854EE7203383}"/>
              </a:ext>
            </a:extLst>
          </p:cNvPr>
          <p:cNvSpPr txBox="1"/>
          <p:nvPr/>
        </p:nvSpPr>
        <p:spPr>
          <a:xfrm>
            <a:off x="8256815" y="5813859"/>
            <a:ext cx="3668486" cy="369332"/>
          </a:xfrm>
          <a:prstGeom prst="rect">
            <a:avLst/>
          </a:prstGeom>
          <a:noFill/>
        </p:spPr>
        <p:txBody>
          <a:bodyPr wrap="square" rtlCol="0">
            <a:spAutoFit/>
          </a:bodyPr>
          <a:lstStyle/>
          <a:p>
            <a:r>
              <a:rPr lang="en-GB" dirty="0"/>
              <a:t>          (</a:t>
            </a:r>
            <a:r>
              <a:rPr lang="en-GB" dirty="0">
                <a:latin typeface="Arial" panose="020B0604020202020204" pitchFamily="34" charset="0"/>
                <a:cs typeface="Arial" panose="020B0604020202020204" pitchFamily="34" charset="0"/>
              </a:rPr>
              <a:t>Verywellmind</a:t>
            </a:r>
            <a:r>
              <a:rPr lang="en-GB" dirty="0"/>
              <a:t>, </a:t>
            </a:r>
            <a:r>
              <a:rPr lang="en-GB" dirty="0">
                <a:latin typeface="Arial" panose="020B0604020202020204" pitchFamily="34" charset="0"/>
                <a:cs typeface="Arial" panose="020B0604020202020204" pitchFamily="34" charset="0"/>
              </a:rPr>
              <a:t>2024)</a:t>
            </a:r>
          </a:p>
        </p:txBody>
      </p:sp>
    </p:spTree>
    <p:extLst>
      <p:ext uri="{BB962C8B-B14F-4D97-AF65-F5344CB8AC3E}">
        <p14:creationId xmlns:p14="http://schemas.microsoft.com/office/powerpoint/2010/main" val="2468117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79BA-CE61-0FE6-FF79-B7093555EBD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Use of digital media and technologies for community development </a:t>
            </a:r>
          </a:p>
        </p:txBody>
      </p:sp>
      <p:sp>
        <p:nvSpPr>
          <p:cNvPr id="3" name="Content Placeholder 2">
            <a:extLst>
              <a:ext uri="{FF2B5EF4-FFF2-40B4-BE49-F238E27FC236}">
                <a16:creationId xmlns:a16="http://schemas.microsoft.com/office/drawing/2014/main" id="{DE6C2B5F-6E25-4896-8C43-DA9C04299919}"/>
              </a:ext>
            </a:extLst>
          </p:cNvPr>
          <p:cNvSpPr>
            <a:spLocks noGrp="1"/>
          </p:cNvSpPr>
          <p:nvPr>
            <p:ph idx="1"/>
          </p:nvPr>
        </p:nvSpPr>
        <p:spPr>
          <a:xfrm>
            <a:off x="2482387" y="2059112"/>
            <a:ext cx="8915400" cy="3777622"/>
          </a:xfrm>
        </p:spPr>
        <p:txBody>
          <a:bodyPr/>
          <a:lstStyle/>
          <a:p>
            <a:r>
              <a:rPr lang="en-GB" dirty="0"/>
              <a:t>Facebook </a:t>
            </a:r>
          </a:p>
          <a:p>
            <a:r>
              <a:rPr lang="en-GB" dirty="0"/>
              <a:t>Instagram</a:t>
            </a:r>
          </a:p>
          <a:p>
            <a:r>
              <a:rPr lang="en-GB" dirty="0"/>
              <a:t>Twitter</a:t>
            </a:r>
          </a:p>
          <a:p>
            <a:endParaRPr lang="en-GB" dirty="0"/>
          </a:p>
          <a:p>
            <a:r>
              <a:rPr lang="en-GB" dirty="0"/>
              <a:t>#jobsearch</a:t>
            </a:r>
          </a:p>
          <a:p>
            <a:r>
              <a:rPr lang="en-GB" dirty="0"/>
              <a:t>#employusstudents</a:t>
            </a:r>
          </a:p>
          <a:p>
            <a:r>
              <a:rPr lang="en-GB" dirty="0"/>
              <a:t>#Unemployment_alertness</a:t>
            </a:r>
          </a:p>
          <a:p>
            <a:pPr marL="0" indent="0">
              <a:buNone/>
            </a:pPr>
            <a:endParaRPr lang="en-GB" dirty="0"/>
          </a:p>
        </p:txBody>
      </p:sp>
      <p:pic>
        <p:nvPicPr>
          <p:cNvPr id="1026" name="Picture 2" descr="‎Facebook on the App Store">
            <a:extLst>
              <a:ext uri="{FF2B5EF4-FFF2-40B4-BE49-F238E27FC236}">
                <a16:creationId xmlns:a16="http://schemas.microsoft.com/office/drawing/2014/main" id="{30EEFF50-AA1B-8770-68C2-0EB660FB7D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8346" y="2059112"/>
            <a:ext cx="2651267" cy="13871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1611BFA-A028-010C-9636-30B5275232DD}"/>
              </a:ext>
            </a:extLst>
          </p:cNvPr>
          <p:cNvPicPr>
            <a:picLocks noChangeAspect="1"/>
          </p:cNvPicPr>
          <p:nvPr/>
        </p:nvPicPr>
        <p:blipFill>
          <a:blip r:embed="rId3"/>
          <a:stretch>
            <a:fillRect/>
          </a:stretch>
        </p:blipFill>
        <p:spPr>
          <a:xfrm>
            <a:off x="9996755" y="2760837"/>
            <a:ext cx="1969738" cy="1699970"/>
          </a:xfrm>
          <a:prstGeom prst="rect">
            <a:avLst/>
          </a:prstGeom>
        </p:spPr>
      </p:pic>
      <p:pic>
        <p:nvPicPr>
          <p:cNvPr id="5" name="Picture 4">
            <a:extLst>
              <a:ext uri="{FF2B5EF4-FFF2-40B4-BE49-F238E27FC236}">
                <a16:creationId xmlns:a16="http://schemas.microsoft.com/office/drawing/2014/main" id="{9669A450-EDB6-9F95-E7DA-4C59016F23CD}"/>
              </a:ext>
            </a:extLst>
          </p:cNvPr>
          <p:cNvPicPr>
            <a:picLocks noChangeAspect="1"/>
          </p:cNvPicPr>
          <p:nvPr/>
        </p:nvPicPr>
        <p:blipFill>
          <a:blip r:embed="rId4"/>
          <a:stretch>
            <a:fillRect/>
          </a:stretch>
        </p:blipFill>
        <p:spPr>
          <a:xfrm>
            <a:off x="7345488" y="3818325"/>
            <a:ext cx="2651267" cy="1492285"/>
          </a:xfrm>
          <a:prstGeom prst="rect">
            <a:avLst/>
          </a:prstGeom>
        </p:spPr>
      </p:pic>
    </p:spTree>
    <p:extLst>
      <p:ext uri="{BB962C8B-B14F-4D97-AF65-F5344CB8AC3E}">
        <p14:creationId xmlns:p14="http://schemas.microsoft.com/office/powerpoint/2010/main" val="555266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4C47E69-45A8-59F4-911C-D366225F4B38}"/>
              </a:ext>
            </a:extLst>
          </p:cNvPr>
          <p:cNvSpPr>
            <a:spLocks noGrp="1"/>
          </p:cNvSpPr>
          <p:nvPr>
            <p:ph type="title"/>
          </p:nvPr>
        </p:nvSpPr>
        <p:spPr>
          <a:xfrm>
            <a:off x="1843391" y="624110"/>
            <a:ext cx="9383408" cy="1280890"/>
          </a:xfrm>
        </p:spPr>
        <p:txBody>
          <a:bodyPr>
            <a:normAutofit/>
          </a:bodyPr>
          <a:lstStyle/>
          <a:p>
            <a:r>
              <a:rPr lang="en-GB" dirty="0">
                <a:solidFill>
                  <a:schemeClr val="bg1"/>
                </a:solidFill>
                <a:latin typeface="Arial" panose="020B0604020202020204" pitchFamily="34" charset="0"/>
                <a:cs typeface="Arial" panose="020B0604020202020204" pitchFamily="34" charset="0"/>
              </a:rPr>
              <a:t>Legislation and policy</a:t>
            </a:r>
          </a:p>
        </p:txBody>
      </p:sp>
      <p:sp>
        <p:nvSpPr>
          <p:cNvPr id="15"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4FB0E3C1-47A2-1881-E8CD-619AAF62056B}"/>
              </a:ext>
            </a:extLst>
          </p:cNvPr>
          <p:cNvSpPr>
            <a:spLocks/>
          </p:cNvSpPr>
          <p:nvPr/>
        </p:nvSpPr>
        <p:spPr>
          <a:xfrm>
            <a:off x="898903" y="3021070"/>
            <a:ext cx="6041724" cy="2994140"/>
          </a:xfrm>
          <a:prstGeom prst="rect">
            <a:avLst/>
          </a:prstGeom>
        </p:spPr>
        <p:txBody>
          <a:bodyPr/>
          <a:lstStyle/>
          <a:p>
            <a:pPr defTabSz="315468"/>
            <a:endParaRPr lang="en-GB" sz="1242" kern="1200" dirty="0">
              <a:solidFill>
                <a:schemeClr val="tx1"/>
              </a:solidFill>
              <a:latin typeface="+mn-lt"/>
              <a:ea typeface="+mn-ea"/>
              <a:cs typeface="+mn-cs"/>
            </a:endParaRPr>
          </a:p>
          <a:p>
            <a:pPr marL="285750" indent="-285750" defTabSz="315468">
              <a:buFont typeface="Arial" panose="020B0604020202020204" pitchFamily="34" charset="0"/>
              <a:buChar char="•"/>
            </a:pPr>
            <a:r>
              <a:rPr lang="en-GB" b="1" kern="1200" dirty="0">
                <a:solidFill>
                  <a:schemeClr val="tx1"/>
                </a:solidFill>
                <a:latin typeface="Arial" panose="020B0604020202020204" pitchFamily="34" charset="0"/>
                <a:cs typeface="Arial" panose="020B0604020202020204" pitchFamily="34" charset="0"/>
              </a:rPr>
              <a:t>Jobseekers Act 1995  </a:t>
            </a:r>
          </a:p>
          <a:p>
            <a:pPr defTabSz="315468"/>
            <a:endParaRPr lang="en-GB" b="1" kern="1200" dirty="0">
              <a:solidFill>
                <a:schemeClr val="tx1"/>
              </a:solidFill>
              <a:latin typeface="Arial" panose="020B0604020202020204" pitchFamily="34" charset="0"/>
              <a:cs typeface="Arial" panose="020B0604020202020204" pitchFamily="34" charset="0"/>
            </a:endParaRPr>
          </a:p>
          <a:p>
            <a:pPr marL="285750" indent="-285750" defTabSz="315468">
              <a:buFont typeface="Arial" panose="020B0604020202020204" pitchFamily="34" charset="0"/>
              <a:buChar char="•"/>
            </a:pPr>
            <a:r>
              <a:rPr lang="en-GB" b="1" kern="1200" dirty="0">
                <a:solidFill>
                  <a:schemeClr val="tx1"/>
                </a:solidFill>
                <a:latin typeface="Arial" panose="020B0604020202020204" pitchFamily="34" charset="0"/>
                <a:cs typeface="Arial" panose="020B0604020202020204" pitchFamily="34" charset="0"/>
              </a:rPr>
              <a:t>Unemployment Act 1934</a:t>
            </a:r>
          </a:p>
          <a:p>
            <a:pPr defTabSz="315468"/>
            <a:endParaRPr lang="en-GB" b="1" kern="1200" dirty="0">
              <a:solidFill>
                <a:schemeClr val="tx1"/>
              </a:solidFill>
              <a:latin typeface="Arial" panose="020B0604020202020204" pitchFamily="34" charset="0"/>
              <a:cs typeface="Arial" panose="020B0604020202020204" pitchFamily="34" charset="0"/>
            </a:endParaRPr>
          </a:p>
          <a:p>
            <a:pPr marL="285750" indent="-285750" defTabSz="315468">
              <a:buFont typeface="Arial" panose="020B0604020202020204" pitchFamily="34" charset="0"/>
              <a:buChar char="•"/>
            </a:pPr>
            <a:r>
              <a:rPr lang="en-GB" b="1" kern="1200" dirty="0">
                <a:solidFill>
                  <a:schemeClr val="tx1"/>
                </a:solidFill>
                <a:latin typeface="Arial" panose="020B0604020202020204" pitchFamily="34" charset="0"/>
                <a:cs typeface="Arial" panose="020B0604020202020204" pitchFamily="34" charset="0"/>
              </a:rPr>
              <a:t>Equality Act 2010</a:t>
            </a:r>
          </a:p>
          <a:p>
            <a:pPr marL="285750" indent="-285750" defTabSz="315468">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defTabSz="315468">
              <a:buFont typeface="Arial" panose="020B0604020202020204" pitchFamily="34" charset="0"/>
              <a:buChar char="•"/>
            </a:pPr>
            <a:r>
              <a:rPr lang="en-GB" b="1" dirty="0">
                <a:latin typeface="Arial" panose="020B0604020202020204" pitchFamily="34" charset="0"/>
                <a:cs typeface="Arial" panose="020B0604020202020204" pitchFamily="34" charset="0"/>
              </a:rPr>
              <a:t>Human Rights Act 1998</a:t>
            </a:r>
          </a:p>
          <a:p>
            <a:pPr marL="285750" indent="-285750" defTabSz="315468">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defTabSz="315468"/>
            <a:r>
              <a:rPr lang="en-GB" dirty="0">
                <a:latin typeface="Arial" panose="020B0604020202020204" pitchFamily="34" charset="0"/>
                <a:cs typeface="Arial" panose="020B0604020202020204" pitchFamily="34" charset="0"/>
              </a:rPr>
              <a:t>(legislation.gov.uk, 2024)</a:t>
            </a:r>
          </a:p>
        </p:txBody>
      </p:sp>
      <p:pic>
        <p:nvPicPr>
          <p:cNvPr id="4" name="Picture 3">
            <a:extLst>
              <a:ext uri="{FF2B5EF4-FFF2-40B4-BE49-F238E27FC236}">
                <a16:creationId xmlns:a16="http://schemas.microsoft.com/office/drawing/2014/main" id="{15549BB8-49B1-1BD3-7355-86BD444B67CD}"/>
              </a:ext>
            </a:extLst>
          </p:cNvPr>
          <p:cNvPicPr>
            <a:picLocks noChangeAspect="1"/>
          </p:cNvPicPr>
          <p:nvPr/>
        </p:nvPicPr>
        <p:blipFill>
          <a:blip r:embed="rId2"/>
          <a:stretch>
            <a:fillRect/>
          </a:stretch>
        </p:blipFill>
        <p:spPr>
          <a:xfrm>
            <a:off x="6396154" y="3056307"/>
            <a:ext cx="3567570" cy="2616217"/>
          </a:xfrm>
          <a:prstGeom prst="rect">
            <a:avLst/>
          </a:prstGeom>
        </p:spPr>
      </p:pic>
      <p:sp>
        <p:nvSpPr>
          <p:cNvPr id="5" name="TextBox 4">
            <a:extLst>
              <a:ext uri="{FF2B5EF4-FFF2-40B4-BE49-F238E27FC236}">
                <a16:creationId xmlns:a16="http://schemas.microsoft.com/office/drawing/2014/main" id="{8FF5BED7-E842-3C2B-86DE-1DF3082E48C6}"/>
              </a:ext>
            </a:extLst>
          </p:cNvPr>
          <p:cNvSpPr txBox="1"/>
          <p:nvPr/>
        </p:nvSpPr>
        <p:spPr>
          <a:xfrm>
            <a:off x="6535095" y="5672524"/>
            <a:ext cx="2434733" cy="646331"/>
          </a:xfrm>
          <a:prstGeom prst="rect">
            <a:avLst/>
          </a:prstGeom>
          <a:noFill/>
        </p:spPr>
        <p:txBody>
          <a:bodyPr wrap="square" rtlCol="0">
            <a:spAutoFit/>
          </a:bodyPr>
          <a:lstStyle/>
          <a:p>
            <a:pPr defTabSz="315468"/>
            <a:r>
              <a:rPr lang="en-GB" kern="1200" dirty="0">
                <a:solidFill>
                  <a:schemeClr val="tx1"/>
                </a:solidFill>
                <a:latin typeface="Arial" panose="020B0604020202020204" pitchFamily="34" charset="0"/>
                <a:cs typeface="Arial" panose="020B0604020202020204" pitchFamily="34" charset="0"/>
              </a:rPr>
              <a:t>Low Income Loans Assistance, 2015)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5259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1C623-F338-C188-2E27-266A9E293A0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Barriers/obstacles to community development </a:t>
            </a:r>
          </a:p>
        </p:txBody>
      </p:sp>
      <p:sp>
        <p:nvSpPr>
          <p:cNvPr id="3" name="Content Placeholder 2">
            <a:extLst>
              <a:ext uri="{FF2B5EF4-FFF2-40B4-BE49-F238E27FC236}">
                <a16:creationId xmlns:a16="http://schemas.microsoft.com/office/drawing/2014/main" id="{10D0DE94-2FF7-416A-51CD-E06CFFA8CA09}"/>
              </a:ext>
            </a:extLst>
          </p:cNvPr>
          <p:cNvSpPr>
            <a:spLocks noGrp="1"/>
          </p:cNvSpPr>
          <p:nvPr>
            <p:ph idx="1"/>
          </p:nvPr>
        </p:nvSpPr>
        <p:spPr>
          <a:xfrm>
            <a:off x="2338840" y="2852057"/>
            <a:ext cx="8915400" cy="3777622"/>
          </a:xfrm>
        </p:spPr>
        <p:txBody>
          <a:bodyPr/>
          <a:lstStyle/>
          <a:p>
            <a:r>
              <a:rPr lang="en-GB" dirty="0">
                <a:latin typeface="Arial" panose="020B0604020202020204" pitchFamily="34" charset="0"/>
                <a:cs typeface="Arial" panose="020B0604020202020204" pitchFamily="34" charset="0"/>
              </a:rPr>
              <a:t>High cost of living </a:t>
            </a:r>
          </a:p>
          <a:p>
            <a:r>
              <a:rPr lang="en-GB" dirty="0">
                <a:latin typeface="Arial" panose="020B0604020202020204" pitchFamily="34" charset="0"/>
                <a:cs typeface="Arial" panose="020B0604020202020204" pitchFamily="34" charset="0"/>
              </a:rPr>
              <a:t>Lack of communication </a:t>
            </a:r>
          </a:p>
          <a:p>
            <a:r>
              <a:rPr lang="en-GB" dirty="0">
                <a:latin typeface="Arial" panose="020B0604020202020204" pitchFamily="34" charset="0"/>
                <a:cs typeface="Arial" panose="020B0604020202020204" pitchFamily="34" charset="0"/>
              </a:rPr>
              <a:t>Discrimination, intimidation and harassment </a:t>
            </a:r>
          </a:p>
          <a:p>
            <a:r>
              <a:rPr lang="en-GB" dirty="0">
                <a:latin typeface="Arial" panose="020B0604020202020204" pitchFamily="34" charset="0"/>
                <a:cs typeface="Arial" panose="020B0604020202020204" pitchFamily="34" charset="0"/>
              </a:rPr>
              <a:t>Absence of trust</a:t>
            </a:r>
          </a:p>
          <a:p>
            <a:r>
              <a:rPr lang="en-GB" dirty="0">
                <a:latin typeface="Arial" panose="020B0604020202020204" pitchFamily="34" charset="0"/>
                <a:cs typeface="Arial" panose="020B0604020202020204" pitchFamily="34" charset="0"/>
              </a:rPr>
              <a:t> Historic Low Wages </a:t>
            </a:r>
          </a:p>
          <a:p>
            <a:r>
              <a:rPr lang="en-GB" dirty="0">
                <a:latin typeface="Arial" panose="020B0604020202020204" pitchFamily="34" charset="0"/>
                <a:cs typeface="Arial" panose="020B0604020202020204" pitchFamily="34" charset="0"/>
              </a:rPr>
              <a:t> Historic absence of value employment </a:t>
            </a:r>
          </a:p>
          <a:p>
            <a:r>
              <a:rPr lang="en-GB" dirty="0">
                <a:latin typeface="Arial" panose="020B0604020202020204" pitchFamily="34" charset="0"/>
                <a:cs typeface="Arial" panose="020B0604020202020204" pitchFamily="34" charset="0"/>
              </a:rPr>
              <a:t>Criminal record and obligation </a:t>
            </a:r>
          </a:p>
          <a:p>
            <a:pPr marL="0" indent="0">
              <a:buNone/>
            </a:pPr>
            <a:r>
              <a:rPr lang="en-GB" dirty="0">
                <a:latin typeface="Arial" panose="020B0604020202020204" pitchFamily="34" charset="0"/>
                <a:cs typeface="Arial" panose="020B0604020202020204" pitchFamily="34" charset="0"/>
              </a:rPr>
              <a:t>(Newnham London, 2020)</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22661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940B3-4703-026B-5313-C96CA9B7FD4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 </a:t>
            </a:r>
          </a:p>
        </p:txBody>
      </p:sp>
      <p:sp>
        <p:nvSpPr>
          <p:cNvPr id="3" name="Content Placeholder 2">
            <a:extLst>
              <a:ext uri="{FF2B5EF4-FFF2-40B4-BE49-F238E27FC236}">
                <a16:creationId xmlns:a16="http://schemas.microsoft.com/office/drawing/2014/main" id="{A4D97F63-3622-C83A-61BA-9466E593A8A1}"/>
              </a:ext>
            </a:extLst>
          </p:cNvPr>
          <p:cNvSpPr>
            <a:spLocks noGrp="1"/>
          </p:cNvSpPr>
          <p:nvPr>
            <p:ph idx="1"/>
          </p:nvPr>
        </p:nvSpPr>
        <p:spPr>
          <a:xfrm>
            <a:off x="2166257" y="2195011"/>
            <a:ext cx="9142412" cy="4006222"/>
          </a:xfrm>
        </p:spPr>
        <p:txBody>
          <a:bodyPr/>
          <a:lstStyle/>
          <a:p>
            <a:pPr marL="0" indent="0">
              <a:buNone/>
            </a:pPr>
            <a:r>
              <a:rPr lang="en-GB" dirty="0">
                <a:latin typeface="Arial" panose="020B0604020202020204" pitchFamily="34" charset="0"/>
                <a:cs typeface="Arial" panose="020B0604020202020204" pitchFamily="34" charset="0"/>
              </a:rPr>
              <a:t>To tackle the issue of unemployment in Newnham Community some strategies need to be implemented such as:</a:t>
            </a:r>
          </a:p>
          <a:p>
            <a:r>
              <a:rPr lang="en-GB" dirty="0">
                <a:latin typeface="Arial" panose="020B0604020202020204" pitchFamily="34" charset="0"/>
                <a:cs typeface="Arial" panose="020B0604020202020204" pitchFamily="34" charset="0"/>
              </a:rPr>
              <a:t>Job support to motivate employers  to enrol from deprived groups</a:t>
            </a:r>
          </a:p>
          <a:p>
            <a:r>
              <a:rPr lang="en-GB" dirty="0">
                <a:latin typeface="Arial" panose="020B0604020202020204" pitchFamily="34" charset="0"/>
                <a:cs typeface="Arial" panose="020B0604020202020204" pitchFamily="34" charset="0"/>
              </a:rPr>
              <a:t>Creation  of job platforms giving donations to  unemployed groups working in protected  workshops </a:t>
            </a:r>
          </a:p>
          <a:p>
            <a:r>
              <a:rPr lang="en-GB" dirty="0">
                <a:latin typeface="Arial" panose="020B0604020202020204" pitchFamily="34" charset="0"/>
                <a:cs typeface="Arial" panose="020B0604020202020204" pitchFamily="34" charset="0"/>
              </a:rPr>
              <a:t>Application of voluntary jobs for workless people </a:t>
            </a:r>
          </a:p>
          <a:p>
            <a:r>
              <a:rPr lang="en-GB" dirty="0">
                <a:latin typeface="Arial" panose="020B0604020202020204" pitchFamily="34" charset="0"/>
                <a:cs typeface="Arial" panose="020B0604020202020204" pitchFamily="34" charset="0"/>
              </a:rPr>
              <a:t>The communication between workers to create job opportunities for unemployed groups.  </a:t>
            </a:r>
          </a:p>
          <a:p>
            <a:pPr marL="0" indent="0">
              <a:buNone/>
            </a:pPr>
            <a:endParaRPr lang="en-GB" dirty="0"/>
          </a:p>
          <a:p>
            <a:endParaRPr lang="en-GB" dirty="0"/>
          </a:p>
        </p:txBody>
      </p:sp>
    </p:spTree>
    <p:extLst>
      <p:ext uri="{BB962C8B-B14F-4D97-AF65-F5344CB8AC3E}">
        <p14:creationId xmlns:p14="http://schemas.microsoft.com/office/powerpoint/2010/main" val="727621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1DDDC-9724-90FA-ECFA-425382776402}"/>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9F26CAC-961A-64C3-81E0-F824780177FF}"/>
              </a:ext>
            </a:extLst>
          </p:cNvPr>
          <p:cNvSpPr>
            <a:spLocks noGrp="1"/>
          </p:cNvSpPr>
          <p:nvPr>
            <p:ph idx="1"/>
          </p:nvPr>
        </p:nvSpPr>
        <p:spPr>
          <a:xfrm>
            <a:off x="1663547" y="2063333"/>
            <a:ext cx="9973267" cy="4557804"/>
          </a:xfrm>
        </p:spPr>
        <p:txBody>
          <a:bodyPr/>
          <a:lstStyle/>
          <a:p>
            <a:r>
              <a:rPr lang="en-GB" dirty="0">
                <a:latin typeface="Arial" panose="020B0604020202020204" pitchFamily="34" charset="0"/>
                <a:cs typeface="Arial" panose="020B0604020202020204" pitchFamily="34" charset="0"/>
              </a:rPr>
              <a:t>To Conclude the issue of unemployment in the borough of Newnham is linked with other problems such as poverty, high housing costs and homelessness</a:t>
            </a:r>
          </a:p>
          <a:p>
            <a:r>
              <a:rPr lang="en-GB" dirty="0">
                <a:latin typeface="Arial" panose="020B0604020202020204" pitchFamily="34" charset="0"/>
                <a:cs typeface="Arial" panose="020B0604020202020204" pitchFamily="34" charset="0"/>
              </a:rPr>
              <a:t> Principles for the community must be followed so that the Newnham community can feel valued, happy and confident with other residents.</a:t>
            </a:r>
          </a:p>
          <a:p>
            <a:r>
              <a:rPr lang="en-GB" dirty="0">
                <a:latin typeface="Arial" panose="020B0604020202020204" pitchFamily="34" charset="0"/>
                <a:cs typeface="Arial" panose="020B0604020202020204" pitchFamily="34" charset="0"/>
              </a:rPr>
              <a:t>the use of social media is a way of helping employers to get a job through job advertisements, awareness, and overcoming barriers it is advised to implement strategies to help adults create motivation to find a job. </a:t>
            </a:r>
          </a:p>
        </p:txBody>
      </p:sp>
    </p:spTree>
    <p:extLst>
      <p:ext uri="{BB962C8B-B14F-4D97-AF65-F5344CB8AC3E}">
        <p14:creationId xmlns:p14="http://schemas.microsoft.com/office/powerpoint/2010/main" val="176907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23F3B-B79C-CE49-0117-6477A0A6516C}"/>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CEC9F67-811B-4D23-2BCA-3DF965A4BC12}"/>
              </a:ext>
            </a:extLst>
          </p:cNvPr>
          <p:cNvSpPr>
            <a:spLocks noGrp="1"/>
          </p:cNvSpPr>
          <p:nvPr>
            <p:ph idx="1"/>
          </p:nvPr>
        </p:nvSpPr>
        <p:spPr>
          <a:xfrm>
            <a:off x="457200" y="1905000"/>
            <a:ext cx="11647715" cy="5540829"/>
          </a:xfrm>
        </p:spPr>
        <p:txBody>
          <a:bodyPr>
            <a:normAutofit fontScale="40000" lnSpcReduction="20000"/>
          </a:bodyPr>
          <a:lstStyle/>
          <a:p>
            <a:pPr marL="0" indent="0">
              <a:buNone/>
            </a:pPr>
            <a:r>
              <a:rPr lang="en-GB" sz="4000" dirty="0">
                <a:latin typeface="Arial" panose="020B0604020202020204" pitchFamily="34" charset="0"/>
                <a:cs typeface="Arial" panose="020B0604020202020204" pitchFamily="34" charset="0"/>
              </a:rPr>
              <a:t>Amadeo (2024</a:t>
            </a:r>
            <a:r>
              <a:rPr lang="en-GB" sz="4000" i="1" dirty="0">
                <a:latin typeface="Arial" panose="020B0604020202020204" pitchFamily="34" charset="0"/>
                <a:cs typeface="Arial" panose="020B0604020202020204" pitchFamily="34" charset="0"/>
              </a:rPr>
              <a:t>)  7 Causes of Unemployment</a:t>
            </a:r>
            <a:r>
              <a:rPr lang="en-GB" sz="4000" dirty="0">
                <a:latin typeface="Arial" panose="020B0604020202020204" pitchFamily="34" charset="0"/>
                <a:cs typeface="Arial" panose="020B0604020202020204" pitchFamily="34" charset="0"/>
              </a:rPr>
              <a:t>.  Available at: </a:t>
            </a:r>
            <a:r>
              <a:rPr lang="en-GB" sz="4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https://www.thebalancemoney.com/causes-of unemployment-7-mainreasons~3305596#:~:text=There%20are%20seven%20causes%20of%20unemployment.%20Four%20causes,available.%20The%20seventh%20cause%20leads%20to%20cyclical%20unemployment</a:t>
            </a:r>
            <a:r>
              <a:rPr lang="en-GB" sz="4000" dirty="0">
                <a:solidFill>
                  <a:schemeClr val="tx1"/>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(Accessed:  17 June 2024)</a:t>
            </a:r>
          </a:p>
          <a:p>
            <a:pPr marL="0" indent="0">
              <a:buNone/>
            </a:pPr>
            <a:r>
              <a:rPr lang="en-GB" sz="4000" dirty="0">
                <a:latin typeface="Arial" panose="020B0604020202020204" pitchFamily="34" charset="0"/>
                <a:cs typeface="Arial" panose="020B0604020202020204" pitchFamily="34" charset="0"/>
              </a:rPr>
              <a:t>BBC(2024) </a:t>
            </a:r>
            <a:r>
              <a:rPr lang="en-GB" sz="4000" i="1" dirty="0">
                <a:solidFill>
                  <a:srgbClr val="141414"/>
                </a:solidFill>
                <a:effectLst/>
                <a:highlight>
                  <a:srgbClr val="FFFFFF"/>
                </a:highlight>
                <a:latin typeface="Arial" panose="020B0604020202020204" pitchFamily="34" charset="0"/>
                <a:cs typeface="Arial" panose="020B0604020202020204" pitchFamily="34" charset="0"/>
              </a:rPr>
              <a:t>What is a community? </a:t>
            </a:r>
            <a:r>
              <a:rPr lang="en-GB" sz="4000" i="0" dirty="0">
                <a:solidFill>
                  <a:srgbClr val="141414"/>
                </a:solidFill>
                <a:effectLst/>
                <a:highlight>
                  <a:srgbClr val="FFFFFF"/>
                </a:highlight>
                <a:latin typeface="Arial" panose="020B0604020202020204" pitchFamily="34" charset="0"/>
                <a:cs typeface="Arial" panose="020B0604020202020204" pitchFamily="34" charset="0"/>
              </a:rPr>
              <a:t>Available at: </a:t>
            </a:r>
            <a:r>
              <a:rPr lang="en-GB" sz="4000" i="0" dirty="0">
                <a:solidFill>
                  <a:schemeClr val="tx1"/>
                </a:solidFill>
                <a:effectLst/>
                <a:highlight>
                  <a:srgbClr val="FFFFFF"/>
                </a:highligh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https://www.bbc.co.uk/bitesize/topics/zpywqfr/articles/zpcqwnb</a:t>
            </a:r>
            <a:r>
              <a:rPr lang="en-GB" sz="4000" i="0" dirty="0">
                <a:solidFill>
                  <a:schemeClr val="tx1"/>
                </a:solidFill>
                <a:effectLst/>
                <a:highlight>
                  <a:srgbClr val="FFFFFF"/>
                </a:highlight>
                <a:latin typeface="Arial" panose="020B0604020202020204" pitchFamily="34" charset="0"/>
                <a:cs typeface="Arial" panose="020B0604020202020204" pitchFamily="34" charset="0"/>
              </a:rPr>
              <a:t>  </a:t>
            </a:r>
            <a:r>
              <a:rPr lang="en-GB" sz="4000" i="0" dirty="0">
                <a:solidFill>
                  <a:srgbClr val="141414"/>
                </a:solidFill>
                <a:effectLst/>
                <a:highlight>
                  <a:srgbClr val="FFFFFF"/>
                </a:highlight>
                <a:latin typeface="Arial" panose="020B0604020202020204" pitchFamily="34" charset="0"/>
                <a:cs typeface="Arial" panose="020B0604020202020204" pitchFamily="34" charset="0"/>
              </a:rPr>
              <a:t>(Accessed: 12 June 2024)</a:t>
            </a:r>
          </a:p>
          <a:p>
            <a:pPr marL="0" indent="0">
              <a:buNone/>
            </a:pPr>
            <a:r>
              <a:rPr lang="en-GB" sz="4000" i="0" dirty="0">
                <a:solidFill>
                  <a:srgbClr val="141414"/>
                </a:solidFill>
                <a:effectLst/>
                <a:highlight>
                  <a:srgbClr val="FFFFFF"/>
                </a:highlight>
                <a:latin typeface="Arial" panose="020B0604020202020204" pitchFamily="34" charset="0"/>
                <a:cs typeface="Arial" panose="020B0604020202020204" pitchFamily="34" charset="0"/>
              </a:rPr>
              <a:t>Cambridge University Press(2021) </a:t>
            </a:r>
            <a:r>
              <a:rPr lang="en-GB" sz="4000" i="1" dirty="0">
                <a:solidFill>
                  <a:srgbClr val="141414"/>
                </a:solidFill>
                <a:effectLst/>
                <a:highlight>
                  <a:srgbClr val="FFFFFF"/>
                </a:highlight>
                <a:latin typeface="Arial" panose="020B0604020202020204" pitchFamily="34" charset="0"/>
                <a:cs typeface="Arial" panose="020B0604020202020204" pitchFamily="34" charset="0"/>
              </a:rPr>
              <a:t>Community Development Principles and Practice.  Available at: </a:t>
            </a:r>
            <a:r>
              <a:rPr lang="en-GB" sz="40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https://www.cambridge.org/core/books/abs/wellconnected-community/community-development-principles-and-practice/9AD78EDBA810D49858D6067D32182D46</a:t>
            </a:r>
            <a:r>
              <a:rPr lang="en-GB" sz="4000" dirty="0">
                <a:solidFill>
                  <a:schemeClr val="tx1"/>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4000" dirty="0">
                <a:solidFill>
                  <a:schemeClr val="tx1"/>
                </a:solidFill>
                <a:latin typeface="Arial" panose="020B0604020202020204" pitchFamily="34" charset="0"/>
                <a:cs typeface="Arial" panose="020B0604020202020204" pitchFamily="34" charset="0"/>
              </a:rPr>
              <a:t>Accessed: 12 June 2024)</a:t>
            </a:r>
          </a:p>
          <a:p>
            <a:pPr marL="0" indent="0">
              <a:buNone/>
            </a:pPr>
            <a:r>
              <a:rPr lang="en-GB" sz="4000" dirty="0">
                <a:latin typeface="Arial" panose="020B0604020202020204" pitchFamily="34" charset="0"/>
                <a:cs typeface="Arial" panose="020B0604020202020204" pitchFamily="34" charset="0"/>
              </a:rPr>
              <a:t>Cherry (2024) </a:t>
            </a:r>
            <a:r>
              <a:rPr lang="en-GB" sz="4000" i="1" dirty="0">
                <a:solidFill>
                  <a:schemeClr val="tx1"/>
                </a:solidFill>
                <a:latin typeface="Arial" panose="020B0604020202020204" pitchFamily="34" charset="0"/>
                <a:cs typeface="Arial" panose="020B0604020202020204" pitchFamily="34" charset="0"/>
              </a:rPr>
              <a:t>Maslow's Hierarchy of Needs Theory. </a:t>
            </a:r>
            <a:r>
              <a:rPr lang="en-GB" sz="4000" i="1" dirty="0">
                <a:latin typeface="Arial" panose="020B0604020202020204" pitchFamily="34" charset="0"/>
                <a:cs typeface="Arial" panose="020B0604020202020204" pitchFamily="34" charset="0"/>
              </a:rPr>
              <a:t>Available at: </a:t>
            </a:r>
            <a:r>
              <a:rPr lang="en-GB" sz="40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Maslow's Hierarchy of Needs (verywellmind.com)</a:t>
            </a:r>
            <a:r>
              <a:rPr lang="en-GB" sz="4000" dirty="0">
                <a:solidFill>
                  <a:schemeClr val="tx1"/>
                </a:solidFill>
                <a:latin typeface="Arial" panose="020B0604020202020204" pitchFamily="34" charset="0"/>
                <a:cs typeface="Arial" panose="020B0604020202020204" pitchFamily="34" charset="0"/>
              </a:rPr>
              <a:t> (Accessed: 4 July 2024)</a:t>
            </a:r>
          </a:p>
          <a:p>
            <a:pPr marL="0" indent="0">
              <a:buNone/>
            </a:pPr>
            <a:r>
              <a:rPr lang="en-GB" sz="4000" dirty="0">
                <a:solidFill>
                  <a:schemeClr val="tx1"/>
                </a:solidFill>
                <a:latin typeface="Arial" panose="020B0604020202020204" pitchFamily="34" charset="0"/>
                <a:cs typeface="Arial" panose="020B0604020202020204" pitchFamily="34" charset="0"/>
              </a:rPr>
              <a:t>legislation.gov.uk </a:t>
            </a:r>
            <a:r>
              <a:rPr lang="en-GB" sz="4000" dirty="0">
                <a:latin typeface="Arial" panose="020B0604020202020204" pitchFamily="34" charset="0"/>
                <a:cs typeface="Arial" panose="020B0604020202020204" pitchFamily="34" charset="0"/>
              </a:rPr>
              <a:t>(2024) </a:t>
            </a:r>
            <a:r>
              <a:rPr lang="en-GB" sz="4000" dirty="0">
                <a:solidFill>
                  <a:schemeClr val="tx1"/>
                </a:solidFill>
                <a:latin typeface="Arial" panose="020B0604020202020204" pitchFamily="34" charset="0"/>
                <a:cs typeface="Arial" panose="020B0604020202020204" pitchFamily="34" charset="0"/>
              </a:rPr>
              <a:t>Jobseekers Act 1995</a:t>
            </a:r>
            <a:r>
              <a:rPr lang="en-GB" sz="4000" dirty="0">
                <a:latin typeface="Arial" panose="020B0604020202020204" pitchFamily="34" charset="0"/>
                <a:cs typeface="Arial" panose="020B0604020202020204" pitchFamily="34" charset="0"/>
              </a:rPr>
              <a:t>. </a:t>
            </a:r>
            <a:r>
              <a:rPr lang="en-GB" sz="4000" dirty="0">
                <a:solidFill>
                  <a:schemeClr val="tx1"/>
                </a:solidFill>
                <a:latin typeface="Arial" panose="020B0604020202020204" pitchFamily="34" charset="0"/>
                <a:cs typeface="Arial" panose="020B0604020202020204" pitchFamily="34" charset="0"/>
              </a:rPr>
              <a:t>Available at: </a:t>
            </a:r>
            <a:r>
              <a:rPr lang="en-GB" sz="40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https://www.legislation.gov.uk/ukpga/1995/18/introduction</a:t>
            </a:r>
            <a:r>
              <a:rPr lang="en-GB" sz="4000" dirty="0">
                <a:latin typeface="Arial" panose="020B0604020202020204" pitchFamily="34" charset="0"/>
                <a:cs typeface="Arial" panose="020B0604020202020204" pitchFamily="34" charset="0"/>
              </a:rPr>
              <a:t> (Accessed:9 July 2024)</a:t>
            </a:r>
            <a:endParaRPr lang="en-GB" sz="4000" i="1" dirty="0">
              <a:latin typeface="Arial" panose="020B0604020202020204" pitchFamily="34" charset="0"/>
              <a:cs typeface="Arial" panose="020B0604020202020204" pitchFamily="34" charset="0"/>
            </a:endParaRPr>
          </a:p>
          <a:p>
            <a:pPr marL="0" indent="0">
              <a:buNone/>
            </a:pPr>
            <a:r>
              <a:rPr lang="en-GB" sz="4000" kern="1200" dirty="0">
                <a:solidFill>
                  <a:schemeClr val="tx1"/>
                </a:solidFill>
                <a:latin typeface="Arial" panose="020B0604020202020204" pitchFamily="34" charset="0"/>
                <a:cs typeface="Arial" panose="020B0604020202020204" pitchFamily="34" charset="0"/>
              </a:rPr>
              <a:t>Low-Income Loans Assistance (2015) </a:t>
            </a:r>
            <a:r>
              <a:rPr lang="en-GB" sz="4000" i="1" kern="1200" dirty="0">
                <a:solidFill>
                  <a:schemeClr val="tx1"/>
                </a:solidFill>
                <a:latin typeface="Arial" panose="020B0604020202020204" pitchFamily="34" charset="0"/>
                <a:cs typeface="Arial" panose="020B0604020202020204" pitchFamily="34" charset="0"/>
              </a:rPr>
              <a:t>Unemployment Benefits in the UK.  Available at: </a:t>
            </a:r>
            <a:r>
              <a:rPr lang="en-GB" sz="40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Unemployment Benefits in the UK | Low-Income Assistance UK (lowincomeloansassistance.co.uk)</a:t>
            </a:r>
            <a:r>
              <a:rPr lang="en-GB" sz="4000" dirty="0">
                <a:solidFill>
                  <a:schemeClr val="tx1"/>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(Accessed: 28 June 2024)</a:t>
            </a:r>
            <a:r>
              <a:rPr lang="en-GB" sz="40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a:t>
            </a:r>
            <a:endParaRPr lang="en-GB" sz="4000" i="1"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 </a:t>
            </a:r>
            <a:r>
              <a:rPr lang="en-GB" sz="4000" dirty="0">
                <a:solidFill>
                  <a:schemeClr val="tx1"/>
                </a:solidFill>
                <a:latin typeface="Arial" panose="020B0604020202020204" pitchFamily="34" charset="0"/>
                <a:cs typeface="Arial" panose="020B0604020202020204" pitchFamily="34" charset="0"/>
              </a:rPr>
              <a:t>Newham Council Communication (2013) </a:t>
            </a:r>
            <a:r>
              <a:rPr lang="en-GB" sz="4000" i="1" dirty="0">
                <a:solidFill>
                  <a:schemeClr val="tx1"/>
                </a:solidFill>
                <a:latin typeface="Arial" panose="020B0604020202020204" pitchFamily="34" charset="0"/>
                <a:cs typeface="Arial" panose="020B0604020202020204" pitchFamily="34" charset="0"/>
              </a:rPr>
              <a:t>Community Resilience in Newham. Available at:  </a:t>
            </a:r>
            <a:r>
              <a:rPr lang="en-GB" sz="43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https://www.newham.gov.uk/downloads/file/549/communityresilienceinnewham</a:t>
            </a:r>
            <a:r>
              <a:rPr lang="en-GB" sz="4300" dirty="0">
                <a:solidFill>
                  <a:schemeClr val="tx1"/>
                </a:solidFill>
                <a:latin typeface="Arial" panose="020B0604020202020204" pitchFamily="34" charset="0"/>
                <a:cs typeface="Arial" panose="020B0604020202020204" pitchFamily="34" charset="0"/>
              </a:rPr>
              <a:t>  (Accessed: 14 June 2024)</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3475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90CBE-4104-5E6D-DFB4-41DC6DC70D50}"/>
              </a:ext>
            </a:extLst>
          </p:cNvPr>
          <p:cNvSpPr>
            <a:spLocks noGrp="1"/>
          </p:cNvSpPr>
          <p:nvPr>
            <p:ph type="title"/>
          </p:nvPr>
        </p:nvSpPr>
        <p:spPr>
          <a:xfrm>
            <a:off x="2090492" y="238520"/>
            <a:ext cx="8911687" cy="1280890"/>
          </a:xfrm>
        </p:spPr>
        <p:txBody>
          <a:bodyPr/>
          <a:lstStyle/>
          <a:p>
            <a:r>
              <a:rPr lang="en-GB" dirty="0"/>
              <a:t>References</a:t>
            </a:r>
          </a:p>
        </p:txBody>
      </p:sp>
      <p:sp>
        <p:nvSpPr>
          <p:cNvPr id="3" name="Content Placeholder 2">
            <a:extLst>
              <a:ext uri="{FF2B5EF4-FFF2-40B4-BE49-F238E27FC236}">
                <a16:creationId xmlns:a16="http://schemas.microsoft.com/office/drawing/2014/main" id="{DCBEA804-C4EE-B7AB-5C6C-00DC78233176}"/>
              </a:ext>
            </a:extLst>
          </p:cNvPr>
          <p:cNvSpPr>
            <a:spLocks noGrp="1"/>
          </p:cNvSpPr>
          <p:nvPr>
            <p:ph idx="1"/>
          </p:nvPr>
        </p:nvSpPr>
        <p:spPr>
          <a:xfrm>
            <a:off x="1592592" y="1088571"/>
            <a:ext cx="11002179" cy="4135786"/>
          </a:xfrm>
        </p:spPr>
        <p:txBody>
          <a:bodyPr>
            <a:noAutofit/>
          </a:bodyPr>
          <a:lstStyle/>
          <a:p>
            <a:pPr marL="0" indent="0">
              <a:buNone/>
            </a:pPr>
            <a:r>
              <a:rPr lang="en-GB" sz="1600" dirty="0" err="1">
                <a:latin typeface="Arial" panose="020B0604020202020204" pitchFamily="34" charset="0"/>
                <a:cs typeface="Arial" panose="020B0604020202020204" pitchFamily="34" charset="0"/>
              </a:rPr>
              <a:t>Alamy</a:t>
            </a:r>
            <a:r>
              <a:rPr lang="en-GB" sz="1600" dirty="0">
                <a:latin typeface="Arial" panose="020B0604020202020204" pitchFamily="34" charset="0"/>
                <a:cs typeface="Arial" panose="020B0604020202020204" pitchFamily="34" charset="0"/>
              </a:rPr>
              <a:t> (2024) </a:t>
            </a:r>
            <a:r>
              <a:rPr lang="en-GB" sz="1600" i="1" dirty="0">
                <a:latin typeface="Arial" panose="020B0604020202020204" pitchFamily="34" charset="0"/>
                <a:cs typeface="Arial" panose="020B0604020202020204" pitchFamily="34" charset="0"/>
              </a:rPr>
              <a:t>Job centre plus sign-in Stock Photos and Images</a:t>
            </a:r>
            <a:r>
              <a:rPr lang="en-GB" sz="1600" dirty="0">
                <a:latin typeface="Arial" panose="020B0604020202020204" pitchFamily="34" charset="0"/>
                <a:cs typeface="Arial" panose="020B0604020202020204" pitchFamily="34" charset="0"/>
              </a:rPr>
              <a:t>. Available at: </a:t>
            </a:r>
            <a:r>
              <a:rPr lang="en-GB" sz="16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https://www.alamy.com/stock-photo/job-centre-plus-sign-in.html?sortBy=relevant</a:t>
            </a:r>
            <a:r>
              <a:rPr lang="en-GB" sz="1600" dirty="0">
                <a:solidFill>
                  <a:schemeClr val="tx1"/>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14 July 2024)</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Bhasin (2020) “17 </a:t>
            </a:r>
            <a:r>
              <a:rPr lang="en-GB" sz="1600" i="1" dirty="0">
                <a:latin typeface="Arial" panose="020B0604020202020204" pitchFamily="34" charset="0"/>
                <a:cs typeface="Arial" panose="020B0604020202020204" pitchFamily="34" charset="0"/>
              </a:rPr>
              <a:t>Common Barriers to Employment You Should Know”. Available at: </a:t>
            </a:r>
            <a:r>
              <a:rPr lang="en-GB" sz="1600" i="1"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https://www.marketing91.com/barriers-to-employment/</a:t>
            </a:r>
            <a:r>
              <a:rPr lang="en-GB" sz="1600" i="1" dirty="0">
                <a:solidFill>
                  <a:schemeClr val="tx1"/>
                </a:solidFill>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(Accessed: 8 July 2024)</a:t>
            </a:r>
          </a:p>
          <a:p>
            <a:pPr marL="0" indent="0">
              <a:buNone/>
            </a:pPr>
            <a:r>
              <a:rPr lang="en-GB" sz="1600" i="1" dirty="0">
                <a:latin typeface="Arial" panose="020B0604020202020204" pitchFamily="34" charset="0"/>
                <a:cs typeface="Arial" panose="020B0604020202020204" pitchFamily="34" charset="0"/>
              </a:rPr>
              <a:t>Cooper (2023) 5 barriers to community engagement: and how to overcome them! Available at: </a:t>
            </a:r>
            <a:r>
              <a:rPr lang="en-GB" sz="1600" i="1"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https://www.commonplace.is/blog/barriers-to-community-engagement</a:t>
            </a:r>
            <a:r>
              <a:rPr lang="en-GB" sz="1600" i="1" dirty="0">
                <a:solidFill>
                  <a:schemeClr val="tx1"/>
                </a:solidFill>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 Accessed: 8 July 2024)</a:t>
            </a:r>
          </a:p>
          <a:p>
            <a:pPr marL="0" indent="0">
              <a:buNone/>
            </a:pPr>
            <a:r>
              <a:rPr lang="en-GB" sz="1600" i="1" dirty="0">
                <a:latin typeface="Arial" panose="020B0604020202020204" pitchFamily="34" charset="0"/>
                <a:cs typeface="Arial" panose="020B0604020202020204" pitchFamily="34" charset="0"/>
              </a:rPr>
              <a:t>GOV.UK (2023) Forestry Commission. Available at:  </a:t>
            </a:r>
            <a:r>
              <a:rPr lang="en-GB" sz="1600" i="1"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https://www.gov.uk/government/publications/executive-board-meeting-27-april-2023/minutes-27-april-2023</a:t>
            </a:r>
            <a:r>
              <a:rPr lang="en-GB" sz="1600" i="1" dirty="0">
                <a:solidFill>
                  <a:schemeClr val="tx1"/>
                </a:solidFill>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(Accessed: 14 July 2024)</a:t>
            </a:r>
          </a:p>
          <a:p>
            <a:pPr marL="0" indent="0">
              <a:buNone/>
            </a:pPr>
            <a:endParaRPr lang="en-GB" sz="1600" i="1" dirty="0">
              <a:latin typeface="Arial" panose="020B0604020202020204" pitchFamily="34" charset="0"/>
              <a:cs typeface="Arial" panose="020B0604020202020204" pitchFamily="34" charset="0"/>
            </a:endParaRPr>
          </a:p>
          <a:p>
            <a:pPr marL="0" indent="0">
              <a:buNone/>
            </a:pPr>
            <a:r>
              <a:rPr lang="en-GB" sz="1600" i="1" dirty="0">
                <a:latin typeface="Arial" panose="020B0604020202020204" pitchFamily="34" charset="0"/>
                <a:cs typeface="Arial" panose="020B0604020202020204" pitchFamily="34" charset="0"/>
              </a:rPr>
              <a:t>Institute for Employment Studies, 2010 Understanding Worklessness in Newnham: Final Report. Available at: </a:t>
            </a:r>
            <a:r>
              <a:rPr lang="en-GB" sz="1600" i="1"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https://www.newham.gov.uk/downloads/file/552/research-worklessness</a:t>
            </a:r>
            <a:r>
              <a:rPr lang="en-GB" sz="1600" i="1" dirty="0">
                <a:solidFill>
                  <a:schemeClr val="tx1"/>
                </a:solidFill>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(Accessed: 14 July 2024)</a:t>
            </a:r>
          </a:p>
          <a:p>
            <a:pPr marL="0" indent="0">
              <a:buNone/>
            </a:pPr>
            <a:r>
              <a:rPr lang="en-GB" sz="1600" dirty="0">
                <a:latin typeface="Arial" panose="020B0604020202020204" pitchFamily="34" charset="0"/>
                <a:cs typeface="Arial" panose="020B0604020202020204" pitchFamily="34" charset="0"/>
              </a:rPr>
              <a:t>Newnham London (2020) </a:t>
            </a:r>
            <a:r>
              <a:rPr lang="en-GB" sz="1600" i="1" dirty="0">
                <a:latin typeface="Arial" panose="020B0604020202020204" pitchFamily="34" charset="0"/>
                <a:cs typeface="Arial" panose="020B0604020202020204" pitchFamily="34" charset="0"/>
              </a:rPr>
              <a:t>Towards a Better Newnham Covid-19 Recovery Strategy. Available at: </a:t>
            </a:r>
            <a:r>
              <a:rPr lang="en-GB" sz="1600" i="1"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https://www.newham.gov.uk/downloads/file/3035/towards-a-better-newham-strategy</a:t>
            </a:r>
            <a:r>
              <a:rPr lang="en-GB" sz="1600" i="1" dirty="0">
                <a:solidFill>
                  <a:schemeClr val="tx1"/>
                </a:solidFill>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(Accessed: 14 July 2024)</a:t>
            </a:r>
          </a:p>
          <a:p>
            <a:pPr marL="0" indent="0">
              <a:buNone/>
            </a:pPr>
            <a:r>
              <a:rPr lang="en-GB" sz="1600" dirty="0">
                <a:latin typeface="Arial" panose="020B0604020202020204" pitchFamily="34" charset="0"/>
                <a:cs typeface="Arial" panose="020B0604020202020204" pitchFamily="34" charset="0"/>
              </a:rPr>
              <a:t>Newnham Council Communication (2013)  </a:t>
            </a:r>
            <a:r>
              <a:rPr lang="en-GB" sz="1600" i="1" dirty="0">
                <a:latin typeface="Arial" panose="020B0604020202020204" pitchFamily="34" charset="0"/>
                <a:cs typeface="Arial" panose="020B0604020202020204" pitchFamily="34" charset="0"/>
              </a:rPr>
              <a:t>Newnham at a Glance. </a:t>
            </a:r>
            <a:r>
              <a:rPr lang="en-GB" sz="1600" dirty="0">
                <a:latin typeface="Arial" panose="020B0604020202020204" pitchFamily="34" charset="0"/>
                <a:cs typeface="Arial" panose="020B0604020202020204" pitchFamily="34" charset="0"/>
              </a:rPr>
              <a:t>Available at: </a:t>
            </a:r>
            <a:r>
              <a:rPr lang="en-GB" sz="16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https://www.newham.gov.uk/downloads/file/579/sustainablecommunitystrategy2010-30#:~:text=Newham%20is%20an%20ambitious%20and%20exciting%20place%20to,backgrounds%20get%20on%20well%20in%20their%20local%20community</a:t>
            </a:r>
            <a:r>
              <a:rPr lang="en-GB" sz="1600" dirty="0">
                <a:solidFill>
                  <a:schemeClr val="tx1"/>
                </a:solidFill>
                <a:latin typeface="Arial" panose="020B0604020202020204" pitchFamily="34" charset="0"/>
                <a:cs typeface="Arial" panose="020B0604020202020204" pitchFamily="34" charset="0"/>
              </a:rPr>
              <a:t>.  ( Accessed: 08 July 2024)</a:t>
            </a: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2828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156EE-FD39-672E-0ECB-04230B0EF040}"/>
              </a:ext>
            </a:extLst>
          </p:cNvPr>
          <p:cNvSpPr>
            <a:spLocks noGrp="1"/>
          </p:cNvSpPr>
          <p:nvPr>
            <p:ph type="title"/>
          </p:nvPr>
        </p:nvSpPr>
        <p:spPr>
          <a:xfrm>
            <a:off x="1881171" y="-25247"/>
            <a:ext cx="8911687" cy="1280890"/>
          </a:xfrm>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5450F2F-B9D5-7E85-4488-AB74FF508E99}"/>
              </a:ext>
            </a:extLst>
          </p:cNvPr>
          <p:cNvSpPr>
            <a:spLocks noGrp="1"/>
          </p:cNvSpPr>
          <p:nvPr>
            <p:ph idx="1"/>
          </p:nvPr>
        </p:nvSpPr>
        <p:spPr>
          <a:xfrm>
            <a:off x="1399142" y="615198"/>
            <a:ext cx="10796530" cy="5627603"/>
          </a:xfrm>
        </p:spPr>
        <p:txBody>
          <a:bodyPr>
            <a:noAutofit/>
          </a:bodyPr>
          <a:lstStyle/>
          <a:p>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Office for National Statistics (2024) </a:t>
            </a:r>
            <a:r>
              <a:rPr lang="en-GB" sz="1600" i="1" dirty="0">
                <a:latin typeface="Arial" panose="020B0604020202020204" pitchFamily="34" charset="0"/>
                <a:cs typeface="Arial" panose="020B0604020202020204" pitchFamily="34" charset="0"/>
              </a:rPr>
              <a:t>Employment, unemployment and economic inactivity in Newham. Available at: </a:t>
            </a:r>
            <a:r>
              <a:rPr lang="en-GB" sz="16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Newham's employment, unemployment and economic inactivity – ONS</a:t>
            </a:r>
            <a:r>
              <a:rPr lang="en-GB" sz="1600" dirty="0">
                <a:solidFill>
                  <a:schemeClr val="tx1"/>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08 July 2024)</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Office for National Statistics (2021) “</a:t>
            </a:r>
            <a:r>
              <a:rPr lang="en-GB" sz="1600" i="1" dirty="0">
                <a:latin typeface="Arial" panose="020B0604020202020204" pitchFamily="34" charset="0"/>
                <a:cs typeface="Arial" panose="020B0604020202020204" pitchFamily="34" charset="0"/>
              </a:rPr>
              <a:t>How life has changed in Newnham: Census 2021”.  </a:t>
            </a:r>
            <a:r>
              <a:rPr lang="en-GB" sz="1600" dirty="0">
                <a:latin typeface="Arial" panose="020B0604020202020204" pitchFamily="34" charset="0"/>
                <a:cs typeface="Arial" panose="020B0604020202020204" pitchFamily="34" charset="0"/>
              </a:rPr>
              <a:t>Available at: </a:t>
            </a:r>
            <a:r>
              <a:rPr lang="en-GB" sz="16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https://www.ons.gov.uk/visualisations/censusareachanges/E09000025/</a:t>
            </a:r>
            <a:r>
              <a:rPr lang="en-GB" sz="1600" dirty="0">
                <a:solidFill>
                  <a:schemeClr val="tx1"/>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09 July 2024)</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Strunk (2024) </a:t>
            </a:r>
            <a:r>
              <a:rPr lang="en-GB" sz="1600" i="1" dirty="0">
                <a:solidFill>
                  <a:schemeClr val="tx1"/>
                </a:solidFill>
                <a:latin typeface="Arial" panose="020B0604020202020204" pitchFamily="34" charset="0"/>
                <a:cs typeface="Arial" panose="020B0604020202020204" pitchFamily="34" charset="0"/>
              </a:rPr>
              <a:t>Stakeholder Management: How to Identify and Collaborate. </a:t>
            </a:r>
            <a:r>
              <a:rPr lang="en-GB" sz="1600" dirty="0">
                <a:latin typeface="Arial" panose="020B0604020202020204" pitchFamily="34" charset="0"/>
                <a:cs typeface="Arial" panose="020B0604020202020204" pitchFamily="34" charset="0"/>
              </a:rPr>
              <a:t>Available at: </a:t>
            </a:r>
            <a:r>
              <a:rPr lang="en-GB" sz="16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https://www.christianstrunk.com/blog/how-to-manage-stakeholders</a:t>
            </a:r>
            <a:r>
              <a:rPr lang="en-GB" sz="1600" dirty="0">
                <a:solidFill>
                  <a:schemeClr val="tx1"/>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Accessed: 9 July 2024)</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Scott (2023) </a:t>
            </a:r>
            <a:r>
              <a:rPr lang="en-GB" sz="1600" dirty="0">
                <a:solidFill>
                  <a:schemeClr val="tx1"/>
                </a:solidFill>
                <a:latin typeface="Arial" panose="020B0604020202020204" pitchFamily="34" charset="0"/>
                <a:cs typeface="Arial" panose="020B0604020202020204" pitchFamily="34" charset="0"/>
              </a:rPr>
              <a:t>Financial Stress How to Cope. Available at: </a:t>
            </a:r>
            <a:r>
              <a:rPr lang="en-GB" sz="16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https://www.verywellmind.com/understanding-and-preventing-financial-stress-3144546</a:t>
            </a:r>
            <a:r>
              <a:rPr lang="en-GB" sz="1600" dirty="0">
                <a:latin typeface="Arial" panose="020B0604020202020204" pitchFamily="34" charset="0"/>
                <a:cs typeface="Arial" panose="020B0604020202020204" pitchFamily="34" charset="0"/>
              </a:rPr>
              <a:t> ( Accessed: 4 July 2024 )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u="sng"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Trust for London(2024) </a:t>
            </a:r>
            <a:r>
              <a:rPr lang="en-GB" sz="1600" i="1"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Newnham.   </a:t>
            </a:r>
            <a:r>
              <a:rPr lang="en-GB" sz="1600" u="sng"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Available at:    https://tfl.ams3.cdn.digitaloceanspaces.com/media/documents/Newham_fuwYS6y.pdf</a:t>
            </a:r>
            <a:r>
              <a:rPr lang="en-GB" sz="1600" u="sng" dirty="0">
                <a:solidFill>
                  <a:schemeClr val="tx1"/>
                </a:solidFill>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(Accessed: 17 June 2024)</a:t>
            </a:r>
          </a:p>
          <a:p>
            <a:pPr marL="0" indent="0">
              <a:buNone/>
            </a:pPr>
            <a:r>
              <a:rPr lang="en-GB" sz="1600" dirty="0">
                <a:latin typeface="Arial" panose="020B0604020202020204" pitchFamily="34" charset="0"/>
                <a:cs typeface="Arial" panose="020B0604020202020204" pitchFamily="34" charset="0"/>
              </a:rPr>
              <a:t>Uniting Agewell (2013) </a:t>
            </a:r>
            <a:r>
              <a:rPr lang="en-GB" sz="1600" i="1" dirty="0">
                <a:solidFill>
                  <a:schemeClr val="tx1"/>
                </a:solidFill>
                <a:latin typeface="Arial" panose="020B0604020202020204" pitchFamily="34" charset="0"/>
                <a:cs typeface="Arial" panose="020B0604020202020204" pitchFamily="34" charset="0"/>
              </a:rPr>
              <a:t>Newnham Community, Aldersgate Village. </a:t>
            </a:r>
            <a:r>
              <a:rPr lang="en-GB" sz="1600" dirty="0">
                <a:solidFill>
                  <a:schemeClr val="tx1"/>
                </a:solidFill>
                <a:latin typeface="Arial" panose="020B0604020202020204" pitchFamily="34" charset="0"/>
                <a:cs typeface="Arial" panose="020B0604020202020204" pitchFamily="34" charset="0"/>
              </a:rPr>
              <a:t>Available at: </a:t>
            </a:r>
            <a:r>
              <a:rPr lang="en-GB" sz="16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Newnham Community, Aldersgate Village | Uniting Age Well</a:t>
            </a:r>
            <a:r>
              <a:rPr lang="en-GB" sz="1600" dirty="0">
                <a:solidFill>
                  <a:schemeClr val="tx1"/>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Accessed: 09 July 2024)</a:t>
            </a:r>
          </a:p>
        </p:txBody>
      </p:sp>
    </p:spTree>
    <p:extLst>
      <p:ext uri="{BB962C8B-B14F-4D97-AF65-F5344CB8AC3E}">
        <p14:creationId xmlns:p14="http://schemas.microsoft.com/office/powerpoint/2010/main" val="135381169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1801</TotalTime>
  <Words>1727</Words>
  <Application>Microsoft Office PowerPoint</Application>
  <PresentationFormat>Widescreen</PresentationFormat>
  <Paragraphs>137</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Century Gothic</vt:lpstr>
      <vt:lpstr>Wingdings</vt:lpstr>
      <vt:lpstr>Wingdings 3</vt:lpstr>
      <vt:lpstr>Wisp</vt:lpstr>
      <vt:lpstr>´         Community care and Development </vt:lpstr>
      <vt:lpstr>Introduction</vt:lpstr>
      <vt:lpstr>Introduction </vt:lpstr>
      <vt:lpstr>Main characteristics of Newnham </vt:lpstr>
      <vt:lpstr>Issues of Newnham borough </vt:lpstr>
      <vt:lpstr>Causes of  unemployment </vt:lpstr>
      <vt:lpstr>Demographics  </vt:lpstr>
      <vt:lpstr>Stakeholders involved in the program </vt:lpstr>
      <vt:lpstr>Principles which support community development</vt:lpstr>
      <vt:lpstr>Theory of Maslow´s Hierarchy of Needs </vt:lpstr>
      <vt:lpstr>Use of digital media and technologies for community development </vt:lpstr>
      <vt:lpstr>Legislation and policy</vt:lpstr>
      <vt:lpstr>Barriers/obstacles to community development </vt:lpstr>
      <vt:lpstr>Recommendation </vt:lpstr>
      <vt:lpstr>Conclusion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Neyde Bragança</dc:creator>
  <cp:lastModifiedBy>Neyde Bragança</cp:lastModifiedBy>
  <cp:revision>17</cp:revision>
  <dcterms:created xsi:type="dcterms:W3CDTF">2024-06-14T13:18:51Z</dcterms:created>
  <dcterms:modified xsi:type="dcterms:W3CDTF">2024-07-29T19:38:33Z</dcterms:modified>
</cp:coreProperties>
</file>