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0"/>
  </p:normalViewPr>
  <p:slideViewPr>
    <p:cSldViewPr snapToGrid="0">
      <p:cViewPr varScale="1">
        <p:scale>
          <a:sx n="100" d="100"/>
          <a:sy n="100" d="100"/>
        </p:scale>
        <p:origin x="100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3816131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1916492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132585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40E2AB2-1CF7-49E2-B94B-78D274410445}" type="datetimeFigureOut">
              <a:rPr lang="en-US" smtClean="0"/>
              <a:t>5/28/19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329383894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0E2AB2-1CF7-49E2-B94B-78D274410445}" type="datetimeFigureOut">
              <a:rPr lang="en-US" smtClean="0"/>
              <a:t>5/28/19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154778931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0E2AB2-1CF7-49E2-B94B-78D274410445}" type="datetimeFigureOut">
              <a:rPr lang="en-US" smtClean="0"/>
              <a:t>5/28/19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1116790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0E2AB2-1CF7-49E2-B94B-78D274410445}" type="datetimeFigureOut">
              <a:rPr lang="en-US" smtClean="0"/>
              <a:t>5/28/19</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276450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0E2AB2-1CF7-49E2-B94B-78D274410445}" type="datetimeFigureOut">
              <a:rPr lang="en-US" smtClean="0"/>
              <a:t>5/28/19</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386166654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0E2AB2-1CF7-49E2-B94B-78D274410445}" type="datetimeFigureOut">
              <a:rPr lang="en-US" smtClean="0"/>
              <a:t>5/28/19</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2533691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0E2AB2-1CF7-49E2-B94B-78D274410445}" type="datetimeFigureOut">
              <a:rPr lang="en-US" smtClean="0"/>
              <a:t>5/28/19</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1834084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9395885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2689739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8861010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40E2AB2-1CF7-49E2-B94B-78D274410445}" type="datetimeFigureOut">
              <a:rPr lang="en-US" smtClean="0"/>
              <a:t>5/28/19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445826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40E2AB2-1CF7-49E2-B94B-78D274410445}" type="datetimeFigureOut">
              <a:rPr lang="en-US" smtClean="0"/>
              <a:t>5/28/19</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2811915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35315457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40E2AB2-1CF7-49E2-B94B-78D274410445}" type="datetimeFigureOut">
              <a:rPr lang="en-US" smtClean="0"/>
              <a:t>5/28/19</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303B557-1F7B-4231-A8E4-E53533EA49E1}" type="slidenum">
              <a:rPr lang="en-US" smtClean="0"/>
              <a:t>‹#›</a:t>
            </a:fld>
            <a:endParaRPr lang="en-US"/>
          </a:p>
        </p:txBody>
      </p:sp>
    </p:spTree>
    <p:extLst>
      <p:ext uri="{BB962C8B-B14F-4D97-AF65-F5344CB8AC3E}">
        <p14:creationId xmlns:p14="http://schemas.microsoft.com/office/powerpoint/2010/main" val="1102781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40E2AB2-1CF7-49E2-B94B-78D274410445}" type="datetimeFigureOut">
              <a:rPr lang="en-US" smtClean="0"/>
              <a:t>5/28/19</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303B557-1F7B-4231-A8E4-E53533EA49E1}" type="slidenum">
              <a:rPr lang="en-US" smtClean="0"/>
              <a:t>‹#›</a:t>
            </a:fld>
            <a:endParaRPr lang="en-US"/>
          </a:p>
        </p:txBody>
      </p:sp>
    </p:spTree>
    <p:extLst>
      <p:ext uri="{BB962C8B-B14F-4D97-AF65-F5344CB8AC3E}">
        <p14:creationId xmlns:p14="http://schemas.microsoft.com/office/powerpoint/2010/main" val="42704312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748604"/>
            <a:ext cx="8825658" cy="2677648"/>
          </a:xfrm>
        </p:spPr>
        <p:txBody>
          <a:bodyPr>
            <a:noAutofit/>
          </a:bodyPr>
          <a:lstStyle/>
          <a:p>
            <a:pPr algn="ctr"/>
            <a:r>
              <a:rPr lang="en-US" sz="3600" dirty="0"/>
              <a:t>The compatibility of Islamic marketing with sustainable marketing: A contemporary issue in Marketing</a:t>
            </a:r>
          </a:p>
        </p:txBody>
      </p:sp>
    </p:spTree>
    <p:extLst>
      <p:ext uri="{BB962C8B-B14F-4D97-AF65-F5344CB8AC3E}">
        <p14:creationId xmlns:p14="http://schemas.microsoft.com/office/powerpoint/2010/main" val="2348016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1154954" y="2329180"/>
            <a:ext cx="8825659" cy="3416300"/>
          </a:xfrm>
        </p:spPr>
        <p:txBody>
          <a:bodyPr/>
          <a:lstStyle/>
          <a:p>
            <a:pPr marL="0" indent="0">
              <a:buNone/>
            </a:pPr>
            <a:r>
              <a:rPr lang="en-US" dirty="0"/>
              <a:t>The presentation discusses about Islamic marketing. In particular, it critically appraises the meaning of Islamic marketing and its core concepts. Further, it assesses whether Islamic marketing is compatible to sustainable marketing.</a:t>
            </a:r>
          </a:p>
          <a:p>
            <a:endParaRPr lang="en-US" dirty="0"/>
          </a:p>
        </p:txBody>
      </p:sp>
    </p:spTree>
    <p:extLst>
      <p:ext uri="{BB962C8B-B14F-4D97-AF65-F5344CB8AC3E}">
        <p14:creationId xmlns:p14="http://schemas.microsoft.com/office/powerpoint/2010/main" val="388730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Why Islamic marketing, a contemporary issue in Marketing in the UK</a:t>
            </a:r>
            <a:br>
              <a:rPr lang="en-US" sz="2400" dirty="0"/>
            </a:br>
            <a:endParaRPr lang="en-US" sz="2400" dirty="0"/>
          </a:p>
        </p:txBody>
      </p:sp>
      <p:sp>
        <p:nvSpPr>
          <p:cNvPr id="3" name="Content Placeholder 2"/>
          <p:cNvSpPr>
            <a:spLocks noGrp="1"/>
          </p:cNvSpPr>
          <p:nvPr>
            <p:ph idx="1"/>
          </p:nvPr>
        </p:nvSpPr>
        <p:spPr/>
        <p:txBody>
          <a:bodyPr/>
          <a:lstStyle/>
          <a:p>
            <a:r>
              <a:rPr lang="en-US" dirty="0"/>
              <a:t>Increasing Muslim consumer spent – the rise of Muslim consumer spent on several halal product categories, such as Halal food, Travel, Media, and Islamic finance (</a:t>
            </a:r>
            <a:r>
              <a:rPr lang="en-US" dirty="0" err="1"/>
              <a:t>Jafari</a:t>
            </a:r>
            <a:r>
              <a:rPr lang="en-US" dirty="0"/>
              <a:t>, 2012). </a:t>
            </a:r>
          </a:p>
          <a:p>
            <a:r>
              <a:rPr lang="en-US" dirty="0"/>
              <a:t>Future trend – the Muslim consumer spent, expected to rise by 20% over next 2020.</a:t>
            </a:r>
          </a:p>
          <a:p>
            <a:r>
              <a:rPr lang="en-US" dirty="0"/>
              <a:t>Humanistic marketing – the continual changes of people living in Muslims and Islamic society</a:t>
            </a:r>
          </a:p>
          <a:p>
            <a:r>
              <a:rPr lang="en-US" dirty="0"/>
              <a:t>Example- the launch of Malaysian first Islamic airlines by Ryan air in 2015.</a:t>
            </a:r>
          </a:p>
          <a:p>
            <a:endParaRPr lang="en-US" dirty="0"/>
          </a:p>
        </p:txBody>
      </p:sp>
    </p:spTree>
    <p:extLst>
      <p:ext uri="{BB962C8B-B14F-4D97-AF65-F5344CB8AC3E}">
        <p14:creationId xmlns:p14="http://schemas.microsoft.com/office/powerpoint/2010/main" val="4208076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Definition of Islamic marketing</a:t>
            </a:r>
            <a:br>
              <a:rPr lang="en-US" dirty="0"/>
            </a:br>
            <a:endParaRPr lang="en-US" dirty="0"/>
          </a:p>
        </p:txBody>
      </p:sp>
      <p:sp>
        <p:nvSpPr>
          <p:cNvPr id="3" name="Content Placeholder 2"/>
          <p:cNvSpPr>
            <a:spLocks noGrp="1"/>
          </p:cNvSpPr>
          <p:nvPr>
            <p:ph idx="1"/>
          </p:nvPr>
        </p:nvSpPr>
        <p:spPr/>
        <p:txBody>
          <a:bodyPr/>
          <a:lstStyle/>
          <a:p>
            <a:pPr marL="457200" lvl="1" indent="0">
              <a:buNone/>
            </a:pPr>
            <a:r>
              <a:rPr lang="en-US" sz="2400" i="1" dirty="0"/>
              <a:t>“The study of marketing phenomenon in relation to Islamic principles and practices or within the context of Muslim societies” </a:t>
            </a:r>
            <a:r>
              <a:rPr lang="en-US" sz="2400" dirty="0"/>
              <a:t>(Wilson, 2012)</a:t>
            </a:r>
          </a:p>
          <a:p>
            <a:r>
              <a:rPr lang="en-US" dirty="0"/>
              <a:t>Religion based marketing practice, in which the marketing framework is developed based on Islamic </a:t>
            </a:r>
            <a:r>
              <a:rPr lang="en-US" dirty="0" err="1"/>
              <a:t>Shariah</a:t>
            </a:r>
            <a:r>
              <a:rPr lang="en-US" dirty="0"/>
              <a:t> (</a:t>
            </a:r>
            <a:r>
              <a:rPr lang="en-US" dirty="0" err="1"/>
              <a:t>Alom</a:t>
            </a:r>
            <a:r>
              <a:rPr lang="en-US" dirty="0"/>
              <a:t> &amp; </a:t>
            </a:r>
            <a:r>
              <a:rPr lang="en-US" dirty="0" err="1"/>
              <a:t>Haque</a:t>
            </a:r>
            <a:r>
              <a:rPr lang="en-US" dirty="0"/>
              <a:t>, 2011)</a:t>
            </a:r>
          </a:p>
          <a:p>
            <a:r>
              <a:rPr lang="en-US" dirty="0"/>
              <a:t>Islamic marketing – comprises of justice and value maximization</a:t>
            </a:r>
          </a:p>
          <a:p>
            <a:endParaRPr lang="en-US" dirty="0"/>
          </a:p>
        </p:txBody>
      </p:sp>
    </p:spTree>
    <p:extLst>
      <p:ext uri="{BB962C8B-B14F-4D97-AF65-F5344CB8AC3E}">
        <p14:creationId xmlns:p14="http://schemas.microsoft.com/office/powerpoint/2010/main" val="4205854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Islamic Marketing?</a:t>
            </a:r>
            <a:br>
              <a:rPr lang="en-US" dirty="0"/>
            </a:br>
            <a:endParaRPr lang="en-US" dirty="0"/>
          </a:p>
        </p:txBody>
      </p:sp>
      <p:sp>
        <p:nvSpPr>
          <p:cNvPr id="3" name="Content Placeholder 2"/>
          <p:cNvSpPr>
            <a:spLocks noGrp="1"/>
          </p:cNvSpPr>
          <p:nvPr>
            <p:ph idx="1"/>
          </p:nvPr>
        </p:nvSpPr>
        <p:spPr/>
        <p:txBody>
          <a:bodyPr/>
          <a:lstStyle/>
          <a:p>
            <a:r>
              <a:rPr lang="en-US" dirty="0"/>
              <a:t>Marketing – responsible for promoting materialism and consumerism (</a:t>
            </a:r>
            <a:r>
              <a:rPr lang="en-US" dirty="0" err="1"/>
              <a:t>Jafari</a:t>
            </a:r>
            <a:r>
              <a:rPr lang="en-US" dirty="0"/>
              <a:t>, 2012))</a:t>
            </a:r>
          </a:p>
          <a:p>
            <a:r>
              <a:rPr lang="en-US" dirty="0"/>
              <a:t>Opposite view - Contradiction by </a:t>
            </a:r>
            <a:r>
              <a:rPr lang="en-US" dirty="0" err="1"/>
              <a:t>Damirchi</a:t>
            </a:r>
            <a:r>
              <a:rPr lang="en-US" dirty="0"/>
              <a:t> &amp; </a:t>
            </a:r>
            <a:r>
              <a:rPr lang="en-US" dirty="0" err="1"/>
              <a:t>Shafai</a:t>
            </a:r>
            <a:r>
              <a:rPr lang="en-US" dirty="0"/>
              <a:t>, (2011)  found that marketing, responsible for promoting hedonistic lifestyle </a:t>
            </a:r>
          </a:p>
          <a:p>
            <a:r>
              <a:rPr lang="en-US" dirty="0"/>
              <a:t>Undermining cultures – Marketing, undermines the culture of modern materialistic society.</a:t>
            </a:r>
          </a:p>
          <a:p>
            <a:endParaRPr lang="en-US" dirty="0"/>
          </a:p>
        </p:txBody>
      </p:sp>
    </p:spTree>
    <p:extLst>
      <p:ext uri="{BB962C8B-B14F-4D97-AF65-F5344CB8AC3E}">
        <p14:creationId xmlns:p14="http://schemas.microsoft.com/office/powerpoint/2010/main" val="3842300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241774" cy="706964"/>
          </a:xfrm>
        </p:spPr>
        <p:txBody>
          <a:bodyPr/>
          <a:lstStyle/>
          <a:p>
            <a:pPr algn="ctr"/>
            <a:r>
              <a:rPr lang="en-US" b="1" dirty="0"/>
              <a:t>A critical appraisal of modern marketing</a:t>
            </a:r>
            <a:br>
              <a:rPr lang="en-US" dirty="0"/>
            </a:br>
            <a:endParaRPr lang="en-US" dirty="0"/>
          </a:p>
        </p:txBody>
      </p:sp>
      <p:sp>
        <p:nvSpPr>
          <p:cNvPr id="3" name="Content Placeholder 2"/>
          <p:cNvSpPr>
            <a:spLocks noGrp="1"/>
          </p:cNvSpPr>
          <p:nvPr>
            <p:ph idx="1"/>
          </p:nvPr>
        </p:nvSpPr>
        <p:spPr/>
        <p:txBody>
          <a:bodyPr/>
          <a:lstStyle/>
          <a:p>
            <a:r>
              <a:rPr lang="en-US" dirty="0"/>
              <a:t>Criticism of marketing - promoting materialism (Ellis et al., 2010)</a:t>
            </a:r>
          </a:p>
          <a:p>
            <a:r>
              <a:rPr lang="en-US" dirty="0"/>
              <a:t>Short term corporate interest – marketing generates harm by ignoring ethical and social responsibilities (</a:t>
            </a:r>
            <a:r>
              <a:rPr lang="en-US" dirty="0" err="1"/>
              <a:t>Varadarajan</a:t>
            </a:r>
            <a:r>
              <a:rPr lang="en-US" dirty="0"/>
              <a:t>, 2010)</a:t>
            </a:r>
          </a:p>
          <a:p>
            <a:r>
              <a:rPr lang="en-US" dirty="0"/>
              <a:t>Drastic changes of marketing – production area, selling concept</a:t>
            </a:r>
          </a:p>
          <a:p>
            <a:r>
              <a:rPr lang="en-US" dirty="0"/>
              <a:t>Example; Henry Ford has made their product inexpensive and consumer oriented </a:t>
            </a:r>
          </a:p>
          <a:p>
            <a:endParaRPr lang="en-US" dirty="0"/>
          </a:p>
        </p:txBody>
      </p:sp>
    </p:spTree>
    <p:extLst>
      <p:ext uri="{BB962C8B-B14F-4D97-AF65-F5344CB8AC3E}">
        <p14:creationId xmlns:p14="http://schemas.microsoft.com/office/powerpoint/2010/main" val="452161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Core concepts of Islamic marketing</a:t>
            </a:r>
            <a:br>
              <a:rPr lang="en-US" dirty="0"/>
            </a:br>
            <a:endParaRPr lang="en-US" dirty="0"/>
          </a:p>
        </p:txBody>
      </p:sp>
      <p:sp>
        <p:nvSpPr>
          <p:cNvPr id="3" name="Content Placeholder 2"/>
          <p:cNvSpPr>
            <a:spLocks noGrp="1"/>
          </p:cNvSpPr>
          <p:nvPr>
            <p:ph idx="1"/>
          </p:nvPr>
        </p:nvSpPr>
        <p:spPr/>
        <p:txBody>
          <a:bodyPr/>
          <a:lstStyle/>
          <a:p>
            <a:r>
              <a:rPr lang="en-US" dirty="0"/>
              <a:t>Focus on profits – sole focus of profit by company is problematic, although Islam encourages economic activity and wealth creation. Thus, it should focus on promoting environmental benefits (</a:t>
            </a:r>
            <a:r>
              <a:rPr lang="en-US" dirty="0" err="1"/>
              <a:t>Alom</a:t>
            </a:r>
            <a:r>
              <a:rPr lang="en-US" dirty="0"/>
              <a:t> &amp; </a:t>
            </a:r>
            <a:r>
              <a:rPr lang="en-US" dirty="0" err="1"/>
              <a:t>Haque</a:t>
            </a:r>
            <a:r>
              <a:rPr lang="en-US" dirty="0"/>
              <a:t>, 2011)</a:t>
            </a:r>
          </a:p>
          <a:p>
            <a:r>
              <a:rPr lang="en-US" dirty="0"/>
              <a:t>Materialism over the social values – Islamic marketing does not support materialism over social values (Adnan, 2013). </a:t>
            </a:r>
          </a:p>
          <a:p>
            <a:r>
              <a:rPr lang="en-US" dirty="0"/>
              <a:t>Example; fake promotion, consumer exclusion, and unethical behavior</a:t>
            </a:r>
          </a:p>
          <a:p>
            <a:endParaRPr lang="en-US" dirty="0"/>
          </a:p>
        </p:txBody>
      </p:sp>
    </p:spTree>
    <p:extLst>
      <p:ext uri="{BB962C8B-B14F-4D97-AF65-F5344CB8AC3E}">
        <p14:creationId xmlns:p14="http://schemas.microsoft.com/office/powerpoint/2010/main" val="1096915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269206" cy="706964"/>
          </a:xfrm>
        </p:spPr>
        <p:txBody>
          <a:bodyPr/>
          <a:lstStyle/>
          <a:p>
            <a:pPr algn="just"/>
            <a:r>
              <a:rPr lang="en-US" dirty="0"/>
              <a:t>Sustainability, ethics and Islamic marketing</a:t>
            </a:r>
            <a:br>
              <a:rPr lang="en-US" dirty="0"/>
            </a:br>
            <a:endParaRPr lang="en-US" dirty="0"/>
          </a:p>
        </p:txBody>
      </p:sp>
      <p:sp>
        <p:nvSpPr>
          <p:cNvPr id="3" name="Content Placeholder 2"/>
          <p:cNvSpPr>
            <a:spLocks noGrp="1"/>
          </p:cNvSpPr>
          <p:nvPr>
            <p:ph idx="1"/>
          </p:nvPr>
        </p:nvSpPr>
        <p:spPr/>
        <p:txBody>
          <a:bodyPr/>
          <a:lstStyle/>
          <a:p>
            <a:r>
              <a:rPr lang="en-US" dirty="0"/>
              <a:t>Marketing – promotes positive consumer behavior, such as social responsibility, quality of life (</a:t>
            </a:r>
            <a:r>
              <a:rPr lang="en-US" dirty="0" err="1"/>
              <a:t>Alserhan</a:t>
            </a:r>
            <a:r>
              <a:rPr lang="en-US" dirty="0"/>
              <a:t>, 2017)</a:t>
            </a:r>
          </a:p>
          <a:p>
            <a:r>
              <a:rPr lang="en-US" dirty="0"/>
              <a:t>Sustainability – Islamic marketing, compatible with the concept of sustainability and ethics (EI-</a:t>
            </a:r>
            <a:r>
              <a:rPr lang="en-US" dirty="0" err="1"/>
              <a:t>Bassiouny</a:t>
            </a:r>
            <a:r>
              <a:rPr lang="en-US" dirty="0"/>
              <a:t> et al., 2017). </a:t>
            </a:r>
          </a:p>
          <a:p>
            <a:r>
              <a:rPr lang="en-US" dirty="0"/>
              <a:t>Example; Islamic marketing promotes ethical behavior of company and focus on economic, social, and environmental perspectives.</a:t>
            </a:r>
          </a:p>
          <a:p>
            <a:endParaRPr lang="en-US" dirty="0"/>
          </a:p>
        </p:txBody>
      </p:sp>
    </p:spTree>
    <p:extLst>
      <p:ext uri="{BB962C8B-B14F-4D97-AF65-F5344CB8AC3E}">
        <p14:creationId xmlns:p14="http://schemas.microsoft.com/office/powerpoint/2010/main" val="412823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9278350" cy="706964"/>
          </a:xfrm>
        </p:spPr>
        <p:txBody>
          <a:bodyPr/>
          <a:lstStyle/>
          <a:p>
            <a:pPr algn="ctr"/>
            <a:r>
              <a:rPr lang="en-US" dirty="0"/>
              <a:t>Sustainable marketing and Islamic marketing</a:t>
            </a:r>
            <a:br>
              <a:rPr lang="en-US" dirty="0"/>
            </a:br>
            <a:endParaRPr lang="en-US" dirty="0"/>
          </a:p>
        </p:txBody>
      </p:sp>
      <p:sp>
        <p:nvSpPr>
          <p:cNvPr id="3" name="Content Placeholder 2"/>
          <p:cNvSpPr>
            <a:spLocks noGrp="1"/>
          </p:cNvSpPr>
          <p:nvPr>
            <p:ph idx="1"/>
          </p:nvPr>
        </p:nvSpPr>
        <p:spPr/>
        <p:txBody>
          <a:bodyPr/>
          <a:lstStyle/>
          <a:p>
            <a:r>
              <a:rPr lang="en-US" dirty="0"/>
              <a:t>A complement of sustainable marketing is Islamic marketing</a:t>
            </a:r>
          </a:p>
          <a:p>
            <a:r>
              <a:rPr lang="en-US" dirty="0"/>
              <a:t>Islamic marketing promotes peace, ethical behavior, and positive behavior among customers (</a:t>
            </a:r>
            <a:r>
              <a:rPr lang="en-US" dirty="0" err="1"/>
              <a:t>Ghazali</a:t>
            </a:r>
            <a:r>
              <a:rPr lang="en-US" dirty="0"/>
              <a:t> &amp; </a:t>
            </a:r>
            <a:r>
              <a:rPr lang="en-US" dirty="0" err="1"/>
              <a:t>Mutum</a:t>
            </a:r>
            <a:r>
              <a:rPr lang="en-US" dirty="0"/>
              <a:t>, 2016). </a:t>
            </a:r>
          </a:p>
          <a:p>
            <a:r>
              <a:rPr lang="en-US" dirty="0"/>
              <a:t>It does not promote materialism </a:t>
            </a:r>
          </a:p>
          <a:p>
            <a:r>
              <a:rPr lang="en-US" dirty="0"/>
              <a:t>Islamic marketing focuses on value creating and justice rather than focusing on profit only.</a:t>
            </a:r>
          </a:p>
          <a:p>
            <a:endParaRPr lang="en-US" dirty="0"/>
          </a:p>
        </p:txBody>
      </p:sp>
    </p:spTree>
    <p:extLst>
      <p:ext uri="{BB962C8B-B14F-4D97-AF65-F5344CB8AC3E}">
        <p14:creationId xmlns:p14="http://schemas.microsoft.com/office/powerpoint/2010/main" val="1440723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lstStyle/>
          <a:p>
            <a:pPr marL="0" indent="0">
              <a:buNone/>
            </a:pPr>
            <a:r>
              <a:rPr lang="en-US" dirty="0"/>
              <a:t>The presentation found that Islamic marketing is compatible with other contemporary issues in marketing, especially ethical and sustainable marketing. Islamic marketing does not only promote ethical behavior, but also encourages firm to prioritize economic, social, environmental, and ethical perspectives</a:t>
            </a:r>
          </a:p>
          <a:p>
            <a:endParaRPr lang="en-US" dirty="0"/>
          </a:p>
        </p:txBody>
      </p:sp>
    </p:spTree>
    <p:extLst>
      <p:ext uri="{BB962C8B-B14F-4D97-AF65-F5344CB8AC3E}">
        <p14:creationId xmlns:p14="http://schemas.microsoft.com/office/powerpoint/2010/main" val="29593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Recommendation</a:t>
            </a:r>
            <a:br>
              <a:rPr lang="en-US" dirty="0"/>
            </a:br>
            <a:endParaRPr lang="en-US" dirty="0"/>
          </a:p>
        </p:txBody>
      </p:sp>
      <p:sp>
        <p:nvSpPr>
          <p:cNvPr id="3" name="Content Placeholder 2"/>
          <p:cNvSpPr>
            <a:spLocks noGrp="1"/>
          </p:cNvSpPr>
          <p:nvPr>
            <p:ph idx="1"/>
          </p:nvPr>
        </p:nvSpPr>
        <p:spPr/>
        <p:txBody>
          <a:bodyPr/>
          <a:lstStyle/>
          <a:p>
            <a:pPr marL="0" indent="0">
              <a:buNone/>
            </a:pPr>
            <a:r>
              <a:rPr lang="en-US" dirty="0"/>
              <a:t>The continual rise of Islamic product in the market raises question about the regulation and mechanism of consumer protection. Thus, organization should promote Islamic marketing in order to prevent and protect consumer needs and demands.</a:t>
            </a:r>
          </a:p>
          <a:p>
            <a:endParaRPr lang="en-US" dirty="0"/>
          </a:p>
        </p:txBody>
      </p:sp>
    </p:spTree>
    <p:extLst>
      <p:ext uri="{BB962C8B-B14F-4D97-AF65-F5344CB8AC3E}">
        <p14:creationId xmlns:p14="http://schemas.microsoft.com/office/powerpoint/2010/main" val="4275687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a:xfrm>
            <a:off x="1154954" y="2156346"/>
            <a:ext cx="10377404" cy="4585648"/>
          </a:xfrm>
        </p:spPr>
        <p:txBody>
          <a:bodyPr>
            <a:normAutofit fontScale="85000" lnSpcReduction="10000"/>
          </a:bodyPr>
          <a:lstStyle/>
          <a:p>
            <a:r>
              <a:rPr lang="en-US" dirty="0"/>
              <a:t>Adnan, A. A. (2013). Theoretical framework for Islamic marketing: do we need a new paradigm?. </a:t>
            </a:r>
            <a:r>
              <a:rPr lang="en-US" i="1" dirty="0"/>
              <a:t>International Journal of Business and Social Science</a:t>
            </a:r>
            <a:r>
              <a:rPr lang="en-US" dirty="0"/>
              <a:t>, </a:t>
            </a:r>
            <a:r>
              <a:rPr lang="en-US" i="1" dirty="0"/>
              <a:t>4</a:t>
            </a:r>
            <a:r>
              <a:rPr lang="en-US" dirty="0"/>
              <a:t>(7).</a:t>
            </a:r>
          </a:p>
          <a:p>
            <a:r>
              <a:rPr lang="en-US" dirty="0" err="1"/>
              <a:t>Alom</a:t>
            </a:r>
            <a:r>
              <a:rPr lang="en-US" dirty="0"/>
              <a:t>, M. M., &amp; </a:t>
            </a:r>
            <a:r>
              <a:rPr lang="en-US" dirty="0" err="1"/>
              <a:t>Haque</a:t>
            </a:r>
            <a:r>
              <a:rPr lang="en-US" dirty="0"/>
              <a:t>, M. S. (2011). Marketing: an Islamic perspective. </a:t>
            </a:r>
            <a:r>
              <a:rPr lang="en-US" i="1" dirty="0"/>
              <a:t>World Journal of Social Sciences</a:t>
            </a:r>
            <a:r>
              <a:rPr lang="en-US" dirty="0"/>
              <a:t>, </a:t>
            </a:r>
            <a:r>
              <a:rPr lang="en-US" i="1" dirty="0"/>
              <a:t>1</a:t>
            </a:r>
            <a:r>
              <a:rPr lang="en-US" dirty="0"/>
              <a:t>(3), 71-81.</a:t>
            </a:r>
          </a:p>
          <a:p>
            <a:r>
              <a:rPr lang="en-US" dirty="0" err="1"/>
              <a:t>Alserhan</a:t>
            </a:r>
            <a:r>
              <a:rPr lang="en-US" dirty="0"/>
              <a:t>, B. A. (2017). </a:t>
            </a:r>
            <a:r>
              <a:rPr lang="en-US" i="1" dirty="0"/>
              <a:t>The principles of Islamic marketing</a:t>
            </a:r>
            <a:r>
              <a:rPr lang="en-US" dirty="0"/>
              <a:t>. Routledge.</a:t>
            </a:r>
          </a:p>
          <a:p>
            <a:r>
              <a:rPr lang="en-US" dirty="0" err="1"/>
              <a:t>Damirchi</a:t>
            </a:r>
            <a:r>
              <a:rPr lang="en-US" dirty="0"/>
              <a:t>, G. V., &amp; </a:t>
            </a:r>
            <a:r>
              <a:rPr lang="en-US" dirty="0" err="1"/>
              <a:t>Shafai</a:t>
            </a:r>
            <a:r>
              <a:rPr lang="en-US" dirty="0"/>
              <a:t>, J. (2011). A guideline to Islamic marketing mix. </a:t>
            </a:r>
            <a:r>
              <a:rPr lang="en-US" i="1" dirty="0"/>
              <a:t>Interdisciplinary Journal of Contemporary Research in Business</a:t>
            </a:r>
            <a:r>
              <a:rPr lang="en-US" dirty="0"/>
              <a:t>, </a:t>
            </a:r>
            <a:r>
              <a:rPr lang="en-US" i="1" dirty="0"/>
              <a:t>3</a:t>
            </a:r>
            <a:r>
              <a:rPr lang="en-US" dirty="0"/>
              <a:t>(3), 1339-1347.</a:t>
            </a:r>
          </a:p>
          <a:p>
            <a:r>
              <a:rPr lang="en-US" dirty="0"/>
              <a:t>El-</a:t>
            </a:r>
            <a:r>
              <a:rPr lang="en-US" dirty="0" err="1"/>
              <a:t>Bassiouny</a:t>
            </a:r>
            <a:r>
              <a:rPr lang="en-US" dirty="0"/>
              <a:t>, N. M., Wilson, J. A., &amp; </a:t>
            </a:r>
            <a:r>
              <a:rPr lang="en-US" dirty="0" err="1"/>
              <a:t>Esmat</a:t>
            </a:r>
            <a:r>
              <a:rPr lang="en-US" dirty="0"/>
              <a:t>, S. (2017). An Islamic </a:t>
            </a:r>
            <a:r>
              <a:rPr lang="en-US" dirty="0" err="1"/>
              <a:t>macromarketing</a:t>
            </a:r>
            <a:r>
              <a:rPr lang="en-US" dirty="0"/>
              <a:t> perspective on sustainability. </a:t>
            </a:r>
            <a:r>
              <a:rPr lang="en-US" i="1" dirty="0"/>
              <a:t>Journal of Islamic Marketing</a:t>
            </a:r>
            <a:r>
              <a:rPr lang="en-US" dirty="0"/>
              <a:t>, </a:t>
            </a:r>
            <a:r>
              <a:rPr lang="en-US" i="1" dirty="0"/>
              <a:t>8</a:t>
            </a:r>
            <a:r>
              <a:rPr lang="en-US" dirty="0"/>
              <a:t>(2), 187-203.</a:t>
            </a:r>
          </a:p>
          <a:p>
            <a:r>
              <a:rPr lang="en-US" dirty="0"/>
              <a:t>Ellis, N., Jack, G., Higgins, M., &amp; Fitchett, J. (2010). </a:t>
            </a:r>
            <a:r>
              <a:rPr lang="en-US" i="1" dirty="0"/>
              <a:t>Marketing: A critical textbook</a:t>
            </a:r>
            <a:r>
              <a:rPr lang="en-US" dirty="0"/>
              <a:t>. Sage Publications.</a:t>
            </a:r>
          </a:p>
          <a:p>
            <a:r>
              <a:rPr lang="en-US" dirty="0" err="1"/>
              <a:t>Ghazali</a:t>
            </a:r>
            <a:r>
              <a:rPr lang="en-US" dirty="0"/>
              <a:t>, E., &amp; </a:t>
            </a:r>
            <a:r>
              <a:rPr lang="en-US" dirty="0" err="1"/>
              <a:t>Mutum</a:t>
            </a:r>
            <a:r>
              <a:rPr lang="en-US" dirty="0"/>
              <a:t>, D. S. (2016). Islamic marketing: Compatibility with contemporary themes in marketing. In </a:t>
            </a:r>
            <a:r>
              <a:rPr lang="en-US" i="1" dirty="0"/>
              <a:t>Advances in Islamic finance, marketing, and management: An Asian perspective</a:t>
            </a:r>
            <a:r>
              <a:rPr lang="en-US" dirty="0"/>
              <a:t> (pp. 213-222). Emerald Group Publishing Limited.</a:t>
            </a:r>
          </a:p>
          <a:p>
            <a:r>
              <a:rPr lang="en-US" dirty="0" err="1"/>
              <a:t>Jafari</a:t>
            </a:r>
            <a:r>
              <a:rPr lang="en-US" dirty="0"/>
              <a:t>, A. (2012). Islamic marketing: insights from a critical perspective. </a:t>
            </a:r>
            <a:r>
              <a:rPr lang="en-US" i="1" dirty="0"/>
              <a:t>Journal of Islamic Marketing</a:t>
            </a:r>
            <a:r>
              <a:rPr lang="en-US" dirty="0"/>
              <a:t>, </a:t>
            </a:r>
            <a:r>
              <a:rPr lang="en-US" i="1" dirty="0"/>
              <a:t>3</a:t>
            </a:r>
            <a:r>
              <a:rPr lang="en-US" dirty="0"/>
              <a:t>(1), 22-34.</a:t>
            </a:r>
          </a:p>
          <a:p>
            <a:r>
              <a:rPr lang="en-US" dirty="0" err="1"/>
              <a:t>Varadarajan</a:t>
            </a:r>
            <a:r>
              <a:rPr lang="en-US" dirty="0"/>
              <a:t>, R. (2010). Strategic marketing and marketing strategy: domain, definition, fundamental issues and foundational premises. </a:t>
            </a:r>
            <a:r>
              <a:rPr lang="en-US" i="1" dirty="0"/>
              <a:t>Journal of the Academy of Marketing Science</a:t>
            </a:r>
            <a:r>
              <a:rPr lang="en-US" dirty="0"/>
              <a:t>, </a:t>
            </a:r>
            <a:r>
              <a:rPr lang="en-US" i="1" dirty="0"/>
              <a:t>38</a:t>
            </a:r>
            <a:r>
              <a:rPr lang="en-US" dirty="0"/>
              <a:t>(2), 119-140.</a:t>
            </a:r>
          </a:p>
          <a:p>
            <a:r>
              <a:rPr lang="en-US" dirty="0"/>
              <a:t>Wilson, J. A. (2012). The new wave of transformational Islamic marketing: reflections and definitions. </a:t>
            </a:r>
            <a:r>
              <a:rPr lang="en-US" i="1" dirty="0"/>
              <a:t>Journal of Islamic Marketing</a:t>
            </a:r>
            <a:r>
              <a:rPr lang="en-US" dirty="0"/>
              <a:t>, </a:t>
            </a:r>
            <a:r>
              <a:rPr lang="en-US" i="1" dirty="0"/>
              <a:t>3</a:t>
            </a:r>
            <a:r>
              <a:rPr lang="en-US" dirty="0"/>
              <a:t>(1), 5-11.</a:t>
            </a:r>
          </a:p>
          <a:p>
            <a:endParaRPr lang="en-US" dirty="0"/>
          </a:p>
        </p:txBody>
      </p:sp>
    </p:spTree>
    <p:extLst>
      <p:ext uri="{BB962C8B-B14F-4D97-AF65-F5344CB8AC3E}">
        <p14:creationId xmlns:p14="http://schemas.microsoft.com/office/powerpoint/2010/main" val="17897244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Arial-Times New Roman">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29</TotalTime>
  <Words>616</Words>
  <Application>Microsoft Macintosh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Times New Roman</vt:lpstr>
      <vt:lpstr>Wingdings 3</vt:lpstr>
      <vt:lpstr>Ion Boardroom</vt:lpstr>
      <vt:lpstr>The compatibility of Islamic marketing with sustainable marketing: A contemporary issue in Marketing</vt:lpstr>
      <vt:lpstr>Introduction</vt:lpstr>
      <vt:lpstr>Why Islamic marketing, a contemporary issue in Marketing in the UK </vt:lpstr>
      <vt:lpstr>Definition of Islamic marketing </vt:lpstr>
      <vt:lpstr>Islamic Marketing? </vt:lpstr>
      <vt:lpstr>A critical appraisal of modern marketing </vt:lpstr>
      <vt:lpstr>Core concepts of Islamic marketing </vt:lpstr>
      <vt:lpstr>Sustainability, ethics and Islamic marketing </vt:lpstr>
      <vt:lpstr>Sustainable marketing and Islamic marketing </vt:lpstr>
      <vt:lpstr>Conclusion</vt:lpstr>
      <vt:lpstr>Recommendation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compatibility of Islamic marketing with sustainable marketing: A contemporary issue in Marketing</dc:title>
  <dc:creator>Jahid</dc:creator>
  <cp:lastModifiedBy>Md Hossain (1811221)</cp:lastModifiedBy>
  <cp:revision>1</cp:revision>
  <dcterms:created xsi:type="dcterms:W3CDTF">2019-05-18T17:42:09Z</dcterms:created>
  <dcterms:modified xsi:type="dcterms:W3CDTF">2019-05-28T00:35:43Z</dcterms:modified>
</cp:coreProperties>
</file>