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14" r:id="rId5"/>
    <p:sldId id="331" r:id="rId6"/>
    <p:sldId id="332" r:id="rId7"/>
    <p:sldId id="333" r:id="rId8"/>
    <p:sldId id="334" r:id="rId9"/>
    <p:sldId id="335" r:id="rId10"/>
    <p:sldId id="307" r:id="rId11"/>
    <p:sldId id="315" r:id="rId12"/>
    <p:sldId id="316" r:id="rId13"/>
    <p:sldId id="317" r:id="rId14"/>
    <p:sldId id="318" r:id="rId15"/>
    <p:sldId id="319" r:id="rId16"/>
    <p:sldId id="320" r:id="rId17"/>
    <p:sldId id="328" r:id="rId18"/>
    <p:sldId id="321" r:id="rId19"/>
    <p:sldId id="324" r:id="rId20"/>
    <p:sldId id="322" r:id="rId21"/>
    <p:sldId id="325" r:id="rId22"/>
    <p:sldId id="323" r:id="rId23"/>
    <p:sldId id="326" r:id="rId24"/>
    <p:sldId id="329" r:id="rId25"/>
    <p:sldId id="313" r:id="rId26"/>
    <p:sldId id="330" r:id="rId2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1"/>
            <p14:sldId id="332"/>
            <p14:sldId id="333"/>
            <p14:sldId id="334"/>
            <p14:sldId id="335"/>
            <p14:sldId id="307"/>
            <p14:sldId id="315"/>
            <p14:sldId id="316"/>
            <p14:sldId id="317"/>
            <p14:sldId id="318"/>
            <p14:sldId id="319"/>
            <p14:sldId id="320"/>
            <p14:sldId id="328"/>
            <p14:sldId id="321"/>
            <p14:sldId id="324"/>
            <p14:sldId id="322"/>
            <p14:sldId id="325"/>
            <p14:sldId id="323"/>
            <p14:sldId id="326"/>
            <p14:sldId id="329"/>
            <p14:sldId id="313"/>
            <p14:sldId id="33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76" autoAdjust="0"/>
  </p:normalViewPr>
  <p:slideViewPr>
    <p:cSldViewPr>
      <p:cViewPr varScale="1">
        <p:scale>
          <a:sx n="87" d="100"/>
          <a:sy n="87" d="100"/>
        </p:scale>
        <p:origin x="900"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22/02/2019</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6C2C9412-41A6-4553-B59C-789CBF87DFAB}" type="datetimeFigureOut">
              <a:rPr lang="en-GB" smtClean="0"/>
              <a:t>22/02/2019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3290043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Share with students and ask them to discuss the points, how could this feed into their group assignment?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2004721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They need to </a:t>
            </a:r>
            <a:r>
              <a:rPr lang="en-GB" baseline="0" dirty="0" err="1" smtClean="0"/>
              <a:t>conider</a:t>
            </a:r>
            <a:r>
              <a:rPr lang="en-GB" baseline="0" dirty="0" smtClean="0"/>
              <a:t> these linked to their group presentation</a:t>
            </a:r>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3252552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6</a:t>
            </a:fld>
            <a:endParaRPr lang="en-GB"/>
          </a:p>
        </p:txBody>
      </p:sp>
    </p:spTree>
    <p:extLst>
      <p:ext uri="{BB962C8B-B14F-4D97-AF65-F5344CB8AC3E}">
        <p14:creationId xmlns:p14="http://schemas.microsoft.com/office/powerpoint/2010/main" val="866471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Five minute</a:t>
            </a:r>
            <a:r>
              <a:rPr lang="en-GB" baseline="0" dirty="0" smtClean="0"/>
              <a:t> discussion and feedback in small groups, collate ideas, </a:t>
            </a:r>
          </a:p>
          <a:p>
            <a:r>
              <a:rPr lang="en-GB" baseline="0" dirty="0" smtClean="0"/>
              <a:t>How do they feel in their own jobs about supervision or appraisal, is it something they dread or do they feel it benefits them? – why do they feel like this? Could it be the leaders approach to it? Consider leadership styles from the first leadership module.</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449283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these relate to the examples given previously? Are there any that do not fit in with this?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1347313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each of these, all barriers</a:t>
            </a:r>
            <a:r>
              <a:rPr lang="en-GB" baseline="0" dirty="0" smtClean="0"/>
              <a:t> identified within REPEY case studies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2166156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care standards Wales</a:t>
            </a:r>
            <a:r>
              <a:rPr lang="en-GB" baseline="0" dirty="0" smtClean="0"/>
              <a:t> document</a:t>
            </a:r>
          </a:p>
          <a:p>
            <a:r>
              <a:rPr lang="en-GB" baseline="0" dirty="0" smtClean="0"/>
              <a:t>Early years practitioner status developed from the findings of EPPE/EPPSE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214853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Degrees removed from SCW,</a:t>
            </a:r>
            <a:r>
              <a:rPr lang="en-GB" baseline="0" dirty="0" smtClean="0"/>
              <a:t> revamp to include NOS and experience element to make them fit for purpose.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889124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4186497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familiar are you with the above? All have implications for the education and childcare we provide, how do we know what to implement and what not to?</a:t>
            </a:r>
          </a:p>
          <a:p>
            <a:r>
              <a:rPr lang="en-GB" dirty="0" smtClean="0"/>
              <a:t>Whose role is it to decide?</a:t>
            </a:r>
          </a:p>
          <a:p>
            <a:endParaRPr lang="en-GB" dirty="0" smtClean="0"/>
          </a:p>
          <a:p>
            <a:r>
              <a:rPr lang="en-GB" dirty="0" smtClean="0"/>
              <a:t>Something</a:t>
            </a:r>
            <a:r>
              <a:rPr lang="en-GB" baseline="0" dirty="0" smtClean="0"/>
              <a:t> to consider of we have time, there are links to the documents in the references.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166786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gov.wales/docs/dcells/publications/130716-building-brighter-future-en.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gov.wales/docs/dsjlg/publications/cyp/171215-childcare-play-early-years-workforce-plan-en.pdf" TargetMode="External"/><Relationship Id="rId4" Type="http://schemas.openxmlformats.org/officeDocument/2006/relationships/hyperlink" Target="http://gov.wales/topics/people-and-communities/people/children-and-young-people/parenting-support-guidance/help/flyingstart/?lang=en"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ysgoldyffrynconwy.org/downloads/041017-education-in-wales-en.pdf" TargetMode="External"/><Relationship Id="rId2" Type="http://schemas.openxmlformats.org/officeDocument/2006/relationships/hyperlink" Target="http://gov.wales/topics/people-and-communities/people/children-and-young-people/early-years/?lang=en" TargetMode="External"/><Relationship Id="rId1" Type="http://schemas.openxmlformats.org/officeDocument/2006/relationships/slideLayout" Target="../slideLayouts/slideLayout2.xml"/><Relationship Id="rId5" Type="http://schemas.openxmlformats.org/officeDocument/2006/relationships/hyperlink" Target="http://dera.ioe.ac.uk/22165/2/150225-successful-futures-en_Redacted.pdf" TargetMode="External"/><Relationship Id="rId4" Type="http://schemas.openxmlformats.org/officeDocument/2006/relationships/hyperlink" Target="http://gov.wales/about/programme-for-governmen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dirty="0">
                <a:solidFill>
                  <a:schemeClr val="bg1"/>
                </a:solidFill>
              </a:rPr>
              <a:t>EAEE6003/C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smtClean="0"/>
          </a:p>
          <a:p>
            <a:r>
              <a:rPr lang="en-GB" dirty="0" err="1" smtClean="0">
                <a:solidFill>
                  <a:schemeClr val="bg1"/>
                </a:solidFill>
              </a:rPr>
              <a:t>Darlith</a:t>
            </a:r>
            <a:r>
              <a:rPr lang="en-GB" dirty="0" smtClean="0">
                <a:solidFill>
                  <a:schemeClr val="bg1"/>
                </a:solidFill>
              </a:rPr>
              <a:t>/Lecture </a:t>
            </a:r>
            <a:r>
              <a:rPr lang="en-GB" dirty="0" smtClean="0">
                <a:solidFill>
                  <a:schemeClr val="bg1"/>
                </a:solidFill>
              </a:rPr>
              <a:t>2</a:t>
            </a:r>
            <a:endParaRPr lang="en-GB" dirty="0">
              <a:solidFill>
                <a:schemeClr val="bg1"/>
              </a:solidFill>
            </a:endParaRPr>
          </a:p>
        </p:txBody>
      </p:sp>
    </p:spTree>
    <p:extLst>
      <p:ext uri="{BB962C8B-B14F-4D97-AF65-F5344CB8AC3E}">
        <p14:creationId xmlns:p14="http://schemas.microsoft.com/office/powerpoint/2010/main" val="391625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Arolygiadau</a:t>
            </a:r>
            <a:r>
              <a:rPr lang="en-GB" dirty="0" smtClean="0"/>
              <a:t>/Inspections</a:t>
            </a:r>
            <a:endParaRPr lang="en-GB" dirty="0"/>
          </a:p>
        </p:txBody>
      </p:sp>
      <p:sp>
        <p:nvSpPr>
          <p:cNvPr id="3" name="Content Placeholder 2"/>
          <p:cNvSpPr>
            <a:spLocks noGrp="1"/>
          </p:cNvSpPr>
          <p:nvPr>
            <p:ph sz="half" idx="1"/>
          </p:nvPr>
        </p:nvSpPr>
        <p:spPr/>
        <p:txBody>
          <a:bodyPr/>
          <a:lstStyle/>
          <a:p>
            <a:r>
              <a:rPr lang="en-GB" dirty="0" smtClean="0"/>
              <a:t>AGC </a:t>
            </a:r>
          </a:p>
          <a:p>
            <a:r>
              <a:rPr lang="en-GB" dirty="0" smtClean="0"/>
              <a:t>ESTYN</a:t>
            </a:r>
            <a:endParaRPr lang="en-GB" dirty="0"/>
          </a:p>
        </p:txBody>
      </p:sp>
      <p:sp>
        <p:nvSpPr>
          <p:cNvPr id="4" name="Content Placeholder 3"/>
          <p:cNvSpPr>
            <a:spLocks noGrp="1"/>
          </p:cNvSpPr>
          <p:nvPr>
            <p:ph sz="half" idx="2"/>
          </p:nvPr>
        </p:nvSpPr>
        <p:spPr/>
        <p:txBody>
          <a:bodyPr/>
          <a:lstStyle/>
          <a:p>
            <a:r>
              <a:rPr lang="en-GB" dirty="0" smtClean="0"/>
              <a:t>CIW</a:t>
            </a:r>
          </a:p>
          <a:p>
            <a:r>
              <a:rPr lang="en-GB" dirty="0" smtClean="0"/>
              <a:t>ESTYN</a:t>
            </a:r>
            <a:endParaRPr lang="en-GB" dirty="0"/>
          </a:p>
        </p:txBody>
      </p:sp>
    </p:spTree>
    <p:extLst>
      <p:ext uri="{BB962C8B-B14F-4D97-AF65-F5344CB8AC3E}">
        <p14:creationId xmlns:p14="http://schemas.microsoft.com/office/powerpoint/2010/main" val="3737660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a:t>
            </a:r>
            <a:r>
              <a:rPr lang="en-GB" dirty="0" err="1" smtClean="0"/>
              <a:t>icrwydd</a:t>
            </a:r>
            <a:r>
              <a:rPr lang="en-GB" dirty="0" smtClean="0"/>
              <a:t> </a:t>
            </a:r>
            <a:r>
              <a:rPr lang="en-GB" dirty="0" err="1" smtClean="0"/>
              <a:t>Ansawdd</a:t>
            </a:r>
            <a:r>
              <a:rPr lang="en-GB" dirty="0" smtClean="0"/>
              <a:t/>
            </a:r>
            <a:br>
              <a:rPr lang="en-GB" dirty="0" smtClean="0"/>
            </a:br>
            <a:r>
              <a:rPr lang="en-GB" dirty="0" smtClean="0"/>
              <a:t>Quality Assurance</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420439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0" y="83264"/>
            <a:ext cx="9144000" cy="5617645"/>
          </a:xfrm>
          <a:prstGeom prst="rect">
            <a:avLst/>
          </a:prstGeom>
        </p:spPr>
      </p:pic>
    </p:spTree>
    <p:extLst>
      <p:ext uri="{BB962C8B-B14F-4D97-AF65-F5344CB8AC3E}">
        <p14:creationId xmlns:p14="http://schemas.microsoft.com/office/powerpoint/2010/main" val="3945026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322039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1912575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Ddatblygiad </a:t>
            </a:r>
            <a:r>
              <a:rPr lang="en-GB" dirty="0" err="1"/>
              <a:t>Proffesiynol</a:t>
            </a:r>
            <a:r>
              <a:rPr lang="en-GB" dirty="0"/>
              <a:t> </a:t>
            </a:r>
            <a:r>
              <a:rPr lang="en-GB" dirty="0" err="1"/>
              <a:t>Parhaus</a:t>
            </a:r>
            <a:r>
              <a:rPr lang="en-GB" dirty="0"/>
              <a:t> (DPP) </a:t>
            </a:r>
            <a:r>
              <a:rPr lang="en-GB" dirty="0" smtClean="0"/>
              <a:t>/ Continuous Professional Development</a:t>
            </a:r>
            <a:endParaRPr lang="en-GB" dirty="0"/>
          </a:p>
        </p:txBody>
      </p:sp>
      <p:sp>
        <p:nvSpPr>
          <p:cNvPr id="3" name="Content Placeholder 2"/>
          <p:cNvSpPr>
            <a:spLocks noGrp="1"/>
          </p:cNvSpPr>
          <p:nvPr>
            <p:ph sz="half" idx="1"/>
          </p:nvPr>
        </p:nvSpPr>
        <p:spPr>
          <a:xfrm>
            <a:off x="429816" y="2348880"/>
            <a:ext cx="4038600" cy="3989040"/>
          </a:xfrm>
        </p:spPr>
        <p:txBody>
          <a:bodyPr/>
          <a:lstStyle/>
          <a:p>
            <a:r>
              <a:rPr lang="cy-GB" dirty="0"/>
              <a:t>Beth </a:t>
            </a:r>
            <a:r>
              <a:rPr lang="cy-GB" dirty="0" smtClean="0"/>
              <a:t>yw hwn?</a:t>
            </a:r>
          </a:p>
          <a:p>
            <a:r>
              <a:rPr lang="cy-GB" dirty="0" smtClean="0"/>
              <a:t>Pam </a:t>
            </a:r>
            <a:r>
              <a:rPr lang="cy-GB" dirty="0"/>
              <a:t>mae </a:t>
            </a:r>
            <a:r>
              <a:rPr lang="cy-GB" dirty="0" smtClean="0"/>
              <a:t>angen hyn </a:t>
            </a:r>
            <a:r>
              <a:rPr lang="cy-GB" dirty="0"/>
              <a:t>arnom?</a:t>
            </a:r>
            <a:endParaRPr lang="en-GB" dirty="0"/>
          </a:p>
        </p:txBody>
      </p:sp>
      <p:sp>
        <p:nvSpPr>
          <p:cNvPr id="4" name="Content Placeholder 3"/>
          <p:cNvSpPr>
            <a:spLocks noGrp="1"/>
          </p:cNvSpPr>
          <p:nvPr>
            <p:ph sz="half" idx="2"/>
          </p:nvPr>
        </p:nvSpPr>
        <p:spPr>
          <a:xfrm>
            <a:off x="4662264" y="2420888"/>
            <a:ext cx="4038600" cy="3989040"/>
          </a:xfrm>
        </p:spPr>
        <p:txBody>
          <a:bodyPr/>
          <a:lstStyle/>
          <a:p>
            <a:r>
              <a:rPr lang="en-GB" dirty="0" smtClean="0"/>
              <a:t>What is it?</a:t>
            </a:r>
          </a:p>
          <a:p>
            <a:r>
              <a:rPr lang="en-GB" dirty="0" smtClean="0"/>
              <a:t>Why do we need it?</a:t>
            </a:r>
            <a:endParaRPr lang="en-GB" dirty="0"/>
          </a:p>
        </p:txBody>
      </p:sp>
    </p:spTree>
    <p:extLst>
      <p:ext uri="{BB962C8B-B14F-4D97-AF65-F5344CB8AC3E}">
        <p14:creationId xmlns:p14="http://schemas.microsoft.com/office/powerpoint/2010/main" val="1164423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it?</a:t>
            </a:r>
            <a:endParaRPr lang="en-GB" dirty="0"/>
          </a:p>
        </p:txBody>
      </p:sp>
      <p:sp>
        <p:nvSpPr>
          <p:cNvPr id="4" name="Content Placeholder 3"/>
          <p:cNvSpPr>
            <a:spLocks noGrp="1"/>
          </p:cNvSpPr>
          <p:nvPr>
            <p:ph sz="half" idx="2"/>
          </p:nvPr>
        </p:nvSpPr>
        <p:spPr>
          <a:xfrm>
            <a:off x="251520" y="1600201"/>
            <a:ext cx="8435280" cy="3989040"/>
          </a:xfrm>
        </p:spPr>
        <p:txBody>
          <a:bodyPr>
            <a:normAutofit/>
          </a:bodyPr>
          <a:lstStyle/>
          <a:p>
            <a:r>
              <a:rPr lang="en-GB" dirty="0" smtClean="0"/>
              <a:t>‘…professional training, emphasising practical information, professional education emphasizing theory, and research based knowledge and professional support to develop job experience and performance’ (</a:t>
            </a:r>
            <a:r>
              <a:rPr lang="en-GB" dirty="0" err="1" smtClean="0"/>
              <a:t>Siraj</a:t>
            </a:r>
            <a:r>
              <a:rPr lang="en-GB" dirty="0" smtClean="0"/>
              <a:t> and </a:t>
            </a:r>
            <a:r>
              <a:rPr lang="en-GB" dirty="0" err="1" smtClean="0"/>
              <a:t>Hallet</a:t>
            </a:r>
            <a:r>
              <a:rPr lang="en-GB" dirty="0" smtClean="0"/>
              <a:t>, 2014: 122)</a:t>
            </a:r>
            <a:endParaRPr lang="en-GB" dirty="0"/>
          </a:p>
        </p:txBody>
      </p:sp>
    </p:spTree>
    <p:extLst>
      <p:ext uri="{BB962C8B-B14F-4D97-AF65-F5344CB8AC3E}">
        <p14:creationId xmlns:p14="http://schemas.microsoft.com/office/powerpoint/2010/main" val="1936849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Pam? - </a:t>
            </a:r>
            <a:r>
              <a:rPr lang="en-GB" dirty="0" err="1" smtClean="0"/>
              <a:t>Gweithiwr</a:t>
            </a:r>
            <a:r>
              <a:rPr lang="en-GB" dirty="0" smtClean="0"/>
              <a:t/>
            </a:r>
            <a:br>
              <a:rPr lang="en-GB" dirty="0" smtClean="0"/>
            </a:br>
            <a:r>
              <a:rPr lang="en-GB" dirty="0" smtClean="0"/>
              <a:t>Why? - Employee</a:t>
            </a:r>
            <a:endParaRPr lang="en-GB" dirty="0"/>
          </a:p>
        </p:txBody>
      </p:sp>
      <p:sp>
        <p:nvSpPr>
          <p:cNvPr id="3" name="Content Placeholder 2"/>
          <p:cNvSpPr>
            <a:spLocks noGrp="1"/>
          </p:cNvSpPr>
          <p:nvPr>
            <p:ph sz="half" idx="1"/>
          </p:nvPr>
        </p:nvSpPr>
        <p:spPr/>
        <p:txBody>
          <a:bodyPr>
            <a:normAutofit/>
          </a:bodyPr>
          <a:lstStyle/>
          <a:p>
            <a:r>
              <a:rPr lang="cy-GB" dirty="0"/>
              <a:t>Gwell ffyrdd o </a:t>
            </a:r>
            <a:r>
              <a:rPr lang="cy-GB" dirty="0" smtClean="0"/>
              <a:t>weithio</a:t>
            </a:r>
          </a:p>
          <a:p>
            <a:r>
              <a:rPr lang="cy-GB" dirty="0" smtClean="0"/>
              <a:t>Gwybodaeth </a:t>
            </a:r>
            <a:r>
              <a:rPr lang="cy-GB" dirty="0"/>
              <a:t>a sgiliau </a:t>
            </a:r>
            <a:r>
              <a:rPr lang="cy-GB" dirty="0" smtClean="0"/>
              <a:t>gwell</a:t>
            </a:r>
          </a:p>
          <a:p>
            <a:r>
              <a:rPr lang="cy-GB" dirty="0" smtClean="0"/>
              <a:t>Tyfiant proffesiynol</a:t>
            </a:r>
          </a:p>
          <a:p>
            <a:r>
              <a:rPr lang="cy-GB" dirty="0" smtClean="0"/>
              <a:t>Twf personol</a:t>
            </a:r>
          </a:p>
          <a:p>
            <a:r>
              <a:rPr lang="cy-GB" dirty="0" smtClean="0"/>
              <a:t>Boddhad swydd</a:t>
            </a:r>
          </a:p>
          <a:p>
            <a:pPr marL="0" indent="0">
              <a:buNone/>
            </a:pPr>
            <a:endParaRPr lang="en-GB" dirty="0"/>
          </a:p>
        </p:txBody>
      </p:sp>
      <p:sp>
        <p:nvSpPr>
          <p:cNvPr id="4" name="Content Placeholder 3"/>
          <p:cNvSpPr>
            <a:spLocks noGrp="1"/>
          </p:cNvSpPr>
          <p:nvPr>
            <p:ph sz="half" idx="2"/>
          </p:nvPr>
        </p:nvSpPr>
        <p:spPr/>
        <p:txBody>
          <a:bodyPr>
            <a:normAutofit/>
          </a:bodyPr>
          <a:lstStyle/>
          <a:p>
            <a:r>
              <a:rPr lang="en-GB" dirty="0" smtClean="0"/>
              <a:t>Improved ways of working</a:t>
            </a:r>
          </a:p>
          <a:p>
            <a:r>
              <a:rPr lang="en-GB" dirty="0" smtClean="0"/>
              <a:t>Enhanced knowledge and skills</a:t>
            </a:r>
          </a:p>
          <a:p>
            <a:r>
              <a:rPr lang="en-GB" dirty="0" smtClean="0"/>
              <a:t>Professional growth</a:t>
            </a:r>
          </a:p>
          <a:p>
            <a:r>
              <a:rPr lang="en-GB" dirty="0" smtClean="0"/>
              <a:t>Personal growth</a:t>
            </a:r>
          </a:p>
          <a:p>
            <a:r>
              <a:rPr lang="en-GB" dirty="0" smtClean="0"/>
              <a:t>Job satisfaction</a:t>
            </a:r>
          </a:p>
          <a:p>
            <a:pPr marL="0" indent="0">
              <a:buNone/>
            </a:pPr>
            <a:r>
              <a:rPr lang="en-GB" dirty="0" smtClean="0"/>
              <a:t>(</a:t>
            </a:r>
            <a:r>
              <a:rPr lang="en-GB" dirty="0" err="1" smtClean="0"/>
              <a:t>Bubb</a:t>
            </a:r>
            <a:r>
              <a:rPr lang="en-GB" dirty="0" smtClean="0"/>
              <a:t> and </a:t>
            </a:r>
            <a:r>
              <a:rPr lang="en-GB" dirty="0" err="1" smtClean="0"/>
              <a:t>Earley</a:t>
            </a:r>
            <a:r>
              <a:rPr lang="en-GB" dirty="0" smtClean="0"/>
              <a:t>, 2007)</a:t>
            </a:r>
            <a:endParaRPr lang="en-GB" dirty="0"/>
          </a:p>
        </p:txBody>
      </p:sp>
    </p:spTree>
    <p:extLst>
      <p:ext uri="{BB962C8B-B14F-4D97-AF65-F5344CB8AC3E}">
        <p14:creationId xmlns:p14="http://schemas.microsoft.com/office/powerpoint/2010/main" val="957470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Pam? - </a:t>
            </a:r>
            <a:r>
              <a:rPr lang="en-GB" dirty="0" err="1" smtClean="0"/>
              <a:t>Cyflogwr</a:t>
            </a:r>
            <a:r>
              <a:rPr lang="en-GB" dirty="0" smtClean="0"/>
              <a:t/>
            </a:r>
            <a:br>
              <a:rPr lang="en-GB" dirty="0" smtClean="0"/>
            </a:br>
            <a:r>
              <a:rPr lang="en-GB" dirty="0" smtClean="0"/>
              <a:t>Why? - Employer</a:t>
            </a:r>
            <a:endParaRPr lang="en-GB" dirty="0"/>
          </a:p>
        </p:txBody>
      </p:sp>
      <p:sp>
        <p:nvSpPr>
          <p:cNvPr id="3" name="Content Placeholder 2"/>
          <p:cNvSpPr>
            <a:spLocks noGrp="1"/>
          </p:cNvSpPr>
          <p:nvPr>
            <p:ph sz="half" idx="1"/>
          </p:nvPr>
        </p:nvSpPr>
        <p:spPr/>
        <p:txBody>
          <a:bodyPr/>
          <a:lstStyle/>
          <a:p>
            <a:r>
              <a:rPr lang="cy-GB" dirty="0"/>
              <a:t>Gwasanaeth </a:t>
            </a:r>
            <a:r>
              <a:rPr lang="cy-GB" dirty="0" smtClean="0"/>
              <a:t>gwell</a:t>
            </a:r>
          </a:p>
          <a:p>
            <a:r>
              <a:rPr lang="cy-GB" dirty="0" smtClean="0"/>
              <a:t>Cymhelliant staff</a:t>
            </a:r>
          </a:p>
          <a:p>
            <a:r>
              <a:rPr lang="cy-GB" dirty="0" smtClean="0"/>
              <a:t>Budd-dal </a:t>
            </a:r>
            <a:r>
              <a:rPr lang="cy-GB" dirty="0"/>
              <a:t>dysgu a datblygiad </a:t>
            </a:r>
            <a:r>
              <a:rPr lang="cy-GB" dirty="0" smtClean="0"/>
              <a:t>plant</a:t>
            </a:r>
          </a:p>
          <a:p>
            <a:r>
              <a:rPr lang="cy-GB" dirty="0" smtClean="0"/>
              <a:t>Cadw staff</a:t>
            </a:r>
          </a:p>
          <a:p>
            <a:r>
              <a:rPr lang="cy-GB" dirty="0" smtClean="0"/>
              <a:t>Gwell </a:t>
            </a:r>
            <a:r>
              <a:rPr lang="cy-GB" dirty="0"/>
              <a:t>Ansawdd?</a:t>
            </a:r>
            <a:endParaRPr lang="en-GB" dirty="0"/>
          </a:p>
        </p:txBody>
      </p:sp>
      <p:sp>
        <p:nvSpPr>
          <p:cNvPr id="4" name="Content Placeholder 3"/>
          <p:cNvSpPr>
            <a:spLocks noGrp="1"/>
          </p:cNvSpPr>
          <p:nvPr>
            <p:ph sz="half" idx="2"/>
          </p:nvPr>
        </p:nvSpPr>
        <p:spPr/>
        <p:txBody>
          <a:bodyPr/>
          <a:lstStyle/>
          <a:p>
            <a:r>
              <a:rPr lang="en-GB" dirty="0" smtClean="0"/>
              <a:t>Improved service</a:t>
            </a:r>
          </a:p>
          <a:p>
            <a:r>
              <a:rPr lang="en-GB" dirty="0" smtClean="0"/>
              <a:t>Staff motivation</a:t>
            </a:r>
          </a:p>
          <a:p>
            <a:r>
              <a:rPr lang="en-GB" dirty="0" smtClean="0"/>
              <a:t>Benefit children’s learning and development</a:t>
            </a:r>
          </a:p>
          <a:p>
            <a:r>
              <a:rPr lang="en-GB" dirty="0" smtClean="0"/>
              <a:t>Staff retention</a:t>
            </a:r>
          </a:p>
          <a:p>
            <a:r>
              <a:rPr lang="en-GB" dirty="0" smtClean="0"/>
              <a:t>Better Quality?</a:t>
            </a:r>
            <a:endParaRPr lang="en-GB" dirty="0"/>
          </a:p>
        </p:txBody>
      </p:sp>
    </p:spTree>
    <p:extLst>
      <p:ext uri="{BB962C8B-B14F-4D97-AF65-F5344CB8AC3E}">
        <p14:creationId xmlns:p14="http://schemas.microsoft.com/office/powerpoint/2010/main" val="1620786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Ansawdd</a:t>
            </a:r>
            <a:r>
              <a:rPr lang="en-GB" dirty="0" smtClean="0"/>
              <a:t/>
            </a:r>
            <a:br>
              <a:rPr lang="en-GB" dirty="0" smtClean="0"/>
            </a:br>
            <a:r>
              <a:rPr lang="en-GB" dirty="0" smtClean="0"/>
              <a:t>Quality</a:t>
            </a:r>
            <a:endParaRPr lang="en-GB" dirty="0"/>
          </a:p>
        </p:txBody>
      </p:sp>
      <p:sp>
        <p:nvSpPr>
          <p:cNvPr id="3" name="Content Placeholder 2"/>
          <p:cNvSpPr>
            <a:spLocks noGrp="1"/>
          </p:cNvSpPr>
          <p:nvPr>
            <p:ph sz="half" idx="1"/>
          </p:nvPr>
        </p:nvSpPr>
        <p:spPr/>
        <p:txBody>
          <a:bodyPr/>
          <a:lstStyle/>
          <a:p>
            <a:r>
              <a:rPr lang="en-GB" dirty="0" smtClean="0"/>
              <a:t>REPEY:</a:t>
            </a:r>
          </a:p>
          <a:p>
            <a:pPr lvl="1"/>
            <a:r>
              <a:rPr lang="cy-GB" dirty="0"/>
              <a:t>Ymrwymiad </a:t>
            </a:r>
            <a:r>
              <a:rPr lang="cy-GB" dirty="0" err="1"/>
              <a:t>cryf</a:t>
            </a:r>
            <a:r>
              <a:rPr lang="cy-GB" dirty="0"/>
              <a:t> i </a:t>
            </a:r>
            <a:r>
              <a:rPr lang="cy-GB" dirty="0" smtClean="0"/>
              <a:t>DPP</a:t>
            </a:r>
          </a:p>
          <a:p>
            <a:pPr lvl="1"/>
            <a:r>
              <a:rPr lang="cy-GB" dirty="0" smtClean="0"/>
              <a:t>Polisïau ysgrifenedig</a:t>
            </a:r>
          </a:p>
          <a:p>
            <a:pPr lvl="1"/>
            <a:r>
              <a:rPr lang="cy-GB" dirty="0" smtClean="0"/>
              <a:t>Rhan gweithredol </a:t>
            </a:r>
            <a:r>
              <a:rPr lang="cy-GB" dirty="0"/>
              <a:t>o reolaeth</a:t>
            </a:r>
            <a:endParaRPr lang="en-GB" dirty="0"/>
          </a:p>
        </p:txBody>
      </p:sp>
      <p:sp>
        <p:nvSpPr>
          <p:cNvPr id="4" name="Content Placeholder 3"/>
          <p:cNvSpPr>
            <a:spLocks noGrp="1"/>
          </p:cNvSpPr>
          <p:nvPr>
            <p:ph sz="half" idx="2"/>
          </p:nvPr>
        </p:nvSpPr>
        <p:spPr/>
        <p:txBody>
          <a:bodyPr/>
          <a:lstStyle/>
          <a:p>
            <a:r>
              <a:rPr lang="en-GB" dirty="0" smtClean="0"/>
              <a:t>REPEY:</a:t>
            </a:r>
          </a:p>
          <a:p>
            <a:pPr lvl="1"/>
            <a:r>
              <a:rPr lang="en-GB" dirty="0" smtClean="0"/>
              <a:t>Strong commitment to CPD</a:t>
            </a:r>
          </a:p>
          <a:p>
            <a:pPr lvl="1"/>
            <a:r>
              <a:rPr lang="en-GB" dirty="0" smtClean="0"/>
              <a:t>Written policies</a:t>
            </a:r>
          </a:p>
          <a:p>
            <a:pPr lvl="1"/>
            <a:r>
              <a:rPr lang="en-GB" dirty="0" smtClean="0"/>
              <a:t>Active part of management</a:t>
            </a:r>
          </a:p>
        </p:txBody>
      </p:sp>
    </p:spTree>
    <p:extLst>
      <p:ext uri="{BB962C8B-B14F-4D97-AF65-F5344CB8AC3E}">
        <p14:creationId xmlns:p14="http://schemas.microsoft.com/office/powerpoint/2010/main" val="1099267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Rhwystrau</a:t>
            </a:r>
            <a:r>
              <a:rPr lang="en-GB" dirty="0" smtClean="0"/>
              <a:t/>
            </a:r>
            <a:br>
              <a:rPr lang="en-GB" dirty="0" smtClean="0"/>
            </a:br>
            <a:r>
              <a:rPr lang="en-GB" dirty="0" smtClean="0"/>
              <a:t>Barriers</a:t>
            </a:r>
            <a:endParaRPr lang="en-GB" dirty="0"/>
          </a:p>
        </p:txBody>
      </p:sp>
      <p:sp>
        <p:nvSpPr>
          <p:cNvPr id="3" name="Content Placeholder 2"/>
          <p:cNvSpPr>
            <a:spLocks noGrp="1"/>
          </p:cNvSpPr>
          <p:nvPr>
            <p:ph sz="half" idx="1"/>
          </p:nvPr>
        </p:nvSpPr>
        <p:spPr/>
        <p:txBody>
          <a:bodyPr/>
          <a:lstStyle/>
          <a:p>
            <a:r>
              <a:rPr lang="cy-GB" dirty="0"/>
              <a:t>Cynnwys </a:t>
            </a:r>
            <a:r>
              <a:rPr lang="cy-GB" dirty="0" smtClean="0"/>
              <a:t>arwynebol</a:t>
            </a:r>
          </a:p>
          <a:p>
            <a:r>
              <a:rPr lang="cy-GB" dirty="0" smtClean="0"/>
              <a:t>Yn fyr</a:t>
            </a:r>
          </a:p>
          <a:p>
            <a:r>
              <a:rPr lang="cy-GB" dirty="0" smtClean="0"/>
              <a:t>Costau</a:t>
            </a:r>
          </a:p>
          <a:p>
            <a:r>
              <a:rPr lang="cy-GB" dirty="0" smtClean="0"/>
              <a:t>Lledaenu</a:t>
            </a:r>
          </a:p>
          <a:p>
            <a:r>
              <a:rPr lang="cy-GB" dirty="0" smtClean="0"/>
              <a:t>Amherthnasol</a:t>
            </a:r>
          </a:p>
          <a:p>
            <a:r>
              <a:rPr lang="cy-GB" dirty="0" smtClean="0"/>
              <a:t>Diffyg </a:t>
            </a:r>
            <a:r>
              <a:rPr lang="cy-GB" dirty="0"/>
              <a:t>hyfforddiant dilynol</a:t>
            </a:r>
            <a:endParaRPr lang="en-GB" dirty="0"/>
          </a:p>
        </p:txBody>
      </p:sp>
      <p:sp>
        <p:nvSpPr>
          <p:cNvPr id="4" name="Content Placeholder 3"/>
          <p:cNvSpPr>
            <a:spLocks noGrp="1"/>
          </p:cNvSpPr>
          <p:nvPr>
            <p:ph sz="half" idx="2"/>
          </p:nvPr>
        </p:nvSpPr>
        <p:spPr/>
        <p:txBody>
          <a:bodyPr/>
          <a:lstStyle/>
          <a:p>
            <a:r>
              <a:rPr lang="en-GB" dirty="0" smtClean="0"/>
              <a:t>Superficial content</a:t>
            </a:r>
          </a:p>
          <a:p>
            <a:r>
              <a:rPr lang="en-GB" dirty="0" smtClean="0"/>
              <a:t>Short</a:t>
            </a:r>
          </a:p>
          <a:p>
            <a:r>
              <a:rPr lang="en-GB" dirty="0" smtClean="0"/>
              <a:t>Costs</a:t>
            </a:r>
          </a:p>
          <a:p>
            <a:r>
              <a:rPr lang="en-GB" dirty="0" smtClean="0"/>
              <a:t>Dissemination</a:t>
            </a:r>
          </a:p>
          <a:p>
            <a:r>
              <a:rPr lang="en-GB" dirty="0" smtClean="0"/>
              <a:t>Irrelevant</a:t>
            </a:r>
          </a:p>
          <a:p>
            <a:r>
              <a:rPr lang="en-GB" dirty="0" smtClean="0"/>
              <a:t>Lack of follow up training</a:t>
            </a:r>
            <a:endParaRPr lang="en-GB" dirty="0"/>
          </a:p>
        </p:txBody>
      </p:sp>
    </p:spTree>
    <p:extLst>
      <p:ext uri="{BB962C8B-B14F-4D97-AF65-F5344CB8AC3E}">
        <p14:creationId xmlns:p14="http://schemas.microsoft.com/office/powerpoint/2010/main" val="3806697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Cymwysterau</a:t>
            </a:r>
            <a:r>
              <a:rPr lang="en-GB" dirty="0" smtClean="0"/>
              <a:t> </a:t>
            </a:r>
            <a:r>
              <a:rPr lang="en-GB" dirty="0" err="1" smtClean="0"/>
              <a:t>lleiafswm</a:t>
            </a:r>
            <a:r>
              <a:rPr lang="en-GB" dirty="0" smtClean="0"/>
              <a:t/>
            </a:r>
            <a:br>
              <a:rPr lang="en-GB" dirty="0" smtClean="0"/>
            </a:br>
            <a:r>
              <a:rPr lang="en-GB" dirty="0" smtClean="0"/>
              <a:t>Minimum Qualifications </a:t>
            </a:r>
            <a:endParaRPr lang="en-GB" dirty="0"/>
          </a:p>
        </p:txBody>
      </p:sp>
      <p:sp>
        <p:nvSpPr>
          <p:cNvPr id="3" name="Content Placeholder 2"/>
          <p:cNvSpPr>
            <a:spLocks noGrp="1"/>
          </p:cNvSpPr>
          <p:nvPr>
            <p:ph sz="half" idx="1"/>
          </p:nvPr>
        </p:nvSpPr>
        <p:spPr/>
        <p:txBody>
          <a:bodyPr/>
          <a:lstStyle/>
          <a:p>
            <a:r>
              <a:rPr lang="en-GB" dirty="0" err="1" smtClean="0"/>
              <a:t>Gofal</a:t>
            </a:r>
            <a:r>
              <a:rPr lang="en-GB" dirty="0" smtClean="0"/>
              <a:t> </a:t>
            </a:r>
            <a:r>
              <a:rPr lang="en-GB" dirty="0" err="1" smtClean="0"/>
              <a:t>Cymdeithasol</a:t>
            </a:r>
            <a:r>
              <a:rPr lang="en-GB" dirty="0" smtClean="0"/>
              <a:t> </a:t>
            </a:r>
            <a:r>
              <a:rPr lang="en-GB" dirty="0" err="1" smtClean="0"/>
              <a:t>Cymru</a:t>
            </a:r>
            <a:endParaRPr lang="en-GB" dirty="0" smtClean="0"/>
          </a:p>
          <a:p>
            <a:r>
              <a:rPr lang="en-GB" dirty="0" err="1"/>
              <a:t>Safonau</a:t>
            </a:r>
            <a:r>
              <a:rPr lang="en-GB" dirty="0"/>
              <a:t> </a:t>
            </a:r>
            <a:r>
              <a:rPr lang="en-GB" dirty="0" err="1"/>
              <a:t>Gofynnol</a:t>
            </a:r>
            <a:r>
              <a:rPr lang="en-GB" dirty="0"/>
              <a:t> </a:t>
            </a:r>
            <a:r>
              <a:rPr lang="en-GB" dirty="0" err="1" smtClean="0"/>
              <a:t>Cenedlaethol</a:t>
            </a:r>
            <a:r>
              <a:rPr lang="en-GB" dirty="0" smtClean="0"/>
              <a:t> (SGC)</a:t>
            </a:r>
          </a:p>
          <a:p>
            <a:r>
              <a:rPr lang="cy-GB" dirty="0"/>
              <a:t>Statws Ymarferydd y Blynyddoedd Cynnar</a:t>
            </a:r>
            <a:endParaRPr lang="en-GB" dirty="0"/>
          </a:p>
        </p:txBody>
      </p:sp>
      <p:sp>
        <p:nvSpPr>
          <p:cNvPr id="4" name="Content Placeholder 3"/>
          <p:cNvSpPr>
            <a:spLocks noGrp="1"/>
          </p:cNvSpPr>
          <p:nvPr>
            <p:ph sz="half" idx="2"/>
          </p:nvPr>
        </p:nvSpPr>
        <p:spPr/>
        <p:txBody>
          <a:bodyPr/>
          <a:lstStyle/>
          <a:p>
            <a:r>
              <a:rPr lang="en-GB" dirty="0" smtClean="0"/>
              <a:t>Social Care Wales</a:t>
            </a:r>
          </a:p>
          <a:p>
            <a:r>
              <a:rPr lang="en-GB" dirty="0" smtClean="0"/>
              <a:t>National Minimum Standards (NMS) </a:t>
            </a:r>
          </a:p>
          <a:p>
            <a:r>
              <a:rPr lang="en-GB" dirty="0" smtClean="0"/>
              <a:t>Early Years Practitioner Status (</a:t>
            </a:r>
            <a:r>
              <a:rPr lang="en-GB" dirty="0" err="1" smtClean="0"/>
              <a:t>Payler</a:t>
            </a:r>
            <a:r>
              <a:rPr lang="en-GB" dirty="0" smtClean="0"/>
              <a:t> and </a:t>
            </a:r>
            <a:r>
              <a:rPr lang="en-GB" dirty="0" err="1" smtClean="0"/>
              <a:t>Georgeson</a:t>
            </a:r>
            <a:r>
              <a:rPr lang="en-GB" dirty="0" smtClean="0"/>
              <a:t>, 2014)</a:t>
            </a:r>
            <a:endParaRPr lang="en-GB" dirty="0"/>
          </a:p>
        </p:txBody>
      </p:sp>
    </p:spTree>
    <p:extLst>
      <p:ext uri="{BB962C8B-B14F-4D97-AF65-F5344CB8AC3E}">
        <p14:creationId xmlns:p14="http://schemas.microsoft.com/office/powerpoint/2010/main" val="3816385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Gweithlu</a:t>
            </a:r>
            <a:r>
              <a:rPr lang="en-GB" dirty="0" smtClean="0"/>
              <a:t> </a:t>
            </a:r>
            <a:r>
              <a:rPr lang="en-GB" dirty="0" err="1" smtClean="0"/>
              <a:t>Graddedig</a:t>
            </a:r>
            <a:r>
              <a:rPr lang="en-GB" dirty="0" smtClean="0"/>
              <a:t/>
            </a:r>
            <a:br>
              <a:rPr lang="en-GB" dirty="0" smtClean="0"/>
            </a:br>
            <a:r>
              <a:rPr lang="en-GB" dirty="0" smtClean="0"/>
              <a:t>Graduate Workforce?</a:t>
            </a:r>
            <a:endParaRPr lang="en-GB" dirty="0"/>
          </a:p>
        </p:txBody>
      </p:sp>
      <p:sp>
        <p:nvSpPr>
          <p:cNvPr id="3" name="Content Placeholder 2"/>
          <p:cNvSpPr>
            <a:spLocks noGrp="1"/>
          </p:cNvSpPr>
          <p:nvPr>
            <p:ph sz="half" idx="1"/>
          </p:nvPr>
        </p:nvSpPr>
        <p:spPr/>
        <p:txBody>
          <a:bodyPr>
            <a:normAutofit lnSpcReduction="10000"/>
          </a:bodyPr>
          <a:lstStyle/>
          <a:p>
            <a:r>
              <a:rPr lang="cy-GB" dirty="0"/>
              <a:t>Arweinyddiaeth i raddedigion ond yn gymwysterau sy'n addas i'r pwrpas</a:t>
            </a:r>
            <a:r>
              <a:rPr lang="cy-GB" dirty="0" smtClean="0"/>
              <a:t>? (</a:t>
            </a:r>
            <a:r>
              <a:rPr lang="cy-GB" dirty="0" err="1" smtClean="0"/>
              <a:t>Nutbrown</a:t>
            </a:r>
            <a:r>
              <a:rPr lang="cy-GB" dirty="0" smtClean="0"/>
              <a:t>, 2012)</a:t>
            </a:r>
          </a:p>
          <a:p>
            <a:r>
              <a:rPr lang="cy-GB" dirty="0"/>
              <a:t>Nid dim ond gwybodaeth ond profiad sydd ei </a:t>
            </a:r>
            <a:r>
              <a:rPr lang="cy-GB" dirty="0" smtClean="0"/>
              <a:t>angen (Jones, 2014)</a:t>
            </a:r>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Graduate leadership but are qualifications fit for purpose? (</a:t>
            </a:r>
            <a:r>
              <a:rPr lang="en-GB" dirty="0" err="1" smtClean="0"/>
              <a:t>Nutbrown</a:t>
            </a:r>
            <a:r>
              <a:rPr lang="en-GB" dirty="0" smtClean="0"/>
              <a:t>, 2012)</a:t>
            </a:r>
          </a:p>
          <a:p>
            <a:r>
              <a:rPr lang="en-GB" dirty="0" smtClean="0"/>
              <a:t>It is not just knowledge but experience that is needed (Jones, 2014)</a:t>
            </a:r>
          </a:p>
          <a:p>
            <a:endParaRPr lang="en-GB" dirty="0"/>
          </a:p>
        </p:txBody>
      </p:sp>
    </p:spTree>
    <p:extLst>
      <p:ext uri="{BB962C8B-B14F-4D97-AF65-F5344CB8AC3E}">
        <p14:creationId xmlns:p14="http://schemas.microsoft.com/office/powerpoint/2010/main" val="815138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Childminder</a:t>
            </a:r>
            <a:r>
              <a:rPr lang="en-GB" dirty="0" smtClean="0"/>
              <a:t> NMS</a:t>
            </a:r>
            <a:endParaRPr lang="en-GB" dirty="0"/>
          </a:p>
        </p:txBody>
      </p:sp>
      <p:sp>
        <p:nvSpPr>
          <p:cNvPr id="4" name="Content Placeholder 3"/>
          <p:cNvSpPr>
            <a:spLocks noGrp="1"/>
          </p:cNvSpPr>
          <p:nvPr>
            <p:ph sz="half" idx="2"/>
          </p:nvPr>
        </p:nvSpPr>
        <p:spPr>
          <a:xfrm>
            <a:off x="323528" y="1600201"/>
            <a:ext cx="8363272" cy="3989040"/>
          </a:xfrm>
        </p:spPr>
        <p:txBody>
          <a:bodyPr>
            <a:normAutofit fontScale="62500" lnSpcReduction="20000"/>
          </a:bodyPr>
          <a:lstStyle/>
          <a:p>
            <a:r>
              <a:rPr lang="en-GB" dirty="0"/>
              <a:t>13.1(CM) The child minder and any assistant employed by them are suitable to look after children under the age of eight, and have the appropriate skills, experience and qualifications to meet the needs of the children.  </a:t>
            </a:r>
          </a:p>
          <a:p>
            <a:r>
              <a:rPr lang="en-GB" dirty="0"/>
              <a:t> </a:t>
            </a:r>
          </a:p>
          <a:p>
            <a:r>
              <a:rPr lang="en-GB" dirty="0"/>
              <a:t>13.2(CM) The child minder has successfully completed an appropriate pre-registration course recognised in the Care Council for Wales’ current list of Accepted Qualifications for the Early Years and Childcare Workforce in Wales (or any list which supersedes it) and is at least 18 years of age. </a:t>
            </a:r>
            <a:endParaRPr lang="en-GB" dirty="0" smtClean="0"/>
          </a:p>
          <a:p>
            <a:endParaRPr lang="en-GB" dirty="0" smtClean="0"/>
          </a:p>
          <a:p>
            <a:r>
              <a:rPr lang="en-GB" dirty="0" smtClean="0"/>
              <a:t>13.6 (CM) The </a:t>
            </a:r>
            <a:r>
              <a:rPr lang="en-GB" dirty="0"/>
              <a:t>child minder has completed an appropriate first aid course which includes training in first aid for infants and young children before commencing child minding. A current first aid certificate is maintained</a:t>
            </a:r>
          </a:p>
        </p:txBody>
      </p:sp>
    </p:spTree>
    <p:extLst>
      <p:ext uri="{BB962C8B-B14F-4D97-AF65-F5344CB8AC3E}">
        <p14:creationId xmlns:p14="http://schemas.microsoft.com/office/powerpoint/2010/main" val="944332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Gofal</a:t>
            </a:r>
            <a:r>
              <a:rPr lang="en-GB" dirty="0"/>
              <a:t> </a:t>
            </a:r>
            <a:r>
              <a:rPr lang="en-GB" dirty="0" smtClean="0"/>
              <a:t>Plant - SGC </a:t>
            </a:r>
            <a:endParaRPr lang="en-GB" dirty="0"/>
          </a:p>
        </p:txBody>
      </p:sp>
      <p:sp>
        <p:nvSpPr>
          <p:cNvPr id="4" name="Content Placeholder 3"/>
          <p:cNvSpPr>
            <a:spLocks noGrp="1"/>
          </p:cNvSpPr>
          <p:nvPr>
            <p:ph sz="half" idx="2"/>
          </p:nvPr>
        </p:nvSpPr>
        <p:spPr>
          <a:xfrm>
            <a:off x="457200" y="1600201"/>
            <a:ext cx="8229600" cy="3989040"/>
          </a:xfrm>
        </p:spPr>
        <p:txBody>
          <a:bodyPr>
            <a:normAutofit fontScale="70000" lnSpcReduction="20000"/>
          </a:bodyPr>
          <a:lstStyle/>
          <a:p>
            <a:r>
              <a:rPr lang="cy-GB" dirty="0"/>
              <a:t>13.1(GP) rhaid i warchodwyr plant ac unrhyw </a:t>
            </a:r>
            <a:r>
              <a:rPr lang="cy-GB" dirty="0" err="1"/>
              <a:t>gynorthwy-ydd</a:t>
            </a:r>
            <a:r>
              <a:rPr lang="cy-GB" dirty="0"/>
              <a:t> a gyflogir ganddo fod yn addas i ofalu am blant hyd at 12 oed, a rhaid bod y sgiliau, y profiad a'r cymwysterau priodol ganddynt i ddiwallu anghenion y plant; </a:t>
            </a:r>
            <a:r>
              <a:rPr lang="cy-GB" dirty="0" smtClean="0"/>
              <a:t> </a:t>
            </a:r>
            <a:endParaRPr lang="cy-GB" dirty="0"/>
          </a:p>
          <a:p>
            <a:r>
              <a:rPr lang="cy-GB" dirty="0"/>
              <a:t>13.2(GP) rhaid i'r gwarchodwr plant fod wedi cwblhau'n llwyddiannus gwrs cyn-cofrestru priodol a gydnabyddir ar restr bresennol Cyngor Gofal Cymru o Gymwysterau Derbyniol ar gyfer y Gweithlu Blynyddoedd Cynnar a Gofal Plant yng Nghymru (neu unrhyw restr sy'n ei disodli), a rhaid iddo fod yn 18 oed neu'n hŷn; </a:t>
            </a:r>
            <a:endParaRPr lang="cy-GB" dirty="0" smtClean="0"/>
          </a:p>
          <a:p>
            <a:r>
              <a:rPr lang="en-GB" dirty="0"/>
              <a:t>13.6(GP) </a:t>
            </a:r>
            <a:r>
              <a:rPr lang="en-GB" dirty="0" err="1"/>
              <a:t>rhaid</a:t>
            </a:r>
            <a:r>
              <a:rPr lang="en-GB" dirty="0"/>
              <a:t> </a:t>
            </a:r>
            <a:r>
              <a:rPr lang="en-GB" dirty="0" err="1"/>
              <a:t>i'r</a:t>
            </a:r>
            <a:r>
              <a:rPr lang="en-GB" dirty="0"/>
              <a:t> </a:t>
            </a:r>
            <a:r>
              <a:rPr lang="en-GB" dirty="0" err="1"/>
              <a:t>gwarchodwr</a:t>
            </a:r>
            <a:r>
              <a:rPr lang="en-GB" dirty="0"/>
              <a:t> plant </a:t>
            </a:r>
            <a:r>
              <a:rPr lang="en-GB" dirty="0" err="1"/>
              <a:t>fod</a:t>
            </a:r>
            <a:r>
              <a:rPr lang="en-GB" dirty="0"/>
              <a:t> </a:t>
            </a:r>
            <a:r>
              <a:rPr lang="en-GB" dirty="0" err="1"/>
              <a:t>wedi</a:t>
            </a:r>
            <a:r>
              <a:rPr lang="en-GB" dirty="0"/>
              <a:t> </a:t>
            </a:r>
            <a:r>
              <a:rPr lang="en-GB" dirty="0" err="1"/>
              <a:t>cwblhau</a:t>
            </a:r>
            <a:r>
              <a:rPr lang="en-GB" dirty="0"/>
              <a:t> </a:t>
            </a:r>
            <a:r>
              <a:rPr lang="en-GB" dirty="0" err="1"/>
              <a:t>cwrs</a:t>
            </a:r>
            <a:r>
              <a:rPr lang="en-GB" dirty="0"/>
              <a:t> </a:t>
            </a:r>
            <a:r>
              <a:rPr lang="en-GB" dirty="0" err="1"/>
              <a:t>cymorth</a:t>
            </a:r>
            <a:r>
              <a:rPr lang="en-GB" dirty="0"/>
              <a:t> </a:t>
            </a:r>
            <a:r>
              <a:rPr lang="en-GB" dirty="0" err="1"/>
              <a:t>cyntaf</a:t>
            </a:r>
            <a:r>
              <a:rPr lang="en-GB" dirty="0"/>
              <a:t> </a:t>
            </a:r>
            <a:r>
              <a:rPr lang="en-GB" dirty="0" err="1"/>
              <a:t>priodol</a:t>
            </a:r>
            <a:r>
              <a:rPr lang="en-GB" dirty="0"/>
              <a:t>, </a:t>
            </a:r>
            <a:r>
              <a:rPr lang="en-GB" dirty="0" err="1"/>
              <a:t>sy'n</a:t>
            </a:r>
            <a:r>
              <a:rPr lang="en-GB" dirty="0"/>
              <a:t> </a:t>
            </a:r>
            <a:r>
              <a:rPr lang="en-GB" dirty="0" err="1"/>
              <a:t>cynnwys</a:t>
            </a:r>
            <a:r>
              <a:rPr lang="en-GB" dirty="0"/>
              <a:t> </a:t>
            </a:r>
            <a:r>
              <a:rPr lang="en-GB" dirty="0" err="1"/>
              <a:t>hyfforddiant</a:t>
            </a:r>
            <a:r>
              <a:rPr lang="en-GB" dirty="0"/>
              <a:t> </a:t>
            </a:r>
            <a:r>
              <a:rPr lang="en-GB" dirty="0" err="1"/>
              <a:t>mewn</a:t>
            </a:r>
            <a:r>
              <a:rPr lang="en-GB" dirty="0"/>
              <a:t> </a:t>
            </a:r>
            <a:r>
              <a:rPr lang="en-GB" dirty="0" err="1"/>
              <a:t>cymorth</a:t>
            </a:r>
            <a:r>
              <a:rPr lang="en-GB" dirty="0"/>
              <a:t> </a:t>
            </a:r>
            <a:r>
              <a:rPr lang="en-GB" dirty="0" err="1"/>
              <a:t>cyntaf</a:t>
            </a:r>
            <a:r>
              <a:rPr lang="en-GB" dirty="0"/>
              <a:t> </a:t>
            </a:r>
            <a:r>
              <a:rPr lang="en-GB" dirty="0" err="1"/>
              <a:t>sy’n</a:t>
            </a:r>
            <a:r>
              <a:rPr lang="en-GB" dirty="0"/>
              <a:t> </a:t>
            </a:r>
            <a:r>
              <a:rPr lang="en-GB" dirty="0" err="1"/>
              <a:t>briodol</a:t>
            </a:r>
            <a:r>
              <a:rPr lang="en-GB" dirty="0"/>
              <a:t> </a:t>
            </a:r>
            <a:r>
              <a:rPr lang="en-GB" dirty="0" err="1"/>
              <a:t>i</a:t>
            </a:r>
            <a:r>
              <a:rPr lang="en-GB" dirty="0"/>
              <a:t> </a:t>
            </a:r>
            <a:r>
              <a:rPr lang="en-GB" dirty="0" err="1"/>
              <a:t>oedran</a:t>
            </a:r>
            <a:r>
              <a:rPr lang="en-GB" dirty="0"/>
              <a:t> y plant y </a:t>
            </a:r>
            <a:r>
              <a:rPr lang="en-GB" dirty="0" err="1"/>
              <a:t>gofelir</a:t>
            </a:r>
            <a:r>
              <a:rPr lang="en-GB" dirty="0"/>
              <a:t> </a:t>
            </a:r>
            <a:r>
              <a:rPr lang="en-GB" dirty="0" err="1"/>
              <a:t>amdanynt</a:t>
            </a:r>
            <a:r>
              <a:rPr lang="en-GB" dirty="0"/>
              <a:t>, </a:t>
            </a:r>
            <a:r>
              <a:rPr lang="en-GB" dirty="0" err="1"/>
              <a:t>cyn</a:t>
            </a:r>
            <a:r>
              <a:rPr lang="en-GB" dirty="0"/>
              <a:t> </a:t>
            </a:r>
            <a:r>
              <a:rPr lang="en-GB" dirty="0" err="1"/>
              <a:t>dechrau</a:t>
            </a:r>
            <a:r>
              <a:rPr lang="en-GB" dirty="0"/>
              <a:t> </a:t>
            </a:r>
            <a:r>
              <a:rPr lang="en-GB" dirty="0" err="1"/>
              <a:t>gwarchod</a:t>
            </a:r>
            <a:r>
              <a:rPr lang="en-GB" dirty="0"/>
              <a:t> plant. </a:t>
            </a:r>
            <a:r>
              <a:rPr lang="en-GB" dirty="0" err="1"/>
              <a:t>Rhaid</a:t>
            </a:r>
            <a:r>
              <a:rPr lang="en-GB" dirty="0"/>
              <a:t> </a:t>
            </a:r>
            <a:r>
              <a:rPr lang="en-GB" dirty="0" err="1"/>
              <a:t>iddo</a:t>
            </a:r>
            <a:r>
              <a:rPr lang="en-GB" dirty="0"/>
              <a:t> </a:t>
            </a:r>
            <a:r>
              <a:rPr lang="en-GB" dirty="0" err="1"/>
              <a:t>gadw</a:t>
            </a:r>
            <a:r>
              <a:rPr lang="en-GB" dirty="0"/>
              <a:t> </a:t>
            </a:r>
            <a:r>
              <a:rPr lang="en-GB" dirty="0" err="1"/>
              <a:t>ei</a:t>
            </a:r>
            <a:r>
              <a:rPr lang="en-GB" dirty="0"/>
              <a:t> </a:t>
            </a:r>
            <a:r>
              <a:rPr lang="en-GB" dirty="0" err="1"/>
              <a:t>dystysgrif</a:t>
            </a:r>
            <a:r>
              <a:rPr lang="en-GB" dirty="0"/>
              <a:t> </a:t>
            </a:r>
            <a:r>
              <a:rPr lang="en-GB" dirty="0" err="1"/>
              <a:t>cymorth</a:t>
            </a:r>
            <a:r>
              <a:rPr lang="en-GB" dirty="0"/>
              <a:t> </a:t>
            </a:r>
            <a:r>
              <a:rPr lang="en-GB" dirty="0" err="1"/>
              <a:t>cyntaf</a:t>
            </a:r>
            <a:r>
              <a:rPr lang="en-GB" dirty="0"/>
              <a:t> </a:t>
            </a:r>
            <a:r>
              <a:rPr lang="en-GB" dirty="0" err="1"/>
              <a:t>yn</a:t>
            </a:r>
            <a:r>
              <a:rPr lang="en-GB" dirty="0"/>
              <a:t> </a:t>
            </a:r>
            <a:r>
              <a:rPr lang="en-GB" dirty="0" err="1"/>
              <a:t>gyfredol</a:t>
            </a:r>
            <a:r>
              <a:rPr lang="en-GB" dirty="0"/>
              <a:t>;</a:t>
            </a:r>
          </a:p>
        </p:txBody>
      </p:sp>
    </p:spTree>
    <p:extLst>
      <p:ext uri="{BB962C8B-B14F-4D97-AF65-F5344CB8AC3E}">
        <p14:creationId xmlns:p14="http://schemas.microsoft.com/office/powerpoint/2010/main" val="2051764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Care NMS</a:t>
            </a:r>
            <a:endParaRPr lang="en-GB" dirty="0"/>
          </a:p>
        </p:txBody>
      </p:sp>
      <p:sp>
        <p:nvSpPr>
          <p:cNvPr id="4" name="Content Placeholder 3"/>
          <p:cNvSpPr>
            <a:spLocks noGrp="1"/>
          </p:cNvSpPr>
          <p:nvPr>
            <p:ph sz="half" idx="2"/>
          </p:nvPr>
        </p:nvSpPr>
        <p:spPr>
          <a:xfrm>
            <a:off x="323528" y="1600201"/>
            <a:ext cx="8363272" cy="3989040"/>
          </a:xfrm>
        </p:spPr>
        <p:txBody>
          <a:bodyPr>
            <a:normAutofit fontScale="47500" lnSpcReduction="20000"/>
          </a:bodyPr>
          <a:lstStyle/>
          <a:p>
            <a:r>
              <a:rPr lang="en-GB" dirty="0"/>
              <a:t>13.6(DC) The person in charge has at least a level 3 qualification recognised on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a:r>
          </a:p>
          <a:p>
            <a:r>
              <a:rPr lang="en-GB" dirty="0"/>
              <a:t> 13.7(DC) (a) At least 50%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13.7(DC) (b) For full day care at least 80%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13.8(DC) All trainees work under close supervision at all times.  </a:t>
            </a:r>
          </a:p>
          <a:p>
            <a:r>
              <a:rPr lang="en-GB" dirty="0"/>
              <a:t> 13.9(DC) All staff receive induction training which includes health and safety and child protection policies and procedures during their first week of employment.  </a:t>
            </a:r>
          </a:p>
          <a:p>
            <a:r>
              <a:rPr lang="en-GB" dirty="0"/>
              <a:t> 13.10(DC) The continuing training needs of staff are addressed and provided for on a regular basis.  </a:t>
            </a:r>
          </a:p>
          <a:p>
            <a:r>
              <a:rPr lang="en-GB" dirty="0"/>
              <a:t> 13.11(DC) All paid staff receive regular one-to-one supervision which encourages them to think about the quality of their practice and raise any safeguarding concerns. They also receive formal appraisal at least once a year.5</a:t>
            </a:r>
          </a:p>
        </p:txBody>
      </p:sp>
    </p:spTree>
    <p:extLst>
      <p:ext uri="{BB962C8B-B14F-4D97-AF65-F5344CB8AC3E}">
        <p14:creationId xmlns:p14="http://schemas.microsoft.com/office/powerpoint/2010/main" val="1578666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Gofal</a:t>
            </a:r>
            <a:r>
              <a:rPr lang="en-GB" dirty="0" smtClean="0"/>
              <a:t> </a:t>
            </a:r>
            <a:r>
              <a:rPr lang="en-GB" dirty="0" err="1" smtClean="0"/>
              <a:t>dydd</a:t>
            </a:r>
            <a:r>
              <a:rPr lang="en-GB" dirty="0" smtClean="0"/>
              <a:t> - SGC </a:t>
            </a:r>
            <a:endParaRPr lang="en-GB" dirty="0"/>
          </a:p>
        </p:txBody>
      </p:sp>
      <p:sp>
        <p:nvSpPr>
          <p:cNvPr id="4" name="Content Placeholder 3"/>
          <p:cNvSpPr>
            <a:spLocks noGrp="1"/>
          </p:cNvSpPr>
          <p:nvPr>
            <p:ph sz="half" idx="2"/>
          </p:nvPr>
        </p:nvSpPr>
        <p:spPr>
          <a:xfrm>
            <a:off x="395536" y="1268760"/>
            <a:ext cx="8291264" cy="5328591"/>
          </a:xfrm>
        </p:spPr>
        <p:txBody>
          <a:bodyPr>
            <a:normAutofit fontScale="47500" lnSpcReduction="20000"/>
          </a:bodyPr>
          <a:lstStyle/>
          <a:p>
            <a:r>
              <a:rPr lang="en-GB" dirty="0"/>
              <a:t>13.6(GD) bod </a:t>
            </a:r>
            <a:r>
              <a:rPr lang="en-GB" dirty="0" err="1"/>
              <a:t>gan</a:t>
            </a:r>
            <a:r>
              <a:rPr lang="en-GB" dirty="0"/>
              <a:t> y person â </a:t>
            </a:r>
            <a:r>
              <a:rPr lang="en-GB" dirty="0" err="1"/>
              <a:t>chyfrifoldeb</a:t>
            </a:r>
            <a:r>
              <a:rPr lang="en-GB" dirty="0"/>
              <a:t> </a:t>
            </a:r>
            <a:r>
              <a:rPr lang="en-GB" dirty="0" err="1"/>
              <a:t>gymhwyster</a:t>
            </a:r>
            <a:r>
              <a:rPr lang="en-GB" dirty="0"/>
              <a:t> </a:t>
            </a:r>
            <a:r>
              <a:rPr lang="en-GB" dirty="0" err="1"/>
              <a:t>ar</a:t>
            </a:r>
            <a:r>
              <a:rPr lang="en-GB" dirty="0"/>
              <a:t> </a:t>
            </a:r>
            <a:r>
              <a:rPr lang="en-GB" dirty="0" err="1"/>
              <a:t>lefel</a:t>
            </a:r>
            <a:r>
              <a:rPr lang="en-GB" dirty="0"/>
              <a:t> 3 o </a:t>
            </a:r>
            <a:r>
              <a:rPr lang="en-GB" dirty="0" err="1"/>
              <a:t>leiaf</a:t>
            </a:r>
            <a:r>
              <a:rPr lang="en-GB" dirty="0"/>
              <a:t> a </a:t>
            </a:r>
            <a:r>
              <a:rPr lang="en-GB" dirty="0" err="1"/>
              <a:t>gydnabyddir</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p>
          <a:p>
            <a:r>
              <a:rPr lang="en-GB" dirty="0"/>
              <a:t> </a:t>
            </a:r>
          </a:p>
          <a:p>
            <a:r>
              <a:rPr lang="en-GB" dirty="0"/>
              <a:t>13.7(GD)(a)bod </a:t>
            </a:r>
            <a:r>
              <a:rPr lang="en-GB" dirty="0" err="1"/>
              <a:t>gan</a:t>
            </a:r>
            <a:r>
              <a:rPr lang="en-GB" dirty="0"/>
              <a:t> o </a:t>
            </a:r>
            <a:r>
              <a:rPr lang="en-GB" dirty="0" err="1"/>
              <a:t>leiaf</a:t>
            </a:r>
            <a:r>
              <a:rPr lang="en-GB" dirty="0"/>
              <a:t> </a:t>
            </a:r>
            <a:r>
              <a:rPr lang="en-GB" dirty="0" err="1"/>
              <a:t>hanner</a:t>
            </a:r>
            <a:r>
              <a:rPr lang="en-GB" dirty="0"/>
              <a:t> y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ar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13.7(GD)(b)</a:t>
            </a:r>
            <a:r>
              <a:rPr lang="en-GB" dirty="0" err="1"/>
              <a:t>yn</a:t>
            </a:r>
            <a:r>
              <a:rPr lang="en-GB" dirty="0"/>
              <a:t> </a:t>
            </a:r>
            <a:r>
              <a:rPr lang="en-GB" dirty="0" err="1"/>
              <a:t>achos</a:t>
            </a:r>
            <a:r>
              <a:rPr lang="en-GB" dirty="0"/>
              <a:t> </a:t>
            </a:r>
            <a:r>
              <a:rPr lang="en-GB" dirty="0" err="1"/>
              <a:t>gofal</a:t>
            </a:r>
            <a:r>
              <a:rPr lang="en-GB" dirty="0"/>
              <a:t> </a:t>
            </a:r>
            <a:r>
              <a:rPr lang="en-GB" dirty="0" err="1"/>
              <a:t>dydd</a:t>
            </a:r>
            <a:r>
              <a:rPr lang="en-GB" dirty="0"/>
              <a:t> </a:t>
            </a:r>
            <a:r>
              <a:rPr lang="en-GB" dirty="0" err="1"/>
              <a:t>llawn</a:t>
            </a:r>
            <a:r>
              <a:rPr lang="en-GB" dirty="0"/>
              <a:t>, </a:t>
            </a:r>
            <a:r>
              <a:rPr lang="en-GB" dirty="0" err="1"/>
              <a:t>rhaid</a:t>
            </a:r>
            <a:r>
              <a:rPr lang="en-GB" dirty="0"/>
              <a:t> bod </a:t>
            </a:r>
            <a:r>
              <a:rPr lang="en-GB" dirty="0" err="1"/>
              <a:t>gan</a:t>
            </a:r>
            <a:r>
              <a:rPr lang="en-GB" dirty="0"/>
              <a:t> o </a:t>
            </a:r>
            <a:r>
              <a:rPr lang="en-GB" dirty="0" err="1"/>
              <a:t>leiaf</a:t>
            </a:r>
            <a:r>
              <a:rPr lang="en-GB" dirty="0"/>
              <a:t> 80% </a:t>
            </a:r>
            <a:r>
              <a:rPr lang="en-GB" dirty="0" err="1"/>
              <a:t>o'r</a:t>
            </a:r>
            <a:r>
              <a:rPr lang="en-GB" dirty="0"/>
              <a:t>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a:t>
            </a:r>
          </a:p>
          <a:p>
            <a:r>
              <a:rPr lang="en-GB" dirty="0"/>
              <a:t>13.8(GD) bod </a:t>
            </a:r>
            <a:r>
              <a:rPr lang="en-GB" dirty="0" err="1"/>
              <a:t>pob</a:t>
            </a:r>
            <a:r>
              <a:rPr lang="en-GB" dirty="0"/>
              <a:t> </a:t>
            </a:r>
            <a:r>
              <a:rPr lang="en-GB" dirty="0" err="1"/>
              <a:t>aelod</a:t>
            </a:r>
            <a:r>
              <a:rPr lang="en-GB" dirty="0"/>
              <a:t> o staff </a:t>
            </a:r>
            <a:r>
              <a:rPr lang="en-GB" dirty="0" err="1"/>
              <a:t>dan</a:t>
            </a:r>
            <a:r>
              <a:rPr lang="en-GB" dirty="0"/>
              <a:t> </a:t>
            </a:r>
            <a:r>
              <a:rPr lang="en-GB" dirty="0" err="1"/>
              <a:t>hyfforddiant</a:t>
            </a:r>
            <a:r>
              <a:rPr lang="en-GB" dirty="0"/>
              <a:t> </a:t>
            </a:r>
            <a:r>
              <a:rPr lang="en-GB" dirty="0" err="1"/>
              <a:t>yn</a:t>
            </a:r>
            <a:r>
              <a:rPr lang="en-GB" dirty="0"/>
              <a:t> </a:t>
            </a:r>
            <a:r>
              <a:rPr lang="en-GB" dirty="0" err="1"/>
              <a:t>gweithio</a:t>
            </a:r>
            <a:r>
              <a:rPr lang="en-GB" dirty="0"/>
              <a:t> </a:t>
            </a:r>
            <a:r>
              <a:rPr lang="en-GB" dirty="0" err="1"/>
              <a:t>dan</a:t>
            </a:r>
            <a:r>
              <a:rPr lang="en-GB" dirty="0"/>
              <a:t> </a:t>
            </a:r>
            <a:r>
              <a:rPr lang="en-GB" dirty="0" err="1"/>
              <a:t>oruchwyliaeth</a:t>
            </a:r>
            <a:r>
              <a:rPr lang="en-GB" dirty="0"/>
              <a:t> </a:t>
            </a:r>
            <a:r>
              <a:rPr lang="en-GB" dirty="0" err="1"/>
              <a:t>agos</a:t>
            </a:r>
            <a:r>
              <a:rPr lang="en-GB" dirty="0"/>
              <a:t> bob </a:t>
            </a:r>
            <a:r>
              <a:rPr lang="en-GB" dirty="0" err="1"/>
              <a:t>amser</a:t>
            </a:r>
            <a:r>
              <a:rPr lang="en-GB" dirty="0"/>
              <a:t>; </a:t>
            </a:r>
          </a:p>
          <a:p>
            <a:r>
              <a:rPr lang="en-GB" dirty="0"/>
              <a:t> 13.9(GD) bod </a:t>
            </a:r>
            <a:r>
              <a:rPr lang="en-GB" dirty="0" err="1"/>
              <a:t>pob</a:t>
            </a:r>
            <a:r>
              <a:rPr lang="en-GB" dirty="0"/>
              <a:t> </a:t>
            </a:r>
            <a:r>
              <a:rPr lang="en-GB" dirty="0" err="1"/>
              <a:t>aelod</a:t>
            </a:r>
            <a:r>
              <a:rPr lang="en-GB" dirty="0"/>
              <a:t> o staff </a:t>
            </a:r>
            <a:r>
              <a:rPr lang="en-GB" dirty="0" err="1"/>
              <a:t>yn</a:t>
            </a:r>
            <a:r>
              <a:rPr lang="en-GB" dirty="0"/>
              <a:t> </a:t>
            </a:r>
            <a:r>
              <a:rPr lang="en-GB" dirty="0" err="1"/>
              <a:t>derbyn</a:t>
            </a:r>
            <a:r>
              <a:rPr lang="en-GB" dirty="0"/>
              <a:t> </a:t>
            </a:r>
            <a:r>
              <a:rPr lang="en-GB" dirty="0" err="1"/>
              <a:t>hyfforddiant</a:t>
            </a:r>
            <a:r>
              <a:rPr lang="en-GB" dirty="0"/>
              <a:t> </a:t>
            </a:r>
            <a:r>
              <a:rPr lang="en-GB" dirty="0" err="1"/>
              <a:t>sefydlu</a:t>
            </a:r>
            <a:r>
              <a:rPr lang="en-GB" dirty="0"/>
              <a:t>, </a:t>
            </a:r>
            <a:r>
              <a:rPr lang="en-GB" dirty="0" err="1"/>
              <a:t>sy'n</a:t>
            </a:r>
            <a:r>
              <a:rPr lang="en-GB" dirty="0"/>
              <a:t> </a:t>
            </a:r>
            <a:r>
              <a:rPr lang="en-GB" dirty="0" err="1"/>
              <a:t>cynnwys</a:t>
            </a:r>
            <a:r>
              <a:rPr lang="en-GB" dirty="0"/>
              <a:t> </a:t>
            </a:r>
            <a:r>
              <a:rPr lang="en-GB" dirty="0" err="1"/>
              <a:t>polisïau</a:t>
            </a:r>
            <a:r>
              <a:rPr lang="en-GB" dirty="0"/>
              <a:t> a </a:t>
            </a:r>
            <a:r>
              <a:rPr lang="en-GB" dirty="0" err="1"/>
              <a:t>gweithdrefnau</a:t>
            </a:r>
            <a:r>
              <a:rPr lang="en-GB" dirty="0"/>
              <a:t> </a:t>
            </a:r>
            <a:r>
              <a:rPr lang="en-GB" dirty="0" err="1"/>
              <a:t>amddiffyn</a:t>
            </a:r>
            <a:r>
              <a:rPr lang="en-GB" dirty="0"/>
              <a:t> plant ac </a:t>
            </a:r>
            <a:r>
              <a:rPr lang="en-GB" dirty="0" err="1"/>
              <a:t>iechyd</a:t>
            </a:r>
            <a:r>
              <a:rPr lang="en-GB" dirty="0"/>
              <a:t> a </a:t>
            </a:r>
            <a:r>
              <a:rPr lang="en-GB" dirty="0" err="1"/>
              <a:t>diogelwch</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hwythnos</a:t>
            </a:r>
            <a:r>
              <a:rPr lang="en-GB" dirty="0"/>
              <a:t> </a:t>
            </a:r>
            <a:r>
              <a:rPr lang="en-GB" dirty="0" err="1"/>
              <a:t>gyntaf</a:t>
            </a:r>
            <a:r>
              <a:rPr lang="en-GB" dirty="0"/>
              <a:t> </a:t>
            </a:r>
            <a:r>
              <a:rPr lang="en-GB" dirty="0" err="1"/>
              <a:t>yn</a:t>
            </a:r>
            <a:r>
              <a:rPr lang="en-GB" dirty="0"/>
              <a:t> y </a:t>
            </a:r>
            <a:r>
              <a:rPr lang="en-GB" dirty="0" err="1"/>
              <a:t>gwaith</a:t>
            </a:r>
            <a:r>
              <a:rPr lang="en-GB" dirty="0"/>
              <a:t>; </a:t>
            </a:r>
          </a:p>
          <a:p>
            <a:r>
              <a:rPr lang="en-GB" dirty="0"/>
              <a:t> 13.10(GD) </a:t>
            </a:r>
            <a:r>
              <a:rPr lang="en-GB" dirty="0" err="1"/>
              <a:t>yr</a:t>
            </a:r>
            <a:r>
              <a:rPr lang="en-GB" dirty="0"/>
              <a:t> </a:t>
            </a:r>
            <a:r>
              <a:rPr lang="en-GB" dirty="0" err="1"/>
              <a:t>eir</a:t>
            </a:r>
            <a:r>
              <a:rPr lang="en-GB" dirty="0"/>
              <a:t> </a:t>
            </a:r>
            <a:r>
              <a:rPr lang="en-GB" dirty="0" err="1"/>
              <a:t>i'r</a:t>
            </a:r>
            <a:r>
              <a:rPr lang="en-GB" dirty="0"/>
              <a:t> </a:t>
            </a:r>
            <a:r>
              <a:rPr lang="en-GB" dirty="0" err="1"/>
              <a:t>afael</a:t>
            </a:r>
            <a:r>
              <a:rPr lang="en-GB" dirty="0"/>
              <a:t> ag </a:t>
            </a:r>
            <a:r>
              <a:rPr lang="en-GB" dirty="0" err="1"/>
              <a:t>anghenion</a:t>
            </a:r>
            <a:r>
              <a:rPr lang="en-GB" dirty="0"/>
              <a:t> </a:t>
            </a:r>
            <a:r>
              <a:rPr lang="en-GB" dirty="0" err="1"/>
              <a:t>hyfforddi</a:t>
            </a:r>
            <a:r>
              <a:rPr lang="en-GB" dirty="0"/>
              <a:t> </a:t>
            </a:r>
            <a:r>
              <a:rPr lang="en-GB" dirty="0" err="1"/>
              <a:t>parhaus</a:t>
            </a:r>
            <a:r>
              <a:rPr lang="en-GB" dirty="0"/>
              <a:t> y staff ac y </a:t>
            </a:r>
            <a:r>
              <a:rPr lang="en-GB" dirty="0" err="1"/>
              <a:t>darperir</a:t>
            </a:r>
            <a:r>
              <a:rPr lang="en-GB" dirty="0"/>
              <a:t> </a:t>
            </a:r>
            <a:r>
              <a:rPr lang="en-GB" dirty="0" err="1"/>
              <a:t>ar</a:t>
            </a:r>
            <a:r>
              <a:rPr lang="en-GB" dirty="0"/>
              <a:t> </a:t>
            </a:r>
            <a:r>
              <a:rPr lang="en-GB" dirty="0" err="1"/>
              <a:t>eu</a:t>
            </a:r>
            <a:r>
              <a:rPr lang="en-GB" dirty="0"/>
              <a:t> </a:t>
            </a:r>
            <a:r>
              <a:rPr lang="en-GB" dirty="0" err="1"/>
              <a:t>cyfer</a:t>
            </a:r>
            <a:r>
              <a:rPr lang="en-GB" dirty="0"/>
              <a:t> </a:t>
            </a:r>
            <a:r>
              <a:rPr lang="en-GB" dirty="0" err="1"/>
              <a:t>yn</a:t>
            </a:r>
            <a:r>
              <a:rPr lang="en-GB" dirty="0"/>
              <a:t> </a:t>
            </a:r>
            <a:r>
              <a:rPr lang="en-GB" dirty="0" err="1"/>
              <a:t>rheolaidd</a:t>
            </a:r>
            <a:r>
              <a:rPr lang="en-GB" dirty="0"/>
              <a:t>; </a:t>
            </a:r>
          </a:p>
          <a:p>
            <a:r>
              <a:rPr lang="en-GB" dirty="0"/>
              <a:t> 13.11(GD) bod </a:t>
            </a:r>
            <a:r>
              <a:rPr lang="en-GB" dirty="0" err="1"/>
              <a:t>yr</a:t>
            </a:r>
            <a:r>
              <a:rPr lang="en-GB" dirty="0"/>
              <a:t> </a:t>
            </a:r>
            <a:r>
              <a:rPr lang="en-GB" dirty="0" err="1"/>
              <a:t>holl</a:t>
            </a:r>
            <a:r>
              <a:rPr lang="en-GB" dirty="0"/>
              <a:t> staff </a:t>
            </a:r>
            <a:r>
              <a:rPr lang="en-GB" dirty="0" err="1"/>
              <a:t>cyflogedig</a:t>
            </a:r>
            <a:r>
              <a:rPr lang="en-GB" dirty="0"/>
              <a:t> </a:t>
            </a:r>
            <a:r>
              <a:rPr lang="en-GB" dirty="0" err="1"/>
              <a:t>yn</a:t>
            </a:r>
            <a:r>
              <a:rPr lang="en-GB" dirty="0"/>
              <a:t> </a:t>
            </a:r>
            <a:r>
              <a:rPr lang="en-GB" dirty="0" err="1"/>
              <a:t>derbyn</a:t>
            </a:r>
            <a:r>
              <a:rPr lang="en-GB" dirty="0"/>
              <a:t> </a:t>
            </a:r>
            <a:r>
              <a:rPr lang="en-GB" dirty="0" err="1"/>
              <a:t>goruchwyliaeth</a:t>
            </a:r>
            <a:r>
              <a:rPr lang="en-GB" dirty="0"/>
              <a:t> un-</a:t>
            </a:r>
            <a:r>
              <a:rPr lang="en-GB" dirty="0" err="1"/>
              <a:t>i</a:t>
            </a:r>
            <a:r>
              <a:rPr lang="en-GB" dirty="0"/>
              <a:t>-un </a:t>
            </a:r>
            <a:r>
              <a:rPr lang="en-GB" dirty="0" err="1"/>
              <a:t>yn</a:t>
            </a:r>
            <a:r>
              <a:rPr lang="en-GB" dirty="0"/>
              <a:t> </a:t>
            </a:r>
            <a:r>
              <a:rPr lang="en-GB" dirty="0" err="1"/>
              <a:t>rheolaidd</a:t>
            </a:r>
            <a:r>
              <a:rPr lang="en-GB" dirty="0"/>
              <a:t> </a:t>
            </a:r>
            <a:r>
              <a:rPr lang="en-GB" dirty="0" err="1"/>
              <a:t>sy'n</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feddwl</a:t>
            </a:r>
            <a:r>
              <a:rPr lang="en-GB" dirty="0"/>
              <a:t> am </a:t>
            </a:r>
            <a:r>
              <a:rPr lang="en-GB" dirty="0" err="1"/>
              <a:t>ansawdd</a:t>
            </a:r>
            <a:r>
              <a:rPr lang="en-GB" dirty="0"/>
              <a:t> </a:t>
            </a:r>
            <a:r>
              <a:rPr lang="en-GB" dirty="0" err="1"/>
              <a:t>eu</a:t>
            </a:r>
            <a:r>
              <a:rPr lang="en-GB" dirty="0"/>
              <a:t> </a:t>
            </a:r>
            <a:r>
              <a:rPr lang="en-GB" dirty="0" err="1"/>
              <a:t>dulliau</a:t>
            </a:r>
            <a:r>
              <a:rPr lang="en-GB" dirty="0"/>
              <a:t> </a:t>
            </a:r>
            <a:r>
              <a:rPr lang="en-GB" dirty="0" err="1"/>
              <a:t>ymarfer</a:t>
            </a:r>
            <a:r>
              <a:rPr lang="en-GB" dirty="0"/>
              <a:t> a </a:t>
            </a:r>
            <a:r>
              <a:rPr lang="en-GB" dirty="0" err="1"/>
              <a:t>chodi</a:t>
            </a:r>
            <a:r>
              <a:rPr lang="en-GB" dirty="0"/>
              <a:t> </a:t>
            </a:r>
            <a:r>
              <a:rPr lang="en-GB" dirty="0" err="1"/>
              <a:t>unrhyw</a:t>
            </a:r>
            <a:r>
              <a:rPr lang="en-GB" dirty="0"/>
              <a:t> </a:t>
            </a:r>
            <a:r>
              <a:rPr lang="en-GB" dirty="0" err="1"/>
              <a:t>bryderon</a:t>
            </a:r>
            <a:r>
              <a:rPr lang="en-GB" dirty="0"/>
              <a:t> </a:t>
            </a:r>
            <a:r>
              <a:rPr lang="en-GB" dirty="0" err="1"/>
              <a:t>ynghylch</a:t>
            </a:r>
            <a:r>
              <a:rPr lang="en-GB" dirty="0"/>
              <a:t> </a:t>
            </a:r>
            <a:r>
              <a:rPr lang="en-GB" dirty="0" err="1"/>
              <a:t>materion</a:t>
            </a:r>
            <a:r>
              <a:rPr lang="en-GB" dirty="0"/>
              <a:t> </a:t>
            </a:r>
            <a:r>
              <a:rPr lang="en-GB" dirty="0" err="1"/>
              <a:t>amddiffyn</a:t>
            </a:r>
            <a:r>
              <a:rPr lang="en-GB" dirty="0"/>
              <a:t> plant. </a:t>
            </a:r>
            <a:r>
              <a:rPr lang="en-GB" dirty="0" err="1"/>
              <a:t>Rhaid</a:t>
            </a:r>
            <a:r>
              <a:rPr lang="en-GB" dirty="0"/>
              <a:t> </a:t>
            </a:r>
            <a:r>
              <a:rPr lang="en-GB" dirty="0" err="1"/>
              <a:t>sicrhau</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harfarnu'n</a:t>
            </a:r>
            <a:r>
              <a:rPr lang="en-GB" dirty="0"/>
              <a:t> </a:t>
            </a:r>
            <a:r>
              <a:rPr lang="en-GB" dirty="0" err="1"/>
              <a:t>ffurfiol</a:t>
            </a:r>
            <a:r>
              <a:rPr lang="en-GB" dirty="0"/>
              <a:t> o </a:t>
            </a:r>
            <a:r>
              <a:rPr lang="en-GB" dirty="0" err="1"/>
              <a:t>leiaf</a:t>
            </a:r>
            <a:r>
              <a:rPr lang="en-GB" dirty="0"/>
              <a:t> </a:t>
            </a:r>
            <a:r>
              <a:rPr lang="en-GB" dirty="0" err="1"/>
              <a:t>unwaith</a:t>
            </a:r>
            <a:r>
              <a:rPr lang="en-GB" dirty="0"/>
              <a:t> y </a:t>
            </a:r>
            <a:r>
              <a:rPr lang="en-GB" dirty="0" err="1"/>
              <a:t>flwyddyn</a:t>
            </a:r>
            <a:r>
              <a:rPr lang="en-GB" dirty="0"/>
              <a:t> </a:t>
            </a:r>
            <a:r>
              <a:rPr lang="en-GB" dirty="0" err="1"/>
              <a:t>hefyd</a:t>
            </a:r>
            <a:r>
              <a:rPr lang="en-GB" dirty="0"/>
              <a:t>;</a:t>
            </a:r>
          </a:p>
        </p:txBody>
      </p:sp>
    </p:spTree>
    <p:extLst>
      <p:ext uri="{BB962C8B-B14F-4D97-AF65-F5344CB8AC3E}">
        <p14:creationId xmlns:p14="http://schemas.microsoft.com/office/powerpoint/2010/main" val="4059137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64" y="116632"/>
            <a:ext cx="8229600" cy="634082"/>
          </a:xfrm>
        </p:spPr>
        <p:txBody>
          <a:bodyPr>
            <a:normAutofit fontScale="90000"/>
          </a:bodyPr>
          <a:lstStyle/>
          <a:p>
            <a:r>
              <a:rPr lang="en-GB" dirty="0" smtClean="0"/>
              <a:t>Flying Start</a:t>
            </a:r>
            <a:endParaRPr lang="en-GB" dirty="0"/>
          </a:p>
        </p:txBody>
      </p:sp>
      <p:sp>
        <p:nvSpPr>
          <p:cNvPr id="4" name="Content Placeholder 3"/>
          <p:cNvSpPr>
            <a:spLocks noGrp="1"/>
          </p:cNvSpPr>
          <p:nvPr>
            <p:ph sz="half" idx="2"/>
          </p:nvPr>
        </p:nvSpPr>
        <p:spPr>
          <a:xfrm>
            <a:off x="323528" y="750714"/>
            <a:ext cx="8363272" cy="5846638"/>
          </a:xfrm>
        </p:spPr>
        <p:txBody>
          <a:bodyPr>
            <a:normAutofit fontScale="55000" lnSpcReduction="20000"/>
          </a:bodyPr>
          <a:lstStyle/>
          <a:p>
            <a:r>
              <a:rPr lang="en-GB" dirty="0"/>
              <a:t>Staff working with young children should be well trained and well qualified; have an understanding of how children develop and learn; and be sensitive and responsive to their needs and feelings. </a:t>
            </a:r>
            <a:endParaRPr lang="en-GB" dirty="0" smtClean="0"/>
          </a:p>
          <a:p>
            <a:r>
              <a:rPr lang="en-GB" dirty="0"/>
              <a:t>Staff working in Flying Start settings must have experience of working with young children and must have the qualifications outlined within the Care Council for Wales's List of Required Qualifications to work within the Early Years and Childcare Sector in Wales. Section 5 within the list specifically identifies the qualifications required to work within Flying Start. It sets out the current required qualifications, past qualifications which are accepted and suggested work-based </a:t>
            </a:r>
          </a:p>
          <a:p>
            <a:r>
              <a:rPr lang="en-GB" dirty="0"/>
              <a:t>qualifications for career progression and continuing professional development (CPD).</a:t>
            </a:r>
            <a:endParaRPr lang="en-GB" dirty="0" smtClean="0"/>
          </a:p>
          <a:p>
            <a:r>
              <a:rPr lang="en-GB" dirty="0" smtClean="0"/>
              <a:t>All </a:t>
            </a:r>
            <a:r>
              <a:rPr lang="en-GB" dirty="0"/>
              <a:t>childcare staff must undertake at least five days’ Continuing Professional Development (CPD) training per year, as designated by the Early Years Advisor/Advisory Teacher. This training is in addition to any training requirements outlined in the NMS. Training should meet the needs of individual staff members and ensure that all staff have the knowledge, skills, attitudes and understanding required for the job. The cost of backfilling during training should be factored into the setting’s Flying Start budget. </a:t>
            </a:r>
            <a:endParaRPr lang="en-GB" dirty="0" smtClean="0"/>
          </a:p>
          <a:p>
            <a:r>
              <a:rPr lang="en-GB" dirty="0"/>
              <a:t>The Flying Start CPD Framework  will consolidate the Flying Start Early Years and childcare practitioners’ existing skills and develops the specialist skills staff need to work in a Flying Start early years setting. The Framework describes and outlines the minimum arrangements for the continuing professional education and learning of Flying Start staff after initial qualification. The Framework consolidates and enhances the standard of Early Years practice and promotes professionalism. </a:t>
            </a:r>
            <a:r>
              <a:rPr lang="en-GB" dirty="0" smtClean="0"/>
              <a:t> (WG, 2014)</a:t>
            </a:r>
          </a:p>
          <a:p>
            <a:endParaRPr lang="en-GB" dirty="0"/>
          </a:p>
        </p:txBody>
      </p:sp>
    </p:spTree>
    <p:extLst>
      <p:ext uri="{BB962C8B-B14F-4D97-AF65-F5344CB8AC3E}">
        <p14:creationId xmlns:p14="http://schemas.microsoft.com/office/powerpoint/2010/main" val="423235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smtClean="0"/>
              <a:t>Dechrau’n</a:t>
            </a:r>
            <a:r>
              <a:rPr lang="en-GB" dirty="0" smtClean="0"/>
              <a:t> </a:t>
            </a:r>
            <a:r>
              <a:rPr lang="en-GB" dirty="0" err="1" smtClean="0"/>
              <a:t>Deg</a:t>
            </a:r>
            <a:r>
              <a:rPr lang="en-GB" dirty="0" smtClean="0"/>
              <a:t> </a:t>
            </a:r>
            <a:endParaRPr lang="en-GB" dirty="0"/>
          </a:p>
        </p:txBody>
      </p:sp>
      <p:sp>
        <p:nvSpPr>
          <p:cNvPr id="4" name="Content Placeholder 3"/>
          <p:cNvSpPr>
            <a:spLocks noGrp="1"/>
          </p:cNvSpPr>
          <p:nvPr>
            <p:ph sz="half" idx="2"/>
          </p:nvPr>
        </p:nvSpPr>
        <p:spPr>
          <a:xfrm>
            <a:off x="457200" y="764704"/>
            <a:ext cx="8229600" cy="5112568"/>
          </a:xfrm>
        </p:spPr>
        <p:txBody>
          <a:bodyPr>
            <a:normAutofit fontScale="55000" lnSpcReduction="20000"/>
          </a:bodyPr>
          <a:lstStyle/>
          <a:p>
            <a:r>
              <a:rPr lang="en-GB" dirty="0" err="1"/>
              <a:t>Dylai’r</a:t>
            </a:r>
            <a:r>
              <a:rPr lang="en-GB" dirty="0"/>
              <a:t> staff </a:t>
            </a:r>
            <a:r>
              <a:rPr lang="en-GB" dirty="0" err="1"/>
              <a:t>sy'n</a:t>
            </a:r>
            <a:r>
              <a:rPr lang="en-GB" dirty="0"/>
              <a:t> </a:t>
            </a:r>
            <a:r>
              <a:rPr lang="en-GB" dirty="0" err="1"/>
              <a:t>gweithio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fod</a:t>
            </a:r>
            <a:r>
              <a:rPr lang="en-GB" dirty="0"/>
              <a:t> </a:t>
            </a:r>
            <a:r>
              <a:rPr lang="en-GB" dirty="0" err="1"/>
              <a:t>wedi'u</a:t>
            </a:r>
            <a:r>
              <a:rPr lang="en-GB" dirty="0"/>
              <a:t> </a:t>
            </a:r>
            <a:r>
              <a:rPr lang="en-GB" dirty="0" err="1"/>
              <a:t>hyfforddi'n</a:t>
            </a:r>
            <a:r>
              <a:rPr lang="en-GB" dirty="0"/>
              <a:t> </a:t>
            </a:r>
            <a:r>
              <a:rPr lang="en-GB" dirty="0" err="1"/>
              <a:t>dda</a:t>
            </a:r>
            <a:r>
              <a:rPr lang="en-GB" dirty="0"/>
              <a:t> ac â </a:t>
            </a:r>
            <a:r>
              <a:rPr lang="en-GB" dirty="0" err="1"/>
              <a:t>chymwysterau</a:t>
            </a:r>
            <a:r>
              <a:rPr lang="en-GB" dirty="0"/>
              <a:t> da; </a:t>
            </a:r>
            <a:r>
              <a:rPr lang="en-GB" dirty="0" err="1"/>
              <a:t>dylent</a:t>
            </a:r>
            <a:r>
              <a:rPr lang="en-GB" dirty="0"/>
              <a:t> </a:t>
            </a:r>
            <a:r>
              <a:rPr lang="en-GB" dirty="0" err="1"/>
              <a:t>ddeall</a:t>
            </a:r>
            <a:r>
              <a:rPr lang="en-GB" dirty="0"/>
              <a:t> </a:t>
            </a:r>
            <a:r>
              <a:rPr lang="en-GB" dirty="0" err="1"/>
              <a:t>sut</a:t>
            </a:r>
            <a:r>
              <a:rPr lang="en-GB" dirty="0"/>
              <a:t> </a:t>
            </a:r>
            <a:r>
              <a:rPr lang="en-GB" dirty="0" err="1"/>
              <a:t>mae</a:t>
            </a:r>
            <a:r>
              <a:rPr lang="en-GB" dirty="0"/>
              <a:t> plant </a:t>
            </a:r>
            <a:r>
              <a:rPr lang="en-GB" dirty="0" err="1"/>
              <a:t>yn</a:t>
            </a:r>
            <a:r>
              <a:rPr lang="en-GB" dirty="0"/>
              <a:t> </a:t>
            </a:r>
            <a:r>
              <a:rPr lang="en-GB" dirty="0" err="1"/>
              <a:t>datblygu</a:t>
            </a:r>
            <a:r>
              <a:rPr lang="en-GB" dirty="0"/>
              <a:t> ac </a:t>
            </a:r>
            <a:r>
              <a:rPr lang="en-GB" dirty="0" err="1"/>
              <a:t>yn</a:t>
            </a:r>
            <a:r>
              <a:rPr lang="en-GB" dirty="0"/>
              <a:t> </a:t>
            </a:r>
            <a:r>
              <a:rPr lang="en-GB" dirty="0" err="1"/>
              <a:t>dysgu</a:t>
            </a:r>
            <a:r>
              <a:rPr lang="en-GB" dirty="0"/>
              <a:t>; a </a:t>
            </a:r>
            <a:r>
              <a:rPr lang="en-GB" dirty="0" err="1"/>
              <a:t>dylent</a:t>
            </a:r>
            <a:r>
              <a:rPr lang="en-GB" dirty="0"/>
              <a:t> </a:t>
            </a:r>
            <a:r>
              <a:rPr lang="en-GB" dirty="0" err="1"/>
              <a:t>fod</a:t>
            </a:r>
            <a:r>
              <a:rPr lang="en-GB" dirty="0"/>
              <a:t> </a:t>
            </a:r>
            <a:r>
              <a:rPr lang="en-GB" dirty="0" err="1"/>
              <a:t>yn</a:t>
            </a:r>
            <a:r>
              <a:rPr lang="en-GB" dirty="0"/>
              <a:t> </a:t>
            </a:r>
            <a:r>
              <a:rPr lang="en-GB" dirty="0" err="1"/>
              <a:t>sensitif</a:t>
            </a:r>
            <a:r>
              <a:rPr lang="en-GB" dirty="0"/>
              <a:t> ac </a:t>
            </a:r>
            <a:r>
              <a:rPr lang="en-GB" dirty="0" err="1"/>
              <a:t>yn</a:t>
            </a:r>
            <a:r>
              <a:rPr lang="en-GB" dirty="0"/>
              <a:t> </a:t>
            </a:r>
            <a:r>
              <a:rPr lang="en-GB" dirty="0" err="1"/>
              <a:t>ymatebol</a:t>
            </a:r>
            <a:r>
              <a:rPr lang="en-GB" dirty="0"/>
              <a:t> </a:t>
            </a:r>
            <a:r>
              <a:rPr lang="en-GB" dirty="0" err="1"/>
              <a:t>i'w</a:t>
            </a:r>
            <a:r>
              <a:rPr lang="en-GB" dirty="0"/>
              <a:t> </a:t>
            </a:r>
            <a:r>
              <a:rPr lang="en-GB" dirty="0" err="1"/>
              <a:t>hanghenion</a:t>
            </a:r>
            <a:r>
              <a:rPr lang="en-GB" dirty="0"/>
              <a:t> </a:t>
            </a:r>
            <a:r>
              <a:rPr lang="en-GB" dirty="0" err="1"/>
              <a:t>a'u</a:t>
            </a:r>
            <a:r>
              <a:rPr lang="en-GB" dirty="0"/>
              <a:t> </a:t>
            </a:r>
            <a:r>
              <a:rPr lang="en-GB" dirty="0" err="1"/>
              <a:t>teimladau</a:t>
            </a:r>
            <a:r>
              <a:rPr lang="en-GB" dirty="0" smtClean="0"/>
              <a:t>. (2014: 4)</a:t>
            </a:r>
          </a:p>
          <a:p>
            <a:r>
              <a:rPr lang="en-GB" dirty="0" err="1"/>
              <a:t>Rhaid</a:t>
            </a:r>
            <a:r>
              <a:rPr lang="en-GB" dirty="0"/>
              <a:t> bod </a:t>
            </a:r>
            <a:r>
              <a:rPr lang="en-GB" dirty="0" err="1"/>
              <a:t>gan</a:t>
            </a:r>
            <a:r>
              <a:rPr lang="en-GB" dirty="0"/>
              <a:t> staff </a:t>
            </a:r>
            <a:r>
              <a:rPr lang="en-GB" dirty="0" err="1"/>
              <a:t>sy'n</a:t>
            </a:r>
            <a:r>
              <a:rPr lang="en-GB" dirty="0"/>
              <a:t> </a:t>
            </a:r>
            <a:r>
              <a:rPr lang="en-GB" dirty="0" err="1"/>
              <a:t>gweithio</a:t>
            </a:r>
            <a:r>
              <a:rPr lang="en-GB" dirty="0"/>
              <a:t> </a:t>
            </a:r>
            <a:r>
              <a:rPr lang="en-GB" dirty="0" err="1"/>
              <a:t>mewn</a:t>
            </a:r>
            <a:r>
              <a:rPr lang="en-GB" dirty="0"/>
              <a:t> </a:t>
            </a:r>
            <a:r>
              <a:rPr lang="en-GB" dirty="0" err="1"/>
              <a:t>lleoliadau</a:t>
            </a:r>
            <a:r>
              <a:rPr lang="en-GB" dirty="0"/>
              <a:t> </a:t>
            </a:r>
            <a:r>
              <a:rPr lang="en-GB" dirty="0" err="1"/>
              <a:t>Dechrau'n</a:t>
            </a:r>
            <a:r>
              <a:rPr lang="en-GB" dirty="0"/>
              <a:t> </a:t>
            </a:r>
            <a:r>
              <a:rPr lang="en-GB" dirty="0" err="1"/>
              <a:t>Deg</a:t>
            </a:r>
            <a:r>
              <a:rPr lang="en-GB" dirty="0"/>
              <a:t> </a:t>
            </a:r>
            <a:r>
              <a:rPr lang="en-GB" dirty="0" err="1"/>
              <a:t>brofiad</a:t>
            </a:r>
            <a:r>
              <a:rPr lang="en-GB" dirty="0"/>
              <a:t> o </a:t>
            </a:r>
            <a:r>
              <a:rPr lang="en-GB" dirty="0" err="1"/>
              <a:t>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Rhaid</a:t>
            </a:r>
            <a:r>
              <a:rPr lang="en-GB" dirty="0"/>
              <a:t> </a:t>
            </a:r>
            <a:r>
              <a:rPr lang="en-GB" dirty="0" err="1"/>
              <a:t>eu</a:t>
            </a:r>
            <a:r>
              <a:rPr lang="en-GB" dirty="0"/>
              <a:t> bod </a:t>
            </a:r>
            <a:r>
              <a:rPr lang="en-GB" dirty="0" err="1"/>
              <a:t>yn</a:t>
            </a:r>
            <a:r>
              <a:rPr lang="en-GB" dirty="0"/>
              <a:t> </a:t>
            </a:r>
            <a:r>
              <a:rPr lang="en-GB" dirty="0" err="1"/>
              <a:t>meddu</a:t>
            </a:r>
            <a:r>
              <a:rPr lang="en-GB" dirty="0"/>
              <a:t> </a:t>
            </a:r>
            <a:r>
              <a:rPr lang="en-GB" dirty="0" err="1"/>
              <a:t>ar</a:t>
            </a:r>
            <a:r>
              <a:rPr lang="en-GB" dirty="0"/>
              <a:t> y </a:t>
            </a:r>
            <a:r>
              <a:rPr lang="en-GB" dirty="0" err="1"/>
              <a:t>cymwysterau</a:t>
            </a:r>
            <a:r>
              <a:rPr lang="en-GB" dirty="0"/>
              <a:t> a </a:t>
            </a:r>
            <a:r>
              <a:rPr lang="en-GB" dirty="0" err="1"/>
              <a:t>nodir</a:t>
            </a:r>
            <a:r>
              <a:rPr lang="en-GB" dirty="0"/>
              <a:t> </a:t>
            </a:r>
            <a:r>
              <a:rPr lang="en-GB" dirty="0" err="1"/>
              <a:t>yn</a:t>
            </a:r>
            <a:r>
              <a:rPr lang="en-GB" dirty="0"/>
              <a:t> </a:t>
            </a:r>
            <a:r>
              <a:rPr lang="en-GB" dirty="0" err="1"/>
              <a:t>Rhestr</a:t>
            </a:r>
            <a:r>
              <a:rPr lang="en-GB" dirty="0"/>
              <a:t> o </a:t>
            </a:r>
            <a:r>
              <a:rPr lang="en-GB" dirty="0" err="1"/>
              <a:t>Gymwysterau</a:t>
            </a:r>
            <a:r>
              <a:rPr lang="en-GB" dirty="0"/>
              <a:t> </a:t>
            </a:r>
            <a:r>
              <a:rPr lang="en-GB" dirty="0" err="1"/>
              <a:t>Derbyniol</a:t>
            </a:r>
            <a:r>
              <a:rPr lang="en-GB" dirty="0"/>
              <a:t> </a:t>
            </a:r>
            <a:r>
              <a:rPr lang="en-GB" dirty="0" err="1"/>
              <a:t>Cyngor</a:t>
            </a:r>
            <a:r>
              <a:rPr lang="en-GB" dirty="0"/>
              <a:t> </a:t>
            </a:r>
            <a:r>
              <a:rPr lang="en-GB" dirty="0" err="1"/>
              <a:t>Gofal</a:t>
            </a:r>
            <a:r>
              <a:rPr lang="en-GB" dirty="0"/>
              <a:t> </a:t>
            </a:r>
            <a:r>
              <a:rPr lang="en-GB" dirty="0" err="1"/>
              <a:t>Cymru</a:t>
            </a:r>
            <a:r>
              <a:rPr lang="en-GB" dirty="0"/>
              <a:t> </a:t>
            </a:r>
            <a:r>
              <a:rPr lang="en-GB" dirty="0" err="1"/>
              <a:t>i</a:t>
            </a:r>
            <a:r>
              <a:rPr lang="en-GB" dirty="0"/>
              <a:t> </a:t>
            </a:r>
            <a:r>
              <a:rPr lang="en-GB" dirty="0" err="1"/>
              <a:t>weithio</a:t>
            </a:r>
            <a:r>
              <a:rPr lang="en-GB" dirty="0"/>
              <a:t> </a:t>
            </a:r>
            <a:r>
              <a:rPr lang="en-GB" dirty="0" err="1"/>
              <a:t>yn</a:t>
            </a:r>
            <a:r>
              <a:rPr lang="en-GB" dirty="0"/>
              <a:t> Sector y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Mae </a:t>
            </a:r>
            <a:r>
              <a:rPr lang="en-GB" dirty="0" err="1"/>
              <a:t>Adran</a:t>
            </a:r>
            <a:r>
              <a:rPr lang="en-GB" dirty="0"/>
              <a:t> 5 </a:t>
            </a:r>
            <a:r>
              <a:rPr lang="en-GB" dirty="0" err="1"/>
              <a:t>yn</a:t>
            </a:r>
            <a:r>
              <a:rPr lang="en-GB" dirty="0"/>
              <a:t> y </a:t>
            </a:r>
            <a:r>
              <a:rPr lang="en-GB" dirty="0" err="1"/>
              <a:t>rhestr</a:t>
            </a:r>
            <a:r>
              <a:rPr lang="en-GB" dirty="0"/>
              <a:t> </a:t>
            </a:r>
            <a:r>
              <a:rPr lang="en-GB" dirty="0" err="1"/>
              <a:t>yn</a:t>
            </a:r>
            <a:r>
              <a:rPr lang="en-GB" dirty="0"/>
              <a:t> </a:t>
            </a:r>
            <a:r>
              <a:rPr lang="en-GB" dirty="0" err="1"/>
              <a:t>nodi’r</a:t>
            </a:r>
            <a:r>
              <a:rPr lang="en-GB" dirty="0"/>
              <a:t> </a:t>
            </a:r>
            <a:r>
              <a:rPr lang="en-GB" dirty="0" err="1"/>
              <a:t>cymwysterau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arnoch</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lleoliadau</a:t>
            </a:r>
            <a:r>
              <a:rPr lang="en-GB" dirty="0"/>
              <a:t> </a:t>
            </a:r>
            <a:r>
              <a:rPr lang="en-GB" dirty="0" err="1"/>
              <a:t>Dechrau’n</a:t>
            </a:r>
            <a:r>
              <a:rPr lang="en-GB" dirty="0"/>
              <a:t> Deg. </a:t>
            </a:r>
            <a:r>
              <a:rPr lang="en-GB" dirty="0" err="1"/>
              <a:t>Mae’n</a:t>
            </a:r>
            <a:r>
              <a:rPr lang="en-GB" dirty="0"/>
              <a:t> </a:t>
            </a:r>
            <a:r>
              <a:rPr lang="en-GB" dirty="0" err="1"/>
              <a:t>nodi’r</a:t>
            </a:r>
            <a:r>
              <a:rPr lang="en-GB" dirty="0"/>
              <a:t> </a:t>
            </a:r>
            <a:r>
              <a:rPr lang="en-GB" dirty="0" err="1"/>
              <a:t>cymwysterau</a:t>
            </a:r>
            <a:r>
              <a:rPr lang="en-GB" dirty="0"/>
              <a:t> </a:t>
            </a:r>
            <a:r>
              <a:rPr lang="en-GB" dirty="0" err="1"/>
              <a:t>cyfredol</a:t>
            </a:r>
            <a:r>
              <a:rPr lang="en-GB" dirty="0"/>
              <a:t> a </a:t>
            </a:r>
            <a:r>
              <a:rPr lang="en-GB" dirty="0" err="1"/>
              <a:t>dderbynnir</a:t>
            </a:r>
            <a:r>
              <a:rPr lang="en-GB" dirty="0"/>
              <a:t>, </a:t>
            </a:r>
            <a:r>
              <a:rPr lang="en-GB" dirty="0" err="1"/>
              <a:t>yr</a:t>
            </a:r>
            <a:r>
              <a:rPr lang="en-GB" dirty="0"/>
              <a:t> hen </a:t>
            </a:r>
            <a:r>
              <a:rPr lang="en-GB" dirty="0" err="1"/>
              <a:t>gymwysterau</a:t>
            </a:r>
            <a:r>
              <a:rPr lang="en-GB" dirty="0"/>
              <a:t> a </a:t>
            </a:r>
            <a:r>
              <a:rPr lang="en-GB" dirty="0" err="1"/>
              <a:t>dderbynnir</a:t>
            </a:r>
            <a:r>
              <a:rPr lang="en-GB" dirty="0"/>
              <a:t> a </a:t>
            </a:r>
            <a:r>
              <a:rPr lang="en-GB" dirty="0" err="1"/>
              <a:t>chymwysterau</a:t>
            </a:r>
            <a:r>
              <a:rPr lang="en-GB" dirty="0"/>
              <a:t> </a:t>
            </a:r>
            <a:r>
              <a:rPr lang="en-GB" dirty="0" err="1"/>
              <a:t>seiliedig</a:t>
            </a:r>
            <a:r>
              <a:rPr lang="en-GB" dirty="0"/>
              <a:t> </a:t>
            </a:r>
            <a:r>
              <a:rPr lang="en-GB" dirty="0" err="1"/>
              <a:t>ar</a:t>
            </a:r>
            <a:r>
              <a:rPr lang="en-GB" dirty="0"/>
              <a:t> </a:t>
            </a:r>
            <a:r>
              <a:rPr lang="en-GB" dirty="0" err="1"/>
              <a:t>waith</a:t>
            </a:r>
            <a:r>
              <a:rPr lang="en-GB" dirty="0"/>
              <a:t> a </a:t>
            </a:r>
            <a:r>
              <a:rPr lang="en-GB" dirty="0" err="1"/>
              <a:t>awgrymir</a:t>
            </a:r>
            <a:r>
              <a:rPr lang="en-GB" dirty="0"/>
              <a:t> </a:t>
            </a:r>
            <a:r>
              <a:rPr lang="en-GB" dirty="0" err="1"/>
              <a:t>er</a:t>
            </a:r>
            <a:r>
              <a:rPr lang="en-GB" dirty="0"/>
              <a:t> </a:t>
            </a:r>
            <a:r>
              <a:rPr lang="en-GB" dirty="0" err="1"/>
              <a:t>mwyn</a:t>
            </a:r>
            <a:r>
              <a:rPr lang="en-GB" dirty="0"/>
              <a:t> </a:t>
            </a:r>
            <a:r>
              <a:rPr lang="en-GB" dirty="0" err="1"/>
              <a:t>camu</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gyrfa</a:t>
            </a:r>
            <a:r>
              <a:rPr lang="en-GB" dirty="0"/>
              <a:t> a </a:t>
            </a:r>
            <a:r>
              <a:rPr lang="en-GB" dirty="0" err="1"/>
              <a:t>sicrhau</a:t>
            </a:r>
            <a:r>
              <a:rPr lang="en-GB" dirty="0"/>
              <a:t> </a:t>
            </a:r>
            <a:r>
              <a:rPr lang="en-GB" dirty="0" err="1"/>
              <a:t>datblygiad</a:t>
            </a:r>
            <a:r>
              <a:rPr lang="en-GB" dirty="0"/>
              <a:t> </a:t>
            </a:r>
            <a:r>
              <a:rPr lang="en-GB" dirty="0" err="1"/>
              <a:t>proffesiynol</a:t>
            </a:r>
            <a:r>
              <a:rPr lang="en-GB" dirty="0"/>
              <a:t> </a:t>
            </a:r>
            <a:r>
              <a:rPr lang="en-GB" dirty="0" err="1" smtClean="0"/>
              <a:t>parhaus</a:t>
            </a:r>
            <a:r>
              <a:rPr lang="en-GB" dirty="0" smtClean="0"/>
              <a:t>.</a:t>
            </a:r>
          </a:p>
          <a:p>
            <a:r>
              <a:rPr lang="en-GB" dirty="0" err="1"/>
              <a:t>Rhaid</a:t>
            </a:r>
            <a:r>
              <a:rPr lang="en-GB" dirty="0"/>
              <a:t> </a:t>
            </a:r>
            <a:r>
              <a:rPr lang="en-GB" dirty="0" err="1"/>
              <a:t>i'r</a:t>
            </a:r>
            <a:r>
              <a:rPr lang="en-GB" dirty="0"/>
              <a:t> </a:t>
            </a:r>
            <a:r>
              <a:rPr lang="en-GB" dirty="0" err="1"/>
              <a:t>holl</a:t>
            </a:r>
            <a:r>
              <a:rPr lang="en-GB" dirty="0"/>
              <a:t> staff </a:t>
            </a:r>
            <a:r>
              <a:rPr lang="en-GB" dirty="0" err="1"/>
              <a:t>gofal</a:t>
            </a:r>
            <a:r>
              <a:rPr lang="en-GB" dirty="0"/>
              <a:t> plant </a:t>
            </a:r>
            <a:r>
              <a:rPr lang="en-GB" dirty="0" err="1"/>
              <a:t>gyflawni</a:t>
            </a:r>
            <a:r>
              <a:rPr lang="en-GB" dirty="0"/>
              <a:t> o </a:t>
            </a:r>
            <a:r>
              <a:rPr lang="en-GB" dirty="0" err="1"/>
              <a:t>leiaf</a:t>
            </a:r>
            <a:r>
              <a:rPr lang="en-GB" dirty="0"/>
              <a:t> </a:t>
            </a:r>
            <a:r>
              <a:rPr lang="en-GB" dirty="0" err="1"/>
              <a:t>pum</a:t>
            </a:r>
            <a:r>
              <a:rPr lang="en-GB" dirty="0"/>
              <a:t> </a:t>
            </a:r>
            <a:r>
              <a:rPr lang="en-GB" dirty="0" err="1"/>
              <a:t>niwrnod</a:t>
            </a:r>
            <a:r>
              <a:rPr lang="en-GB" dirty="0"/>
              <a:t> o Ddatblygiad </a:t>
            </a:r>
            <a:r>
              <a:rPr lang="en-GB" dirty="0" err="1"/>
              <a:t>Proffesiynol</a:t>
            </a:r>
            <a:r>
              <a:rPr lang="en-GB" dirty="0"/>
              <a:t> </a:t>
            </a:r>
            <a:r>
              <a:rPr lang="en-GB" dirty="0" err="1"/>
              <a:t>Parhaus</a:t>
            </a:r>
            <a:r>
              <a:rPr lang="en-GB" dirty="0"/>
              <a:t> (DPP) bob </a:t>
            </a:r>
            <a:r>
              <a:rPr lang="en-GB" dirty="0" err="1"/>
              <a:t>blwyddyn</a:t>
            </a:r>
            <a:r>
              <a:rPr lang="en-GB" dirty="0"/>
              <a:t>, </a:t>
            </a:r>
            <a:r>
              <a:rPr lang="en-GB" dirty="0" err="1"/>
              <a:t>fel</a:t>
            </a:r>
            <a:r>
              <a:rPr lang="en-GB" dirty="0"/>
              <a:t> </a:t>
            </a:r>
            <a:r>
              <a:rPr lang="en-GB" dirty="0" err="1"/>
              <a:t>y'u</a:t>
            </a:r>
            <a:r>
              <a:rPr lang="en-GB" dirty="0"/>
              <a:t> </a:t>
            </a:r>
            <a:r>
              <a:rPr lang="en-GB" dirty="0" err="1"/>
              <a:t>dynodir</a:t>
            </a:r>
            <a:r>
              <a:rPr lang="en-GB" dirty="0"/>
              <a:t> </a:t>
            </a:r>
            <a:r>
              <a:rPr lang="en-GB" dirty="0" err="1"/>
              <a:t>gan</a:t>
            </a:r>
            <a:r>
              <a:rPr lang="en-GB" dirty="0"/>
              <a:t> y </a:t>
            </a:r>
            <a:r>
              <a:rPr lang="en-GB" dirty="0" err="1"/>
              <a:t>Cynghorydd</a:t>
            </a:r>
            <a:r>
              <a:rPr lang="en-GB" dirty="0"/>
              <a:t>/</a:t>
            </a:r>
            <a:r>
              <a:rPr lang="en-GB" dirty="0" err="1"/>
              <a:t>Athro</a:t>
            </a:r>
            <a:r>
              <a:rPr lang="en-GB" dirty="0"/>
              <a:t> </a:t>
            </a:r>
            <a:r>
              <a:rPr lang="en-GB" dirty="0" err="1"/>
              <a:t>Ymgynghorol</a:t>
            </a:r>
            <a:r>
              <a:rPr lang="en-GB" dirty="0"/>
              <a:t> </a:t>
            </a:r>
            <a:r>
              <a:rPr lang="en-GB" dirty="0" err="1"/>
              <a:t>Blynyddoedd</a:t>
            </a:r>
            <a:r>
              <a:rPr lang="en-GB" dirty="0"/>
              <a:t> </a:t>
            </a:r>
            <a:r>
              <a:rPr lang="en-GB" dirty="0" err="1"/>
              <a:t>Cynnar</a:t>
            </a:r>
            <a:r>
              <a:rPr lang="en-GB" dirty="0"/>
              <a:t>. </a:t>
            </a:r>
            <a:r>
              <a:rPr lang="en-GB" dirty="0" err="1"/>
              <a:t>Mae'r</a:t>
            </a:r>
            <a:r>
              <a:rPr lang="en-GB" dirty="0"/>
              <a:t> </a:t>
            </a:r>
            <a:r>
              <a:rPr lang="en-GB" dirty="0" err="1"/>
              <a:t>hyfforddiant</a:t>
            </a:r>
            <a:r>
              <a:rPr lang="en-GB" dirty="0"/>
              <a:t> </a:t>
            </a:r>
            <a:r>
              <a:rPr lang="en-GB" dirty="0" err="1"/>
              <a:t>hwn</a:t>
            </a:r>
            <a:r>
              <a:rPr lang="en-GB" dirty="0"/>
              <a:t> </a:t>
            </a:r>
            <a:r>
              <a:rPr lang="en-GB" dirty="0" err="1"/>
              <a:t>yn</a:t>
            </a:r>
            <a:r>
              <a:rPr lang="en-GB" dirty="0"/>
              <a:t> </a:t>
            </a:r>
            <a:r>
              <a:rPr lang="en-GB" dirty="0" err="1"/>
              <a:t>ychwanegol</a:t>
            </a:r>
            <a:r>
              <a:rPr lang="en-GB" dirty="0"/>
              <a:t> at </a:t>
            </a:r>
            <a:r>
              <a:rPr lang="en-GB" dirty="0" err="1"/>
              <a:t>unrhyw</a:t>
            </a:r>
            <a:r>
              <a:rPr lang="en-GB" dirty="0"/>
              <a:t> </a:t>
            </a:r>
            <a:r>
              <a:rPr lang="en-GB" dirty="0" err="1"/>
              <a:t>ofynion</a:t>
            </a:r>
            <a:r>
              <a:rPr lang="en-GB" dirty="0"/>
              <a:t> </a:t>
            </a:r>
            <a:r>
              <a:rPr lang="en-GB" dirty="0" err="1"/>
              <a:t>hyfforddiant</a:t>
            </a:r>
            <a:r>
              <a:rPr lang="en-GB" dirty="0"/>
              <a:t> a </a:t>
            </a:r>
            <a:r>
              <a:rPr lang="en-GB" dirty="0" err="1"/>
              <a:t>nodir</a:t>
            </a:r>
            <a:r>
              <a:rPr lang="en-GB" dirty="0"/>
              <a:t> </a:t>
            </a:r>
            <a:r>
              <a:rPr lang="en-GB" dirty="0" err="1"/>
              <a:t>gan</a:t>
            </a:r>
            <a:r>
              <a:rPr lang="en-GB" dirty="0"/>
              <a:t> y </a:t>
            </a:r>
            <a:r>
              <a:rPr lang="en-GB" dirty="0" err="1"/>
              <a:t>Safonau</a:t>
            </a:r>
            <a:r>
              <a:rPr lang="en-GB" dirty="0"/>
              <a:t> </a:t>
            </a:r>
            <a:r>
              <a:rPr lang="en-GB" dirty="0" err="1"/>
              <a:t>Gofynnol</a:t>
            </a:r>
            <a:r>
              <a:rPr lang="en-GB" dirty="0"/>
              <a:t> </a:t>
            </a:r>
            <a:r>
              <a:rPr lang="en-GB" dirty="0" err="1"/>
              <a:t>Cenedlaethol</a:t>
            </a:r>
            <a:r>
              <a:rPr lang="en-GB" dirty="0"/>
              <a:t>. </a:t>
            </a:r>
            <a:r>
              <a:rPr lang="en-GB" dirty="0" err="1"/>
              <a:t>Dylai'r</a:t>
            </a:r>
            <a:r>
              <a:rPr lang="en-GB" dirty="0"/>
              <a:t> </a:t>
            </a:r>
            <a:r>
              <a:rPr lang="en-GB" dirty="0" err="1"/>
              <a:t>hyfforddiant</a:t>
            </a:r>
            <a:r>
              <a:rPr lang="en-GB" dirty="0"/>
              <a:t> </a:t>
            </a:r>
            <a:r>
              <a:rPr lang="en-GB" dirty="0" err="1"/>
              <a:t>ddiwallu</a:t>
            </a:r>
            <a:r>
              <a:rPr lang="en-GB" dirty="0"/>
              <a:t> </a:t>
            </a:r>
            <a:r>
              <a:rPr lang="en-GB" dirty="0" err="1"/>
              <a:t>anghenion</a:t>
            </a:r>
            <a:r>
              <a:rPr lang="en-GB" dirty="0"/>
              <a:t> </a:t>
            </a:r>
            <a:r>
              <a:rPr lang="en-GB" dirty="0" err="1"/>
              <a:t>aelodau</a:t>
            </a:r>
            <a:r>
              <a:rPr lang="en-GB" dirty="0"/>
              <a:t> </a:t>
            </a:r>
            <a:r>
              <a:rPr lang="en-GB" dirty="0" err="1"/>
              <a:t>unigol</a:t>
            </a:r>
            <a:r>
              <a:rPr lang="en-GB" dirty="0"/>
              <a:t> </a:t>
            </a:r>
            <a:r>
              <a:rPr lang="en-GB" dirty="0" err="1"/>
              <a:t>o’r</a:t>
            </a:r>
            <a:r>
              <a:rPr lang="en-GB" dirty="0"/>
              <a:t> staff a </a:t>
            </a:r>
            <a:r>
              <a:rPr lang="en-GB" dirty="0" err="1"/>
              <a:t>sicrhau</a:t>
            </a:r>
            <a:r>
              <a:rPr lang="en-GB" dirty="0"/>
              <a:t> bod </a:t>
            </a:r>
            <a:r>
              <a:rPr lang="en-GB" dirty="0" err="1"/>
              <a:t>gan</a:t>
            </a:r>
            <a:r>
              <a:rPr lang="en-GB" dirty="0"/>
              <a:t> </a:t>
            </a:r>
            <a:r>
              <a:rPr lang="en-GB" dirty="0" err="1"/>
              <a:t>yr</a:t>
            </a:r>
            <a:r>
              <a:rPr lang="en-GB" dirty="0"/>
              <a:t> </a:t>
            </a:r>
            <a:r>
              <a:rPr lang="en-GB" dirty="0" err="1"/>
              <a:t>holl</a:t>
            </a:r>
            <a:r>
              <a:rPr lang="en-GB" dirty="0"/>
              <a:t> staff y </a:t>
            </a:r>
            <a:r>
              <a:rPr lang="en-GB" dirty="0" err="1"/>
              <a:t>wybodaeth</a:t>
            </a:r>
            <a:r>
              <a:rPr lang="en-GB" dirty="0"/>
              <a:t>, y </a:t>
            </a:r>
            <a:r>
              <a:rPr lang="en-GB" dirty="0" err="1"/>
              <a:t>sgiliau</a:t>
            </a:r>
            <a:r>
              <a:rPr lang="en-GB" dirty="0"/>
              <a:t>, </a:t>
            </a:r>
            <a:r>
              <a:rPr lang="en-GB" dirty="0" err="1"/>
              <a:t>yr</a:t>
            </a:r>
            <a:r>
              <a:rPr lang="en-GB" dirty="0"/>
              <a:t> </a:t>
            </a:r>
            <a:r>
              <a:rPr lang="en-GB" dirty="0" err="1"/>
              <a:t>agweddau</a:t>
            </a:r>
            <a:r>
              <a:rPr lang="en-GB" dirty="0"/>
              <a:t> </a:t>
            </a:r>
            <a:r>
              <a:rPr lang="en-GB" dirty="0" err="1"/>
              <a:t>a'r</a:t>
            </a:r>
            <a:r>
              <a:rPr lang="en-GB" dirty="0"/>
              <a:t> </a:t>
            </a:r>
            <a:r>
              <a:rPr lang="en-GB" dirty="0" err="1"/>
              <a:t>ddealltwriaeth</a:t>
            </a:r>
            <a:r>
              <a:rPr lang="en-GB" dirty="0"/>
              <a:t> </a:t>
            </a:r>
            <a:r>
              <a:rPr lang="en-GB" dirty="0" err="1"/>
              <a:t>sy’n</a:t>
            </a:r>
            <a:r>
              <a:rPr lang="en-GB" dirty="0"/>
              <a:t> </a:t>
            </a:r>
            <a:r>
              <a:rPr lang="en-GB" dirty="0" err="1"/>
              <a:t>ofynnol</a:t>
            </a:r>
            <a:r>
              <a:rPr lang="en-GB" dirty="0"/>
              <a:t> </a:t>
            </a:r>
            <a:r>
              <a:rPr lang="en-GB" dirty="0" err="1"/>
              <a:t>i'r</a:t>
            </a:r>
            <a:r>
              <a:rPr lang="en-GB" dirty="0"/>
              <a:t> </a:t>
            </a:r>
            <a:r>
              <a:rPr lang="en-GB" dirty="0" err="1"/>
              <a:t>swydd</a:t>
            </a:r>
            <a:r>
              <a:rPr lang="en-GB" dirty="0"/>
              <a:t>. </a:t>
            </a:r>
            <a:r>
              <a:rPr lang="en-GB" dirty="0" err="1"/>
              <a:t>Dylid</a:t>
            </a:r>
            <a:r>
              <a:rPr lang="en-GB" dirty="0"/>
              <a:t> </a:t>
            </a:r>
            <a:r>
              <a:rPr lang="en-GB" dirty="0" err="1"/>
              <a:t>cynnwys</a:t>
            </a:r>
            <a:r>
              <a:rPr lang="en-GB" dirty="0"/>
              <a:t> cost </a:t>
            </a:r>
            <a:r>
              <a:rPr lang="en-GB" dirty="0" err="1"/>
              <a:t>cyflenwi</a:t>
            </a:r>
            <a:r>
              <a:rPr lang="en-GB" dirty="0"/>
              <a:t> </a:t>
            </a:r>
            <a:r>
              <a:rPr lang="en-GB" dirty="0" err="1"/>
              <a:t>oriau</a:t>
            </a:r>
            <a:r>
              <a:rPr lang="en-GB" dirty="0"/>
              <a:t> staff </a:t>
            </a:r>
            <a:r>
              <a:rPr lang="en-GB" dirty="0" err="1"/>
              <a:t>yn</a:t>
            </a:r>
            <a:r>
              <a:rPr lang="en-GB" dirty="0"/>
              <a:t> </a:t>
            </a:r>
            <a:r>
              <a:rPr lang="en-GB" dirty="0" err="1"/>
              <a:t>ystod</a:t>
            </a:r>
            <a:r>
              <a:rPr lang="en-GB" dirty="0"/>
              <a:t> </a:t>
            </a:r>
            <a:r>
              <a:rPr lang="en-GB" dirty="0" err="1"/>
              <a:t>hyfforddiant</a:t>
            </a:r>
            <a:r>
              <a:rPr lang="en-GB" dirty="0"/>
              <a:t> </a:t>
            </a:r>
            <a:r>
              <a:rPr lang="en-GB" dirty="0" err="1"/>
              <a:t>yng</a:t>
            </a:r>
            <a:r>
              <a:rPr lang="en-GB" dirty="0"/>
              <a:t> </a:t>
            </a:r>
            <a:r>
              <a:rPr lang="en-GB" dirty="0" err="1"/>
              <a:t>nghyllideb</a:t>
            </a:r>
            <a:r>
              <a:rPr lang="en-GB" dirty="0"/>
              <a:t> </a:t>
            </a:r>
            <a:r>
              <a:rPr lang="en-GB" dirty="0" err="1"/>
              <a:t>Dechrau'n</a:t>
            </a:r>
            <a:r>
              <a:rPr lang="en-GB" dirty="0"/>
              <a:t> </a:t>
            </a:r>
            <a:r>
              <a:rPr lang="en-GB" dirty="0" err="1"/>
              <a:t>Deg</a:t>
            </a:r>
            <a:r>
              <a:rPr lang="en-GB" dirty="0"/>
              <a:t> y </a:t>
            </a:r>
            <a:r>
              <a:rPr lang="en-GB" dirty="0" err="1"/>
              <a:t>lleoliad</a:t>
            </a:r>
            <a:r>
              <a:rPr lang="en-GB" dirty="0"/>
              <a:t>. </a:t>
            </a:r>
          </a:p>
          <a:p>
            <a:r>
              <a:rPr lang="en-GB" dirty="0"/>
              <a:t> </a:t>
            </a:r>
          </a:p>
          <a:p>
            <a:r>
              <a:rPr lang="en-GB" dirty="0"/>
              <a:t>Mae Fframwaith DPP </a:t>
            </a:r>
            <a:r>
              <a:rPr lang="en-GB" dirty="0" err="1"/>
              <a:t>Dechrau'n</a:t>
            </a:r>
            <a:r>
              <a:rPr lang="en-GB" dirty="0"/>
              <a:t> </a:t>
            </a:r>
            <a:r>
              <a:rPr lang="en-GB" dirty="0" err="1"/>
              <a:t>Deg</a:t>
            </a:r>
            <a:r>
              <a:rPr lang="en-GB" dirty="0"/>
              <a:t> </a:t>
            </a:r>
            <a:r>
              <a:rPr lang="en-GB" dirty="0" err="1"/>
              <a:t>yn</a:t>
            </a:r>
            <a:r>
              <a:rPr lang="en-GB" dirty="0"/>
              <a:t> </a:t>
            </a:r>
            <a:r>
              <a:rPr lang="en-GB" dirty="0" err="1"/>
              <a:t>cyfuno</a:t>
            </a:r>
            <a:r>
              <a:rPr lang="en-GB" dirty="0"/>
              <a:t> </a:t>
            </a:r>
            <a:r>
              <a:rPr lang="en-GB" dirty="0" err="1"/>
              <a:t>sgiliau</a:t>
            </a:r>
            <a:r>
              <a:rPr lang="en-GB" dirty="0"/>
              <a:t> </a:t>
            </a:r>
            <a:r>
              <a:rPr lang="en-GB" dirty="0" err="1"/>
              <a:t>presennol</a:t>
            </a:r>
            <a:r>
              <a:rPr lang="en-GB" dirty="0"/>
              <a:t> </a:t>
            </a:r>
            <a:r>
              <a:rPr lang="en-GB" dirty="0" err="1"/>
              <a:t>ymarferwyr</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Dechrau'n</a:t>
            </a:r>
            <a:r>
              <a:rPr lang="en-GB" dirty="0"/>
              <a:t> </a:t>
            </a:r>
            <a:r>
              <a:rPr lang="en-GB" dirty="0" err="1"/>
              <a:t>Deg</a:t>
            </a:r>
            <a:r>
              <a:rPr lang="en-GB" dirty="0"/>
              <a:t> ac </a:t>
            </a:r>
            <a:r>
              <a:rPr lang="en-GB" dirty="0" err="1"/>
              <a:t>yn</a:t>
            </a:r>
            <a:r>
              <a:rPr lang="en-GB" dirty="0"/>
              <a:t> </a:t>
            </a:r>
            <a:r>
              <a:rPr lang="en-GB" dirty="0" err="1"/>
              <a:t>datblygu'r</a:t>
            </a:r>
            <a:r>
              <a:rPr lang="en-GB" dirty="0"/>
              <a:t> </a:t>
            </a:r>
            <a:r>
              <a:rPr lang="en-GB" dirty="0" err="1"/>
              <a:t>sgiliau</a:t>
            </a:r>
            <a:r>
              <a:rPr lang="en-GB" dirty="0"/>
              <a:t> </a:t>
            </a:r>
            <a:r>
              <a:rPr lang="en-GB" dirty="0" err="1" smtClean="0"/>
              <a:t>arbenigol</a:t>
            </a:r>
            <a:r>
              <a:rPr lang="en-GB" dirty="0" smtClean="0"/>
              <a:t> </a:t>
            </a:r>
            <a:r>
              <a:rPr lang="en-GB" dirty="0" err="1"/>
              <a:t>mae’r</a:t>
            </a:r>
            <a:r>
              <a:rPr lang="en-GB" dirty="0"/>
              <a:t> staff </a:t>
            </a:r>
            <a:r>
              <a:rPr lang="en-GB" dirty="0" err="1"/>
              <a:t>eu</a:t>
            </a:r>
            <a:r>
              <a:rPr lang="en-GB" dirty="0"/>
              <a:t> </a:t>
            </a:r>
            <a:r>
              <a:rPr lang="en-GB" dirty="0" err="1"/>
              <a:t>hangen</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t>
            </a:r>
            <a:r>
              <a:rPr lang="en-GB" dirty="0"/>
              <a:t> </a:t>
            </a:r>
            <a:r>
              <a:rPr lang="en-GB" dirty="0" err="1"/>
              <a:t>blynyddoedd</a:t>
            </a:r>
            <a:r>
              <a:rPr lang="en-GB" dirty="0"/>
              <a:t> </a:t>
            </a:r>
            <a:r>
              <a:rPr lang="en-GB" dirty="0" err="1"/>
              <a:t>cynnar</a:t>
            </a:r>
            <a:r>
              <a:rPr lang="en-GB" dirty="0"/>
              <a:t> </a:t>
            </a:r>
            <a:r>
              <a:rPr lang="en-GB" dirty="0" err="1"/>
              <a:t>Dechrau'n</a:t>
            </a:r>
            <a:r>
              <a:rPr lang="en-GB" dirty="0"/>
              <a:t> Deg. </a:t>
            </a:r>
            <a:r>
              <a:rPr lang="en-GB" dirty="0" err="1"/>
              <a:t>Mae'r</a:t>
            </a:r>
            <a:r>
              <a:rPr lang="en-GB" dirty="0"/>
              <a:t> Fframwaith </a:t>
            </a:r>
            <a:r>
              <a:rPr lang="en-GB" dirty="0" err="1"/>
              <a:t>yn</a:t>
            </a:r>
            <a:r>
              <a:rPr lang="en-GB" dirty="0"/>
              <a:t> </a:t>
            </a:r>
            <a:r>
              <a:rPr lang="en-GB" dirty="0" err="1"/>
              <a:t>disgrifio</a:t>
            </a:r>
            <a:r>
              <a:rPr lang="en-GB" dirty="0"/>
              <a:t> ac </a:t>
            </a:r>
            <a:r>
              <a:rPr lang="en-GB" dirty="0" err="1"/>
              <a:t>yn</a:t>
            </a:r>
            <a:r>
              <a:rPr lang="en-GB" dirty="0"/>
              <a:t> </a:t>
            </a:r>
            <a:r>
              <a:rPr lang="en-GB" dirty="0" err="1"/>
              <a:t>nodi’r</a:t>
            </a:r>
            <a:r>
              <a:rPr lang="en-GB" dirty="0"/>
              <a:t> </a:t>
            </a:r>
            <a:r>
              <a:rPr lang="en-GB" dirty="0" err="1"/>
              <a:t>trefniadau</a:t>
            </a:r>
            <a:r>
              <a:rPr lang="en-GB" dirty="0"/>
              <a:t> </a:t>
            </a:r>
            <a:r>
              <a:rPr lang="en-GB" dirty="0" err="1"/>
              <a:t>gofynnol</a:t>
            </a:r>
            <a:r>
              <a:rPr lang="en-GB" dirty="0"/>
              <a:t> </a:t>
            </a:r>
            <a:r>
              <a:rPr lang="en-GB" dirty="0" err="1"/>
              <a:t>ar</a:t>
            </a:r>
            <a:r>
              <a:rPr lang="en-GB" dirty="0"/>
              <a:t> </a:t>
            </a:r>
            <a:r>
              <a:rPr lang="en-GB" dirty="0" err="1"/>
              <a:t>gyfer</a:t>
            </a:r>
            <a:r>
              <a:rPr lang="en-GB" dirty="0"/>
              <a:t> </a:t>
            </a:r>
            <a:r>
              <a:rPr lang="en-GB" dirty="0" err="1"/>
              <a:t>addysg</a:t>
            </a:r>
            <a:r>
              <a:rPr lang="en-GB" dirty="0"/>
              <a:t> a </a:t>
            </a:r>
            <a:r>
              <a:rPr lang="en-GB" dirty="0" err="1"/>
              <a:t>dysgu</a:t>
            </a:r>
            <a:r>
              <a:rPr lang="en-GB" dirty="0"/>
              <a:t> </a:t>
            </a:r>
            <a:r>
              <a:rPr lang="en-GB" dirty="0" err="1"/>
              <a:t>proffesiynol</a:t>
            </a:r>
            <a:r>
              <a:rPr lang="en-GB" dirty="0"/>
              <a:t> </a:t>
            </a:r>
            <a:r>
              <a:rPr lang="en-GB" dirty="0" err="1"/>
              <a:t>parhaus</a:t>
            </a:r>
            <a:r>
              <a:rPr lang="en-GB" dirty="0"/>
              <a:t> staff </a:t>
            </a:r>
            <a:r>
              <a:rPr lang="en-GB" dirty="0" err="1"/>
              <a:t>Dechrau'n</a:t>
            </a:r>
            <a:r>
              <a:rPr lang="en-GB" dirty="0"/>
              <a:t> </a:t>
            </a:r>
            <a:r>
              <a:rPr lang="en-GB" dirty="0" err="1"/>
              <a:t>Deg</a:t>
            </a:r>
            <a:r>
              <a:rPr lang="en-GB" dirty="0"/>
              <a:t> </a:t>
            </a:r>
            <a:r>
              <a:rPr lang="en-GB" dirty="0" err="1"/>
              <a:t>ar</a:t>
            </a:r>
            <a:r>
              <a:rPr lang="en-GB" dirty="0"/>
              <a:t> </a:t>
            </a:r>
            <a:r>
              <a:rPr lang="en-GB" dirty="0" err="1"/>
              <a:t>ôl</a:t>
            </a:r>
            <a:r>
              <a:rPr lang="en-GB" dirty="0"/>
              <a:t> </a:t>
            </a:r>
            <a:r>
              <a:rPr lang="en-GB" dirty="0" err="1"/>
              <a:t>cymhwyso</a:t>
            </a:r>
            <a:r>
              <a:rPr lang="en-GB" dirty="0"/>
              <a:t> </a:t>
            </a:r>
            <a:r>
              <a:rPr lang="en-GB" dirty="0" err="1"/>
              <a:t>cychwynnol</a:t>
            </a:r>
            <a:r>
              <a:rPr lang="en-GB" dirty="0"/>
              <a:t>. </a:t>
            </a:r>
            <a:r>
              <a:rPr lang="en-GB" dirty="0" err="1"/>
              <a:t>Mae'r</a:t>
            </a:r>
            <a:r>
              <a:rPr lang="en-GB" dirty="0"/>
              <a:t> Fframwaith </a:t>
            </a:r>
            <a:r>
              <a:rPr lang="en-GB" dirty="0" err="1"/>
              <a:t>yn</a:t>
            </a:r>
            <a:r>
              <a:rPr lang="en-GB" dirty="0"/>
              <a:t> </a:t>
            </a:r>
            <a:r>
              <a:rPr lang="en-GB" dirty="0" err="1"/>
              <a:t>cyfuno</a:t>
            </a:r>
            <a:r>
              <a:rPr lang="en-GB" dirty="0"/>
              <a:t> ac </a:t>
            </a:r>
            <a:r>
              <a:rPr lang="en-GB" dirty="0" err="1"/>
              <a:t>yn</a:t>
            </a:r>
            <a:r>
              <a:rPr lang="en-GB" dirty="0"/>
              <a:t> </a:t>
            </a:r>
            <a:r>
              <a:rPr lang="en-GB" dirty="0" err="1"/>
              <a:t>gwella</a:t>
            </a:r>
            <a:r>
              <a:rPr lang="en-GB" dirty="0"/>
              <a:t> </a:t>
            </a:r>
            <a:r>
              <a:rPr lang="en-GB" dirty="0" err="1"/>
              <a:t>safon</a:t>
            </a:r>
            <a:r>
              <a:rPr lang="en-GB" dirty="0"/>
              <a:t> </a:t>
            </a:r>
            <a:r>
              <a:rPr lang="en-GB" dirty="0" err="1"/>
              <a:t>arfer</a:t>
            </a:r>
            <a:r>
              <a:rPr lang="en-GB" dirty="0"/>
              <a:t> </a:t>
            </a:r>
            <a:r>
              <a:rPr lang="en-GB" dirty="0" err="1"/>
              <a:t>Blynyddoedd</a:t>
            </a:r>
            <a:r>
              <a:rPr lang="en-GB" dirty="0"/>
              <a:t> </a:t>
            </a:r>
            <a:r>
              <a:rPr lang="en-GB" dirty="0" err="1"/>
              <a:t>Cynnar</a:t>
            </a:r>
            <a:r>
              <a:rPr lang="en-GB" dirty="0"/>
              <a:t> ac </a:t>
            </a:r>
            <a:r>
              <a:rPr lang="en-GB" dirty="0" err="1"/>
              <a:t>yn</a:t>
            </a:r>
            <a:r>
              <a:rPr lang="en-GB" dirty="0"/>
              <a:t> </a:t>
            </a:r>
            <a:r>
              <a:rPr lang="en-GB" dirty="0" err="1"/>
              <a:t>hybu</a:t>
            </a:r>
            <a:r>
              <a:rPr lang="en-GB" dirty="0"/>
              <a:t> </a:t>
            </a:r>
            <a:r>
              <a:rPr lang="en-GB" dirty="0" err="1"/>
              <a:t>proffesiynoldeb</a:t>
            </a:r>
            <a:r>
              <a:rPr lang="en-GB" dirty="0"/>
              <a:t>.</a:t>
            </a:r>
          </a:p>
        </p:txBody>
      </p:sp>
    </p:spTree>
    <p:extLst>
      <p:ext uri="{BB962C8B-B14F-4D97-AF65-F5344CB8AC3E}">
        <p14:creationId xmlns:p14="http://schemas.microsoft.com/office/powerpoint/2010/main" val="2116486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Newid</a:t>
            </a:r>
            <a:r>
              <a:rPr lang="en-GB" dirty="0" smtClean="0"/>
              <a:t> </a:t>
            </a:r>
            <a:r>
              <a:rPr lang="en-GB" dirty="0" err="1" smtClean="0"/>
              <a:t>i</a:t>
            </a:r>
            <a:r>
              <a:rPr lang="en-GB" dirty="0" smtClean="0"/>
              <a:t> </a:t>
            </a:r>
            <a:r>
              <a:rPr lang="en-GB" dirty="0" err="1" smtClean="0"/>
              <a:t>bolisi</a:t>
            </a:r>
            <a:r>
              <a:rPr lang="en-GB" dirty="0" smtClean="0"/>
              <a:t/>
            </a:r>
            <a:br>
              <a:rPr lang="en-GB" dirty="0" smtClean="0"/>
            </a:br>
            <a:r>
              <a:rPr lang="en-GB" dirty="0" smtClean="0"/>
              <a:t> Policy change</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a:t>Ffyniant i </a:t>
            </a:r>
            <a:r>
              <a:rPr lang="cy-GB" dirty="0" smtClean="0"/>
              <a:t>Bawb</a:t>
            </a:r>
          </a:p>
          <a:p>
            <a:r>
              <a:rPr lang="cy-GB" dirty="0" smtClean="0"/>
              <a:t>Addysg </a:t>
            </a:r>
            <a:r>
              <a:rPr lang="cy-GB" dirty="0"/>
              <a:t>yng Nghymru: Ein cenhadaeth genedlaethol, Cynllun Gweithredu </a:t>
            </a:r>
            <a:r>
              <a:rPr lang="cy-GB" dirty="0" smtClean="0"/>
              <a:t>2017-21</a:t>
            </a:r>
          </a:p>
          <a:p>
            <a:r>
              <a:rPr lang="cy-GB" dirty="0" smtClean="0"/>
              <a:t>Cynllun </a:t>
            </a:r>
            <a:r>
              <a:rPr lang="cy-GB" dirty="0"/>
              <a:t>Gweithlu Gofal Plant, Chwarae a Blynyddoedd </a:t>
            </a:r>
            <a:r>
              <a:rPr lang="cy-GB" dirty="0" smtClean="0"/>
              <a:t>Cynnar.</a:t>
            </a:r>
          </a:p>
          <a:p>
            <a:r>
              <a:rPr lang="cy-GB" dirty="0" smtClean="0"/>
              <a:t>Cymryd </a:t>
            </a:r>
            <a:r>
              <a:rPr lang="cy-GB" dirty="0"/>
              <a:t>Cymru Ymlaen </a:t>
            </a:r>
            <a:r>
              <a:rPr lang="cy-GB" dirty="0" smtClean="0"/>
              <a:t>2016-2021</a:t>
            </a:r>
          </a:p>
          <a:p>
            <a:r>
              <a:rPr lang="cy-GB" dirty="0" smtClean="0"/>
              <a:t>Dyfodol </a:t>
            </a:r>
            <a:r>
              <a:rPr lang="cy-GB" dirty="0"/>
              <a:t>Llwyddiannus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Prosperity for All</a:t>
            </a:r>
          </a:p>
          <a:p>
            <a:r>
              <a:rPr lang="en-GB" dirty="0" smtClean="0"/>
              <a:t>Education </a:t>
            </a:r>
            <a:r>
              <a:rPr lang="en-GB" dirty="0"/>
              <a:t>in Wales:  Our national mission, Action Plan </a:t>
            </a:r>
            <a:r>
              <a:rPr lang="en-GB" dirty="0" smtClean="0"/>
              <a:t>2017-21</a:t>
            </a:r>
          </a:p>
          <a:p>
            <a:r>
              <a:rPr lang="en-GB" i="1" dirty="0"/>
              <a:t>Childcare, Play and Early Years Workforce Plan</a:t>
            </a:r>
            <a:r>
              <a:rPr lang="en-GB" dirty="0" smtClean="0"/>
              <a:t>.</a:t>
            </a:r>
          </a:p>
          <a:p>
            <a:r>
              <a:rPr lang="en-GB" dirty="0"/>
              <a:t>Taking Wales Forward </a:t>
            </a:r>
            <a:r>
              <a:rPr lang="en-GB" dirty="0" smtClean="0"/>
              <a:t>2016-2021</a:t>
            </a:r>
          </a:p>
          <a:p>
            <a:r>
              <a:rPr lang="en-GB" dirty="0" smtClean="0"/>
              <a:t>Successful Futures</a:t>
            </a:r>
          </a:p>
          <a:p>
            <a:endParaRPr lang="en-GB" dirty="0" smtClean="0"/>
          </a:p>
          <a:p>
            <a:endParaRPr lang="en-GB" dirty="0"/>
          </a:p>
        </p:txBody>
      </p:sp>
    </p:spTree>
    <p:extLst>
      <p:ext uri="{BB962C8B-B14F-4D97-AF65-F5344CB8AC3E}">
        <p14:creationId xmlns:p14="http://schemas.microsoft.com/office/powerpoint/2010/main" val="311630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40000" lnSpcReduction="20000"/>
          </a:bodyPr>
          <a:lstStyle/>
          <a:p>
            <a:r>
              <a:rPr lang="en-GB" dirty="0" err="1" smtClean="0"/>
              <a:t>Cambell</a:t>
            </a:r>
            <a:r>
              <a:rPr lang="en-GB" dirty="0" smtClean="0"/>
              <a:t>-Barr, V. and Leeson, C. (2016) </a:t>
            </a:r>
            <a:r>
              <a:rPr lang="en-GB" i="1" dirty="0" smtClean="0"/>
              <a:t>Quality and Leadership in the Early Years: Research, Theory and Practice. </a:t>
            </a:r>
            <a:r>
              <a:rPr lang="en-GB" dirty="0" smtClean="0"/>
              <a:t>London: Sage.</a:t>
            </a:r>
          </a:p>
          <a:p>
            <a:r>
              <a:rPr lang="en-GB" dirty="0" err="1" smtClean="0"/>
              <a:t>Siraj</a:t>
            </a:r>
            <a:r>
              <a:rPr lang="en-GB" dirty="0" smtClean="0"/>
              <a:t>, I. and </a:t>
            </a:r>
            <a:r>
              <a:rPr lang="en-GB" dirty="0" err="1" smtClean="0"/>
              <a:t>Hallet</a:t>
            </a:r>
            <a:r>
              <a:rPr lang="en-GB" dirty="0" smtClean="0"/>
              <a:t>, E. (2014) </a:t>
            </a:r>
            <a:r>
              <a:rPr lang="en-GB" i="1" dirty="0" smtClean="0"/>
              <a:t>Effective and Caring Leadership in the Early Years</a:t>
            </a:r>
            <a:r>
              <a:rPr lang="en-GB" dirty="0" smtClean="0"/>
              <a:t>. London: Sage.</a:t>
            </a:r>
          </a:p>
          <a:p>
            <a:r>
              <a:rPr lang="en-GB" dirty="0" err="1" smtClean="0"/>
              <a:t>Nutbrown</a:t>
            </a:r>
            <a:r>
              <a:rPr lang="en-GB" dirty="0" smtClean="0"/>
              <a:t>, C. (2012) </a:t>
            </a:r>
            <a:r>
              <a:rPr lang="en-GB" i="1" dirty="0" smtClean="0"/>
              <a:t>Foundations for quality: The independent review of early education and childcare qualifications – final report</a:t>
            </a:r>
            <a:r>
              <a:rPr lang="en-GB" dirty="0" smtClean="0"/>
              <a:t>. Runcorn: Department for Education.</a:t>
            </a:r>
          </a:p>
          <a:p>
            <a:r>
              <a:rPr lang="en-GB" dirty="0" smtClean="0"/>
              <a:t>Jones, P. (2014) ‘Training and workforce issues in the early years’ , in G. Pugh and B. Duffy (</a:t>
            </a:r>
            <a:r>
              <a:rPr lang="en-GB" dirty="0" err="1" smtClean="0"/>
              <a:t>eds</a:t>
            </a:r>
            <a:r>
              <a:rPr lang="en-GB" dirty="0" smtClean="0"/>
              <a:t>), </a:t>
            </a:r>
            <a:r>
              <a:rPr lang="en-GB" i="1" dirty="0" smtClean="0"/>
              <a:t>contemporary issues in the early years (6</a:t>
            </a:r>
            <a:r>
              <a:rPr lang="en-GB" i="1" baseline="30000" dirty="0" smtClean="0"/>
              <a:t>th</a:t>
            </a:r>
            <a:r>
              <a:rPr lang="en-GB" i="1" dirty="0" smtClean="0"/>
              <a:t> edition)</a:t>
            </a:r>
            <a:r>
              <a:rPr lang="en-GB" dirty="0" smtClean="0"/>
              <a:t>. London: Sage, pp. 255-72.</a:t>
            </a:r>
          </a:p>
          <a:p>
            <a:r>
              <a:rPr lang="en-GB" dirty="0"/>
              <a:t>Sylva, K., </a:t>
            </a:r>
            <a:r>
              <a:rPr lang="en-GB" dirty="0" err="1"/>
              <a:t>Melhuish</a:t>
            </a:r>
            <a:r>
              <a:rPr lang="en-GB" dirty="0"/>
              <a:t>, E.C., Sammons, P., </a:t>
            </a:r>
            <a:r>
              <a:rPr lang="en-GB" dirty="0" err="1"/>
              <a:t>Siraj</a:t>
            </a:r>
            <a:r>
              <a:rPr lang="en-GB" dirty="0"/>
              <a:t>, I. and Taggart, B. with </a:t>
            </a:r>
            <a:r>
              <a:rPr lang="en-GB" dirty="0" err="1"/>
              <a:t>Smees</a:t>
            </a:r>
            <a:r>
              <a:rPr lang="en-GB" dirty="0"/>
              <a:t>, R., </a:t>
            </a:r>
            <a:r>
              <a:rPr lang="en-GB" dirty="0" err="1"/>
              <a:t>Toth</a:t>
            </a:r>
            <a:r>
              <a:rPr lang="en-GB" dirty="0"/>
              <a:t>, K. &amp; </a:t>
            </a:r>
            <a:r>
              <a:rPr lang="en-GB" dirty="0" err="1"/>
              <a:t>Welcomme</a:t>
            </a:r>
            <a:r>
              <a:rPr lang="en-GB" dirty="0"/>
              <a:t> W. (2014) Effective Pre-school, Primary and Secondary Education 3-16 Project (EPPSE 3-16) Students' educational and developmental outcomes at age 16 Department for Education Research Report </a:t>
            </a:r>
            <a:r>
              <a:rPr lang="en-GB" dirty="0" smtClean="0"/>
              <a:t>RR354</a:t>
            </a:r>
          </a:p>
          <a:p>
            <a:r>
              <a:rPr lang="en-GB" dirty="0" err="1"/>
              <a:t>Siraj</a:t>
            </a:r>
            <a:r>
              <a:rPr lang="en-GB" dirty="0"/>
              <a:t>, </a:t>
            </a:r>
            <a:r>
              <a:rPr lang="en-GB" dirty="0" err="1"/>
              <a:t>Iram</a:t>
            </a:r>
            <a:r>
              <a:rPr lang="en-GB" dirty="0"/>
              <a:t>, and Elaine </a:t>
            </a:r>
            <a:r>
              <a:rPr lang="en-GB" dirty="0" err="1"/>
              <a:t>Hallet</a:t>
            </a:r>
            <a:r>
              <a:rPr lang="en-GB" dirty="0"/>
              <a:t>. </a:t>
            </a:r>
            <a:r>
              <a:rPr lang="en-GB" i="1" dirty="0"/>
              <a:t>Effective and Caring Leadership in the Early Years</a:t>
            </a:r>
            <a:r>
              <a:rPr lang="en-GB" dirty="0"/>
              <a:t>. Array: London : SAGE Publications, 2013. Print</a:t>
            </a:r>
            <a:r>
              <a:rPr lang="en-GB" dirty="0" smtClean="0"/>
              <a:t>.</a:t>
            </a:r>
            <a:endParaRPr lang="en-GB" dirty="0"/>
          </a:p>
          <a:p>
            <a:r>
              <a:rPr lang="en-GB" dirty="0" err="1"/>
              <a:t>Siraj</a:t>
            </a:r>
            <a:r>
              <a:rPr lang="en-GB" dirty="0"/>
              <a:t>, I., Sylva, K., </a:t>
            </a:r>
            <a:r>
              <a:rPr lang="en-GB" dirty="0" err="1"/>
              <a:t>Muttock</a:t>
            </a:r>
            <a:r>
              <a:rPr lang="en-GB" dirty="0"/>
              <a:t>, S., </a:t>
            </a:r>
            <a:r>
              <a:rPr lang="en-GB" dirty="0" err="1"/>
              <a:t>Gilden</a:t>
            </a:r>
            <a:r>
              <a:rPr lang="en-GB" dirty="0"/>
              <a:t>, R. and Bell, D. (2002). Researching Effective Pedagogy in the Early Years (REPEY).</a:t>
            </a:r>
            <a:r>
              <a:rPr lang="en-GB" b="1" dirty="0"/>
              <a:t> </a:t>
            </a:r>
            <a:r>
              <a:rPr lang="en-GB" dirty="0"/>
              <a:t>London: Department for Education and Skills / Institute of Education, University of London</a:t>
            </a:r>
            <a:r>
              <a:rPr lang="en-GB" dirty="0" smtClean="0"/>
              <a:t>.</a:t>
            </a:r>
          </a:p>
          <a:p>
            <a:endParaRPr lang="en-GB" dirty="0" smtClean="0"/>
          </a:p>
          <a:p>
            <a:r>
              <a:rPr lang="en-GB" dirty="0"/>
              <a:t>Welsh Government (2013) </a:t>
            </a:r>
            <a:r>
              <a:rPr lang="en-GB" i="1" dirty="0"/>
              <a:t>Building a Brighter Future: Early Years and Childcare Plan</a:t>
            </a:r>
            <a:r>
              <a:rPr lang="en-GB" dirty="0"/>
              <a:t>. Welsh Government: Cardiff. Available at: </a:t>
            </a:r>
            <a:r>
              <a:rPr lang="en-GB" u="sng" dirty="0">
                <a:hlinkClick r:id="rId3"/>
              </a:rPr>
              <a:t>http://gov.wales/docs/dcells/publications/130716-building-brighter-future-en.pdf</a:t>
            </a:r>
            <a:r>
              <a:rPr lang="en-GB" dirty="0"/>
              <a:t> [Accessed: 12/1/18].</a:t>
            </a:r>
          </a:p>
          <a:p>
            <a:r>
              <a:rPr lang="en-GB" dirty="0"/>
              <a:t>Welsh Government (2014a) </a:t>
            </a:r>
            <a:r>
              <a:rPr lang="en-GB" i="1" dirty="0"/>
              <a:t>Flying Start Annex – Quality Childcare Guidance</a:t>
            </a:r>
            <a:r>
              <a:rPr lang="en-GB" dirty="0"/>
              <a:t>. Welsh Government: Cardiff. Available at: </a:t>
            </a:r>
            <a:r>
              <a:rPr lang="en-GB" u="sng" dirty="0">
                <a:hlinkClick r:id="rId4"/>
              </a:rPr>
              <a:t>http://gov.wales/topics/people-and-communities/people/children-and-young-people/parenting-support-guidance/help/flyingstart/?lang=en</a:t>
            </a:r>
            <a:r>
              <a:rPr lang="en-GB" dirty="0"/>
              <a:t> [Accessed: 11/1/18].</a:t>
            </a:r>
          </a:p>
          <a:p>
            <a:r>
              <a:rPr lang="en-GB" dirty="0" smtClean="0"/>
              <a:t>Welsh </a:t>
            </a:r>
            <a:r>
              <a:rPr lang="en-GB" dirty="0"/>
              <a:t>Government (2017a) </a:t>
            </a:r>
            <a:r>
              <a:rPr lang="en-GB" i="1" dirty="0"/>
              <a:t>Childcare, Play and Early Years Workforce Plan</a:t>
            </a:r>
            <a:r>
              <a:rPr lang="en-GB" dirty="0"/>
              <a:t>. Welsh Government: Cardiff.  Available at: </a:t>
            </a:r>
            <a:r>
              <a:rPr lang="en-GB" u="sng" dirty="0">
                <a:hlinkClick r:id="rId5"/>
              </a:rPr>
              <a:t>http://gov.wales/docs/dsjlg/publications/cyp/171215-childcare-play-early-years-workforce-plan-en.pdf</a:t>
            </a:r>
            <a:r>
              <a:rPr lang="en-GB" dirty="0"/>
              <a:t> [Accessed: 05/01/18</a:t>
            </a:r>
            <a:r>
              <a:rPr lang="en-GB" dirty="0" smtClean="0"/>
              <a:t>].</a:t>
            </a:r>
          </a:p>
          <a:p>
            <a:endParaRPr lang="en-GB" dirty="0"/>
          </a:p>
          <a:p>
            <a:endParaRPr lang="en-GB" dirty="0" smtClean="0"/>
          </a:p>
          <a:p>
            <a:endParaRPr lang="en-GB" dirty="0"/>
          </a:p>
        </p:txBody>
      </p:sp>
    </p:spTree>
    <p:extLst>
      <p:ext uri="{BB962C8B-B14F-4D97-AF65-F5344CB8AC3E}">
        <p14:creationId xmlns:p14="http://schemas.microsoft.com/office/powerpoint/2010/main" val="2832783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r>
              <a:rPr lang="en-GB" dirty="0"/>
              <a:t>Welsh Government (2017e) ‘Prosperity for all: the national strategy’ Available: </a:t>
            </a:r>
            <a:r>
              <a:rPr lang="en-GB" u="sng" dirty="0">
                <a:hlinkClick r:id="rId2"/>
              </a:rPr>
              <a:t>http://gov.wales/topics/people-and-communities/people/children-and-young-people/early-years/?lang=en</a:t>
            </a:r>
            <a:r>
              <a:rPr lang="en-GB" dirty="0"/>
              <a:t> [Accessed: 13/1/18</a:t>
            </a:r>
            <a:r>
              <a:rPr lang="en-GB" dirty="0" smtClean="0"/>
              <a:t>].</a:t>
            </a:r>
          </a:p>
          <a:p>
            <a:r>
              <a:rPr lang="en-GB" dirty="0"/>
              <a:t>Welsh Government (2017b) ‘Education in Wales:  Our national mission, Action Plan 2017-21’ </a:t>
            </a:r>
            <a:r>
              <a:rPr lang="en-GB" u="sng" dirty="0">
                <a:hlinkClick r:id="rId3"/>
              </a:rPr>
              <a:t>http://www.ysgoldyffrynconwy.org/downloads/041017-education-in-wales-en.pdf</a:t>
            </a:r>
            <a:r>
              <a:rPr lang="en-GB" dirty="0"/>
              <a:t>  [Accessed 10/11/17</a:t>
            </a:r>
            <a:r>
              <a:rPr lang="en-GB" dirty="0" smtClean="0"/>
              <a:t>].</a:t>
            </a:r>
          </a:p>
          <a:p>
            <a:r>
              <a:rPr lang="en-GB" dirty="0"/>
              <a:t>Welsh Government (2016) ‘Taking Wales Forward 2016-2021’ </a:t>
            </a:r>
            <a:r>
              <a:rPr lang="en-GB" u="sng" dirty="0">
                <a:hlinkClick r:id="rId4"/>
              </a:rPr>
              <a:t>http://gov.wales/about/programme-for-government/?lang=en</a:t>
            </a:r>
            <a:r>
              <a:rPr lang="en-GB" dirty="0"/>
              <a:t> [Accessed: 23/11/17</a:t>
            </a:r>
            <a:r>
              <a:rPr lang="en-GB" dirty="0" smtClean="0"/>
              <a:t>]</a:t>
            </a:r>
          </a:p>
          <a:p>
            <a:r>
              <a:rPr lang="en-GB" dirty="0"/>
              <a:t>Donaldson, G. (2015) ‘Successful Futures: Independent Review of Curriculum and Assessment Arrangements in Wales’ Available at: </a:t>
            </a:r>
            <a:r>
              <a:rPr lang="en-GB" u="sng" dirty="0">
                <a:hlinkClick r:id="rId5"/>
              </a:rPr>
              <a:t>http://dera.ioe.ac.uk/22165/2/150225-successful-futures-en_Redacted.pdf</a:t>
            </a:r>
            <a:r>
              <a:rPr lang="en-GB" dirty="0"/>
              <a:t>  [Accessed: 10/12/17].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491737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5361</TotalTime>
  <Words>2699</Words>
  <Application>Microsoft Office PowerPoint</Application>
  <PresentationFormat>On-screen Show (4:3)</PresentationFormat>
  <Paragraphs>198</Paragraphs>
  <Slides>23</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EAEE6003/C Arweinyddiaeth ar gyfer systemau o ansawdd Leadership for systems of quality </vt:lpstr>
      <vt:lpstr>Arolygiadau/Inspections</vt:lpstr>
      <vt:lpstr>Sicrwydd Ansawdd Quality Assurance</vt:lpstr>
      <vt:lpstr>PowerPoint Presentation</vt:lpstr>
      <vt:lpstr>Cwestiynau adfyfyriol Reflective questions</vt:lpstr>
      <vt:lpstr>Cwestiynau adfyfyriol Reflective questions</vt:lpstr>
      <vt:lpstr>Ddatblygiad Proffesiynol Parhaus (DPP) / Continuous Professional Development</vt:lpstr>
      <vt:lpstr>What is it?</vt:lpstr>
      <vt:lpstr>Pam? - Gweithiwr Why? - Employee</vt:lpstr>
      <vt:lpstr>Pam? - Cyflogwr Why? - Employer</vt:lpstr>
      <vt:lpstr>Ansawdd Quality</vt:lpstr>
      <vt:lpstr>Rhwystrau Barriers</vt:lpstr>
      <vt:lpstr>Cymwysterau lleiafswm Minimum Qualifications </vt:lpstr>
      <vt:lpstr>Gweithlu Graddedig Graduate Workforce?</vt:lpstr>
      <vt:lpstr>Childminder NMS</vt:lpstr>
      <vt:lpstr>Gofal Plant - SGC </vt:lpstr>
      <vt:lpstr>Day Care NMS</vt:lpstr>
      <vt:lpstr>Gofal dydd - SGC </vt:lpstr>
      <vt:lpstr>Flying Start</vt:lpstr>
      <vt:lpstr>Dechrau’n Deg </vt:lpstr>
      <vt:lpstr>Newid i bolisi  Policy change</vt:lpstr>
      <vt:lpstr>Cyfeiriadau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100</cp:revision>
  <cp:lastPrinted>2018-05-17T07:46:57Z</cp:lastPrinted>
  <dcterms:created xsi:type="dcterms:W3CDTF">2015-04-14T15:21:28Z</dcterms:created>
  <dcterms:modified xsi:type="dcterms:W3CDTF">2019-02-22T15:10:10Z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