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21" roundtripDataSignature="AMtx7mg8PUF51pOQetiCKurQaMrI1+nOF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11" Type="http://schemas.openxmlformats.org/officeDocument/2006/relationships/slide" Target="slides/slide7.xml"/><Relationship Id="rId10" Type="http://schemas.openxmlformats.org/officeDocument/2006/relationships/slide" Target="slides/slide6.xml"/><Relationship Id="rId21" Type="http://customschemas.google.com/relationships/presentationmetadata" Target="metadata"/><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41" name="Google Shape;141;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49" name="Google Shape;149;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56" name="Google Shape;156;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64" name="Google Shape;164;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70" name="Google Shape;170;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178" name="Google Shape;178;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1f9f5fab44a_0_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6" name="Google Shape;186;g1f9f5fab44a_0_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a:t>A Joint venture is a cooperative arrangement in which two or more business entities, often for the purpose of starting a new business activity. The business arrangement involve two companies working together to provide new service or create new product. A Joint venture may last a long time or exist only until a short -term goals is reached. JV can be create for many different reasons to combine resources, expertise or save money.</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US"/>
              <a:t>A numbers of factors can determine the prospects for success or failure of a joint venture in China. According to  Yang and Lee (2002), there are several key conditions, which are typically  met by successful joint ventures , such as enhanced flexibility and adaptation to the local political and economic specifics  and changes in policy. Successful JV also adapt their strategies according to the expectation of the local Chinese partner. This in turn to demonstrates the importance of performing effective communication with the partnering company. Failure of joint ventures typically occur as a result of internal conflict between the involved companies according to Hill and Hult (2019). The conflict may be an outcome of  poor communication , unclear strategic goal, ineffective management practices and others. As seen many of the issues are linked to  cultural differences and their impact on leading to different values, attitudes  and behavioural norms.  </a:t>
            </a:r>
            <a:endParaRPr/>
          </a:p>
        </p:txBody>
      </p:sp>
      <p:sp>
        <p:nvSpPr>
          <p:cNvPr id="193" name="Google Shape;193;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1f9f5fab44a_0_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3" name="Google Shape;203;g1f9f5fab44a_0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13" name="Google Shape;213;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21" name="Google Shape;221;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29" name="Google Shape;229;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37" name="Google Shape;237;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2" name="Shape 242"/>
        <p:cNvGrpSpPr/>
        <p:nvPr/>
      </p:nvGrpSpPr>
      <p:grpSpPr>
        <a:xfrm>
          <a:off x="0" y="0"/>
          <a:ext cx="0" cy="0"/>
          <a:chOff x="0" y="0"/>
          <a:chExt cx="0" cy="0"/>
        </a:xfrm>
      </p:grpSpPr>
      <p:sp>
        <p:nvSpPr>
          <p:cNvPr id="243" name="Google Shape;243;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44" name="Google Shape;244;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51" name="Google Shape;251;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258" name="Google Shape;258;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2" name="Shape 22"/>
        <p:cNvGrpSpPr/>
        <p:nvPr/>
      </p:nvGrpSpPr>
      <p:grpSpPr>
        <a:xfrm>
          <a:off x="0" y="0"/>
          <a:ext cx="0" cy="0"/>
          <a:chOff x="0" y="0"/>
          <a:chExt cx="0" cy="0"/>
        </a:xfrm>
      </p:grpSpPr>
      <p:sp>
        <p:nvSpPr>
          <p:cNvPr id="23" name="Google Shape;23;p1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3600"/>
              <a:buFont typeface="Trebuchet MS"/>
              <a:buNone/>
              <a:defRPr sz="3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 name="Google Shape;24;p17"/>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25" name="Google Shape;25;p1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1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1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8" name="Shape 28"/>
        <p:cNvGrpSpPr/>
        <p:nvPr/>
      </p:nvGrpSpPr>
      <p:grpSpPr>
        <a:xfrm>
          <a:off x="0" y="0"/>
          <a:ext cx="0" cy="0"/>
          <a:chOff x="0" y="0"/>
          <a:chExt cx="0" cy="0"/>
        </a:xfrm>
      </p:grpSpPr>
      <p:sp>
        <p:nvSpPr>
          <p:cNvPr id="29" name="Google Shape;29;p18"/>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18"/>
          <p:cNvSpPr txBox="1"/>
          <p:nvPr>
            <p:ph idx="1" type="body"/>
          </p:nvPr>
        </p:nvSpPr>
        <p:spPr>
          <a:xfrm>
            <a:off x="677334" y="2160589"/>
            <a:ext cx="4184035" cy="3880772"/>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31" name="Google Shape;31;p18"/>
          <p:cNvSpPr txBox="1"/>
          <p:nvPr>
            <p:ph idx="2" type="body"/>
          </p:nvPr>
        </p:nvSpPr>
        <p:spPr>
          <a:xfrm>
            <a:off x="5089970" y="2160589"/>
            <a:ext cx="4184034" cy="3880773"/>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32" name="Google Shape;32;p1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1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1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5" name="Shape 35"/>
        <p:cNvGrpSpPr/>
        <p:nvPr/>
      </p:nvGrpSpPr>
      <p:grpSpPr>
        <a:xfrm>
          <a:off x="0" y="0"/>
          <a:ext cx="0" cy="0"/>
          <a:chOff x="0" y="0"/>
          <a:chExt cx="0" cy="0"/>
        </a:xfrm>
      </p:grpSpPr>
      <p:sp>
        <p:nvSpPr>
          <p:cNvPr id="36" name="Google Shape;36;p19"/>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3600"/>
              <a:buFont typeface="Trebuchet MS"/>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19"/>
          <p:cNvSpPr txBox="1"/>
          <p:nvPr>
            <p:ph idx="1" type="body"/>
          </p:nvPr>
        </p:nvSpPr>
        <p:spPr>
          <a:xfrm>
            <a:off x="675745" y="2160983"/>
            <a:ext cx="4185623"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38" name="Google Shape;38;p19"/>
          <p:cNvSpPr txBox="1"/>
          <p:nvPr>
            <p:ph idx="2" type="body"/>
          </p:nvPr>
        </p:nvSpPr>
        <p:spPr>
          <a:xfrm>
            <a:off x="675745" y="2737245"/>
            <a:ext cx="4185623" cy="3304117"/>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39" name="Google Shape;39;p19"/>
          <p:cNvSpPr txBox="1"/>
          <p:nvPr>
            <p:ph idx="3" type="body"/>
          </p:nvPr>
        </p:nvSpPr>
        <p:spPr>
          <a:xfrm>
            <a:off x="5088383" y="2160983"/>
            <a:ext cx="4185618"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40" name="Google Shape;40;p19"/>
          <p:cNvSpPr txBox="1"/>
          <p:nvPr>
            <p:ph idx="4" type="body"/>
          </p:nvPr>
        </p:nvSpPr>
        <p:spPr>
          <a:xfrm>
            <a:off x="5088384" y="2737245"/>
            <a:ext cx="4185617" cy="3304117"/>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41" name="Google Shape;41;p1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1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1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44" name="Shape 44"/>
        <p:cNvGrpSpPr/>
        <p:nvPr/>
      </p:nvGrpSpPr>
      <p:grpSpPr>
        <a:xfrm>
          <a:off x="0" y="0"/>
          <a:ext cx="0" cy="0"/>
          <a:chOff x="0" y="0"/>
          <a:chExt cx="0" cy="0"/>
        </a:xfrm>
      </p:grpSpPr>
      <p:grpSp>
        <p:nvGrpSpPr>
          <p:cNvPr id="45" name="Google Shape;45;p16"/>
          <p:cNvGrpSpPr/>
          <p:nvPr/>
        </p:nvGrpSpPr>
        <p:grpSpPr>
          <a:xfrm>
            <a:off x="0" y="-8467"/>
            <a:ext cx="12192000" cy="6866467"/>
            <a:chOff x="0" y="-8467"/>
            <a:chExt cx="12192000" cy="6866467"/>
          </a:xfrm>
        </p:grpSpPr>
        <p:cxnSp>
          <p:nvCxnSpPr>
            <p:cNvPr id="46" name="Google Shape;46;p16"/>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47" name="Google Shape;47;p16"/>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48" name="Google Shape;48;p16"/>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411"/>
              </a:schemeClr>
            </a:solidFill>
            <a:ln>
              <a:noFill/>
            </a:ln>
          </p:spPr>
        </p:sp>
        <p:sp>
          <p:nvSpPr>
            <p:cNvPr id="49" name="Google Shape;49;p16"/>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50" name="Google Shape;50;p16"/>
            <p:cNvSpPr/>
            <p:nvPr/>
          </p:nvSpPr>
          <p:spPr>
            <a:xfrm>
              <a:off x="8932333" y="3048000"/>
              <a:ext cx="3259667" cy="3810000"/>
            </a:xfrm>
            <a:prstGeom prst="triangle">
              <a:avLst>
                <a:gd fmla="val 100000" name="adj"/>
              </a:avLst>
            </a:prstGeom>
            <a:solidFill>
              <a:schemeClr val="accent2">
                <a:alpha val="7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 name="Google Shape;51;p16"/>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411"/>
              </a:srgbClr>
            </a:solidFill>
            <a:ln>
              <a:noFill/>
            </a:ln>
          </p:spPr>
        </p:sp>
        <p:sp>
          <p:nvSpPr>
            <p:cNvPr id="52" name="Google Shape;52;p16"/>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411"/>
              </a:srgbClr>
            </a:solidFill>
            <a:ln>
              <a:noFill/>
            </a:ln>
          </p:spPr>
        </p:sp>
        <p:sp>
          <p:nvSpPr>
            <p:cNvPr id="53" name="Google Shape;53;p16"/>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313"/>
              </a:schemeClr>
            </a:solidFill>
            <a:ln>
              <a:noFill/>
            </a:ln>
          </p:spPr>
        </p:sp>
        <p:sp>
          <p:nvSpPr>
            <p:cNvPr id="54" name="Google Shape;54;p16"/>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 name="Google Shape;55;p16"/>
            <p:cNvSpPr/>
            <p:nvPr/>
          </p:nvSpPr>
          <p:spPr>
            <a:xfrm rot="10800000">
              <a:off x="0" y="0"/>
              <a:ext cx="842596" cy="5666154"/>
            </a:xfrm>
            <a:prstGeom prst="triangle">
              <a:avLst>
                <a:gd fmla="val 100000" name="adj"/>
              </a:avLst>
            </a:prstGeom>
            <a:solidFill>
              <a:schemeClr val="accent1">
                <a:alpha val="84313"/>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6" name="Google Shape;56;p16"/>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lvl1pPr lvl="0" algn="r">
              <a:lnSpc>
                <a:spcPct val="100000"/>
              </a:lnSpc>
              <a:spcBef>
                <a:spcPts val="0"/>
              </a:spcBef>
              <a:spcAft>
                <a:spcPts val="0"/>
              </a:spcAft>
              <a:buClr>
                <a:schemeClr val="accent1"/>
              </a:buClr>
              <a:buSzPts val="5400"/>
              <a:buFont typeface="Trebuchet MS"/>
              <a:buNone/>
              <a:defRPr sz="540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16"/>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lvl1pPr lvl="0" algn="r">
              <a:lnSpc>
                <a:spcPct val="100000"/>
              </a:lnSpc>
              <a:spcBef>
                <a:spcPts val="1000"/>
              </a:spcBef>
              <a:spcAft>
                <a:spcPts val="0"/>
              </a:spcAft>
              <a:buSzPts val="1440"/>
              <a:buNone/>
              <a:defRPr>
                <a:solidFill>
                  <a:srgbClr val="7F7F7F"/>
                </a:solidFill>
              </a:defRPr>
            </a:lvl1pPr>
            <a:lvl2pPr lvl="1" algn="ctr">
              <a:lnSpc>
                <a:spcPct val="100000"/>
              </a:lnSpc>
              <a:spcBef>
                <a:spcPts val="1000"/>
              </a:spcBef>
              <a:spcAft>
                <a:spcPts val="0"/>
              </a:spcAft>
              <a:buSzPts val="1280"/>
              <a:buNone/>
              <a:defRPr>
                <a:solidFill>
                  <a:srgbClr val="888888"/>
                </a:solidFill>
              </a:defRPr>
            </a:lvl2pPr>
            <a:lvl3pPr lvl="2" algn="ctr">
              <a:lnSpc>
                <a:spcPct val="100000"/>
              </a:lnSpc>
              <a:spcBef>
                <a:spcPts val="1000"/>
              </a:spcBef>
              <a:spcAft>
                <a:spcPts val="0"/>
              </a:spcAft>
              <a:buSzPts val="1120"/>
              <a:buNone/>
              <a:defRPr>
                <a:solidFill>
                  <a:srgbClr val="888888"/>
                </a:solidFill>
              </a:defRPr>
            </a:lvl3pPr>
            <a:lvl4pPr lvl="3" algn="ctr">
              <a:lnSpc>
                <a:spcPct val="100000"/>
              </a:lnSpc>
              <a:spcBef>
                <a:spcPts val="1000"/>
              </a:spcBef>
              <a:spcAft>
                <a:spcPts val="0"/>
              </a:spcAft>
              <a:buSzPts val="960"/>
              <a:buNone/>
              <a:defRPr>
                <a:solidFill>
                  <a:srgbClr val="888888"/>
                </a:solidFill>
              </a:defRPr>
            </a:lvl4pPr>
            <a:lvl5pPr lvl="4" algn="ctr">
              <a:lnSpc>
                <a:spcPct val="100000"/>
              </a:lnSpc>
              <a:spcBef>
                <a:spcPts val="1000"/>
              </a:spcBef>
              <a:spcAft>
                <a:spcPts val="0"/>
              </a:spcAft>
              <a:buSzPts val="960"/>
              <a:buNone/>
              <a:defRPr>
                <a:solidFill>
                  <a:srgbClr val="888888"/>
                </a:solidFill>
              </a:defRPr>
            </a:lvl5pPr>
            <a:lvl6pPr lvl="5" algn="ctr">
              <a:lnSpc>
                <a:spcPct val="100000"/>
              </a:lnSpc>
              <a:spcBef>
                <a:spcPts val="1000"/>
              </a:spcBef>
              <a:spcAft>
                <a:spcPts val="0"/>
              </a:spcAft>
              <a:buSzPts val="960"/>
              <a:buNone/>
              <a:defRPr>
                <a:solidFill>
                  <a:srgbClr val="888888"/>
                </a:solidFill>
              </a:defRPr>
            </a:lvl6pPr>
            <a:lvl7pPr lvl="6" algn="ctr">
              <a:lnSpc>
                <a:spcPct val="100000"/>
              </a:lnSpc>
              <a:spcBef>
                <a:spcPts val="1000"/>
              </a:spcBef>
              <a:spcAft>
                <a:spcPts val="0"/>
              </a:spcAft>
              <a:buSzPts val="960"/>
              <a:buNone/>
              <a:defRPr>
                <a:solidFill>
                  <a:srgbClr val="888888"/>
                </a:solidFill>
              </a:defRPr>
            </a:lvl7pPr>
            <a:lvl8pPr lvl="7" algn="ctr">
              <a:lnSpc>
                <a:spcPct val="100000"/>
              </a:lnSpc>
              <a:spcBef>
                <a:spcPts val="1000"/>
              </a:spcBef>
              <a:spcAft>
                <a:spcPts val="0"/>
              </a:spcAft>
              <a:buSzPts val="960"/>
              <a:buNone/>
              <a:defRPr>
                <a:solidFill>
                  <a:srgbClr val="888888"/>
                </a:solidFill>
              </a:defRPr>
            </a:lvl8pPr>
            <a:lvl9pPr lvl="8" algn="ctr">
              <a:lnSpc>
                <a:spcPct val="100000"/>
              </a:lnSpc>
              <a:spcBef>
                <a:spcPts val="1000"/>
              </a:spcBef>
              <a:spcAft>
                <a:spcPts val="0"/>
              </a:spcAft>
              <a:buSzPts val="960"/>
              <a:buNone/>
              <a:defRPr>
                <a:solidFill>
                  <a:srgbClr val="888888"/>
                </a:solidFill>
              </a:defRPr>
            </a:lvl9pPr>
          </a:lstStyle>
          <a:p/>
        </p:txBody>
      </p:sp>
      <p:sp>
        <p:nvSpPr>
          <p:cNvPr id="58" name="Google Shape;58;p1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1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1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61" name="Shape 61"/>
        <p:cNvGrpSpPr/>
        <p:nvPr/>
      </p:nvGrpSpPr>
      <p:grpSpPr>
        <a:xfrm>
          <a:off x="0" y="0"/>
          <a:ext cx="0" cy="0"/>
          <a:chOff x="0" y="0"/>
          <a:chExt cx="0" cy="0"/>
        </a:xfrm>
      </p:grpSpPr>
      <p:sp>
        <p:nvSpPr>
          <p:cNvPr id="62" name="Google Shape;62;p20"/>
          <p:cNvSpPr txBox="1"/>
          <p:nvPr>
            <p:ph type="title"/>
          </p:nvPr>
        </p:nvSpPr>
        <p:spPr>
          <a:xfrm>
            <a:off x="677335" y="2700867"/>
            <a:ext cx="8596668" cy="1826581"/>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4000"/>
              <a:buFont typeface="Trebuchet MS"/>
              <a:buNone/>
              <a:defRPr b="0"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20"/>
          <p:cNvSpPr txBox="1"/>
          <p:nvPr>
            <p:ph idx="1" type="body"/>
          </p:nvPr>
        </p:nvSpPr>
        <p:spPr>
          <a:xfrm>
            <a:off x="677335" y="4527448"/>
            <a:ext cx="8596668" cy="8604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600"/>
              <a:buNone/>
              <a:defRPr sz="2000">
                <a:solidFill>
                  <a:srgbClr val="7F7F7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64" name="Google Shape;64;p2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2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2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7" name="Shape 67"/>
        <p:cNvGrpSpPr/>
        <p:nvPr/>
      </p:nvGrpSpPr>
      <p:grpSpPr>
        <a:xfrm>
          <a:off x="0" y="0"/>
          <a:ext cx="0" cy="0"/>
          <a:chOff x="0" y="0"/>
          <a:chExt cx="0" cy="0"/>
        </a:xfrm>
      </p:grpSpPr>
      <p:sp>
        <p:nvSpPr>
          <p:cNvPr id="68" name="Google Shape;68;p2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2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2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2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2" name="Shape 72"/>
        <p:cNvGrpSpPr/>
        <p:nvPr/>
      </p:nvGrpSpPr>
      <p:grpSpPr>
        <a:xfrm>
          <a:off x="0" y="0"/>
          <a:ext cx="0" cy="0"/>
          <a:chOff x="0" y="0"/>
          <a:chExt cx="0" cy="0"/>
        </a:xfrm>
      </p:grpSpPr>
      <p:sp>
        <p:nvSpPr>
          <p:cNvPr id="73" name="Google Shape;73;p2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2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5" name="Google Shape;75;p2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6" name="Shape 76"/>
        <p:cNvGrpSpPr/>
        <p:nvPr/>
      </p:nvGrpSpPr>
      <p:grpSpPr>
        <a:xfrm>
          <a:off x="0" y="0"/>
          <a:ext cx="0" cy="0"/>
          <a:chOff x="0" y="0"/>
          <a:chExt cx="0" cy="0"/>
        </a:xfrm>
      </p:grpSpPr>
      <p:sp>
        <p:nvSpPr>
          <p:cNvPr id="77" name="Google Shape;77;p23"/>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2000"/>
              <a:buFont typeface="Trebuchet MS"/>
              <a:buNone/>
              <a:defRPr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23"/>
          <p:cNvSpPr txBox="1"/>
          <p:nvPr>
            <p:ph idx="1" type="body"/>
          </p:nvPr>
        </p:nvSpPr>
        <p:spPr>
          <a:xfrm>
            <a:off x="4760461" y="514924"/>
            <a:ext cx="4513541" cy="5526437"/>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79" name="Google Shape;79;p23"/>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1120"/>
              <a:buNone/>
              <a:defRPr sz="1400"/>
            </a:lvl2pPr>
            <a:lvl3pPr indent="-228600" lvl="2" marL="1371600" algn="l">
              <a:lnSpc>
                <a:spcPct val="100000"/>
              </a:lnSpc>
              <a:spcBef>
                <a:spcPts val="1000"/>
              </a:spcBef>
              <a:spcAft>
                <a:spcPts val="0"/>
              </a:spcAft>
              <a:buSzPts val="960"/>
              <a:buNone/>
              <a:defRPr sz="1200"/>
            </a:lvl3pPr>
            <a:lvl4pPr indent="-228600" lvl="3" marL="1828800" algn="l">
              <a:lnSpc>
                <a:spcPct val="100000"/>
              </a:lnSpc>
              <a:spcBef>
                <a:spcPts val="1000"/>
              </a:spcBef>
              <a:spcAft>
                <a:spcPts val="0"/>
              </a:spcAft>
              <a:buSzPts val="800"/>
              <a:buNone/>
              <a:defRPr sz="1000"/>
            </a:lvl4pPr>
            <a:lvl5pPr indent="-228600" lvl="4" marL="2286000" algn="l">
              <a:lnSpc>
                <a:spcPct val="100000"/>
              </a:lnSpc>
              <a:spcBef>
                <a:spcPts val="1000"/>
              </a:spcBef>
              <a:spcAft>
                <a:spcPts val="0"/>
              </a:spcAft>
              <a:buSzPts val="800"/>
              <a:buNone/>
              <a:defRPr sz="1000"/>
            </a:lvl5pPr>
            <a:lvl6pPr indent="-228600" lvl="5" marL="2743200" algn="l">
              <a:lnSpc>
                <a:spcPct val="100000"/>
              </a:lnSpc>
              <a:spcBef>
                <a:spcPts val="1000"/>
              </a:spcBef>
              <a:spcAft>
                <a:spcPts val="0"/>
              </a:spcAft>
              <a:buSzPts val="800"/>
              <a:buNone/>
              <a:defRPr sz="1000"/>
            </a:lvl6pPr>
            <a:lvl7pPr indent="-228600" lvl="6" marL="3200400" algn="l">
              <a:lnSpc>
                <a:spcPct val="100000"/>
              </a:lnSpc>
              <a:spcBef>
                <a:spcPts val="1000"/>
              </a:spcBef>
              <a:spcAft>
                <a:spcPts val="0"/>
              </a:spcAft>
              <a:buSzPts val="800"/>
              <a:buNone/>
              <a:defRPr sz="1000"/>
            </a:lvl7pPr>
            <a:lvl8pPr indent="-228600" lvl="7" marL="3657600" algn="l">
              <a:lnSpc>
                <a:spcPct val="100000"/>
              </a:lnSpc>
              <a:spcBef>
                <a:spcPts val="1000"/>
              </a:spcBef>
              <a:spcAft>
                <a:spcPts val="0"/>
              </a:spcAft>
              <a:buSzPts val="800"/>
              <a:buNone/>
              <a:defRPr sz="1000"/>
            </a:lvl8pPr>
            <a:lvl9pPr indent="-228600" lvl="8" marL="4114800" algn="l">
              <a:lnSpc>
                <a:spcPct val="100000"/>
              </a:lnSpc>
              <a:spcBef>
                <a:spcPts val="1000"/>
              </a:spcBef>
              <a:spcAft>
                <a:spcPts val="0"/>
              </a:spcAft>
              <a:buSzPts val="800"/>
              <a:buNone/>
              <a:defRPr sz="1000"/>
            </a:lvl9pPr>
          </a:lstStyle>
          <a:p/>
        </p:txBody>
      </p:sp>
      <p:sp>
        <p:nvSpPr>
          <p:cNvPr id="80" name="Google Shape;80;p2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1" name="Google Shape;81;p2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2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3" name="Shape 83"/>
        <p:cNvGrpSpPr/>
        <p:nvPr/>
      </p:nvGrpSpPr>
      <p:grpSpPr>
        <a:xfrm>
          <a:off x="0" y="0"/>
          <a:ext cx="0" cy="0"/>
          <a:chOff x="0" y="0"/>
          <a:chExt cx="0" cy="0"/>
        </a:xfrm>
      </p:grpSpPr>
      <p:sp>
        <p:nvSpPr>
          <p:cNvPr id="84" name="Google Shape;84;p24"/>
          <p:cNvSpPr txBox="1"/>
          <p:nvPr>
            <p:ph type="title"/>
          </p:nvPr>
        </p:nvSpPr>
        <p:spPr>
          <a:xfrm>
            <a:off x="677334" y="4800600"/>
            <a:ext cx="8596667"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2400"/>
              <a:buFont typeface="Trebuchet MS"/>
              <a:buNone/>
              <a:defRPr b="0"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24"/>
          <p:cNvSpPr/>
          <p:nvPr>
            <p:ph idx="2" type="pic"/>
          </p:nvPr>
        </p:nvSpPr>
        <p:spPr>
          <a:xfrm>
            <a:off x="677334" y="609600"/>
            <a:ext cx="8596668" cy="3845718"/>
          </a:xfrm>
          <a:prstGeom prst="rect">
            <a:avLst/>
          </a:prstGeom>
          <a:noFill/>
          <a:ln>
            <a:noFill/>
          </a:ln>
        </p:spPr>
      </p:sp>
      <p:sp>
        <p:nvSpPr>
          <p:cNvPr id="86" name="Google Shape;86;p24"/>
          <p:cNvSpPr txBox="1"/>
          <p:nvPr>
            <p:ph idx="1" type="body"/>
          </p:nvPr>
        </p:nvSpPr>
        <p:spPr>
          <a:xfrm>
            <a:off x="677334" y="5367338"/>
            <a:ext cx="8596667" cy="67402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960"/>
              <a:buNone/>
              <a:defRPr sz="12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87" name="Google Shape;87;p2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8" name="Google Shape;88;p2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9" name="Google Shape;89;p2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0" name="Shape 90"/>
        <p:cNvGrpSpPr/>
        <p:nvPr/>
      </p:nvGrpSpPr>
      <p:grpSpPr>
        <a:xfrm>
          <a:off x="0" y="0"/>
          <a:ext cx="0" cy="0"/>
          <a:chOff x="0" y="0"/>
          <a:chExt cx="0" cy="0"/>
        </a:xfrm>
      </p:grpSpPr>
      <p:sp>
        <p:nvSpPr>
          <p:cNvPr id="91" name="Google Shape;91;p25"/>
          <p:cNvSpPr txBox="1"/>
          <p:nvPr>
            <p:ph type="title"/>
          </p:nvPr>
        </p:nvSpPr>
        <p:spPr>
          <a:xfrm>
            <a:off x="677335" y="609600"/>
            <a:ext cx="8596668" cy="3403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2" name="Google Shape;92;p25"/>
          <p:cNvSpPr txBox="1"/>
          <p:nvPr>
            <p:ph idx="1"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3F3F3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93" name="Google Shape;93;p2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4" name="Google Shape;94;p2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5" name="Google Shape;95;p2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6" name="Shape 96"/>
        <p:cNvGrpSpPr/>
        <p:nvPr/>
      </p:nvGrpSpPr>
      <p:grpSpPr>
        <a:xfrm>
          <a:off x="0" y="0"/>
          <a:ext cx="0" cy="0"/>
          <a:chOff x="0" y="0"/>
          <a:chExt cx="0" cy="0"/>
        </a:xfrm>
      </p:grpSpPr>
      <p:sp>
        <p:nvSpPr>
          <p:cNvPr id="97" name="Google Shape;97;p26"/>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8" name="Google Shape;98;p26"/>
          <p:cNvSpPr txBox="1"/>
          <p:nvPr>
            <p:ph idx="1" type="body"/>
          </p:nvPr>
        </p:nvSpPr>
        <p:spPr>
          <a:xfrm>
            <a:off x="1366139" y="3632200"/>
            <a:ext cx="7224524" cy="381000"/>
          </a:xfrm>
          <a:prstGeom prst="rect">
            <a:avLst/>
          </a:prstGeom>
          <a:noFill/>
          <a:ln>
            <a:noFill/>
          </a:ln>
        </p:spPr>
        <p:txBody>
          <a:bodyPr anchorCtr="0" anchor="ctr" bIns="45700" lIns="91425" spcFirstLastPara="1" rIns="91425" wrap="square" tIns="45700">
            <a:noAutofit/>
          </a:bodyPr>
          <a:lstStyle>
            <a:lvl1pPr indent="-228600" lvl="0" marL="457200" algn="l">
              <a:lnSpc>
                <a:spcPct val="100000"/>
              </a:lnSpc>
              <a:spcBef>
                <a:spcPts val="1000"/>
              </a:spcBef>
              <a:spcAft>
                <a:spcPts val="0"/>
              </a:spcAft>
              <a:buSzPts val="1280"/>
              <a:buFont typeface="Trebuchet MS"/>
              <a:buNone/>
              <a:defRPr sz="1600">
                <a:solidFill>
                  <a:srgbClr val="7F7F7F"/>
                </a:solidFill>
              </a:defRPr>
            </a:lvl1pPr>
            <a:lvl2pPr indent="-228600" lvl="1" marL="914400" algn="l">
              <a:lnSpc>
                <a:spcPct val="100000"/>
              </a:lnSpc>
              <a:spcBef>
                <a:spcPts val="1000"/>
              </a:spcBef>
              <a:spcAft>
                <a:spcPts val="0"/>
              </a:spcAft>
              <a:buSzPts val="1280"/>
              <a:buFont typeface="Trebuchet MS"/>
              <a:buNone/>
              <a:defRPr/>
            </a:lvl2pPr>
            <a:lvl3pPr indent="-228600" lvl="2" marL="1371600" algn="l">
              <a:lnSpc>
                <a:spcPct val="100000"/>
              </a:lnSpc>
              <a:spcBef>
                <a:spcPts val="1000"/>
              </a:spcBef>
              <a:spcAft>
                <a:spcPts val="0"/>
              </a:spcAft>
              <a:buSzPts val="1120"/>
              <a:buFont typeface="Trebuchet MS"/>
              <a:buNone/>
              <a:defRPr/>
            </a:lvl3pPr>
            <a:lvl4pPr indent="-228600" lvl="3" marL="1828800" algn="l">
              <a:lnSpc>
                <a:spcPct val="100000"/>
              </a:lnSpc>
              <a:spcBef>
                <a:spcPts val="1000"/>
              </a:spcBef>
              <a:spcAft>
                <a:spcPts val="0"/>
              </a:spcAft>
              <a:buSzPts val="960"/>
              <a:buFont typeface="Trebuchet MS"/>
              <a:buNone/>
              <a:defRPr/>
            </a:lvl4pPr>
            <a:lvl5pPr indent="-228600" lvl="4" marL="2286000" algn="l">
              <a:lnSpc>
                <a:spcPct val="100000"/>
              </a:lnSpc>
              <a:spcBef>
                <a:spcPts val="1000"/>
              </a:spcBef>
              <a:spcAft>
                <a:spcPts val="0"/>
              </a:spcAft>
              <a:buSzPts val="960"/>
              <a:buFont typeface="Trebuchet MS"/>
              <a:buNone/>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99" name="Google Shape;99;p26"/>
          <p:cNvSpPr txBox="1"/>
          <p:nvPr>
            <p:ph idx="2"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3F3F3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100" name="Google Shape;100;p2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1" name="Google Shape;101;p2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2" name="Google Shape;102;p2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
        <p:nvSpPr>
          <p:cNvPr id="103" name="Google Shape;103;p26"/>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US" sz="8000" u="none" cap="none" strike="noStrike">
                <a:solidFill>
                  <a:srgbClr val="BFE47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
        <p:nvSpPr>
          <p:cNvPr id="104" name="Google Shape;104;p26"/>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US" sz="8000" u="none" cap="none" strike="noStrike">
                <a:solidFill>
                  <a:srgbClr val="BFE471"/>
                </a:solidFill>
                <a:latin typeface="Arial"/>
                <a:ea typeface="Arial"/>
                <a:cs typeface="Arial"/>
                <a:sym typeface="Arial"/>
              </a:rPr>
              <a:t>”</a:t>
            </a:r>
            <a:endParaRPr b="0" i="0" sz="1800" u="none" cap="none" strike="noStrike">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5" name="Shape 105"/>
        <p:cNvGrpSpPr/>
        <p:nvPr/>
      </p:nvGrpSpPr>
      <p:grpSpPr>
        <a:xfrm>
          <a:off x="0" y="0"/>
          <a:ext cx="0" cy="0"/>
          <a:chOff x="0" y="0"/>
          <a:chExt cx="0" cy="0"/>
        </a:xfrm>
      </p:grpSpPr>
      <p:sp>
        <p:nvSpPr>
          <p:cNvPr id="106" name="Google Shape;106;p27"/>
          <p:cNvSpPr txBox="1"/>
          <p:nvPr>
            <p:ph type="title"/>
          </p:nvPr>
        </p:nvSpPr>
        <p:spPr>
          <a:xfrm>
            <a:off x="677335" y="1931988"/>
            <a:ext cx="8596668" cy="259546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7" name="Google Shape;107;p27"/>
          <p:cNvSpPr txBox="1"/>
          <p:nvPr>
            <p:ph idx="1"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3F3F3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108" name="Google Shape;108;p2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9" name="Google Shape;109;p2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0" name="Google Shape;110;p2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1" name="Shape 111"/>
        <p:cNvGrpSpPr/>
        <p:nvPr/>
      </p:nvGrpSpPr>
      <p:grpSpPr>
        <a:xfrm>
          <a:off x="0" y="0"/>
          <a:ext cx="0" cy="0"/>
          <a:chOff x="0" y="0"/>
          <a:chExt cx="0" cy="0"/>
        </a:xfrm>
      </p:grpSpPr>
      <p:sp>
        <p:nvSpPr>
          <p:cNvPr id="112" name="Google Shape;112;p28"/>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3" name="Google Shape;113;p28"/>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Font typeface="Trebuchet MS"/>
              <a:buNone/>
              <a:defRPr sz="2400">
                <a:solidFill>
                  <a:srgbClr val="3F3F3F"/>
                </a:solidFill>
              </a:defRPr>
            </a:lvl1pPr>
            <a:lvl2pPr indent="-228600" lvl="1" marL="914400" algn="l">
              <a:lnSpc>
                <a:spcPct val="100000"/>
              </a:lnSpc>
              <a:spcBef>
                <a:spcPts val="1000"/>
              </a:spcBef>
              <a:spcAft>
                <a:spcPts val="0"/>
              </a:spcAft>
              <a:buSzPts val="1280"/>
              <a:buFont typeface="Trebuchet MS"/>
              <a:buNone/>
              <a:defRPr/>
            </a:lvl2pPr>
            <a:lvl3pPr indent="-228600" lvl="2" marL="1371600" algn="l">
              <a:lnSpc>
                <a:spcPct val="100000"/>
              </a:lnSpc>
              <a:spcBef>
                <a:spcPts val="1000"/>
              </a:spcBef>
              <a:spcAft>
                <a:spcPts val="0"/>
              </a:spcAft>
              <a:buSzPts val="1120"/>
              <a:buFont typeface="Trebuchet MS"/>
              <a:buNone/>
              <a:defRPr/>
            </a:lvl3pPr>
            <a:lvl4pPr indent="-228600" lvl="3" marL="1828800" algn="l">
              <a:lnSpc>
                <a:spcPct val="100000"/>
              </a:lnSpc>
              <a:spcBef>
                <a:spcPts val="1000"/>
              </a:spcBef>
              <a:spcAft>
                <a:spcPts val="0"/>
              </a:spcAft>
              <a:buSzPts val="960"/>
              <a:buFont typeface="Trebuchet MS"/>
              <a:buNone/>
              <a:defRPr/>
            </a:lvl4pPr>
            <a:lvl5pPr indent="-228600" lvl="4" marL="2286000" algn="l">
              <a:lnSpc>
                <a:spcPct val="100000"/>
              </a:lnSpc>
              <a:spcBef>
                <a:spcPts val="1000"/>
              </a:spcBef>
              <a:spcAft>
                <a:spcPts val="0"/>
              </a:spcAft>
              <a:buSzPts val="960"/>
              <a:buFont typeface="Trebuchet MS"/>
              <a:buNone/>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14" name="Google Shape;114;p28"/>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7F7F7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115" name="Google Shape;115;p2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6" name="Google Shape;116;p2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7" name="Google Shape;117;p2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
        <p:nvSpPr>
          <p:cNvPr id="118" name="Google Shape;118;p28"/>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US" sz="8000" u="none" cap="none" strike="noStrike">
                <a:solidFill>
                  <a:srgbClr val="BFE47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
        <p:nvSpPr>
          <p:cNvPr id="119" name="Google Shape;119;p28"/>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8000"/>
              <a:buFont typeface="Arial"/>
              <a:buNone/>
            </a:pPr>
            <a:r>
              <a:rPr b="0" i="0" lang="en-US" sz="8000" u="none" cap="none" strike="noStrike">
                <a:solidFill>
                  <a:srgbClr val="BFE471"/>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0" name="Shape 120"/>
        <p:cNvGrpSpPr/>
        <p:nvPr/>
      </p:nvGrpSpPr>
      <p:grpSpPr>
        <a:xfrm>
          <a:off x="0" y="0"/>
          <a:ext cx="0" cy="0"/>
          <a:chOff x="0" y="0"/>
          <a:chExt cx="0" cy="0"/>
        </a:xfrm>
      </p:grpSpPr>
      <p:sp>
        <p:nvSpPr>
          <p:cNvPr id="121" name="Google Shape;121;p29"/>
          <p:cNvSpPr txBox="1"/>
          <p:nvPr>
            <p:ph type="title"/>
          </p:nvPr>
        </p:nvSpPr>
        <p:spPr>
          <a:xfrm>
            <a:off x="685799" y="609600"/>
            <a:ext cx="8588203" cy="3022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4400"/>
              <a:buFont typeface="Trebuchet MS"/>
              <a:buNone/>
              <a:defRPr b="0" sz="44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2" name="Google Shape;122;p29"/>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Font typeface="Trebuchet MS"/>
              <a:buNone/>
              <a:defRPr sz="2400">
                <a:solidFill>
                  <a:schemeClr val="accent1"/>
                </a:solidFill>
              </a:defRPr>
            </a:lvl1pPr>
            <a:lvl2pPr indent="-228600" lvl="1" marL="914400" algn="l">
              <a:lnSpc>
                <a:spcPct val="100000"/>
              </a:lnSpc>
              <a:spcBef>
                <a:spcPts val="1000"/>
              </a:spcBef>
              <a:spcAft>
                <a:spcPts val="0"/>
              </a:spcAft>
              <a:buSzPts val="1280"/>
              <a:buFont typeface="Trebuchet MS"/>
              <a:buNone/>
              <a:defRPr/>
            </a:lvl2pPr>
            <a:lvl3pPr indent="-228600" lvl="2" marL="1371600" algn="l">
              <a:lnSpc>
                <a:spcPct val="100000"/>
              </a:lnSpc>
              <a:spcBef>
                <a:spcPts val="1000"/>
              </a:spcBef>
              <a:spcAft>
                <a:spcPts val="0"/>
              </a:spcAft>
              <a:buSzPts val="1120"/>
              <a:buFont typeface="Trebuchet MS"/>
              <a:buNone/>
              <a:defRPr/>
            </a:lvl3pPr>
            <a:lvl4pPr indent="-228600" lvl="3" marL="1828800" algn="l">
              <a:lnSpc>
                <a:spcPct val="100000"/>
              </a:lnSpc>
              <a:spcBef>
                <a:spcPts val="1000"/>
              </a:spcBef>
              <a:spcAft>
                <a:spcPts val="0"/>
              </a:spcAft>
              <a:buSzPts val="960"/>
              <a:buFont typeface="Trebuchet MS"/>
              <a:buNone/>
              <a:defRPr/>
            </a:lvl4pPr>
            <a:lvl5pPr indent="-228600" lvl="4" marL="2286000" algn="l">
              <a:lnSpc>
                <a:spcPct val="100000"/>
              </a:lnSpc>
              <a:spcBef>
                <a:spcPts val="1000"/>
              </a:spcBef>
              <a:spcAft>
                <a:spcPts val="0"/>
              </a:spcAft>
              <a:buSzPts val="960"/>
              <a:buFont typeface="Trebuchet MS"/>
              <a:buNone/>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23" name="Google Shape;123;p29"/>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440"/>
              <a:buNone/>
              <a:defRPr sz="1800">
                <a:solidFill>
                  <a:srgbClr val="7F7F7F"/>
                </a:solidFill>
              </a:defRPr>
            </a:lvl1pPr>
            <a:lvl2pPr indent="-228600" lvl="1" marL="914400" algn="l">
              <a:lnSpc>
                <a:spcPct val="100000"/>
              </a:lnSpc>
              <a:spcBef>
                <a:spcPts val="1000"/>
              </a:spcBef>
              <a:spcAft>
                <a:spcPts val="0"/>
              </a:spcAft>
              <a:buSzPts val="1440"/>
              <a:buNone/>
              <a:defRPr sz="1800">
                <a:solidFill>
                  <a:srgbClr val="888888"/>
                </a:solidFill>
              </a:defRPr>
            </a:lvl2pPr>
            <a:lvl3pPr indent="-228600" lvl="2" marL="1371600" algn="l">
              <a:lnSpc>
                <a:spcPct val="100000"/>
              </a:lnSpc>
              <a:spcBef>
                <a:spcPts val="1000"/>
              </a:spcBef>
              <a:spcAft>
                <a:spcPts val="0"/>
              </a:spcAft>
              <a:buSzPts val="1280"/>
              <a:buNone/>
              <a:defRPr sz="1600">
                <a:solidFill>
                  <a:srgbClr val="888888"/>
                </a:solidFill>
              </a:defRPr>
            </a:lvl3pPr>
            <a:lvl4pPr indent="-228600" lvl="3" marL="1828800" algn="l">
              <a:lnSpc>
                <a:spcPct val="100000"/>
              </a:lnSpc>
              <a:spcBef>
                <a:spcPts val="1000"/>
              </a:spcBef>
              <a:spcAft>
                <a:spcPts val="0"/>
              </a:spcAft>
              <a:buSzPts val="1120"/>
              <a:buNone/>
              <a:defRPr sz="1400">
                <a:solidFill>
                  <a:srgbClr val="888888"/>
                </a:solidFill>
              </a:defRPr>
            </a:lvl4pPr>
            <a:lvl5pPr indent="-228600" lvl="4" marL="2286000" algn="l">
              <a:lnSpc>
                <a:spcPct val="100000"/>
              </a:lnSpc>
              <a:spcBef>
                <a:spcPts val="1000"/>
              </a:spcBef>
              <a:spcAft>
                <a:spcPts val="0"/>
              </a:spcAft>
              <a:buSzPts val="1120"/>
              <a:buNone/>
              <a:defRPr sz="1400">
                <a:solidFill>
                  <a:srgbClr val="888888"/>
                </a:solidFill>
              </a:defRPr>
            </a:lvl5pPr>
            <a:lvl6pPr indent="-228600" lvl="5" marL="2743200" algn="l">
              <a:lnSpc>
                <a:spcPct val="100000"/>
              </a:lnSpc>
              <a:spcBef>
                <a:spcPts val="1000"/>
              </a:spcBef>
              <a:spcAft>
                <a:spcPts val="0"/>
              </a:spcAft>
              <a:buSzPts val="1120"/>
              <a:buNone/>
              <a:defRPr sz="1400">
                <a:solidFill>
                  <a:srgbClr val="888888"/>
                </a:solidFill>
              </a:defRPr>
            </a:lvl6pPr>
            <a:lvl7pPr indent="-228600" lvl="6" marL="3200400" algn="l">
              <a:lnSpc>
                <a:spcPct val="100000"/>
              </a:lnSpc>
              <a:spcBef>
                <a:spcPts val="1000"/>
              </a:spcBef>
              <a:spcAft>
                <a:spcPts val="0"/>
              </a:spcAft>
              <a:buSzPts val="1120"/>
              <a:buNone/>
              <a:defRPr sz="1400">
                <a:solidFill>
                  <a:srgbClr val="888888"/>
                </a:solidFill>
              </a:defRPr>
            </a:lvl7pPr>
            <a:lvl8pPr indent="-228600" lvl="7" marL="3657600" algn="l">
              <a:lnSpc>
                <a:spcPct val="100000"/>
              </a:lnSpc>
              <a:spcBef>
                <a:spcPts val="1000"/>
              </a:spcBef>
              <a:spcAft>
                <a:spcPts val="0"/>
              </a:spcAft>
              <a:buSzPts val="1120"/>
              <a:buNone/>
              <a:defRPr sz="1400">
                <a:solidFill>
                  <a:srgbClr val="888888"/>
                </a:solidFill>
              </a:defRPr>
            </a:lvl8pPr>
            <a:lvl9pPr indent="-228600" lvl="8" marL="4114800" algn="l">
              <a:lnSpc>
                <a:spcPct val="100000"/>
              </a:lnSpc>
              <a:spcBef>
                <a:spcPts val="1000"/>
              </a:spcBef>
              <a:spcAft>
                <a:spcPts val="0"/>
              </a:spcAft>
              <a:buSzPts val="1120"/>
              <a:buNone/>
              <a:defRPr sz="1400">
                <a:solidFill>
                  <a:srgbClr val="888888"/>
                </a:solidFill>
              </a:defRPr>
            </a:lvl9pPr>
          </a:lstStyle>
          <a:p/>
        </p:txBody>
      </p:sp>
      <p:sp>
        <p:nvSpPr>
          <p:cNvPr id="124" name="Google Shape;124;p2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5" name="Google Shape;125;p2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6" name="Google Shape;126;p2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27" name="Shape 127"/>
        <p:cNvGrpSpPr/>
        <p:nvPr/>
      </p:nvGrpSpPr>
      <p:grpSpPr>
        <a:xfrm>
          <a:off x="0" y="0"/>
          <a:ext cx="0" cy="0"/>
          <a:chOff x="0" y="0"/>
          <a:chExt cx="0" cy="0"/>
        </a:xfrm>
      </p:grpSpPr>
      <p:sp>
        <p:nvSpPr>
          <p:cNvPr id="128" name="Google Shape;128;p30"/>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9" name="Google Shape;129;p30"/>
          <p:cNvSpPr txBox="1"/>
          <p:nvPr>
            <p:ph idx="1" type="body"/>
          </p:nvPr>
        </p:nvSpPr>
        <p:spPr>
          <a:xfrm rot="5400000">
            <a:off x="3035281" y="-197358"/>
            <a:ext cx="3880773" cy="8596668"/>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30" name="Google Shape;130;p3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1" name="Google Shape;131;p3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2" name="Google Shape;132;p3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3" name="Shape 133"/>
        <p:cNvGrpSpPr/>
        <p:nvPr/>
      </p:nvGrpSpPr>
      <p:grpSpPr>
        <a:xfrm>
          <a:off x="0" y="0"/>
          <a:ext cx="0" cy="0"/>
          <a:chOff x="0" y="0"/>
          <a:chExt cx="0" cy="0"/>
        </a:xfrm>
      </p:grpSpPr>
      <p:sp>
        <p:nvSpPr>
          <p:cNvPr id="134" name="Google Shape;134;p31"/>
          <p:cNvSpPr txBox="1"/>
          <p:nvPr>
            <p:ph type="title"/>
          </p:nvPr>
        </p:nvSpPr>
        <p:spPr>
          <a:xfrm rot="5400000">
            <a:off x="5994319" y="2582953"/>
            <a:ext cx="5251451" cy="1304743"/>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5" name="Google Shape;135;p31"/>
          <p:cNvSpPr txBox="1"/>
          <p:nvPr>
            <p:ph idx="1" type="body"/>
          </p:nvPr>
        </p:nvSpPr>
        <p:spPr>
          <a:xfrm rot="5400000">
            <a:off x="1581685" y="-294750"/>
            <a:ext cx="5251450" cy="7060150"/>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36" name="Google Shape;136;p3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7" name="Google Shape;137;p3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8" name="Google Shape;138;p3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1.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grpSp>
        <p:nvGrpSpPr>
          <p:cNvPr id="6" name="Google Shape;6;p15"/>
          <p:cNvGrpSpPr/>
          <p:nvPr/>
        </p:nvGrpSpPr>
        <p:grpSpPr>
          <a:xfrm>
            <a:off x="0" y="-8467"/>
            <a:ext cx="12192000" cy="6866467"/>
            <a:chOff x="0" y="-8467"/>
            <a:chExt cx="12192000" cy="6866467"/>
          </a:xfrm>
        </p:grpSpPr>
        <p:cxnSp>
          <p:nvCxnSpPr>
            <p:cNvPr id="7" name="Google Shape;7;p15"/>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8" name="Google Shape;8;p15"/>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9" name="Google Shape;9;p15"/>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411"/>
              </a:schemeClr>
            </a:solidFill>
            <a:ln>
              <a:noFill/>
            </a:ln>
          </p:spPr>
        </p:sp>
        <p:sp>
          <p:nvSpPr>
            <p:cNvPr id="10" name="Google Shape;10;p15"/>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1" name="Google Shape;11;p15"/>
            <p:cNvSpPr/>
            <p:nvPr/>
          </p:nvSpPr>
          <p:spPr>
            <a:xfrm>
              <a:off x="8932333" y="3048000"/>
              <a:ext cx="3259667" cy="3810000"/>
            </a:xfrm>
            <a:prstGeom prst="triangle">
              <a:avLst>
                <a:gd fmla="val 100000" name="adj"/>
              </a:avLst>
            </a:prstGeom>
            <a:solidFill>
              <a:schemeClr val="accent2">
                <a:alpha val="71372"/>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15"/>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411"/>
              </a:srgbClr>
            </a:solidFill>
            <a:ln>
              <a:noFill/>
            </a:ln>
          </p:spPr>
        </p:sp>
        <p:sp>
          <p:nvSpPr>
            <p:cNvPr id="13" name="Google Shape;13;p15"/>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411"/>
              </a:srgbClr>
            </a:solidFill>
            <a:ln>
              <a:noFill/>
            </a:ln>
          </p:spPr>
        </p:sp>
        <p:sp>
          <p:nvSpPr>
            <p:cNvPr id="14" name="Google Shape;14;p15"/>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313"/>
              </a:schemeClr>
            </a:solidFill>
            <a:ln>
              <a:noFill/>
            </a:ln>
          </p:spPr>
        </p:sp>
        <p:sp>
          <p:nvSpPr>
            <p:cNvPr id="15" name="Google Shape;15;p15"/>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5"/>
            <p:cNvSpPr/>
            <p:nvPr/>
          </p:nvSpPr>
          <p:spPr>
            <a:xfrm>
              <a:off x="0" y="4013200"/>
              <a:ext cx="448733" cy="2844800"/>
            </a:xfrm>
            <a:prstGeom prst="triangle">
              <a:avLst>
                <a:gd fmla="val 0" name="adj"/>
              </a:avLst>
            </a:prstGeom>
            <a:solidFill>
              <a:schemeClr val="accent1">
                <a:alpha val="84313"/>
              </a:schemeClr>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7" name="Google Shape;17;p1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lnSpc>
                <a:spcPct val="100000"/>
              </a:lnSpc>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2"/>
                </a:solidFill>
                <a:latin typeface="Arial"/>
                <a:ea typeface="Arial"/>
                <a:cs typeface="Arial"/>
                <a:sym typeface="Arial"/>
              </a:defRPr>
            </a:lvl9pPr>
          </a:lstStyle>
          <a:p/>
        </p:txBody>
      </p:sp>
      <p:sp>
        <p:nvSpPr>
          <p:cNvPr id="18" name="Google Shape;18;p15"/>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lnSpc>
                <a:spcPct val="100000"/>
              </a:lnSpc>
              <a:spcBef>
                <a:spcPts val="1000"/>
              </a:spcBef>
              <a:spcAft>
                <a:spcPts val="0"/>
              </a:spcAft>
              <a:buClr>
                <a:schemeClr val="accent1"/>
              </a:buClr>
              <a:buSzPts val="1440"/>
              <a:buFont typeface="Noto Sans Symbols"/>
              <a:buChar char="►"/>
              <a:defRPr b="0" i="0" sz="1800" u="none" cap="none" strike="noStrike">
                <a:solidFill>
                  <a:srgbClr val="3F3F3F"/>
                </a:solidFill>
                <a:latin typeface="Trebuchet MS"/>
                <a:ea typeface="Trebuchet MS"/>
                <a:cs typeface="Trebuchet MS"/>
                <a:sym typeface="Trebuchet MS"/>
              </a:defRPr>
            </a:lvl1pPr>
            <a:lvl2pPr indent="-309880" lvl="1" marL="914400" marR="0" rtl="0" algn="l">
              <a:lnSpc>
                <a:spcPct val="100000"/>
              </a:lnSpc>
              <a:spcBef>
                <a:spcPts val="1000"/>
              </a:spcBef>
              <a:spcAft>
                <a:spcPts val="0"/>
              </a:spcAft>
              <a:buClr>
                <a:schemeClr val="accent1"/>
              </a:buClr>
              <a:buSzPts val="1280"/>
              <a:buFont typeface="Noto Sans Symbols"/>
              <a:buChar char="►"/>
              <a:defRPr b="0" i="0" sz="1600" u="none" cap="none" strike="noStrike">
                <a:solidFill>
                  <a:srgbClr val="3F3F3F"/>
                </a:solidFill>
                <a:latin typeface="Trebuchet MS"/>
                <a:ea typeface="Trebuchet MS"/>
                <a:cs typeface="Trebuchet MS"/>
                <a:sym typeface="Trebuchet MS"/>
              </a:defRPr>
            </a:lvl2pPr>
            <a:lvl3pPr indent="-299719" lvl="2" marL="1371600" marR="0" rtl="0" algn="l">
              <a:lnSpc>
                <a:spcPct val="100000"/>
              </a:lnSpc>
              <a:spcBef>
                <a:spcPts val="1000"/>
              </a:spcBef>
              <a:spcAft>
                <a:spcPts val="0"/>
              </a:spcAft>
              <a:buClr>
                <a:schemeClr val="accent1"/>
              </a:buClr>
              <a:buSzPts val="1120"/>
              <a:buFont typeface="Noto Sans Symbols"/>
              <a:buChar char="►"/>
              <a:defRPr b="0" i="0" sz="1400" u="none" cap="none" strike="noStrike">
                <a:solidFill>
                  <a:srgbClr val="3F3F3F"/>
                </a:solidFill>
                <a:latin typeface="Trebuchet MS"/>
                <a:ea typeface="Trebuchet MS"/>
                <a:cs typeface="Trebuchet MS"/>
                <a:sym typeface="Trebuchet MS"/>
              </a:defRPr>
            </a:lvl3pPr>
            <a:lvl4pPr indent="-289560" lvl="3" marL="18288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4pPr>
            <a:lvl5pPr indent="-289560" lvl="4" marL="22860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5pPr>
            <a:lvl6pPr indent="-289560" lvl="5" marL="27432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6pPr>
            <a:lvl7pPr indent="-289560" lvl="6" marL="32004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7pPr>
            <a:lvl8pPr indent="-289559" lvl="7" marL="36576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8pPr>
            <a:lvl9pPr indent="-289559" lvl="8" marL="4114800" marR="0" rtl="0" algn="l">
              <a:lnSpc>
                <a:spcPct val="100000"/>
              </a:lnSpc>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9pPr>
          </a:lstStyle>
          <a:p/>
        </p:txBody>
      </p:sp>
      <p:sp>
        <p:nvSpPr>
          <p:cNvPr id="19" name="Google Shape;19;p1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900" u="none" cap="none" strike="noStrike">
                <a:solidFill>
                  <a:srgbClr val="888888"/>
                </a:solidFill>
                <a:latin typeface="Trebuchet MS"/>
                <a:ea typeface="Trebuchet MS"/>
                <a:cs typeface="Trebuchet MS"/>
                <a:sym typeface="Trebuchet M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9pPr>
          </a:lstStyle>
          <a:p/>
        </p:txBody>
      </p:sp>
      <p:sp>
        <p:nvSpPr>
          <p:cNvPr id="20" name="Google Shape;20;p1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900" u="none" cap="none" strike="noStrike">
                <a:solidFill>
                  <a:srgbClr val="888888"/>
                </a:solidFill>
                <a:latin typeface="Trebuchet MS"/>
                <a:ea typeface="Trebuchet MS"/>
                <a:cs typeface="Trebuchet MS"/>
                <a:sym typeface="Trebuchet M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Trebuchet MS"/>
                <a:ea typeface="Trebuchet MS"/>
                <a:cs typeface="Trebuchet MS"/>
                <a:sym typeface="Trebuchet MS"/>
              </a:defRPr>
            </a:lvl9pPr>
          </a:lstStyle>
          <a:p/>
        </p:txBody>
      </p:sp>
      <p:sp>
        <p:nvSpPr>
          <p:cNvPr id="21" name="Google Shape;21;p1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1pPr>
            <a:lvl2pPr indent="0" lvl="1"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2pPr>
            <a:lvl3pPr indent="0" lvl="2"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3pPr>
            <a:lvl4pPr indent="0" lvl="3"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4pPr>
            <a:lvl5pPr indent="0" lvl="4"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5pPr>
            <a:lvl6pPr indent="0" lvl="5"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6pPr>
            <a:lvl7pPr indent="0" lvl="6"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7pPr>
            <a:lvl8pPr indent="0" lvl="7"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8pPr>
            <a:lvl9pPr indent="0" lvl="8" marL="0" marR="0" rtl="0" algn="r">
              <a:lnSpc>
                <a:spcPct val="100000"/>
              </a:lnSpc>
              <a:spcBef>
                <a:spcPts val="0"/>
              </a:spcBef>
              <a:spcAft>
                <a:spcPts val="0"/>
              </a:spcAft>
              <a:buClr>
                <a:srgbClr val="000000"/>
              </a:buClr>
              <a:buSzPts val="900"/>
              <a:buFont typeface="Arial"/>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1"/>
          <p:cNvSpPr txBox="1"/>
          <p:nvPr>
            <p:ph type="title"/>
          </p:nvPr>
        </p:nvSpPr>
        <p:spPr>
          <a:xfrm>
            <a:off x="236128" y="124081"/>
            <a:ext cx="9037874" cy="1645725"/>
          </a:xfrm>
          <a:prstGeom prst="rect">
            <a:avLst/>
          </a:prstGeom>
          <a:noFill/>
          <a:ln>
            <a:noFill/>
          </a:ln>
        </p:spPr>
        <p:txBody>
          <a:bodyPr anchorCtr="0" anchor="b" bIns="45700" lIns="91425" spcFirstLastPara="1" rIns="91425" wrap="square" tIns="45700">
            <a:normAutofit/>
          </a:bodyPr>
          <a:lstStyle/>
          <a:p>
            <a:pPr indent="0" lvl="0" marL="0" rtl="0" algn="r">
              <a:lnSpc>
                <a:spcPct val="100000"/>
              </a:lnSpc>
              <a:spcBef>
                <a:spcPts val="0"/>
              </a:spcBef>
              <a:spcAft>
                <a:spcPts val="0"/>
              </a:spcAft>
              <a:buClr>
                <a:schemeClr val="accent1"/>
              </a:buClr>
              <a:buSzPts val="2000"/>
              <a:buFont typeface="Trebuchet MS"/>
              <a:buNone/>
            </a:pPr>
            <a:r>
              <a:rPr lang="en-US" sz="2000"/>
              <a:t> </a:t>
            </a:r>
            <a:endParaRPr sz="2000"/>
          </a:p>
        </p:txBody>
      </p:sp>
      <p:sp>
        <p:nvSpPr>
          <p:cNvPr id="144" name="Google Shape;144;p1"/>
          <p:cNvSpPr txBox="1"/>
          <p:nvPr>
            <p:ph idx="1" type="body"/>
          </p:nvPr>
        </p:nvSpPr>
        <p:spPr>
          <a:xfrm>
            <a:off x="152825" y="3019550"/>
            <a:ext cx="8159400" cy="3234900"/>
          </a:xfrm>
          <a:prstGeom prst="rect">
            <a:avLst/>
          </a:prstGeom>
          <a:noFill/>
          <a:ln>
            <a:noFill/>
          </a:ln>
        </p:spPr>
        <p:txBody>
          <a:bodyPr anchorCtr="0" anchor="t" bIns="45700" lIns="91425" spcFirstLastPara="1" rIns="91425" wrap="square" tIns="45700">
            <a:normAutofit fontScale="70000"/>
          </a:bodyPr>
          <a:lstStyle/>
          <a:p>
            <a:pPr indent="0" lvl="0" marL="0" rtl="0" algn="ctr">
              <a:lnSpc>
                <a:spcPct val="100000"/>
              </a:lnSpc>
              <a:spcBef>
                <a:spcPts val="0"/>
              </a:spcBef>
              <a:spcAft>
                <a:spcPts val="0"/>
              </a:spcAft>
              <a:buSzPct val="79120"/>
              <a:buNone/>
            </a:pPr>
            <a:r>
              <a:rPr b="1" lang="en-US" sz="2600"/>
              <a:t>Nikolay Dimitrov – 1919073 / Overview of British Airways/ Conclusion</a:t>
            </a:r>
            <a:endParaRPr b="1"/>
          </a:p>
          <a:p>
            <a:pPr indent="0" lvl="0" marL="0" rtl="0" algn="ctr">
              <a:lnSpc>
                <a:spcPct val="100000"/>
              </a:lnSpc>
              <a:spcBef>
                <a:spcPts val="0"/>
              </a:spcBef>
              <a:spcAft>
                <a:spcPts val="0"/>
              </a:spcAft>
              <a:buSzPct val="114285"/>
              <a:buNone/>
            </a:pPr>
            <a:r>
              <a:t/>
            </a:r>
            <a:endParaRPr b="1"/>
          </a:p>
          <a:p>
            <a:pPr indent="0" lvl="0" marL="0" rtl="0" algn="l">
              <a:spcBef>
                <a:spcPts val="0"/>
              </a:spcBef>
              <a:spcAft>
                <a:spcPts val="0"/>
              </a:spcAft>
              <a:buSzPct val="79120"/>
              <a:buNone/>
            </a:pPr>
            <a:r>
              <a:rPr b="1" lang="en-US" sz="2600"/>
              <a:t>   Yoana Dimitrova – 2021302 / Introduction to the Chinese culture </a:t>
            </a:r>
            <a:endParaRPr b="1" sz="2600"/>
          </a:p>
          <a:p>
            <a:pPr indent="0" lvl="0" marL="0" rtl="0" algn="l">
              <a:spcBef>
                <a:spcPts val="0"/>
              </a:spcBef>
              <a:spcAft>
                <a:spcPts val="0"/>
              </a:spcAft>
              <a:buClr>
                <a:schemeClr val="dk1"/>
              </a:buClr>
              <a:buSzPct val="79120"/>
              <a:buFont typeface="Arial"/>
              <a:buNone/>
            </a:pPr>
            <a:r>
              <a:t/>
            </a:r>
            <a:endParaRPr b="1" sz="2600"/>
          </a:p>
          <a:p>
            <a:pPr indent="0" lvl="0" marL="0" rtl="0" algn="ctr">
              <a:lnSpc>
                <a:spcPct val="100000"/>
              </a:lnSpc>
              <a:spcBef>
                <a:spcPts val="0"/>
              </a:spcBef>
              <a:spcAft>
                <a:spcPts val="0"/>
              </a:spcAft>
              <a:buSzPct val="79120"/>
              <a:buNone/>
            </a:pPr>
            <a:r>
              <a:rPr b="1" lang="en-US" sz="2600"/>
              <a:t>   </a:t>
            </a:r>
            <a:r>
              <a:rPr b="1" lang="en-US" sz="2600"/>
              <a:t>Nina Angelova – 2023254 / Success and failure factors of joint ventures </a:t>
            </a:r>
            <a:endParaRPr b="1" sz="2600"/>
          </a:p>
          <a:p>
            <a:pPr indent="0" lvl="0" marL="0" rtl="0" algn="l">
              <a:lnSpc>
                <a:spcPct val="100000"/>
              </a:lnSpc>
              <a:spcBef>
                <a:spcPts val="0"/>
              </a:spcBef>
              <a:spcAft>
                <a:spcPts val="0"/>
              </a:spcAft>
              <a:buSzPct val="79120"/>
              <a:buNone/>
            </a:pPr>
            <a:r>
              <a:t/>
            </a:r>
            <a:endParaRPr b="1" sz="2600"/>
          </a:p>
          <a:p>
            <a:pPr indent="0" lvl="0" marL="0" rtl="0" algn="l">
              <a:lnSpc>
                <a:spcPct val="100000"/>
              </a:lnSpc>
              <a:spcBef>
                <a:spcPts val="0"/>
              </a:spcBef>
              <a:spcAft>
                <a:spcPts val="0"/>
              </a:spcAft>
              <a:buSzPct val="79120"/>
              <a:buNone/>
            </a:pPr>
            <a:r>
              <a:rPr b="1" lang="en-US" sz="2600"/>
              <a:t>   </a:t>
            </a:r>
            <a:r>
              <a:rPr b="1" lang="en-US" sz="2600"/>
              <a:t>Anita Dragancheva – 2021940 / Hofstede cultural Dimensions: UK and       China </a:t>
            </a:r>
            <a:endParaRPr b="1" sz="2600"/>
          </a:p>
          <a:p>
            <a:pPr indent="0" lvl="0" marL="0" rtl="0" algn="l">
              <a:lnSpc>
                <a:spcPct val="100000"/>
              </a:lnSpc>
              <a:spcBef>
                <a:spcPts val="0"/>
              </a:spcBef>
              <a:spcAft>
                <a:spcPts val="0"/>
              </a:spcAft>
              <a:buSzPct val="79120"/>
              <a:buNone/>
            </a:pPr>
            <a:r>
              <a:rPr b="1" lang="en-US" sz="2600"/>
              <a:t>   </a:t>
            </a:r>
            <a:r>
              <a:rPr b="1" lang="en-US" sz="2600"/>
              <a:t>Valentina Pencheva – 2023164 / Recommendations for cultural </a:t>
            </a:r>
            <a:endParaRPr b="1" sz="2600"/>
          </a:p>
          <a:p>
            <a:pPr indent="0" lvl="0" marL="0" rtl="0" algn="ctr">
              <a:lnSpc>
                <a:spcPct val="100000"/>
              </a:lnSpc>
              <a:spcBef>
                <a:spcPts val="0"/>
              </a:spcBef>
              <a:spcAft>
                <a:spcPts val="0"/>
              </a:spcAft>
              <a:buSzPct val="79120"/>
              <a:buNone/>
            </a:pPr>
            <a:r>
              <a:rPr b="1" lang="en-US" sz="2600"/>
              <a:t>adaptation </a:t>
            </a:r>
            <a:endParaRPr b="1" sz="2600"/>
          </a:p>
          <a:p>
            <a:pPr indent="0" lvl="0" marL="0" rtl="0" algn="ctr">
              <a:lnSpc>
                <a:spcPct val="100000"/>
              </a:lnSpc>
              <a:spcBef>
                <a:spcPts val="0"/>
              </a:spcBef>
              <a:spcAft>
                <a:spcPts val="0"/>
              </a:spcAft>
              <a:buSzPct val="146938"/>
              <a:buNone/>
            </a:pPr>
            <a:r>
              <a:t/>
            </a:r>
            <a:endParaRPr sz="1400"/>
          </a:p>
          <a:p>
            <a:pPr indent="0" lvl="0" marL="0" rtl="0" algn="r">
              <a:lnSpc>
                <a:spcPct val="100000"/>
              </a:lnSpc>
              <a:spcBef>
                <a:spcPts val="0"/>
              </a:spcBef>
              <a:spcAft>
                <a:spcPts val="0"/>
              </a:spcAft>
              <a:buSzPct val="114285"/>
              <a:buNone/>
            </a:pPr>
            <a:r>
              <a:t/>
            </a:r>
            <a:endParaRPr/>
          </a:p>
        </p:txBody>
      </p:sp>
      <p:pic>
        <p:nvPicPr>
          <p:cNvPr id="145" name="Google Shape;145;p1"/>
          <p:cNvPicPr preferRelativeResize="0"/>
          <p:nvPr/>
        </p:nvPicPr>
        <p:blipFill rotWithShape="1">
          <a:blip r:embed="rId3">
            <a:alphaModFix/>
          </a:blip>
          <a:srcRect b="0" l="0" r="0" t="0"/>
          <a:stretch/>
        </p:blipFill>
        <p:spPr>
          <a:xfrm>
            <a:off x="9530498" y="0"/>
            <a:ext cx="2691952" cy="1030288"/>
          </a:xfrm>
          <a:prstGeom prst="rect">
            <a:avLst/>
          </a:prstGeom>
          <a:noFill/>
          <a:ln>
            <a:noFill/>
          </a:ln>
        </p:spPr>
      </p:pic>
      <p:sp>
        <p:nvSpPr>
          <p:cNvPr id="146" name="Google Shape;146;p1"/>
          <p:cNvSpPr txBox="1"/>
          <p:nvPr/>
        </p:nvSpPr>
        <p:spPr>
          <a:xfrm>
            <a:off x="236128" y="124081"/>
            <a:ext cx="6110748" cy="2585323"/>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800" u="none" cap="none" strike="noStrike">
                <a:solidFill>
                  <a:srgbClr val="000000"/>
                </a:solidFill>
                <a:latin typeface="Trebuchet MS"/>
                <a:ea typeface="Trebuchet MS"/>
                <a:cs typeface="Trebuchet MS"/>
                <a:sym typeface="Trebuchet MS"/>
              </a:rPr>
              <a:t>Programme: BA Business Management </a:t>
            </a:r>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Trebuchet MS"/>
              <a:ea typeface="Trebuchet MS"/>
              <a:cs typeface="Trebuchet MS"/>
              <a:sym typeface="Trebuchet MS"/>
            </a:endParaRPr>
          </a:p>
          <a:p>
            <a:pPr indent="0" lvl="0" marL="0" marR="0" rtl="0" algn="l">
              <a:lnSpc>
                <a:spcPct val="100000"/>
              </a:lnSpc>
              <a:spcBef>
                <a:spcPts val="0"/>
              </a:spcBef>
              <a:spcAft>
                <a:spcPts val="0"/>
              </a:spcAft>
              <a:buNone/>
            </a:pPr>
            <a:r>
              <a:rPr b="0" i="0" lang="en-US" sz="1800" u="none" cap="none" strike="noStrike">
                <a:solidFill>
                  <a:srgbClr val="000000"/>
                </a:solidFill>
                <a:latin typeface="Trebuchet MS"/>
                <a:ea typeface="Trebuchet MS"/>
                <a:cs typeface="Trebuchet MS"/>
                <a:sym typeface="Trebuchet MS"/>
              </a:rPr>
              <a:t>Module: International Business Communications</a:t>
            </a:r>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Trebuchet MS"/>
              <a:ea typeface="Trebuchet MS"/>
              <a:cs typeface="Trebuchet MS"/>
              <a:sym typeface="Trebuchet MS"/>
            </a:endParaRPr>
          </a:p>
          <a:p>
            <a:pPr indent="0" lvl="0" marL="0" marR="0" rtl="0" algn="l">
              <a:lnSpc>
                <a:spcPct val="100000"/>
              </a:lnSpc>
              <a:spcBef>
                <a:spcPts val="0"/>
              </a:spcBef>
              <a:spcAft>
                <a:spcPts val="0"/>
              </a:spcAft>
              <a:buNone/>
            </a:pPr>
            <a:r>
              <a:rPr b="0" i="0" lang="en-US" sz="1800" u="none" cap="none" strike="noStrike">
                <a:solidFill>
                  <a:srgbClr val="000000"/>
                </a:solidFill>
                <a:latin typeface="Trebuchet MS"/>
                <a:ea typeface="Trebuchet MS"/>
                <a:cs typeface="Trebuchet MS"/>
                <a:sym typeface="Trebuchet MS"/>
              </a:rPr>
              <a:t>Module code: LCBB6001</a:t>
            </a:r>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Trebuchet MS"/>
              <a:ea typeface="Trebuchet MS"/>
              <a:cs typeface="Trebuchet MS"/>
              <a:sym typeface="Trebuchet MS"/>
            </a:endParaRPr>
          </a:p>
          <a:p>
            <a:pPr indent="0" lvl="0" marL="0" marR="0" rtl="0" algn="l">
              <a:lnSpc>
                <a:spcPct val="100000"/>
              </a:lnSpc>
              <a:spcBef>
                <a:spcPts val="0"/>
              </a:spcBef>
              <a:spcAft>
                <a:spcPts val="0"/>
              </a:spcAft>
              <a:buNone/>
            </a:pPr>
            <a:r>
              <a:rPr b="0" i="0" lang="en-US" sz="1800" u="none" cap="none" strike="noStrike">
                <a:solidFill>
                  <a:srgbClr val="000000"/>
                </a:solidFill>
                <a:latin typeface="Trebuchet MS"/>
                <a:ea typeface="Trebuchet MS"/>
                <a:cs typeface="Trebuchet MS"/>
                <a:sym typeface="Trebuchet MS"/>
              </a:rPr>
              <a:t>Lecturer: Dr. Rexon Nting</a:t>
            </a:r>
            <a:endParaRPr b="0" i="0" sz="1800" u="none" cap="none" strike="noStrike">
              <a:solidFill>
                <a:srgbClr val="000000"/>
              </a:solidFill>
              <a:latin typeface="Trebuchet MS"/>
              <a:ea typeface="Trebuchet MS"/>
              <a:cs typeface="Trebuchet MS"/>
              <a:sym typeface="Trebuchet MS"/>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Trebuchet MS"/>
              <a:ea typeface="Trebuchet MS"/>
              <a:cs typeface="Trebuchet MS"/>
              <a:sym typeface="Trebuchet MS"/>
            </a:endParaRPr>
          </a:p>
          <a:p>
            <a:pPr indent="0" lvl="0" marL="0" marR="0" rtl="0" algn="l">
              <a:lnSpc>
                <a:spcPct val="100000"/>
              </a:lnSpc>
              <a:spcBef>
                <a:spcPts val="0"/>
              </a:spcBef>
              <a:spcAft>
                <a:spcPts val="0"/>
              </a:spcAft>
              <a:buNone/>
            </a:pPr>
            <a:r>
              <a:rPr b="0" i="0" lang="en-US" sz="1800" u="none" cap="none" strike="noStrike">
                <a:solidFill>
                  <a:srgbClr val="000000"/>
                </a:solidFill>
                <a:latin typeface="Trebuchet MS"/>
                <a:ea typeface="Trebuchet MS"/>
                <a:cs typeface="Trebuchet MS"/>
                <a:sym typeface="Trebuchet MS"/>
              </a:rPr>
              <a:t>Assignment Title: Assignment 2: Group 2 Presentation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Agenda of the presentation </a:t>
            </a:r>
            <a:endParaRPr/>
          </a:p>
        </p:txBody>
      </p:sp>
      <p:sp>
        <p:nvSpPr>
          <p:cNvPr id="152" name="Google Shape;152;p2"/>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Overview of British Airways </a:t>
            </a:r>
            <a:endParaRPr/>
          </a:p>
          <a:p>
            <a:pPr indent="-342900" lvl="0" marL="342900" rtl="0" algn="l">
              <a:lnSpc>
                <a:spcPct val="100000"/>
              </a:lnSpc>
              <a:spcBef>
                <a:spcPts val="1000"/>
              </a:spcBef>
              <a:spcAft>
                <a:spcPts val="0"/>
              </a:spcAft>
              <a:buSzPts val="1440"/>
              <a:buChar char="►"/>
            </a:pPr>
            <a:r>
              <a:rPr lang="en-US"/>
              <a:t>Context: Forming a joint venture between UK and Chinese companies. Advantages and risks. </a:t>
            </a:r>
            <a:endParaRPr/>
          </a:p>
          <a:p>
            <a:pPr indent="-342900" lvl="0" marL="342900" rtl="0" algn="l">
              <a:lnSpc>
                <a:spcPct val="100000"/>
              </a:lnSpc>
              <a:spcBef>
                <a:spcPts val="1000"/>
              </a:spcBef>
              <a:spcAft>
                <a:spcPts val="0"/>
              </a:spcAft>
              <a:buSzPts val="1440"/>
              <a:buChar char="►"/>
            </a:pPr>
            <a:r>
              <a:rPr lang="en-US"/>
              <a:t>Characteristics of the Chinese culture</a:t>
            </a:r>
            <a:endParaRPr/>
          </a:p>
          <a:p>
            <a:pPr indent="-342900" lvl="0" marL="342900" rtl="0" algn="l">
              <a:lnSpc>
                <a:spcPct val="100000"/>
              </a:lnSpc>
              <a:spcBef>
                <a:spcPts val="1000"/>
              </a:spcBef>
              <a:spcAft>
                <a:spcPts val="0"/>
              </a:spcAft>
              <a:buSzPts val="1440"/>
              <a:buChar char="►"/>
            </a:pPr>
            <a:r>
              <a:rPr lang="en-US"/>
              <a:t>Key success factors for joint ventures</a:t>
            </a:r>
            <a:endParaRPr/>
          </a:p>
          <a:p>
            <a:pPr indent="-342900" lvl="0" marL="342900" rtl="0" algn="l">
              <a:lnSpc>
                <a:spcPct val="100000"/>
              </a:lnSpc>
              <a:spcBef>
                <a:spcPts val="1000"/>
              </a:spcBef>
              <a:spcAft>
                <a:spcPts val="0"/>
              </a:spcAft>
              <a:buSzPts val="1440"/>
              <a:buChar char="►"/>
            </a:pPr>
            <a:r>
              <a:rPr lang="en-US"/>
              <a:t>Cultural sensitivity of China</a:t>
            </a:r>
            <a:endParaRPr/>
          </a:p>
          <a:p>
            <a:pPr indent="-342900" lvl="0" marL="342900" rtl="0" algn="l">
              <a:lnSpc>
                <a:spcPct val="100000"/>
              </a:lnSpc>
              <a:spcBef>
                <a:spcPts val="1000"/>
              </a:spcBef>
              <a:spcAft>
                <a:spcPts val="0"/>
              </a:spcAft>
              <a:buSzPts val="1440"/>
              <a:buChar char="►"/>
            </a:pPr>
            <a:r>
              <a:rPr lang="en-US"/>
              <a:t>Hofstede’s Cultural Dimensions model: similarities and differences between UK and China</a:t>
            </a:r>
            <a:endParaRPr/>
          </a:p>
          <a:p>
            <a:pPr indent="-342900" lvl="0" marL="342900" rtl="0" algn="l">
              <a:lnSpc>
                <a:spcPct val="100000"/>
              </a:lnSpc>
              <a:spcBef>
                <a:spcPts val="1000"/>
              </a:spcBef>
              <a:spcAft>
                <a:spcPts val="0"/>
              </a:spcAft>
              <a:buSzPts val="1440"/>
              <a:buChar char="►"/>
            </a:pPr>
            <a:r>
              <a:rPr lang="en-US"/>
              <a:t>Recommendations for cultural adaptation and performance. </a:t>
            </a:r>
            <a:endParaRPr/>
          </a:p>
          <a:p>
            <a:pPr indent="-342900" lvl="0" marL="342900" rtl="0" algn="l">
              <a:lnSpc>
                <a:spcPct val="100000"/>
              </a:lnSpc>
              <a:spcBef>
                <a:spcPts val="1000"/>
              </a:spcBef>
              <a:spcAft>
                <a:spcPts val="0"/>
              </a:spcAft>
              <a:buSzPts val="1440"/>
              <a:buChar char="►"/>
            </a:pPr>
            <a:r>
              <a:rPr lang="en-US"/>
              <a:t>Concluding remarks </a:t>
            </a:r>
            <a:endParaRPr/>
          </a:p>
          <a:p>
            <a:pPr indent="-251459" lvl="0" marL="342900" rtl="0" algn="l">
              <a:lnSpc>
                <a:spcPct val="100000"/>
              </a:lnSpc>
              <a:spcBef>
                <a:spcPts val="1000"/>
              </a:spcBef>
              <a:spcAft>
                <a:spcPts val="0"/>
              </a:spcAft>
              <a:buSzPts val="1440"/>
              <a:buNone/>
            </a:pPr>
            <a:r>
              <a:t/>
            </a:r>
            <a:endParaRPr/>
          </a:p>
          <a:p>
            <a:pPr indent="-251459" lvl="0" marL="342900" rtl="0" algn="l">
              <a:lnSpc>
                <a:spcPct val="100000"/>
              </a:lnSpc>
              <a:spcBef>
                <a:spcPts val="1000"/>
              </a:spcBef>
              <a:spcAft>
                <a:spcPts val="0"/>
              </a:spcAft>
              <a:buSzPts val="1440"/>
              <a:buNone/>
            </a:pPr>
            <a:r>
              <a:t/>
            </a:r>
            <a:endParaRPr/>
          </a:p>
        </p:txBody>
      </p:sp>
      <p:sp>
        <p:nvSpPr>
          <p:cNvPr id="153" name="Google Shape;153;p2"/>
          <p:cNvSpPr txBox="1"/>
          <p:nvPr/>
        </p:nvSpPr>
        <p:spPr>
          <a:xfrm>
            <a:off x="10638503" y="6272981"/>
            <a:ext cx="1553497" cy="30777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Nikolay Dimitrov</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Overview of British Airways</a:t>
            </a:r>
            <a:endParaRPr/>
          </a:p>
        </p:txBody>
      </p:sp>
      <p:sp>
        <p:nvSpPr>
          <p:cNvPr id="159" name="Google Shape;159;p3"/>
          <p:cNvSpPr txBox="1"/>
          <p:nvPr>
            <p:ph idx="1" type="body"/>
          </p:nvPr>
        </p:nvSpPr>
        <p:spPr>
          <a:xfrm>
            <a:off x="201846" y="2181482"/>
            <a:ext cx="3696227" cy="3880773"/>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Established in 1919</a:t>
            </a:r>
            <a:endParaRPr/>
          </a:p>
          <a:p>
            <a:pPr indent="-342900" lvl="0" marL="342900" rtl="0" algn="l">
              <a:lnSpc>
                <a:spcPct val="100000"/>
              </a:lnSpc>
              <a:spcBef>
                <a:spcPts val="1000"/>
              </a:spcBef>
              <a:spcAft>
                <a:spcPts val="0"/>
              </a:spcAft>
              <a:buSzPts val="1440"/>
              <a:buChar char="►"/>
            </a:pPr>
            <a:r>
              <a:rPr lang="en-US"/>
              <a:t>35,000 employees, including 15,000 cabin crew members</a:t>
            </a:r>
            <a:endParaRPr/>
          </a:p>
          <a:p>
            <a:pPr indent="-342900" lvl="0" marL="342900" rtl="0" algn="l">
              <a:lnSpc>
                <a:spcPct val="100000"/>
              </a:lnSpc>
              <a:spcBef>
                <a:spcPts val="1000"/>
              </a:spcBef>
              <a:spcAft>
                <a:spcPts val="0"/>
              </a:spcAft>
              <a:buSzPts val="1440"/>
              <a:buChar char="►"/>
            </a:pPr>
            <a:r>
              <a:rPr lang="en-US"/>
              <a:t>200 routes in 80 countries</a:t>
            </a:r>
            <a:endParaRPr/>
          </a:p>
          <a:p>
            <a:pPr indent="-342900" lvl="0" marL="342900" rtl="0" algn="l">
              <a:lnSpc>
                <a:spcPct val="100000"/>
              </a:lnSpc>
              <a:spcBef>
                <a:spcPts val="1000"/>
              </a:spcBef>
              <a:spcAft>
                <a:spcPts val="0"/>
              </a:spcAft>
              <a:buSzPts val="1440"/>
              <a:buChar char="►"/>
            </a:pPr>
            <a:r>
              <a:rPr lang="en-US"/>
              <a:t>280 aircraft units </a:t>
            </a:r>
            <a:endParaRPr/>
          </a:p>
          <a:p>
            <a:pPr indent="-342900" lvl="0" marL="342900" rtl="0" algn="l">
              <a:lnSpc>
                <a:spcPct val="100000"/>
              </a:lnSpc>
              <a:spcBef>
                <a:spcPts val="1000"/>
              </a:spcBef>
              <a:spcAft>
                <a:spcPts val="0"/>
              </a:spcAft>
              <a:buSzPts val="1440"/>
              <a:buChar char="►"/>
            </a:pPr>
            <a:r>
              <a:rPr lang="en-US"/>
              <a:t>More than 40 million customers per year</a:t>
            </a:r>
            <a:endParaRPr/>
          </a:p>
          <a:p>
            <a:pPr indent="-342900" lvl="0" marL="342900" rtl="0" algn="l">
              <a:lnSpc>
                <a:spcPct val="100000"/>
              </a:lnSpc>
              <a:spcBef>
                <a:spcPts val="1000"/>
              </a:spcBef>
              <a:spcAft>
                <a:spcPts val="0"/>
              </a:spcAft>
              <a:buSzPts val="1440"/>
              <a:buChar char="►"/>
            </a:pPr>
            <a:r>
              <a:rPr lang="en-US"/>
              <a:t>$2.1 billion in brand value as of 2021</a:t>
            </a:r>
            <a:endParaRPr/>
          </a:p>
          <a:p>
            <a:pPr indent="-342900" lvl="0" marL="342900" rtl="0" algn="l">
              <a:lnSpc>
                <a:spcPct val="100000"/>
              </a:lnSpc>
              <a:spcBef>
                <a:spcPts val="1000"/>
              </a:spcBef>
              <a:spcAft>
                <a:spcPts val="0"/>
              </a:spcAft>
              <a:buSzPts val="1440"/>
              <a:buChar char="►"/>
            </a:pPr>
            <a:r>
              <a:rPr lang="en-US"/>
              <a:t>Resources and strategic goals for international expansion</a:t>
            </a:r>
            <a:endParaRPr/>
          </a:p>
        </p:txBody>
      </p:sp>
      <p:pic>
        <p:nvPicPr>
          <p:cNvPr id="160" name="Google Shape;160;p3"/>
          <p:cNvPicPr preferRelativeResize="0"/>
          <p:nvPr/>
        </p:nvPicPr>
        <p:blipFill rotWithShape="1">
          <a:blip r:embed="rId3">
            <a:alphaModFix/>
          </a:blip>
          <a:srcRect b="0" l="0" r="0" t="0"/>
          <a:stretch/>
        </p:blipFill>
        <p:spPr>
          <a:xfrm>
            <a:off x="3785616" y="2160589"/>
            <a:ext cx="5553145" cy="4075619"/>
          </a:xfrm>
          <a:prstGeom prst="rect">
            <a:avLst/>
          </a:prstGeom>
          <a:noFill/>
          <a:ln>
            <a:noFill/>
          </a:ln>
        </p:spPr>
      </p:pic>
      <p:sp>
        <p:nvSpPr>
          <p:cNvPr id="161" name="Google Shape;161;p3"/>
          <p:cNvSpPr txBox="1"/>
          <p:nvPr/>
        </p:nvSpPr>
        <p:spPr>
          <a:xfrm>
            <a:off x="10644809" y="6420063"/>
            <a:ext cx="1470991" cy="30777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Nikolay Dimitrov</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4"/>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Introduction to the context </a:t>
            </a:r>
            <a:endParaRPr/>
          </a:p>
        </p:txBody>
      </p:sp>
      <p:sp>
        <p:nvSpPr>
          <p:cNvPr id="167" name="Google Shape;167;p4"/>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British Airways is willing to form a joint venture with a Chinese partner. </a:t>
            </a:r>
            <a:endParaRPr/>
          </a:p>
          <a:p>
            <a:pPr indent="-342900" lvl="0" marL="342900" rtl="0" algn="l">
              <a:lnSpc>
                <a:spcPct val="100000"/>
              </a:lnSpc>
              <a:spcBef>
                <a:spcPts val="1000"/>
              </a:spcBef>
              <a:spcAft>
                <a:spcPts val="0"/>
              </a:spcAft>
              <a:buSzPts val="1440"/>
              <a:buChar char="►"/>
            </a:pPr>
            <a:r>
              <a:rPr b="1" lang="en-US"/>
              <a:t>Joint venture key features and advantages</a:t>
            </a:r>
            <a:r>
              <a:rPr lang="en-US"/>
              <a:t>: </a:t>
            </a:r>
            <a:endParaRPr/>
          </a:p>
          <a:p>
            <a:pPr indent="-342900" lvl="0" marL="342900" rtl="0" algn="l">
              <a:lnSpc>
                <a:spcPct val="100000"/>
              </a:lnSpc>
              <a:spcBef>
                <a:spcPts val="1000"/>
              </a:spcBef>
              <a:spcAft>
                <a:spcPts val="0"/>
              </a:spcAft>
              <a:buSzPts val="1440"/>
              <a:buChar char="►"/>
            </a:pPr>
            <a:r>
              <a:rPr lang="en-US"/>
              <a:t>An equity-based market entry mode. </a:t>
            </a:r>
            <a:endParaRPr/>
          </a:p>
          <a:p>
            <a:pPr indent="-342900" lvl="0" marL="342900" rtl="0" algn="l">
              <a:lnSpc>
                <a:spcPct val="100000"/>
              </a:lnSpc>
              <a:spcBef>
                <a:spcPts val="1000"/>
              </a:spcBef>
              <a:spcAft>
                <a:spcPts val="0"/>
              </a:spcAft>
              <a:buSzPts val="1440"/>
              <a:buChar char="►"/>
            </a:pPr>
            <a:r>
              <a:rPr lang="en-US"/>
              <a:t>Common management, resource use and profit/risk sharing.</a:t>
            </a:r>
            <a:endParaRPr/>
          </a:p>
          <a:p>
            <a:pPr indent="-342900" lvl="0" marL="342900" rtl="0" algn="l">
              <a:lnSpc>
                <a:spcPct val="100000"/>
              </a:lnSpc>
              <a:spcBef>
                <a:spcPts val="1000"/>
              </a:spcBef>
              <a:spcAft>
                <a:spcPts val="0"/>
              </a:spcAft>
              <a:buSzPts val="1440"/>
              <a:buChar char="►"/>
            </a:pPr>
            <a:r>
              <a:rPr lang="en-US"/>
              <a:t>Direct access to the foreign market. </a:t>
            </a:r>
            <a:endParaRPr/>
          </a:p>
          <a:p>
            <a:pPr indent="-342900" lvl="0" marL="342900" rtl="0" algn="l">
              <a:lnSpc>
                <a:spcPct val="100000"/>
              </a:lnSpc>
              <a:spcBef>
                <a:spcPts val="1000"/>
              </a:spcBef>
              <a:spcAft>
                <a:spcPts val="0"/>
              </a:spcAft>
              <a:buSzPts val="1440"/>
              <a:buChar char="►"/>
            </a:pPr>
            <a:r>
              <a:rPr lang="en-US"/>
              <a:t>Ability to benefit from the brand, market share and expertise of the Chinese partner. </a:t>
            </a:r>
            <a:endParaRPr/>
          </a:p>
          <a:p>
            <a:pPr indent="-342900" lvl="0" marL="342900" rtl="0" algn="l">
              <a:lnSpc>
                <a:spcPct val="100000"/>
              </a:lnSpc>
              <a:spcBef>
                <a:spcPts val="1000"/>
              </a:spcBef>
              <a:spcAft>
                <a:spcPts val="0"/>
              </a:spcAft>
              <a:buSzPts val="1440"/>
              <a:buChar char="►"/>
            </a:pPr>
            <a:r>
              <a:rPr b="1" lang="en-US"/>
              <a:t>Main risk</a:t>
            </a:r>
            <a:r>
              <a:rPr lang="en-US"/>
              <a:t>: Conflicts and inefficient management due to cultural and other differences. </a:t>
            </a:r>
            <a:endParaRPr/>
          </a:p>
          <a:p>
            <a:pPr indent="0" lvl="0" marL="0" rtl="0" algn="l">
              <a:lnSpc>
                <a:spcPct val="100000"/>
              </a:lnSpc>
              <a:spcBef>
                <a:spcPts val="1000"/>
              </a:spcBef>
              <a:spcAft>
                <a:spcPts val="0"/>
              </a:spcAft>
              <a:buSzPts val="1440"/>
              <a:buNone/>
            </a:pPr>
            <a:r>
              <a:t/>
            </a:r>
            <a:endParaRPr/>
          </a:p>
          <a:p>
            <a:pPr indent="-251459" lvl="0" marL="342900" rtl="0" algn="l">
              <a:lnSpc>
                <a:spcPct val="100000"/>
              </a:lnSpc>
              <a:spcBef>
                <a:spcPts val="1000"/>
              </a:spcBef>
              <a:spcAft>
                <a:spcPts val="0"/>
              </a:spcAft>
              <a:buSzPts val="1440"/>
              <a:buNone/>
            </a:pPr>
            <a:r>
              <a:t/>
            </a:r>
            <a:endParaRPr/>
          </a:p>
          <a:p>
            <a:pPr indent="0" lvl="0" marL="0" rtl="0" algn="l">
              <a:lnSpc>
                <a:spcPct val="100000"/>
              </a:lnSpc>
              <a:spcBef>
                <a:spcPts val="1000"/>
              </a:spcBef>
              <a:spcAft>
                <a:spcPts val="0"/>
              </a:spcAft>
              <a:buSzPts val="1440"/>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5"/>
          <p:cNvSpPr txBox="1"/>
          <p:nvPr>
            <p:ph type="title"/>
          </p:nvPr>
        </p:nvSpPr>
        <p:spPr>
          <a:xfrm>
            <a:off x="838199" y="355981"/>
            <a:ext cx="10515600" cy="1325563"/>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Introduction to the Chinese culture </a:t>
            </a:r>
            <a:endParaRPr/>
          </a:p>
        </p:txBody>
      </p:sp>
      <p:sp>
        <p:nvSpPr>
          <p:cNvPr id="173" name="Google Shape;173;p5"/>
          <p:cNvSpPr txBox="1"/>
          <p:nvPr>
            <p:ph idx="1" type="body"/>
          </p:nvPr>
        </p:nvSpPr>
        <p:spPr>
          <a:xfrm>
            <a:off x="420625" y="1825625"/>
            <a:ext cx="4882895" cy="4433634"/>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Hall (1976) classifies nations as having low and high context culture. </a:t>
            </a:r>
            <a:endParaRPr/>
          </a:p>
          <a:p>
            <a:pPr indent="-342900" lvl="0" marL="342900" rtl="0" algn="l">
              <a:lnSpc>
                <a:spcPct val="100000"/>
              </a:lnSpc>
              <a:spcBef>
                <a:spcPts val="1000"/>
              </a:spcBef>
              <a:spcAft>
                <a:spcPts val="0"/>
              </a:spcAft>
              <a:buSzPts val="1440"/>
              <a:buChar char="►"/>
            </a:pPr>
            <a:r>
              <a:rPr lang="en-US"/>
              <a:t>High context are also collectivist societies and the view versa.</a:t>
            </a:r>
            <a:endParaRPr/>
          </a:p>
          <a:p>
            <a:pPr indent="-342900" lvl="0" marL="342900" rtl="0" algn="l">
              <a:lnSpc>
                <a:spcPct val="100000"/>
              </a:lnSpc>
              <a:spcBef>
                <a:spcPts val="1000"/>
              </a:spcBef>
              <a:spcAft>
                <a:spcPts val="0"/>
              </a:spcAft>
              <a:buSzPts val="1440"/>
              <a:buChar char="►"/>
            </a:pPr>
            <a:r>
              <a:rPr lang="en-US"/>
              <a:t>High context communication: Applies context and implicit body language expressions.</a:t>
            </a:r>
            <a:endParaRPr/>
          </a:p>
          <a:p>
            <a:pPr indent="-342900" lvl="0" marL="342900" rtl="0" algn="l">
              <a:lnSpc>
                <a:spcPct val="100000"/>
              </a:lnSpc>
              <a:spcBef>
                <a:spcPts val="1000"/>
              </a:spcBef>
              <a:spcAft>
                <a:spcPts val="0"/>
              </a:spcAft>
              <a:buSzPts val="1440"/>
              <a:buChar char="►"/>
            </a:pPr>
            <a:r>
              <a:rPr lang="en-US"/>
              <a:t>Low context communication: Direct and verbal. </a:t>
            </a:r>
            <a:endParaRPr/>
          </a:p>
          <a:p>
            <a:pPr indent="-342900" lvl="0" marL="342900" rtl="0" algn="l">
              <a:lnSpc>
                <a:spcPct val="100000"/>
              </a:lnSpc>
              <a:spcBef>
                <a:spcPts val="1000"/>
              </a:spcBef>
              <a:spcAft>
                <a:spcPts val="0"/>
              </a:spcAft>
              <a:buSzPts val="1440"/>
              <a:buChar char="►"/>
            </a:pPr>
            <a:r>
              <a:rPr lang="en-US"/>
              <a:t>Possible communication issues in the joint venture. </a:t>
            </a:r>
            <a:endParaRPr/>
          </a:p>
        </p:txBody>
      </p:sp>
      <p:pic>
        <p:nvPicPr>
          <p:cNvPr id="174" name="Google Shape;174;p5"/>
          <p:cNvPicPr preferRelativeResize="0"/>
          <p:nvPr>
            <p:ph idx="2" type="body"/>
          </p:nvPr>
        </p:nvPicPr>
        <p:blipFill rotWithShape="1">
          <a:blip r:embed="rId3">
            <a:alphaModFix/>
          </a:blip>
          <a:srcRect b="0" l="0" r="0" t="0"/>
          <a:stretch/>
        </p:blipFill>
        <p:spPr>
          <a:xfrm>
            <a:off x="5405755" y="1825626"/>
            <a:ext cx="4155694" cy="4015232"/>
          </a:xfrm>
          <a:prstGeom prst="rect">
            <a:avLst/>
          </a:prstGeom>
          <a:noFill/>
          <a:ln>
            <a:noFill/>
          </a:ln>
        </p:spPr>
      </p:pic>
      <p:sp>
        <p:nvSpPr>
          <p:cNvPr id="175" name="Google Shape;175;p5"/>
          <p:cNvSpPr txBox="1"/>
          <p:nvPr/>
        </p:nvSpPr>
        <p:spPr>
          <a:xfrm>
            <a:off x="10245213" y="6413530"/>
            <a:ext cx="1598118" cy="30777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Yoana </a:t>
            </a:r>
            <a:r>
              <a:rPr b="0" i="0" lang="en-US" sz="1400" u="none" cap="none" strike="noStrike">
                <a:solidFill>
                  <a:srgbClr val="000000"/>
                </a:solidFill>
                <a:latin typeface="Trebuchet MS"/>
                <a:ea typeface="Trebuchet MS"/>
                <a:cs typeface="Trebuchet MS"/>
                <a:sym typeface="Trebuchet MS"/>
              </a:rPr>
              <a:t>Dimitrova</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Introduction to the Chinese culture </a:t>
            </a:r>
            <a:endParaRPr/>
          </a:p>
        </p:txBody>
      </p:sp>
      <p:sp>
        <p:nvSpPr>
          <p:cNvPr id="181" name="Google Shape;181;p6"/>
          <p:cNvSpPr txBox="1"/>
          <p:nvPr>
            <p:ph idx="1" type="body"/>
          </p:nvPr>
        </p:nvSpPr>
        <p:spPr>
          <a:xfrm>
            <a:off x="326136" y="1901952"/>
            <a:ext cx="3605784" cy="4351338"/>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China is a collectivist culture.</a:t>
            </a:r>
            <a:endParaRPr/>
          </a:p>
          <a:p>
            <a:pPr indent="-342900" lvl="0" marL="342900" rtl="0" algn="l">
              <a:lnSpc>
                <a:spcPct val="100000"/>
              </a:lnSpc>
              <a:spcBef>
                <a:spcPts val="1000"/>
              </a:spcBef>
              <a:spcAft>
                <a:spcPts val="0"/>
              </a:spcAft>
              <a:buSzPts val="1440"/>
              <a:buChar char="►"/>
            </a:pPr>
            <a:r>
              <a:rPr lang="en-US"/>
              <a:t>The UK is an individualist nation.</a:t>
            </a:r>
            <a:endParaRPr/>
          </a:p>
          <a:p>
            <a:pPr indent="-342900" lvl="0" marL="342900" rtl="0" algn="l">
              <a:lnSpc>
                <a:spcPct val="100000"/>
              </a:lnSpc>
              <a:spcBef>
                <a:spcPts val="1000"/>
              </a:spcBef>
              <a:spcAft>
                <a:spcPts val="0"/>
              </a:spcAft>
              <a:buSzPts val="1440"/>
              <a:buChar char="►"/>
            </a:pPr>
            <a:r>
              <a:rPr lang="en-US"/>
              <a:t>Differences in many organisationally-related aspects:</a:t>
            </a:r>
            <a:endParaRPr/>
          </a:p>
          <a:p>
            <a:pPr indent="-514350" lvl="0" marL="514350" rtl="0" algn="l">
              <a:lnSpc>
                <a:spcPct val="100000"/>
              </a:lnSpc>
              <a:spcBef>
                <a:spcPts val="1000"/>
              </a:spcBef>
              <a:spcAft>
                <a:spcPts val="0"/>
              </a:spcAft>
              <a:buSzPts val="1440"/>
              <a:buFont typeface="Trebuchet MS"/>
              <a:buAutoNum type="arabicPeriod"/>
            </a:pPr>
            <a:r>
              <a:rPr lang="en-US"/>
              <a:t>Communication.</a:t>
            </a:r>
            <a:endParaRPr/>
          </a:p>
          <a:p>
            <a:pPr indent="-514350" lvl="0" marL="514350" rtl="0" algn="l">
              <a:lnSpc>
                <a:spcPct val="100000"/>
              </a:lnSpc>
              <a:spcBef>
                <a:spcPts val="1000"/>
              </a:spcBef>
              <a:spcAft>
                <a:spcPts val="0"/>
              </a:spcAft>
              <a:buSzPts val="1440"/>
              <a:buFont typeface="Trebuchet MS"/>
              <a:buAutoNum type="arabicPeriod"/>
            </a:pPr>
            <a:r>
              <a:rPr lang="en-US"/>
              <a:t>Power structures.</a:t>
            </a:r>
            <a:endParaRPr/>
          </a:p>
          <a:p>
            <a:pPr indent="-514350" lvl="0" marL="514350" rtl="0" algn="l">
              <a:lnSpc>
                <a:spcPct val="100000"/>
              </a:lnSpc>
              <a:spcBef>
                <a:spcPts val="1000"/>
              </a:spcBef>
              <a:spcAft>
                <a:spcPts val="0"/>
              </a:spcAft>
              <a:buSzPts val="1440"/>
              <a:buFont typeface="Trebuchet MS"/>
              <a:buAutoNum type="arabicPeriod"/>
            </a:pPr>
            <a:r>
              <a:rPr lang="en-US"/>
              <a:t>Level of independence.</a:t>
            </a:r>
            <a:endParaRPr/>
          </a:p>
          <a:p>
            <a:pPr indent="-514350" lvl="0" marL="514350" rtl="0" algn="l">
              <a:lnSpc>
                <a:spcPct val="100000"/>
              </a:lnSpc>
              <a:spcBef>
                <a:spcPts val="1000"/>
              </a:spcBef>
              <a:spcAft>
                <a:spcPts val="0"/>
              </a:spcAft>
              <a:buSzPts val="1440"/>
              <a:buFont typeface="Trebuchet MS"/>
              <a:buAutoNum type="arabicPeriod"/>
            </a:pPr>
            <a:r>
              <a:rPr lang="en-US"/>
              <a:t>Rewards.</a:t>
            </a:r>
            <a:endParaRPr/>
          </a:p>
          <a:p>
            <a:pPr indent="-514350" lvl="0" marL="514350" rtl="0" algn="l">
              <a:lnSpc>
                <a:spcPct val="100000"/>
              </a:lnSpc>
              <a:spcBef>
                <a:spcPts val="1000"/>
              </a:spcBef>
              <a:spcAft>
                <a:spcPts val="0"/>
              </a:spcAft>
              <a:buSzPts val="1440"/>
              <a:buFont typeface="Trebuchet MS"/>
              <a:buAutoNum type="arabicPeriod"/>
            </a:pPr>
            <a:r>
              <a:rPr lang="en-US"/>
              <a:t>Desire for achievement. </a:t>
            </a:r>
            <a:endParaRPr/>
          </a:p>
        </p:txBody>
      </p:sp>
      <p:pic>
        <p:nvPicPr>
          <p:cNvPr id="182" name="Google Shape;182;p6"/>
          <p:cNvPicPr preferRelativeResize="0"/>
          <p:nvPr>
            <p:ph idx="2" type="body"/>
          </p:nvPr>
        </p:nvPicPr>
        <p:blipFill rotWithShape="1">
          <a:blip r:embed="rId3">
            <a:alphaModFix/>
          </a:blip>
          <a:srcRect b="0" l="0" r="0" t="0"/>
          <a:stretch/>
        </p:blipFill>
        <p:spPr>
          <a:xfrm>
            <a:off x="4123064" y="2066544"/>
            <a:ext cx="5468992" cy="3895344"/>
          </a:xfrm>
          <a:prstGeom prst="rect">
            <a:avLst/>
          </a:prstGeom>
          <a:noFill/>
          <a:ln>
            <a:noFill/>
          </a:ln>
        </p:spPr>
      </p:pic>
      <p:sp>
        <p:nvSpPr>
          <p:cNvPr id="183" name="Google Shape;183;p6"/>
          <p:cNvSpPr txBox="1"/>
          <p:nvPr/>
        </p:nvSpPr>
        <p:spPr>
          <a:xfrm>
            <a:off x="10392696" y="6341807"/>
            <a:ext cx="1563329" cy="30777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Yoana Dimitrova</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g1f9f5fab44a_0_8"/>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SzPts val="3600"/>
              <a:buNone/>
            </a:pPr>
            <a:r>
              <a:rPr lang="en-US"/>
              <a:t>Success and failure factors of joint </a:t>
            </a:r>
            <a:endParaRPr/>
          </a:p>
          <a:p>
            <a:pPr indent="0" lvl="0" marL="0" rtl="0" algn="l">
              <a:lnSpc>
                <a:spcPct val="100000"/>
              </a:lnSpc>
              <a:spcBef>
                <a:spcPts val="0"/>
              </a:spcBef>
              <a:spcAft>
                <a:spcPts val="0"/>
              </a:spcAft>
              <a:buSzPts val="3600"/>
              <a:buNone/>
            </a:pPr>
            <a:r>
              <a:rPr lang="en-US"/>
              <a:t>ventures</a:t>
            </a:r>
            <a:endParaRPr/>
          </a:p>
        </p:txBody>
      </p:sp>
      <p:sp>
        <p:nvSpPr>
          <p:cNvPr id="189" name="Google Shape;189;g1f9f5fab44a_0_8"/>
          <p:cNvSpPr txBox="1"/>
          <p:nvPr>
            <p:ph idx="1" type="body"/>
          </p:nvPr>
        </p:nvSpPr>
        <p:spPr>
          <a:xfrm>
            <a:off x="1264150" y="2160600"/>
            <a:ext cx="6419400" cy="45057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1000"/>
              </a:spcBef>
              <a:spcAft>
                <a:spcPts val="0"/>
              </a:spcAft>
              <a:buSzPts val="1440"/>
              <a:buNone/>
            </a:pPr>
            <a:r>
              <a:rPr lang="en-US" sz="2700"/>
              <a:t>Joint Venture </a:t>
            </a:r>
            <a:endParaRPr sz="2700"/>
          </a:p>
          <a:p>
            <a:pPr indent="0" lvl="0" marL="0" rtl="0" algn="l">
              <a:lnSpc>
                <a:spcPct val="100000"/>
              </a:lnSpc>
              <a:spcBef>
                <a:spcPts val="1000"/>
              </a:spcBef>
              <a:spcAft>
                <a:spcPts val="0"/>
              </a:spcAft>
              <a:buSzPts val="1440"/>
              <a:buNone/>
            </a:pPr>
            <a:r>
              <a:t/>
            </a:r>
            <a:endParaRPr sz="2700"/>
          </a:p>
          <a:p>
            <a:pPr indent="0" lvl="0" marL="0" rtl="0" algn="l">
              <a:lnSpc>
                <a:spcPct val="100000"/>
              </a:lnSpc>
              <a:spcBef>
                <a:spcPts val="1000"/>
              </a:spcBef>
              <a:spcAft>
                <a:spcPts val="0"/>
              </a:spcAft>
              <a:buSzPts val="1440"/>
              <a:buNone/>
            </a:pPr>
            <a:r>
              <a:rPr lang="en-US" sz="2000"/>
              <a:t>A business arrangement between two or more organization to pool their resources for the purpose of accomplishing a specific task.</a:t>
            </a:r>
            <a:endParaRPr sz="2000"/>
          </a:p>
        </p:txBody>
      </p:sp>
      <p:sp>
        <p:nvSpPr>
          <p:cNvPr id="190" name="Google Shape;190;g1f9f5fab44a_0_8"/>
          <p:cNvSpPr txBox="1"/>
          <p:nvPr/>
        </p:nvSpPr>
        <p:spPr>
          <a:xfrm>
            <a:off x="9584400" y="6227575"/>
            <a:ext cx="2625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Trebuchet MS"/>
                <a:ea typeface="Trebuchet MS"/>
                <a:cs typeface="Trebuchet MS"/>
                <a:sym typeface="Trebuchet MS"/>
              </a:rPr>
              <a:t>Nina Angelova</a:t>
            </a:r>
            <a:endParaRPr b="0" i="0" sz="1400" u="none" cap="none" strike="noStrike">
              <a:solidFill>
                <a:srgbClr val="000000"/>
              </a:solidFill>
              <a:latin typeface="Trebuchet MS"/>
              <a:ea typeface="Trebuchet MS"/>
              <a:cs typeface="Trebuchet MS"/>
              <a:sym typeface="Trebuchet MS"/>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Success and failure factors of joint ventures </a:t>
            </a:r>
            <a:endParaRPr/>
          </a:p>
        </p:txBody>
      </p:sp>
      <p:sp>
        <p:nvSpPr>
          <p:cNvPr id="196" name="Google Shape;196;p7"/>
          <p:cNvSpPr txBox="1"/>
          <p:nvPr>
            <p:ph idx="1" type="body"/>
          </p:nvPr>
        </p:nvSpPr>
        <p:spPr>
          <a:xfrm>
            <a:off x="757492" y="1942433"/>
            <a:ext cx="5157787" cy="522541"/>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920"/>
              <a:buNone/>
            </a:pPr>
            <a:r>
              <a:rPr lang="en-US"/>
              <a:t>Factors for success</a:t>
            </a:r>
            <a:endParaRPr/>
          </a:p>
        </p:txBody>
      </p:sp>
      <p:sp>
        <p:nvSpPr>
          <p:cNvPr id="197" name="Google Shape;197;p7"/>
          <p:cNvSpPr txBox="1"/>
          <p:nvPr>
            <p:ph idx="2" type="body"/>
          </p:nvPr>
        </p:nvSpPr>
        <p:spPr>
          <a:xfrm>
            <a:off x="393192" y="2505074"/>
            <a:ext cx="4526280" cy="3959733"/>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Flexibility to local political, economic, social and technological changes.</a:t>
            </a:r>
            <a:endParaRPr/>
          </a:p>
          <a:p>
            <a:pPr indent="-342900" lvl="0" marL="342900" rtl="0" algn="l">
              <a:lnSpc>
                <a:spcPct val="100000"/>
              </a:lnSpc>
              <a:spcBef>
                <a:spcPts val="1000"/>
              </a:spcBef>
              <a:spcAft>
                <a:spcPts val="0"/>
              </a:spcAft>
              <a:buSzPts val="1440"/>
              <a:buChar char="►"/>
            </a:pPr>
            <a:r>
              <a:rPr lang="en-US"/>
              <a:t>Alignment of strategies with local Chinese partners’ views.</a:t>
            </a:r>
            <a:endParaRPr/>
          </a:p>
          <a:p>
            <a:pPr indent="-342900" lvl="0" marL="342900" rtl="0" algn="l">
              <a:lnSpc>
                <a:spcPct val="100000"/>
              </a:lnSpc>
              <a:spcBef>
                <a:spcPts val="1000"/>
              </a:spcBef>
              <a:spcAft>
                <a:spcPts val="0"/>
              </a:spcAft>
              <a:buSzPts val="1440"/>
              <a:buChar char="►"/>
            </a:pPr>
            <a:r>
              <a:rPr lang="en-US"/>
              <a:t>Effective communication process.</a:t>
            </a:r>
            <a:endParaRPr/>
          </a:p>
          <a:p>
            <a:pPr indent="-342900" lvl="0" marL="342900" rtl="0" algn="l">
              <a:lnSpc>
                <a:spcPct val="100000"/>
              </a:lnSpc>
              <a:spcBef>
                <a:spcPts val="1000"/>
              </a:spcBef>
              <a:spcAft>
                <a:spcPts val="0"/>
              </a:spcAft>
              <a:buSzPts val="1440"/>
              <a:buChar char="►"/>
            </a:pPr>
            <a:r>
              <a:rPr lang="en-US"/>
              <a:t>Cultural alignments and understanding. </a:t>
            </a:r>
            <a:endParaRPr/>
          </a:p>
          <a:p>
            <a:pPr indent="-342900" lvl="0" marL="342900" rtl="0" algn="l">
              <a:lnSpc>
                <a:spcPct val="100000"/>
              </a:lnSpc>
              <a:spcBef>
                <a:spcPts val="1000"/>
              </a:spcBef>
              <a:spcAft>
                <a:spcPts val="0"/>
              </a:spcAft>
              <a:buSzPts val="1440"/>
              <a:buChar char="►"/>
            </a:pPr>
            <a:r>
              <a:rPr lang="en-US"/>
              <a:t>Good management of expectations. </a:t>
            </a:r>
            <a:endParaRPr/>
          </a:p>
          <a:p>
            <a:pPr indent="-342900" lvl="0" marL="342900" rtl="0" algn="l">
              <a:lnSpc>
                <a:spcPct val="100000"/>
              </a:lnSpc>
              <a:spcBef>
                <a:spcPts val="1000"/>
              </a:spcBef>
              <a:spcAft>
                <a:spcPts val="0"/>
              </a:spcAft>
              <a:buSzPts val="1440"/>
              <a:buChar char="►"/>
            </a:pPr>
            <a:r>
              <a:rPr lang="en-US"/>
              <a:t>Acquisition of the best local professionals. </a:t>
            </a:r>
            <a:endParaRPr/>
          </a:p>
        </p:txBody>
      </p:sp>
      <p:sp>
        <p:nvSpPr>
          <p:cNvPr id="198" name="Google Shape;198;p7"/>
          <p:cNvSpPr txBox="1"/>
          <p:nvPr>
            <p:ph idx="3" type="body"/>
          </p:nvPr>
        </p:nvSpPr>
        <p:spPr>
          <a:xfrm>
            <a:off x="5468112" y="1942433"/>
            <a:ext cx="5183188" cy="522541"/>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SzPts val="1920"/>
              <a:buNone/>
            </a:pPr>
            <a:r>
              <a:rPr lang="en-US"/>
              <a:t>Determinants of failure </a:t>
            </a:r>
            <a:endParaRPr/>
          </a:p>
        </p:txBody>
      </p:sp>
      <p:sp>
        <p:nvSpPr>
          <p:cNvPr id="199" name="Google Shape;199;p7"/>
          <p:cNvSpPr txBox="1"/>
          <p:nvPr>
            <p:ph idx="4" type="body"/>
          </p:nvPr>
        </p:nvSpPr>
        <p:spPr>
          <a:xfrm>
            <a:off x="5093208" y="2505074"/>
            <a:ext cx="4251960" cy="3840861"/>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Rigidity and lack of responsiveness to local changes.</a:t>
            </a:r>
            <a:endParaRPr/>
          </a:p>
          <a:p>
            <a:pPr indent="-342900" lvl="0" marL="342900" rtl="0" algn="l">
              <a:lnSpc>
                <a:spcPct val="100000"/>
              </a:lnSpc>
              <a:spcBef>
                <a:spcPts val="1000"/>
              </a:spcBef>
              <a:spcAft>
                <a:spcPts val="0"/>
              </a:spcAft>
              <a:buSzPts val="1440"/>
              <a:buChar char="►"/>
            </a:pPr>
            <a:r>
              <a:rPr lang="en-US"/>
              <a:t>Conflicts with Chinese partners regarding the management process. </a:t>
            </a:r>
            <a:endParaRPr/>
          </a:p>
          <a:p>
            <a:pPr indent="-342900" lvl="0" marL="342900" rtl="0" algn="l">
              <a:lnSpc>
                <a:spcPct val="100000"/>
              </a:lnSpc>
              <a:spcBef>
                <a:spcPts val="1000"/>
              </a:spcBef>
              <a:spcAft>
                <a:spcPts val="0"/>
              </a:spcAft>
              <a:buSzPts val="1440"/>
              <a:buChar char="►"/>
            </a:pPr>
            <a:r>
              <a:rPr lang="en-US"/>
              <a:t>Unrealistic expectations by both parties. </a:t>
            </a:r>
            <a:endParaRPr/>
          </a:p>
          <a:p>
            <a:pPr indent="-342900" lvl="0" marL="342900" rtl="0" algn="l">
              <a:lnSpc>
                <a:spcPct val="100000"/>
              </a:lnSpc>
              <a:spcBef>
                <a:spcPts val="1000"/>
              </a:spcBef>
              <a:spcAft>
                <a:spcPts val="0"/>
              </a:spcAft>
              <a:buSzPts val="1440"/>
              <a:buChar char="►"/>
            </a:pPr>
            <a:r>
              <a:rPr lang="en-US"/>
              <a:t>Poor communication process leading to misunderstanding and tensions. </a:t>
            </a:r>
            <a:endParaRPr/>
          </a:p>
          <a:p>
            <a:pPr indent="-342900" lvl="0" marL="342900" rtl="0" algn="l">
              <a:lnSpc>
                <a:spcPct val="100000"/>
              </a:lnSpc>
              <a:spcBef>
                <a:spcPts val="1000"/>
              </a:spcBef>
              <a:spcAft>
                <a:spcPts val="0"/>
              </a:spcAft>
              <a:buSzPts val="1440"/>
              <a:buChar char="►"/>
            </a:pPr>
            <a:r>
              <a:rPr lang="en-US"/>
              <a:t>Lack of common goals due to different values and norms. </a:t>
            </a:r>
            <a:endParaRPr/>
          </a:p>
          <a:p>
            <a:pPr indent="-251459" lvl="0" marL="342900" rtl="0" algn="l">
              <a:lnSpc>
                <a:spcPct val="100000"/>
              </a:lnSpc>
              <a:spcBef>
                <a:spcPts val="1000"/>
              </a:spcBef>
              <a:spcAft>
                <a:spcPts val="0"/>
              </a:spcAft>
              <a:buSzPts val="1440"/>
              <a:buNone/>
            </a:pPr>
            <a:r>
              <a:t/>
            </a:r>
            <a:endParaRPr/>
          </a:p>
        </p:txBody>
      </p:sp>
      <p:sp>
        <p:nvSpPr>
          <p:cNvPr id="200" name="Google Shape;200;p7"/>
          <p:cNvSpPr txBox="1"/>
          <p:nvPr/>
        </p:nvSpPr>
        <p:spPr>
          <a:xfrm>
            <a:off x="10169325" y="6417675"/>
            <a:ext cx="2040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Trebuchet MS"/>
                <a:ea typeface="Trebuchet MS"/>
                <a:cs typeface="Trebuchet MS"/>
                <a:sym typeface="Trebuchet MS"/>
              </a:rPr>
              <a:t>Nina Angelova</a:t>
            </a:r>
            <a:endParaRPr b="0" i="0" sz="1400" u="none" cap="none" strike="noStrike">
              <a:solidFill>
                <a:srgbClr val="000000"/>
              </a:solidFill>
              <a:latin typeface="Trebuchet MS"/>
              <a:ea typeface="Trebuchet MS"/>
              <a:cs typeface="Trebuchet MS"/>
              <a:sym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g1f9f5fab44a_0_0"/>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SzPts val="3600"/>
              <a:buNone/>
            </a:pPr>
            <a:r>
              <a:rPr lang="en-US"/>
              <a:t>Success and failure factors of joint ventures</a:t>
            </a:r>
            <a:endParaRPr/>
          </a:p>
        </p:txBody>
      </p:sp>
      <p:sp>
        <p:nvSpPr>
          <p:cNvPr id="206" name="Google Shape;206;g1f9f5fab44a_0_0"/>
          <p:cNvSpPr txBox="1"/>
          <p:nvPr>
            <p:ph idx="1" type="body"/>
          </p:nvPr>
        </p:nvSpPr>
        <p:spPr>
          <a:xfrm>
            <a:off x="675745" y="2160983"/>
            <a:ext cx="4185600" cy="5763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1000"/>
              </a:spcBef>
              <a:spcAft>
                <a:spcPts val="0"/>
              </a:spcAft>
              <a:buSzPts val="1920"/>
              <a:buNone/>
            </a:pPr>
            <a:r>
              <a:rPr lang="en-US"/>
              <a:t>Importance of success factors in business</a:t>
            </a:r>
            <a:endParaRPr/>
          </a:p>
        </p:txBody>
      </p:sp>
      <p:sp>
        <p:nvSpPr>
          <p:cNvPr id="207" name="Google Shape;207;g1f9f5fab44a_0_0"/>
          <p:cNvSpPr txBox="1"/>
          <p:nvPr>
            <p:ph idx="2" type="body"/>
          </p:nvPr>
        </p:nvSpPr>
        <p:spPr>
          <a:xfrm>
            <a:off x="675745" y="2737245"/>
            <a:ext cx="4185600" cy="33042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1000"/>
              </a:spcBef>
              <a:spcAft>
                <a:spcPts val="0"/>
              </a:spcAft>
              <a:buSzPts val="1440"/>
              <a:buNone/>
            </a:pPr>
            <a:r>
              <a:rPr lang="en-US"/>
              <a:t>Success factors can be used to :</a:t>
            </a:r>
            <a:endParaRPr/>
          </a:p>
          <a:p>
            <a:pPr indent="0" lvl="0" marL="0" rtl="0" algn="l">
              <a:lnSpc>
                <a:spcPct val="100000"/>
              </a:lnSpc>
              <a:spcBef>
                <a:spcPts val="1000"/>
              </a:spcBef>
              <a:spcAft>
                <a:spcPts val="0"/>
              </a:spcAft>
              <a:buSzPts val="1440"/>
              <a:buNone/>
            </a:pPr>
            <a:r>
              <a:rPr lang="en-US"/>
              <a:t>_ identify more clearly what the company must do, to achieve the goals the goals outlined in its strategic plan.</a:t>
            </a:r>
            <a:endParaRPr/>
          </a:p>
          <a:p>
            <a:pPr indent="0" lvl="0" marL="0" rtl="0" algn="l">
              <a:lnSpc>
                <a:spcPct val="100000"/>
              </a:lnSpc>
              <a:spcBef>
                <a:spcPts val="1000"/>
              </a:spcBef>
              <a:spcAft>
                <a:spcPts val="0"/>
              </a:spcAft>
              <a:buSzPts val="1440"/>
              <a:buNone/>
            </a:pPr>
            <a:r>
              <a:rPr lang="en-US"/>
              <a:t>_ CSFs are unique to each organization </a:t>
            </a:r>
            <a:endParaRPr/>
          </a:p>
          <a:p>
            <a:pPr indent="0" lvl="0" marL="0" rtl="0" algn="l">
              <a:lnSpc>
                <a:spcPct val="100000"/>
              </a:lnSpc>
              <a:spcBef>
                <a:spcPts val="1000"/>
              </a:spcBef>
              <a:spcAft>
                <a:spcPts val="0"/>
              </a:spcAft>
              <a:buSzPts val="1440"/>
              <a:buNone/>
            </a:pPr>
            <a:r>
              <a:rPr lang="en-US"/>
              <a:t>and these are required to ensure the success of a company.</a:t>
            </a:r>
            <a:endParaRPr/>
          </a:p>
        </p:txBody>
      </p:sp>
      <p:sp>
        <p:nvSpPr>
          <p:cNvPr id="208" name="Google Shape;208;g1f9f5fab44a_0_0"/>
          <p:cNvSpPr txBox="1"/>
          <p:nvPr>
            <p:ph idx="3" type="body"/>
          </p:nvPr>
        </p:nvSpPr>
        <p:spPr>
          <a:xfrm>
            <a:off x="5088383" y="2160983"/>
            <a:ext cx="4185600" cy="5763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1000"/>
              </a:spcBef>
              <a:spcAft>
                <a:spcPts val="0"/>
              </a:spcAft>
              <a:buSzPts val="1920"/>
              <a:buNone/>
            </a:pPr>
            <a:r>
              <a:rPr lang="en-US"/>
              <a:t>Importance of failure</a:t>
            </a:r>
            <a:endParaRPr/>
          </a:p>
          <a:p>
            <a:pPr indent="0" lvl="0" marL="0" rtl="0" algn="l">
              <a:lnSpc>
                <a:spcPct val="100000"/>
              </a:lnSpc>
              <a:spcBef>
                <a:spcPts val="1000"/>
              </a:spcBef>
              <a:spcAft>
                <a:spcPts val="0"/>
              </a:spcAft>
              <a:buSzPts val="1920"/>
              <a:buNone/>
            </a:pPr>
            <a:r>
              <a:rPr lang="en-US"/>
              <a:t> factors in business</a:t>
            </a:r>
            <a:endParaRPr/>
          </a:p>
        </p:txBody>
      </p:sp>
      <p:sp>
        <p:nvSpPr>
          <p:cNvPr id="209" name="Google Shape;209;g1f9f5fab44a_0_0"/>
          <p:cNvSpPr txBox="1"/>
          <p:nvPr>
            <p:ph idx="4" type="body"/>
          </p:nvPr>
        </p:nvSpPr>
        <p:spPr>
          <a:xfrm>
            <a:off x="5088384" y="2737245"/>
            <a:ext cx="4185600" cy="33042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1000"/>
              </a:spcBef>
              <a:spcAft>
                <a:spcPts val="0"/>
              </a:spcAft>
              <a:buSzPts val="1440"/>
              <a:buNone/>
            </a:pPr>
            <a:r>
              <a:rPr lang="en-US"/>
              <a:t>Failure finds flaws and weaknesses that demand improvement.</a:t>
            </a:r>
            <a:endParaRPr/>
          </a:p>
          <a:p>
            <a:pPr indent="0" lvl="0" marL="0" rtl="0" algn="l">
              <a:lnSpc>
                <a:spcPct val="100000"/>
              </a:lnSpc>
              <a:spcBef>
                <a:spcPts val="1000"/>
              </a:spcBef>
              <a:spcAft>
                <a:spcPts val="0"/>
              </a:spcAft>
              <a:buSzPts val="1440"/>
              <a:buNone/>
            </a:pPr>
            <a:r>
              <a:rPr lang="en-US"/>
              <a:t>It’s important to learn from failure factors because it brings a company one step closer to reaching success.</a:t>
            </a:r>
            <a:endParaRPr/>
          </a:p>
        </p:txBody>
      </p:sp>
      <p:sp>
        <p:nvSpPr>
          <p:cNvPr id="210" name="Google Shape;210;g1f9f5fab44a_0_0"/>
          <p:cNvSpPr txBox="1"/>
          <p:nvPr/>
        </p:nvSpPr>
        <p:spPr>
          <a:xfrm>
            <a:off x="10268400" y="6183231"/>
            <a:ext cx="1923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Trebuchet MS"/>
                <a:ea typeface="Trebuchet MS"/>
                <a:cs typeface="Trebuchet MS"/>
                <a:sym typeface="Trebuchet MS"/>
              </a:rPr>
              <a:t>Nina Angelova</a:t>
            </a:r>
            <a:endParaRPr b="0" i="0" sz="1400" u="none" cap="none" strike="noStrike">
              <a:solidFill>
                <a:srgbClr val="000000"/>
              </a:solidFill>
              <a:latin typeface="Trebuchet MS"/>
              <a:ea typeface="Trebuchet MS"/>
              <a:cs typeface="Trebuchet MS"/>
              <a:sym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sp>
        <p:nvSpPr>
          <p:cNvPr id="215" name="Google Shape;215;p8"/>
          <p:cNvSpPr txBox="1"/>
          <p:nvPr>
            <p:ph type="title"/>
          </p:nvPr>
        </p:nvSpPr>
        <p:spPr>
          <a:xfrm>
            <a:off x="91439" y="365125"/>
            <a:ext cx="5440681" cy="1325563"/>
          </a:xfrm>
          <a:prstGeom prst="rect">
            <a:avLst/>
          </a:prstGeom>
          <a:noFill/>
          <a:ln>
            <a:noFill/>
          </a:ln>
        </p:spPr>
        <p:txBody>
          <a:bodyPr anchorCtr="0" anchor="t" bIns="45700" lIns="91425" spcFirstLastPara="1" rIns="91425" wrap="square" tIns="45700">
            <a:normAutofit fontScale="90000"/>
          </a:bodyPr>
          <a:lstStyle/>
          <a:p>
            <a:pPr indent="0" lvl="0" marL="0" rtl="0" algn="l">
              <a:lnSpc>
                <a:spcPct val="100000"/>
              </a:lnSpc>
              <a:spcBef>
                <a:spcPts val="0"/>
              </a:spcBef>
              <a:spcAft>
                <a:spcPts val="0"/>
              </a:spcAft>
              <a:buClr>
                <a:schemeClr val="accent1"/>
              </a:buClr>
              <a:buSzPct val="100000"/>
              <a:buFont typeface="Trebuchet MS"/>
              <a:buNone/>
            </a:pPr>
            <a:r>
              <a:rPr lang="en-US"/>
              <a:t>Hofstede cultural Dimensions: UK and China </a:t>
            </a:r>
            <a:endParaRPr/>
          </a:p>
        </p:txBody>
      </p:sp>
      <p:sp>
        <p:nvSpPr>
          <p:cNvPr id="216" name="Google Shape;216;p8"/>
          <p:cNvSpPr txBox="1"/>
          <p:nvPr>
            <p:ph idx="1" type="body"/>
          </p:nvPr>
        </p:nvSpPr>
        <p:spPr>
          <a:xfrm>
            <a:off x="292608" y="1935353"/>
            <a:ext cx="2871216" cy="4351338"/>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Cultural Dimensions model based on six criteria. </a:t>
            </a:r>
            <a:endParaRPr/>
          </a:p>
          <a:p>
            <a:pPr indent="-342900" lvl="0" marL="342900" rtl="0" algn="l">
              <a:lnSpc>
                <a:spcPct val="100000"/>
              </a:lnSpc>
              <a:spcBef>
                <a:spcPts val="1000"/>
              </a:spcBef>
              <a:spcAft>
                <a:spcPts val="0"/>
              </a:spcAft>
              <a:buSzPts val="1440"/>
              <a:buChar char="►"/>
            </a:pPr>
            <a:r>
              <a:rPr lang="en-US"/>
              <a:t>Developed on the basis of a large-scale longitudinal study of IBM employees.</a:t>
            </a:r>
            <a:endParaRPr/>
          </a:p>
          <a:p>
            <a:pPr indent="-342900" lvl="0" marL="342900" rtl="0" algn="l">
              <a:lnSpc>
                <a:spcPct val="100000"/>
              </a:lnSpc>
              <a:spcBef>
                <a:spcPts val="1000"/>
              </a:spcBef>
              <a:spcAft>
                <a:spcPts val="0"/>
              </a:spcAft>
              <a:buSzPts val="1440"/>
              <a:buChar char="►"/>
            </a:pPr>
            <a:r>
              <a:rPr lang="en-US"/>
              <a:t>The mix of factors determines a given national culture. </a:t>
            </a:r>
            <a:endParaRPr/>
          </a:p>
        </p:txBody>
      </p:sp>
      <p:pic>
        <p:nvPicPr>
          <p:cNvPr id="217" name="Google Shape;217;p8"/>
          <p:cNvPicPr preferRelativeResize="0"/>
          <p:nvPr/>
        </p:nvPicPr>
        <p:blipFill rotWithShape="1">
          <a:blip r:embed="rId3">
            <a:alphaModFix/>
          </a:blip>
          <a:srcRect b="0" l="0" r="0" t="0"/>
          <a:stretch/>
        </p:blipFill>
        <p:spPr>
          <a:xfrm>
            <a:off x="3493007" y="1553528"/>
            <a:ext cx="5696713" cy="4902136"/>
          </a:xfrm>
          <a:prstGeom prst="rect">
            <a:avLst/>
          </a:prstGeom>
          <a:noFill/>
          <a:ln>
            <a:noFill/>
          </a:ln>
        </p:spPr>
      </p:pic>
      <p:sp>
        <p:nvSpPr>
          <p:cNvPr id="218" name="Google Shape;218;p8"/>
          <p:cNvSpPr txBox="1"/>
          <p:nvPr/>
        </p:nvSpPr>
        <p:spPr>
          <a:xfrm>
            <a:off x="10569677" y="6164368"/>
            <a:ext cx="1445343"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Anita Dragancheva</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9"/>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Hofstede cultural Dimensions: UK and China </a:t>
            </a:r>
            <a:endParaRPr/>
          </a:p>
        </p:txBody>
      </p:sp>
      <p:sp>
        <p:nvSpPr>
          <p:cNvPr id="224" name="Google Shape;224;p9"/>
          <p:cNvSpPr txBox="1"/>
          <p:nvPr>
            <p:ph idx="1" type="body"/>
          </p:nvPr>
        </p:nvSpPr>
        <p:spPr>
          <a:xfrm>
            <a:off x="155448" y="2212848"/>
            <a:ext cx="3749040" cy="4389119"/>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Dimensions quantified from 0 to 100.</a:t>
            </a:r>
            <a:endParaRPr/>
          </a:p>
          <a:p>
            <a:pPr indent="-342900" lvl="0" marL="342900" rtl="0" algn="l">
              <a:lnSpc>
                <a:spcPct val="100000"/>
              </a:lnSpc>
              <a:spcBef>
                <a:spcPts val="1000"/>
              </a:spcBef>
              <a:spcAft>
                <a:spcPts val="0"/>
              </a:spcAft>
              <a:buSzPts val="1440"/>
              <a:buChar char="►"/>
            </a:pPr>
            <a:r>
              <a:rPr b="1" lang="en-US"/>
              <a:t>Similarities</a:t>
            </a:r>
            <a:r>
              <a:rPr lang="en-US"/>
              <a:t>: </a:t>
            </a:r>
            <a:endParaRPr/>
          </a:p>
          <a:p>
            <a:pPr indent="-514350" lvl="0" marL="514350" rtl="0" algn="l">
              <a:lnSpc>
                <a:spcPct val="100000"/>
              </a:lnSpc>
              <a:spcBef>
                <a:spcPts val="1000"/>
              </a:spcBef>
              <a:spcAft>
                <a:spcPts val="0"/>
              </a:spcAft>
              <a:buSzPts val="1440"/>
              <a:buAutoNum type="arabicPeriod"/>
            </a:pPr>
            <a:r>
              <a:rPr lang="en-US"/>
              <a:t>High masculinity – being a male is advantageous. Assertiveness and achievement tolerated. </a:t>
            </a:r>
            <a:endParaRPr/>
          </a:p>
          <a:p>
            <a:pPr indent="-514350" lvl="0" marL="514350" rtl="0" algn="l">
              <a:lnSpc>
                <a:spcPct val="100000"/>
              </a:lnSpc>
              <a:spcBef>
                <a:spcPts val="1000"/>
              </a:spcBef>
              <a:spcAft>
                <a:spcPts val="0"/>
              </a:spcAft>
              <a:buSzPts val="1440"/>
              <a:buAutoNum type="arabicPeriod"/>
            </a:pPr>
            <a:r>
              <a:rPr lang="en-US"/>
              <a:t>Low uncertainty avoidance – tolerance to risk taking. </a:t>
            </a:r>
            <a:endParaRPr/>
          </a:p>
        </p:txBody>
      </p:sp>
      <p:pic>
        <p:nvPicPr>
          <p:cNvPr id="225" name="Google Shape;225;p9"/>
          <p:cNvPicPr preferRelativeResize="0"/>
          <p:nvPr>
            <p:ph idx="2" type="body"/>
          </p:nvPr>
        </p:nvPicPr>
        <p:blipFill rotWithShape="1">
          <a:blip r:embed="rId3">
            <a:alphaModFix/>
          </a:blip>
          <a:srcRect b="0" l="0" r="0" t="0"/>
          <a:stretch/>
        </p:blipFill>
        <p:spPr>
          <a:xfrm>
            <a:off x="3767328" y="2212847"/>
            <a:ext cx="5888736" cy="3964115"/>
          </a:xfrm>
          <a:prstGeom prst="rect">
            <a:avLst/>
          </a:prstGeom>
          <a:noFill/>
          <a:ln>
            <a:noFill/>
          </a:ln>
        </p:spPr>
      </p:pic>
      <p:sp>
        <p:nvSpPr>
          <p:cNvPr id="226" name="Google Shape;226;p9"/>
          <p:cNvSpPr txBox="1"/>
          <p:nvPr/>
        </p:nvSpPr>
        <p:spPr>
          <a:xfrm>
            <a:off x="10392698" y="6119336"/>
            <a:ext cx="1354770" cy="5232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Anita Dragancheva</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0" name="Shape 230"/>
        <p:cNvGrpSpPr/>
        <p:nvPr/>
      </p:nvGrpSpPr>
      <p:grpSpPr>
        <a:xfrm>
          <a:off x="0" y="0"/>
          <a:ext cx="0" cy="0"/>
          <a:chOff x="0" y="0"/>
          <a:chExt cx="0" cy="0"/>
        </a:xfrm>
      </p:grpSpPr>
      <p:sp>
        <p:nvSpPr>
          <p:cNvPr id="231" name="Google Shape;231;p10"/>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Key cultural differences from the UK </a:t>
            </a:r>
            <a:endParaRPr/>
          </a:p>
        </p:txBody>
      </p:sp>
      <p:sp>
        <p:nvSpPr>
          <p:cNvPr id="232" name="Google Shape;232;p10"/>
          <p:cNvSpPr txBox="1"/>
          <p:nvPr>
            <p:ph idx="1" type="body"/>
          </p:nvPr>
        </p:nvSpPr>
        <p:spPr>
          <a:xfrm>
            <a:off x="594360" y="1962147"/>
            <a:ext cx="4434840" cy="4351338"/>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Font typeface="Noto Sans Symbols"/>
              <a:buChar char="▪"/>
            </a:pPr>
            <a:r>
              <a:rPr b="1" lang="en-US"/>
              <a:t>Power distance</a:t>
            </a:r>
            <a:r>
              <a:rPr lang="en-US"/>
              <a:t>: Implications on organisational structure. </a:t>
            </a:r>
            <a:endParaRPr/>
          </a:p>
          <a:p>
            <a:pPr indent="-342900" lvl="0" marL="342900" rtl="0" algn="l">
              <a:lnSpc>
                <a:spcPct val="100000"/>
              </a:lnSpc>
              <a:spcBef>
                <a:spcPts val="1000"/>
              </a:spcBef>
              <a:spcAft>
                <a:spcPts val="0"/>
              </a:spcAft>
              <a:buSzPts val="1440"/>
              <a:buFont typeface="Noto Sans Symbols"/>
              <a:buChar char="▪"/>
            </a:pPr>
            <a:r>
              <a:rPr b="1" lang="en-US"/>
              <a:t>Individualism</a:t>
            </a:r>
            <a:r>
              <a:rPr lang="en-US"/>
              <a:t>: Various types of activities and rewards.</a:t>
            </a:r>
            <a:endParaRPr/>
          </a:p>
          <a:p>
            <a:pPr indent="-342900" lvl="0" marL="342900" rtl="0" algn="l">
              <a:lnSpc>
                <a:spcPct val="100000"/>
              </a:lnSpc>
              <a:spcBef>
                <a:spcPts val="1000"/>
              </a:spcBef>
              <a:spcAft>
                <a:spcPts val="0"/>
              </a:spcAft>
              <a:buSzPts val="1440"/>
              <a:buFont typeface="Noto Sans Symbols"/>
              <a:buChar char="▪"/>
            </a:pPr>
            <a:r>
              <a:rPr b="1" lang="en-US"/>
              <a:t>Time orientation</a:t>
            </a:r>
            <a:r>
              <a:rPr lang="en-US"/>
              <a:t>: Different role of social norms and flexibility. </a:t>
            </a:r>
            <a:endParaRPr/>
          </a:p>
          <a:p>
            <a:pPr indent="-342900" lvl="0" marL="342900" rtl="0" algn="l">
              <a:lnSpc>
                <a:spcPct val="100000"/>
              </a:lnSpc>
              <a:spcBef>
                <a:spcPts val="1000"/>
              </a:spcBef>
              <a:spcAft>
                <a:spcPts val="0"/>
              </a:spcAft>
              <a:buSzPts val="1440"/>
              <a:buFont typeface="Noto Sans Symbols"/>
              <a:buChar char="▪"/>
            </a:pPr>
            <a:r>
              <a:rPr b="1" lang="en-US"/>
              <a:t>Indulgence</a:t>
            </a:r>
            <a:r>
              <a:rPr lang="en-US"/>
              <a:t>: Different preferences for rewards. </a:t>
            </a:r>
            <a:endParaRPr/>
          </a:p>
          <a:p>
            <a:pPr indent="0" lvl="0" marL="0" rtl="0" algn="l">
              <a:lnSpc>
                <a:spcPct val="100000"/>
              </a:lnSpc>
              <a:spcBef>
                <a:spcPts val="1000"/>
              </a:spcBef>
              <a:spcAft>
                <a:spcPts val="0"/>
              </a:spcAft>
              <a:buSzPts val="1440"/>
              <a:buNone/>
            </a:pPr>
            <a:r>
              <a:rPr lang="en-US"/>
              <a:t>=&gt; Coping with the differences is essential for the future joint venture.</a:t>
            </a:r>
            <a:endParaRPr/>
          </a:p>
        </p:txBody>
      </p:sp>
      <p:pic>
        <p:nvPicPr>
          <p:cNvPr id="233" name="Google Shape;233;p10"/>
          <p:cNvPicPr preferRelativeResize="0"/>
          <p:nvPr>
            <p:ph idx="2" type="body"/>
          </p:nvPr>
        </p:nvPicPr>
        <p:blipFill rotWithShape="1">
          <a:blip r:embed="rId3">
            <a:alphaModFix/>
          </a:blip>
          <a:srcRect b="0" l="0" r="0" t="0"/>
          <a:stretch/>
        </p:blipFill>
        <p:spPr>
          <a:xfrm>
            <a:off x="5153532" y="2185416"/>
            <a:ext cx="4465955" cy="3538727"/>
          </a:xfrm>
          <a:prstGeom prst="rect">
            <a:avLst/>
          </a:prstGeom>
          <a:noFill/>
          <a:ln>
            <a:noFill/>
          </a:ln>
        </p:spPr>
      </p:pic>
      <p:sp>
        <p:nvSpPr>
          <p:cNvPr id="234" name="Google Shape;234;p10"/>
          <p:cNvSpPr txBox="1"/>
          <p:nvPr/>
        </p:nvSpPr>
        <p:spPr>
          <a:xfrm>
            <a:off x="10235381" y="6313485"/>
            <a:ext cx="1877961" cy="30777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Valentina Pencheva</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1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Recommendations for cultural adaptation </a:t>
            </a:r>
            <a:endParaRPr/>
          </a:p>
        </p:txBody>
      </p:sp>
      <p:sp>
        <p:nvSpPr>
          <p:cNvPr id="240" name="Google Shape;240;p11"/>
          <p:cNvSpPr txBox="1"/>
          <p:nvPr>
            <p:ph idx="1" type="body"/>
          </p:nvPr>
        </p:nvSpPr>
        <p:spPr>
          <a:xfrm>
            <a:off x="677334" y="2340864"/>
            <a:ext cx="7515690" cy="3700498"/>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Better awareness about the role of culture: study courses and workshops.</a:t>
            </a:r>
            <a:endParaRPr/>
          </a:p>
          <a:p>
            <a:pPr indent="-342900" lvl="0" marL="342900" rtl="0" algn="l">
              <a:lnSpc>
                <a:spcPct val="100000"/>
              </a:lnSpc>
              <a:spcBef>
                <a:spcPts val="1000"/>
              </a:spcBef>
              <a:spcAft>
                <a:spcPts val="0"/>
              </a:spcAft>
              <a:buSzPts val="1440"/>
              <a:buChar char="►"/>
            </a:pPr>
            <a:r>
              <a:rPr lang="en-US"/>
              <a:t>Understanding the role of the Chinese high context culture and focus on body language meanings. </a:t>
            </a:r>
            <a:endParaRPr/>
          </a:p>
          <a:p>
            <a:pPr indent="-342900" lvl="0" marL="342900" rtl="0" algn="l">
              <a:lnSpc>
                <a:spcPct val="100000"/>
              </a:lnSpc>
              <a:spcBef>
                <a:spcPts val="1000"/>
              </a:spcBef>
              <a:spcAft>
                <a:spcPts val="0"/>
              </a:spcAft>
              <a:buSzPts val="1440"/>
              <a:buChar char="►"/>
            </a:pPr>
            <a:r>
              <a:rPr lang="en-US"/>
              <a:t>External specialist help: assistance and real-time support by a professional in order to solve emerging communication issues.</a:t>
            </a:r>
            <a:endParaRPr/>
          </a:p>
          <a:p>
            <a:pPr indent="-342900" lvl="0" marL="342900" rtl="0" algn="l">
              <a:lnSpc>
                <a:spcPct val="100000"/>
              </a:lnSpc>
              <a:spcBef>
                <a:spcPts val="1000"/>
              </a:spcBef>
              <a:spcAft>
                <a:spcPts val="0"/>
              </a:spcAft>
              <a:buSzPts val="1440"/>
              <a:buChar char="►"/>
            </a:pPr>
            <a:r>
              <a:rPr lang="en-US"/>
              <a:t>Development of universally accepted values and behavioural norms by the joint venture to align the behavior of UK and Chinese professionals. </a:t>
            </a:r>
            <a:endParaRPr/>
          </a:p>
        </p:txBody>
      </p:sp>
      <p:sp>
        <p:nvSpPr>
          <p:cNvPr id="241" name="Google Shape;241;p11"/>
          <p:cNvSpPr txBox="1"/>
          <p:nvPr/>
        </p:nvSpPr>
        <p:spPr>
          <a:xfrm>
            <a:off x="9979742" y="6322143"/>
            <a:ext cx="1777558" cy="30777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Valentina Pencheva</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5" name="Shape 245"/>
        <p:cNvGrpSpPr/>
        <p:nvPr/>
      </p:nvGrpSpPr>
      <p:grpSpPr>
        <a:xfrm>
          <a:off x="0" y="0"/>
          <a:ext cx="0" cy="0"/>
          <a:chOff x="0" y="0"/>
          <a:chExt cx="0" cy="0"/>
        </a:xfrm>
      </p:grpSpPr>
      <p:sp>
        <p:nvSpPr>
          <p:cNvPr id="246" name="Google Shape;246;p1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Recommendations for effective management</a:t>
            </a:r>
            <a:endParaRPr/>
          </a:p>
        </p:txBody>
      </p:sp>
      <p:sp>
        <p:nvSpPr>
          <p:cNvPr id="247" name="Google Shape;247;p12"/>
          <p:cNvSpPr txBox="1"/>
          <p:nvPr>
            <p:ph idx="1" type="body"/>
          </p:nvPr>
        </p:nvSpPr>
        <p:spPr>
          <a:xfrm>
            <a:off x="838200" y="2340864"/>
            <a:ext cx="7546848" cy="3877056"/>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b="1" lang="en-US"/>
              <a:t>Measurement and control</a:t>
            </a:r>
            <a:r>
              <a:rPr lang="en-US"/>
              <a:t>: Conduct of periodic surveys and interviews to identify and cope with culturally-driven performance issues and conflicts.</a:t>
            </a:r>
            <a:endParaRPr/>
          </a:p>
          <a:p>
            <a:pPr indent="-342900" lvl="0" marL="342900" rtl="0" algn="l">
              <a:lnSpc>
                <a:spcPct val="100000"/>
              </a:lnSpc>
              <a:spcBef>
                <a:spcPts val="1000"/>
              </a:spcBef>
              <a:spcAft>
                <a:spcPts val="0"/>
              </a:spcAft>
              <a:buSzPts val="1440"/>
              <a:buChar char="►"/>
            </a:pPr>
            <a:r>
              <a:rPr b="1" lang="en-US"/>
              <a:t>Managerial adjustments</a:t>
            </a:r>
            <a:r>
              <a:rPr lang="en-US"/>
              <a:t>:</a:t>
            </a:r>
            <a:endParaRPr/>
          </a:p>
          <a:p>
            <a:pPr indent="-514350" lvl="0" marL="514350" rtl="0" algn="l">
              <a:lnSpc>
                <a:spcPct val="100000"/>
              </a:lnSpc>
              <a:spcBef>
                <a:spcPts val="1000"/>
              </a:spcBef>
              <a:spcAft>
                <a:spcPts val="0"/>
              </a:spcAft>
              <a:buSzPts val="1440"/>
              <a:buFont typeface="Trebuchet MS"/>
              <a:buAutoNum type="arabicPeriod"/>
            </a:pPr>
            <a:r>
              <a:rPr lang="en-US"/>
              <a:t>Team-based activities (Chinese) versus individual ones(UK).</a:t>
            </a:r>
            <a:endParaRPr/>
          </a:p>
          <a:p>
            <a:pPr indent="-514350" lvl="0" marL="514350" rtl="0" algn="l">
              <a:lnSpc>
                <a:spcPct val="100000"/>
              </a:lnSpc>
              <a:spcBef>
                <a:spcPts val="1000"/>
              </a:spcBef>
              <a:spcAft>
                <a:spcPts val="0"/>
              </a:spcAft>
              <a:buSzPts val="1440"/>
              <a:buFont typeface="Trebuchet MS"/>
              <a:buAutoNum type="arabicPeriod"/>
            </a:pPr>
            <a:r>
              <a:rPr lang="en-US"/>
              <a:t>Short-term (UK) versus long-term (Chinese) rewards. </a:t>
            </a:r>
            <a:endParaRPr/>
          </a:p>
          <a:p>
            <a:pPr indent="-514350" lvl="0" marL="514350" rtl="0" algn="l">
              <a:lnSpc>
                <a:spcPct val="100000"/>
              </a:lnSpc>
              <a:spcBef>
                <a:spcPts val="1000"/>
              </a:spcBef>
              <a:spcAft>
                <a:spcPts val="0"/>
              </a:spcAft>
              <a:buSzPts val="1440"/>
              <a:buFont typeface="Trebuchet MS"/>
              <a:buAutoNum type="arabicPeriod"/>
            </a:pPr>
            <a:r>
              <a:rPr lang="en-US"/>
              <a:t>Individual performance rewards (UK) versus team-based ones (Chinese). </a:t>
            </a:r>
            <a:endParaRPr/>
          </a:p>
          <a:p>
            <a:pPr indent="-514350" lvl="0" marL="514350" rtl="0" algn="l">
              <a:lnSpc>
                <a:spcPct val="100000"/>
              </a:lnSpc>
              <a:spcBef>
                <a:spcPts val="1000"/>
              </a:spcBef>
              <a:spcAft>
                <a:spcPts val="0"/>
              </a:spcAft>
              <a:buSzPts val="1440"/>
              <a:buFont typeface="Trebuchet MS"/>
              <a:buAutoNum type="arabicPeriod"/>
            </a:pPr>
            <a:r>
              <a:rPr lang="en-US"/>
              <a:t>Hierarchy and orders (Chinese) versus flatter management (UK). </a:t>
            </a:r>
            <a:endParaRPr/>
          </a:p>
        </p:txBody>
      </p:sp>
      <p:sp>
        <p:nvSpPr>
          <p:cNvPr id="248" name="Google Shape;248;p12"/>
          <p:cNvSpPr txBox="1"/>
          <p:nvPr/>
        </p:nvSpPr>
        <p:spPr>
          <a:xfrm>
            <a:off x="9851923" y="6217920"/>
            <a:ext cx="1907458" cy="30777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Valentina Pencheva</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sp>
        <p:nvSpPr>
          <p:cNvPr id="253" name="Google Shape;253;p1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Conclusion </a:t>
            </a:r>
            <a:endParaRPr/>
          </a:p>
        </p:txBody>
      </p:sp>
      <p:sp>
        <p:nvSpPr>
          <p:cNvPr id="254" name="Google Shape;254;p13"/>
          <p:cNvSpPr txBox="1"/>
          <p:nvPr>
            <p:ph idx="1" type="body"/>
          </p:nvPr>
        </p:nvSpPr>
        <p:spPr>
          <a:xfrm>
            <a:off x="677334" y="2160589"/>
            <a:ext cx="8402658" cy="3880773"/>
          </a:xfrm>
          <a:prstGeom prst="rect">
            <a:avLst/>
          </a:prstGeom>
          <a:noFill/>
          <a:ln>
            <a:noFill/>
          </a:ln>
        </p:spPr>
        <p:txBody>
          <a:bodyPr anchorCtr="0" anchor="t" bIns="45700" lIns="91425" spcFirstLastPara="1" rIns="91425" wrap="square" tIns="45700">
            <a:normAutofit/>
          </a:bodyPr>
          <a:lstStyle/>
          <a:p>
            <a:pPr indent="-342900" lvl="0" marL="342900" rtl="0" algn="l">
              <a:lnSpc>
                <a:spcPct val="100000"/>
              </a:lnSpc>
              <a:spcBef>
                <a:spcPts val="0"/>
              </a:spcBef>
              <a:spcAft>
                <a:spcPts val="0"/>
              </a:spcAft>
              <a:buSzPts val="1440"/>
              <a:buChar char="►"/>
            </a:pPr>
            <a:r>
              <a:rPr lang="en-US"/>
              <a:t>Culture and communication – a key for international companies.</a:t>
            </a:r>
            <a:endParaRPr/>
          </a:p>
          <a:p>
            <a:pPr indent="-342900" lvl="0" marL="342900" rtl="0" algn="l">
              <a:lnSpc>
                <a:spcPct val="100000"/>
              </a:lnSpc>
              <a:spcBef>
                <a:spcPts val="1000"/>
              </a:spcBef>
              <a:spcAft>
                <a:spcPts val="0"/>
              </a:spcAft>
              <a:buSzPts val="1440"/>
              <a:buChar char="►"/>
            </a:pPr>
            <a:r>
              <a:rPr lang="en-US"/>
              <a:t>The specifics of the Chinese culture should be well-understood by British Airways </a:t>
            </a:r>
            <a:endParaRPr/>
          </a:p>
          <a:p>
            <a:pPr indent="-342900" lvl="0" marL="342900" rtl="0" algn="l">
              <a:lnSpc>
                <a:spcPct val="100000"/>
              </a:lnSpc>
              <a:spcBef>
                <a:spcPts val="1000"/>
              </a:spcBef>
              <a:spcAft>
                <a:spcPts val="0"/>
              </a:spcAft>
              <a:buSzPts val="1440"/>
              <a:buChar char="►"/>
            </a:pPr>
            <a:r>
              <a:rPr lang="en-US"/>
              <a:t>Management adaptation required for success in China.</a:t>
            </a:r>
            <a:endParaRPr/>
          </a:p>
          <a:p>
            <a:pPr indent="-342900" lvl="0" marL="342900" rtl="0" algn="l">
              <a:lnSpc>
                <a:spcPct val="100000"/>
              </a:lnSpc>
              <a:spcBef>
                <a:spcPts val="1000"/>
              </a:spcBef>
              <a:spcAft>
                <a:spcPts val="0"/>
              </a:spcAft>
              <a:buSzPts val="1440"/>
              <a:buChar char="►"/>
            </a:pPr>
            <a:r>
              <a:rPr lang="en-US"/>
              <a:t>Communication flexibility and inclusion of more implicit messages.</a:t>
            </a:r>
            <a:endParaRPr/>
          </a:p>
          <a:p>
            <a:pPr indent="-342900" lvl="0" marL="342900" rtl="0" algn="l">
              <a:lnSpc>
                <a:spcPct val="100000"/>
              </a:lnSpc>
              <a:spcBef>
                <a:spcPts val="1000"/>
              </a:spcBef>
              <a:spcAft>
                <a:spcPts val="0"/>
              </a:spcAft>
              <a:buSzPts val="1440"/>
              <a:buChar char="►"/>
            </a:pPr>
            <a:r>
              <a:rPr lang="en-US"/>
              <a:t>Development of common (organisational) values and norms of behaviour which are universally accepted in the joint venture. </a:t>
            </a:r>
            <a:endParaRPr/>
          </a:p>
          <a:p>
            <a:pPr indent="-342900" lvl="0" marL="342900" rtl="0" algn="l">
              <a:lnSpc>
                <a:spcPct val="100000"/>
              </a:lnSpc>
              <a:spcBef>
                <a:spcPts val="1000"/>
              </a:spcBef>
              <a:spcAft>
                <a:spcPts val="0"/>
              </a:spcAft>
              <a:buSzPts val="1440"/>
              <a:buChar char="►"/>
            </a:pPr>
            <a:r>
              <a:rPr lang="en-US"/>
              <a:t>Diverse communication styles, rewards and activities should be considered for optimal management and performance. </a:t>
            </a:r>
            <a:endParaRPr/>
          </a:p>
        </p:txBody>
      </p:sp>
      <p:sp>
        <p:nvSpPr>
          <p:cNvPr id="255" name="Google Shape;255;p13"/>
          <p:cNvSpPr txBox="1"/>
          <p:nvPr/>
        </p:nvSpPr>
        <p:spPr>
          <a:xfrm>
            <a:off x="10186219" y="6334780"/>
            <a:ext cx="1521919" cy="30777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Nikolay Dimitrov</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9" name="Shape 259"/>
        <p:cNvGrpSpPr/>
        <p:nvPr/>
      </p:nvGrpSpPr>
      <p:grpSpPr>
        <a:xfrm>
          <a:off x="0" y="0"/>
          <a:ext cx="0" cy="0"/>
          <a:chOff x="0" y="0"/>
          <a:chExt cx="0" cy="0"/>
        </a:xfrm>
      </p:grpSpPr>
      <p:sp>
        <p:nvSpPr>
          <p:cNvPr id="260" name="Google Shape;260;p14"/>
          <p:cNvSpPr txBox="1"/>
          <p:nvPr>
            <p:ph type="title"/>
          </p:nvPr>
        </p:nvSpPr>
        <p:spPr>
          <a:xfrm>
            <a:off x="0" y="0"/>
            <a:ext cx="10515600" cy="1325563"/>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chemeClr val="accent1"/>
              </a:buClr>
              <a:buSzPts val="3600"/>
              <a:buFont typeface="Trebuchet MS"/>
              <a:buNone/>
            </a:pPr>
            <a:r>
              <a:rPr lang="en-US"/>
              <a:t>References </a:t>
            </a:r>
            <a:endParaRPr/>
          </a:p>
        </p:txBody>
      </p:sp>
      <p:sp>
        <p:nvSpPr>
          <p:cNvPr id="261" name="Google Shape;261;p14"/>
          <p:cNvSpPr txBox="1"/>
          <p:nvPr>
            <p:ph idx="1" type="body"/>
          </p:nvPr>
        </p:nvSpPr>
        <p:spPr>
          <a:xfrm>
            <a:off x="0" y="1042416"/>
            <a:ext cx="9372600" cy="5660136"/>
          </a:xfrm>
          <a:prstGeom prst="rect">
            <a:avLst/>
          </a:prstGeom>
          <a:noFill/>
          <a:ln>
            <a:noFill/>
          </a:ln>
        </p:spPr>
        <p:txBody>
          <a:bodyPr anchorCtr="0" anchor="t" bIns="45700" lIns="91425" spcFirstLastPara="1" rIns="91425" wrap="square" tIns="45700">
            <a:normAutofit fontScale="62500" lnSpcReduction="20000"/>
          </a:bodyPr>
          <a:lstStyle/>
          <a:p>
            <a:pPr indent="-342900" lvl="0" marL="342900" rtl="0" algn="l">
              <a:lnSpc>
                <a:spcPct val="100000"/>
              </a:lnSpc>
              <a:spcBef>
                <a:spcPts val="0"/>
              </a:spcBef>
              <a:spcAft>
                <a:spcPts val="0"/>
              </a:spcAft>
              <a:buSzPct val="79999"/>
              <a:buChar char="►"/>
            </a:pPr>
            <a:r>
              <a:rPr lang="en-US"/>
              <a:t>Hall, E. (1976) Beyond culture. New York: Anchor Press</a:t>
            </a:r>
            <a:endParaRPr/>
          </a:p>
          <a:p>
            <a:pPr indent="-342900" lvl="0" marL="342900" rtl="0" algn="l">
              <a:lnSpc>
                <a:spcPct val="100000"/>
              </a:lnSpc>
              <a:spcBef>
                <a:spcPts val="1000"/>
              </a:spcBef>
              <a:spcAft>
                <a:spcPts val="0"/>
              </a:spcAft>
              <a:buSzPct val="79999"/>
              <a:buChar char="►"/>
            </a:pPr>
            <a:r>
              <a:rPr lang="en-US"/>
              <a:t>Hill, C. (2007) International Business Competing in the Global Marketplace. Irwin: McGraw Hill</a:t>
            </a:r>
            <a:endParaRPr/>
          </a:p>
          <a:p>
            <a:pPr indent="-342900" lvl="0" marL="342900" rtl="0" algn="l">
              <a:lnSpc>
                <a:spcPct val="100000"/>
              </a:lnSpc>
              <a:spcBef>
                <a:spcPts val="1000"/>
              </a:spcBef>
              <a:spcAft>
                <a:spcPts val="0"/>
              </a:spcAft>
              <a:buSzPct val="79999"/>
              <a:buChar char="►"/>
            </a:pPr>
            <a:r>
              <a:rPr lang="en-US"/>
              <a:t>Hill, C. and Hult, T. (2019) International Business: Competing in the Global Marketplace. 12th edition, NY: McGraw Hill Education </a:t>
            </a:r>
            <a:endParaRPr/>
          </a:p>
          <a:p>
            <a:pPr indent="-342900" lvl="0" marL="342900" rtl="0" algn="l">
              <a:lnSpc>
                <a:spcPct val="100000"/>
              </a:lnSpc>
              <a:spcBef>
                <a:spcPts val="1000"/>
              </a:spcBef>
              <a:spcAft>
                <a:spcPts val="0"/>
              </a:spcAft>
              <a:buSzPct val="79999"/>
              <a:buChar char="►"/>
            </a:pPr>
            <a:r>
              <a:rPr lang="en-US"/>
              <a:t>Hofstede Insights (2023) Country comparison: China and United Kingdom, [online] Available: https://www.hofstede-insights.com/country-comparison/china,the-uk/ [Accessed: 12 March 2023]</a:t>
            </a:r>
            <a:endParaRPr/>
          </a:p>
          <a:p>
            <a:pPr indent="-342900" lvl="0" marL="342900" rtl="0" algn="l">
              <a:lnSpc>
                <a:spcPct val="100000"/>
              </a:lnSpc>
              <a:spcBef>
                <a:spcPts val="1000"/>
              </a:spcBef>
              <a:spcAft>
                <a:spcPts val="0"/>
              </a:spcAft>
              <a:buSzPct val="79999"/>
              <a:buChar char="►"/>
            </a:pPr>
            <a:r>
              <a:rPr lang="en-US"/>
              <a:t>Hofstede, G. (2001) Culture's consequences: Comparing values, behaviors, institutions, and organizations across nations. Thousand Oaks, California: Sage Publications</a:t>
            </a:r>
            <a:endParaRPr/>
          </a:p>
          <a:p>
            <a:pPr indent="-342900" lvl="0" marL="342900" rtl="0" algn="l">
              <a:lnSpc>
                <a:spcPct val="100000"/>
              </a:lnSpc>
              <a:spcBef>
                <a:spcPts val="1000"/>
              </a:spcBef>
              <a:spcAft>
                <a:spcPts val="0"/>
              </a:spcAft>
              <a:buSzPct val="79999"/>
              <a:buChar char="►"/>
            </a:pPr>
            <a:r>
              <a:rPr lang="en-US"/>
              <a:t>Hook, C. and Jenkins, A. (2019) Introducing Human Resource Management. 8th edition, Pearson: UK</a:t>
            </a:r>
            <a:endParaRPr/>
          </a:p>
          <a:p>
            <a:pPr indent="-342900" lvl="0" marL="342900" rtl="0" algn="l">
              <a:lnSpc>
                <a:spcPct val="100000"/>
              </a:lnSpc>
              <a:spcBef>
                <a:spcPts val="1000"/>
              </a:spcBef>
              <a:spcAft>
                <a:spcPts val="0"/>
              </a:spcAft>
              <a:buSzPct val="79999"/>
              <a:buChar char="►"/>
            </a:pPr>
            <a:r>
              <a:rPr lang="en-US"/>
              <a:t>Johnson, G., Whittington, R., Angwin, D., Regner, P. and Scholes, K. (2017) Exploring Strategy. 11th edition, Pearson</a:t>
            </a:r>
            <a:endParaRPr/>
          </a:p>
          <a:p>
            <a:pPr indent="-342900" lvl="0" marL="342900" rtl="0" algn="l">
              <a:lnSpc>
                <a:spcPct val="100000"/>
              </a:lnSpc>
              <a:spcBef>
                <a:spcPts val="1000"/>
              </a:spcBef>
              <a:spcAft>
                <a:spcPts val="0"/>
              </a:spcAft>
              <a:buSzPct val="79999"/>
              <a:buChar char="►"/>
            </a:pPr>
            <a:r>
              <a:rPr lang="en-US"/>
              <a:t>Miller, J., Riddell, R. and Greenberg, S. (2011) The Influence of Culture on Maternal Soothing Behaviours and Infant Pain Expression in the Immunization Context, Pain research &amp; management: the journal of the Canadian Pain Society, Vol. 16, pp. 234-238. 10.1155/2011/707615. </a:t>
            </a:r>
            <a:endParaRPr/>
          </a:p>
          <a:p>
            <a:pPr indent="-342900" lvl="0" marL="342900" rtl="0" algn="l">
              <a:lnSpc>
                <a:spcPct val="100000"/>
              </a:lnSpc>
              <a:spcBef>
                <a:spcPts val="1000"/>
              </a:spcBef>
              <a:spcAft>
                <a:spcPts val="0"/>
              </a:spcAft>
              <a:buSzPct val="79999"/>
              <a:buChar char="►"/>
            </a:pPr>
            <a:r>
              <a:rPr lang="en-US"/>
              <a:t>Miller, K. (2022) Hofstede’s Cultural Dimensions: Implications and How to Apply, [online] Available: https://crowjack.com/blog/strategy/hofstedes-cultural-dimensions [Accessed: 12 March 2023]</a:t>
            </a:r>
            <a:endParaRPr/>
          </a:p>
          <a:p>
            <a:pPr indent="-342900" lvl="0" marL="342900" rtl="0" algn="l">
              <a:lnSpc>
                <a:spcPct val="100000"/>
              </a:lnSpc>
              <a:spcBef>
                <a:spcPts val="1000"/>
              </a:spcBef>
              <a:spcAft>
                <a:spcPts val="0"/>
              </a:spcAft>
              <a:buSzPct val="79999"/>
              <a:buChar char="►"/>
            </a:pPr>
            <a:r>
              <a:rPr lang="en-US"/>
              <a:t>Munos, R. (2021) Top Global Airline Brands Lose More Than $35 Billion in Brand Value: Report, [online] Available: https://skift.com/2021/07/26/top-global-airline-brands-lose-more-than-35-billion-in-brand-value-report/ [Accessed: 16 March 2023]</a:t>
            </a:r>
            <a:endParaRPr/>
          </a:p>
          <a:p>
            <a:pPr indent="-342900" lvl="0" marL="342900" rtl="0" algn="l">
              <a:lnSpc>
                <a:spcPct val="100000"/>
              </a:lnSpc>
              <a:spcBef>
                <a:spcPts val="1000"/>
              </a:spcBef>
              <a:spcAft>
                <a:spcPts val="0"/>
              </a:spcAft>
              <a:buSzPct val="79999"/>
              <a:buChar char="►"/>
            </a:pPr>
            <a:r>
              <a:rPr lang="en-US"/>
              <a:t>Nomura, S. (2018) Interpersonal Communication: An Analysis from a Point of In-house Communications, Business Communication Research and Practice, Vol. 1, pp. 85-89. </a:t>
            </a:r>
            <a:endParaRPr/>
          </a:p>
          <a:p>
            <a:pPr indent="-342900" lvl="0" marL="342900" rtl="0" algn="l">
              <a:lnSpc>
                <a:spcPct val="100000"/>
              </a:lnSpc>
              <a:spcBef>
                <a:spcPts val="1000"/>
              </a:spcBef>
              <a:spcAft>
                <a:spcPts val="0"/>
              </a:spcAft>
              <a:buSzPct val="79999"/>
              <a:buChar char="►"/>
            </a:pPr>
            <a:r>
              <a:rPr lang="en-US"/>
              <a:t>Routes (2023) British Airways: About the airline, [online] Available: https://www.routesonline.com/airlines/3195/british-airways/about/ [Accessed: 15 March 2023]</a:t>
            </a:r>
            <a:endParaRPr/>
          </a:p>
          <a:p>
            <a:pPr indent="-342900" lvl="0" marL="342900" rtl="0" algn="l">
              <a:lnSpc>
                <a:spcPct val="100000"/>
              </a:lnSpc>
              <a:spcBef>
                <a:spcPts val="1000"/>
              </a:spcBef>
              <a:spcAft>
                <a:spcPts val="0"/>
              </a:spcAft>
              <a:buSzPct val="79999"/>
              <a:buChar char="►"/>
            </a:pPr>
            <a:r>
              <a:rPr lang="en-US"/>
              <a:t>Saldo, A. (2015) Beyond Hofstede’s Cultural Dimensions Theory: Approaching a Multicultural Audience, [online] Available: https://www.skyword.com/contentstandard/beyond-hofstedes-cultural-dimensions-theory-approaching-a-multicultural-audience/ [Accessed: 12 March 2023]</a:t>
            </a:r>
            <a:endParaRPr/>
          </a:p>
          <a:p>
            <a:pPr indent="-342900" lvl="0" marL="342900" rtl="0" algn="l">
              <a:lnSpc>
                <a:spcPct val="100000"/>
              </a:lnSpc>
              <a:spcBef>
                <a:spcPts val="1000"/>
              </a:spcBef>
              <a:spcAft>
                <a:spcPts val="0"/>
              </a:spcAft>
              <a:buSzPct val="79999"/>
              <a:buChar char="►"/>
            </a:pPr>
            <a:r>
              <a:rPr lang="en-US"/>
              <a:t>Yang, J. and Lee, H. (2002) Identifying key factors for successful joint venture in China, Industrial Management &amp; Data Systems, Vol. 102(2), pp. 98-109. https://doi.org/10.1108/02635570210419645 </a:t>
            </a:r>
            <a:endParaRPr/>
          </a:p>
          <a:p>
            <a:pPr indent="-285750" lvl="0" marL="342900" rtl="0" algn="l">
              <a:lnSpc>
                <a:spcPct val="100000"/>
              </a:lnSpc>
              <a:spcBef>
                <a:spcPts val="1000"/>
              </a:spcBef>
              <a:spcAft>
                <a:spcPts val="0"/>
              </a:spcAft>
              <a:buSzPct val="79999"/>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2020-10-29T12:05:35Z</dcterms:created>
  <dc:creator>Husam Helmi</dc:creator>
</cp:coreProperties>
</file>