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0" r:id="rId1"/>
  </p:sldMasterIdLst>
  <p:sldIdLst>
    <p:sldId id="257" r:id="rId2"/>
    <p:sldId id="256" r:id="rId3"/>
    <p:sldId id="258" r:id="rId4"/>
    <p:sldId id="259" r:id="rId5"/>
    <p:sldId id="275" r:id="rId6"/>
    <p:sldId id="270" r:id="rId7"/>
    <p:sldId id="276" r:id="rId8"/>
    <p:sldId id="277" r:id="rId9"/>
    <p:sldId id="278" r:id="rId10"/>
    <p:sldId id="279" r:id="rId11"/>
    <p:sldId id="266" r:id="rId12"/>
    <p:sldId id="268" r:id="rId13"/>
    <p:sldId id="260" r:id="rId14"/>
    <p:sldId id="280" r:id="rId15"/>
    <p:sldId id="267" r:id="rId16"/>
    <p:sldId id="281" r:id="rId17"/>
    <p:sldId id="269" r:id="rId18"/>
    <p:sldId id="282" r:id="rId19"/>
    <p:sldId id="283" r:id="rId20"/>
    <p:sldId id="284" r:id="rId21"/>
    <p:sldId id="285" r:id="rId22"/>
    <p:sldId id="263" r:id="rId23"/>
    <p:sldId id="264" r:id="rId24"/>
    <p:sldId id="265" r:id="rId25"/>
    <p:sldId id="286" r:id="rId26"/>
    <p:sldId id="287" r:id="rId27"/>
    <p:sldId id="288" r:id="rId28"/>
    <p:sldId id="289" r:id="rId29"/>
    <p:sldId id="353" r:id="rId30"/>
    <p:sldId id="261" r:id="rId31"/>
    <p:sldId id="294" r:id="rId32"/>
    <p:sldId id="295" r:id="rId33"/>
    <p:sldId id="296" r:id="rId34"/>
    <p:sldId id="297" r:id="rId35"/>
    <p:sldId id="298" r:id="rId36"/>
    <p:sldId id="299" r:id="rId3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 snapToGrid="0">
      <p:cViewPr varScale="1">
        <p:scale>
          <a:sx n="86" d="100"/>
          <a:sy n="86" d="100"/>
        </p:scale>
        <p:origin x="114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11/23/2020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8824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5BFD80-2CEC-4034-8011-B79741B9E7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A03E40-021B-4EDB-AD50-335C4276E0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79AA4C-6492-4073-9B14-7CE688F6D6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CC6D7-0C86-4154-A7A4-19202047398A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7CAAC3-8901-4045-850A-EDAA9CEDF3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52AA82-BED5-4864-BD63-0EA95A9B59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82566-9DBC-46AC-BFB9-66FFF7CCBE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9895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11/23/2020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509414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701" r:id="rId2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700" i="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1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75A9060-09BB-431A-A35A-6929DD7ADB1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8394" b="5593"/>
          <a:stretch/>
        </p:blipFill>
        <p:spPr>
          <a:xfrm>
            <a:off x="1" y="10"/>
            <a:ext cx="12191999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77D4E339-1FDC-4F64-BACC-DA1625A5A3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52794" y="0"/>
            <a:ext cx="9339206" cy="6858000"/>
          </a:xfrm>
          <a:prstGeom prst="rect">
            <a:avLst/>
          </a:prstGeom>
          <a:gradFill flip="none" rotWithShape="1">
            <a:gsLst>
              <a:gs pos="58000">
                <a:schemeClr val="tx1">
                  <a:alpha val="35000"/>
                </a:schemeClr>
              </a:gs>
              <a:gs pos="33000">
                <a:schemeClr val="tx1">
                  <a:alpha val="20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40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481460-3394-467F-967D-00B5318F18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985517" y="3331444"/>
            <a:ext cx="6470692" cy="1229306"/>
          </a:xfrm>
        </p:spPr>
        <p:txBody>
          <a:bodyPr>
            <a:normAutofit/>
          </a:bodyPr>
          <a:lstStyle/>
          <a:p>
            <a:r>
              <a:rPr lang="en-GB" sz="5400">
                <a:solidFill>
                  <a:schemeClr val="bg1"/>
                </a:solidFill>
              </a:rPr>
              <a:t>Revision Lecture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A4A6F4D-611D-49E6-9737-38C303EAADC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985516" y="4735799"/>
            <a:ext cx="6470693" cy="605256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MBA Marketing Management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28A9C89-B313-458F-9C85-515930A51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0211" y="4641183"/>
            <a:ext cx="6309360" cy="0"/>
          </a:xfrm>
          <a:prstGeom prst="line">
            <a:avLst/>
          </a:prstGeom>
          <a:ln w="19050">
            <a:solidFill>
              <a:schemeClr val="bg1">
                <a:alpha val="9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400554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E362070-691D-44DB-98D4-BC61774B0E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FABA62-5D7F-4AC8-8D7D-C6065F3AFE6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36504" y="758951"/>
            <a:ext cx="7319175" cy="3374931"/>
          </a:xfrm>
        </p:spPr>
        <p:txBody>
          <a:bodyPr>
            <a:normAutofit/>
          </a:bodyPr>
          <a:lstStyle/>
          <a:p>
            <a:r>
              <a:rPr lang="en-GB" sz="6800"/>
              <a:t>MBA Marketing Management Assignment 25%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3F32EB5-021A-4D65-832B-6F53A1B9180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36504" y="4455620"/>
            <a:ext cx="7321946" cy="1143000"/>
          </a:xfrm>
        </p:spPr>
        <p:txBody>
          <a:bodyPr>
            <a:normAutofit/>
          </a:bodyPr>
          <a:lstStyle/>
          <a:p>
            <a:r>
              <a:rPr lang="en-GB" dirty="0"/>
              <a:t>Report 2000 Words</a:t>
            </a:r>
          </a:p>
          <a:p>
            <a:r>
              <a:rPr lang="en-GB" dirty="0"/>
              <a:t>Due Date: 8</a:t>
            </a:r>
            <a:r>
              <a:rPr lang="en-GB" baseline="30000" dirty="0"/>
              <a:t>TH</a:t>
            </a:r>
            <a:r>
              <a:rPr lang="en-GB" dirty="0"/>
              <a:t> January 2021</a:t>
            </a:r>
          </a:p>
        </p:txBody>
      </p:sp>
      <p:pic>
        <p:nvPicPr>
          <p:cNvPr id="7" name="Graphic 6" descr="Books">
            <a:extLst>
              <a:ext uri="{FF2B5EF4-FFF2-40B4-BE49-F238E27FC236}">
                <a16:creationId xmlns:a16="http://schemas.microsoft.com/office/drawing/2014/main" id="{AF84D96F-67CA-468E-B5F8-F5DF48602F5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20973" y="1790485"/>
            <a:ext cx="2758331" cy="2758331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A7EFE9C-DAE7-4ECA-BDB2-34E2534B8A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58251" y="4294753"/>
            <a:ext cx="71323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ectangle 13">
            <a:extLst>
              <a:ext uri="{FF2B5EF4-FFF2-40B4-BE49-F238E27FC236}">
                <a16:creationId xmlns:a16="http://schemas.microsoft.com/office/drawing/2014/main" id="{32DB1480-5B24-4B37-B70E-C74945DD91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2660208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16C586-A6CF-4679-8CFB-DAC867355B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250882-63C9-464E-808F-EFDB14176D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Your Role: </a:t>
            </a:r>
            <a:r>
              <a:rPr lang="en-GB" dirty="0"/>
              <a:t>As a project team member employed by an external consultant/agent hired by your chosen organisation, you have been asked to provide an appropriate response to the task identified below.</a:t>
            </a:r>
          </a:p>
          <a:p>
            <a:pPr marL="0" indent="0">
              <a:buNone/>
            </a:pPr>
            <a:endParaRPr lang="en-GB" dirty="0"/>
          </a:p>
          <a:p>
            <a:pPr marL="514350" indent="-514350">
              <a:buAutoNum type="alphaLcParenR"/>
            </a:pPr>
            <a:r>
              <a:rPr lang="en-GB" dirty="0"/>
              <a:t>Conduct an environmental marketing analysis taking into consideration the key external influencing drivers together with an analysis of the internal environment and the role that marketing plays within the organisation </a:t>
            </a:r>
          </a:p>
          <a:p>
            <a:pPr marL="514350" indent="-514350">
              <a:buAutoNum type="alphaLcParenR"/>
            </a:pPr>
            <a:r>
              <a:rPr lang="en-GB" dirty="0"/>
              <a:t>Include recommendations for the future </a:t>
            </a:r>
          </a:p>
        </p:txBody>
      </p:sp>
    </p:spTree>
    <p:extLst>
      <p:ext uri="{BB962C8B-B14F-4D97-AF65-F5344CB8AC3E}">
        <p14:creationId xmlns:p14="http://schemas.microsoft.com/office/powerpoint/2010/main" val="25028268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3F8446-5B5B-48AB-A199-C745A038CF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Structure (Question a)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838BFD-23D6-4F9D-B9F8-9DFECC08B8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Include an introduction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Provide some brief background information about the company e.g. when was the company first established and who founded the company. The mission statement could also be included.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Relate the Macro environment or PESTLE factors to the company stating whether each factor is favourable or unfavourable and why. (Include facts and figures to support statements made)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Relate the Porters 5 Forces model to the company stating whether each force is high, medium or low and why. (Include facts and figures to support statements made)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74944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Macro Environment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macro environment consists of external forces outside of the organisation that can create opportunities and/or threats.</a:t>
            </a:r>
          </a:p>
        </p:txBody>
      </p:sp>
    </p:spTree>
    <p:extLst>
      <p:ext uri="{BB962C8B-B14F-4D97-AF65-F5344CB8AC3E}">
        <p14:creationId xmlns:p14="http://schemas.microsoft.com/office/powerpoint/2010/main" val="36957862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Diagram: The Micro and Macro Environment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98478" y="2103203"/>
            <a:ext cx="4518166" cy="4027707"/>
          </a:xfrm>
        </p:spPr>
      </p:pic>
    </p:spTree>
    <p:extLst>
      <p:ext uri="{BB962C8B-B14F-4D97-AF65-F5344CB8AC3E}">
        <p14:creationId xmlns:p14="http://schemas.microsoft.com/office/powerpoint/2010/main" val="28214517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Main Elements in the Macro Environment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Social/Cultural forces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Legal forces</a:t>
            </a:r>
          </a:p>
        </p:txBody>
      </p:sp>
    </p:spTree>
    <p:extLst>
      <p:ext uri="{BB962C8B-B14F-4D97-AF65-F5344CB8AC3E}">
        <p14:creationId xmlns:p14="http://schemas.microsoft.com/office/powerpoint/2010/main" val="96107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Main Elements in the Macro Environment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Economic forces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Political forces</a:t>
            </a:r>
          </a:p>
        </p:txBody>
      </p:sp>
    </p:spTree>
    <p:extLst>
      <p:ext uri="{BB962C8B-B14F-4D97-AF65-F5344CB8AC3E}">
        <p14:creationId xmlns:p14="http://schemas.microsoft.com/office/powerpoint/2010/main" val="2064069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Main Elements in the Macro Environment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Technological forces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Environmental</a:t>
            </a:r>
          </a:p>
        </p:txBody>
      </p:sp>
    </p:spTree>
    <p:extLst>
      <p:ext uri="{BB962C8B-B14F-4D97-AF65-F5344CB8AC3E}">
        <p14:creationId xmlns:p14="http://schemas.microsoft.com/office/powerpoint/2010/main" val="24089790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Environmental scanning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Environmental analysis</a:t>
            </a:r>
          </a:p>
        </p:txBody>
      </p:sp>
    </p:spTree>
    <p:extLst>
      <p:ext uri="{BB962C8B-B14F-4D97-AF65-F5344CB8AC3E}">
        <p14:creationId xmlns:p14="http://schemas.microsoft.com/office/powerpoint/2010/main" val="23703090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br>
              <a:rPr lang="en-GB" dirty="0"/>
            </a:br>
            <a:r>
              <a:rPr lang="en-GB" sz="4000" b="1" u="sng" dirty="0"/>
              <a:t>Porters 5 Forces Model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Porter's five forces model is used to understand the industry/market which the business is operating within. It can be used to:</a:t>
            </a:r>
          </a:p>
          <a:p>
            <a:pPr marL="0" indent="0">
              <a:buNone/>
            </a:pPr>
            <a:r>
              <a:rPr lang="en-GB" sz="2000" dirty="0"/>
              <a:t> </a:t>
            </a:r>
          </a:p>
          <a:p>
            <a:r>
              <a:rPr lang="en-GB" sz="2000" dirty="0"/>
              <a:t>a) understand how profitable an industry is to be in which can be used to decide whether to enter or exit the market.  </a:t>
            </a:r>
          </a:p>
          <a:p>
            <a:pPr marL="0" indent="0">
              <a:buNone/>
            </a:pPr>
            <a:r>
              <a:rPr lang="en-GB" sz="2000" dirty="0"/>
              <a:t> </a:t>
            </a:r>
          </a:p>
          <a:p>
            <a:r>
              <a:rPr lang="en-GB" sz="2000" dirty="0"/>
              <a:t>b) by firms operating in that industry to understand the forces impacting upon industry profitability and change how they operate to become more  profitable themselves.</a:t>
            </a:r>
          </a:p>
        </p:txBody>
      </p:sp>
    </p:spTree>
    <p:extLst>
      <p:ext uri="{BB962C8B-B14F-4D97-AF65-F5344CB8AC3E}">
        <p14:creationId xmlns:p14="http://schemas.microsoft.com/office/powerpoint/2010/main" val="35888979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br>
              <a:rPr lang="en-GB" dirty="0"/>
            </a:br>
            <a:r>
              <a:rPr lang="en-GB" sz="4000" b="1" dirty="0"/>
              <a:t>Porters 5 Forces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07668" y="2133035"/>
            <a:ext cx="5976664" cy="4104923"/>
          </a:xfrm>
        </p:spPr>
      </p:pic>
    </p:spTree>
    <p:extLst>
      <p:ext uri="{BB962C8B-B14F-4D97-AF65-F5344CB8AC3E}">
        <p14:creationId xmlns:p14="http://schemas.microsoft.com/office/powerpoint/2010/main" val="17122987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059A2C-A5A8-402B-81DB-71E8AC1D5B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186E7A-2002-4B9A-B76B-7FA92DF0B4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5. Relate a SWOT analysis to the company stating the main strengths,   weaknesses, opportunities and threats. (Include facts and figures to support statements made)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6. Relate Segmentation, targeting and positioning to the company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7. Describe the marketing mix strategies (4Ps or 7Ps) of the company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8. Include a conclusion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5235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u="sng" dirty="0"/>
            </a:br>
            <a:r>
              <a:rPr lang="en-GB" b="1" u="sng" dirty="0"/>
              <a:t>SWOT Analysis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STRENGTHS</a:t>
            </a:r>
          </a:p>
          <a:p>
            <a:r>
              <a:rPr lang="en-GB" dirty="0"/>
              <a:t>Strong brand name and good reputation.</a:t>
            </a:r>
          </a:p>
          <a:p>
            <a:r>
              <a:rPr lang="en-GB" dirty="0"/>
              <a:t>Patent and copyright protection.</a:t>
            </a:r>
          </a:p>
          <a:p>
            <a:r>
              <a:rPr lang="en-GB" dirty="0"/>
              <a:t>A large amount of financial resources.</a:t>
            </a:r>
          </a:p>
          <a:p>
            <a:r>
              <a:rPr lang="en-GB" dirty="0"/>
              <a:t>A good relationship with suppliers and distributors.</a:t>
            </a:r>
          </a:p>
          <a:p>
            <a:r>
              <a:rPr lang="en-GB" dirty="0"/>
              <a:t>The employees within the organisation.</a:t>
            </a:r>
          </a:p>
          <a:p>
            <a:r>
              <a:rPr lang="en-GB" dirty="0"/>
              <a:t>Economies of scale and experience.</a:t>
            </a:r>
          </a:p>
        </p:txBody>
      </p:sp>
    </p:spTree>
    <p:extLst>
      <p:ext uri="{BB962C8B-B14F-4D97-AF65-F5344CB8AC3E}">
        <p14:creationId xmlns:p14="http://schemas.microsoft.com/office/powerpoint/2010/main" val="31393489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br>
              <a:rPr lang="en-GB" dirty="0"/>
            </a:br>
            <a:r>
              <a:rPr lang="en-GB" b="1" dirty="0"/>
              <a:t>Weaknesses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strengths can be reversed and become the weaknesses.</a:t>
            </a:r>
          </a:p>
          <a:p>
            <a:r>
              <a:rPr lang="en-GB" dirty="0"/>
              <a:t>Failure to innovate.</a:t>
            </a:r>
          </a:p>
        </p:txBody>
      </p:sp>
    </p:spTree>
    <p:extLst>
      <p:ext uri="{BB962C8B-B14F-4D97-AF65-F5344CB8AC3E}">
        <p14:creationId xmlns:p14="http://schemas.microsoft.com/office/powerpoint/2010/main" val="744025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br>
              <a:rPr lang="en-GB" dirty="0"/>
            </a:br>
            <a:r>
              <a:rPr lang="en-GB" b="1" dirty="0"/>
              <a:t>Opportunities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Investment in research and development.</a:t>
            </a:r>
          </a:p>
          <a:p>
            <a:r>
              <a:rPr lang="en-GB" dirty="0"/>
              <a:t>Competitor weaknesses.</a:t>
            </a:r>
          </a:p>
          <a:p>
            <a:r>
              <a:rPr lang="en-GB" dirty="0"/>
              <a:t>New rules and regulations.</a:t>
            </a:r>
          </a:p>
          <a:p>
            <a:r>
              <a:rPr lang="en-GB" dirty="0"/>
              <a:t>An unsatisfied customer need.</a:t>
            </a:r>
          </a:p>
        </p:txBody>
      </p:sp>
    </p:spTree>
    <p:extLst>
      <p:ext uri="{BB962C8B-B14F-4D97-AF65-F5344CB8AC3E}">
        <p14:creationId xmlns:p14="http://schemas.microsoft.com/office/powerpoint/2010/main" val="7769569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br>
              <a:rPr lang="en-GB" dirty="0"/>
            </a:br>
            <a:r>
              <a:rPr lang="en-GB" b="1" dirty="0"/>
              <a:t>Threats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Changing customer needs and wants away from the company’s product/service.</a:t>
            </a:r>
          </a:p>
          <a:p>
            <a:r>
              <a:rPr lang="en-GB" dirty="0"/>
              <a:t>Competitors and substitutes.</a:t>
            </a:r>
          </a:p>
          <a:p>
            <a:r>
              <a:rPr lang="en-GB" dirty="0"/>
              <a:t>New rules and regulations.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37152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8DDECC-743F-45E0-9D8D-3DD54DCCC3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0662" y="4267832"/>
            <a:ext cx="4805996" cy="1297115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en-US" sz="3700" kern="1200">
                <a:solidFill>
                  <a:srgbClr val="000000"/>
                </a:solidFill>
                <a:latin typeface="+mj-lt"/>
                <a:ea typeface="+mj-ea"/>
                <a:cs typeface="+mj-cs"/>
              </a:rPr>
              <a:t>Segmentation, Targeting and Positioning</a:t>
            </a:r>
          </a:p>
        </p:txBody>
      </p:sp>
      <p:pic>
        <p:nvPicPr>
          <p:cNvPr id="7" name="Graphic 6" descr="Bullseye">
            <a:extLst>
              <a:ext uri="{FF2B5EF4-FFF2-40B4-BE49-F238E27FC236}">
                <a16:creationId xmlns:a16="http://schemas.microsoft.com/office/drawing/2014/main" id="{CBED1F05-FD51-4CA4-82E0-B93CC13CA45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40470" y="1815320"/>
            <a:ext cx="4141760" cy="414176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29488283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3BC152-3213-438A-99AA-1FC5EDCBB0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Segmentation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DF8303-B76E-43AF-8BED-4204C8F993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Demographic</a:t>
            </a:r>
          </a:p>
          <a:p>
            <a:endParaRPr lang="en-GB" dirty="0"/>
          </a:p>
          <a:p>
            <a:r>
              <a:rPr lang="en-GB" dirty="0"/>
              <a:t>Geographic</a:t>
            </a:r>
          </a:p>
          <a:p>
            <a:endParaRPr lang="en-GB" dirty="0"/>
          </a:p>
          <a:p>
            <a:r>
              <a:rPr lang="en-GB" dirty="0"/>
              <a:t>Psychographic</a:t>
            </a:r>
          </a:p>
          <a:p>
            <a:r>
              <a:rPr lang="en-GB" dirty="0"/>
              <a:t>Socio economic status</a:t>
            </a:r>
          </a:p>
          <a:p>
            <a:r>
              <a:rPr lang="en-GB" dirty="0"/>
              <a:t>Geo demographic</a:t>
            </a:r>
          </a:p>
        </p:txBody>
      </p:sp>
    </p:spTree>
    <p:extLst>
      <p:ext uri="{BB962C8B-B14F-4D97-AF65-F5344CB8AC3E}">
        <p14:creationId xmlns:p14="http://schemas.microsoft.com/office/powerpoint/2010/main" val="27128168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F94DFA-487B-43D4-AA99-B9C3D751AB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Targeting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B02355-9658-4D29-967B-8A22D942CB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Un differentiated</a:t>
            </a:r>
          </a:p>
          <a:p>
            <a:endParaRPr lang="en-GB" dirty="0"/>
          </a:p>
          <a:p>
            <a:r>
              <a:rPr lang="en-GB" dirty="0"/>
              <a:t>Differentiated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Concentrated</a:t>
            </a:r>
          </a:p>
        </p:txBody>
      </p:sp>
    </p:spTree>
    <p:extLst>
      <p:ext uri="{BB962C8B-B14F-4D97-AF65-F5344CB8AC3E}">
        <p14:creationId xmlns:p14="http://schemas.microsoft.com/office/powerpoint/2010/main" val="3026508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16DAC8-C08C-40E6-BD5A-D5461F6B4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Positioning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353203-7B05-4DB4-A353-99556B351F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Benefit</a:t>
            </a:r>
          </a:p>
          <a:p>
            <a:endParaRPr lang="en-GB" dirty="0"/>
          </a:p>
          <a:p>
            <a:r>
              <a:rPr lang="en-GB" dirty="0"/>
              <a:t>User</a:t>
            </a:r>
          </a:p>
          <a:p>
            <a:endParaRPr lang="en-GB" dirty="0"/>
          </a:p>
          <a:p>
            <a:r>
              <a:rPr lang="en-GB" dirty="0"/>
              <a:t>Competitive</a:t>
            </a:r>
          </a:p>
          <a:p>
            <a:endParaRPr lang="en-GB" dirty="0"/>
          </a:p>
          <a:p>
            <a:r>
              <a:rPr lang="en-GB" dirty="0"/>
              <a:t>Celebrity endorsement</a:t>
            </a:r>
          </a:p>
          <a:p>
            <a:endParaRPr lang="en-GB" dirty="0"/>
          </a:p>
          <a:p>
            <a:r>
              <a:rPr lang="en-GB" dirty="0"/>
              <a:t>History/Parentage</a:t>
            </a:r>
          </a:p>
          <a:p>
            <a:r>
              <a:rPr lang="en-GB" dirty="0"/>
              <a:t>Pro environment</a:t>
            </a:r>
          </a:p>
        </p:txBody>
      </p:sp>
    </p:spTree>
    <p:extLst>
      <p:ext uri="{BB962C8B-B14F-4D97-AF65-F5344CB8AC3E}">
        <p14:creationId xmlns:p14="http://schemas.microsoft.com/office/powerpoint/2010/main" val="33703288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br>
              <a:rPr lang="en-GB" sz="3200" b="1" dirty="0"/>
            </a:br>
            <a:r>
              <a:rPr lang="en-GB" sz="3200" b="1" dirty="0"/>
              <a:t>Product</a:t>
            </a:r>
            <a:br>
              <a:rPr lang="en-GB" sz="3200" b="1" dirty="0"/>
            </a:br>
            <a:br>
              <a:rPr lang="en-GB" sz="3200" b="1" dirty="0"/>
            </a:br>
            <a:r>
              <a:rPr lang="en-GB" sz="3200" b="1" dirty="0"/>
              <a:t>Family Branding/Corporate Umbrella Branding</a:t>
            </a:r>
            <a:br>
              <a:rPr lang="en-GB" sz="3200" dirty="0"/>
            </a:b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company uses one brand name as the main identifier for the different variety of products produced.</a:t>
            </a:r>
          </a:p>
        </p:txBody>
      </p:sp>
    </p:spTree>
    <p:extLst>
      <p:ext uri="{BB962C8B-B14F-4D97-AF65-F5344CB8AC3E}">
        <p14:creationId xmlns:p14="http://schemas.microsoft.com/office/powerpoint/2010/main" val="37725447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br>
              <a:rPr lang="en-GB" b="1" dirty="0"/>
            </a:br>
            <a:br>
              <a:rPr lang="en-GB" b="1" dirty="0"/>
            </a:br>
            <a:r>
              <a:rPr lang="en-GB" sz="3600" b="1" dirty="0"/>
              <a:t>Range Branding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company uses different brand names for different ranges of products produced.</a:t>
            </a:r>
          </a:p>
        </p:txBody>
      </p:sp>
    </p:spTree>
    <p:extLst>
      <p:ext uri="{BB962C8B-B14F-4D97-AF65-F5344CB8AC3E}">
        <p14:creationId xmlns:p14="http://schemas.microsoft.com/office/powerpoint/2010/main" val="37995025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br>
              <a:rPr lang="en-GB" b="1" dirty="0"/>
            </a:br>
            <a:br>
              <a:rPr lang="en-GB" b="1" dirty="0"/>
            </a:br>
            <a:r>
              <a:rPr lang="en-GB" sz="3100" b="1" dirty="0"/>
              <a:t>Individual Product Branding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 is no close connection between the brand and the company. However, the brand is recognised for its own strengths.</a:t>
            </a:r>
          </a:p>
        </p:txBody>
      </p:sp>
    </p:spTree>
    <p:extLst>
      <p:ext uri="{BB962C8B-B14F-4D97-AF65-F5344CB8AC3E}">
        <p14:creationId xmlns:p14="http://schemas.microsoft.com/office/powerpoint/2010/main" val="21243692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09F22C-3B73-4F0E-9C80-CA3FAB73C2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Product</a:t>
            </a:r>
            <a:br>
              <a:rPr lang="en-GB" b="1" dirty="0"/>
            </a:br>
            <a:r>
              <a:rPr lang="en-GB" b="1" dirty="0"/>
              <a:t>Branding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3A71DF-B728-4BB2-950D-77DF5EA37C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Line filling</a:t>
            </a:r>
          </a:p>
          <a:p>
            <a:r>
              <a:rPr lang="en-GB" dirty="0"/>
              <a:t>Line extension</a:t>
            </a:r>
          </a:p>
          <a:p>
            <a:r>
              <a:rPr lang="en-GB" dirty="0"/>
              <a:t>Line stretching</a:t>
            </a:r>
          </a:p>
          <a:p>
            <a:r>
              <a:rPr lang="en-GB" dirty="0"/>
              <a:t>Brand extension</a:t>
            </a:r>
          </a:p>
        </p:txBody>
      </p:sp>
    </p:spTree>
    <p:extLst>
      <p:ext uri="{BB962C8B-B14F-4D97-AF65-F5344CB8AC3E}">
        <p14:creationId xmlns:p14="http://schemas.microsoft.com/office/powerpoint/2010/main" val="14296267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29712E-E5F6-4D76-B2A9-9C2D0F31F0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B250BC-2864-4284-AF3F-A899B7E5A5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Penetration pricing</a:t>
            </a:r>
          </a:p>
          <a:p>
            <a:r>
              <a:rPr lang="en-GB" dirty="0"/>
              <a:t>Price skimming</a:t>
            </a:r>
          </a:p>
          <a:p>
            <a:r>
              <a:rPr lang="en-GB" dirty="0"/>
              <a:t>Differential pricing</a:t>
            </a:r>
          </a:p>
          <a:p>
            <a:r>
              <a:rPr lang="en-GB" dirty="0"/>
              <a:t>Psychological pricing</a:t>
            </a:r>
          </a:p>
        </p:txBody>
      </p:sp>
    </p:spTree>
    <p:extLst>
      <p:ext uri="{BB962C8B-B14F-4D97-AF65-F5344CB8AC3E}">
        <p14:creationId xmlns:p14="http://schemas.microsoft.com/office/powerpoint/2010/main" val="2538837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28A1F1-8DC4-482D-8661-178C07BAB6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D25123-E340-4F2D-A9D0-F0BC7CF971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Direct channel of distribution</a:t>
            </a:r>
          </a:p>
          <a:p>
            <a:endParaRPr lang="en-GB" dirty="0"/>
          </a:p>
          <a:p>
            <a:r>
              <a:rPr lang="en-GB" b="1" dirty="0"/>
              <a:t>Indirect channel of distribution</a:t>
            </a:r>
          </a:p>
          <a:p>
            <a:r>
              <a:rPr lang="en-GB" dirty="0"/>
              <a:t>Intensive distribution</a:t>
            </a:r>
          </a:p>
          <a:p>
            <a:r>
              <a:rPr lang="en-GB" dirty="0"/>
              <a:t>Exclusive distribution</a:t>
            </a:r>
          </a:p>
          <a:p>
            <a:r>
              <a:rPr lang="en-GB" dirty="0"/>
              <a:t>Selective distribution</a:t>
            </a:r>
          </a:p>
        </p:txBody>
      </p:sp>
    </p:spTree>
    <p:extLst>
      <p:ext uri="{BB962C8B-B14F-4D97-AF65-F5344CB8AC3E}">
        <p14:creationId xmlns:p14="http://schemas.microsoft.com/office/powerpoint/2010/main" val="38493365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915408-FEDE-475A-9419-D57E461302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Promotion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EA76BE-58C9-4249-B801-A4257138D1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Advertising</a:t>
            </a:r>
          </a:p>
          <a:p>
            <a:r>
              <a:rPr lang="en-GB" dirty="0"/>
              <a:t>Sales promotion</a:t>
            </a:r>
          </a:p>
          <a:p>
            <a:r>
              <a:rPr lang="en-GB" dirty="0"/>
              <a:t>Public relations</a:t>
            </a:r>
          </a:p>
          <a:p>
            <a:r>
              <a:rPr lang="en-GB" dirty="0"/>
              <a:t>Sponsorship</a:t>
            </a:r>
          </a:p>
          <a:p>
            <a:r>
              <a:rPr lang="en-GB" dirty="0"/>
              <a:t>Direct marketing</a:t>
            </a:r>
          </a:p>
          <a:p>
            <a:r>
              <a:rPr lang="en-GB" dirty="0"/>
              <a:t>Digital marketing</a:t>
            </a:r>
          </a:p>
        </p:txBody>
      </p:sp>
    </p:spTree>
    <p:extLst>
      <p:ext uri="{BB962C8B-B14F-4D97-AF65-F5344CB8AC3E}">
        <p14:creationId xmlns:p14="http://schemas.microsoft.com/office/powerpoint/2010/main" val="2206652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C3F671-4A7D-4986-A03C-40F29A1E19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Extended Marketing Mix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DB1651-A046-4868-A5EE-522962B12D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People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Process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Physical evidence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21855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1D8FC9-571D-4163-9C01-EA27FE6BD7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Structure (Question b)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8708C7-0BF2-4B17-B3DA-23C2FFDDF0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Include recommendations of future marketing strategies for your  chosen organisation.</a:t>
            </a:r>
          </a:p>
        </p:txBody>
      </p:sp>
    </p:spTree>
    <p:extLst>
      <p:ext uri="{BB962C8B-B14F-4D97-AF65-F5344CB8AC3E}">
        <p14:creationId xmlns:p14="http://schemas.microsoft.com/office/powerpoint/2010/main" val="345237135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FF1DDA-54BC-47EC-B965-A38FA923FF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Ansoff Matrix</a:t>
            </a:r>
          </a:p>
        </p:txBody>
      </p:sp>
      <p:pic>
        <p:nvPicPr>
          <p:cNvPr id="1026" name="Picture 2" descr="Ansoff Matrix | Business | tutor2u">
            <a:extLst>
              <a:ext uri="{FF2B5EF4-FFF2-40B4-BE49-F238E27FC236}">
                <a16:creationId xmlns:a16="http://schemas.microsoft.com/office/drawing/2014/main" id="{D15E414F-7937-41D1-9A88-F1B2938FAAC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7198" y="2065162"/>
            <a:ext cx="6947953" cy="3902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4811028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Product Life Cycle Model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99317" y="2134801"/>
            <a:ext cx="4913239" cy="4136894"/>
          </a:xfrm>
        </p:spPr>
      </p:pic>
    </p:spTree>
    <p:extLst>
      <p:ext uri="{BB962C8B-B14F-4D97-AF65-F5344CB8AC3E}">
        <p14:creationId xmlns:p14="http://schemas.microsoft.com/office/powerpoint/2010/main" val="205688505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Defence strategies for Pioneers in the Growth stage of the PLC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Fortress or position defence strategy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Flanker strategy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Confrontation strategy</a:t>
            </a:r>
          </a:p>
        </p:txBody>
      </p:sp>
    </p:spTree>
    <p:extLst>
      <p:ext uri="{BB962C8B-B14F-4D97-AF65-F5344CB8AC3E}">
        <p14:creationId xmlns:p14="http://schemas.microsoft.com/office/powerpoint/2010/main" val="698947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Defence strategies for Pioneers in the Growth stage of the PLC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Market Expansion Strategy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78791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Attack strategies for Followers in the Growth stage of the PLC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Frontal Attack Strategy</a:t>
            </a:r>
          </a:p>
          <a:p>
            <a:endParaRPr lang="en-GB" dirty="0"/>
          </a:p>
          <a:p>
            <a:r>
              <a:rPr lang="en-GB" dirty="0"/>
              <a:t>Leapfrog Strategy </a:t>
            </a:r>
          </a:p>
          <a:p>
            <a:endParaRPr lang="en-GB" dirty="0"/>
          </a:p>
          <a:p>
            <a:r>
              <a:rPr lang="en-GB" dirty="0"/>
              <a:t>Flank Attack    </a:t>
            </a:r>
          </a:p>
          <a:p>
            <a:endParaRPr lang="en-GB" dirty="0"/>
          </a:p>
          <a:p>
            <a:r>
              <a:rPr lang="en-GB" dirty="0"/>
              <a:t>Encirclement strategy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76541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Strategies in the Maturity stage of the PLC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Increased penetration strategy</a:t>
            </a:r>
          </a:p>
          <a:p>
            <a:endParaRPr lang="en-GB" dirty="0"/>
          </a:p>
          <a:p>
            <a:r>
              <a:rPr lang="en-GB" dirty="0"/>
              <a:t>Extended Use Strategy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Global market expansion strategy</a:t>
            </a:r>
          </a:p>
        </p:txBody>
      </p:sp>
    </p:spTree>
    <p:extLst>
      <p:ext uri="{BB962C8B-B14F-4D97-AF65-F5344CB8AC3E}">
        <p14:creationId xmlns:p14="http://schemas.microsoft.com/office/powerpoint/2010/main" val="31342698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RetrospectVTI">
  <a:themeElements>
    <a:clrScheme name="AnalogousFromDarkSeedLeftStep">
      <a:dk1>
        <a:srgbClr val="000000"/>
      </a:dk1>
      <a:lt1>
        <a:srgbClr val="FFFFFF"/>
      </a:lt1>
      <a:dk2>
        <a:srgbClr val="243C41"/>
      </a:dk2>
      <a:lt2>
        <a:srgbClr val="E3E8E2"/>
      </a:lt2>
      <a:accent1>
        <a:srgbClr val="C629E7"/>
      </a:accent1>
      <a:accent2>
        <a:srgbClr val="8040DC"/>
      </a:accent2>
      <a:accent3>
        <a:srgbClr val="4F50EB"/>
      </a:accent3>
      <a:accent4>
        <a:srgbClr val="1768D5"/>
      </a:accent4>
      <a:accent5>
        <a:srgbClr val="24B2CD"/>
      </a:accent5>
      <a:accent6>
        <a:srgbClr val="14BA8F"/>
      </a:accent6>
      <a:hlink>
        <a:srgbClr val="3B8BB1"/>
      </a:hlink>
      <a:folHlink>
        <a:srgbClr val="828282"/>
      </a:folHlink>
    </a:clrScheme>
    <a:fontScheme name="Retrospect">
      <a:majorFont>
        <a:latin typeface="Bookman Old Style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96</TotalTime>
  <Words>775</Words>
  <Application>Microsoft Office PowerPoint</Application>
  <PresentationFormat>Widescreen</PresentationFormat>
  <Paragraphs>172</Paragraphs>
  <Slides>36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0" baseType="lpstr">
      <vt:lpstr>Bookman Old Style</vt:lpstr>
      <vt:lpstr>Calibri</vt:lpstr>
      <vt:lpstr>Franklin Gothic Book</vt:lpstr>
      <vt:lpstr>RetrospectVTI</vt:lpstr>
      <vt:lpstr>Revision Lecture </vt:lpstr>
      <vt:lpstr>MBA Marketing Management Assignment 25%</vt:lpstr>
      <vt:lpstr>Assignment Questions</vt:lpstr>
      <vt:lpstr>Structure (Question a)</vt:lpstr>
      <vt:lpstr>The Macro Environment</vt:lpstr>
      <vt:lpstr>Diagram: The Micro and Macro Environment</vt:lpstr>
      <vt:lpstr>The Main Elements in the Macro Environment</vt:lpstr>
      <vt:lpstr>The Main Elements in the Macro Environment</vt:lpstr>
      <vt:lpstr>The Main Elements in the Macro Environment</vt:lpstr>
      <vt:lpstr>Conclusion</vt:lpstr>
      <vt:lpstr> Porters 5 Forces Model</vt:lpstr>
      <vt:lpstr> Porters 5 Forces</vt:lpstr>
      <vt:lpstr>Structure</vt:lpstr>
      <vt:lpstr> SWOT Analysis </vt:lpstr>
      <vt:lpstr> Weaknesses</vt:lpstr>
      <vt:lpstr> Opportunities</vt:lpstr>
      <vt:lpstr> Threats</vt:lpstr>
      <vt:lpstr>Segmentation, Targeting and Positioning</vt:lpstr>
      <vt:lpstr>Segmentation</vt:lpstr>
      <vt:lpstr>Targeting</vt:lpstr>
      <vt:lpstr>Positioning</vt:lpstr>
      <vt:lpstr> Product  Family Branding/Corporate Umbrella Branding </vt:lpstr>
      <vt:lpstr>  Range Branding </vt:lpstr>
      <vt:lpstr>  Individual Product Branding </vt:lpstr>
      <vt:lpstr>Product Branding Strategies</vt:lpstr>
      <vt:lpstr>Price</vt:lpstr>
      <vt:lpstr>Place</vt:lpstr>
      <vt:lpstr>Promotion</vt:lpstr>
      <vt:lpstr>The Extended Marketing Mix</vt:lpstr>
      <vt:lpstr>Structure (Question b)</vt:lpstr>
      <vt:lpstr>Ansoff Matrix</vt:lpstr>
      <vt:lpstr>Product Life Cycle Model</vt:lpstr>
      <vt:lpstr>Defence strategies for Pioneers in the Growth stage of the PLC</vt:lpstr>
      <vt:lpstr>Defence strategies for Pioneers in the Growth stage of the PLC</vt:lpstr>
      <vt:lpstr>Attack strategies for Followers in the Growth stage of the PLC</vt:lpstr>
      <vt:lpstr>Strategies in the Maturity stage of the PLC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Revision Lecture</dc:title>
  <dc:creator>Tushara Balendran</dc:creator>
  <cp:lastModifiedBy>Tushara Balendran</cp:lastModifiedBy>
  <cp:revision>20</cp:revision>
  <dcterms:created xsi:type="dcterms:W3CDTF">2020-04-21T13:34:47Z</dcterms:created>
  <dcterms:modified xsi:type="dcterms:W3CDTF">2020-11-23T08:56:10Z</dcterms:modified>
</cp:coreProperties>
</file>