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BB324E-D766-654D-5F13-AF3C80BDBC1C}" v="17" dt="2026-10-17T15:05:52.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3" d="100"/>
          <a:sy n="73" d="100"/>
        </p:scale>
        <p:origin x="380" y="4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e Sinforiani (2519623)" userId="S::2519623@student.uwtsd.ac.uk::0d9d34e9-6bfa-43eb-af76-9b3d9713bffb" providerId="AD" clId="Web-{00000000-0000-0000-0000-000000000000}"/>
    <pc:docChg chg="modSld">
      <pc:chgData name="Simone Sinforiani (2519623)" userId="S::2519623@student.uwtsd.ac.uk::0d9d34e9-6bfa-43eb-af76-9b3d9713bffb" providerId="AD" clId="Web-{00000000-0000-0000-0000-000000000000}" dt="2026-09-28T21:22:45.325" v="110" actId="20577"/>
      <pc:docMkLst>
        <pc:docMk/>
      </pc:docMkLst>
      <pc:sldChg chg="modSp">
        <pc:chgData name="Simone Sinforiani (2519623)" userId="S::2519623@student.uwtsd.ac.uk::0d9d34e9-6bfa-43eb-af76-9b3d9713bffb" providerId="AD" clId="Web-{00000000-0000-0000-0000-000000000000}" dt="2026-09-28T21:22:45.325" v="110" actId="20577"/>
        <pc:sldMkLst>
          <pc:docMk/>
          <pc:sldMk cId="0" sldId="256"/>
        </pc:sldMkLst>
        <pc:spChg chg="mod">
          <ac:chgData name="Simone Sinforiani (2519623)" userId="S::2519623@student.uwtsd.ac.uk::0d9d34e9-6bfa-43eb-af76-9b3d9713bffb" providerId="AD" clId="Web-{00000000-0000-0000-0000-000000000000}" dt="2026-09-28T21:22:45.325" v="110" actId="20577"/>
          <ac:spMkLst>
            <pc:docMk/>
            <pc:sldMk cId="0" sldId="256"/>
            <ac:spMk id="3" creationId="{00000000-0000-0000-0000-000000000000}"/>
          </ac:spMkLst>
        </pc:spChg>
        <pc:spChg chg="mod">
          <ac:chgData name="Simone Sinforiani (2519623)" userId="S::2519623@student.uwtsd.ac.uk::0d9d34e9-6bfa-43eb-af76-9b3d9713bffb" providerId="AD" clId="Web-{00000000-0000-0000-0000-000000000000}" dt="2026-09-28T21:20:17.945" v="86" actId="14100"/>
          <ac:spMkLst>
            <pc:docMk/>
            <pc:sldMk cId="0" sldId="256"/>
            <ac:spMk id="4" creationId="{00000000-0000-0000-0000-000000000000}"/>
          </ac:spMkLst>
        </pc:spChg>
      </pc:sldChg>
    </pc:docChg>
  </pc:docChgLst>
  <pc:docChgLst>
    <pc:chgData name="Simone Sinforiani (2519623)" userId="S::2519623@student.uwtsd.ac.uk::0d9d34e9-6bfa-43eb-af76-9b3d9713bffb" providerId="AD" clId="Web-{0D85DA51-8890-6E39-EBC2-4E02F219D5B7}"/>
    <pc:docChg chg="modSld">
      <pc:chgData name="Simone Sinforiani (2519623)" userId="S::2519623@student.uwtsd.ac.uk::0d9d34e9-6bfa-43eb-af76-9b3d9713bffb" providerId="AD" clId="Web-{0D85DA51-8890-6E39-EBC2-4E02F219D5B7}" dt="2026-10-03T17:14:02.349" v="9" actId="20577"/>
      <pc:docMkLst>
        <pc:docMk/>
      </pc:docMkLst>
      <pc:sldChg chg="modSp">
        <pc:chgData name="Simone Sinforiani (2519623)" userId="S::2519623@student.uwtsd.ac.uk::0d9d34e9-6bfa-43eb-af76-9b3d9713bffb" providerId="AD" clId="Web-{0D85DA51-8890-6E39-EBC2-4E02F219D5B7}" dt="2026-10-03T17:14:02.349" v="9" actId="20577"/>
        <pc:sldMkLst>
          <pc:docMk/>
          <pc:sldMk cId="0" sldId="256"/>
        </pc:sldMkLst>
        <pc:spChg chg="mod">
          <ac:chgData name="Simone Sinforiani (2519623)" userId="S::2519623@student.uwtsd.ac.uk::0d9d34e9-6bfa-43eb-af76-9b3d9713bffb" providerId="AD" clId="Web-{0D85DA51-8890-6E39-EBC2-4E02F219D5B7}" dt="2026-10-03T17:14:02.349" v="9" actId="20577"/>
          <ac:spMkLst>
            <pc:docMk/>
            <pc:sldMk cId="0" sldId="256"/>
            <ac:spMk id="4" creationId="{00000000-0000-0000-0000-000000000000}"/>
          </ac:spMkLst>
        </pc:spChg>
      </pc:sldChg>
    </pc:docChg>
  </pc:docChgLst>
  <pc:docChgLst>
    <pc:chgData name="Simone Sinforiani (2519623)" userId="S::2519623@student.uwtsd.ac.uk::0d9d34e9-6bfa-43eb-af76-9b3d9713bffb" providerId="AD" clId="Web-{B72B8428-033E-08C6-AD25-E360D72B9960}"/>
    <pc:docChg chg="modSld">
      <pc:chgData name="Simone Sinforiani (2519623)" userId="S::2519623@student.uwtsd.ac.uk::0d9d34e9-6bfa-43eb-af76-9b3d9713bffb" providerId="AD" clId="Web-{B72B8428-033E-08C6-AD25-E360D72B9960}" dt="2026-09-28T21:15:49.657" v="14" actId="20577"/>
      <pc:docMkLst>
        <pc:docMk/>
      </pc:docMkLst>
      <pc:sldChg chg="modSp">
        <pc:chgData name="Simone Sinforiani (2519623)" userId="S::2519623@student.uwtsd.ac.uk::0d9d34e9-6bfa-43eb-af76-9b3d9713bffb" providerId="AD" clId="Web-{B72B8428-033E-08C6-AD25-E360D72B9960}" dt="2026-09-28T21:12:52.081" v="10" actId="14100"/>
        <pc:sldMkLst>
          <pc:docMk/>
          <pc:sldMk cId="0" sldId="256"/>
        </pc:sldMkLst>
        <pc:spChg chg="mod">
          <ac:chgData name="Simone Sinforiani (2519623)" userId="S::2519623@student.uwtsd.ac.uk::0d9d34e9-6bfa-43eb-af76-9b3d9713bffb" providerId="AD" clId="Web-{B72B8428-033E-08C6-AD25-E360D72B9960}" dt="2026-09-28T21:12:52.081" v="10" actId="14100"/>
          <ac:spMkLst>
            <pc:docMk/>
            <pc:sldMk cId="0" sldId="256"/>
            <ac:spMk id="4" creationId="{00000000-0000-0000-0000-000000000000}"/>
          </ac:spMkLst>
        </pc:spChg>
      </pc:sldChg>
      <pc:sldChg chg="modSp">
        <pc:chgData name="Simone Sinforiani (2519623)" userId="S::2519623@student.uwtsd.ac.uk::0d9d34e9-6bfa-43eb-af76-9b3d9713bffb" providerId="AD" clId="Web-{B72B8428-033E-08C6-AD25-E360D72B9960}" dt="2026-09-28T21:15:49.657" v="14" actId="20577"/>
        <pc:sldMkLst>
          <pc:docMk/>
          <pc:sldMk cId="0" sldId="263"/>
        </pc:sldMkLst>
        <pc:spChg chg="mod">
          <ac:chgData name="Simone Sinforiani (2519623)" userId="S::2519623@student.uwtsd.ac.uk::0d9d34e9-6bfa-43eb-af76-9b3d9713bffb" providerId="AD" clId="Web-{B72B8428-033E-08C6-AD25-E360D72B9960}" dt="2026-09-28T21:15:49.657" v="14" actId="20577"/>
          <ac:spMkLst>
            <pc:docMk/>
            <pc:sldMk cId="0" sldId="263"/>
            <ac:spMk id="5" creationId="{00000000-0000-0000-0000-000000000000}"/>
          </ac:spMkLst>
        </pc:spChg>
      </pc:sldChg>
      <pc:sldChg chg="modSp">
        <pc:chgData name="Simone Sinforiani (2519623)" userId="S::2519623@student.uwtsd.ac.uk::0d9d34e9-6bfa-43eb-af76-9b3d9713bffb" providerId="AD" clId="Web-{B72B8428-033E-08C6-AD25-E360D72B9960}" dt="2026-09-28T21:15:35.984" v="12" actId="20577"/>
        <pc:sldMkLst>
          <pc:docMk/>
          <pc:sldMk cId="0" sldId="264"/>
        </pc:sldMkLst>
        <pc:spChg chg="mod">
          <ac:chgData name="Simone Sinforiani (2519623)" userId="S::2519623@student.uwtsd.ac.uk::0d9d34e9-6bfa-43eb-af76-9b3d9713bffb" providerId="AD" clId="Web-{B72B8428-033E-08C6-AD25-E360D72B9960}" dt="2026-09-28T21:15:35.984" v="12" actId="20577"/>
          <ac:spMkLst>
            <pc:docMk/>
            <pc:sldMk cId="0" sldId="264"/>
            <ac:spMk id="3" creationId="{00000000-0000-0000-0000-000000000000}"/>
          </ac:spMkLst>
        </pc:spChg>
      </pc:sldChg>
    </pc:docChg>
  </pc:docChgLst>
  <pc:docChgLst>
    <pc:chgData name="Simone Sinforiani (2519623)" userId="S::2519623@student.uwtsd.ac.uk::0d9d34e9-6bfa-43eb-af76-9b3d9713bffb" providerId="AD" clId="Web-{82306629-3F6D-B63D-69F6-346FF2A67F4D}"/>
    <pc:docChg chg="modSld">
      <pc:chgData name="Simone Sinforiani (2519623)" userId="S::2519623@student.uwtsd.ac.uk::0d9d34e9-6bfa-43eb-af76-9b3d9713bffb" providerId="AD" clId="Web-{82306629-3F6D-B63D-69F6-346FF2A67F4D}" dt="2026-10-04T13:09:20.795" v="4" actId="20577"/>
      <pc:docMkLst>
        <pc:docMk/>
      </pc:docMkLst>
      <pc:sldChg chg="modSp">
        <pc:chgData name="Simone Sinforiani (2519623)" userId="S::2519623@student.uwtsd.ac.uk::0d9d34e9-6bfa-43eb-af76-9b3d9713bffb" providerId="AD" clId="Web-{82306629-3F6D-B63D-69F6-346FF2A67F4D}" dt="2026-10-04T13:08:23.146" v="2" actId="20577"/>
        <pc:sldMkLst>
          <pc:docMk/>
          <pc:sldMk cId="0" sldId="258"/>
        </pc:sldMkLst>
        <pc:spChg chg="mod">
          <ac:chgData name="Simone Sinforiani (2519623)" userId="S::2519623@student.uwtsd.ac.uk::0d9d34e9-6bfa-43eb-af76-9b3d9713bffb" providerId="AD" clId="Web-{82306629-3F6D-B63D-69F6-346FF2A67F4D}" dt="2026-10-04T13:08:23.146" v="2" actId="20577"/>
          <ac:spMkLst>
            <pc:docMk/>
            <pc:sldMk cId="0" sldId="258"/>
            <ac:spMk id="6" creationId="{00000000-0000-0000-0000-000000000000}"/>
          </ac:spMkLst>
        </pc:spChg>
      </pc:sldChg>
      <pc:sldChg chg="modSp">
        <pc:chgData name="Simone Sinforiani (2519623)" userId="S::2519623@student.uwtsd.ac.uk::0d9d34e9-6bfa-43eb-af76-9b3d9713bffb" providerId="AD" clId="Web-{82306629-3F6D-B63D-69F6-346FF2A67F4D}" dt="2026-10-04T13:09:20.795" v="4" actId="20577"/>
        <pc:sldMkLst>
          <pc:docMk/>
          <pc:sldMk cId="0" sldId="262"/>
        </pc:sldMkLst>
        <pc:spChg chg="mod">
          <ac:chgData name="Simone Sinforiani (2519623)" userId="S::2519623@student.uwtsd.ac.uk::0d9d34e9-6bfa-43eb-af76-9b3d9713bffb" providerId="AD" clId="Web-{82306629-3F6D-B63D-69F6-346FF2A67F4D}" dt="2026-10-04T13:09:20.795" v="4" actId="20577"/>
          <ac:spMkLst>
            <pc:docMk/>
            <pc:sldMk cId="0" sldId="262"/>
            <ac:spMk id="2" creationId="{00000000-0000-0000-0000-000000000000}"/>
          </ac:spMkLst>
        </pc:spChg>
      </pc:sldChg>
    </pc:docChg>
  </pc:docChgLst>
  <pc:docChgLst>
    <pc:chgData name="Simone Sinforiani (2519623)" userId="S::2519623@student.uwtsd.ac.uk::0d9d34e9-6bfa-43eb-af76-9b3d9713bffb" providerId="AD" clId="Web-{39BB324E-D766-654D-5F13-AF3C80BDBC1C}"/>
    <pc:docChg chg="modSld">
      <pc:chgData name="Simone Sinforiani (2519623)" userId="S::2519623@student.uwtsd.ac.uk::0d9d34e9-6bfa-43eb-af76-9b3d9713bffb" providerId="AD" clId="Web-{39BB324E-D766-654D-5F13-AF3C80BDBC1C}" dt="2026-10-17T15:05:50.757" v="7" actId="20577"/>
      <pc:docMkLst>
        <pc:docMk/>
      </pc:docMkLst>
      <pc:sldChg chg="modSp">
        <pc:chgData name="Simone Sinforiani (2519623)" userId="S::2519623@student.uwtsd.ac.uk::0d9d34e9-6bfa-43eb-af76-9b3d9713bffb" providerId="AD" clId="Web-{39BB324E-D766-654D-5F13-AF3C80BDBC1C}" dt="2026-10-17T15:05:50.757" v="7" actId="20577"/>
        <pc:sldMkLst>
          <pc:docMk/>
          <pc:sldMk cId="0" sldId="256"/>
        </pc:sldMkLst>
        <pc:spChg chg="mod">
          <ac:chgData name="Simone Sinforiani (2519623)" userId="S::2519623@student.uwtsd.ac.uk::0d9d34e9-6bfa-43eb-af76-9b3d9713bffb" providerId="AD" clId="Web-{39BB324E-D766-654D-5F13-AF3C80BDBC1C}" dt="2026-10-17T15:05:50.757" v="7" actId="20577"/>
          <ac:spMkLst>
            <pc:docMk/>
            <pc:sldMk cId="0" sldId="256"/>
            <ac:spMk id="4" creationId="{00000000-0000-0000-0000-000000000000}"/>
          </ac:spMkLst>
        </pc:spChg>
      </pc:sldChg>
    </pc:docChg>
  </pc:docChgLst>
  <pc:docChgLst>
    <pc:chgData name="Simone Sinforiani (2519623)" userId="S::2519623@student.uwtsd.ac.uk::0d9d34e9-6bfa-43eb-af76-9b3d9713bffb" providerId="AD" clId="Web-{0273CCC7-4D3A-68DE-BCF7-5EF78C5CC5FE}"/>
    <pc:docChg chg="modSld">
      <pc:chgData name="Simone Sinforiani (2519623)" userId="S::2519623@student.uwtsd.ac.uk::0d9d34e9-6bfa-43eb-af76-9b3d9713bffb" providerId="AD" clId="Web-{0273CCC7-4D3A-68DE-BCF7-5EF78C5CC5FE}" dt="2026-09-28T21:28:52.076" v="2" actId="20577"/>
      <pc:docMkLst>
        <pc:docMk/>
      </pc:docMkLst>
      <pc:sldChg chg="modSp">
        <pc:chgData name="Simone Sinforiani (2519623)" userId="S::2519623@student.uwtsd.ac.uk::0d9d34e9-6bfa-43eb-af76-9b3d9713bffb" providerId="AD" clId="Web-{0273CCC7-4D3A-68DE-BCF7-5EF78C5CC5FE}" dt="2026-09-28T21:28:52.076" v="2" actId="20577"/>
        <pc:sldMkLst>
          <pc:docMk/>
          <pc:sldMk cId="0" sldId="256"/>
        </pc:sldMkLst>
        <pc:spChg chg="mod">
          <ac:chgData name="Simone Sinforiani (2519623)" userId="S::2519623@student.uwtsd.ac.uk::0d9d34e9-6bfa-43eb-af76-9b3d9713bffb" providerId="AD" clId="Web-{0273CCC7-4D3A-68DE-BCF7-5EF78C5CC5FE}" dt="2026-09-28T21:28:52.076" v="2" actId="20577"/>
          <ac:spMkLst>
            <pc:docMk/>
            <pc:sldMk cId="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3013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Good morning. Today I’m going to talk about self-awareness in relation to my chosen future career, which is Health and Wellbeing Coach.</a:t>
            </a:r>
          </a:p>
          <a:p>
            <a:endParaRPr sz="1400">
              <a:latin typeface="Arial"/>
            </a:endParaRPr>
          </a:p>
          <a:p>
            <a:r>
              <a:rPr sz="1400">
                <a:latin typeface="Arial"/>
              </a:rPr>
              <a:t>I chose this career because I have always been interested in health, fitness and wellbeing, and I would like to use my experience together with my studies to help other people make positive changes in their lives.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A Health and Wellbeing Coach supports people who want to improve their physical and mental wellbeing.</a:t>
            </a:r>
          </a:p>
          <a:p>
            <a:endParaRPr sz="1400">
              <a:latin typeface="Arial"/>
            </a:endParaRPr>
          </a:p>
          <a:p>
            <a:r>
              <a:rPr sz="1400">
                <a:latin typeface="Arial"/>
              </a:rPr>
              <a:t>An important part of the job is listening to people, understanding their individual needs and helping them set realistic goals.</a:t>
            </a:r>
          </a:p>
          <a:p>
            <a:endParaRPr sz="1400">
              <a:latin typeface="Arial"/>
            </a:endParaRPr>
          </a:p>
          <a:p>
            <a:r>
              <a:rPr sz="1400">
                <a:latin typeface="Arial"/>
              </a:rPr>
              <a:t>The coach doesn’t simply tell people what to do. They work together with the person to find changes that are realistic and sustainable. Good communication, empathy and active listening are therefore very important skills for this role.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For my research, I found a current Health and Wellbeing Coach vacancy with Barnsley Healthcare Federation. The advert was posted on the 16th of September 2026 and closes on the 2nd of October.</a:t>
            </a:r>
          </a:p>
          <a:p>
            <a:endParaRPr sz="1400">
              <a:latin typeface="Arial"/>
            </a:endParaRPr>
          </a:p>
          <a:p>
            <a:r>
              <a:rPr sz="1400">
                <a:latin typeface="Arial"/>
              </a:rPr>
              <a:t>The role involves motivating patients, identifying their needs, setting goals and supporting them to manage their own health and wellbeing.</a:t>
            </a:r>
          </a:p>
          <a:p>
            <a:endParaRPr sz="1400">
              <a:latin typeface="Arial"/>
            </a:endParaRPr>
          </a:p>
          <a:p>
            <a:r>
              <a:rPr sz="1400">
                <a:latin typeface="Arial"/>
              </a:rPr>
              <a:t>The employer also asks for excellent communication skills, health promotion experience and approved training in motivational coaching, behaviour change and goal setting. These requirements helped me compare the role with my own strengths and areas that I still need to develop.</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This is my personal SWOT analysis.</a:t>
            </a:r>
          </a:p>
          <a:p>
            <a:endParaRPr sz="1400">
              <a:latin typeface="Arial"/>
            </a:endParaRPr>
          </a:p>
          <a:p>
            <a:r>
              <a:rPr sz="1400">
                <a:latin typeface="Arial"/>
              </a:rPr>
              <a:t>My main strengths are my life experience, discipline and motivation. I also have a strong interest and experience in fitness and wellbeing, and I believe that I am able to listen to people and understand their individual situations.</a:t>
            </a:r>
          </a:p>
          <a:p>
            <a:endParaRPr sz="1400">
              <a:latin typeface="Arial"/>
            </a:endParaRPr>
          </a:p>
          <a:p>
            <a:r>
              <a:rPr sz="1400">
                <a:latin typeface="Arial"/>
              </a:rPr>
              <a:t>However, I also recognise some weaknesses. I am still developing my academic knowledge, English is my second language, and I currently have limited formal experience in Health and Social Care.</a:t>
            </a:r>
          </a:p>
          <a:p>
            <a:endParaRPr sz="1400">
              <a:latin typeface="Arial"/>
            </a:endParaRPr>
          </a:p>
          <a:p>
            <a:r>
              <a:rPr sz="1400">
                <a:latin typeface="Arial"/>
              </a:rPr>
              <a:t>My main opportunities are my current studies, further professional training and the possibility of gaining practical experience. The main threats are competition for jobs, qualification requirements and the emotional demands of working with people who may be experiencing difficult situations.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I can use my strengths to improve my weaker areas.</a:t>
            </a:r>
          </a:p>
          <a:p>
            <a:endParaRPr sz="1400">
              <a:latin typeface="Arial"/>
            </a:endParaRPr>
          </a:p>
          <a:p>
            <a:r>
              <a:rPr sz="1400">
                <a:latin typeface="Arial"/>
              </a:rPr>
              <a:t>For example, discipline has always been important in my life, particularly through fitness and training. I can use the same discipline to continue studying and developing professionally.</a:t>
            </a:r>
          </a:p>
          <a:p>
            <a:endParaRPr sz="1400">
              <a:latin typeface="Arial"/>
            </a:endParaRPr>
          </a:p>
          <a:p>
            <a:r>
              <a:rPr sz="1400">
                <a:latin typeface="Arial"/>
              </a:rPr>
              <a:t>My life experience can also help me communicate with people without judging them. My experience with fitness has taught me about motivation, goal setting and lifestyle change. At the same time, I can continue improving my professional English through study and regular practice.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There are several opportunities that can help me achieve this career goal.</a:t>
            </a:r>
          </a:p>
          <a:p>
            <a:endParaRPr sz="1400">
              <a:latin typeface="Arial"/>
            </a:endParaRPr>
          </a:p>
          <a:p>
            <a:r>
              <a:rPr sz="1400">
                <a:latin typeface="Arial"/>
              </a:rPr>
              <a:t>The first is completing my Health and Social Care studies. After that, I can continue with specific training related to health and wellbeing coaching.</a:t>
            </a:r>
          </a:p>
          <a:p>
            <a:endParaRPr sz="1400">
              <a:latin typeface="Arial"/>
            </a:endParaRPr>
          </a:p>
          <a:p>
            <a:r>
              <a:rPr sz="1400">
                <a:latin typeface="Arial"/>
              </a:rPr>
              <a:t>I can also gain practical experience through volunteering or working in a related support role. This would allow me to develop my communication and coaching skills while learning how to work professionally with service users.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sz="1400">
                <a:latin typeface="Arial"/>
              </a:rPr>
              <a:t>I also need to consider possible threats and how I can manage them.</a:t>
            </a:r>
          </a:p>
          <a:p>
            <a:endParaRPr sz="1400">
              <a:latin typeface="Arial"/>
            </a:endParaRPr>
          </a:p>
          <a:p>
            <a:r>
              <a:rPr sz="1400">
                <a:latin typeface="Arial"/>
              </a:rPr>
              <a:t>Because the job market can be competitive, I need to improve my CV through qualifications and practical experience.</a:t>
            </a:r>
          </a:p>
          <a:p>
            <a:endParaRPr sz="1400">
              <a:latin typeface="Arial"/>
            </a:endParaRPr>
          </a:p>
          <a:p>
            <a:r>
              <a:rPr sz="1400">
                <a:latin typeface="Arial"/>
              </a:rPr>
              <a:t>Working in Health and Social Care can also be emotionally demanding. For this reason, professional boundaries, reflection and supervision are important. Finally, I need to continue learning so that my knowledge and skills remain up to date.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first four sources used for my research.</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this SWOT analysis has helped me understand both my strengths and the areas that I still need to develop.</a:t>
            </a:r>
          </a:p>
          <a:p>
            <a:endParaRPr/>
          </a:p>
          <a:p>
            <a:r>
              <a:t>My next steps are to complete my studies, improve my professional communication, gain practical experience and continue with appropriate coaching training.</a:t>
            </a:r>
          </a:p>
          <a:p>
            <a:endParaRPr/>
          </a:p>
          <a:p>
            <a:r>
              <a:t>I believe these steps can help me progress towards a future career as a Health and Wellbeing Coach.</a:t>
            </a:r>
          </a:p>
          <a:p>
            <a:endParaRPr/>
          </a:p>
          <a:p>
            <a:r>
              <a:t>These are the main sources I used for my research. Thank you for listening. Do you have any questions?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4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686514" y="1097280"/>
            <a:ext cx="8788496" cy="830997"/>
          </a:xfrm>
          <a:prstGeom prst="rect">
            <a:avLst/>
          </a:prstGeom>
          <a:noFill/>
        </p:spPr>
        <p:txBody>
          <a:bodyPr wrap="none" lIns="91440" tIns="45720" rIns="91440" bIns="45720" anchor="t">
            <a:spAutoFit/>
          </a:bodyPr>
          <a:lstStyle/>
          <a:p>
            <a:pPr algn="ctr">
              <a:defRPr sz="3600" b="1">
                <a:solidFill>
                  <a:srgbClr val="23324E"/>
                </a:solidFill>
              </a:defRPr>
            </a:pPr>
            <a:r>
              <a:rPr lang="en-US" sz="2400" dirty="0">
                <a:latin typeface="Arial"/>
              </a:rPr>
              <a:t>ASSIGNEMENT TITLE: SELF-AWARENESS</a:t>
            </a:r>
            <a:r>
              <a:rPr sz="2400" dirty="0">
                <a:latin typeface="Arial"/>
              </a:rPr>
              <a:t> PRESENTATION</a:t>
            </a:r>
          </a:p>
          <a:p>
            <a:pPr algn="ctr">
              <a:defRPr sz="2700">
                <a:solidFill>
                  <a:srgbClr val="73699B"/>
                </a:solidFill>
              </a:defRPr>
            </a:pPr>
            <a:r>
              <a:rPr sz="2400" dirty="0">
                <a:latin typeface="Arial"/>
              </a:rPr>
              <a:t>Career Goal: Health &amp; Wellbeing Coach</a:t>
            </a:r>
            <a:endParaRPr sz="2400" dirty="0">
              <a:latin typeface="Arial"/>
              <a:cs typeface="Arial"/>
            </a:endParaRPr>
          </a:p>
        </p:txBody>
      </p:sp>
      <p:sp>
        <p:nvSpPr>
          <p:cNvPr id="4" name="TextBox 3"/>
          <p:cNvSpPr txBox="1"/>
          <p:nvPr/>
        </p:nvSpPr>
        <p:spPr>
          <a:xfrm>
            <a:off x="984092" y="2097722"/>
            <a:ext cx="9915075" cy="3739485"/>
          </a:xfrm>
          <a:prstGeom prst="rect">
            <a:avLst/>
          </a:prstGeom>
          <a:noFill/>
        </p:spPr>
        <p:txBody>
          <a:bodyPr wrap="square" lIns="91440" tIns="45720" rIns="91440" bIns="45720" anchor="t">
            <a:spAutoFit/>
          </a:bodyPr>
          <a:lstStyle/>
          <a:p>
            <a:pPr>
              <a:spcAft>
                <a:spcPts val="900"/>
              </a:spcAft>
              <a:defRPr sz="2000"/>
            </a:pPr>
            <a:r>
              <a:rPr sz="2400" dirty="0">
                <a:latin typeface="Arial"/>
              </a:rPr>
              <a:t>Name: </a:t>
            </a:r>
            <a:r>
              <a:rPr lang="en-US" sz="2400" dirty="0">
                <a:latin typeface="Arial"/>
              </a:rPr>
              <a:t>Simone </a:t>
            </a:r>
            <a:r>
              <a:rPr lang="en-US" sz="2400" dirty="0" err="1">
                <a:latin typeface="Arial"/>
              </a:rPr>
              <a:t>Sinforiani</a:t>
            </a:r>
            <a:endParaRPr sz="2400" dirty="0" err="1">
              <a:latin typeface="Arial"/>
            </a:endParaRPr>
          </a:p>
          <a:p>
            <a:pPr>
              <a:spcAft>
                <a:spcPts val="900"/>
              </a:spcAft>
              <a:defRPr sz="2000"/>
            </a:pPr>
            <a:endParaRPr lang="en-US" sz="2400" dirty="0">
              <a:latin typeface="Arial"/>
            </a:endParaRPr>
          </a:p>
          <a:p>
            <a:pPr>
              <a:spcAft>
                <a:spcPts val="900"/>
              </a:spcAft>
              <a:defRPr sz="2000"/>
            </a:pPr>
            <a:r>
              <a:rPr sz="2400" dirty="0">
                <a:latin typeface="Arial"/>
              </a:rPr>
              <a:t>Student </a:t>
            </a:r>
            <a:r>
              <a:rPr lang="en-US" sz="2400" dirty="0">
                <a:latin typeface="Arial"/>
              </a:rPr>
              <a:t>ID number</a:t>
            </a:r>
            <a:r>
              <a:rPr sz="2400" dirty="0">
                <a:latin typeface="Arial"/>
              </a:rPr>
              <a:t>: </a:t>
            </a:r>
            <a:r>
              <a:rPr lang="en-US" sz="2400" dirty="0">
                <a:latin typeface="Arial"/>
              </a:rPr>
              <a:t>2519623</a:t>
            </a:r>
            <a:endParaRPr sz="2400" dirty="0">
              <a:latin typeface="Arial"/>
              <a:cs typeface="Arial"/>
            </a:endParaRPr>
          </a:p>
          <a:p>
            <a:pPr>
              <a:spcAft>
                <a:spcPts val="900"/>
              </a:spcAft>
              <a:defRPr sz="2000"/>
            </a:pPr>
            <a:endParaRPr lang="en-US" sz="2400" dirty="0">
              <a:latin typeface="Arial"/>
            </a:endParaRPr>
          </a:p>
          <a:p>
            <a:pPr>
              <a:spcAft>
                <a:spcPts val="900"/>
              </a:spcAft>
              <a:defRPr sz="2000"/>
            </a:pPr>
            <a:r>
              <a:rPr sz="2400" dirty="0">
                <a:latin typeface="Arial"/>
              </a:rPr>
              <a:t>Module </a:t>
            </a:r>
            <a:r>
              <a:rPr lang="en-US" sz="2400" dirty="0">
                <a:latin typeface="Arial"/>
              </a:rPr>
              <a:t>title &amp; code: Professional Development within Health and Social Care (LCHS 4009_BIRM) </a:t>
            </a:r>
            <a:endParaRPr sz="2400" dirty="0">
              <a:latin typeface="Arial"/>
              <a:cs typeface="Arial"/>
            </a:endParaRPr>
          </a:p>
          <a:p>
            <a:pPr>
              <a:spcAft>
                <a:spcPts val="900"/>
              </a:spcAft>
              <a:defRPr sz="2000"/>
            </a:pPr>
            <a:endParaRPr lang="en-US" sz="2400" dirty="0">
              <a:latin typeface="Arial"/>
            </a:endParaRPr>
          </a:p>
          <a:p>
            <a:pPr>
              <a:spcAft>
                <a:spcPts val="900"/>
              </a:spcAft>
              <a:defRPr sz="2000"/>
            </a:pPr>
            <a:r>
              <a:rPr sz="2400">
                <a:latin typeface="Arial"/>
              </a:rPr>
              <a:t>Lecturer:</a:t>
            </a:r>
            <a:r>
              <a:rPr lang="en-GB" sz="2400">
                <a:latin typeface="Arial"/>
              </a:rPr>
              <a:t> Dr Kal </a:t>
            </a:r>
            <a:r>
              <a:rPr lang="en-GB" sz="2400" dirty="0">
                <a:latin typeface="Arial"/>
              </a:rPr>
              <a:t>Alnababtah</a:t>
            </a:r>
            <a:endParaRPr sz="2400" dirty="0">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My Chosen Career: Health &amp; Wellbeing Coach</a:t>
            </a:r>
          </a:p>
        </p:txBody>
      </p:sp>
      <p:sp>
        <p:nvSpPr>
          <p:cNvPr id="3" name="TextBox 2"/>
          <p:cNvSpPr txBox="1"/>
          <p:nvPr/>
        </p:nvSpPr>
        <p:spPr>
          <a:xfrm>
            <a:off x="777240" y="1143000"/>
            <a:ext cx="10652760" cy="4892040"/>
          </a:xfrm>
          <a:prstGeom prst="rect">
            <a:avLst/>
          </a:prstGeom>
          <a:noFill/>
        </p:spPr>
        <p:txBody>
          <a:bodyPr wrap="square">
            <a:spAutoFit/>
          </a:bodyPr>
          <a:lstStyle/>
          <a:p>
            <a:pPr>
              <a:spcAft>
                <a:spcPts val="1200"/>
              </a:spcAft>
              <a:defRPr sz="2300">
                <a:solidFill>
                  <a:srgbClr val="232328"/>
                </a:solidFill>
              </a:defRPr>
            </a:pPr>
            <a:r>
              <a:rPr sz="2400">
                <a:latin typeface="Arial"/>
              </a:rPr>
              <a:t>Supports people to improve their physical and mental wellbeing</a:t>
            </a:r>
            <a:r>
              <a:rPr sz="1800" i="1">
                <a:solidFill>
                  <a:srgbClr val="4B4B50"/>
                </a:solidFill>
                <a:latin typeface="Arial"/>
              </a:rPr>
              <a:t> (NHS England, 2026)</a:t>
            </a:r>
          </a:p>
          <a:p>
            <a:pPr>
              <a:spcAft>
                <a:spcPts val="1200"/>
              </a:spcAft>
              <a:defRPr sz="2300">
                <a:solidFill>
                  <a:srgbClr val="232328"/>
                </a:solidFill>
              </a:defRPr>
            </a:pPr>
            <a:r>
              <a:rPr sz="2400">
                <a:latin typeface="Arial"/>
              </a:rPr>
              <a:t>Uses active listening, coaching and behaviour-change techniques</a:t>
            </a:r>
            <a:r>
              <a:rPr sz="1800" i="1">
                <a:solidFill>
                  <a:srgbClr val="4B4B50"/>
                </a:solidFill>
                <a:latin typeface="Arial"/>
              </a:rPr>
              <a:t> (National Careers Service, 2026)</a:t>
            </a:r>
          </a:p>
          <a:p>
            <a:pPr>
              <a:spcAft>
                <a:spcPts val="1200"/>
              </a:spcAft>
              <a:defRPr sz="2300">
                <a:solidFill>
                  <a:srgbClr val="232328"/>
                </a:solidFill>
              </a:defRPr>
            </a:pPr>
            <a:r>
              <a:rPr sz="2400">
                <a:latin typeface="Arial"/>
              </a:rPr>
              <a:t>Helps people set realistic, personalised health goals</a:t>
            </a:r>
          </a:p>
          <a:p>
            <a:pPr>
              <a:spcAft>
                <a:spcPts val="1200"/>
              </a:spcAft>
              <a:defRPr sz="2300">
                <a:solidFill>
                  <a:srgbClr val="232328"/>
                </a:solidFill>
              </a:defRPr>
            </a:pPr>
            <a:r>
              <a:rPr sz="2400">
                <a:latin typeface="Arial"/>
              </a:rPr>
              <a:t>Works with patients, communities and multidisciplinary teams</a:t>
            </a:r>
          </a:p>
        </p:txBody>
      </p:sp>
      <p:sp>
        <p:nvSpPr>
          <p:cNvPr id="4" name="TextBox 3"/>
          <p:cNvSpPr txBox="1"/>
          <p:nvPr/>
        </p:nvSpPr>
        <p:spPr>
          <a:xfrm>
            <a:off x="411480" y="6446520"/>
            <a:ext cx="10972800" cy="182880"/>
          </a:xfrm>
          <a:prstGeom prst="rect">
            <a:avLst/>
          </a:prstGeom>
          <a:noFill/>
        </p:spPr>
        <p:txBody>
          <a:bodyPr wrap="none">
            <a:spAutoFit/>
          </a:bodyPr>
          <a:lstStyle/>
          <a:p>
            <a:pPr>
              <a:defRPr sz="900"/>
            </a:pPr>
            <a:r>
              <a:rPr sz="2400">
                <a:latin typeface="Arial"/>
              </a:rPr>
              <a:t>Self-Awareness Presentation | 2</a:t>
            </a:r>
          </a:p>
        </p:txBody>
      </p:sp>
      <p:sp>
        <p:nvSpPr>
          <p:cNvPr id="5" name="TextBox 4"/>
          <p:cNvSpPr txBox="1"/>
          <p:nvPr/>
        </p:nvSpPr>
        <p:spPr>
          <a:xfrm>
            <a:off x="685800" y="5559552"/>
            <a:ext cx="10835640" cy="457200"/>
          </a:xfrm>
          <a:prstGeom prst="rect">
            <a:avLst/>
          </a:prstGeom>
          <a:noFill/>
        </p:spPr>
        <p:txBody>
          <a:bodyPr wrap="none">
            <a:spAutoFit/>
          </a:bodyPr>
          <a:lstStyle/>
          <a:p>
            <a:pPr>
              <a:defRPr sz="1600" i="0">
                <a:solidFill>
                  <a:srgbClr val="4B4B50"/>
                </a:solidFill>
                <a:latin typeface="Arial"/>
              </a:defRPr>
            </a:pPr>
            <a:r>
              <a:t>(NHS England, n.d.; National Careers Service,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Job Advert and Role Requirements</a:t>
            </a:r>
          </a:p>
        </p:txBody>
      </p:sp>
      <p:sp>
        <p:nvSpPr>
          <p:cNvPr id="5" name="TextBox 4"/>
          <p:cNvSpPr txBox="1"/>
          <p:nvPr/>
        </p:nvSpPr>
        <p:spPr>
          <a:xfrm>
            <a:off x="411480" y="6446520"/>
            <a:ext cx="10972800" cy="182880"/>
          </a:xfrm>
          <a:prstGeom prst="rect">
            <a:avLst/>
          </a:prstGeom>
          <a:noFill/>
        </p:spPr>
        <p:txBody>
          <a:bodyPr wrap="none">
            <a:spAutoFit/>
          </a:bodyPr>
          <a:lstStyle/>
          <a:p>
            <a:pPr>
              <a:defRPr sz="900"/>
            </a:pPr>
            <a:r>
              <a:rPr sz="2400">
                <a:latin typeface="Arial"/>
              </a:rPr>
              <a:t>Self-Awareness Presentation | 3</a:t>
            </a:r>
          </a:p>
        </p:txBody>
      </p:sp>
      <p:sp>
        <p:nvSpPr>
          <p:cNvPr id="6" name="TextBox 5"/>
          <p:cNvSpPr txBox="1"/>
          <p:nvPr/>
        </p:nvSpPr>
        <p:spPr>
          <a:xfrm>
            <a:off x="777240" y="1078992"/>
            <a:ext cx="10652760" cy="3559949"/>
          </a:xfrm>
          <a:prstGeom prst="rect">
            <a:avLst/>
          </a:prstGeom>
          <a:noFill/>
        </p:spPr>
        <p:txBody>
          <a:bodyPr wrap="square" lIns="91440" tIns="45720" rIns="91440" bIns="45720" anchor="t">
            <a:spAutoFit/>
          </a:bodyPr>
          <a:lstStyle/>
          <a:p>
            <a:pPr>
              <a:spcAft>
                <a:spcPts val="800"/>
              </a:spcAft>
              <a:defRPr sz="1900">
                <a:solidFill>
                  <a:srgbClr val="232328"/>
                </a:solidFill>
              </a:defRPr>
            </a:pPr>
            <a:r>
              <a:rPr sz="2400" dirty="0">
                <a:latin typeface="Arial"/>
              </a:rPr>
              <a:t>Employer: Barnsley Healthcare Federation</a:t>
            </a:r>
            <a:r>
              <a:rPr sz="1800" i="1" dirty="0">
                <a:solidFill>
                  <a:srgbClr val="4B4B50"/>
                </a:solidFill>
                <a:latin typeface="Arial"/>
              </a:rPr>
              <a:t> (NHS Jobs, 2026)</a:t>
            </a:r>
          </a:p>
          <a:p>
            <a:pPr>
              <a:spcAft>
                <a:spcPts val="800"/>
              </a:spcAft>
              <a:defRPr sz="1900">
                <a:solidFill>
                  <a:srgbClr val="232328"/>
                </a:solidFill>
              </a:defRPr>
            </a:pPr>
            <a:r>
              <a:rPr sz="2400" dirty="0">
                <a:latin typeface="Arial"/>
              </a:rPr>
              <a:t>Role: Health and Wellbeing Coach – Barnsley, S70 2LT</a:t>
            </a:r>
            <a:endParaRPr sz="2400" dirty="0">
              <a:latin typeface="Arial"/>
              <a:cs typeface="Arial"/>
            </a:endParaRPr>
          </a:p>
          <a:p>
            <a:pPr>
              <a:spcAft>
                <a:spcPts val="800"/>
              </a:spcAft>
              <a:defRPr sz="1900">
                <a:solidFill>
                  <a:srgbClr val="232328"/>
                </a:solidFill>
              </a:defRPr>
            </a:pPr>
            <a:r>
              <a:rPr sz="2400" dirty="0">
                <a:latin typeface="Arial"/>
              </a:rPr>
              <a:t>Permanent | £32,204.82 per year | Posted 16 September 2026</a:t>
            </a:r>
            <a:endParaRPr sz="2400" dirty="0">
              <a:latin typeface="Arial"/>
              <a:cs typeface="Arial"/>
            </a:endParaRPr>
          </a:p>
          <a:p>
            <a:pPr>
              <a:spcAft>
                <a:spcPts val="800"/>
              </a:spcAft>
              <a:defRPr sz="1900">
                <a:solidFill>
                  <a:srgbClr val="232328"/>
                </a:solidFill>
              </a:defRPr>
            </a:pPr>
            <a:r>
              <a:rPr sz="2400" dirty="0">
                <a:latin typeface="Arial"/>
              </a:rPr>
              <a:t>Key requirements: coaching and motivation, goal setting, </a:t>
            </a:r>
            <a:r>
              <a:rPr lang="en-US" sz="2400" dirty="0">
                <a:latin typeface="Arial"/>
              </a:rPr>
              <a:t>personalized</a:t>
            </a:r>
            <a:r>
              <a:rPr sz="2400" dirty="0">
                <a:latin typeface="Arial"/>
              </a:rPr>
              <a:t> care, health promotion and excellent communication</a:t>
            </a:r>
            <a:endParaRPr sz="2400" dirty="0">
              <a:latin typeface="Arial"/>
              <a:cs typeface="Arial"/>
            </a:endParaRPr>
          </a:p>
          <a:p>
            <a:pPr>
              <a:spcAft>
                <a:spcPts val="800"/>
              </a:spcAft>
              <a:defRPr sz="1900">
                <a:solidFill>
                  <a:srgbClr val="232328"/>
                </a:solidFill>
              </a:defRPr>
            </a:pPr>
            <a:r>
              <a:rPr sz="2400" dirty="0">
                <a:latin typeface="Arial"/>
              </a:rPr>
              <a:t>Essential: NHSE-approved training in motivational coaching, </a:t>
            </a:r>
            <a:r>
              <a:rPr sz="2400" dirty="0" err="1">
                <a:latin typeface="Arial"/>
              </a:rPr>
              <a:t>behavioural</a:t>
            </a:r>
            <a:r>
              <a:rPr sz="2400" dirty="0">
                <a:latin typeface="Arial"/>
              </a:rPr>
              <a:t> change and goal setting</a:t>
            </a:r>
            <a:endParaRPr sz="2400" dirty="0">
              <a:latin typeface="Arial"/>
              <a:cs typeface="Arial"/>
            </a:endParaRPr>
          </a:p>
          <a:p>
            <a:pPr>
              <a:spcAft>
                <a:spcPts val="800"/>
              </a:spcAft>
              <a:defRPr sz="1900">
                <a:solidFill>
                  <a:srgbClr val="232328"/>
                </a:solidFill>
              </a:defRPr>
            </a:pPr>
            <a:r>
              <a:rPr sz="2400" dirty="0">
                <a:latin typeface="Arial"/>
              </a:rPr>
              <a:t>Closing date: 2 October 2026</a:t>
            </a:r>
            <a:endParaRPr sz="2400" dirty="0">
              <a:latin typeface="Arial"/>
              <a:cs typeface="Arial"/>
            </a:endParaRPr>
          </a:p>
        </p:txBody>
      </p:sp>
      <p:sp>
        <p:nvSpPr>
          <p:cNvPr id="7" name="TextBox 6"/>
          <p:cNvSpPr txBox="1"/>
          <p:nvPr/>
        </p:nvSpPr>
        <p:spPr>
          <a:xfrm>
            <a:off x="685800" y="5559552"/>
            <a:ext cx="10835640" cy="457200"/>
          </a:xfrm>
          <a:prstGeom prst="rect">
            <a:avLst/>
          </a:prstGeom>
          <a:noFill/>
        </p:spPr>
        <p:txBody>
          <a:bodyPr wrap="none">
            <a:spAutoFit/>
          </a:bodyPr>
          <a:lstStyle/>
          <a:p>
            <a:pPr>
              <a:defRPr sz="1600" i="0">
                <a:solidFill>
                  <a:srgbClr val="4B4B50"/>
                </a:solidFill>
                <a:latin typeface="Arial"/>
              </a:defRPr>
            </a:pPr>
            <a:r>
              <a:t>(NHS Jobs / GOV.UK Work Hub,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My Personal SWOT Analysis</a:t>
            </a:r>
          </a:p>
        </p:txBody>
      </p:sp>
      <p:sp>
        <p:nvSpPr>
          <p:cNvPr id="3" name="Rounded Rectangle 2"/>
          <p:cNvSpPr/>
          <p:nvPr/>
        </p:nvSpPr>
        <p:spPr>
          <a:xfrm>
            <a:off x="594360" y="1143000"/>
            <a:ext cx="5394960" cy="2103120"/>
          </a:xfrm>
          <a:prstGeom prst="roundRect">
            <a:avLst/>
          </a:prstGeom>
          <a:solidFill>
            <a:srgbClr val="FFFFFF"/>
          </a:solidFill>
          <a:ln>
            <a:solidFill>
              <a:srgbClr val="73699B"/>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23324E"/>
                </a:solidFill>
              </a:defRPr>
            </a:pPr>
            <a:r>
              <a:rPr sz="2400">
                <a:latin typeface="Arial"/>
              </a:rPr>
              <a:t>STRENGTHS</a:t>
            </a:r>
          </a:p>
          <a:p>
            <a:pPr>
              <a:defRPr sz="1550">
                <a:solidFill>
                  <a:srgbClr val="232328"/>
                </a:solidFill>
              </a:defRPr>
            </a:pPr>
            <a:r>
              <a:rPr sz="2400">
                <a:latin typeface="Arial"/>
              </a:rPr>
              <a:t>• Life experience</a:t>
            </a:r>
          </a:p>
          <a:p>
            <a:pPr>
              <a:defRPr sz="1550">
                <a:solidFill>
                  <a:srgbClr val="232328"/>
                </a:solidFill>
              </a:defRPr>
            </a:pPr>
            <a:r>
              <a:rPr sz="2400">
                <a:latin typeface="Arial"/>
              </a:rPr>
              <a:t>• Discipline &amp; motivation</a:t>
            </a:r>
          </a:p>
          <a:p>
            <a:pPr>
              <a:defRPr sz="1550">
                <a:solidFill>
                  <a:srgbClr val="232328"/>
                </a:solidFill>
              </a:defRPr>
            </a:pPr>
            <a:r>
              <a:rPr sz="2400">
                <a:latin typeface="Arial"/>
              </a:rPr>
              <a:t>• Fitness/wellbeing knowledge</a:t>
            </a:r>
          </a:p>
          <a:p>
            <a:pPr>
              <a:defRPr sz="1550">
                <a:solidFill>
                  <a:srgbClr val="232328"/>
                </a:solidFill>
              </a:defRPr>
            </a:pPr>
            <a:r>
              <a:rPr sz="2400">
                <a:latin typeface="Arial"/>
              </a:rPr>
              <a:t>• Empathy and listening</a:t>
            </a:r>
          </a:p>
        </p:txBody>
      </p:sp>
      <p:sp>
        <p:nvSpPr>
          <p:cNvPr id="4" name="Rounded Rectangle 3"/>
          <p:cNvSpPr/>
          <p:nvPr/>
        </p:nvSpPr>
        <p:spPr>
          <a:xfrm>
            <a:off x="6172200" y="1143000"/>
            <a:ext cx="5394960" cy="2103120"/>
          </a:xfrm>
          <a:prstGeom prst="roundRect">
            <a:avLst/>
          </a:prstGeom>
          <a:solidFill>
            <a:srgbClr val="FFFFFF"/>
          </a:solidFill>
          <a:ln>
            <a:solidFill>
              <a:srgbClr val="73699B"/>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23324E"/>
                </a:solidFill>
              </a:defRPr>
            </a:pPr>
            <a:r>
              <a:rPr sz="2400">
                <a:latin typeface="Arial"/>
              </a:rPr>
              <a:t>WEAKNESSES</a:t>
            </a:r>
          </a:p>
          <a:p>
            <a:pPr>
              <a:defRPr sz="1550">
                <a:solidFill>
                  <a:srgbClr val="232328"/>
                </a:solidFill>
              </a:defRPr>
            </a:pPr>
            <a:r>
              <a:rPr sz="2400">
                <a:latin typeface="Arial"/>
              </a:rPr>
              <a:t>• Developing academic knowledge</a:t>
            </a:r>
          </a:p>
          <a:p>
            <a:pPr>
              <a:defRPr sz="1550">
                <a:solidFill>
                  <a:srgbClr val="232328"/>
                </a:solidFill>
              </a:defRPr>
            </a:pPr>
            <a:r>
              <a:rPr sz="2400">
                <a:latin typeface="Arial"/>
              </a:rPr>
              <a:t>• English is my second language</a:t>
            </a:r>
          </a:p>
          <a:p>
            <a:pPr>
              <a:defRPr sz="1550">
                <a:solidFill>
                  <a:srgbClr val="232328"/>
                </a:solidFill>
              </a:defRPr>
            </a:pPr>
            <a:r>
              <a:rPr sz="2400">
                <a:latin typeface="Arial"/>
              </a:rPr>
              <a:t>• Limited formal HSC experience</a:t>
            </a:r>
          </a:p>
        </p:txBody>
      </p:sp>
      <p:sp>
        <p:nvSpPr>
          <p:cNvPr id="5" name="Rounded Rectangle 4"/>
          <p:cNvSpPr/>
          <p:nvPr/>
        </p:nvSpPr>
        <p:spPr>
          <a:xfrm>
            <a:off x="594360" y="3657600"/>
            <a:ext cx="5394960" cy="2103120"/>
          </a:xfrm>
          <a:prstGeom prst="roundRect">
            <a:avLst/>
          </a:prstGeom>
          <a:solidFill>
            <a:srgbClr val="FFFFFF"/>
          </a:solidFill>
          <a:ln>
            <a:solidFill>
              <a:srgbClr val="73699B"/>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23324E"/>
                </a:solidFill>
              </a:defRPr>
            </a:pPr>
            <a:r>
              <a:rPr sz="2400">
                <a:latin typeface="Arial"/>
              </a:rPr>
              <a:t>OPPORTUNITIES</a:t>
            </a:r>
          </a:p>
          <a:p>
            <a:pPr>
              <a:defRPr sz="1550">
                <a:solidFill>
                  <a:srgbClr val="232328"/>
                </a:solidFill>
              </a:defRPr>
            </a:pPr>
            <a:r>
              <a:rPr sz="2400">
                <a:latin typeface="Arial"/>
              </a:rPr>
              <a:t>• Current HSC studies</a:t>
            </a:r>
          </a:p>
          <a:p>
            <a:pPr>
              <a:defRPr sz="1550">
                <a:solidFill>
                  <a:srgbClr val="232328"/>
                </a:solidFill>
              </a:defRPr>
            </a:pPr>
            <a:r>
              <a:rPr sz="2400">
                <a:latin typeface="Arial"/>
              </a:rPr>
              <a:t>• Further coaching training</a:t>
            </a:r>
          </a:p>
          <a:p>
            <a:pPr>
              <a:defRPr sz="1550">
                <a:solidFill>
                  <a:srgbClr val="232328"/>
                </a:solidFill>
              </a:defRPr>
            </a:pPr>
            <a:r>
              <a:rPr sz="2400">
                <a:latin typeface="Arial"/>
              </a:rPr>
              <a:t>• NHS/voluntary experience</a:t>
            </a:r>
          </a:p>
        </p:txBody>
      </p:sp>
      <p:sp>
        <p:nvSpPr>
          <p:cNvPr id="6" name="Rounded Rectangle 5"/>
          <p:cNvSpPr/>
          <p:nvPr/>
        </p:nvSpPr>
        <p:spPr>
          <a:xfrm>
            <a:off x="6172200" y="3657600"/>
            <a:ext cx="5394960" cy="2103120"/>
          </a:xfrm>
          <a:prstGeom prst="roundRect">
            <a:avLst/>
          </a:prstGeom>
          <a:solidFill>
            <a:srgbClr val="FFFFFF"/>
          </a:solidFill>
          <a:ln>
            <a:solidFill>
              <a:srgbClr val="73699B"/>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23324E"/>
                </a:solidFill>
              </a:defRPr>
            </a:pPr>
            <a:r>
              <a:rPr sz="2400">
                <a:latin typeface="Arial"/>
              </a:rPr>
              <a:t>THREATS</a:t>
            </a:r>
          </a:p>
          <a:p>
            <a:pPr>
              <a:defRPr sz="1550">
                <a:solidFill>
                  <a:srgbClr val="232328"/>
                </a:solidFill>
              </a:defRPr>
            </a:pPr>
            <a:r>
              <a:rPr sz="2400">
                <a:latin typeface="Arial"/>
              </a:rPr>
              <a:t>• Competitive job market</a:t>
            </a:r>
          </a:p>
          <a:p>
            <a:pPr>
              <a:defRPr sz="1550">
                <a:solidFill>
                  <a:srgbClr val="232328"/>
                </a:solidFill>
              </a:defRPr>
            </a:pPr>
            <a:r>
              <a:rPr sz="2400">
                <a:latin typeface="Arial"/>
              </a:rPr>
              <a:t>• Qualifications/experience needed</a:t>
            </a:r>
          </a:p>
          <a:p>
            <a:pPr>
              <a:defRPr sz="1550">
                <a:solidFill>
                  <a:srgbClr val="232328"/>
                </a:solidFill>
              </a:defRPr>
            </a:pPr>
            <a:r>
              <a:rPr sz="2400">
                <a:latin typeface="Arial"/>
              </a:rPr>
              <a:t>• Emotionally demanding work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Using My Strengths to Overcome Weaknesses</a:t>
            </a:r>
          </a:p>
        </p:txBody>
      </p:sp>
      <p:sp>
        <p:nvSpPr>
          <p:cNvPr id="3" name="TextBox 2"/>
          <p:cNvSpPr txBox="1"/>
          <p:nvPr/>
        </p:nvSpPr>
        <p:spPr>
          <a:xfrm>
            <a:off x="777240" y="1143000"/>
            <a:ext cx="10652760" cy="4892040"/>
          </a:xfrm>
          <a:prstGeom prst="rect">
            <a:avLst/>
          </a:prstGeom>
          <a:noFill/>
        </p:spPr>
        <p:txBody>
          <a:bodyPr wrap="square">
            <a:spAutoFit/>
          </a:bodyPr>
          <a:lstStyle/>
          <a:p>
            <a:pPr>
              <a:spcAft>
                <a:spcPts val="1200"/>
              </a:spcAft>
              <a:defRPr sz="2300">
                <a:solidFill>
                  <a:srgbClr val="232328"/>
                </a:solidFill>
              </a:defRPr>
            </a:pPr>
            <a:r>
              <a:rPr sz="2400">
                <a:latin typeface="Arial"/>
              </a:rPr>
              <a:t>Discipline → continue studying and complete relevant coaching training</a:t>
            </a:r>
          </a:p>
          <a:p>
            <a:pPr>
              <a:spcAft>
                <a:spcPts val="1200"/>
              </a:spcAft>
              <a:defRPr sz="2300">
                <a:solidFill>
                  <a:srgbClr val="232328"/>
                </a:solidFill>
              </a:defRPr>
            </a:pPr>
            <a:r>
              <a:rPr sz="2400">
                <a:latin typeface="Arial"/>
              </a:rPr>
              <a:t>Life experience → communicate calmly and build trust</a:t>
            </a:r>
          </a:p>
          <a:p>
            <a:pPr>
              <a:spcAft>
                <a:spcPts val="1200"/>
              </a:spcAft>
              <a:defRPr sz="2300">
                <a:solidFill>
                  <a:srgbClr val="232328"/>
                </a:solidFill>
              </a:defRPr>
            </a:pPr>
            <a:r>
              <a:rPr sz="2400">
                <a:latin typeface="Arial"/>
              </a:rPr>
              <a:t>Fitness/wellbeing experience → understand motivation and lifestyle change</a:t>
            </a:r>
          </a:p>
          <a:p>
            <a:pPr>
              <a:spcAft>
                <a:spcPts val="1200"/>
              </a:spcAft>
              <a:defRPr sz="2300">
                <a:solidFill>
                  <a:srgbClr val="232328"/>
                </a:solidFill>
              </a:defRPr>
            </a:pPr>
            <a:r>
              <a:rPr sz="2400">
                <a:latin typeface="Arial"/>
              </a:rPr>
              <a:t>Regular English practice → improve professional communication and confidence</a:t>
            </a:r>
          </a:p>
        </p:txBody>
      </p:sp>
      <p:sp>
        <p:nvSpPr>
          <p:cNvPr id="4" name="TextBox 3"/>
          <p:cNvSpPr txBox="1"/>
          <p:nvPr/>
        </p:nvSpPr>
        <p:spPr>
          <a:xfrm>
            <a:off x="411480" y="6446520"/>
            <a:ext cx="10972800" cy="182880"/>
          </a:xfrm>
          <a:prstGeom prst="rect">
            <a:avLst/>
          </a:prstGeom>
          <a:noFill/>
        </p:spPr>
        <p:txBody>
          <a:bodyPr wrap="none">
            <a:spAutoFit/>
          </a:bodyPr>
          <a:lstStyle/>
          <a:p>
            <a:pPr>
              <a:defRPr sz="900"/>
            </a:pPr>
            <a:r>
              <a:rPr sz="2400">
                <a:latin typeface="Arial"/>
              </a:rPr>
              <a:t>Self-Awareness Presentation | 5</a:t>
            </a:r>
          </a:p>
        </p:txBody>
      </p:sp>
      <p:sp>
        <p:nvSpPr>
          <p:cNvPr id="5" name="TextBox 4"/>
          <p:cNvSpPr txBox="1"/>
          <p:nvPr/>
        </p:nvSpPr>
        <p:spPr>
          <a:xfrm>
            <a:off x="685800" y="5559552"/>
            <a:ext cx="10835640" cy="457200"/>
          </a:xfrm>
          <a:prstGeom prst="rect">
            <a:avLst/>
          </a:prstGeom>
          <a:noFill/>
        </p:spPr>
        <p:txBody>
          <a:bodyPr wrap="none">
            <a:spAutoFit/>
          </a:bodyPr>
          <a:lstStyle/>
          <a:p>
            <a:pPr>
              <a:defRPr sz="1600" i="0">
                <a:solidFill>
                  <a:srgbClr val="4B4B50"/>
                </a:solidFill>
                <a:latin typeface="Arial"/>
              </a:defRPr>
            </a:pPr>
            <a:r>
              <a:t>(NICE, 2014)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Opportunities and How I Will Use Them</a:t>
            </a:r>
          </a:p>
        </p:txBody>
      </p:sp>
      <p:sp>
        <p:nvSpPr>
          <p:cNvPr id="3" name="TextBox 2"/>
          <p:cNvSpPr txBox="1"/>
          <p:nvPr/>
        </p:nvSpPr>
        <p:spPr>
          <a:xfrm>
            <a:off x="777240" y="1143000"/>
            <a:ext cx="10652760" cy="4892040"/>
          </a:xfrm>
          <a:prstGeom prst="rect">
            <a:avLst/>
          </a:prstGeom>
          <a:noFill/>
        </p:spPr>
        <p:txBody>
          <a:bodyPr wrap="square">
            <a:spAutoFit/>
          </a:bodyPr>
          <a:lstStyle/>
          <a:p>
            <a:pPr>
              <a:spcAft>
                <a:spcPts val="1200"/>
              </a:spcAft>
              <a:defRPr sz="2100">
                <a:solidFill>
                  <a:srgbClr val="232328"/>
                </a:solidFill>
              </a:defRPr>
            </a:pPr>
            <a:r>
              <a:rPr sz="2400">
                <a:latin typeface="Arial"/>
              </a:rPr>
              <a:t>Complete my Health and Social Care studies</a:t>
            </a:r>
            <a:r>
              <a:rPr sz="1800" i="1">
                <a:solidFill>
                  <a:srgbClr val="4B4B50"/>
                </a:solidFill>
                <a:latin typeface="Arial"/>
              </a:rPr>
              <a:t> (NHS England, 2018)</a:t>
            </a:r>
          </a:p>
          <a:p>
            <a:pPr>
              <a:spcAft>
                <a:spcPts val="1200"/>
              </a:spcAft>
              <a:defRPr sz="2100">
                <a:solidFill>
                  <a:srgbClr val="232328"/>
                </a:solidFill>
              </a:defRPr>
            </a:pPr>
            <a:r>
              <a:rPr sz="2400">
                <a:latin typeface="Arial"/>
              </a:rPr>
              <a:t>Take appropriate Health &amp; Wellbeing Coach training</a:t>
            </a:r>
            <a:r>
              <a:rPr sz="1800" i="1">
                <a:solidFill>
                  <a:srgbClr val="4B4B50"/>
                </a:solidFill>
                <a:latin typeface="Arial"/>
              </a:rPr>
              <a:t> (NHS England, 2023)</a:t>
            </a:r>
          </a:p>
          <a:p>
            <a:pPr>
              <a:spcAft>
                <a:spcPts val="1200"/>
              </a:spcAft>
              <a:defRPr sz="2100">
                <a:solidFill>
                  <a:srgbClr val="232328"/>
                </a:solidFill>
              </a:defRPr>
            </a:pPr>
            <a:r>
              <a:rPr sz="2400">
                <a:latin typeface="Arial"/>
              </a:rPr>
              <a:t>Gain experience through volunteering or a related support role</a:t>
            </a:r>
          </a:p>
          <a:p>
            <a:pPr>
              <a:spcAft>
                <a:spcPts val="1200"/>
              </a:spcAft>
              <a:defRPr sz="2100">
                <a:solidFill>
                  <a:srgbClr val="232328"/>
                </a:solidFill>
              </a:defRPr>
            </a:pPr>
            <a:r>
              <a:rPr sz="2400">
                <a:latin typeface="Arial"/>
              </a:rPr>
              <a:t>Build practical coaching skills through real contact with service users</a:t>
            </a:r>
          </a:p>
          <a:p>
            <a:pPr>
              <a:spcAft>
                <a:spcPts val="1200"/>
              </a:spcAft>
              <a:defRPr sz="2100">
                <a:solidFill>
                  <a:srgbClr val="232328"/>
                </a:solidFill>
              </a:defRPr>
            </a:pPr>
            <a:r>
              <a:rPr sz="2400">
                <a:latin typeface="Arial"/>
              </a:rPr>
              <a:t>Continue professional development</a:t>
            </a:r>
          </a:p>
        </p:txBody>
      </p:sp>
      <p:sp>
        <p:nvSpPr>
          <p:cNvPr id="4" name="TextBox 3"/>
          <p:cNvSpPr txBox="1"/>
          <p:nvPr/>
        </p:nvSpPr>
        <p:spPr>
          <a:xfrm>
            <a:off x="411480" y="6446520"/>
            <a:ext cx="10972800" cy="182880"/>
          </a:xfrm>
          <a:prstGeom prst="rect">
            <a:avLst/>
          </a:prstGeom>
          <a:noFill/>
        </p:spPr>
        <p:txBody>
          <a:bodyPr wrap="none">
            <a:spAutoFit/>
          </a:bodyPr>
          <a:lstStyle/>
          <a:p>
            <a:pPr>
              <a:defRPr sz="900"/>
            </a:pPr>
            <a:r>
              <a:rPr sz="2400">
                <a:latin typeface="Arial"/>
              </a:rPr>
              <a:t>Self-Awareness Presentation | 6</a:t>
            </a:r>
          </a:p>
        </p:txBody>
      </p:sp>
      <p:sp>
        <p:nvSpPr>
          <p:cNvPr id="5" name="TextBox 4"/>
          <p:cNvSpPr txBox="1"/>
          <p:nvPr/>
        </p:nvSpPr>
        <p:spPr>
          <a:xfrm>
            <a:off x="685800" y="5559552"/>
            <a:ext cx="10835640" cy="457200"/>
          </a:xfrm>
          <a:prstGeom prst="rect">
            <a:avLst/>
          </a:prstGeom>
          <a:noFill/>
        </p:spPr>
        <p:txBody>
          <a:bodyPr wrap="none">
            <a:spAutoFit/>
          </a:bodyPr>
          <a:lstStyle/>
          <a:p>
            <a:pPr>
              <a:defRPr sz="1600" i="0">
                <a:solidFill>
                  <a:srgbClr val="4B4B50"/>
                </a:solidFill>
                <a:latin typeface="Arial"/>
              </a:defRPr>
            </a:pPr>
            <a:r>
              <a:t>(NHS England, 2018; NHS England,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p>
            <a:pPr algn="ctr">
              <a:defRPr sz="2800" b="1">
                <a:solidFill>
                  <a:srgbClr val="FFFFFF"/>
                </a:solidFill>
              </a:defRPr>
            </a:pPr>
            <a:r>
              <a:rPr lang="en-US" sz="3400" b="1" dirty="0">
                <a:latin typeface="Arial"/>
              </a:rPr>
              <a:t>Minimizing</a:t>
            </a:r>
            <a:r>
              <a:rPr sz="3400" b="1" dirty="0">
                <a:latin typeface="Arial"/>
              </a:rPr>
              <a:t> Threats</a:t>
            </a:r>
          </a:p>
        </p:txBody>
      </p:sp>
      <p:sp>
        <p:nvSpPr>
          <p:cNvPr id="3" name="TextBox 2"/>
          <p:cNvSpPr txBox="1"/>
          <p:nvPr/>
        </p:nvSpPr>
        <p:spPr>
          <a:xfrm>
            <a:off x="777240" y="1143000"/>
            <a:ext cx="10652760" cy="4892040"/>
          </a:xfrm>
          <a:prstGeom prst="rect">
            <a:avLst/>
          </a:prstGeom>
          <a:noFill/>
        </p:spPr>
        <p:txBody>
          <a:bodyPr wrap="square">
            <a:spAutoFit/>
          </a:bodyPr>
          <a:lstStyle/>
          <a:p>
            <a:pPr>
              <a:spcAft>
                <a:spcPts val="1200"/>
              </a:spcAft>
              <a:defRPr sz="2300">
                <a:solidFill>
                  <a:srgbClr val="232328"/>
                </a:solidFill>
              </a:defRPr>
            </a:pPr>
            <a:r>
              <a:rPr sz="2400">
                <a:latin typeface="Arial"/>
              </a:rPr>
              <a:t>Competition → strengthen my CV with qualifications and experience</a:t>
            </a:r>
          </a:p>
          <a:p>
            <a:pPr>
              <a:spcAft>
                <a:spcPts val="1200"/>
              </a:spcAft>
              <a:defRPr sz="2300">
                <a:solidFill>
                  <a:srgbClr val="232328"/>
                </a:solidFill>
              </a:defRPr>
            </a:pPr>
            <a:r>
              <a:rPr sz="2400">
                <a:latin typeface="Arial"/>
              </a:rPr>
              <a:t>Limited formal experience → seek volunteering and supervised opportunities</a:t>
            </a:r>
          </a:p>
          <a:p>
            <a:pPr>
              <a:spcAft>
                <a:spcPts val="1200"/>
              </a:spcAft>
              <a:defRPr sz="2300">
                <a:solidFill>
                  <a:srgbClr val="232328"/>
                </a:solidFill>
              </a:defRPr>
            </a:pPr>
            <a:r>
              <a:rPr sz="2400">
                <a:latin typeface="Arial"/>
              </a:rPr>
              <a:t>Emotionally demanding work → use boundaries, reflection and supervision</a:t>
            </a:r>
          </a:p>
          <a:p>
            <a:pPr>
              <a:spcAft>
                <a:spcPts val="1200"/>
              </a:spcAft>
              <a:defRPr sz="2300">
                <a:solidFill>
                  <a:srgbClr val="232328"/>
                </a:solidFill>
              </a:defRPr>
            </a:pPr>
            <a:r>
              <a:rPr sz="2400">
                <a:latin typeface="Arial"/>
              </a:rPr>
              <a:t>Changing requirements → keep skills and knowledge up to date</a:t>
            </a:r>
            <a:r>
              <a:rPr sz="1800" i="1">
                <a:solidFill>
                  <a:srgbClr val="4B4B50"/>
                </a:solidFill>
                <a:latin typeface="Arial"/>
              </a:rPr>
              <a:t> (NHS England, 2023)</a:t>
            </a:r>
          </a:p>
        </p:txBody>
      </p:sp>
      <p:sp>
        <p:nvSpPr>
          <p:cNvPr id="4" name="TextBox 3"/>
          <p:cNvSpPr txBox="1"/>
          <p:nvPr/>
        </p:nvSpPr>
        <p:spPr>
          <a:xfrm>
            <a:off x="411480" y="6446520"/>
            <a:ext cx="10972800" cy="182880"/>
          </a:xfrm>
          <a:prstGeom prst="rect">
            <a:avLst/>
          </a:prstGeom>
          <a:noFill/>
        </p:spPr>
        <p:txBody>
          <a:bodyPr wrap="none">
            <a:spAutoFit/>
          </a:bodyPr>
          <a:lstStyle/>
          <a:p>
            <a:pPr>
              <a:defRPr sz="900"/>
            </a:pPr>
            <a:r>
              <a:rPr sz="2400">
                <a:latin typeface="Arial"/>
              </a:rPr>
              <a:t>Self-Awareness Presentation | 7</a:t>
            </a:r>
          </a:p>
        </p:txBody>
      </p:sp>
      <p:sp>
        <p:nvSpPr>
          <p:cNvPr id="5" name="TextBox 4"/>
          <p:cNvSpPr txBox="1"/>
          <p:nvPr/>
        </p:nvSpPr>
        <p:spPr>
          <a:xfrm>
            <a:off x="685800" y="5559552"/>
            <a:ext cx="10835640" cy="457200"/>
          </a:xfrm>
          <a:prstGeom prst="rect">
            <a:avLst/>
          </a:prstGeom>
          <a:noFill/>
        </p:spPr>
        <p:txBody>
          <a:bodyPr wrap="none">
            <a:spAutoFit/>
          </a:bodyPr>
          <a:lstStyle/>
          <a:p>
            <a:pPr>
              <a:defRPr sz="1600" i="0">
                <a:solidFill>
                  <a:srgbClr val="4B4B50"/>
                </a:solidFill>
                <a:latin typeface="Arial"/>
              </a:defRPr>
            </a:pPr>
            <a:r>
              <a:t>(NHS England,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3400" b="1">
                <a:latin typeface="Arial"/>
              </a:rPr>
              <a:t>References (1/2)</a:t>
            </a:r>
          </a:p>
        </p:txBody>
      </p:sp>
      <p:sp>
        <p:nvSpPr>
          <p:cNvPr id="4" name="TextBox 3"/>
          <p:cNvSpPr txBox="1"/>
          <p:nvPr/>
        </p:nvSpPr>
        <p:spPr>
          <a:xfrm>
            <a:off x="411480" y="6446520"/>
            <a:ext cx="10972800" cy="182880"/>
          </a:xfrm>
          <a:prstGeom prst="rect">
            <a:avLst/>
          </a:prstGeom>
          <a:noFill/>
        </p:spPr>
        <p:txBody>
          <a:bodyPr wrap="none">
            <a:spAutoFit/>
          </a:bodyPr>
          <a:lstStyle/>
          <a:p>
            <a:pPr>
              <a:defRPr sz="900"/>
            </a:pPr>
            <a:r>
              <a:rPr>
                <a:latin typeface="Arial"/>
              </a:rPr>
              <a:t>Self-Awareness Presentation | 8</a:t>
            </a:r>
          </a:p>
        </p:txBody>
      </p:sp>
      <p:sp>
        <p:nvSpPr>
          <p:cNvPr id="5" name="TextBox 4"/>
          <p:cNvSpPr txBox="1"/>
          <p:nvPr/>
        </p:nvSpPr>
        <p:spPr>
          <a:xfrm>
            <a:off x="566928" y="987552"/>
            <a:ext cx="11018520" cy="3978012"/>
          </a:xfrm>
          <a:prstGeom prst="rect">
            <a:avLst/>
          </a:prstGeom>
          <a:noFill/>
        </p:spPr>
        <p:txBody>
          <a:bodyPr wrap="square" lIns="91440" tIns="45720" rIns="91440" bIns="45720" anchor="t">
            <a:spAutoFit/>
          </a:bodyPr>
          <a:lstStyle/>
          <a:p>
            <a:pPr>
              <a:spcAft>
                <a:spcPts val="1300"/>
              </a:spcAft>
              <a:defRPr sz="1800">
                <a:solidFill>
                  <a:srgbClr val="232328"/>
                </a:solidFill>
                <a:latin typeface="Arial"/>
              </a:defRPr>
            </a:pPr>
            <a:r>
              <a:rPr sz="2000" dirty="0">
                <a:latin typeface="Arial"/>
              </a:rPr>
              <a:t>National Careers Service (n.d.) </a:t>
            </a:r>
            <a:r>
              <a:rPr sz="2000" i="1" dirty="0">
                <a:latin typeface="Arial"/>
              </a:rPr>
              <a:t>Health trainer</a:t>
            </a:r>
            <a:r>
              <a:rPr sz="2000" dirty="0">
                <a:latin typeface="Arial"/>
              </a:rPr>
              <a:t>. Available at: https://nationalcareers.service.gov.uk/job-profiles/health-trainer (Accessed: 28 September 2026).</a:t>
            </a:r>
            <a:endParaRPr lang="en-US" sz="2000" dirty="0">
              <a:latin typeface="Arial"/>
              <a:cs typeface="Arial"/>
            </a:endParaRPr>
          </a:p>
          <a:p>
            <a:pPr>
              <a:spcAft>
                <a:spcPts val="1300"/>
              </a:spcAft>
            </a:pPr>
            <a:r>
              <a:rPr sz="2000" dirty="0">
                <a:latin typeface="Arial"/>
              </a:rPr>
              <a:t>NHS England (2018) </a:t>
            </a:r>
            <a:r>
              <a:rPr sz="2000" i="1" dirty="0">
                <a:latin typeface="Arial"/>
              </a:rPr>
              <a:t>Comprehensive model of </a:t>
            </a:r>
            <a:r>
              <a:rPr sz="2000" i="1" dirty="0" err="1">
                <a:latin typeface="Arial"/>
              </a:rPr>
              <a:t>Personalised</a:t>
            </a:r>
            <a:r>
              <a:rPr sz="2000" i="1" dirty="0">
                <a:latin typeface="Arial"/>
              </a:rPr>
              <a:t> Care</a:t>
            </a:r>
            <a:r>
              <a:rPr sz="2000" dirty="0">
                <a:latin typeface="Arial"/>
              </a:rPr>
              <a:t>. Available at: https://www.england.nhs.uk/publication/comprehensive-model-of-personalised-care/ (Accessed: 28 September 2026).</a:t>
            </a:r>
            <a:endParaRPr sz="2000" dirty="0">
              <a:latin typeface="Arial"/>
              <a:cs typeface="Arial"/>
            </a:endParaRPr>
          </a:p>
          <a:p>
            <a:pPr>
              <a:spcAft>
                <a:spcPts val="1300"/>
              </a:spcAft>
            </a:pPr>
            <a:r>
              <a:rPr sz="2000" dirty="0">
                <a:latin typeface="Arial"/>
              </a:rPr>
              <a:t>NHS England (2023) </a:t>
            </a:r>
            <a:r>
              <a:rPr sz="2000" i="1" dirty="0">
                <a:latin typeface="Arial"/>
              </a:rPr>
              <a:t>Social prescribing: Reference guide and technical annex for primary care networks</a:t>
            </a:r>
            <a:r>
              <a:rPr sz="2000" dirty="0">
                <a:latin typeface="Arial"/>
              </a:rPr>
              <a:t>. Available at: https://www.england.nhs.uk/publication/social-prescribing-reference-guide-and-technical-annex-for-primary-care-networks/ (Accessed: 28 September 2026).</a:t>
            </a:r>
            <a:endParaRPr sz="2000" dirty="0">
              <a:latin typeface="Arial"/>
              <a:cs typeface="Arial"/>
            </a:endParaRPr>
          </a:p>
          <a:p>
            <a:pPr>
              <a:spcAft>
                <a:spcPts val="1300"/>
              </a:spcAft>
            </a:pPr>
            <a:r>
              <a:rPr sz="2000" dirty="0">
                <a:latin typeface="Arial"/>
              </a:rPr>
              <a:t>NHS England (2026) </a:t>
            </a:r>
            <a:r>
              <a:rPr sz="2000" i="1" dirty="0">
                <a:latin typeface="Arial"/>
              </a:rPr>
              <a:t>Workforce development framework for health and wellbeing coaches</a:t>
            </a:r>
            <a:r>
              <a:rPr sz="2000" dirty="0">
                <a:latin typeface="Arial"/>
              </a:rPr>
              <a:t>. Available at: https://www.england.nhs.uk/long-read/workforce-development-framework-for-health-and-wellbeing-coaches-2/ (Accessed: 28 September 2026).</a:t>
            </a:r>
            <a:endParaRPr sz="2000" dirty="0">
              <a:latin typeface="Arial"/>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7369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3400" b="1">
                <a:solidFill>
                  <a:srgbClr val="FFFFFF"/>
                </a:solidFill>
                <a:latin typeface="Arial"/>
              </a:defRPr>
            </a:pPr>
            <a:r>
              <a:rPr sz="3400" b="1">
                <a:latin typeface="Arial"/>
              </a:rPr>
              <a:t>References (2/2)</a:t>
            </a:r>
          </a:p>
        </p:txBody>
      </p:sp>
      <p:sp>
        <p:nvSpPr>
          <p:cNvPr id="3" name="TextBox 2"/>
          <p:cNvSpPr txBox="1"/>
          <p:nvPr/>
        </p:nvSpPr>
        <p:spPr>
          <a:xfrm>
            <a:off x="566928" y="987552"/>
            <a:ext cx="11018520" cy="3362459"/>
          </a:xfrm>
          <a:prstGeom prst="rect">
            <a:avLst/>
          </a:prstGeom>
          <a:noFill/>
        </p:spPr>
        <p:txBody>
          <a:bodyPr wrap="square" lIns="91440" tIns="45720" rIns="91440" bIns="45720" anchor="t">
            <a:spAutoFit/>
          </a:bodyPr>
          <a:lstStyle/>
          <a:p>
            <a:pPr>
              <a:spcAft>
                <a:spcPts val="1300"/>
              </a:spcAft>
              <a:defRPr sz="1800">
                <a:solidFill>
                  <a:srgbClr val="232328"/>
                </a:solidFill>
                <a:latin typeface="Arial"/>
              </a:defRPr>
            </a:pPr>
            <a:r>
              <a:rPr sz="2000" dirty="0">
                <a:latin typeface="Arial"/>
              </a:rPr>
              <a:t>NHS England (n.d.) </a:t>
            </a:r>
            <a:r>
              <a:rPr sz="2000" i="1" dirty="0">
                <a:latin typeface="Arial"/>
              </a:rPr>
              <a:t>Health and wellbeing coaches</a:t>
            </a:r>
            <a:r>
              <a:rPr sz="2000" dirty="0">
                <a:latin typeface="Arial"/>
              </a:rPr>
              <a:t>. Available at: https://www.england.nhs.uk/personalisedcare/workforce-and-training/health-and-wellbeing-coaches/ (Accessed: 28 September 2026).</a:t>
            </a:r>
            <a:endParaRPr lang="en-US" sz="2000" dirty="0">
              <a:latin typeface="Arial"/>
              <a:cs typeface="Arial"/>
            </a:endParaRPr>
          </a:p>
          <a:p>
            <a:pPr>
              <a:spcAft>
                <a:spcPts val="1300"/>
              </a:spcAft>
            </a:pPr>
            <a:r>
              <a:rPr sz="2000" dirty="0">
                <a:latin typeface="Arial"/>
              </a:rPr>
              <a:t>NHS Jobs / GOV.UK Work Hub (2026) </a:t>
            </a:r>
            <a:r>
              <a:rPr sz="2000" i="1" dirty="0">
                <a:latin typeface="Arial"/>
              </a:rPr>
              <a:t>Health and Wellbeing Coach – Barnsley Healthcare Federation</a:t>
            </a:r>
            <a:r>
              <a:rPr sz="2000" dirty="0">
                <a:latin typeface="Arial"/>
              </a:rPr>
              <a:t>. Posted 16 September 2026. (Accessed: 28 September 2026).</a:t>
            </a:r>
            <a:endParaRPr sz="2000" dirty="0">
              <a:latin typeface="Arial"/>
              <a:cs typeface="Arial"/>
            </a:endParaRPr>
          </a:p>
          <a:p>
            <a:pPr>
              <a:spcAft>
                <a:spcPts val="1300"/>
              </a:spcAft>
            </a:pPr>
            <a:r>
              <a:rPr sz="2000" dirty="0">
                <a:latin typeface="Arial"/>
              </a:rPr>
              <a:t>NICE (2007) </a:t>
            </a:r>
            <a:r>
              <a:rPr sz="2000" i="1" dirty="0" err="1">
                <a:latin typeface="Arial"/>
              </a:rPr>
              <a:t>Behaviour</a:t>
            </a:r>
            <a:r>
              <a:rPr sz="2000" i="1" dirty="0">
                <a:latin typeface="Arial"/>
              </a:rPr>
              <a:t> change: general approaches (PH6)</a:t>
            </a:r>
            <a:r>
              <a:rPr sz="2000" dirty="0">
                <a:latin typeface="Arial"/>
              </a:rPr>
              <a:t>. Available at: https://www.nice.org.uk/guidance/ph6 (Accessed: 28 September 2026).</a:t>
            </a:r>
            <a:endParaRPr sz="2000" dirty="0">
              <a:latin typeface="Arial"/>
              <a:cs typeface="Arial"/>
            </a:endParaRPr>
          </a:p>
          <a:p>
            <a:pPr>
              <a:spcAft>
                <a:spcPts val="1300"/>
              </a:spcAft>
            </a:pPr>
            <a:r>
              <a:rPr sz="2000" dirty="0">
                <a:latin typeface="Arial"/>
              </a:rPr>
              <a:t>NICE (2014) </a:t>
            </a:r>
            <a:r>
              <a:rPr sz="2000" i="1" dirty="0" err="1">
                <a:latin typeface="Arial"/>
              </a:rPr>
              <a:t>Behaviour</a:t>
            </a:r>
            <a:r>
              <a:rPr sz="2000" i="1" dirty="0">
                <a:latin typeface="Arial"/>
              </a:rPr>
              <a:t> change: individual approaches (PH49)</a:t>
            </a:r>
            <a:r>
              <a:rPr sz="2000" dirty="0">
                <a:latin typeface="Arial"/>
              </a:rPr>
              <a:t>. Available at: https://www.nice.org.uk/guidance/ph49 (Accessed: 28 September 2026).</a:t>
            </a:r>
            <a:endParaRPr sz="2000"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1453</Words>
  <Application>Microsoft Office PowerPoint</Application>
  <PresentationFormat>Widescreen</PresentationFormat>
  <Paragraphs>116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Simone Sinforiani</dc:creator>
  <cp:keywords/>
  <dc:description>generated using python-pptx</dc:description>
  <cp:lastModifiedBy>Simone Sinforiani</cp:lastModifiedBy>
  <cp:revision>54</cp:revision>
  <dcterms:created xsi:type="dcterms:W3CDTF">2013-01-27T09:14:16Z</dcterms:created>
  <dcterms:modified xsi:type="dcterms:W3CDTF">2026-10-17T15:06:01Z</dcterms:modified>
  <cp:category/>
</cp:coreProperties>
</file>